
<file path=[Content_Types].xml><?xml version="1.0" encoding="utf-8"?>
<Types xmlns="http://schemas.openxmlformats.org/package/2006/content-types">
  <Default Extension="(null)" ContentType="image/x-emf"/>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4.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4"/>
    <p:sldMasterId id="2147484006" r:id="rId5"/>
    <p:sldMasterId id="2147484025" r:id="rId6"/>
    <p:sldMasterId id="2147484044" r:id="rId7"/>
  </p:sldMasterIdLst>
  <p:notesMasterIdLst>
    <p:notesMasterId r:id="rId61"/>
  </p:notesMasterIdLst>
  <p:handoutMasterIdLst>
    <p:handoutMasterId r:id="rId62"/>
  </p:handoutMasterIdLst>
  <p:sldIdLst>
    <p:sldId id="2534" r:id="rId8"/>
    <p:sldId id="2361" r:id="rId9"/>
    <p:sldId id="583" r:id="rId10"/>
    <p:sldId id="2536" r:id="rId11"/>
    <p:sldId id="2329" r:id="rId12"/>
    <p:sldId id="2345" r:id="rId13"/>
    <p:sldId id="2348" r:id="rId14"/>
    <p:sldId id="2349" r:id="rId15"/>
    <p:sldId id="2350" r:id="rId16"/>
    <p:sldId id="2249" r:id="rId17"/>
    <p:sldId id="2490" r:id="rId18"/>
    <p:sldId id="595" r:id="rId19"/>
    <p:sldId id="737" r:id="rId20"/>
    <p:sldId id="596" r:id="rId21"/>
    <p:sldId id="597" r:id="rId22"/>
    <p:sldId id="598" r:id="rId23"/>
    <p:sldId id="599" r:id="rId24"/>
    <p:sldId id="311" r:id="rId25"/>
    <p:sldId id="2537" r:id="rId26"/>
    <p:sldId id="2546" r:id="rId27"/>
    <p:sldId id="2547" r:id="rId28"/>
    <p:sldId id="2553" r:id="rId29"/>
    <p:sldId id="2548" r:id="rId30"/>
    <p:sldId id="2549" r:id="rId31"/>
    <p:sldId id="2552" r:id="rId32"/>
    <p:sldId id="2550" r:id="rId33"/>
    <p:sldId id="2555" r:id="rId34"/>
    <p:sldId id="2554" r:id="rId35"/>
    <p:sldId id="2569" r:id="rId36"/>
    <p:sldId id="2556" r:id="rId37"/>
    <p:sldId id="2558" r:id="rId38"/>
    <p:sldId id="2565" r:id="rId39"/>
    <p:sldId id="2557" r:id="rId40"/>
    <p:sldId id="539" r:id="rId41"/>
    <p:sldId id="2559" r:id="rId42"/>
    <p:sldId id="2560" r:id="rId43"/>
    <p:sldId id="2561" r:id="rId44"/>
    <p:sldId id="2566" r:id="rId45"/>
    <p:sldId id="2562" r:id="rId46"/>
    <p:sldId id="2563" r:id="rId47"/>
    <p:sldId id="2564" r:id="rId48"/>
    <p:sldId id="2568" r:id="rId49"/>
    <p:sldId id="2567" r:id="rId50"/>
    <p:sldId id="2570" r:id="rId51"/>
    <p:sldId id="2571" r:id="rId52"/>
    <p:sldId id="2572" r:id="rId53"/>
    <p:sldId id="2573" r:id="rId54"/>
    <p:sldId id="2577" r:id="rId55"/>
    <p:sldId id="2574" r:id="rId56"/>
    <p:sldId id="2576" r:id="rId57"/>
    <p:sldId id="2575" r:id="rId58"/>
    <p:sldId id="2578" r:id="rId59"/>
    <p:sldId id="53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C3D769-62B5-1F4E-9BA0-940F47737803}">
          <p14:sldIdLst>
            <p14:sldId id="2534"/>
            <p14:sldId id="2361"/>
            <p14:sldId id="583"/>
            <p14:sldId id="2536"/>
            <p14:sldId id="2329"/>
            <p14:sldId id="2345"/>
            <p14:sldId id="2348"/>
            <p14:sldId id="2349"/>
            <p14:sldId id="2350"/>
            <p14:sldId id="2249"/>
            <p14:sldId id="2490"/>
            <p14:sldId id="595"/>
            <p14:sldId id="737"/>
            <p14:sldId id="596"/>
            <p14:sldId id="597"/>
            <p14:sldId id="598"/>
            <p14:sldId id="599"/>
            <p14:sldId id="311"/>
            <p14:sldId id="2537"/>
            <p14:sldId id="2546"/>
            <p14:sldId id="2547"/>
            <p14:sldId id="2553"/>
            <p14:sldId id="2548"/>
            <p14:sldId id="2549"/>
            <p14:sldId id="2552"/>
            <p14:sldId id="2550"/>
            <p14:sldId id="2555"/>
            <p14:sldId id="2554"/>
            <p14:sldId id="2569"/>
            <p14:sldId id="2556"/>
            <p14:sldId id="2558"/>
            <p14:sldId id="2565"/>
            <p14:sldId id="2557"/>
            <p14:sldId id="539"/>
            <p14:sldId id="2559"/>
            <p14:sldId id="2560"/>
            <p14:sldId id="2561"/>
            <p14:sldId id="2566"/>
            <p14:sldId id="2562"/>
            <p14:sldId id="2563"/>
            <p14:sldId id="2564"/>
            <p14:sldId id="2568"/>
            <p14:sldId id="2567"/>
            <p14:sldId id="2570"/>
            <p14:sldId id="2571"/>
            <p14:sldId id="2572"/>
            <p14:sldId id="2573"/>
            <p14:sldId id="2577"/>
            <p14:sldId id="2574"/>
            <p14:sldId id="2576"/>
            <p14:sldId id="2575"/>
            <p14:sldId id="2578"/>
            <p14:sldId id="5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Harvey" initials="AH" lastIdx="2" clrIdx="0">
    <p:extLst>
      <p:ext uri="{19B8F6BF-5375-455C-9EA6-DF929625EA0E}">
        <p15:presenceInfo xmlns:p15="http://schemas.microsoft.com/office/powerpoint/2012/main" userId="S::Alison.Harvey@Ipsos.com::214328cc-9cea-480b-a751-efd7efbc8f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115531"/>
    <a:srgbClr val="3B4496"/>
    <a:srgbClr val="002554"/>
    <a:srgbClr val="405A9C"/>
    <a:srgbClr val="2B5F72"/>
    <a:srgbClr val="B1640F"/>
    <a:srgbClr val="FF585D"/>
    <a:srgbClr val="74AB4F"/>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0" autoAdjust="0"/>
    <p:restoredTop sz="94353" autoAdjust="0"/>
  </p:normalViewPr>
  <p:slideViewPr>
    <p:cSldViewPr snapToGrid="0" snapToObjects="1">
      <p:cViewPr>
        <p:scale>
          <a:sx n="70" d="100"/>
          <a:sy n="70" d="100"/>
        </p:scale>
        <p:origin x="804" y="138"/>
      </p:cViewPr>
      <p:guideLst/>
    </p:cSldViewPr>
  </p:slideViewPr>
  <p:outlineViewPr>
    <p:cViewPr>
      <p:scale>
        <a:sx n="33" d="100"/>
        <a:sy n="33" d="100"/>
      </p:scale>
      <p:origin x="0" y="-160232"/>
    </p:cViewPr>
  </p:outlineViewPr>
  <p:notesTextViewPr>
    <p:cViewPr>
      <p:scale>
        <a:sx n="1" d="1"/>
        <a:sy n="1" d="1"/>
      </p:scale>
      <p:origin x="0" y="0"/>
    </p:cViewPr>
  </p:notesTextViewPr>
  <p:sorterViewPr>
    <p:cViewPr varScale="1">
      <p:scale>
        <a:sx n="1" d="1"/>
        <a:sy n="1" d="1"/>
      </p:scale>
      <p:origin x="0" y="-6306"/>
    </p:cViewPr>
  </p:sorterViewPr>
  <p:notesViewPr>
    <p:cSldViewPr snapToGrid="0" snapToObjects="1">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rgbClr val="F1BE48"/>
              </a:solidFill>
              <a:ln w="38100">
                <a:solidFill>
                  <a:schemeClr val="bg1"/>
                </a:solidFill>
              </a:ln>
            </c:spPr>
            <c:extLst>
              <c:ext xmlns:c16="http://schemas.microsoft.com/office/drawing/2014/chart" uri="{C3380CC4-5D6E-409C-BE32-E72D297353CC}">
                <c16:uniqueId val="{00000001-84CF-1C43-8B8E-07B96903D251}"/>
              </c:ext>
            </c:extLst>
          </c:dPt>
          <c:dPt>
            <c:idx val="1"/>
            <c:bubble3D val="0"/>
            <c:spPr>
              <a:solidFill>
                <a:srgbClr val="F1BE48"/>
              </a:solidFill>
              <a:ln w="38100">
                <a:solidFill>
                  <a:schemeClr val="bg1"/>
                </a:solidFill>
              </a:ln>
            </c:spPr>
            <c:extLst>
              <c:ext xmlns:c16="http://schemas.microsoft.com/office/drawing/2014/chart" uri="{C3380CC4-5D6E-409C-BE32-E72D297353CC}">
                <c16:uniqueId val="{00000003-84CF-1C43-8B8E-07B96903D251}"/>
              </c:ext>
            </c:extLst>
          </c:dPt>
          <c:dPt>
            <c:idx val="2"/>
            <c:bubble3D val="0"/>
            <c:spPr>
              <a:solidFill>
                <a:srgbClr val="F1BE48"/>
              </a:solidFill>
              <a:ln w="38100">
                <a:solidFill>
                  <a:schemeClr val="bg1"/>
                </a:solidFill>
              </a:ln>
            </c:spPr>
            <c:extLst>
              <c:ext xmlns:c16="http://schemas.microsoft.com/office/drawing/2014/chart" uri="{C3380CC4-5D6E-409C-BE32-E72D297353CC}">
                <c16:uniqueId val="{00000005-84CF-1C43-8B8E-07B96903D251}"/>
              </c:ext>
            </c:extLst>
          </c:dPt>
          <c:dPt>
            <c:idx val="3"/>
            <c:bubble3D val="0"/>
            <c:spPr>
              <a:solidFill>
                <a:srgbClr val="F1BE48"/>
              </a:solidFill>
              <a:ln w="38100">
                <a:solidFill>
                  <a:schemeClr val="bg1"/>
                </a:solidFill>
              </a:ln>
            </c:spPr>
            <c:extLst>
              <c:ext xmlns:c16="http://schemas.microsoft.com/office/drawing/2014/chart" uri="{C3380CC4-5D6E-409C-BE32-E72D297353CC}">
                <c16:uniqueId val="{00000007-84CF-1C43-8B8E-07B96903D251}"/>
              </c:ext>
            </c:extLst>
          </c:dPt>
          <c:dPt>
            <c:idx val="4"/>
            <c:bubble3D val="0"/>
            <c:spPr>
              <a:solidFill>
                <a:srgbClr val="74AA50"/>
              </a:solidFill>
              <a:ln w="38100">
                <a:solidFill>
                  <a:schemeClr val="bg1"/>
                </a:solidFill>
              </a:ln>
            </c:spPr>
            <c:extLst>
              <c:ext xmlns:c16="http://schemas.microsoft.com/office/drawing/2014/chart" uri="{C3380CC4-5D6E-409C-BE32-E72D297353CC}">
                <c16:uniqueId val="{00000009-84CF-1C43-8B8E-07B96903D251}"/>
              </c:ext>
            </c:extLst>
          </c:dPt>
          <c:dPt>
            <c:idx val="5"/>
            <c:bubble3D val="0"/>
            <c:spPr>
              <a:solidFill>
                <a:srgbClr val="74AA50"/>
              </a:solidFill>
              <a:ln w="38100">
                <a:solidFill>
                  <a:schemeClr val="bg1"/>
                </a:solidFill>
              </a:ln>
            </c:spPr>
            <c:extLst>
              <c:ext xmlns:c16="http://schemas.microsoft.com/office/drawing/2014/chart" uri="{C3380CC4-5D6E-409C-BE32-E72D297353CC}">
                <c16:uniqueId val="{0000000B-84CF-1C43-8B8E-07B96903D251}"/>
              </c:ext>
            </c:extLst>
          </c:dPt>
          <c:dPt>
            <c:idx val="6"/>
            <c:bubble3D val="0"/>
            <c:spPr>
              <a:solidFill>
                <a:srgbClr val="74AA50"/>
              </a:solidFill>
              <a:ln w="38100">
                <a:solidFill>
                  <a:schemeClr val="bg1"/>
                </a:solidFill>
              </a:ln>
            </c:spPr>
            <c:extLst>
              <c:ext xmlns:c16="http://schemas.microsoft.com/office/drawing/2014/chart" uri="{C3380CC4-5D6E-409C-BE32-E72D297353CC}">
                <c16:uniqueId val="{0000000D-84CF-1C43-8B8E-07B96903D251}"/>
              </c:ext>
            </c:extLst>
          </c:dPt>
          <c:dPt>
            <c:idx val="7"/>
            <c:bubble3D val="0"/>
            <c:spPr>
              <a:solidFill>
                <a:srgbClr val="74AA50"/>
              </a:solidFill>
              <a:ln w="38100">
                <a:solidFill>
                  <a:schemeClr val="bg1"/>
                </a:solidFill>
              </a:ln>
            </c:spPr>
            <c:extLst>
              <c:ext xmlns:c16="http://schemas.microsoft.com/office/drawing/2014/chart" uri="{C3380CC4-5D6E-409C-BE32-E72D297353CC}">
                <c16:uniqueId val="{0000000F-84CF-1C43-8B8E-07B96903D251}"/>
              </c:ext>
            </c:extLst>
          </c:dPt>
          <c:dPt>
            <c:idx val="8"/>
            <c:bubble3D val="0"/>
            <c:spPr>
              <a:solidFill>
                <a:srgbClr val="67A2B7"/>
              </a:solidFill>
              <a:ln w="38100">
                <a:solidFill>
                  <a:schemeClr val="bg1"/>
                </a:solidFill>
              </a:ln>
            </c:spPr>
            <c:extLst>
              <c:ext xmlns:c16="http://schemas.microsoft.com/office/drawing/2014/chart" uri="{C3380CC4-5D6E-409C-BE32-E72D297353CC}">
                <c16:uniqueId val="{00000011-84CF-1C43-8B8E-07B96903D251}"/>
              </c:ext>
            </c:extLst>
          </c:dPt>
          <c:dPt>
            <c:idx val="9"/>
            <c:bubble3D val="0"/>
            <c:spPr>
              <a:solidFill>
                <a:srgbClr val="67A2B7"/>
              </a:solidFill>
              <a:ln w="38100">
                <a:solidFill>
                  <a:schemeClr val="bg1"/>
                </a:solidFill>
              </a:ln>
            </c:spPr>
            <c:extLst>
              <c:ext xmlns:c16="http://schemas.microsoft.com/office/drawing/2014/chart" uri="{C3380CC4-5D6E-409C-BE32-E72D297353CC}">
                <c16:uniqueId val="{00000013-84CF-1C43-8B8E-07B96903D251}"/>
              </c:ext>
            </c:extLst>
          </c:dPt>
          <c:dPt>
            <c:idx val="10"/>
            <c:bubble3D val="0"/>
            <c:spPr>
              <a:solidFill>
                <a:srgbClr val="67A2B7"/>
              </a:solidFill>
              <a:ln w="38100">
                <a:solidFill>
                  <a:schemeClr val="bg1"/>
                </a:solidFill>
              </a:ln>
            </c:spPr>
            <c:extLst>
              <c:ext xmlns:c16="http://schemas.microsoft.com/office/drawing/2014/chart" uri="{C3380CC4-5D6E-409C-BE32-E72D297353CC}">
                <c16:uniqueId val="{00000015-84CF-1C43-8B8E-07B96903D251}"/>
              </c:ext>
            </c:extLst>
          </c:dPt>
          <c:cat>
            <c:strRef>
              <c:f>Sheet1!$A$2:$A$12</c:f>
              <c:strCache>
                <c:ptCount val="4"/>
                <c:pt idx="0">
                  <c:v>1st Qtr</c:v>
                </c:pt>
                <c:pt idx="1">
                  <c:v>10</c:v>
                </c:pt>
                <c:pt idx="2">
                  <c:v>3rd Qtr</c:v>
                </c:pt>
                <c:pt idx="3">
                  <c:v>4th Qtr</c:v>
                </c:pt>
              </c:strCache>
            </c:strRef>
          </c:cat>
          <c:val>
            <c:numRef>
              <c:f>Sheet1!$B$2:$B$12</c:f>
              <c:numCache>
                <c:formatCode>General</c:formatCode>
                <c:ptCount val="11"/>
                <c:pt idx="0">
                  <c:v>10</c:v>
                </c:pt>
                <c:pt idx="1">
                  <c:v>10</c:v>
                </c:pt>
                <c:pt idx="2">
                  <c:v>10</c:v>
                </c:pt>
                <c:pt idx="3">
                  <c:v>10</c:v>
                </c:pt>
                <c:pt idx="4">
                  <c:v>10</c:v>
                </c:pt>
                <c:pt idx="5">
                  <c:v>10</c:v>
                </c:pt>
                <c:pt idx="6">
                  <c:v>10</c:v>
                </c:pt>
                <c:pt idx="7">
                  <c:v>10</c:v>
                </c:pt>
                <c:pt idx="8">
                  <c:v>10</c:v>
                </c:pt>
                <c:pt idx="9">
                  <c:v>10</c:v>
                </c:pt>
                <c:pt idx="10">
                  <c:v>10</c:v>
                </c:pt>
              </c:numCache>
            </c:numRef>
          </c:val>
          <c:extLst>
            <c:ext xmlns:c16="http://schemas.microsoft.com/office/drawing/2014/chart" uri="{C3380CC4-5D6E-409C-BE32-E72D297353CC}">
              <c16:uniqueId val="{00000016-84CF-1C43-8B8E-07B96903D251}"/>
            </c:ext>
          </c:extLst>
        </c:ser>
        <c:dLbls>
          <c:showLegendKey val="0"/>
          <c:showVal val="0"/>
          <c:showCatName val="0"/>
          <c:showSerName val="0"/>
          <c:showPercent val="0"/>
          <c:showBubbleSize val="0"/>
          <c:showLeaderLines val="1"/>
        </c:dLbls>
        <c:firstSliceAng val="0"/>
        <c:holeSize val="48"/>
      </c:doughnutChart>
    </c:plotArea>
    <c:plotVisOnly val="1"/>
    <c:dispBlanksAs val="gap"/>
    <c:showDLblsOverMax val="0"/>
  </c:chart>
  <c:spPr>
    <a:ln>
      <a:noFill/>
    </a:ln>
  </c:spPr>
  <c:txPr>
    <a:bodyPr/>
    <a:lstStyle/>
    <a:p>
      <a:pPr>
        <a:defRPr sz="1800"/>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rgbClr val="F1BE48"/>
              </a:solidFill>
              <a:ln w="38100">
                <a:solidFill>
                  <a:schemeClr val="bg1"/>
                </a:solidFill>
              </a:ln>
            </c:spPr>
            <c:extLst>
              <c:ext xmlns:c16="http://schemas.microsoft.com/office/drawing/2014/chart" uri="{C3380CC4-5D6E-409C-BE32-E72D297353CC}">
                <c16:uniqueId val="{00000001-7E92-754A-B66F-BFD41C353F60}"/>
              </c:ext>
            </c:extLst>
          </c:dPt>
          <c:dPt>
            <c:idx val="1"/>
            <c:bubble3D val="0"/>
            <c:spPr>
              <a:solidFill>
                <a:srgbClr val="74AA50"/>
              </a:solidFill>
              <a:ln w="38100">
                <a:solidFill>
                  <a:schemeClr val="bg1"/>
                </a:solidFill>
              </a:ln>
            </c:spPr>
            <c:extLst>
              <c:ext xmlns:c16="http://schemas.microsoft.com/office/drawing/2014/chart" uri="{C3380CC4-5D6E-409C-BE32-E72D297353CC}">
                <c16:uniqueId val="{00000003-7E92-754A-B66F-BFD41C353F60}"/>
              </c:ext>
            </c:extLst>
          </c:dPt>
          <c:dPt>
            <c:idx val="2"/>
            <c:bubble3D val="0"/>
            <c:spPr>
              <a:solidFill>
                <a:srgbClr val="67A2B7"/>
              </a:solidFill>
              <a:ln w="38100">
                <a:solidFill>
                  <a:schemeClr val="bg1"/>
                </a:solidFill>
              </a:ln>
            </c:spPr>
            <c:extLst>
              <c:ext xmlns:c16="http://schemas.microsoft.com/office/drawing/2014/chart" uri="{C3380CC4-5D6E-409C-BE32-E72D297353CC}">
                <c16:uniqueId val="{00000005-7E92-754A-B66F-BFD41C353F60}"/>
              </c:ext>
            </c:extLst>
          </c:dPt>
          <c:dPt>
            <c:idx val="3"/>
            <c:bubble3D val="0"/>
            <c:spPr>
              <a:solidFill>
                <a:schemeClr val="tx1"/>
              </a:solidFill>
              <a:ln w="38100">
                <a:solidFill>
                  <a:schemeClr val="bg1"/>
                </a:solidFill>
              </a:ln>
            </c:spPr>
            <c:extLst>
              <c:ext xmlns:c16="http://schemas.microsoft.com/office/drawing/2014/chart" uri="{C3380CC4-5D6E-409C-BE32-E72D297353CC}">
                <c16:uniqueId val="{00000007-7E92-754A-B66F-BFD41C353F60}"/>
              </c:ext>
            </c:extLst>
          </c:dPt>
          <c:cat>
            <c:strRef>
              <c:f>Sheet1!$A$2:$A$5</c:f>
              <c:strCache>
                <c:ptCount val="3"/>
                <c:pt idx="0">
                  <c:v>Promising</c:v>
                </c:pt>
                <c:pt idx="1">
                  <c:v>Depends on Strategy</c:v>
                </c:pt>
                <c:pt idx="2">
                  <c:v>Handle with care</c:v>
                </c:pt>
              </c:strCache>
            </c:strRef>
          </c:cat>
          <c:val>
            <c:numRef>
              <c:f>Sheet1!$B$2:$B$5</c:f>
              <c:numCache>
                <c:formatCode>General</c:formatCode>
                <c:ptCount val="4"/>
                <c:pt idx="0">
                  <c:v>40</c:v>
                </c:pt>
                <c:pt idx="1">
                  <c:v>40</c:v>
                </c:pt>
                <c:pt idx="2">
                  <c:v>30</c:v>
                </c:pt>
              </c:numCache>
            </c:numRef>
          </c:val>
          <c:extLst>
            <c:ext xmlns:c16="http://schemas.microsoft.com/office/drawing/2014/chart" uri="{C3380CC4-5D6E-409C-BE32-E72D297353CC}">
              <c16:uniqueId val="{00000008-7E92-754A-B66F-BFD41C353F60}"/>
            </c:ext>
          </c:extLst>
        </c:ser>
        <c:dLbls>
          <c:showLegendKey val="0"/>
          <c:showVal val="0"/>
          <c:showCatName val="0"/>
          <c:showSerName val="0"/>
          <c:showPercent val="0"/>
          <c:showBubbleSize val="0"/>
          <c:showLeaderLines val="1"/>
        </c:dLbls>
        <c:firstSliceAng val="0"/>
        <c:holeSize val="47"/>
      </c:doughnutChart>
    </c:plotArea>
    <c:plotVisOnly val="1"/>
    <c:dispBlanksAs val="gap"/>
    <c:showDLblsOverMax val="0"/>
  </c:chart>
  <c:spPr>
    <a:ln>
      <a:noFill/>
    </a:ln>
  </c:spPr>
  <c:txPr>
    <a:bodyPr/>
    <a:lstStyle/>
    <a:p>
      <a:pPr>
        <a:defRPr sz="1800"/>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rgbClr val="F1BE48"/>
              </a:solidFill>
              <a:ln w="38100">
                <a:solidFill>
                  <a:schemeClr val="bg1"/>
                </a:solidFill>
              </a:ln>
            </c:spPr>
            <c:extLst>
              <c:ext xmlns:c16="http://schemas.microsoft.com/office/drawing/2014/chart" uri="{C3380CC4-5D6E-409C-BE32-E72D297353CC}">
                <c16:uniqueId val="{00000001-72BC-4C2F-AA38-E76B6CF34B66}"/>
              </c:ext>
            </c:extLst>
          </c:dPt>
          <c:dPt>
            <c:idx val="1"/>
            <c:bubble3D val="0"/>
            <c:spPr>
              <a:solidFill>
                <a:srgbClr val="F1BE48"/>
              </a:solidFill>
              <a:ln w="38100">
                <a:solidFill>
                  <a:schemeClr val="bg1"/>
                </a:solidFill>
              </a:ln>
            </c:spPr>
            <c:extLst>
              <c:ext xmlns:c16="http://schemas.microsoft.com/office/drawing/2014/chart" uri="{C3380CC4-5D6E-409C-BE32-E72D297353CC}">
                <c16:uniqueId val="{00000003-72BC-4C2F-AA38-E76B6CF34B66}"/>
              </c:ext>
            </c:extLst>
          </c:dPt>
          <c:dPt>
            <c:idx val="2"/>
            <c:bubble3D val="0"/>
            <c:spPr>
              <a:solidFill>
                <a:srgbClr val="F1BE48"/>
              </a:solidFill>
              <a:ln w="38100">
                <a:solidFill>
                  <a:schemeClr val="bg1"/>
                </a:solidFill>
              </a:ln>
            </c:spPr>
            <c:extLst>
              <c:ext xmlns:c16="http://schemas.microsoft.com/office/drawing/2014/chart" uri="{C3380CC4-5D6E-409C-BE32-E72D297353CC}">
                <c16:uniqueId val="{00000005-72BC-4C2F-AA38-E76B6CF34B66}"/>
              </c:ext>
            </c:extLst>
          </c:dPt>
          <c:dPt>
            <c:idx val="3"/>
            <c:bubble3D val="0"/>
            <c:spPr>
              <a:solidFill>
                <a:srgbClr val="F1BE48"/>
              </a:solidFill>
              <a:ln w="38100">
                <a:solidFill>
                  <a:schemeClr val="bg1"/>
                </a:solidFill>
              </a:ln>
            </c:spPr>
            <c:extLst>
              <c:ext xmlns:c16="http://schemas.microsoft.com/office/drawing/2014/chart" uri="{C3380CC4-5D6E-409C-BE32-E72D297353CC}">
                <c16:uniqueId val="{00000007-72BC-4C2F-AA38-E76B6CF34B66}"/>
              </c:ext>
            </c:extLst>
          </c:dPt>
          <c:dPt>
            <c:idx val="4"/>
            <c:bubble3D val="0"/>
            <c:spPr>
              <a:solidFill>
                <a:srgbClr val="74AA50"/>
              </a:solidFill>
              <a:ln w="38100">
                <a:solidFill>
                  <a:schemeClr val="bg1"/>
                </a:solidFill>
              </a:ln>
            </c:spPr>
            <c:extLst>
              <c:ext xmlns:c16="http://schemas.microsoft.com/office/drawing/2014/chart" uri="{C3380CC4-5D6E-409C-BE32-E72D297353CC}">
                <c16:uniqueId val="{00000009-72BC-4C2F-AA38-E76B6CF34B66}"/>
              </c:ext>
            </c:extLst>
          </c:dPt>
          <c:dPt>
            <c:idx val="5"/>
            <c:bubble3D val="0"/>
            <c:spPr>
              <a:solidFill>
                <a:srgbClr val="74AA50"/>
              </a:solidFill>
              <a:ln w="38100">
                <a:solidFill>
                  <a:schemeClr val="bg1"/>
                </a:solidFill>
              </a:ln>
            </c:spPr>
            <c:extLst>
              <c:ext xmlns:c16="http://schemas.microsoft.com/office/drawing/2014/chart" uri="{C3380CC4-5D6E-409C-BE32-E72D297353CC}">
                <c16:uniqueId val="{0000000B-72BC-4C2F-AA38-E76B6CF34B66}"/>
              </c:ext>
            </c:extLst>
          </c:dPt>
          <c:dPt>
            <c:idx val="6"/>
            <c:bubble3D val="0"/>
            <c:spPr>
              <a:solidFill>
                <a:srgbClr val="74AA50"/>
              </a:solidFill>
              <a:ln w="38100">
                <a:solidFill>
                  <a:schemeClr val="bg1"/>
                </a:solidFill>
              </a:ln>
            </c:spPr>
            <c:extLst>
              <c:ext xmlns:c16="http://schemas.microsoft.com/office/drawing/2014/chart" uri="{C3380CC4-5D6E-409C-BE32-E72D297353CC}">
                <c16:uniqueId val="{0000000D-72BC-4C2F-AA38-E76B6CF34B66}"/>
              </c:ext>
            </c:extLst>
          </c:dPt>
          <c:dPt>
            <c:idx val="7"/>
            <c:bubble3D val="0"/>
            <c:spPr>
              <a:solidFill>
                <a:srgbClr val="74AA50"/>
              </a:solidFill>
              <a:ln w="38100">
                <a:solidFill>
                  <a:schemeClr val="bg1"/>
                </a:solidFill>
              </a:ln>
            </c:spPr>
            <c:extLst>
              <c:ext xmlns:c16="http://schemas.microsoft.com/office/drawing/2014/chart" uri="{C3380CC4-5D6E-409C-BE32-E72D297353CC}">
                <c16:uniqueId val="{0000000F-72BC-4C2F-AA38-E76B6CF34B66}"/>
              </c:ext>
            </c:extLst>
          </c:dPt>
          <c:dPt>
            <c:idx val="8"/>
            <c:bubble3D val="0"/>
            <c:spPr>
              <a:solidFill>
                <a:srgbClr val="67A2B7"/>
              </a:solidFill>
              <a:ln w="38100">
                <a:solidFill>
                  <a:schemeClr val="bg1"/>
                </a:solidFill>
              </a:ln>
            </c:spPr>
            <c:extLst>
              <c:ext xmlns:c16="http://schemas.microsoft.com/office/drawing/2014/chart" uri="{C3380CC4-5D6E-409C-BE32-E72D297353CC}">
                <c16:uniqueId val="{00000011-72BC-4C2F-AA38-E76B6CF34B66}"/>
              </c:ext>
            </c:extLst>
          </c:dPt>
          <c:dPt>
            <c:idx val="9"/>
            <c:bubble3D val="0"/>
            <c:spPr>
              <a:solidFill>
                <a:srgbClr val="67A2B7"/>
              </a:solidFill>
              <a:ln w="38100">
                <a:solidFill>
                  <a:schemeClr val="bg1"/>
                </a:solidFill>
              </a:ln>
            </c:spPr>
            <c:extLst>
              <c:ext xmlns:c16="http://schemas.microsoft.com/office/drawing/2014/chart" uri="{C3380CC4-5D6E-409C-BE32-E72D297353CC}">
                <c16:uniqueId val="{00000013-72BC-4C2F-AA38-E76B6CF34B66}"/>
              </c:ext>
            </c:extLst>
          </c:dPt>
          <c:dPt>
            <c:idx val="10"/>
            <c:bubble3D val="0"/>
            <c:spPr>
              <a:solidFill>
                <a:srgbClr val="67A2B7"/>
              </a:solidFill>
              <a:ln w="38100">
                <a:solidFill>
                  <a:schemeClr val="bg1"/>
                </a:solidFill>
              </a:ln>
            </c:spPr>
            <c:extLst>
              <c:ext xmlns:c16="http://schemas.microsoft.com/office/drawing/2014/chart" uri="{C3380CC4-5D6E-409C-BE32-E72D297353CC}">
                <c16:uniqueId val="{00000015-72BC-4C2F-AA38-E76B6CF34B66}"/>
              </c:ext>
            </c:extLst>
          </c:dPt>
          <c:cat>
            <c:strRef>
              <c:f>Sheet1!$A$2:$A$12</c:f>
              <c:strCache>
                <c:ptCount val="4"/>
                <c:pt idx="0">
                  <c:v>1st Qtr</c:v>
                </c:pt>
                <c:pt idx="1">
                  <c:v>10</c:v>
                </c:pt>
                <c:pt idx="2">
                  <c:v>3rd Qtr</c:v>
                </c:pt>
                <c:pt idx="3">
                  <c:v>4th Qtr</c:v>
                </c:pt>
              </c:strCache>
            </c:strRef>
          </c:cat>
          <c:val>
            <c:numRef>
              <c:f>Sheet1!$B$2:$B$12</c:f>
              <c:numCache>
                <c:formatCode>General</c:formatCode>
                <c:ptCount val="11"/>
                <c:pt idx="0">
                  <c:v>10</c:v>
                </c:pt>
                <c:pt idx="1">
                  <c:v>10</c:v>
                </c:pt>
                <c:pt idx="2">
                  <c:v>10</c:v>
                </c:pt>
                <c:pt idx="3">
                  <c:v>10</c:v>
                </c:pt>
                <c:pt idx="4">
                  <c:v>10</c:v>
                </c:pt>
                <c:pt idx="5">
                  <c:v>10</c:v>
                </c:pt>
                <c:pt idx="6">
                  <c:v>10</c:v>
                </c:pt>
                <c:pt idx="7">
                  <c:v>10</c:v>
                </c:pt>
                <c:pt idx="8">
                  <c:v>10</c:v>
                </c:pt>
                <c:pt idx="9">
                  <c:v>10</c:v>
                </c:pt>
                <c:pt idx="10">
                  <c:v>10</c:v>
                </c:pt>
              </c:numCache>
            </c:numRef>
          </c:val>
          <c:extLst>
            <c:ext xmlns:c16="http://schemas.microsoft.com/office/drawing/2014/chart" uri="{C3380CC4-5D6E-409C-BE32-E72D297353CC}">
              <c16:uniqueId val="{00000016-72BC-4C2F-AA38-E76B6CF34B66}"/>
            </c:ext>
          </c:extLst>
        </c:ser>
        <c:dLbls>
          <c:showLegendKey val="0"/>
          <c:showVal val="0"/>
          <c:showCatName val="0"/>
          <c:showSerName val="0"/>
          <c:showPercent val="0"/>
          <c:showBubbleSize val="0"/>
          <c:showLeaderLines val="1"/>
        </c:dLbls>
        <c:firstSliceAng val="0"/>
        <c:holeSize val="48"/>
      </c:doughnutChart>
    </c:plotArea>
    <c:plotVisOnly val="1"/>
    <c:dispBlanksAs val="gap"/>
    <c:showDLblsOverMax val="0"/>
  </c:chart>
  <c:spPr>
    <a:ln>
      <a:noFill/>
    </a:ln>
  </c:spPr>
  <c:txPr>
    <a:bodyPr/>
    <a:lstStyle/>
    <a:p>
      <a:pPr>
        <a:defRPr sz="1800"/>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rgbClr val="F1BE48"/>
              </a:solidFill>
              <a:ln w="38100">
                <a:solidFill>
                  <a:schemeClr val="bg1"/>
                </a:solidFill>
              </a:ln>
            </c:spPr>
            <c:extLst>
              <c:ext xmlns:c16="http://schemas.microsoft.com/office/drawing/2014/chart" uri="{C3380CC4-5D6E-409C-BE32-E72D297353CC}">
                <c16:uniqueId val="{00000001-C17C-49D5-83E9-672BE07627B7}"/>
              </c:ext>
            </c:extLst>
          </c:dPt>
          <c:dPt>
            <c:idx val="1"/>
            <c:bubble3D val="0"/>
            <c:spPr>
              <a:solidFill>
                <a:srgbClr val="74AA50"/>
              </a:solidFill>
              <a:ln w="38100">
                <a:solidFill>
                  <a:schemeClr val="bg1"/>
                </a:solidFill>
              </a:ln>
            </c:spPr>
            <c:extLst>
              <c:ext xmlns:c16="http://schemas.microsoft.com/office/drawing/2014/chart" uri="{C3380CC4-5D6E-409C-BE32-E72D297353CC}">
                <c16:uniqueId val="{00000003-C17C-49D5-83E9-672BE07627B7}"/>
              </c:ext>
            </c:extLst>
          </c:dPt>
          <c:dPt>
            <c:idx val="2"/>
            <c:bubble3D val="0"/>
            <c:spPr>
              <a:solidFill>
                <a:srgbClr val="67A2B7"/>
              </a:solidFill>
              <a:ln w="38100">
                <a:solidFill>
                  <a:schemeClr val="bg1"/>
                </a:solidFill>
              </a:ln>
            </c:spPr>
            <c:extLst>
              <c:ext xmlns:c16="http://schemas.microsoft.com/office/drawing/2014/chart" uri="{C3380CC4-5D6E-409C-BE32-E72D297353CC}">
                <c16:uniqueId val="{00000005-C17C-49D5-83E9-672BE07627B7}"/>
              </c:ext>
            </c:extLst>
          </c:dPt>
          <c:dPt>
            <c:idx val="3"/>
            <c:bubble3D val="0"/>
            <c:spPr>
              <a:solidFill>
                <a:schemeClr val="tx1"/>
              </a:solidFill>
              <a:ln w="38100">
                <a:solidFill>
                  <a:schemeClr val="bg1"/>
                </a:solidFill>
              </a:ln>
            </c:spPr>
            <c:extLst>
              <c:ext xmlns:c16="http://schemas.microsoft.com/office/drawing/2014/chart" uri="{C3380CC4-5D6E-409C-BE32-E72D297353CC}">
                <c16:uniqueId val="{00000007-C17C-49D5-83E9-672BE07627B7}"/>
              </c:ext>
            </c:extLst>
          </c:dPt>
          <c:cat>
            <c:strRef>
              <c:f>Sheet1!$A$2:$A$5</c:f>
              <c:strCache>
                <c:ptCount val="3"/>
                <c:pt idx="0">
                  <c:v>Promising</c:v>
                </c:pt>
                <c:pt idx="1">
                  <c:v>Depends on Strategy</c:v>
                </c:pt>
                <c:pt idx="2">
                  <c:v>Handle with care</c:v>
                </c:pt>
              </c:strCache>
            </c:strRef>
          </c:cat>
          <c:val>
            <c:numRef>
              <c:f>Sheet1!$B$2:$B$5</c:f>
              <c:numCache>
                <c:formatCode>General</c:formatCode>
                <c:ptCount val="4"/>
                <c:pt idx="0">
                  <c:v>40</c:v>
                </c:pt>
                <c:pt idx="1">
                  <c:v>40</c:v>
                </c:pt>
                <c:pt idx="2">
                  <c:v>30</c:v>
                </c:pt>
              </c:numCache>
            </c:numRef>
          </c:val>
          <c:extLst>
            <c:ext xmlns:c16="http://schemas.microsoft.com/office/drawing/2014/chart" uri="{C3380CC4-5D6E-409C-BE32-E72D297353CC}">
              <c16:uniqueId val="{00000008-C17C-49D5-83E9-672BE07627B7}"/>
            </c:ext>
          </c:extLst>
        </c:ser>
        <c:dLbls>
          <c:showLegendKey val="0"/>
          <c:showVal val="0"/>
          <c:showCatName val="0"/>
          <c:showSerName val="0"/>
          <c:showPercent val="0"/>
          <c:showBubbleSize val="0"/>
          <c:showLeaderLines val="1"/>
        </c:dLbls>
        <c:firstSliceAng val="0"/>
        <c:holeSize val="47"/>
      </c:doughnutChart>
    </c:plotArea>
    <c:plotVisOnly val="1"/>
    <c:dispBlanksAs val="gap"/>
    <c:showDLblsOverMax val="0"/>
  </c:chart>
  <c:spPr>
    <a:ln>
      <a:noFill/>
    </a:ln>
  </c:spPr>
  <c:txPr>
    <a:bodyPr/>
    <a:lstStyle/>
    <a:p>
      <a:pPr>
        <a:defRPr sz="1800"/>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9913107615287"/>
          <c:y val="5.7802455329966683E-3"/>
          <c:w val="0.81382997588446526"/>
          <c:h val="0.41439422230323669"/>
        </c:manualLayout>
      </c:layout>
      <c:barChart>
        <c:barDir val="col"/>
        <c:grouping val="stacked"/>
        <c:varyColors val="0"/>
        <c:ser>
          <c:idx val="0"/>
          <c:order val="0"/>
          <c:tx>
            <c:strRef>
              <c:f>Planilha1!$B$1</c:f>
              <c:strCache>
                <c:ptCount val="1"/>
                <c:pt idx="0">
                  <c:v>1.I did not like it all</c:v>
                </c:pt>
              </c:strCache>
            </c:strRef>
          </c:tx>
          <c:spPr>
            <a:solidFill>
              <a:srgbClr val="C00000"/>
            </a:solidFill>
            <a:ln>
              <a:noFill/>
            </a:ln>
            <a:effectLst/>
          </c:spPr>
          <c:invertIfNegative val="0"/>
          <c:cat>
            <c:strRef>
              <c:f>Planilha1!$A$2</c:f>
              <c:strCache>
                <c:ptCount val="1"/>
                <c:pt idx="0">
                  <c:v>MAIN SAMPLE</c:v>
                </c:pt>
              </c:strCache>
            </c:strRef>
          </c:cat>
          <c:val>
            <c:numRef>
              <c:f>Planilha1!$B$2</c:f>
              <c:numCache>
                <c:formatCode>0</c:formatCode>
                <c:ptCount val="1"/>
                <c:pt idx="0">
                  <c:v>1</c:v>
                </c:pt>
              </c:numCache>
            </c:numRef>
          </c:val>
          <c:extLst>
            <c:ext xmlns:c16="http://schemas.microsoft.com/office/drawing/2014/chart" uri="{C3380CC4-5D6E-409C-BE32-E72D297353CC}">
              <c16:uniqueId val="{00000000-DECC-4782-885A-73AA2D7110FA}"/>
            </c:ext>
          </c:extLst>
        </c:ser>
        <c:ser>
          <c:idx val="1"/>
          <c:order val="1"/>
          <c:tx>
            <c:strRef>
              <c:f>Planilha1!$C$1</c:f>
              <c:strCache>
                <c:ptCount val="1"/>
                <c:pt idx="0">
                  <c:v>2.I liked it slightly</c:v>
                </c:pt>
              </c:strCache>
            </c:strRef>
          </c:tx>
          <c:spPr>
            <a:solidFill>
              <a:srgbClr val="EE7387"/>
            </a:solidFill>
            <a:ln>
              <a:noFill/>
            </a:ln>
            <a:effectLst/>
          </c:spPr>
          <c:invertIfNegative val="0"/>
          <c:cat>
            <c:strRef>
              <c:f>Planilha1!$A$2</c:f>
              <c:strCache>
                <c:ptCount val="1"/>
                <c:pt idx="0">
                  <c:v>MAIN SAMPLE</c:v>
                </c:pt>
              </c:strCache>
            </c:strRef>
          </c:cat>
          <c:val>
            <c:numRef>
              <c:f>Planilha1!$C$2</c:f>
              <c:numCache>
                <c:formatCode>0</c:formatCode>
                <c:ptCount val="1"/>
                <c:pt idx="0">
                  <c:v>2</c:v>
                </c:pt>
              </c:numCache>
            </c:numRef>
          </c:val>
          <c:extLst>
            <c:ext xmlns:c16="http://schemas.microsoft.com/office/drawing/2014/chart" uri="{C3380CC4-5D6E-409C-BE32-E72D297353CC}">
              <c16:uniqueId val="{00000001-DECC-4782-885A-73AA2D7110FA}"/>
            </c:ext>
          </c:extLst>
        </c:ser>
        <c:ser>
          <c:idx val="2"/>
          <c:order val="2"/>
          <c:tx>
            <c:strRef>
              <c:f>Planilha1!$D$1</c:f>
              <c:strCache>
                <c:ptCount val="1"/>
                <c:pt idx="0">
                  <c:v>3.I liked it a little</c:v>
                </c:pt>
              </c:strCache>
            </c:strRef>
          </c:tx>
          <c:spPr>
            <a:solidFill>
              <a:schemeClr val="accent4">
                <a:lumMod val="60000"/>
                <a:lumOff val="40000"/>
              </a:schemeClr>
            </a:solidFill>
            <a:ln>
              <a:noFill/>
            </a:ln>
            <a:effectLst/>
          </c:spPr>
          <c:invertIfNegative val="0"/>
          <c:cat>
            <c:strRef>
              <c:f>Planilha1!$A$2</c:f>
              <c:strCache>
                <c:ptCount val="1"/>
                <c:pt idx="0">
                  <c:v>MAIN SAMPLE</c:v>
                </c:pt>
              </c:strCache>
            </c:strRef>
          </c:cat>
          <c:val>
            <c:numRef>
              <c:f>Planilha1!$D$2</c:f>
              <c:numCache>
                <c:formatCode>0</c:formatCode>
                <c:ptCount val="1"/>
                <c:pt idx="0">
                  <c:v>6</c:v>
                </c:pt>
              </c:numCache>
            </c:numRef>
          </c:val>
          <c:extLst>
            <c:ext xmlns:c16="http://schemas.microsoft.com/office/drawing/2014/chart" uri="{C3380CC4-5D6E-409C-BE32-E72D297353CC}">
              <c16:uniqueId val="{00000002-DECC-4782-885A-73AA2D7110FA}"/>
            </c:ext>
          </c:extLst>
        </c:ser>
        <c:ser>
          <c:idx val="3"/>
          <c:order val="3"/>
          <c:tx>
            <c:strRef>
              <c:f>Planilha1!$E$1</c:f>
              <c:strCache>
                <c:ptCount val="1"/>
                <c:pt idx="0">
                  <c:v>4.I liked it</c:v>
                </c:pt>
              </c:strCache>
            </c:strRef>
          </c:tx>
          <c:spPr>
            <a:solidFill>
              <a:srgbClr val="00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MAIN SAMPLE</c:v>
                </c:pt>
              </c:strCache>
            </c:strRef>
          </c:cat>
          <c:val>
            <c:numRef>
              <c:f>Planilha1!$E$2</c:f>
              <c:numCache>
                <c:formatCode>0</c:formatCode>
                <c:ptCount val="1"/>
                <c:pt idx="0">
                  <c:v>8</c:v>
                </c:pt>
              </c:numCache>
            </c:numRef>
          </c:val>
          <c:extLst>
            <c:ext xmlns:c16="http://schemas.microsoft.com/office/drawing/2014/chart" uri="{C3380CC4-5D6E-409C-BE32-E72D297353CC}">
              <c16:uniqueId val="{00000003-DECC-4782-885A-73AA2D7110FA}"/>
            </c:ext>
          </c:extLst>
        </c:ser>
        <c:ser>
          <c:idx val="4"/>
          <c:order val="4"/>
          <c:tx>
            <c:strRef>
              <c:f>Planilha1!$F$1</c:f>
              <c:strCache>
                <c:ptCount val="1"/>
                <c:pt idx="0">
                  <c:v>5.I liked it very much</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MAIN SAMPLE</c:v>
                </c:pt>
              </c:strCache>
            </c:strRef>
          </c:cat>
          <c:val>
            <c:numRef>
              <c:f>Planilha1!$F$2</c:f>
              <c:numCache>
                <c:formatCode>0</c:formatCode>
                <c:ptCount val="1"/>
                <c:pt idx="0">
                  <c:v>22</c:v>
                </c:pt>
              </c:numCache>
            </c:numRef>
          </c:val>
          <c:extLst>
            <c:ext xmlns:c16="http://schemas.microsoft.com/office/drawing/2014/chart" uri="{C3380CC4-5D6E-409C-BE32-E72D297353CC}">
              <c16:uniqueId val="{00000004-DECC-4782-885A-73AA2D7110FA}"/>
            </c:ext>
          </c:extLst>
        </c:ser>
        <c:ser>
          <c:idx val="5"/>
          <c:order val="5"/>
          <c:tx>
            <c:strRef>
              <c:f>Planilha1!$G$1</c:f>
              <c:strCache>
                <c:ptCount val="1"/>
                <c:pt idx="0">
                  <c:v>6.I liked it extremely</c:v>
                </c:pt>
              </c:strCache>
            </c:strRef>
          </c:tx>
          <c:spPr>
            <a:solidFill>
              <a:srgbClr val="00B050"/>
            </a:solidFill>
            <a:ln>
              <a:noFill/>
            </a:ln>
            <a:effectLst/>
          </c:spPr>
          <c:invertIfNegative val="0"/>
          <c:dPt>
            <c:idx val="0"/>
            <c:invertIfNegative val="0"/>
            <c:bubble3D val="0"/>
            <c:spPr>
              <a:solidFill>
                <a:srgbClr val="007434"/>
              </a:solidFill>
              <a:ln>
                <a:noFill/>
              </a:ln>
              <a:effectLst/>
            </c:spPr>
            <c:extLst>
              <c:ext xmlns:c16="http://schemas.microsoft.com/office/drawing/2014/chart" uri="{C3380CC4-5D6E-409C-BE32-E72D297353CC}">
                <c16:uniqueId val="{00000006-DECC-4782-885A-73AA2D7110F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MAIN SAMPLE</c:v>
                </c:pt>
              </c:strCache>
            </c:strRef>
          </c:cat>
          <c:val>
            <c:numRef>
              <c:f>Planilha1!$G$2</c:f>
              <c:numCache>
                <c:formatCode>0</c:formatCode>
                <c:ptCount val="1"/>
                <c:pt idx="0">
                  <c:v>61</c:v>
                </c:pt>
              </c:numCache>
            </c:numRef>
          </c:val>
          <c:extLst>
            <c:ext xmlns:c16="http://schemas.microsoft.com/office/drawing/2014/chart" uri="{C3380CC4-5D6E-409C-BE32-E72D297353CC}">
              <c16:uniqueId val="{00000009-DECC-4782-885A-73AA2D7110FA}"/>
            </c:ext>
          </c:extLst>
        </c:ser>
        <c:dLbls>
          <c:showLegendKey val="0"/>
          <c:showVal val="0"/>
          <c:showCatName val="0"/>
          <c:showSerName val="0"/>
          <c:showPercent val="0"/>
          <c:showBubbleSize val="0"/>
        </c:dLbls>
        <c:gapWidth val="150"/>
        <c:overlap val="100"/>
        <c:axId val="680276128"/>
        <c:axId val="680273176"/>
      </c:barChart>
      <c:catAx>
        <c:axId val="680276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t-BR"/>
          </a:p>
        </c:txPr>
        <c:crossAx val="680273176"/>
        <c:crosses val="autoZero"/>
        <c:auto val="1"/>
        <c:lblAlgn val="ctr"/>
        <c:lblOffset val="100"/>
        <c:noMultiLvlLbl val="0"/>
      </c:catAx>
      <c:valAx>
        <c:axId val="680273176"/>
        <c:scaling>
          <c:orientation val="minMax"/>
          <c:max val="100"/>
        </c:scaling>
        <c:delete val="1"/>
        <c:axPos val="l"/>
        <c:numFmt formatCode="0" sourceLinked="1"/>
        <c:majorTickMark val="out"/>
        <c:minorTickMark val="none"/>
        <c:tickLblPos val="nextTo"/>
        <c:crossAx val="680276128"/>
        <c:crosses val="autoZero"/>
        <c:crossBetween val="between"/>
        <c:majorUnit val="20"/>
      </c:valAx>
      <c:spPr>
        <a:noFill/>
        <a:ln>
          <a:noFill/>
        </a:ln>
        <a:effectLst/>
      </c:spPr>
    </c:plotArea>
    <c:legend>
      <c:legendPos val="b"/>
      <c:layout>
        <c:manualLayout>
          <c:xMode val="edge"/>
          <c:yMode val="edge"/>
          <c:x val="0"/>
          <c:y val="0.74703779484088051"/>
          <c:w val="0.99895876549644924"/>
          <c:h val="0.252962205159119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73506689232024"/>
          <c:y val="0.22831969855336842"/>
          <c:w val="0.46090211168684525"/>
          <c:h val="0.55601023786165504"/>
        </c:manualLayout>
      </c:layout>
      <c:barChart>
        <c:barDir val="bar"/>
        <c:grouping val="stacked"/>
        <c:varyColors val="0"/>
        <c:ser>
          <c:idx val="0"/>
          <c:order val="0"/>
          <c:tx>
            <c:strRef>
              <c:f>Planilha1!$B$1</c:f>
              <c:strCache>
                <c:ptCount val="1"/>
                <c:pt idx="0">
                  <c:v>Too Strong</c:v>
                </c:pt>
              </c:strCache>
            </c:strRef>
          </c:tx>
          <c:spPr>
            <a:solidFill>
              <a:srgbClr val="C00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0-0AE8-402D-8A0D-010D947683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Planilha1!$B$2</c:f>
              <c:numCache>
                <c:formatCode>0</c:formatCode>
                <c:ptCount val="1"/>
                <c:pt idx="0">
                  <c:v>9</c:v>
                </c:pt>
              </c:numCache>
            </c:numRef>
          </c:val>
          <c:extLst>
            <c:ext xmlns:c16="http://schemas.microsoft.com/office/drawing/2014/chart" uri="{C3380CC4-5D6E-409C-BE32-E72D297353CC}">
              <c16:uniqueId val="{00000001-0AE8-402D-8A0D-010D947683BD}"/>
            </c:ext>
          </c:extLst>
        </c:ser>
        <c:ser>
          <c:idx val="1"/>
          <c:order val="1"/>
          <c:tx>
            <c:strRef>
              <c:f>Planilha1!$C$1</c:f>
              <c:strCache>
                <c:ptCount val="1"/>
                <c:pt idx="0">
                  <c:v>Just about right</c:v>
                </c:pt>
              </c:strCache>
            </c:strRef>
          </c:tx>
          <c:spPr>
            <a:solidFill>
              <a:srgbClr val="949698"/>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2-0AE8-402D-8A0D-010D947683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Planilha1!$C$2</c:f>
              <c:numCache>
                <c:formatCode>0</c:formatCode>
                <c:ptCount val="1"/>
                <c:pt idx="0">
                  <c:v>91</c:v>
                </c:pt>
              </c:numCache>
            </c:numRef>
          </c:val>
          <c:extLst>
            <c:ext xmlns:c16="http://schemas.microsoft.com/office/drawing/2014/chart" uri="{C3380CC4-5D6E-409C-BE32-E72D297353CC}">
              <c16:uniqueId val="{00000003-0AE8-402D-8A0D-010D947683BD}"/>
            </c:ext>
          </c:extLst>
        </c:ser>
        <c:ser>
          <c:idx val="2"/>
          <c:order val="2"/>
          <c:tx>
            <c:strRef>
              <c:f>Planilha1!$D$1</c:f>
              <c:strCache>
                <c:ptCount val="1"/>
                <c:pt idx="0">
                  <c:v>Too smooth</c:v>
                </c:pt>
              </c:strCache>
            </c:strRef>
          </c:tx>
          <c:spPr>
            <a:solidFill>
              <a:srgbClr val="0070C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4-0AE8-402D-8A0D-010D947683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c:f>
              <c:numCache>
                <c:formatCode>General</c:formatCode>
                <c:ptCount val="1"/>
              </c:numCache>
            </c:numRef>
          </c:cat>
          <c:val>
            <c:numRef>
              <c:f>Planilha1!$D$2</c:f>
              <c:numCache>
                <c:formatCode>0</c:formatCode>
                <c:ptCount val="1"/>
                <c:pt idx="0">
                  <c:v>0</c:v>
                </c:pt>
              </c:numCache>
            </c:numRef>
          </c:val>
          <c:extLst>
            <c:ext xmlns:c16="http://schemas.microsoft.com/office/drawing/2014/chart" uri="{C3380CC4-5D6E-409C-BE32-E72D297353CC}">
              <c16:uniqueId val="{00000005-0AE8-402D-8A0D-010D947683BD}"/>
            </c:ext>
          </c:extLst>
        </c:ser>
        <c:dLbls>
          <c:showLegendKey val="0"/>
          <c:showVal val="0"/>
          <c:showCatName val="0"/>
          <c:showSerName val="0"/>
          <c:showPercent val="0"/>
          <c:showBubbleSize val="0"/>
        </c:dLbls>
        <c:gapWidth val="150"/>
        <c:overlap val="100"/>
        <c:axId val="680276128"/>
        <c:axId val="680273176"/>
      </c:barChart>
      <c:catAx>
        <c:axId val="680276128"/>
        <c:scaling>
          <c:orientation val="minMax"/>
        </c:scaling>
        <c:delete val="1"/>
        <c:axPos val="l"/>
        <c:numFmt formatCode="General" sourceLinked="1"/>
        <c:majorTickMark val="out"/>
        <c:minorTickMark val="none"/>
        <c:tickLblPos val="nextTo"/>
        <c:crossAx val="680273176"/>
        <c:crosses val="autoZero"/>
        <c:auto val="1"/>
        <c:lblAlgn val="ctr"/>
        <c:lblOffset val="100"/>
        <c:noMultiLvlLbl val="0"/>
      </c:catAx>
      <c:valAx>
        <c:axId val="680273176"/>
        <c:scaling>
          <c:orientation val="minMax"/>
          <c:max val="100"/>
        </c:scaling>
        <c:delete val="1"/>
        <c:axPos val="b"/>
        <c:numFmt formatCode="0" sourceLinked="1"/>
        <c:majorTickMark val="out"/>
        <c:minorTickMark val="none"/>
        <c:tickLblPos val="nextTo"/>
        <c:crossAx val="68027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064587973274134E-2"/>
          <c:y val="4.895104895104898E-2"/>
          <c:w val="0.89309576837416493"/>
          <c:h val="0.86543848522721611"/>
        </c:manualLayout>
      </c:layout>
      <c:scatterChart>
        <c:scatterStyle val="lineMarker"/>
        <c:varyColors val="0"/>
        <c:ser>
          <c:idx val="0"/>
          <c:order val="0"/>
          <c:tx>
            <c:strRef>
              <c:f>Sheet1!$B$1</c:f>
              <c:strCache>
                <c:ptCount val="1"/>
                <c:pt idx="0">
                  <c:v>TOO INEXPENSIVE</c:v>
                </c:pt>
              </c:strCache>
            </c:strRef>
          </c:tx>
          <c:marker>
            <c:symbol val="none"/>
          </c:marker>
          <c:xVal>
            <c:numRef>
              <c:f>Sheet1!$A$2:$A$737</c:f>
              <c:numCache>
                <c:formatCode>General</c:formatCode>
                <c:ptCount val="736"/>
                <c:pt idx="0">
                  <c:v>0.51</c:v>
                </c:pt>
                <c:pt idx="1">
                  <c:v>0.52</c:v>
                </c:pt>
                <c:pt idx="2">
                  <c:v>0.54</c:v>
                </c:pt>
                <c:pt idx="3">
                  <c:v>0.55000000000000004</c:v>
                </c:pt>
                <c:pt idx="4">
                  <c:v>0.56999999999999995</c:v>
                </c:pt>
                <c:pt idx="5">
                  <c:v>0.57999999999999996</c:v>
                </c:pt>
                <c:pt idx="6">
                  <c:v>0.6</c:v>
                </c:pt>
                <c:pt idx="7">
                  <c:v>0.61</c:v>
                </c:pt>
                <c:pt idx="8">
                  <c:v>0.62</c:v>
                </c:pt>
                <c:pt idx="9">
                  <c:v>0.63</c:v>
                </c:pt>
                <c:pt idx="10">
                  <c:v>0.64</c:v>
                </c:pt>
                <c:pt idx="11">
                  <c:v>0.65</c:v>
                </c:pt>
                <c:pt idx="12">
                  <c:v>0.67</c:v>
                </c:pt>
                <c:pt idx="13">
                  <c:v>0.68</c:v>
                </c:pt>
                <c:pt idx="14">
                  <c:v>0.69</c:v>
                </c:pt>
                <c:pt idx="15">
                  <c:v>0.7</c:v>
                </c:pt>
                <c:pt idx="16">
                  <c:v>0.71</c:v>
                </c:pt>
                <c:pt idx="17">
                  <c:v>0.72</c:v>
                </c:pt>
                <c:pt idx="18">
                  <c:v>0.73</c:v>
                </c:pt>
                <c:pt idx="19">
                  <c:v>0.74</c:v>
                </c:pt>
                <c:pt idx="20">
                  <c:v>0.75</c:v>
                </c:pt>
                <c:pt idx="21">
                  <c:v>0.76</c:v>
                </c:pt>
                <c:pt idx="22">
                  <c:v>0.77</c:v>
                </c:pt>
                <c:pt idx="23">
                  <c:v>0.78</c:v>
                </c:pt>
                <c:pt idx="24">
                  <c:v>0.79</c:v>
                </c:pt>
                <c:pt idx="25">
                  <c:v>0.8</c:v>
                </c:pt>
                <c:pt idx="26">
                  <c:v>0.81</c:v>
                </c:pt>
                <c:pt idx="27">
                  <c:v>0.82</c:v>
                </c:pt>
                <c:pt idx="28">
                  <c:v>0.83</c:v>
                </c:pt>
                <c:pt idx="29">
                  <c:v>0.84</c:v>
                </c:pt>
                <c:pt idx="30">
                  <c:v>0.85</c:v>
                </c:pt>
                <c:pt idx="31">
                  <c:v>0.86</c:v>
                </c:pt>
                <c:pt idx="32">
                  <c:v>0.87</c:v>
                </c:pt>
                <c:pt idx="33">
                  <c:v>0.88</c:v>
                </c:pt>
                <c:pt idx="34">
                  <c:v>0.89</c:v>
                </c:pt>
                <c:pt idx="35">
                  <c:v>0.9</c:v>
                </c:pt>
                <c:pt idx="36">
                  <c:v>0.91</c:v>
                </c:pt>
                <c:pt idx="37">
                  <c:v>0.92</c:v>
                </c:pt>
                <c:pt idx="38">
                  <c:v>0.93</c:v>
                </c:pt>
                <c:pt idx="39">
                  <c:v>0.94</c:v>
                </c:pt>
                <c:pt idx="40">
                  <c:v>0.95</c:v>
                </c:pt>
                <c:pt idx="41">
                  <c:v>0.96</c:v>
                </c:pt>
                <c:pt idx="42">
                  <c:v>0.97</c:v>
                </c:pt>
                <c:pt idx="43">
                  <c:v>0.98</c:v>
                </c:pt>
                <c:pt idx="44">
                  <c:v>0.99</c:v>
                </c:pt>
                <c:pt idx="45">
                  <c:v>1</c:v>
                </c:pt>
                <c:pt idx="46">
                  <c:v>1.01</c:v>
                </c:pt>
                <c:pt idx="47">
                  <c:v>1.02</c:v>
                </c:pt>
                <c:pt idx="48">
                  <c:v>1.03</c:v>
                </c:pt>
                <c:pt idx="49">
                  <c:v>1.04</c:v>
                </c:pt>
                <c:pt idx="50">
                  <c:v>1.05</c:v>
                </c:pt>
                <c:pt idx="51">
                  <c:v>1.06</c:v>
                </c:pt>
                <c:pt idx="52">
                  <c:v>1.07</c:v>
                </c:pt>
                <c:pt idx="53">
                  <c:v>1.08</c:v>
                </c:pt>
                <c:pt idx="54">
                  <c:v>1.0900000000000001</c:v>
                </c:pt>
                <c:pt idx="55">
                  <c:v>1.1000000000000001</c:v>
                </c:pt>
                <c:pt idx="56">
                  <c:v>1.1100000000000001</c:v>
                </c:pt>
                <c:pt idx="57">
                  <c:v>1.1200000000000001</c:v>
                </c:pt>
                <c:pt idx="58">
                  <c:v>1.1299999999999999</c:v>
                </c:pt>
                <c:pt idx="59">
                  <c:v>1.1399999999999999</c:v>
                </c:pt>
                <c:pt idx="60">
                  <c:v>1.1499999999999999</c:v>
                </c:pt>
                <c:pt idx="61">
                  <c:v>1.1599999999999999</c:v>
                </c:pt>
                <c:pt idx="62">
                  <c:v>1.17</c:v>
                </c:pt>
                <c:pt idx="63">
                  <c:v>1.18</c:v>
                </c:pt>
                <c:pt idx="64">
                  <c:v>1.19</c:v>
                </c:pt>
                <c:pt idx="65">
                  <c:v>1.2</c:v>
                </c:pt>
                <c:pt idx="66">
                  <c:v>1.21</c:v>
                </c:pt>
                <c:pt idx="67">
                  <c:v>1.22</c:v>
                </c:pt>
                <c:pt idx="68">
                  <c:v>1.23</c:v>
                </c:pt>
                <c:pt idx="69">
                  <c:v>1.24</c:v>
                </c:pt>
                <c:pt idx="70">
                  <c:v>1.25</c:v>
                </c:pt>
                <c:pt idx="71">
                  <c:v>1.26</c:v>
                </c:pt>
                <c:pt idx="72">
                  <c:v>1.27</c:v>
                </c:pt>
                <c:pt idx="73">
                  <c:v>1.28</c:v>
                </c:pt>
                <c:pt idx="74">
                  <c:v>1.29</c:v>
                </c:pt>
                <c:pt idx="75">
                  <c:v>1.3</c:v>
                </c:pt>
                <c:pt idx="76">
                  <c:v>1.31</c:v>
                </c:pt>
                <c:pt idx="77">
                  <c:v>1.32</c:v>
                </c:pt>
                <c:pt idx="78">
                  <c:v>1.33</c:v>
                </c:pt>
                <c:pt idx="79">
                  <c:v>1.34</c:v>
                </c:pt>
                <c:pt idx="80">
                  <c:v>1.35</c:v>
                </c:pt>
                <c:pt idx="81">
                  <c:v>1.36</c:v>
                </c:pt>
                <c:pt idx="82">
                  <c:v>1.37</c:v>
                </c:pt>
                <c:pt idx="83">
                  <c:v>1.38</c:v>
                </c:pt>
                <c:pt idx="84">
                  <c:v>1.39</c:v>
                </c:pt>
                <c:pt idx="85">
                  <c:v>1.4</c:v>
                </c:pt>
                <c:pt idx="86">
                  <c:v>1.41</c:v>
                </c:pt>
                <c:pt idx="87">
                  <c:v>1.42</c:v>
                </c:pt>
                <c:pt idx="88">
                  <c:v>1.43</c:v>
                </c:pt>
                <c:pt idx="89">
                  <c:v>1.44</c:v>
                </c:pt>
                <c:pt idx="90">
                  <c:v>1.45</c:v>
                </c:pt>
                <c:pt idx="91">
                  <c:v>1.46</c:v>
                </c:pt>
                <c:pt idx="92">
                  <c:v>1.47</c:v>
                </c:pt>
                <c:pt idx="93">
                  <c:v>1.48</c:v>
                </c:pt>
                <c:pt idx="94">
                  <c:v>1.49</c:v>
                </c:pt>
                <c:pt idx="95">
                  <c:v>1.5</c:v>
                </c:pt>
                <c:pt idx="96">
                  <c:v>1.51</c:v>
                </c:pt>
                <c:pt idx="97">
                  <c:v>1.52</c:v>
                </c:pt>
                <c:pt idx="98">
                  <c:v>1.53</c:v>
                </c:pt>
                <c:pt idx="99">
                  <c:v>1.54</c:v>
                </c:pt>
                <c:pt idx="100">
                  <c:v>1.55</c:v>
                </c:pt>
                <c:pt idx="101">
                  <c:v>1.56</c:v>
                </c:pt>
                <c:pt idx="102">
                  <c:v>1.57</c:v>
                </c:pt>
                <c:pt idx="103">
                  <c:v>1.58</c:v>
                </c:pt>
                <c:pt idx="104">
                  <c:v>1.59</c:v>
                </c:pt>
                <c:pt idx="105">
                  <c:v>1.6</c:v>
                </c:pt>
                <c:pt idx="106">
                  <c:v>1.61</c:v>
                </c:pt>
                <c:pt idx="107">
                  <c:v>1.62</c:v>
                </c:pt>
                <c:pt idx="108">
                  <c:v>1.63</c:v>
                </c:pt>
                <c:pt idx="109">
                  <c:v>1.64</c:v>
                </c:pt>
                <c:pt idx="110">
                  <c:v>1.65</c:v>
                </c:pt>
                <c:pt idx="111">
                  <c:v>1.66</c:v>
                </c:pt>
                <c:pt idx="112">
                  <c:v>1.67</c:v>
                </c:pt>
                <c:pt idx="113">
                  <c:v>1.68</c:v>
                </c:pt>
                <c:pt idx="114">
                  <c:v>1.69</c:v>
                </c:pt>
                <c:pt idx="115">
                  <c:v>1.7</c:v>
                </c:pt>
                <c:pt idx="116">
                  <c:v>1.71</c:v>
                </c:pt>
                <c:pt idx="117">
                  <c:v>1.72</c:v>
                </c:pt>
                <c:pt idx="118">
                  <c:v>1.73</c:v>
                </c:pt>
                <c:pt idx="119">
                  <c:v>1.74</c:v>
                </c:pt>
                <c:pt idx="120">
                  <c:v>1.75</c:v>
                </c:pt>
                <c:pt idx="121">
                  <c:v>1.76</c:v>
                </c:pt>
                <c:pt idx="122">
                  <c:v>1.77</c:v>
                </c:pt>
                <c:pt idx="123">
                  <c:v>1.78</c:v>
                </c:pt>
                <c:pt idx="124">
                  <c:v>1.79</c:v>
                </c:pt>
                <c:pt idx="125">
                  <c:v>1.8</c:v>
                </c:pt>
                <c:pt idx="126">
                  <c:v>1.81</c:v>
                </c:pt>
                <c:pt idx="127">
                  <c:v>1.82</c:v>
                </c:pt>
                <c:pt idx="128">
                  <c:v>1.83</c:v>
                </c:pt>
                <c:pt idx="129">
                  <c:v>1.84</c:v>
                </c:pt>
                <c:pt idx="130">
                  <c:v>1.85</c:v>
                </c:pt>
                <c:pt idx="131">
                  <c:v>1.86</c:v>
                </c:pt>
                <c:pt idx="132">
                  <c:v>1.87</c:v>
                </c:pt>
                <c:pt idx="133">
                  <c:v>1.88</c:v>
                </c:pt>
                <c:pt idx="134">
                  <c:v>1.89</c:v>
                </c:pt>
                <c:pt idx="135">
                  <c:v>1.9</c:v>
                </c:pt>
                <c:pt idx="136">
                  <c:v>1.91</c:v>
                </c:pt>
                <c:pt idx="137">
                  <c:v>1.92</c:v>
                </c:pt>
                <c:pt idx="138">
                  <c:v>1.93</c:v>
                </c:pt>
                <c:pt idx="139">
                  <c:v>1.94</c:v>
                </c:pt>
                <c:pt idx="140">
                  <c:v>1.95</c:v>
                </c:pt>
                <c:pt idx="141">
                  <c:v>1.96</c:v>
                </c:pt>
                <c:pt idx="142">
                  <c:v>1.97</c:v>
                </c:pt>
                <c:pt idx="143">
                  <c:v>1.98</c:v>
                </c:pt>
                <c:pt idx="144">
                  <c:v>1.99</c:v>
                </c:pt>
                <c:pt idx="145">
                  <c:v>2</c:v>
                </c:pt>
                <c:pt idx="146">
                  <c:v>2.0099999999999998</c:v>
                </c:pt>
                <c:pt idx="147">
                  <c:v>2.02</c:v>
                </c:pt>
                <c:pt idx="148">
                  <c:v>2.0299999999999998</c:v>
                </c:pt>
                <c:pt idx="149">
                  <c:v>2.04</c:v>
                </c:pt>
                <c:pt idx="150">
                  <c:v>2.0499999999999998</c:v>
                </c:pt>
                <c:pt idx="151">
                  <c:v>2.06</c:v>
                </c:pt>
                <c:pt idx="152">
                  <c:v>2.0699999999999998</c:v>
                </c:pt>
                <c:pt idx="153">
                  <c:v>2.08</c:v>
                </c:pt>
                <c:pt idx="154">
                  <c:v>2.09</c:v>
                </c:pt>
                <c:pt idx="155">
                  <c:v>2.1</c:v>
                </c:pt>
                <c:pt idx="156">
                  <c:v>2.11</c:v>
                </c:pt>
                <c:pt idx="157">
                  <c:v>2.12</c:v>
                </c:pt>
                <c:pt idx="158">
                  <c:v>2.13</c:v>
                </c:pt>
                <c:pt idx="159">
                  <c:v>2.14</c:v>
                </c:pt>
                <c:pt idx="160">
                  <c:v>2.15</c:v>
                </c:pt>
                <c:pt idx="161">
                  <c:v>2.16</c:v>
                </c:pt>
                <c:pt idx="162">
                  <c:v>2.17</c:v>
                </c:pt>
                <c:pt idx="163">
                  <c:v>2.1800000000000002</c:v>
                </c:pt>
                <c:pt idx="164">
                  <c:v>2.19</c:v>
                </c:pt>
                <c:pt idx="165">
                  <c:v>2.2000000000000002</c:v>
                </c:pt>
                <c:pt idx="166">
                  <c:v>2.21</c:v>
                </c:pt>
                <c:pt idx="167">
                  <c:v>2.2200000000000002</c:v>
                </c:pt>
                <c:pt idx="168">
                  <c:v>2.23</c:v>
                </c:pt>
                <c:pt idx="169">
                  <c:v>2.2400000000000002</c:v>
                </c:pt>
                <c:pt idx="170">
                  <c:v>2.25</c:v>
                </c:pt>
                <c:pt idx="171">
                  <c:v>2.2599999999999998</c:v>
                </c:pt>
                <c:pt idx="172">
                  <c:v>2.27</c:v>
                </c:pt>
                <c:pt idx="173">
                  <c:v>2.2799999999999998</c:v>
                </c:pt>
                <c:pt idx="174">
                  <c:v>2.29</c:v>
                </c:pt>
                <c:pt idx="175">
                  <c:v>2.2999999999999998</c:v>
                </c:pt>
                <c:pt idx="176">
                  <c:v>2.31</c:v>
                </c:pt>
                <c:pt idx="177">
                  <c:v>2.3199999999999998</c:v>
                </c:pt>
                <c:pt idx="178">
                  <c:v>2.33</c:v>
                </c:pt>
                <c:pt idx="179">
                  <c:v>2.34</c:v>
                </c:pt>
                <c:pt idx="180">
                  <c:v>2.35</c:v>
                </c:pt>
                <c:pt idx="181">
                  <c:v>2.36</c:v>
                </c:pt>
                <c:pt idx="182">
                  <c:v>2.37</c:v>
                </c:pt>
                <c:pt idx="183">
                  <c:v>2.38</c:v>
                </c:pt>
                <c:pt idx="184">
                  <c:v>2.39</c:v>
                </c:pt>
                <c:pt idx="185">
                  <c:v>2.4</c:v>
                </c:pt>
                <c:pt idx="186">
                  <c:v>2.41</c:v>
                </c:pt>
                <c:pt idx="187">
                  <c:v>2.42</c:v>
                </c:pt>
                <c:pt idx="188">
                  <c:v>2.4300000000000002</c:v>
                </c:pt>
                <c:pt idx="189">
                  <c:v>2.44</c:v>
                </c:pt>
                <c:pt idx="190">
                  <c:v>2.4500000000000002</c:v>
                </c:pt>
                <c:pt idx="191">
                  <c:v>2.46</c:v>
                </c:pt>
                <c:pt idx="192">
                  <c:v>2.4700000000000002</c:v>
                </c:pt>
                <c:pt idx="193">
                  <c:v>2.48</c:v>
                </c:pt>
                <c:pt idx="194">
                  <c:v>2.4900000000000002</c:v>
                </c:pt>
                <c:pt idx="195">
                  <c:v>2.5</c:v>
                </c:pt>
                <c:pt idx="196">
                  <c:v>2.5099999999999998</c:v>
                </c:pt>
                <c:pt idx="197">
                  <c:v>2.52</c:v>
                </c:pt>
                <c:pt idx="198">
                  <c:v>2.5299999999999998</c:v>
                </c:pt>
                <c:pt idx="199">
                  <c:v>2.54</c:v>
                </c:pt>
                <c:pt idx="200">
                  <c:v>2.5499999999999998</c:v>
                </c:pt>
                <c:pt idx="201">
                  <c:v>2.56</c:v>
                </c:pt>
                <c:pt idx="202">
                  <c:v>2.57</c:v>
                </c:pt>
                <c:pt idx="203">
                  <c:v>2.58</c:v>
                </c:pt>
                <c:pt idx="204">
                  <c:v>2.59</c:v>
                </c:pt>
                <c:pt idx="205">
                  <c:v>2.6</c:v>
                </c:pt>
                <c:pt idx="206">
                  <c:v>2.61</c:v>
                </c:pt>
                <c:pt idx="207">
                  <c:v>2.62</c:v>
                </c:pt>
                <c:pt idx="208">
                  <c:v>2.63</c:v>
                </c:pt>
                <c:pt idx="209">
                  <c:v>2.64</c:v>
                </c:pt>
                <c:pt idx="210">
                  <c:v>2.65</c:v>
                </c:pt>
                <c:pt idx="211">
                  <c:v>2.66</c:v>
                </c:pt>
                <c:pt idx="212">
                  <c:v>2.67</c:v>
                </c:pt>
                <c:pt idx="213">
                  <c:v>2.68</c:v>
                </c:pt>
                <c:pt idx="214">
                  <c:v>2.69</c:v>
                </c:pt>
                <c:pt idx="215">
                  <c:v>2.7</c:v>
                </c:pt>
                <c:pt idx="216">
                  <c:v>2.71</c:v>
                </c:pt>
                <c:pt idx="217">
                  <c:v>2.72</c:v>
                </c:pt>
                <c:pt idx="218">
                  <c:v>2.73</c:v>
                </c:pt>
                <c:pt idx="219">
                  <c:v>2.74</c:v>
                </c:pt>
                <c:pt idx="220">
                  <c:v>2.75</c:v>
                </c:pt>
                <c:pt idx="221">
                  <c:v>2.76</c:v>
                </c:pt>
                <c:pt idx="222">
                  <c:v>2.77</c:v>
                </c:pt>
                <c:pt idx="223">
                  <c:v>2.78</c:v>
                </c:pt>
                <c:pt idx="224">
                  <c:v>2.79</c:v>
                </c:pt>
                <c:pt idx="225">
                  <c:v>2.8</c:v>
                </c:pt>
                <c:pt idx="226">
                  <c:v>2.81</c:v>
                </c:pt>
                <c:pt idx="227">
                  <c:v>2.82</c:v>
                </c:pt>
                <c:pt idx="228">
                  <c:v>2.83</c:v>
                </c:pt>
                <c:pt idx="229">
                  <c:v>2.84</c:v>
                </c:pt>
                <c:pt idx="230">
                  <c:v>2.85</c:v>
                </c:pt>
                <c:pt idx="231">
                  <c:v>2.86</c:v>
                </c:pt>
                <c:pt idx="232">
                  <c:v>2.87</c:v>
                </c:pt>
                <c:pt idx="233">
                  <c:v>2.88</c:v>
                </c:pt>
                <c:pt idx="234">
                  <c:v>2.89</c:v>
                </c:pt>
                <c:pt idx="235">
                  <c:v>2.9</c:v>
                </c:pt>
                <c:pt idx="236">
                  <c:v>2.91</c:v>
                </c:pt>
                <c:pt idx="237">
                  <c:v>2.92</c:v>
                </c:pt>
                <c:pt idx="238">
                  <c:v>2.93</c:v>
                </c:pt>
                <c:pt idx="239">
                  <c:v>2.94</c:v>
                </c:pt>
                <c:pt idx="240">
                  <c:v>2.95</c:v>
                </c:pt>
                <c:pt idx="241">
                  <c:v>2.96</c:v>
                </c:pt>
                <c:pt idx="242">
                  <c:v>2.97</c:v>
                </c:pt>
                <c:pt idx="243">
                  <c:v>2.98</c:v>
                </c:pt>
                <c:pt idx="244">
                  <c:v>2.99</c:v>
                </c:pt>
                <c:pt idx="245">
                  <c:v>3</c:v>
                </c:pt>
                <c:pt idx="246">
                  <c:v>3.01</c:v>
                </c:pt>
                <c:pt idx="247">
                  <c:v>3.02</c:v>
                </c:pt>
                <c:pt idx="248">
                  <c:v>3.03</c:v>
                </c:pt>
                <c:pt idx="249">
                  <c:v>3.04</c:v>
                </c:pt>
                <c:pt idx="250">
                  <c:v>3.05</c:v>
                </c:pt>
                <c:pt idx="251">
                  <c:v>3.06</c:v>
                </c:pt>
                <c:pt idx="252">
                  <c:v>3.07</c:v>
                </c:pt>
                <c:pt idx="253">
                  <c:v>3.08</c:v>
                </c:pt>
                <c:pt idx="254">
                  <c:v>3.09</c:v>
                </c:pt>
                <c:pt idx="255">
                  <c:v>3.1</c:v>
                </c:pt>
                <c:pt idx="256">
                  <c:v>3.11</c:v>
                </c:pt>
                <c:pt idx="257">
                  <c:v>3.12</c:v>
                </c:pt>
                <c:pt idx="258">
                  <c:v>3.13</c:v>
                </c:pt>
                <c:pt idx="259">
                  <c:v>3.14</c:v>
                </c:pt>
                <c:pt idx="260">
                  <c:v>3.15</c:v>
                </c:pt>
                <c:pt idx="261">
                  <c:v>3.16</c:v>
                </c:pt>
                <c:pt idx="262">
                  <c:v>3.17</c:v>
                </c:pt>
                <c:pt idx="263">
                  <c:v>3.18</c:v>
                </c:pt>
                <c:pt idx="264">
                  <c:v>3.19</c:v>
                </c:pt>
                <c:pt idx="265">
                  <c:v>3.2</c:v>
                </c:pt>
                <c:pt idx="266">
                  <c:v>3.21</c:v>
                </c:pt>
                <c:pt idx="267">
                  <c:v>3.22</c:v>
                </c:pt>
                <c:pt idx="268">
                  <c:v>3.23</c:v>
                </c:pt>
                <c:pt idx="269">
                  <c:v>3.24</c:v>
                </c:pt>
                <c:pt idx="270">
                  <c:v>3.25</c:v>
                </c:pt>
                <c:pt idx="271">
                  <c:v>3.26</c:v>
                </c:pt>
                <c:pt idx="272">
                  <c:v>3.27</c:v>
                </c:pt>
                <c:pt idx="273">
                  <c:v>3.28</c:v>
                </c:pt>
                <c:pt idx="274">
                  <c:v>3.29</c:v>
                </c:pt>
                <c:pt idx="275">
                  <c:v>3.3</c:v>
                </c:pt>
                <c:pt idx="276">
                  <c:v>3.31</c:v>
                </c:pt>
                <c:pt idx="277">
                  <c:v>3.32</c:v>
                </c:pt>
                <c:pt idx="278">
                  <c:v>3.33</c:v>
                </c:pt>
                <c:pt idx="279">
                  <c:v>3.34</c:v>
                </c:pt>
                <c:pt idx="280">
                  <c:v>3.35</c:v>
                </c:pt>
                <c:pt idx="281">
                  <c:v>3.36</c:v>
                </c:pt>
                <c:pt idx="282">
                  <c:v>3.37</c:v>
                </c:pt>
                <c:pt idx="283">
                  <c:v>3.38</c:v>
                </c:pt>
                <c:pt idx="284">
                  <c:v>3.39</c:v>
                </c:pt>
                <c:pt idx="285">
                  <c:v>3.4</c:v>
                </c:pt>
                <c:pt idx="286">
                  <c:v>3.41</c:v>
                </c:pt>
                <c:pt idx="287">
                  <c:v>3.42</c:v>
                </c:pt>
                <c:pt idx="288">
                  <c:v>3.43</c:v>
                </c:pt>
                <c:pt idx="289">
                  <c:v>3.44</c:v>
                </c:pt>
                <c:pt idx="290">
                  <c:v>3.45</c:v>
                </c:pt>
                <c:pt idx="291">
                  <c:v>3.46</c:v>
                </c:pt>
                <c:pt idx="292">
                  <c:v>3.47</c:v>
                </c:pt>
                <c:pt idx="293">
                  <c:v>3.48</c:v>
                </c:pt>
                <c:pt idx="294">
                  <c:v>3.49</c:v>
                </c:pt>
                <c:pt idx="295">
                  <c:v>3.5</c:v>
                </c:pt>
                <c:pt idx="296">
                  <c:v>3.51</c:v>
                </c:pt>
                <c:pt idx="297">
                  <c:v>3.52</c:v>
                </c:pt>
                <c:pt idx="298">
                  <c:v>3.53</c:v>
                </c:pt>
                <c:pt idx="299">
                  <c:v>3.54</c:v>
                </c:pt>
                <c:pt idx="300">
                  <c:v>3.55</c:v>
                </c:pt>
                <c:pt idx="301">
                  <c:v>3.56</c:v>
                </c:pt>
                <c:pt idx="302">
                  <c:v>3.57</c:v>
                </c:pt>
                <c:pt idx="303">
                  <c:v>3.58</c:v>
                </c:pt>
                <c:pt idx="304">
                  <c:v>3.59</c:v>
                </c:pt>
                <c:pt idx="305">
                  <c:v>3.6</c:v>
                </c:pt>
                <c:pt idx="306">
                  <c:v>3.61</c:v>
                </c:pt>
                <c:pt idx="307">
                  <c:v>3.62</c:v>
                </c:pt>
                <c:pt idx="308">
                  <c:v>3.63</c:v>
                </c:pt>
                <c:pt idx="309">
                  <c:v>3.64</c:v>
                </c:pt>
                <c:pt idx="310">
                  <c:v>3.65</c:v>
                </c:pt>
                <c:pt idx="311">
                  <c:v>3.66</c:v>
                </c:pt>
                <c:pt idx="312">
                  <c:v>3.67</c:v>
                </c:pt>
                <c:pt idx="313">
                  <c:v>3.68</c:v>
                </c:pt>
                <c:pt idx="314">
                  <c:v>3.69</c:v>
                </c:pt>
                <c:pt idx="315">
                  <c:v>3.7</c:v>
                </c:pt>
                <c:pt idx="316">
                  <c:v>3.71</c:v>
                </c:pt>
                <c:pt idx="317">
                  <c:v>3.72</c:v>
                </c:pt>
                <c:pt idx="318">
                  <c:v>3.73</c:v>
                </c:pt>
                <c:pt idx="319">
                  <c:v>3.74</c:v>
                </c:pt>
                <c:pt idx="320">
                  <c:v>3.75</c:v>
                </c:pt>
                <c:pt idx="321">
                  <c:v>3.76</c:v>
                </c:pt>
                <c:pt idx="322">
                  <c:v>3.77</c:v>
                </c:pt>
                <c:pt idx="323">
                  <c:v>3.78</c:v>
                </c:pt>
                <c:pt idx="324">
                  <c:v>3.79</c:v>
                </c:pt>
                <c:pt idx="325">
                  <c:v>3.8</c:v>
                </c:pt>
                <c:pt idx="326">
                  <c:v>3.81</c:v>
                </c:pt>
                <c:pt idx="327">
                  <c:v>3.82</c:v>
                </c:pt>
                <c:pt idx="328">
                  <c:v>3.83</c:v>
                </c:pt>
                <c:pt idx="329">
                  <c:v>3.84</c:v>
                </c:pt>
                <c:pt idx="330">
                  <c:v>3.85</c:v>
                </c:pt>
                <c:pt idx="331">
                  <c:v>3.86</c:v>
                </c:pt>
                <c:pt idx="332">
                  <c:v>3.87</c:v>
                </c:pt>
                <c:pt idx="333">
                  <c:v>3.88</c:v>
                </c:pt>
                <c:pt idx="334">
                  <c:v>3.89</c:v>
                </c:pt>
                <c:pt idx="335">
                  <c:v>3.9</c:v>
                </c:pt>
                <c:pt idx="336">
                  <c:v>3.91</c:v>
                </c:pt>
                <c:pt idx="337">
                  <c:v>3.92</c:v>
                </c:pt>
                <c:pt idx="338">
                  <c:v>3.93</c:v>
                </c:pt>
                <c:pt idx="339">
                  <c:v>3.94</c:v>
                </c:pt>
                <c:pt idx="340">
                  <c:v>3.95</c:v>
                </c:pt>
                <c:pt idx="341">
                  <c:v>3.96</c:v>
                </c:pt>
                <c:pt idx="342">
                  <c:v>3.97</c:v>
                </c:pt>
                <c:pt idx="343">
                  <c:v>3.98</c:v>
                </c:pt>
                <c:pt idx="344">
                  <c:v>3.99</c:v>
                </c:pt>
                <c:pt idx="345">
                  <c:v>4</c:v>
                </c:pt>
                <c:pt idx="346">
                  <c:v>4.01</c:v>
                </c:pt>
                <c:pt idx="347">
                  <c:v>4.0199999999999996</c:v>
                </c:pt>
                <c:pt idx="348">
                  <c:v>4.03</c:v>
                </c:pt>
                <c:pt idx="349">
                  <c:v>4.04</c:v>
                </c:pt>
                <c:pt idx="350">
                  <c:v>4.05</c:v>
                </c:pt>
                <c:pt idx="351">
                  <c:v>4.0599999999999996</c:v>
                </c:pt>
                <c:pt idx="352">
                  <c:v>4.07</c:v>
                </c:pt>
                <c:pt idx="353">
                  <c:v>4.08</c:v>
                </c:pt>
                <c:pt idx="354">
                  <c:v>4.09</c:v>
                </c:pt>
                <c:pt idx="355">
                  <c:v>4.0999999999999996</c:v>
                </c:pt>
                <c:pt idx="356">
                  <c:v>4.1100000000000003</c:v>
                </c:pt>
                <c:pt idx="357">
                  <c:v>4.12</c:v>
                </c:pt>
                <c:pt idx="358">
                  <c:v>4.13</c:v>
                </c:pt>
                <c:pt idx="359">
                  <c:v>4.1399999999999997</c:v>
                </c:pt>
                <c:pt idx="360">
                  <c:v>4.1500000000000004</c:v>
                </c:pt>
                <c:pt idx="361">
                  <c:v>4.16</c:v>
                </c:pt>
                <c:pt idx="362">
                  <c:v>4.17</c:v>
                </c:pt>
                <c:pt idx="363">
                  <c:v>4.18</c:v>
                </c:pt>
                <c:pt idx="364">
                  <c:v>4.1900000000000004</c:v>
                </c:pt>
                <c:pt idx="365">
                  <c:v>4.2</c:v>
                </c:pt>
                <c:pt idx="366">
                  <c:v>4.21</c:v>
                </c:pt>
                <c:pt idx="367">
                  <c:v>4.22</c:v>
                </c:pt>
                <c:pt idx="368">
                  <c:v>4.2300000000000004</c:v>
                </c:pt>
                <c:pt idx="369">
                  <c:v>4.24</c:v>
                </c:pt>
                <c:pt idx="370">
                  <c:v>4.25</c:v>
                </c:pt>
                <c:pt idx="371">
                  <c:v>4.26</c:v>
                </c:pt>
                <c:pt idx="372">
                  <c:v>4.2699999999999996</c:v>
                </c:pt>
                <c:pt idx="373">
                  <c:v>4.28</c:v>
                </c:pt>
                <c:pt idx="374">
                  <c:v>4.29</c:v>
                </c:pt>
                <c:pt idx="375">
                  <c:v>4.3</c:v>
                </c:pt>
                <c:pt idx="376">
                  <c:v>4.3099999999999996</c:v>
                </c:pt>
                <c:pt idx="377">
                  <c:v>4.32</c:v>
                </c:pt>
                <c:pt idx="378">
                  <c:v>4.33</c:v>
                </c:pt>
                <c:pt idx="379">
                  <c:v>4.34</c:v>
                </c:pt>
                <c:pt idx="380">
                  <c:v>4.3499999999999996</c:v>
                </c:pt>
                <c:pt idx="381">
                  <c:v>4.3600000000000003</c:v>
                </c:pt>
                <c:pt idx="382">
                  <c:v>4.37</c:v>
                </c:pt>
                <c:pt idx="383">
                  <c:v>4.38</c:v>
                </c:pt>
                <c:pt idx="384">
                  <c:v>4.3899999999999997</c:v>
                </c:pt>
                <c:pt idx="385">
                  <c:v>4.4000000000000004</c:v>
                </c:pt>
                <c:pt idx="386">
                  <c:v>4.41</c:v>
                </c:pt>
                <c:pt idx="387">
                  <c:v>4.42</c:v>
                </c:pt>
                <c:pt idx="388">
                  <c:v>4.43</c:v>
                </c:pt>
                <c:pt idx="389">
                  <c:v>4.4400000000000004</c:v>
                </c:pt>
                <c:pt idx="390">
                  <c:v>4.45</c:v>
                </c:pt>
                <c:pt idx="391">
                  <c:v>4.46</c:v>
                </c:pt>
                <c:pt idx="392">
                  <c:v>4.47</c:v>
                </c:pt>
                <c:pt idx="393">
                  <c:v>4.4800000000000004</c:v>
                </c:pt>
                <c:pt idx="394">
                  <c:v>4.49</c:v>
                </c:pt>
                <c:pt idx="395">
                  <c:v>4.5</c:v>
                </c:pt>
                <c:pt idx="396">
                  <c:v>4.51</c:v>
                </c:pt>
                <c:pt idx="397">
                  <c:v>4.5199999999999996</c:v>
                </c:pt>
                <c:pt idx="398">
                  <c:v>4.53</c:v>
                </c:pt>
                <c:pt idx="399">
                  <c:v>4.54</c:v>
                </c:pt>
                <c:pt idx="400">
                  <c:v>4.55</c:v>
                </c:pt>
                <c:pt idx="401">
                  <c:v>4.5599999999999996</c:v>
                </c:pt>
                <c:pt idx="402">
                  <c:v>4.57</c:v>
                </c:pt>
                <c:pt idx="403">
                  <c:v>4.58</c:v>
                </c:pt>
                <c:pt idx="404">
                  <c:v>4.59</c:v>
                </c:pt>
                <c:pt idx="405">
                  <c:v>4.5999999999999996</c:v>
                </c:pt>
                <c:pt idx="406">
                  <c:v>4.6100000000000003</c:v>
                </c:pt>
                <c:pt idx="407">
                  <c:v>4.62</c:v>
                </c:pt>
                <c:pt idx="408">
                  <c:v>4.63</c:v>
                </c:pt>
                <c:pt idx="409">
                  <c:v>4.6399999999999997</c:v>
                </c:pt>
                <c:pt idx="410">
                  <c:v>4.6500000000000004</c:v>
                </c:pt>
                <c:pt idx="411">
                  <c:v>4.66</c:v>
                </c:pt>
                <c:pt idx="412">
                  <c:v>4.67</c:v>
                </c:pt>
                <c:pt idx="413">
                  <c:v>4.68</c:v>
                </c:pt>
                <c:pt idx="414">
                  <c:v>4.6900000000000004</c:v>
                </c:pt>
                <c:pt idx="415">
                  <c:v>4.7</c:v>
                </c:pt>
                <c:pt idx="416">
                  <c:v>4.71</c:v>
                </c:pt>
                <c:pt idx="417">
                  <c:v>4.72</c:v>
                </c:pt>
                <c:pt idx="418">
                  <c:v>4.7300000000000004</c:v>
                </c:pt>
                <c:pt idx="419">
                  <c:v>4.74</c:v>
                </c:pt>
                <c:pt idx="420">
                  <c:v>4.75</c:v>
                </c:pt>
                <c:pt idx="421">
                  <c:v>4.76</c:v>
                </c:pt>
                <c:pt idx="422">
                  <c:v>4.7699999999999996</c:v>
                </c:pt>
                <c:pt idx="423">
                  <c:v>4.78</c:v>
                </c:pt>
                <c:pt idx="424">
                  <c:v>4.79</c:v>
                </c:pt>
                <c:pt idx="425">
                  <c:v>4.8</c:v>
                </c:pt>
                <c:pt idx="426">
                  <c:v>4.8099999999999996</c:v>
                </c:pt>
                <c:pt idx="427">
                  <c:v>4.82</c:v>
                </c:pt>
                <c:pt idx="428">
                  <c:v>4.83</c:v>
                </c:pt>
                <c:pt idx="429">
                  <c:v>4.84</c:v>
                </c:pt>
                <c:pt idx="430">
                  <c:v>4.8499999999999996</c:v>
                </c:pt>
                <c:pt idx="431">
                  <c:v>4.8600000000000003</c:v>
                </c:pt>
                <c:pt idx="432">
                  <c:v>4.87</c:v>
                </c:pt>
                <c:pt idx="433">
                  <c:v>4.88</c:v>
                </c:pt>
                <c:pt idx="434">
                  <c:v>4.8899999999999997</c:v>
                </c:pt>
                <c:pt idx="435">
                  <c:v>4.9000000000000004</c:v>
                </c:pt>
                <c:pt idx="436">
                  <c:v>4.91</c:v>
                </c:pt>
                <c:pt idx="437">
                  <c:v>4.92</c:v>
                </c:pt>
                <c:pt idx="438">
                  <c:v>4.93</c:v>
                </c:pt>
                <c:pt idx="439">
                  <c:v>4.9400000000000004</c:v>
                </c:pt>
                <c:pt idx="440">
                  <c:v>4.95</c:v>
                </c:pt>
                <c:pt idx="441">
                  <c:v>4.96</c:v>
                </c:pt>
                <c:pt idx="442">
                  <c:v>4.97</c:v>
                </c:pt>
                <c:pt idx="443">
                  <c:v>4.9800000000000004</c:v>
                </c:pt>
                <c:pt idx="444">
                  <c:v>4.99</c:v>
                </c:pt>
                <c:pt idx="445">
                  <c:v>5</c:v>
                </c:pt>
                <c:pt idx="446">
                  <c:v>5.01</c:v>
                </c:pt>
                <c:pt idx="447">
                  <c:v>5.0199999999999996</c:v>
                </c:pt>
                <c:pt idx="448">
                  <c:v>5.03</c:v>
                </c:pt>
                <c:pt idx="449">
                  <c:v>5.04</c:v>
                </c:pt>
                <c:pt idx="450">
                  <c:v>5.05</c:v>
                </c:pt>
                <c:pt idx="451">
                  <c:v>5.0599999999999996</c:v>
                </c:pt>
                <c:pt idx="452">
                  <c:v>5.07</c:v>
                </c:pt>
                <c:pt idx="453">
                  <c:v>5.08</c:v>
                </c:pt>
                <c:pt idx="454">
                  <c:v>5.09</c:v>
                </c:pt>
                <c:pt idx="455">
                  <c:v>5.0999999999999996</c:v>
                </c:pt>
                <c:pt idx="456">
                  <c:v>5.1100000000000003</c:v>
                </c:pt>
                <c:pt idx="457">
                  <c:v>5.12</c:v>
                </c:pt>
                <c:pt idx="458">
                  <c:v>5.13</c:v>
                </c:pt>
                <c:pt idx="459">
                  <c:v>5.14</c:v>
                </c:pt>
                <c:pt idx="460">
                  <c:v>5.15</c:v>
                </c:pt>
                <c:pt idx="461">
                  <c:v>5.16</c:v>
                </c:pt>
                <c:pt idx="462">
                  <c:v>5.17</c:v>
                </c:pt>
                <c:pt idx="463">
                  <c:v>5.18</c:v>
                </c:pt>
                <c:pt idx="464">
                  <c:v>5.19</c:v>
                </c:pt>
                <c:pt idx="465">
                  <c:v>5.2</c:v>
                </c:pt>
                <c:pt idx="466">
                  <c:v>5.21</c:v>
                </c:pt>
                <c:pt idx="467">
                  <c:v>5.22</c:v>
                </c:pt>
                <c:pt idx="468">
                  <c:v>5.23</c:v>
                </c:pt>
                <c:pt idx="469">
                  <c:v>5.24</c:v>
                </c:pt>
                <c:pt idx="470">
                  <c:v>5.25</c:v>
                </c:pt>
                <c:pt idx="471">
                  <c:v>5.26</c:v>
                </c:pt>
                <c:pt idx="472">
                  <c:v>5.27</c:v>
                </c:pt>
                <c:pt idx="473">
                  <c:v>5.28</c:v>
                </c:pt>
                <c:pt idx="474">
                  <c:v>5.29</c:v>
                </c:pt>
                <c:pt idx="475">
                  <c:v>5.3</c:v>
                </c:pt>
                <c:pt idx="476">
                  <c:v>5.31</c:v>
                </c:pt>
                <c:pt idx="477">
                  <c:v>5.32</c:v>
                </c:pt>
                <c:pt idx="478">
                  <c:v>5.33</c:v>
                </c:pt>
                <c:pt idx="479">
                  <c:v>5.34</c:v>
                </c:pt>
                <c:pt idx="480">
                  <c:v>5.35</c:v>
                </c:pt>
                <c:pt idx="481">
                  <c:v>5.36</c:v>
                </c:pt>
                <c:pt idx="482">
                  <c:v>5.37</c:v>
                </c:pt>
                <c:pt idx="483">
                  <c:v>5.38</c:v>
                </c:pt>
                <c:pt idx="484">
                  <c:v>5.39</c:v>
                </c:pt>
                <c:pt idx="485">
                  <c:v>5.4</c:v>
                </c:pt>
                <c:pt idx="486">
                  <c:v>5.41</c:v>
                </c:pt>
                <c:pt idx="487">
                  <c:v>5.42</c:v>
                </c:pt>
                <c:pt idx="488">
                  <c:v>5.43</c:v>
                </c:pt>
                <c:pt idx="489">
                  <c:v>5.44</c:v>
                </c:pt>
                <c:pt idx="490">
                  <c:v>5.45</c:v>
                </c:pt>
                <c:pt idx="491">
                  <c:v>5.46</c:v>
                </c:pt>
                <c:pt idx="492">
                  <c:v>5.47</c:v>
                </c:pt>
                <c:pt idx="493">
                  <c:v>5.48</c:v>
                </c:pt>
                <c:pt idx="494">
                  <c:v>5.49</c:v>
                </c:pt>
                <c:pt idx="495">
                  <c:v>5.5</c:v>
                </c:pt>
                <c:pt idx="496">
                  <c:v>5.51</c:v>
                </c:pt>
                <c:pt idx="497">
                  <c:v>5.52</c:v>
                </c:pt>
                <c:pt idx="498">
                  <c:v>5.53</c:v>
                </c:pt>
                <c:pt idx="499">
                  <c:v>5.54</c:v>
                </c:pt>
                <c:pt idx="500">
                  <c:v>5.55</c:v>
                </c:pt>
                <c:pt idx="501">
                  <c:v>5.56</c:v>
                </c:pt>
                <c:pt idx="502">
                  <c:v>5.57</c:v>
                </c:pt>
                <c:pt idx="503">
                  <c:v>5.58</c:v>
                </c:pt>
                <c:pt idx="504">
                  <c:v>5.59</c:v>
                </c:pt>
                <c:pt idx="505">
                  <c:v>5.6</c:v>
                </c:pt>
                <c:pt idx="506">
                  <c:v>5.61</c:v>
                </c:pt>
                <c:pt idx="507">
                  <c:v>5.62</c:v>
                </c:pt>
                <c:pt idx="508">
                  <c:v>5.63</c:v>
                </c:pt>
                <c:pt idx="509">
                  <c:v>5.64</c:v>
                </c:pt>
                <c:pt idx="510">
                  <c:v>5.65</c:v>
                </c:pt>
                <c:pt idx="511">
                  <c:v>5.66</c:v>
                </c:pt>
                <c:pt idx="512">
                  <c:v>5.67</c:v>
                </c:pt>
                <c:pt idx="513">
                  <c:v>5.68</c:v>
                </c:pt>
                <c:pt idx="514">
                  <c:v>5.69</c:v>
                </c:pt>
                <c:pt idx="515">
                  <c:v>5.7</c:v>
                </c:pt>
                <c:pt idx="516">
                  <c:v>5.71</c:v>
                </c:pt>
                <c:pt idx="517">
                  <c:v>5.72</c:v>
                </c:pt>
                <c:pt idx="518">
                  <c:v>5.73</c:v>
                </c:pt>
                <c:pt idx="519">
                  <c:v>5.74</c:v>
                </c:pt>
                <c:pt idx="520">
                  <c:v>5.75</c:v>
                </c:pt>
                <c:pt idx="521">
                  <c:v>5.76</c:v>
                </c:pt>
                <c:pt idx="522">
                  <c:v>5.77</c:v>
                </c:pt>
                <c:pt idx="523">
                  <c:v>5.78</c:v>
                </c:pt>
                <c:pt idx="524">
                  <c:v>5.79</c:v>
                </c:pt>
                <c:pt idx="525">
                  <c:v>5.8</c:v>
                </c:pt>
                <c:pt idx="526">
                  <c:v>5.81</c:v>
                </c:pt>
                <c:pt idx="527">
                  <c:v>5.82</c:v>
                </c:pt>
                <c:pt idx="528">
                  <c:v>5.83</c:v>
                </c:pt>
                <c:pt idx="529">
                  <c:v>5.84</c:v>
                </c:pt>
                <c:pt idx="530">
                  <c:v>5.85</c:v>
                </c:pt>
                <c:pt idx="531">
                  <c:v>5.86</c:v>
                </c:pt>
                <c:pt idx="532">
                  <c:v>5.87</c:v>
                </c:pt>
                <c:pt idx="533">
                  <c:v>5.88</c:v>
                </c:pt>
                <c:pt idx="534">
                  <c:v>5.89</c:v>
                </c:pt>
                <c:pt idx="535">
                  <c:v>5.9</c:v>
                </c:pt>
                <c:pt idx="536">
                  <c:v>5.91</c:v>
                </c:pt>
                <c:pt idx="537">
                  <c:v>5.92</c:v>
                </c:pt>
                <c:pt idx="538">
                  <c:v>5.93</c:v>
                </c:pt>
                <c:pt idx="539">
                  <c:v>5.94</c:v>
                </c:pt>
                <c:pt idx="540">
                  <c:v>5.95</c:v>
                </c:pt>
                <c:pt idx="541">
                  <c:v>5.96</c:v>
                </c:pt>
                <c:pt idx="542">
                  <c:v>5.97</c:v>
                </c:pt>
                <c:pt idx="543">
                  <c:v>5.98</c:v>
                </c:pt>
                <c:pt idx="544">
                  <c:v>5.99</c:v>
                </c:pt>
                <c:pt idx="545">
                  <c:v>6</c:v>
                </c:pt>
                <c:pt idx="546">
                  <c:v>6.01</c:v>
                </c:pt>
                <c:pt idx="547">
                  <c:v>6.02</c:v>
                </c:pt>
                <c:pt idx="548">
                  <c:v>6.03</c:v>
                </c:pt>
                <c:pt idx="549">
                  <c:v>6.04</c:v>
                </c:pt>
                <c:pt idx="550">
                  <c:v>6.05</c:v>
                </c:pt>
                <c:pt idx="551">
                  <c:v>6.06</c:v>
                </c:pt>
                <c:pt idx="552">
                  <c:v>6.07</c:v>
                </c:pt>
                <c:pt idx="553">
                  <c:v>6.08</c:v>
                </c:pt>
                <c:pt idx="554">
                  <c:v>6.09</c:v>
                </c:pt>
                <c:pt idx="555">
                  <c:v>6.1</c:v>
                </c:pt>
                <c:pt idx="556">
                  <c:v>6.11</c:v>
                </c:pt>
                <c:pt idx="557">
                  <c:v>6.12</c:v>
                </c:pt>
                <c:pt idx="558">
                  <c:v>6.13</c:v>
                </c:pt>
                <c:pt idx="559">
                  <c:v>6.14</c:v>
                </c:pt>
                <c:pt idx="560">
                  <c:v>6.15</c:v>
                </c:pt>
                <c:pt idx="561">
                  <c:v>6.16</c:v>
                </c:pt>
                <c:pt idx="562">
                  <c:v>6.17</c:v>
                </c:pt>
                <c:pt idx="563">
                  <c:v>6.18</c:v>
                </c:pt>
                <c:pt idx="564">
                  <c:v>6.19</c:v>
                </c:pt>
                <c:pt idx="565">
                  <c:v>6.2</c:v>
                </c:pt>
                <c:pt idx="566">
                  <c:v>6.21</c:v>
                </c:pt>
                <c:pt idx="567">
                  <c:v>6.22</c:v>
                </c:pt>
                <c:pt idx="568">
                  <c:v>6.23</c:v>
                </c:pt>
                <c:pt idx="569">
                  <c:v>6.24</c:v>
                </c:pt>
                <c:pt idx="570">
                  <c:v>6.25</c:v>
                </c:pt>
                <c:pt idx="571">
                  <c:v>6.26</c:v>
                </c:pt>
                <c:pt idx="572">
                  <c:v>6.27</c:v>
                </c:pt>
                <c:pt idx="573">
                  <c:v>6.28</c:v>
                </c:pt>
                <c:pt idx="574">
                  <c:v>6.29</c:v>
                </c:pt>
                <c:pt idx="575">
                  <c:v>6.3</c:v>
                </c:pt>
                <c:pt idx="576">
                  <c:v>6.31</c:v>
                </c:pt>
                <c:pt idx="577">
                  <c:v>6.32</c:v>
                </c:pt>
                <c:pt idx="578">
                  <c:v>6.33</c:v>
                </c:pt>
                <c:pt idx="579">
                  <c:v>6.34</c:v>
                </c:pt>
                <c:pt idx="580">
                  <c:v>6.35</c:v>
                </c:pt>
                <c:pt idx="581">
                  <c:v>6.36</c:v>
                </c:pt>
                <c:pt idx="582">
                  <c:v>6.37</c:v>
                </c:pt>
                <c:pt idx="583">
                  <c:v>6.38</c:v>
                </c:pt>
                <c:pt idx="584">
                  <c:v>6.39</c:v>
                </c:pt>
                <c:pt idx="585">
                  <c:v>6.4</c:v>
                </c:pt>
                <c:pt idx="586">
                  <c:v>6.41</c:v>
                </c:pt>
                <c:pt idx="587">
                  <c:v>6.42</c:v>
                </c:pt>
                <c:pt idx="588">
                  <c:v>6.43</c:v>
                </c:pt>
                <c:pt idx="589">
                  <c:v>6.44</c:v>
                </c:pt>
                <c:pt idx="590">
                  <c:v>6.45</c:v>
                </c:pt>
                <c:pt idx="591">
                  <c:v>6.46</c:v>
                </c:pt>
                <c:pt idx="592">
                  <c:v>6.47</c:v>
                </c:pt>
                <c:pt idx="593">
                  <c:v>6.48</c:v>
                </c:pt>
                <c:pt idx="594">
                  <c:v>6.49</c:v>
                </c:pt>
                <c:pt idx="595">
                  <c:v>6.5</c:v>
                </c:pt>
                <c:pt idx="596">
                  <c:v>6.51</c:v>
                </c:pt>
                <c:pt idx="597">
                  <c:v>6.52</c:v>
                </c:pt>
                <c:pt idx="598">
                  <c:v>6.53</c:v>
                </c:pt>
                <c:pt idx="599">
                  <c:v>6.54</c:v>
                </c:pt>
                <c:pt idx="600">
                  <c:v>6.55</c:v>
                </c:pt>
                <c:pt idx="601">
                  <c:v>6.56</c:v>
                </c:pt>
                <c:pt idx="602">
                  <c:v>6.57</c:v>
                </c:pt>
                <c:pt idx="603">
                  <c:v>6.58</c:v>
                </c:pt>
                <c:pt idx="604">
                  <c:v>6.59</c:v>
                </c:pt>
                <c:pt idx="605">
                  <c:v>6.6</c:v>
                </c:pt>
                <c:pt idx="606">
                  <c:v>6.61</c:v>
                </c:pt>
                <c:pt idx="607">
                  <c:v>6.62</c:v>
                </c:pt>
                <c:pt idx="608">
                  <c:v>6.63</c:v>
                </c:pt>
                <c:pt idx="609">
                  <c:v>6.64</c:v>
                </c:pt>
                <c:pt idx="610">
                  <c:v>6.65</c:v>
                </c:pt>
                <c:pt idx="611">
                  <c:v>6.66</c:v>
                </c:pt>
                <c:pt idx="612">
                  <c:v>6.67</c:v>
                </c:pt>
                <c:pt idx="613">
                  <c:v>6.68</c:v>
                </c:pt>
                <c:pt idx="614">
                  <c:v>6.69</c:v>
                </c:pt>
                <c:pt idx="615">
                  <c:v>6.7</c:v>
                </c:pt>
                <c:pt idx="616">
                  <c:v>6.71</c:v>
                </c:pt>
                <c:pt idx="617">
                  <c:v>6.72</c:v>
                </c:pt>
                <c:pt idx="618">
                  <c:v>6.73</c:v>
                </c:pt>
                <c:pt idx="619">
                  <c:v>6.74</c:v>
                </c:pt>
                <c:pt idx="620">
                  <c:v>6.75</c:v>
                </c:pt>
                <c:pt idx="621">
                  <c:v>6.76</c:v>
                </c:pt>
                <c:pt idx="622">
                  <c:v>6.77</c:v>
                </c:pt>
                <c:pt idx="623">
                  <c:v>6.78</c:v>
                </c:pt>
                <c:pt idx="624">
                  <c:v>6.79</c:v>
                </c:pt>
                <c:pt idx="625">
                  <c:v>6.8</c:v>
                </c:pt>
                <c:pt idx="626">
                  <c:v>6.81</c:v>
                </c:pt>
                <c:pt idx="627">
                  <c:v>6.82</c:v>
                </c:pt>
                <c:pt idx="628">
                  <c:v>6.83</c:v>
                </c:pt>
                <c:pt idx="629">
                  <c:v>6.84</c:v>
                </c:pt>
                <c:pt idx="630">
                  <c:v>6.85</c:v>
                </c:pt>
                <c:pt idx="631">
                  <c:v>6.86</c:v>
                </c:pt>
                <c:pt idx="632">
                  <c:v>6.87</c:v>
                </c:pt>
                <c:pt idx="633">
                  <c:v>6.88</c:v>
                </c:pt>
                <c:pt idx="634">
                  <c:v>6.89</c:v>
                </c:pt>
                <c:pt idx="635">
                  <c:v>6.9</c:v>
                </c:pt>
                <c:pt idx="636">
                  <c:v>6.91</c:v>
                </c:pt>
                <c:pt idx="637">
                  <c:v>6.92</c:v>
                </c:pt>
                <c:pt idx="638">
                  <c:v>6.93</c:v>
                </c:pt>
                <c:pt idx="639">
                  <c:v>6.94</c:v>
                </c:pt>
                <c:pt idx="640">
                  <c:v>6.95</c:v>
                </c:pt>
                <c:pt idx="641">
                  <c:v>6.96</c:v>
                </c:pt>
                <c:pt idx="642">
                  <c:v>6.97</c:v>
                </c:pt>
                <c:pt idx="643">
                  <c:v>6.98</c:v>
                </c:pt>
                <c:pt idx="644">
                  <c:v>6.99</c:v>
                </c:pt>
                <c:pt idx="645">
                  <c:v>7</c:v>
                </c:pt>
                <c:pt idx="646">
                  <c:v>7.01</c:v>
                </c:pt>
                <c:pt idx="647">
                  <c:v>7.02</c:v>
                </c:pt>
                <c:pt idx="648">
                  <c:v>7.03</c:v>
                </c:pt>
                <c:pt idx="649">
                  <c:v>7.04</c:v>
                </c:pt>
                <c:pt idx="650">
                  <c:v>7.05</c:v>
                </c:pt>
                <c:pt idx="651">
                  <c:v>7.06</c:v>
                </c:pt>
                <c:pt idx="652">
                  <c:v>7.07</c:v>
                </c:pt>
                <c:pt idx="653">
                  <c:v>7.08</c:v>
                </c:pt>
                <c:pt idx="654">
                  <c:v>7.09</c:v>
                </c:pt>
                <c:pt idx="655">
                  <c:v>7.1</c:v>
                </c:pt>
                <c:pt idx="656">
                  <c:v>7.11</c:v>
                </c:pt>
                <c:pt idx="657">
                  <c:v>7.12</c:v>
                </c:pt>
                <c:pt idx="658">
                  <c:v>7.13</c:v>
                </c:pt>
                <c:pt idx="659">
                  <c:v>7.14</c:v>
                </c:pt>
                <c:pt idx="660">
                  <c:v>7.15</c:v>
                </c:pt>
                <c:pt idx="661">
                  <c:v>7.16</c:v>
                </c:pt>
                <c:pt idx="662">
                  <c:v>7.17</c:v>
                </c:pt>
                <c:pt idx="663">
                  <c:v>7.18</c:v>
                </c:pt>
                <c:pt idx="664">
                  <c:v>7.19</c:v>
                </c:pt>
                <c:pt idx="665">
                  <c:v>7.2</c:v>
                </c:pt>
                <c:pt idx="666">
                  <c:v>7.21</c:v>
                </c:pt>
                <c:pt idx="667">
                  <c:v>7.22</c:v>
                </c:pt>
                <c:pt idx="668">
                  <c:v>7.23</c:v>
                </c:pt>
                <c:pt idx="669">
                  <c:v>7.24</c:v>
                </c:pt>
                <c:pt idx="670">
                  <c:v>7.25</c:v>
                </c:pt>
                <c:pt idx="671">
                  <c:v>7.26</c:v>
                </c:pt>
                <c:pt idx="672">
                  <c:v>7.27</c:v>
                </c:pt>
                <c:pt idx="673">
                  <c:v>7.28</c:v>
                </c:pt>
                <c:pt idx="674">
                  <c:v>7.29</c:v>
                </c:pt>
                <c:pt idx="675">
                  <c:v>7.3</c:v>
                </c:pt>
                <c:pt idx="676">
                  <c:v>7.31</c:v>
                </c:pt>
                <c:pt idx="677">
                  <c:v>7.32</c:v>
                </c:pt>
                <c:pt idx="678">
                  <c:v>7.33</c:v>
                </c:pt>
                <c:pt idx="679">
                  <c:v>7.34</c:v>
                </c:pt>
                <c:pt idx="680">
                  <c:v>7.35</c:v>
                </c:pt>
                <c:pt idx="681">
                  <c:v>7.36</c:v>
                </c:pt>
                <c:pt idx="682">
                  <c:v>7.37</c:v>
                </c:pt>
                <c:pt idx="683">
                  <c:v>7.38</c:v>
                </c:pt>
                <c:pt idx="684">
                  <c:v>7.39</c:v>
                </c:pt>
                <c:pt idx="685">
                  <c:v>7.4</c:v>
                </c:pt>
                <c:pt idx="686">
                  <c:v>7.41</c:v>
                </c:pt>
                <c:pt idx="687">
                  <c:v>7.42</c:v>
                </c:pt>
                <c:pt idx="688">
                  <c:v>7.43</c:v>
                </c:pt>
                <c:pt idx="689">
                  <c:v>7.44</c:v>
                </c:pt>
                <c:pt idx="690">
                  <c:v>7.45</c:v>
                </c:pt>
                <c:pt idx="691">
                  <c:v>7.46</c:v>
                </c:pt>
                <c:pt idx="692">
                  <c:v>7.47</c:v>
                </c:pt>
                <c:pt idx="693">
                  <c:v>7.48</c:v>
                </c:pt>
                <c:pt idx="694">
                  <c:v>7.49</c:v>
                </c:pt>
                <c:pt idx="695">
                  <c:v>7.5</c:v>
                </c:pt>
                <c:pt idx="696">
                  <c:v>7.51</c:v>
                </c:pt>
                <c:pt idx="697">
                  <c:v>7.52</c:v>
                </c:pt>
                <c:pt idx="698">
                  <c:v>7.53</c:v>
                </c:pt>
                <c:pt idx="699">
                  <c:v>7.54</c:v>
                </c:pt>
                <c:pt idx="700">
                  <c:v>7.55</c:v>
                </c:pt>
                <c:pt idx="701">
                  <c:v>7.56</c:v>
                </c:pt>
                <c:pt idx="702">
                  <c:v>7.57</c:v>
                </c:pt>
                <c:pt idx="703">
                  <c:v>7.58</c:v>
                </c:pt>
                <c:pt idx="704">
                  <c:v>7.59</c:v>
                </c:pt>
                <c:pt idx="705">
                  <c:v>7.6</c:v>
                </c:pt>
                <c:pt idx="706">
                  <c:v>7.61</c:v>
                </c:pt>
                <c:pt idx="707">
                  <c:v>7.62</c:v>
                </c:pt>
                <c:pt idx="708">
                  <c:v>7.63</c:v>
                </c:pt>
                <c:pt idx="709">
                  <c:v>7.64</c:v>
                </c:pt>
                <c:pt idx="710">
                  <c:v>7.65</c:v>
                </c:pt>
                <c:pt idx="711">
                  <c:v>7.66</c:v>
                </c:pt>
                <c:pt idx="712">
                  <c:v>7.67</c:v>
                </c:pt>
                <c:pt idx="713">
                  <c:v>7.68</c:v>
                </c:pt>
                <c:pt idx="714">
                  <c:v>7.69</c:v>
                </c:pt>
                <c:pt idx="715">
                  <c:v>7.7</c:v>
                </c:pt>
                <c:pt idx="716">
                  <c:v>7.71</c:v>
                </c:pt>
                <c:pt idx="717">
                  <c:v>7.72</c:v>
                </c:pt>
                <c:pt idx="718">
                  <c:v>7.73</c:v>
                </c:pt>
                <c:pt idx="719">
                  <c:v>7.74</c:v>
                </c:pt>
                <c:pt idx="720">
                  <c:v>7.75</c:v>
                </c:pt>
                <c:pt idx="721">
                  <c:v>7.76</c:v>
                </c:pt>
                <c:pt idx="722">
                  <c:v>7.77</c:v>
                </c:pt>
                <c:pt idx="723">
                  <c:v>7.78</c:v>
                </c:pt>
                <c:pt idx="724">
                  <c:v>7.79</c:v>
                </c:pt>
                <c:pt idx="725">
                  <c:v>7.8</c:v>
                </c:pt>
                <c:pt idx="726">
                  <c:v>7.81</c:v>
                </c:pt>
                <c:pt idx="727">
                  <c:v>7.82</c:v>
                </c:pt>
                <c:pt idx="728">
                  <c:v>7.83</c:v>
                </c:pt>
                <c:pt idx="729">
                  <c:v>7.84</c:v>
                </c:pt>
                <c:pt idx="730">
                  <c:v>7.85</c:v>
                </c:pt>
                <c:pt idx="731">
                  <c:v>7.86</c:v>
                </c:pt>
                <c:pt idx="732">
                  <c:v>7.87</c:v>
                </c:pt>
                <c:pt idx="733">
                  <c:v>7.88</c:v>
                </c:pt>
                <c:pt idx="734">
                  <c:v>7.89</c:v>
                </c:pt>
                <c:pt idx="735">
                  <c:v>7.9</c:v>
                </c:pt>
              </c:numCache>
            </c:numRef>
          </c:xVal>
          <c:yVal>
            <c:numRef>
              <c:f>Sheet1!$B$2:$B$737</c:f>
              <c:numCache>
                <c:formatCode>General</c:formatCode>
                <c:ptCount val="7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69.819999999999993</c:v>
                </c:pt>
                <c:pt idx="73">
                  <c:v>69.239999999999995</c:v>
                </c:pt>
                <c:pt idx="74">
                  <c:v>68.930000000000007</c:v>
                </c:pt>
                <c:pt idx="75">
                  <c:v>68.41</c:v>
                </c:pt>
                <c:pt idx="76">
                  <c:v>68.09</c:v>
                </c:pt>
                <c:pt idx="77">
                  <c:v>67.5</c:v>
                </c:pt>
                <c:pt idx="78">
                  <c:v>67.17</c:v>
                </c:pt>
                <c:pt idx="79">
                  <c:v>66.790000000000006</c:v>
                </c:pt>
                <c:pt idx="80">
                  <c:v>66.36</c:v>
                </c:pt>
                <c:pt idx="81">
                  <c:v>65.760000000000005</c:v>
                </c:pt>
                <c:pt idx="82">
                  <c:v>65.52</c:v>
                </c:pt>
                <c:pt idx="83">
                  <c:v>65.209999999999994</c:v>
                </c:pt>
                <c:pt idx="84">
                  <c:v>64.73</c:v>
                </c:pt>
                <c:pt idx="85">
                  <c:v>64.25</c:v>
                </c:pt>
                <c:pt idx="86">
                  <c:v>63.94</c:v>
                </c:pt>
                <c:pt idx="87">
                  <c:v>63.53</c:v>
                </c:pt>
                <c:pt idx="88">
                  <c:v>63.27</c:v>
                </c:pt>
                <c:pt idx="89">
                  <c:v>62.82</c:v>
                </c:pt>
                <c:pt idx="90">
                  <c:v>62.49</c:v>
                </c:pt>
                <c:pt idx="91">
                  <c:v>62.22</c:v>
                </c:pt>
                <c:pt idx="92">
                  <c:v>61.87</c:v>
                </c:pt>
                <c:pt idx="93">
                  <c:v>61.34</c:v>
                </c:pt>
                <c:pt idx="94">
                  <c:v>61.16</c:v>
                </c:pt>
                <c:pt idx="95">
                  <c:v>60.83</c:v>
                </c:pt>
                <c:pt idx="96">
                  <c:v>60.32</c:v>
                </c:pt>
                <c:pt idx="97">
                  <c:v>59.95</c:v>
                </c:pt>
                <c:pt idx="98">
                  <c:v>59.62</c:v>
                </c:pt>
                <c:pt idx="99">
                  <c:v>59.23</c:v>
                </c:pt>
                <c:pt idx="100">
                  <c:v>58.84</c:v>
                </c:pt>
                <c:pt idx="101">
                  <c:v>58.53</c:v>
                </c:pt>
                <c:pt idx="102">
                  <c:v>58.14</c:v>
                </c:pt>
                <c:pt idx="103">
                  <c:v>57.81</c:v>
                </c:pt>
                <c:pt idx="104">
                  <c:v>57.43</c:v>
                </c:pt>
                <c:pt idx="105">
                  <c:v>56.97</c:v>
                </c:pt>
                <c:pt idx="106">
                  <c:v>56.73</c:v>
                </c:pt>
                <c:pt idx="107">
                  <c:v>56.38</c:v>
                </c:pt>
                <c:pt idx="108">
                  <c:v>55.92</c:v>
                </c:pt>
                <c:pt idx="109">
                  <c:v>55.61</c:v>
                </c:pt>
                <c:pt idx="110">
                  <c:v>55.3</c:v>
                </c:pt>
                <c:pt idx="111">
                  <c:v>55.01</c:v>
                </c:pt>
                <c:pt idx="112">
                  <c:v>54.63</c:v>
                </c:pt>
                <c:pt idx="113">
                  <c:v>54.35</c:v>
                </c:pt>
                <c:pt idx="114">
                  <c:v>54.05</c:v>
                </c:pt>
                <c:pt idx="115">
                  <c:v>53.76</c:v>
                </c:pt>
                <c:pt idx="116">
                  <c:v>53.29</c:v>
                </c:pt>
                <c:pt idx="117">
                  <c:v>53.03</c:v>
                </c:pt>
                <c:pt idx="118">
                  <c:v>52.82</c:v>
                </c:pt>
                <c:pt idx="119">
                  <c:v>52.48</c:v>
                </c:pt>
                <c:pt idx="120">
                  <c:v>52.12</c:v>
                </c:pt>
                <c:pt idx="121">
                  <c:v>51.88</c:v>
                </c:pt>
                <c:pt idx="122">
                  <c:v>51.56</c:v>
                </c:pt>
                <c:pt idx="123">
                  <c:v>51.33</c:v>
                </c:pt>
                <c:pt idx="124">
                  <c:v>51</c:v>
                </c:pt>
                <c:pt idx="125">
                  <c:v>50.74</c:v>
                </c:pt>
                <c:pt idx="126">
                  <c:v>50.55</c:v>
                </c:pt>
                <c:pt idx="127">
                  <c:v>50.31</c:v>
                </c:pt>
                <c:pt idx="128">
                  <c:v>49.88</c:v>
                </c:pt>
                <c:pt idx="129">
                  <c:v>49.72</c:v>
                </c:pt>
                <c:pt idx="130">
                  <c:v>49.54</c:v>
                </c:pt>
                <c:pt idx="131">
                  <c:v>49.24</c:v>
                </c:pt>
                <c:pt idx="132">
                  <c:v>48.98</c:v>
                </c:pt>
                <c:pt idx="133">
                  <c:v>48.82</c:v>
                </c:pt>
                <c:pt idx="134">
                  <c:v>48.58</c:v>
                </c:pt>
                <c:pt idx="135">
                  <c:v>48.35</c:v>
                </c:pt>
                <c:pt idx="136">
                  <c:v>48.15</c:v>
                </c:pt>
                <c:pt idx="137">
                  <c:v>48.01</c:v>
                </c:pt>
                <c:pt idx="138">
                  <c:v>47.85</c:v>
                </c:pt>
                <c:pt idx="139">
                  <c:v>47.64</c:v>
                </c:pt>
                <c:pt idx="140">
                  <c:v>47.33</c:v>
                </c:pt>
                <c:pt idx="141">
                  <c:v>47.23</c:v>
                </c:pt>
                <c:pt idx="142">
                  <c:v>47.13</c:v>
                </c:pt>
                <c:pt idx="143">
                  <c:v>46.93</c:v>
                </c:pt>
                <c:pt idx="144">
                  <c:v>46.38</c:v>
                </c:pt>
                <c:pt idx="145">
                  <c:v>46.06</c:v>
                </c:pt>
                <c:pt idx="146">
                  <c:v>45.6</c:v>
                </c:pt>
                <c:pt idx="147">
                  <c:v>45.21</c:v>
                </c:pt>
                <c:pt idx="148">
                  <c:v>44.88</c:v>
                </c:pt>
                <c:pt idx="149">
                  <c:v>44.55</c:v>
                </c:pt>
                <c:pt idx="150">
                  <c:v>44.26</c:v>
                </c:pt>
                <c:pt idx="151">
                  <c:v>43.89</c:v>
                </c:pt>
                <c:pt idx="152">
                  <c:v>43.53</c:v>
                </c:pt>
                <c:pt idx="153">
                  <c:v>43.16</c:v>
                </c:pt>
                <c:pt idx="154">
                  <c:v>42.89</c:v>
                </c:pt>
                <c:pt idx="155">
                  <c:v>42.49</c:v>
                </c:pt>
                <c:pt idx="156">
                  <c:v>42.15</c:v>
                </c:pt>
                <c:pt idx="157">
                  <c:v>41.84</c:v>
                </c:pt>
                <c:pt idx="158">
                  <c:v>41.5</c:v>
                </c:pt>
                <c:pt idx="159">
                  <c:v>41.17</c:v>
                </c:pt>
                <c:pt idx="160">
                  <c:v>40.86</c:v>
                </c:pt>
                <c:pt idx="161">
                  <c:v>40.58</c:v>
                </c:pt>
                <c:pt idx="162">
                  <c:v>40.24</c:v>
                </c:pt>
                <c:pt idx="163">
                  <c:v>39.840000000000003</c:v>
                </c:pt>
                <c:pt idx="164">
                  <c:v>39.520000000000003</c:v>
                </c:pt>
                <c:pt idx="165">
                  <c:v>39.25</c:v>
                </c:pt>
                <c:pt idx="166">
                  <c:v>39.04</c:v>
                </c:pt>
                <c:pt idx="167">
                  <c:v>38.67</c:v>
                </c:pt>
                <c:pt idx="168">
                  <c:v>38.32</c:v>
                </c:pt>
                <c:pt idx="169">
                  <c:v>37.979999999999997</c:v>
                </c:pt>
                <c:pt idx="170">
                  <c:v>37.72</c:v>
                </c:pt>
                <c:pt idx="171">
                  <c:v>37.39</c:v>
                </c:pt>
                <c:pt idx="172">
                  <c:v>37.11</c:v>
                </c:pt>
                <c:pt idx="173">
                  <c:v>36.89</c:v>
                </c:pt>
                <c:pt idx="174">
                  <c:v>36.61</c:v>
                </c:pt>
                <c:pt idx="175">
                  <c:v>36.17</c:v>
                </c:pt>
                <c:pt idx="176">
                  <c:v>35.950000000000003</c:v>
                </c:pt>
                <c:pt idx="177">
                  <c:v>35.72</c:v>
                </c:pt>
                <c:pt idx="178">
                  <c:v>35.479999999999997</c:v>
                </c:pt>
                <c:pt idx="179">
                  <c:v>35.18</c:v>
                </c:pt>
                <c:pt idx="180">
                  <c:v>34.9</c:v>
                </c:pt>
                <c:pt idx="181">
                  <c:v>34.61</c:v>
                </c:pt>
                <c:pt idx="182">
                  <c:v>34.4</c:v>
                </c:pt>
                <c:pt idx="183">
                  <c:v>34.14</c:v>
                </c:pt>
                <c:pt idx="184">
                  <c:v>33.869999999999997</c:v>
                </c:pt>
                <c:pt idx="185">
                  <c:v>33.68</c:v>
                </c:pt>
                <c:pt idx="186">
                  <c:v>33.39</c:v>
                </c:pt>
                <c:pt idx="187">
                  <c:v>33.04</c:v>
                </c:pt>
                <c:pt idx="188">
                  <c:v>32.869999999999997</c:v>
                </c:pt>
                <c:pt idx="189">
                  <c:v>32.700000000000003</c:v>
                </c:pt>
                <c:pt idx="190">
                  <c:v>32.479999999999997</c:v>
                </c:pt>
                <c:pt idx="191">
                  <c:v>32.29</c:v>
                </c:pt>
                <c:pt idx="192">
                  <c:v>32.049999999999997</c:v>
                </c:pt>
                <c:pt idx="193">
                  <c:v>31.84</c:v>
                </c:pt>
                <c:pt idx="194">
                  <c:v>31.65</c:v>
                </c:pt>
                <c:pt idx="195">
                  <c:v>31.4</c:v>
                </c:pt>
                <c:pt idx="196">
                  <c:v>31.17</c:v>
                </c:pt>
                <c:pt idx="197">
                  <c:v>30.97</c:v>
                </c:pt>
                <c:pt idx="198">
                  <c:v>30.79</c:v>
                </c:pt>
                <c:pt idx="199">
                  <c:v>30.5</c:v>
                </c:pt>
                <c:pt idx="200">
                  <c:v>30.32</c:v>
                </c:pt>
                <c:pt idx="201">
                  <c:v>30.17</c:v>
                </c:pt>
                <c:pt idx="202">
                  <c:v>29.97</c:v>
                </c:pt>
                <c:pt idx="203">
                  <c:v>29.7</c:v>
                </c:pt>
                <c:pt idx="204">
                  <c:v>29.51</c:v>
                </c:pt>
                <c:pt idx="205">
                  <c:v>29.27</c:v>
                </c:pt>
                <c:pt idx="206">
                  <c:v>29.11</c:v>
                </c:pt>
                <c:pt idx="207">
                  <c:v>28.94</c:v>
                </c:pt>
                <c:pt idx="208">
                  <c:v>28.75</c:v>
                </c:pt>
                <c:pt idx="209">
                  <c:v>28.54</c:v>
                </c:pt>
                <c:pt idx="210">
                  <c:v>28.35</c:v>
                </c:pt>
                <c:pt idx="211">
                  <c:v>28.1</c:v>
                </c:pt>
                <c:pt idx="212">
                  <c:v>27.95</c:v>
                </c:pt>
                <c:pt idx="213">
                  <c:v>27.79</c:v>
                </c:pt>
                <c:pt idx="214">
                  <c:v>27.66</c:v>
                </c:pt>
                <c:pt idx="215">
                  <c:v>27.42</c:v>
                </c:pt>
                <c:pt idx="216">
                  <c:v>27.23</c:v>
                </c:pt>
                <c:pt idx="217">
                  <c:v>27.05</c:v>
                </c:pt>
                <c:pt idx="218">
                  <c:v>26.92</c:v>
                </c:pt>
                <c:pt idx="219">
                  <c:v>26.72</c:v>
                </c:pt>
                <c:pt idx="220">
                  <c:v>26.58</c:v>
                </c:pt>
                <c:pt idx="221">
                  <c:v>26.41</c:v>
                </c:pt>
                <c:pt idx="222">
                  <c:v>26.13</c:v>
                </c:pt>
                <c:pt idx="223">
                  <c:v>26.01</c:v>
                </c:pt>
                <c:pt idx="224">
                  <c:v>25.87</c:v>
                </c:pt>
                <c:pt idx="225">
                  <c:v>25.77</c:v>
                </c:pt>
                <c:pt idx="226">
                  <c:v>25.62</c:v>
                </c:pt>
                <c:pt idx="227">
                  <c:v>25.42</c:v>
                </c:pt>
                <c:pt idx="228">
                  <c:v>25.23</c:v>
                </c:pt>
                <c:pt idx="229">
                  <c:v>25.15</c:v>
                </c:pt>
                <c:pt idx="230">
                  <c:v>25.02</c:v>
                </c:pt>
                <c:pt idx="231">
                  <c:v>24.89</c:v>
                </c:pt>
                <c:pt idx="232">
                  <c:v>24.75</c:v>
                </c:pt>
                <c:pt idx="233">
                  <c:v>24.68</c:v>
                </c:pt>
                <c:pt idx="234">
                  <c:v>24.43</c:v>
                </c:pt>
                <c:pt idx="235">
                  <c:v>24.32</c:v>
                </c:pt>
                <c:pt idx="236">
                  <c:v>24.22</c:v>
                </c:pt>
                <c:pt idx="237">
                  <c:v>24.14</c:v>
                </c:pt>
                <c:pt idx="238">
                  <c:v>24.02</c:v>
                </c:pt>
                <c:pt idx="239">
                  <c:v>23.91</c:v>
                </c:pt>
                <c:pt idx="240">
                  <c:v>23.74</c:v>
                </c:pt>
                <c:pt idx="241">
                  <c:v>23.66</c:v>
                </c:pt>
                <c:pt idx="242">
                  <c:v>23.58</c:v>
                </c:pt>
                <c:pt idx="243">
                  <c:v>23.45</c:v>
                </c:pt>
                <c:pt idx="244">
                  <c:v>23.32</c:v>
                </c:pt>
                <c:pt idx="245">
                  <c:v>23.12</c:v>
                </c:pt>
                <c:pt idx="246">
                  <c:v>22.89</c:v>
                </c:pt>
                <c:pt idx="247">
                  <c:v>22.73</c:v>
                </c:pt>
                <c:pt idx="248">
                  <c:v>22.62</c:v>
                </c:pt>
                <c:pt idx="249">
                  <c:v>22.49</c:v>
                </c:pt>
                <c:pt idx="250">
                  <c:v>22.28</c:v>
                </c:pt>
                <c:pt idx="251">
                  <c:v>22.09</c:v>
                </c:pt>
                <c:pt idx="252">
                  <c:v>21.9</c:v>
                </c:pt>
                <c:pt idx="253">
                  <c:v>21.77</c:v>
                </c:pt>
                <c:pt idx="254">
                  <c:v>21.59</c:v>
                </c:pt>
                <c:pt idx="255">
                  <c:v>21.44</c:v>
                </c:pt>
                <c:pt idx="256">
                  <c:v>21.25</c:v>
                </c:pt>
                <c:pt idx="257">
                  <c:v>21.09</c:v>
                </c:pt>
                <c:pt idx="258">
                  <c:v>20.86</c:v>
                </c:pt>
                <c:pt idx="259">
                  <c:v>20.73</c:v>
                </c:pt>
                <c:pt idx="260">
                  <c:v>20.59</c:v>
                </c:pt>
                <c:pt idx="261">
                  <c:v>20.48</c:v>
                </c:pt>
                <c:pt idx="262">
                  <c:v>20.260000000000002</c:v>
                </c:pt>
                <c:pt idx="263">
                  <c:v>20.07</c:v>
                </c:pt>
                <c:pt idx="264">
                  <c:v>19.95</c:v>
                </c:pt>
                <c:pt idx="265">
                  <c:v>19.809999999999999</c:v>
                </c:pt>
                <c:pt idx="266">
                  <c:v>19.63</c:v>
                </c:pt>
                <c:pt idx="267">
                  <c:v>19.54</c:v>
                </c:pt>
                <c:pt idx="268">
                  <c:v>19.34</c:v>
                </c:pt>
                <c:pt idx="269">
                  <c:v>19.18</c:v>
                </c:pt>
                <c:pt idx="270">
                  <c:v>18.989999999999998</c:v>
                </c:pt>
                <c:pt idx="271">
                  <c:v>18.87</c:v>
                </c:pt>
                <c:pt idx="272">
                  <c:v>18.75</c:v>
                </c:pt>
                <c:pt idx="273">
                  <c:v>18.61</c:v>
                </c:pt>
                <c:pt idx="274">
                  <c:v>18.440000000000001</c:v>
                </c:pt>
                <c:pt idx="275">
                  <c:v>18.25</c:v>
                </c:pt>
                <c:pt idx="276">
                  <c:v>18.149999999999999</c:v>
                </c:pt>
                <c:pt idx="277">
                  <c:v>18.04</c:v>
                </c:pt>
                <c:pt idx="278">
                  <c:v>17.899999999999999</c:v>
                </c:pt>
                <c:pt idx="279">
                  <c:v>17.78</c:v>
                </c:pt>
                <c:pt idx="280">
                  <c:v>17.64</c:v>
                </c:pt>
                <c:pt idx="281">
                  <c:v>17.43</c:v>
                </c:pt>
                <c:pt idx="282">
                  <c:v>17.329999999999998</c:v>
                </c:pt>
                <c:pt idx="283">
                  <c:v>17.22</c:v>
                </c:pt>
                <c:pt idx="284">
                  <c:v>17.11</c:v>
                </c:pt>
                <c:pt idx="285">
                  <c:v>16.96</c:v>
                </c:pt>
                <c:pt idx="286">
                  <c:v>16.809999999999999</c:v>
                </c:pt>
                <c:pt idx="287">
                  <c:v>16.68</c:v>
                </c:pt>
                <c:pt idx="288">
                  <c:v>16.600000000000001</c:v>
                </c:pt>
                <c:pt idx="289">
                  <c:v>16.5</c:v>
                </c:pt>
                <c:pt idx="290">
                  <c:v>16.41</c:v>
                </c:pt>
                <c:pt idx="291">
                  <c:v>16.28</c:v>
                </c:pt>
                <c:pt idx="292">
                  <c:v>16.149999999999999</c:v>
                </c:pt>
                <c:pt idx="293">
                  <c:v>15.99</c:v>
                </c:pt>
                <c:pt idx="294">
                  <c:v>15.9</c:v>
                </c:pt>
                <c:pt idx="295">
                  <c:v>15.85</c:v>
                </c:pt>
                <c:pt idx="296">
                  <c:v>15.78</c:v>
                </c:pt>
                <c:pt idx="297">
                  <c:v>15.61</c:v>
                </c:pt>
                <c:pt idx="298">
                  <c:v>15.52</c:v>
                </c:pt>
                <c:pt idx="299">
                  <c:v>15.39</c:v>
                </c:pt>
                <c:pt idx="300">
                  <c:v>15.3</c:v>
                </c:pt>
                <c:pt idx="301">
                  <c:v>15.23</c:v>
                </c:pt>
                <c:pt idx="302">
                  <c:v>15.15</c:v>
                </c:pt>
                <c:pt idx="303">
                  <c:v>15</c:v>
                </c:pt>
                <c:pt idx="304">
                  <c:v>14.92</c:v>
                </c:pt>
                <c:pt idx="305">
                  <c:v>14.76</c:v>
                </c:pt>
                <c:pt idx="306">
                  <c:v>14.69</c:v>
                </c:pt>
                <c:pt idx="307">
                  <c:v>14.62</c:v>
                </c:pt>
                <c:pt idx="308">
                  <c:v>14.55</c:v>
                </c:pt>
                <c:pt idx="309">
                  <c:v>14.42</c:v>
                </c:pt>
                <c:pt idx="310">
                  <c:v>14.33</c:v>
                </c:pt>
                <c:pt idx="311">
                  <c:v>14.24</c:v>
                </c:pt>
                <c:pt idx="312">
                  <c:v>14.15</c:v>
                </c:pt>
                <c:pt idx="313">
                  <c:v>14.06</c:v>
                </c:pt>
                <c:pt idx="314">
                  <c:v>14.01</c:v>
                </c:pt>
                <c:pt idx="315">
                  <c:v>13.87</c:v>
                </c:pt>
                <c:pt idx="316">
                  <c:v>13.75</c:v>
                </c:pt>
                <c:pt idx="317">
                  <c:v>13.68</c:v>
                </c:pt>
                <c:pt idx="318">
                  <c:v>13.63</c:v>
                </c:pt>
                <c:pt idx="319">
                  <c:v>13.57</c:v>
                </c:pt>
                <c:pt idx="320">
                  <c:v>13.48</c:v>
                </c:pt>
                <c:pt idx="321">
                  <c:v>13.37</c:v>
                </c:pt>
                <c:pt idx="322">
                  <c:v>13.26</c:v>
                </c:pt>
                <c:pt idx="323">
                  <c:v>13.21</c:v>
                </c:pt>
                <c:pt idx="324">
                  <c:v>13.13</c:v>
                </c:pt>
                <c:pt idx="325">
                  <c:v>13.08</c:v>
                </c:pt>
                <c:pt idx="326">
                  <c:v>13.01</c:v>
                </c:pt>
                <c:pt idx="327">
                  <c:v>12.93</c:v>
                </c:pt>
                <c:pt idx="328">
                  <c:v>12.8</c:v>
                </c:pt>
                <c:pt idx="329">
                  <c:v>12.77</c:v>
                </c:pt>
                <c:pt idx="330">
                  <c:v>12.73</c:v>
                </c:pt>
                <c:pt idx="331">
                  <c:v>12.67</c:v>
                </c:pt>
                <c:pt idx="332">
                  <c:v>12.57</c:v>
                </c:pt>
                <c:pt idx="333">
                  <c:v>12.51</c:v>
                </c:pt>
                <c:pt idx="334">
                  <c:v>12.44</c:v>
                </c:pt>
                <c:pt idx="335">
                  <c:v>12.4</c:v>
                </c:pt>
                <c:pt idx="336">
                  <c:v>12.33</c:v>
                </c:pt>
                <c:pt idx="337">
                  <c:v>12.3</c:v>
                </c:pt>
                <c:pt idx="338">
                  <c:v>12.23</c:v>
                </c:pt>
                <c:pt idx="339">
                  <c:v>12.16</c:v>
                </c:pt>
                <c:pt idx="340">
                  <c:v>12.08</c:v>
                </c:pt>
                <c:pt idx="341">
                  <c:v>12.02</c:v>
                </c:pt>
                <c:pt idx="342">
                  <c:v>11.9</c:v>
                </c:pt>
                <c:pt idx="343">
                  <c:v>11.77</c:v>
                </c:pt>
                <c:pt idx="344">
                  <c:v>11.61</c:v>
                </c:pt>
                <c:pt idx="345">
                  <c:v>11.5</c:v>
                </c:pt>
                <c:pt idx="346">
                  <c:v>11.35</c:v>
                </c:pt>
                <c:pt idx="347">
                  <c:v>11.27</c:v>
                </c:pt>
                <c:pt idx="348">
                  <c:v>11.18</c:v>
                </c:pt>
                <c:pt idx="349">
                  <c:v>11.12</c:v>
                </c:pt>
                <c:pt idx="350">
                  <c:v>10.95</c:v>
                </c:pt>
                <c:pt idx="351">
                  <c:v>10.84</c:v>
                </c:pt>
                <c:pt idx="352">
                  <c:v>10.73</c:v>
                </c:pt>
                <c:pt idx="353">
                  <c:v>10.64</c:v>
                </c:pt>
                <c:pt idx="354">
                  <c:v>10.55</c:v>
                </c:pt>
                <c:pt idx="355">
                  <c:v>10.48</c:v>
                </c:pt>
                <c:pt idx="356">
                  <c:v>10.35</c:v>
                </c:pt>
                <c:pt idx="357">
                  <c:v>10.28</c:v>
                </c:pt>
                <c:pt idx="358">
                  <c:v>10.15</c:v>
                </c:pt>
                <c:pt idx="359">
                  <c:v>10.07</c:v>
                </c:pt>
                <c:pt idx="360">
                  <c:v>9.98</c:v>
                </c:pt>
                <c:pt idx="361">
                  <c:v>9.93</c:v>
                </c:pt>
                <c:pt idx="362">
                  <c:v>9.74</c:v>
                </c:pt>
                <c:pt idx="363">
                  <c:v>9.6999999999999993</c:v>
                </c:pt>
                <c:pt idx="364">
                  <c:v>9.56</c:v>
                </c:pt>
                <c:pt idx="365">
                  <c:v>9.4700000000000006</c:v>
                </c:pt>
                <c:pt idx="366">
                  <c:v>9.4</c:v>
                </c:pt>
                <c:pt idx="367">
                  <c:v>9.32</c:v>
                </c:pt>
                <c:pt idx="368">
                  <c:v>9.19</c:v>
                </c:pt>
                <c:pt idx="369">
                  <c:v>9.1</c:v>
                </c:pt>
                <c:pt idx="370">
                  <c:v>9</c:v>
                </c:pt>
                <c:pt idx="371">
                  <c:v>8.9</c:v>
                </c:pt>
                <c:pt idx="372">
                  <c:v>8.83</c:v>
                </c:pt>
                <c:pt idx="373">
                  <c:v>8.74</c:v>
                </c:pt>
                <c:pt idx="374">
                  <c:v>8.64</c:v>
                </c:pt>
                <c:pt idx="375">
                  <c:v>8.49</c:v>
                </c:pt>
                <c:pt idx="376">
                  <c:v>8.4499999999999993</c:v>
                </c:pt>
                <c:pt idx="377">
                  <c:v>8.36</c:v>
                </c:pt>
                <c:pt idx="378">
                  <c:v>8.3000000000000007</c:v>
                </c:pt>
                <c:pt idx="379">
                  <c:v>8.1999999999999993</c:v>
                </c:pt>
                <c:pt idx="380">
                  <c:v>8.1199999999999992</c:v>
                </c:pt>
                <c:pt idx="381">
                  <c:v>7.99</c:v>
                </c:pt>
                <c:pt idx="382">
                  <c:v>7.94</c:v>
                </c:pt>
                <c:pt idx="383">
                  <c:v>7.85</c:v>
                </c:pt>
                <c:pt idx="384">
                  <c:v>7.81</c:v>
                </c:pt>
                <c:pt idx="385">
                  <c:v>7.69</c:v>
                </c:pt>
                <c:pt idx="386">
                  <c:v>7.62</c:v>
                </c:pt>
                <c:pt idx="387">
                  <c:v>7.51</c:v>
                </c:pt>
                <c:pt idx="388">
                  <c:v>7.45</c:v>
                </c:pt>
                <c:pt idx="389">
                  <c:v>7.38</c:v>
                </c:pt>
                <c:pt idx="390">
                  <c:v>7.35</c:v>
                </c:pt>
                <c:pt idx="391">
                  <c:v>7.22</c:v>
                </c:pt>
                <c:pt idx="392">
                  <c:v>7.15</c:v>
                </c:pt>
                <c:pt idx="393">
                  <c:v>7.04</c:v>
                </c:pt>
                <c:pt idx="394">
                  <c:v>6.99</c:v>
                </c:pt>
                <c:pt idx="395">
                  <c:v>6.93</c:v>
                </c:pt>
                <c:pt idx="396">
                  <c:v>6.87</c:v>
                </c:pt>
                <c:pt idx="397">
                  <c:v>6.77</c:v>
                </c:pt>
                <c:pt idx="398">
                  <c:v>6.73</c:v>
                </c:pt>
                <c:pt idx="399">
                  <c:v>6.63</c:v>
                </c:pt>
                <c:pt idx="400">
                  <c:v>6.56</c:v>
                </c:pt>
                <c:pt idx="401">
                  <c:v>6.48</c:v>
                </c:pt>
                <c:pt idx="402">
                  <c:v>6.47</c:v>
                </c:pt>
                <c:pt idx="403">
                  <c:v>6.36</c:v>
                </c:pt>
                <c:pt idx="404">
                  <c:v>6.31</c:v>
                </c:pt>
                <c:pt idx="405">
                  <c:v>6.23</c:v>
                </c:pt>
                <c:pt idx="406">
                  <c:v>6.18</c:v>
                </c:pt>
                <c:pt idx="407">
                  <c:v>6.13</c:v>
                </c:pt>
                <c:pt idx="408">
                  <c:v>6.1</c:v>
                </c:pt>
                <c:pt idx="409">
                  <c:v>5.97</c:v>
                </c:pt>
                <c:pt idx="410">
                  <c:v>5.91</c:v>
                </c:pt>
                <c:pt idx="411">
                  <c:v>5.86</c:v>
                </c:pt>
                <c:pt idx="412">
                  <c:v>5.79</c:v>
                </c:pt>
                <c:pt idx="413">
                  <c:v>5.76</c:v>
                </c:pt>
                <c:pt idx="414">
                  <c:v>5.74</c:v>
                </c:pt>
                <c:pt idx="415">
                  <c:v>5.64</c:v>
                </c:pt>
                <c:pt idx="416">
                  <c:v>5.58</c:v>
                </c:pt>
                <c:pt idx="417">
                  <c:v>5.52</c:v>
                </c:pt>
                <c:pt idx="418">
                  <c:v>5.49</c:v>
                </c:pt>
                <c:pt idx="419">
                  <c:v>5.45</c:v>
                </c:pt>
                <c:pt idx="420">
                  <c:v>5.4</c:v>
                </c:pt>
                <c:pt idx="421">
                  <c:v>5.31</c:v>
                </c:pt>
                <c:pt idx="422">
                  <c:v>5.23</c:v>
                </c:pt>
                <c:pt idx="423">
                  <c:v>5.21</c:v>
                </c:pt>
                <c:pt idx="424">
                  <c:v>5.16</c:v>
                </c:pt>
                <c:pt idx="425">
                  <c:v>5.13</c:v>
                </c:pt>
                <c:pt idx="426">
                  <c:v>5.1100000000000003</c:v>
                </c:pt>
                <c:pt idx="427">
                  <c:v>5.03</c:v>
                </c:pt>
                <c:pt idx="428">
                  <c:v>4.9800000000000004</c:v>
                </c:pt>
                <c:pt idx="429">
                  <c:v>4.9800000000000004</c:v>
                </c:pt>
                <c:pt idx="430">
                  <c:v>4.9400000000000004</c:v>
                </c:pt>
                <c:pt idx="431">
                  <c:v>4.9000000000000004</c:v>
                </c:pt>
                <c:pt idx="432">
                  <c:v>4.83</c:v>
                </c:pt>
                <c:pt idx="433">
                  <c:v>4.79</c:v>
                </c:pt>
                <c:pt idx="434">
                  <c:v>4.75</c:v>
                </c:pt>
                <c:pt idx="435">
                  <c:v>4.72</c:v>
                </c:pt>
                <c:pt idx="436">
                  <c:v>4.7</c:v>
                </c:pt>
                <c:pt idx="437">
                  <c:v>4.6900000000000004</c:v>
                </c:pt>
                <c:pt idx="438">
                  <c:v>4.68</c:v>
                </c:pt>
                <c:pt idx="439">
                  <c:v>4.6100000000000003</c:v>
                </c:pt>
                <c:pt idx="440">
                  <c:v>4.5599999999999996</c:v>
                </c:pt>
                <c:pt idx="441">
                  <c:v>4.55</c:v>
                </c:pt>
                <c:pt idx="442">
                  <c:v>4.5199999999999996</c:v>
                </c:pt>
                <c:pt idx="443">
                  <c:v>4.5</c:v>
                </c:pt>
                <c:pt idx="444">
                  <c:v>4.46</c:v>
                </c:pt>
                <c:pt idx="445">
                  <c:v>4.43</c:v>
                </c:pt>
                <c:pt idx="446">
                  <c:v>4.3899999999999997</c:v>
                </c:pt>
                <c:pt idx="447">
                  <c:v>4.3600000000000003</c:v>
                </c:pt>
                <c:pt idx="448">
                  <c:v>4.33</c:v>
                </c:pt>
                <c:pt idx="449">
                  <c:v>4.32</c:v>
                </c:pt>
                <c:pt idx="450">
                  <c:v>4.28</c:v>
                </c:pt>
                <c:pt idx="451">
                  <c:v>4.24</c:v>
                </c:pt>
                <c:pt idx="452">
                  <c:v>4.21</c:v>
                </c:pt>
                <c:pt idx="453">
                  <c:v>4.21</c:v>
                </c:pt>
                <c:pt idx="454">
                  <c:v>4.1900000000000004</c:v>
                </c:pt>
                <c:pt idx="455">
                  <c:v>4.1399999999999997</c:v>
                </c:pt>
                <c:pt idx="456">
                  <c:v>4.08</c:v>
                </c:pt>
                <c:pt idx="457">
                  <c:v>4.0599999999999996</c:v>
                </c:pt>
                <c:pt idx="458">
                  <c:v>4.04</c:v>
                </c:pt>
                <c:pt idx="459">
                  <c:v>4.01</c:v>
                </c:pt>
                <c:pt idx="460">
                  <c:v>3.99</c:v>
                </c:pt>
                <c:pt idx="461">
                  <c:v>3.97</c:v>
                </c:pt>
                <c:pt idx="462">
                  <c:v>3.94</c:v>
                </c:pt>
                <c:pt idx="463">
                  <c:v>3.89</c:v>
                </c:pt>
                <c:pt idx="464">
                  <c:v>3.87</c:v>
                </c:pt>
                <c:pt idx="465">
                  <c:v>3.84</c:v>
                </c:pt>
                <c:pt idx="466">
                  <c:v>3.82</c:v>
                </c:pt>
                <c:pt idx="467">
                  <c:v>3.81</c:v>
                </c:pt>
                <c:pt idx="468">
                  <c:v>3.77</c:v>
                </c:pt>
                <c:pt idx="469">
                  <c:v>3.73</c:v>
                </c:pt>
                <c:pt idx="470">
                  <c:v>3.69</c:v>
                </c:pt>
                <c:pt idx="471">
                  <c:v>3.66</c:v>
                </c:pt>
                <c:pt idx="472">
                  <c:v>3.66</c:v>
                </c:pt>
                <c:pt idx="473">
                  <c:v>3.65</c:v>
                </c:pt>
                <c:pt idx="474">
                  <c:v>3.59</c:v>
                </c:pt>
                <c:pt idx="475">
                  <c:v>3.56</c:v>
                </c:pt>
                <c:pt idx="476">
                  <c:v>3.54</c:v>
                </c:pt>
                <c:pt idx="477">
                  <c:v>3.53</c:v>
                </c:pt>
                <c:pt idx="478">
                  <c:v>3.52</c:v>
                </c:pt>
                <c:pt idx="479">
                  <c:v>3.48</c:v>
                </c:pt>
                <c:pt idx="480">
                  <c:v>3.43</c:v>
                </c:pt>
                <c:pt idx="481">
                  <c:v>3.41</c:v>
                </c:pt>
                <c:pt idx="482">
                  <c:v>3.4</c:v>
                </c:pt>
                <c:pt idx="483">
                  <c:v>3.39</c:v>
                </c:pt>
                <c:pt idx="484">
                  <c:v>3.37</c:v>
                </c:pt>
                <c:pt idx="485">
                  <c:v>3.35</c:v>
                </c:pt>
                <c:pt idx="486">
                  <c:v>3.3</c:v>
                </c:pt>
                <c:pt idx="487">
                  <c:v>3.27</c:v>
                </c:pt>
                <c:pt idx="488">
                  <c:v>3.26</c:v>
                </c:pt>
                <c:pt idx="489">
                  <c:v>3.25</c:v>
                </c:pt>
                <c:pt idx="490">
                  <c:v>3.23</c:v>
                </c:pt>
                <c:pt idx="491">
                  <c:v>3.21</c:v>
                </c:pt>
                <c:pt idx="492">
                  <c:v>3.17</c:v>
                </c:pt>
                <c:pt idx="493">
                  <c:v>3.16</c:v>
                </c:pt>
                <c:pt idx="494">
                  <c:v>3.13</c:v>
                </c:pt>
                <c:pt idx="495">
                  <c:v>3.1</c:v>
                </c:pt>
                <c:pt idx="496">
                  <c:v>3.1</c:v>
                </c:pt>
                <c:pt idx="497">
                  <c:v>3.09</c:v>
                </c:pt>
                <c:pt idx="498">
                  <c:v>3.05</c:v>
                </c:pt>
                <c:pt idx="499">
                  <c:v>3.02</c:v>
                </c:pt>
                <c:pt idx="500">
                  <c:v>3</c:v>
                </c:pt>
                <c:pt idx="501">
                  <c:v>3</c:v>
                </c:pt>
                <c:pt idx="502">
                  <c:v>2.98</c:v>
                </c:pt>
                <c:pt idx="503">
                  <c:v>2.97</c:v>
                </c:pt>
                <c:pt idx="504">
                  <c:v>2.92</c:v>
                </c:pt>
                <c:pt idx="505">
                  <c:v>2.89</c:v>
                </c:pt>
                <c:pt idx="506">
                  <c:v>2.88</c:v>
                </c:pt>
                <c:pt idx="507">
                  <c:v>2.87</c:v>
                </c:pt>
                <c:pt idx="508">
                  <c:v>2.87</c:v>
                </c:pt>
                <c:pt idx="509">
                  <c:v>2.85</c:v>
                </c:pt>
                <c:pt idx="510">
                  <c:v>2.81</c:v>
                </c:pt>
                <c:pt idx="511">
                  <c:v>2.79</c:v>
                </c:pt>
                <c:pt idx="512">
                  <c:v>2.79</c:v>
                </c:pt>
                <c:pt idx="513">
                  <c:v>2.77</c:v>
                </c:pt>
                <c:pt idx="514">
                  <c:v>2.75</c:v>
                </c:pt>
                <c:pt idx="515">
                  <c:v>2.71</c:v>
                </c:pt>
                <c:pt idx="516">
                  <c:v>2.7</c:v>
                </c:pt>
                <c:pt idx="517">
                  <c:v>2.68</c:v>
                </c:pt>
                <c:pt idx="518">
                  <c:v>2.67</c:v>
                </c:pt>
                <c:pt idx="519">
                  <c:v>2.65</c:v>
                </c:pt>
                <c:pt idx="520">
                  <c:v>2.63</c:v>
                </c:pt>
                <c:pt idx="521">
                  <c:v>2.6</c:v>
                </c:pt>
                <c:pt idx="522">
                  <c:v>2.59</c:v>
                </c:pt>
                <c:pt idx="523">
                  <c:v>2.57</c:v>
                </c:pt>
                <c:pt idx="524">
                  <c:v>2.5499999999999998</c:v>
                </c:pt>
                <c:pt idx="525">
                  <c:v>2.54</c:v>
                </c:pt>
                <c:pt idx="526">
                  <c:v>2.5299999999999998</c:v>
                </c:pt>
                <c:pt idx="527">
                  <c:v>2.5</c:v>
                </c:pt>
                <c:pt idx="528">
                  <c:v>2.48</c:v>
                </c:pt>
                <c:pt idx="529">
                  <c:v>2.4700000000000002</c:v>
                </c:pt>
                <c:pt idx="530">
                  <c:v>2.46</c:v>
                </c:pt>
                <c:pt idx="531">
                  <c:v>2.46</c:v>
                </c:pt>
                <c:pt idx="532">
                  <c:v>2.4500000000000002</c:v>
                </c:pt>
                <c:pt idx="533">
                  <c:v>2.42</c:v>
                </c:pt>
                <c:pt idx="534">
                  <c:v>2.39</c:v>
                </c:pt>
                <c:pt idx="535">
                  <c:v>2.39</c:v>
                </c:pt>
                <c:pt idx="536">
                  <c:v>2.37</c:v>
                </c:pt>
                <c:pt idx="537">
                  <c:v>2.37</c:v>
                </c:pt>
                <c:pt idx="538">
                  <c:v>2.36</c:v>
                </c:pt>
                <c:pt idx="539">
                  <c:v>2.33</c:v>
                </c:pt>
                <c:pt idx="540">
                  <c:v>2.31</c:v>
                </c:pt>
                <c:pt idx="541">
                  <c:v>2.31</c:v>
                </c:pt>
                <c:pt idx="542">
                  <c:v>2.2999999999999998</c:v>
                </c:pt>
                <c:pt idx="543">
                  <c:v>2.2799999999999998</c:v>
                </c:pt>
                <c:pt idx="544">
                  <c:v>2.27</c:v>
                </c:pt>
                <c:pt idx="545">
                  <c:v>2.25</c:v>
                </c:pt>
                <c:pt idx="546">
                  <c:v>2.2400000000000002</c:v>
                </c:pt>
                <c:pt idx="547">
                  <c:v>2.23</c:v>
                </c:pt>
                <c:pt idx="548">
                  <c:v>2.2200000000000002</c:v>
                </c:pt>
                <c:pt idx="549">
                  <c:v>2.21</c:v>
                </c:pt>
                <c:pt idx="550">
                  <c:v>2.19</c:v>
                </c:pt>
                <c:pt idx="551">
                  <c:v>2.17</c:v>
                </c:pt>
                <c:pt idx="552">
                  <c:v>2.16</c:v>
                </c:pt>
                <c:pt idx="553">
                  <c:v>2.14</c:v>
                </c:pt>
                <c:pt idx="554">
                  <c:v>2.13</c:v>
                </c:pt>
                <c:pt idx="555">
                  <c:v>2.13</c:v>
                </c:pt>
                <c:pt idx="556">
                  <c:v>2.12</c:v>
                </c:pt>
                <c:pt idx="557">
                  <c:v>2.1</c:v>
                </c:pt>
                <c:pt idx="558">
                  <c:v>2.08</c:v>
                </c:pt>
                <c:pt idx="559">
                  <c:v>2.06</c:v>
                </c:pt>
                <c:pt idx="560">
                  <c:v>2.06</c:v>
                </c:pt>
                <c:pt idx="561">
                  <c:v>2.06</c:v>
                </c:pt>
                <c:pt idx="562">
                  <c:v>2.0499999999999998</c:v>
                </c:pt>
                <c:pt idx="563">
                  <c:v>2.02</c:v>
                </c:pt>
                <c:pt idx="564">
                  <c:v>2</c:v>
                </c:pt>
                <c:pt idx="565">
                  <c:v>1.99</c:v>
                </c:pt>
                <c:pt idx="566">
                  <c:v>1.99</c:v>
                </c:pt>
                <c:pt idx="567">
                  <c:v>1.98</c:v>
                </c:pt>
                <c:pt idx="568">
                  <c:v>1.96</c:v>
                </c:pt>
                <c:pt idx="569">
                  <c:v>1.94</c:v>
                </c:pt>
                <c:pt idx="570">
                  <c:v>1.94</c:v>
                </c:pt>
                <c:pt idx="571">
                  <c:v>1.92</c:v>
                </c:pt>
                <c:pt idx="572">
                  <c:v>1.91</c:v>
                </c:pt>
                <c:pt idx="573">
                  <c:v>1.89</c:v>
                </c:pt>
                <c:pt idx="574">
                  <c:v>1.87</c:v>
                </c:pt>
                <c:pt idx="575">
                  <c:v>1.86</c:v>
                </c:pt>
                <c:pt idx="576">
                  <c:v>1.85</c:v>
                </c:pt>
                <c:pt idx="577">
                  <c:v>1.85</c:v>
                </c:pt>
                <c:pt idx="578">
                  <c:v>1.84</c:v>
                </c:pt>
                <c:pt idx="579">
                  <c:v>1.83</c:v>
                </c:pt>
                <c:pt idx="580">
                  <c:v>1.81</c:v>
                </c:pt>
                <c:pt idx="581">
                  <c:v>1.8</c:v>
                </c:pt>
                <c:pt idx="582">
                  <c:v>1.78</c:v>
                </c:pt>
                <c:pt idx="583">
                  <c:v>1.77</c:v>
                </c:pt>
                <c:pt idx="584">
                  <c:v>1.77</c:v>
                </c:pt>
                <c:pt idx="585">
                  <c:v>1.76</c:v>
                </c:pt>
                <c:pt idx="586">
                  <c:v>1.75</c:v>
                </c:pt>
                <c:pt idx="587">
                  <c:v>1.73</c:v>
                </c:pt>
                <c:pt idx="588">
                  <c:v>1.72</c:v>
                </c:pt>
                <c:pt idx="589">
                  <c:v>1.71</c:v>
                </c:pt>
                <c:pt idx="590">
                  <c:v>1.71</c:v>
                </c:pt>
                <c:pt idx="591">
                  <c:v>1.7</c:v>
                </c:pt>
                <c:pt idx="592">
                  <c:v>1.68</c:v>
                </c:pt>
                <c:pt idx="593">
                  <c:v>1.66</c:v>
                </c:pt>
                <c:pt idx="594">
                  <c:v>1.66</c:v>
                </c:pt>
                <c:pt idx="595">
                  <c:v>1.65</c:v>
                </c:pt>
                <c:pt idx="596">
                  <c:v>1.65</c:v>
                </c:pt>
                <c:pt idx="597">
                  <c:v>1.63</c:v>
                </c:pt>
                <c:pt idx="598">
                  <c:v>1.62</c:v>
                </c:pt>
                <c:pt idx="599">
                  <c:v>1.6</c:v>
                </c:pt>
                <c:pt idx="600">
                  <c:v>1.6</c:v>
                </c:pt>
                <c:pt idx="601">
                  <c:v>1.6</c:v>
                </c:pt>
                <c:pt idx="602">
                  <c:v>1.59</c:v>
                </c:pt>
                <c:pt idx="603">
                  <c:v>1.57</c:v>
                </c:pt>
                <c:pt idx="604">
                  <c:v>1.56</c:v>
                </c:pt>
                <c:pt idx="605">
                  <c:v>1.55</c:v>
                </c:pt>
                <c:pt idx="606">
                  <c:v>1.54</c:v>
                </c:pt>
                <c:pt idx="607">
                  <c:v>1.53</c:v>
                </c:pt>
                <c:pt idx="608">
                  <c:v>1.52</c:v>
                </c:pt>
                <c:pt idx="609">
                  <c:v>1.52</c:v>
                </c:pt>
                <c:pt idx="610">
                  <c:v>1.51</c:v>
                </c:pt>
                <c:pt idx="611">
                  <c:v>1.5</c:v>
                </c:pt>
                <c:pt idx="612">
                  <c:v>1.49</c:v>
                </c:pt>
                <c:pt idx="613">
                  <c:v>1.47</c:v>
                </c:pt>
                <c:pt idx="614">
                  <c:v>1.47</c:v>
                </c:pt>
                <c:pt idx="615">
                  <c:v>1.47</c:v>
                </c:pt>
                <c:pt idx="616">
                  <c:v>1.45</c:v>
                </c:pt>
                <c:pt idx="617">
                  <c:v>1.44</c:v>
                </c:pt>
                <c:pt idx="618">
                  <c:v>1.43</c:v>
                </c:pt>
                <c:pt idx="619">
                  <c:v>1.43</c:v>
                </c:pt>
                <c:pt idx="620">
                  <c:v>1.42</c:v>
                </c:pt>
                <c:pt idx="621">
                  <c:v>1.4</c:v>
                </c:pt>
                <c:pt idx="622">
                  <c:v>1.4</c:v>
                </c:pt>
                <c:pt idx="623">
                  <c:v>1.38</c:v>
                </c:pt>
                <c:pt idx="624">
                  <c:v>1.38</c:v>
                </c:pt>
                <c:pt idx="625">
                  <c:v>1.38</c:v>
                </c:pt>
                <c:pt idx="626">
                  <c:v>1.37</c:v>
                </c:pt>
                <c:pt idx="627">
                  <c:v>1.36</c:v>
                </c:pt>
                <c:pt idx="628">
                  <c:v>1.35</c:v>
                </c:pt>
                <c:pt idx="629">
                  <c:v>1.35</c:v>
                </c:pt>
                <c:pt idx="630">
                  <c:v>1.34</c:v>
                </c:pt>
                <c:pt idx="631">
                  <c:v>1.32</c:v>
                </c:pt>
                <c:pt idx="632">
                  <c:v>1.31</c:v>
                </c:pt>
                <c:pt idx="633">
                  <c:v>1.31</c:v>
                </c:pt>
                <c:pt idx="634">
                  <c:v>1.3</c:v>
                </c:pt>
                <c:pt idx="635">
                  <c:v>1.3</c:v>
                </c:pt>
                <c:pt idx="636">
                  <c:v>1.29</c:v>
                </c:pt>
                <c:pt idx="637">
                  <c:v>1.29</c:v>
                </c:pt>
                <c:pt idx="638">
                  <c:v>1.28</c:v>
                </c:pt>
                <c:pt idx="639">
                  <c:v>1.27</c:v>
                </c:pt>
                <c:pt idx="640">
                  <c:v>1.27</c:v>
                </c:pt>
                <c:pt idx="641">
                  <c:v>1.25</c:v>
                </c:pt>
                <c:pt idx="642">
                  <c:v>1.24</c:v>
                </c:pt>
                <c:pt idx="643">
                  <c:v>1.24</c:v>
                </c:pt>
                <c:pt idx="644">
                  <c:v>1.24</c:v>
                </c:pt>
                <c:pt idx="645">
                  <c:v>1.23</c:v>
                </c:pt>
                <c:pt idx="646">
                  <c:v>1.22</c:v>
                </c:pt>
                <c:pt idx="647">
                  <c:v>1.21</c:v>
                </c:pt>
                <c:pt idx="648">
                  <c:v>1.21</c:v>
                </c:pt>
                <c:pt idx="649">
                  <c:v>1.21</c:v>
                </c:pt>
                <c:pt idx="650">
                  <c:v>1.21</c:v>
                </c:pt>
                <c:pt idx="651">
                  <c:v>1.2</c:v>
                </c:pt>
                <c:pt idx="652">
                  <c:v>1.18</c:v>
                </c:pt>
                <c:pt idx="653">
                  <c:v>1.18</c:v>
                </c:pt>
                <c:pt idx="654">
                  <c:v>1.17</c:v>
                </c:pt>
                <c:pt idx="655">
                  <c:v>1.17</c:v>
                </c:pt>
                <c:pt idx="656">
                  <c:v>1.17</c:v>
                </c:pt>
                <c:pt idx="657">
                  <c:v>1.1599999999999999</c:v>
                </c:pt>
                <c:pt idx="658">
                  <c:v>1.1499999999999999</c:v>
                </c:pt>
                <c:pt idx="659">
                  <c:v>1.1499999999999999</c:v>
                </c:pt>
                <c:pt idx="660">
                  <c:v>1.1499999999999999</c:v>
                </c:pt>
                <c:pt idx="661">
                  <c:v>1.1399999999999999</c:v>
                </c:pt>
                <c:pt idx="662">
                  <c:v>1.1299999999999999</c:v>
                </c:pt>
                <c:pt idx="663">
                  <c:v>1.1200000000000001</c:v>
                </c:pt>
                <c:pt idx="664">
                  <c:v>1.1200000000000001</c:v>
                </c:pt>
                <c:pt idx="665">
                  <c:v>1.1200000000000001</c:v>
                </c:pt>
                <c:pt idx="666">
                  <c:v>1.1100000000000001</c:v>
                </c:pt>
                <c:pt idx="667">
                  <c:v>1.1000000000000001</c:v>
                </c:pt>
                <c:pt idx="668">
                  <c:v>1.1000000000000001</c:v>
                </c:pt>
                <c:pt idx="669">
                  <c:v>1.1000000000000001</c:v>
                </c:pt>
                <c:pt idx="670">
                  <c:v>1.0900000000000001</c:v>
                </c:pt>
                <c:pt idx="671">
                  <c:v>1.0900000000000001</c:v>
                </c:pt>
                <c:pt idx="672">
                  <c:v>1.0900000000000001</c:v>
                </c:pt>
                <c:pt idx="673">
                  <c:v>1.07</c:v>
                </c:pt>
                <c:pt idx="674">
                  <c:v>1.07</c:v>
                </c:pt>
                <c:pt idx="675">
                  <c:v>1.05</c:v>
                </c:pt>
                <c:pt idx="676">
                  <c:v>1.05</c:v>
                </c:pt>
                <c:pt idx="677">
                  <c:v>1.05</c:v>
                </c:pt>
                <c:pt idx="678">
                  <c:v>1.05</c:v>
                </c:pt>
                <c:pt idx="679">
                  <c:v>1.04</c:v>
                </c:pt>
                <c:pt idx="680">
                  <c:v>1.03</c:v>
                </c:pt>
                <c:pt idx="681">
                  <c:v>1.02</c:v>
                </c:pt>
                <c:pt idx="682">
                  <c:v>1.02</c:v>
                </c:pt>
                <c:pt idx="683">
                  <c:v>1.02</c:v>
                </c:pt>
                <c:pt idx="684">
                  <c:v>1.02</c:v>
                </c:pt>
                <c:pt idx="685">
                  <c:v>1.02</c:v>
                </c:pt>
                <c:pt idx="686">
                  <c:v>1.01</c:v>
                </c:pt>
                <c:pt idx="687">
                  <c:v>1</c:v>
                </c:pt>
                <c:pt idx="688">
                  <c:v>1</c:v>
                </c:pt>
                <c:pt idx="689">
                  <c:v>1</c:v>
                </c:pt>
                <c:pt idx="690">
                  <c:v>0.99</c:v>
                </c:pt>
                <c:pt idx="691">
                  <c:v>0.98</c:v>
                </c:pt>
                <c:pt idx="692">
                  <c:v>0.98</c:v>
                </c:pt>
                <c:pt idx="693">
                  <c:v>0.97</c:v>
                </c:pt>
                <c:pt idx="694">
                  <c:v>0.97</c:v>
                </c:pt>
                <c:pt idx="695">
                  <c:v>0.97</c:v>
                </c:pt>
                <c:pt idx="696">
                  <c:v>0.97</c:v>
                </c:pt>
                <c:pt idx="697">
                  <c:v>0.96</c:v>
                </c:pt>
                <c:pt idx="698">
                  <c:v>0.96</c:v>
                </c:pt>
                <c:pt idx="699">
                  <c:v>0.96</c:v>
                </c:pt>
                <c:pt idx="700">
                  <c:v>0.94</c:v>
                </c:pt>
                <c:pt idx="701">
                  <c:v>0.94</c:v>
                </c:pt>
                <c:pt idx="702">
                  <c:v>0.94</c:v>
                </c:pt>
                <c:pt idx="703">
                  <c:v>0.93</c:v>
                </c:pt>
                <c:pt idx="704">
                  <c:v>0.93</c:v>
                </c:pt>
                <c:pt idx="705">
                  <c:v>0.93</c:v>
                </c:pt>
                <c:pt idx="706">
                  <c:v>0.93</c:v>
                </c:pt>
                <c:pt idx="707">
                  <c:v>0.93</c:v>
                </c:pt>
                <c:pt idx="708">
                  <c:v>0.93</c:v>
                </c:pt>
                <c:pt idx="709">
                  <c:v>0.92</c:v>
                </c:pt>
                <c:pt idx="710">
                  <c:v>0.91</c:v>
                </c:pt>
                <c:pt idx="711">
                  <c:v>0.9</c:v>
                </c:pt>
                <c:pt idx="712">
                  <c:v>0.9</c:v>
                </c:pt>
                <c:pt idx="713">
                  <c:v>0.9</c:v>
                </c:pt>
                <c:pt idx="714">
                  <c:v>0.89</c:v>
                </c:pt>
                <c:pt idx="715">
                  <c:v>0.89</c:v>
                </c:pt>
                <c:pt idx="716">
                  <c:v>0.89</c:v>
                </c:pt>
                <c:pt idx="717">
                  <c:v>0.89</c:v>
                </c:pt>
                <c:pt idx="718">
                  <c:v>0.89</c:v>
                </c:pt>
                <c:pt idx="719">
                  <c:v>0.88</c:v>
                </c:pt>
                <c:pt idx="720">
                  <c:v>0.88</c:v>
                </c:pt>
                <c:pt idx="721">
                  <c:v>0.87</c:v>
                </c:pt>
                <c:pt idx="722">
                  <c:v>0.87</c:v>
                </c:pt>
                <c:pt idx="723">
                  <c:v>0.87</c:v>
                </c:pt>
                <c:pt idx="724">
                  <c:v>0.86</c:v>
                </c:pt>
                <c:pt idx="725">
                  <c:v>0.86</c:v>
                </c:pt>
                <c:pt idx="726">
                  <c:v>0.85</c:v>
                </c:pt>
                <c:pt idx="727">
                  <c:v>0.85</c:v>
                </c:pt>
                <c:pt idx="728">
                  <c:v>0.85</c:v>
                </c:pt>
                <c:pt idx="729">
                  <c:v>0.85</c:v>
                </c:pt>
                <c:pt idx="730">
                  <c:v>0.85</c:v>
                </c:pt>
                <c:pt idx="731">
                  <c:v>0.85</c:v>
                </c:pt>
                <c:pt idx="732">
                  <c:v>0.84</c:v>
                </c:pt>
                <c:pt idx="733">
                  <c:v>0.84</c:v>
                </c:pt>
                <c:pt idx="734">
                  <c:v>0.83</c:v>
                </c:pt>
                <c:pt idx="735">
                  <c:v>0.83</c:v>
                </c:pt>
              </c:numCache>
            </c:numRef>
          </c:yVal>
          <c:smooth val="0"/>
          <c:extLst>
            <c:ext xmlns:c16="http://schemas.microsoft.com/office/drawing/2014/chart" uri="{C3380CC4-5D6E-409C-BE32-E72D297353CC}">
              <c16:uniqueId val="{00000000-D7F8-451A-A8A7-65CCCF102758}"/>
            </c:ext>
          </c:extLst>
        </c:ser>
        <c:ser>
          <c:idx val="1"/>
          <c:order val="1"/>
          <c:tx>
            <c:strRef>
              <c:f>Sheet1!$C$1</c:f>
              <c:strCache>
                <c:ptCount val="1"/>
                <c:pt idx="0">
                  <c:v>INEXPENSIVE</c:v>
                </c:pt>
              </c:strCache>
            </c:strRef>
          </c:tx>
          <c:marker>
            <c:symbol val="none"/>
          </c:marker>
          <c:trendline>
            <c:trendlineType val="linear"/>
            <c:dispRSqr val="0"/>
            <c:dispEq val="0"/>
          </c:trendline>
          <c:xVal>
            <c:numRef>
              <c:f>Sheet1!$A$2:$A$737</c:f>
              <c:numCache>
                <c:formatCode>General</c:formatCode>
                <c:ptCount val="736"/>
                <c:pt idx="0">
                  <c:v>0.51</c:v>
                </c:pt>
                <c:pt idx="1">
                  <c:v>0.52</c:v>
                </c:pt>
                <c:pt idx="2">
                  <c:v>0.54</c:v>
                </c:pt>
                <c:pt idx="3">
                  <c:v>0.55000000000000004</c:v>
                </c:pt>
                <c:pt idx="4">
                  <c:v>0.56999999999999995</c:v>
                </c:pt>
                <c:pt idx="5">
                  <c:v>0.57999999999999996</c:v>
                </c:pt>
                <c:pt idx="6">
                  <c:v>0.6</c:v>
                </c:pt>
                <c:pt idx="7">
                  <c:v>0.61</c:v>
                </c:pt>
                <c:pt idx="8">
                  <c:v>0.62</c:v>
                </c:pt>
                <c:pt idx="9">
                  <c:v>0.63</c:v>
                </c:pt>
                <c:pt idx="10">
                  <c:v>0.64</c:v>
                </c:pt>
                <c:pt idx="11">
                  <c:v>0.65</c:v>
                </c:pt>
                <c:pt idx="12">
                  <c:v>0.67</c:v>
                </c:pt>
                <c:pt idx="13">
                  <c:v>0.68</c:v>
                </c:pt>
                <c:pt idx="14">
                  <c:v>0.69</c:v>
                </c:pt>
                <c:pt idx="15">
                  <c:v>0.7</c:v>
                </c:pt>
                <c:pt idx="16">
                  <c:v>0.71</c:v>
                </c:pt>
                <c:pt idx="17">
                  <c:v>0.72</c:v>
                </c:pt>
                <c:pt idx="18">
                  <c:v>0.73</c:v>
                </c:pt>
                <c:pt idx="19">
                  <c:v>0.74</c:v>
                </c:pt>
                <c:pt idx="20">
                  <c:v>0.75</c:v>
                </c:pt>
                <c:pt idx="21">
                  <c:v>0.76</c:v>
                </c:pt>
                <c:pt idx="22">
                  <c:v>0.77</c:v>
                </c:pt>
                <c:pt idx="23">
                  <c:v>0.78</c:v>
                </c:pt>
                <c:pt idx="24">
                  <c:v>0.79</c:v>
                </c:pt>
                <c:pt idx="25">
                  <c:v>0.8</c:v>
                </c:pt>
                <c:pt idx="26">
                  <c:v>0.81</c:v>
                </c:pt>
                <c:pt idx="27">
                  <c:v>0.82</c:v>
                </c:pt>
                <c:pt idx="28">
                  <c:v>0.83</c:v>
                </c:pt>
                <c:pt idx="29">
                  <c:v>0.84</c:v>
                </c:pt>
                <c:pt idx="30">
                  <c:v>0.85</c:v>
                </c:pt>
                <c:pt idx="31">
                  <c:v>0.86</c:v>
                </c:pt>
                <c:pt idx="32">
                  <c:v>0.87</c:v>
                </c:pt>
                <c:pt idx="33">
                  <c:v>0.88</c:v>
                </c:pt>
                <c:pt idx="34">
                  <c:v>0.89</c:v>
                </c:pt>
                <c:pt idx="35">
                  <c:v>0.9</c:v>
                </c:pt>
                <c:pt idx="36">
                  <c:v>0.91</c:v>
                </c:pt>
                <c:pt idx="37">
                  <c:v>0.92</c:v>
                </c:pt>
                <c:pt idx="38">
                  <c:v>0.93</c:v>
                </c:pt>
                <c:pt idx="39">
                  <c:v>0.94</c:v>
                </c:pt>
                <c:pt idx="40">
                  <c:v>0.95</c:v>
                </c:pt>
                <c:pt idx="41">
                  <c:v>0.96</c:v>
                </c:pt>
                <c:pt idx="42">
                  <c:v>0.97</c:v>
                </c:pt>
                <c:pt idx="43">
                  <c:v>0.98</c:v>
                </c:pt>
                <c:pt idx="44">
                  <c:v>0.99</c:v>
                </c:pt>
                <c:pt idx="45">
                  <c:v>1</c:v>
                </c:pt>
                <c:pt idx="46">
                  <c:v>1.01</c:v>
                </c:pt>
                <c:pt idx="47">
                  <c:v>1.02</c:v>
                </c:pt>
                <c:pt idx="48">
                  <c:v>1.03</c:v>
                </c:pt>
                <c:pt idx="49">
                  <c:v>1.04</c:v>
                </c:pt>
                <c:pt idx="50">
                  <c:v>1.05</c:v>
                </c:pt>
                <c:pt idx="51">
                  <c:v>1.06</c:v>
                </c:pt>
                <c:pt idx="52">
                  <c:v>1.07</c:v>
                </c:pt>
                <c:pt idx="53">
                  <c:v>1.08</c:v>
                </c:pt>
                <c:pt idx="54">
                  <c:v>1.0900000000000001</c:v>
                </c:pt>
                <c:pt idx="55">
                  <c:v>1.1000000000000001</c:v>
                </c:pt>
                <c:pt idx="56">
                  <c:v>1.1100000000000001</c:v>
                </c:pt>
                <c:pt idx="57">
                  <c:v>1.1200000000000001</c:v>
                </c:pt>
                <c:pt idx="58">
                  <c:v>1.1299999999999999</c:v>
                </c:pt>
                <c:pt idx="59">
                  <c:v>1.1399999999999999</c:v>
                </c:pt>
                <c:pt idx="60">
                  <c:v>1.1499999999999999</c:v>
                </c:pt>
                <c:pt idx="61">
                  <c:v>1.1599999999999999</c:v>
                </c:pt>
                <c:pt idx="62">
                  <c:v>1.17</c:v>
                </c:pt>
                <c:pt idx="63">
                  <c:v>1.18</c:v>
                </c:pt>
                <c:pt idx="64">
                  <c:v>1.19</c:v>
                </c:pt>
                <c:pt idx="65">
                  <c:v>1.2</c:v>
                </c:pt>
                <c:pt idx="66">
                  <c:v>1.21</c:v>
                </c:pt>
                <c:pt idx="67">
                  <c:v>1.22</c:v>
                </c:pt>
                <c:pt idx="68">
                  <c:v>1.23</c:v>
                </c:pt>
                <c:pt idx="69">
                  <c:v>1.24</c:v>
                </c:pt>
                <c:pt idx="70">
                  <c:v>1.25</c:v>
                </c:pt>
                <c:pt idx="71">
                  <c:v>1.26</c:v>
                </c:pt>
                <c:pt idx="72">
                  <c:v>1.27</c:v>
                </c:pt>
                <c:pt idx="73">
                  <c:v>1.28</c:v>
                </c:pt>
                <c:pt idx="74">
                  <c:v>1.29</c:v>
                </c:pt>
                <c:pt idx="75">
                  <c:v>1.3</c:v>
                </c:pt>
                <c:pt idx="76">
                  <c:v>1.31</c:v>
                </c:pt>
                <c:pt idx="77">
                  <c:v>1.32</c:v>
                </c:pt>
                <c:pt idx="78">
                  <c:v>1.33</c:v>
                </c:pt>
                <c:pt idx="79">
                  <c:v>1.34</c:v>
                </c:pt>
                <c:pt idx="80">
                  <c:v>1.35</c:v>
                </c:pt>
                <c:pt idx="81">
                  <c:v>1.36</c:v>
                </c:pt>
                <c:pt idx="82">
                  <c:v>1.37</c:v>
                </c:pt>
                <c:pt idx="83">
                  <c:v>1.38</c:v>
                </c:pt>
                <c:pt idx="84">
                  <c:v>1.39</c:v>
                </c:pt>
                <c:pt idx="85">
                  <c:v>1.4</c:v>
                </c:pt>
                <c:pt idx="86">
                  <c:v>1.41</c:v>
                </c:pt>
                <c:pt idx="87">
                  <c:v>1.42</c:v>
                </c:pt>
                <c:pt idx="88">
                  <c:v>1.43</c:v>
                </c:pt>
                <c:pt idx="89">
                  <c:v>1.44</c:v>
                </c:pt>
                <c:pt idx="90">
                  <c:v>1.45</c:v>
                </c:pt>
                <c:pt idx="91">
                  <c:v>1.46</c:v>
                </c:pt>
                <c:pt idx="92">
                  <c:v>1.47</c:v>
                </c:pt>
                <c:pt idx="93">
                  <c:v>1.48</c:v>
                </c:pt>
                <c:pt idx="94">
                  <c:v>1.49</c:v>
                </c:pt>
                <c:pt idx="95">
                  <c:v>1.5</c:v>
                </c:pt>
                <c:pt idx="96">
                  <c:v>1.51</c:v>
                </c:pt>
                <c:pt idx="97">
                  <c:v>1.52</c:v>
                </c:pt>
                <c:pt idx="98">
                  <c:v>1.53</c:v>
                </c:pt>
                <c:pt idx="99">
                  <c:v>1.54</c:v>
                </c:pt>
                <c:pt idx="100">
                  <c:v>1.55</c:v>
                </c:pt>
                <c:pt idx="101">
                  <c:v>1.56</c:v>
                </c:pt>
                <c:pt idx="102">
                  <c:v>1.57</c:v>
                </c:pt>
                <c:pt idx="103">
                  <c:v>1.58</c:v>
                </c:pt>
                <c:pt idx="104">
                  <c:v>1.59</c:v>
                </c:pt>
                <c:pt idx="105">
                  <c:v>1.6</c:v>
                </c:pt>
                <c:pt idx="106">
                  <c:v>1.61</c:v>
                </c:pt>
                <c:pt idx="107">
                  <c:v>1.62</c:v>
                </c:pt>
                <c:pt idx="108">
                  <c:v>1.63</c:v>
                </c:pt>
                <c:pt idx="109">
                  <c:v>1.64</c:v>
                </c:pt>
                <c:pt idx="110">
                  <c:v>1.65</c:v>
                </c:pt>
                <c:pt idx="111">
                  <c:v>1.66</c:v>
                </c:pt>
                <c:pt idx="112">
                  <c:v>1.67</c:v>
                </c:pt>
                <c:pt idx="113">
                  <c:v>1.68</c:v>
                </c:pt>
                <c:pt idx="114">
                  <c:v>1.69</c:v>
                </c:pt>
                <c:pt idx="115">
                  <c:v>1.7</c:v>
                </c:pt>
                <c:pt idx="116">
                  <c:v>1.71</c:v>
                </c:pt>
                <c:pt idx="117">
                  <c:v>1.72</c:v>
                </c:pt>
                <c:pt idx="118">
                  <c:v>1.73</c:v>
                </c:pt>
                <c:pt idx="119">
                  <c:v>1.74</c:v>
                </c:pt>
                <c:pt idx="120">
                  <c:v>1.75</c:v>
                </c:pt>
                <c:pt idx="121">
                  <c:v>1.76</c:v>
                </c:pt>
                <c:pt idx="122">
                  <c:v>1.77</c:v>
                </c:pt>
                <c:pt idx="123">
                  <c:v>1.78</c:v>
                </c:pt>
                <c:pt idx="124">
                  <c:v>1.79</c:v>
                </c:pt>
                <c:pt idx="125">
                  <c:v>1.8</c:v>
                </c:pt>
                <c:pt idx="126">
                  <c:v>1.81</c:v>
                </c:pt>
                <c:pt idx="127">
                  <c:v>1.82</c:v>
                </c:pt>
                <c:pt idx="128">
                  <c:v>1.83</c:v>
                </c:pt>
                <c:pt idx="129">
                  <c:v>1.84</c:v>
                </c:pt>
                <c:pt idx="130">
                  <c:v>1.85</c:v>
                </c:pt>
                <c:pt idx="131">
                  <c:v>1.86</c:v>
                </c:pt>
                <c:pt idx="132">
                  <c:v>1.87</c:v>
                </c:pt>
                <c:pt idx="133">
                  <c:v>1.88</c:v>
                </c:pt>
                <c:pt idx="134">
                  <c:v>1.89</c:v>
                </c:pt>
                <c:pt idx="135">
                  <c:v>1.9</c:v>
                </c:pt>
                <c:pt idx="136">
                  <c:v>1.91</c:v>
                </c:pt>
                <c:pt idx="137">
                  <c:v>1.92</c:v>
                </c:pt>
                <c:pt idx="138">
                  <c:v>1.93</c:v>
                </c:pt>
                <c:pt idx="139">
                  <c:v>1.94</c:v>
                </c:pt>
                <c:pt idx="140">
                  <c:v>1.95</c:v>
                </c:pt>
                <c:pt idx="141">
                  <c:v>1.96</c:v>
                </c:pt>
                <c:pt idx="142">
                  <c:v>1.97</c:v>
                </c:pt>
                <c:pt idx="143">
                  <c:v>1.98</c:v>
                </c:pt>
                <c:pt idx="144">
                  <c:v>1.99</c:v>
                </c:pt>
                <c:pt idx="145">
                  <c:v>2</c:v>
                </c:pt>
                <c:pt idx="146">
                  <c:v>2.0099999999999998</c:v>
                </c:pt>
                <c:pt idx="147">
                  <c:v>2.02</c:v>
                </c:pt>
                <c:pt idx="148">
                  <c:v>2.0299999999999998</c:v>
                </c:pt>
                <c:pt idx="149">
                  <c:v>2.04</c:v>
                </c:pt>
                <c:pt idx="150">
                  <c:v>2.0499999999999998</c:v>
                </c:pt>
                <c:pt idx="151">
                  <c:v>2.06</c:v>
                </c:pt>
                <c:pt idx="152">
                  <c:v>2.0699999999999998</c:v>
                </c:pt>
                <c:pt idx="153">
                  <c:v>2.08</c:v>
                </c:pt>
                <c:pt idx="154">
                  <c:v>2.09</c:v>
                </c:pt>
                <c:pt idx="155">
                  <c:v>2.1</c:v>
                </c:pt>
                <c:pt idx="156">
                  <c:v>2.11</c:v>
                </c:pt>
                <c:pt idx="157">
                  <c:v>2.12</c:v>
                </c:pt>
                <c:pt idx="158">
                  <c:v>2.13</c:v>
                </c:pt>
                <c:pt idx="159">
                  <c:v>2.14</c:v>
                </c:pt>
                <c:pt idx="160">
                  <c:v>2.15</c:v>
                </c:pt>
                <c:pt idx="161">
                  <c:v>2.16</c:v>
                </c:pt>
                <c:pt idx="162">
                  <c:v>2.17</c:v>
                </c:pt>
                <c:pt idx="163">
                  <c:v>2.1800000000000002</c:v>
                </c:pt>
                <c:pt idx="164">
                  <c:v>2.19</c:v>
                </c:pt>
                <c:pt idx="165">
                  <c:v>2.2000000000000002</c:v>
                </c:pt>
                <c:pt idx="166">
                  <c:v>2.21</c:v>
                </c:pt>
                <c:pt idx="167">
                  <c:v>2.2200000000000002</c:v>
                </c:pt>
                <c:pt idx="168">
                  <c:v>2.23</c:v>
                </c:pt>
                <c:pt idx="169">
                  <c:v>2.2400000000000002</c:v>
                </c:pt>
                <c:pt idx="170">
                  <c:v>2.25</c:v>
                </c:pt>
                <c:pt idx="171">
                  <c:v>2.2599999999999998</c:v>
                </c:pt>
                <c:pt idx="172">
                  <c:v>2.27</c:v>
                </c:pt>
                <c:pt idx="173">
                  <c:v>2.2799999999999998</c:v>
                </c:pt>
                <c:pt idx="174">
                  <c:v>2.29</c:v>
                </c:pt>
                <c:pt idx="175">
                  <c:v>2.2999999999999998</c:v>
                </c:pt>
                <c:pt idx="176">
                  <c:v>2.31</c:v>
                </c:pt>
                <c:pt idx="177">
                  <c:v>2.3199999999999998</c:v>
                </c:pt>
                <c:pt idx="178">
                  <c:v>2.33</c:v>
                </c:pt>
                <c:pt idx="179">
                  <c:v>2.34</c:v>
                </c:pt>
                <c:pt idx="180">
                  <c:v>2.35</c:v>
                </c:pt>
                <c:pt idx="181">
                  <c:v>2.36</c:v>
                </c:pt>
                <c:pt idx="182">
                  <c:v>2.37</c:v>
                </c:pt>
                <c:pt idx="183">
                  <c:v>2.38</c:v>
                </c:pt>
                <c:pt idx="184">
                  <c:v>2.39</c:v>
                </c:pt>
                <c:pt idx="185">
                  <c:v>2.4</c:v>
                </c:pt>
                <c:pt idx="186">
                  <c:v>2.41</c:v>
                </c:pt>
                <c:pt idx="187">
                  <c:v>2.42</c:v>
                </c:pt>
                <c:pt idx="188">
                  <c:v>2.4300000000000002</c:v>
                </c:pt>
                <c:pt idx="189">
                  <c:v>2.44</c:v>
                </c:pt>
                <c:pt idx="190">
                  <c:v>2.4500000000000002</c:v>
                </c:pt>
                <c:pt idx="191">
                  <c:v>2.46</c:v>
                </c:pt>
                <c:pt idx="192">
                  <c:v>2.4700000000000002</c:v>
                </c:pt>
                <c:pt idx="193">
                  <c:v>2.48</c:v>
                </c:pt>
                <c:pt idx="194">
                  <c:v>2.4900000000000002</c:v>
                </c:pt>
                <c:pt idx="195">
                  <c:v>2.5</c:v>
                </c:pt>
                <c:pt idx="196">
                  <c:v>2.5099999999999998</c:v>
                </c:pt>
                <c:pt idx="197">
                  <c:v>2.52</c:v>
                </c:pt>
                <c:pt idx="198">
                  <c:v>2.5299999999999998</c:v>
                </c:pt>
                <c:pt idx="199">
                  <c:v>2.54</c:v>
                </c:pt>
                <c:pt idx="200">
                  <c:v>2.5499999999999998</c:v>
                </c:pt>
                <c:pt idx="201">
                  <c:v>2.56</c:v>
                </c:pt>
                <c:pt idx="202">
                  <c:v>2.57</c:v>
                </c:pt>
                <c:pt idx="203">
                  <c:v>2.58</c:v>
                </c:pt>
                <c:pt idx="204">
                  <c:v>2.59</c:v>
                </c:pt>
                <c:pt idx="205">
                  <c:v>2.6</c:v>
                </c:pt>
                <c:pt idx="206">
                  <c:v>2.61</c:v>
                </c:pt>
                <c:pt idx="207">
                  <c:v>2.62</c:v>
                </c:pt>
                <c:pt idx="208">
                  <c:v>2.63</c:v>
                </c:pt>
                <c:pt idx="209">
                  <c:v>2.64</c:v>
                </c:pt>
                <c:pt idx="210">
                  <c:v>2.65</c:v>
                </c:pt>
                <c:pt idx="211">
                  <c:v>2.66</c:v>
                </c:pt>
                <c:pt idx="212">
                  <c:v>2.67</c:v>
                </c:pt>
                <c:pt idx="213">
                  <c:v>2.68</c:v>
                </c:pt>
                <c:pt idx="214">
                  <c:v>2.69</c:v>
                </c:pt>
                <c:pt idx="215">
                  <c:v>2.7</c:v>
                </c:pt>
                <c:pt idx="216">
                  <c:v>2.71</c:v>
                </c:pt>
                <c:pt idx="217">
                  <c:v>2.72</c:v>
                </c:pt>
                <c:pt idx="218">
                  <c:v>2.73</c:v>
                </c:pt>
                <c:pt idx="219">
                  <c:v>2.74</c:v>
                </c:pt>
                <c:pt idx="220">
                  <c:v>2.75</c:v>
                </c:pt>
                <c:pt idx="221">
                  <c:v>2.76</c:v>
                </c:pt>
                <c:pt idx="222">
                  <c:v>2.77</c:v>
                </c:pt>
                <c:pt idx="223">
                  <c:v>2.78</c:v>
                </c:pt>
                <c:pt idx="224">
                  <c:v>2.79</c:v>
                </c:pt>
                <c:pt idx="225">
                  <c:v>2.8</c:v>
                </c:pt>
                <c:pt idx="226">
                  <c:v>2.81</c:v>
                </c:pt>
                <c:pt idx="227">
                  <c:v>2.82</c:v>
                </c:pt>
                <c:pt idx="228">
                  <c:v>2.83</c:v>
                </c:pt>
                <c:pt idx="229">
                  <c:v>2.84</c:v>
                </c:pt>
                <c:pt idx="230">
                  <c:v>2.85</c:v>
                </c:pt>
                <c:pt idx="231">
                  <c:v>2.86</c:v>
                </c:pt>
                <c:pt idx="232">
                  <c:v>2.87</c:v>
                </c:pt>
                <c:pt idx="233">
                  <c:v>2.88</c:v>
                </c:pt>
                <c:pt idx="234">
                  <c:v>2.89</c:v>
                </c:pt>
                <c:pt idx="235">
                  <c:v>2.9</c:v>
                </c:pt>
                <c:pt idx="236">
                  <c:v>2.91</c:v>
                </c:pt>
                <c:pt idx="237">
                  <c:v>2.92</c:v>
                </c:pt>
                <c:pt idx="238">
                  <c:v>2.93</c:v>
                </c:pt>
                <c:pt idx="239">
                  <c:v>2.94</c:v>
                </c:pt>
                <c:pt idx="240">
                  <c:v>2.95</c:v>
                </c:pt>
                <c:pt idx="241">
                  <c:v>2.96</c:v>
                </c:pt>
                <c:pt idx="242">
                  <c:v>2.97</c:v>
                </c:pt>
                <c:pt idx="243">
                  <c:v>2.98</c:v>
                </c:pt>
                <c:pt idx="244">
                  <c:v>2.99</c:v>
                </c:pt>
                <c:pt idx="245">
                  <c:v>3</c:v>
                </c:pt>
                <c:pt idx="246">
                  <c:v>3.01</c:v>
                </c:pt>
                <c:pt idx="247">
                  <c:v>3.02</c:v>
                </c:pt>
                <c:pt idx="248">
                  <c:v>3.03</c:v>
                </c:pt>
                <c:pt idx="249">
                  <c:v>3.04</c:v>
                </c:pt>
                <c:pt idx="250">
                  <c:v>3.05</c:v>
                </c:pt>
                <c:pt idx="251">
                  <c:v>3.06</c:v>
                </c:pt>
                <c:pt idx="252">
                  <c:v>3.07</c:v>
                </c:pt>
                <c:pt idx="253">
                  <c:v>3.08</c:v>
                </c:pt>
                <c:pt idx="254">
                  <c:v>3.09</c:v>
                </c:pt>
                <c:pt idx="255">
                  <c:v>3.1</c:v>
                </c:pt>
                <c:pt idx="256">
                  <c:v>3.11</c:v>
                </c:pt>
                <c:pt idx="257">
                  <c:v>3.12</c:v>
                </c:pt>
                <c:pt idx="258">
                  <c:v>3.13</c:v>
                </c:pt>
                <c:pt idx="259">
                  <c:v>3.14</c:v>
                </c:pt>
                <c:pt idx="260">
                  <c:v>3.15</c:v>
                </c:pt>
                <c:pt idx="261">
                  <c:v>3.16</c:v>
                </c:pt>
                <c:pt idx="262">
                  <c:v>3.17</c:v>
                </c:pt>
                <c:pt idx="263">
                  <c:v>3.18</c:v>
                </c:pt>
                <c:pt idx="264">
                  <c:v>3.19</c:v>
                </c:pt>
                <c:pt idx="265">
                  <c:v>3.2</c:v>
                </c:pt>
                <c:pt idx="266">
                  <c:v>3.21</c:v>
                </c:pt>
                <c:pt idx="267">
                  <c:v>3.22</c:v>
                </c:pt>
                <c:pt idx="268">
                  <c:v>3.23</c:v>
                </c:pt>
                <c:pt idx="269">
                  <c:v>3.24</c:v>
                </c:pt>
                <c:pt idx="270">
                  <c:v>3.25</c:v>
                </c:pt>
                <c:pt idx="271">
                  <c:v>3.26</c:v>
                </c:pt>
                <c:pt idx="272">
                  <c:v>3.27</c:v>
                </c:pt>
                <c:pt idx="273">
                  <c:v>3.28</c:v>
                </c:pt>
                <c:pt idx="274">
                  <c:v>3.29</c:v>
                </c:pt>
                <c:pt idx="275">
                  <c:v>3.3</c:v>
                </c:pt>
                <c:pt idx="276">
                  <c:v>3.31</c:v>
                </c:pt>
                <c:pt idx="277">
                  <c:v>3.32</c:v>
                </c:pt>
                <c:pt idx="278">
                  <c:v>3.33</c:v>
                </c:pt>
                <c:pt idx="279">
                  <c:v>3.34</c:v>
                </c:pt>
                <c:pt idx="280">
                  <c:v>3.35</c:v>
                </c:pt>
                <c:pt idx="281">
                  <c:v>3.36</c:v>
                </c:pt>
                <c:pt idx="282">
                  <c:v>3.37</c:v>
                </c:pt>
                <c:pt idx="283">
                  <c:v>3.38</c:v>
                </c:pt>
                <c:pt idx="284">
                  <c:v>3.39</c:v>
                </c:pt>
                <c:pt idx="285">
                  <c:v>3.4</c:v>
                </c:pt>
                <c:pt idx="286">
                  <c:v>3.41</c:v>
                </c:pt>
                <c:pt idx="287">
                  <c:v>3.42</c:v>
                </c:pt>
                <c:pt idx="288">
                  <c:v>3.43</c:v>
                </c:pt>
                <c:pt idx="289">
                  <c:v>3.44</c:v>
                </c:pt>
                <c:pt idx="290">
                  <c:v>3.45</c:v>
                </c:pt>
                <c:pt idx="291">
                  <c:v>3.46</c:v>
                </c:pt>
                <c:pt idx="292">
                  <c:v>3.47</c:v>
                </c:pt>
                <c:pt idx="293">
                  <c:v>3.48</c:v>
                </c:pt>
                <c:pt idx="294">
                  <c:v>3.49</c:v>
                </c:pt>
                <c:pt idx="295">
                  <c:v>3.5</c:v>
                </c:pt>
                <c:pt idx="296">
                  <c:v>3.51</c:v>
                </c:pt>
                <c:pt idx="297">
                  <c:v>3.52</c:v>
                </c:pt>
                <c:pt idx="298">
                  <c:v>3.53</c:v>
                </c:pt>
                <c:pt idx="299">
                  <c:v>3.54</c:v>
                </c:pt>
                <c:pt idx="300">
                  <c:v>3.55</c:v>
                </c:pt>
                <c:pt idx="301">
                  <c:v>3.56</c:v>
                </c:pt>
                <c:pt idx="302">
                  <c:v>3.57</c:v>
                </c:pt>
                <c:pt idx="303">
                  <c:v>3.58</c:v>
                </c:pt>
                <c:pt idx="304">
                  <c:v>3.59</c:v>
                </c:pt>
                <c:pt idx="305">
                  <c:v>3.6</c:v>
                </c:pt>
                <c:pt idx="306">
                  <c:v>3.61</c:v>
                </c:pt>
                <c:pt idx="307">
                  <c:v>3.62</c:v>
                </c:pt>
                <c:pt idx="308">
                  <c:v>3.63</c:v>
                </c:pt>
                <c:pt idx="309">
                  <c:v>3.64</c:v>
                </c:pt>
                <c:pt idx="310">
                  <c:v>3.65</c:v>
                </c:pt>
                <c:pt idx="311">
                  <c:v>3.66</c:v>
                </c:pt>
                <c:pt idx="312">
                  <c:v>3.67</c:v>
                </c:pt>
                <c:pt idx="313">
                  <c:v>3.68</c:v>
                </c:pt>
                <c:pt idx="314">
                  <c:v>3.69</c:v>
                </c:pt>
                <c:pt idx="315">
                  <c:v>3.7</c:v>
                </c:pt>
                <c:pt idx="316">
                  <c:v>3.71</c:v>
                </c:pt>
                <c:pt idx="317">
                  <c:v>3.72</c:v>
                </c:pt>
                <c:pt idx="318">
                  <c:v>3.73</c:v>
                </c:pt>
                <c:pt idx="319">
                  <c:v>3.74</c:v>
                </c:pt>
                <c:pt idx="320">
                  <c:v>3.75</c:v>
                </c:pt>
                <c:pt idx="321">
                  <c:v>3.76</c:v>
                </c:pt>
                <c:pt idx="322">
                  <c:v>3.77</c:v>
                </c:pt>
                <c:pt idx="323">
                  <c:v>3.78</c:v>
                </c:pt>
                <c:pt idx="324">
                  <c:v>3.79</c:v>
                </c:pt>
                <c:pt idx="325">
                  <c:v>3.8</c:v>
                </c:pt>
                <c:pt idx="326">
                  <c:v>3.81</c:v>
                </c:pt>
                <c:pt idx="327">
                  <c:v>3.82</c:v>
                </c:pt>
                <c:pt idx="328">
                  <c:v>3.83</c:v>
                </c:pt>
                <c:pt idx="329">
                  <c:v>3.84</c:v>
                </c:pt>
                <c:pt idx="330">
                  <c:v>3.85</c:v>
                </c:pt>
                <c:pt idx="331">
                  <c:v>3.86</c:v>
                </c:pt>
                <c:pt idx="332">
                  <c:v>3.87</c:v>
                </c:pt>
                <c:pt idx="333">
                  <c:v>3.88</c:v>
                </c:pt>
                <c:pt idx="334">
                  <c:v>3.89</c:v>
                </c:pt>
                <c:pt idx="335">
                  <c:v>3.9</c:v>
                </c:pt>
                <c:pt idx="336">
                  <c:v>3.91</c:v>
                </c:pt>
                <c:pt idx="337">
                  <c:v>3.92</c:v>
                </c:pt>
                <c:pt idx="338">
                  <c:v>3.93</c:v>
                </c:pt>
                <c:pt idx="339">
                  <c:v>3.94</c:v>
                </c:pt>
                <c:pt idx="340">
                  <c:v>3.95</c:v>
                </c:pt>
                <c:pt idx="341">
                  <c:v>3.96</c:v>
                </c:pt>
                <c:pt idx="342">
                  <c:v>3.97</c:v>
                </c:pt>
                <c:pt idx="343">
                  <c:v>3.98</c:v>
                </c:pt>
                <c:pt idx="344">
                  <c:v>3.99</c:v>
                </c:pt>
                <c:pt idx="345">
                  <c:v>4</c:v>
                </c:pt>
                <c:pt idx="346">
                  <c:v>4.01</c:v>
                </c:pt>
                <c:pt idx="347">
                  <c:v>4.0199999999999996</c:v>
                </c:pt>
                <c:pt idx="348">
                  <c:v>4.03</c:v>
                </c:pt>
                <c:pt idx="349">
                  <c:v>4.04</c:v>
                </c:pt>
                <c:pt idx="350">
                  <c:v>4.05</c:v>
                </c:pt>
                <c:pt idx="351">
                  <c:v>4.0599999999999996</c:v>
                </c:pt>
                <c:pt idx="352">
                  <c:v>4.07</c:v>
                </c:pt>
                <c:pt idx="353">
                  <c:v>4.08</c:v>
                </c:pt>
                <c:pt idx="354">
                  <c:v>4.09</c:v>
                </c:pt>
                <c:pt idx="355">
                  <c:v>4.0999999999999996</c:v>
                </c:pt>
                <c:pt idx="356">
                  <c:v>4.1100000000000003</c:v>
                </c:pt>
                <c:pt idx="357">
                  <c:v>4.12</c:v>
                </c:pt>
                <c:pt idx="358">
                  <c:v>4.13</c:v>
                </c:pt>
                <c:pt idx="359">
                  <c:v>4.1399999999999997</c:v>
                </c:pt>
                <c:pt idx="360">
                  <c:v>4.1500000000000004</c:v>
                </c:pt>
                <c:pt idx="361">
                  <c:v>4.16</c:v>
                </c:pt>
                <c:pt idx="362">
                  <c:v>4.17</c:v>
                </c:pt>
                <c:pt idx="363">
                  <c:v>4.18</c:v>
                </c:pt>
                <c:pt idx="364">
                  <c:v>4.1900000000000004</c:v>
                </c:pt>
                <c:pt idx="365">
                  <c:v>4.2</c:v>
                </c:pt>
                <c:pt idx="366">
                  <c:v>4.21</c:v>
                </c:pt>
                <c:pt idx="367">
                  <c:v>4.22</c:v>
                </c:pt>
                <c:pt idx="368">
                  <c:v>4.2300000000000004</c:v>
                </c:pt>
                <c:pt idx="369">
                  <c:v>4.24</c:v>
                </c:pt>
                <c:pt idx="370">
                  <c:v>4.25</c:v>
                </c:pt>
                <c:pt idx="371">
                  <c:v>4.26</c:v>
                </c:pt>
                <c:pt idx="372">
                  <c:v>4.2699999999999996</c:v>
                </c:pt>
                <c:pt idx="373">
                  <c:v>4.28</c:v>
                </c:pt>
                <c:pt idx="374">
                  <c:v>4.29</c:v>
                </c:pt>
                <c:pt idx="375">
                  <c:v>4.3</c:v>
                </c:pt>
                <c:pt idx="376">
                  <c:v>4.3099999999999996</c:v>
                </c:pt>
                <c:pt idx="377">
                  <c:v>4.32</c:v>
                </c:pt>
                <c:pt idx="378">
                  <c:v>4.33</c:v>
                </c:pt>
                <c:pt idx="379">
                  <c:v>4.34</c:v>
                </c:pt>
                <c:pt idx="380">
                  <c:v>4.3499999999999996</c:v>
                </c:pt>
                <c:pt idx="381">
                  <c:v>4.3600000000000003</c:v>
                </c:pt>
                <c:pt idx="382">
                  <c:v>4.37</c:v>
                </c:pt>
                <c:pt idx="383">
                  <c:v>4.38</c:v>
                </c:pt>
                <c:pt idx="384">
                  <c:v>4.3899999999999997</c:v>
                </c:pt>
                <c:pt idx="385">
                  <c:v>4.4000000000000004</c:v>
                </c:pt>
                <c:pt idx="386">
                  <c:v>4.41</c:v>
                </c:pt>
                <c:pt idx="387">
                  <c:v>4.42</c:v>
                </c:pt>
                <c:pt idx="388">
                  <c:v>4.43</c:v>
                </c:pt>
                <c:pt idx="389">
                  <c:v>4.4400000000000004</c:v>
                </c:pt>
                <c:pt idx="390">
                  <c:v>4.45</c:v>
                </c:pt>
                <c:pt idx="391">
                  <c:v>4.46</c:v>
                </c:pt>
                <c:pt idx="392">
                  <c:v>4.47</c:v>
                </c:pt>
                <c:pt idx="393">
                  <c:v>4.4800000000000004</c:v>
                </c:pt>
                <c:pt idx="394">
                  <c:v>4.49</c:v>
                </c:pt>
                <c:pt idx="395">
                  <c:v>4.5</c:v>
                </c:pt>
                <c:pt idx="396">
                  <c:v>4.51</c:v>
                </c:pt>
                <c:pt idx="397">
                  <c:v>4.5199999999999996</c:v>
                </c:pt>
                <c:pt idx="398">
                  <c:v>4.53</c:v>
                </c:pt>
                <c:pt idx="399">
                  <c:v>4.54</c:v>
                </c:pt>
                <c:pt idx="400">
                  <c:v>4.55</c:v>
                </c:pt>
                <c:pt idx="401">
                  <c:v>4.5599999999999996</c:v>
                </c:pt>
                <c:pt idx="402">
                  <c:v>4.57</c:v>
                </c:pt>
                <c:pt idx="403">
                  <c:v>4.58</c:v>
                </c:pt>
                <c:pt idx="404">
                  <c:v>4.59</c:v>
                </c:pt>
                <c:pt idx="405">
                  <c:v>4.5999999999999996</c:v>
                </c:pt>
                <c:pt idx="406">
                  <c:v>4.6100000000000003</c:v>
                </c:pt>
                <c:pt idx="407">
                  <c:v>4.62</c:v>
                </c:pt>
                <c:pt idx="408">
                  <c:v>4.63</c:v>
                </c:pt>
                <c:pt idx="409">
                  <c:v>4.6399999999999997</c:v>
                </c:pt>
                <c:pt idx="410">
                  <c:v>4.6500000000000004</c:v>
                </c:pt>
                <c:pt idx="411">
                  <c:v>4.66</c:v>
                </c:pt>
                <c:pt idx="412">
                  <c:v>4.67</c:v>
                </c:pt>
                <c:pt idx="413">
                  <c:v>4.68</c:v>
                </c:pt>
                <c:pt idx="414">
                  <c:v>4.6900000000000004</c:v>
                </c:pt>
                <c:pt idx="415">
                  <c:v>4.7</c:v>
                </c:pt>
                <c:pt idx="416">
                  <c:v>4.71</c:v>
                </c:pt>
                <c:pt idx="417">
                  <c:v>4.72</c:v>
                </c:pt>
                <c:pt idx="418">
                  <c:v>4.7300000000000004</c:v>
                </c:pt>
                <c:pt idx="419">
                  <c:v>4.74</c:v>
                </c:pt>
                <c:pt idx="420">
                  <c:v>4.75</c:v>
                </c:pt>
                <c:pt idx="421">
                  <c:v>4.76</c:v>
                </c:pt>
                <c:pt idx="422">
                  <c:v>4.7699999999999996</c:v>
                </c:pt>
                <c:pt idx="423">
                  <c:v>4.78</c:v>
                </c:pt>
                <c:pt idx="424">
                  <c:v>4.79</c:v>
                </c:pt>
                <c:pt idx="425">
                  <c:v>4.8</c:v>
                </c:pt>
                <c:pt idx="426">
                  <c:v>4.8099999999999996</c:v>
                </c:pt>
                <c:pt idx="427">
                  <c:v>4.82</c:v>
                </c:pt>
                <c:pt idx="428">
                  <c:v>4.83</c:v>
                </c:pt>
                <c:pt idx="429">
                  <c:v>4.84</c:v>
                </c:pt>
                <c:pt idx="430">
                  <c:v>4.8499999999999996</c:v>
                </c:pt>
                <c:pt idx="431">
                  <c:v>4.8600000000000003</c:v>
                </c:pt>
                <c:pt idx="432">
                  <c:v>4.87</c:v>
                </c:pt>
                <c:pt idx="433">
                  <c:v>4.88</c:v>
                </c:pt>
                <c:pt idx="434">
                  <c:v>4.8899999999999997</c:v>
                </c:pt>
                <c:pt idx="435">
                  <c:v>4.9000000000000004</c:v>
                </c:pt>
                <c:pt idx="436">
                  <c:v>4.91</c:v>
                </c:pt>
                <c:pt idx="437">
                  <c:v>4.92</c:v>
                </c:pt>
                <c:pt idx="438">
                  <c:v>4.93</c:v>
                </c:pt>
                <c:pt idx="439">
                  <c:v>4.9400000000000004</c:v>
                </c:pt>
                <c:pt idx="440">
                  <c:v>4.95</c:v>
                </c:pt>
                <c:pt idx="441">
                  <c:v>4.96</c:v>
                </c:pt>
                <c:pt idx="442">
                  <c:v>4.97</c:v>
                </c:pt>
                <c:pt idx="443">
                  <c:v>4.9800000000000004</c:v>
                </c:pt>
                <c:pt idx="444">
                  <c:v>4.99</c:v>
                </c:pt>
                <c:pt idx="445">
                  <c:v>5</c:v>
                </c:pt>
                <c:pt idx="446">
                  <c:v>5.01</c:v>
                </c:pt>
                <c:pt idx="447">
                  <c:v>5.0199999999999996</c:v>
                </c:pt>
                <c:pt idx="448">
                  <c:v>5.03</c:v>
                </c:pt>
                <c:pt idx="449">
                  <c:v>5.04</c:v>
                </c:pt>
                <c:pt idx="450">
                  <c:v>5.05</c:v>
                </c:pt>
                <c:pt idx="451">
                  <c:v>5.0599999999999996</c:v>
                </c:pt>
                <c:pt idx="452">
                  <c:v>5.07</c:v>
                </c:pt>
                <c:pt idx="453">
                  <c:v>5.08</c:v>
                </c:pt>
                <c:pt idx="454">
                  <c:v>5.09</c:v>
                </c:pt>
                <c:pt idx="455">
                  <c:v>5.0999999999999996</c:v>
                </c:pt>
                <c:pt idx="456">
                  <c:v>5.1100000000000003</c:v>
                </c:pt>
                <c:pt idx="457">
                  <c:v>5.12</c:v>
                </c:pt>
                <c:pt idx="458">
                  <c:v>5.13</c:v>
                </c:pt>
                <c:pt idx="459">
                  <c:v>5.14</c:v>
                </c:pt>
                <c:pt idx="460">
                  <c:v>5.15</c:v>
                </c:pt>
                <c:pt idx="461">
                  <c:v>5.16</c:v>
                </c:pt>
                <c:pt idx="462">
                  <c:v>5.17</c:v>
                </c:pt>
                <c:pt idx="463">
                  <c:v>5.18</c:v>
                </c:pt>
                <c:pt idx="464">
                  <c:v>5.19</c:v>
                </c:pt>
                <c:pt idx="465">
                  <c:v>5.2</c:v>
                </c:pt>
                <c:pt idx="466">
                  <c:v>5.21</c:v>
                </c:pt>
                <c:pt idx="467">
                  <c:v>5.22</c:v>
                </c:pt>
                <c:pt idx="468">
                  <c:v>5.23</c:v>
                </c:pt>
                <c:pt idx="469">
                  <c:v>5.24</c:v>
                </c:pt>
                <c:pt idx="470">
                  <c:v>5.25</c:v>
                </c:pt>
                <c:pt idx="471">
                  <c:v>5.26</c:v>
                </c:pt>
                <c:pt idx="472">
                  <c:v>5.27</c:v>
                </c:pt>
                <c:pt idx="473">
                  <c:v>5.28</c:v>
                </c:pt>
                <c:pt idx="474">
                  <c:v>5.29</c:v>
                </c:pt>
                <c:pt idx="475">
                  <c:v>5.3</c:v>
                </c:pt>
                <c:pt idx="476">
                  <c:v>5.31</c:v>
                </c:pt>
                <c:pt idx="477">
                  <c:v>5.32</c:v>
                </c:pt>
                <c:pt idx="478">
                  <c:v>5.33</c:v>
                </c:pt>
                <c:pt idx="479">
                  <c:v>5.34</c:v>
                </c:pt>
                <c:pt idx="480">
                  <c:v>5.35</c:v>
                </c:pt>
                <c:pt idx="481">
                  <c:v>5.36</c:v>
                </c:pt>
                <c:pt idx="482">
                  <c:v>5.37</c:v>
                </c:pt>
                <c:pt idx="483">
                  <c:v>5.38</c:v>
                </c:pt>
                <c:pt idx="484">
                  <c:v>5.39</c:v>
                </c:pt>
                <c:pt idx="485">
                  <c:v>5.4</c:v>
                </c:pt>
                <c:pt idx="486">
                  <c:v>5.41</c:v>
                </c:pt>
                <c:pt idx="487">
                  <c:v>5.42</c:v>
                </c:pt>
                <c:pt idx="488">
                  <c:v>5.43</c:v>
                </c:pt>
                <c:pt idx="489">
                  <c:v>5.44</c:v>
                </c:pt>
                <c:pt idx="490">
                  <c:v>5.45</c:v>
                </c:pt>
                <c:pt idx="491">
                  <c:v>5.46</c:v>
                </c:pt>
                <c:pt idx="492">
                  <c:v>5.47</c:v>
                </c:pt>
                <c:pt idx="493">
                  <c:v>5.48</c:v>
                </c:pt>
                <c:pt idx="494">
                  <c:v>5.49</c:v>
                </c:pt>
                <c:pt idx="495">
                  <c:v>5.5</c:v>
                </c:pt>
                <c:pt idx="496">
                  <c:v>5.51</c:v>
                </c:pt>
                <c:pt idx="497">
                  <c:v>5.52</c:v>
                </c:pt>
                <c:pt idx="498">
                  <c:v>5.53</c:v>
                </c:pt>
                <c:pt idx="499">
                  <c:v>5.54</c:v>
                </c:pt>
                <c:pt idx="500">
                  <c:v>5.55</c:v>
                </c:pt>
                <c:pt idx="501">
                  <c:v>5.56</c:v>
                </c:pt>
                <c:pt idx="502">
                  <c:v>5.57</c:v>
                </c:pt>
                <c:pt idx="503">
                  <c:v>5.58</c:v>
                </c:pt>
                <c:pt idx="504">
                  <c:v>5.59</c:v>
                </c:pt>
                <c:pt idx="505">
                  <c:v>5.6</c:v>
                </c:pt>
                <c:pt idx="506">
                  <c:v>5.61</c:v>
                </c:pt>
                <c:pt idx="507">
                  <c:v>5.62</c:v>
                </c:pt>
                <c:pt idx="508">
                  <c:v>5.63</c:v>
                </c:pt>
                <c:pt idx="509">
                  <c:v>5.64</c:v>
                </c:pt>
                <c:pt idx="510">
                  <c:v>5.65</c:v>
                </c:pt>
                <c:pt idx="511">
                  <c:v>5.66</c:v>
                </c:pt>
                <c:pt idx="512">
                  <c:v>5.67</c:v>
                </c:pt>
                <c:pt idx="513">
                  <c:v>5.68</c:v>
                </c:pt>
                <c:pt idx="514">
                  <c:v>5.69</c:v>
                </c:pt>
                <c:pt idx="515">
                  <c:v>5.7</c:v>
                </c:pt>
                <c:pt idx="516">
                  <c:v>5.71</c:v>
                </c:pt>
                <c:pt idx="517">
                  <c:v>5.72</c:v>
                </c:pt>
                <c:pt idx="518">
                  <c:v>5.73</c:v>
                </c:pt>
                <c:pt idx="519">
                  <c:v>5.74</c:v>
                </c:pt>
                <c:pt idx="520">
                  <c:v>5.75</c:v>
                </c:pt>
                <c:pt idx="521">
                  <c:v>5.76</c:v>
                </c:pt>
                <c:pt idx="522">
                  <c:v>5.77</c:v>
                </c:pt>
                <c:pt idx="523">
                  <c:v>5.78</c:v>
                </c:pt>
                <c:pt idx="524">
                  <c:v>5.79</c:v>
                </c:pt>
                <c:pt idx="525">
                  <c:v>5.8</c:v>
                </c:pt>
                <c:pt idx="526">
                  <c:v>5.81</c:v>
                </c:pt>
                <c:pt idx="527">
                  <c:v>5.82</c:v>
                </c:pt>
                <c:pt idx="528">
                  <c:v>5.83</c:v>
                </c:pt>
                <c:pt idx="529">
                  <c:v>5.84</c:v>
                </c:pt>
                <c:pt idx="530">
                  <c:v>5.85</c:v>
                </c:pt>
                <c:pt idx="531">
                  <c:v>5.86</c:v>
                </c:pt>
                <c:pt idx="532">
                  <c:v>5.87</c:v>
                </c:pt>
                <c:pt idx="533">
                  <c:v>5.88</c:v>
                </c:pt>
                <c:pt idx="534">
                  <c:v>5.89</c:v>
                </c:pt>
                <c:pt idx="535">
                  <c:v>5.9</c:v>
                </c:pt>
                <c:pt idx="536">
                  <c:v>5.91</c:v>
                </c:pt>
                <c:pt idx="537">
                  <c:v>5.92</c:v>
                </c:pt>
                <c:pt idx="538">
                  <c:v>5.93</c:v>
                </c:pt>
                <c:pt idx="539">
                  <c:v>5.94</c:v>
                </c:pt>
                <c:pt idx="540">
                  <c:v>5.95</c:v>
                </c:pt>
                <c:pt idx="541">
                  <c:v>5.96</c:v>
                </c:pt>
                <c:pt idx="542">
                  <c:v>5.97</c:v>
                </c:pt>
                <c:pt idx="543">
                  <c:v>5.98</c:v>
                </c:pt>
                <c:pt idx="544">
                  <c:v>5.99</c:v>
                </c:pt>
                <c:pt idx="545">
                  <c:v>6</c:v>
                </c:pt>
                <c:pt idx="546">
                  <c:v>6.01</c:v>
                </c:pt>
                <c:pt idx="547">
                  <c:v>6.02</c:v>
                </c:pt>
                <c:pt idx="548">
                  <c:v>6.03</c:v>
                </c:pt>
                <c:pt idx="549">
                  <c:v>6.04</c:v>
                </c:pt>
                <c:pt idx="550">
                  <c:v>6.05</c:v>
                </c:pt>
                <c:pt idx="551">
                  <c:v>6.06</c:v>
                </c:pt>
                <c:pt idx="552">
                  <c:v>6.07</c:v>
                </c:pt>
                <c:pt idx="553">
                  <c:v>6.08</c:v>
                </c:pt>
                <c:pt idx="554">
                  <c:v>6.09</c:v>
                </c:pt>
                <c:pt idx="555">
                  <c:v>6.1</c:v>
                </c:pt>
                <c:pt idx="556">
                  <c:v>6.11</c:v>
                </c:pt>
                <c:pt idx="557">
                  <c:v>6.12</c:v>
                </c:pt>
                <c:pt idx="558">
                  <c:v>6.13</c:v>
                </c:pt>
                <c:pt idx="559">
                  <c:v>6.14</c:v>
                </c:pt>
                <c:pt idx="560">
                  <c:v>6.15</c:v>
                </c:pt>
                <c:pt idx="561">
                  <c:v>6.16</c:v>
                </c:pt>
                <c:pt idx="562">
                  <c:v>6.17</c:v>
                </c:pt>
                <c:pt idx="563">
                  <c:v>6.18</c:v>
                </c:pt>
                <c:pt idx="564">
                  <c:v>6.19</c:v>
                </c:pt>
                <c:pt idx="565">
                  <c:v>6.2</c:v>
                </c:pt>
                <c:pt idx="566">
                  <c:v>6.21</c:v>
                </c:pt>
                <c:pt idx="567">
                  <c:v>6.22</c:v>
                </c:pt>
                <c:pt idx="568">
                  <c:v>6.23</c:v>
                </c:pt>
                <c:pt idx="569">
                  <c:v>6.24</c:v>
                </c:pt>
                <c:pt idx="570">
                  <c:v>6.25</c:v>
                </c:pt>
                <c:pt idx="571">
                  <c:v>6.26</c:v>
                </c:pt>
                <c:pt idx="572">
                  <c:v>6.27</c:v>
                </c:pt>
                <c:pt idx="573">
                  <c:v>6.28</c:v>
                </c:pt>
                <c:pt idx="574">
                  <c:v>6.29</c:v>
                </c:pt>
                <c:pt idx="575">
                  <c:v>6.3</c:v>
                </c:pt>
                <c:pt idx="576">
                  <c:v>6.31</c:v>
                </c:pt>
                <c:pt idx="577">
                  <c:v>6.32</c:v>
                </c:pt>
                <c:pt idx="578">
                  <c:v>6.33</c:v>
                </c:pt>
                <c:pt idx="579">
                  <c:v>6.34</c:v>
                </c:pt>
                <c:pt idx="580">
                  <c:v>6.35</c:v>
                </c:pt>
                <c:pt idx="581">
                  <c:v>6.36</c:v>
                </c:pt>
                <c:pt idx="582">
                  <c:v>6.37</c:v>
                </c:pt>
                <c:pt idx="583">
                  <c:v>6.38</c:v>
                </c:pt>
                <c:pt idx="584">
                  <c:v>6.39</c:v>
                </c:pt>
                <c:pt idx="585">
                  <c:v>6.4</c:v>
                </c:pt>
                <c:pt idx="586">
                  <c:v>6.41</c:v>
                </c:pt>
                <c:pt idx="587">
                  <c:v>6.42</c:v>
                </c:pt>
                <c:pt idx="588">
                  <c:v>6.43</c:v>
                </c:pt>
                <c:pt idx="589">
                  <c:v>6.44</c:v>
                </c:pt>
                <c:pt idx="590">
                  <c:v>6.45</c:v>
                </c:pt>
                <c:pt idx="591">
                  <c:v>6.46</c:v>
                </c:pt>
                <c:pt idx="592">
                  <c:v>6.47</c:v>
                </c:pt>
                <c:pt idx="593">
                  <c:v>6.48</c:v>
                </c:pt>
                <c:pt idx="594">
                  <c:v>6.49</c:v>
                </c:pt>
                <c:pt idx="595">
                  <c:v>6.5</c:v>
                </c:pt>
                <c:pt idx="596">
                  <c:v>6.51</c:v>
                </c:pt>
                <c:pt idx="597">
                  <c:v>6.52</c:v>
                </c:pt>
                <c:pt idx="598">
                  <c:v>6.53</c:v>
                </c:pt>
                <c:pt idx="599">
                  <c:v>6.54</c:v>
                </c:pt>
                <c:pt idx="600">
                  <c:v>6.55</c:v>
                </c:pt>
                <c:pt idx="601">
                  <c:v>6.56</c:v>
                </c:pt>
                <c:pt idx="602">
                  <c:v>6.57</c:v>
                </c:pt>
                <c:pt idx="603">
                  <c:v>6.58</c:v>
                </c:pt>
                <c:pt idx="604">
                  <c:v>6.59</c:v>
                </c:pt>
                <c:pt idx="605">
                  <c:v>6.6</c:v>
                </c:pt>
                <c:pt idx="606">
                  <c:v>6.61</c:v>
                </c:pt>
                <c:pt idx="607">
                  <c:v>6.62</c:v>
                </c:pt>
                <c:pt idx="608">
                  <c:v>6.63</c:v>
                </c:pt>
                <c:pt idx="609">
                  <c:v>6.64</c:v>
                </c:pt>
                <c:pt idx="610">
                  <c:v>6.65</c:v>
                </c:pt>
                <c:pt idx="611">
                  <c:v>6.66</c:v>
                </c:pt>
                <c:pt idx="612">
                  <c:v>6.67</c:v>
                </c:pt>
                <c:pt idx="613">
                  <c:v>6.68</c:v>
                </c:pt>
                <c:pt idx="614">
                  <c:v>6.69</c:v>
                </c:pt>
                <c:pt idx="615">
                  <c:v>6.7</c:v>
                </c:pt>
                <c:pt idx="616">
                  <c:v>6.71</c:v>
                </c:pt>
                <c:pt idx="617">
                  <c:v>6.72</c:v>
                </c:pt>
                <c:pt idx="618">
                  <c:v>6.73</c:v>
                </c:pt>
                <c:pt idx="619">
                  <c:v>6.74</c:v>
                </c:pt>
                <c:pt idx="620">
                  <c:v>6.75</c:v>
                </c:pt>
                <c:pt idx="621">
                  <c:v>6.76</c:v>
                </c:pt>
                <c:pt idx="622">
                  <c:v>6.77</c:v>
                </c:pt>
                <c:pt idx="623">
                  <c:v>6.78</c:v>
                </c:pt>
                <c:pt idx="624">
                  <c:v>6.79</c:v>
                </c:pt>
                <c:pt idx="625">
                  <c:v>6.8</c:v>
                </c:pt>
                <c:pt idx="626">
                  <c:v>6.81</c:v>
                </c:pt>
                <c:pt idx="627">
                  <c:v>6.82</c:v>
                </c:pt>
                <c:pt idx="628">
                  <c:v>6.83</c:v>
                </c:pt>
                <c:pt idx="629">
                  <c:v>6.84</c:v>
                </c:pt>
                <c:pt idx="630">
                  <c:v>6.85</c:v>
                </c:pt>
                <c:pt idx="631">
                  <c:v>6.86</c:v>
                </c:pt>
                <c:pt idx="632">
                  <c:v>6.87</c:v>
                </c:pt>
                <c:pt idx="633">
                  <c:v>6.88</c:v>
                </c:pt>
                <c:pt idx="634">
                  <c:v>6.89</c:v>
                </c:pt>
                <c:pt idx="635">
                  <c:v>6.9</c:v>
                </c:pt>
                <c:pt idx="636">
                  <c:v>6.91</c:v>
                </c:pt>
                <c:pt idx="637">
                  <c:v>6.92</c:v>
                </c:pt>
                <c:pt idx="638">
                  <c:v>6.93</c:v>
                </c:pt>
                <c:pt idx="639">
                  <c:v>6.94</c:v>
                </c:pt>
                <c:pt idx="640">
                  <c:v>6.95</c:v>
                </c:pt>
                <c:pt idx="641">
                  <c:v>6.96</c:v>
                </c:pt>
                <c:pt idx="642">
                  <c:v>6.97</c:v>
                </c:pt>
                <c:pt idx="643">
                  <c:v>6.98</c:v>
                </c:pt>
                <c:pt idx="644">
                  <c:v>6.99</c:v>
                </c:pt>
                <c:pt idx="645">
                  <c:v>7</c:v>
                </c:pt>
                <c:pt idx="646">
                  <c:v>7.01</c:v>
                </c:pt>
                <c:pt idx="647">
                  <c:v>7.02</c:v>
                </c:pt>
                <c:pt idx="648">
                  <c:v>7.03</c:v>
                </c:pt>
                <c:pt idx="649">
                  <c:v>7.04</c:v>
                </c:pt>
                <c:pt idx="650">
                  <c:v>7.05</c:v>
                </c:pt>
                <c:pt idx="651">
                  <c:v>7.06</c:v>
                </c:pt>
                <c:pt idx="652">
                  <c:v>7.07</c:v>
                </c:pt>
                <c:pt idx="653">
                  <c:v>7.08</c:v>
                </c:pt>
                <c:pt idx="654">
                  <c:v>7.09</c:v>
                </c:pt>
                <c:pt idx="655">
                  <c:v>7.1</c:v>
                </c:pt>
                <c:pt idx="656">
                  <c:v>7.11</c:v>
                </c:pt>
                <c:pt idx="657">
                  <c:v>7.12</c:v>
                </c:pt>
                <c:pt idx="658">
                  <c:v>7.13</c:v>
                </c:pt>
                <c:pt idx="659">
                  <c:v>7.14</c:v>
                </c:pt>
                <c:pt idx="660">
                  <c:v>7.15</c:v>
                </c:pt>
                <c:pt idx="661">
                  <c:v>7.16</c:v>
                </c:pt>
                <c:pt idx="662">
                  <c:v>7.17</c:v>
                </c:pt>
                <c:pt idx="663">
                  <c:v>7.18</c:v>
                </c:pt>
                <c:pt idx="664">
                  <c:v>7.19</c:v>
                </c:pt>
                <c:pt idx="665">
                  <c:v>7.2</c:v>
                </c:pt>
                <c:pt idx="666">
                  <c:v>7.21</c:v>
                </c:pt>
                <c:pt idx="667">
                  <c:v>7.22</c:v>
                </c:pt>
                <c:pt idx="668">
                  <c:v>7.23</c:v>
                </c:pt>
                <c:pt idx="669">
                  <c:v>7.24</c:v>
                </c:pt>
                <c:pt idx="670">
                  <c:v>7.25</c:v>
                </c:pt>
                <c:pt idx="671">
                  <c:v>7.26</c:v>
                </c:pt>
                <c:pt idx="672">
                  <c:v>7.27</c:v>
                </c:pt>
                <c:pt idx="673">
                  <c:v>7.28</c:v>
                </c:pt>
                <c:pt idx="674">
                  <c:v>7.29</c:v>
                </c:pt>
                <c:pt idx="675">
                  <c:v>7.3</c:v>
                </c:pt>
                <c:pt idx="676">
                  <c:v>7.31</c:v>
                </c:pt>
                <c:pt idx="677">
                  <c:v>7.32</c:v>
                </c:pt>
                <c:pt idx="678">
                  <c:v>7.33</c:v>
                </c:pt>
                <c:pt idx="679">
                  <c:v>7.34</c:v>
                </c:pt>
                <c:pt idx="680">
                  <c:v>7.35</c:v>
                </c:pt>
                <c:pt idx="681">
                  <c:v>7.36</c:v>
                </c:pt>
                <c:pt idx="682">
                  <c:v>7.37</c:v>
                </c:pt>
                <c:pt idx="683">
                  <c:v>7.38</c:v>
                </c:pt>
                <c:pt idx="684">
                  <c:v>7.39</c:v>
                </c:pt>
                <c:pt idx="685">
                  <c:v>7.4</c:v>
                </c:pt>
                <c:pt idx="686">
                  <c:v>7.41</c:v>
                </c:pt>
                <c:pt idx="687">
                  <c:v>7.42</c:v>
                </c:pt>
                <c:pt idx="688">
                  <c:v>7.43</c:v>
                </c:pt>
                <c:pt idx="689">
                  <c:v>7.44</c:v>
                </c:pt>
                <c:pt idx="690">
                  <c:v>7.45</c:v>
                </c:pt>
                <c:pt idx="691">
                  <c:v>7.46</c:v>
                </c:pt>
                <c:pt idx="692">
                  <c:v>7.47</c:v>
                </c:pt>
                <c:pt idx="693">
                  <c:v>7.48</c:v>
                </c:pt>
                <c:pt idx="694">
                  <c:v>7.49</c:v>
                </c:pt>
                <c:pt idx="695">
                  <c:v>7.5</c:v>
                </c:pt>
                <c:pt idx="696">
                  <c:v>7.51</c:v>
                </c:pt>
                <c:pt idx="697">
                  <c:v>7.52</c:v>
                </c:pt>
                <c:pt idx="698">
                  <c:v>7.53</c:v>
                </c:pt>
                <c:pt idx="699">
                  <c:v>7.54</c:v>
                </c:pt>
                <c:pt idx="700">
                  <c:v>7.55</c:v>
                </c:pt>
                <c:pt idx="701">
                  <c:v>7.56</c:v>
                </c:pt>
                <c:pt idx="702">
                  <c:v>7.57</c:v>
                </c:pt>
                <c:pt idx="703">
                  <c:v>7.58</c:v>
                </c:pt>
                <c:pt idx="704">
                  <c:v>7.59</c:v>
                </c:pt>
                <c:pt idx="705">
                  <c:v>7.6</c:v>
                </c:pt>
                <c:pt idx="706">
                  <c:v>7.61</c:v>
                </c:pt>
                <c:pt idx="707">
                  <c:v>7.62</c:v>
                </c:pt>
                <c:pt idx="708">
                  <c:v>7.63</c:v>
                </c:pt>
                <c:pt idx="709">
                  <c:v>7.64</c:v>
                </c:pt>
                <c:pt idx="710">
                  <c:v>7.65</c:v>
                </c:pt>
                <c:pt idx="711">
                  <c:v>7.66</c:v>
                </c:pt>
                <c:pt idx="712">
                  <c:v>7.67</c:v>
                </c:pt>
                <c:pt idx="713">
                  <c:v>7.68</c:v>
                </c:pt>
                <c:pt idx="714">
                  <c:v>7.69</c:v>
                </c:pt>
                <c:pt idx="715">
                  <c:v>7.7</c:v>
                </c:pt>
                <c:pt idx="716">
                  <c:v>7.71</c:v>
                </c:pt>
                <c:pt idx="717">
                  <c:v>7.72</c:v>
                </c:pt>
                <c:pt idx="718">
                  <c:v>7.73</c:v>
                </c:pt>
                <c:pt idx="719">
                  <c:v>7.74</c:v>
                </c:pt>
                <c:pt idx="720">
                  <c:v>7.75</c:v>
                </c:pt>
                <c:pt idx="721">
                  <c:v>7.76</c:v>
                </c:pt>
                <c:pt idx="722">
                  <c:v>7.77</c:v>
                </c:pt>
                <c:pt idx="723">
                  <c:v>7.78</c:v>
                </c:pt>
                <c:pt idx="724">
                  <c:v>7.79</c:v>
                </c:pt>
                <c:pt idx="725">
                  <c:v>7.8</c:v>
                </c:pt>
                <c:pt idx="726">
                  <c:v>7.81</c:v>
                </c:pt>
                <c:pt idx="727">
                  <c:v>7.82</c:v>
                </c:pt>
                <c:pt idx="728">
                  <c:v>7.83</c:v>
                </c:pt>
                <c:pt idx="729">
                  <c:v>7.84</c:v>
                </c:pt>
                <c:pt idx="730">
                  <c:v>7.85</c:v>
                </c:pt>
                <c:pt idx="731">
                  <c:v>7.86</c:v>
                </c:pt>
                <c:pt idx="732">
                  <c:v>7.87</c:v>
                </c:pt>
                <c:pt idx="733">
                  <c:v>7.88</c:v>
                </c:pt>
                <c:pt idx="734">
                  <c:v>7.89</c:v>
                </c:pt>
                <c:pt idx="735">
                  <c:v>7.9</c:v>
                </c:pt>
              </c:numCache>
            </c:numRef>
          </c:xVal>
          <c:yVal>
            <c:numRef>
              <c:f>Sheet1!$C$2:$C$737</c:f>
              <c:numCache>
                <c:formatCode>General</c:formatCode>
                <c:ptCount val="736"/>
                <c:pt idx="0">
                  <c:v>99.97</c:v>
                </c:pt>
                <c:pt idx="1">
                  <c:v>99.95</c:v>
                </c:pt>
                <c:pt idx="2">
                  <c:v>99.91</c:v>
                </c:pt>
                <c:pt idx="3">
                  <c:v>99.89</c:v>
                </c:pt>
                <c:pt idx="4">
                  <c:v>99.85</c:v>
                </c:pt>
                <c:pt idx="5">
                  <c:v>99.83</c:v>
                </c:pt>
                <c:pt idx="6">
                  <c:v>99.81</c:v>
                </c:pt>
                <c:pt idx="7">
                  <c:v>99.77</c:v>
                </c:pt>
                <c:pt idx="8">
                  <c:v>99.74</c:v>
                </c:pt>
                <c:pt idx="9">
                  <c:v>99.73</c:v>
                </c:pt>
                <c:pt idx="10">
                  <c:v>99.7</c:v>
                </c:pt>
                <c:pt idx="11">
                  <c:v>99.66</c:v>
                </c:pt>
                <c:pt idx="12">
                  <c:v>99.61</c:v>
                </c:pt>
                <c:pt idx="13">
                  <c:v>99.58</c:v>
                </c:pt>
                <c:pt idx="14">
                  <c:v>99.57</c:v>
                </c:pt>
                <c:pt idx="15">
                  <c:v>99.55</c:v>
                </c:pt>
                <c:pt idx="16">
                  <c:v>99.51</c:v>
                </c:pt>
                <c:pt idx="17">
                  <c:v>99.48</c:v>
                </c:pt>
                <c:pt idx="18">
                  <c:v>99.47</c:v>
                </c:pt>
                <c:pt idx="19">
                  <c:v>99.44</c:v>
                </c:pt>
                <c:pt idx="20">
                  <c:v>99.42</c:v>
                </c:pt>
                <c:pt idx="21">
                  <c:v>99.39</c:v>
                </c:pt>
                <c:pt idx="22">
                  <c:v>99.37</c:v>
                </c:pt>
                <c:pt idx="23">
                  <c:v>99.33</c:v>
                </c:pt>
                <c:pt idx="24">
                  <c:v>99.31</c:v>
                </c:pt>
                <c:pt idx="25">
                  <c:v>99.28</c:v>
                </c:pt>
                <c:pt idx="26">
                  <c:v>99.25</c:v>
                </c:pt>
                <c:pt idx="27">
                  <c:v>99.24</c:v>
                </c:pt>
                <c:pt idx="28">
                  <c:v>99.21</c:v>
                </c:pt>
                <c:pt idx="29">
                  <c:v>99.18</c:v>
                </c:pt>
                <c:pt idx="30">
                  <c:v>99.16</c:v>
                </c:pt>
                <c:pt idx="31">
                  <c:v>99.14</c:v>
                </c:pt>
                <c:pt idx="32">
                  <c:v>99.12</c:v>
                </c:pt>
                <c:pt idx="33">
                  <c:v>99.1</c:v>
                </c:pt>
                <c:pt idx="34">
                  <c:v>99.08</c:v>
                </c:pt>
                <c:pt idx="35">
                  <c:v>0</c:v>
                </c:pt>
                <c:pt idx="36">
                  <c:v>99.05</c:v>
                </c:pt>
                <c:pt idx="37">
                  <c:v>99.03</c:v>
                </c:pt>
                <c:pt idx="38">
                  <c:v>0</c:v>
                </c:pt>
                <c:pt idx="39">
                  <c:v>98.99</c:v>
                </c:pt>
                <c:pt idx="40">
                  <c:v>0</c:v>
                </c:pt>
                <c:pt idx="41">
                  <c:v>98.95</c:v>
                </c:pt>
                <c:pt idx="42">
                  <c:v>98.94</c:v>
                </c:pt>
                <c:pt idx="43">
                  <c:v>0</c:v>
                </c:pt>
                <c:pt idx="44">
                  <c:v>0</c:v>
                </c:pt>
                <c:pt idx="45">
                  <c:v>98.52</c:v>
                </c:pt>
                <c:pt idx="46">
                  <c:v>98.43</c:v>
                </c:pt>
                <c:pt idx="47">
                  <c:v>98.17</c:v>
                </c:pt>
                <c:pt idx="48">
                  <c:v>97.93</c:v>
                </c:pt>
                <c:pt idx="49">
                  <c:v>97.64</c:v>
                </c:pt>
                <c:pt idx="50">
                  <c:v>97.41</c:v>
                </c:pt>
                <c:pt idx="51">
                  <c:v>97.16</c:v>
                </c:pt>
                <c:pt idx="52">
                  <c:v>96.98</c:v>
                </c:pt>
                <c:pt idx="53">
                  <c:v>96.62</c:v>
                </c:pt>
                <c:pt idx="54">
                  <c:v>96.5</c:v>
                </c:pt>
                <c:pt idx="55">
                  <c:v>96.3</c:v>
                </c:pt>
                <c:pt idx="56">
                  <c:v>96.01</c:v>
                </c:pt>
                <c:pt idx="57">
                  <c:v>95.79</c:v>
                </c:pt>
                <c:pt idx="58">
                  <c:v>95.57</c:v>
                </c:pt>
                <c:pt idx="59">
                  <c:v>95.29</c:v>
                </c:pt>
                <c:pt idx="60">
                  <c:v>95.13</c:v>
                </c:pt>
                <c:pt idx="61">
                  <c:v>94.85</c:v>
                </c:pt>
                <c:pt idx="62">
                  <c:v>94.69</c:v>
                </c:pt>
                <c:pt idx="63">
                  <c:v>94.48</c:v>
                </c:pt>
                <c:pt idx="64">
                  <c:v>94.24</c:v>
                </c:pt>
                <c:pt idx="65">
                  <c:v>94.02</c:v>
                </c:pt>
                <c:pt idx="66">
                  <c:v>93.85</c:v>
                </c:pt>
                <c:pt idx="67">
                  <c:v>93.68</c:v>
                </c:pt>
                <c:pt idx="68">
                  <c:v>93.51</c:v>
                </c:pt>
                <c:pt idx="69">
                  <c:v>93.26</c:v>
                </c:pt>
                <c:pt idx="70">
                  <c:v>93.11</c:v>
                </c:pt>
                <c:pt idx="71">
                  <c:v>92.88</c:v>
                </c:pt>
                <c:pt idx="72">
                  <c:v>92.66</c:v>
                </c:pt>
                <c:pt idx="73">
                  <c:v>92.4</c:v>
                </c:pt>
                <c:pt idx="74">
                  <c:v>92.22</c:v>
                </c:pt>
                <c:pt idx="75">
                  <c:v>91.94</c:v>
                </c:pt>
                <c:pt idx="76">
                  <c:v>91.73</c:v>
                </c:pt>
                <c:pt idx="77">
                  <c:v>91.5</c:v>
                </c:pt>
                <c:pt idx="78">
                  <c:v>91.29</c:v>
                </c:pt>
                <c:pt idx="79">
                  <c:v>91.08</c:v>
                </c:pt>
                <c:pt idx="80">
                  <c:v>90.88</c:v>
                </c:pt>
                <c:pt idx="81">
                  <c:v>90.66</c:v>
                </c:pt>
                <c:pt idx="82">
                  <c:v>90.53</c:v>
                </c:pt>
                <c:pt idx="83">
                  <c:v>90.32</c:v>
                </c:pt>
                <c:pt idx="84">
                  <c:v>90.16</c:v>
                </c:pt>
                <c:pt idx="85">
                  <c:v>89.96</c:v>
                </c:pt>
                <c:pt idx="86">
                  <c:v>89.85</c:v>
                </c:pt>
                <c:pt idx="87">
                  <c:v>89.66</c:v>
                </c:pt>
                <c:pt idx="88">
                  <c:v>89.52</c:v>
                </c:pt>
                <c:pt idx="89">
                  <c:v>89.39</c:v>
                </c:pt>
                <c:pt idx="90">
                  <c:v>89.24</c:v>
                </c:pt>
                <c:pt idx="91">
                  <c:v>89.11</c:v>
                </c:pt>
                <c:pt idx="92">
                  <c:v>88.99</c:v>
                </c:pt>
                <c:pt idx="93">
                  <c:v>88.84</c:v>
                </c:pt>
                <c:pt idx="94">
                  <c:v>88.75</c:v>
                </c:pt>
                <c:pt idx="95">
                  <c:v>88.54</c:v>
                </c:pt>
                <c:pt idx="96">
                  <c:v>88.35</c:v>
                </c:pt>
                <c:pt idx="97">
                  <c:v>88.13</c:v>
                </c:pt>
                <c:pt idx="98">
                  <c:v>87.93</c:v>
                </c:pt>
                <c:pt idx="99">
                  <c:v>87.73</c:v>
                </c:pt>
                <c:pt idx="100">
                  <c:v>87.51</c:v>
                </c:pt>
                <c:pt idx="101">
                  <c:v>87.33</c:v>
                </c:pt>
                <c:pt idx="102">
                  <c:v>87.13</c:v>
                </c:pt>
                <c:pt idx="103">
                  <c:v>86.94</c:v>
                </c:pt>
                <c:pt idx="104">
                  <c:v>86.77</c:v>
                </c:pt>
                <c:pt idx="105">
                  <c:v>86.55</c:v>
                </c:pt>
                <c:pt idx="106">
                  <c:v>86.37</c:v>
                </c:pt>
                <c:pt idx="107">
                  <c:v>86.17</c:v>
                </c:pt>
                <c:pt idx="108">
                  <c:v>85.97</c:v>
                </c:pt>
                <c:pt idx="109">
                  <c:v>85.83</c:v>
                </c:pt>
                <c:pt idx="110">
                  <c:v>85.64</c:v>
                </c:pt>
                <c:pt idx="111">
                  <c:v>85.5</c:v>
                </c:pt>
                <c:pt idx="112">
                  <c:v>85.32</c:v>
                </c:pt>
                <c:pt idx="113">
                  <c:v>85.16</c:v>
                </c:pt>
                <c:pt idx="114">
                  <c:v>85.03</c:v>
                </c:pt>
                <c:pt idx="115">
                  <c:v>84.88</c:v>
                </c:pt>
                <c:pt idx="116">
                  <c:v>84.72</c:v>
                </c:pt>
                <c:pt idx="117">
                  <c:v>84.61</c:v>
                </c:pt>
                <c:pt idx="118">
                  <c:v>84.48</c:v>
                </c:pt>
                <c:pt idx="119">
                  <c:v>84.35</c:v>
                </c:pt>
                <c:pt idx="120">
                  <c:v>84.2</c:v>
                </c:pt>
                <c:pt idx="121">
                  <c:v>84.08</c:v>
                </c:pt>
                <c:pt idx="122">
                  <c:v>83.89</c:v>
                </c:pt>
                <c:pt idx="123">
                  <c:v>83.77</c:v>
                </c:pt>
                <c:pt idx="124">
                  <c:v>83.62</c:v>
                </c:pt>
                <c:pt idx="125">
                  <c:v>83.49</c:v>
                </c:pt>
                <c:pt idx="126">
                  <c:v>83.38</c:v>
                </c:pt>
                <c:pt idx="127">
                  <c:v>83.25</c:v>
                </c:pt>
                <c:pt idx="128">
                  <c:v>83.1</c:v>
                </c:pt>
                <c:pt idx="129">
                  <c:v>83</c:v>
                </c:pt>
                <c:pt idx="130">
                  <c:v>82.89</c:v>
                </c:pt>
                <c:pt idx="131">
                  <c:v>82.79</c:v>
                </c:pt>
                <c:pt idx="132">
                  <c:v>82.71</c:v>
                </c:pt>
                <c:pt idx="133">
                  <c:v>82.64</c:v>
                </c:pt>
                <c:pt idx="134">
                  <c:v>82.51</c:v>
                </c:pt>
                <c:pt idx="135">
                  <c:v>82.44</c:v>
                </c:pt>
                <c:pt idx="136">
                  <c:v>82.38</c:v>
                </c:pt>
                <c:pt idx="137">
                  <c:v>82.29</c:v>
                </c:pt>
                <c:pt idx="138">
                  <c:v>82.21</c:v>
                </c:pt>
                <c:pt idx="139">
                  <c:v>82.16</c:v>
                </c:pt>
                <c:pt idx="140">
                  <c:v>82.04</c:v>
                </c:pt>
                <c:pt idx="141">
                  <c:v>81.97</c:v>
                </c:pt>
                <c:pt idx="142">
                  <c:v>81.86</c:v>
                </c:pt>
                <c:pt idx="143">
                  <c:v>81.77</c:v>
                </c:pt>
                <c:pt idx="144">
                  <c:v>81.599999999999994</c:v>
                </c:pt>
                <c:pt idx="145">
                  <c:v>81.23</c:v>
                </c:pt>
                <c:pt idx="146">
                  <c:v>80.91</c:v>
                </c:pt>
                <c:pt idx="147">
                  <c:v>80.62</c:v>
                </c:pt>
                <c:pt idx="148">
                  <c:v>80.209999999999994</c:v>
                </c:pt>
                <c:pt idx="149">
                  <c:v>79.900000000000006</c:v>
                </c:pt>
                <c:pt idx="150">
                  <c:v>79.599999999999994</c:v>
                </c:pt>
                <c:pt idx="151">
                  <c:v>79.290000000000006</c:v>
                </c:pt>
                <c:pt idx="152">
                  <c:v>78.900000000000006</c:v>
                </c:pt>
                <c:pt idx="153">
                  <c:v>78.61</c:v>
                </c:pt>
                <c:pt idx="154">
                  <c:v>78.3</c:v>
                </c:pt>
                <c:pt idx="155">
                  <c:v>77.97</c:v>
                </c:pt>
                <c:pt idx="156">
                  <c:v>77.650000000000006</c:v>
                </c:pt>
                <c:pt idx="157">
                  <c:v>77.39</c:v>
                </c:pt>
                <c:pt idx="158">
                  <c:v>77.03</c:v>
                </c:pt>
                <c:pt idx="159">
                  <c:v>76.760000000000005</c:v>
                </c:pt>
                <c:pt idx="160">
                  <c:v>76.41</c:v>
                </c:pt>
                <c:pt idx="161">
                  <c:v>76.19</c:v>
                </c:pt>
                <c:pt idx="162">
                  <c:v>75.89</c:v>
                </c:pt>
                <c:pt idx="163">
                  <c:v>75.540000000000006</c:v>
                </c:pt>
                <c:pt idx="164">
                  <c:v>75.3</c:v>
                </c:pt>
                <c:pt idx="165">
                  <c:v>75.05</c:v>
                </c:pt>
                <c:pt idx="166">
                  <c:v>74.73</c:v>
                </c:pt>
                <c:pt idx="167">
                  <c:v>74.510000000000005</c:v>
                </c:pt>
                <c:pt idx="168">
                  <c:v>74.27</c:v>
                </c:pt>
                <c:pt idx="169">
                  <c:v>73.95</c:v>
                </c:pt>
                <c:pt idx="170">
                  <c:v>73.7</c:v>
                </c:pt>
                <c:pt idx="171">
                  <c:v>73.44</c:v>
                </c:pt>
                <c:pt idx="172">
                  <c:v>73.150000000000006</c:v>
                </c:pt>
                <c:pt idx="173">
                  <c:v>72.92</c:v>
                </c:pt>
                <c:pt idx="174">
                  <c:v>72.75</c:v>
                </c:pt>
                <c:pt idx="175">
                  <c:v>72.41</c:v>
                </c:pt>
                <c:pt idx="176">
                  <c:v>72.25</c:v>
                </c:pt>
                <c:pt idx="177">
                  <c:v>72.02</c:v>
                </c:pt>
                <c:pt idx="178">
                  <c:v>71.760000000000005</c:v>
                </c:pt>
                <c:pt idx="179">
                  <c:v>71.540000000000006</c:v>
                </c:pt>
                <c:pt idx="180">
                  <c:v>71.36</c:v>
                </c:pt>
                <c:pt idx="181">
                  <c:v>71.069999999999993</c:v>
                </c:pt>
                <c:pt idx="182">
                  <c:v>70.91</c:v>
                </c:pt>
                <c:pt idx="183">
                  <c:v>70.7</c:v>
                </c:pt>
                <c:pt idx="184">
                  <c:v>70.47</c:v>
                </c:pt>
                <c:pt idx="185">
                  <c:v>70.27</c:v>
                </c:pt>
                <c:pt idx="186">
                  <c:v>70.150000000000006</c:v>
                </c:pt>
                <c:pt idx="187">
                  <c:v>69.900000000000006</c:v>
                </c:pt>
                <c:pt idx="188">
                  <c:v>69.75</c:v>
                </c:pt>
                <c:pt idx="189">
                  <c:v>69.569999999999993</c:v>
                </c:pt>
                <c:pt idx="190">
                  <c:v>69.37</c:v>
                </c:pt>
                <c:pt idx="191">
                  <c:v>69.239999999999995</c:v>
                </c:pt>
                <c:pt idx="192">
                  <c:v>69.11</c:v>
                </c:pt>
                <c:pt idx="193">
                  <c:v>68.89</c:v>
                </c:pt>
                <c:pt idx="194">
                  <c:v>68.77</c:v>
                </c:pt>
                <c:pt idx="195">
                  <c:v>68.48</c:v>
                </c:pt>
                <c:pt idx="196">
                  <c:v>68.13</c:v>
                </c:pt>
                <c:pt idx="197">
                  <c:v>67.819999999999993</c:v>
                </c:pt>
                <c:pt idx="198">
                  <c:v>67.5</c:v>
                </c:pt>
                <c:pt idx="199">
                  <c:v>67.17</c:v>
                </c:pt>
                <c:pt idx="200">
                  <c:v>66.83</c:v>
                </c:pt>
                <c:pt idx="201">
                  <c:v>66.56</c:v>
                </c:pt>
                <c:pt idx="202">
                  <c:v>66.23</c:v>
                </c:pt>
                <c:pt idx="203">
                  <c:v>65.91</c:v>
                </c:pt>
                <c:pt idx="204">
                  <c:v>65.59</c:v>
                </c:pt>
                <c:pt idx="205">
                  <c:v>65.319999999999993</c:v>
                </c:pt>
                <c:pt idx="206">
                  <c:v>65.02</c:v>
                </c:pt>
                <c:pt idx="207">
                  <c:v>64.7</c:v>
                </c:pt>
                <c:pt idx="208">
                  <c:v>64.44</c:v>
                </c:pt>
                <c:pt idx="209">
                  <c:v>64.180000000000007</c:v>
                </c:pt>
                <c:pt idx="210">
                  <c:v>63.86</c:v>
                </c:pt>
                <c:pt idx="211">
                  <c:v>63.64</c:v>
                </c:pt>
                <c:pt idx="212">
                  <c:v>63.37</c:v>
                </c:pt>
                <c:pt idx="213">
                  <c:v>63.07</c:v>
                </c:pt>
                <c:pt idx="214">
                  <c:v>62.9</c:v>
                </c:pt>
                <c:pt idx="215">
                  <c:v>62.66</c:v>
                </c:pt>
                <c:pt idx="216">
                  <c:v>62.39</c:v>
                </c:pt>
                <c:pt idx="217">
                  <c:v>62.24</c:v>
                </c:pt>
                <c:pt idx="218">
                  <c:v>62.05</c:v>
                </c:pt>
                <c:pt idx="219">
                  <c:v>61.83</c:v>
                </c:pt>
                <c:pt idx="220">
                  <c:v>61.63</c:v>
                </c:pt>
                <c:pt idx="221">
                  <c:v>61.5</c:v>
                </c:pt>
                <c:pt idx="222">
                  <c:v>61.25</c:v>
                </c:pt>
                <c:pt idx="223">
                  <c:v>61.1</c:v>
                </c:pt>
                <c:pt idx="224">
                  <c:v>60.94</c:v>
                </c:pt>
                <c:pt idx="225">
                  <c:v>60.76</c:v>
                </c:pt>
                <c:pt idx="226">
                  <c:v>60.62</c:v>
                </c:pt>
                <c:pt idx="227">
                  <c:v>60.49</c:v>
                </c:pt>
                <c:pt idx="228">
                  <c:v>60.26</c:v>
                </c:pt>
                <c:pt idx="229">
                  <c:v>60.19</c:v>
                </c:pt>
                <c:pt idx="230">
                  <c:v>59.99</c:v>
                </c:pt>
                <c:pt idx="231">
                  <c:v>59.84</c:v>
                </c:pt>
                <c:pt idx="232">
                  <c:v>59.71</c:v>
                </c:pt>
                <c:pt idx="233">
                  <c:v>59.58</c:v>
                </c:pt>
                <c:pt idx="234">
                  <c:v>59.43</c:v>
                </c:pt>
                <c:pt idx="235">
                  <c:v>59.33</c:v>
                </c:pt>
                <c:pt idx="236">
                  <c:v>59.2</c:v>
                </c:pt>
                <c:pt idx="237">
                  <c:v>59.07</c:v>
                </c:pt>
                <c:pt idx="238">
                  <c:v>58.96</c:v>
                </c:pt>
                <c:pt idx="239">
                  <c:v>58.91</c:v>
                </c:pt>
                <c:pt idx="240">
                  <c:v>58.7</c:v>
                </c:pt>
                <c:pt idx="241">
                  <c:v>58.62</c:v>
                </c:pt>
                <c:pt idx="242">
                  <c:v>58.49</c:v>
                </c:pt>
                <c:pt idx="243">
                  <c:v>58.35</c:v>
                </c:pt>
                <c:pt idx="244">
                  <c:v>58.2</c:v>
                </c:pt>
                <c:pt idx="245">
                  <c:v>57.8</c:v>
                </c:pt>
                <c:pt idx="246">
                  <c:v>57.3</c:v>
                </c:pt>
                <c:pt idx="247">
                  <c:v>56.91</c:v>
                </c:pt>
                <c:pt idx="248">
                  <c:v>56.58</c:v>
                </c:pt>
                <c:pt idx="249">
                  <c:v>56.16</c:v>
                </c:pt>
                <c:pt idx="250">
                  <c:v>55.7</c:v>
                </c:pt>
                <c:pt idx="251">
                  <c:v>55.32</c:v>
                </c:pt>
                <c:pt idx="252">
                  <c:v>54.88</c:v>
                </c:pt>
                <c:pt idx="253">
                  <c:v>54.51</c:v>
                </c:pt>
                <c:pt idx="254">
                  <c:v>54.1</c:v>
                </c:pt>
                <c:pt idx="255">
                  <c:v>53.69</c:v>
                </c:pt>
                <c:pt idx="256">
                  <c:v>53.33</c:v>
                </c:pt>
                <c:pt idx="257">
                  <c:v>52.95</c:v>
                </c:pt>
                <c:pt idx="258">
                  <c:v>52.57</c:v>
                </c:pt>
                <c:pt idx="259">
                  <c:v>52.15</c:v>
                </c:pt>
                <c:pt idx="260">
                  <c:v>51.8</c:v>
                </c:pt>
                <c:pt idx="261">
                  <c:v>51.43</c:v>
                </c:pt>
                <c:pt idx="262">
                  <c:v>51.05</c:v>
                </c:pt>
                <c:pt idx="263">
                  <c:v>50.66</c:v>
                </c:pt>
                <c:pt idx="264">
                  <c:v>50.37</c:v>
                </c:pt>
                <c:pt idx="265">
                  <c:v>50</c:v>
                </c:pt>
                <c:pt idx="266">
                  <c:v>49.65</c:v>
                </c:pt>
                <c:pt idx="267">
                  <c:v>49.33</c:v>
                </c:pt>
                <c:pt idx="268">
                  <c:v>49.01</c:v>
                </c:pt>
                <c:pt idx="269">
                  <c:v>48.63</c:v>
                </c:pt>
                <c:pt idx="270">
                  <c:v>48.35</c:v>
                </c:pt>
                <c:pt idx="271">
                  <c:v>48</c:v>
                </c:pt>
                <c:pt idx="272">
                  <c:v>47.72</c:v>
                </c:pt>
                <c:pt idx="273">
                  <c:v>47.41</c:v>
                </c:pt>
                <c:pt idx="274">
                  <c:v>47.17</c:v>
                </c:pt>
                <c:pt idx="275">
                  <c:v>46.81</c:v>
                </c:pt>
                <c:pt idx="276">
                  <c:v>46.6</c:v>
                </c:pt>
                <c:pt idx="277">
                  <c:v>46.27</c:v>
                </c:pt>
                <c:pt idx="278">
                  <c:v>46.01</c:v>
                </c:pt>
                <c:pt idx="279">
                  <c:v>45.74</c:v>
                </c:pt>
                <c:pt idx="280">
                  <c:v>45.52</c:v>
                </c:pt>
                <c:pt idx="281">
                  <c:v>45.2</c:v>
                </c:pt>
                <c:pt idx="282">
                  <c:v>44.98</c:v>
                </c:pt>
                <c:pt idx="283">
                  <c:v>44.76</c:v>
                </c:pt>
                <c:pt idx="284">
                  <c:v>44.56</c:v>
                </c:pt>
                <c:pt idx="285">
                  <c:v>44.25</c:v>
                </c:pt>
                <c:pt idx="286">
                  <c:v>44.08</c:v>
                </c:pt>
                <c:pt idx="287">
                  <c:v>43.86</c:v>
                </c:pt>
                <c:pt idx="288">
                  <c:v>43.67</c:v>
                </c:pt>
                <c:pt idx="289">
                  <c:v>43.46</c:v>
                </c:pt>
                <c:pt idx="290">
                  <c:v>43.28</c:v>
                </c:pt>
                <c:pt idx="291">
                  <c:v>43.09</c:v>
                </c:pt>
                <c:pt idx="292">
                  <c:v>42.94</c:v>
                </c:pt>
                <c:pt idx="293">
                  <c:v>42.77</c:v>
                </c:pt>
                <c:pt idx="294">
                  <c:v>42.59</c:v>
                </c:pt>
                <c:pt idx="295">
                  <c:v>42.39</c:v>
                </c:pt>
                <c:pt idx="296">
                  <c:v>42.2</c:v>
                </c:pt>
                <c:pt idx="297">
                  <c:v>41.95</c:v>
                </c:pt>
                <c:pt idx="298">
                  <c:v>41.75</c:v>
                </c:pt>
                <c:pt idx="299">
                  <c:v>41.55</c:v>
                </c:pt>
                <c:pt idx="300">
                  <c:v>41.35</c:v>
                </c:pt>
                <c:pt idx="301">
                  <c:v>41.15</c:v>
                </c:pt>
                <c:pt idx="302">
                  <c:v>40.99</c:v>
                </c:pt>
                <c:pt idx="303">
                  <c:v>40.78</c:v>
                </c:pt>
                <c:pt idx="304">
                  <c:v>40.57</c:v>
                </c:pt>
                <c:pt idx="305">
                  <c:v>40.409999999999997</c:v>
                </c:pt>
                <c:pt idx="306">
                  <c:v>40.229999999999997</c:v>
                </c:pt>
                <c:pt idx="307">
                  <c:v>40.04</c:v>
                </c:pt>
                <c:pt idx="308">
                  <c:v>39.86</c:v>
                </c:pt>
                <c:pt idx="309">
                  <c:v>39.659999999999997</c:v>
                </c:pt>
                <c:pt idx="310">
                  <c:v>39.49</c:v>
                </c:pt>
                <c:pt idx="311">
                  <c:v>39.36</c:v>
                </c:pt>
                <c:pt idx="312">
                  <c:v>39.17</c:v>
                </c:pt>
                <c:pt idx="313">
                  <c:v>39.04</c:v>
                </c:pt>
                <c:pt idx="314">
                  <c:v>38.869999999999997</c:v>
                </c:pt>
                <c:pt idx="315">
                  <c:v>38.72</c:v>
                </c:pt>
                <c:pt idx="316">
                  <c:v>38.57</c:v>
                </c:pt>
                <c:pt idx="317">
                  <c:v>38.450000000000003</c:v>
                </c:pt>
                <c:pt idx="318">
                  <c:v>38.29</c:v>
                </c:pt>
                <c:pt idx="319">
                  <c:v>38.17</c:v>
                </c:pt>
                <c:pt idx="320">
                  <c:v>37.99</c:v>
                </c:pt>
                <c:pt idx="321">
                  <c:v>37.880000000000003</c:v>
                </c:pt>
                <c:pt idx="322">
                  <c:v>37.75</c:v>
                </c:pt>
                <c:pt idx="323">
                  <c:v>37.659999999999997</c:v>
                </c:pt>
                <c:pt idx="324">
                  <c:v>37.5</c:v>
                </c:pt>
                <c:pt idx="325">
                  <c:v>37.409999999999997</c:v>
                </c:pt>
                <c:pt idx="326">
                  <c:v>37.29</c:v>
                </c:pt>
                <c:pt idx="327">
                  <c:v>37.21</c:v>
                </c:pt>
                <c:pt idx="328">
                  <c:v>37.08</c:v>
                </c:pt>
                <c:pt idx="329">
                  <c:v>36.99</c:v>
                </c:pt>
                <c:pt idx="330">
                  <c:v>36.869999999999997</c:v>
                </c:pt>
                <c:pt idx="331">
                  <c:v>36.81</c:v>
                </c:pt>
                <c:pt idx="332">
                  <c:v>36.69</c:v>
                </c:pt>
                <c:pt idx="333">
                  <c:v>36.61</c:v>
                </c:pt>
                <c:pt idx="334">
                  <c:v>36.51</c:v>
                </c:pt>
                <c:pt idx="335">
                  <c:v>36.409999999999997</c:v>
                </c:pt>
                <c:pt idx="336">
                  <c:v>36.29</c:v>
                </c:pt>
                <c:pt idx="337">
                  <c:v>36.229999999999997</c:v>
                </c:pt>
                <c:pt idx="338">
                  <c:v>36.130000000000003</c:v>
                </c:pt>
                <c:pt idx="339">
                  <c:v>36.01</c:v>
                </c:pt>
                <c:pt idx="340">
                  <c:v>35.92</c:v>
                </c:pt>
                <c:pt idx="341">
                  <c:v>35.840000000000003</c:v>
                </c:pt>
                <c:pt idx="342">
                  <c:v>35.729999999999997</c:v>
                </c:pt>
                <c:pt idx="343">
                  <c:v>35.64</c:v>
                </c:pt>
                <c:pt idx="344">
                  <c:v>35.47</c:v>
                </c:pt>
                <c:pt idx="345">
                  <c:v>35.270000000000003</c:v>
                </c:pt>
                <c:pt idx="346">
                  <c:v>35</c:v>
                </c:pt>
                <c:pt idx="347">
                  <c:v>34.81</c:v>
                </c:pt>
                <c:pt idx="348">
                  <c:v>34.549999999999997</c:v>
                </c:pt>
                <c:pt idx="349">
                  <c:v>34.36</c:v>
                </c:pt>
                <c:pt idx="350">
                  <c:v>34.18</c:v>
                </c:pt>
                <c:pt idx="351">
                  <c:v>33.93</c:v>
                </c:pt>
                <c:pt idx="352">
                  <c:v>33.72</c:v>
                </c:pt>
                <c:pt idx="353">
                  <c:v>33.549999999999997</c:v>
                </c:pt>
                <c:pt idx="354">
                  <c:v>33.32</c:v>
                </c:pt>
                <c:pt idx="355">
                  <c:v>33.15</c:v>
                </c:pt>
                <c:pt idx="356">
                  <c:v>32.950000000000003</c:v>
                </c:pt>
                <c:pt idx="357">
                  <c:v>32.71</c:v>
                </c:pt>
                <c:pt idx="358">
                  <c:v>32.5</c:v>
                </c:pt>
                <c:pt idx="359">
                  <c:v>32.340000000000003</c:v>
                </c:pt>
                <c:pt idx="360">
                  <c:v>32.11</c:v>
                </c:pt>
                <c:pt idx="361">
                  <c:v>31.95</c:v>
                </c:pt>
                <c:pt idx="362">
                  <c:v>31.76</c:v>
                </c:pt>
                <c:pt idx="363">
                  <c:v>31.57</c:v>
                </c:pt>
                <c:pt idx="364">
                  <c:v>31.38</c:v>
                </c:pt>
                <c:pt idx="365">
                  <c:v>31.2</c:v>
                </c:pt>
                <c:pt idx="366">
                  <c:v>31.01</c:v>
                </c:pt>
                <c:pt idx="367">
                  <c:v>30.85</c:v>
                </c:pt>
                <c:pt idx="368">
                  <c:v>30.65</c:v>
                </c:pt>
                <c:pt idx="369">
                  <c:v>30.45</c:v>
                </c:pt>
                <c:pt idx="370">
                  <c:v>30.28</c:v>
                </c:pt>
                <c:pt idx="371">
                  <c:v>30.13</c:v>
                </c:pt>
                <c:pt idx="372">
                  <c:v>29.93</c:v>
                </c:pt>
                <c:pt idx="373">
                  <c:v>29.79</c:v>
                </c:pt>
                <c:pt idx="374">
                  <c:v>29.62</c:v>
                </c:pt>
                <c:pt idx="375">
                  <c:v>29.43</c:v>
                </c:pt>
                <c:pt idx="376">
                  <c:v>29.28</c:v>
                </c:pt>
                <c:pt idx="377">
                  <c:v>29.13</c:v>
                </c:pt>
                <c:pt idx="378">
                  <c:v>28.96</c:v>
                </c:pt>
                <c:pt idx="379">
                  <c:v>28.82</c:v>
                </c:pt>
                <c:pt idx="380">
                  <c:v>28.68</c:v>
                </c:pt>
                <c:pt idx="381">
                  <c:v>28.51</c:v>
                </c:pt>
                <c:pt idx="382">
                  <c:v>28.37</c:v>
                </c:pt>
                <c:pt idx="383">
                  <c:v>28.22</c:v>
                </c:pt>
                <c:pt idx="384">
                  <c:v>28.08</c:v>
                </c:pt>
                <c:pt idx="385">
                  <c:v>27.96</c:v>
                </c:pt>
                <c:pt idx="386">
                  <c:v>27.82</c:v>
                </c:pt>
                <c:pt idx="387">
                  <c:v>27.68</c:v>
                </c:pt>
                <c:pt idx="388">
                  <c:v>27.55</c:v>
                </c:pt>
                <c:pt idx="389">
                  <c:v>27.44</c:v>
                </c:pt>
                <c:pt idx="390">
                  <c:v>27.32</c:v>
                </c:pt>
                <c:pt idx="391">
                  <c:v>27.22</c:v>
                </c:pt>
                <c:pt idx="392">
                  <c:v>27.08</c:v>
                </c:pt>
                <c:pt idx="393">
                  <c:v>26.97</c:v>
                </c:pt>
                <c:pt idx="394">
                  <c:v>26.88</c:v>
                </c:pt>
                <c:pt idx="395">
                  <c:v>26.73</c:v>
                </c:pt>
                <c:pt idx="396">
                  <c:v>26.58</c:v>
                </c:pt>
                <c:pt idx="397">
                  <c:v>26.45</c:v>
                </c:pt>
                <c:pt idx="398">
                  <c:v>26.3</c:v>
                </c:pt>
                <c:pt idx="399">
                  <c:v>26.13</c:v>
                </c:pt>
                <c:pt idx="400">
                  <c:v>26.02</c:v>
                </c:pt>
                <c:pt idx="401">
                  <c:v>25.9</c:v>
                </c:pt>
                <c:pt idx="402">
                  <c:v>25.76</c:v>
                </c:pt>
                <c:pt idx="403">
                  <c:v>25.6</c:v>
                </c:pt>
                <c:pt idx="404">
                  <c:v>25.47</c:v>
                </c:pt>
                <c:pt idx="405">
                  <c:v>25.34</c:v>
                </c:pt>
                <c:pt idx="406">
                  <c:v>25.24</c:v>
                </c:pt>
                <c:pt idx="407">
                  <c:v>25.09</c:v>
                </c:pt>
                <c:pt idx="408">
                  <c:v>24.96</c:v>
                </c:pt>
                <c:pt idx="409">
                  <c:v>24.85</c:v>
                </c:pt>
                <c:pt idx="410">
                  <c:v>24.73</c:v>
                </c:pt>
                <c:pt idx="411">
                  <c:v>24.62</c:v>
                </c:pt>
                <c:pt idx="412">
                  <c:v>24.52</c:v>
                </c:pt>
                <c:pt idx="413">
                  <c:v>24.4</c:v>
                </c:pt>
                <c:pt idx="414">
                  <c:v>24.31</c:v>
                </c:pt>
                <c:pt idx="415">
                  <c:v>24.2</c:v>
                </c:pt>
                <c:pt idx="416">
                  <c:v>24.07</c:v>
                </c:pt>
                <c:pt idx="417">
                  <c:v>23.99</c:v>
                </c:pt>
                <c:pt idx="418">
                  <c:v>23.92</c:v>
                </c:pt>
                <c:pt idx="419">
                  <c:v>23.81</c:v>
                </c:pt>
                <c:pt idx="420">
                  <c:v>23.72</c:v>
                </c:pt>
                <c:pt idx="421">
                  <c:v>23.65</c:v>
                </c:pt>
                <c:pt idx="422">
                  <c:v>23.54</c:v>
                </c:pt>
                <c:pt idx="423">
                  <c:v>23.47</c:v>
                </c:pt>
                <c:pt idx="424">
                  <c:v>23.4</c:v>
                </c:pt>
                <c:pt idx="425">
                  <c:v>23.3</c:v>
                </c:pt>
                <c:pt idx="426">
                  <c:v>23.23</c:v>
                </c:pt>
                <c:pt idx="427">
                  <c:v>23.14</c:v>
                </c:pt>
                <c:pt idx="428">
                  <c:v>23.03</c:v>
                </c:pt>
                <c:pt idx="429">
                  <c:v>22.98</c:v>
                </c:pt>
                <c:pt idx="430">
                  <c:v>22.89</c:v>
                </c:pt>
                <c:pt idx="431">
                  <c:v>22.82</c:v>
                </c:pt>
                <c:pt idx="432">
                  <c:v>22.75</c:v>
                </c:pt>
                <c:pt idx="433">
                  <c:v>22.7</c:v>
                </c:pt>
                <c:pt idx="434">
                  <c:v>22.59</c:v>
                </c:pt>
                <c:pt idx="435">
                  <c:v>22.54</c:v>
                </c:pt>
                <c:pt idx="436">
                  <c:v>22.47</c:v>
                </c:pt>
                <c:pt idx="437">
                  <c:v>22.4</c:v>
                </c:pt>
                <c:pt idx="438">
                  <c:v>22.34</c:v>
                </c:pt>
                <c:pt idx="439">
                  <c:v>22.29</c:v>
                </c:pt>
                <c:pt idx="440">
                  <c:v>22.2</c:v>
                </c:pt>
                <c:pt idx="441">
                  <c:v>22.16</c:v>
                </c:pt>
                <c:pt idx="442">
                  <c:v>22.12</c:v>
                </c:pt>
                <c:pt idx="443">
                  <c:v>22.03</c:v>
                </c:pt>
                <c:pt idx="444">
                  <c:v>21.73</c:v>
                </c:pt>
                <c:pt idx="445">
                  <c:v>21.5</c:v>
                </c:pt>
                <c:pt idx="446">
                  <c:v>21.31</c:v>
                </c:pt>
                <c:pt idx="447">
                  <c:v>21.21</c:v>
                </c:pt>
                <c:pt idx="448">
                  <c:v>21.09</c:v>
                </c:pt>
                <c:pt idx="449">
                  <c:v>20.93</c:v>
                </c:pt>
                <c:pt idx="450">
                  <c:v>20.77</c:v>
                </c:pt>
                <c:pt idx="451">
                  <c:v>20.62</c:v>
                </c:pt>
                <c:pt idx="452">
                  <c:v>20.45</c:v>
                </c:pt>
                <c:pt idx="453">
                  <c:v>20.350000000000001</c:v>
                </c:pt>
                <c:pt idx="454">
                  <c:v>20.22</c:v>
                </c:pt>
                <c:pt idx="455">
                  <c:v>20.07</c:v>
                </c:pt>
                <c:pt idx="456">
                  <c:v>19.920000000000002</c:v>
                </c:pt>
                <c:pt idx="457">
                  <c:v>19.78</c:v>
                </c:pt>
                <c:pt idx="458">
                  <c:v>19.64</c:v>
                </c:pt>
                <c:pt idx="459">
                  <c:v>19.54</c:v>
                </c:pt>
                <c:pt idx="460">
                  <c:v>19.399999999999999</c:v>
                </c:pt>
                <c:pt idx="461">
                  <c:v>19.23</c:v>
                </c:pt>
                <c:pt idx="462">
                  <c:v>19.11</c:v>
                </c:pt>
                <c:pt idx="463">
                  <c:v>19.059999999999999</c:v>
                </c:pt>
                <c:pt idx="464">
                  <c:v>18.86</c:v>
                </c:pt>
                <c:pt idx="465">
                  <c:v>18.73</c:v>
                </c:pt>
                <c:pt idx="466">
                  <c:v>18.559999999999999</c:v>
                </c:pt>
                <c:pt idx="467">
                  <c:v>18.46</c:v>
                </c:pt>
                <c:pt idx="468">
                  <c:v>18.36</c:v>
                </c:pt>
                <c:pt idx="469">
                  <c:v>18.21</c:v>
                </c:pt>
                <c:pt idx="470">
                  <c:v>18.05</c:v>
                </c:pt>
                <c:pt idx="471">
                  <c:v>17.920000000000002</c:v>
                </c:pt>
                <c:pt idx="472">
                  <c:v>17.77</c:v>
                </c:pt>
                <c:pt idx="473">
                  <c:v>17.670000000000002</c:v>
                </c:pt>
                <c:pt idx="474">
                  <c:v>17.559999999999999</c:v>
                </c:pt>
                <c:pt idx="475">
                  <c:v>17.34</c:v>
                </c:pt>
                <c:pt idx="476">
                  <c:v>17.28</c:v>
                </c:pt>
                <c:pt idx="477">
                  <c:v>17.170000000000002</c:v>
                </c:pt>
                <c:pt idx="478">
                  <c:v>17.03</c:v>
                </c:pt>
                <c:pt idx="479">
                  <c:v>16.88</c:v>
                </c:pt>
                <c:pt idx="480">
                  <c:v>16.8</c:v>
                </c:pt>
                <c:pt idx="481">
                  <c:v>16.66</c:v>
                </c:pt>
                <c:pt idx="482">
                  <c:v>16.57</c:v>
                </c:pt>
                <c:pt idx="483">
                  <c:v>16.47</c:v>
                </c:pt>
                <c:pt idx="484">
                  <c:v>16.36</c:v>
                </c:pt>
                <c:pt idx="485">
                  <c:v>16.21</c:v>
                </c:pt>
                <c:pt idx="486">
                  <c:v>16.13</c:v>
                </c:pt>
                <c:pt idx="487">
                  <c:v>15.98</c:v>
                </c:pt>
                <c:pt idx="488">
                  <c:v>15.93</c:v>
                </c:pt>
                <c:pt idx="489">
                  <c:v>15.82</c:v>
                </c:pt>
                <c:pt idx="490">
                  <c:v>15.69</c:v>
                </c:pt>
                <c:pt idx="491">
                  <c:v>15.62</c:v>
                </c:pt>
                <c:pt idx="492">
                  <c:v>15.53</c:v>
                </c:pt>
                <c:pt idx="493">
                  <c:v>15.41</c:v>
                </c:pt>
                <c:pt idx="494">
                  <c:v>15.36</c:v>
                </c:pt>
                <c:pt idx="495">
                  <c:v>15.19</c:v>
                </c:pt>
                <c:pt idx="496">
                  <c:v>15.09</c:v>
                </c:pt>
                <c:pt idx="497">
                  <c:v>15</c:v>
                </c:pt>
                <c:pt idx="498">
                  <c:v>14.89</c:v>
                </c:pt>
                <c:pt idx="499">
                  <c:v>14.76</c:v>
                </c:pt>
                <c:pt idx="500">
                  <c:v>14.65</c:v>
                </c:pt>
                <c:pt idx="501">
                  <c:v>14.56</c:v>
                </c:pt>
                <c:pt idx="502">
                  <c:v>14.45</c:v>
                </c:pt>
                <c:pt idx="503">
                  <c:v>14.37</c:v>
                </c:pt>
                <c:pt idx="504">
                  <c:v>14.25</c:v>
                </c:pt>
                <c:pt idx="505">
                  <c:v>14.11</c:v>
                </c:pt>
                <c:pt idx="506">
                  <c:v>14.05</c:v>
                </c:pt>
                <c:pt idx="507">
                  <c:v>13.95</c:v>
                </c:pt>
                <c:pt idx="508">
                  <c:v>13.88</c:v>
                </c:pt>
                <c:pt idx="509">
                  <c:v>13.76</c:v>
                </c:pt>
                <c:pt idx="510">
                  <c:v>13.64</c:v>
                </c:pt>
                <c:pt idx="511">
                  <c:v>13.58</c:v>
                </c:pt>
                <c:pt idx="512">
                  <c:v>13.51</c:v>
                </c:pt>
                <c:pt idx="513">
                  <c:v>13.42</c:v>
                </c:pt>
                <c:pt idx="514">
                  <c:v>13.33</c:v>
                </c:pt>
                <c:pt idx="515">
                  <c:v>13.23</c:v>
                </c:pt>
                <c:pt idx="516">
                  <c:v>13.16</c:v>
                </c:pt>
                <c:pt idx="517">
                  <c:v>13.08</c:v>
                </c:pt>
                <c:pt idx="518">
                  <c:v>13.02</c:v>
                </c:pt>
                <c:pt idx="519">
                  <c:v>12.9</c:v>
                </c:pt>
                <c:pt idx="520">
                  <c:v>12.83</c:v>
                </c:pt>
                <c:pt idx="521">
                  <c:v>12.78</c:v>
                </c:pt>
                <c:pt idx="522">
                  <c:v>12.67</c:v>
                </c:pt>
                <c:pt idx="523">
                  <c:v>12.63</c:v>
                </c:pt>
                <c:pt idx="524">
                  <c:v>12.54</c:v>
                </c:pt>
                <c:pt idx="525">
                  <c:v>12.47</c:v>
                </c:pt>
                <c:pt idx="526">
                  <c:v>12.42</c:v>
                </c:pt>
                <c:pt idx="527">
                  <c:v>12.37</c:v>
                </c:pt>
                <c:pt idx="528">
                  <c:v>12.28</c:v>
                </c:pt>
                <c:pt idx="529">
                  <c:v>12.22</c:v>
                </c:pt>
                <c:pt idx="530">
                  <c:v>12.17</c:v>
                </c:pt>
                <c:pt idx="531">
                  <c:v>12.1</c:v>
                </c:pt>
                <c:pt idx="532">
                  <c:v>12.06</c:v>
                </c:pt>
                <c:pt idx="533">
                  <c:v>12.02</c:v>
                </c:pt>
                <c:pt idx="534">
                  <c:v>11.89</c:v>
                </c:pt>
                <c:pt idx="535">
                  <c:v>11.87</c:v>
                </c:pt>
                <c:pt idx="536">
                  <c:v>11.82</c:v>
                </c:pt>
                <c:pt idx="537">
                  <c:v>11.76</c:v>
                </c:pt>
                <c:pt idx="538">
                  <c:v>11.72</c:v>
                </c:pt>
                <c:pt idx="539">
                  <c:v>11.66</c:v>
                </c:pt>
                <c:pt idx="540">
                  <c:v>11.58</c:v>
                </c:pt>
                <c:pt idx="541">
                  <c:v>11.55</c:v>
                </c:pt>
                <c:pt idx="542">
                  <c:v>11.51</c:v>
                </c:pt>
                <c:pt idx="543">
                  <c:v>11.44</c:v>
                </c:pt>
                <c:pt idx="544">
                  <c:v>11.33</c:v>
                </c:pt>
                <c:pt idx="545">
                  <c:v>11.26</c:v>
                </c:pt>
                <c:pt idx="546">
                  <c:v>11.17</c:v>
                </c:pt>
                <c:pt idx="547">
                  <c:v>11.11</c:v>
                </c:pt>
                <c:pt idx="548">
                  <c:v>11.05</c:v>
                </c:pt>
                <c:pt idx="549">
                  <c:v>10.89</c:v>
                </c:pt>
                <c:pt idx="550">
                  <c:v>10.83</c:v>
                </c:pt>
                <c:pt idx="551">
                  <c:v>10.79</c:v>
                </c:pt>
                <c:pt idx="552">
                  <c:v>10.69</c:v>
                </c:pt>
                <c:pt idx="553">
                  <c:v>10.6</c:v>
                </c:pt>
                <c:pt idx="554">
                  <c:v>10.5</c:v>
                </c:pt>
                <c:pt idx="555">
                  <c:v>10.43</c:v>
                </c:pt>
                <c:pt idx="556">
                  <c:v>10.36</c:v>
                </c:pt>
                <c:pt idx="557">
                  <c:v>10.3</c:v>
                </c:pt>
                <c:pt idx="558">
                  <c:v>10.220000000000001</c:v>
                </c:pt>
                <c:pt idx="559">
                  <c:v>10.119999999999999</c:v>
                </c:pt>
                <c:pt idx="560">
                  <c:v>10.039999999999999</c:v>
                </c:pt>
                <c:pt idx="561">
                  <c:v>9.98</c:v>
                </c:pt>
                <c:pt idx="562">
                  <c:v>9.91</c:v>
                </c:pt>
                <c:pt idx="563">
                  <c:v>9.84</c:v>
                </c:pt>
                <c:pt idx="564">
                  <c:v>9.73</c:v>
                </c:pt>
                <c:pt idx="565">
                  <c:v>9.67</c:v>
                </c:pt>
                <c:pt idx="566">
                  <c:v>9.6199999999999992</c:v>
                </c:pt>
                <c:pt idx="567">
                  <c:v>9.56</c:v>
                </c:pt>
                <c:pt idx="568">
                  <c:v>9.4700000000000006</c:v>
                </c:pt>
                <c:pt idx="569">
                  <c:v>9.39</c:v>
                </c:pt>
                <c:pt idx="570">
                  <c:v>9.32</c:v>
                </c:pt>
                <c:pt idx="571">
                  <c:v>9.2799999999999994</c:v>
                </c:pt>
                <c:pt idx="572">
                  <c:v>9.1999999999999993</c:v>
                </c:pt>
                <c:pt idx="573">
                  <c:v>9.1199999999999992</c:v>
                </c:pt>
                <c:pt idx="574">
                  <c:v>9.08</c:v>
                </c:pt>
                <c:pt idx="575">
                  <c:v>9</c:v>
                </c:pt>
                <c:pt idx="576">
                  <c:v>8.9600000000000009</c:v>
                </c:pt>
                <c:pt idx="577">
                  <c:v>8.91</c:v>
                </c:pt>
                <c:pt idx="578">
                  <c:v>8.83</c:v>
                </c:pt>
                <c:pt idx="579">
                  <c:v>8.7899999999999991</c:v>
                </c:pt>
                <c:pt idx="580">
                  <c:v>8.75</c:v>
                </c:pt>
                <c:pt idx="581">
                  <c:v>8.69</c:v>
                </c:pt>
                <c:pt idx="582">
                  <c:v>8.65</c:v>
                </c:pt>
                <c:pt idx="583">
                  <c:v>8.58</c:v>
                </c:pt>
                <c:pt idx="584">
                  <c:v>8.52</c:v>
                </c:pt>
                <c:pt idx="585">
                  <c:v>8.49</c:v>
                </c:pt>
                <c:pt idx="586">
                  <c:v>8.4700000000000006</c:v>
                </c:pt>
                <c:pt idx="587">
                  <c:v>8.42</c:v>
                </c:pt>
                <c:pt idx="588">
                  <c:v>8.36</c:v>
                </c:pt>
                <c:pt idx="589">
                  <c:v>8.32</c:v>
                </c:pt>
                <c:pt idx="590">
                  <c:v>8.2899999999999991</c:v>
                </c:pt>
                <c:pt idx="591">
                  <c:v>8.27</c:v>
                </c:pt>
                <c:pt idx="592">
                  <c:v>8.2200000000000006</c:v>
                </c:pt>
                <c:pt idx="593">
                  <c:v>8.15</c:v>
                </c:pt>
                <c:pt idx="594">
                  <c:v>8.14</c:v>
                </c:pt>
                <c:pt idx="595">
                  <c:v>8.11</c:v>
                </c:pt>
                <c:pt idx="596">
                  <c:v>8.08</c:v>
                </c:pt>
                <c:pt idx="597">
                  <c:v>8.06</c:v>
                </c:pt>
                <c:pt idx="598">
                  <c:v>8.02</c:v>
                </c:pt>
                <c:pt idx="599">
                  <c:v>7.99</c:v>
                </c:pt>
                <c:pt idx="600">
                  <c:v>7.96</c:v>
                </c:pt>
                <c:pt idx="601">
                  <c:v>7.94</c:v>
                </c:pt>
                <c:pt idx="602">
                  <c:v>7.92</c:v>
                </c:pt>
                <c:pt idx="603">
                  <c:v>7.87</c:v>
                </c:pt>
                <c:pt idx="604">
                  <c:v>7.83</c:v>
                </c:pt>
                <c:pt idx="605">
                  <c:v>7.81</c:v>
                </c:pt>
                <c:pt idx="606">
                  <c:v>7.79</c:v>
                </c:pt>
                <c:pt idx="607">
                  <c:v>7.77</c:v>
                </c:pt>
                <c:pt idx="608">
                  <c:v>7.71</c:v>
                </c:pt>
                <c:pt idx="609">
                  <c:v>7.69</c:v>
                </c:pt>
                <c:pt idx="610">
                  <c:v>7.67</c:v>
                </c:pt>
                <c:pt idx="611">
                  <c:v>7.65</c:v>
                </c:pt>
                <c:pt idx="612">
                  <c:v>7.63</c:v>
                </c:pt>
                <c:pt idx="613">
                  <c:v>7.57</c:v>
                </c:pt>
                <c:pt idx="614">
                  <c:v>7.56</c:v>
                </c:pt>
                <c:pt idx="615">
                  <c:v>7.55</c:v>
                </c:pt>
                <c:pt idx="616">
                  <c:v>7.52</c:v>
                </c:pt>
                <c:pt idx="617">
                  <c:v>7.48</c:v>
                </c:pt>
                <c:pt idx="618">
                  <c:v>7.45</c:v>
                </c:pt>
                <c:pt idx="619">
                  <c:v>7.43</c:v>
                </c:pt>
                <c:pt idx="620">
                  <c:v>7.41</c:v>
                </c:pt>
                <c:pt idx="621">
                  <c:v>7.39</c:v>
                </c:pt>
                <c:pt idx="622">
                  <c:v>7.34</c:v>
                </c:pt>
                <c:pt idx="623">
                  <c:v>7.3</c:v>
                </c:pt>
                <c:pt idx="624">
                  <c:v>7.28</c:v>
                </c:pt>
                <c:pt idx="625">
                  <c:v>7.28</c:v>
                </c:pt>
                <c:pt idx="626">
                  <c:v>7.26</c:v>
                </c:pt>
                <c:pt idx="627">
                  <c:v>7.22</c:v>
                </c:pt>
                <c:pt idx="628">
                  <c:v>7.19</c:v>
                </c:pt>
                <c:pt idx="629">
                  <c:v>7.18</c:v>
                </c:pt>
                <c:pt idx="630">
                  <c:v>7.17</c:v>
                </c:pt>
                <c:pt idx="631">
                  <c:v>7.15</c:v>
                </c:pt>
                <c:pt idx="632">
                  <c:v>7.11</c:v>
                </c:pt>
                <c:pt idx="633">
                  <c:v>7.09</c:v>
                </c:pt>
                <c:pt idx="634">
                  <c:v>7.08</c:v>
                </c:pt>
                <c:pt idx="635">
                  <c:v>7.06</c:v>
                </c:pt>
                <c:pt idx="636">
                  <c:v>7.03</c:v>
                </c:pt>
                <c:pt idx="637">
                  <c:v>7</c:v>
                </c:pt>
                <c:pt idx="638">
                  <c:v>6.99</c:v>
                </c:pt>
                <c:pt idx="639">
                  <c:v>6.97</c:v>
                </c:pt>
                <c:pt idx="640">
                  <c:v>6.95</c:v>
                </c:pt>
                <c:pt idx="641">
                  <c:v>6.95</c:v>
                </c:pt>
                <c:pt idx="642">
                  <c:v>6.91</c:v>
                </c:pt>
                <c:pt idx="643">
                  <c:v>6.88</c:v>
                </c:pt>
                <c:pt idx="644">
                  <c:v>6.87</c:v>
                </c:pt>
                <c:pt idx="645">
                  <c:v>6.83</c:v>
                </c:pt>
                <c:pt idx="646">
                  <c:v>6.79</c:v>
                </c:pt>
                <c:pt idx="647">
                  <c:v>6.74</c:v>
                </c:pt>
                <c:pt idx="648">
                  <c:v>6.7</c:v>
                </c:pt>
                <c:pt idx="649">
                  <c:v>6.7</c:v>
                </c:pt>
                <c:pt idx="650">
                  <c:v>6.65</c:v>
                </c:pt>
                <c:pt idx="651">
                  <c:v>6.6</c:v>
                </c:pt>
                <c:pt idx="652">
                  <c:v>6.53</c:v>
                </c:pt>
                <c:pt idx="653">
                  <c:v>6.52</c:v>
                </c:pt>
                <c:pt idx="654">
                  <c:v>6.48</c:v>
                </c:pt>
                <c:pt idx="655">
                  <c:v>6.44</c:v>
                </c:pt>
                <c:pt idx="656">
                  <c:v>6.4</c:v>
                </c:pt>
                <c:pt idx="657">
                  <c:v>6.37</c:v>
                </c:pt>
                <c:pt idx="658">
                  <c:v>6.33</c:v>
                </c:pt>
                <c:pt idx="659">
                  <c:v>6.3</c:v>
                </c:pt>
                <c:pt idx="660">
                  <c:v>6.26</c:v>
                </c:pt>
                <c:pt idx="661">
                  <c:v>6.23</c:v>
                </c:pt>
                <c:pt idx="662">
                  <c:v>6.22</c:v>
                </c:pt>
                <c:pt idx="663">
                  <c:v>6.15</c:v>
                </c:pt>
                <c:pt idx="664">
                  <c:v>6.11</c:v>
                </c:pt>
                <c:pt idx="665">
                  <c:v>6.08</c:v>
                </c:pt>
                <c:pt idx="666">
                  <c:v>6.05</c:v>
                </c:pt>
                <c:pt idx="667">
                  <c:v>6.01</c:v>
                </c:pt>
                <c:pt idx="668">
                  <c:v>5.99</c:v>
                </c:pt>
                <c:pt idx="669">
                  <c:v>5.93</c:v>
                </c:pt>
                <c:pt idx="670">
                  <c:v>5.89</c:v>
                </c:pt>
                <c:pt idx="671">
                  <c:v>5.84</c:v>
                </c:pt>
                <c:pt idx="672">
                  <c:v>5.84</c:v>
                </c:pt>
                <c:pt idx="673">
                  <c:v>5.81</c:v>
                </c:pt>
                <c:pt idx="674">
                  <c:v>5.75</c:v>
                </c:pt>
                <c:pt idx="675">
                  <c:v>5.71</c:v>
                </c:pt>
                <c:pt idx="676">
                  <c:v>5.7</c:v>
                </c:pt>
                <c:pt idx="677">
                  <c:v>5.66</c:v>
                </c:pt>
                <c:pt idx="678">
                  <c:v>5.62</c:v>
                </c:pt>
                <c:pt idx="679">
                  <c:v>5.61</c:v>
                </c:pt>
                <c:pt idx="680">
                  <c:v>5.56</c:v>
                </c:pt>
                <c:pt idx="681">
                  <c:v>5.53</c:v>
                </c:pt>
                <c:pt idx="682">
                  <c:v>5.49</c:v>
                </c:pt>
                <c:pt idx="683">
                  <c:v>5.46</c:v>
                </c:pt>
                <c:pt idx="684">
                  <c:v>5.44</c:v>
                </c:pt>
                <c:pt idx="685">
                  <c:v>5.42</c:v>
                </c:pt>
                <c:pt idx="686">
                  <c:v>5.38</c:v>
                </c:pt>
                <c:pt idx="687">
                  <c:v>5.33</c:v>
                </c:pt>
                <c:pt idx="688">
                  <c:v>5.33</c:v>
                </c:pt>
                <c:pt idx="689">
                  <c:v>5.3</c:v>
                </c:pt>
                <c:pt idx="690">
                  <c:v>5.27</c:v>
                </c:pt>
                <c:pt idx="691">
                  <c:v>5.23</c:v>
                </c:pt>
                <c:pt idx="692">
                  <c:v>5.2</c:v>
                </c:pt>
                <c:pt idx="693">
                  <c:v>5.17</c:v>
                </c:pt>
                <c:pt idx="694">
                  <c:v>5.15</c:v>
                </c:pt>
                <c:pt idx="695">
                  <c:v>5.12</c:v>
                </c:pt>
                <c:pt idx="696">
                  <c:v>5.09</c:v>
                </c:pt>
                <c:pt idx="697">
                  <c:v>5.07</c:v>
                </c:pt>
                <c:pt idx="698">
                  <c:v>5.03</c:v>
                </c:pt>
                <c:pt idx="699">
                  <c:v>4.99</c:v>
                </c:pt>
                <c:pt idx="700">
                  <c:v>4.97</c:v>
                </c:pt>
                <c:pt idx="701">
                  <c:v>4.9400000000000004</c:v>
                </c:pt>
                <c:pt idx="702">
                  <c:v>4.91</c:v>
                </c:pt>
                <c:pt idx="703">
                  <c:v>4.8899999999999997</c:v>
                </c:pt>
                <c:pt idx="704">
                  <c:v>4.8499999999999996</c:v>
                </c:pt>
                <c:pt idx="705">
                  <c:v>4.83</c:v>
                </c:pt>
                <c:pt idx="706">
                  <c:v>4.8</c:v>
                </c:pt>
                <c:pt idx="707">
                  <c:v>4.7699999999999996</c:v>
                </c:pt>
                <c:pt idx="708">
                  <c:v>4.7699999999999996</c:v>
                </c:pt>
                <c:pt idx="709">
                  <c:v>4.7300000000000004</c:v>
                </c:pt>
                <c:pt idx="710">
                  <c:v>4.7</c:v>
                </c:pt>
                <c:pt idx="711">
                  <c:v>4.66</c:v>
                </c:pt>
                <c:pt idx="712">
                  <c:v>4.6399999999999997</c:v>
                </c:pt>
                <c:pt idx="713">
                  <c:v>4.6100000000000003</c:v>
                </c:pt>
                <c:pt idx="714">
                  <c:v>4.59</c:v>
                </c:pt>
                <c:pt idx="715">
                  <c:v>4.57</c:v>
                </c:pt>
                <c:pt idx="716">
                  <c:v>4.53</c:v>
                </c:pt>
                <c:pt idx="717">
                  <c:v>4.51</c:v>
                </c:pt>
                <c:pt idx="718">
                  <c:v>4.49</c:v>
                </c:pt>
                <c:pt idx="719">
                  <c:v>4.4800000000000004</c:v>
                </c:pt>
                <c:pt idx="720">
                  <c:v>4.4400000000000004</c:v>
                </c:pt>
                <c:pt idx="721">
                  <c:v>4.4000000000000004</c:v>
                </c:pt>
                <c:pt idx="722">
                  <c:v>4.37</c:v>
                </c:pt>
                <c:pt idx="723">
                  <c:v>4.3600000000000003</c:v>
                </c:pt>
                <c:pt idx="724">
                  <c:v>4.34</c:v>
                </c:pt>
                <c:pt idx="725">
                  <c:v>4.3099999999999996</c:v>
                </c:pt>
                <c:pt idx="726">
                  <c:v>4.29</c:v>
                </c:pt>
                <c:pt idx="727">
                  <c:v>4.2699999999999996</c:v>
                </c:pt>
                <c:pt idx="728">
                  <c:v>4.24</c:v>
                </c:pt>
                <c:pt idx="729">
                  <c:v>4.2300000000000004</c:v>
                </c:pt>
                <c:pt idx="730">
                  <c:v>4.2</c:v>
                </c:pt>
                <c:pt idx="731">
                  <c:v>4.2</c:v>
                </c:pt>
                <c:pt idx="732">
                  <c:v>4.17</c:v>
                </c:pt>
                <c:pt idx="733">
                  <c:v>4.1399999999999997</c:v>
                </c:pt>
                <c:pt idx="734">
                  <c:v>4.12</c:v>
                </c:pt>
                <c:pt idx="735">
                  <c:v>4.1100000000000003</c:v>
                </c:pt>
              </c:numCache>
            </c:numRef>
          </c:yVal>
          <c:smooth val="0"/>
          <c:extLst>
            <c:ext xmlns:c16="http://schemas.microsoft.com/office/drawing/2014/chart" uri="{C3380CC4-5D6E-409C-BE32-E72D297353CC}">
              <c16:uniqueId val="{00000002-D7F8-451A-A8A7-65CCCF102758}"/>
            </c:ext>
          </c:extLst>
        </c:ser>
        <c:ser>
          <c:idx val="2"/>
          <c:order val="2"/>
          <c:tx>
            <c:strRef>
              <c:f>Sheet1!$D$1</c:f>
              <c:strCache>
                <c:ptCount val="1"/>
                <c:pt idx="0">
                  <c:v>EXPENSIVE</c:v>
                </c:pt>
              </c:strCache>
            </c:strRef>
          </c:tx>
          <c:marker>
            <c:symbol val="none"/>
          </c:marker>
          <c:xVal>
            <c:numRef>
              <c:f>Sheet1!$A$2:$A$737</c:f>
              <c:numCache>
                <c:formatCode>General</c:formatCode>
                <c:ptCount val="736"/>
                <c:pt idx="0">
                  <c:v>0.51</c:v>
                </c:pt>
                <c:pt idx="1">
                  <c:v>0.52</c:v>
                </c:pt>
                <c:pt idx="2">
                  <c:v>0.54</c:v>
                </c:pt>
                <c:pt idx="3">
                  <c:v>0.55000000000000004</c:v>
                </c:pt>
                <c:pt idx="4">
                  <c:v>0.56999999999999995</c:v>
                </c:pt>
                <c:pt idx="5">
                  <c:v>0.57999999999999996</c:v>
                </c:pt>
                <c:pt idx="6">
                  <c:v>0.6</c:v>
                </c:pt>
                <c:pt idx="7">
                  <c:v>0.61</c:v>
                </c:pt>
                <c:pt idx="8">
                  <c:v>0.62</c:v>
                </c:pt>
                <c:pt idx="9">
                  <c:v>0.63</c:v>
                </c:pt>
                <c:pt idx="10">
                  <c:v>0.64</c:v>
                </c:pt>
                <c:pt idx="11">
                  <c:v>0.65</c:v>
                </c:pt>
                <c:pt idx="12">
                  <c:v>0.67</c:v>
                </c:pt>
                <c:pt idx="13">
                  <c:v>0.68</c:v>
                </c:pt>
                <c:pt idx="14">
                  <c:v>0.69</c:v>
                </c:pt>
                <c:pt idx="15">
                  <c:v>0.7</c:v>
                </c:pt>
                <c:pt idx="16">
                  <c:v>0.71</c:v>
                </c:pt>
                <c:pt idx="17">
                  <c:v>0.72</c:v>
                </c:pt>
                <c:pt idx="18">
                  <c:v>0.73</c:v>
                </c:pt>
                <c:pt idx="19">
                  <c:v>0.74</c:v>
                </c:pt>
                <c:pt idx="20">
                  <c:v>0.75</c:v>
                </c:pt>
                <c:pt idx="21">
                  <c:v>0.76</c:v>
                </c:pt>
                <c:pt idx="22">
                  <c:v>0.77</c:v>
                </c:pt>
                <c:pt idx="23">
                  <c:v>0.78</c:v>
                </c:pt>
                <c:pt idx="24">
                  <c:v>0.79</c:v>
                </c:pt>
                <c:pt idx="25">
                  <c:v>0.8</c:v>
                </c:pt>
                <c:pt idx="26">
                  <c:v>0.81</c:v>
                </c:pt>
                <c:pt idx="27">
                  <c:v>0.82</c:v>
                </c:pt>
                <c:pt idx="28">
                  <c:v>0.83</c:v>
                </c:pt>
                <c:pt idx="29">
                  <c:v>0.84</c:v>
                </c:pt>
                <c:pt idx="30">
                  <c:v>0.85</c:v>
                </c:pt>
                <c:pt idx="31">
                  <c:v>0.86</c:v>
                </c:pt>
                <c:pt idx="32">
                  <c:v>0.87</c:v>
                </c:pt>
                <c:pt idx="33">
                  <c:v>0.88</c:v>
                </c:pt>
                <c:pt idx="34">
                  <c:v>0.89</c:v>
                </c:pt>
                <c:pt idx="35">
                  <c:v>0.9</c:v>
                </c:pt>
                <c:pt idx="36">
                  <c:v>0.91</c:v>
                </c:pt>
                <c:pt idx="37">
                  <c:v>0.92</c:v>
                </c:pt>
                <c:pt idx="38">
                  <c:v>0.93</c:v>
                </c:pt>
                <c:pt idx="39">
                  <c:v>0.94</c:v>
                </c:pt>
                <c:pt idx="40">
                  <c:v>0.95</c:v>
                </c:pt>
                <c:pt idx="41">
                  <c:v>0.96</c:v>
                </c:pt>
                <c:pt idx="42">
                  <c:v>0.97</c:v>
                </c:pt>
                <c:pt idx="43">
                  <c:v>0.98</c:v>
                </c:pt>
                <c:pt idx="44">
                  <c:v>0.99</c:v>
                </c:pt>
                <c:pt idx="45">
                  <c:v>1</c:v>
                </c:pt>
                <c:pt idx="46">
                  <c:v>1.01</c:v>
                </c:pt>
                <c:pt idx="47">
                  <c:v>1.02</c:v>
                </c:pt>
                <c:pt idx="48">
                  <c:v>1.03</c:v>
                </c:pt>
                <c:pt idx="49">
                  <c:v>1.04</c:v>
                </c:pt>
                <c:pt idx="50">
                  <c:v>1.05</c:v>
                </c:pt>
                <c:pt idx="51">
                  <c:v>1.06</c:v>
                </c:pt>
                <c:pt idx="52">
                  <c:v>1.07</c:v>
                </c:pt>
                <c:pt idx="53">
                  <c:v>1.08</c:v>
                </c:pt>
                <c:pt idx="54">
                  <c:v>1.0900000000000001</c:v>
                </c:pt>
                <c:pt idx="55">
                  <c:v>1.1000000000000001</c:v>
                </c:pt>
                <c:pt idx="56">
                  <c:v>1.1100000000000001</c:v>
                </c:pt>
                <c:pt idx="57">
                  <c:v>1.1200000000000001</c:v>
                </c:pt>
                <c:pt idx="58">
                  <c:v>1.1299999999999999</c:v>
                </c:pt>
                <c:pt idx="59">
                  <c:v>1.1399999999999999</c:v>
                </c:pt>
                <c:pt idx="60">
                  <c:v>1.1499999999999999</c:v>
                </c:pt>
                <c:pt idx="61">
                  <c:v>1.1599999999999999</c:v>
                </c:pt>
                <c:pt idx="62">
                  <c:v>1.17</c:v>
                </c:pt>
                <c:pt idx="63">
                  <c:v>1.18</c:v>
                </c:pt>
                <c:pt idx="64">
                  <c:v>1.19</c:v>
                </c:pt>
                <c:pt idx="65">
                  <c:v>1.2</c:v>
                </c:pt>
                <c:pt idx="66">
                  <c:v>1.21</c:v>
                </c:pt>
                <c:pt idx="67">
                  <c:v>1.22</c:v>
                </c:pt>
                <c:pt idx="68">
                  <c:v>1.23</c:v>
                </c:pt>
                <c:pt idx="69">
                  <c:v>1.24</c:v>
                </c:pt>
                <c:pt idx="70">
                  <c:v>1.25</c:v>
                </c:pt>
                <c:pt idx="71">
                  <c:v>1.26</c:v>
                </c:pt>
                <c:pt idx="72">
                  <c:v>1.27</c:v>
                </c:pt>
                <c:pt idx="73">
                  <c:v>1.28</c:v>
                </c:pt>
                <c:pt idx="74">
                  <c:v>1.29</c:v>
                </c:pt>
                <c:pt idx="75">
                  <c:v>1.3</c:v>
                </c:pt>
                <c:pt idx="76">
                  <c:v>1.31</c:v>
                </c:pt>
                <c:pt idx="77">
                  <c:v>1.32</c:v>
                </c:pt>
                <c:pt idx="78">
                  <c:v>1.33</c:v>
                </c:pt>
                <c:pt idx="79">
                  <c:v>1.34</c:v>
                </c:pt>
                <c:pt idx="80">
                  <c:v>1.35</c:v>
                </c:pt>
                <c:pt idx="81">
                  <c:v>1.36</c:v>
                </c:pt>
                <c:pt idx="82">
                  <c:v>1.37</c:v>
                </c:pt>
                <c:pt idx="83">
                  <c:v>1.38</c:v>
                </c:pt>
                <c:pt idx="84">
                  <c:v>1.39</c:v>
                </c:pt>
                <c:pt idx="85">
                  <c:v>1.4</c:v>
                </c:pt>
                <c:pt idx="86">
                  <c:v>1.41</c:v>
                </c:pt>
                <c:pt idx="87">
                  <c:v>1.42</c:v>
                </c:pt>
                <c:pt idx="88">
                  <c:v>1.43</c:v>
                </c:pt>
                <c:pt idx="89">
                  <c:v>1.44</c:v>
                </c:pt>
                <c:pt idx="90">
                  <c:v>1.45</c:v>
                </c:pt>
                <c:pt idx="91">
                  <c:v>1.46</c:v>
                </c:pt>
                <c:pt idx="92">
                  <c:v>1.47</c:v>
                </c:pt>
                <c:pt idx="93">
                  <c:v>1.48</c:v>
                </c:pt>
                <c:pt idx="94">
                  <c:v>1.49</c:v>
                </c:pt>
                <c:pt idx="95">
                  <c:v>1.5</c:v>
                </c:pt>
                <c:pt idx="96">
                  <c:v>1.51</c:v>
                </c:pt>
                <c:pt idx="97">
                  <c:v>1.52</c:v>
                </c:pt>
                <c:pt idx="98">
                  <c:v>1.53</c:v>
                </c:pt>
                <c:pt idx="99">
                  <c:v>1.54</c:v>
                </c:pt>
                <c:pt idx="100">
                  <c:v>1.55</c:v>
                </c:pt>
                <c:pt idx="101">
                  <c:v>1.56</c:v>
                </c:pt>
                <c:pt idx="102">
                  <c:v>1.57</c:v>
                </c:pt>
                <c:pt idx="103">
                  <c:v>1.58</c:v>
                </c:pt>
                <c:pt idx="104">
                  <c:v>1.59</c:v>
                </c:pt>
                <c:pt idx="105">
                  <c:v>1.6</c:v>
                </c:pt>
                <c:pt idx="106">
                  <c:v>1.61</c:v>
                </c:pt>
                <c:pt idx="107">
                  <c:v>1.62</c:v>
                </c:pt>
                <c:pt idx="108">
                  <c:v>1.63</c:v>
                </c:pt>
                <c:pt idx="109">
                  <c:v>1.64</c:v>
                </c:pt>
                <c:pt idx="110">
                  <c:v>1.65</c:v>
                </c:pt>
                <c:pt idx="111">
                  <c:v>1.66</c:v>
                </c:pt>
                <c:pt idx="112">
                  <c:v>1.67</c:v>
                </c:pt>
                <c:pt idx="113">
                  <c:v>1.68</c:v>
                </c:pt>
                <c:pt idx="114">
                  <c:v>1.69</c:v>
                </c:pt>
                <c:pt idx="115">
                  <c:v>1.7</c:v>
                </c:pt>
                <c:pt idx="116">
                  <c:v>1.71</c:v>
                </c:pt>
                <c:pt idx="117">
                  <c:v>1.72</c:v>
                </c:pt>
                <c:pt idx="118">
                  <c:v>1.73</c:v>
                </c:pt>
                <c:pt idx="119">
                  <c:v>1.74</c:v>
                </c:pt>
                <c:pt idx="120">
                  <c:v>1.75</c:v>
                </c:pt>
                <c:pt idx="121">
                  <c:v>1.76</c:v>
                </c:pt>
                <c:pt idx="122">
                  <c:v>1.77</c:v>
                </c:pt>
                <c:pt idx="123">
                  <c:v>1.78</c:v>
                </c:pt>
                <c:pt idx="124">
                  <c:v>1.79</c:v>
                </c:pt>
                <c:pt idx="125">
                  <c:v>1.8</c:v>
                </c:pt>
                <c:pt idx="126">
                  <c:v>1.81</c:v>
                </c:pt>
                <c:pt idx="127">
                  <c:v>1.82</c:v>
                </c:pt>
                <c:pt idx="128">
                  <c:v>1.83</c:v>
                </c:pt>
                <c:pt idx="129">
                  <c:v>1.84</c:v>
                </c:pt>
                <c:pt idx="130">
                  <c:v>1.85</c:v>
                </c:pt>
                <c:pt idx="131">
                  <c:v>1.86</c:v>
                </c:pt>
                <c:pt idx="132">
                  <c:v>1.87</c:v>
                </c:pt>
                <c:pt idx="133">
                  <c:v>1.88</c:v>
                </c:pt>
                <c:pt idx="134">
                  <c:v>1.89</c:v>
                </c:pt>
                <c:pt idx="135">
                  <c:v>1.9</c:v>
                </c:pt>
                <c:pt idx="136">
                  <c:v>1.91</c:v>
                </c:pt>
                <c:pt idx="137">
                  <c:v>1.92</c:v>
                </c:pt>
                <c:pt idx="138">
                  <c:v>1.93</c:v>
                </c:pt>
                <c:pt idx="139">
                  <c:v>1.94</c:v>
                </c:pt>
                <c:pt idx="140">
                  <c:v>1.95</c:v>
                </c:pt>
                <c:pt idx="141">
                  <c:v>1.96</c:v>
                </c:pt>
                <c:pt idx="142">
                  <c:v>1.97</c:v>
                </c:pt>
                <c:pt idx="143">
                  <c:v>1.98</c:v>
                </c:pt>
                <c:pt idx="144">
                  <c:v>1.99</c:v>
                </c:pt>
                <c:pt idx="145">
                  <c:v>2</c:v>
                </c:pt>
                <c:pt idx="146">
                  <c:v>2.0099999999999998</c:v>
                </c:pt>
                <c:pt idx="147">
                  <c:v>2.02</c:v>
                </c:pt>
                <c:pt idx="148">
                  <c:v>2.0299999999999998</c:v>
                </c:pt>
                <c:pt idx="149">
                  <c:v>2.04</c:v>
                </c:pt>
                <c:pt idx="150">
                  <c:v>2.0499999999999998</c:v>
                </c:pt>
                <c:pt idx="151">
                  <c:v>2.06</c:v>
                </c:pt>
                <c:pt idx="152">
                  <c:v>2.0699999999999998</c:v>
                </c:pt>
                <c:pt idx="153">
                  <c:v>2.08</c:v>
                </c:pt>
                <c:pt idx="154">
                  <c:v>2.09</c:v>
                </c:pt>
                <c:pt idx="155">
                  <c:v>2.1</c:v>
                </c:pt>
                <c:pt idx="156">
                  <c:v>2.11</c:v>
                </c:pt>
                <c:pt idx="157">
                  <c:v>2.12</c:v>
                </c:pt>
                <c:pt idx="158">
                  <c:v>2.13</c:v>
                </c:pt>
                <c:pt idx="159">
                  <c:v>2.14</c:v>
                </c:pt>
                <c:pt idx="160">
                  <c:v>2.15</c:v>
                </c:pt>
                <c:pt idx="161">
                  <c:v>2.16</c:v>
                </c:pt>
                <c:pt idx="162">
                  <c:v>2.17</c:v>
                </c:pt>
                <c:pt idx="163">
                  <c:v>2.1800000000000002</c:v>
                </c:pt>
                <c:pt idx="164">
                  <c:v>2.19</c:v>
                </c:pt>
                <c:pt idx="165">
                  <c:v>2.2000000000000002</c:v>
                </c:pt>
                <c:pt idx="166">
                  <c:v>2.21</c:v>
                </c:pt>
                <c:pt idx="167">
                  <c:v>2.2200000000000002</c:v>
                </c:pt>
                <c:pt idx="168">
                  <c:v>2.23</c:v>
                </c:pt>
                <c:pt idx="169">
                  <c:v>2.2400000000000002</c:v>
                </c:pt>
                <c:pt idx="170">
                  <c:v>2.25</c:v>
                </c:pt>
                <c:pt idx="171">
                  <c:v>2.2599999999999998</c:v>
                </c:pt>
                <c:pt idx="172">
                  <c:v>2.27</c:v>
                </c:pt>
                <c:pt idx="173">
                  <c:v>2.2799999999999998</c:v>
                </c:pt>
                <c:pt idx="174">
                  <c:v>2.29</c:v>
                </c:pt>
                <c:pt idx="175">
                  <c:v>2.2999999999999998</c:v>
                </c:pt>
                <c:pt idx="176">
                  <c:v>2.31</c:v>
                </c:pt>
                <c:pt idx="177">
                  <c:v>2.3199999999999998</c:v>
                </c:pt>
                <c:pt idx="178">
                  <c:v>2.33</c:v>
                </c:pt>
                <c:pt idx="179">
                  <c:v>2.34</c:v>
                </c:pt>
                <c:pt idx="180">
                  <c:v>2.35</c:v>
                </c:pt>
                <c:pt idx="181">
                  <c:v>2.36</c:v>
                </c:pt>
                <c:pt idx="182">
                  <c:v>2.37</c:v>
                </c:pt>
                <c:pt idx="183">
                  <c:v>2.38</c:v>
                </c:pt>
                <c:pt idx="184">
                  <c:v>2.39</c:v>
                </c:pt>
                <c:pt idx="185">
                  <c:v>2.4</c:v>
                </c:pt>
                <c:pt idx="186">
                  <c:v>2.41</c:v>
                </c:pt>
                <c:pt idx="187">
                  <c:v>2.42</c:v>
                </c:pt>
                <c:pt idx="188">
                  <c:v>2.4300000000000002</c:v>
                </c:pt>
                <c:pt idx="189">
                  <c:v>2.44</c:v>
                </c:pt>
                <c:pt idx="190">
                  <c:v>2.4500000000000002</c:v>
                </c:pt>
                <c:pt idx="191">
                  <c:v>2.46</c:v>
                </c:pt>
                <c:pt idx="192">
                  <c:v>2.4700000000000002</c:v>
                </c:pt>
                <c:pt idx="193">
                  <c:v>2.48</c:v>
                </c:pt>
                <c:pt idx="194">
                  <c:v>2.4900000000000002</c:v>
                </c:pt>
                <c:pt idx="195">
                  <c:v>2.5</c:v>
                </c:pt>
                <c:pt idx="196">
                  <c:v>2.5099999999999998</c:v>
                </c:pt>
                <c:pt idx="197">
                  <c:v>2.52</c:v>
                </c:pt>
                <c:pt idx="198">
                  <c:v>2.5299999999999998</c:v>
                </c:pt>
                <c:pt idx="199">
                  <c:v>2.54</c:v>
                </c:pt>
                <c:pt idx="200">
                  <c:v>2.5499999999999998</c:v>
                </c:pt>
                <c:pt idx="201">
                  <c:v>2.56</c:v>
                </c:pt>
                <c:pt idx="202">
                  <c:v>2.57</c:v>
                </c:pt>
                <c:pt idx="203">
                  <c:v>2.58</c:v>
                </c:pt>
                <c:pt idx="204">
                  <c:v>2.59</c:v>
                </c:pt>
                <c:pt idx="205">
                  <c:v>2.6</c:v>
                </c:pt>
                <c:pt idx="206">
                  <c:v>2.61</c:v>
                </c:pt>
                <c:pt idx="207">
                  <c:v>2.62</c:v>
                </c:pt>
                <c:pt idx="208">
                  <c:v>2.63</c:v>
                </c:pt>
                <c:pt idx="209">
                  <c:v>2.64</c:v>
                </c:pt>
                <c:pt idx="210">
                  <c:v>2.65</c:v>
                </c:pt>
                <c:pt idx="211">
                  <c:v>2.66</c:v>
                </c:pt>
                <c:pt idx="212">
                  <c:v>2.67</c:v>
                </c:pt>
                <c:pt idx="213">
                  <c:v>2.68</c:v>
                </c:pt>
                <c:pt idx="214">
                  <c:v>2.69</c:v>
                </c:pt>
                <c:pt idx="215">
                  <c:v>2.7</c:v>
                </c:pt>
                <c:pt idx="216">
                  <c:v>2.71</c:v>
                </c:pt>
                <c:pt idx="217">
                  <c:v>2.72</c:v>
                </c:pt>
                <c:pt idx="218">
                  <c:v>2.73</c:v>
                </c:pt>
                <c:pt idx="219">
                  <c:v>2.74</c:v>
                </c:pt>
                <c:pt idx="220">
                  <c:v>2.75</c:v>
                </c:pt>
                <c:pt idx="221">
                  <c:v>2.76</c:v>
                </c:pt>
                <c:pt idx="222">
                  <c:v>2.77</c:v>
                </c:pt>
                <c:pt idx="223">
                  <c:v>2.78</c:v>
                </c:pt>
                <c:pt idx="224">
                  <c:v>2.79</c:v>
                </c:pt>
                <c:pt idx="225">
                  <c:v>2.8</c:v>
                </c:pt>
                <c:pt idx="226">
                  <c:v>2.81</c:v>
                </c:pt>
                <c:pt idx="227">
                  <c:v>2.82</c:v>
                </c:pt>
                <c:pt idx="228">
                  <c:v>2.83</c:v>
                </c:pt>
                <c:pt idx="229">
                  <c:v>2.84</c:v>
                </c:pt>
                <c:pt idx="230">
                  <c:v>2.85</c:v>
                </c:pt>
                <c:pt idx="231">
                  <c:v>2.86</c:v>
                </c:pt>
                <c:pt idx="232">
                  <c:v>2.87</c:v>
                </c:pt>
                <c:pt idx="233">
                  <c:v>2.88</c:v>
                </c:pt>
                <c:pt idx="234">
                  <c:v>2.89</c:v>
                </c:pt>
                <c:pt idx="235">
                  <c:v>2.9</c:v>
                </c:pt>
                <c:pt idx="236">
                  <c:v>2.91</c:v>
                </c:pt>
                <c:pt idx="237">
                  <c:v>2.92</c:v>
                </c:pt>
                <c:pt idx="238">
                  <c:v>2.93</c:v>
                </c:pt>
                <c:pt idx="239">
                  <c:v>2.94</c:v>
                </c:pt>
                <c:pt idx="240">
                  <c:v>2.95</c:v>
                </c:pt>
                <c:pt idx="241">
                  <c:v>2.96</c:v>
                </c:pt>
                <c:pt idx="242">
                  <c:v>2.97</c:v>
                </c:pt>
                <c:pt idx="243">
                  <c:v>2.98</c:v>
                </c:pt>
                <c:pt idx="244">
                  <c:v>2.99</c:v>
                </c:pt>
                <c:pt idx="245">
                  <c:v>3</c:v>
                </c:pt>
                <c:pt idx="246">
                  <c:v>3.01</c:v>
                </c:pt>
                <c:pt idx="247">
                  <c:v>3.02</c:v>
                </c:pt>
                <c:pt idx="248">
                  <c:v>3.03</c:v>
                </c:pt>
                <c:pt idx="249">
                  <c:v>3.04</c:v>
                </c:pt>
                <c:pt idx="250">
                  <c:v>3.05</c:v>
                </c:pt>
                <c:pt idx="251">
                  <c:v>3.06</c:v>
                </c:pt>
                <c:pt idx="252">
                  <c:v>3.07</c:v>
                </c:pt>
                <c:pt idx="253">
                  <c:v>3.08</c:v>
                </c:pt>
                <c:pt idx="254">
                  <c:v>3.09</c:v>
                </c:pt>
                <c:pt idx="255">
                  <c:v>3.1</c:v>
                </c:pt>
                <c:pt idx="256">
                  <c:v>3.11</c:v>
                </c:pt>
                <c:pt idx="257">
                  <c:v>3.12</c:v>
                </c:pt>
                <c:pt idx="258">
                  <c:v>3.13</c:v>
                </c:pt>
                <c:pt idx="259">
                  <c:v>3.14</c:v>
                </c:pt>
                <c:pt idx="260">
                  <c:v>3.15</c:v>
                </c:pt>
                <c:pt idx="261">
                  <c:v>3.16</c:v>
                </c:pt>
                <c:pt idx="262">
                  <c:v>3.17</c:v>
                </c:pt>
                <c:pt idx="263">
                  <c:v>3.18</c:v>
                </c:pt>
                <c:pt idx="264">
                  <c:v>3.19</c:v>
                </c:pt>
                <c:pt idx="265">
                  <c:v>3.2</c:v>
                </c:pt>
                <c:pt idx="266">
                  <c:v>3.21</c:v>
                </c:pt>
                <c:pt idx="267">
                  <c:v>3.22</c:v>
                </c:pt>
                <c:pt idx="268">
                  <c:v>3.23</c:v>
                </c:pt>
                <c:pt idx="269">
                  <c:v>3.24</c:v>
                </c:pt>
                <c:pt idx="270">
                  <c:v>3.25</c:v>
                </c:pt>
                <c:pt idx="271">
                  <c:v>3.26</c:v>
                </c:pt>
                <c:pt idx="272">
                  <c:v>3.27</c:v>
                </c:pt>
                <c:pt idx="273">
                  <c:v>3.28</c:v>
                </c:pt>
                <c:pt idx="274">
                  <c:v>3.29</c:v>
                </c:pt>
                <c:pt idx="275">
                  <c:v>3.3</c:v>
                </c:pt>
                <c:pt idx="276">
                  <c:v>3.31</c:v>
                </c:pt>
                <c:pt idx="277">
                  <c:v>3.32</c:v>
                </c:pt>
                <c:pt idx="278">
                  <c:v>3.33</c:v>
                </c:pt>
                <c:pt idx="279">
                  <c:v>3.34</c:v>
                </c:pt>
                <c:pt idx="280">
                  <c:v>3.35</c:v>
                </c:pt>
                <c:pt idx="281">
                  <c:v>3.36</c:v>
                </c:pt>
                <c:pt idx="282">
                  <c:v>3.37</c:v>
                </c:pt>
                <c:pt idx="283">
                  <c:v>3.38</c:v>
                </c:pt>
                <c:pt idx="284">
                  <c:v>3.39</c:v>
                </c:pt>
                <c:pt idx="285">
                  <c:v>3.4</c:v>
                </c:pt>
                <c:pt idx="286">
                  <c:v>3.41</c:v>
                </c:pt>
                <c:pt idx="287">
                  <c:v>3.42</c:v>
                </c:pt>
                <c:pt idx="288">
                  <c:v>3.43</c:v>
                </c:pt>
                <c:pt idx="289">
                  <c:v>3.44</c:v>
                </c:pt>
                <c:pt idx="290">
                  <c:v>3.45</c:v>
                </c:pt>
                <c:pt idx="291">
                  <c:v>3.46</c:v>
                </c:pt>
                <c:pt idx="292">
                  <c:v>3.47</c:v>
                </c:pt>
                <c:pt idx="293">
                  <c:v>3.48</c:v>
                </c:pt>
                <c:pt idx="294">
                  <c:v>3.49</c:v>
                </c:pt>
                <c:pt idx="295">
                  <c:v>3.5</c:v>
                </c:pt>
                <c:pt idx="296">
                  <c:v>3.51</c:v>
                </c:pt>
                <c:pt idx="297">
                  <c:v>3.52</c:v>
                </c:pt>
                <c:pt idx="298">
                  <c:v>3.53</c:v>
                </c:pt>
                <c:pt idx="299">
                  <c:v>3.54</c:v>
                </c:pt>
                <c:pt idx="300">
                  <c:v>3.55</c:v>
                </c:pt>
                <c:pt idx="301">
                  <c:v>3.56</c:v>
                </c:pt>
                <c:pt idx="302">
                  <c:v>3.57</c:v>
                </c:pt>
                <c:pt idx="303">
                  <c:v>3.58</c:v>
                </c:pt>
                <c:pt idx="304">
                  <c:v>3.59</c:v>
                </c:pt>
                <c:pt idx="305">
                  <c:v>3.6</c:v>
                </c:pt>
                <c:pt idx="306">
                  <c:v>3.61</c:v>
                </c:pt>
                <c:pt idx="307">
                  <c:v>3.62</c:v>
                </c:pt>
                <c:pt idx="308">
                  <c:v>3.63</c:v>
                </c:pt>
                <c:pt idx="309">
                  <c:v>3.64</c:v>
                </c:pt>
                <c:pt idx="310">
                  <c:v>3.65</c:v>
                </c:pt>
                <c:pt idx="311">
                  <c:v>3.66</c:v>
                </c:pt>
                <c:pt idx="312">
                  <c:v>3.67</c:v>
                </c:pt>
                <c:pt idx="313">
                  <c:v>3.68</c:v>
                </c:pt>
                <c:pt idx="314">
                  <c:v>3.69</c:v>
                </c:pt>
                <c:pt idx="315">
                  <c:v>3.7</c:v>
                </c:pt>
                <c:pt idx="316">
                  <c:v>3.71</c:v>
                </c:pt>
                <c:pt idx="317">
                  <c:v>3.72</c:v>
                </c:pt>
                <c:pt idx="318">
                  <c:v>3.73</c:v>
                </c:pt>
                <c:pt idx="319">
                  <c:v>3.74</c:v>
                </c:pt>
                <c:pt idx="320">
                  <c:v>3.75</c:v>
                </c:pt>
                <c:pt idx="321">
                  <c:v>3.76</c:v>
                </c:pt>
                <c:pt idx="322">
                  <c:v>3.77</c:v>
                </c:pt>
                <c:pt idx="323">
                  <c:v>3.78</c:v>
                </c:pt>
                <c:pt idx="324">
                  <c:v>3.79</c:v>
                </c:pt>
                <c:pt idx="325">
                  <c:v>3.8</c:v>
                </c:pt>
                <c:pt idx="326">
                  <c:v>3.81</c:v>
                </c:pt>
                <c:pt idx="327">
                  <c:v>3.82</c:v>
                </c:pt>
                <c:pt idx="328">
                  <c:v>3.83</c:v>
                </c:pt>
                <c:pt idx="329">
                  <c:v>3.84</c:v>
                </c:pt>
                <c:pt idx="330">
                  <c:v>3.85</c:v>
                </c:pt>
                <c:pt idx="331">
                  <c:v>3.86</c:v>
                </c:pt>
                <c:pt idx="332">
                  <c:v>3.87</c:v>
                </c:pt>
                <c:pt idx="333">
                  <c:v>3.88</c:v>
                </c:pt>
                <c:pt idx="334">
                  <c:v>3.89</c:v>
                </c:pt>
                <c:pt idx="335">
                  <c:v>3.9</c:v>
                </c:pt>
                <c:pt idx="336">
                  <c:v>3.91</c:v>
                </c:pt>
                <c:pt idx="337">
                  <c:v>3.92</c:v>
                </c:pt>
                <c:pt idx="338">
                  <c:v>3.93</c:v>
                </c:pt>
                <c:pt idx="339">
                  <c:v>3.94</c:v>
                </c:pt>
                <c:pt idx="340">
                  <c:v>3.95</c:v>
                </c:pt>
                <c:pt idx="341">
                  <c:v>3.96</c:v>
                </c:pt>
                <c:pt idx="342">
                  <c:v>3.97</c:v>
                </c:pt>
                <c:pt idx="343">
                  <c:v>3.98</c:v>
                </c:pt>
                <c:pt idx="344">
                  <c:v>3.99</c:v>
                </c:pt>
                <c:pt idx="345">
                  <c:v>4</c:v>
                </c:pt>
                <c:pt idx="346">
                  <c:v>4.01</c:v>
                </c:pt>
                <c:pt idx="347">
                  <c:v>4.0199999999999996</c:v>
                </c:pt>
                <c:pt idx="348">
                  <c:v>4.03</c:v>
                </c:pt>
                <c:pt idx="349">
                  <c:v>4.04</c:v>
                </c:pt>
                <c:pt idx="350">
                  <c:v>4.05</c:v>
                </c:pt>
                <c:pt idx="351">
                  <c:v>4.0599999999999996</c:v>
                </c:pt>
                <c:pt idx="352">
                  <c:v>4.07</c:v>
                </c:pt>
                <c:pt idx="353">
                  <c:v>4.08</c:v>
                </c:pt>
                <c:pt idx="354">
                  <c:v>4.09</c:v>
                </c:pt>
                <c:pt idx="355">
                  <c:v>4.0999999999999996</c:v>
                </c:pt>
                <c:pt idx="356">
                  <c:v>4.1100000000000003</c:v>
                </c:pt>
                <c:pt idx="357">
                  <c:v>4.12</c:v>
                </c:pt>
                <c:pt idx="358">
                  <c:v>4.13</c:v>
                </c:pt>
                <c:pt idx="359">
                  <c:v>4.1399999999999997</c:v>
                </c:pt>
                <c:pt idx="360">
                  <c:v>4.1500000000000004</c:v>
                </c:pt>
                <c:pt idx="361">
                  <c:v>4.16</c:v>
                </c:pt>
                <c:pt idx="362">
                  <c:v>4.17</c:v>
                </c:pt>
                <c:pt idx="363">
                  <c:v>4.18</c:v>
                </c:pt>
                <c:pt idx="364">
                  <c:v>4.1900000000000004</c:v>
                </c:pt>
                <c:pt idx="365">
                  <c:v>4.2</c:v>
                </c:pt>
                <c:pt idx="366">
                  <c:v>4.21</c:v>
                </c:pt>
                <c:pt idx="367">
                  <c:v>4.22</c:v>
                </c:pt>
                <c:pt idx="368">
                  <c:v>4.2300000000000004</c:v>
                </c:pt>
                <c:pt idx="369">
                  <c:v>4.24</c:v>
                </c:pt>
                <c:pt idx="370">
                  <c:v>4.25</c:v>
                </c:pt>
                <c:pt idx="371">
                  <c:v>4.26</c:v>
                </c:pt>
                <c:pt idx="372">
                  <c:v>4.2699999999999996</c:v>
                </c:pt>
                <c:pt idx="373">
                  <c:v>4.28</c:v>
                </c:pt>
                <c:pt idx="374">
                  <c:v>4.29</c:v>
                </c:pt>
                <c:pt idx="375">
                  <c:v>4.3</c:v>
                </c:pt>
                <c:pt idx="376">
                  <c:v>4.3099999999999996</c:v>
                </c:pt>
                <c:pt idx="377">
                  <c:v>4.32</c:v>
                </c:pt>
                <c:pt idx="378">
                  <c:v>4.33</c:v>
                </c:pt>
                <c:pt idx="379">
                  <c:v>4.34</c:v>
                </c:pt>
                <c:pt idx="380">
                  <c:v>4.3499999999999996</c:v>
                </c:pt>
                <c:pt idx="381">
                  <c:v>4.3600000000000003</c:v>
                </c:pt>
                <c:pt idx="382">
                  <c:v>4.37</c:v>
                </c:pt>
                <c:pt idx="383">
                  <c:v>4.38</c:v>
                </c:pt>
                <c:pt idx="384">
                  <c:v>4.3899999999999997</c:v>
                </c:pt>
                <c:pt idx="385">
                  <c:v>4.4000000000000004</c:v>
                </c:pt>
                <c:pt idx="386">
                  <c:v>4.41</c:v>
                </c:pt>
                <c:pt idx="387">
                  <c:v>4.42</c:v>
                </c:pt>
                <c:pt idx="388">
                  <c:v>4.43</c:v>
                </c:pt>
                <c:pt idx="389">
                  <c:v>4.4400000000000004</c:v>
                </c:pt>
                <c:pt idx="390">
                  <c:v>4.45</c:v>
                </c:pt>
                <c:pt idx="391">
                  <c:v>4.46</c:v>
                </c:pt>
                <c:pt idx="392">
                  <c:v>4.47</c:v>
                </c:pt>
                <c:pt idx="393">
                  <c:v>4.4800000000000004</c:v>
                </c:pt>
                <c:pt idx="394">
                  <c:v>4.49</c:v>
                </c:pt>
                <c:pt idx="395">
                  <c:v>4.5</c:v>
                </c:pt>
                <c:pt idx="396">
                  <c:v>4.51</c:v>
                </c:pt>
                <c:pt idx="397">
                  <c:v>4.5199999999999996</c:v>
                </c:pt>
                <c:pt idx="398">
                  <c:v>4.53</c:v>
                </c:pt>
                <c:pt idx="399">
                  <c:v>4.54</c:v>
                </c:pt>
                <c:pt idx="400">
                  <c:v>4.55</c:v>
                </c:pt>
                <c:pt idx="401">
                  <c:v>4.5599999999999996</c:v>
                </c:pt>
                <c:pt idx="402">
                  <c:v>4.57</c:v>
                </c:pt>
                <c:pt idx="403">
                  <c:v>4.58</c:v>
                </c:pt>
                <c:pt idx="404">
                  <c:v>4.59</c:v>
                </c:pt>
                <c:pt idx="405">
                  <c:v>4.5999999999999996</c:v>
                </c:pt>
                <c:pt idx="406">
                  <c:v>4.6100000000000003</c:v>
                </c:pt>
                <c:pt idx="407">
                  <c:v>4.62</c:v>
                </c:pt>
                <c:pt idx="408">
                  <c:v>4.63</c:v>
                </c:pt>
                <c:pt idx="409">
                  <c:v>4.6399999999999997</c:v>
                </c:pt>
                <c:pt idx="410">
                  <c:v>4.6500000000000004</c:v>
                </c:pt>
                <c:pt idx="411">
                  <c:v>4.66</c:v>
                </c:pt>
                <c:pt idx="412">
                  <c:v>4.67</c:v>
                </c:pt>
                <c:pt idx="413">
                  <c:v>4.68</c:v>
                </c:pt>
                <c:pt idx="414">
                  <c:v>4.6900000000000004</c:v>
                </c:pt>
                <c:pt idx="415">
                  <c:v>4.7</c:v>
                </c:pt>
                <c:pt idx="416">
                  <c:v>4.71</c:v>
                </c:pt>
                <c:pt idx="417">
                  <c:v>4.72</c:v>
                </c:pt>
                <c:pt idx="418">
                  <c:v>4.7300000000000004</c:v>
                </c:pt>
                <c:pt idx="419">
                  <c:v>4.74</c:v>
                </c:pt>
                <c:pt idx="420">
                  <c:v>4.75</c:v>
                </c:pt>
                <c:pt idx="421">
                  <c:v>4.76</c:v>
                </c:pt>
                <c:pt idx="422">
                  <c:v>4.7699999999999996</c:v>
                </c:pt>
                <c:pt idx="423">
                  <c:v>4.78</c:v>
                </c:pt>
                <c:pt idx="424">
                  <c:v>4.79</c:v>
                </c:pt>
                <c:pt idx="425">
                  <c:v>4.8</c:v>
                </c:pt>
                <c:pt idx="426">
                  <c:v>4.8099999999999996</c:v>
                </c:pt>
                <c:pt idx="427">
                  <c:v>4.82</c:v>
                </c:pt>
                <c:pt idx="428">
                  <c:v>4.83</c:v>
                </c:pt>
                <c:pt idx="429">
                  <c:v>4.84</c:v>
                </c:pt>
                <c:pt idx="430">
                  <c:v>4.8499999999999996</c:v>
                </c:pt>
                <c:pt idx="431">
                  <c:v>4.8600000000000003</c:v>
                </c:pt>
                <c:pt idx="432">
                  <c:v>4.87</c:v>
                </c:pt>
                <c:pt idx="433">
                  <c:v>4.88</c:v>
                </c:pt>
                <c:pt idx="434">
                  <c:v>4.8899999999999997</c:v>
                </c:pt>
                <c:pt idx="435">
                  <c:v>4.9000000000000004</c:v>
                </c:pt>
                <c:pt idx="436">
                  <c:v>4.91</c:v>
                </c:pt>
                <c:pt idx="437">
                  <c:v>4.92</c:v>
                </c:pt>
                <c:pt idx="438">
                  <c:v>4.93</c:v>
                </c:pt>
                <c:pt idx="439">
                  <c:v>4.9400000000000004</c:v>
                </c:pt>
                <c:pt idx="440">
                  <c:v>4.95</c:v>
                </c:pt>
                <c:pt idx="441">
                  <c:v>4.96</c:v>
                </c:pt>
                <c:pt idx="442">
                  <c:v>4.97</c:v>
                </c:pt>
                <c:pt idx="443">
                  <c:v>4.9800000000000004</c:v>
                </c:pt>
                <c:pt idx="444">
                  <c:v>4.99</c:v>
                </c:pt>
                <c:pt idx="445">
                  <c:v>5</c:v>
                </c:pt>
                <c:pt idx="446">
                  <c:v>5.01</c:v>
                </c:pt>
                <c:pt idx="447">
                  <c:v>5.0199999999999996</c:v>
                </c:pt>
                <c:pt idx="448">
                  <c:v>5.03</c:v>
                </c:pt>
                <c:pt idx="449">
                  <c:v>5.04</c:v>
                </c:pt>
                <c:pt idx="450">
                  <c:v>5.05</c:v>
                </c:pt>
                <c:pt idx="451">
                  <c:v>5.0599999999999996</c:v>
                </c:pt>
                <c:pt idx="452">
                  <c:v>5.07</c:v>
                </c:pt>
                <c:pt idx="453">
                  <c:v>5.08</c:v>
                </c:pt>
                <c:pt idx="454">
                  <c:v>5.09</c:v>
                </c:pt>
                <c:pt idx="455">
                  <c:v>5.0999999999999996</c:v>
                </c:pt>
                <c:pt idx="456">
                  <c:v>5.1100000000000003</c:v>
                </c:pt>
                <c:pt idx="457">
                  <c:v>5.12</c:v>
                </c:pt>
                <c:pt idx="458">
                  <c:v>5.13</c:v>
                </c:pt>
                <c:pt idx="459">
                  <c:v>5.14</c:v>
                </c:pt>
                <c:pt idx="460">
                  <c:v>5.15</c:v>
                </c:pt>
                <c:pt idx="461">
                  <c:v>5.16</c:v>
                </c:pt>
                <c:pt idx="462">
                  <c:v>5.17</c:v>
                </c:pt>
                <c:pt idx="463">
                  <c:v>5.18</c:v>
                </c:pt>
                <c:pt idx="464">
                  <c:v>5.19</c:v>
                </c:pt>
                <c:pt idx="465">
                  <c:v>5.2</c:v>
                </c:pt>
                <c:pt idx="466">
                  <c:v>5.21</c:v>
                </c:pt>
                <c:pt idx="467">
                  <c:v>5.22</c:v>
                </c:pt>
                <c:pt idx="468">
                  <c:v>5.23</c:v>
                </c:pt>
                <c:pt idx="469">
                  <c:v>5.24</c:v>
                </c:pt>
                <c:pt idx="470">
                  <c:v>5.25</c:v>
                </c:pt>
                <c:pt idx="471">
                  <c:v>5.26</c:v>
                </c:pt>
                <c:pt idx="472">
                  <c:v>5.27</c:v>
                </c:pt>
                <c:pt idx="473">
                  <c:v>5.28</c:v>
                </c:pt>
                <c:pt idx="474">
                  <c:v>5.29</c:v>
                </c:pt>
                <c:pt idx="475">
                  <c:v>5.3</c:v>
                </c:pt>
                <c:pt idx="476">
                  <c:v>5.31</c:v>
                </c:pt>
                <c:pt idx="477">
                  <c:v>5.32</c:v>
                </c:pt>
                <c:pt idx="478">
                  <c:v>5.33</c:v>
                </c:pt>
                <c:pt idx="479">
                  <c:v>5.34</c:v>
                </c:pt>
                <c:pt idx="480">
                  <c:v>5.35</c:v>
                </c:pt>
                <c:pt idx="481">
                  <c:v>5.36</c:v>
                </c:pt>
                <c:pt idx="482">
                  <c:v>5.37</c:v>
                </c:pt>
                <c:pt idx="483">
                  <c:v>5.38</c:v>
                </c:pt>
                <c:pt idx="484">
                  <c:v>5.39</c:v>
                </c:pt>
                <c:pt idx="485">
                  <c:v>5.4</c:v>
                </c:pt>
                <c:pt idx="486">
                  <c:v>5.41</c:v>
                </c:pt>
                <c:pt idx="487">
                  <c:v>5.42</c:v>
                </c:pt>
                <c:pt idx="488">
                  <c:v>5.43</c:v>
                </c:pt>
                <c:pt idx="489">
                  <c:v>5.44</c:v>
                </c:pt>
                <c:pt idx="490">
                  <c:v>5.45</c:v>
                </c:pt>
                <c:pt idx="491">
                  <c:v>5.46</c:v>
                </c:pt>
                <c:pt idx="492">
                  <c:v>5.47</c:v>
                </c:pt>
                <c:pt idx="493">
                  <c:v>5.48</c:v>
                </c:pt>
                <c:pt idx="494">
                  <c:v>5.49</c:v>
                </c:pt>
                <c:pt idx="495">
                  <c:v>5.5</c:v>
                </c:pt>
                <c:pt idx="496">
                  <c:v>5.51</c:v>
                </c:pt>
                <c:pt idx="497">
                  <c:v>5.52</c:v>
                </c:pt>
                <c:pt idx="498">
                  <c:v>5.53</c:v>
                </c:pt>
                <c:pt idx="499">
                  <c:v>5.54</c:v>
                </c:pt>
                <c:pt idx="500">
                  <c:v>5.55</c:v>
                </c:pt>
                <c:pt idx="501">
                  <c:v>5.56</c:v>
                </c:pt>
                <c:pt idx="502">
                  <c:v>5.57</c:v>
                </c:pt>
                <c:pt idx="503">
                  <c:v>5.58</c:v>
                </c:pt>
                <c:pt idx="504">
                  <c:v>5.59</c:v>
                </c:pt>
                <c:pt idx="505">
                  <c:v>5.6</c:v>
                </c:pt>
                <c:pt idx="506">
                  <c:v>5.61</c:v>
                </c:pt>
                <c:pt idx="507">
                  <c:v>5.62</c:v>
                </c:pt>
                <c:pt idx="508">
                  <c:v>5.63</c:v>
                </c:pt>
                <c:pt idx="509">
                  <c:v>5.64</c:v>
                </c:pt>
                <c:pt idx="510">
                  <c:v>5.65</c:v>
                </c:pt>
                <c:pt idx="511">
                  <c:v>5.66</c:v>
                </c:pt>
                <c:pt idx="512">
                  <c:v>5.67</c:v>
                </c:pt>
                <c:pt idx="513">
                  <c:v>5.68</c:v>
                </c:pt>
                <c:pt idx="514">
                  <c:v>5.69</c:v>
                </c:pt>
                <c:pt idx="515">
                  <c:v>5.7</c:v>
                </c:pt>
                <c:pt idx="516">
                  <c:v>5.71</c:v>
                </c:pt>
                <c:pt idx="517">
                  <c:v>5.72</c:v>
                </c:pt>
                <c:pt idx="518">
                  <c:v>5.73</c:v>
                </c:pt>
                <c:pt idx="519">
                  <c:v>5.74</c:v>
                </c:pt>
                <c:pt idx="520">
                  <c:v>5.75</c:v>
                </c:pt>
                <c:pt idx="521">
                  <c:v>5.76</c:v>
                </c:pt>
                <c:pt idx="522">
                  <c:v>5.77</c:v>
                </c:pt>
                <c:pt idx="523">
                  <c:v>5.78</c:v>
                </c:pt>
                <c:pt idx="524">
                  <c:v>5.79</c:v>
                </c:pt>
                <c:pt idx="525">
                  <c:v>5.8</c:v>
                </c:pt>
                <c:pt idx="526">
                  <c:v>5.81</c:v>
                </c:pt>
                <c:pt idx="527">
                  <c:v>5.82</c:v>
                </c:pt>
                <c:pt idx="528">
                  <c:v>5.83</c:v>
                </c:pt>
                <c:pt idx="529">
                  <c:v>5.84</c:v>
                </c:pt>
                <c:pt idx="530">
                  <c:v>5.85</c:v>
                </c:pt>
                <c:pt idx="531">
                  <c:v>5.86</c:v>
                </c:pt>
                <c:pt idx="532">
                  <c:v>5.87</c:v>
                </c:pt>
                <c:pt idx="533">
                  <c:v>5.88</c:v>
                </c:pt>
                <c:pt idx="534">
                  <c:v>5.89</c:v>
                </c:pt>
                <c:pt idx="535">
                  <c:v>5.9</c:v>
                </c:pt>
                <c:pt idx="536">
                  <c:v>5.91</c:v>
                </c:pt>
                <c:pt idx="537">
                  <c:v>5.92</c:v>
                </c:pt>
                <c:pt idx="538">
                  <c:v>5.93</c:v>
                </c:pt>
                <c:pt idx="539">
                  <c:v>5.94</c:v>
                </c:pt>
                <c:pt idx="540">
                  <c:v>5.95</c:v>
                </c:pt>
                <c:pt idx="541">
                  <c:v>5.96</c:v>
                </c:pt>
                <c:pt idx="542">
                  <c:v>5.97</c:v>
                </c:pt>
                <c:pt idx="543">
                  <c:v>5.98</c:v>
                </c:pt>
                <c:pt idx="544">
                  <c:v>5.99</c:v>
                </c:pt>
                <c:pt idx="545">
                  <c:v>6</c:v>
                </c:pt>
                <c:pt idx="546">
                  <c:v>6.01</c:v>
                </c:pt>
                <c:pt idx="547">
                  <c:v>6.02</c:v>
                </c:pt>
                <c:pt idx="548">
                  <c:v>6.03</c:v>
                </c:pt>
                <c:pt idx="549">
                  <c:v>6.04</c:v>
                </c:pt>
                <c:pt idx="550">
                  <c:v>6.05</c:v>
                </c:pt>
                <c:pt idx="551">
                  <c:v>6.06</c:v>
                </c:pt>
                <c:pt idx="552">
                  <c:v>6.07</c:v>
                </c:pt>
                <c:pt idx="553">
                  <c:v>6.08</c:v>
                </c:pt>
                <c:pt idx="554">
                  <c:v>6.09</c:v>
                </c:pt>
                <c:pt idx="555">
                  <c:v>6.1</c:v>
                </c:pt>
                <c:pt idx="556">
                  <c:v>6.11</c:v>
                </c:pt>
                <c:pt idx="557">
                  <c:v>6.12</c:v>
                </c:pt>
                <c:pt idx="558">
                  <c:v>6.13</c:v>
                </c:pt>
                <c:pt idx="559">
                  <c:v>6.14</c:v>
                </c:pt>
                <c:pt idx="560">
                  <c:v>6.15</c:v>
                </c:pt>
                <c:pt idx="561">
                  <c:v>6.16</c:v>
                </c:pt>
                <c:pt idx="562">
                  <c:v>6.17</c:v>
                </c:pt>
                <c:pt idx="563">
                  <c:v>6.18</c:v>
                </c:pt>
                <c:pt idx="564">
                  <c:v>6.19</c:v>
                </c:pt>
                <c:pt idx="565">
                  <c:v>6.2</c:v>
                </c:pt>
                <c:pt idx="566">
                  <c:v>6.21</c:v>
                </c:pt>
                <c:pt idx="567">
                  <c:v>6.22</c:v>
                </c:pt>
                <c:pt idx="568">
                  <c:v>6.23</c:v>
                </c:pt>
                <c:pt idx="569">
                  <c:v>6.24</c:v>
                </c:pt>
                <c:pt idx="570">
                  <c:v>6.25</c:v>
                </c:pt>
                <c:pt idx="571">
                  <c:v>6.26</c:v>
                </c:pt>
                <c:pt idx="572">
                  <c:v>6.27</c:v>
                </c:pt>
                <c:pt idx="573">
                  <c:v>6.28</c:v>
                </c:pt>
                <c:pt idx="574">
                  <c:v>6.29</c:v>
                </c:pt>
                <c:pt idx="575">
                  <c:v>6.3</c:v>
                </c:pt>
                <c:pt idx="576">
                  <c:v>6.31</c:v>
                </c:pt>
                <c:pt idx="577">
                  <c:v>6.32</c:v>
                </c:pt>
                <c:pt idx="578">
                  <c:v>6.33</c:v>
                </c:pt>
                <c:pt idx="579">
                  <c:v>6.34</c:v>
                </c:pt>
                <c:pt idx="580">
                  <c:v>6.35</c:v>
                </c:pt>
                <c:pt idx="581">
                  <c:v>6.36</c:v>
                </c:pt>
                <c:pt idx="582">
                  <c:v>6.37</c:v>
                </c:pt>
                <c:pt idx="583">
                  <c:v>6.38</c:v>
                </c:pt>
                <c:pt idx="584">
                  <c:v>6.39</c:v>
                </c:pt>
                <c:pt idx="585">
                  <c:v>6.4</c:v>
                </c:pt>
                <c:pt idx="586">
                  <c:v>6.41</c:v>
                </c:pt>
                <c:pt idx="587">
                  <c:v>6.42</c:v>
                </c:pt>
                <c:pt idx="588">
                  <c:v>6.43</c:v>
                </c:pt>
                <c:pt idx="589">
                  <c:v>6.44</c:v>
                </c:pt>
                <c:pt idx="590">
                  <c:v>6.45</c:v>
                </c:pt>
                <c:pt idx="591">
                  <c:v>6.46</c:v>
                </c:pt>
                <c:pt idx="592">
                  <c:v>6.47</c:v>
                </c:pt>
                <c:pt idx="593">
                  <c:v>6.48</c:v>
                </c:pt>
                <c:pt idx="594">
                  <c:v>6.49</c:v>
                </c:pt>
                <c:pt idx="595">
                  <c:v>6.5</c:v>
                </c:pt>
                <c:pt idx="596">
                  <c:v>6.51</c:v>
                </c:pt>
                <c:pt idx="597">
                  <c:v>6.52</c:v>
                </c:pt>
                <c:pt idx="598">
                  <c:v>6.53</c:v>
                </c:pt>
                <c:pt idx="599">
                  <c:v>6.54</c:v>
                </c:pt>
                <c:pt idx="600">
                  <c:v>6.55</c:v>
                </c:pt>
                <c:pt idx="601">
                  <c:v>6.56</c:v>
                </c:pt>
                <c:pt idx="602">
                  <c:v>6.57</c:v>
                </c:pt>
                <c:pt idx="603">
                  <c:v>6.58</c:v>
                </c:pt>
                <c:pt idx="604">
                  <c:v>6.59</c:v>
                </c:pt>
                <c:pt idx="605">
                  <c:v>6.6</c:v>
                </c:pt>
                <c:pt idx="606">
                  <c:v>6.61</c:v>
                </c:pt>
                <c:pt idx="607">
                  <c:v>6.62</c:v>
                </c:pt>
                <c:pt idx="608">
                  <c:v>6.63</c:v>
                </c:pt>
                <c:pt idx="609">
                  <c:v>6.64</c:v>
                </c:pt>
                <c:pt idx="610">
                  <c:v>6.65</c:v>
                </c:pt>
                <c:pt idx="611">
                  <c:v>6.66</c:v>
                </c:pt>
                <c:pt idx="612">
                  <c:v>6.67</c:v>
                </c:pt>
                <c:pt idx="613">
                  <c:v>6.68</c:v>
                </c:pt>
                <c:pt idx="614">
                  <c:v>6.69</c:v>
                </c:pt>
                <c:pt idx="615">
                  <c:v>6.7</c:v>
                </c:pt>
                <c:pt idx="616">
                  <c:v>6.71</c:v>
                </c:pt>
                <c:pt idx="617">
                  <c:v>6.72</c:v>
                </c:pt>
                <c:pt idx="618">
                  <c:v>6.73</c:v>
                </c:pt>
                <c:pt idx="619">
                  <c:v>6.74</c:v>
                </c:pt>
                <c:pt idx="620">
                  <c:v>6.75</c:v>
                </c:pt>
                <c:pt idx="621">
                  <c:v>6.76</c:v>
                </c:pt>
                <c:pt idx="622">
                  <c:v>6.77</c:v>
                </c:pt>
                <c:pt idx="623">
                  <c:v>6.78</c:v>
                </c:pt>
                <c:pt idx="624">
                  <c:v>6.79</c:v>
                </c:pt>
                <c:pt idx="625">
                  <c:v>6.8</c:v>
                </c:pt>
                <c:pt idx="626">
                  <c:v>6.81</c:v>
                </c:pt>
                <c:pt idx="627">
                  <c:v>6.82</c:v>
                </c:pt>
                <c:pt idx="628">
                  <c:v>6.83</c:v>
                </c:pt>
                <c:pt idx="629">
                  <c:v>6.84</c:v>
                </c:pt>
                <c:pt idx="630">
                  <c:v>6.85</c:v>
                </c:pt>
                <c:pt idx="631">
                  <c:v>6.86</c:v>
                </c:pt>
                <c:pt idx="632">
                  <c:v>6.87</c:v>
                </c:pt>
                <c:pt idx="633">
                  <c:v>6.88</c:v>
                </c:pt>
                <c:pt idx="634">
                  <c:v>6.89</c:v>
                </c:pt>
                <c:pt idx="635">
                  <c:v>6.9</c:v>
                </c:pt>
                <c:pt idx="636">
                  <c:v>6.91</c:v>
                </c:pt>
                <c:pt idx="637">
                  <c:v>6.92</c:v>
                </c:pt>
                <c:pt idx="638">
                  <c:v>6.93</c:v>
                </c:pt>
                <c:pt idx="639">
                  <c:v>6.94</c:v>
                </c:pt>
                <c:pt idx="640">
                  <c:v>6.95</c:v>
                </c:pt>
                <c:pt idx="641">
                  <c:v>6.96</c:v>
                </c:pt>
                <c:pt idx="642">
                  <c:v>6.97</c:v>
                </c:pt>
                <c:pt idx="643">
                  <c:v>6.98</c:v>
                </c:pt>
                <c:pt idx="644">
                  <c:v>6.99</c:v>
                </c:pt>
                <c:pt idx="645">
                  <c:v>7</c:v>
                </c:pt>
                <c:pt idx="646">
                  <c:v>7.01</c:v>
                </c:pt>
                <c:pt idx="647">
                  <c:v>7.02</c:v>
                </c:pt>
                <c:pt idx="648">
                  <c:v>7.03</c:v>
                </c:pt>
                <c:pt idx="649">
                  <c:v>7.04</c:v>
                </c:pt>
                <c:pt idx="650">
                  <c:v>7.05</c:v>
                </c:pt>
                <c:pt idx="651">
                  <c:v>7.06</c:v>
                </c:pt>
                <c:pt idx="652">
                  <c:v>7.07</c:v>
                </c:pt>
                <c:pt idx="653">
                  <c:v>7.08</c:v>
                </c:pt>
                <c:pt idx="654">
                  <c:v>7.09</c:v>
                </c:pt>
                <c:pt idx="655">
                  <c:v>7.1</c:v>
                </c:pt>
                <c:pt idx="656">
                  <c:v>7.11</c:v>
                </c:pt>
                <c:pt idx="657">
                  <c:v>7.12</c:v>
                </c:pt>
                <c:pt idx="658">
                  <c:v>7.13</c:v>
                </c:pt>
                <c:pt idx="659">
                  <c:v>7.14</c:v>
                </c:pt>
                <c:pt idx="660">
                  <c:v>7.15</c:v>
                </c:pt>
                <c:pt idx="661">
                  <c:v>7.16</c:v>
                </c:pt>
                <c:pt idx="662">
                  <c:v>7.17</c:v>
                </c:pt>
                <c:pt idx="663">
                  <c:v>7.18</c:v>
                </c:pt>
                <c:pt idx="664">
                  <c:v>7.19</c:v>
                </c:pt>
                <c:pt idx="665">
                  <c:v>7.2</c:v>
                </c:pt>
                <c:pt idx="666">
                  <c:v>7.21</c:v>
                </c:pt>
                <c:pt idx="667">
                  <c:v>7.22</c:v>
                </c:pt>
                <c:pt idx="668">
                  <c:v>7.23</c:v>
                </c:pt>
                <c:pt idx="669">
                  <c:v>7.24</c:v>
                </c:pt>
                <c:pt idx="670">
                  <c:v>7.25</c:v>
                </c:pt>
                <c:pt idx="671">
                  <c:v>7.26</c:v>
                </c:pt>
                <c:pt idx="672">
                  <c:v>7.27</c:v>
                </c:pt>
                <c:pt idx="673">
                  <c:v>7.28</c:v>
                </c:pt>
                <c:pt idx="674">
                  <c:v>7.29</c:v>
                </c:pt>
                <c:pt idx="675">
                  <c:v>7.3</c:v>
                </c:pt>
                <c:pt idx="676">
                  <c:v>7.31</c:v>
                </c:pt>
                <c:pt idx="677">
                  <c:v>7.32</c:v>
                </c:pt>
                <c:pt idx="678">
                  <c:v>7.33</c:v>
                </c:pt>
                <c:pt idx="679">
                  <c:v>7.34</c:v>
                </c:pt>
                <c:pt idx="680">
                  <c:v>7.35</c:v>
                </c:pt>
                <c:pt idx="681">
                  <c:v>7.36</c:v>
                </c:pt>
                <c:pt idx="682">
                  <c:v>7.37</c:v>
                </c:pt>
                <c:pt idx="683">
                  <c:v>7.38</c:v>
                </c:pt>
                <c:pt idx="684">
                  <c:v>7.39</c:v>
                </c:pt>
                <c:pt idx="685">
                  <c:v>7.4</c:v>
                </c:pt>
                <c:pt idx="686">
                  <c:v>7.41</c:v>
                </c:pt>
                <c:pt idx="687">
                  <c:v>7.42</c:v>
                </c:pt>
                <c:pt idx="688">
                  <c:v>7.43</c:v>
                </c:pt>
                <c:pt idx="689">
                  <c:v>7.44</c:v>
                </c:pt>
                <c:pt idx="690">
                  <c:v>7.45</c:v>
                </c:pt>
                <c:pt idx="691">
                  <c:v>7.46</c:v>
                </c:pt>
                <c:pt idx="692">
                  <c:v>7.47</c:v>
                </c:pt>
                <c:pt idx="693">
                  <c:v>7.48</c:v>
                </c:pt>
                <c:pt idx="694">
                  <c:v>7.49</c:v>
                </c:pt>
                <c:pt idx="695">
                  <c:v>7.5</c:v>
                </c:pt>
                <c:pt idx="696">
                  <c:v>7.51</c:v>
                </c:pt>
                <c:pt idx="697">
                  <c:v>7.52</c:v>
                </c:pt>
                <c:pt idx="698">
                  <c:v>7.53</c:v>
                </c:pt>
                <c:pt idx="699">
                  <c:v>7.54</c:v>
                </c:pt>
                <c:pt idx="700">
                  <c:v>7.55</c:v>
                </c:pt>
                <c:pt idx="701">
                  <c:v>7.56</c:v>
                </c:pt>
                <c:pt idx="702">
                  <c:v>7.57</c:v>
                </c:pt>
                <c:pt idx="703">
                  <c:v>7.58</c:v>
                </c:pt>
                <c:pt idx="704">
                  <c:v>7.59</c:v>
                </c:pt>
                <c:pt idx="705">
                  <c:v>7.6</c:v>
                </c:pt>
                <c:pt idx="706">
                  <c:v>7.61</c:v>
                </c:pt>
                <c:pt idx="707">
                  <c:v>7.62</c:v>
                </c:pt>
                <c:pt idx="708">
                  <c:v>7.63</c:v>
                </c:pt>
                <c:pt idx="709">
                  <c:v>7.64</c:v>
                </c:pt>
                <c:pt idx="710">
                  <c:v>7.65</c:v>
                </c:pt>
                <c:pt idx="711">
                  <c:v>7.66</c:v>
                </c:pt>
                <c:pt idx="712">
                  <c:v>7.67</c:v>
                </c:pt>
                <c:pt idx="713">
                  <c:v>7.68</c:v>
                </c:pt>
                <c:pt idx="714">
                  <c:v>7.69</c:v>
                </c:pt>
                <c:pt idx="715">
                  <c:v>7.7</c:v>
                </c:pt>
                <c:pt idx="716">
                  <c:v>7.71</c:v>
                </c:pt>
                <c:pt idx="717">
                  <c:v>7.72</c:v>
                </c:pt>
                <c:pt idx="718">
                  <c:v>7.73</c:v>
                </c:pt>
                <c:pt idx="719">
                  <c:v>7.74</c:v>
                </c:pt>
                <c:pt idx="720">
                  <c:v>7.75</c:v>
                </c:pt>
                <c:pt idx="721">
                  <c:v>7.76</c:v>
                </c:pt>
                <c:pt idx="722">
                  <c:v>7.77</c:v>
                </c:pt>
                <c:pt idx="723">
                  <c:v>7.78</c:v>
                </c:pt>
                <c:pt idx="724">
                  <c:v>7.79</c:v>
                </c:pt>
                <c:pt idx="725">
                  <c:v>7.8</c:v>
                </c:pt>
                <c:pt idx="726">
                  <c:v>7.81</c:v>
                </c:pt>
                <c:pt idx="727">
                  <c:v>7.82</c:v>
                </c:pt>
                <c:pt idx="728">
                  <c:v>7.83</c:v>
                </c:pt>
                <c:pt idx="729">
                  <c:v>7.84</c:v>
                </c:pt>
                <c:pt idx="730">
                  <c:v>7.85</c:v>
                </c:pt>
                <c:pt idx="731">
                  <c:v>7.86</c:v>
                </c:pt>
                <c:pt idx="732">
                  <c:v>7.87</c:v>
                </c:pt>
                <c:pt idx="733">
                  <c:v>7.88</c:v>
                </c:pt>
                <c:pt idx="734">
                  <c:v>7.89</c:v>
                </c:pt>
                <c:pt idx="735">
                  <c:v>7.9</c:v>
                </c:pt>
              </c:numCache>
            </c:numRef>
          </c:xVal>
          <c:yVal>
            <c:numRef>
              <c:f>Sheet1!$D$2:$D$737</c:f>
              <c:numCache>
                <c:formatCode>General</c:formatCode>
                <c:ptCount val="7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0.01</c:v>
                </c:pt>
                <c:pt idx="44">
                  <c:v>0.01</c:v>
                </c:pt>
                <c:pt idx="45">
                  <c:v>0</c:v>
                </c:pt>
                <c:pt idx="46">
                  <c:v>0.01</c:v>
                </c:pt>
                <c:pt idx="47">
                  <c:v>0.02</c:v>
                </c:pt>
                <c:pt idx="48">
                  <c:v>0</c:v>
                </c:pt>
                <c:pt idx="49">
                  <c:v>0.02</c:v>
                </c:pt>
                <c:pt idx="50">
                  <c:v>0.03</c:v>
                </c:pt>
                <c:pt idx="51">
                  <c:v>0</c:v>
                </c:pt>
                <c:pt idx="52">
                  <c:v>0.04</c:v>
                </c:pt>
                <c:pt idx="53">
                  <c:v>0.05</c:v>
                </c:pt>
                <c:pt idx="54">
                  <c:v>0.05</c:v>
                </c:pt>
                <c:pt idx="55">
                  <c:v>0.06</c:v>
                </c:pt>
                <c:pt idx="56">
                  <c:v>7.0000000000000007E-2</c:v>
                </c:pt>
                <c:pt idx="57">
                  <c:v>0</c:v>
                </c:pt>
                <c:pt idx="58">
                  <c:v>0.08</c:v>
                </c:pt>
                <c:pt idx="59">
                  <c:v>0.1</c:v>
                </c:pt>
                <c:pt idx="60">
                  <c:v>0.11</c:v>
                </c:pt>
                <c:pt idx="61">
                  <c:v>0</c:v>
                </c:pt>
                <c:pt idx="62">
                  <c:v>0.13</c:v>
                </c:pt>
                <c:pt idx="63">
                  <c:v>0.16</c:v>
                </c:pt>
                <c:pt idx="64">
                  <c:v>0</c:v>
                </c:pt>
                <c:pt idx="65">
                  <c:v>0.18</c:v>
                </c:pt>
                <c:pt idx="66">
                  <c:v>0.21</c:v>
                </c:pt>
                <c:pt idx="67">
                  <c:v>0</c:v>
                </c:pt>
                <c:pt idx="68">
                  <c:v>0.24</c:v>
                </c:pt>
                <c:pt idx="69">
                  <c:v>0.27</c:v>
                </c:pt>
                <c:pt idx="70">
                  <c:v>0.28000000000000003</c:v>
                </c:pt>
                <c:pt idx="71">
                  <c:v>0.28999999999999998</c:v>
                </c:pt>
                <c:pt idx="72">
                  <c:v>0.3</c:v>
                </c:pt>
                <c:pt idx="73">
                  <c:v>0.31</c:v>
                </c:pt>
                <c:pt idx="74">
                  <c:v>0.31</c:v>
                </c:pt>
                <c:pt idx="75">
                  <c:v>0.32</c:v>
                </c:pt>
                <c:pt idx="76">
                  <c:v>0.33</c:v>
                </c:pt>
                <c:pt idx="77">
                  <c:v>0.35</c:v>
                </c:pt>
                <c:pt idx="78">
                  <c:v>0.36</c:v>
                </c:pt>
                <c:pt idx="79">
                  <c:v>0.38</c:v>
                </c:pt>
                <c:pt idx="80">
                  <c:v>0.4</c:v>
                </c:pt>
                <c:pt idx="81">
                  <c:v>0.43</c:v>
                </c:pt>
                <c:pt idx="82">
                  <c:v>0.46</c:v>
                </c:pt>
                <c:pt idx="83">
                  <c:v>0.49</c:v>
                </c:pt>
                <c:pt idx="84">
                  <c:v>0.53</c:v>
                </c:pt>
                <c:pt idx="85">
                  <c:v>0.57999999999999996</c:v>
                </c:pt>
                <c:pt idx="86">
                  <c:v>0.63</c:v>
                </c:pt>
                <c:pt idx="87">
                  <c:v>0.69</c:v>
                </c:pt>
                <c:pt idx="88">
                  <c:v>0.76</c:v>
                </c:pt>
                <c:pt idx="89">
                  <c:v>0.84</c:v>
                </c:pt>
                <c:pt idx="90">
                  <c:v>0.92</c:v>
                </c:pt>
                <c:pt idx="91">
                  <c:v>1.04</c:v>
                </c:pt>
                <c:pt idx="92">
                  <c:v>1.1499999999999999</c:v>
                </c:pt>
                <c:pt idx="93">
                  <c:v>1.29</c:v>
                </c:pt>
                <c:pt idx="94">
                  <c:v>1.44</c:v>
                </c:pt>
                <c:pt idx="95">
                  <c:v>1.59</c:v>
                </c:pt>
                <c:pt idx="96">
                  <c:v>1.62</c:v>
                </c:pt>
                <c:pt idx="97">
                  <c:v>1.63</c:v>
                </c:pt>
                <c:pt idx="98">
                  <c:v>1.63</c:v>
                </c:pt>
                <c:pt idx="99">
                  <c:v>1.64</c:v>
                </c:pt>
                <c:pt idx="100">
                  <c:v>1.65</c:v>
                </c:pt>
                <c:pt idx="101">
                  <c:v>1.66</c:v>
                </c:pt>
                <c:pt idx="102">
                  <c:v>1.67</c:v>
                </c:pt>
                <c:pt idx="103">
                  <c:v>1.69</c:v>
                </c:pt>
                <c:pt idx="104">
                  <c:v>1.7</c:v>
                </c:pt>
                <c:pt idx="105">
                  <c:v>1.72</c:v>
                </c:pt>
                <c:pt idx="106">
                  <c:v>1.75</c:v>
                </c:pt>
                <c:pt idx="107">
                  <c:v>1.77</c:v>
                </c:pt>
                <c:pt idx="108">
                  <c:v>1.8</c:v>
                </c:pt>
                <c:pt idx="109">
                  <c:v>1.84</c:v>
                </c:pt>
                <c:pt idx="110">
                  <c:v>1.88</c:v>
                </c:pt>
                <c:pt idx="111">
                  <c:v>1.92</c:v>
                </c:pt>
                <c:pt idx="112">
                  <c:v>1.97</c:v>
                </c:pt>
                <c:pt idx="113">
                  <c:v>2.0299999999999998</c:v>
                </c:pt>
                <c:pt idx="114">
                  <c:v>2.09</c:v>
                </c:pt>
                <c:pt idx="115">
                  <c:v>2.15</c:v>
                </c:pt>
                <c:pt idx="116">
                  <c:v>2.23</c:v>
                </c:pt>
                <c:pt idx="117">
                  <c:v>2.2999999999999998</c:v>
                </c:pt>
                <c:pt idx="118">
                  <c:v>2.38</c:v>
                </c:pt>
                <c:pt idx="119">
                  <c:v>2.4900000000000002</c:v>
                </c:pt>
                <c:pt idx="120">
                  <c:v>2.6</c:v>
                </c:pt>
                <c:pt idx="121">
                  <c:v>2.67</c:v>
                </c:pt>
                <c:pt idx="122">
                  <c:v>2.73</c:v>
                </c:pt>
                <c:pt idx="123">
                  <c:v>2.8</c:v>
                </c:pt>
                <c:pt idx="124">
                  <c:v>2.87</c:v>
                </c:pt>
                <c:pt idx="125">
                  <c:v>2.96</c:v>
                </c:pt>
                <c:pt idx="126">
                  <c:v>3.04</c:v>
                </c:pt>
                <c:pt idx="127">
                  <c:v>3.13</c:v>
                </c:pt>
                <c:pt idx="128">
                  <c:v>3.24</c:v>
                </c:pt>
                <c:pt idx="129">
                  <c:v>3.36</c:v>
                </c:pt>
                <c:pt idx="130">
                  <c:v>3.5</c:v>
                </c:pt>
                <c:pt idx="131">
                  <c:v>3.61</c:v>
                </c:pt>
                <c:pt idx="132">
                  <c:v>3.76</c:v>
                </c:pt>
                <c:pt idx="133">
                  <c:v>3.91</c:v>
                </c:pt>
                <c:pt idx="134">
                  <c:v>4.08</c:v>
                </c:pt>
                <c:pt idx="135">
                  <c:v>4.25</c:v>
                </c:pt>
                <c:pt idx="136">
                  <c:v>4.47</c:v>
                </c:pt>
                <c:pt idx="137">
                  <c:v>4.68</c:v>
                </c:pt>
                <c:pt idx="138">
                  <c:v>4.8899999999999997</c:v>
                </c:pt>
                <c:pt idx="139">
                  <c:v>5.13</c:v>
                </c:pt>
                <c:pt idx="140">
                  <c:v>5.42</c:v>
                </c:pt>
                <c:pt idx="141">
                  <c:v>5.72</c:v>
                </c:pt>
                <c:pt idx="142">
                  <c:v>5.99</c:v>
                </c:pt>
                <c:pt idx="143">
                  <c:v>6.31</c:v>
                </c:pt>
                <c:pt idx="144">
                  <c:v>6.62</c:v>
                </c:pt>
                <c:pt idx="145">
                  <c:v>6.93</c:v>
                </c:pt>
                <c:pt idx="146">
                  <c:v>7</c:v>
                </c:pt>
                <c:pt idx="147">
                  <c:v>7</c:v>
                </c:pt>
                <c:pt idx="148">
                  <c:v>7.01</c:v>
                </c:pt>
                <c:pt idx="149">
                  <c:v>7.01</c:v>
                </c:pt>
                <c:pt idx="150">
                  <c:v>7.02</c:v>
                </c:pt>
                <c:pt idx="151">
                  <c:v>7.04</c:v>
                </c:pt>
                <c:pt idx="152">
                  <c:v>7.04</c:v>
                </c:pt>
                <c:pt idx="153">
                  <c:v>7.06</c:v>
                </c:pt>
                <c:pt idx="154">
                  <c:v>7.07</c:v>
                </c:pt>
                <c:pt idx="155">
                  <c:v>7.08</c:v>
                </c:pt>
                <c:pt idx="156">
                  <c:v>7.09</c:v>
                </c:pt>
                <c:pt idx="157">
                  <c:v>7.12</c:v>
                </c:pt>
                <c:pt idx="158">
                  <c:v>7.13</c:v>
                </c:pt>
                <c:pt idx="159">
                  <c:v>7.14</c:v>
                </c:pt>
                <c:pt idx="160">
                  <c:v>7.17</c:v>
                </c:pt>
                <c:pt idx="161">
                  <c:v>7.19</c:v>
                </c:pt>
                <c:pt idx="162">
                  <c:v>7.21</c:v>
                </c:pt>
                <c:pt idx="163">
                  <c:v>7.24</c:v>
                </c:pt>
                <c:pt idx="164">
                  <c:v>7.26</c:v>
                </c:pt>
                <c:pt idx="165">
                  <c:v>7.29</c:v>
                </c:pt>
                <c:pt idx="166">
                  <c:v>7.32</c:v>
                </c:pt>
                <c:pt idx="167">
                  <c:v>7.36</c:v>
                </c:pt>
                <c:pt idx="168">
                  <c:v>7.38</c:v>
                </c:pt>
                <c:pt idx="169">
                  <c:v>7.43</c:v>
                </c:pt>
                <c:pt idx="170">
                  <c:v>7.47</c:v>
                </c:pt>
                <c:pt idx="171">
                  <c:v>7.51</c:v>
                </c:pt>
                <c:pt idx="172">
                  <c:v>7.56</c:v>
                </c:pt>
                <c:pt idx="173">
                  <c:v>7.62</c:v>
                </c:pt>
                <c:pt idx="174">
                  <c:v>7.65</c:v>
                </c:pt>
                <c:pt idx="175">
                  <c:v>7.72</c:v>
                </c:pt>
                <c:pt idx="176">
                  <c:v>7.77</c:v>
                </c:pt>
                <c:pt idx="177">
                  <c:v>7.84</c:v>
                </c:pt>
                <c:pt idx="178">
                  <c:v>7.91</c:v>
                </c:pt>
                <c:pt idx="179">
                  <c:v>7.99</c:v>
                </c:pt>
                <c:pt idx="180">
                  <c:v>8.0500000000000007</c:v>
                </c:pt>
                <c:pt idx="181">
                  <c:v>8.14</c:v>
                </c:pt>
                <c:pt idx="182">
                  <c:v>8.23</c:v>
                </c:pt>
                <c:pt idx="183">
                  <c:v>8.32</c:v>
                </c:pt>
                <c:pt idx="184">
                  <c:v>8.43</c:v>
                </c:pt>
                <c:pt idx="185">
                  <c:v>8.56</c:v>
                </c:pt>
                <c:pt idx="186">
                  <c:v>8.66</c:v>
                </c:pt>
                <c:pt idx="187">
                  <c:v>8.7799999999999994</c:v>
                </c:pt>
                <c:pt idx="188">
                  <c:v>8.91</c:v>
                </c:pt>
                <c:pt idx="189">
                  <c:v>9.06</c:v>
                </c:pt>
                <c:pt idx="190">
                  <c:v>9.19</c:v>
                </c:pt>
                <c:pt idx="191">
                  <c:v>9.35</c:v>
                </c:pt>
                <c:pt idx="192">
                  <c:v>9.5</c:v>
                </c:pt>
                <c:pt idx="193">
                  <c:v>9.66</c:v>
                </c:pt>
                <c:pt idx="194">
                  <c:v>9.86</c:v>
                </c:pt>
                <c:pt idx="195">
                  <c:v>10.039999999999999</c:v>
                </c:pt>
                <c:pt idx="196">
                  <c:v>10.17</c:v>
                </c:pt>
                <c:pt idx="197">
                  <c:v>10.210000000000001</c:v>
                </c:pt>
                <c:pt idx="198">
                  <c:v>10.26</c:v>
                </c:pt>
                <c:pt idx="199">
                  <c:v>10.32</c:v>
                </c:pt>
                <c:pt idx="200">
                  <c:v>10.39</c:v>
                </c:pt>
                <c:pt idx="201">
                  <c:v>10.45</c:v>
                </c:pt>
                <c:pt idx="202">
                  <c:v>10.51</c:v>
                </c:pt>
                <c:pt idx="203">
                  <c:v>10.58</c:v>
                </c:pt>
                <c:pt idx="204">
                  <c:v>10.66</c:v>
                </c:pt>
                <c:pt idx="205">
                  <c:v>10.74</c:v>
                </c:pt>
                <c:pt idx="206">
                  <c:v>10.82</c:v>
                </c:pt>
                <c:pt idx="207">
                  <c:v>10.9</c:v>
                </c:pt>
                <c:pt idx="208">
                  <c:v>11</c:v>
                </c:pt>
                <c:pt idx="209">
                  <c:v>11.09</c:v>
                </c:pt>
                <c:pt idx="210">
                  <c:v>11.21</c:v>
                </c:pt>
                <c:pt idx="211">
                  <c:v>11.3</c:v>
                </c:pt>
                <c:pt idx="212">
                  <c:v>11.42</c:v>
                </c:pt>
                <c:pt idx="213">
                  <c:v>11.54</c:v>
                </c:pt>
                <c:pt idx="214">
                  <c:v>11.67</c:v>
                </c:pt>
                <c:pt idx="215">
                  <c:v>11.79</c:v>
                </c:pt>
                <c:pt idx="216">
                  <c:v>11.94</c:v>
                </c:pt>
                <c:pt idx="217">
                  <c:v>12.07</c:v>
                </c:pt>
                <c:pt idx="218">
                  <c:v>12.23</c:v>
                </c:pt>
                <c:pt idx="219">
                  <c:v>12.39</c:v>
                </c:pt>
                <c:pt idx="220">
                  <c:v>12.6</c:v>
                </c:pt>
                <c:pt idx="221">
                  <c:v>12.73</c:v>
                </c:pt>
                <c:pt idx="222">
                  <c:v>12.94</c:v>
                </c:pt>
                <c:pt idx="223">
                  <c:v>13.09</c:v>
                </c:pt>
                <c:pt idx="224">
                  <c:v>13.29</c:v>
                </c:pt>
                <c:pt idx="225">
                  <c:v>13.49</c:v>
                </c:pt>
                <c:pt idx="226">
                  <c:v>13.71</c:v>
                </c:pt>
                <c:pt idx="227">
                  <c:v>13.88</c:v>
                </c:pt>
                <c:pt idx="228">
                  <c:v>14.14</c:v>
                </c:pt>
                <c:pt idx="229">
                  <c:v>14.35</c:v>
                </c:pt>
                <c:pt idx="230">
                  <c:v>14.64</c:v>
                </c:pt>
                <c:pt idx="231">
                  <c:v>14.88</c:v>
                </c:pt>
                <c:pt idx="232">
                  <c:v>15.19</c:v>
                </c:pt>
                <c:pt idx="233">
                  <c:v>15.46</c:v>
                </c:pt>
                <c:pt idx="234">
                  <c:v>15.83</c:v>
                </c:pt>
                <c:pt idx="235">
                  <c:v>16.170000000000002</c:v>
                </c:pt>
                <c:pt idx="236">
                  <c:v>16.52</c:v>
                </c:pt>
                <c:pt idx="237">
                  <c:v>16.93</c:v>
                </c:pt>
                <c:pt idx="238">
                  <c:v>17.36</c:v>
                </c:pt>
                <c:pt idx="239">
                  <c:v>17.690000000000001</c:v>
                </c:pt>
                <c:pt idx="240">
                  <c:v>18.2</c:v>
                </c:pt>
                <c:pt idx="241">
                  <c:v>18.690000000000001</c:v>
                </c:pt>
                <c:pt idx="242">
                  <c:v>19.14</c:v>
                </c:pt>
                <c:pt idx="243">
                  <c:v>19.61</c:v>
                </c:pt>
                <c:pt idx="244">
                  <c:v>20.22</c:v>
                </c:pt>
                <c:pt idx="245">
                  <c:v>20.71</c:v>
                </c:pt>
                <c:pt idx="246">
                  <c:v>20.86</c:v>
                </c:pt>
                <c:pt idx="247">
                  <c:v>20.9</c:v>
                </c:pt>
                <c:pt idx="248">
                  <c:v>20.92</c:v>
                </c:pt>
                <c:pt idx="249">
                  <c:v>20.94</c:v>
                </c:pt>
                <c:pt idx="250">
                  <c:v>20.96</c:v>
                </c:pt>
                <c:pt idx="251">
                  <c:v>20.99</c:v>
                </c:pt>
                <c:pt idx="252">
                  <c:v>21.02</c:v>
                </c:pt>
                <c:pt idx="253">
                  <c:v>21.04</c:v>
                </c:pt>
                <c:pt idx="254">
                  <c:v>21.07</c:v>
                </c:pt>
                <c:pt idx="255">
                  <c:v>21.11</c:v>
                </c:pt>
                <c:pt idx="256">
                  <c:v>21.14</c:v>
                </c:pt>
                <c:pt idx="257">
                  <c:v>21.19</c:v>
                </c:pt>
                <c:pt idx="258">
                  <c:v>21.22</c:v>
                </c:pt>
                <c:pt idx="259">
                  <c:v>21.27</c:v>
                </c:pt>
                <c:pt idx="260">
                  <c:v>21.31</c:v>
                </c:pt>
                <c:pt idx="261">
                  <c:v>21.37</c:v>
                </c:pt>
                <c:pt idx="262">
                  <c:v>21.42</c:v>
                </c:pt>
                <c:pt idx="263">
                  <c:v>21.5</c:v>
                </c:pt>
                <c:pt idx="264">
                  <c:v>21.54</c:v>
                </c:pt>
                <c:pt idx="265">
                  <c:v>21.6</c:v>
                </c:pt>
                <c:pt idx="266">
                  <c:v>21.66</c:v>
                </c:pt>
                <c:pt idx="267">
                  <c:v>21.75</c:v>
                </c:pt>
                <c:pt idx="268">
                  <c:v>21.81</c:v>
                </c:pt>
                <c:pt idx="269">
                  <c:v>21.91</c:v>
                </c:pt>
                <c:pt idx="270">
                  <c:v>21.99</c:v>
                </c:pt>
                <c:pt idx="271">
                  <c:v>22.08</c:v>
                </c:pt>
                <c:pt idx="272">
                  <c:v>22.17</c:v>
                </c:pt>
                <c:pt idx="273">
                  <c:v>22.26</c:v>
                </c:pt>
                <c:pt idx="274">
                  <c:v>22.35</c:v>
                </c:pt>
                <c:pt idx="275">
                  <c:v>22.46</c:v>
                </c:pt>
                <c:pt idx="276">
                  <c:v>22.55</c:v>
                </c:pt>
                <c:pt idx="277">
                  <c:v>22.68</c:v>
                </c:pt>
                <c:pt idx="278">
                  <c:v>22.81</c:v>
                </c:pt>
                <c:pt idx="279">
                  <c:v>22.93</c:v>
                </c:pt>
                <c:pt idx="280">
                  <c:v>23.05</c:v>
                </c:pt>
                <c:pt idx="281">
                  <c:v>23.2</c:v>
                </c:pt>
                <c:pt idx="282">
                  <c:v>23.33</c:v>
                </c:pt>
                <c:pt idx="283">
                  <c:v>23.49</c:v>
                </c:pt>
                <c:pt idx="284">
                  <c:v>23.66</c:v>
                </c:pt>
                <c:pt idx="285">
                  <c:v>23.85</c:v>
                </c:pt>
                <c:pt idx="286">
                  <c:v>24.03</c:v>
                </c:pt>
                <c:pt idx="287">
                  <c:v>24.22</c:v>
                </c:pt>
                <c:pt idx="288">
                  <c:v>24.39</c:v>
                </c:pt>
                <c:pt idx="289">
                  <c:v>24.61</c:v>
                </c:pt>
                <c:pt idx="290">
                  <c:v>24.86</c:v>
                </c:pt>
                <c:pt idx="291">
                  <c:v>25.08</c:v>
                </c:pt>
                <c:pt idx="292">
                  <c:v>25.27</c:v>
                </c:pt>
                <c:pt idx="293">
                  <c:v>25.53</c:v>
                </c:pt>
                <c:pt idx="294">
                  <c:v>25.82</c:v>
                </c:pt>
                <c:pt idx="295">
                  <c:v>26.1</c:v>
                </c:pt>
                <c:pt idx="296">
                  <c:v>26.26</c:v>
                </c:pt>
                <c:pt idx="297">
                  <c:v>26.34</c:v>
                </c:pt>
                <c:pt idx="298">
                  <c:v>26.43</c:v>
                </c:pt>
                <c:pt idx="299">
                  <c:v>26.51</c:v>
                </c:pt>
                <c:pt idx="300">
                  <c:v>26.6</c:v>
                </c:pt>
                <c:pt idx="301">
                  <c:v>26.73</c:v>
                </c:pt>
                <c:pt idx="302">
                  <c:v>26.81</c:v>
                </c:pt>
                <c:pt idx="303">
                  <c:v>26.92</c:v>
                </c:pt>
                <c:pt idx="304">
                  <c:v>27.05</c:v>
                </c:pt>
                <c:pt idx="305">
                  <c:v>27.14</c:v>
                </c:pt>
                <c:pt idx="306">
                  <c:v>27.24</c:v>
                </c:pt>
                <c:pt idx="307">
                  <c:v>27.38</c:v>
                </c:pt>
                <c:pt idx="308">
                  <c:v>27.49</c:v>
                </c:pt>
                <c:pt idx="309">
                  <c:v>27.63</c:v>
                </c:pt>
                <c:pt idx="310">
                  <c:v>27.77</c:v>
                </c:pt>
                <c:pt idx="311">
                  <c:v>27.91</c:v>
                </c:pt>
                <c:pt idx="312">
                  <c:v>28.05</c:v>
                </c:pt>
                <c:pt idx="313">
                  <c:v>28.24</c:v>
                </c:pt>
                <c:pt idx="314">
                  <c:v>28.37</c:v>
                </c:pt>
                <c:pt idx="315">
                  <c:v>28.55</c:v>
                </c:pt>
                <c:pt idx="316">
                  <c:v>28.74</c:v>
                </c:pt>
                <c:pt idx="317">
                  <c:v>28.92</c:v>
                </c:pt>
                <c:pt idx="318">
                  <c:v>29.13</c:v>
                </c:pt>
                <c:pt idx="319">
                  <c:v>29.38</c:v>
                </c:pt>
                <c:pt idx="320">
                  <c:v>29.6</c:v>
                </c:pt>
                <c:pt idx="321">
                  <c:v>29.83</c:v>
                </c:pt>
                <c:pt idx="322">
                  <c:v>30.11</c:v>
                </c:pt>
                <c:pt idx="323">
                  <c:v>30.33</c:v>
                </c:pt>
                <c:pt idx="324">
                  <c:v>30.61</c:v>
                </c:pt>
                <c:pt idx="325">
                  <c:v>30.86</c:v>
                </c:pt>
                <c:pt idx="326">
                  <c:v>31.12</c:v>
                </c:pt>
                <c:pt idx="327">
                  <c:v>31.37</c:v>
                </c:pt>
                <c:pt idx="328">
                  <c:v>31.71</c:v>
                </c:pt>
                <c:pt idx="329">
                  <c:v>31.99</c:v>
                </c:pt>
                <c:pt idx="330">
                  <c:v>32.31</c:v>
                </c:pt>
                <c:pt idx="331">
                  <c:v>32.659999999999997</c:v>
                </c:pt>
                <c:pt idx="332">
                  <c:v>32.96</c:v>
                </c:pt>
                <c:pt idx="333">
                  <c:v>33.340000000000003</c:v>
                </c:pt>
                <c:pt idx="334">
                  <c:v>33.75</c:v>
                </c:pt>
                <c:pt idx="335">
                  <c:v>34.15</c:v>
                </c:pt>
                <c:pt idx="336">
                  <c:v>34.5</c:v>
                </c:pt>
                <c:pt idx="337">
                  <c:v>34.9</c:v>
                </c:pt>
                <c:pt idx="338">
                  <c:v>35.33</c:v>
                </c:pt>
                <c:pt idx="339">
                  <c:v>35.71</c:v>
                </c:pt>
                <c:pt idx="340">
                  <c:v>36.24</c:v>
                </c:pt>
                <c:pt idx="341">
                  <c:v>36.69</c:v>
                </c:pt>
                <c:pt idx="342">
                  <c:v>37.06</c:v>
                </c:pt>
                <c:pt idx="343">
                  <c:v>37.6</c:v>
                </c:pt>
                <c:pt idx="344">
                  <c:v>38.11</c:v>
                </c:pt>
                <c:pt idx="345">
                  <c:v>38.5</c:v>
                </c:pt>
                <c:pt idx="346">
                  <c:v>38.71</c:v>
                </c:pt>
                <c:pt idx="347">
                  <c:v>38.75</c:v>
                </c:pt>
                <c:pt idx="348">
                  <c:v>38.79</c:v>
                </c:pt>
                <c:pt idx="349">
                  <c:v>38.840000000000003</c:v>
                </c:pt>
                <c:pt idx="350">
                  <c:v>38.880000000000003</c:v>
                </c:pt>
                <c:pt idx="351">
                  <c:v>38.94</c:v>
                </c:pt>
                <c:pt idx="352">
                  <c:v>38.99</c:v>
                </c:pt>
                <c:pt idx="353">
                  <c:v>39.03</c:v>
                </c:pt>
                <c:pt idx="354">
                  <c:v>39.1</c:v>
                </c:pt>
                <c:pt idx="355">
                  <c:v>39.159999999999997</c:v>
                </c:pt>
                <c:pt idx="356">
                  <c:v>39.21</c:v>
                </c:pt>
                <c:pt idx="357">
                  <c:v>39.270000000000003</c:v>
                </c:pt>
                <c:pt idx="358">
                  <c:v>39.35</c:v>
                </c:pt>
                <c:pt idx="359">
                  <c:v>39.43</c:v>
                </c:pt>
                <c:pt idx="360">
                  <c:v>39.51</c:v>
                </c:pt>
                <c:pt idx="361">
                  <c:v>39.590000000000003</c:v>
                </c:pt>
                <c:pt idx="362">
                  <c:v>39.68</c:v>
                </c:pt>
                <c:pt idx="363">
                  <c:v>39.799999999999997</c:v>
                </c:pt>
                <c:pt idx="364">
                  <c:v>39.89</c:v>
                </c:pt>
                <c:pt idx="365">
                  <c:v>40</c:v>
                </c:pt>
                <c:pt idx="366">
                  <c:v>40.15</c:v>
                </c:pt>
                <c:pt idx="367">
                  <c:v>40.26</c:v>
                </c:pt>
                <c:pt idx="368">
                  <c:v>40.39</c:v>
                </c:pt>
                <c:pt idx="369">
                  <c:v>40.57</c:v>
                </c:pt>
                <c:pt idx="370">
                  <c:v>40.69</c:v>
                </c:pt>
                <c:pt idx="371">
                  <c:v>40.82</c:v>
                </c:pt>
                <c:pt idx="372">
                  <c:v>40.950000000000003</c:v>
                </c:pt>
                <c:pt idx="373">
                  <c:v>41.03</c:v>
                </c:pt>
                <c:pt idx="374">
                  <c:v>41.14</c:v>
                </c:pt>
                <c:pt idx="375">
                  <c:v>41.26</c:v>
                </c:pt>
                <c:pt idx="376">
                  <c:v>41.35</c:v>
                </c:pt>
                <c:pt idx="377">
                  <c:v>41.46</c:v>
                </c:pt>
                <c:pt idx="378">
                  <c:v>41.61</c:v>
                </c:pt>
                <c:pt idx="379">
                  <c:v>41.75</c:v>
                </c:pt>
                <c:pt idx="380">
                  <c:v>41.86</c:v>
                </c:pt>
                <c:pt idx="381">
                  <c:v>42.01</c:v>
                </c:pt>
                <c:pt idx="382">
                  <c:v>42.14</c:v>
                </c:pt>
                <c:pt idx="383">
                  <c:v>42.26</c:v>
                </c:pt>
                <c:pt idx="384">
                  <c:v>42.45</c:v>
                </c:pt>
                <c:pt idx="385">
                  <c:v>42.6</c:v>
                </c:pt>
                <c:pt idx="386">
                  <c:v>42.81</c:v>
                </c:pt>
                <c:pt idx="387">
                  <c:v>42.95</c:v>
                </c:pt>
                <c:pt idx="388">
                  <c:v>43.11</c:v>
                </c:pt>
                <c:pt idx="389">
                  <c:v>43.31</c:v>
                </c:pt>
                <c:pt idx="390">
                  <c:v>43.49</c:v>
                </c:pt>
                <c:pt idx="391">
                  <c:v>43.7</c:v>
                </c:pt>
                <c:pt idx="392">
                  <c:v>43.82</c:v>
                </c:pt>
                <c:pt idx="393">
                  <c:v>44.09</c:v>
                </c:pt>
                <c:pt idx="394">
                  <c:v>44.29</c:v>
                </c:pt>
                <c:pt idx="395">
                  <c:v>44.57</c:v>
                </c:pt>
                <c:pt idx="396">
                  <c:v>44.75</c:v>
                </c:pt>
                <c:pt idx="397">
                  <c:v>44.86</c:v>
                </c:pt>
                <c:pt idx="398">
                  <c:v>45.01</c:v>
                </c:pt>
                <c:pt idx="399">
                  <c:v>45.17</c:v>
                </c:pt>
                <c:pt idx="400">
                  <c:v>45.27</c:v>
                </c:pt>
                <c:pt idx="401">
                  <c:v>45.47</c:v>
                </c:pt>
                <c:pt idx="402">
                  <c:v>45.59</c:v>
                </c:pt>
                <c:pt idx="403">
                  <c:v>45.74</c:v>
                </c:pt>
                <c:pt idx="404">
                  <c:v>45.94</c:v>
                </c:pt>
                <c:pt idx="405">
                  <c:v>46.09</c:v>
                </c:pt>
                <c:pt idx="406">
                  <c:v>46.26</c:v>
                </c:pt>
                <c:pt idx="407">
                  <c:v>46.47</c:v>
                </c:pt>
                <c:pt idx="408">
                  <c:v>46.64</c:v>
                </c:pt>
                <c:pt idx="409">
                  <c:v>46.83</c:v>
                </c:pt>
                <c:pt idx="410">
                  <c:v>47.05</c:v>
                </c:pt>
                <c:pt idx="411">
                  <c:v>47.25</c:v>
                </c:pt>
                <c:pt idx="412">
                  <c:v>47.44</c:v>
                </c:pt>
                <c:pt idx="413">
                  <c:v>47.71</c:v>
                </c:pt>
                <c:pt idx="414">
                  <c:v>47.91</c:v>
                </c:pt>
                <c:pt idx="415">
                  <c:v>48.09</c:v>
                </c:pt>
                <c:pt idx="416">
                  <c:v>48.44</c:v>
                </c:pt>
                <c:pt idx="417">
                  <c:v>48.6</c:v>
                </c:pt>
                <c:pt idx="418">
                  <c:v>48.86</c:v>
                </c:pt>
                <c:pt idx="419">
                  <c:v>49.18</c:v>
                </c:pt>
                <c:pt idx="420">
                  <c:v>49.48</c:v>
                </c:pt>
                <c:pt idx="421">
                  <c:v>49.71</c:v>
                </c:pt>
                <c:pt idx="422">
                  <c:v>50.09</c:v>
                </c:pt>
                <c:pt idx="423">
                  <c:v>50.29</c:v>
                </c:pt>
                <c:pt idx="424">
                  <c:v>50.64</c:v>
                </c:pt>
                <c:pt idx="425">
                  <c:v>50.94</c:v>
                </c:pt>
                <c:pt idx="426">
                  <c:v>51.31</c:v>
                </c:pt>
                <c:pt idx="427">
                  <c:v>51.55</c:v>
                </c:pt>
                <c:pt idx="428">
                  <c:v>52.02</c:v>
                </c:pt>
                <c:pt idx="429">
                  <c:v>52.27</c:v>
                </c:pt>
                <c:pt idx="430">
                  <c:v>52.64</c:v>
                </c:pt>
                <c:pt idx="431">
                  <c:v>53.07</c:v>
                </c:pt>
                <c:pt idx="432">
                  <c:v>53.46</c:v>
                </c:pt>
                <c:pt idx="433">
                  <c:v>53.88</c:v>
                </c:pt>
                <c:pt idx="434">
                  <c:v>54.36</c:v>
                </c:pt>
                <c:pt idx="435">
                  <c:v>54.67</c:v>
                </c:pt>
                <c:pt idx="436">
                  <c:v>55.12</c:v>
                </c:pt>
                <c:pt idx="437">
                  <c:v>55.61</c:v>
                </c:pt>
                <c:pt idx="438">
                  <c:v>56.14</c:v>
                </c:pt>
                <c:pt idx="439">
                  <c:v>56.48</c:v>
                </c:pt>
                <c:pt idx="440">
                  <c:v>57.1</c:v>
                </c:pt>
                <c:pt idx="441">
                  <c:v>57.51</c:v>
                </c:pt>
                <c:pt idx="442">
                  <c:v>57.97</c:v>
                </c:pt>
                <c:pt idx="443">
                  <c:v>58.61</c:v>
                </c:pt>
                <c:pt idx="444">
                  <c:v>59.09</c:v>
                </c:pt>
                <c:pt idx="445">
                  <c:v>59.38</c:v>
                </c:pt>
                <c:pt idx="446">
                  <c:v>60.29</c:v>
                </c:pt>
                <c:pt idx="447">
                  <c:v>60.35</c:v>
                </c:pt>
                <c:pt idx="448">
                  <c:v>60.38</c:v>
                </c:pt>
                <c:pt idx="449">
                  <c:v>60.4</c:v>
                </c:pt>
                <c:pt idx="450">
                  <c:v>60.44</c:v>
                </c:pt>
                <c:pt idx="451">
                  <c:v>60.47</c:v>
                </c:pt>
                <c:pt idx="452">
                  <c:v>60.49</c:v>
                </c:pt>
                <c:pt idx="453">
                  <c:v>60.53</c:v>
                </c:pt>
                <c:pt idx="454">
                  <c:v>60.57</c:v>
                </c:pt>
                <c:pt idx="455">
                  <c:v>60.6</c:v>
                </c:pt>
                <c:pt idx="456">
                  <c:v>60.63</c:v>
                </c:pt>
                <c:pt idx="457">
                  <c:v>60.68</c:v>
                </c:pt>
                <c:pt idx="458">
                  <c:v>60.71</c:v>
                </c:pt>
                <c:pt idx="459">
                  <c:v>60.76</c:v>
                </c:pt>
                <c:pt idx="460">
                  <c:v>60.81</c:v>
                </c:pt>
                <c:pt idx="461">
                  <c:v>60.84</c:v>
                </c:pt>
                <c:pt idx="462">
                  <c:v>60.89</c:v>
                </c:pt>
                <c:pt idx="463">
                  <c:v>60.94</c:v>
                </c:pt>
                <c:pt idx="464">
                  <c:v>60.99</c:v>
                </c:pt>
                <c:pt idx="465">
                  <c:v>61.03</c:v>
                </c:pt>
                <c:pt idx="466">
                  <c:v>61.11</c:v>
                </c:pt>
                <c:pt idx="467">
                  <c:v>61.15</c:v>
                </c:pt>
                <c:pt idx="468">
                  <c:v>61.2</c:v>
                </c:pt>
                <c:pt idx="469">
                  <c:v>61.27</c:v>
                </c:pt>
                <c:pt idx="470">
                  <c:v>61.35</c:v>
                </c:pt>
                <c:pt idx="471">
                  <c:v>61.4</c:v>
                </c:pt>
                <c:pt idx="472">
                  <c:v>61.45</c:v>
                </c:pt>
                <c:pt idx="473">
                  <c:v>61.49</c:v>
                </c:pt>
                <c:pt idx="474">
                  <c:v>61.55</c:v>
                </c:pt>
                <c:pt idx="475">
                  <c:v>61.6</c:v>
                </c:pt>
                <c:pt idx="476">
                  <c:v>61.65</c:v>
                </c:pt>
                <c:pt idx="477">
                  <c:v>61.7</c:v>
                </c:pt>
                <c:pt idx="478">
                  <c:v>61.77</c:v>
                </c:pt>
                <c:pt idx="479">
                  <c:v>61.82</c:v>
                </c:pt>
                <c:pt idx="480">
                  <c:v>61.89</c:v>
                </c:pt>
                <c:pt idx="481">
                  <c:v>61.96</c:v>
                </c:pt>
                <c:pt idx="482">
                  <c:v>62.03</c:v>
                </c:pt>
                <c:pt idx="483">
                  <c:v>62.11</c:v>
                </c:pt>
                <c:pt idx="484">
                  <c:v>62.16</c:v>
                </c:pt>
                <c:pt idx="485">
                  <c:v>62.24</c:v>
                </c:pt>
                <c:pt idx="486">
                  <c:v>62.34</c:v>
                </c:pt>
                <c:pt idx="487">
                  <c:v>62.41</c:v>
                </c:pt>
                <c:pt idx="488">
                  <c:v>62.48</c:v>
                </c:pt>
                <c:pt idx="489">
                  <c:v>62.58</c:v>
                </c:pt>
                <c:pt idx="490">
                  <c:v>62.65</c:v>
                </c:pt>
                <c:pt idx="491">
                  <c:v>62.77</c:v>
                </c:pt>
                <c:pt idx="492">
                  <c:v>62.85</c:v>
                </c:pt>
                <c:pt idx="493">
                  <c:v>62.94</c:v>
                </c:pt>
                <c:pt idx="494">
                  <c:v>63.07</c:v>
                </c:pt>
                <c:pt idx="495">
                  <c:v>63.17</c:v>
                </c:pt>
                <c:pt idx="496">
                  <c:v>63.24</c:v>
                </c:pt>
                <c:pt idx="497">
                  <c:v>63.34</c:v>
                </c:pt>
                <c:pt idx="498">
                  <c:v>63.41</c:v>
                </c:pt>
                <c:pt idx="499">
                  <c:v>63.48</c:v>
                </c:pt>
                <c:pt idx="500">
                  <c:v>63.55</c:v>
                </c:pt>
                <c:pt idx="501">
                  <c:v>63.65</c:v>
                </c:pt>
                <c:pt idx="502">
                  <c:v>63.72</c:v>
                </c:pt>
                <c:pt idx="503">
                  <c:v>63.82</c:v>
                </c:pt>
                <c:pt idx="504">
                  <c:v>63.9</c:v>
                </c:pt>
                <c:pt idx="505">
                  <c:v>64.010000000000005</c:v>
                </c:pt>
                <c:pt idx="506">
                  <c:v>64.099999999999994</c:v>
                </c:pt>
                <c:pt idx="507">
                  <c:v>64.19</c:v>
                </c:pt>
                <c:pt idx="508">
                  <c:v>64.27</c:v>
                </c:pt>
                <c:pt idx="509">
                  <c:v>64.44</c:v>
                </c:pt>
                <c:pt idx="510">
                  <c:v>64.489999999999995</c:v>
                </c:pt>
                <c:pt idx="511">
                  <c:v>64.61</c:v>
                </c:pt>
                <c:pt idx="512">
                  <c:v>64.72</c:v>
                </c:pt>
                <c:pt idx="513">
                  <c:v>64.86</c:v>
                </c:pt>
                <c:pt idx="514">
                  <c:v>64.959999999999994</c:v>
                </c:pt>
                <c:pt idx="515">
                  <c:v>65.099999999999994</c:v>
                </c:pt>
                <c:pt idx="516">
                  <c:v>65.209999999999994</c:v>
                </c:pt>
                <c:pt idx="517">
                  <c:v>65.36</c:v>
                </c:pt>
                <c:pt idx="518">
                  <c:v>65.510000000000005</c:v>
                </c:pt>
                <c:pt idx="519">
                  <c:v>65.64</c:v>
                </c:pt>
                <c:pt idx="520">
                  <c:v>65.8</c:v>
                </c:pt>
                <c:pt idx="521">
                  <c:v>65.98</c:v>
                </c:pt>
                <c:pt idx="522">
                  <c:v>66.11</c:v>
                </c:pt>
                <c:pt idx="523">
                  <c:v>66.27</c:v>
                </c:pt>
                <c:pt idx="524">
                  <c:v>66.430000000000007</c:v>
                </c:pt>
                <c:pt idx="525">
                  <c:v>66.61</c:v>
                </c:pt>
                <c:pt idx="526">
                  <c:v>66.78</c:v>
                </c:pt>
                <c:pt idx="527">
                  <c:v>66.94</c:v>
                </c:pt>
                <c:pt idx="528">
                  <c:v>67.16</c:v>
                </c:pt>
                <c:pt idx="529">
                  <c:v>67.37</c:v>
                </c:pt>
                <c:pt idx="530">
                  <c:v>67.540000000000006</c:v>
                </c:pt>
                <c:pt idx="531">
                  <c:v>67.73</c:v>
                </c:pt>
                <c:pt idx="532">
                  <c:v>68</c:v>
                </c:pt>
                <c:pt idx="533">
                  <c:v>68.16</c:v>
                </c:pt>
                <c:pt idx="534">
                  <c:v>68.38</c:v>
                </c:pt>
                <c:pt idx="535">
                  <c:v>68.62</c:v>
                </c:pt>
                <c:pt idx="536">
                  <c:v>68.84</c:v>
                </c:pt>
                <c:pt idx="537">
                  <c:v>69.11</c:v>
                </c:pt>
                <c:pt idx="538">
                  <c:v>69.37</c:v>
                </c:pt>
                <c:pt idx="539">
                  <c:v>69.61</c:v>
                </c:pt>
                <c:pt idx="540">
                  <c:v>69.900000000000006</c:v>
                </c:pt>
                <c:pt idx="541">
                  <c:v>70.19</c:v>
                </c:pt>
                <c:pt idx="542">
                  <c:v>70.44</c:v>
                </c:pt>
                <c:pt idx="543">
                  <c:v>70.680000000000007</c:v>
                </c:pt>
                <c:pt idx="544">
                  <c:v>71.010000000000005</c:v>
                </c:pt>
                <c:pt idx="545">
                  <c:v>71.38</c:v>
                </c:pt>
                <c:pt idx="546">
                  <c:v>71.459999999999994</c:v>
                </c:pt>
                <c:pt idx="547">
                  <c:v>71.5</c:v>
                </c:pt>
                <c:pt idx="548">
                  <c:v>71.53</c:v>
                </c:pt>
                <c:pt idx="549">
                  <c:v>71.55</c:v>
                </c:pt>
                <c:pt idx="550">
                  <c:v>71.569999999999993</c:v>
                </c:pt>
                <c:pt idx="551">
                  <c:v>71.61</c:v>
                </c:pt>
                <c:pt idx="552">
                  <c:v>71.650000000000006</c:v>
                </c:pt>
                <c:pt idx="553">
                  <c:v>71.67</c:v>
                </c:pt>
                <c:pt idx="554">
                  <c:v>71.709999999999994</c:v>
                </c:pt>
                <c:pt idx="555">
                  <c:v>71.739999999999995</c:v>
                </c:pt>
                <c:pt idx="556">
                  <c:v>71.77</c:v>
                </c:pt>
                <c:pt idx="557">
                  <c:v>71.81</c:v>
                </c:pt>
                <c:pt idx="558">
                  <c:v>71.849999999999994</c:v>
                </c:pt>
                <c:pt idx="559">
                  <c:v>71.88</c:v>
                </c:pt>
                <c:pt idx="560">
                  <c:v>71.92</c:v>
                </c:pt>
                <c:pt idx="561">
                  <c:v>71.95</c:v>
                </c:pt>
                <c:pt idx="562">
                  <c:v>72</c:v>
                </c:pt>
                <c:pt idx="563">
                  <c:v>72.040000000000006</c:v>
                </c:pt>
                <c:pt idx="564">
                  <c:v>72.09</c:v>
                </c:pt>
                <c:pt idx="565">
                  <c:v>72.13</c:v>
                </c:pt>
                <c:pt idx="566">
                  <c:v>72.17</c:v>
                </c:pt>
                <c:pt idx="567">
                  <c:v>72.22</c:v>
                </c:pt>
                <c:pt idx="568">
                  <c:v>72.28</c:v>
                </c:pt>
                <c:pt idx="569">
                  <c:v>72.33</c:v>
                </c:pt>
                <c:pt idx="570">
                  <c:v>72.37</c:v>
                </c:pt>
                <c:pt idx="571">
                  <c:v>72.44</c:v>
                </c:pt>
                <c:pt idx="572">
                  <c:v>72.489999999999995</c:v>
                </c:pt>
                <c:pt idx="573">
                  <c:v>72.55</c:v>
                </c:pt>
                <c:pt idx="574">
                  <c:v>72.599999999999994</c:v>
                </c:pt>
                <c:pt idx="575">
                  <c:v>72.66</c:v>
                </c:pt>
                <c:pt idx="576">
                  <c:v>72.709999999999994</c:v>
                </c:pt>
                <c:pt idx="577">
                  <c:v>72.77</c:v>
                </c:pt>
                <c:pt idx="578">
                  <c:v>72.84</c:v>
                </c:pt>
                <c:pt idx="579">
                  <c:v>72.89</c:v>
                </c:pt>
                <c:pt idx="580">
                  <c:v>72.94</c:v>
                </c:pt>
                <c:pt idx="581">
                  <c:v>73.03</c:v>
                </c:pt>
                <c:pt idx="582">
                  <c:v>73.11</c:v>
                </c:pt>
                <c:pt idx="583">
                  <c:v>73.17</c:v>
                </c:pt>
                <c:pt idx="584">
                  <c:v>73.209999999999994</c:v>
                </c:pt>
                <c:pt idx="585">
                  <c:v>73.3</c:v>
                </c:pt>
                <c:pt idx="586">
                  <c:v>73.39</c:v>
                </c:pt>
                <c:pt idx="587">
                  <c:v>73.45</c:v>
                </c:pt>
                <c:pt idx="588">
                  <c:v>73.52</c:v>
                </c:pt>
                <c:pt idx="589">
                  <c:v>73.61</c:v>
                </c:pt>
                <c:pt idx="590">
                  <c:v>73.680000000000007</c:v>
                </c:pt>
                <c:pt idx="591">
                  <c:v>73.760000000000005</c:v>
                </c:pt>
                <c:pt idx="592">
                  <c:v>73.84</c:v>
                </c:pt>
                <c:pt idx="593">
                  <c:v>73.930000000000007</c:v>
                </c:pt>
                <c:pt idx="594">
                  <c:v>74</c:v>
                </c:pt>
                <c:pt idx="595">
                  <c:v>74.099999999999994</c:v>
                </c:pt>
                <c:pt idx="596">
                  <c:v>74.19</c:v>
                </c:pt>
                <c:pt idx="597">
                  <c:v>74.27</c:v>
                </c:pt>
                <c:pt idx="598">
                  <c:v>74.349999999999994</c:v>
                </c:pt>
                <c:pt idx="599">
                  <c:v>74.430000000000007</c:v>
                </c:pt>
                <c:pt idx="600">
                  <c:v>74.459999999999994</c:v>
                </c:pt>
                <c:pt idx="601">
                  <c:v>74.55</c:v>
                </c:pt>
                <c:pt idx="602">
                  <c:v>74.650000000000006</c:v>
                </c:pt>
                <c:pt idx="603">
                  <c:v>74.72</c:v>
                </c:pt>
                <c:pt idx="604">
                  <c:v>74.81</c:v>
                </c:pt>
                <c:pt idx="605">
                  <c:v>74.900000000000006</c:v>
                </c:pt>
                <c:pt idx="606">
                  <c:v>74.97</c:v>
                </c:pt>
                <c:pt idx="607">
                  <c:v>75.069999999999993</c:v>
                </c:pt>
                <c:pt idx="608">
                  <c:v>75.14</c:v>
                </c:pt>
                <c:pt idx="609">
                  <c:v>75.23</c:v>
                </c:pt>
                <c:pt idx="610">
                  <c:v>75.31</c:v>
                </c:pt>
                <c:pt idx="611">
                  <c:v>75.44</c:v>
                </c:pt>
                <c:pt idx="612">
                  <c:v>75.510000000000005</c:v>
                </c:pt>
                <c:pt idx="613">
                  <c:v>75.61</c:v>
                </c:pt>
                <c:pt idx="614">
                  <c:v>75.709999999999994</c:v>
                </c:pt>
                <c:pt idx="615">
                  <c:v>75.8</c:v>
                </c:pt>
                <c:pt idx="616">
                  <c:v>75.92</c:v>
                </c:pt>
                <c:pt idx="617">
                  <c:v>76.03</c:v>
                </c:pt>
                <c:pt idx="618">
                  <c:v>76.13</c:v>
                </c:pt>
                <c:pt idx="619">
                  <c:v>76.260000000000005</c:v>
                </c:pt>
                <c:pt idx="620">
                  <c:v>76.38</c:v>
                </c:pt>
                <c:pt idx="621">
                  <c:v>76.5</c:v>
                </c:pt>
                <c:pt idx="622">
                  <c:v>76.69</c:v>
                </c:pt>
                <c:pt idx="623">
                  <c:v>76.760000000000005</c:v>
                </c:pt>
                <c:pt idx="624">
                  <c:v>76.88</c:v>
                </c:pt>
                <c:pt idx="625">
                  <c:v>77.03</c:v>
                </c:pt>
                <c:pt idx="626">
                  <c:v>77.19</c:v>
                </c:pt>
                <c:pt idx="627">
                  <c:v>77.28</c:v>
                </c:pt>
                <c:pt idx="628">
                  <c:v>77.45</c:v>
                </c:pt>
                <c:pt idx="629">
                  <c:v>77.59</c:v>
                </c:pt>
                <c:pt idx="630">
                  <c:v>77.739999999999995</c:v>
                </c:pt>
                <c:pt idx="631">
                  <c:v>77.89</c:v>
                </c:pt>
                <c:pt idx="632">
                  <c:v>78.05</c:v>
                </c:pt>
                <c:pt idx="633">
                  <c:v>78.17</c:v>
                </c:pt>
                <c:pt idx="634">
                  <c:v>78.39</c:v>
                </c:pt>
                <c:pt idx="635">
                  <c:v>78.510000000000005</c:v>
                </c:pt>
                <c:pt idx="636">
                  <c:v>78.73</c:v>
                </c:pt>
                <c:pt idx="637">
                  <c:v>78.92</c:v>
                </c:pt>
                <c:pt idx="638">
                  <c:v>79.09</c:v>
                </c:pt>
                <c:pt idx="639">
                  <c:v>79.22</c:v>
                </c:pt>
                <c:pt idx="640">
                  <c:v>79.5</c:v>
                </c:pt>
                <c:pt idx="641">
                  <c:v>79.63</c:v>
                </c:pt>
                <c:pt idx="642">
                  <c:v>79.819999999999993</c:v>
                </c:pt>
                <c:pt idx="643">
                  <c:v>79.97</c:v>
                </c:pt>
                <c:pt idx="644">
                  <c:v>80.17</c:v>
                </c:pt>
                <c:pt idx="645">
                  <c:v>80.39</c:v>
                </c:pt>
                <c:pt idx="646">
                  <c:v>80.47</c:v>
                </c:pt>
                <c:pt idx="647">
                  <c:v>80.510000000000005</c:v>
                </c:pt>
                <c:pt idx="648">
                  <c:v>80.55</c:v>
                </c:pt>
                <c:pt idx="649">
                  <c:v>80.569999999999993</c:v>
                </c:pt>
                <c:pt idx="650">
                  <c:v>80.61</c:v>
                </c:pt>
                <c:pt idx="651">
                  <c:v>80.64</c:v>
                </c:pt>
                <c:pt idx="652">
                  <c:v>80.69</c:v>
                </c:pt>
                <c:pt idx="653">
                  <c:v>80.709999999999994</c:v>
                </c:pt>
                <c:pt idx="654">
                  <c:v>80.75</c:v>
                </c:pt>
                <c:pt idx="655">
                  <c:v>80.790000000000006</c:v>
                </c:pt>
                <c:pt idx="656">
                  <c:v>80.84</c:v>
                </c:pt>
                <c:pt idx="657">
                  <c:v>80.88</c:v>
                </c:pt>
                <c:pt idx="658">
                  <c:v>80.930000000000007</c:v>
                </c:pt>
                <c:pt idx="659">
                  <c:v>80.959999999999994</c:v>
                </c:pt>
                <c:pt idx="660">
                  <c:v>81.010000000000005</c:v>
                </c:pt>
                <c:pt idx="661">
                  <c:v>81.040000000000006</c:v>
                </c:pt>
                <c:pt idx="662">
                  <c:v>81.09</c:v>
                </c:pt>
                <c:pt idx="663">
                  <c:v>81.16</c:v>
                </c:pt>
                <c:pt idx="664">
                  <c:v>81.19</c:v>
                </c:pt>
                <c:pt idx="665">
                  <c:v>81.239999999999995</c:v>
                </c:pt>
                <c:pt idx="666">
                  <c:v>81.31</c:v>
                </c:pt>
                <c:pt idx="667">
                  <c:v>81.36</c:v>
                </c:pt>
                <c:pt idx="668">
                  <c:v>81.400000000000006</c:v>
                </c:pt>
                <c:pt idx="669">
                  <c:v>81.47</c:v>
                </c:pt>
                <c:pt idx="670">
                  <c:v>81.52</c:v>
                </c:pt>
                <c:pt idx="671">
                  <c:v>81.58</c:v>
                </c:pt>
                <c:pt idx="672">
                  <c:v>81.650000000000006</c:v>
                </c:pt>
                <c:pt idx="673">
                  <c:v>81.7</c:v>
                </c:pt>
                <c:pt idx="674">
                  <c:v>81.760000000000005</c:v>
                </c:pt>
                <c:pt idx="675">
                  <c:v>81.83</c:v>
                </c:pt>
                <c:pt idx="676">
                  <c:v>81.87</c:v>
                </c:pt>
                <c:pt idx="677">
                  <c:v>81.93</c:v>
                </c:pt>
                <c:pt idx="678">
                  <c:v>82.04</c:v>
                </c:pt>
                <c:pt idx="679">
                  <c:v>82.1</c:v>
                </c:pt>
                <c:pt idx="680">
                  <c:v>82.14</c:v>
                </c:pt>
                <c:pt idx="681">
                  <c:v>82.22</c:v>
                </c:pt>
                <c:pt idx="682">
                  <c:v>82.28</c:v>
                </c:pt>
                <c:pt idx="683">
                  <c:v>82.34</c:v>
                </c:pt>
                <c:pt idx="684">
                  <c:v>82.43</c:v>
                </c:pt>
                <c:pt idx="685">
                  <c:v>82.49</c:v>
                </c:pt>
                <c:pt idx="686">
                  <c:v>82.56</c:v>
                </c:pt>
                <c:pt idx="687">
                  <c:v>82.66</c:v>
                </c:pt>
                <c:pt idx="688">
                  <c:v>82.7</c:v>
                </c:pt>
                <c:pt idx="689">
                  <c:v>82.77</c:v>
                </c:pt>
                <c:pt idx="690">
                  <c:v>82.87</c:v>
                </c:pt>
                <c:pt idx="691">
                  <c:v>82.95</c:v>
                </c:pt>
                <c:pt idx="692">
                  <c:v>83.01</c:v>
                </c:pt>
                <c:pt idx="693">
                  <c:v>83.1</c:v>
                </c:pt>
                <c:pt idx="694">
                  <c:v>83.17</c:v>
                </c:pt>
                <c:pt idx="695">
                  <c:v>83.25</c:v>
                </c:pt>
                <c:pt idx="696">
                  <c:v>83.34</c:v>
                </c:pt>
                <c:pt idx="697">
                  <c:v>83.4</c:v>
                </c:pt>
                <c:pt idx="698">
                  <c:v>83.49</c:v>
                </c:pt>
                <c:pt idx="699">
                  <c:v>83.53</c:v>
                </c:pt>
                <c:pt idx="700">
                  <c:v>83.56</c:v>
                </c:pt>
                <c:pt idx="701">
                  <c:v>83.64</c:v>
                </c:pt>
                <c:pt idx="702">
                  <c:v>83.71</c:v>
                </c:pt>
                <c:pt idx="703">
                  <c:v>83.77</c:v>
                </c:pt>
                <c:pt idx="704">
                  <c:v>83.82</c:v>
                </c:pt>
                <c:pt idx="705">
                  <c:v>83.89</c:v>
                </c:pt>
                <c:pt idx="706">
                  <c:v>83.95</c:v>
                </c:pt>
                <c:pt idx="707">
                  <c:v>84.05</c:v>
                </c:pt>
                <c:pt idx="708">
                  <c:v>84.09</c:v>
                </c:pt>
                <c:pt idx="709">
                  <c:v>84.15</c:v>
                </c:pt>
                <c:pt idx="710">
                  <c:v>84.22</c:v>
                </c:pt>
                <c:pt idx="711">
                  <c:v>84.3</c:v>
                </c:pt>
                <c:pt idx="712">
                  <c:v>84.37</c:v>
                </c:pt>
                <c:pt idx="713">
                  <c:v>84.44</c:v>
                </c:pt>
                <c:pt idx="714">
                  <c:v>84.53</c:v>
                </c:pt>
                <c:pt idx="715">
                  <c:v>84.6</c:v>
                </c:pt>
                <c:pt idx="716">
                  <c:v>84.7</c:v>
                </c:pt>
                <c:pt idx="717">
                  <c:v>84.77</c:v>
                </c:pt>
                <c:pt idx="718">
                  <c:v>84.83</c:v>
                </c:pt>
                <c:pt idx="719">
                  <c:v>84.93</c:v>
                </c:pt>
                <c:pt idx="720">
                  <c:v>85.01</c:v>
                </c:pt>
                <c:pt idx="721">
                  <c:v>85.12</c:v>
                </c:pt>
                <c:pt idx="722">
                  <c:v>85.22</c:v>
                </c:pt>
                <c:pt idx="723">
                  <c:v>85.26</c:v>
                </c:pt>
                <c:pt idx="724">
                  <c:v>85.33</c:v>
                </c:pt>
                <c:pt idx="725">
                  <c:v>85.48</c:v>
                </c:pt>
                <c:pt idx="726">
                  <c:v>85.54</c:v>
                </c:pt>
                <c:pt idx="727">
                  <c:v>85.61</c:v>
                </c:pt>
                <c:pt idx="728">
                  <c:v>85.69</c:v>
                </c:pt>
                <c:pt idx="729">
                  <c:v>85.77</c:v>
                </c:pt>
                <c:pt idx="730">
                  <c:v>85.86</c:v>
                </c:pt>
                <c:pt idx="731">
                  <c:v>85.95</c:v>
                </c:pt>
                <c:pt idx="732">
                  <c:v>86.05</c:v>
                </c:pt>
                <c:pt idx="733">
                  <c:v>86.15</c:v>
                </c:pt>
                <c:pt idx="734">
                  <c:v>86.24</c:v>
                </c:pt>
                <c:pt idx="735">
                  <c:v>86.3</c:v>
                </c:pt>
              </c:numCache>
            </c:numRef>
          </c:yVal>
          <c:smooth val="0"/>
          <c:extLst>
            <c:ext xmlns:c16="http://schemas.microsoft.com/office/drawing/2014/chart" uri="{C3380CC4-5D6E-409C-BE32-E72D297353CC}">
              <c16:uniqueId val="{00000003-D7F8-451A-A8A7-65CCCF102758}"/>
            </c:ext>
          </c:extLst>
        </c:ser>
        <c:ser>
          <c:idx val="3"/>
          <c:order val="3"/>
          <c:tx>
            <c:strRef>
              <c:f>Sheet1!$E$1</c:f>
              <c:strCache>
                <c:ptCount val="1"/>
                <c:pt idx="0">
                  <c:v>TOO EXPENSIVE</c:v>
                </c:pt>
              </c:strCache>
            </c:strRef>
          </c:tx>
          <c:marker>
            <c:symbol val="none"/>
          </c:marker>
          <c:xVal>
            <c:numRef>
              <c:f>Sheet1!$A$2:$A$737</c:f>
              <c:numCache>
                <c:formatCode>General</c:formatCode>
                <c:ptCount val="736"/>
                <c:pt idx="0">
                  <c:v>0.51</c:v>
                </c:pt>
                <c:pt idx="1">
                  <c:v>0.52</c:v>
                </c:pt>
                <c:pt idx="2">
                  <c:v>0.54</c:v>
                </c:pt>
                <c:pt idx="3">
                  <c:v>0.55000000000000004</c:v>
                </c:pt>
                <c:pt idx="4">
                  <c:v>0.56999999999999995</c:v>
                </c:pt>
                <c:pt idx="5">
                  <c:v>0.57999999999999996</c:v>
                </c:pt>
                <c:pt idx="6">
                  <c:v>0.6</c:v>
                </c:pt>
                <c:pt idx="7">
                  <c:v>0.61</c:v>
                </c:pt>
                <c:pt idx="8">
                  <c:v>0.62</c:v>
                </c:pt>
                <c:pt idx="9">
                  <c:v>0.63</c:v>
                </c:pt>
                <c:pt idx="10">
                  <c:v>0.64</c:v>
                </c:pt>
                <c:pt idx="11">
                  <c:v>0.65</c:v>
                </c:pt>
                <c:pt idx="12">
                  <c:v>0.67</c:v>
                </c:pt>
                <c:pt idx="13">
                  <c:v>0.68</c:v>
                </c:pt>
                <c:pt idx="14">
                  <c:v>0.69</c:v>
                </c:pt>
                <c:pt idx="15">
                  <c:v>0.7</c:v>
                </c:pt>
                <c:pt idx="16">
                  <c:v>0.71</c:v>
                </c:pt>
                <c:pt idx="17">
                  <c:v>0.72</c:v>
                </c:pt>
                <c:pt idx="18">
                  <c:v>0.73</c:v>
                </c:pt>
                <c:pt idx="19">
                  <c:v>0.74</c:v>
                </c:pt>
                <c:pt idx="20">
                  <c:v>0.75</c:v>
                </c:pt>
                <c:pt idx="21">
                  <c:v>0.76</c:v>
                </c:pt>
                <c:pt idx="22">
                  <c:v>0.77</c:v>
                </c:pt>
                <c:pt idx="23">
                  <c:v>0.78</c:v>
                </c:pt>
                <c:pt idx="24">
                  <c:v>0.79</c:v>
                </c:pt>
                <c:pt idx="25">
                  <c:v>0.8</c:v>
                </c:pt>
                <c:pt idx="26">
                  <c:v>0.81</c:v>
                </c:pt>
                <c:pt idx="27">
                  <c:v>0.82</c:v>
                </c:pt>
                <c:pt idx="28">
                  <c:v>0.83</c:v>
                </c:pt>
                <c:pt idx="29">
                  <c:v>0.84</c:v>
                </c:pt>
                <c:pt idx="30">
                  <c:v>0.85</c:v>
                </c:pt>
                <c:pt idx="31">
                  <c:v>0.86</c:v>
                </c:pt>
                <c:pt idx="32">
                  <c:v>0.87</c:v>
                </c:pt>
                <c:pt idx="33">
                  <c:v>0.88</c:v>
                </c:pt>
                <c:pt idx="34">
                  <c:v>0.89</c:v>
                </c:pt>
                <c:pt idx="35">
                  <c:v>0.9</c:v>
                </c:pt>
                <c:pt idx="36">
                  <c:v>0.91</c:v>
                </c:pt>
                <c:pt idx="37">
                  <c:v>0.92</c:v>
                </c:pt>
                <c:pt idx="38">
                  <c:v>0.93</c:v>
                </c:pt>
                <c:pt idx="39">
                  <c:v>0.94</c:v>
                </c:pt>
                <c:pt idx="40">
                  <c:v>0.95</c:v>
                </c:pt>
                <c:pt idx="41">
                  <c:v>0.96</c:v>
                </c:pt>
                <c:pt idx="42">
                  <c:v>0.97</c:v>
                </c:pt>
                <c:pt idx="43">
                  <c:v>0.98</c:v>
                </c:pt>
                <c:pt idx="44">
                  <c:v>0.99</c:v>
                </c:pt>
                <c:pt idx="45">
                  <c:v>1</c:v>
                </c:pt>
                <c:pt idx="46">
                  <c:v>1.01</c:v>
                </c:pt>
                <c:pt idx="47">
                  <c:v>1.02</c:v>
                </c:pt>
                <c:pt idx="48">
                  <c:v>1.03</c:v>
                </c:pt>
                <c:pt idx="49">
                  <c:v>1.04</c:v>
                </c:pt>
                <c:pt idx="50">
                  <c:v>1.05</c:v>
                </c:pt>
                <c:pt idx="51">
                  <c:v>1.06</c:v>
                </c:pt>
                <c:pt idx="52">
                  <c:v>1.07</c:v>
                </c:pt>
                <c:pt idx="53">
                  <c:v>1.08</c:v>
                </c:pt>
                <c:pt idx="54">
                  <c:v>1.0900000000000001</c:v>
                </c:pt>
                <c:pt idx="55">
                  <c:v>1.1000000000000001</c:v>
                </c:pt>
                <c:pt idx="56">
                  <c:v>1.1100000000000001</c:v>
                </c:pt>
                <c:pt idx="57">
                  <c:v>1.1200000000000001</c:v>
                </c:pt>
                <c:pt idx="58">
                  <c:v>1.1299999999999999</c:v>
                </c:pt>
                <c:pt idx="59">
                  <c:v>1.1399999999999999</c:v>
                </c:pt>
                <c:pt idx="60">
                  <c:v>1.1499999999999999</c:v>
                </c:pt>
                <c:pt idx="61">
                  <c:v>1.1599999999999999</c:v>
                </c:pt>
                <c:pt idx="62">
                  <c:v>1.17</c:v>
                </c:pt>
                <c:pt idx="63">
                  <c:v>1.18</c:v>
                </c:pt>
                <c:pt idx="64">
                  <c:v>1.19</c:v>
                </c:pt>
                <c:pt idx="65">
                  <c:v>1.2</c:v>
                </c:pt>
                <c:pt idx="66">
                  <c:v>1.21</c:v>
                </c:pt>
                <c:pt idx="67">
                  <c:v>1.22</c:v>
                </c:pt>
                <c:pt idx="68">
                  <c:v>1.23</c:v>
                </c:pt>
                <c:pt idx="69">
                  <c:v>1.24</c:v>
                </c:pt>
                <c:pt idx="70">
                  <c:v>1.25</c:v>
                </c:pt>
                <c:pt idx="71">
                  <c:v>1.26</c:v>
                </c:pt>
                <c:pt idx="72">
                  <c:v>1.27</c:v>
                </c:pt>
                <c:pt idx="73">
                  <c:v>1.28</c:v>
                </c:pt>
                <c:pt idx="74">
                  <c:v>1.29</c:v>
                </c:pt>
                <c:pt idx="75">
                  <c:v>1.3</c:v>
                </c:pt>
                <c:pt idx="76">
                  <c:v>1.31</c:v>
                </c:pt>
                <c:pt idx="77">
                  <c:v>1.32</c:v>
                </c:pt>
                <c:pt idx="78">
                  <c:v>1.33</c:v>
                </c:pt>
                <c:pt idx="79">
                  <c:v>1.34</c:v>
                </c:pt>
                <c:pt idx="80">
                  <c:v>1.35</c:v>
                </c:pt>
                <c:pt idx="81">
                  <c:v>1.36</c:v>
                </c:pt>
                <c:pt idx="82">
                  <c:v>1.37</c:v>
                </c:pt>
                <c:pt idx="83">
                  <c:v>1.38</c:v>
                </c:pt>
                <c:pt idx="84">
                  <c:v>1.39</c:v>
                </c:pt>
                <c:pt idx="85">
                  <c:v>1.4</c:v>
                </c:pt>
                <c:pt idx="86">
                  <c:v>1.41</c:v>
                </c:pt>
                <c:pt idx="87">
                  <c:v>1.42</c:v>
                </c:pt>
                <c:pt idx="88">
                  <c:v>1.43</c:v>
                </c:pt>
                <c:pt idx="89">
                  <c:v>1.44</c:v>
                </c:pt>
                <c:pt idx="90">
                  <c:v>1.45</c:v>
                </c:pt>
                <c:pt idx="91">
                  <c:v>1.46</c:v>
                </c:pt>
                <c:pt idx="92">
                  <c:v>1.47</c:v>
                </c:pt>
                <c:pt idx="93">
                  <c:v>1.48</c:v>
                </c:pt>
                <c:pt idx="94">
                  <c:v>1.49</c:v>
                </c:pt>
                <c:pt idx="95">
                  <c:v>1.5</c:v>
                </c:pt>
                <c:pt idx="96">
                  <c:v>1.51</c:v>
                </c:pt>
                <c:pt idx="97">
                  <c:v>1.52</c:v>
                </c:pt>
                <c:pt idx="98">
                  <c:v>1.53</c:v>
                </c:pt>
                <c:pt idx="99">
                  <c:v>1.54</c:v>
                </c:pt>
                <c:pt idx="100">
                  <c:v>1.55</c:v>
                </c:pt>
                <c:pt idx="101">
                  <c:v>1.56</c:v>
                </c:pt>
                <c:pt idx="102">
                  <c:v>1.57</c:v>
                </c:pt>
                <c:pt idx="103">
                  <c:v>1.58</c:v>
                </c:pt>
                <c:pt idx="104">
                  <c:v>1.59</c:v>
                </c:pt>
                <c:pt idx="105">
                  <c:v>1.6</c:v>
                </c:pt>
                <c:pt idx="106">
                  <c:v>1.61</c:v>
                </c:pt>
                <c:pt idx="107">
                  <c:v>1.62</c:v>
                </c:pt>
                <c:pt idx="108">
                  <c:v>1.63</c:v>
                </c:pt>
                <c:pt idx="109">
                  <c:v>1.64</c:v>
                </c:pt>
                <c:pt idx="110">
                  <c:v>1.65</c:v>
                </c:pt>
                <c:pt idx="111">
                  <c:v>1.66</c:v>
                </c:pt>
                <c:pt idx="112">
                  <c:v>1.67</c:v>
                </c:pt>
                <c:pt idx="113">
                  <c:v>1.68</c:v>
                </c:pt>
                <c:pt idx="114">
                  <c:v>1.69</c:v>
                </c:pt>
                <c:pt idx="115">
                  <c:v>1.7</c:v>
                </c:pt>
                <c:pt idx="116">
                  <c:v>1.71</c:v>
                </c:pt>
                <c:pt idx="117">
                  <c:v>1.72</c:v>
                </c:pt>
                <c:pt idx="118">
                  <c:v>1.73</c:v>
                </c:pt>
                <c:pt idx="119">
                  <c:v>1.74</c:v>
                </c:pt>
                <c:pt idx="120">
                  <c:v>1.75</c:v>
                </c:pt>
                <c:pt idx="121">
                  <c:v>1.76</c:v>
                </c:pt>
                <c:pt idx="122">
                  <c:v>1.77</c:v>
                </c:pt>
                <c:pt idx="123">
                  <c:v>1.78</c:v>
                </c:pt>
                <c:pt idx="124">
                  <c:v>1.79</c:v>
                </c:pt>
                <c:pt idx="125">
                  <c:v>1.8</c:v>
                </c:pt>
                <c:pt idx="126">
                  <c:v>1.81</c:v>
                </c:pt>
                <c:pt idx="127">
                  <c:v>1.82</c:v>
                </c:pt>
                <c:pt idx="128">
                  <c:v>1.83</c:v>
                </c:pt>
                <c:pt idx="129">
                  <c:v>1.84</c:v>
                </c:pt>
                <c:pt idx="130">
                  <c:v>1.85</c:v>
                </c:pt>
                <c:pt idx="131">
                  <c:v>1.86</c:v>
                </c:pt>
                <c:pt idx="132">
                  <c:v>1.87</c:v>
                </c:pt>
                <c:pt idx="133">
                  <c:v>1.88</c:v>
                </c:pt>
                <c:pt idx="134">
                  <c:v>1.89</c:v>
                </c:pt>
                <c:pt idx="135">
                  <c:v>1.9</c:v>
                </c:pt>
                <c:pt idx="136">
                  <c:v>1.91</c:v>
                </c:pt>
                <c:pt idx="137">
                  <c:v>1.92</c:v>
                </c:pt>
                <c:pt idx="138">
                  <c:v>1.93</c:v>
                </c:pt>
                <c:pt idx="139">
                  <c:v>1.94</c:v>
                </c:pt>
                <c:pt idx="140">
                  <c:v>1.95</c:v>
                </c:pt>
                <c:pt idx="141">
                  <c:v>1.96</c:v>
                </c:pt>
                <c:pt idx="142">
                  <c:v>1.97</c:v>
                </c:pt>
                <c:pt idx="143">
                  <c:v>1.98</c:v>
                </c:pt>
                <c:pt idx="144">
                  <c:v>1.99</c:v>
                </c:pt>
                <c:pt idx="145">
                  <c:v>2</c:v>
                </c:pt>
                <c:pt idx="146">
                  <c:v>2.0099999999999998</c:v>
                </c:pt>
                <c:pt idx="147">
                  <c:v>2.02</c:v>
                </c:pt>
                <c:pt idx="148">
                  <c:v>2.0299999999999998</c:v>
                </c:pt>
                <c:pt idx="149">
                  <c:v>2.04</c:v>
                </c:pt>
                <c:pt idx="150">
                  <c:v>2.0499999999999998</c:v>
                </c:pt>
                <c:pt idx="151">
                  <c:v>2.06</c:v>
                </c:pt>
                <c:pt idx="152">
                  <c:v>2.0699999999999998</c:v>
                </c:pt>
                <c:pt idx="153">
                  <c:v>2.08</c:v>
                </c:pt>
                <c:pt idx="154">
                  <c:v>2.09</c:v>
                </c:pt>
                <c:pt idx="155">
                  <c:v>2.1</c:v>
                </c:pt>
                <c:pt idx="156">
                  <c:v>2.11</c:v>
                </c:pt>
                <c:pt idx="157">
                  <c:v>2.12</c:v>
                </c:pt>
                <c:pt idx="158">
                  <c:v>2.13</c:v>
                </c:pt>
                <c:pt idx="159">
                  <c:v>2.14</c:v>
                </c:pt>
                <c:pt idx="160">
                  <c:v>2.15</c:v>
                </c:pt>
                <c:pt idx="161">
                  <c:v>2.16</c:v>
                </c:pt>
                <c:pt idx="162">
                  <c:v>2.17</c:v>
                </c:pt>
                <c:pt idx="163">
                  <c:v>2.1800000000000002</c:v>
                </c:pt>
                <c:pt idx="164">
                  <c:v>2.19</c:v>
                </c:pt>
                <c:pt idx="165">
                  <c:v>2.2000000000000002</c:v>
                </c:pt>
                <c:pt idx="166">
                  <c:v>2.21</c:v>
                </c:pt>
                <c:pt idx="167">
                  <c:v>2.2200000000000002</c:v>
                </c:pt>
                <c:pt idx="168">
                  <c:v>2.23</c:v>
                </c:pt>
                <c:pt idx="169">
                  <c:v>2.2400000000000002</c:v>
                </c:pt>
                <c:pt idx="170">
                  <c:v>2.25</c:v>
                </c:pt>
                <c:pt idx="171">
                  <c:v>2.2599999999999998</c:v>
                </c:pt>
                <c:pt idx="172">
                  <c:v>2.27</c:v>
                </c:pt>
                <c:pt idx="173">
                  <c:v>2.2799999999999998</c:v>
                </c:pt>
                <c:pt idx="174">
                  <c:v>2.29</c:v>
                </c:pt>
                <c:pt idx="175">
                  <c:v>2.2999999999999998</c:v>
                </c:pt>
                <c:pt idx="176">
                  <c:v>2.31</c:v>
                </c:pt>
                <c:pt idx="177">
                  <c:v>2.3199999999999998</c:v>
                </c:pt>
                <c:pt idx="178">
                  <c:v>2.33</c:v>
                </c:pt>
                <c:pt idx="179">
                  <c:v>2.34</c:v>
                </c:pt>
                <c:pt idx="180">
                  <c:v>2.35</c:v>
                </c:pt>
                <c:pt idx="181">
                  <c:v>2.36</c:v>
                </c:pt>
                <c:pt idx="182">
                  <c:v>2.37</c:v>
                </c:pt>
                <c:pt idx="183">
                  <c:v>2.38</c:v>
                </c:pt>
                <c:pt idx="184">
                  <c:v>2.39</c:v>
                </c:pt>
                <c:pt idx="185">
                  <c:v>2.4</c:v>
                </c:pt>
                <c:pt idx="186">
                  <c:v>2.41</c:v>
                </c:pt>
                <c:pt idx="187">
                  <c:v>2.42</c:v>
                </c:pt>
                <c:pt idx="188">
                  <c:v>2.4300000000000002</c:v>
                </c:pt>
                <c:pt idx="189">
                  <c:v>2.44</c:v>
                </c:pt>
                <c:pt idx="190">
                  <c:v>2.4500000000000002</c:v>
                </c:pt>
                <c:pt idx="191">
                  <c:v>2.46</c:v>
                </c:pt>
                <c:pt idx="192">
                  <c:v>2.4700000000000002</c:v>
                </c:pt>
                <c:pt idx="193">
                  <c:v>2.48</c:v>
                </c:pt>
                <c:pt idx="194">
                  <c:v>2.4900000000000002</c:v>
                </c:pt>
                <c:pt idx="195">
                  <c:v>2.5</c:v>
                </c:pt>
                <c:pt idx="196">
                  <c:v>2.5099999999999998</c:v>
                </c:pt>
                <c:pt idx="197">
                  <c:v>2.52</c:v>
                </c:pt>
                <c:pt idx="198">
                  <c:v>2.5299999999999998</c:v>
                </c:pt>
                <c:pt idx="199">
                  <c:v>2.54</c:v>
                </c:pt>
                <c:pt idx="200">
                  <c:v>2.5499999999999998</c:v>
                </c:pt>
                <c:pt idx="201">
                  <c:v>2.56</c:v>
                </c:pt>
                <c:pt idx="202">
                  <c:v>2.57</c:v>
                </c:pt>
                <c:pt idx="203">
                  <c:v>2.58</c:v>
                </c:pt>
                <c:pt idx="204">
                  <c:v>2.59</c:v>
                </c:pt>
                <c:pt idx="205">
                  <c:v>2.6</c:v>
                </c:pt>
                <c:pt idx="206">
                  <c:v>2.61</c:v>
                </c:pt>
                <c:pt idx="207">
                  <c:v>2.62</c:v>
                </c:pt>
                <c:pt idx="208">
                  <c:v>2.63</c:v>
                </c:pt>
                <c:pt idx="209">
                  <c:v>2.64</c:v>
                </c:pt>
                <c:pt idx="210">
                  <c:v>2.65</c:v>
                </c:pt>
                <c:pt idx="211">
                  <c:v>2.66</c:v>
                </c:pt>
                <c:pt idx="212">
                  <c:v>2.67</c:v>
                </c:pt>
                <c:pt idx="213">
                  <c:v>2.68</c:v>
                </c:pt>
                <c:pt idx="214">
                  <c:v>2.69</c:v>
                </c:pt>
                <c:pt idx="215">
                  <c:v>2.7</c:v>
                </c:pt>
                <c:pt idx="216">
                  <c:v>2.71</c:v>
                </c:pt>
                <c:pt idx="217">
                  <c:v>2.72</c:v>
                </c:pt>
                <c:pt idx="218">
                  <c:v>2.73</c:v>
                </c:pt>
                <c:pt idx="219">
                  <c:v>2.74</c:v>
                </c:pt>
                <c:pt idx="220">
                  <c:v>2.75</c:v>
                </c:pt>
                <c:pt idx="221">
                  <c:v>2.76</c:v>
                </c:pt>
                <c:pt idx="222">
                  <c:v>2.77</c:v>
                </c:pt>
                <c:pt idx="223">
                  <c:v>2.78</c:v>
                </c:pt>
                <c:pt idx="224">
                  <c:v>2.79</c:v>
                </c:pt>
                <c:pt idx="225">
                  <c:v>2.8</c:v>
                </c:pt>
                <c:pt idx="226">
                  <c:v>2.81</c:v>
                </c:pt>
                <c:pt idx="227">
                  <c:v>2.82</c:v>
                </c:pt>
                <c:pt idx="228">
                  <c:v>2.83</c:v>
                </c:pt>
                <c:pt idx="229">
                  <c:v>2.84</c:v>
                </c:pt>
                <c:pt idx="230">
                  <c:v>2.85</c:v>
                </c:pt>
                <c:pt idx="231">
                  <c:v>2.86</c:v>
                </c:pt>
                <c:pt idx="232">
                  <c:v>2.87</c:v>
                </c:pt>
                <c:pt idx="233">
                  <c:v>2.88</c:v>
                </c:pt>
                <c:pt idx="234">
                  <c:v>2.89</c:v>
                </c:pt>
                <c:pt idx="235">
                  <c:v>2.9</c:v>
                </c:pt>
                <c:pt idx="236">
                  <c:v>2.91</c:v>
                </c:pt>
                <c:pt idx="237">
                  <c:v>2.92</c:v>
                </c:pt>
                <c:pt idx="238">
                  <c:v>2.93</c:v>
                </c:pt>
                <c:pt idx="239">
                  <c:v>2.94</c:v>
                </c:pt>
                <c:pt idx="240">
                  <c:v>2.95</c:v>
                </c:pt>
                <c:pt idx="241">
                  <c:v>2.96</c:v>
                </c:pt>
                <c:pt idx="242">
                  <c:v>2.97</c:v>
                </c:pt>
                <c:pt idx="243">
                  <c:v>2.98</c:v>
                </c:pt>
                <c:pt idx="244">
                  <c:v>2.99</c:v>
                </c:pt>
                <c:pt idx="245">
                  <c:v>3</c:v>
                </c:pt>
                <c:pt idx="246">
                  <c:v>3.01</c:v>
                </c:pt>
                <c:pt idx="247">
                  <c:v>3.02</c:v>
                </c:pt>
                <c:pt idx="248">
                  <c:v>3.03</c:v>
                </c:pt>
                <c:pt idx="249">
                  <c:v>3.04</c:v>
                </c:pt>
                <c:pt idx="250">
                  <c:v>3.05</c:v>
                </c:pt>
                <c:pt idx="251">
                  <c:v>3.06</c:v>
                </c:pt>
                <c:pt idx="252">
                  <c:v>3.07</c:v>
                </c:pt>
                <c:pt idx="253">
                  <c:v>3.08</c:v>
                </c:pt>
                <c:pt idx="254">
                  <c:v>3.09</c:v>
                </c:pt>
                <c:pt idx="255">
                  <c:v>3.1</c:v>
                </c:pt>
                <c:pt idx="256">
                  <c:v>3.11</c:v>
                </c:pt>
                <c:pt idx="257">
                  <c:v>3.12</c:v>
                </c:pt>
                <c:pt idx="258">
                  <c:v>3.13</c:v>
                </c:pt>
                <c:pt idx="259">
                  <c:v>3.14</c:v>
                </c:pt>
                <c:pt idx="260">
                  <c:v>3.15</c:v>
                </c:pt>
                <c:pt idx="261">
                  <c:v>3.16</c:v>
                </c:pt>
                <c:pt idx="262">
                  <c:v>3.17</c:v>
                </c:pt>
                <c:pt idx="263">
                  <c:v>3.18</c:v>
                </c:pt>
                <c:pt idx="264">
                  <c:v>3.19</c:v>
                </c:pt>
                <c:pt idx="265">
                  <c:v>3.2</c:v>
                </c:pt>
                <c:pt idx="266">
                  <c:v>3.21</c:v>
                </c:pt>
                <c:pt idx="267">
                  <c:v>3.22</c:v>
                </c:pt>
                <c:pt idx="268">
                  <c:v>3.23</c:v>
                </c:pt>
                <c:pt idx="269">
                  <c:v>3.24</c:v>
                </c:pt>
                <c:pt idx="270">
                  <c:v>3.25</c:v>
                </c:pt>
                <c:pt idx="271">
                  <c:v>3.26</c:v>
                </c:pt>
                <c:pt idx="272">
                  <c:v>3.27</c:v>
                </c:pt>
                <c:pt idx="273">
                  <c:v>3.28</c:v>
                </c:pt>
                <c:pt idx="274">
                  <c:v>3.29</c:v>
                </c:pt>
                <c:pt idx="275">
                  <c:v>3.3</c:v>
                </c:pt>
                <c:pt idx="276">
                  <c:v>3.31</c:v>
                </c:pt>
                <c:pt idx="277">
                  <c:v>3.32</c:v>
                </c:pt>
                <c:pt idx="278">
                  <c:v>3.33</c:v>
                </c:pt>
                <c:pt idx="279">
                  <c:v>3.34</c:v>
                </c:pt>
                <c:pt idx="280">
                  <c:v>3.35</c:v>
                </c:pt>
                <c:pt idx="281">
                  <c:v>3.36</c:v>
                </c:pt>
                <c:pt idx="282">
                  <c:v>3.37</c:v>
                </c:pt>
                <c:pt idx="283">
                  <c:v>3.38</c:v>
                </c:pt>
                <c:pt idx="284">
                  <c:v>3.39</c:v>
                </c:pt>
                <c:pt idx="285">
                  <c:v>3.4</c:v>
                </c:pt>
                <c:pt idx="286">
                  <c:v>3.41</c:v>
                </c:pt>
                <c:pt idx="287">
                  <c:v>3.42</c:v>
                </c:pt>
                <c:pt idx="288">
                  <c:v>3.43</c:v>
                </c:pt>
                <c:pt idx="289">
                  <c:v>3.44</c:v>
                </c:pt>
                <c:pt idx="290">
                  <c:v>3.45</c:v>
                </c:pt>
                <c:pt idx="291">
                  <c:v>3.46</c:v>
                </c:pt>
                <c:pt idx="292">
                  <c:v>3.47</c:v>
                </c:pt>
                <c:pt idx="293">
                  <c:v>3.48</c:v>
                </c:pt>
                <c:pt idx="294">
                  <c:v>3.49</c:v>
                </c:pt>
                <c:pt idx="295">
                  <c:v>3.5</c:v>
                </c:pt>
                <c:pt idx="296">
                  <c:v>3.51</c:v>
                </c:pt>
                <c:pt idx="297">
                  <c:v>3.52</c:v>
                </c:pt>
                <c:pt idx="298">
                  <c:v>3.53</c:v>
                </c:pt>
                <c:pt idx="299">
                  <c:v>3.54</c:v>
                </c:pt>
                <c:pt idx="300">
                  <c:v>3.55</c:v>
                </c:pt>
                <c:pt idx="301">
                  <c:v>3.56</c:v>
                </c:pt>
                <c:pt idx="302">
                  <c:v>3.57</c:v>
                </c:pt>
                <c:pt idx="303">
                  <c:v>3.58</c:v>
                </c:pt>
                <c:pt idx="304">
                  <c:v>3.59</c:v>
                </c:pt>
                <c:pt idx="305">
                  <c:v>3.6</c:v>
                </c:pt>
                <c:pt idx="306">
                  <c:v>3.61</c:v>
                </c:pt>
                <c:pt idx="307">
                  <c:v>3.62</c:v>
                </c:pt>
                <c:pt idx="308">
                  <c:v>3.63</c:v>
                </c:pt>
                <c:pt idx="309">
                  <c:v>3.64</c:v>
                </c:pt>
                <c:pt idx="310">
                  <c:v>3.65</c:v>
                </c:pt>
                <c:pt idx="311">
                  <c:v>3.66</c:v>
                </c:pt>
                <c:pt idx="312">
                  <c:v>3.67</c:v>
                </c:pt>
                <c:pt idx="313">
                  <c:v>3.68</c:v>
                </c:pt>
                <c:pt idx="314">
                  <c:v>3.69</c:v>
                </c:pt>
                <c:pt idx="315">
                  <c:v>3.7</c:v>
                </c:pt>
                <c:pt idx="316">
                  <c:v>3.71</c:v>
                </c:pt>
                <c:pt idx="317">
                  <c:v>3.72</c:v>
                </c:pt>
                <c:pt idx="318">
                  <c:v>3.73</c:v>
                </c:pt>
                <c:pt idx="319">
                  <c:v>3.74</c:v>
                </c:pt>
                <c:pt idx="320">
                  <c:v>3.75</c:v>
                </c:pt>
                <c:pt idx="321">
                  <c:v>3.76</c:v>
                </c:pt>
                <c:pt idx="322">
                  <c:v>3.77</c:v>
                </c:pt>
                <c:pt idx="323">
                  <c:v>3.78</c:v>
                </c:pt>
                <c:pt idx="324">
                  <c:v>3.79</c:v>
                </c:pt>
                <c:pt idx="325">
                  <c:v>3.8</c:v>
                </c:pt>
                <c:pt idx="326">
                  <c:v>3.81</c:v>
                </c:pt>
                <c:pt idx="327">
                  <c:v>3.82</c:v>
                </c:pt>
                <c:pt idx="328">
                  <c:v>3.83</c:v>
                </c:pt>
                <c:pt idx="329">
                  <c:v>3.84</c:v>
                </c:pt>
                <c:pt idx="330">
                  <c:v>3.85</c:v>
                </c:pt>
                <c:pt idx="331">
                  <c:v>3.86</c:v>
                </c:pt>
                <c:pt idx="332">
                  <c:v>3.87</c:v>
                </c:pt>
                <c:pt idx="333">
                  <c:v>3.88</c:v>
                </c:pt>
                <c:pt idx="334">
                  <c:v>3.89</c:v>
                </c:pt>
                <c:pt idx="335">
                  <c:v>3.9</c:v>
                </c:pt>
                <c:pt idx="336">
                  <c:v>3.91</c:v>
                </c:pt>
                <c:pt idx="337">
                  <c:v>3.92</c:v>
                </c:pt>
                <c:pt idx="338">
                  <c:v>3.93</c:v>
                </c:pt>
                <c:pt idx="339">
                  <c:v>3.94</c:v>
                </c:pt>
                <c:pt idx="340">
                  <c:v>3.95</c:v>
                </c:pt>
                <c:pt idx="341">
                  <c:v>3.96</c:v>
                </c:pt>
                <c:pt idx="342">
                  <c:v>3.97</c:v>
                </c:pt>
                <c:pt idx="343">
                  <c:v>3.98</c:v>
                </c:pt>
                <c:pt idx="344">
                  <c:v>3.99</c:v>
                </c:pt>
                <c:pt idx="345">
                  <c:v>4</c:v>
                </c:pt>
                <c:pt idx="346">
                  <c:v>4.01</c:v>
                </c:pt>
                <c:pt idx="347">
                  <c:v>4.0199999999999996</c:v>
                </c:pt>
                <c:pt idx="348">
                  <c:v>4.03</c:v>
                </c:pt>
                <c:pt idx="349">
                  <c:v>4.04</c:v>
                </c:pt>
                <c:pt idx="350">
                  <c:v>4.05</c:v>
                </c:pt>
                <c:pt idx="351">
                  <c:v>4.0599999999999996</c:v>
                </c:pt>
                <c:pt idx="352">
                  <c:v>4.07</c:v>
                </c:pt>
                <c:pt idx="353">
                  <c:v>4.08</c:v>
                </c:pt>
                <c:pt idx="354">
                  <c:v>4.09</c:v>
                </c:pt>
                <c:pt idx="355">
                  <c:v>4.0999999999999996</c:v>
                </c:pt>
                <c:pt idx="356">
                  <c:v>4.1100000000000003</c:v>
                </c:pt>
                <c:pt idx="357">
                  <c:v>4.12</c:v>
                </c:pt>
                <c:pt idx="358">
                  <c:v>4.13</c:v>
                </c:pt>
                <c:pt idx="359">
                  <c:v>4.1399999999999997</c:v>
                </c:pt>
                <c:pt idx="360">
                  <c:v>4.1500000000000004</c:v>
                </c:pt>
                <c:pt idx="361">
                  <c:v>4.16</c:v>
                </c:pt>
                <c:pt idx="362">
                  <c:v>4.17</c:v>
                </c:pt>
                <c:pt idx="363">
                  <c:v>4.18</c:v>
                </c:pt>
                <c:pt idx="364">
                  <c:v>4.1900000000000004</c:v>
                </c:pt>
                <c:pt idx="365">
                  <c:v>4.2</c:v>
                </c:pt>
                <c:pt idx="366">
                  <c:v>4.21</c:v>
                </c:pt>
                <c:pt idx="367">
                  <c:v>4.22</c:v>
                </c:pt>
                <c:pt idx="368">
                  <c:v>4.2300000000000004</c:v>
                </c:pt>
                <c:pt idx="369">
                  <c:v>4.24</c:v>
                </c:pt>
                <c:pt idx="370">
                  <c:v>4.25</c:v>
                </c:pt>
                <c:pt idx="371">
                  <c:v>4.26</c:v>
                </c:pt>
                <c:pt idx="372">
                  <c:v>4.2699999999999996</c:v>
                </c:pt>
                <c:pt idx="373">
                  <c:v>4.28</c:v>
                </c:pt>
                <c:pt idx="374">
                  <c:v>4.29</c:v>
                </c:pt>
                <c:pt idx="375">
                  <c:v>4.3</c:v>
                </c:pt>
                <c:pt idx="376">
                  <c:v>4.3099999999999996</c:v>
                </c:pt>
                <c:pt idx="377">
                  <c:v>4.32</c:v>
                </c:pt>
                <c:pt idx="378">
                  <c:v>4.33</c:v>
                </c:pt>
                <c:pt idx="379">
                  <c:v>4.34</c:v>
                </c:pt>
                <c:pt idx="380">
                  <c:v>4.3499999999999996</c:v>
                </c:pt>
                <c:pt idx="381">
                  <c:v>4.3600000000000003</c:v>
                </c:pt>
                <c:pt idx="382">
                  <c:v>4.37</c:v>
                </c:pt>
                <c:pt idx="383">
                  <c:v>4.38</c:v>
                </c:pt>
                <c:pt idx="384">
                  <c:v>4.3899999999999997</c:v>
                </c:pt>
                <c:pt idx="385">
                  <c:v>4.4000000000000004</c:v>
                </c:pt>
                <c:pt idx="386">
                  <c:v>4.41</c:v>
                </c:pt>
                <c:pt idx="387">
                  <c:v>4.42</c:v>
                </c:pt>
                <c:pt idx="388">
                  <c:v>4.43</c:v>
                </c:pt>
                <c:pt idx="389">
                  <c:v>4.4400000000000004</c:v>
                </c:pt>
                <c:pt idx="390">
                  <c:v>4.45</c:v>
                </c:pt>
                <c:pt idx="391">
                  <c:v>4.46</c:v>
                </c:pt>
                <c:pt idx="392">
                  <c:v>4.47</c:v>
                </c:pt>
                <c:pt idx="393">
                  <c:v>4.4800000000000004</c:v>
                </c:pt>
                <c:pt idx="394">
                  <c:v>4.49</c:v>
                </c:pt>
                <c:pt idx="395">
                  <c:v>4.5</c:v>
                </c:pt>
                <c:pt idx="396">
                  <c:v>4.51</c:v>
                </c:pt>
                <c:pt idx="397">
                  <c:v>4.5199999999999996</c:v>
                </c:pt>
                <c:pt idx="398">
                  <c:v>4.53</c:v>
                </c:pt>
                <c:pt idx="399">
                  <c:v>4.54</c:v>
                </c:pt>
                <c:pt idx="400">
                  <c:v>4.55</c:v>
                </c:pt>
                <c:pt idx="401">
                  <c:v>4.5599999999999996</c:v>
                </c:pt>
                <c:pt idx="402">
                  <c:v>4.57</c:v>
                </c:pt>
                <c:pt idx="403">
                  <c:v>4.58</c:v>
                </c:pt>
                <c:pt idx="404">
                  <c:v>4.59</c:v>
                </c:pt>
                <c:pt idx="405">
                  <c:v>4.5999999999999996</c:v>
                </c:pt>
                <c:pt idx="406">
                  <c:v>4.6100000000000003</c:v>
                </c:pt>
                <c:pt idx="407">
                  <c:v>4.62</c:v>
                </c:pt>
                <c:pt idx="408">
                  <c:v>4.63</c:v>
                </c:pt>
                <c:pt idx="409">
                  <c:v>4.6399999999999997</c:v>
                </c:pt>
                <c:pt idx="410">
                  <c:v>4.6500000000000004</c:v>
                </c:pt>
                <c:pt idx="411">
                  <c:v>4.66</c:v>
                </c:pt>
                <c:pt idx="412">
                  <c:v>4.67</c:v>
                </c:pt>
                <c:pt idx="413">
                  <c:v>4.68</c:v>
                </c:pt>
                <c:pt idx="414">
                  <c:v>4.6900000000000004</c:v>
                </c:pt>
                <c:pt idx="415">
                  <c:v>4.7</c:v>
                </c:pt>
                <c:pt idx="416">
                  <c:v>4.71</c:v>
                </c:pt>
                <c:pt idx="417">
                  <c:v>4.72</c:v>
                </c:pt>
                <c:pt idx="418">
                  <c:v>4.7300000000000004</c:v>
                </c:pt>
                <c:pt idx="419">
                  <c:v>4.74</c:v>
                </c:pt>
                <c:pt idx="420">
                  <c:v>4.75</c:v>
                </c:pt>
                <c:pt idx="421">
                  <c:v>4.76</c:v>
                </c:pt>
                <c:pt idx="422">
                  <c:v>4.7699999999999996</c:v>
                </c:pt>
                <c:pt idx="423">
                  <c:v>4.78</c:v>
                </c:pt>
                <c:pt idx="424">
                  <c:v>4.79</c:v>
                </c:pt>
                <c:pt idx="425">
                  <c:v>4.8</c:v>
                </c:pt>
                <c:pt idx="426">
                  <c:v>4.8099999999999996</c:v>
                </c:pt>
                <c:pt idx="427">
                  <c:v>4.82</c:v>
                </c:pt>
                <c:pt idx="428">
                  <c:v>4.83</c:v>
                </c:pt>
                <c:pt idx="429">
                  <c:v>4.84</c:v>
                </c:pt>
                <c:pt idx="430">
                  <c:v>4.8499999999999996</c:v>
                </c:pt>
                <c:pt idx="431">
                  <c:v>4.8600000000000003</c:v>
                </c:pt>
                <c:pt idx="432">
                  <c:v>4.87</c:v>
                </c:pt>
                <c:pt idx="433">
                  <c:v>4.88</c:v>
                </c:pt>
                <c:pt idx="434">
                  <c:v>4.8899999999999997</c:v>
                </c:pt>
                <c:pt idx="435">
                  <c:v>4.9000000000000004</c:v>
                </c:pt>
                <c:pt idx="436">
                  <c:v>4.91</c:v>
                </c:pt>
                <c:pt idx="437">
                  <c:v>4.92</c:v>
                </c:pt>
                <c:pt idx="438">
                  <c:v>4.93</c:v>
                </c:pt>
                <c:pt idx="439">
                  <c:v>4.9400000000000004</c:v>
                </c:pt>
                <c:pt idx="440">
                  <c:v>4.95</c:v>
                </c:pt>
                <c:pt idx="441">
                  <c:v>4.96</c:v>
                </c:pt>
                <c:pt idx="442">
                  <c:v>4.97</c:v>
                </c:pt>
                <c:pt idx="443">
                  <c:v>4.9800000000000004</c:v>
                </c:pt>
                <c:pt idx="444">
                  <c:v>4.99</c:v>
                </c:pt>
                <c:pt idx="445">
                  <c:v>5</c:v>
                </c:pt>
                <c:pt idx="446">
                  <c:v>5.01</c:v>
                </c:pt>
                <c:pt idx="447">
                  <c:v>5.0199999999999996</c:v>
                </c:pt>
                <c:pt idx="448">
                  <c:v>5.03</c:v>
                </c:pt>
                <c:pt idx="449">
                  <c:v>5.04</c:v>
                </c:pt>
                <c:pt idx="450">
                  <c:v>5.05</c:v>
                </c:pt>
                <c:pt idx="451">
                  <c:v>5.0599999999999996</c:v>
                </c:pt>
                <c:pt idx="452">
                  <c:v>5.07</c:v>
                </c:pt>
                <c:pt idx="453">
                  <c:v>5.08</c:v>
                </c:pt>
                <c:pt idx="454">
                  <c:v>5.09</c:v>
                </c:pt>
                <c:pt idx="455">
                  <c:v>5.0999999999999996</c:v>
                </c:pt>
                <c:pt idx="456">
                  <c:v>5.1100000000000003</c:v>
                </c:pt>
                <c:pt idx="457">
                  <c:v>5.12</c:v>
                </c:pt>
                <c:pt idx="458">
                  <c:v>5.13</c:v>
                </c:pt>
                <c:pt idx="459">
                  <c:v>5.14</c:v>
                </c:pt>
                <c:pt idx="460">
                  <c:v>5.15</c:v>
                </c:pt>
                <c:pt idx="461">
                  <c:v>5.16</c:v>
                </c:pt>
                <c:pt idx="462">
                  <c:v>5.17</c:v>
                </c:pt>
                <c:pt idx="463">
                  <c:v>5.18</c:v>
                </c:pt>
                <c:pt idx="464">
                  <c:v>5.19</c:v>
                </c:pt>
                <c:pt idx="465">
                  <c:v>5.2</c:v>
                </c:pt>
                <c:pt idx="466">
                  <c:v>5.21</c:v>
                </c:pt>
                <c:pt idx="467">
                  <c:v>5.22</c:v>
                </c:pt>
                <c:pt idx="468">
                  <c:v>5.23</c:v>
                </c:pt>
                <c:pt idx="469">
                  <c:v>5.24</c:v>
                </c:pt>
                <c:pt idx="470">
                  <c:v>5.25</c:v>
                </c:pt>
                <c:pt idx="471">
                  <c:v>5.26</c:v>
                </c:pt>
                <c:pt idx="472">
                  <c:v>5.27</c:v>
                </c:pt>
                <c:pt idx="473">
                  <c:v>5.28</c:v>
                </c:pt>
                <c:pt idx="474">
                  <c:v>5.29</c:v>
                </c:pt>
                <c:pt idx="475">
                  <c:v>5.3</c:v>
                </c:pt>
                <c:pt idx="476">
                  <c:v>5.31</c:v>
                </c:pt>
                <c:pt idx="477">
                  <c:v>5.32</c:v>
                </c:pt>
                <c:pt idx="478">
                  <c:v>5.33</c:v>
                </c:pt>
                <c:pt idx="479">
                  <c:v>5.34</c:v>
                </c:pt>
                <c:pt idx="480">
                  <c:v>5.35</c:v>
                </c:pt>
                <c:pt idx="481">
                  <c:v>5.36</c:v>
                </c:pt>
                <c:pt idx="482">
                  <c:v>5.37</c:v>
                </c:pt>
                <c:pt idx="483">
                  <c:v>5.38</c:v>
                </c:pt>
                <c:pt idx="484">
                  <c:v>5.39</c:v>
                </c:pt>
                <c:pt idx="485">
                  <c:v>5.4</c:v>
                </c:pt>
                <c:pt idx="486">
                  <c:v>5.41</c:v>
                </c:pt>
                <c:pt idx="487">
                  <c:v>5.42</c:v>
                </c:pt>
                <c:pt idx="488">
                  <c:v>5.43</c:v>
                </c:pt>
                <c:pt idx="489">
                  <c:v>5.44</c:v>
                </c:pt>
                <c:pt idx="490">
                  <c:v>5.45</c:v>
                </c:pt>
                <c:pt idx="491">
                  <c:v>5.46</c:v>
                </c:pt>
                <c:pt idx="492">
                  <c:v>5.47</c:v>
                </c:pt>
                <c:pt idx="493">
                  <c:v>5.48</c:v>
                </c:pt>
                <c:pt idx="494">
                  <c:v>5.49</c:v>
                </c:pt>
                <c:pt idx="495">
                  <c:v>5.5</c:v>
                </c:pt>
                <c:pt idx="496">
                  <c:v>5.51</c:v>
                </c:pt>
                <c:pt idx="497">
                  <c:v>5.52</c:v>
                </c:pt>
                <c:pt idx="498">
                  <c:v>5.53</c:v>
                </c:pt>
                <c:pt idx="499">
                  <c:v>5.54</c:v>
                </c:pt>
                <c:pt idx="500">
                  <c:v>5.55</c:v>
                </c:pt>
                <c:pt idx="501">
                  <c:v>5.56</c:v>
                </c:pt>
                <c:pt idx="502">
                  <c:v>5.57</c:v>
                </c:pt>
                <c:pt idx="503">
                  <c:v>5.58</c:v>
                </c:pt>
                <c:pt idx="504">
                  <c:v>5.59</c:v>
                </c:pt>
                <c:pt idx="505">
                  <c:v>5.6</c:v>
                </c:pt>
                <c:pt idx="506">
                  <c:v>5.61</c:v>
                </c:pt>
                <c:pt idx="507">
                  <c:v>5.62</c:v>
                </c:pt>
                <c:pt idx="508">
                  <c:v>5.63</c:v>
                </c:pt>
                <c:pt idx="509">
                  <c:v>5.64</c:v>
                </c:pt>
                <c:pt idx="510">
                  <c:v>5.65</c:v>
                </c:pt>
                <c:pt idx="511">
                  <c:v>5.66</c:v>
                </c:pt>
                <c:pt idx="512">
                  <c:v>5.67</c:v>
                </c:pt>
                <c:pt idx="513">
                  <c:v>5.68</c:v>
                </c:pt>
                <c:pt idx="514">
                  <c:v>5.69</c:v>
                </c:pt>
                <c:pt idx="515">
                  <c:v>5.7</c:v>
                </c:pt>
                <c:pt idx="516">
                  <c:v>5.71</c:v>
                </c:pt>
                <c:pt idx="517">
                  <c:v>5.72</c:v>
                </c:pt>
                <c:pt idx="518">
                  <c:v>5.73</c:v>
                </c:pt>
                <c:pt idx="519">
                  <c:v>5.74</c:v>
                </c:pt>
                <c:pt idx="520">
                  <c:v>5.75</c:v>
                </c:pt>
                <c:pt idx="521">
                  <c:v>5.76</c:v>
                </c:pt>
                <c:pt idx="522">
                  <c:v>5.77</c:v>
                </c:pt>
                <c:pt idx="523">
                  <c:v>5.78</c:v>
                </c:pt>
                <c:pt idx="524">
                  <c:v>5.79</c:v>
                </c:pt>
                <c:pt idx="525">
                  <c:v>5.8</c:v>
                </c:pt>
                <c:pt idx="526">
                  <c:v>5.81</c:v>
                </c:pt>
                <c:pt idx="527">
                  <c:v>5.82</c:v>
                </c:pt>
                <c:pt idx="528">
                  <c:v>5.83</c:v>
                </c:pt>
                <c:pt idx="529">
                  <c:v>5.84</c:v>
                </c:pt>
                <c:pt idx="530">
                  <c:v>5.85</c:v>
                </c:pt>
                <c:pt idx="531">
                  <c:v>5.86</c:v>
                </c:pt>
                <c:pt idx="532">
                  <c:v>5.87</c:v>
                </c:pt>
                <c:pt idx="533">
                  <c:v>5.88</c:v>
                </c:pt>
                <c:pt idx="534">
                  <c:v>5.89</c:v>
                </c:pt>
                <c:pt idx="535">
                  <c:v>5.9</c:v>
                </c:pt>
                <c:pt idx="536">
                  <c:v>5.91</c:v>
                </c:pt>
                <c:pt idx="537">
                  <c:v>5.92</c:v>
                </c:pt>
                <c:pt idx="538">
                  <c:v>5.93</c:v>
                </c:pt>
                <c:pt idx="539">
                  <c:v>5.94</c:v>
                </c:pt>
                <c:pt idx="540">
                  <c:v>5.95</c:v>
                </c:pt>
                <c:pt idx="541">
                  <c:v>5.96</c:v>
                </c:pt>
                <c:pt idx="542">
                  <c:v>5.97</c:v>
                </c:pt>
                <c:pt idx="543">
                  <c:v>5.98</c:v>
                </c:pt>
                <c:pt idx="544">
                  <c:v>5.99</c:v>
                </c:pt>
                <c:pt idx="545">
                  <c:v>6</c:v>
                </c:pt>
                <c:pt idx="546">
                  <c:v>6.01</c:v>
                </c:pt>
                <c:pt idx="547">
                  <c:v>6.02</c:v>
                </c:pt>
                <c:pt idx="548">
                  <c:v>6.03</c:v>
                </c:pt>
                <c:pt idx="549">
                  <c:v>6.04</c:v>
                </c:pt>
                <c:pt idx="550">
                  <c:v>6.05</c:v>
                </c:pt>
                <c:pt idx="551">
                  <c:v>6.06</c:v>
                </c:pt>
                <c:pt idx="552">
                  <c:v>6.07</c:v>
                </c:pt>
                <c:pt idx="553">
                  <c:v>6.08</c:v>
                </c:pt>
                <c:pt idx="554">
                  <c:v>6.09</c:v>
                </c:pt>
                <c:pt idx="555">
                  <c:v>6.1</c:v>
                </c:pt>
                <c:pt idx="556">
                  <c:v>6.11</c:v>
                </c:pt>
                <c:pt idx="557">
                  <c:v>6.12</c:v>
                </c:pt>
                <c:pt idx="558">
                  <c:v>6.13</c:v>
                </c:pt>
                <c:pt idx="559">
                  <c:v>6.14</c:v>
                </c:pt>
                <c:pt idx="560">
                  <c:v>6.15</c:v>
                </c:pt>
                <c:pt idx="561">
                  <c:v>6.16</c:v>
                </c:pt>
                <c:pt idx="562">
                  <c:v>6.17</c:v>
                </c:pt>
                <c:pt idx="563">
                  <c:v>6.18</c:v>
                </c:pt>
                <c:pt idx="564">
                  <c:v>6.19</c:v>
                </c:pt>
                <c:pt idx="565">
                  <c:v>6.2</c:v>
                </c:pt>
                <c:pt idx="566">
                  <c:v>6.21</c:v>
                </c:pt>
                <c:pt idx="567">
                  <c:v>6.22</c:v>
                </c:pt>
                <c:pt idx="568">
                  <c:v>6.23</c:v>
                </c:pt>
                <c:pt idx="569">
                  <c:v>6.24</c:v>
                </c:pt>
                <c:pt idx="570">
                  <c:v>6.25</c:v>
                </c:pt>
                <c:pt idx="571">
                  <c:v>6.26</c:v>
                </c:pt>
                <c:pt idx="572">
                  <c:v>6.27</c:v>
                </c:pt>
                <c:pt idx="573">
                  <c:v>6.28</c:v>
                </c:pt>
                <c:pt idx="574">
                  <c:v>6.29</c:v>
                </c:pt>
                <c:pt idx="575">
                  <c:v>6.3</c:v>
                </c:pt>
                <c:pt idx="576">
                  <c:v>6.31</c:v>
                </c:pt>
                <c:pt idx="577">
                  <c:v>6.32</c:v>
                </c:pt>
                <c:pt idx="578">
                  <c:v>6.33</c:v>
                </c:pt>
                <c:pt idx="579">
                  <c:v>6.34</c:v>
                </c:pt>
                <c:pt idx="580">
                  <c:v>6.35</c:v>
                </c:pt>
                <c:pt idx="581">
                  <c:v>6.36</c:v>
                </c:pt>
                <c:pt idx="582">
                  <c:v>6.37</c:v>
                </c:pt>
                <c:pt idx="583">
                  <c:v>6.38</c:v>
                </c:pt>
                <c:pt idx="584">
                  <c:v>6.39</c:v>
                </c:pt>
                <c:pt idx="585">
                  <c:v>6.4</c:v>
                </c:pt>
                <c:pt idx="586">
                  <c:v>6.41</c:v>
                </c:pt>
                <c:pt idx="587">
                  <c:v>6.42</c:v>
                </c:pt>
                <c:pt idx="588">
                  <c:v>6.43</c:v>
                </c:pt>
                <c:pt idx="589">
                  <c:v>6.44</c:v>
                </c:pt>
                <c:pt idx="590">
                  <c:v>6.45</c:v>
                </c:pt>
                <c:pt idx="591">
                  <c:v>6.46</c:v>
                </c:pt>
                <c:pt idx="592">
                  <c:v>6.47</c:v>
                </c:pt>
                <c:pt idx="593">
                  <c:v>6.48</c:v>
                </c:pt>
                <c:pt idx="594">
                  <c:v>6.49</c:v>
                </c:pt>
                <c:pt idx="595">
                  <c:v>6.5</c:v>
                </c:pt>
                <c:pt idx="596">
                  <c:v>6.51</c:v>
                </c:pt>
                <c:pt idx="597">
                  <c:v>6.52</c:v>
                </c:pt>
                <c:pt idx="598">
                  <c:v>6.53</c:v>
                </c:pt>
                <c:pt idx="599">
                  <c:v>6.54</c:v>
                </c:pt>
                <c:pt idx="600">
                  <c:v>6.55</c:v>
                </c:pt>
                <c:pt idx="601">
                  <c:v>6.56</c:v>
                </c:pt>
                <c:pt idx="602">
                  <c:v>6.57</c:v>
                </c:pt>
                <c:pt idx="603">
                  <c:v>6.58</c:v>
                </c:pt>
                <c:pt idx="604">
                  <c:v>6.59</c:v>
                </c:pt>
                <c:pt idx="605">
                  <c:v>6.6</c:v>
                </c:pt>
                <c:pt idx="606">
                  <c:v>6.61</c:v>
                </c:pt>
                <c:pt idx="607">
                  <c:v>6.62</c:v>
                </c:pt>
                <c:pt idx="608">
                  <c:v>6.63</c:v>
                </c:pt>
                <c:pt idx="609">
                  <c:v>6.64</c:v>
                </c:pt>
                <c:pt idx="610">
                  <c:v>6.65</c:v>
                </c:pt>
                <c:pt idx="611">
                  <c:v>6.66</c:v>
                </c:pt>
                <c:pt idx="612">
                  <c:v>6.67</c:v>
                </c:pt>
                <c:pt idx="613">
                  <c:v>6.68</c:v>
                </c:pt>
                <c:pt idx="614">
                  <c:v>6.69</c:v>
                </c:pt>
                <c:pt idx="615">
                  <c:v>6.7</c:v>
                </c:pt>
                <c:pt idx="616">
                  <c:v>6.71</c:v>
                </c:pt>
                <c:pt idx="617">
                  <c:v>6.72</c:v>
                </c:pt>
                <c:pt idx="618">
                  <c:v>6.73</c:v>
                </c:pt>
                <c:pt idx="619">
                  <c:v>6.74</c:v>
                </c:pt>
                <c:pt idx="620">
                  <c:v>6.75</c:v>
                </c:pt>
                <c:pt idx="621">
                  <c:v>6.76</c:v>
                </c:pt>
                <c:pt idx="622">
                  <c:v>6.77</c:v>
                </c:pt>
                <c:pt idx="623">
                  <c:v>6.78</c:v>
                </c:pt>
                <c:pt idx="624">
                  <c:v>6.79</c:v>
                </c:pt>
                <c:pt idx="625">
                  <c:v>6.8</c:v>
                </c:pt>
                <c:pt idx="626">
                  <c:v>6.81</c:v>
                </c:pt>
                <c:pt idx="627">
                  <c:v>6.82</c:v>
                </c:pt>
                <c:pt idx="628">
                  <c:v>6.83</c:v>
                </c:pt>
                <c:pt idx="629">
                  <c:v>6.84</c:v>
                </c:pt>
                <c:pt idx="630">
                  <c:v>6.85</c:v>
                </c:pt>
                <c:pt idx="631">
                  <c:v>6.86</c:v>
                </c:pt>
                <c:pt idx="632">
                  <c:v>6.87</c:v>
                </c:pt>
                <c:pt idx="633">
                  <c:v>6.88</c:v>
                </c:pt>
                <c:pt idx="634">
                  <c:v>6.89</c:v>
                </c:pt>
                <c:pt idx="635">
                  <c:v>6.9</c:v>
                </c:pt>
                <c:pt idx="636">
                  <c:v>6.91</c:v>
                </c:pt>
                <c:pt idx="637">
                  <c:v>6.92</c:v>
                </c:pt>
                <c:pt idx="638">
                  <c:v>6.93</c:v>
                </c:pt>
                <c:pt idx="639">
                  <c:v>6.94</c:v>
                </c:pt>
                <c:pt idx="640">
                  <c:v>6.95</c:v>
                </c:pt>
                <c:pt idx="641">
                  <c:v>6.96</c:v>
                </c:pt>
                <c:pt idx="642">
                  <c:v>6.97</c:v>
                </c:pt>
                <c:pt idx="643">
                  <c:v>6.98</c:v>
                </c:pt>
                <c:pt idx="644">
                  <c:v>6.99</c:v>
                </c:pt>
                <c:pt idx="645">
                  <c:v>7</c:v>
                </c:pt>
                <c:pt idx="646">
                  <c:v>7.01</c:v>
                </c:pt>
                <c:pt idx="647">
                  <c:v>7.02</c:v>
                </c:pt>
                <c:pt idx="648">
                  <c:v>7.03</c:v>
                </c:pt>
                <c:pt idx="649">
                  <c:v>7.04</c:v>
                </c:pt>
                <c:pt idx="650">
                  <c:v>7.05</c:v>
                </c:pt>
                <c:pt idx="651">
                  <c:v>7.06</c:v>
                </c:pt>
                <c:pt idx="652">
                  <c:v>7.07</c:v>
                </c:pt>
                <c:pt idx="653">
                  <c:v>7.08</c:v>
                </c:pt>
                <c:pt idx="654">
                  <c:v>7.09</c:v>
                </c:pt>
                <c:pt idx="655">
                  <c:v>7.1</c:v>
                </c:pt>
                <c:pt idx="656">
                  <c:v>7.11</c:v>
                </c:pt>
                <c:pt idx="657">
                  <c:v>7.12</c:v>
                </c:pt>
                <c:pt idx="658">
                  <c:v>7.13</c:v>
                </c:pt>
                <c:pt idx="659">
                  <c:v>7.14</c:v>
                </c:pt>
                <c:pt idx="660">
                  <c:v>7.15</c:v>
                </c:pt>
                <c:pt idx="661">
                  <c:v>7.16</c:v>
                </c:pt>
                <c:pt idx="662">
                  <c:v>7.17</c:v>
                </c:pt>
                <c:pt idx="663">
                  <c:v>7.18</c:v>
                </c:pt>
                <c:pt idx="664">
                  <c:v>7.19</c:v>
                </c:pt>
                <c:pt idx="665">
                  <c:v>7.2</c:v>
                </c:pt>
                <c:pt idx="666">
                  <c:v>7.21</c:v>
                </c:pt>
                <c:pt idx="667">
                  <c:v>7.22</c:v>
                </c:pt>
                <c:pt idx="668">
                  <c:v>7.23</c:v>
                </c:pt>
                <c:pt idx="669">
                  <c:v>7.24</c:v>
                </c:pt>
                <c:pt idx="670">
                  <c:v>7.25</c:v>
                </c:pt>
                <c:pt idx="671">
                  <c:v>7.26</c:v>
                </c:pt>
                <c:pt idx="672">
                  <c:v>7.27</c:v>
                </c:pt>
                <c:pt idx="673">
                  <c:v>7.28</c:v>
                </c:pt>
                <c:pt idx="674">
                  <c:v>7.29</c:v>
                </c:pt>
                <c:pt idx="675">
                  <c:v>7.3</c:v>
                </c:pt>
                <c:pt idx="676">
                  <c:v>7.31</c:v>
                </c:pt>
                <c:pt idx="677">
                  <c:v>7.32</c:v>
                </c:pt>
                <c:pt idx="678">
                  <c:v>7.33</c:v>
                </c:pt>
                <c:pt idx="679">
                  <c:v>7.34</c:v>
                </c:pt>
                <c:pt idx="680">
                  <c:v>7.35</c:v>
                </c:pt>
                <c:pt idx="681">
                  <c:v>7.36</c:v>
                </c:pt>
                <c:pt idx="682">
                  <c:v>7.37</c:v>
                </c:pt>
                <c:pt idx="683">
                  <c:v>7.38</c:v>
                </c:pt>
                <c:pt idx="684">
                  <c:v>7.39</c:v>
                </c:pt>
                <c:pt idx="685">
                  <c:v>7.4</c:v>
                </c:pt>
                <c:pt idx="686">
                  <c:v>7.41</c:v>
                </c:pt>
                <c:pt idx="687">
                  <c:v>7.42</c:v>
                </c:pt>
                <c:pt idx="688">
                  <c:v>7.43</c:v>
                </c:pt>
                <c:pt idx="689">
                  <c:v>7.44</c:v>
                </c:pt>
                <c:pt idx="690">
                  <c:v>7.45</c:v>
                </c:pt>
                <c:pt idx="691">
                  <c:v>7.46</c:v>
                </c:pt>
                <c:pt idx="692">
                  <c:v>7.47</c:v>
                </c:pt>
                <c:pt idx="693">
                  <c:v>7.48</c:v>
                </c:pt>
                <c:pt idx="694">
                  <c:v>7.49</c:v>
                </c:pt>
                <c:pt idx="695">
                  <c:v>7.5</c:v>
                </c:pt>
                <c:pt idx="696">
                  <c:v>7.51</c:v>
                </c:pt>
                <c:pt idx="697">
                  <c:v>7.52</c:v>
                </c:pt>
                <c:pt idx="698">
                  <c:v>7.53</c:v>
                </c:pt>
                <c:pt idx="699">
                  <c:v>7.54</c:v>
                </c:pt>
                <c:pt idx="700">
                  <c:v>7.55</c:v>
                </c:pt>
                <c:pt idx="701">
                  <c:v>7.56</c:v>
                </c:pt>
                <c:pt idx="702">
                  <c:v>7.57</c:v>
                </c:pt>
                <c:pt idx="703">
                  <c:v>7.58</c:v>
                </c:pt>
                <c:pt idx="704">
                  <c:v>7.59</c:v>
                </c:pt>
                <c:pt idx="705">
                  <c:v>7.6</c:v>
                </c:pt>
                <c:pt idx="706">
                  <c:v>7.61</c:v>
                </c:pt>
                <c:pt idx="707">
                  <c:v>7.62</c:v>
                </c:pt>
                <c:pt idx="708">
                  <c:v>7.63</c:v>
                </c:pt>
                <c:pt idx="709">
                  <c:v>7.64</c:v>
                </c:pt>
                <c:pt idx="710">
                  <c:v>7.65</c:v>
                </c:pt>
                <c:pt idx="711">
                  <c:v>7.66</c:v>
                </c:pt>
                <c:pt idx="712">
                  <c:v>7.67</c:v>
                </c:pt>
                <c:pt idx="713">
                  <c:v>7.68</c:v>
                </c:pt>
                <c:pt idx="714">
                  <c:v>7.69</c:v>
                </c:pt>
                <c:pt idx="715">
                  <c:v>7.7</c:v>
                </c:pt>
                <c:pt idx="716">
                  <c:v>7.71</c:v>
                </c:pt>
                <c:pt idx="717">
                  <c:v>7.72</c:v>
                </c:pt>
                <c:pt idx="718">
                  <c:v>7.73</c:v>
                </c:pt>
                <c:pt idx="719">
                  <c:v>7.74</c:v>
                </c:pt>
                <c:pt idx="720">
                  <c:v>7.75</c:v>
                </c:pt>
                <c:pt idx="721">
                  <c:v>7.76</c:v>
                </c:pt>
                <c:pt idx="722">
                  <c:v>7.77</c:v>
                </c:pt>
                <c:pt idx="723">
                  <c:v>7.78</c:v>
                </c:pt>
                <c:pt idx="724">
                  <c:v>7.79</c:v>
                </c:pt>
                <c:pt idx="725">
                  <c:v>7.8</c:v>
                </c:pt>
                <c:pt idx="726">
                  <c:v>7.81</c:v>
                </c:pt>
                <c:pt idx="727">
                  <c:v>7.82</c:v>
                </c:pt>
                <c:pt idx="728">
                  <c:v>7.83</c:v>
                </c:pt>
                <c:pt idx="729">
                  <c:v>7.84</c:v>
                </c:pt>
                <c:pt idx="730">
                  <c:v>7.85</c:v>
                </c:pt>
                <c:pt idx="731">
                  <c:v>7.86</c:v>
                </c:pt>
                <c:pt idx="732">
                  <c:v>7.87</c:v>
                </c:pt>
                <c:pt idx="733">
                  <c:v>7.88</c:v>
                </c:pt>
                <c:pt idx="734">
                  <c:v>7.89</c:v>
                </c:pt>
                <c:pt idx="735">
                  <c:v>7.9</c:v>
                </c:pt>
              </c:numCache>
            </c:numRef>
          </c:xVal>
          <c:yVal>
            <c:numRef>
              <c:f>Sheet1!$E$2:$E$737</c:f>
              <c:numCache>
                <c:formatCode>General</c:formatCode>
                <c:ptCount val="7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0.01</c:v>
                </c:pt>
                <c:pt idx="102">
                  <c:v>0.01</c:v>
                </c:pt>
                <c:pt idx="103">
                  <c:v>0.01</c:v>
                </c:pt>
                <c:pt idx="104">
                  <c:v>0.01</c:v>
                </c:pt>
                <c:pt idx="105">
                  <c:v>0.01</c:v>
                </c:pt>
                <c:pt idx="106">
                  <c:v>0.02</c:v>
                </c:pt>
                <c:pt idx="107">
                  <c:v>0.02</c:v>
                </c:pt>
                <c:pt idx="108">
                  <c:v>0.02</c:v>
                </c:pt>
                <c:pt idx="109">
                  <c:v>0.03</c:v>
                </c:pt>
                <c:pt idx="110">
                  <c:v>0.03</c:v>
                </c:pt>
                <c:pt idx="111">
                  <c:v>0.04</c:v>
                </c:pt>
                <c:pt idx="112">
                  <c:v>0.04</c:v>
                </c:pt>
                <c:pt idx="113">
                  <c:v>0.05</c:v>
                </c:pt>
                <c:pt idx="114">
                  <c:v>0.06</c:v>
                </c:pt>
                <c:pt idx="115">
                  <c:v>7.0000000000000007E-2</c:v>
                </c:pt>
                <c:pt idx="116">
                  <c:v>7.0000000000000007E-2</c:v>
                </c:pt>
                <c:pt idx="117">
                  <c:v>0.09</c:v>
                </c:pt>
                <c:pt idx="118">
                  <c:v>0.1</c:v>
                </c:pt>
                <c:pt idx="119">
                  <c:v>0.11</c:v>
                </c:pt>
                <c:pt idx="120">
                  <c:v>0.13</c:v>
                </c:pt>
                <c:pt idx="121">
                  <c:v>0.14000000000000001</c:v>
                </c:pt>
                <c:pt idx="122">
                  <c:v>0.16</c:v>
                </c:pt>
                <c:pt idx="123">
                  <c:v>0.17</c:v>
                </c:pt>
                <c:pt idx="124">
                  <c:v>0.19</c:v>
                </c:pt>
                <c:pt idx="125">
                  <c:v>0.21</c:v>
                </c:pt>
                <c:pt idx="126">
                  <c:v>0.23</c:v>
                </c:pt>
                <c:pt idx="127">
                  <c:v>0.25</c:v>
                </c:pt>
                <c:pt idx="128">
                  <c:v>0.28000000000000003</c:v>
                </c:pt>
                <c:pt idx="129">
                  <c:v>0.31</c:v>
                </c:pt>
                <c:pt idx="130">
                  <c:v>0.34</c:v>
                </c:pt>
                <c:pt idx="131">
                  <c:v>0.37</c:v>
                </c:pt>
                <c:pt idx="132">
                  <c:v>0.41</c:v>
                </c:pt>
                <c:pt idx="133">
                  <c:v>0.44</c:v>
                </c:pt>
                <c:pt idx="134">
                  <c:v>0.49</c:v>
                </c:pt>
                <c:pt idx="135">
                  <c:v>0.52</c:v>
                </c:pt>
                <c:pt idx="136">
                  <c:v>0.56999999999999995</c:v>
                </c:pt>
                <c:pt idx="137">
                  <c:v>0.61</c:v>
                </c:pt>
                <c:pt idx="138">
                  <c:v>0.67</c:v>
                </c:pt>
                <c:pt idx="139">
                  <c:v>0.73</c:v>
                </c:pt>
                <c:pt idx="140">
                  <c:v>0.79</c:v>
                </c:pt>
                <c:pt idx="141">
                  <c:v>0.84</c:v>
                </c:pt>
                <c:pt idx="142">
                  <c:v>0.91</c:v>
                </c:pt>
                <c:pt idx="143">
                  <c:v>0.98</c:v>
                </c:pt>
                <c:pt idx="144">
                  <c:v>1.06</c:v>
                </c:pt>
                <c:pt idx="145">
                  <c:v>1.1499999999999999</c:v>
                </c:pt>
                <c:pt idx="146">
                  <c:v>1.19</c:v>
                </c:pt>
                <c:pt idx="147">
                  <c:v>1.2</c:v>
                </c:pt>
                <c:pt idx="148">
                  <c:v>1.2</c:v>
                </c:pt>
                <c:pt idx="149">
                  <c:v>1.21</c:v>
                </c:pt>
                <c:pt idx="150">
                  <c:v>1.22</c:v>
                </c:pt>
                <c:pt idx="151">
                  <c:v>1.24</c:v>
                </c:pt>
                <c:pt idx="152">
                  <c:v>1.24</c:v>
                </c:pt>
                <c:pt idx="153">
                  <c:v>1.26</c:v>
                </c:pt>
                <c:pt idx="154">
                  <c:v>1.28</c:v>
                </c:pt>
                <c:pt idx="155">
                  <c:v>1.29</c:v>
                </c:pt>
                <c:pt idx="156">
                  <c:v>1.32</c:v>
                </c:pt>
                <c:pt idx="157">
                  <c:v>1.34</c:v>
                </c:pt>
                <c:pt idx="158">
                  <c:v>1.36</c:v>
                </c:pt>
                <c:pt idx="159">
                  <c:v>1.4</c:v>
                </c:pt>
                <c:pt idx="160">
                  <c:v>1.43</c:v>
                </c:pt>
                <c:pt idx="161">
                  <c:v>1.47</c:v>
                </c:pt>
                <c:pt idx="162">
                  <c:v>1.5</c:v>
                </c:pt>
                <c:pt idx="163">
                  <c:v>1.55</c:v>
                </c:pt>
                <c:pt idx="164">
                  <c:v>1.59</c:v>
                </c:pt>
                <c:pt idx="165">
                  <c:v>1.65</c:v>
                </c:pt>
                <c:pt idx="166">
                  <c:v>1.7</c:v>
                </c:pt>
                <c:pt idx="167">
                  <c:v>1.76</c:v>
                </c:pt>
                <c:pt idx="168">
                  <c:v>1.82</c:v>
                </c:pt>
                <c:pt idx="169">
                  <c:v>1.9</c:v>
                </c:pt>
                <c:pt idx="170">
                  <c:v>1.97</c:v>
                </c:pt>
                <c:pt idx="171">
                  <c:v>2.04</c:v>
                </c:pt>
                <c:pt idx="172">
                  <c:v>2.09</c:v>
                </c:pt>
                <c:pt idx="173">
                  <c:v>2.15</c:v>
                </c:pt>
                <c:pt idx="174">
                  <c:v>2.2000000000000002</c:v>
                </c:pt>
                <c:pt idx="175">
                  <c:v>2.2400000000000002</c:v>
                </c:pt>
                <c:pt idx="176">
                  <c:v>2.2799999999999998</c:v>
                </c:pt>
                <c:pt idx="177">
                  <c:v>2.31</c:v>
                </c:pt>
                <c:pt idx="178">
                  <c:v>2.36</c:v>
                </c:pt>
                <c:pt idx="179">
                  <c:v>2.4</c:v>
                </c:pt>
                <c:pt idx="180">
                  <c:v>2.44</c:v>
                </c:pt>
                <c:pt idx="181">
                  <c:v>2.4900000000000002</c:v>
                </c:pt>
                <c:pt idx="182">
                  <c:v>2.5299999999999998</c:v>
                </c:pt>
                <c:pt idx="183">
                  <c:v>2.58</c:v>
                </c:pt>
                <c:pt idx="184">
                  <c:v>2.64</c:v>
                </c:pt>
                <c:pt idx="185">
                  <c:v>2.69</c:v>
                </c:pt>
                <c:pt idx="186">
                  <c:v>2.74</c:v>
                </c:pt>
                <c:pt idx="187">
                  <c:v>2.8</c:v>
                </c:pt>
                <c:pt idx="188">
                  <c:v>2.86</c:v>
                </c:pt>
                <c:pt idx="189">
                  <c:v>2.92</c:v>
                </c:pt>
                <c:pt idx="190">
                  <c:v>2.98</c:v>
                </c:pt>
                <c:pt idx="191">
                  <c:v>3.05</c:v>
                </c:pt>
                <c:pt idx="192">
                  <c:v>3.11</c:v>
                </c:pt>
                <c:pt idx="193">
                  <c:v>3.2</c:v>
                </c:pt>
                <c:pt idx="194">
                  <c:v>3.26</c:v>
                </c:pt>
                <c:pt idx="195">
                  <c:v>3.36</c:v>
                </c:pt>
                <c:pt idx="196">
                  <c:v>3.41</c:v>
                </c:pt>
                <c:pt idx="197">
                  <c:v>3.43</c:v>
                </c:pt>
                <c:pt idx="198">
                  <c:v>3.47</c:v>
                </c:pt>
                <c:pt idx="199">
                  <c:v>3.49</c:v>
                </c:pt>
                <c:pt idx="200">
                  <c:v>3.52</c:v>
                </c:pt>
                <c:pt idx="201">
                  <c:v>3.54</c:v>
                </c:pt>
                <c:pt idx="202">
                  <c:v>3.58</c:v>
                </c:pt>
                <c:pt idx="203">
                  <c:v>3.6</c:v>
                </c:pt>
                <c:pt idx="204">
                  <c:v>3.65</c:v>
                </c:pt>
                <c:pt idx="205">
                  <c:v>3.67</c:v>
                </c:pt>
                <c:pt idx="206">
                  <c:v>3.71</c:v>
                </c:pt>
                <c:pt idx="207">
                  <c:v>3.74</c:v>
                </c:pt>
                <c:pt idx="208">
                  <c:v>3.79</c:v>
                </c:pt>
                <c:pt idx="209">
                  <c:v>3.82</c:v>
                </c:pt>
                <c:pt idx="210">
                  <c:v>3.88</c:v>
                </c:pt>
                <c:pt idx="211">
                  <c:v>3.91</c:v>
                </c:pt>
                <c:pt idx="212">
                  <c:v>3.96</c:v>
                </c:pt>
                <c:pt idx="213">
                  <c:v>4</c:v>
                </c:pt>
                <c:pt idx="214">
                  <c:v>4.0599999999999996</c:v>
                </c:pt>
                <c:pt idx="215">
                  <c:v>4.0999999999999996</c:v>
                </c:pt>
                <c:pt idx="216">
                  <c:v>4.1900000000000004</c:v>
                </c:pt>
                <c:pt idx="217">
                  <c:v>4.22</c:v>
                </c:pt>
                <c:pt idx="218">
                  <c:v>4.29</c:v>
                </c:pt>
                <c:pt idx="219">
                  <c:v>4.3499999999999996</c:v>
                </c:pt>
                <c:pt idx="220">
                  <c:v>4.4400000000000004</c:v>
                </c:pt>
                <c:pt idx="221">
                  <c:v>4.53</c:v>
                </c:pt>
                <c:pt idx="222">
                  <c:v>4.5999999999999996</c:v>
                </c:pt>
                <c:pt idx="223">
                  <c:v>4.67</c:v>
                </c:pt>
                <c:pt idx="224">
                  <c:v>4.74</c:v>
                </c:pt>
                <c:pt idx="225">
                  <c:v>4.8099999999999996</c:v>
                </c:pt>
                <c:pt idx="226">
                  <c:v>4.9000000000000004</c:v>
                </c:pt>
                <c:pt idx="227">
                  <c:v>4.99</c:v>
                </c:pt>
                <c:pt idx="228">
                  <c:v>5.08</c:v>
                </c:pt>
                <c:pt idx="229">
                  <c:v>5.17</c:v>
                </c:pt>
                <c:pt idx="230">
                  <c:v>5.24</c:v>
                </c:pt>
                <c:pt idx="231">
                  <c:v>5.36</c:v>
                </c:pt>
                <c:pt idx="232">
                  <c:v>5.45</c:v>
                </c:pt>
                <c:pt idx="233">
                  <c:v>5.54</c:v>
                </c:pt>
                <c:pt idx="234">
                  <c:v>5.67</c:v>
                </c:pt>
                <c:pt idx="235">
                  <c:v>5.76</c:v>
                </c:pt>
                <c:pt idx="236">
                  <c:v>5.89</c:v>
                </c:pt>
                <c:pt idx="237">
                  <c:v>5.99</c:v>
                </c:pt>
                <c:pt idx="238">
                  <c:v>6.12</c:v>
                </c:pt>
                <c:pt idx="239">
                  <c:v>6.27</c:v>
                </c:pt>
                <c:pt idx="240">
                  <c:v>6.37</c:v>
                </c:pt>
                <c:pt idx="241">
                  <c:v>6.54</c:v>
                </c:pt>
                <c:pt idx="242">
                  <c:v>6.66</c:v>
                </c:pt>
                <c:pt idx="243">
                  <c:v>6.79</c:v>
                </c:pt>
                <c:pt idx="244">
                  <c:v>6.96</c:v>
                </c:pt>
                <c:pt idx="245">
                  <c:v>7.1</c:v>
                </c:pt>
                <c:pt idx="246">
                  <c:v>7.41</c:v>
                </c:pt>
                <c:pt idx="247">
                  <c:v>7.41</c:v>
                </c:pt>
                <c:pt idx="248">
                  <c:v>7.43</c:v>
                </c:pt>
                <c:pt idx="249">
                  <c:v>7.43</c:v>
                </c:pt>
                <c:pt idx="250">
                  <c:v>7.44</c:v>
                </c:pt>
                <c:pt idx="251">
                  <c:v>7.46</c:v>
                </c:pt>
                <c:pt idx="252">
                  <c:v>7.48</c:v>
                </c:pt>
                <c:pt idx="253">
                  <c:v>7.5</c:v>
                </c:pt>
                <c:pt idx="254">
                  <c:v>7.53</c:v>
                </c:pt>
                <c:pt idx="255">
                  <c:v>7.55</c:v>
                </c:pt>
                <c:pt idx="256">
                  <c:v>7.59</c:v>
                </c:pt>
                <c:pt idx="257">
                  <c:v>7.62</c:v>
                </c:pt>
                <c:pt idx="258">
                  <c:v>7.66</c:v>
                </c:pt>
                <c:pt idx="259">
                  <c:v>7.71</c:v>
                </c:pt>
                <c:pt idx="260">
                  <c:v>7.77</c:v>
                </c:pt>
                <c:pt idx="261">
                  <c:v>7.84</c:v>
                </c:pt>
                <c:pt idx="262">
                  <c:v>7.89</c:v>
                </c:pt>
                <c:pt idx="263">
                  <c:v>7.98</c:v>
                </c:pt>
                <c:pt idx="264">
                  <c:v>8.07</c:v>
                </c:pt>
                <c:pt idx="265">
                  <c:v>8.15</c:v>
                </c:pt>
                <c:pt idx="266">
                  <c:v>8.25</c:v>
                </c:pt>
                <c:pt idx="267">
                  <c:v>8.3699999999999992</c:v>
                </c:pt>
                <c:pt idx="268">
                  <c:v>8.49</c:v>
                </c:pt>
                <c:pt idx="269">
                  <c:v>8.64</c:v>
                </c:pt>
                <c:pt idx="270">
                  <c:v>8.8000000000000007</c:v>
                </c:pt>
                <c:pt idx="271">
                  <c:v>8.8800000000000008</c:v>
                </c:pt>
                <c:pt idx="272">
                  <c:v>8.94</c:v>
                </c:pt>
                <c:pt idx="273">
                  <c:v>9</c:v>
                </c:pt>
                <c:pt idx="274">
                  <c:v>9.06</c:v>
                </c:pt>
                <c:pt idx="275">
                  <c:v>9.16</c:v>
                </c:pt>
                <c:pt idx="276">
                  <c:v>9.2100000000000009</c:v>
                </c:pt>
                <c:pt idx="277">
                  <c:v>9.3000000000000007</c:v>
                </c:pt>
                <c:pt idx="278">
                  <c:v>9.3800000000000008</c:v>
                </c:pt>
                <c:pt idx="279">
                  <c:v>9.4700000000000006</c:v>
                </c:pt>
                <c:pt idx="280">
                  <c:v>9.5500000000000007</c:v>
                </c:pt>
                <c:pt idx="281">
                  <c:v>9.67</c:v>
                </c:pt>
                <c:pt idx="282">
                  <c:v>9.76</c:v>
                </c:pt>
                <c:pt idx="283">
                  <c:v>9.8800000000000008</c:v>
                </c:pt>
                <c:pt idx="284">
                  <c:v>10</c:v>
                </c:pt>
                <c:pt idx="285">
                  <c:v>10.11</c:v>
                </c:pt>
                <c:pt idx="286">
                  <c:v>10.220000000000001</c:v>
                </c:pt>
                <c:pt idx="287">
                  <c:v>10.38</c:v>
                </c:pt>
                <c:pt idx="288">
                  <c:v>10.5</c:v>
                </c:pt>
                <c:pt idx="289">
                  <c:v>10.63</c:v>
                </c:pt>
                <c:pt idx="290">
                  <c:v>10.8</c:v>
                </c:pt>
                <c:pt idx="291">
                  <c:v>10.94</c:v>
                </c:pt>
                <c:pt idx="292">
                  <c:v>11.09</c:v>
                </c:pt>
                <c:pt idx="293">
                  <c:v>11.3</c:v>
                </c:pt>
                <c:pt idx="294">
                  <c:v>11.43</c:v>
                </c:pt>
                <c:pt idx="295">
                  <c:v>11.64</c:v>
                </c:pt>
                <c:pt idx="296">
                  <c:v>11.74</c:v>
                </c:pt>
                <c:pt idx="297">
                  <c:v>11.79</c:v>
                </c:pt>
                <c:pt idx="298">
                  <c:v>11.86</c:v>
                </c:pt>
                <c:pt idx="299">
                  <c:v>11.92</c:v>
                </c:pt>
                <c:pt idx="300">
                  <c:v>11.96</c:v>
                </c:pt>
                <c:pt idx="301">
                  <c:v>12.01</c:v>
                </c:pt>
                <c:pt idx="302">
                  <c:v>12.08</c:v>
                </c:pt>
                <c:pt idx="303">
                  <c:v>12.15</c:v>
                </c:pt>
                <c:pt idx="304">
                  <c:v>12.22</c:v>
                </c:pt>
                <c:pt idx="305">
                  <c:v>12.29</c:v>
                </c:pt>
                <c:pt idx="306">
                  <c:v>12.37</c:v>
                </c:pt>
                <c:pt idx="307">
                  <c:v>12.46</c:v>
                </c:pt>
                <c:pt idx="308">
                  <c:v>12.55</c:v>
                </c:pt>
                <c:pt idx="309">
                  <c:v>12.63</c:v>
                </c:pt>
                <c:pt idx="310">
                  <c:v>12.73</c:v>
                </c:pt>
                <c:pt idx="311">
                  <c:v>12.84</c:v>
                </c:pt>
                <c:pt idx="312">
                  <c:v>12.94</c:v>
                </c:pt>
                <c:pt idx="313">
                  <c:v>13.05</c:v>
                </c:pt>
                <c:pt idx="314">
                  <c:v>13.17</c:v>
                </c:pt>
                <c:pt idx="315">
                  <c:v>13.28</c:v>
                </c:pt>
                <c:pt idx="316">
                  <c:v>13.41</c:v>
                </c:pt>
                <c:pt idx="317">
                  <c:v>13.55</c:v>
                </c:pt>
                <c:pt idx="318">
                  <c:v>13.7</c:v>
                </c:pt>
                <c:pt idx="319">
                  <c:v>13.85</c:v>
                </c:pt>
                <c:pt idx="320">
                  <c:v>14.05</c:v>
                </c:pt>
                <c:pt idx="321">
                  <c:v>14.16</c:v>
                </c:pt>
                <c:pt idx="322">
                  <c:v>14.34</c:v>
                </c:pt>
                <c:pt idx="323">
                  <c:v>14.46</c:v>
                </c:pt>
                <c:pt idx="324">
                  <c:v>14.63</c:v>
                </c:pt>
                <c:pt idx="325">
                  <c:v>14.76</c:v>
                </c:pt>
                <c:pt idx="326">
                  <c:v>14.94</c:v>
                </c:pt>
                <c:pt idx="327">
                  <c:v>15.08</c:v>
                </c:pt>
                <c:pt idx="328">
                  <c:v>15.31</c:v>
                </c:pt>
                <c:pt idx="329">
                  <c:v>15.47</c:v>
                </c:pt>
                <c:pt idx="330">
                  <c:v>15.69</c:v>
                </c:pt>
                <c:pt idx="331">
                  <c:v>15.89</c:v>
                </c:pt>
                <c:pt idx="332">
                  <c:v>16.059999999999999</c:v>
                </c:pt>
                <c:pt idx="333">
                  <c:v>16.27</c:v>
                </c:pt>
                <c:pt idx="334">
                  <c:v>16.53</c:v>
                </c:pt>
                <c:pt idx="335">
                  <c:v>16.739999999999998</c:v>
                </c:pt>
                <c:pt idx="336">
                  <c:v>16.989999999999998</c:v>
                </c:pt>
                <c:pt idx="337">
                  <c:v>17.2</c:v>
                </c:pt>
                <c:pt idx="338">
                  <c:v>17.47</c:v>
                </c:pt>
                <c:pt idx="339">
                  <c:v>17.75</c:v>
                </c:pt>
                <c:pt idx="340">
                  <c:v>18.100000000000001</c:v>
                </c:pt>
                <c:pt idx="341">
                  <c:v>18.32</c:v>
                </c:pt>
                <c:pt idx="342">
                  <c:v>18.579999999999998</c:v>
                </c:pt>
                <c:pt idx="343">
                  <c:v>18.95</c:v>
                </c:pt>
                <c:pt idx="344">
                  <c:v>19.350000000000001</c:v>
                </c:pt>
                <c:pt idx="345">
                  <c:v>20.18</c:v>
                </c:pt>
                <c:pt idx="346">
                  <c:v>20.73</c:v>
                </c:pt>
                <c:pt idx="347">
                  <c:v>20.89</c:v>
                </c:pt>
                <c:pt idx="348">
                  <c:v>20.93</c:v>
                </c:pt>
                <c:pt idx="349">
                  <c:v>20.96</c:v>
                </c:pt>
                <c:pt idx="350">
                  <c:v>20.98</c:v>
                </c:pt>
                <c:pt idx="351">
                  <c:v>21.04</c:v>
                </c:pt>
                <c:pt idx="352">
                  <c:v>21.08</c:v>
                </c:pt>
                <c:pt idx="353">
                  <c:v>21.13</c:v>
                </c:pt>
                <c:pt idx="354">
                  <c:v>21.17</c:v>
                </c:pt>
                <c:pt idx="355">
                  <c:v>21.23</c:v>
                </c:pt>
                <c:pt idx="356">
                  <c:v>21.27</c:v>
                </c:pt>
                <c:pt idx="357">
                  <c:v>21.32</c:v>
                </c:pt>
                <c:pt idx="358">
                  <c:v>21.4</c:v>
                </c:pt>
                <c:pt idx="359">
                  <c:v>21.47</c:v>
                </c:pt>
                <c:pt idx="360">
                  <c:v>21.55</c:v>
                </c:pt>
                <c:pt idx="361">
                  <c:v>21.62</c:v>
                </c:pt>
                <c:pt idx="362">
                  <c:v>21.68</c:v>
                </c:pt>
                <c:pt idx="363">
                  <c:v>21.82</c:v>
                </c:pt>
                <c:pt idx="364">
                  <c:v>21.9</c:v>
                </c:pt>
                <c:pt idx="365">
                  <c:v>21.98</c:v>
                </c:pt>
                <c:pt idx="366">
                  <c:v>22.1</c:v>
                </c:pt>
                <c:pt idx="367">
                  <c:v>22.23</c:v>
                </c:pt>
                <c:pt idx="368">
                  <c:v>22.35</c:v>
                </c:pt>
                <c:pt idx="369">
                  <c:v>22.49</c:v>
                </c:pt>
                <c:pt idx="370">
                  <c:v>22.63</c:v>
                </c:pt>
                <c:pt idx="371">
                  <c:v>22.73</c:v>
                </c:pt>
                <c:pt idx="372">
                  <c:v>22.82</c:v>
                </c:pt>
                <c:pt idx="373">
                  <c:v>22.87</c:v>
                </c:pt>
                <c:pt idx="374">
                  <c:v>22.93</c:v>
                </c:pt>
                <c:pt idx="375">
                  <c:v>23.05</c:v>
                </c:pt>
                <c:pt idx="376">
                  <c:v>23.12</c:v>
                </c:pt>
                <c:pt idx="377">
                  <c:v>23.22</c:v>
                </c:pt>
                <c:pt idx="378">
                  <c:v>23.31</c:v>
                </c:pt>
                <c:pt idx="379">
                  <c:v>23.4</c:v>
                </c:pt>
                <c:pt idx="380">
                  <c:v>23.49</c:v>
                </c:pt>
                <c:pt idx="381">
                  <c:v>23.61</c:v>
                </c:pt>
                <c:pt idx="382">
                  <c:v>23.71</c:v>
                </c:pt>
                <c:pt idx="383">
                  <c:v>23.85</c:v>
                </c:pt>
                <c:pt idx="384">
                  <c:v>23.98</c:v>
                </c:pt>
                <c:pt idx="385">
                  <c:v>24.07</c:v>
                </c:pt>
                <c:pt idx="386">
                  <c:v>24.23</c:v>
                </c:pt>
                <c:pt idx="387">
                  <c:v>24.39</c:v>
                </c:pt>
                <c:pt idx="388">
                  <c:v>24.49</c:v>
                </c:pt>
                <c:pt idx="389">
                  <c:v>24.62</c:v>
                </c:pt>
                <c:pt idx="390">
                  <c:v>24.8</c:v>
                </c:pt>
                <c:pt idx="391">
                  <c:v>24.94</c:v>
                </c:pt>
                <c:pt idx="392">
                  <c:v>25.1</c:v>
                </c:pt>
                <c:pt idx="393">
                  <c:v>25.28</c:v>
                </c:pt>
                <c:pt idx="394">
                  <c:v>25.44</c:v>
                </c:pt>
                <c:pt idx="395">
                  <c:v>25.62</c:v>
                </c:pt>
                <c:pt idx="396">
                  <c:v>25.77</c:v>
                </c:pt>
                <c:pt idx="397">
                  <c:v>25.85</c:v>
                </c:pt>
                <c:pt idx="398">
                  <c:v>25.96</c:v>
                </c:pt>
                <c:pt idx="399">
                  <c:v>26.09</c:v>
                </c:pt>
                <c:pt idx="400">
                  <c:v>26.15</c:v>
                </c:pt>
                <c:pt idx="401">
                  <c:v>26.26</c:v>
                </c:pt>
                <c:pt idx="402">
                  <c:v>26.4</c:v>
                </c:pt>
                <c:pt idx="403">
                  <c:v>26.5</c:v>
                </c:pt>
                <c:pt idx="404">
                  <c:v>26.61</c:v>
                </c:pt>
                <c:pt idx="405">
                  <c:v>26.73</c:v>
                </c:pt>
                <c:pt idx="406">
                  <c:v>26.88</c:v>
                </c:pt>
                <c:pt idx="407">
                  <c:v>27.02</c:v>
                </c:pt>
                <c:pt idx="408">
                  <c:v>27.15</c:v>
                </c:pt>
                <c:pt idx="409">
                  <c:v>27.25</c:v>
                </c:pt>
                <c:pt idx="410">
                  <c:v>27.45</c:v>
                </c:pt>
                <c:pt idx="411">
                  <c:v>27.58</c:v>
                </c:pt>
                <c:pt idx="412">
                  <c:v>27.71</c:v>
                </c:pt>
                <c:pt idx="413">
                  <c:v>27.86</c:v>
                </c:pt>
                <c:pt idx="414">
                  <c:v>28.06</c:v>
                </c:pt>
                <c:pt idx="415">
                  <c:v>28.2</c:v>
                </c:pt>
                <c:pt idx="416">
                  <c:v>28.41</c:v>
                </c:pt>
                <c:pt idx="417">
                  <c:v>28.56</c:v>
                </c:pt>
                <c:pt idx="418">
                  <c:v>28.76</c:v>
                </c:pt>
                <c:pt idx="419">
                  <c:v>28.96</c:v>
                </c:pt>
                <c:pt idx="420">
                  <c:v>29.18</c:v>
                </c:pt>
                <c:pt idx="421">
                  <c:v>29.38</c:v>
                </c:pt>
                <c:pt idx="422">
                  <c:v>29.66</c:v>
                </c:pt>
                <c:pt idx="423">
                  <c:v>29.82</c:v>
                </c:pt>
                <c:pt idx="424">
                  <c:v>30.05</c:v>
                </c:pt>
                <c:pt idx="425">
                  <c:v>30.29</c:v>
                </c:pt>
                <c:pt idx="426">
                  <c:v>30.55</c:v>
                </c:pt>
                <c:pt idx="427">
                  <c:v>30.73</c:v>
                </c:pt>
                <c:pt idx="428">
                  <c:v>31.01</c:v>
                </c:pt>
                <c:pt idx="429">
                  <c:v>31.26</c:v>
                </c:pt>
                <c:pt idx="430">
                  <c:v>31.56</c:v>
                </c:pt>
                <c:pt idx="431">
                  <c:v>31.81</c:v>
                </c:pt>
                <c:pt idx="432">
                  <c:v>32.1</c:v>
                </c:pt>
                <c:pt idx="433">
                  <c:v>32.44</c:v>
                </c:pt>
                <c:pt idx="434">
                  <c:v>32.76</c:v>
                </c:pt>
                <c:pt idx="435">
                  <c:v>32.99</c:v>
                </c:pt>
                <c:pt idx="436">
                  <c:v>33.29</c:v>
                </c:pt>
                <c:pt idx="437">
                  <c:v>33.67</c:v>
                </c:pt>
                <c:pt idx="438">
                  <c:v>33.97</c:v>
                </c:pt>
                <c:pt idx="439">
                  <c:v>34.22</c:v>
                </c:pt>
                <c:pt idx="440">
                  <c:v>34.68</c:v>
                </c:pt>
                <c:pt idx="441">
                  <c:v>35.03</c:v>
                </c:pt>
                <c:pt idx="442">
                  <c:v>35.35</c:v>
                </c:pt>
                <c:pt idx="443">
                  <c:v>35.64</c:v>
                </c:pt>
                <c:pt idx="444">
                  <c:v>36.11</c:v>
                </c:pt>
                <c:pt idx="445">
                  <c:v>36.630000000000003</c:v>
                </c:pt>
                <c:pt idx="446">
                  <c:v>37.65</c:v>
                </c:pt>
                <c:pt idx="447">
                  <c:v>38.33</c:v>
                </c:pt>
                <c:pt idx="448">
                  <c:v>38.36</c:v>
                </c:pt>
                <c:pt idx="449">
                  <c:v>38.39</c:v>
                </c:pt>
                <c:pt idx="450">
                  <c:v>38.409999999999997</c:v>
                </c:pt>
                <c:pt idx="451">
                  <c:v>38.43</c:v>
                </c:pt>
                <c:pt idx="452">
                  <c:v>38.46</c:v>
                </c:pt>
                <c:pt idx="453">
                  <c:v>38.479999999999997</c:v>
                </c:pt>
                <c:pt idx="454">
                  <c:v>38.53</c:v>
                </c:pt>
                <c:pt idx="455">
                  <c:v>38.57</c:v>
                </c:pt>
                <c:pt idx="456">
                  <c:v>38.6</c:v>
                </c:pt>
                <c:pt idx="457">
                  <c:v>38.630000000000003</c:v>
                </c:pt>
                <c:pt idx="458">
                  <c:v>38.67</c:v>
                </c:pt>
                <c:pt idx="459">
                  <c:v>38.71</c:v>
                </c:pt>
                <c:pt idx="460">
                  <c:v>38.78</c:v>
                </c:pt>
                <c:pt idx="461">
                  <c:v>38.81</c:v>
                </c:pt>
                <c:pt idx="462">
                  <c:v>38.86</c:v>
                </c:pt>
                <c:pt idx="463">
                  <c:v>38.93</c:v>
                </c:pt>
                <c:pt idx="464">
                  <c:v>38.99</c:v>
                </c:pt>
                <c:pt idx="465">
                  <c:v>39.04</c:v>
                </c:pt>
                <c:pt idx="466">
                  <c:v>39.119999999999997</c:v>
                </c:pt>
                <c:pt idx="467">
                  <c:v>39.200000000000003</c:v>
                </c:pt>
                <c:pt idx="468">
                  <c:v>39.26</c:v>
                </c:pt>
                <c:pt idx="469">
                  <c:v>39.340000000000003</c:v>
                </c:pt>
                <c:pt idx="470">
                  <c:v>39.43</c:v>
                </c:pt>
                <c:pt idx="471">
                  <c:v>39.549999999999997</c:v>
                </c:pt>
                <c:pt idx="472">
                  <c:v>39.64</c:v>
                </c:pt>
                <c:pt idx="473">
                  <c:v>39.72</c:v>
                </c:pt>
                <c:pt idx="474">
                  <c:v>39.82</c:v>
                </c:pt>
                <c:pt idx="475">
                  <c:v>39.94</c:v>
                </c:pt>
                <c:pt idx="476">
                  <c:v>40.020000000000003</c:v>
                </c:pt>
                <c:pt idx="477">
                  <c:v>40.15</c:v>
                </c:pt>
                <c:pt idx="478">
                  <c:v>40.26</c:v>
                </c:pt>
                <c:pt idx="479">
                  <c:v>40.4</c:v>
                </c:pt>
                <c:pt idx="480">
                  <c:v>40.51</c:v>
                </c:pt>
                <c:pt idx="481">
                  <c:v>40.67</c:v>
                </c:pt>
                <c:pt idx="482">
                  <c:v>40.78</c:v>
                </c:pt>
                <c:pt idx="483">
                  <c:v>40.98</c:v>
                </c:pt>
                <c:pt idx="484">
                  <c:v>41.13</c:v>
                </c:pt>
                <c:pt idx="485">
                  <c:v>41.29</c:v>
                </c:pt>
                <c:pt idx="486">
                  <c:v>41.48</c:v>
                </c:pt>
                <c:pt idx="487">
                  <c:v>41.67</c:v>
                </c:pt>
                <c:pt idx="488">
                  <c:v>41.79</c:v>
                </c:pt>
                <c:pt idx="489">
                  <c:v>42.05</c:v>
                </c:pt>
                <c:pt idx="490">
                  <c:v>42.2</c:v>
                </c:pt>
                <c:pt idx="491">
                  <c:v>42.43</c:v>
                </c:pt>
                <c:pt idx="492">
                  <c:v>42.66</c:v>
                </c:pt>
                <c:pt idx="493">
                  <c:v>42.88</c:v>
                </c:pt>
                <c:pt idx="494">
                  <c:v>43.05</c:v>
                </c:pt>
                <c:pt idx="495">
                  <c:v>43.31</c:v>
                </c:pt>
                <c:pt idx="496">
                  <c:v>43.49</c:v>
                </c:pt>
                <c:pt idx="497">
                  <c:v>43.59</c:v>
                </c:pt>
                <c:pt idx="498">
                  <c:v>43.68</c:v>
                </c:pt>
                <c:pt idx="499">
                  <c:v>43.8</c:v>
                </c:pt>
                <c:pt idx="500">
                  <c:v>43.85</c:v>
                </c:pt>
                <c:pt idx="501">
                  <c:v>44.01</c:v>
                </c:pt>
                <c:pt idx="502">
                  <c:v>44.08</c:v>
                </c:pt>
                <c:pt idx="503">
                  <c:v>44.22</c:v>
                </c:pt>
                <c:pt idx="504">
                  <c:v>44.36</c:v>
                </c:pt>
                <c:pt idx="505">
                  <c:v>44.45</c:v>
                </c:pt>
                <c:pt idx="506">
                  <c:v>44.58</c:v>
                </c:pt>
                <c:pt idx="507">
                  <c:v>44.71</c:v>
                </c:pt>
                <c:pt idx="508">
                  <c:v>44.84</c:v>
                </c:pt>
                <c:pt idx="509">
                  <c:v>44.97</c:v>
                </c:pt>
                <c:pt idx="510">
                  <c:v>45.12</c:v>
                </c:pt>
                <c:pt idx="511">
                  <c:v>45.25</c:v>
                </c:pt>
                <c:pt idx="512">
                  <c:v>45.38</c:v>
                </c:pt>
                <c:pt idx="513">
                  <c:v>45.53</c:v>
                </c:pt>
                <c:pt idx="514">
                  <c:v>45.69</c:v>
                </c:pt>
                <c:pt idx="515">
                  <c:v>45.84</c:v>
                </c:pt>
                <c:pt idx="516">
                  <c:v>46.03</c:v>
                </c:pt>
                <c:pt idx="517">
                  <c:v>46.17</c:v>
                </c:pt>
                <c:pt idx="518">
                  <c:v>46.36</c:v>
                </c:pt>
                <c:pt idx="519">
                  <c:v>46.53</c:v>
                </c:pt>
                <c:pt idx="520">
                  <c:v>46.77</c:v>
                </c:pt>
                <c:pt idx="521">
                  <c:v>46.92</c:v>
                </c:pt>
                <c:pt idx="522">
                  <c:v>47.21</c:v>
                </c:pt>
                <c:pt idx="523">
                  <c:v>47.33</c:v>
                </c:pt>
                <c:pt idx="524">
                  <c:v>47.56</c:v>
                </c:pt>
                <c:pt idx="525">
                  <c:v>47.71</c:v>
                </c:pt>
                <c:pt idx="526">
                  <c:v>48.01</c:v>
                </c:pt>
                <c:pt idx="527">
                  <c:v>48.12</c:v>
                </c:pt>
                <c:pt idx="528">
                  <c:v>48.41</c:v>
                </c:pt>
                <c:pt idx="529">
                  <c:v>48.55</c:v>
                </c:pt>
                <c:pt idx="530">
                  <c:v>48.85</c:v>
                </c:pt>
                <c:pt idx="531">
                  <c:v>49</c:v>
                </c:pt>
                <c:pt idx="532">
                  <c:v>49.33</c:v>
                </c:pt>
                <c:pt idx="533">
                  <c:v>49.48</c:v>
                </c:pt>
                <c:pt idx="534">
                  <c:v>49.82</c:v>
                </c:pt>
                <c:pt idx="535">
                  <c:v>49.99</c:v>
                </c:pt>
                <c:pt idx="536">
                  <c:v>50.3</c:v>
                </c:pt>
                <c:pt idx="537">
                  <c:v>50.5</c:v>
                </c:pt>
                <c:pt idx="538">
                  <c:v>50.87</c:v>
                </c:pt>
                <c:pt idx="539">
                  <c:v>51</c:v>
                </c:pt>
                <c:pt idx="540">
                  <c:v>51.42</c:v>
                </c:pt>
                <c:pt idx="541">
                  <c:v>51.66</c:v>
                </c:pt>
                <c:pt idx="542">
                  <c:v>51.99</c:v>
                </c:pt>
                <c:pt idx="543">
                  <c:v>52.39</c:v>
                </c:pt>
                <c:pt idx="544">
                  <c:v>52.79</c:v>
                </c:pt>
                <c:pt idx="545">
                  <c:v>53.57</c:v>
                </c:pt>
                <c:pt idx="546">
                  <c:v>54.06</c:v>
                </c:pt>
                <c:pt idx="547">
                  <c:v>54.4</c:v>
                </c:pt>
                <c:pt idx="548">
                  <c:v>54.41</c:v>
                </c:pt>
                <c:pt idx="549">
                  <c:v>54.43</c:v>
                </c:pt>
                <c:pt idx="550">
                  <c:v>54.45</c:v>
                </c:pt>
                <c:pt idx="551">
                  <c:v>54.47</c:v>
                </c:pt>
                <c:pt idx="552">
                  <c:v>54.5</c:v>
                </c:pt>
                <c:pt idx="553">
                  <c:v>54.51</c:v>
                </c:pt>
                <c:pt idx="554">
                  <c:v>54.54</c:v>
                </c:pt>
                <c:pt idx="555">
                  <c:v>54.56</c:v>
                </c:pt>
                <c:pt idx="556">
                  <c:v>54.59</c:v>
                </c:pt>
                <c:pt idx="557">
                  <c:v>54.6</c:v>
                </c:pt>
                <c:pt idx="558">
                  <c:v>54.64</c:v>
                </c:pt>
                <c:pt idx="559">
                  <c:v>54.67</c:v>
                </c:pt>
                <c:pt idx="560">
                  <c:v>54.7</c:v>
                </c:pt>
                <c:pt idx="561">
                  <c:v>54.71</c:v>
                </c:pt>
                <c:pt idx="562">
                  <c:v>54.76</c:v>
                </c:pt>
                <c:pt idx="563">
                  <c:v>54.82</c:v>
                </c:pt>
                <c:pt idx="564">
                  <c:v>54.84</c:v>
                </c:pt>
                <c:pt idx="565">
                  <c:v>54.86</c:v>
                </c:pt>
                <c:pt idx="566">
                  <c:v>54.9</c:v>
                </c:pt>
                <c:pt idx="567">
                  <c:v>54.97</c:v>
                </c:pt>
                <c:pt idx="568">
                  <c:v>54.99</c:v>
                </c:pt>
                <c:pt idx="569">
                  <c:v>55.03</c:v>
                </c:pt>
                <c:pt idx="570">
                  <c:v>55.09</c:v>
                </c:pt>
                <c:pt idx="571">
                  <c:v>55.16</c:v>
                </c:pt>
                <c:pt idx="572">
                  <c:v>55.19</c:v>
                </c:pt>
                <c:pt idx="573">
                  <c:v>55.25</c:v>
                </c:pt>
                <c:pt idx="574">
                  <c:v>55.32</c:v>
                </c:pt>
                <c:pt idx="575">
                  <c:v>55.38</c:v>
                </c:pt>
                <c:pt idx="576">
                  <c:v>55.42</c:v>
                </c:pt>
                <c:pt idx="577">
                  <c:v>55.48</c:v>
                </c:pt>
                <c:pt idx="578">
                  <c:v>55.55</c:v>
                </c:pt>
                <c:pt idx="579">
                  <c:v>55.63</c:v>
                </c:pt>
                <c:pt idx="580">
                  <c:v>55.67</c:v>
                </c:pt>
                <c:pt idx="581">
                  <c:v>55.76</c:v>
                </c:pt>
                <c:pt idx="582">
                  <c:v>55.83</c:v>
                </c:pt>
                <c:pt idx="583">
                  <c:v>55.93</c:v>
                </c:pt>
                <c:pt idx="584">
                  <c:v>55.98</c:v>
                </c:pt>
                <c:pt idx="585">
                  <c:v>56.07</c:v>
                </c:pt>
                <c:pt idx="586">
                  <c:v>56.16</c:v>
                </c:pt>
                <c:pt idx="587">
                  <c:v>56.26</c:v>
                </c:pt>
                <c:pt idx="588">
                  <c:v>56.32</c:v>
                </c:pt>
                <c:pt idx="589">
                  <c:v>56.43</c:v>
                </c:pt>
                <c:pt idx="590">
                  <c:v>56.52</c:v>
                </c:pt>
                <c:pt idx="591">
                  <c:v>56.65</c:v>
                </c:pt>
                <c:pt idx="592">
                  <c:v>56.72</c:v>
                </c:pt>
                <c:pt idx="593">
                  <c:v>56.82</c:v>
                </c:pt>
                <c:pt idx="594">
                  <c:v>56.95</c:v>
                </c:pt>
                <c:pt idx="595">
                  <c:v>57.06</c:v>
                </c:pt>
                <c:pt idx="596">
                  <c:v>57.13</c:v>
                </c:pt>
                <c:pt idx="597">
                  <c:v>57.2</c:v>
                </c:pt>
                <c:pt idx="598">
                  <c:v>57.27</c:v>
                </c:pt>
                <c:pt idx="599">
                  <c:v>57.36</c:v>
                </c:pt>
                <c:pt idx="600">
                  <c:v>57.4</c:v>
                </c:pt>
                <c:pt idx="601">
                  <c:v>57.47</c:v>
                </c:pt>
                <c:pt idx="602">
                  <c:v>57.56</c:v>
                </c:pt>
                <c:pt idx="603">
                  <c:v>57.66</c:v>
                </c:pt>
                <c:pt idx="604">
                  <c:v>57.72</c:v>
                </c:pt>
                <c:pt idx="605">
                  <c:v>57.81</c:v>
                </c:pt>
                <c:pt idx="606">
                  <c:v>57.87</c:v>
                </c:pt>
                <c:pt idx="607">
                  <c:v>57.98</c:v>
                </c:pt>
                <c:pt idx="608">
                  <c:v>58.06</c:v>
                </c:pt>
                <c:pt idx="609">
                  <c:v>58.15</c:v>
                </c:pt>
                <c:pt idx="610">
                  <c:v>58.26</c:v>
                </c:pt>
                <c:pt idx="611">
                  <c:v>58.36</c:v>
                </c:pt>
                <c:pt idx="612">
                  <c:v>58.46</c:v>
                </c:pt>
                <c:pt idx="613">
                  <c:v>58.57</c:v>
                </c:pt>
                <c:pt idx="614">
                  <c:v>58.68</c:v>
                </c:pt>
                <c:pt idx="615">
                  <c:v>58.78</c:v>
                </c:pt>
                <c:pt idx="616">
                  <c:v>58.88</c:v>
                </c:pt>
                <c:pt idx="617">
                  <c:v>58.99</c:v>
                </c:pt>
                <c:pt idx="618">
                  <c:v>59.13</c:v>
                </c:pt>
                <c:pt idx="619">
                  <c:v>59.24</c:v>
                </c:pt>
                <c:pt idx="620">
                  <c:v>59.39</c:v>
                </c:pt>
                <c:pt idx="621">
                  <c:v>59.51</c:v>
                </c:pt>
                <c:pt idx="622">
                  <c:v>59.71</c:v>
                </c:pt>
                <c:pt idx="623">
                  <c:v>59.79</c:v>
                </c:pt>
                <c:pt idx="624">
                  <c:v>59.94</c:v>
                </c:pt>
                <c:pt idx="625">
                  <c:v>60.03</c:v>
                </c:pt>
                <c:pt idx="626">
                  <c:v>60.25</c:v>
                </c:pt>
                <c:pt idx="627">
                  <c:v>60.35</c:v>
                </c:pt>
                <c:pt idx="628">
                  <c:v>60.54</c:v>
                </c:pt>
                <c:pt idx="629">
                  <c:v>60.65</c:v>
                </c:pt>
                <c:pt idx="630">
                  <c:v>60.89</c:v>
                </c:pt>
                <c:pt idx="631">
                  <c:v>60.98</c:v>
                </c:pt>
                <c:pt idx="632">
                  <c:v>61.2</c:v>
                </c:pt>
                <c:pt idx="633">
                  <c:v>61.4</c:v>
                </c:pt>
                <c:pt idx="634">
                  <c:v>61.57</c:v>
                </c:pt>
                <c:pt idx="635">
                  <c:v>61.74</c:v>
                </c:pt>
                <c:pt idx="636">
                  <c:v>61.96</c:v>
                </c:pt>
                <c:pt idx="637">
                  <c:v>62.11</c:v>
                </c:pt>
                <c:pt idx="638">
                  <c:v>62.34</c:v>
                </c:pt>
                <c:pt idx="639">
                  <c:v>62.48</c:v>
                </c:pt>
                <c:pt idx="640">
                  <c:v>62.72</c:v>
                </c:pt>
                <c:pt idx="641">
                  <c:v>62.93</c:v>
                </c:pt>
                <c:pt idx="642">
                  <c:v>63.15</c:v>
                </c:pt>
                <c:pt idx="643">
                  <c:v>63.29</c:v>
                </c:pt>
                <c:pt idx="644">
                  <c:v>63.59</c:v>
                </c:pt>
                <c:pt idx="645">
                  <c:v>63.92</c:v>
                </c:pt>
                <c:pt idx="646">
                  <c:v>63.95</c:v>
                </c:pt>
                <c:pt idx="647">
                  <c:v>63.98</c:v>
                </c:pt>
                <c:pt idx="648">
                  <c:v>64</c:v>
                </c:pt>
                <c:pt idx="649">
                  <c:v>64.02</c:v>
                </c:pt>
                <c:pt idx="650">
                  <c:v>64.05</c:v>
                </c:pt>
                <c:pt idx="651">
                  <c:v>64.11</c:v>
                </c:pt>
                <c:pt idx="652">
                  <c:v>64.17</c:v>
                </c:pt>
                <c:pt idx="653">
                  <c:v>64.180000000000007</c:v>
                </c:pt>
                <c:pt idx="654">
                  <c:v>64.22</c:v>
                </c:pt>
                <c:pt idx="655">
                  <c:v>64.260000000000005</c:v>
                </c:pt>
                <c:pt idx="656">
                  <c:v>64.290000000000006</c:v>
                </c:pt>
                <c:pt idx="657">
                  <c:v>64.349999999999994</c:v>
                </c:pt>
                <c:pt idx="658">
                  <c:v>64.38</c:v>
                </c:pt>
                <c:pt idx="659">
                  <c:v>64.430000000000007</c:v>
                </c:pt>
                <c:pt idx="660">
                  <c:v>64.459999999999994</c:v>
                </c:pt>
                <c:pt idx="661">
                  <c:v>64.52</c:v>
                </c:pt>
                <c:pt idx="662">
                  <c:v>64.56</c:v>
                </c:pt>
                <c:pt idx="663">
                  <c:v>64.63</c:v>
                </c:pt>
                <c:pt idx="664">
                  <c:v>64.67</c:v>
                </c:pt>
                <c:pt idx="665">
                  <c:v>64.7</c:v>
                </c:pt>
                <c:pt idx="666">
                  <c:v>64.75</c:v>
                </c:pt>
                <c:pt idx="667">
                  <c:v>64.819999999999993</c:v>
                </c:pt>
                <c:pt idx="668">
                  <c:v>64.87</c:v>
                </c:pt>
                <c:pt idx="669">
                  <c:v>64.95</c:v>
                </c:pt>
                <c:pt idx="670">
                  <c:v>65</c:v>
                </c:pt>
                <c:pt idx="671">
                  <c:v>65.08</c:v>
                </c:pt>
                <c:pt idx="672">
                  <c:v>65.11</c:v>
                </c:pt>
                <c:pt idx="673">
                  <c:v>65.150000000000006</c:v>
                </c:pt>
                <c:pt idx="674">
                  <c:v>65.209999999999994</c:v>
                </c:pt>
                <c:pt idx="675">
                  <c:v>65.3</c:v>
                </c:pt>
                <c:pt idx="676">
                  <c:v>65.33</c:v>
                </c:pt>
                <c:pt idx="677">
                  <c:v>65.37</c:v>
                </c:pt>
                <c:pt idx="678">
                  <c:v>65.430000000000007</c:v>
                </c:pt>
                <c:pt idx="679">
                  <c:v>65.489999999999995</c:v>
                </c:pt>
                <c:pt idx="680">
                  <c:v>65.569999999999993</c:v>
                </c:pt>
                <c:pt idx="681">
                  <c:v>65.650000000000006</c:v>
                </c:pt>
                <c:pt idx="682">
                  <c:v>65.709999999999994</c:v>
                </c:pt>
                <c:pt idx="683">
                  <c:v>65.77</c:v>
                </c:pt>
                <c:pt idx="684">
                  <c:v>65.819999999999993</c:v>
                </c:pt>
                <c:pt idx="685">
                  <c:v>65.89</c:v>
                </c:pt>
                <c:pt idx="686">
                  <c:v>65.989999999999995</c:v>
                </c:pt>
                <c:pt idx="687">
                  <c:v>66.06</c:v>
                </c:pt>
                <c:pt idx="688">
                  <c:v>66.099999999999994</c:v>
                </c:pt>
                <c:pt idx="689">
                  <c:v>66.150000000000006</c:v>
                </c:pt>
                <c:pt idx="690">
                  <c:v>66.239999999999995</c:v>
                </c:pt>
                <c:pt idx="691">
                  <c:v>66.36</c:v>
                </c:pt>
                <c:pt idx="692">
                  <c:v>66.459999999999994</c:v>
                </c:pt>
                <c:pt idx="693">
                  <c:v>66.540000000000006</c:v>
                </c:pt>
                <c:pt idx="694">
                  <c:v>66.61</c:v>
                </c:pt>
                <c:pt idx="695">
                  <c:v>66.680000000000007</c:v>
                </c:pt>
                <c:pt idx="696">
                  <c:v>66.739999999999995</c:v>
                </c:pt>
                <c:pt idx="697">
                  <c:v>66.81</c:v>
                </c:pt>
                <c:pt idx="698">
                  <c:v>66.87</c:v>
                </c:pt>
                <c:pt idx="699">
                  <c:v>66.94</c:v>
                </c:pt>
                <c:pt idx="700">
                  <c:v>66.98</c:v>
                </c:pt>
                <c:pt idx="701">
                  <c:v>67.040000000000006</c:v>
                </c:pt>
                <c:pt idx="702">
                  <c:v>67.08</c:v>
                </c:pt>
                <c:pt idx="703">
                  <c:v>67.13</c:v>
                </c:pt>
                <c:pt idx="704">
                  <c:v>67.19</c:v>
                </c:pt>
                <c:pt idx="705">
                  <c:v>67.25</c:v>
                </c:pt>
                <c:pt idx="706">
                  <c:v>67.31</c:v>
                </c:pt>
                <c:pt idx="707">
                  <c:v>67.36</c:v>
                </c:pt>
                <c:pt idx="708">
                  <c:v>67.38</c:v>
                </c:pt>
                <c:pt idx="709">
                  <c:v>67.47</c:v>
                </c:pt>
                <c:pt idx="710">
                  <c:v>67.569999999999993</c:v>
                </c:pt>
                <c:pt idx="711">
                  <c:v>67.64</c:v>
                </c:pt>
                <c:pt idx="712">
                  <c:v>67.67</c:v>
                </c:pt>
                <c:pt idx="713">
                  <c:v>67.739999999999995</c:v>
                </c:pt>
                <c:pt idx="714">
                  <c:v>67.790000000000006</c:v>
                </c:pt>
                <c:pt idx="715">
                  <c:v>67.88</c:v>
                </c:pt>
                <c:pt idx="716">
                  <c:v>67.959999999999994</c:v>
                </c:pt>
                <c:pt idx="717">
                  <c:v>68.069999999999993</c:v>
                </c:pt>
                <c:pt idx="718">
                  <c:v>68.12</c:v>
                </c:pt>
                <c:pt idx="719">
                  <c:v>68.19</c:v>
                </c:pt>
                <c:pt idx="720">
                  <c:v>68.3</c:v>
                </c:pt>
                <c:pt idx="721">
                  <c:v>68.400000000000006</c:v>
                </c:pt>
                <c:pt idx="722">
                  <c:v>68.540000000000006</c:v>
                </c:pt>
                <c:pt idx="723">
                  <c:v>68.59</c:v>
                </c:pt>
                <c:pt idx="724">
                  <c:v>68.650000000000006</c:v>
                </c:pt>
                <c:pt idx="725">
                  <c:v>68.75</c:v>
                </c:pt>
                <c:pt idx="726">
                  <c:v>68.849999999999994</c:v>
                </c:pt>
                <c:pt idx="727">
                  <c:v>68.95</c:v>
                </c:pt>
                <c:pt idx="728">
                  <c:v>69.08</c:v>
                </c:pt>
                <c:pt idx="729">
                  <c:v>69.180000000000007</c:v>
                </c:pt>
                <c:pt idx="730">
                  <c:v>69.33</c:v>
                </c:pt>
                <c:pt idx="731">
                  <c:v>69.42</c:v>
                </c:pt>
                <c:pt idx="732">
                  <c:v>69.53</c:v>
                </c:pt>
                <c:pt idx="733">
                  <c:v>69.680000000000007</c:v>
                </c:pt>
                <c:pt idx="734">
                  <c:v>69.84</c:v>
                </c:pt>
                <c:pt idx="735">
                  <c:v>69.930000000000007</c:v>
                </c:pt>
              </c:numCache>
            </c:numRef>
          </c:yVal>
          <c:smooth val="0"/>
          <c:extLst>
            <c:ext xmlns:c16="http://schemas.microsoft.com/office/drawing/2014/chart" uri="{C3380CC4-5D6E-409C-BE32-E72D297353CC}">
              <c16:uniqueId val="{00000004-D7F8-451A-A8A7-65CCCF102758}"/>
            </c:ext>
          </c:extLst>
        </c:ser>
        <c:dLbls>
          <c:showLegendKey val="0"/>
          <c:showVal val="0"/>
          <c:showCatName val="0"/>
          <c:showSerName val="0"/>
          <c:showPercent val="0"/>
          <c:showBubbleSize val="0"/>
        </c:dLbls>
        <c:axId val="129860736"/>
        <c:axId val="129862656"/>
      </c:scatterChart>
      <c:valAx>
        <c:axId val="129860736"/>
        <c:scaling>
          <c:orientation val="minMax"/>
          <c:max val="6"/>
          <c:min val="2"/>
        </c:scaling>
        <c:delete val="0"/>
        <c:axPos val="b"/>
        <c:numFmt formatCode="\$0" sourceLinked="0"/>
        <c:majorTickMark val="out"/>
        <c:minorTickMark val="out"/>
        <c:tickLblPos val="nextTo"/>
        <c:txPr>
          <a:bodyPr rot="0" vert="horz"/>
          <a:lstStyle/>
          <a:p>
            <a:pPr>
              <a:defRPr>
                <a:solidFill>
                  <a:schemeClr val="tx2"/>
                </a:solidFill>
              </a:defRPr>
            </a:pPr>
            <a:endParaRPr lang="pt-BR"/>
          </a:p>
        </c:txPr>
        <c:crossAx val="129862656"/>
        <c:crosses val="autoZero"/>
        <c:crossBetween val="midCat"/>
        <c:majorUnit val="1"/>
        <c:minorUnit val="0.25"/>
      </c:valAx>
      <c:valAx>
        <c:axId val="129862656"/>
        <c:scaling>
          <c:orientation val="minMax"/>
          <c:max val="70"/>
          <c:min val="0"/>
        </c:scaling>
        <c:delete val="0"/>
        <c:axPos val="l"/>
        <c:numFmt formatCode="0&quot;%&quot;" sourceLinked="0"/>
        <c:majorTickMark val="out"/>
        <c:minorTickMark val="out"/>
        <c:tickLblPos val="nextTo"/>
        <c:txPr>
          <a:bodyPr rot="0" vert="horz"/>
          <a:lstStyle/>
          <a:p>
            <a:pPr>
              <a:defRPr sz="1200">
                <a:solidFill>
                  <a:schemeClr val="tx2"/>
                </a:solidFill>
              </a:defRPr>
            </a:pPr>
            <a:endParaRPr lang="pt-BR"/>
          </a:p>
        </c:txPr>
        <c:crossAx val="129860736"/>
        <c:crosses val="autoZero"/>
        <c:crossBetween val="midCat"/>
        <c:minorUnit val="1"/>
      </c:valAx>
    </c:plotArea>
    <c:plotVisOnly val="1"/>
    <c:dispBlanksAs val="span"/>
    <c:showDLblsOverMax val="0"/>
  </c:chart>
  <c:txPr>
    <a:bodyPr/>
    <a:lstStyle/>
    <a:p>
      <a:pPr>
        <a:defRPr sz="1800"/>
      </a:pPr>
      <a:endParaRPr lang="pt-B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3653255284932"/>
          <c:y val="8.5412716255480831E-2"/>
          <c:w val="0.84474327628362089"/>
          <c:h val="0.819361195235211"/>
        </c:manualLayout>
      </c:layout>
      <c:scatterChart>
        <c:scatterStyle val="lineMarker"/>
        <c:varyColors val="0"/>
        <c:ser>
          <c:idx val="0"/>
          <c:order val="0"/>
          <c:tx>
            <c:strRef>
              <c:f>Sheet1!$B$1</c:f>
              <c:strCache>
                <c:ptCount val="1"/>
                <c:pt idx="0">
                  <c:v>Too Cheap</c:v>
                </c:pt>
              </c:strCache>
            </c:strRef>
          </c:tx>
          <c:spPr>
            <a:ln w="19050" cap="rnd" cmpd="sng" algn="ctr">
              <a:solidFill>
                <a:schemeClr val="accent1"/>
              </a:solidFill>
              <a:prstDash val="solid"/>
              <a:round/>
            </a:ln>
            <a:effectLst/>
          </c:spPr>
          <c:marker>
            <c:symbol val="none"/>
          </c:marker>
          <c:xVal>
            <c:numRef>
              <c:f>Sheet1!$A$2:$A$97</c:f>
              <c:numCache>
                <c:formatCode>General</c:formatCode>
                <c:ptCount val="96"/>
                <c:pt idx="0">
                  <c:v>0.5</c:v>
                </c:pt>
                <c:pt idx="1">
                  <c:v>5</c:v>
                </c:pt>
                <c:pt idx="2">
                  <c:v>5.99</c:v>
                </c:pt>
                <c:pt idx="3">
                  <c:v>6</c:v>
                </c:pt>
                <c:pt idx="4">
                  <c:v>6.99</c:v>
                </c:pt>
                <c:pt idx="5">
                  <c:v>8</c:v>
                </c:pt>
                <c:pt idx="6">
                  <c:v>8.99</c:v>
                </c:pt>
                <c:pt idx="7">
                  <c:v>9</c:v>
                </c:pt>
                <c:pt idx="8">
                  <c:v>9.9</c:v>
                </c:pt>
                <c:pt idx="9">
                  <c:v>9.99</c:v>
                </c:pt>
                <c:pt idx="10">
                  <c:v>10</c:v>
                </c:pt>
                <c:pt idx="11">
                  <c:v>10.9</c:v>
                </c:pt>
                <c:pt idx="12">
                  <c:v>12</c:v>
                </c:pt>
                <c:pt idx="13">
                  <c:v>14</c:v>
                </c:pt>
                <c:pt idx="14">
                  <c:v>14.9</c:v>
                </c:pt>
                <c:pt idx="15">
                  <c:v>15</c:v>
                </c:pt>
                <c:pt idx="16">
                  <c:v>15.9</c:v>
                </c:pt>
                <c:pt idx="17">
                  <c:v>15.99</c:v>
                </c:pt>
                <c:pt idx="18">
                  <c:v>17</c:v>
                </c:pt>
                <c:pt idx="19">
                  <c:v>18</c:v>
                </c:pt>
                <c:pt idx="20">
                  <c:v>19</c:v>
                </c:pt>
                <c:pt idx="21">
                  <c:v>19.899999999999999</c:v>
                </c:pt>
                <c:pt idx="22">
                  <c:v>19.989999999999998</c:v>
                </c:pt>
                <c:pt idx="23">
                  <c:v>20</c:v>
                </c:pt>
                <c:pt idx="24">
                  <c:v>20.99</c:v>
                </c:pt>
                <c:pt idx="25">
                  <c:v>21</c:v>
                </c:pt>
                <c:pt idx="26">
                  <c:v>22</c:v>
                </c:pt>
                <c:pt idx="27">
                  <c:v>23</c:v>
                </c:pt>
                <c:pt idx="28">
                  <c:v>24</c:v>
                </c:pt>
                <c:pt idx="29">
                  <c:v>25</c:v>
                </c:pt>
                <c:pt idx="30">
                  <c:v>25.9</c:v>
                </c:pt>
                <c:pt idx="31">
                  <c:v>29</c:v>
                </c:pt>
                <c:pt idx="32">
                  <c:v>29.9</c:v>
                </c:pt>
                <c:pt idx="33">
                  <c:v>30</c:v>
                </c:pt>
                <c:pt idx="34">
                  <c:v>31</c:v>
                </c:pt>
                <c:pt idx="35">
                  <c:v>32</c:v>
                </c:pt>
                <c:pt idx="36">
                  <c:v>33</c:v>
                </c:pt>
                <c:pt idx="37">
                  <c:v>35</c:v>
                </c:pt>
                <c:pt idx="38">
                  <c:v>36</c:v>
                </c:pt>
                <c:pt idx="39">
                  <c:v>37</c:v>
                </c:pt>
                <c:pt idx="40">
                  <c:v>39</c:v>
                </c:pt>
                <c:pt idx="41">
                  <c:v>39.9</c:v>
                </c:pt>
                <c:pt idx="42">
                  <c:v>40</c:v>
                </c:pt>
                <c:pt idx="43">
                  <c:v>44</c:v>
                </c:pt>
                <c:pt idx="44">
                  <c:v>45</c:v>
                </c:pt>
                <c:pt idx="45">
                  <c:v>45.9</c:v>
                </c:pt>
                <c:pt idx="46">
                  <c:v>48</c:v>
                </c:pt>
                <c:pt idx="47">
                  <c:v>49</c:v>
                </c:pt>
                <c:pt idx="48">
                  <c:v>49.9</c:v>
                </c:pt>
                <c:pt idx="49">
                  <c:v>49.99</c:v>
                </c:pt>
                <c:pt idx="50">
                  <c:v>50</c:v>
                </c:pt>
                <c:pt idx="51">
                  <c:v>52</c:v>
                </c:pt>
                <c:pt idx="52">
                  <c:v>54</c:v>
                </c:pt>
                <c:pt idx="53">
                  <c:v>55</c:v>
                </c:pt>
                <c:pt idx="54">
                  <c:v>59</c:v>
                </c:pt>
                <c:pt idx="55">
                  <c:v>59.9</c:v>
                </c:pt>
                <c:pt idx="56">
                  <c:v>59.99</c:v>
                </c:pt>
                <c:pt idx="57">
                  <c:v>60</c:v>
                </c:pt>
                <c:pt idx="58">
                  <c:v>64</c:v>
                </c:pt>
                <c:pt idx="59">
                  <c:v>64.989999999999995</c:v>
                </c:pt>
                <c:pt idx="60">
                  <c:v>65</c:v>
                </c:pt>
                <c:pt idx="61">
                  <c:v>69</c:v>
                </c:pt>
                <c:pt idx="62">
                  <c:v>69.900000000000006</c:v>
                </c:pt>
                <c:pt idx="63">
                  <c:v>69.989999999999995</c:v>
                </c:pt>
                <c:pt idx="64">
                  <c:v>70</c:v>
                </c:pt>
                <c:pt idx="65">
                  <c:v>71</c:v>
                </c:pt>
                <c:pt idx="66">
                  <c:v>72</c:v>
                </c:pt>
                <c:pt idx="67">
                  <c:v>75</c:v>
                </c:pt>
                <c:pt idx="68">
                  <c:v>79.989999999999995</c:v>
                </c:pt>
                <c:pt idx="69">
                  <c:v>80</c:v>
                </c:pt>
                <c:pt idx="70">
                  <c:v>85</c:v>
                </c:pt>
                <c:pt idx="71">
                  <c:v>89</c:v>
                </c:pt>
                <c:pt idx="72">
                  <c:v>89.9</c:v>
                </c:pt>
                <c:pt idx="73">
                  <c:v>90</c:v>
                </c:pt>
                <c:pt idx="74">
                  <c:v>95</c:v>
                </c:pt>
                <c:pt idx="75">
                  <c:v>99</c:v>
                </c:pt>
                <c:pt idx="76">
                  <c:v>99.9</c:v>
                </c:pt>
                <c:pt idx="77">
                  <c:v>99.99</c:v>
                </c:pt>
                <c:pt idx="78">
                  <c:v>100</c:v>
                </c:pt>
                <c:pt idx="79">
                  <c:v>110</c:v>
                </c:pt>
                <c:pt idx="80">
                  <c:v>120</c:v>
                </c:pt>
                <c:pt idx="81">
                  <c:v>129.9</c:v>
                </c:pt>
                <c:pt idx="82">
                  <c:v>130</c:v>
                </c:pt>
                <c:pt idx="83">
                  <c:v>140</c:v>
                </c:pt>
                <c:pt idx="84">
                  <c:v>150</c:v>
                </c:pt>
                <c:pt idx="85">
                  <c:v>159</c:v>
                </c:pt>
                <c:pt idx="86">
                  <c:v>179</c:v>
                </c:pt>
                <c:pt idx="87">
                  <c:v>180</c:v>
                </c:pt>
                <c:pt idx="88">
                  <c:v>190</c:v>
                </c:pt>
                <c:pt idx="89">
                  <c:v>200</c:v>
                </c:pt>
                <c:pt idx="90">
                  <c:v>230</c:v>
                </c:pt>
                <c:pt idx="91">
                  <c:v>250</c:v>
                </c:pt>
                <c:pt idx="92">
                  <c:v>280</c:v>
                </c:pt>
                <c:pt idx="93">
                  <c:v>299</c:v>
                </c:pt>
                <c:pt idx="94">
                  <c:v>300</c:v>
                </c:pt>
                <c:pt idx="95">
                  <c:v>400</c:v>
                </c:pt>
              </c:numCache>
            </c:numRef>
          </c:xVal>
          <c:yVal>
            <c:numRef>
              <c:f>Sheet1!$B$2:$B$97</c:f>
              <c:numCache>
                <c:formatCode>General</c:formatCode>
                <c:ptCount val="96"/>
                <c:pt idx="0">
                  <c:v>100</c:v>
                </c:pt>
                <c:pt idx="1">
                  <c:v>99.600000000000009</c:v>
                </c:pt>
                <c:pt idx="2">
                  <c:v>90.399999999999991</c:v>
                </c:pt>
                <c:pt idx="3">
                  <c:v>89.6</c:v>
                </c:pt>
                <c:pt idx="4">
                  <c:v>88.800000000000011</c:v>
                </c:pt>
                <c:pt idx="5">
                  <c:v>88.4</c:v>
                </c:pt>
                <c:pt idx="6">
                  <c:v>88</c:v>
                </c:pt>
                <c:pt idx="7">
                  <c:v>87.600000000000009</c:v>
                </c:pt>
                <c:pt idx="8">
                  <c:v>87.2</c:v>
                </c:pt>
                <c:pt idx="9">
                  <c:v>84.800000000000011</c:v>
                </c:pt>
                <c:pt idx="10">
                  <c:v>84.4</c:v>
                </c:pt>
                <c:pt idx="11">
                  <c:v>62.4</c:v>
                </c:pt>
                <c:pt idx="12">
                  <c:v>62</c:v>
                </c:pt>
                <c:pt idx="13">
                  <c:v>62</c:v>
                </c:pt>
                <c:pt idx="14">
                  <c:v>61.6</c:v>
                </c:pt>
                <c:pt idx="15">
                  <c:v>61.6</c:v>
                </c:pt>
                <c:pt idx="16">
                  <c:v>44</c:v>
                </c:pt>
                <c:pt idx="17">
                  <c:v>44</c:v>
                </c:pt>
                <c:pt idx="18">
                  <c:v>44</c:v>
                </c:pt>
                <c:pt idx="19">
                  <c:v>44</c:v>
                </c:pt>
                <c:pt idx="20">
                  <c:v>44</c:v>
                </c:pt>
                <c:pt idx="21">
                  <c:v>43.6</c:v>
                </c:pt>
                <c:pt idx="22">
                  <c:v>40.4</c:v>
                </c:pt>
                <c:pt idx="23">
                  <c:v>39.6</c:v>
                </c:pt>
                <c:pt idx="24">
                  <c:v>19.199999999999996</c:v>
                </c:pt>
                <c:pt idx="25">
                  <c:v>19.199999999999996</c:v>
                </c:pt>
                <c:pt idx="26">
                  <c:v>18.8</c:v>
                </c:pt>
                <c:pt idx="27">
                  <c:v>17.999999999999993</c:v>
                </c:pt>
                <c:pt idx="28">
                  <c:v>17.600000000000001</c:v>
                </c:pt>
                <c:pt idx="29">
                  <c:v>17.600000000000001</c:v>
                </c:pt>
                <c:pt idx="30">
                  <c:v>13.199999999999998</c:v>
                </c:pt>
                <c:pt idx="31">
                  <c:v>13.199999999999998</c:v>
                </c:pt>
                <c:pt idx="32">
                  <c:v>12.799999999999994</c:v>
                </c:pt>
                <c:pt idx="33">
                  <c:v>12.799999999999994</c:v>
                </c:pt>
                <c:pt idx="34">
                  <c:v>3.599999999999997</c:v>
                </c:pt>
                <c:pt idx="35">
                  <c:v>3.599999999999997</c:v>
                </c:pt>
                <c:pt idx="36">
                  <c:v>3.599999999999997</c:v>
                </c:pt>
                <c:pt idx="37">
                  <c:v>3.599999999999997</c:v>
                </c:pt>
                <c:pt idx="38">
                  <c:v>2.8000000000000056</c:v>
                </c:pt>
                <c:pt idx="39">
                  <c:v>2.8000000000000056</c:v>
                </c:pt>
                <c:pt idx="40">
                  <c:v>2.8000000000000056</c:v>
                </c:pt>
                <c:pt idx="41">
                  <c:v>2.8000000000000056</c:v>
                </c:pt>
                <c:pt idx="42">
                  <c:v>2.400000000000003</c:v>
                </c:pt>
                <c:pt idx="43">
                  <c:v>1.1999999999999971</c:v>
                </c:pt>
                <c:pt idx="44">
                  <c:v>1.1999999999999971</c:v>
                </c:pt>
                <c:pt idx="45">
                  <c:v>1.1999999999999971</c:v>
                </c:pt>
                <c:pt idx="46">
                  <c:v>1.1999999999999971</c:v>
                </c:pt>
                <c:pt idx="47">
                  <c:v>1.1999999999999971</c:v>
                </c:pt>
                <c:pt idx="48">
                  <c:v>1.1999999999999971</c:v>
                </c:pt>
                <c:pt idx="49">
                  <c:v>1.1999999999999971</c:v>
                </c:pt>
                <c:pt idx="50">
                  <c:v>0.80000000000000571</c:v>
                </c:pt>
                <c:pt idx="51">
                  <c:v>0.4</c:v>
                </c:pt>
                <c:pt idx="52">
                  <c:v>0.4</c:v>
                </c:pt>
                <c:pt idx="53">
                  <c:v>0.4</c:v>
                </c:pt>
                <c:pt idx="54">
                  <c:v>0.4</c:v>
                </c:pt>
                <c:pt idx="55">
                  <c:v>0.4</c:v>
                </c:pt>
                <c:pt idx="56">
                  <c:v>0.4</c:v>
                </c:pt>
                <c:pt idx="57">
                  <c:v>0.4</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numCache>
            </c:numRef>
          </c:yVal>
          <c:smooth val="0"/>
          <c:extLst>
            <c:ext xmlns:c16="http://schemas.microsoft.com/office/drawing/2014/chart" uri="{C3380CC4-5D6E-409C-BE32-E72D297353CC}">
              <c16:uniqueId val="{00000000-B06D-4FDA-8226-5D5C5D2AF29B}"/>
            </c:ext>
          </c:extLst>
        </c:ser>
        <c:ser>
          <c:idx val="1"/>
          <c:order val="1"/>
          <c:tx>
            <c:strRef>
              <c:f>Sheet1!$C$1</c:f>
              <c:strCache>
                <c:ptCount val="1"/>
                <c:pt idx="0">
                  <c:v>Cheap</c:v>
                </c:pt>
              </c:strCache>
            </c:strRef>
          </c:tx>
          <c:spPr>
            <a:ln w="19050" cap="rnd" cmpd="sng" algn="ctr">
              <a:solidFill>
                <a:schemeClr val="accent2"/>
              </a:solidFill>
              <a:prstDash val="solid"/>
              <a:round/>
            </a:ln>
            <a:effectLst/>
          </c:spPr>
          <c:marker>
            <c:symbol val="none"/>
          </c:marker>
          <c:xVal>
            <c:numRef>
              <c:f>Sheet1!$A$2:$A$97</c:f>
              <c:numCache>
                <c:formatCode>General</c:formatCode>
                <c:ptCount val="96"/>
                <c:pt idx="0">
                  <c:v>0.5</c:v>
                </c:pt>
                <c:pt idx="1">
                  <c:v>5</c:v>
                </c:pt>
                <c:pt idx="2">
                  <c:v>5.99</c:v>
                </c:pt>
                <c:pt idx="3">
                  <c:v>6</c:v>
                </c:pt>
                <c:pt idx="4">
                  <c:v>6.99</c:v>
                </c:pt>
                <c:pt idx="5">
                  <c:v>8</c:v>
                </c:pt>
                <c:pt idx="6">
                  <c:v>8.99</c:v>
                </c:pt>
                <c:pt idx="7">
                  <c:v>9</c:v>
                </c:pt>
                <c:pt idx="8">
                  <c:v>9.9</c:v>
                </c:pt>
                <c:pt idx="9">
                  <c:v>9.99</c:v>
                </c:pt>
                <c:pt idx="10">
                  <c:v>10</c:v>
                </c:pt>
                <c:pt idx="11">
                  <c:v>10.9</c:v>
                </c:pt>
                <c:pt idx="12">
                  <c:v>12</c:v>
                </c:pt>
                <c:pt idx="13">
                  <c:v>14</c:v>
                </c:pt>
                <c:pt idx="14">
                  <c:v>14.9</c:v>
                </c:pt>
                <c:pt idx="15">
                  <c:v>15</c:v>
                </c:pt>
                <c:pt idx="16">
                  <c:v>15.9</c:v>
                </c:pt>
                <c:pt idx="17">
                  <c:v>15.99</c:v>
                </c:pt>
                <c:pt idx="18">
                  <c:v>17</c:v>
                </c:pt>
                <c:pt idx="19">
                  <c:v>18</c:v>
                </c:pt>
                <c:pt idx="20">
                  <c:v>19</c:v>
                </c:pt>
                <c:pt idx="21">
                  <c:v>19.899999999999999</c:v>
                </c:pt>
                <c:pt idx="22">
                  <c:v>19.989999999999998</c:v>
                </c:pt>
                <c:pt idx="23">
                  <c:v>20</c:v>
                </c:pt>
                <c:pt idx="24">
                  <c:v>20.99</c:v>
                </c:pt>
                <c:pt idx="25">
                  <c:v>21</c:v>
                </c:pt>
                <c:pt idx="26">
                  <c:v>22</c:v>
                </c:pt>
                <c:pt idx="27">
                  <c:v>23</c:v>
                </c:pt>
                <c:pt idx="28">
                  <c:v>24</c:v>
                </c:pt>
                <c:pt idx="29">
                  <c:v>25</c:v>
                </c:pt>
                <c:pt idx="30">
                  <c:v>25.9</c:v>
                </c:pt>
                <c:pt idx="31">
                  <c:v>29</c:v>
                </c:pt>
                <c:pt idx="32">
                  <c:v>29.9</c:v>
                </c:pt>
                <c:pt idx="33">
                  <c:v>30</c:v>
                </c:pt>
                <c:pt idx="34">
                  <c:v>31</c:v>
                </c:pt>
                <c:pt idx="35">
                  <c:v>32</c:v>
                </c:pt>
                <c:pt idx="36">
                  <c:v>33</c:v>
                </c:pt>
                <c:pt idx="37">
                  <c:v>35</c:v>
                </c:pt>
                <c:pt idx="38">
                  <c:v>36</c:v>
                </c:pt>
                <c:pt idx="39">
                  <c:v>37</c:v>
                </c:pt>
                <c:pt idx="40">
                  <c:v>39</c:v>
                </c:pt>
                <c:pt idx="41">
                  <c:v>39.9</c:v>
                </c:pt>
                <c:pt idx="42">
                  <c:v>40</c:v>
                </c:pt>
                <c:pt idx="43">
                  <c:v>44</c:v>
                </c:pt>
                <c:pt idx="44">
                  <c:v>45</c:v>
                </c:pt>
                <c:pt idx="45">
                  <c:v>45.9</c:v>
                </c:pt>
                <c:pt idx="46">
                  <c:v>48</c:v>
                </c:pt>
                <c:pt idx="47">
                  <c:v>49</c:v>
                </c:pt>
                <c:pt idx="48">
                  <c:v>49.9</c:v>
                </c:pt>
                <c:pt idx="49">
                  <c:v>49.99</c:v>
                </c:pt>
                <c:pt idx="50">
                  <c:v>50</c:v>
                </c:pt>
                <c:pt idx="51">
                  <c:v>52</c:v>
                </c:pt>
                <c:pt idx="52">
                  <c:v>54</c:v>
                </c:pt>
                <c:pt idx="53">
                  <c:v>55</c:v>
                </c:pt>
                <c:pt idx="54">
                  <c:v>59</c:v>
                </c:pt>
                <c:pt idx="55">
                  <c:v>59.9</c:v>
                </c:pt>
                <c:pt idx="56">
                  <c:v>59.99</c:v>
                </c:pt>
                <c:pt idx="57">
                  <c:v>60</c:v>
                </c:pt>
                <c:pt idx="58">
                  <c:v>64</c:v>
                </c:pt>
                <c:pt idx="59">
                  <c:v>64.989999999999995</c:v>
                </c:pt>
                <c:pt idx="60">
                  <c:v>65</c:v>
                </c:pt>
                <c:pt idx="61">
                  <c:v>69</c:v>
                </c:pt>
                <c:pt idx="62">
                  <c:v>69.900000000000006</c:v>
                </c:pt>
                <c:pt idx="63">
                  <c:v>69.989999999999995</c:v>
                </c:pt>
                <c:pt idx="64">
                  <c:v>70</c:v>
                </c:pt>
                <c:pt idx="65">
                  <c:v>71</c:v>
                </c:pt>
                <c:pt idx="66">
                  <c:v>72</c:v>
                </c:pt>
                <c:pt idx="67">
                  <c:v>75</c:v>
                </c:pt>
                <c:pt idx="68">
                  <c:v>79.989999999999995</c:v>
                </c:pt>
                <c:pt idx="69">
                  <c:v>80</c:v>
                </c:pt>
                <c:pt idx="70">
                  <c:v>85</c:v>
                </c:pt>
                <c:pt idx="71">
                  <c:v>89</c:v>
                </c:pt>
                <c:pt idx="72">
                  <c:v>89.9</c:v>
                </c:pt>
                <c:pt idx="73">
                  <c:v>90</c:v>
                </c:pt>
                <c:pt idx="74">
                  <c:v>95</c:v>
                </c:pt>
                <c:pt idx="75">
                  <c:v>99</c:v>
                </c:pt>
                <c:pt idx="76">
                  <c:v>99.9</c:v>
                </c:pt>
                <c:pt idx="77">
                  <c:v>99.99</c:v>
                </c:pt>
                <c:pt idx="78">
                  <c:v>100</c:v>
                </c:pt>
                <c:pt idx="79">
                  <c:v>110</c:v>
                </c:pt>
                <c:pt idx="80">
                  <c:v>120</c:v>
                </c:pt>
                <c:pt idx="81">
                  <c:v>129.9</c:v>
                </c:pt>
                <c:pt idx="82">
                  <c:v>130</c:v>
                </c:pt>
                <c:pt idx="83">
                  <c:v>140</c:v>
                </c:pt>
                <c:pt idx="84">
                  <c:v>150</c:v>
                </c:pt>
                <c:pt idx="85">
                  <c:v>159</c:v>
                </c:pt>
                <c:pt idx="86">
                  <c:v>179</c:v>
                </c:pt>
                <c:pt idx="87">
                  <c:v>180</c:v>
                </c:pt>
                <c:pt idx="88">
                  <c:v>190</c:v>
                </c:pt>
                <c:pt idx="89">
                  <c:v>200</c:v>
                </c:pt>
                <c:pt idx="90">
                  <c:v>230</c:v>
                </c:pt>
                <c:pt idx="91">
                  <c:v>250</c:v>
                </c:pt>
                <c:pt idx="92">
                  <c:v>280</c:v>
                </c:pt>
                <c:pt idx="93">
                  <c:v>299</c:v>
                </c:pt>
                <c:pt idx="94">
                  <c:v>300</c:v>
                </c:pt>
                <c:pt idx="95">
                  <c:v>400</c:v>
                </c:pt>
              </c:numCache>
            </c:numRef>
          </c:xVal>
          <c:yVal>
            <c:numRef>
              <c:f>Sheet1!$C$2:$C$97</c:f>
              <c:numCache>
                <c:formatCode>General</c:formatCode>
                <c:ptCount val="96"/>
                <c:pt idx="0">
                  <c:v>100</c:v>
                </c:pt>
                <c:pt idx="1">
                  <c:v>100</c:v>
                </c:pt>
                <c:pt idx="2">
                  <c:v>100</c:v>
                </c:pt>
                <c:pt idx="3">
                  <c:v>100</c:v>
                </c:pt>
                <c:pt idx="4">
                  <c:v>100</c:v>
                </c:pt>
                <c:pt idx="5">
                  <c:v>100</c:v>
                </c:pt>
                <c:pt idx="6">
                  <c:v>100</c:v>
                </c:pt>
                <c:pt idx="7">
                  <c:v>99.6</c:v>
                </c:pt>
                <c:pt idx="8">
                  <c:v>99.6</c:v>
                </c:pt>
                <c:pt idx="9">
                  <c:v>99.6</c:v>
                </c:pt>
                <c:pt idx="10">
                  <c:v>98.8</c:v>
                </c:pt>
                <c:pt idx="11">
                  <c:v>95.600000000000009</c:v>
                </c:pt>
                <c:pt idx="12">
                  <c:v>95.600000000000009</c:v>
                </c:pt>
                <c:pt idx="13">
                  <c:v>95.2</c:v>
                </c:pt>
                <c:pt idx="14">
                  <c:v>95.2</c:v>
                </c:pt>
                <c:pt idx="15">
                  <c:v>94.800000000000011</c:v>
                </c:pt>
                <c:pt idx="16">
                  <c:v>88.4</c:v>
                </c:pt>
                <c:pt idx="17">
                  <c:v>88</c:v>
                </c:pt>
                <c:pt idx="18">
                  <c:v>88</c:v>
                </c:pt>
                <c:pt idx="19">
                  <c:v>87.600000000000009</c:v>
                </c:pt>
                <c:pt idx="20">
                  <c:v>87.2</c:v>
                </c:pt>
                <c:pt idx="21">
                  <c:v>86.399999999999991</c:v>
                </c:pt>
                <c:pt idx="22">
                  <c:v>85.6</c:v>
                </c:pt>
                <c:pt idx="23">
                  <c:v>84.8</c:v>
                </c:pt>
                <c:pt idx="24">
                  <c:v>70.8</c:v>
                </c:pt>
                <c:pt idx="25">
                  <c:v>70.8</c:v>
                </c:pt>
                <c:pt idx="26">
                  <c:v>70.8</c:v>
                </c:pt>
                <c:pt idx="27">
                  <c:v>70</c:v>
                </c:pt>
                <c:pt idx="28">
                  <c:v>70</c:v>
                </c:pt>
                <c:pt idx="29">
                  <c:v>69.599999999999994</c:v>
                </c:pt>
                <c:pt idx="30">
                  <c:v>62.4</c:v>
                </c:pt>
                <c:pt idx="31">
                  <c:v>62</c:v>
                </c:pt>
                <c:pt idx="32">
                  <c:v>61.2</c:v>
                </c:pt>
                <c:pt idx="33">
                  <c:v>60</c:v>
                </c:pt>
                <c:pt idx="34">
                  <c:v>40</c:v>
                </c:pt>
                <c:pt idx="35">
                  <c:v>40</c:v>
                </c:pt>
                <c:pt idx="36">
                  <c:v>40</c:v>
                </c:pt>
                <c:pt idx="37">
                  <c:v>40</c:v>
                </c:pt>
                <c:pt idx="38">
                  <c:v>33.999999999999993</c:v>
                </c:pt>
                <c:pt idx="39">
                  <c:v>33.6</c:v>
                </c:pt>
                <c:pt idx="40">
                  <c:v>33.200000000000003</c:v>
                </c:pt>
                <c:pt idx="41">
                  <c:v>32.400000000000006</c:v>
                </c:pt>
                <c:pt idx="42">
                  <c:v>31.200000000000006</c:v>
                </c:pt>
                <c:pt idx="43">
                  <c:v>22.400000000000002</c:v>
                </c:pt>
                <c:pt idx="44">
                  <c:v>22.400000000000002</c:v>
                </c:pt>
                <c:pt idx="45">
                  <c:v>19.199999999999996</c:v>
                </c:pt>
                <c:pt idx="46">
                  <c:v>18.800000000000004</c:v>
                </c:pt>
                <c:pt idx="47">
                  <c:v>18.399999999999999</c:v>
                </c:pt>
                <c:pt idx="48">
                  <c:v>17.999999999999996</c:v>
                </c:pt>
                <c:pt idx="49">
                  <c:v>16.800000000000004</c:v>
                </c:pt>
                <c:pt idx="50">
                  <c:v>16.399999999999995</c:v>
                </c:pt>
                <c:pt idx="51">
                  <c:v>7.6000000000000032</c:v>
                </c:pt>
                <c:pt idx="52">
                  <c:v>7.6000000000000032</c:v>
                </c:pt>
                <c:pt idx="53">
                  <c:v>7.1999999999999975</c:v>
                </c:pt>
                <c:pt idx="54">
                  <c:v>6.8000000000000025</c:v>
                </c:pt>
                <c:pt idx="55">
                  <c:v>6.8000000000000025</c:v>
                </c:pt>
                <c:pt idx="56">
                  <c:v>6.8000000000000025</c:v>
                </c:pt>
                <c:pt idx="57">
                  <c:v>6.8000000000000025</c:v>
                </c:pt>
                <c:pt idx="58">
                  <c:v>5.1999999999999975</c:v>
                </c:pt>
                <c:pt idx="59">
                  <c:v>5.1999999999999975</c:v>
                </c:pt>
                <c:pt idx="60">
                  <c:v>5.1999999999999975</c:v>
                </c:pt>
                <c:pt idx="61">
                  <c:v>4.800000000000006</c:v>
                </c:pt>
                <c:pt idx="62">
                  <c:v>4.800000000000006</c:v>
                </c:pt>
                <c:pt idx="63">
                  <c:v>4.800000000000006</c:v>
                </c:pt>
                <c:pt idx="64">
                  <c:v>4.4000000000000004</c:v>
                </c:pt>
                <c:pt idx="65">
                  <c:v>2.0000000000000058</c:v>
                </c:pt>
                <c:pt idx="66">
                  <c:v>2.0000000000000058</c:v>
                </c:pt>
                <c:pt idx="67">
                  <c:v>2.0000000000000058</c:v>
                </c:pt>
                <c:pt idx="68">
                  <c:v>2.0000000000000058</c:v>
                </c:pt>
                <c:pt idx="69">
                  <c:v>2.0000000000000058</c:v>
                </c:pt>
                <c:pt idx="70">
                  <c:v>0.4</c:v>
                </c:pt>
                <c:pt idx="71">
                  <c:v>0.4</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numCache>
            </c:numRef>
          </c:yVal>
          <c:smooth val="0"/>
          <c:extLst>
            <c:ext xmlns:c16="http://schemas.microsoft.com/office/drawing/2014/chart" uri="{C3380CC4-5D6E-409C-BE32-E72D297353CC}">
              <c16:uniqueId val="{00000001-B06D-4FDA-8226-5D5C5D2AF29B}"/>
            </c:ext>
          </c:extLst>
        </c:ser>
        <c:ser>
          <c:idx val="2"/>
          <c:order val="2"/>
          <c:tx>
            <c:strRef>
              <c:f>Sheet1!$D$1</c:f>
              <c:strCache>
                <c:ptCount val="1"/>
                <c:pt idx="0">
                  <c:v>Expensive</c:v>
                </c:pt>
              </c:strCache>
            </c:strRef>
          </c:tx>
          <c:spPr>
            <a:ln w="19050" cap="rnd" cmpd="sng" algn="ctr">
              <a:solidFill>
                <a:schemeClr val="accent3"/>
              </a:solidFill>
              <a:prstDash val="solid"/>
              <a:round/>
            </a:ln>
            <a:effectLst/>
          </c:spPr>
          <c:marker>
            <c:symbol val="none"/>
          </c:marker>
          <c:xVal>
            <c:numRef>
              <c:f>Sheet1!$A$2:$A$97</c:f>
              <c:numCache>
                <c:formatCode>General</c:formatCode>
                <c:ptCount val="96"/>
                <c:pt idx="0">
                  <c:v>0.5</c:v>
                </c:pt>
                <c:pt idx="1">
                  <c:v>5</c:v>
                </c:pt>
                <c:pt idx="2">
                  <c:v>5.99</c:v>
                </c:pt>
                <c:pt idx="3">
                  <c:v>6</c:v>
                </c:pt>
                <c:pt idx="4">
                  <c:v>6.99</c:v>
                </c:pt>
                <c:pt idx="5">
                  <c:v>8</c:v>
                </c:pt>
                <c:pt idx="6">
                  <c:v>8.99</c:v>
                </c:pt>
                <c:pt idx="7">
                  <c:v>9</c:v>
                </c:pt>
                <c:pt idx="8">
                  <c:v>9.9</c:v>
                </c:pt>
                <c:pt idx="9">
                  <c:v>9.99</c:v>
                </c:pt>
                <c:pt idx="10">
                  <c:v>10</c:v>
                </c:pt>
                <c:pt idx="11">
                  <c:v>10.9</c:v>
                </c:pt>
                <c:pt idx="12">
                  <c:v>12</c:v>
                </c:pt>
                <c:pt idx="13">
                  <c:v>14</c:v>
                </c:pt>
                <c:pt idx="14">
                  <c:v>14.9</c:v>
                </c:pt>
                <c:pt idx="15">
                  <c:v>15</c:v>
                </c:pt>
                <c:pt idx="16">
                  <c:v>15.9</c:v>
                </c:pt>
                <c:pt idx="17">
                  <c:v>15.99</c:v>
                </c:pt>
                <c:pt idx="18">
                  <c:v>17</c:v>
                </c:pt>
                <c:pt idx="19">
                  <c:v>18</c:v>
                </c:pt>
                <c:pt idx="20">
                  <c:v>19</c:v>
                </c:pt>
                <c:pt idx="21">
                  <c:v>19.899999999999999</c:v>
                </c:pt>
                <c:pt idx="22">
                  <c:v>19.989999999999998</c:v>
                </c:pt>
                <c:pt idx="23">
                  <c:v>20</c:v>
                </c:pt>
                <c:pt idx="24">
                  <c:v>20.99</c:v>
                </c:pt>
                <c:pt idx="25">
                  <c:v>21</c:v>
                </c:pt>
                <c:pt idx="26">
                  <c:v>22</c:v>
                </c:pt>
                <c:pt idx="27">
                  <c:v>23</c:v>
                </c:pt>
                <c:pt idx="28">
                  <c:v>24</c:v>
                </c:pt>
                <c:pt idx="29">
                  <c:v>25</c:v>
                </c:pt>
                <c:pt idx="30">
                  <c:v>25.9</c:v>
                </c:pt>
                <c:pt idx="31">
                  <c:v>29</c:v>
                </c:pt>
                <c:pt idx="32">
                  <c:v>29.9</c:v>
                </c:pt>
                <c:pt idx="33">
                  <c:v>30</c:v>
                </c:pt>
                <c:pt idx="34">
                  <c:v>31</c:v>
                </c:pt>
                <c:pt idx="35">
                  <c:v>32</c:v>
                </c:pt>
                <c:pt idx="36">
                  <c:v>33</c:v>
                </c:pt>
                <c:pt idx="37">
                  <c:v>35</c:v>
                </c:pt>
                <c:pt idx="38">
                  <c:v>36</c:v>
                </c:pt>
                <c:pt idx="39">
                  <c:v>37</c:v>
                </c:pt>
                <c:pt idx="40">
                  <c:v>39</c:v>
                </c:pt>
                <c:pt idx="41">
                  <c:v>39.9</c:v>
                </c:pt>
                <c:pt idx="42">
                  <c:v>40</c:v>
                </c:pt>
                <c:pt idx="43">
                  <c:v>44</c:v>
                </c:pt>
                <c:pt idx="44">
                  <c:v>45</c:v>
                </c:pt>
                <c:pt idx="45">
                  <c:v>45.9</c:v>
                </c:pt>
                <c:pt idx="46">
                  <c:v>48</c:v>
                </c:pt>
                <c:pt idx="47">
                  <c:v>49</c:v>
                </c:pt>
                <c:pt idx="48">
                  <c:v>49.9</c:v>
                </c:pt>
                <c:pt idx="49">
                  <c:v>49.99</c:v>
                </c:pt>
                <c:pt idx="50">
                  <c:v>50</c:v>
                </c:pt>
                <c:pt idx="51">
                  <c:v>52</c:v>
                </c:pt>
                <c:pt idx="52">
                  <c:v>54</c:v>
                </c:pt>
                <c:pt idx="53">
                  <c:v>55</c:v>
                </c:pt>
                <c:pt idx="54">
                  <c:v>59</c:v>
                </c:pt>
                <c:pt idx="55">
                  <c:v>59.9</c:v>
                </c:pt>
                <c:pt idx="56">
                  <c:v>59.99</c:v>
                </c:pt>
                <c:pt idx="57">
                  <c:v>60</c:v>
                </c:pt>
                <c:pt idx="58">
                  <c:v>64</c:v>
                </c:pt>
                <c:pt idx="59">
                  <c:v>64.989999999999995</c:v>
                </c:pt>
                <c:pt idx="60">
                  <c:v>65</c:v>
                </c:pt>
                <c:pt idx="61">
                  <c:v>69</c:v>
                </c:pt>
                <c:pt idx="62">
                  <c:v>69.900000000000006</c:v>
                </c:pt>
                <c:pt idx="63">
                  <c:v>69.989999999999995</c:v>
                </c:pt>
                <c:pt idx="64">
                  <c:v>70</c:v>
                </c:pt>
                <c:pt idx="65">
                  <c:v>71</c:v>
                </c:pt>
                <c:pt idx="66">
                  <c:v>72</c:v>
                </c:pt>
                <c:pt idx="67">
                  <c:v>75</c:v>
                </c:pt>
                <c:pt idx="68">
                  <c:v>79.989999999999995</c:v>
                </c:pt>
                <c:pt idx="69">
                  <c:v>80</c:v>
                </c:pt>
                <c:pt idx="70">
                  <c:v>85</c:v>
                </c:pt>
                <c:pt idx="71">
                  <c:v>89</c:v>
                </c:pt>
                <c:pt idx="72">
                  <c:v>89.9</c:v>
                </c:pt>
                <c:pt idx="73">
                  <c:v>90</c:v>
                </c:pt>
                <c:pt idx="74">
                  <c:v>95</c:v>
                </c:pt>
                <c:pt idx="75">
                  <c:v>99</c:v>
                </c:pt>
                <c:pt idx="76">
                  <c:v>99.9</c:v>
                </c:pt>
                <c:pt idx="77">
                  <c:v>99.99</c:v>
                </c:pt>
                <c:pt idx="78">
                  <c:v>100</c:v>
                </c:pt>
                <c:pt idx="79">
                  <c:v>110</c:v>
                </c:pt>
                <c:pt idx="80">
                  <c:v>120</c:v>
                </c:pt>
                <c:pt idx="81">
                  <c:v>129.9</c:v>
                </c:pt>
                <c:pt idx="82">
                  <c:v>130</c:v>
                </c:pt>
                <c:pt idx="83">
                  <c:v>140</c:v>
                </c:pt>
                <c:pt idx="84">
                  <c:v>150</c:v>
                </c:pt>
                <c:pt idx="85">
                  <c:v>159</c:v>
                </c:pt>
                <c:pt idx="86">
                  <c:v>179</c:v>
                </c:pt>
                <c:pt idx="87">
                  <c:v>180</c:v>
                </c:pt>
                <c:pt idx="88">
                  <c:v>190</c:v>
                </c:pt>
                <c:pt idx="89">
                  <c:v>200</c:v>
                </c:pt>
                <c:pt idx="90">
                  <c:v>230</c:v>
                </c:pt>
                <c:pt idx="91">
                  <c:v>250</c:v>
                </c:pt>
                <c:pt idx="92">
                  <c:v>280</c:v>
                </c:pt>
                <c:pt idx="93">
                  <c:v>299</c:v>
                </c:pt>
                <c:pt idx="94">
                  <c:v>300</c:v>
                </c:pt>
                <c:pt idx="95">
                  <c:v>400</c:v>
                </c:pt>
              </c:numCache>
            </c:numRef>
          </c:xVal>
          <c:yVal>
            <c:numRef>
              <c:f>Sheet1!$D$2:$D$97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0.4</c:v>
                </c:pt>
                <c:pt idx="18">
                  <c:v>0.4</c:v>
                </c:pt>
                <c:pt idx="19">
                  <c:v>0.4</c:v>
                </c:pt>
                <c:pt idx="20">
                  <c:v>0.4</c:v>
                </c:pt>
                <c:pt idx="21">
                  <c:v>0.4</c:v>
                </c:pt>
                <c:pt idx="22">
                  <c:v>0.4</c:v>
                </c:pt>
                <c:pt idx="23">
                  <c:v>1.6</c:v>
                </c:pt>
                <c:pt idx="24">
                  <c:v>1.6</c:v>
                </c:pt>
                <c:pt idx="25">
                  <c:v>2</c:v>
                </c:pt>
                <c:pt idx="26">
                  <c:v>2</c:v>
                </c:pt>
                <c:pt idx="27">
                  <c:v>2</c:v>
                </c:pt>
                <c:pt idx="28">
                  <c:v>2</c:v>
                </c:pt>
                <c:pt idx="29">
                  <c:v>3.2</c:v>
                </c:pt>
                <c:pt idx="30">
                  <c:v>3.2</c:v>
                </c:pt>
                <c:pt idx="31">
                  <c:v>3.2</c:v>
                </c:pt>
                <c:pt idx="32">
                  <c:v>4</c:v>
                </c:pt>
                <c:pt idx="33">
                  <c:v>6.8</c:v>
                </c:pt>
                <c:pt idx="34">
                  <c:v>7.2</c:v>
                </c:pt>
                <c:pt idx="35">
                  <c:v>7.6</c:v>
                </c:pt>
                <c:pt idx="36">
                  <c:v>7.6</c:v>
                </c:pt>
                <c:pt idx="37">
                  <c:v>10.4</c:v>
                </c:pt>
                <c:pt idx="38">
                  <c:v>10.4</c:v>
                </c:pt>
                <c:pt idx="39">
                  <c:v>10.4</c:v>
                </c:pt>
                <c:pt idx="40">
                  <c:v>10.8</c:v>
                </c:pt>
                <c:pt idx="41">
                  <c:v>11.6</c:v>
                </c:pt>
                <c:pt idx="42">
                  <c:v>17.2</c:v>
                </c:pt>
                <c:pt idx="43">
                  <c:v>17.600000000000001</c:v>
                </c:pt>
                <c:pt idx="44">
                  <c:v>19.600000000000001</c:v>
                </c:pt>
                <c:pt idx="45">
                  <c:v>20</c:v>
                </c:pt>
                <c:pt idx="46">
                  <c:v>20.399999999999999</c:v>
                </c:pt>
                <c:pt idx="47">
                  <c:v>20.8</c:v>
                </c:pt>
                <c:pt idx="48">
                  <c:v>20.8</c:v>
                </c:pt>
                <c:pt idx="49">
                  <c:v>21.2</c:v>
                </c:pt>
                <c:pt idx="50">
                  <c:v>37.6</c:v>
                </c:pt>
                <c:pt idx="51">
                  <c:v>38</c:v>
                </c:pt>
                <c:pt idx="52">
                  <c:v>38</c:v>
                </c:pt>
                <c:pt idx="53">
                  <c:v>41.2</c:v>
                </c:pt>
                <c:pt idx="54">
                  <c:v>41.6</c:v>
                </c:pt>
                <c:pt idx="55">
                  <c:v>41.6</c:v>
                </c:pt>
                <c:pt idx="56">
                  <c:v>42</c:v>
                </c:pt>
                <c:pt idx="57">
                  <c:v>52.4</c:v>
                </c:pt>
                <c:pt idx="58">
                  <c:v>52.8</c:v>
                </c:pt>
                <c:pt idx="59">
                  <c:v>52.8</c:v>
                </c:pt>
                <c:pt idx="60">
                  <c:v>53.2</c:v>
                </c:pt>
                <c:pt idx="61">
                  <c:v>53.2</c:v>
                </c:pt>
                <c:pt idx="62">
                  <c:v>54.4</c:v>
                </c:pt>
                <c:pt idx="63">
                  <c:v>54.8</c:v>
                </c:pt>
                <c:pt idx="64">
                  <c:v>66.8</c:v>
                </c:pt>
                <c:pt idx="65">
                  <c:v>66.8</c:v>
                </c:pt>
                <c:pt idx="66">
                  <c:v>66.8</c:v>
                </c:pt>
                <c:pt idx="67">
                  <c:v>67.2</c:v>
                </c:pt>
                <c:pt idx="68">
                  <c:v>67.2</c:v>
                </c:pt>
                <c:pt idx="69">
                  <c:v>78.400000000000006</c:v>
                </c:pt>
                <c:pt idx="70">
                  <c:v>78.8</c:v>
                </c:pt>
                <c:pt idx="71">
                  <c:v>78.8</c:v>
                </c:pt>
                <c:pt idx="72">
                  <c:v>79.2</c:v>
                </c:pt>
                <c:pt idx="73">
                  <c:v>82.8</c:v>
                </c:pt>
                <c:pt idx="74">
                  <c:v>82.8</c:v>
                </c:pt>
                <c:pt idx="75">
                  <c:v>83.6</c:v>
                </c:pt>
                <c:pt idx="76">
                  <c:v>84</c:v>
                </c:pt>
                <c:pt idx="77">
                  <c:v>84</c:v>
                </c:pt>
                <c:pt idx="78">
                  <c:v>94.4</c:v>
                </c:pt>
                <c:pt idx="79">
                  <c:v>94.8</c:v>
                </c:pt>
                <c:pt idx="80">
                  <c:v>96.4</c:v>
                </c:pt>
                <c:pt idx="81">
                  <c:v>96.4</c:v>
                </c:pt>
                <c:pt idx="82">
                  <c:v>97.2</c:v>
                </c:pt>
                <c:pt idx="83">
                  <c:v>97.2</c:v>
                </c:pt>
                <c:pt idx="84">
                  <c:v>98.8</c:v>
                </c:pt>
                <c:pt idx="85">
                  <c:v>98.8</c:v>
                </c:pt>
                <c:pt idx="86">
                  <c:v>99.2</c:v>
                </c:pt>
                <c:pt idx="87">
                  <c:v>99.2</c:v>
                </c:pt>
                <c:pt idx="88">
                  <c:v>99.2</c:v>
                </c:pt>
                <c:pt idx="89">
                  <c:v>99.6</c:v>
                </c:pt>
                <c:pt idx="90">
                  <c:v>100</c:v>
                </c:pt>
                <c:pt idx="91">
                  <c:v>100</c:v>
                </c:pt>
                <c:pt idx="92">
                  <c:v>100</c:v>
                </c:pt>
                <c:pt idx="93">
                  <c:v>100</c:v>
                </c:pt>
                <c:pt idx="94">
                  <c:v>100</c:v>
                </c:pt>
                <c:pt idx="95">
                  <c:v>100</c:v>
                </c:pt>
              </c:numCache>
            </c:numRef>
          </c:yVal>
          <c:smooth val="0"/>
          <c:extLst>
            <c:ext xmlns:c16="http://schemas.microsoft.com/office/drawing/2014/chart" uri="{C3380CC4-5D6E-409C-BE32-E72D297353CC}">
              <c16:uniqueId val="{00000002-B06D-4FDA-8226-5D5C5D2AF29B}"/>
            </c:ext>
          </c:extLst>
        </c:ser>
        <c:ser>
          <c:idx val="3"/>
          <c:order val="3"/>
          <c:tx>
            <c:strRef>
              <c:f>Sheet1!$E$1</c:f>
              <c:strCache>
                <c:ptCount val="1"/>
                <c:pt idx="0">
                  <c:v>Too Expensive</c:v>
                </c:pt>
              </c:strCache>
            </c:strRef>
          </c:tx>
          <c:spPr>
            <a:ln w="19050" cap="rnd" cmpd="sng" algn="ctr">
              <a:solidFill>
                <a:schemeClr val="accent4"/>
              </a:solidFill>
              <a:prstDash val="solid"/>
              <a:round/>
            </a:ln>
            <a:effectLst/>
          </c:spPr>
          <c:marker>
            <c:symbol val="none"/>
          </c:marker>
          <c:xVal>
            <c:numRef>
              <c:f>Sheet1!$A$2:$A$97</c:f>
              <c:numCache>
                <c:formatCode>General</c:formatCode>
                <c:ptCount val="96"/>
                <c:pt idx="0">
                  <c:v>0.5</c:v>
                </c:pt>
                <c:pt idx="1">
                  <c:v>5</c:v>
                </c:pt>
                <c:pt idx="2">
                  <c:v>5.99</c:v>
                </c:pt>
                <c:pt idx="3">
                  <c:v>6</c:v>
                </c:pt>
                <c:pt idx="4">
                  <c:v>6.99</c:v>
                </c:pt>
                <c:pt idx="5">
                  <c:v>8</c:v>
                </c:pt>
                <c:pt idx="6">
                  <c:v>8.99</c:v>
                </c:pt>
                <c:pt idx="7">
                  <c:v>9</c:v>
                </c:pt>
                <c:pt idx="8">
                  <c:v>9.9</c:v>
                </c:pt>
                <c:pt idx="9">
                  <c:v>9.99</c:v>
                </c:pt>
                <c:pt idx="10">
                  <c:v>10</c:v>
                </c:pt>
                <c:pt idx="11">
                  <c:v>10.9</c:v>
                </c:pt>
                <c:pt idx="12">
                  <c:v>12</c:v>
                </c:pt>
                <c:pt idx="13">
                  <c:v>14</c:v>
                </c:pt>
                <c:pt idx="14">
                  <c:v>14.9</c:v>
                </c:pt>
                <c:pt idx="15">
                  <c:v>15</c:v>
                </c:pt>
                <c:pt idx="16">
                  <c:v>15.9</c:v>
                </c:pt>
                <c:pt idx="17">
                  <c:v>15.99</c:v>
                </c:pt>
                <c:pt idx="18">
                  <c:v>17</c:v>
                </c:pt>
                <c:pt idx="19">
                  <c:v>18</c:v>
                </c:pt>
                <c:pt idx="20">
                  <c:v>19</c:v>
                </c:pt>
                <c:pt idx="21">
                  <c:v>19.899999999999999</c:v>
                </c:pt>
                <c:pt idx="22">
                  <c:v>19.989999999999998</c:v>
                </c:pt>
                <c:pt idx="23">
                  <c:v>20</c:v>
                </c:pt>
                <c:pt idx="24">
                  <c:v>20.99</c:v>
                </c:pt>
                <c:pt idx="25">
                  <c:v>21</c:v>
                </c:pt>
                <c:pt idx="26">
                  <c:v>22</c:v>
                </c:pt>
                <c:pt idx="27">
                  <c:v>23</c:v>
                </c:pt>
                <c:pt idx="28">
                  <c:v>24</c:v>
                </c:pt>
                <c:pt idx="29">
                  <c:v>25</c:v>
                </c:pt>
                <c:pt idx="30">
                  <c:v>25.9</c:v>
                </c:pt>
                <c:pt idx="31">
                  <c:v>29</c:v>
                </c:pt>
                <c:pt idx="32">
                  <c:v>29.9</c:v>
                </c:pt>
                <c:pt idx="33">
                  <c:v>30</c:v>
                </c:pt>
                <c:pt idx="34">
                  <c:v>31</c:v>
                </c:pt>
                <c:pt idx="35">
                  <c:v>32</c:v>
                </c:pt>
                <c:pt idx="36">
                  <c:v>33</c:v>
                </c:pt>
                <c:pt idx="37">
                  <c:v>35</c:v>
                </c:pt>
                <c:pt idx="38">
                  <c:v>36</c:v>
                </c:pt>
                <c:pt idx="39">
                  <c:v>37</c:v>
                </c:pt>
                <c:pt idx="40">
                  <c:v>39</c:v>
                </c:pt>
                <c:pt idx="41">
                  <c:v>39.9</c:v>
                </c:pt>
                <c:pt idx="42">
                  <c:v>40</c:v>
                </c:pt>
                <c:pt idx="43">
                  <c:v>44</c:v>
                </c:pt>
                <c:pt idx="44">
                  <c:v>45</c:v>
                </c:pt>
                <c:pt idx="45">
                  <c:v>45.9</c:v>
                </c:pt>
                <c:pt idx="46">
                  <c:v>48</c:v>
                </c:pt>
                <c:pt idx="47">
                  <c:v>49</c:v>
                </c:pt>
                <c:pt idx="48">
                  <c:v>49.9</c:v>
                </c:pt>
                <c:pt idx="49">
                  <c:v>49.99</c:v>
                </c:pt>
                <c:pt idx="50">
                  <c:v>50</c:v>
                </c:pt>
                <c:pt idx="51">
                  <c:v>52</c:v>
                </c:pt>
                <c:pt idx="52">
                  <c:v>54</c:v>
                </c:pt>
                <c:pt idx="53">
                  <c:v>55</c:v>
                </c:pt>
                <c:pt idx="54">
                  <c:v>59</c:v>
                </c:pt>
                <c:pt idx="55">
                  <c:v>59.9</c:v>
                </c:pt>
                <c:pt idx="56">
                  <c:v>59.99</c:v>
                </c:pt>
                <c:pt idx="57">
                  <c:v>60</c:v>
                </c:pt>
                <c:pt idx="58">
                  <c:v>64</c:v>
                </c:pt>
                <c:pt idx="59">
                  <c:v>64.989999999999995</c:v>
                </c:pt>
                <c:pt idx="60">
                  <c:v>65</c:v>
                </c:pt>
                <c:pt idx="61">
                  <c:v>69</c:v>
                </c:pt>
                <c:pt idx="62">
                  <c:v>69.900000000000006</c:v>
                </c:pt>
                <c:pt idx="63">
                  <c:v>69.989999999999995</c:v>
                </c:pt>
                <c:pt idx="64">
                  <c:v>70</c:v>
                </c:pt>
                <c:pt idx="65">
                  <c:v>71</c:v>
                </c:pt>
                <c:pt idx="66">
                  <c:v>72</c:v>
                </c:pt>
                <c:pt idx="67">
                  <c:v>75</c:v>
                </c:pt>
                <c:pt idx="68">
                  <c:v>79.989999999999995</c:v>
                </c:pt>
                <c:pt idx="69">
                  <c:v>80</c:v>
                </c:pt>
                <c:pt idx="70">
                  <c:v>85</c:v>
                </c:pt>
                <c:pt idx="71">
                  <c:v>89</c:v>
                </c:pt>
                <c:pt idx="72">
                  <c:v>89.9</c:v>
                </c:pt>
                <c:pt idx="73">
                  <c:v>90</c:v>
                </c:pt>
                <c:pt idx="74">
                  <c:v>95</c:v>
                </c:pt>
                <c:pt idx="75">
                  <c:v>99</c:v>
                </c:pt>
                <c:pt idx="76">
                  <c:v>99.9</c:v>
                </c:pt>
                <c:pt idx="77">
                  <c:v>99.99</c:v>
                </c:pt>
                <c:pt idx="78">
                  <c:v>100</c:v>
                </c:pt>
                <c:pt idx="79">
                  <c:v>110</c:v>
                </c:pt>
                <c:pt idx="80">
                  <c:v>120</c:v>
                </c:pt>
                <c:pt idx="81">
                  <c:v>129.9</c:v>
                </c:pt>
                <c:pt idx="82">
                  <c:v>130</c:v>
                </c:pt>
                <c:pt idx="83">
                  <c:v>140</c:v>
                </c:pt>
                <c:pt idx="84">
                  <c:v>150</c:v>
                </c:pt>
                <c:pt idx="85">
                  <c:v>159</c:v>
                </c:pt>
                <c:pt idx="86">
                  <c:v>179</c:v>
                </c:pt>
                <c:pt idx="87">
                  <c:v>180</c:v>
                </c:pt>
                <c:pt idx="88">
                  <c:v>190</c:v>
                </c:pt>
                <c:pt idx="89">
                  <c:v>200</c:v>
                </c:pt>
                <c:pt idx="90">
                  <c:v>230</c:v>
                </c:pt>
                <c:pt idx="91">
                  <c:v>250</c:v>
                </c:pt>
                <c:pt idx="92">
                  <c:v>280</c:v>
                </c:pt>
                <c:pt idx="93">
                  <c:v>299</c:v>
                </c:pt>
                <c:pt idx="94">
                  <c:v>300</c:v>
                </c:pt>
                <c:pt idx="95">
                  <c:v>400</c:v>
                </c:pt>
              </c:numCache>
            </c:numRef>
          </c:xVal>
          <c:yVal>
            <c:numRef>
              <c:f>Sheet1!$E$2:$E$97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0.4</c:v>
                </c:pt>
                <c:pt idx="25">
                  <c:v>0.4</c:v>
                </c:pt>
                <c:pt idx="26">
                  <c:v>0.4</c:v>
                </c:pt>
                <c:pt idx="27">
                  <c:v>0.4</c:v>
                </c:pt>
                <c:pt idx="28">
                  <c:v>0.4</c:v>
                </c:pt>
                <c:pt idx="29">
                  <c:v>1.2</c:v>
                </c:pt>
                <c:pt idx="30">
                  <c:v>1.2</c:v>
                </c:pt>
                <c:pt idx="31">
                  <c:v>1.2</c:v>
                </c:pt>
                <c:pt idx="32">
                  <c:v>1.2</c:v>
                </c:pt>
                <c:pt idx="33">
                  <c:v>2.8</c:v>
                </c:pt>
                <c:pt idx="34">
                  <c:v>2.8</c:v>
                </c:pt>
                <c:pt idx="35">
                  <c:v>2.8</c:v>
                </c:pt>
                <c:pt idx="36">
                  <c:v>3.2</c:v>
                </c:pt>
                <c:pt idx="37">
                  <c:v>5.6</c:v>
                </c:pt>
                <c:pt idx="38">
                  <c:v>5.6</c:v>
                </c:pt>
                <c:pt idx="39">
                  <c:v>6</c:v>
                </c:pt>
                <c:pt idx="40">
                  <c:v>6</c:v>
                </c:pt>
                <c:pt idx="41">
                  <c:v>6</c:v>
                </c:pt>
                <c:pt idx="42">
                  <c:v>7.6</c:v>
                </c:pt>
                <c:pt idx="43">
                  <c:v>8</c:v>
                </c:pt>
                <c:pt idx="44">
                  <c:v>8.4</c:v>
                </c:pt>
                <c:pt idx="45">
                  <c:v>8.4</c:v>
                </c:pt>
                <c:pt idx="46">
                  <c:v>8.4</c:v>
                </c:pt>
                <c:pt idx="47">
                  <c:v>8.8000000000000007</c:v>
                </c:pt>
                <c:pt idx="48">
                  <c:v>9.6</c:v>
                </c:pt>
                <c:pt idx="49">
                  <c:v>9.6</c:v>
                </c:pt>
                <c:pt idx="50">
                  <c:v>17.2</c:v>
                </c:pt>
                <c:pt idx="51">
                  <c:v>17.2</c:v>
                </c:pt>
                <c:pt idx="52">
                  <c:v>17.2</c:v>
                </c:pt>
                <c:pt idx="53">
                  <c:v>20</c:v>
                </c:pt>
                <c:pt idx="54">
                  <c:v>20.399999999999999</c:v>
                </c:pt>
                <c:pt idx="55">
                  <c:v>21.2</c:v>
                </c:pt>
                <c:pt idx="56">
                  <c:v>21.6</c:v>
                </c:pt>
                <c:pt idx="57">
                  <c:v>30.4</c:v>
                </c:pt>
                <c:pt idx="58">
                  <c:v>30.4</c:v>
                </c:pt>
                <c:pt idx="59">
                  <c:v>30.8</c:v>
                </c:pt>
                <c:pt idx="60">
                  <c:v>32.4</c:v>
                </c:pt>
                <c:pt idx="61">
                  <c:v>32.799999999999997</c:v>
                </c:pt>
                <c:pt idx="62">
                  <c:v>33.6</c:v>
                </c:pt>
                <c:pt idx="63">
                  <c:v>33.6</c:v>
                </c:pt>
                <c:pt idx="64">
                  <c:v>46</c:v>
                </c:pt>
                <c:pt idx="65">
                  <c:v>46.4</c:v>
                </c:pt>
                <c:pt idx="66">
                  <c:v>46.8</c:v>
                </c:pt>
                <c:pt idx="67">
                  <c:v>47.2</c:v>
                </c:pt>
                <c:pt idx="68">
                  <c:v>47.6</c:v>
                </c:pt>
                <c:pt idx="69">
                  <c:v>56.4</c:v>
                </c:pt>
                <c:pt idx="70">
                  <c:v>56.8</c:v>
                </c:pt>
                <c:pt idx="71">
                  <c:v>56.8</c:v>
                </c:pt>
                <c:pt idx="72">
                  <c:v>57.2</c:v>
                </c:pt>
                <c:pt idx="73">
                  <c:v>62.4</c:v>
                </c:pt>
                <c:pt idx="74">
                  <c:v>62.8</c:v>
                </c:pt>
                <c:pt idx="75">
                  <c:v>63.6</c:v>
                </c:pt>
                <c:pt idx="76">
                  <c:v>64</c:v>
                </c:pt>
                <c:pt idx="77">
                  <c:v>64.400000000000006</c:v>
                </c:pt>
                <c:pt idx="78">
                  <c:v>81.599999999999994</c:v>
                </c:pt>
                <c:pt idx="79">
                  <c:v>82.8</c:v>
                </c:pt>
                <c:pt idx="80">
                  <c:v>85.6</c:v>
                </c:pt>
                <c:pt idx="81">
                  <c:v>86</c:v>
                </c:pt>
                <c:pt idx="82">
                  <c:v>86.4</c:v>
                </c:pt>
                <c:pt idx="83">
                  <c:v>87.2</c:v>
                </c:pt>
                <c:pt idx="84">
                  <c:v>93.2</c:v>
                </c:pt>
                <c:pt idx="85">
                  <c:v>93.6</c:v>
                </c:pt>
                <c:pt idx="86">
                  <c:v>93.6</c:v>
                </c:pt>
                <c:pt idx="87">
                  <c:v>94</c:v>
                </c:pt>
                <c:pt idx="88">
                  <c:v>94.4</c:v>
                </c:pt>
                <c:pt idx="89">
                  <c:v>98</c:v>
                </c:pt>
                <c:pt idx="90">
                  <c:v>98</c:v>
                </c:pt>
                <c:pt idx="91">
                  <c:v>98.4</c:v>
                </c:pt>
                <c:pt idx="92">
                  <c:v>98.8</c:v>
                </c:pt>
                <c:pt idx="93">
                  <c:v>99.2</c:v>
                </c:pt>
                <c:pt idx="94">
                  <c:v>99.6</c:v>
                </c:pt>
                <c:pt idx="95">
                  <c:v>100</c:v>
                </c:pt>
              </c:numCache>
            </c:numRef>
          </c:yVal>
          <c:smooth val="0"/>
          <c:extLst>
            <c:ext xmlns:c16="http://schemas.microsoft.com/office/drawing/2014/chart" uri="{C3380CC4-5D6E-409C-BE32-E72D297353CC}">
              <c16:uniqueId val="{00000003-B06D-4FDA-8226-5D5C5D2AF29B}"/>
            </c:ext>
          </c:extLst>
        </c:ser>
        <c:ser>
          <c:idx val="4"/>
          <c:order val="4"/>
          <c:tx>
            <c:strRef>
              <c:f>Sheet1!#REF!</c:f>
              <c:strCache>
                <c:ptCount val="1"/>
                <c:pt idx="0">
                  <c:v>#REF!</c:v>
                </c:pt>
              </c:strCache>
            </c:strRef>
          </c:tx>
          <c:spPr>
            <a:ln w="19050" cap="rnd" cmpd="sng" algn="ctr">
              <a:solidFill>
                <a:schemeClr val="accent5"/>
              </a:solidFill>
              <a:prstDash val="solid"/>
              <a:round/>
            </a:ln>
            <a:effectLst/>
          </c:spPr>
          <c:marker>
            <c:symbol val="none"/>
          </c:marker>
          <c:xVal>
            <c:numRef>
              <c:f>Sheet1!$A$2:$A$56</c:f>
              <c:numCache>
                <c:formatCode>General</c:formatCode>
                <c:ptCount val="55"/>
                <c:pt idx="0">
                  <c:v>0.5</c:v>
                </c:pt>
                <c:pt idx="1">
                  <c:v>5</c:v>
                </c:pt>
                <c:pt idx="2">
                  <c:v>5.99</c:v>
                </c:pt>
                <c:pt idx="3">
                  <c:v>6</c:v>
                </c:pt>
                <c:pt idx="4">
                  <c:v>6.99</c:v>
                </c:pt>
                <c:pt idx="5">
                  <c:v>8</c:v>
                </c:pt>
                <c:pt idx="6">
                  <c:v>8.99</c:v>
                </c:pt>
                <c:pt idx="7">
                  <c:v>9</c:v>
                </c:pt>
                <c:pt idx="8">
                  <c:v>9.9</c:v>
                </c:pt>
                <c:pt idx="9">
                  <c:v>9.99</c:v>
                </c:pt>
                <c:pt idx="10">
                  <c:v>10</c:v>
                </c:pt>
                <c:pt idx="11">
                  <c:v>10.9</c:v>
                </c:pt>
                <c:pt idx="12">
                  <c:v>12</c:v>
                </c:pt>
                <c:pt idx="13">
                  <c:v>14</c:v>
                </c:pt>
                <c:pt idx="14">
                  <c:v>14.9</c:v>
                </c:pt>
                <c:pt idx="15">
                  <c:v>15</c:v>
                </c:pt>
                <c:pt idx="16">
                  <c:v>15.9</c:v>
                </c:pt>
                <c:pt idx="17">
                  <c:v>15.99</c:v>
                </c:pt>
                <c:pt idx="18">
                  <c:v>17</c:v>
                </c:pt>
                <c:pt idx="19">
                  <c:v>18</c:v>
                </c:pt>
                <c:pt idx="20">
                  <c:v>19</c:v>
                </c:pt>
                <c:pt idx="21">
                  <c:v>19.899999999999999</c:v>
                </c:pt>
                <c:pt idx="22">
                  <c:v>19.989999999999998</c:v>
                </c:pt>
                <c:pt idx="23">
                  <c:v>20</c:v>
                </c:pt>
                <c:pt idx="24">
                  <c:v>20.99</c:v>
                </c:pt>
                <c:pt idx="25">
                  <c:v>21</c:v>
                </c:pt>
                <c:pt idx="26">
                  <c:v>22</c:v>
                </c:pt>
                <c:pt idx="27">
                  <c:v>23</c:v>
                </c:pt>
                <c:pt idx="28">
                  <c:v>24</c:v>
                </c:pt>
                <c:pt idx="29">
                  <c:v>25</c:v>
                </c:pt>
                <c:pt idx="30">
                  <c:v>25.9</c:v>
                </c:pt>
                <c:pt idx="31">
                  <c:v>29</c:v>
                </c:pt>
                <c:pt idx="32">
                  <c:v>29.9</c:v>
                </c:pt>
                <c:pt idx="33">
                  <c:v>30</c:v>
                </c:pt>
                <c:pt idx="34">
                  <c:v>31</c:v>
                </c:pt>
                <c:pt idx="35">
                  <c:v>32</c:v>
                </c:pt>
                <c:pt idx="36">
                  <c:v>33</c:v>
                </c:pt>
                <c:pt idx="37">
                  <c:v>35</c:v>
                </c:pt>
                <c:pt idx="38">
                  <c:v>36</c:v>
                </c:pt>
                <c:pt idx="39">
                  <c:v>37</c:v>
                </c:pt>
                <c:pt idx="40">
                  <c:v>39</c:v>
                </c:pt>
                <c:pt idx="41">
                  <c:v>39.9</c:v>
                </c:pt>
                <c:pt idx="42">
                  <c:v>40</c:v>
                </c:pt>
                <c:pt idx="43">
                  <c:v>44</c:v>
                </c:pt>
                <c:pt idx="44">
                  <c:v>45</c:v>
                </c:pt>
                <c:pt idx="45">
                  <c:v>45.9</c:v>
                </c:pt>
                <c:pt idx="46">
                  <c:v>48</c:v>
                </c:pt>
                <c:pt idx="47">
                  <c:v>49</c:v>
                </c:pt>
                <c:pt idx="48">
                  <c:v>49.9</c:v>
                </c:pt>
                <c:pt idx="49">
                  <c:v>49.99</c:v>
                </c:pt>
                <c:pt idx="50">
                  <c:v>50</c:v>
                </c:pt>
                <c:pt idx="51">
                  <c:v>52</c:v>
                </c:pt>
                <c:pt idx="52">
                  <c:v>54</c:v>
                </c:pt>
                <c:pt idx="53">
                  <c:v>55</c:v>
                </c:pt>
                <c:pt idx="54">
                  <c:v>59</c:v>
                </c:pt>
              </c:numCache>
            </c:numRef>
          </c:xVal>
          <c:yVal>
            <c:numRef>
              <c:f>Sheet1!#REF!</c:f>
              <c:numCache>
                <c:formatCode>General</c:formatCode>
                <c:ptCount val="1"/>
                <c:pt idx="0">
                  <c:v>1</c:v>
                </c:pt>
              </c:numCache>
            </c:numRef>
          </c:yVal>
          <c:smooth val="0"/>
          <c:extLst>
            <c:ext xmlns:c16="http://schemas.microsoft.com/office/drawing/2014/chart" uri="{C3380CC4-5D6E-409C-BE32-E72D297353CC}">
              <c16:uniqueId val="{00000004-B06D-4FDA-8226-5D5C5D2AF29B}"/>
            </c:ext>
          </c:extLst>
        </c:ser>
        <c:dLbls>
          <c:showLegendKey val="0"/>
          <c:showVal val="0"/>
          <c:showCatName val="0"/>
          <c:showSerName val="0"/>
          <c:showPercent val="0"/>
          <c:showBubbleSize val="0"/>
        </c:dLbls>
        <c:axId val="121784576"/>
        <c:axId val="128977920"/>
      </c:scatterChart>
      <c:valAx>
        <c:axId val="121784576"/>
        <c:scaling>
          <c:orientation val="minMax"/>
          <c:max val="100"/>
          <c:min val="0"/>
        </c:scaling>
        <c:delete val="0"/>
        <c:axPos val="b"/>
        <c:numFmt formatCode="&quot;R$&quot;\ #,##0.00" sourceLinked="0"/>
        <c:majorTickMark val="out"/>
        <c:minorTickMark val="out"/>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050" b="1" i="0" u="none" strike="noStrike" kern="1200" baseline="0">
                <a:solidFill>
                  <a:schemeClr val="tx1"/>
                </a:solidFill>
                <a:latin typeface="+mn-lt"/>
                <a:ea typeface="+mn-ea"/>
                <a:cs typeface="+mn-cs"/>
              </a:defRPr>
            </a:pPr>
            <a:endParaRPr lang="pt-BR"/>
          </a:p>
        </c:txPr>
        <c:crossAx val="128977920"/>
        <c:crosses val="autoZero"/>
        <c:crossBetween val="midCat"/>
        <c:majorUnit val="10"/>
      </c:valAx>
      <c:valAx>
        <c:axId val="128977920"/>
        <c:scaling>
          <c:orientation val="minMax"/>
          <c:max val="100"/>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Proportions of Respondents (PSM)/
Probability of Purchase (NMS-Extension)</a:t>
                </a:r>
              </a:p>
            </c:rich>
          </c:tx>
          <c:layout>
            <c:manualLayout>
              <c:xMode val="edge"/>
              <c:yMode val="edge"/>
              <c:x val="0"/>
              <c:y val="0.1823416506717850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pt-BR"/>
            </a:p>
          </c:txPr>
        </c:title>
        <c:numFmt formatCode="0&quot;%&quot;" sourceLinked="0"/>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pt-BR"/>
          </a:p>
        </c:txPr>
        <c:crossAx val="121784576"/>
        <c:crosses val="autoZero"/>
        <c:crossBetween val="midCat"/>
        <c:majorUnit val="10"/>
      </c:valAx>
      <c:spPr>
        <a:noFill/>
        <a:ln>
          <a:noFill/>
        </a:ln>
        <a:effectLst/>
      </c:spPr>
    </c:plotArea>
    <c:legend>
      <c:legendPos val="b"/>
      <c:legendEntry>
        <c:idx val="4"/>
        <c:delete val="1"/>
      </c:legendEntry>
      <c:layout>
        <c:manualLayout>
          <c:xMode val="edge"/>
          <c:yMode val="edge"/>
          <c:x val="0.15503354818499221"/>
          <c:y val="3.7669449365467012E-3"/>
          <c:w val="0.76894865525672518"/>
          <c:h val="4.798464491362778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w="6350" cap="flat" cmpd="sng" algn="ctr">
      <a:noFill/>
      <a:prstDash val="solid"/>
      <a:miter lim="800000"/>
    </a:ln>
    <a:effectLst/>
  </c:spPr>
  <c:txPr>
    <a:bodyPr/>
    <a:lstStyle/>
    <a:p>
      <a:pPr>
        <a:defRPr sz="1200">
          <a:solidFill>
            <a:schemeClr val="tx1"/>
          </a:solidFill>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857274919400116E-4"/>
          <c:y val="0.40114086220737277"/>
          <c:w val="0.99926142725080602"/>
          <c:h val="0.48331179946785136"/>
        </c:manualLayout>
      </c:layout>
      <c:barChart>
        <c:barDir val="col"/>
        <c:grouping val="stacked"/>
        <c:varyColors val="0"/>
        <c:ser>
          <c:idx val="0"/>
          <c:order val="0"/>
          <c:tx>
            <c:strRef>
              <c:f>Sheet1!$A$2</c:f>
              <c:strCache>
                <c:ptCount val="1"/>
                <c:pt idx="0">
                  <c:v>definitely</c:v>
                </c:pt>
              </c:strCache>
            </c:strRef>
          </c:tx>
          <c:spPr>
            <a:solidFill>
              <a:srgbClr val="FF0066"/>
            </a:solidFill>
            <a:ln>
              <a:noFill/>
            </a:ln>
            <a:effectLst/>
          </c:spPr>
          <c:invertIfNegative val="0"/>
          <c:dLbls>
            <c:numFmt formatCode="0" sourceLinked="0"/>
            <c:spPr>
              <a:noFill/>
              <a:ln w="28259">
                <a:noFill/>
              </a:ln>
              <a:effectLst/>
            </c:spPr>
            <c:txPr>
              <a:bodyPr rot="0" spcFirstLastPara="1" vertOverflow="ellipsis" vert="horz" wrap="square" anchor="ctr" anchorCtr="1"/>
              <a:lstStyle/>
              <a:p>
                <a:pPr>
                  <a:defRPr sz="1946" b="1" i="0" u="none" strike="noStrike" kern="1200" baseline="0">
                    <a:solidFill>
                      <a:schemeClr val="tx1">
                        <a:lumMod val="85000"/>
                        <a:lumOff val="15000"/>
                      </a:schemeClr>
                    </a:solidFill>
                    <a:latin typeface="Segoe UI" panose="020B0502040204020203" pitchFamily="34" charset="0"/>
                    <a:ea typeface="Arial"/>
                    <a:cs typeface="Segoe UI" panose="020B0502040204020203"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"R$"\ #,##0.00</c:formatCode>
                <c:ptCount val="8"/>
                <c:pt idx="0">
                  <c:v>59.99</c:v>
                </c:pt>
                <c:pt idx="1">
                  <c:v>69.989999999999995</c:v>
                </c:pt>
                <c:pt idx="2">
                  <c:v>79.989999999999995</c:v>
                </c:pt>
                <c:pt idx="3">
                  <c:v>89.99</c:v>
                </c:pt>
                <c:pt idx="4">
                  <c:v>99.99</c:v>
                </c:pt>
                <c:pt idx="5">
                  <c:v>109.99</c:v>
                </c:pt>
                <c:pt idx="6">
                  <c:v>119.99</c:v>
                </c:pt>
                <c:pt idx="7">
                  <c:v>129.99</c:v>
                </c:pt>
              </c:numCache>
            </c:numRef>
          </c:cat>
          <c:val>
            <c:numRef>
              <c:f>Sheet1!$B$2:$I$2</c:f>
              <c:numCache>
                <c:formatCode>0.00</c:formatCode>
                <c:ptCount val="8"/>
                <c:pt idx="0">
                  <c:v>30.927835051546392</c:v>
                </c:pt>
                <c:pt idx="1">
                  <c:v>21.134020618556701</c:v>
                </c:pt>
                <c:pt idx="2">
                  <c:v>17.010309278350515</c:v>
                </c:pt>
                <c:pt idx="3">
                  <c:v>16.494845360824741</c:v>
                </c:pt>
                <c:pt idx="4">
                  <c:v>14.948453608247423</c:v>
                </c:pt>
                <c:pt idx="5">
                  <c:v>14.948453608247423</c:v>
                </c:pt>
                <c:pt idx="6">
                  <c:v>13.917525773195877</c:v>
                </c:pt>
                <c:pt idx="7">
                  <c:v>13.917525773195877</c:v>
                </c:pt>
              </c:numCache>
            </c:numRef>
          </c:val>
          <c:extLst>
            <c:ext xmlns:c16="http://schemas.microsoft.com/office/drawing/2014/chart" uri="{C3380CC4-5D6E-409C-BE32-E72D297353CC}">
              <c16:uniqueId val="{00000000-9182-4C6F-8E34-9787A27C8056}"/>
            </c:ext>
          </c:extLst>
        </c:ser>
        <c:ser>
          <c:idx val="1"/>
          <c:order val="1"/>
          <c:tx>
            <c:strRef>
              <c:f>Sheet1!$A$3</c:f>
              <c:strCache>
                <c:ptCount val="1"/>
                <c:pt idx="0">
                  <c:v>probably</c:v>
                </c:pt>
              </c:strCache>
            </c:strRef>
          </c:tx>
          <c:spPr>
            <a:solidFill>
              <a:schemeClr val="accent3"/>
            </a:solidFill>
            <a:ln>
              <a:noFill/>
            </a:ln>
            <a:effectLst/>
          </c:spPr>
          <c:invertIfNegative val="0"/>
          <c:dLbls>
            <c:numFmt formatCode="0" sourceLinked="0"/>
            <c:spPr>
              <a:noFill/>
              <a:ln w="28259">
                <a:noFill/>
              </a:ln>
              <a:effectLst/>
            </c:spPr>
            <c:txPr>
              <a:bodyPr rot="0" spcFirstLastPara="1" vertOverflow="ellipsis" vert="horz" wrap="square" anchor="ctr" anchorCtr="1"/>
              <a:lstStyle/>
              <a:p>
                <a:pPr>
                  <a:defRPr sz="1946" b="1" i="0" u="none" strike="noStrike" kern="1200" baseline="0">
                    <a:solidFill>
                      <a:schemeClr val="tx1">
                        <a:lumMod val="85000"/>
                        <a:lumOff val="15000"/>
                      </a:schemeClr>
                    </a:solidFill>
                    <a:latin typeface="Century Gothic" panose="020B0502020202020204" pitchFamily="34" charset="0"/>
                    <a:ea typeface="Arial"/>
                    <a:cs typeface="Segoe UI" panose="020B0502040204020203"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"R$"\ #,##0.00</c:formatCode>
                <c:ptCount val="8"/>
                <c:pt idx="0">
                  <c:v>59.99</c:v>
                </c:pt>
                <c:pt idx="1">
                  <c:v>69.989999999999995</c:v>
                </c:pt>
                <c:pt idx="2">
                  <c:v>79.989999999999995</c:v>
                </c:pt>
                <c:pt idx="3">
                  <c:v>89.99</c:v>
                </c:pt>
                <c:pt idx="4">
                  <c:v>99.99</c:v>
                </c:pt>
                <c:pt idx="5">
                  <c:v>109.99</c:v>
                </c:pt>
                <c:pt idx="6">
                  <c:v>119.99</c:v>
                </c:pt>
                <c:pt idx="7">
                  <c:v>129.99</c:v>
                </c:pt>
              </c:numCache>
            </c:numRef>
          </c:cat>
          <c:val>
            <c:numRef>
              <c:f>Sheet1!$B$3:$I$3</c:f>
              <c:numCache>
                <c:formatCode>0.00</c:formatCode>
                <c:ptCount val="8"/>
                <c:pt idx="0">
                  <c:v>50</c:v>
                </c:pt>
                <c:pt idx="1">
                  <c:v>42.268041237113401</c:v>
                </c:pt>
                <c:pt idx="2">
                  <c:v>32.47422680412371</c:v>
                </c:pt>
                <c:pt idx="3">
                  <c:v>26.804123711340207</c:v>
                </c:pt>
                <c:pt idx="4">
                  <c:v>21.134020618556701</c:v>
                </c:pt>
                <c:pt idx="5">
                  <c:v>17.525773195876287</c:v>
                </c:pt>
                <c:pt idx="6">
                  <c:v>13.917525773195877</c:v>
                </c:pt>
                <c:pt idx="7">
                  <c:v>12.371134020618557</c:v>
                </c:pt>
              </c:numCache>
            </c:numRef>
          </c:val>
          <c:extLst>
            <c:ext xmlns:c16="http://schemas.microsoft.com/office/drawing/2014/chart" uri="{C3380CC4-5D6E-409C-BE32-E72D297353CC}">
              <c16:uniqueId val="{00000001-9182-4C6F-8E34-9787A27C8056}"/>
            </c:ext>
          </c:extLst>
        </c:ser>
        <c:dLbls>
          <c:showLegendKey val="0"/>
          <c:showVal val="0"/>
          <c:showCatName val="0"/>
          <c:showSerName val="0"/>
          <c:showPercent val="0"/>
          <c:showBubbleSize val="0"/>
        </c:dLbls>
        <c:gapWidth val="70"/>
        <c:overlap val="100"/>
        <c:axId val="147229248"/>
        <c:axId val="1"/>
      </c:barChart>
      <c:lineChart>
        <c:grouping val="standard"/>
        <c:varyColors val="0"/>
        <c:ser>
          <c:idx val="2"/>
          <c:order val="2"/>
          <c:tx>
            <c:strRef>
              <c:f>Sheet1!$A$4</c:f>
              <c:strCache>
                <c:ptCount val="1"/>
              </c:strCache>
            </c:strRef>
          </c:tx>
          <c:spPr>
            <a:ln w="19050" cap="rnd" cmpd="sng" algn="ctr">
              <a:noFill/>
              <a:prstDash val="solid"/>
              <a:round/>
            </a:ln>
            <a:effectLst/>
          </c:spPr>
          <c:marker>
            <c:symbol val="none"/>
          </c:marker>
          <c:cat>
            <c:numRef>
              <c:f>Sheet1!$B$1:$I$1</c:f>
              <c:numCache>
                <c:formatCode>"R$"\ #,##0.00</c:formatCode>
                <c:ptCount val="8"/>
                <c:pt idx="0">
                  <c:v>59.99</c:v>
                </c:pt>
                <c:pt idx="1">
                  <c:v>69.989999999999995</c:v>
                </c:pt>
                <c:pt idx="2">
                  <c:v>79.989999999999995</c:v>
                </c:pt>
                <c:pt idx="3">
                  <c:v>89.99</c:v>
                </c:pt>
                <c:pt idx="4">
                  <c:v>99.99</c:v>
                </c:pt>
                <c:pt idx="5">
                  <c:v>109.99</c:v>
                </c:pt>
                <c:pt idx="6">
                  <c:v>119.99</c:v>
                </c:pt>
                <c:pt idx="7">
                  <c:v>129.99</c:v>
                </c:pt>
              </c:numCache>
            </c:numRef>
          </c:cat>
          <c:val>
            <c:numRef>
              <c:f>Sheet1!$B$4:$I$4</c:f>
              <c:numCache>
                <c:formatCode>General</c:formatCode>
                <c:ptCount val="8"/>
              </c:numCache>
            </c:numRef>
          </c:val>
          <c:smooth val="0"/>
          <c:extLst>
            <c:ext xmlns:c16="http://schemas.microsoft.com/office/drawing/2014/chart" uri="{C3380CC4-5D6E-409C-BE32-E72D297353CC}">
              <c16:uniqueId val="{00000002-9182-4C6F-8E34-9787A27C8056}"/>
            </c:ext>
          </c:extLst>
        </c:ser>
        <c:dLbls>
          <c:showLegendKey val="0"/>
          <c:showVal val="0"/>
          <c:showCatName val="0"/>
          <c:showSerName val="0"/>
          <c:showPercent val="0"/>
          <c:showBubbleSize val="0"/>
        </c:dLbls>
        <c:marker val="1"/>
        <c:smooth val="0"/>
        <c:axId val="147229248"/>
        <c:axId val="1"/>
      </c:lineChart>
      <c:lineChart>
        <c:grouping val="standard"/>
        <c:varyColors val="0"/>
        <c:ser>
          <c:idx val="3"/>
          <c:order val="3"/>
          <c:tx>
            <c:strRef>
              <c:f>Sheet1!$A$5</c:f>
              <c:strCache>
                <c:ptCount val="1"/>
              </c:strCache>
            </c:strRef>
          </c:tx>
          <c:spPr>
            <a:ln w="19050" cap="rnd" cmpd="sng" algn="ctr">
              <a:noFill/>
              <a:prstDash val="solid"/>
              <a:round/>
            </a:ln>
            <a:effectLst/>
          </c:spPr>
          <c:marker>
            <c:symbol val="none"/>
          </c:marker>
          <c:dLbls>
            <c:numFmt formatCode="0&quot;%&quot;" sourceLinked="0"/>
            <c:spPr>
              <a:noFill/>
              <a:ln>
                <a:noFill/>
              </a:ln>
              <a:effectLst/>
            </c:spPr>
            <c:txPr>
              <a:bodyPr rot="0" spcFirstLastPara="1" vertOverflow="ellipsis" vert="horz" wrap="square" anchor="ctr" anchorCtr="1"/>
              <a:lstStyle/>
              <a:p>
                <a:pPr>
                  <a:defRPr sz="1946" b="1" i="0" u="none" strike="noStrike" kern="1200" baseline="0">
                    <a:solidFill>
                      <a:schemeClr val="tx1">
                        <a:lumMod val="85000"/>
                        <a:lumOff val="15000"/>
                      </a:schemeClr>
                    </a:solidFill>
                    <a:latin typeface="Century Gothic" panose="020B0502020202020204" pitchFamily="34" charset="0"/>
                    <a:ea typeface="Arial"/>
                    <a:cs typeface="Segoe UI" panose="020B0502040204020203" pitchFamily="34" charset="0"/>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Sheet1!$B$1:$I$1</c:f>
              <c:numCache>
                <c:formatCode>"R$"\ #,##0.00</c:formatCode>
                <c:ptCount val="8"/>
                <c:pt idx="0">
                  <c:v>59.99</c:v>
                </c:pt>
                <c:pt idx="1">
                  <c:v>69.989999999999995</c:v>
                </c:pt>
                <c:pt idx="2">
                  <c:v>79.989999999999995</c:v>
                </c:pt>
                <c:pt idx="3">
                  <c:v>89.99</c:v>
                </c:pt>
                <c:pt idx="4">
                  <c:v>99.99</c:v>
                </c:pt>
                <c:pt idx="5">
                  <c:v>109.99</c:v>
                </c:pt>
                <c:pt idx="6">
                  <c:v>119.99</c:v>
                </c:pt>
                <c:pt idx="7">
                  <c:v>129.99</c:v>
                </c:pt>
              </c:numCache>
            </c:numRef>
          </c:cat>
          <c:val>
            <c:numRef>
              <c:f>Sheet1!$B$5:$I$5</c:f>
              <c:numCache>
                <c:formatCode>0</c:formatCode>
                <c:ptCount val="8"/>
                <c:pt idx="0">
                  <c:v>81</c:v>
                </c:pt>
                <c:pt idx="1">
                  <c:v>63</c:v>
                </c:pt>
                <c:pt idx="2">
                  <c:v>49</c:v>
                </c:pt>
                <c:pt idx="3">
                  <c:v>43</c:v>
                </c:pt>
                <c:pt idx="4">
                  <c:v>36</c:v>
                </c:pt>
                <c:pt idx="5">
                  <c:v>32</c:v>
                </c:pt>
                <c:pt idx="6">
                  <c:v>28</c:v>
                </c:pt>
                <c:pt idx="7">
                  <c:v>26</c:v>
                </c:pt>
              </c:numCache>
            </c:numRef>
          </c:val>
          <c:smooth val="0"/>
          <c:extLst>
            <c:ext xmlns:c16="http://schemas.microsoft.com/office/drawing/2014/chart" uri="{C3380CC4-5D6E-409C-BE32-E72D297353CC}">
              <c16:uniqueId val="{00000003-9182-4C6F-8E34-9787A27C8056}"/>
            </c:ext>
          </c:extLst>
        </c:ser>
        <c:dLbls>
          <c:showLegendKey val="0"/>
          <c:showVal val="0"/>
          <c:showCatName val="0"/>
          <c:showSerName val="0"/>
          <c:showPercent val="0"/>
          <c:showBubbleSize val="0"/>
        </c:dLbls>
        <c:marker val="1"/>
        <c:smooth val="0"/>
        <c:axId val="344477360"/>
        <c:axId val="344476048"/>
      </c:lineChart>
      <c:catAx>
        <c:axId val="147229248"/>
        <c:scaling>
          <c:orientation val="minMax"/>
        </c:scaling>
        <c:delete val="0"/>
        <c:axPos val="b"/>
        <c:numFmt formatCode="&quot;R$&quot;\ #,##0.00" sourceLinked="0"/>
        <c:majorTickMark val="none"/>
        <c:minorTickMark val="none"/>
        <c:tickLblPos val="nextTo"/>
        <c:spPr>
          <a:noFill/>
          <a:ln w="3532" cap="flat" cmpd="sng" algn="ctr">
            <a:solidFill>
              <a:schemeClr val="tx1"/>
            </a:solidFill>
            <a:prstDash val="solid"/>
            <a:round/>
          </a:ln>
          <a:effectLst/>
        </c:spPr>
        <c:txPr>
          <a:bodyPr rot="0" spcFirstLastPara="1" vertOverflow="ellipsis" wrap="square" anchor="ctr" anchorCtr="1"/>
          <a:lstStyle/>
          <a:p>
            <a:pPr>
              <a:defRPr sz="1946" b="0" i="0" u="none" strike="noStrike" kern="1200" baseline="0">
                <a:solidFill>
                  <a:schemeClr val="tx1">
                    <a:lumMod val="85000"/>
                    <a:lumOff val="15000"/>
                  </a:schemeClr>
                </a:solidFill>
                <a:latin typeface="Century Gothic" panose="020B0502020202020204" pitchFamily="34" charset="0"/>
                <a:ea typeface="Arial"/>
                <a:cs typeface="Segoe UI" panose="020B0502040204020203" pitchFamily="34" charset="0"/>
              </a:defRPr>
            </a:pPr>
            <a:endParaRPr lang="pt-BR"/>
          </a:p>
        </c:txPr>
        <c:crossAx val="1"/>
        <c:crosses val="autoZero"/>
        <c:auto val="1"/>
        <c:lblAlgn val="ctr"/>
        <c:lblOffset val="100"/>
        <c:noMultiLvlLbl val="0"/>
      </c:catAx>
      <c:valAx>
        <c:axId val="1"/>
        <c:scaling>
          <c:orientation val="minMax"/>
        </c:scaling>
        <c:delete val="1"/>
        <c:axPos val="l"/>
        <c:numFmt formatCode="0.00" sourceLinked="1"/>
        <c:majorTickMark val="out"/>
        <c:minorTickMark val="none"/>
        <c:tickLblPos val="nextTo"/>
        <c:crossAx val="147229248"/>
        <c:crosses val="autoZero"/>
        <c:crossBetween val="between"/>
      </c:valAx>
      <c:valAx>
        <c:axId val="344476048"/>
        <c:scaling>
          <c:orientation val="minMax"/>
        </c:scaling>
        <c:delete val="1"/>
        <c:axPos val="r"/>
        <c:numFmt formatCode="0" sourceLinked="1"/>
        <c:majorTickMark val="out"/>
        <c:minorTickMark val="none"/>
        <c:tickLblPos val="nextTo"/>
        <c:crossAx val="344477360"/>
        <c:crosses val="max"/>
        <c:crossBetween val="between"/>
      </c:valAx>
      <c:catAx>
        <c:axId val="344477360"/>
        <c:scaling>
          <c:orientation val="minMax"/>
        </c:scaling>
        <c:delete val="1"/>
        <c:axPos val="b"/>
        <c:numFmt formatCode="&quot;R$&quot;\ #,##0.00" sourceLinked="1"/>
        <c:majorTickMark val="out"/>
        <c:minorTickMark val="none"/>
        <c:tickLblPos val="nextTo"/>
        <c:crossAx val="344476048"/>
        <c:crosses val="autoZero"/>
        <c:auto val="1"/>
        <c:lblAlgn val="ctr"/>
        <c:lblOffset val="100"/>
        <c:noMultiLvlLbl val="0"/>
      </c:catAx>
      <c:spPr>
        <a:noFill/>
        <a:ln w="28412">
          <a:noFill/>
        </a:ln>
        <a:effectLst/>
      </c:spPr>
    </c:plotArea>
    <c:plotVisOnly val="1"/>
    <c:dispBlanksAs val="gap"/>
    <c:showDLblsOverMax val="0"/>
  </c:chart>
  <c:spPr>
    <a:noFill/>
    <a:ln w="6350" cap="flat" cmpd="sng" algn="ctr">
      <a:noFill/>
      <a:prstDash val="solid"/>
      <a:miter lim="800000"/>
    </a:ln>
    <a:effectLst/>
  </c:spPr>
  <c:txPr>
    <a:bodyPr/>
    <a:lstStyle/>
    <a:p>
      <a:pPr>
        <a:defRPr sz="1946" b="1" i="0" u="none" strike="noStrike" baseline="0">
          <a:solidFill>
            <a:srgbClr val="333399"/>
          </a:solidFill>
          <a:latin typeface="Segoe UI" panose="020B0502040204020203" pitchFamily="34" charset="0"/>
          <a:ea typeface="Arial"/>
          <a:cs typeface="Segoe UI" panose="020B0502040204020203"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DB0EB-80F0-C848-B307-FEE46D7CF9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Segoe UI Regular" panose="020B0502040204020203" pitchFamily="34" charset="0"/>
            </a:endParaRPr>
          </a:p>
        </p:txBody>
      </p:sp>
      <p:sp>
        <p:nvSpPr>
          <p:cNvPr id="3" name="Date Placeholder 2">
            <a:extLst>
              <a:ext uri="{FF2B5EF4-FFF2-40B4-BE49-F238E27FC236}">
                <a16:creationId xmlns:a16="http://schemas.microsoft.com/office/drawing/2014/main" id="{6C840AEA-0D2B-C448-935A-7B9E51E2EA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2B4EB4-6293-7E4E-BFFD-6D793DC689E1}" type="datetimeFigureOut">
              <a:rPr lang="en-US" smtClean="0">
                <a:latin typeface="Segoe UI Regular" panose="020B0502040204020203" pitchFamily="34" charset="0"/>
              </a:rPr>
              <a:t>9/1/2020</a:t>
            </a:fld>
            <a:endParaRPr lang="en-US" dirty="0">
              <a:latin typeface="Segoe UI Regular" panose="020B0502040204020203" pitchFamily="34" charset="0"/>
            </a:endParaRPr>
          </a:p>
        </p:txBody>
      </p:sp>
      <p:sp>
        <p:nvSpPr>
          <p:cNvPr id="4" name="Footer Placeholder 3">
            <a:extLst>
              <a:ext uri="{FF2B5EF4-FFF2-40B4-BE49-F238E27FC236}">
                <a16:creationId xmlns:a16="http://schemas.microsoft.com/office/drawing/2014/main" id="{FBCE5D6C-2171-FF41-86FE-19665D5A1C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Segoe UI Regular" panose="020B0502040204020203" pitchFamily="34" charset="0"/>
            </a:endParaRPr>
          </a:p>
        </p:txBody>
      </p:sp>
      <p:sp>
        <p:nvSpPr>
          <p:cNvPr id="5" name="Slide Number Placeholder 4">
            <a:extLst>
              <a:ext uri="{FF2B5EF4-FFF2-40B4-BE49-F238E27FC236}">
                <a16:creationId xmlns:a16="http://schemas.microsoft.com/office/drawing/2014/main" id="{E9E7DE2A-6C60-314D-B560-42B528D1E0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7B21BE-0ACE-424E-8AFE-2A25B1DF5243}" type="slidenum">
              <a:rPr lang="en-US" smtClean="0">
                <a:latin typeface="Segoe UI Regular" panose="020B0502040204020203" pitchFamily="34" charset="0"/>
              </a:rPr>
              <a:t>‹nº›</a:t>
            </a:fld>
            <a:endParaRPr lang="en-US" dirty="0">
              <a:latin typeface="Segoe UI Regular" panose="020B0502040204020203" pitchFamily="34" charset="0"/>
            </a:endParaRPr>
          </a:p>
        </p:txBody>
      </p:sp>
    </p:spTree>
    <p:extLst>
      <p:ext uri="{BB962C8B-B14F-4D97-AF65-F5344CB8AC3E}">
        <p14:creationId xmlns:p14="http://schemas.microsoft.com/office/powerpoint/2010/main" val="2079119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egoe UI Regular"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egoe UI Regular" panose="020B0502040204020203" pitchFamily="34" charset="0"/>
              </a:defRPr>
            </a:lvl1pPr>
          </a:lstStyle>
          <a:p>
            <a:fld id="{1EDA30AC-4C32-014E-AC9A-9690F1B45780}" type="datetimeFigureOut">
              <a:rPr lang="en-US" smtClean="0"/>
              <a:pPr/>
              <a:t>9/1/2020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egoe UI Regular"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egoe UI Regular" panose="020B0502040204020203" pitchFamily="34" charset="0"/>
              </a:defRPr>
            </a:lvl1pPr>
          </a:lstStyle>
          <a:p>
            <a:fld id="{B26B83C8-C5E2-5D40-B2A6-A4BD3C1F3D89}" type="slidenum">
              <a:rPr lang="en-US" smtClean="0"/>
              <a:pPr/>
              <a:t>‹nº›</a:t>
            </a:fld>
            <a:endParaRPr lang="en-US" dirty="0"/>
          </a:p>
        </p:txBody>
      </p:sp>
    </p:spTree>
    <p:extLst>
      <p:ext uri="{BB962C8B-B14F-4D97-AF65-F5344CB8AC3E}">
        <p14:creationId xmlns:p14="http://schemas.microsoft.com/office/powerpoint/2010/main" val="39659444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Segoe UI Regular" panose="020B0502040204020203" pitchFamily="34" charset="0"/>
        <a:ea typeface="+mn-ea"/>
        <a:cs typeface="+mn-cs"/>
      </a:defRPr>
    </a:lvl1pPr>
    <a:lvl2pPr marL="457200" algn="l" defTabSz="914400" rtl="0" eaLnBrk="1" latinLnBrk="0" hangingPunct="1">
      <a:defRPr sz="1200" b="0" i="0" kern="1200">
        <a:solidFill>
          <a:schemeClr val="tx1"/>
        </a:solidFill>
        <a:latin typeface="Segoe UI Regular" panose="020B0502040204020203" pitchFamily="34" charset="0"/>
        <a:ea typeface="+mn-ea"/>
        <a:cs typeface="+mn-cs"/>
      </a:defRPr>
    </a:lvl2pPr>
    <a:lvl3pPr marL="914400" algn="l" defTabSz="914400" rtl="0" eaLnBrk="1" latinLnBrk="0" hangingPunct="1">
      <a:defRPr sz="1200" b="0" i="0" kern="1200">
        <a:solidFill>
          <a:schemeClr val="tx1"/>
        </a:solidFill>
        <a:latin typeface="Segoe UI Regular" panose="020B0502040204020203" pitchFamily="34" charset="0"/>
        <a:ea typeface="+mn-ea"/>
        <a:cs typeface="+mn-cs"/>
      </a:defRPr>
    </a:lvl3pPr>
    <a:lvl4pPr marL="1371600" algn="l" defTabSz="914400" rtl="0" eaLnBrk="1" latinLnBrk="0" hangingPunct="1">
      <a:defRPr sz="1200" b="0" i="0" kern="1200">
        <a:solidFill>
          <a:schemeClr val="tx1"/>
        </a:solidFill>
        <a:latin typeface="Segoe UI Regular" panose="020B0502040204020203" pitchFamily="34" charset="0"/>
        <a:ea typeface="+mn-ea"/>
        <a:cs typeface="+mn-cs"/>
      </a:defRPr>
    </a:lvl4pPr>
    <a:lvl5pPr marL="1828800" algn="l" defTabSz="914400" rtl="0" eaLnBrk="1" latinLnBrk="0" hangingPunct="1">
      <a:defRPr sz="1200" b="0" i="0" kern="1200">
        <a:solidFill>
          <a:schemeClr val="tx1"/>
        </a:solidFill>
        <a:latin typeface="Segoe UI Regular"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3E9C518-0EF5-4764-B79E-97BF135AF5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0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success is not just about pursuing innovations with the highest scores. You also need to consider where they will fit in your innovation portfolio. That’s why Strategic Alignment is part of our Innovation Success Framework.</a:t>
            </a:r>
          </a:p>
          <a:p>
            <a:endParaRPr lang="en-US" dirty="0"/>
          </a:p>
          <a:p>
            <a:r>
              <a:rPr lang="en-US" dirty="0"/>
              <a:t>Before you make a decision about which innovation to pursue, you need to step back, look at your innovation pipeline and ask yourself: Are you in the best position for balancing your risk and maximizing your return?</a:t>
            </a:r>
          </a:p>
          <a:p>
            <a:r>
              <a:rPr lang="en-US" dirty="0"/>
              <a:t>In many cases, the answer is “no.”</a:t>
            </a:r>
          </a:p>
          <a:p>
            <a:endParaRPr lang="en-US" dirty="0"/>
          </a:p>
          <a:p>
            <a:r>
              <a:rPr lang="en-US" dirty="0"/>
              <a:t>According to a recent article in the Harvard Business Review, today’s innovation pipelines typically look like this:</a:t>
            </a:r>
          </a:p>
          <a:p>
            <a:pPr marL="171450" indent="-171450">
              <a:buFont typeface="Arial" panose="020B0604020202020204" pitchFamily="34" charset="0"/>
              <a:buChar char="•"/>
            </a:pPr>
            <a:r>
              <a:rPr lang="en-US" dirty="0"/>
              <a:t>70% are Core Innovations: focused on product maintenance – incremental improvement, new news, close-in line extensions.</a:t>
            </a:r>
          </a:p>
          <a:p>
            <a:pPr marL="171450" indent="-171450">
              <a:buFont typeface="Arial" panose="020B0604020202020204" pitchFamily="34" charset="0"/>
              <a:buChar char="•"/>
            </a:pPr>
            <a:r>
              <a:rPr lang="en-US" dirty="0"/>
              <a:t>20% are Adjacent Innovations:  aren’t necessarily new categories, but they may be new for the manufacturer in question.  By expanding into an adjacent category, there tends to be more revenue, and it tends to be more incremental.</a:t>
            </a:r>
          </a:p>
          <a:p>
            <a:pPr marL="171450" indent="-171450">
              <a:buFont typeface="Arial" panose="020B0604020202020204" pitchFamily="34" charset="0"/>
              <a:buChar char="•"/>
            </a:pPr>
            <a:r>
              <a:rPr lang="en-US" dirty="0"/>
              <a:t>10% transformational innovation: tends to result in category creation, which leads to market leadership.  It also tends to result in entering categories that are starting their growth phase rather than those that have plateaued. </a:t>
            </a:r>
          </a:p>
          <a:p>
            <a:pPr marL="5214" lvl="0">
              <a:defRPr/>
            </a:pPr>
            <a:endParaRPr lang="en-US" dirty="0"/>
          </a:p>
          <a:p>
            <a:pPr marL="5214" lvl="0">
              <a:defRPr/>
            </a:pPr>
            <a:r>
              <a:rPr lang="en-US" dirty="0"/>
              <a:t>The problem is that the proportion of time spent against core, adjacent and transformation innovation do not align with their potential returns.</a:t>
            </a:r>
          </a:p>
          <a:p>
            <a:pPr marL="227997" indent="-227997">
              <a:defRPr/>
            </a:pPr>
            <a:r>
              <a:rPr lang="en-US" dirty="0"/>
              <a:t>CLICK TO REVEAL INNOVATION RETURNS AND SAY: </a:t>
            </a:r>
          </a:p>
          <a:p>
            <a:pPr indent="-227997">
              <a:defRPr/>
            </a:pPr>
            <a:r>
              <a:rPr lang="en-US" dirty="0"/>
              <a:t>As a result, it’s not enough to have “good” (in air quotes) innovations in your pipeline.  You also need to have a variety of opportunities that span these different types of innovations – and by definition different time horizons.</a:t>
            </a:r>
          </a:p>
          <a:p>
            <a:pPr marL="227997" indent="-227997">
              <a:defRPr/>
            </a:pPr>
            <a:r>
              <a:rPr lang="en-US" dirty="0"/>
              <a:t>You need to manage your innovation portfolio to get the right balance.</a:t>
            </a:r>
          </a:p>
          <a:p>
            <a:pPr defTabSz="914400" eaLnBrk="0" fontAlgn="base" hangingPunct="0">
              <a:spcBef>
                <a:spcPct val="30000"/>
              </a:spcBef>
              <a:spcAft>
                <a:spcPct val="0"/>
              </a:spcAf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26B83C8-C5E2-5D40-B2A6-A4BD3C1F3D89}" type="slidenum">
              <a:rPr lang="en-US" smtClean="0"/>
              <a:pPr/>
              <a:t>15</a:t>
            </a:fld>
            <a:endParaRPr lang="en-US" dirty="0"/>
          </a:p>
        </p:txBody>
      </p:sp>
    </p:spTree>
    <p:extLst>
      <p:ext uri="{BB962C8B-B14F-4D97-AF65-F5344CB8AC3E}">
        <p14:creationId xmlns:p14="http://schemas.microsoft.com/office/powerpoint/2010/main" val="156714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successfully manage your portfolio? A great first step is to identify the types of innovations in your pipeline.  Our unique Archetype system enables you to do just that, via an algorithm that essentially identifies your innovation’s  ‘personality profile’.</a:t>
            </a:r>
          </a:p>
          <a:p>
            <a:endParaRPr lang="en-US" dirty="0"/>
          </a:p>
          <a:p>
            <a:r>
              <a:rPr lang="en-US" dirty="0"/>
              <a:t>With this information, you can then answer 3 key questions:</a:t>
            </a:r>
            <a:endParaRPr lang="en-US" b="1" dirty="0"/>
          </a:p>
          <a:p>
            <a:pPr marL="173147" indent="-173147" defTabSz="914400" eaLnBrk="0" fontAlgn="base" hangingPunct="0">
              <a:spcBef>
                <a:spcPct val="30000"/>
              </a:spcBef>
              <a:spcAft>
                <a:spcPct val="0"/>
              </a:spcAft>
              <a:buFont typeface="Arial" panose="020B0604020202020204" pitchFamily="34" charset="0"/>
              <a:buChar char="•"/>
              <a:defRPr/>
            </a:pPr>
            <a:r>
              <a:rPr lang="en-US" dirty="0"/>
              <a:t>CLICK: Does your portfolio mix align with your strategy?</a:t>
            </a:r>
          </a:p>
          <a:p>
            <a:pPr marL="173147" indent="-173147" defTabSz="914400" eaLnBrk="0" fontAlgn="base" hangingPunct="0">
              <a:spcBef>
                <a:spcPct val="30000"/>
              </a:spcBef>
              <a:spcAft>
                <a:spcPct val="0"/>
              </a:spcAft>
              <a:buFont typeface="Arial" panose="020B0604020202020204" pitchFamily="34" charset="0"/>
              <a:buChar char="•"/>
              <a:defRPr/>
            </a:pPr>
            <a:r>
              <a:rPr lang="en-US" dirty="0"/>
              <a:t>CLICK: Do you have enough breakthroughs?</a:t>
            </a:r>
          </a:p>
          <a:p>
            <a:pPr marL="173147" indent="-173147">
              <a:buFont typeface="Arial" panose="020B0604020202020204" pitchFamily="34" charset="0"/>
              <a:buChar char="•"/>
            </a:pPr>
            <a:r>
              <a:rPr lang="en-US" dirty="0"/>
              <a:t>CLICK: How can you maximize potential while managing risk?</a:t>
            </a:r>
          </a:p>
          <a:p>
            <a:endParaRPr lang="en-US" dirty="0"/>
          </a:p>
          <a:p>
            <a:r>
              <a:rPr lang="en-US" dirty="0"/>
              <a:t>Archetype profiling can be conducted as a early as the idea stage.</a:t>
            </a:r>
          </a:p>
          <a:p>
            <a:endParaRPr lang="en-US" dirty="0"/>
          </a:p>
          <a:p>
            <a:pPr lvl="0" defTabSz="914400">
              <a:defRPr/>
            </a:pPr>
            <a:r>
              <a:rPr lang="en-US" dirty="0">
                <a:solidFill>
                  <a:schemeClr val="tx2"/>
                </a:solidFill>
                <a:cs typeface="Arial" panose="020B0604020202020204" pitchFamily="34" charset="0"/>
              </a:rPr>
              <a:t>It’s worth mentioning that our Archetypes system is so well-regarded that it was awarded the </a:t>
            </a:r>
            <a:r>
              <a:rPr lang="en-US" b="1" dirty="0">
                <a:solidFill>
                  <a:schemeClr val="tx2"/>
                </a:solidFill>
                <a:cs typeface="Arial" panose="020B0604020202020204" pitchFamily="34" charset="0"/>
              </a:rPr>
              <a:t>2014 Bronze Medal</a:t>
            </a:r>
            <a:r>
              <a:rPr lang="en-US" dirty="0">
                <a:solidFill>
                  <a:schemeClr val="tx2"/>
                </a:solidFill>
                <a:cs typeface="Arial" panose="020B0604020202020204" pitchFamily="34" charset="0"/>
              </a:rPr>
              <a:t> for Research and Business Optimization in the  Edison Awards global competition.</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B26B83C8-C5E2-5D40-B2A6-A4BD3C1F3D89}" type="slidenum">
              <a:rPr lang="en-US" smtClean="0"/>
              <a:pPr/>
              <a:t>16</a:t>
            </a:fld>
            <a:endParaRPr lang="en-US" dirty="0"/>
          </a:p>
        </p:txBody>
      </p:sp>
    </p:spTree>
    <p:extLst>
      <p:ext uri="{BB962C8B-B14F-4D97-AF65-F5344CB8AC3E}">
        <p14:creationId xmlns:p14="http://schemas.microsoft.com/office/powerpoint/2010/main" val="3110414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31">
              <a:spcBef>
                <a:spcPct val="0"/>
              </a:spcBef>
              <a:defRPr/>
            </a:pPr>
            <a:r>
              <a:rPr lang="en-GB" sz="1200" dirty="0"/>
              <a:t>Archetypes will force you to consider your brand strategy as well: </a:t>
            </a:r>
            <a:r>
              <a:rPr lang="en-US" sz="1200" dirty="0"/>
              <a:t>You might find your innovation profiles as a certain type when you intended otherwise.</a:t>
            </a:r>
          </a:p>
          <a:p>
            <a:pPr>
              <a:lnSpc>
                <a:spcPct val="90000"/>
              </a:lnSpc>
              <a:spcBef>
                <a:spcPts val="1011"/>
              </a:spcBef>
              <a:buSzPct val="80000"/>
              <a:tabLst>
                <a:tab pos="545906" algn="l"/>
              </a:tabLst>
            </a:pPr>
            <a:r>
              <a:rPr lang="en-GB" sz="1200" dirty="0"/>
              <a:t>To illustrate how you can use Archetypes to ensure your innovation fits with your strategy let’s consider the issue of price. </a:t>
            </a:r>
          </a:p>
          <a:p>
            <a:pPr>
              <a:lnSpc>
                <a:spcPct val="90000"/>
              </a:lnSpc>
              <a:spcBef>
                <a:spcPts val="1011"/>
              </a:spcBef>
              <a:buSzPct val="80000"/>
              <a:tabLst>
                <a:tab pos="545906" algn="l"/>
              </a:tabLst>
            </a:pPr>
            <a:r>
              <a:rPr lang="en-GB" sz="1200" dirty="0"/>
              <a:t>Two of the archetypes focus on</a:t>
            </a:r>
            <a:r>
              <a:rPr lang="en-GB" sz="1200" b="1" dirty="0"/>
              <a:t> pricing</a:t>
            </a:r>
            <a:r>
              <a:rPr lang="en-GB" sz="1200" dirty="0"/>
              <a:t>:</a:t>
            </a:r>
          </a:p>
          <a:p>
            <a:pPr>
              <a:lnSpc>
                <a:spcPct val="90000"/>
              </a:lnSpc>
              <a:spcBef>
                <a:spcPts val="1011"/>
              </a:spcBef>
              <a:buSzPct val="80000"/>
              <a:buFontTx/>
              <a:buChar char="•"/>
              <a:tabLst>
                <a:tab pos="545906" algn="l"/>
              </a:tabLst>
            </a:pPr>
            <a:r>
              <a:rPr lang="en-GB" sz="1200" dirty="0"/>
              <a:t> A premium innovation is a </a:t>
            </a:r>
            <a:r>
              <a:rPr lang="en-US" sz="1200" dirty="0"/>
              <a:t>f</a:t>
            </a:r>
            <a:r>
              <a:rPr lang="en-US" sz="1200" dirty="0">
                <a:ea typeface="MS PGothic"/>
                <a:cs typeface="MS PGothic"/>
              </a:rPr>
              <a:t>airly strong performer at a premium price.  </a:t>
            </a:r>
          </a:p>
          <a:p>
            <a:pPr>
              <a:lnSpc>
                <a:spcPct val="90000"/>
              </a:lnSpc>
              <a:spcBef>
                <a:spcPts val="1011"/>
              </a:spcBef>
              <a:buSzPct val="80000"/>
              <a:buFontTx/>
              <a:buChar char="•"/>
              <a:tabLst>
                <a:tab pos="545906" algn="l"/>
              </a:tabLst>
            </a:pPr>
            <a:r>
              <a:rPr lang="en-US" sz="1200" dirty="0">
                <a:ea typeface="MS PGothic"/>
                <a:cs typeface="MS PGothic"/>
              </a:rPr>
              <a:t> A value innovation is an average performer at a favorable price.</a:t>
            </a:r>
          </a:p>
          <a:p>
            <a:pPr>
              <a:lnSpc>
                <a:spcPct val="90000"/>
              </a:lnSpc>
              <a:spcBef>
                <a:spcPts val="1011"/>
              </a:spcBef>
              <a:buSzPct val="80000"/>
              <a:tabLst>
                <a:tab pos="545906" algn="l"/>
              </a:tabLst>
            </a:pPr>
            <a:r>
              <a:rPr lang="en-US" sz="1200" dirty="0">
                <a:ea typeface="MS PGothic"/>
                <a:cs typeface="MS PGothic"/>
              </a:rPr>
              <a:t>The decision to progress an innovation or not if it falls into one of these two areas relies entirely on your considering the strategy you have for your brand. For instance if a new idea tested for an upscale brand such as Godiva was identified as premium that would be fine. If on the other hand it fell into the value archetype this would be a poor fit with the brand and run the risk of undermining the brand’s equity. (INSERT YOUR OWN LOCAL EXAMPLE.)</a:t>
            </a:r>
          </a:p>
          <a:p>
            <a:pPr>
              <a:lnSpc>
                <a:spcPct val="90000"/>
              </a:lnSpc>
              <a:spcBef>
                <a:spcPts val="1011"/>
              </a:spcBef>
              <a:buSzPct val="80000"/>
              <a:tabLst>
                <a:tab pos="545906" algn="l"/>
              </a:tabLst>
            </a:pPr>
            <a:r>
              <a:rPr lang="en-US" sz="1200" b="1" dirty="0">
                <a:ea typeface="MS PGothic"/>
                <a:cs typeface="MS PGothic"/>
              </a:rPr>
              <a:t>Me-Too:</a:t>
            </a:r>
          </a:p>
          <a:p>
            <a:pPr>
              <a:spcBef>
                <a:spcPct val="0"/>
              </a:spcBef>
              <a:tabLst>
                <a:tab pos="545906" algn="l"/>
              </a:tabLst>
            </a:pPr>
            <a:r>
              <a:rPr lang="en-GB" sz="1200" dirty="0"/>
              <a:t>Another area where strategy is an important consideration is in the area of me-too ideas. We have already talked about the fact that line extensions can play an important role in growing your business but that there tends to be too much focus in this area for too little return on investment.</a:t>
            </a:r>
          </a:p>
          <a:p>
            <a:pPr>
              <a:spcBef>
                <a:spcPct val="0"/>
              </a:spcBef>
              <a:tabLst>
                <a:tab pos="545906" algn="l"/>
              </a:tabLst>
            </a:pPr>
            <a:r>
              <a:rPr lang="en-GB" sz="1200" dirty="0"/>
              <a:t>That is why it is important to be able to clearly identify when your idea falls into the me-too category – it is relevant to consumers because it meets a need but it lacks differentiation. </a:t>
            </a:r>
          </a:p>
          <a:p>
            <a:pPr>
              <a:spcBef>
                <a:spcPct val="0"/>
              </a:spcBef>
              <a:tabLst>
                <a:tab pos="545906" algn="l"/>
              </a:tabLst>
            </a:pPr>
            <a:endParaRPr lang="en-GB" sz="1200" dirty="0"/>
          </a:p>
          <a:p>
            <a:pPr>
              <a:spcBef>
                <a:spcPct val="0"/>
              </a:spcBef>
              <a:tabLst>
                <a:tab pos="545906" algn="l"/>
              </a:tabLst>
            </a:pPr>
            <a:r>
              <a:rPr lang="en-GB" sz="1200" dirty="0"/>
              <a:t>There are situations where it might be right to progress an idea here. If your objectives are short term or it is important that you develop a presence in a category then it could be ok. However it is important to consider that without a clear point of difference your long term potential may be limited and success will be reliant on a strong brand and big marketing budgets to constantly remind consumers of your presence and keep your product in their consideration set.</a:t>
            </a:r>
          </a:p>
          <a:p>
            <a:pPr>
              <a:lnSpc>
                <a:spcPct val="90000"/>
              </a:lnSpc>
              <a:spcBef>
                <a:spcPts val="1011"/>
              </a:spcBef>
              <a:buSzPct val="80000"/>
              <a:tabLst>
                <a:tab pos="545906" algn="l"/>
              </a:tabLst>
            </a:pPr>
            <a:r>
              <a:rPr lang="en-US" sz="1200" dirty="0">
                <a:ea typeface="MS PGothic"/>
                <a:cs typeface="MS PGothic"/>
              </a:rPr>
              <a:t>And, it is important to know if your innovation is more of a niche product, such as the product on the far right. The question then is will there be a loyal group who really love it?</a:t>
            </a:r>
          </a:p>
          <a:p>
            <a:pPr>
              <a:lnSpc>
                <a:spcPct val="90000"/>
              </a:lnSpc>
              <a:spcBef>
                <a:spcPts val="1011"/>
              </a:spcBef>
              <a:buSzPct val="80000"/>
              <a:tabLst>
                <a:tab pos="545906" algn="l"/>
              </a:tabLst>
            </a:pPr>
            <a:endParaRPr lang="en-US" sz="1200" dirty="0">
              <a:ea typeface="MS PGothic"/>
              <a:cs typeface="MS PGothic"/>
            </a:endParaRPr>
          </a:p>
          <a:p>
            <a:endParaRPr lang="en-US" sz="1200" dirty="0"/>
          </a:p>
          <a:p>
            <a:endParaRPr lang="en-US" dirty="0"/>
          </a:p>
        </p:txBody>
      </p:sp>
      <p:sp>
        <p:nvSpPr>
          <p:cNvPr id="4" name="Slide Number Placeholder 3"/>
          <p:cNvSpPr>
            <a:spLocks noGrp="1"/>
          </p:cNvSpPr>
          <p:nvPr>
            <p:ph type="sldNum" sz="quarter" idx="5"/>
          </p:nvPr>
        </p:nvSpPr>
        <p:spPr/>
        <p:txBody>
          <a:bodyPr/>
          <a:lstStyle/>
          <a:p>
            <a:fld id="{B26B83C8-C5E2-5D40-B2A6-A4BD3C1F3D89}" type="slidenum">
              <a:rPr lang="en-US" smtClean="0"/>
              <a:pPr/>
              <a:t>17</a:t>
            </a:fld>
            <a:endParaRPr lang="en-US" dirty="0"/>
          </a:p>
        </p:txBody>
      </p:sp>
    </p:spTree>
    <p:extLst>
      <p:ext uri="{BB962C8B-B14F-4D97-AF65-F5344CB8AC3E}">
        <p14:creationId xmlns:p14="http://schemas.microsoft.com/office/powerpoint/2010/main" val="294187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21</a:t>
            </a:fld>
            <a:endParaRPr lang="en-US" dirty="0"/>
          </a:p>
        </p:txBody>
      </p:sp>
    </p:spTree>
    <p:extLst>
      <p:ext uri="{BB962C8B-B14F-4D97-AF65-F5344CB8AC3E}">
        <p14:creationId xmlns:p14="http://schemas.microsoft.com/office/powerpoint/2010/main" val="4034294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22</a:t>
            </a:fld>
            <a:endParaRPr lang="en-US" dirty="0"/>
          </a:p>
        </p:txBody>
      </p:sp>
    </p:spTree>
    <p:extLst>
      <p:ext uri="{BB962C8B-B14F-4D97-AF65-F5344CB8AC3E}">
        <p14:creationId xmlns:p14="http://schemas.microsoft.com/office/powerpoint/2010/main" val="424245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23</a:t>
            </a:fld>
            <a:endParaRPr lang="en-US" dirty="0"/>
          </a:p>
        </p:txBody>
      </p:sp>
    </p:spTree>
    <p:extLst>
      <p:ext uri="{BB962C8B-B14F-4D97-AF65-F5344CB8AC3E}">
        <p14:creationId xmlns:p14="http://schemas.microsoft.com/office/powerpoint/2010/main" val="157143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24</a:t>
            </a:fld>
            <a:endParaRPr lang="en-US" dirty="0"/>
          </a:p>
        </p:txBody>
      </p:sp>
    </p:spTree>
    <p:extLst>
      <p:ext uri="{BB962C8B-B14F-4D97-AF65-F5344CB8AC3E}">
        <p14:creationId xmlns:p14="http://schemas.microsoft.com/office/powerpoint/2010/main" val="207133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25</a:t>
            </a:fld>
            <a:endParaRPr lang="en-US" dirty="0"/>
          </a:p>
        </p:txBody>
      </p:sp>
    </p:spTree>
    <p:extLst>
      <p:ext uri="{BB962C8B-B14F-4D97-AF65-F5344CB8AC3E}">
        <p14:creationId xmlns:p14="http://schemas.microsoft.com/office/powerpoint/2010/main" val="696459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26</a:t>
            </a:fld>
            <a:endParaRPr lang="en-US" dirty="0"/>
          </a:p>
        </p:txBody>
      </p:sp>
    </p:spTree>
    <p:extLst>
      <p:ext uri="{BB962C8B-B14F-4D97-AF65-F5344CB8AC3E}">
        <p14:creationId xmlns:p14="http://schemas.microsoft.com/office/powerpoint/2010/main" val="198913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27</a:t>
            </a:fld>
            <a:endParaRPr lang="en-US" dirty="0"/>
          </a:p>
        </p:txBody>
      </p:sp>
    </p:spTree>
    <p:extLst>
      <p:ext uri="{BB962C8B-B14F-4D97-AF65-F5344CB8AC3E}">
        <p14:creationId xmlns:p14="http://schemas.microsoft.com/office/powerpoint/2010/main" val="3719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E36C32CE-B394-4AF7-9C12-60FE7098BE46}"/>
              </a:ext>
            </a:extLst>
          </p:cNvPr>
          <p:cNvSpPr>
            <a:spLocks noGrp="1"/>
          </p:cNvSpPr>
          <p:nvPr>
            <p:ph type="body" sz="quarter" idx="3"/>
          </p:nvPr>
        </p:nvSpPr>
        <p:spPr/>
        <p:txBody>
          <a:bodyPr/>
          <a:lstStyle/>
          <a:p>
            <a:r>
              <a:rPr lang="en-US" sz="1200" dirty="0">
                <a:solidFill>
                  <a:srgbClr val="2F469C"/>
                </a:solidFill>
              </a:rPr>
              <a:t>OUR ADOPTION FRAMEWORK SEEKS TO CREATE CONCEPTS THAT BALANCE BENEFITS FOR SWITCHING WITH OVERCOMING BARRIERS TO SWITCHING</a:t>
            </a:r>
            <a:endParaRPr lang="en-US" dirty="0"/>
          </a:p>
        </p:txBody>
      </p:sp>
    </p:spTree>
    <p:extLst>
      <p:ext uri="{BB962C8B-B14F-4D97-AF65-F5344CB8AC3E}">
        <p14:creationId xmlns:p14="http://schemas.microsoft.com/office/powerpoint/2010/main" val="397765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28</a:t>
            </a:fld>
            <a:endParaRPr lang="en-US" dirty="0"/>
          </a:p>
        </p:txBody>
      </p:sp>
    </p:spTree>
    <p:extLst>
      <p:ext uri="{BB962C8B-B14F-4D97-AF65-F5344CB8AC3E}">
        <p14:creationId xmlns:p14="http://schemas.microsoft.com/office/powerpoint/2010/main" val="337507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31</a:t>
            </a:fld>
            <a:endParaRPr lang="en-US" dirty="0"/>
          </a:p>
        </p:txBody>
      </p:sp>
    </p:spTree>
    <p:extLst>
      <p:ext uri="{BB962C8B-B14F-4D97-AF65-F5344CB8AC3E}">
        <p14:creationId xmlns:p14="http://schemas.microsoft.com/office/powerpoint/2010/main" val="4101841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32</a:t>
            </a:fld>
            <a:endParaRPr lang="en-US" dirty="0"/>
          </a:p>
        </p:txBody>
      </p:sp>
    </p:spTree>
    <p:extLst>
      <p:ext uri="{BB962C8B-B14F-4D97-AF65-F5344CB8AC3E}">
        <p14:creationId xmlns:p14="http://schemas.microsoft.com/office/powerpoint/2010/main" val="172797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33</a:t>
            </a:fld>
            <a:endParaRPr lang="en-US" dirty="0"/>
          </a:p>
        </p:txBody>
      </p:sp>
    </p:spTree>
    <p:extLst>
      <p:ext uri="{BB962C8B-B14F-4D97-AF65-F5344CB8AC3E}">
        <p14:creationId xmlns:p14="http://schemas.microsoft.com/office/powerpoint/2010/main" val="215054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6B83C8-C5E2-5D40-B2A6-A4BD3C1F3D89}" type="slidenum">
              <a:rPr lang="en-US" smtClean="0"/>
              <a:pPr/>
              <a:t>35</a:t>
            </a:fld>
            <a:endParaRPr lang="en-US" dirty="0"/>
          </a:p>
        </p:txBody>
      </p:sp>
    </p:spTree>
    <p:extLst>
      <p:ext uri="{BB962C8B-B14F-4D97-AF65-F5344CB8AC3E}">
        <p14:creationId xmlns:p14="http://schemas.microsoft.com/office/powerpoint/2010/main" val="1802336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1612227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382660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2622867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143024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184120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15D1385-4BFB-4B87-949D-AF36C342ACA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925807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1113183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2755152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2497677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4062728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2763489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3482198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25938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1259269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708424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45670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spc="-10" dirty="0">
                <a:latin typeface="Segoe UI"/>
                <a:cs typeface="Segoe UI"/>
              </a:rPr>
              <a:t>Therefore, </a:t>
            </a:r>
            <a:r>
              <a:rPr lang="en-US" sz="1200" b="1" dirty="0">
                <a:latin typeface="Segoe UI"/>
                <a:cs typeface="Segoe UI"/>
              </a:rPr>
              <a:t>we </a:t>
            </a:r>
            <a:r>
              <a:rPr lang="en-US" sz="1200" b="1" spc="-10" dirty="0">
                <a:latin typeface="Segoe UI"/>
                <a:cs typeface="Segoe UI"/>
              </a:rPr>
              <a:t>evaluate your </a:t>
            </a:r>
            <a:r>
              <a:rPr lang="en-US" sz="1200" b="1" spc="-5" dirty="0">
                <a:latin typeface="Segoe UI"/>
                <a:cs typeface="Segoe UI"/>
              </a:rPr>
              <a:t>Innovations through </a:t>
            </a:r>
            <a:r>
              <a:rPr lang="en-US" sz="1200" b="1" dirty="0">
                <a:latin typeface="Segoe UI"/>
                <a:cs typeface="Segoe UI"/>
              </a:rPr>
              <a:t>a  </a:t>
            </a:r>
            <a:r>
              <a:rPr lang="en-US" sz="1200" b="1" spc="-5" dirty="0">
                <a:latin typeface="Segoe UI"/>
                <a:cs typeface="Segoe UI"/>
              </a:rPr>
              <a:t>Behavioral </a:t>
            </a:r>
            <a:r>
              <a:rPr lang="en-US" sz="1200" b="1" dirty="0">
                <a:latin typeface="Segoe UI"/>
                <a:cs typeface="Segoe UI"/>
              </a:rPr>
              <a:t>Science</a:t>
            </a:r>
            <a:r>
              <a:rPr lang="en-US" sz="1200" b="1" spc="10" dirty="0">
                <a:latin typeface="Segoe UI"/>
                <a:cs typeface="Segoe UI"/>
              </a:rPr>
              <a:t> </a:t>
            </a:r>
            <a:r>
              <a:rPr lang="en-US" sz="1200" b="1" spc="-5" dirty="0">
                <a:latin typeface="Segoe UI"/>
                <a:cs typeface="Segoe UI"/>
              </a:rPr>
              <a:t>lens</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87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31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54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B83C8-C5E2-5D40-B2A6-A4BD3C1F3D89}" type="slidenum">
              <a:rPr kumimoji="0" lang="en-US" sz="1200" b="0" i="0" u="none" strike="noStrike" kern="1200" cap="none" spc="0" normalizeH="0" baseline="0" noProof="0" smtClean="0">
                <a:ln>
                  <a:noFill/>
                </a:ln>
                <a:solidFill>
                  <a:prstClr val="black"/>
                </a:solidFill>
                <a:effectLst/>
                <a:uLnTx/>
                <a:uFillTx/>
                <a:latin typeface="Segoe UI Regular"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Regular" panose="020B0502040204020203" pitchFamily="34" charset="0"/>
              <a:ea typeface="+mn-ea"/>
              <a:cs typeface="+mn-cs"/>
            </a:endParaRPr>
          </a:p>
        </p:txBody>
      </p:sp>
    </p:spTree>
    <p:extLst>
      <p:ext uri="{BB962C8B-B14F-4D97-AF65-F5344CB8AC3E}">
        <p14:creationId xmlns:p14="http://schemas.microsoft.com/office/powerpoint/2010/main" val="236686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extensive R&amp;D comparing the historical database approach to the Most Often Purchased Product. </a:t>
            </a:r>
          </a:p>
          <a:p>
            <a:endParaRPr lang="en-US" dirty="0"/>
          </a:p>
          <a:p>
            <a:r>
              <a:rPr lang="en-US" b="1" dirty="0"/>
              <a:t>Historical Database Comparison</a:t>
            </a:r>
            <a:endParaRPr lang="en-US" dirty="0"/>
          </a:p>
          <a:p>
            <a:r>
              <a:rPr lang="en-US" dirty="0"/>
              <a:t>To emulate historical databases, we computed the average concept score for each country and the average concept score across countries (global average). We indexed each country’s average to the global average (set equal to 100). We looked at Relevance, Expensiveness and Differentiation – for today’s purposes, we are showing just the Relevance scores. What we found was that the indices for each country varied considerably around the global average, because concept scores varied widely by country and category.</a:t>
            </a:r>
          </a:p>
          <a:p>
            <a:endParaRPr lang="en-US" dirty="0"/>
          </a:p>
          <a:p>
            <a:r>
              <a:rPr lang="en-US" b="1" dirty="0"/>
              <a:t>Most Often Purchased Product Comparison</a:t>
            </a:r>
            <a:endParaRPr lang="en-US" dirty="0"/>
          </a:p>
          <a:p>
            <a:r>
              <a:rPr lang="en-US" dirty="0"/>
              <a:t>To emulate how the test concept would compare to real competition, we computed a ratio of the test concept score to the MOPP-based benchmark score for each concept. We computed the average ratio for each country and the average ratio across countries (global average). We indexed each country’s ratio to the global average</a:t>
            </a:r>
          </a:p>
          <a:p>
            <a:r>
              <a:rPr lang="en-US" dirty="0"/>
              <a:t>(set equal to 100). Again, we analyzed Relevance, Expensiveness and Differentiation, but are just showing Relevance here. What we found was that for the M.O.P.P. approach, the indices for each country were very close to the global average because the comparison of a concept to the M.O.P.P. among the same consumers would</a:t>
            </a:r>
          </a:p>
          <a:p>
            <a:r>
              <a:rPr lang="en-US" dirty="0"/>
              <a:t>remove the high and low response patterns across countries.</a:t>
            </a:r>
          </a:p>
          <a:p>
            <a:endParaRPr lang="en-US" dirty="0"/>
          </a:p>
          <a:p>
            <a:pPr defTabSz="914400">
              <a:defRPr/>
            </a:pPr>
            <a:r>
              <a:rPr lang="en-US" dirty="0"/>
              <a:t>We repeated this procedure for different categories, and got the same results: great variability for historical databases and stability for the M.O.P.P. approach.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26B83C8-C5E2-5D40-B2A6-A4BD3C1F3D89}" type="slidenum">
              <a:rPr lang="en-US" smtClean="0"/>
              <a:pPr/>
              <a:t>12</a:t>
            </a:fld>
            <a:endParaRPr lang="en-US" dirty="0"/>
          </a:p>
        </p:txBody>
      </p:sp>
    </p:spTree>
    <p:extLst>
      <p:ext uri="{BB962C8B-B14F-4D97-AF65-F5344CB8AC3E}">
        <p14:creationId xmlns:p14="http://schemas.microsoft.com/office/powerpoint/2010/main" val="396107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leverage a database of relationships, not absolute scores.</a:t>
            </a:r>
          </a:p>
          <a:p>
            <a:endParaRPr lang="en-US" dirty="0"/>
          </a:p>
          <a:p>
            <a:pPr>
              <a:lnSpc>
                <a:spcPct val="100000"/>
              </a:lnSpc>
            </a:pPr>
            <a:r>
              <a:rPr lang="en-GB" dirty="0"/>
              <a:t>Our database contains scores for the test product and for existing products purchased most often by consumers.</a:t>
            </a:r>
          </a:p>
          <a:p>
            <a:endParaRPr lang="en-US" dirty="0"/>
          </a:p>
          <a:p>
            <a:r>
              <a:rPr lang="en-US" dirty="0"/>
              <a:t>Specifically, we ask the consumer to define the competition during the concept screening survey by asking the Most Often Purchased Product – what we call the M.O.P.P. Then, we ask the consumer to rate the M.O.P.P. on the same measures we are using the evaluate the test concept, namely the RED measures. We then compare the test concept scores to a benchmark we develop based on the M.O.P.P. This M.O.P.P.-based benchmark shows how strong the test product is relative to the competition the innovation will face in the real world.</a:t>
            </a:r>
          </a:p>
          <a:p>
            <a:endParaRPr lang="en-US" dirty="0"/>
          </a:p>
          <a:p>
            <a:r>
              <a:rPr lang="en-US" dirty="0"/>
              <a:t>IF CLIENT ASKS HOW M.O.P.P. BENCHMARK WAS DEVELOPED:</a:t>
            </a:r>
          </a:p>
          <a:p>
            <a:r>
              <a:rPr lang="en-US" dirty="0"/>
              <a:t>We found that for any given key measure (for example, Relevance), the relationship between a test concept a M.O.P.P.  is very similar regardless of country, category, data collection methodology or sample. Therefore, the relationships between the test concept and the M.O.P.P. from concept screening studies from around the world can be combined into one global relational database that reflects reality better than historical databases.</a:t>
            </a:r>
          </a:p>
          <a:p>
            <a:endParaRPr lang="en-US" dirty="0"/>
          </a:p>
        </p:txBody>
      </p:sp>
      <p:sp>
        <p:nvSpPr>
          <p:cNvPr id="4" name="Slide Number Placeholder 3"/>
          <p:cNvSpPr>
            <a:spLocks noGrp="1"/>
          </p:cNvSpPr>
          <p:nvPr>
            <p:ph type="sldNum" sz="quarter" idx="5"/>
          </p:nvPr>
        </p:nvSpPr>
        <p:spPr/>
        <p:txBody>
          <a:bodyPr/>
          <a:lstStyle/>
          <a:p>
            <a:fld id="{B26B83C8-C5E2-5D40-B2A6-A4BD3C1F3D89}" type="slidenum">
              <a:rPr lang="en-US" smtClean="0"/>
              <a:pPr/>
              <a:t>13</a:t>
            </a:fld>
            <a:endParaRPr lang="en-US" dirty="0"/>
          </a:p>
        </p:txBody>
      </p:sp>
    </p:spTree>
    <p:extLst>
      <p:ext uri="{BB962C8B-B14F-4D97-AF65-F5344CB8AC3E}">
        <p14:creationId xmlns:p14="http://schemas.microsoft.com/office/powerpoint/2010/main" val="22145619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9.jpg"/><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5.(null)"/><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5.(null)"/><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png"/><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5.(null)"/><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5.(null)"/><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8.xml"/><Relationship Id="rId7" Type="http://schemas.openxmlformats.org/officeDocument/2006/relationships/image" Target="../media/image4.png"/><Relationship Id="rId2" Type="http://schemas.openxmlformats.org/officeDocument/2006/relationships/tags" Target="../tags/tag157.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0.xml"/><Relationship Id="rId7" Type="http://schemas.openxmlformats.org/officeDocument/2006/relationships/image" Target="../media/image2.png"/><Relationship Id="rId2" Type="http://schemas.openxmlformats.org/officeDocument/2006/relationships/tags" Target="../tags/tag159.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4.xml"/><Relationship Id="rId9" Type="http://schemas.microsoft.com/office/2007/relationships/hdphoto" Target="../media/hdphoto1.wdp"/></Relationships>
</file>

<file path=ppt/slideLayouts/_rels/slideLayout16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2.xml"/><Relationship Id="rId7" Type="http://schemas.openxmlformats.org/officeDocument/2006/relationships/image" Target="../media/image2.png"/><Relationship Id="rId2" Type="http://schemas.openxmlformats.org/officeDocument/2006/relationships/tags" Target="../tags/tag161.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4.xml"/><Relationship Id="rId9" Type="http://schemas.microsoft.com/office/2007/relationships/hdphoto" Target="../media/hdphoto1.wdp"/></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6.xml"/><Relationship Id="rId7" Type="http://schemas.openxmlformats.org/officeDocument/2006/relationships/image" Target="../media/image1.emf"/><Relationship Id="rId2" Type="http://schemas.openxmlformats.org/officeDocument/2006/relationships/tags" Target="../tags/tag165.xml"/><Relationship Id="rId1" Type="http://schemas.openxmlformats.org/officeDocument/2006/relationships/vmlDrawing" Target="../drawings/vmlDrawing85.vml"/><Relationship Id="rId6" Type="http://schemas.openxmlformats.org/officeDocument/2006/relationships/oleObject" Target="../embeddings/oleObject55.bin"/><Relationship Id="rId5" Type="http://schemas.openxmlformats.org/officeDocument/2006/relationships/image" Target="../media/image6.jpg"/><Relationship Id="rId4" Type="http://schemas.openxmlformats.org/officeDocument/2006/relationships/slideMaster" Target="../slideMasters/slideMaster4.xml"/><Relationship Id="rId9" Type="http://schemas.openxmlformats.org/officeDocument/2006/relationships/image" Target="../media/image2.png"/></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8.xml"/><Relationship Id="rId7" Type="http://schemas.openxmlformats.org/officeDocument/2006/relationships/image" Target="../media/image1.emf"/><Relationship Id="rId2" Type="http://schemas.openxmlformats.org/officeDocument/2006/relationships/tags" Target="../tags/tag167.xml"/><Relationship Id="rId1" Type="http://schemas.openxmlformats.org/officeDocument/2006/relationships/vmlDrawing" Target="../drawings/vmlDrawing86.vml"/><Relationship Id="rId6" Type="http://schemas.openxmlformats.org/officeDocument/2006/relationships/oleObject" Target="../embeddings/oleObject56.bin"/><Relationship Id="rId5" Type="http://schemas.openxmlformats.org/officeDocument/2006/relationships/image" Target="../media/image7.jpg"/><Relationship Id="rId10" Type="http://schemas.microsoft.com/office/2007/relationships/hdphoto" Target="../media/hdphoto1.wdp"/><Relationship Id="rId4" Type="http://schemas.openxmlformats.org/officeDocument/2006/relationships/slideMaster" Target="../slideMasters/slideMaster4.xml"/><Relationship Id="rId9" Type="http://schemas.openxmlformats.org/officeDocument/2006/relationships/image" Target="../media/image5.png"/></Relationships>
</file>

<file path=ppt/slideLayouts/_rels/slideLayout16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0.xml"/><Relationship Id="rId7" Type="http://schemas.openxmlformats.org/officeDocument/2006/relationships/image" Target="../media/image1.emf"/><Relationship Id="rId2" Type="http://schemas.openxmlformats.org/officeDocument/2006/relationships/tags" Target="../tags/tag169.xml"/><Relationship Id="rId1" Type="http://schemas.openxmlformats.org/officeDocument/2006/relationships/vmlDrawing" Target="../drawings/vmlDrawing87.vml"/><Relationship Id="rId6" Type="http://schemas.openxmlformats.org/officeDocument/2006/relationships/oleObject" Target="../embeddings/oleObject57.bin"/><Relationship Id="rId5" Type="http://schemas.openxmlformats.org/officeDocument/2006/relationships/image" Target="../media/image7.jpg"/><Relationship Id="rId10" Type="http://schemas.microsoft.com/office/2007/relationships/hdphoto" Target="../media/hdphoto1.wdp"/><Relationship Id="rId4" Type="http://schemas.openxmlformats.org/officeDocument/2006/relationships/slideMaster" Target="../slideMasters/slideMaster4.xml"/><Relationship Id="rId9" Type="http://schemas.openxmlformats.org/officeDocument/2006/relationships/image" Target="../media/image5.png"/></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vmlDrawing" Target="../drawings/vmlDrawing8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2.png"/><Relationship Id="rId2" Type="http://schemas.openxmlformats.org/officeDocument/2006/relationships/tags" Target="../tags/tag172.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8.png"/><Relationship Id="rId2" Type="http://schemas.openxmlformats.org/officeDocument/2006/relationships/tags" Target="../tags/tag174.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7.xml"/><Relationship Id="rId7" Type="http://schemas.openxmlformats.org/officeDocument/2006/relationships/image" Target="../media/image1.emf"/><Relationship Id="rId2" Type="http://schemas.openxmlformats.org/officeDocument/2006/relationships/tags" Target="../tags/tag176.xml"/><Relationship Id="rId1" Type="http://schemas.openxmlformats.org/officeDocument/2006/relationships/vmlDrawing" Target="../drawings/vmlDrawing91.vml"/><Relationship Id="rId6" Type="http://schemas.openxmlformats.org/officeDocument/2006/relationships/oleObject" Target="../embeddings/oleObject61.bin"/><Relationship Id="rId5" Type="http://schemas.openxmlformats.org/officeDocument/2006/relationships/image" Target="../media/image9.jpg"/><Relationship Id="rId4"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2.png"/><Relationship Id="rId2" Type="http://schemas.openxmlformats.org/officeDocument/2006/relationships/tags" Target="../tags/tag180.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2.png"/><Relationship Id="rId2" Type="http://schemas.openxmlformats.org/officeDocument/2006/relationships/tags" Target="../tags/tag182.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2.png"/><Relationship Id="rId2" Type="http://schemas.openxmlformats.org/officeDocument/2006/relationships/tags" Target="../tags/tag184.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9.xml"/><Relationship Id="rId7" Type="http://schemas.openxmlformats.org/officeDocument/2006/relationships/image" Target="../media/image11.emf"/><Relationship Id="rId2" Type="http://schemas.openxmlformats.org/officeDocument/2006/relationships/tags" Target="../tags/tag188.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3.emf"/><Relationship Id="rId2" Type="http://schemas.openxmlformats.org/officeDocument/2006/relationships/tags" Target="../tags/tag194.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xml"/><Relationship Id="rId7" Type="http://schemas.openxmlformats.org/officeDocument/2006/relationships/image" Target="../media/image11.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image" Target="../media/image3.emf"/><Relationship Id="rId2" Type="http://schemas.openxmlformats.org/officeDocument/2006/relationships/tags" Target="../tags/tag196.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3.emf"/><Relationship Id="rId2" Type="http://schemas.openxmlformats.org/officeDocument/2006/relationships/tags" Target="../tags/tag198.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3.emf"/><Relationship Id="rId2" Type="http://schemas.openxmlformats.org/officeDocument/2006/relationships/tags" Target="../tags/tag200.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2.png"/><Relationship Id="rId2" Type="http://schemas.openxmlformats.org/officeDocument/2006/relationships/tags" Target="../tags/tag202.xml"/><Relationship Id="rId1" Type="http://schemas.openxmlformats.org/officeDocument/2006/relationships/vmlDrawing" Target="../drawings/vmlDrawing104.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5.xml"/><Relationship Id="rId7" Type="http://schemas.openxmlformats.org/officeDocument/2006/relationships/image" Target="../media/image12.emf"/><Relationship Id="rId2" Type="http://schemas.openxmlformats.org/officeDocument/2006/relationships/tags" Target="../tags/tag204.xml"/><Relationship Id="rId1" Type="http://schemas.openxmlformats.org/officeDocument/2006/relationships/vmlDrawing" Target="../drawings/vmlDrawing105.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7.xml"/><Relationship Id="rId7" Type="http://schemas.openxmlformats.org/officeDocument/2006/relationships/image" Target="../media/image12.emf"/><Relationship Id="rId2" Type="http://schemas.openxmlformats.org/officeDocument/2006/relationships/tags" Target="../tags/tag206.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9.xml"/><Relationship Id="rId7" Type="http://schemas.openxmlformats.org/officeDocument/2006/relationships/image" Target="../media/image12.emf"/><Relationship Id="rId2" Type="http://schemas.openxmlformats.org/officeDocument/2006/relationships/tags" Target="../tags/tag208.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1.xml"/><Relationship Id="rId7" Type="http://schemas.openxmlformats.org/officeDocument/2006/relationships/image" Target="../media/image12.emf"/><Relationship Id="rId2" Type="http://schemas.openxmlformats.org/officeDocument/2006/relationships/tags" Target="../tags/tag210.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3.xml"/><Relationship Id="rId7" Type="http://schemas.openxmlformats.org/officeDocument/2006/relationships/image" Target="../media/image12.emf"/><Relationship Id="rId2" Type="http://schemas.openxmlformats.org/officeDocument/2006/relationships/tags" Target="../tags/tag212.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2.emf"/><Relationship Id="rId2" Type="http://schemas.openxmlformats.org/officeDocument/2006/relationships/tags" Target="../tags/tag214.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2.emf"/><Relationship Id="rId2" Type="http://schemas.openxmlformats.org/officeDocument/2006/relationships/tags" Target="../tags/tag216.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png"/><Relationship Id="rId2" Type="http://schemas.openxmlformats.org/officeDocument/2006/relationships/tags" Target="../tags/tag218.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1.xml"/><Relationship Id="rId7" Type="http://schemas.openxmlformats.org/officeDocument/2006/relationships/image" Target="../media/image11.emf"/><Relationship Id="rId2" Type="http://schemas.openxmlformats.org/officeDocument/2006/relationships/tags" Target="../tags/tag220.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3.xml"/><Relationship Id="rId7" Type="http://schemas.openxmlformats.org/officeDocument/2006/relationships/image" Target="../media/image11.emf"/><Relationship Id="rId2" Type="http://schemas.openxmlformats.org/officeDocument/2006/relationships/tags" Target="../tags/tag222.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5.xml"/><Relationship Id="rId7" Type="http://schemas.openxmlformats.org/officeDocument/2006/relationships/image" Target="../media/image11.emf"/><Relationship Id="rId2" Type="http://schemas.openxmlformats.org/officeDocument/2006/relationships/tags" Target="../tags/tag224.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7.xml"/><Relationship Id="rId7" Type="http://schemas.openxmlformats.org/officeDocument/2006/relationships/image" Target="../media/image11.emf"/><Relationship Id="rId2" Type="http://schemas.openxmlformats.org/officeDocument/2006/relationships/tags" Target="../tags/tag226.xml"/><Relationship Id="rId1" Type="http://schemas.openxmlformats.org/officeDocument/2006/relationships/vmlDrawing" Target="../drawings/vmlDrawing116.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9.xml"/><Relationship Id="rId7" Type="http://schemas.openxmlformats.org/officeDocument/2006/relationships/image" Target="../media/image11.emf"/><Relationship Id="rId2" Type="http://schemas.openxmlformats.org/officeDocument/2006/relationships/tags" Target="../tags/tag228.xml"/><Relationship Id="rId1" Type="http://schemas.openxmlformats.org/officeDocument/2006/relationships/vmlDrawing" Target="../drawings/vmlDrawing117.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31.xml"/><Relationship Id="rId7" Type="http://schemas.openxmlformats.org/officeDocument/2006/relationships/image" Target="../media/image12.emf"/><Relationship Id="rId2" Type="http://schemas.openxmlformats.org/officeDocument/2006/relationships/tags" Target="../tags/tag230.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33.xml"/><Relationship Id="rId7" Type="http://schemas.openxmlformats.org/officeDocument/2006/relationships/image" Target="../media/image12.emf"/><Relationship Id="rId2" Type="http://schemas.openxmlformats.org/officeDocument/2006/relationships/tags" Target="../tags/tag232.xml"/><Relationship Id="rId1" Type="http://schemas.openxmlformats.org/officeDocument/2006/relationships/vmlDrawing" Target="../drawings/vmlDrawing119.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image" Target="../media/image2.png"/><Relationship Id="rId2" Type="http://schemas.openxmlformats.org/officeDocument/2006/relationships/tags" Target="../tags/tag234.xml"/><Relationship Id="rId1" Type="http://schemas.openxmlformats.org/officeDocument/2006/relationships/vmlDrawing" Target="../drawings/vmlDrawing120.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7.xml"/><Relationship Id="rId7" Type="http://schemas.openxmlformats.org/officeDocument/2006/relationships/image" Target="../media/image11.emf"/><Relationship Id="rId2" Type="http://schemas.openxmlformats.org/officeDocument/2006/relationships/tags" Target="../tags/tag236.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9.xml"/><Relationship Id="rId7" Type="http://schemas.openxmlformats.org/officeDocument/2006/relationships/image" Target="../media/image11.emf"/><Relationship Id="rId2" Type="http://schemas.openxmlformats.org/officeDocument/2006/relationships/tags" Target="../tags/tag238.xml"/><Relationship Id="rId1" Type="http://schemas.openxmlformats.org/officeDocument/2006/relationships/vmlDrawing" Target="../drawings/vmlDrawing122.v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1.xml"/><Relationship Id="rId7" Type="http://schemas.openxmlformats.org/officeDocument/2006/relationships/image" Target="../media/image11.emf"/><Relationship Id="rId2" Type="http://schemas.openxmlformats.org/officeDocument/2006/relationships/tags" Target="../tags/tag240.xml"/><Relationship Id="rId1" Type="http://schemas.openxmlformats.org/officeDocument/2006/relationships/vmlDrawing" Target="../drawings/vmlDrawing123.v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3.xml"/><Relationship Id="rId7" Type="http://schemas.openxmlformats.org/officeDocument/2006/relationships/image" Target="../media/image11.emf"/><Relationship Id="rId2" Type="http://schemas.openxmlformats.org/officeDocument/2006/relationships/tags" Target="../tags/tag242.xml"/><Relationship Id="rId1" Type="http://schemas.openxmlformats.org/officeDocument/2006/relationships/vmlDrawing" Target="../drawings/vmlDrawing124.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5.xml"/><Relationship Id="rId7" Type="http://schemas.openxmlformats.org/officeDocument/2006/relationships/image" Target="../media/image11.emf"/><Relationship Id="rId2" Type="http://schemas.openxmlformats.org/officeDocument/2006/relationships/tags" Target="../tags/tag244.xml"/><Relationship Id="rId1" Type="http://schemas.openxmlformats.org/officeDocument/2006/relationships/vmlDrawing" Target="../drawings/vmlDrawing125.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47.xml"/><Relationship Id="rId7" Type="http://schemas.openxmlformats.org/officeDocument/2006/relationships/image" Target="../media/image12.emf"/><Relationship Id="rId2" Type="http://schemas.openxmlformats.org/officeDocument/2006/relationships/tags" Target="../tags/tag246.xml"/><Relationship Id="rId1" Type="http://schemas.openxmlformats.org/officeDocument/2006/relationships/vmlDrawing" Target="../drawings/vmlDrawing126.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49.xml"/><Relationship Id="rId7" Type="http://schemas.openxmlformats.org/officeDocument/2006/relationships/image" Target="../media/image12.emf"/><Relationship Id="rId2" Type="http://schemas.openxmlformats.org/officeDocument/2006/relationships/tags" Target="../tags/tag248.xml"/><Relationship Id="rId1" Type="http://schemas.openxmlformats.org/officeDocument/2006/relationships/vmlDrawing" Target="../drawings/vmlDrawing127.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2.png"/><Relationship Id="rId2" Type="http://schemas.openxmlformats.org/officeDocument/2006/relationships/tags" Target="../tags/tag250.xml"/><Relationship Id="rId1" Type="http://schemas.openxmlformats.org/officeDocument/2006/relationships/vmlDrawing" Target="../drawings/vmlDrawing128.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3.xml"/><Relationship Id="rId7" Type="http://schemas.openxmlformats.org/officeDocument/2006/relationships/image" Target="../media/image11.emf"/><Relationship Id="rId2" Type="http://schemas.openxmlformats.org/officeDocument/2006/relationships/tags" Target="../tags/tag252.xml"/><Relationship Id="rId1" Type="http://schemas.openxmlformats.org/officeDocument/2006/relationships/vmlDrawing" Target="../drawings/vmlDrawing129.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5.xml"/><Relationship Id="rId7" Type="http://schemas.openxmlformats.org/officeDocument/2006/relationships/image" Target="../media/image11.emf"/><Relationship Id="rId2" Type="http://schemas.openxmlformats.org/officeDocument/2006/relationships/tags" Target="../tags/tag254.xml"/><Relationship Id="rId1" Type="http://schemas.openxmlformats.org/officeDocument/2006/relationships/vmlDrawing" Target="../drawings/vmlDrawing130.v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3.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7.xml"/><Relationship Id="rId7" Type="http://schemas.openxmlformats.org/officeDocument/2006/relationships/image" Target="../media/image11.emf"/><Relationship Id="rId2" Type="http://schemas.openxmlformats.org/officeDocument/2006/relationships/tags" Target="../tags/tag256.xml"/><Relationship Id="rId1" Type="http://schemas.openxmlformats.org/officeDocument/2006/relationships/vmlDrawing" Target="../drawings/vmlDrawing131.vml"/><Relationship Id="rId6" Type="http://schemas.openxmlformats.org/officeDocument/2006/relationships/image" Target="../media/image1.emf"/><Relationship Id="rId5" Type="http://schemas.openxmlformats.org/officeDocument/2006/relationships/oleObject" Target="../embeddings/oleObject89.bin"/><Relationship Id="rId4"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9.xml"/><Relationship Id="rId7" Type="http://schemas.openxmlformats.org/officeDocument/2006/relationships/image" Target="../media/image11.emf"/><Relationship Id="rId2" Type="http://schemas.openxmlformats.org/officeDocument/2006/relationships/tags" Target="../tags/tag258.xml"/><Relationship Id="rId1" Type="http://schemas.openxmlformats.org/officeDocument/2006/relationships/vmlDrawing" Target="../drawings/vmlDrawing132.v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61.xml"/><Relationship Id="rId7" Type="http://schemas.openxmlformats.org/officeDocument/2006/relationships/image" Target="../media/image11.emf"/><Relationship Id="rId2" Type="http://schemas.openxmlformats.org/officeDocument/2006/relationships/tags" Target="../tags/tag260.xml"/><Relationship Id="rId1" Type="http://schemas.openxmlformats.org/officeDocument/2006/relationships/vmlDrawing" Target="../drawings/vmlDrawing133.v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63.xml"/><Relationship Id="rId7" Type="http://schemas.openxmlformats.org/officeDocument/2006/relationships/image" Target="../media/image12.emf"/><Relationship Id="rId2" Type="http://schemas.openxmlformats.org/officeDocument/2006/relationships/tags" Target="../tags/tag262.xml"/><Relationship Id="rId1" Type="http://schemas.openxmlformats.org/officeDocument/2006/relationships/vmlDrawing" Target="../drawings/vmlDrawing13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65.xml"/><Relationship Id="rId7" Type="http://schemas.openxmlformats.org/officeDocument/2006/relationships/image" Target="../media/image12.emf"/><Relationship Id="rId2" Type="http://schemas.openxmlformats.org/officeDocument/2006/relationships/tags" Target="../tags/tag264.xml"/><Relationship Id="rId1" Type="http://schemas.openxmlformats.org/officeDocument/2006/relationships/vmlDrawing" Target="../drawings/vmlDrawing135.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vmlDrawing" Target="../drawings/vmlDrawing136.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69.xml"/><Relationship Id="rId7" Type="http://schemas.openxmlformats.org/officeDocument/2006/relationships/image" Target="../media/image13.emf"/><Relationship Id="rId2" Type="http://schemas.openxmlformats.org/officeDocument/2006/relationships/tags" Target="../tags/tag268.xml"/><Relationship Id="rId1" Type="http://schemas.openxmlformats.org/officeDocument/2006/relationships/vmlDrawing" Target="../drawings/vmlDrawing137.vml"/><Relationship Id="rId6" Type="http://schemas.openxmlformats.org/officeDocument/2006/relationships/image" Target="../media/image1.emf"/><Relationship Id="rId5" Type="http://schemas.openxmlformats.org/officeDocument/2006/relationships/oleObject" Target="../embeddings/oleObject92.bin"/><Relationship Id="rId10" Type="http://schemas.openxmlformats.org/officeDocument/2006/relationships/image" Target="../media/image15.emf"/><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1.xml"/><Relationship Id="rId7" Type="http://schemas.openxmlformats.org/officeDocument/2006/relationships/image" Target="../media/image13.emf"/><Relationship Id="rId2" Type="http://schemas.openxmlformats.org/officeDocument/2006/relationships/tags" Target="../tags/tag270.xml"/><Relationship Id="rId1" Type="http://schemas.openxmlformats.org/officeDocument/2006/relationships/vmlDrawing" Target="../drawings/vmlDrawing138.vml"/><Relationship Id="rId6" Type="http://schemas.openxmlformats.org/officeDocument/2006/relationships/image" Target="../media/image1.emf"/><Relationship Id="rId11" Type="http://schemas.openxmlformats.org/officeDocument/2006/relationships/image" Target="../media/image16.emf"/><Relationship Id="rId5" Type="http://schemas.openxmlformats.org/officeDocument/2006/relationships/oleObject" Target="../embeddings/oleObject92.bin"/><Relationship Id="rId10" Type="http://schemas.openxmlformats.org/officeDocument/2006/relationships/image" Target="../media/image14.emf"/><Relationship Id="rId4" Type="http://schemas.openxmlformats.org/officeDocument/2006/relationships/slideMaster" Target="../slideMasters/slideMaster4.xml"/><Relationship Id="rId9" Type="http://schemas.openxmlformats.org/officeDocument/2006/relationships/image" Target="../media/image15.emf"/></Relationships>
</file>

<file path=ppt/slideLayouts/_rels/slideLayout21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3.xml"/><Relationship Id="rId7" Type="http://schemas.openxmlformats.org/officeDocument/2006/relationships/image" Target="../media/image13.emf"/><Relationship Id="rId2" Type="http://schemas.openxmlformats.org/officeDocument/2006/relationships/tags" Target="../tags/tag272.xml"/><Relationship Id="rId1" Type="http://schemas.openxmlformats.org/officeDocument/2006/relationships/vmlDrawing" Target="../drawings/vmlDrawing139.vml"/><Relationship Id="rId6" Type="http://schemas.openxmlformats.org/officeDocument/2006/relationships/image" Target="../media/image1.emf"/><Relationship Id="rId5" Type="http://schemas.openxmlformats.org/officeDocument/2006/relationships/oleObject" Target="../embeddings/oleObject92.bin"/><Relationship Id="rId10" Type="http://schemas.openxmlformats.org/officeDocument/2006/relationships/image" Target="../media/image15.emf"/><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5.xml"/><Relationship Id="rId7" Type="http://schemas.openxmlformats.org/officeDocument/2006/relationships/image" Target="../media/image13.emf"/><Relationship Id="rId2" Type="http://schemas.openxmlformats.org/officeDocument/2006/relationships/tags" Target="../tags/tag274.xml"/><Relationship Id="rId1" Type="http://schemas.openxmlformats.org/officeDocument/2006/relationships/vmlDrawing" Target="../drawings/vmlDrawing140.vml"/><Relationship Id="rId6" Type="http://schemas.openxmlformats.org/officeDocument/2006/relationships/image" Target="../media/image1.emf"/><Relationship Id="rId11" Type="http://schemas.openxmlformats.org/officeDocument/2006/relationships/image" Target="../media/image15.emf"/><Relationship Id="rId5" Type="http://schemas.openxmlformats.org/officeDocument/2006/relationships/oleObject" Target="../embeddings/oleObject92.bin"/><Relationship Id="rId10" Type="http://schemas.openxmlformats.org/officeDocument/2006/relationships/image" Target="../media/image16.emf"/><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3.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7.xml"/><Relationship Id="rId7" Type="http://schemas.openxmlformats.org/officeDocument/2006/relationships/image" Target="../media/image13.emf"/><Relationship Id="rId2" Type="http://schemas.openxmlformats.org/officeDocument/2006/relationships/tags" Target="../tags/tag276.xml"/><Relationship Id="rId1" Type="http://schemas.openxmlformats.org/officeDocument/2006/relationships/vmlDrawing" Target="../drawings/vmlDrawing141.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2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9.xml"/><Relationship Id="rId7" Type="http://schemas.openxmlformats.org/officeDocument/2006/relationships/image" Target="../media/image13.emf"/><Relationship Id="rId2" Type="http://schemas.openxmlformats.org/officeDocument/2006/relationships/tags" Target="../tags/tag278.xml"/><Relationship Id="rId1" Type="http://schemas.openxmlformats.org/officeDocument/2006/relationships/vmlDrawing" Target="../drawings/vmlDrawing142.vml"/><Relationship Id="rId6" Type="http://schemas.openxmlformats.org/officeDocument/2006/relationships/image" Target="../media/image1.emf"/><Relationship Id="rId5" Type="http://schemas.openxmlformats.org/officeDocument/2006/relationships/oleObject" Target="../embeddings/oleObject92.bin"/><Relationship Id="rId10" Type="http://schemas.openxmlformats.org/officeDocument/2006/relationships/image" Target="../media/image16.emf"/><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1.xml"/><Relationship Id="rId7" Type="http://schemas.openxmlformats.org/officeDocument/2006/relationships/image" Target="../media/image13.emf"/><Relationship Id="rId2" Type="http://schemas.openxmlformats.org/officeDocument/2006/relationships/tags" Target="../tags/tag280.xml"/><Relationship Id="rId1" Type="http://schemas.openxmlformats.org/officeDocument/2006/relationships/vmlDrawing" Target="../drawings/vmlDrawing143.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3.xml"/><Relationship Id="rId7" Type="http://schemas.openxmlformats.org/officeDocument/2006/relationships/image" Target="../media/image13.emf"/><Relationship Id="rId2" Type="http://schemas.openxmlformats.org/officeDocument/2006/relationships/tags" Target="../tags/tag282.xml"/><Relationship Id="rId1" Type="http://schemas.openxmlformats.org/officeDocument/2006/relationships/vmlDrawing" Target="../drawings/vmlDrawing144.vml"/><Relationship Id="rId6" Type="http://schemas.openxmlformats.org/officeDocument/2006/relationships/image" Target="../media/image1.emf"/><Relationship Id="rId5" Type="http://schemas.openxmlformats.org/officeDocument/2006/relationships/oleObject" Target="../embeddings/oleObject92.bin"/><Relationship Id="rId10" Type="http://schemas.openxmlformats.org/officeDocument/2006/relationships/image" Target="../media/image16.emf"/><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5.xml"/><Relationship Id="rId7" Type="http://schemas.openxmlformats.org/officeDocument/2006/relationships/image" Target="../media/image13.emf"/><Relationship Id="rId2" Type="http://schemas.openxmlformats.org/officeDocument/2006/relationships/tags" Target="../tags/tag284.xml"/><Relationship Id="rId1" Type="http://schemas.openxmlformats.org/officeDocument/2006/relationships/vmlDrawing" Target="../drawings/vmlDrawing145.vml"/><Relationship Id="rId6" Type="http://schemas.openxmlformats.org/officeDocument/2006/relationships/image" Target="../media/image1.emf"/><Relationship Id="rId5" Type="http://schemas.openxmlformats.org/officeDocument/2006/relationships/oleObject" Target="../embeddings/oleObject92.bin"/><Relationship Id="rId10" Type="http://schemas.openxmlformats.org/officeDocument/2006/relationships/image" Target="../media/image15.emf"/><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2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7.xml"/><Relationship Id="rId7" Type="http://schemas.openxmlformats.org/officeDocument/2006/relationships/image" Target="../media/image13.emf"/><Relationship Id="rId2" Type="http://schemas.openxmlformats.org/officeDocument/2006/relationships/tags" Target="../tags/tag286.xml"/><Relationship Id="rId1" Type="http://schemas.openxmlformats.org/officeDocument/2006/relationships/vmlDrawing" Target="../drawings/vmlDrawing146.vml"/><Relationship Id="rId6" Type="http://schemas.openxmlformats.org/officeDocument/2006/relationships/image" Target="../media/image1.emf"/><Relationship Id="rId5" Type="http://schemas.openxmlformats.org/officeDocument/2006/relationships/oleObject" Target="../embeddings/oleObject92.bin"/><Relationship Id="rId10" Type="http://schemas.openxmlformats.org/officeDocument/2006/relationships/image" Target="../media/image15.emf"/><Relationship Id="rId4" Type="http://schemas.openxmlformats.org/officeDocument/2006/relationships/slideMaster" Target="../slideMasters/slideMaster4.xml"/><Relationship Id="rId9" Type="http://schemas.openxmlformats.org/officeDocument/2006/relationships/image" Target="../media/image16.emf"/></Relationships>
</file>

<file path=ppt/slideLayouts/_rels/slideLayout22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9.xml"/><Relationship Id="rId7" Type="http://schemas.openxmlformats.org/officeDocument/2006/relationships/image" Target="../media/image13.emf"/><Relationship Id="rId2" Type="http://schemas.openxmlformats.org/officeDocument/2006/relationships/tags" Target="../tags/tag288.xml"/><Relationship Id="rId1" Type="http://schemas.openxmlformats.org/officeDocument/2006/relationships/vmlDrawing" Target="../drawings/vmlDrawing147.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 Id="rId9" Type="http://schemas.openxmlformats.org/officeDocument/2006/relationships/image" Target="../media/image14.emf"/></Relationships>
</file>

<file path=ppt/slideLayouts/_rels/slideLayout22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1.xml"/><Relationship Id="rId7" Type="http://schemas.openxmlformats.org/officeDocument/2006/relationships/image" Target="../media/image13.emf"/><Relationship Id="rId2" Type="http://schemas.openxmlformats.org/officeDocument/2006/relationships/tags" Target="../tags/tag290.xml"/><Relationship Id="rId1" Type="http://schemas.openxmlformats.org/officeDocument/2006/relationships/vmlDrawing" Target="../drawings/vmlDrawing148.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 Id="rId9" Type="http://schemas.openxmlformats.org/officeDocument/2006/relationships/image" Target="../media/image16.emf"/></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vmlDrawing" Target="../drawings/vmlDrawing149.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vmlDrawing" Target="../drawings/vmlDrawing150.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vmlDrawing" Target="../drawings/vmlDrawing151.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299.xml"/><Relationship Id="rId7" Type="http://schemas.openxmlformats.org/officeDocument/2006/relationships/image" Target="../media/image28.png"/><Relationship Id="rId2" Type="http://schemas.openxmlformats.org/officeDocument/2006/relationships/tags" Target="../tags/tag298.xml"/><Relationship Id="rId1" Type="http://schemas.openxmlformats.org/officeDocument/2006/relationships/vmlDrawing" Target="../drawings/vmlDrawing152.v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vmlDrawing" Target="../drawings/vmlDrawing153.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emf"/><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303.xml"/><Relationship Id="rId7" Type="http://schemas.openxmlformats.org/officeDocument/2006/relationships/image" Target="../media/image28.png"/><Relationship Id="rId2" Type="http://schemas.openxmlformats.org/officeDocument/2006/relationships/tags" Target="../tags/tag302.xml"/><Relationship Id="rId1" Type="http://schemas.openxmlformats.org/officeDocument/2006/relationships/vmlDrawing" Target="../drawings/vmlDrawing154.v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305.xml"/><Relationship Id="rId7" Type="http://schemas.openxmlformats.org/officeDocument/2006/relationships/image" Target="../media/image28.png"/><Relationship Id="rId2" Type="http://schemas.openxmlformats.org/officeDocument/2006/relationships/tags" Target="../tags/tag304.xml"/><Relationship Id="rId1" Type="http://schemas.openxmlformats.org/officeDocument/2006/relationships/vmlDrawing" Target="../drawings/vmlDrawing155.vml"/><Relationship Id="rId6" Type="http://schemas.openxmlformats.org/officeDocument/2006/relationships/image" Target="../media/image1.emf"/><Relationship Id="rId5" Type="http://schemas.openxmlformats.org/officeDocument/2006/relationships/oleObject" Target="../embeddings/oleObject95.bin"/><Relationship Id="rId4"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306.xml"/><Relationship Id="rId1" Type="http://schemas.openxmlformats.org/officeDocument/2006/relationships/vmlDrawing" Target="../drawings/vmlDrawing15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307.xml"/><Relationship Id="rId1" Type="http://schemas.openxmlformats.org/officeDocument/2006/relationships/vmlDrawing" Target="../drawings/vmlDrawing15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4.xml"/><Relationship Id="rId7" Type="http://schemas.microsoft.com/office/2007/relationships/hdphoto" Target="../media/hdphoto2.wdp"/><Relationship Id="rId2" Type="http://schemas.openxmlformats.org/officeDocument/2006/relationships/tags" Target="../tags/tag308.xml"/><Relationship Id="rId1" Type="http://schemas.openxmlformats.org/officeDocument/2006/relationships/vmlDrawing" Target="../drawings/vmlDrawing158.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98.bin"/><Relationship Id="rId9" Type="http://schemas.openxmlformats.org/officeDocument/2006/relationships/image" Target="../media/image2.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1.xml"/><Relationship Id="rId7" Type="http://schemas.openxmlformats.org/officeDocument/2006/relationships/image" Target="../media/image12.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3.xml"/><Relationship Id="rId7" Type="http://schemas.openxmlformats.org/officeDocument/2006/relationships/image" Target="../media/image12.emf"/><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image" Target="../media/image12.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image" Target="../media/image12.emf"/><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9.xml"/><Relationship Id="rId7" Type="http://schemas.openxmlformats.org/officeDocument/2006/relationships/image" Target="../media/image12.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2.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2.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7.xml"/><Relationship Id="rId7" Type="http://schemas.openxmlformats.org/officeDocument/2006/relationships/image" Target="../media/image11.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9.xml"/><Relationship Id="rId7" Type="http://schemas.openxmlformats.org/officeDocument/2006/relationships/image" Target="../media/image11.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1.xml"/><Relationship Id="rId7" Type="http://schemas.openxmlformats.org/officeDocument/2006/relationships/image" Target="../media/image11.emf"/><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3.xml"/><Relationship Id="rId7" Type="http://schemas.openxmlformats.org/officeDocument/2006/relationships/image" Target="../media/image11.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image" Target="../media/image11.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77.xml"/><Relationship Id="rId7" Type="http://schemas.openxmlformats.org/officeDocument/2006/relationships/image" Target="../media/image12.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79.xml"/><Relationship Id="rId7" Type="http://schemas.openxmlformats.org/officeDocument/2006/relationships/image" Target="../media/image12.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3.xml"/><Relationship Id="rId7" Type="http://schemas.openxmlformats.org/officeDocument/2006/relationships/image" Target="../media/image11.emf"/><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image" Target="../media/image11.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image" Target="../media/image11.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9.xml"/><Relationship Id="rId7" Type="http://schemas.openxmlformats.org/officeDocument/2006/relationships/image" Target="../media/image11.emf"/><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1.xml"/><Relationship Id="rId7" Type="http://schemas.openxmlformats.org/officeDocument/2006/relationships/image" Target="../media/image11.emf"/><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93.xml"/><Relationship Id="rId7" Type="http://schemas.openxmlformats.org/officeDocument/2006/relationships/image" Target="../media/image12.emf"/><Relationship Id="rId2" Type="http://schemas.openxmlformats.org/officeDocument/2006/relationships/tags" Target="../tags/tag92.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95.xml"/><Relationship Id="rId7" Type="http://schemas.openxmlformats.org/officeDocument/2006/relationships/image" Target="../media/image12.emf"/><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6.jp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9.xml"/><Relationship Id="rId7" Type="http://schemas.openxmlformats.org/officeDocument/2006/relationships/image" Target="../media/image11.emf"/><Relationship Id="rId2" Type="http://schemas.openxmlformats.org/officeDocument/2006/relationships/tags" Target="../tags/tag98.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1.xml"/><Relationship Id="rId7" Type="http://schemas.openxmlformats.org/officeDocument/2006/relationships/image" Target="../media/image11.emf"/><Relationship Id="rId2" Type="http://schemas.openxmlformats.org/officeDocument/2006/relationships/tags" Target="../tags/tag100.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3.xml"/><Relationship Id="rId7" Type="http://schemas.openxmlformats.org/officeDocument/2006/relationships/image" Target="../media/image11.emf"/><Relationship Id="rId2" Type="http://schemas.openxmlformats.org/officeDocument/2006/relationships/tags" Target="../tags/tag102.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5.xml"/><Relationship Id="rId7" Type="http://schemas.openxmlformats.org/officeDocument/2006/relationships/image" Target="../media/image11.emf"/><Relationship Id="rId2" Type="http://schemas.openxmlformats.org/officeDocument/2006/relationships/tags" Target="../tags/tag104.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7.xml"/><Relationship Id="rId7" Type="http://schemas.openxmlformats.org/officeDocument/2006/relationships/image" Target="../media/image11.emf"/><Relationship Id="rId2" Type="http://schemas.openxmlformats.org/officeDocument/2006/relationships/tags" Target="../tags/tag106.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09.xml"/><Relationship Id="rId7" Type="http://schemas.openxmlformats.org/officeDocument/2006/relationships/image" Target="../media/image12.emf"/><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1.xml"/><Relationship Id="rId7" Type="http://schemas.openxmlformats.org/officeDocument/2006/relationships/image" Target="../media/image12.emf"/><Relationship Id="rId2" Type="http://schemas.openxmlformats.org/officeDocument/2006/relationships/tags" Target="../tags/tag110.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5.xml"/><Relationship Id="rId7" Type="http://schemas.openxmlformats.org/officeDocument/2006/relationships/image" Target="../media/image13.emf"/><Relationship Id="rId2" Type="http://schemas.openxmlformats.org/officeDocument/2006/relationships/tags" Target="../tags/tag114.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43.bin"/><Relationship Id="rId10" Type="http://schemas.openxmlformats.org/officeDocument/2006/relationships/image" Target="../media/image15.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7.xml"/><Relationship Id="rId7" Type="http://schemas.openxmlformats.org/officeDocument/2006/relationships/image" Target="../media/image13.emf"/><Relationship Id="rId2" Type="http://schemas.openxmlformats.org/officeDocument/2006/relationships/tags" Target="../tags/tag116.xml"/><Relationship Id="rId1" Type="http://schemas.openxmlformats.org/officeDocument/2006/relationships/vmlDrawing" Target="../drawings/vmlDrawing59.vml"/><Relationship Id="rId6" Type="http://schemas.openxmlformats.org/officeDocument/2006/relationships/image" Target="../media/image1.emf"/><Relationship Id="rId11" Type="http://schemas.openxmlformats.org/officeDocument/2006/relationships/image" Target="../media/image16.emf"/><Relationship Id="rId5" Type="http://schemas.openxmlformats.org/officeDocument/2006/relationships/oleObject" Target="../embeddings/oleObject43.bin"/><Relationship Id="rId10" Type="http://schemas.openxmlformats.org/officeDocument/2006/relationships/image" Target="../media/image14.emf"/><Relationship Id="rId4" Type="http://schemas.openxmlformats.org/officeDocument/2006/relationships/slideMaster" Target="../slideMasters/slideMaster1.xml"/><Relationship Id="rId9" Type="http://schemas.openxmlformats.org/officeDocument/2006/relationships/image" Target="../media/image15.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7.jpg"/><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9.xml"/><Relationship Id="rId7" Type="http://schemas.openxmlformats.org/officeDocument/2006/relationships/image" Target="../media/image13.emf"/><Relationship Id="rId2" Type="http://schemas.openxmlformats.org/officeDocument/2006/relationships/tags" Target="../tags/tag118.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43.bin"/><Relationship Id="rId10" Type="http://schemas.openxmlformats.org/officeDocument/2006/relationships/image" Target="../media/image15.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1.xml"/><Relationship Id="rId7" Type="http://schemas.openxmlformats.org/officeDocument/2006/relationships/image" Target="../media/image13.emf"/><Relationship Id="rId2" Type="http://schemas.openxmlformats.org/officeDocument/2006/relationships/tags" Target="../tags/tag120.xml"/><Relationship Id="rId1" Type="http://schemas.openxmlformats.org/officeDocument/2006/relationships/vmlDrawing" Target="../drawings/vmlDrawing61.vml"/><Relationship Id="rId6" Type="http://schemas.openxmlformats.org/officeDocument/2006/relationships/image" Target="../media/image1.emf"/><Relationship Id="rId11" Type="http://schemas.openxmlformats.org/officeDocument/2006/relationships/image" Target="../media/image15.emf"/><Relationship Id="rId5" Type="http://schemas.openxmlformats.org/officeDocument/2006/relationships/oleObject" Target="../embeddings/oleObject43.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image" Target="../media/image13.emf"/><Relationship Id="rId2" Type="http://schemas.openxmlformats.org/officeDocument/2006/relationships/tags" Target="../tags/tag122.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5.xml"/><Relationship Id="rId7" Type="http://schemas.openxmlformats.org/officeDocument/2006/relationships/image" Target="../media/image13.emf"/><Relationship Id="rId2" Type="http://schemas.openxmlformats.org/officeDocument/2006/relationships/tags" Target="../tags/tag124.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43.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7.xml"/><Relationship Id="rId7" Type="http://schemas.openxmlformats.org/officeDocument/2006/relationships/image" Target="../media/image13.emf"/><Relationship Id="rId2" Type="http://schemas.openxmlformats.org/officeDocument/2006/relationships/tags" Target="../tags/tag126.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9.xml"/><Relationship Id="rId7" Type="http://schemas.openxmlformats.org/officeDocument/2006/relationships/image" Target="../media/image13.emf"/><Relationship Id="rId2" Type="http://schemas.openxmlformats.org/officeDocument/2006/relationships/tags" Target="../tags/tag128.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43.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1.xml"/><Relationship Id="rId7" Type="http://schemas.openxmlformats.org/officeDocument/2006/relationships/image" Target="../media/image13.emf"/><Relationship Id="rId2" Type="http://schemas.openxmlformats.org/officeDocument/2006/relationships/tags" Target="../tags/tag130.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43.bin"/><Relationship Id="rId10" Type="http://schemas.openxmlformats.org/officeDocument/2006/relationships/image" Target="../media/image15.emf"/><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3.xml"/><Relationship Id="rId7" Type="http://schemas.openxmlformats.org/officeDocument/2006/relationships/image" Target="../media/image13.emf"/><Relationship Id="rId2" Type="http://schemas.openxmlformats.org/officeDocument/2006/relationships/tags" Target="../tags/tag132.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43.bin"/><Relationship Id="rId10" Type="http://schemas.openxmlformats.org/officeDocument/2006/relationships/image" Target="../media/image15.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5.xml"/><Relationship Id="rId7" Type="http://schemas.openxmlformats.org/officeDocument/2006/relationships/image" Target="../media/image13.emf"/><Relationship Id="rId2" Type="http://schemas.openxmlformats.org/officeDocument/2006/relationships/tags" Target="../tags/tag134.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 Id="rId9" Type="http://schemas.openxmlformats.org/officeDocument/2006/relationships/image" Target="../media/image14.emf"/></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7.xml"/><Relationship Id="rId7" Type="http://schemas.openxmlformats.org/officeDocument/2006/relationships/image" Target="../media/image13.emf"/><Relationship Id="rId2" Type="http://schemas.openxmlformats.org/officeDocument/2006/relationships/tags" Target="../tags/tag136.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7.jpg"/><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145.xml"/><Relationship Id="rId7" Type="http://schemas.openxmlformats.org/officeDocument/2006/relationships/image" Target="../media/image17.png"/><Relationship Id="rId2" Type="http://schemas.openxmlformats.org/officeDocument/2006/relationships/tags" Target="../tags/tag144.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149.xml"/><Relationship Id="rId7" Type="http://schemas.openxmlformats.org/officeDocument/2006/relationships/image" Target="../media/image17.png"/><Relationship Id="rId2" Type="http://schemas.openxmlformats.org/officeDocument/2006/relationships/tags" Target="../tags/tag148.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151.xml"/><Relationship Id="rId7" Type="http://schemas.openxmlformats.org/officeDocument/2006/relationships/image" Target="../media/image17.png"/><Relationship Id="rId2" Type="http://schemas.openxmlformats.org/officeDocument/2006/relationships/tags" Target="../tags/tag150.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52.xml"/><Relationship Id="rId1" Type="http://schemas.openxmlformats.org/officeDocument/2006/relationships/vmlDrawing" Target="../drawings/vmlDrawing7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53.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microsoft.com/office/2007/relationships/hdphoto" Target="../media/hdphoto2.wdp"/><Relationship Id="rId2" Type="http://schemas.openxmlformats.org/officeDocument/2006/relationships/tags" Target="../tags/tag154.xml"/><Relationship Id="rId1" Type="http://schemas.openxmlformats.org/officeDocument/2006/relationships/vmlDrawing" Target="../drawings/vmlDrawing79.vml"/><Relationship Id="rId6" Type="http://schemas.openxmlformats.org/officeDocument/2006/relationships/image" Target="../media/image19.png"/><Relationship Id="rId5" Type="http://schemas.openxmlformats.org/officeDocument/2006/relationships/image" Target="../media/image1.emf"/><Relationship Id="rId4" Type="http://schemas.openxmlformats.org/officeDocument/2006/relationships/oleObject" Target="../embeddings/oleObject49.bin"/><Relationship Id="rId9"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73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842663542"/>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4"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92589511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7027" y="260351"/>
            <a:ext cx="10600508" cy="387798"/>
          </a:xfrm>
        </p:spPr>
        <p:txBody>
          <a:bodyPr vert="horz" wrap="square" lIns="0" tIns="0" rIns="0" bIns="0" rtlCol="0" anchor="t">
            <a:spAutoFit/>
          </a:bodyPr>
          <a:lstStyle>
            <a:lvl1pPr>
              <a:defRPr lang="en-US" dirty="0"/>
            </a:lvl1pPr>
          </a:lstStyle>
          <a:p>
            <a:pPr lvl="0"/>
            <a:r>
              <a:rPr lang="en-US" dirty="0"/>
              <a:t>Main title</a:t>
            </a:r>
          </a:p>
        </p:txBody>
      </p:sp>
      <p:sp>
        <p:nvSpPr>
          <p:cNvPr id="3" name="Espace réservé du numéro de diapositive 8">
            <a:extLst>
              <a:ext uri="{FF2B5EF4-FFF2-40B4-BE49-F238E27FC236}">
                <a16:creationId xmlns:a16="http://schemas.microsoft.com/office/drawing/2014/main" id="{26A20C73-7F4B-412E-ADBB-B91E7CFE14E8}"/>
              </a:ext>
            </a:extLst>
          </p:cNvPr>
          <p:cNvSpPr>
            <a:spLocks noGrp="1"/>
          </p:cNvSpPr>
          <p:nvPr>
            <p:ph type="sldNum" sz="quarter" idx="14"/>
          </p:nvPr>
        </p:nvSpPr>
        <p:spPr>
          <a:xfrm>
            <a:off x="382932" y="6219234"/>
            <a:ext cx="360037" cy="365125"/>
          </a:xfrm>
        </p:spPr>
        <p:txBody>
          <a:bodyPr/>
          <a:lstStyle/>
          <a:p>
            <a:fld id="{D61AABEC-672F-4B68-B914-690DA978312C}" type="slidenum">
              <a:rPr lang="en-GB" smtClean="0"/>
              <a:pPr/>
              <a:t>‹nº›</a:t>
            </a:fld>
            <a:r>
              <a:rPr lang="en-GB" dirty="0"/>
              <a:t> ‒ </a:t>
            </a:r>
          </a:p>
        </p:txBody>
      </p:sp>
    </p:spTree>
    <p:extLst>
      <p:ext uri="{BB962C8B-B14F-4D97-AF65-F5344CB8AC3E}">
        <p14:creationId xmlns:p14="http://schemas.microsoft.com/office/powerpoint/2010/main" val="989252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and Wayfinder">
    <p:spTree>
      <p:nvGrpSpPr>
        <p:cNvPr id="1" name=""/>
        <p:cNvGrpSpPr/>
        <p:nvPr/>
      </p:nvGrpSpPr>
      <p:grpSpPr>
        <a:xfrm>
          <a:off x="0" y="0"/>
          <a:ext cx="0" cy="0"/>
          <a:chOff x="0" y="0"/>
          <a:chExt cx="0" cy="0"/>
        </a:xfrm>
      </p:grpSpPr>
      <p:sp>
        <p:nvSpPr>
          <p:cNvPr id="7" name="Text Placeholder 2"/>
          <p:cNvSpPr>
            <a:spLocks noGrp="1"/>
          </p:cNvSpPr>
          <p:nvPr>
            <p:ph type="body" idx="13"/>
          </p:nvPr>
        </p:nvSpPr>
        <p:spPr>
          <a:xfrm>
            <a:off x="342901" y="172992"/>
            <a:ext cx="10325100" cy="249299"/>
          </a:xfrm>
          <a:prstGeom prst="rect">
            <a:avLst/>
          </a:prstGeom>
        </p:spPr>
        <p:txBody>
          <a:bodyPr wrap="square" lIns="0" tIns="0" rIns="0" bIns="0" anchor="b">
            <a:spAutoFit/>
          </a:bodyPr>
          <a:lstStyle>
            <a:lvl1pPr marL="0" indent="0">
              <a:lnSpc>
                <a:spcPct val="90000"/>
              </a:lnSpc>
              <a:spcBef>
                <a:spcPts val="0"/>
              </a:spcBef>
              <a:buNone/>
              <a:defRPr sz="1800">
                <a:solidFill>
                  <a:schemeClr val="tx1">
                    <a:tint val="75000"/>
                  </a:schemeClr>
                </a:solidFill>
                <a:latin typeface="Calibri" charset="0"/>
                <a:ea typeface="Calibri" charset="0"/>
                <a:cs typeface="Calibri" charset="0"/>
              </a:defRPr>
            </a:lvl1pPr>
            <a:lvl2pPr marL="609395" indent="0">
              <a:buNone/>
              <a:defRPr sz="2667">
                <a:solidFill>
                  <a:schemeClr val="tx1">
                    <a:tint val="75000"/>
                  </a:schemeClr>
                </a:solidFill>
              </a:defRPr>
            </a:lvl2pPr>
            <a:lvl3pPr marL="1218790" indent="0">
              <a:buNone/>
              <a:defRPr sz="2400">
                <a:solidFill>
                  <a:schemeClr val="tx1">
                    <a:tint val="75000"/>
                  </a:schemeClr>
                </a:solidFill>
              </a:defRPr>
            </a:lvl3pPr>
            <a:lvl4pPr marL="1828184" indent="0">
              <a:buNone/>
              <a:defRPr sz="2132">
                <a:solidFill>
                  <a:schemeClr val="tx1">
                    <a:tint val="75000"/>
                  </a:schemeClr>
                </a:solidFill>
              </a:defRPr>
            </a:lvl4pPr>
            <a:lvl5pPr marL="2437578" indent="0">
              <a:buNone/>
              <a:defRPr sz="2132">
                <a:solidFill>
                  <a:schemeClr val="tx1">
                    <a:tint val="75000"/>
                  </a:schemeClr>
                </a:solidFill>
              </a:defRPr>
            </a:lvl5pPr>
            <a:lvl6pPr marL="3046972" indent="0">
              <a:buNone/>
              <a:defRPr sz="2132">
                <a:solidFill>
                  <a:schemeClr val="tx1">
                    <a:tint val="75000"/>
                  </a:schemeClr>
                </a:solidFill>
              </a:defRPr>
            </a:lvl6pPr>
            <a:lvl7pPr marL="3656366" indent="0">
              <a:buNone/>
              <a:defRPr sz="2132">
                <a:solidFill>
                  <a:schemeClr val="tx1">
                    <a:tint val="75000"/>
                  </a:schemeClr>
                </a:solidFill>
              </a:defRPr>
            </a:lvl7pPr>
            <a:lvl8pPr marL="4265760" indent="0">
              <a:buNone/>
              <a:defRPr sz="2132">
                <a:solidFill>
                  <a:schemeClr val="tx1">
                    <a:tint val="75000"/>
                  </a:schemeClr>
                </a:solidFill>
              </a:defRPr>
            </a:lvl8pPr>
            <a:lvl9pPr marL="4875154" indent="0">
              <a:buNone/>
              <a:defRPr sz="2132">
                <a:solidFill>
                  <a:schemeClr val="tx1">
                    <a:tint val="75000"/>
                  </a:schemeClr>
                </a:solidFill>
              </a:defRPr>
            </a:lvl9pPr>
          </a:lstStyle>
          <a:p>
            <a:pPr lvl="0"/>
            <a:r>
              <a:rPr lang="en-US" dirty="0"/>
              <a:t>Click to edit Master text styles</a:t>
            </a:r>
          </a:p>
        </p:txBody>
      </p:sp>
      <p:sp>
        <p:nvSpPr>
          <p:cNvPr id="3" name="Title 2"/>
          <p:cNvSpPr>
            <a:spLocks noGrp="1"/>
          </p:cNvSpPr>
          <p:nvPr>
            <p:ph type="title"/>
          </p:nvPr>
        </p:nvSpPr>
        <p:spPr>
          <a:xfrm>
            <a:off x="342901" y="445443"/>
            <a:ext cx="10325100" cy="553997"/>
          </a:xfrm>
        </p:spPr>
        <p:txBody>
          <a:bodyPr anchor="t"/>
          <a:lstStyle/>
          <a:p>
            <a:r>
              <a:rPr lang="en-US" dirty="0"/>
              <a:t>Click to edit Master title style</a:t>
            </a:r>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25593389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2" y="331100"/>
            <a:ext cx="8957556" cy="348353"/>
          </a:xfrm>
        </p:spPr>
        <p:txBody>
          <a:bodyPr anchor="t">
            <a:noAutofit/>
          </a:bodyPr>
          <a:lstStyle>
            <a:lvl1pPr marL="0" indent="0">
              <a:buNone/>
              <a:defRPr sz="2533" b="0" baseline="0">
                <a:solidFill>
                  <a:schemeClr val="tx1">
                    <a:lumMod val="50000"/>
                    <a:lumOff val="50000"/>
                  </a:schemeClr>
                </a:solidFill>
              </a:defRPr>
            </a:lvl1pPr>
          </a:lstStyle>
          <a:p>
            <a:pPr lvl="0"/>
            <a:r>
              <a:rPr lang="en-US" dirty="0"/>
              <a:t>Click to add tag line or beginning of title</a:t>
            </a:r>
            <a:endParaRPr lang="en-GB" dirty="0"/>
          </a:p>
        </p:txBody>
      </p:sp>
      <p:sp>
        <p:nvSpPr>
          <p:cNvPr id="5" name="Title Placeholder 1"/>
          <p:cNvSpPr>
            <a:spLocks noGrp="1"/>
          </p:cNvSpPr>
          <p:nvPr>
            <p:ph type="title"/>
          </p:nvPr>
        </p:nvSpPr>
        <p:spPr>
          <a:xfrm>
            <a:off x="309835" y="686508"/>
            <a:ext cx="11539460" cy="517064"/>
          </a:xfrm>
          <a:prstGeom prst="rect">
            <a:avLst/>
          </a:prstGeom>
        </p:spPr>
        <p:txBody>
          <a:bodyPr vert="horz" wrap="square" lIns="0" tIns="0" rIns="0" bIns="0" rtlCol="0" anchor="t">
            <a:spAutoFit/>
          </a:bodyPr>
          <a:lstStyle>
            <a:lvl1pPr>
              <a:defRPr sz="3733"/>
            </a:lvl1pPr>
          </a:lstStyle>
          <a:p>
            <a:r>
              <a:rPr lang="en-US" dirty="0"/>
              <a:t>Click to add emphasis part of title</a:t>
            </a:r>
          </a:p>
        </p:txBody>
      </p:sp>
      <p:sp>
        <p:nvSpPr>
          <p:cNvPr id="2" name="Footer Placeholder 1"/>
          <p:cNvSpPr>
            <a:spLocks noGrp="1"/>
          </p:cNvSpPr>
          <p:nvPr>
            <p:ph type="ftr" sz="quarter" idx="14"/>
          </p:nvPr>
        </p:nvSpPr>
        <p:spPr/>
        <p:txBody>
          <a:bodyPr/>
          <a:lstStyle/>
          <a:p>
            <a:endParaRPr lang="en-US" dirty="0"/>
          </a:p>
        </p:txBody>
      </p:sp>
      <p:sp>
        <p:nvSpPr>
          <p:cNvPr id="3" name="Slide Number Placeholder 2"/>
          <p:cNvSpPr>
            <a:spLocks noGrp="1"/>
          </p:cNvSpPr>
          <p:nvPr>
            <p:ph type="sldNum" sz="quarter" idx="15"/>
          </p:nvPr>
        </p:nvSpPr>
        <p:spPr/>
        <p:txBody>
          <a:bodyPr/>
          <a:lstStyle/>
          <a:p>
            <a:fld id="{D59A14C5-5550-4D0D-A6E8-31FD147F60B8}" type="slidenum">
              <a:rPr lang="en-US" smtClean="0"/>
              <a:pPr/>
              <a:t>‹nº›</a:t>
            </a:fld>
            <a:endParaRPr lang="en-US" dirty="0"/>
          </a:p>
        </p:txBody>
      </p:sp>
    </p:spTree>
    <p:extLst>
      <p:ext uri="{BB962C8B-B14F-4D97-AF65-F5344CB8AC3E}">
        <p14:creationId xmlns:p14="http://schemas.microsoft.com/office/powerpoint/2010/main" val="4893392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465" y="5620954"/>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
        <p:nvSpPr>
          <p:cNvPr id="3" name="Titre 2"/>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760157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55399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0" y="331098"/>
            <a:ext cx="8947195"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311151" y="1865605"/>
            <a:ext cx="11051116" cy="3519196"/>
          </a:xfrm>
        </p:spPr>
        <p:txBody>
          <a:bodyPr/>
          <a:lstStyle>
            <a:lvl1pPr marL="234945" indent="-234945">
              <a:lnSpc>
                <a:spcPct val="100000"/>
              </a:lnSpc>
              <a:spcBef>
                <a:spcPts val="400"/>
              </a:spcBef>
              <a:spcAft>
                <a:spcPts val="400"/>
              </a:spcAft>
              <a:buFont typeface="Arial" panose="020B0604020202020204" pitchFamily="34" charset="0"/>
              <a:buChar char="•"/>
              <a:defRPr sz="1600" cap="none"/>
            </a:lvl1pPr>
            <a:lvl2pPr marL="634984" indent="-222245">
              <a:lnSpc>
                <a:spcPct val="100000"/>
              </a:lnSpc>
              <a:spcBef>
                <a:spcPts val="400"/>
              </a:spcBef>
              <a:spcAft>
                <a:spcPts val="400"/>
              </a:spcAft>
              <a:buFont typeface="Arial" panose="020B0604020202020204" pitchFamily="34" charset="0"/>
              <a:buChar char="–"/>
              <a:tabLst/>
              <a:defRPr sz="1600"/>
            </a:lvl2pPr>
            <a:lvl3pPr marL="922844" indent="-237061">
              <a:lnSpc>
                <a:spcPct val="100000"/>
              </a:lnSpc>
              <a:spcBef>
                <a:spcPts val="400"/>
              </a:spcBef>
              <a:spcAft>
                <a:spcPts val="400"/>
              </a:spcAft>
              <a:buSzPct val="85000"/>
              <a:buFont typeface="Arial" panose="020B0604020202020204" pitchFamily="34" charset="0"/>
              <a:buChar char="•"/>
              <a:defRPr sz="1600"/>
            </a:lvl3pPr>
            <a:lvl5pPr marL="1291134" indent="-232828">
              <a:lnSpc>
                <a:spcPct val="100000"/>
              </a:lnSpc>
              <a:spcBef>
                <a:spcPts val="400"/>
              </a:spcBef>
              <a:spcAft>
                <a:spcPts val="400"/>
              </a:spcAft>
              <a:buSzPct val="85000"/>
              <a:buFont typeface="Arial" panose="020B0604020202020204" pitchFamily="34" charset="0"/>
              <a:buChar char="-"/>
              <a:defRPr sz="16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8114542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29295" cy="55399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24098"/>
            <a:ext cx="8957556" cy="590215"/>
          </a:xfrm>
        </p:spPr>
        <p:txBody>
          <a:bodyPr anchor="b">
            <a:norm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1263269" y="1653116"/>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350572" y="1653116"/>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11" name="Picture Placeholder 8"/>
          <p:cNvSpPr>
            <a:spLocks noGrp="1"/>
          </p:cNvSpPr>
          <p:nvPr>
            <p:ph type="pic" sz="quarter" idx="18" hasCustomPrompt="1"/>
          </p:nvPr>
        </p:nvSpPr>
        <p:spPr>
          <a:xfrm>
            <a:off x="4261957" y="1653116"/>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12" name="Picture Placeholder 8"/>
          <p:cNvSpPr>
            <a:spLocks noGrp="1"/>
          </p:cNvSpPr>
          <p:nvPr>
            <p:ph type="pic" sz="quarter" idx="19" hasCustomPrompt="1"/>
          </p:nvPr>
        </p:nvSpPr>
        <p:spPr>
          <a:xfrm>
            <a:off x="8197220" y="1653116"/>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4" name="Text Placeholder 3"/>
          <p:cNvSpPr>
            <a:spLocks noGrp="1"/>
          </p:cNvSpPr>
          <p:nvPr>
            <p:ph type="body" sz="quarter" idx="20" hasCustomPrompt="1"/>
          </p:nvPr>
        </p:nvSpPr>
        <p:spPr>
          <a:xfrm>
            <a:off x="351367" y="2557381"/>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4261958" y="2557381"/>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8191602" y="2557381"/>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5174654" y="1653116"/>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25" name="Content Placeholder 2"/>
          <p:cNvSpPr>
            <a:spLocks noGrp="1"/>
          </p:cNvSpPr>
          <p:nvPr>
            <p:ph idx="24" hasCustomPrompt="1"/>
          </p:nvPr>
        </p:nvSpPr>
        <p:spPr>
          <a:xfrm>
            <a:off x="9109917" y="1653116"/>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Tree>
    <p:extLst>
      <p:ext uri="{BB962C8B-B14F-4D97-AF65-F5344CB8AC3E}">
        <p14:creationId xmlns:p14="http://schemas.microsoft.com/office/powerpoint/2010/main" val="392749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3584" y="4648361"/>
            <a:ext cx="5125005" cy="876140"/>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en-US" dirty="0"/>
              <a:t>Click to edit Master text styles</a:t>
            </a:r>
          </a:p>
          <a:p>
            <a:pPr lvl="1"/>
            <a:r>
              <a:rPr lang="en-US" dirty="0"/>
              <a:t>Second level</a:t>
            </a:r>
          </a:p>
        </p:txBody>
      </p:sp>
      <p:sp>
        <p:nvSpPr>
          <p:cNvPr id="9" name="Text Placeholder 10"/>
          <p:cNvSpPr>
            <a:spLocks noGrp="1"/>
          </p:cNvSpPr>
          <p:nvPr>
            <p:ph type="body" sz="quarter" idx="15"/>
          </p:nvPr>
        </p:nvSpPr>
        <p:spPr>
          <a:xfrm>
            <a:off x="6724095" y="4648361"/>
            <a:ext cx="5125005" cy="876140"/>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323584" y="2441471"/>
            <a:ext cx="5125005" cy="2067189"/>
          </a:xfrm>
        </p:spPr>
        <p:txBody>
          <a:bodyPr>
            <a:normAutofit/>
          </a:bodyPr>
          <a:lstStyle>
            <a:lvl1pPr>
              <a:defRPr sz="1467">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6724095" y="2441471"/>
            <a:ext cx="5125005" cy="2067189"/>
          </a:xfrm>
        </p:spPr>
        <p:txBody>
          <a:bodyPr>
            <a:normAutofit/>
          </a:bodyPr>
          <a:lstStyle>
            <a:lvl1pPr>
              <a:defRPr sz="1467">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323584" y="1851258"/>
            <a:ext cx="5125005" cy="590215"/>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19"/>
          </p:nvPr>
        </p:nvSpPr>
        <p:spPr>
          <a:xfrm>
            <a:off x="6724095" y="1851258"/>
            <a:ext cx="5125005" cy="590215"/>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0321319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55399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0" y="331098"/>
            <a:ext cx="8926877"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6044" y="4641740"/>
            <a:ext cx="3415485" cy="1047349"/>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en-US" dirty="0"/>
              <a:t>Click to edit Master text styles</a:t>
            </a:r>
          </a:p>
          <a:p>
            <a:pPr lvl="1"/>
            <a:r>
              <a:rPr lang="en-US" dirty="0"/>
              <a:t>Second level</a:t>
            </a:r>
          </a:p>
        </p:txBody>
      </p:sp>
      <p:sp>
        <p:nvSpPr>
          <p:cNvPr id="9" name="Text Placeholder 10"/>
          <p:cNvSpPr>
            <a:spLocks noGrp="1"/>
          </p:cNvSpPr>
          <p:nvPr>
            <p:ph type="body" sz="quarter" idx="15"/>
          </p:nvPr>
        </p:nvSpPr>
        <p:spPr>
          <a:xfrm>
            <a:off x="4400274" y="4641740"/>
            <a:ext cx="3415485" cy="1047349"/>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326044" y="2441471"/>
            <a:ext cx="3415485" cy="2067189"/>
          </a:xfrm>
        </p:spPr>
        <p:txBody>
          <a:bodyPr>
            <a:normAutofit/>
          </a:bodyPr>
          <a:lstStyle>
            <a:lvl1pPr>
              <a:defRPr sz="1467">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4400274" y="2441471"/>
            <a:ext cx="3415485" cy="2067189"/>
          </a:xfrm>
        </p:spPr>
        <p:txBody>
          <a:bodyPr>
            <a:normAutofit/>
          </a:bodyPr>
          <a:lstStyle>
            <a:lvl1pPr>
              <a:defRPr sz="1467">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326044" y="1851258"/>
            <a:ext cx="3415485" cy="590215"/>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4400274" y="1851258"/>
            <a:ext cx="3415485" cy="590215"/>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8401372" y="4641740"/>
            <a:ext cx="3415485" cy="1047349"/>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8401372" y="2441471"/>
            <a:ext cx="3415485" cy="2067189"/>
          </a:xfrm>
        </p:spPr>
        <p:txBody>
          <a:bodyPr>
            <a:normAutofit/>
          </a:bodyPr>
          <a:lstStyle>
            <a:lvl1pPr>
              <a:defRPr sz="1467">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8401372" y="1851258"/>
            <a:ext cx="3415485" cy="590215"/>
          </a:xfrm>
          <a:solidFill>
            <a:schemeClr val="accent6"/>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27161866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0" y="857958"/>
            <a:ext cx="8964213" cy="55399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820377"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13343"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en-US" dirty="0"/>
              <a:t>Click to edit Master text styles</a:t>
            </a:r>
          </a:p>
          <a:p>
            <a:pPr lvl="1"/>
            <a:r>
              <a:rPr lang="en-US" dirty="0"/>
              <a:t>Second level</a:t>
            </a:r>
          </a:p>
        </p:txBody>
      </p:sp>
      <p:sp>
        <p:nvSpPr>
          <p:cNvPr id="9" name="Text Placeholder 10"/>
          <p:cNvSpPr>
            <a:spLocks noGrp="1"/>
          </p:cNvSpPr>
          <p:nvPr>
            <p:ph type="body" sz="quarter" idx="15"/>
          </p:nvPr>
        </p:nvSpPr>
        <p:spPr>
          <a:xfrm>
            <a:off x="3292448"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313343" y="2441471"/>
            <a:ext cx="2598440" cy="2067189"/>
          </a:xfrm>
        </p:spPr>
        <p:txBody>
          <a:bodyPr lIns="72000" tIns="72000" rIns="72000" bIns="72000">
            <a:normAutofit/>
          </a:bodyPr>
          <a:lstStyle>
            <a:lvl1pPr>
              <a:defRPr sz="1467">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313343" y="1851258"/>
            <a:ext cx="2598440" cy="590213"/>
          </a:xfrm>
          <a:solidFill>
            <a:schemeClr val="tx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92448" y="1851258"/>
            <a:ext cx="2598440" cy="590213"/>
          </a:xfrm>
          <a:solidFill>
            <a:schemeClr val="accent2"/>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3292448" y="2441471"/>
            <a:ext cx="2598440" cy="2067189"/>
          </a:xfrm>
        </p:spPr>
        <p:txBody>
          <a:bodyPr lIns="72000" tIns="72000" rIns="72000" bIns="72000">
            <a:normAutofit/>
          </a:bodyPr>
          <a:lstStyle>
            <a:lvl1pPr>
              <a:defRPr sz="1467">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6271553"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6271553" y="1851258"/>
            <a:ext cx="2598440" cy="590213"/>
          </a:xfrm>
          <a:solidFill>
            <a:schemeClr val="accent6"/>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dirty="0"/>
              <a:t>Click to edit Master text styles</a:t>
            </a:r>
          </a:p>
        </p:txBody>
      </p:sp>
      <p:sp>
        <p:nvSpPr>
          <p:cNvPr id="16" name="Picture Placeholder 6"/>
          <p:cNvSpPr>
            <a:spLocks noGrp="1"/>
          </p:cNvSpPr>
          <p:nvPr>
            <p:ph type="pic" sz="quarter" idx="21"/>
          </p:nvPr>
        </p:nvSpPr>
        <p:spPr>
          <a:xfrm>
            <a:off x="6271553" y="2441471"/>
            <a:ext cx="2598440" cy="2067189"/>
          </a:xfrm>
        </p:spPr>
        <p:txBody>
          <a:bodyPr lIns="72000" tIns="72000" rIns="72000" bIns="72000">
            <a:normAutofit/>
          </a:bodyPr>
          <a:lstStyle>
            <a:lvl1pPr>
              <a:defRPr sz="1467">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9250660"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9250660" y="1851258"/>
            <a:ext cx="2598440" cy="590213"/>
          </a:xfrm>
          <a:solidFill>
            <a:schemeClr val="accent3"/>
          </a:solidFill>
        </p:spPr>
        <p:txBody>
          <a:bodyPr lIns="73459" rIns="24486"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en-US" dirty="0"/>
              <a:t>Click to edit Master text styles</a:t>
            </a:r>
          </a:p>
        </p:txBody>
      </p:sp>
      <p:sp>
        <p:nvSpPr>
          <p:cNvPr id="19" name="Picture Placeholder 6"/>
          <p:cNvSpPr>
            <a:spLocks noGrp="1"/>
          </p:cNvSpPr>
          <p:nvPr>
            <p:ph type="pic" sz="quarter" idx="24"/>
          </p:nvPr>
        </p:nvSpPr>
        <p:spPr>
          <a:xfrm>
            <a:off x="9250660" y="2441471"/>
            <a:ext cx="2598440" cy="2067189"/>
          </a:xfrm>
        </p:spPr>
        <p:txBody>
          <a:bodyPr lIns="72000" tIns="72000" rIns="72000" bIns="72000">
            <a:normAutofit/>
          </a:bodyPr>
          <a:lstStyle>
            <a:lvl1pPr>
              <a:defRPr sz="1467">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22566439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and bullet points">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09836" y="1600204"/>
            <a:ext cx="11520000" cy="4525963"/>
          </a:xfrm>
        </p:spPr>
        <p:txBody>
          <a:bodyPr lIns="0">
            <a:normAutofit/>
          </a:bodyPr>
          <a:lstStyle>
            <a:lvl1pPr marL="269791" indent="-269791">
              <a:spcBef>
                <a:spcPts val="400"/>
              </a:spcBef>
              <a:spcAft>
                <a:spcPts val="400"/>
              </a:spcAft>
              <a:defRPr sz="2400"/>
            </a:lvl1pPr>
            <a:lvl2pPr marL="895070" indent="-285661">
              <a:spcBef>
                <a:spcPts val="400"/>
              </a:spcBef>
              <a:spcAft>
                <a:spcPts val="400"/>
              </a:spcAft>
              <a:defRPr sz="2000"/>
            </a:lvl2pPr>
            <a:lvl3pPr>
              <a:spcBef>
                <a:spcPts val="400"/>
              </a:spcBef>
              <a:spcAft>
                <a:spcPts val="400"/>
              </a:spcAft>
              <a:defRPr sz="1600"/>
            </a:lvl3pPr>
            <a:lvl4pPr>
              <a:spcBef>
                <a:spcPts val="400"/>
              </a:spcBef>
              <a:spcAft>
                <a:spcPts val="400"/>
              </a:spcAft>
              <a:defRPr sz="1400" baseline="0"/>
            </a:lvl4pPr>
            <a:lvl5pPr>
              <a:spcBef>
                <a:spcPts val="400"/>
              </a:spcBef>
              <a:spcAft>
                <a:spcPts val="40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itelplatzhalter 1"/>
          <p:cNvSpPr>
            <a:spLocks noGrp="1"/>
          </p:cNvSpPr>
          <p:nvPr>
            <p:ph type="title" hasCustomPrompt="1"/>
          </p:nvPr>
        </p:nvSpPr>
        <p:spPr>
          <a:xfrm>
            <a:off x="309837" y="331202"/>
            <a:ext cx="10620000" cy="498597"/>
          </a:xfrm>
          <a:prstGeom prst="rect">
            <a:avLst/>
          </a:prstGeom>
        </p:spPr>
        <p:txBody>
          <a:bodyPr vert="horz" lIns="0" tIns="0" rIns="91440" bIns="45720" rtlCol="0" anchor="t">
            <a:noAutofit/>
          </a:bodyPr>
          <a:lstStyle>
            <a:lvl1pPr>
              <a:defRPr/>
            </a:lvl1pPr>
          </a:lstStyle>
          <a:p>
            <a:r>
              <a:rPr lang="en-GB"/>
              <a:t>Click to add title</a:t>
            </a:r>
          </a:p>
        </p:txBody>
      </p:sp>
      <p:sp>
        <p:nvSpPr>
          <p:cNvPr id="5" name="Text Placeholder 7"/>
          <p:cNvSpPr>
            <a:spLocks noGrp="1"/>
          </p:cNvSpPr>
          <p:nvPr>
            <p:ph type="body" sz="quarter" idx="13" hasCustomPrompt="1"/>
          </p:nvPr>
        </p:nvSpPr>
        <p:spPr>
          <a:xfrm>
            <a:off x="309837" y="871618"/>
            <a:ext cx="10620000" cy="369332"/>
          </a:xfrm>
          <a:prstGeom prst="rect">
            <a:avLst/>
          </a:prstGeom>
          <a:noFill/>
        </p:spPr>
        <p:txBody>
          <a:bodyPr wrap="none" lIns="0" tIns="0" rIns="0" bIns="0" anchor="t">
            <a:noAutofit/>
          </a:bodyPr>
          <a:lstStyle>
            <a:lvl1pPr marL="0" indent="0">
              <a:buNone/>
              <a:defRPr lang="en-GB" sz="2400" b="0" cap="none" baseline="0" dirty="0">
                <a:solidFill>
                  <a:schemeClr val="tx1"/>
                </a:solidFill>
              </a:defRPr>
            </a:lvl1pPr>
          </a:lstStyle>
          <a:p>
            <a:pPr lvl="0"/>
            <a:r>
              <a:rPr lang="en-GB"/>
              <a:t>Click to add optional subtitle (delete if not needed)</a:t>
            </a:r>
          </a:p>
        </p:txBody>
      </p:sp>
    </p:spTree>
    <p:extLst>
      <p:ext uri="{BB962C8B-B14F-4D97-AF65-F5344CB8AC3E}">
        <p14:creationId xmlns:p14="http://schemas.microsoft.com/office/powerpoint/2010/main" val="329959320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23"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221598259"/>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Wayfinder">
    <p:spTree>
      <p:nvGrpSpPr>
        <p:cNvPr id="1" name=""/>
        <p:cNvGrpSpPr/>
        <p:nvPr/>
      </p:nvGrpSpPr>
      <p:grpSpPr>
        <a:xfrm>
          <a:off x="0" y="0"/>
          <a:ext cx="0" cy="0"/>
          <a:chOff x="0" y="0"/>
          <a:chExt cx="0" cy="0"/>
        </a:xfrm>
      </p:grpSpPr>
      <p:sp>
        <p:nvSpPr>
          <p:cNvPr id="3" name="Title 2"/>
          <p:cNvSpPr>
            <a:spLocks noGrp="1"/>
          </p:cNvSpPr>
          <p:nvPr>
            <p:ph type="title"/>
          </p:nvPr>
        </p:nvSpPr>
        <p:spPr>
          <a:xfrm>
            <a:off x="342901" y="251544"/>
            <a:ext cx="10325100" cy="553997"/>
          </a:xfrm>
        </p:spPr>
        <p:txBody>
          <a:bodyPr anchor="b"/>
          <a:lstStyle/>
          <a:p>
            <a:r>
              <a:rPr lang="en-US" dirty="0"/>
              <a:t>Click to edit Master title style</a:t>
            </a:r>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25759215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ext - Title with Header">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799" y="483463"/>
            <a:ext cx="11582400" cy="332399"/>
          </a:xfrm>
          <a:prstGeom prst="rect">
            <a:avLst/>
          </a:prstGeom>
        </p:spPr>
        <p:txBody>
          <a:bodyPr vert="horz" wrap="square" lIns="0" tIns="0" rIns="0" bIns="0" rtlCol="0" anchor="t">
            <a:spAutoFit/>
          </a:bodyPr>
          <a:lstStyle>
            <a:lvl1pPr>
              <a:defRPr sz="2400"/>
            </a:lvl1pPr>
          </a:lstStyle>
          <a:p>
            <a:r>
              <a:rPr lang="en-US" dirty="0"/>
              <a:t>Click to add emphasis part of title</a:t>
            </a:r>
          </a:p>
        </p:txBody>
      </p:sp>
      <p:sp>
        <p:nvSpPr>
          <p:cNvPr id="6" name="Text Placeholder 7"/>
          <p:cNvSpPr>
            <a:spLocks noGrp="1"/>
          </p:cNvSpPr>
          <p:nvPr>
            <p:ph type="body" sz="quarter" idx="13" hasCustomPrompt="1"/>
          </p:nvPr>
        </p:nvSpPr>
        <p:spPr>
          <a:xfrm>
            <a:off x="304799" y="104261"/>
            <a:ext cx="11582400" cy="348353"/>
          </a:xfrm>
          <a:prstGeom prst="rect">
            <a:avLst/>
          </a:prstGeom>
        </p:spPr>
        <p:txBody>
          <a:bodyPr lIns="0" tIns="0" bIns="0" anchor="b">
            <a:noAutofit/>
          </a:bodyPr>
          <a:lstStyle>
            <a:lvl1pPr marL="0" indent="0">
              <a:buNone/>
              <a:defRPr sz="1867" b="0" baseline="0">
                <a:solidFill>
                  <a:schemeClr val="bg2">
                    <a:lumMod val="75000"/>
                  </a:schemeClr>
                </a:solidFill>
              </a:defRPr>
            </a:lvl1pPr>
          </a:lstStyle>
          <a:p>
            <a:pPr lvl="0"/>
            <a:r>
              <a:rPr lang="en-US" dirty="0"/>
              <a:t>CLICK TO ADD TAG LINE OR BEGINNING OF TITLE</a:t>
            </a:r>
            <a:endParaRPr lang="en-GB" dirty="0"/>
          </a:p>
        </p:txBody>
      </p:sp>
      <p:sp>
        <p:nvSpPr>
          <p:cNvPr id="10" name="TextBox 9"/>
          <p:cNvSpPr txBox="1"/>
          <p:nvPr userDrawn="1"/>
        </p:nvSpPr>
        <p:spPr>
          <a:xfrm>
            <a:off x="11715848" y="6502534"/>
            <a:ext cx="342705" cy="158671"/>
          </a:xfrm>
          <a:prstGeom prst="rect">
            <a:avLst/>
          </a:prstGeom>
        </p:spPr>
        <p:txBody>
          <a:bodyPr vert="horz" wrap="none" lIns="0" tIns="0" rIns="0" bIns="0" rtlCol="0" anchor="b">
            <a:normAutofit/>
          </a:bodyPr>
          <a:lstStyle/>
          <a:p>
            <a:pPr marL="0" algn="ctr" defTabSz="1232048" rtl="0" eaLnBrk="1" latinLnBrk="0" hangingPunct="1">
              <a:lnSpc>
                <a:spcPct val="85000"/>
              </a:lnSpc>
              <a:spcBef>
                <a:spcPts val="272"/>
              </a:spcBef>
            </a:pPr>
            <a:fld id="{01990C03-C3A3-48FE-AF6D-3AE397C89625}" type="slidenum">
              <a:rPr lang="en-GB" sz="1200" kern="1200" smtClean="0">
                <a:solidFill>
                  <a:schemeClr val="bg1">
                    <a:lumMod val="50000"/>
                  </a:schemeClr>
                </a:solidFill>
                <a:latin typeface="+mn-lt"/>
                <a:ea typeface="+mn-ea"/>
                <a:cs typeface="+mn-cs"/>
              </a:rPr>
              <a:pPr marL="0" algn="ctr" defTabSz="1232048" rtl="0" eaLnBrk="1" latinLnBrk="0" hangingPunct="1">
                <a:lnSpc>
                  <a:spcPct val="85000"/>
                </a:lnSpc>
                <a:spcBef>
                  <a:spcPts val="272"/>
                </a:spcBef>
              </a:pPr>
              <a:t>‹nº›</a:t>
            </a:fld>
            <a:endParaRPr lang="en-GB" sz="1200" kern="1200" dirty="0">
              <a:solidFill>
                <a:schemeClr val="bg1">
                  <a:lumMod val="50000"/>
                </a:schemeClr>
              </a:solidFill>
              <a:latin typeface="+mn-lt"/>
              <a:ea typeface="+mn-ea"/>
              <a:cs typeface="+mn-cs"/>
            </a:endParaRPr>
          </a:p>
        </p:txBody>
      </p:sp>
      <p:sp>
        <p:nvSpPr>
          <p:cNvPr id="14" name="Footer Placeholder 4"/>
          <p:cNvSpPr>
            <a:spLocks noGrp="1"/>
          </p:cNvSpPr>
          <p:nvPr>
            <p:ph type="ftr" sz="quarter" idx="3"/>
          </p:nvPr>
        </p:nvSpPr>
        <p:spPr>
          <a:xfrm>
            <a:off x="299464" y="6460861"/>
            <a:ext cx="10363200" cy="164148"/>
          </a:xfrm>
          <a:prstGeom prst="rect">
            <a:avLst/>
          </a:prstGeom>
        </p:spPr>
        <p:txBody>
          <a:bodyPr vert="horz" lIns="0" tIns="0" rIns="0" bIns="0" rtlCol="0" anchor="b">
            <a:spAutoFit/>
          </a:bodyPr>
          <a:lstStyle>
            <a:lvl1pPr algn="l">
              <a:defRPr sz="1067">
                <a:solidFill>
                  <a:schemeClr val="tx1"/>
                </a:solidFill>
              </a:defRPr>
            </a:lvl1pPr>
          </a:lstStyle>
          <a:p>
            <a:endParaRPr lang="en-US" dirty="0"/>
          </a:p>
        </p:txBody>
      </p:sp>
      <p:sp>
        <p:nvSpPr>
          <p:cNvPr id="15" name="Text Placeholder 10"/>
          <p:cNvSpPr>
            <a:spLocks noGrp="1"/>
          </p:cNvSpPr>
          <p:nvPr>
            <p:ph type="body" sz="quarter" idx="14" hasCustomPrompt="1"/>
          </p:nvPr>
        </p:nvSpPr>
        <p:spPr>
          <a:xfrm>
            <a:off x="304799" y="954576"/>
            <a:ext cx="11582400" cy="1456809"/>
          </a:xfrm>
          <a:prstGeom prst="rect">
            <a:avLst/>
          </a:prstGeom>
        </p:spPr>
        <p:txBody>
          <a:bodyPr lIns="0" anchor="t">
            <a:spAutoFit/>
          </a:bodyPr>
          <a:lstStyle>
            <a:lvl1pPr>
              <a:spcBef>
                <a:spcPts val="0"/>
              </a:spcBef>
              <a:spcAft>
                <a:spcPts val="800"/>
              </a:spcAft>
              <a:defRPr sz="1867" cap="none">
                <a:solidFill>
                  <a:schemeClr val="tx1"/>
                </a:solidFill>
              </a:defRPr>
            </a:lvl1pPr>
            <a:lvl2pPr>
              <a:spcBef>
                <a:spcPts val="0"/>
              </a:spcBef>
              <a:spcAft>
                <a:spcPts val="800"/>
              </a:spcAft>
              <a:defRPr sz="1867">
                <a:solidFill>
                  <a:schemeClr val="tx1"/>
                </a:solidFill>
              </a:defRPr>
            </a:lvl2pPr>
            <a:lvl3pPr>
              <a:spcBef>
                <a:spcPts val="0"/>
              </a:spcBef>
              <a:spcAft>
                <a:spcPts val="800"/>
              </a:spcAft>
              <a:defRPr sz="1867">
                <a:solidFill>
                  <a:schemeClr val="tx1"/>
                </a:solidFill>
              </a:defRPr>
            </a:lvl3pPr>
            <a:lvl4pPr>
              <a:spcBef>
                <a:spcPts val="0"/>
              </a:spcBef>
              <a:spcAft>
                <a:spcPts val="800"/>
              </a:spcAft>
              <a:defRPr sz="1867">
                <a:solidFill>
                  <a:schemeClr val="tx1"/>
                </a:solidFill>
              </a:defRPr>
            </a:lvl4pPr>
            <a:lvl5pPr>
              <a:spcBef>
                <a:spcPts val="0"/>
              </a:spcBef>
              <a:spcAft>
                <a:spcPts val="800"/>
              </a:spcAft>
              <a:defRPr sz="1867">
                <a:solidFill>
                  <a:schemeClr val="tx1"/>
                </a:solidFill>
              </a:defRPr>
            </a:lvl5pPr>
          </a:lstStyle>
          <a:p>
            <a:pPr lvl="0"/>
            <a:r>
              <a:rPr lang="en-US" dirty="0"/>
              <a:t>Click to edit master text styles</a:t>
            </a:r>
          </a:p>
          <a:p>
            <a:pPr lvl="2"/>
            <a:r>
              <a:rPr lang="en-US" dirty="0"/>
              <a:t>Second Level</a:t>
            </a:r>
          </a:p>
          <a:p>
            <a:pPr lvl="3"/>
            <a:r>
              <a:rPr lang="en-US" dirty="0"/>
              <a:t>Third level</a:t>
            </a:r>
          </a:p>
          <a:p>
            <a:pPr lvl="4"/>
            <a:r>
              <a:rPr lang="en-US"/>
              <a:t>Fourth </a:t>
            </a:r>
            <a:r>
              <a:rPr lang="en-US" dirty="0"/>
              <a:t>level</a:t>
            </a:r>
            <a:endParaRPr lang="en-GB" dirty="0"/>
          </a:p>
        </p:txBody>
      </p:sp>
    </p:spTree>
    <p:extLst>
      <p:ext uri="{BB962C8B-B14F-4D97-AF65-F5344CB8AC3E}">
        <p14:creationId xmlns:p14="http://schemas.microsoft.com/office/powerpoint/2010/main" val="2722358687"/>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3" y="331102"/>
            <a:ext cx="8957556" cy="348353"/>
          </a:xfrm>
        </p:spPr>
        <p:txBody>
          <a:bodyPr anchor="t">
            <a:noAutofit/>
          </a:bodyPr>
          <a:lstStyle>
            <a:lvl1pPr marL="0" indent="0">
              <a:buNone/>
              <a:defRPr sz="2532" b="0" baseline="0">
                <a:solidFill>
                  <a:schemeClr val="bg2"/>
                </a:solidFill>
              </a:defRPr>
            </a:lvl1pPr>
          </a:lstStyle>
          <a:p>
            <a:pPr lvl="0"/>
            <a:r>
              <a:rPr lang="en-US" dirty="0"/>
              <a:t>CLICK TO ADD TAG LINE OR BEGINNING OF TITLE</a:t>
            </a:r>
            <a:endParaRPr lang="en-GB" dirty="0"/>
          </a:p>
        </p:txBody>
      </p:sp>
      <p:sp>
        <p:nvSpPr>
          <p:cNvPr id="5" name="Title Placeholder 1"/>
          <p:cNvSpPr>
            <a:spLocks noGrp="1"/>
          </p:cNvSpPr>
          <p:nvPr>
            <p:ph type="title"/>
          </p:nvPr>
        </p:nvSpPr>
        <p:spPr>
          <a:xfrm>
            <a:off x="309835" y="686511"/>
            <a:ext cx="11539460" cy="443199"/>
          </a:xfrm>
          <a:prstGeom prst="rect">
            <a:avLst/>
          </a:prstGeom>
        </p:spPr>
        <p:txBody>
          <a:bodyPr vert="horz" wrap="square" lIns="0" tIns="0" rIns="0" bIns="0" rtlCol="0" anchor="t">
            <a:spAutoFit/>
          </a:bodyPr>
          <a:lstStyle>
            <a:lvl1pPr>
              <a:defRPr sz="3199"/>
            </a:lvl1pPr>
          </a:lstStyle>
          <a:p>
            <a:r>
              <a:rPr lang="en-US" dirty="0"/>
              <a:t>Click to add emphasis part of title</a:t>
            </a:r>
          </a:p>
        </p:txBody>
      </p:sp>
    </p:spTree>
    <p:extLst>
      <p:ext uri="{BB962C8B-B14F-4D97-AF65-F5344CB8AC3E}">
        <p14:creationId xmlns:p14="http://schemas.microsoft.com/office/powerpoint/2010/main" val="5289430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2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dirty="0"/>
              <a:t>Cliquez sur l'icône pour ajouter une image</a:t>
            </a:r>
            <a:endParaRPr lang="en-GB" dirty="0"/>
          </a:p>
        </p:txBody>
      </p:sp>
      <p:sp>
        <p:nvSpPr>
          <p:cNvPr id="3" name="Subtitle 2"/>
          <p:cNvSpPr>
            <a:spLocks noGrp="1"/>
          </p:cNvSpPr>
          <p:nvPr>
            <p:ph type="subTitle" idx="1" hasCustomPrompt="1"/>
          </p:nvPr>
        </p:nvSpPr>
        <p:spPr>
          <a:xfrm>
            <a:off x="6203689" y="1851259"/>
            <a:ext cx="5622567" cy="2997135"/>
          </a:xfrm>
        </p:spPr>
        <p:txBody>
          <a:bodyPr anchor="ctr">
            <a:normAutofit/>
          </a:bodyPr>
          <a:lstStyle>
            <a:lvl1pPr marL="0" indent="0" algn="l">
              <a:buNone/>
              <a:defRPr sz="3600"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dirty="0"/>
              <a:t>© 2018 Ipsos. </a:t>
            </a:r>
          </a:p>
        </p:txBody>
      </p:sp>
      <p:sp>
        <p:nvSpPr>
          <p:cNvPr id="10"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‹nº›</a:t>
            </a:fld>
            <a:endParaRPr lang="en-GB" dirty="0"/>
          </a:p>
        </p:txBody>
      </p:sp>
    </p:spTree>
    <p:extLst>
      <p:ext uri="{BB962C8B-B14F-4D97-AF65-F5344CB8AC3E}">
        <p14:creationId xmlns:p14="http://schemas.microsoft.com/office/powerpoint/2010/main" val="30995450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Presentation - Cover Image (Black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5114" y="3152643"/>
            <a:ext cx="4126881" cy="552716"/>
          </a:xfrm>
          <a:solidFill>
            <a:schemeClr val="bg2"/>
          </a:solidFill>
        </p:spPr>
        <p:txBody>
          <a:bodyPr anchor="ctr"/>
          <a:lstStyle>
            <a:lvl1pPr algn="l">
              <a:defRPr sz="3991" b="1"/>
            </a:lvl1pPr>
          </a:lstStyle>
          <a:p>
            <a:r>
              <a:rPr lang="en-US" dirty="0"/>
              <a:t>Click to edit title</a:t>
            </a:r>
            <a:endParaRPr lang="en-GB" dirty="0"/>
          </a:p>
        </p:txBody>
      </p:sp>
      <p:sp>
        <p:nvSpPr>
          <p:cNvPr id="3" name="Subtitle 2"/>
          <p:cNvSpPr>
            <a:spLocks noGrp="1"/>
          </p:cNvSpPr>
          <p:nvPr>
            <p:ph type="subTitle" idx="1" hasCustomPrompt="1"/>
          </p:nvPr>
        </p:nvSpPr>
        <p:spPr bwMode="gray">
          <a:xfrm>
            <a:off x="505115" y="3817459"/>
            <a:ext cx="3347180" cy="407731"/>
          </a:xfrm>
          <a:solidFill>
            <a:schemeClr val="bg1"/>
          </a:solidFill>
        </p:spPr>
        <p:txBody>
          <a:bodyPr wrap="none" lIns="72000" tIns="36000" rIns="72000" bIns="36000" rtlCol="0" anchor="ctr">
            <a:spAutoFit/>
          </a:bodyPr>
          <a:lstStyle>
            <a:lvl1pPr marL="0" indent="0">
              <a:buNone/>
              <a:defRPr lang="en-GB" sz="2177" b="1" dirty="0" smtClean="0">
                <a:solidFill>
                  <a:schemeClr val="tx1"/>
                </a:solidFill>
                <a:latin typeface="Segoe UI" panose="020B0502040204020203" pitchFamily="34" charset="0"/>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04985" y="4351799"/>
            <a:ext cx="5582139" cy="979551"/>
          </a:xfrm>
        </p:spPr>
        <p:txBody>
          <a:bodyPr wrap="square" lIns="72000" tIns="36000" rIns="72000" bIns="36000">
            <a:normAutofit/>
          </a:bodyPr>
          <a:lstStyle>
            <a:lvl1pPr marL="0" indent="0">
              <a:spcBef>
                <a:spcPts val="1088"/>
              </a:spcBef>
              <a:buNone/>
              <a:defRPr sz="1451">
                <a:solidFill>
                  <a:schemeClr val="tx1"/>
                </a:solidFill>
              </a:defRPr>
            </a:lvl1pPr>
            <a:lvl2pPr marL="414670" indent="0">
              <a:buNone/>
              <a:defRPr>
                <a:solidFill>
                  <a:schemeClr val="bg1"/>
                </a:solidFill>
              </a:defRPr>
            </a:lvl2pPr>
            <a:lvl3pPr marL="829341" indent="0">
              <a:buNone/>
              <a:defRPr>
                <a:solidFill>
                  <a:schemeClr val="bg1"/>
                </a:solidFill>
              </a:defRPr>
            </a:lvl3pPr>
            <a:lvl4pPr marL="1244010" indent="0">
              <a:buNone/>
              <a:defRPr>
                <a:solidFill>
                  <a:schemeClr val="bg1"/>
                </a:solidFill>
              </a:defRPr>
            </a:lvl4pPr>
            <a:lvl5pPr marL="1658681" indent="0">
              <a:buNone/>
              <a:defRPr>
                <a:solidFill>
                  <a:schemeClr val="bg1"/>
                </a:solidFill>
              </a:defRPr>
            </a:lvl5pPr>
          </a:lstStyle>
          <a:p>
            <a:pPr lvl="0"/>
            <a:r>
              <a:rPr lang="en-US" dirty="0"/>
              <a:t>Click to add text</a:t>
            </a:r>
            <a:endParaRPr lang="en-GB" dirty="0"/>
          </a:p>
        </p:txBody>
      </p:sp>
      <p:sp>
        <p:nvSpPr>
          <p:cNvPr id="25" name="TextBox 24"/>
          <p:cNvSpPr txBox="1"/>
          <p:nvPr userDrawn="1"/>
        </p:nvSpPr>
        <p:spPr bwMode="gray">
          <a:xfrm>
            <a:off x="505114" y="6693861"/>
            <a:ext cx="5582139" cy="164143"/>
          </a:xfrm>
          <a:prstGeom prst="rect">
            <a:avLst/>
          </a:prstGeom>
          <a:noFill/>
        </p:spPr>
        <p:txBody>
          <a:bodyPr wrap="none" lIns="0" tIns="0" rIns="0" bIns="0" rtlCol="0" anchor="ctr">
            <a:noAutofit/>
          </a:bodyPr>
          <a:lstStyle/>
          <a:p>
            <a:r>
              <a:rPr lang="en-GB" sz="635" dirty="0">
                <a:solidFill>
                  <a:schemeClr val="bg1"/>
                </a:solidFill>
                <a:latin typeface="Segoe UI Light" panose="020B0502040204020203" pitchFamily="34" charset="0"/>
              </a:rPr>
              <a:t>Ipsos Connect Widescreen Template  |  July 2015  |  Version 1  |  Public  |  Internal Use Only  |  Confidential  |  Strictly  Confidential (DELETE CLASSIFICATION)</a:t>
            </a:r>
          </a:p>
        </p:txBody>
      </p:sp>
      <p:sp>
        <p:nvSpPr>
          <p:cNvPr id="27" name="Frame 26"/>
          <p:cNvSpPr/>
          <p:nvPr userDrawn="1"/>
        </p:nvSpPr>
        <p:spPr bwMode="gray">
          <a:xfrm>
            <a:off x="0" y="-150"/>
            <a:ext cx="12192000" cy="6858151"/>
          </a:xfrm>
          <a:prstGeom prst="frame">
            <a:avLst>
              <a:gd name="adj1" fmla="val 23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algn="ctr"/>
            <a:endParaRPr lang="en-GB" sz="1633" dirty="0">
              <a:solidFill>
                <a:schemeClr val="tx1"/>
              </a:solidFill>
              <a:latin typeface="Segoe UI Light" panose="020B0502040204020203" pitchFamily="34" charset="0"/>
            </a:endParaRPr>
          </a:p>
        </p:txBody>
      </p:sp>
    </p:spTree>
    <p:extLst>
      <p:ext uri="{BB962C8B-B14F-4D97-AF65-F5344CB8AC3E}">
        <p14:creationId xmlns:p14="http://schemas.microsoft.com/office/powerpoint/2010/main" val="127380018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836" y="857958"/>
            <a:ext cx="11536437" cy="553997"/>
          </a:xfrm>
        </p:spPr>
        <p:txBody>
          <a:bodyPr/>
          <a:lstStyle>
            <a:lvl1pPr>
              <a:defRPr sz="4000"/>
            </a:lvl1p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30201" y="1851257"/>
            <a:ext cx="10493855"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33718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Direction_No Colum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03249-D6DC-4FF3-B760-5880AAE7E436}"/>
              </a:ext>
            </a:extLst>
          </p:cNvPr>
          <p:cNvSpPr>
            <a:spLocks noGrp="1"/>
          </p:cNvSpPr>
          <p:nvPr>
            <p:ph type="title"/>
          </p:nvPr>
        </p:nvSpPr>
        <p:spPr>
          <a:xfrm>
            <a:off x="925082" y="851816"/>
            <a:ext cx="10679542" cy="443198"/>
          </a:xfrm>
        </p:spPr>
        <p:txBody>
          <a:bodyPr/>
          <a:lstStyle>
            <a:lvl1pPr>
              <a:defRPr/>
            </a:lvl1pPr>
          </a:lstStyle>
          <a:p>
            <a:r>
              <a:rPr lang="en-US" dirty="0"/>
              <a:t>Click to edit Master title style</a:t>
            </a:r>
            <a:endParaRPr lang="en-GB" dirty="0"/>
          </a:p>
        </p:txBody>
      </p:sp>
      <p:sp>
        <p:nvSpPr>
          <p:cNvPr id="13" name="Slide Number Placeholder 12">
            <a:extLst>
              <a:ext uri="{FF2B5EF4-FFF2-40B4-BE49-F238E27FC236}">
                <a16:creationId xmlns:a16="http://schemas.microsoft.com/office/drawing/2014/main" id="{7CB0A5DF-BBD2-4EB8-A917-71BFCA4FBF01}"/>
              </a:ext>
            </a:extLst>
          </p:cNvPr>
          <p:cNvSpPr>
            <a:spLocks noGrp="1"/>
          </p:cNvSpPr>
          <p:nvPr>
            <p:ph type="sldNum" sz="quarter" idx="11"/>
          </p:nvPr>
        </p:nvSpPr>
        <p:spPr/>
        <p:txBody>
          <a:bodyPr/>
          <a:lstStyle/>
          <a:p>
            <a:fld id="{AFB7C1FD-6A93-4A4B-BD8A-A3880D2B5873}" type="slidenum">
              <a:rPr lang="en-US" smtClean="0"/>
              <a:pPr/>
              <a:t>‹nº›</a:t>
            </a:fld>
            <a:endParaRPr lang="en-US" dirty="0"/>
          </a:p>
        </p:txBody>
      </p:sp>
    </p:spTree>
    <p:extLst>
      <p:ext uri="{BB962C8B-B14F-4D97-AF65-F5344CB8AC3E}">
        <p14:creationId xmlns:p14="http://schemas.microsoft.com/office/powerpoint/2010/main" val="1015732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9" y="5433362"/>
            <a:ext cx="2743200" cy="365125"/>
          </a:xfrm>
          <a:prstGeom prst="rect">
            <a:avLst/>
          </a:prstGeom>
        </p:spPr>
        <p:txBody>
          <a:bodyPr lIns="182411" tIns="91208" rIns="182411" bIns="91208"/>
          <a:lstStyle/>
          <a:p>
            <a:pPr defTabSz="1229281"/>
            <a:endParaRPr lang="en-ZA" dirty="0">
              <a:solidFill>
                <a:srgbClr val="222223"/>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lIns="182411" tIns="91208" rIns="182411" bIns="91208"/>
          <a:lstStyle/>
          <a:p>
            <a:pPr defTabSz="1229281"/>
            <a:endParaRPr lang="en-ZA" dirty="0">
              <a:solidFill>
                <a:srgbClr val="222223"/>
              </a:solidFill>
            </a:endParaRPr>
          </a:p>
        </p:txBody>
      </p:sp>
    </p:spTree>
    <p:extLst>
      <p:ext uri="{BB962C8B-B14F-4D97-AF65-F5344CB8AC3E}">
        <p14:creationId xmlns:p14="http://schemas.microsoft.com/office/powerpoint/2010/main" val="33715777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7027" y="260351"/>
            <a:ext cx="10600508" cy="553997"/>
          </a:xfrm>
        </p:spPr>
        <p:txBody>
          <a:bodyPr vert="horz" wrap="square" lIns="0" tIns="0" rIns="0" bIns="0" rtlCol="0" anchor="t">
            <a:spAutoFit/>
          </a:bodyPr>
          <a:lstStyle>
            <a:lvl1pPr>
              <a:defRPr lang="en-US" dirty="0"/>
            </a:lvl1pPr>
          </a:lstStyle>
          <a:p>
            <a:pPr lvl="0"/>
            <a:r>
              <a:rPr lang="en-US" dirty="0"/>
              <a:t>Main title</a:t>
            </a:r>
          </a:p>
        </p:txBody>
      </p:sp>
    </p:spTree>
    <p:extLst>
      <p:ext uri="{BB962C8B-B14F-4D97-AF65-F5344CB8AC3E}">
        <p14:creationId xmlns:p14="http://schemas.microsoft.com/office/powerpoint/2010/main" val="8274276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ASE STUDIES C">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7673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718383881"/>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Confidence_No Colum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03249-D6DC-4FF3-B760-5880AAE7E436}"/>
              </a:ext>
            </a:extLst>
          </p:cNvPr>
          <p:cNvSpPr>
            <a:spLocks noGrp="1"/>
          </p:cNvSpPr>
          <p:nvPr>
            <p:ph type="title"/>
          </p:nvPr>
        </p:nvSpPr>
        <p:spPr>
          <a:xfrm>
            <a:off x="925082" y="851816"/>
            <a:ext cx="10679542" cy="443198"/>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5571007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0_Agility_No Colum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03249-D6DC-4FF3-B760-5880AAE7E436}"/>
              </a:ext>
            </a:extLst>
          </p:cNvPr>
          <p:cNvSpPr>
            <a:spLocks noGrp="1"/>
          </p:cNvSpPr>
          <p:nvPr>
            <p:ph type="title"/>
          </p:nvPr>
        </p:nvSpPr>
        <p:spPr>
          <a:xfrm>
            <a:off x="925082" y="851816"/>
            <a:ext cx="10679542" cy="443198"/>
          </a:xfrm>
        </p:spPr>
        <p:txBody>
          <a:bodyPr/>
          <a:lstStyle>
            <a:lvl1pPr>
              <a:defRPr/>
            </a:lvl1pPr>
          </a:lstStyle>
          <a:p>
            <a:r>
              <a:rPr lang="en-US" dirty="0"/>
              <a:t>Click to edit Master title style</a:t>
            </a:r>
            <a:endParaRPr lang="en-GB" dirty="0"/>
          </a:p>
        </p:txBody>
      </p:sp>
      <p:sp>
        <p:nvSpPr>
          <p:cNvPr id="12" name="Footer Placeholder 11">
            <a:extLst>
              <a:ext uri="{FF2B5EF4-FFF2-40B4-BE49-F238E27FC236}">
                <a16:creationId xmlns:a16="http://schemas.microsoft.com/office/drawing/2014/main" id="{38B27038-DB20-45CD-AC11-FA8CAEB17306}"/>
              </a:ext>
            </a:extLst>
          </p:cNvPr>
          <p:cNvSpPr>
            <a:spLocks noGrp="1"/>
          </p:cNvSpPr>
          <p:nvPr>
            <p:ph type="ftr" sz="quarter" idx="10"/>
          </p:nvPr>
        </p:nvSpPr>
        <p:spPr>
          <a:xfrm>
            <a:off x="911226" y="6581736"/>
            <a:ext cx="4190250" cy="92333"/>
          </a:xfrm>
          <a:prstGeom prst="rect">
            <a:avLst/>
          </a:prstGeom>
        </p:spPr>
        <p:txBody>
          <a:bodyPr/>
          <a:lstStyle/>
          <a:p>
            <a:r>
              <a:rPr lang="en-GB" dirty="0"/>
              <a:t>Doc Name | Month Year | Version 1 | Public | Internal Use Only | Confidential | Strictly Confidential (DELETE CLASSIFICATION)</a:t>
            </a:r>
          </a:p>
        </p:txBody>
      </p:sp>
      <p:sp>
        <p:nvSpPr>
          <p:cNvPr id="13" name="Slide Number Placeholder 12">
            <a:extLst>
              <a:ext uri="{FF2B5EF4-FFF2-40B4-BE49-F238E27FC236}">
                <a16:creationId xmlns:a16="http://schemas.microsoft.com/office/drawing/2014/main" id="{7CB0A5DF-BBD2-4EB8-A917-71BFCA4FBF01}"/>
              </a:ext>
            </a:extLst>
          </p:cNvPr>
          <p:cNvSpPr>
            <a:spLocks noGrp="1"/>
          </p:cNvSpPr>
          <p:nvPr>
            <p:ph type="sldNum" sz="quarter" idx="11"/>
          </p:nvPr>
        </p:nvSpPr>
        <p:spPr>
          <a:xfrm>
            <a:off x="11329474" y="6576278"/>
            <a:ext cx="588889" cy="170756"/>
          </a:xfrm>
          <a:prstGeom prst="rect">
            <a:avLst/>
          </a:prstGeom>
        </p:spPr>
        <p:txBody>
          <a:bodyPr/>
          <a:lstStyle/>
          <a:p>
            <a:fld id="{AFB7C1FD-6A93-4A4B-BD8A-A3880D2B5873}" type="slidenum">
              <a:rPr lang="en-US" smtClean="0"/>
              <a:pPr/>
              <a:t>‹nº›</a:t>
            </a:fld>
            <a:endParaRPr lang="en-US" dirty="0"/>
          </a:p>
        </p:txBody>
      </p:sp>
      <p:grpSp>
        <p:nvGrpSpPr>
          <p:cNvPr id="38" name="Group 37">
            <a:extLst>
              <a:ext uri="{FF2B5EF4-FFF2-40B4-BE49-F238E27FC236}">
                <a16:creationId xmlns:a16="http://schemas.microsoft.com/office/drawing/2014/main" id="{5EC349EB-22F2-464A-B7F1-29ED0663321A}"/>
              </a:ext>
            </a:extLst>
          </p:cNvPr>
          <p:cNvGrpSpPr/>
          <p:nvPr userDrawn="1"/>
        </p:nvGrpSpPr>
        <p:grpSpPr>
          <a:xfrm>
            <a:off x="11618808" y="286671"/>
            <a:ext cx="309667" cy="221291"/>
            <a:chOff x="22635707" y="394184"/>
            <a:chExt cx="864056" cy="486757"/>
          </a:xfrm>
        </p:grpSpPr>
        <p:cxnSp>
          <p:nvCxnSpPr>
            <p:cNvPr id="39" name="Straight Connector 38">
              <a:extLst>
                <a:ext uri="{FF2B5EF4-FFF2-40B4-BE49-F238E27FC236}">
                  <a16:creationId xmlns:a16="http://schemas.microsoft.com/office/drawing/2014/main" id="{ADCA753F-3344-4489-93E5-F6D4CF2C6A96}"/>
                </a:ext>
              </a:extLst>
            </p:cNvPr>
            <p:cNvCxnSpPr/>
            <p:nvPr userDrawn="1"/>
          </p:nvCxnSpPr>
          <p:spPr>
            <a:xfrm>
              <a:off x="22635707" y="637563"/>
              <a:ext cx="86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8F60B3-02BD-41BF-9432-6D06209E9923}"/>
                </a:ext>
              </a:extLst>
            </p:cNvPr>
            <p:cNvCxnSpPr/>
            <p:nvPr userDrawn="1"/>
          </p:nvCxnSpPr>
          <p:spPr>
            <a:xfrm>
              <a:off x="22635707" y="880941"/>
              <a:ext cx="86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C46FF1A-832C-45AA-8410-ADA8E77CF3C5}"/>
                </a:ext>
              </a:extLst>
            </p:cNvPr>
            <p:cNvCxnSpPr/>
            <p:nvPr userDrawn="1"/>
          </p:nvCxnSpPr>
          <p:spPr>
            <a:xfrm>
              <a:off x="22635707" y="394184"/>
              <a:ext cx="86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712237EC-0524-4E7B-97AA-CF1D668633E1}"/>
              </a:ext>
            </a:extLst>
          </p:cNvPr>
          <p:cNvSpPr>
            <a:spLocks noChangeAspect="1"/>
          </p:cNvSpPr>
          <p:nvPr userDrawn="1"/>
        </p:nvSpPr>
        <p:spPr>
          <a:xfrm>
            <a:off x="11170924" y="249717"/>
            <a:ext cx="295200" cy="29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latin typeface="Segoe UI" panose="020B0502040204020203" pitchFamily="34" charset="0"/>
                <a:cs typeface="Segoe UI" panose="020B0502040204020203" pitchFamily="34" charset="0"/>
              </a:rPr>
              <a:t>A</a:t>
            </a:r>
          </a:p>
        </p:txBody>
      </p:sp>
      <p:sp>
        <p:nvSpPr>
          <p:cNvPr id="43" name="Rectangle 42">
            <a:extLst>
              <a:ext uri="{FF2B5EF4-FFF2-40B4-BE49-F238E27FC236}">
                <a16:creationId xmlns:a16="http://schemas.microsoft.com/office/drawing/2014/main" id="{BB6385A2-3242-4B1F-87A1-2FD82F778135}"/>
              </a:ext>
            </a:extLst>
          </p:cNvPr>
          <p:cNvSpPr>
            <a:spLocks noChangeAspect="1"/>
          </p:cNvSpPr>
          <p:nvPr userDrawn="1"/>
        </p:nvSpPr>
        <p:spPr>
          <a:xfrm>
            <a:off x="10807196" y="249717"/>
            <a:ext cx="295200" cy="295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0" dirty="0">
                <a:latin typeface="Segoe UI" panose="020B0502040204020203" pitchFamily="34" charset="0"/>
                <a:cs typeface="Segoe UI" panose="020B0502040204020203" pitchFamily="34" charset="0"/>
              </a:rPr>
              <a:t>D</a:t>
            </a:r>
          </a:p>
        </p:txBody>
      </p:sp>
      <p:sp>
        <p:nvSpPr>
          <p:cNvPr id="44" name="Rectangle 43">
            <a:extLst>
              <a:ext uri="{FF2B5EF4-FFF2-40B4-BE49-F238E27FC236}">
                <a16:creationId xmlns:a16="http://schemas.microsoft.com/office/drawing/2014/main" id="{80CE8AC1-20F5-47FA-9F25-751E2F77F5DB}"/>
              </a:ext>
            </a:extLst>
          </p:cNvPr>
          <p:cNvSpPr>
            <a:spLocks noChangeAspect="1"/>
          </p:cNvSpPr>
          <p:nvPr userDrawn="1"/>
        </p:nvSpPr>
        <p:spPr>
          <a:xfrm>
            <a:off x="10443468" y="249717"/>
            <a:ext cx="295200" cy="295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i="0" dirty="0">
                <a:latin typeface="Segoe UI" panose="020B0502040204020203" pitchFamily="34" charset="0"/>
                <a:cs typeface="Segoe UI" panose="020B0502040204020203" pitchFamily="34" charset="0"/>
              </a:rPr>
              <a:t>C</a:t>
            </a:r>
          </a:p>
        </p:txBody>
      </p:sp>
      <p:sp>
        <p:nvSpPr>
          <p:cNvPr id="45" name="Rectangle 44">
            <a:extLst>
              <a:ext uri="{FF2B5EF4-FFF2-40B4-BE49-F238E27FC236}">
                <a16:creationId xmlns:a16="http://schemas.microsoft.com/office/drawing/2014/main" id="{CAC7BA48-D1FC-4D8A-8DF4-151851CFDA38}"/>
              </a:ext>
            </a:extLst>
          </p:cNvPr>
          <p:cNvSpPr>
            <a:spLocks noChangeAspect="1"/>
          </p:cNvSpPr>
          <p:nvPr userDrawn="1"/>
        </p:nvSpPr>
        <p:spPr>
          <a:xfrm>
            <a:off x="10443468" y="588956"/>
            <a:ext cx="1022656" cy="98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l"/>
            <a:r>
              <a:rPr lang="en-GB" sz="800" b="0" i="0" dirty="0">
                <a:solidFill>
                  <a:schemeClr val="tx2"/>
                </a:solidFill>
                <a:latin typeface="Segoe UI" panose="020B0502040204020203" pitchFamily="34" charset="0"/>
                <a:cs typeface="Segoe UI" panose="020B0502040204020203" pitchFamily="34" charset="0"/>
              </a:rPr>
              <a:t>AGILITY</a:t>
            </a:r>
          </a:p>
        </p:txBody>
      </p:sp>
    </p:spTree>
    <p:extLst>
      <p:ext uri="{BB962C8B-B14F-4D97-AF65-F5344CB8AC3E}">
        <p14:creationId xmlns:p14="http://schemas.microsoft.com/office/powerpoint/2010/main" val="23366583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18108" y="220167"/>
            <a:ext cx="3146425" cy="1123315"/>
          </a:xfrm>
          <a:prstGeom prst="rect">
            <a:avLst/>
          </a:prstGeom>
        </p:spPr>
        <p:txBody>
          <a:bodyPr lIns="0" tIns="0" rIns="0" bIns="0"/>
          <a:lstStyle>
            <a:lvl1pPr>
              <a:defRPr sz="1800" b="0" i="0">
                <a:solidFill>
                  <a:srgbClr val="00000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250" b="1" i="0">
                <a:solidFill>
                  <a:srgbClr val="57575B"/>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9/1/2020</a:t>
            </a:fld>
            <a:endParaRPr lang="en-US" dirty="0"/>
          </a:p>
        </p:txBody>
      </p:sp>
      <p:sp>
        <p:nvSpPr>
          <p:cNvPr id="6" name="Holder 6"/>
          <p:cNvSpPr>
            <a:spLocks noGrp="1"/>
          </p:cNvSpPr>
          <p:nvPr>
            <p:ph type="sldNum" sz="quarter" idx="7"/>
          </p:nvPr>
        </p:nvSpPr>
        <p:spPr>
          <a:xfrm>
            <a:off x="11692635" y="6578143"/>
            <a:ext cx="160654" cy="161290"/>
          </a:xfrm>
          <a:prstGeom prst="rect">
            <a:avLst/>
          </a:prstGeom>
        </p:spPr>
        <p:txBody>
          <a:bodyPr lIns="0" tIns="0" rIns="0" bIns="0"/>
          <a:lstStyle>
            <a:lvl1pPr>
              <a:defRPr sz="800" b="0" i="0">
                <a:solidFill>
                  <a:srgbClr val="878A8D"/>
                </a:solidFill>
                <a:latin typeface="Segoe UI"/>
                <a:cs typeface="Segoe UI"/>
              </a:defRPr>
            </a:lvl1pPr>
          </a:lstStyle>
          <a:p>
            <a:pPr marL="25400">
              <a:lnSpc>
                <a:spcPct val="100000"/>
              </a:lnSpc>
              <a:spcBef>
                <a:spcPts val="165"/>
              </a:spcBef>
            </a:pPr>
            <a:fld id="{81D60167-4931-47E6-BA6A-407CBD079E47}" type="slidenum">
              <a:rPr dirty="0"/>
              <a:t>‹nº›</a:t>
            </a:fld>
            <a:endParaRPr dirty="0"/>
          </a:p>
        </p:txBody>
      </p:sp>
    </p:spTree>
    <p:extLst>
      <p:ext uri="{BB962C8B-B14F-4D97-AF65-F5344CB8AC3E}">
        <p14:creationId xmlns:p14="http://schemas.microsoft.com/office/powerpoint/2010/main" val="17586136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29295" cy="480131"/>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57556" cy="590215"/>
          </a:xfrm>
        </p:spPr>
        <p:txBody>
          <a:bodyPr anchor="b">
            <a:no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5" y="5620954"/>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9704512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Wayfinder">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b"/>
          <a:lstStyle/>
          <a:p>
            <a:r>
              <a:rPr lang="en-US" dirty="0"/>
              <a:t>Click to edit Master title style</a:t>
            </a:r>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19790858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Wayfinder">
    <p:spTree>
      <p:nvGrpSpPr>
        <p:cNvPr id="1" name=""/>
        <p:cNvGrpSpPr/>
        <p:nvPr/>
      </p:nvGrpSpPr>
      <p:grpSpPr>
        <a:xfrm>
          <a:off x="0" y="0"/>
          <a:ext cx="0" cy="0"/>
          <a:chOff x="0" y="0"/>
          <a:chExt cx="0" cy="0"/>
        </a:xfrm>
      </p:grpSpPr>
      <p:sp>
        <p:nvSpPr>
          <p:cNvPr id="7" name="Text Placeholder 2"/>
          <p:cNvSpPr>
            <a:spLocks noGrp="1"/>
          </p:cNvSpPr>
          <p:nvPr>
            <p:ph type="body" idx="13"/>
          </p:nvPr>
        </p:nvSpPr>
        <p:spPr>
          <a:xfrm>
            <a:off x="342900" y="172992"/>
            <a:ext cx="10325100" cy="249299"/>
          </a:xfrm>
          <a:prstGeom prst="rect">
            <a:avLst/>
          </a:prstGeom>
        </p:spPr>
        <p:txBody>
          <a:bodyPr wrap="square" lIns="0" tIns="0" rIns="0" bIns="0" anchor="b">
            <a:spAutoFit/>
          </a:bodyPr>
          <a:lstStyle>
            <a:lvl1pPr marL="0" indent="0">
              <a:lnSpc>
                <a:spcPct val="90000"/>
              </a:lnSpc>
              <a:spcBef>
                <a:spcPts val="0"/>
              </a:spcBef>
              <a:buNone/>
              <a:defRPr sz="1800">
                <a:solidFill>
                  <a:schemeClr val="tx1">
                    <a:tint val="75000"/>
                  </a:schemeClr>
                </a:solidFill>
                <a:latin typeface="Calibri" charset="0"/>
                <a:ea typeface="Calibri" charset="0"/>
                <a:cs typeface="Calibri"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dirty="0"/>
              <a:t>Click to edit Master text styles</a:t>
            </a:r>
          </a:p>
        </p:txBody>
      </p:sp>
      <p:sp>
        <p:nvSpPr>
          <p:cNvPr id="3" name="Title 2"/>
          <p:cNvSpPr>
            <a:spLocks noGrp="1"/>
          </p:cNvSpPr>
          <p:nvPr>
            <p:ph type="title"/>
          </p:nvPr>
        </p:nvSpPr>
        <p:spPr>
          <a:xfrm>
            <a:off x="342900" y="445442"/>
            <a:ext cx="10325100" cy="360099"/>
          </a:xfrm>
        </p:spPr>
        <p:txBody>
          <a:bodyPr anchor="t"/>
          <a:lstStyle/>
          <a:p>
            <a:r>
              <a:rPr lang="en-US" dirty="0"/>
              <a:t>Click to edit Master title style</a:t>
            </a:r>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18279702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t"/>
          <a:lstStyle/>
          <a:p>
            <a:endParaRPr lang="en-US" dirty="0"/>
          </a:p>
        </p:txBody>
      </p:sp>
      <p:sp>
        <p:nvSpPr>
          <p:cNvPr id="16" name="Text Placeholder 2"/>
          <p:cNvSpPr>
            <a:spLocks noGrp="1"/>
          </p:cNvSpPr>
          <p:nvPr>
            <p:ph type="body" idx="13"/>
          </p:nvPr>
        </p:nvSpPr>
        <p:spPr>
          <a:xfrm>
            <a:off x="342900" y="172992"/>
            <a:ext cx="10325100" cy="249299"/>
          </a:xfrm>
          <a:prstGeom prst="rect">
            <a:avLst/>
          </a:prstGeom>
        </p:spPr>
        <p:txBody>
          <a:bodyPr wrap="square" lIns="0" tIns="0" rIns="0" bIns="0" anchor="b">
            <a:spAutoFit/>
          </a:bodyPr>
          <a:lstStyle>
            <a:lvl1pPr marL="0" indent="0">
              <a:lnSpc>
                <a:spcPct val="90000"/>
              </a:lnSpc>
              <a:spcBef>
                <a:spcPts val="0"/>
              </a:spcBef>
              <a:buNone/>
              <a:defRPr sz="1800">
                <a:solidFill>
                  <a:schemeClr val="tx1">
                    <a:tint val="75000"/>
                  </a:schemeClr>
                </a:solidFill>
                <a:latin typeface="Calibri" charset="0"/>
                <a:ea typeface="Calibri" charset="0"/>
                <a:cs typeface="Calibri"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7" name="Subtitle 2"/>
          <p:cNvSpPr>
            <a:spLocks noGrp="1"/>
          </p:cNvSpPr>
          <p:nvPr>
            <p:ph type="subTitle" idx="1"/>
          </p:nvPr>
        </p:nvSpPr>
        <p:spPr>
          <a:xfrm>
            <a:off x="342899" y="127000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Footer Placeholder 7"/>
          <p:cNvSpPr>
            <a:spLocks noGrp="1"/>
          </p:cNvSpPr>
          <p:nvPr>
            <p:ph type="ftr" sz="quarter" idx="14"/>
          </p:nvPr>
        </p:nvSpPr>
        <p:spPr/>
        <p:txBody>
          <a:bodyPr/>
          <a:lstStyle/>
          <a:p>
            <a:endParaRPr lang="en-US" dirty="0"/>
          </a:p>
        </p:txBody>
      </p:sp>
      <p:sp>
        <p:nvSpPr>
          <p:cNvPr id="18" name="Slide Number Placeholder 1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12821606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t"/>
          <a:lstStyle/>
          <a:p>
            <a:endParaRPr lang="en-US" dirty="0"/>
          </a:p>
        </p:txBody>
      </p:sp>
      <p:sp>
        <p:nvSpPr>
          <p:cNvPr id="17" name="Subtitle 2"/>
          <p:cNvSpPr>
            <a:spLocks noGrp="1"/>
          </p:cNvSpPr>
          <p:nvPr>
            <p:ph type="subTitle" idx="1"/>
          </p:nvPr>
        </p:nvSpPr>
        <p:spPr>
          <a:xfrm>
            <a:off x="342899" y="127000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Footer Placeholder 7"/>
          <p:cNvSpPr>
            <a:spLocks noGrp="1"/>
          </p:cNvSpPr>
          <p:nvPr>
            <p:ph type="ftr" sz="quarter" idx="14"/>
          </p:nvPr>
        </p:nvSpPr>
        <p:spPr/>
        <p:txBody>
          <a:bodyPr/>
          <a:lstStyle/>
          <a:p>
            <a:endParaRPr lang="en-US" dirty="0"/>
          </a:p>
        </p:txBody>
      </p:sp>
      <p:sp>
        <p:nvSpPr>
          <p:cNvPr id="18" name="Slide Number Placeholder 1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3383338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ubtitle, and Text">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b"/>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4C558563-F413-9044-B15C-F9188EC30C88}" type="slidenum">
              <a:rPr lang="en-US" smtClean="0"/>
              <a:pPr/>
              <a:t>‹nº›</a:t>
            </a:fld>
            <a:endParaRPr lang="en-US" dirty="0"/>
          </a:p>
        </p:txBody>
      </p:sp>
      <p:sp>
        <p:nvSpPr>
          <p:cNvPr id="22" name="Text Placeholder 21"/>
          <p:cNvSpPr>
            <a:spLocks noGrp="1"/>
          </p:cNvSpPr>
          <p:nvPr>
            <p:ph type="body" sz="quarter" idx="12"/>
          </p:nvPr>
        </p:nvSpPr>
        <p:spPr>
          <a:xfrm>
            <a:off x="342899" y="1583280"/>
            <a:ext cx="11507725" cy="1548116"/>
          </a:xfrm>
          <a:prstGeom prst="rect">
            <a:avLst/>
          </a:prstGeom>
        </p:spPr>
        <p:txBody>
          <a:bodyPr wrap="square" lIns="0" tIns="0" rIns="0" bIns="0">
            <a:spAutoFit/>
          </a:bodyPr>
          <a:lstStyle>
            <a:lvl1pPr marL="0" indent="0">
              <a:spcBef>
                <a:spcPts val="0"/>
              </a:spcBef>
              <a:spcAft>
                <a:spcPts val="1200"/>
              </a:spcAft>
              <a:buNone/>
              <a:defRPr sz="1600"/>
            </a:lvl1pPr>
            <a:lvl2pPr marL="182880" indent="-228600">
              <a:spcBef>
                <a:spcPts val="0"/>
              </a:spcBef>
              <a:spcAft>
                <a:spcPts val="600"/>
              </a:spcAft>
              <a:buSzPct val="120000"/>
              <a:tabLst/>
              <a:defRPr sz="1600"/>
            </a:lvl2pPr>
            <a:lvl3pPr marL="365760" indent="-228600">
              <a:spcBef>
                <a:spcPts val="0"/>
              </a:spcBef>
              <a:spcAft>
                <a:spcPts val="600"/>
              </a:spcAft>
              <a:buSzPct val="120000"/>
              <a:buFont typeface="LucidaGrande" charset="0"/>
              <a:buChar char="-"/>
              <a:defRPr sz="1600"/>
            </a:lvl3pPr>
            <a:lvl4pPr marL="548640" indent="-228600">
              <a:spcBef>
                <a:spcPts val="0"/>
              </a:spcBef>
              <a:spcAft>
                <a:spcPts val="600"/>
              </a:spcAft>
              <a:buSzPct val="120000"/>
              <a:defRPr sz="1600"/>
            </a:lvl4pPr>
            <a:lvl5pPr marL="731520" indent="-228600">
              <a:spcBef>
                <a:spcPts val="0"/>
              </a:spcBef>
              <a:spcAft>
                <a:spcPts val="600"/>
              </a:spcAft>
              <a:buSzPct val="120000"/>
              <a:buFont typeface="LucidaGrande"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ubtitle 2"/>
          <p:cNvSpPr>
            <a:spLocks noGrp="1"/>
          </p:cNvSpPr>
          <p:nvPr>
            <p:ph type="subTitle" idx="1"/>
          </p:nvPr>
        </p:nvSpPr>
        <p:spPr>
          <a:xfrm>
            <a:off x="342899" y="90424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Tree>
    <p:extLst>
      <p:ext uri="{BB962C8B-B14F-4D97-AF65-F5344CB8AC3E}">
        <p14:creationId xmlns:p14="http://schemas.microsoft.com/office/powerpoint/2010/main" val="39053859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342900" y="445442"/>
            <a:ext cx="10325100" cy="360099"/>
          </a:xfrm>
        </p:spPr>
        <p:txBody>
          <a:bodyPr/>
          <a:lstStyle/>
          <a:p>
            <a:r>
              <a:rPr lang="en-US" dirty="0"/>
              <a:t>Click to edit Master title style</a:t>
            </a:r>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4C558563-F413-9044-B15C-F9188EC30C88}" type="slidenum">
              <a:rPr lang="en-US" smtClean="0"/>
              <a:pPr/>
              <a:t>‹nº›</a:t>
            </a:fld>
            <a:endParaRPr lang="en-US" dirty="0"/>
          </a:p>
        </p:txBody>
      </p:sp>
      <p:sp>
        <p:nvSpPr>
          <p:cNvPr id="22" name="Content Placeholder 21"/>
          <p:cNvSpPr>
            <a:spLocks noGrp="1"/>
          </p:cNvSpPr>
          <p:nvPr>
            <p:ph sz="quarter" idx="12"/>
          </p:nvPr>
        </p:nvSpPr>
        <p:spPr>
          <a:xfrm>
            <a:off x="342898" y="1579407"/>
            <a:ext cx="11507725" cy="1492716"/>
          </a:xfrm>
          <a:prstGeom prst="rect">
            <a:avLst/>
          </a:prstGeom>
        </p:spPr>
        <p:txBody>
          <a:bodyPr lIns="0" tIns="0" rIns="0" bIns="0">
            <a:spAutoFit/>
          </a:bodyPr>
          <a:lstStyle>
            <a:lvl1pPr marL="0" indent="0">
              <a:spcBef>
                <a:spcPts val="0"/>
              </a:spcBef>
              <a:spcAft>
                <a:spcPts val="1200"/>
              </a:spcAft>
              <a:buSzPct val="120000"/>
              <a:buNone/>
              <a:tabLst/>
              <a:defRPr sz="1600"/>
            </a:lvl1pPr>
            <a:lvl2pPr marL="0" indent="-228600">
              <a:spcBef>
                <a:spcPts val="0"/>
              </a:spcBef>
              <a:spcAft>
                <a:spcPts val="600"/>
              </a:spcAft>
              <a:buSzPct val="120000"/>
              <a:buFont typeface="Arial" charset="0"/>
              <a:buChar char="•"/>
              <a:defRPr sz="1600"/>
            </a:lvl2pPr>
            <a:lvl3pPr marL="365760" indent="-228600">
              <a:spcBef>
                <a:spcPts val="0"/>
              </a:spcBef>
              <a:spcAft>
                <a:spcPts val="600"/>
              </a:spcAft>
              <a:buSzPct val="120000"/>
              <a:buFont typeface="LucidaGrande" charset="0"/>
              <a:buChar char="-"/>
              <a:defRPr sz="1600"/>
            </a:lvl3pPr>
            <a:lvl4pPr marL="548640" indent="-228600">
              <a:spcBef>
                <a:spcPts val="0"/>
              </a:spcBef>
              <a:spcAft>
                <a:spcPts val="600"/>
              </a:spcAft>
              <a:buSzPct val="120000"/>
              <a:buFont typeface="Arial" charset="0"/>
              <a:buChar char="•"/>
              <a:defRPr sz="1600"/>
            </a:lvl4pPr>
            <a:lvl5pPr marL="731520" indent="-228600">
              <a:spcBef>
                <a:spcPts val="0"/>
              </a:spcBef>
              <a:spcAft>
                <a:spcPts val="600"/>
              </a:spcAft>
              <a:buSzPct val="120000"/>
              <a:buFont typeface="LucidaGrande"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ubtitle 2"/>
          <p:cNvSpPr>
            <a:spLocks noGrp="1"/>
          </p:cNvSpPr>
          <p:nvPr>
            <p:ph type="subTitle" idx="1"/>
          </p:nvPr>
        </p:nvSpPr>
        <p:spPr>
          <a:xfrm>
            <a:off x="342899" y="90424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Tree>
    <p:extLst>
      <p:ext uri="{BB962C8B-B14F-4D97-AF65-F5344CB8AC3E}">
        <p14:creationId xmlns:p14="http://schemas.microsoft.com/office/powerpoint/2010/main" val="221999923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755609" cy="1311128"/>
          </a:xfrm>
        </p:spPr>
        <p:txBody>
          <a:bodyPr wrap="none">
            <a:sp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en-GB" dirty="0" err="1"/>
              <a:t>Modifiez</a:t>
            </a:r>
            <a:r>
              <a:rPr lang="en-GB" dirty="0"/>
              <a:t> le style du titre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56085"/>
            <a:ext cx="2468441" cy="313932"/>
          </a:xfrm>
        </p:spPr>
        <p:txBody>
          <a:bodyPr wrap="square" lIns="108000" rIns="180000" anchor="b">
            <a:spAutoFit/>
          </a:bodyPr>
          <a:lstStyle>
            <a:lvl1pPr marL="0" indent="0">
              <a:buNone/>
              <a:defRPr sz="1600" b="1"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a:t>
            </a:r>
            <a:r>
              <a:rPr lang="en-GB" dirty="0" err="1"/>
              <a:t>ext</a:t>
            </a:r>
            <a:r>
              <a:rPr lang="en-GB" dirty="0"/>
              <a:t> here</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en-GB" smtClean="0"/>
              <a:pPr/>
              <a:t>‹nº›</a:t>
            </a:fld>
            <a:r>
              <a:rPr lang="en-GB" dirty="0"/>
              <a:t> ‒ </a:t>
            </a:r>
          </a:p>
        </p:txBody>
      </p:sp>
    </p:spTree>
    <p:extLst>
      <p:ext uri="{BB962C8B-B14F-4D97-AF65-F5344CB8AC3E}">
        <p14:creationId xmlns:p14="http://schemas.microsoft.com/office/powerpoint/2010/main" val="42000345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Wayfinder, Sub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t"/>
          <a:lstStyle>
            <a:lvl1pPr>
              <a:defRPr baseline="0"/>
            </a:lvl1p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4C558563-F413-9044-B15C-F9188EC30C88}" type="slidenum">
              <a:rPr lang="en-US" smtClean="0"/>
              <a:pPr/>
              <a:t>‹nº›</a:t>
            </a:fld>
            <a:endParaRPr lang="en-US" dirty="0"/>
          </a:p>
        </p:txBody>
      </p:sp>
      <p:sp>
        <p:nvSpPr>
          <p:cNvPr id="19" name="Text Placeholder 2"/>
          <p:cNvSpPr>
            <a:spLocks noGrp="1"/>
          </p:cNvSpPr>
          <p:nvPr>
            <p:ph type="body" idx="13"/>
          </p:nvPr>
        </p:nvSpPr>
        <p:spPr>
          <a:xfrm>
            <a:off x="342900" y="172992"/>
            <a:ext cx="10325100" cy="249299"/>
          </a:xfrm>
          <a:prstGeom prst="rect">
            <a:avLst/>
          </a:prstGeom>
        </p:spPr>
        <p:txBody>
          <a:bodyPr wrap="square" lIns="0" tIns="0" rIns="0" bIns="0" anchor="b">
            <a:spAutoFit/>
          </a:bodyPr>
          <a:lstStyle>
            <a:lvl1pPr marL="0" indent="0">
              <a:lnSpc>
                <a:spcPct val="90000"/>
              </a:lnSpc>
              <a:spcBef>
                <a:spcPts val="0"/>
              </a:spcBef>
              <a:buNone/>
              <a:defRPr sz="1800">
                <a:solidFill>
                  <a:schemeClr val="tx1">
                    <a:tint val="75000"/>
                  </a:schemeClr>
                </a:solidFill>
                <a:latin typeface="Calibri" charset="0"/>
                <a:ea typeface="Calibri" charset="0"/>
                <a:cs typeface="Calibri"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21" name="Content Placeholder 21"/>
          <p:cNvSpPr>
            <a:spLocks noGrp="1"/>
          </p:cNvSpPr>
          <p:nvPr>
            <p:ph sz="quarter" idx="12"/>
          </p:nvPr>
        </p:nvSpPr>
        <p:spPr>
          <a:xfrm>
            <a:off x="342898" y="1794564"/>
            <a:ext cx="11507725" cy="1492716"/>
          </a:xfrm>
          <a:prstGeom prst="rect">
            <a:avLst/>
          </a:prstGeom>
        </p:spPr>
        <p:txBody>
          <a:bodyPr lIns="0" tIns="0" rIns="0" bIns="0">
            <a:spAutoFit/>
          </a:bodyPr>
          <a:lstStyle>
            <a:lvl1pPr marL="0" indent="0">
              <a:spcBef>
                <a:spcPts val="0"/>
              </a:spcBef>
              <a:spcAft>
                <a:spcPts val="1200"/>
              </a:spcAft>
              <a:buSzPct val="120000"/>
              <a:buNone/>
              <a:tabLst/>
              <a:defRPr sz="1600"/>
            </a:lvl1pPr>
            <a:lvl2pPr marL="0" indent="-228600">
              <a:spcBef>
                <a:spcPts val="0"/>
              </a:spcBef>
              <a:spcAft>
                <a:spcPts val="600"/>
              </a:spcAft>
              <a:buSzPct val="120000"/>
              <a:buFont typeface="Arial" charset="0"/>
              <a:buChar char="•"/>
              <a:defRPr sz="1600"/>
            </a:lvl2pPr>
            <a:lvl3pPr marL="365760" indent="-228600">
              <a:spcBef>
                <a:spcPts val="0"/>
              </a:spcBef>
              <a:spcAft>
                <a:spcPts val="600"/>
              </a:spcAft>
              <a:buSzPct val="120000"/>
              <a:buFont typeface="LucidaGrande" charset="0"/>
              <a:buChar char="-"/>
              <a:defRPr sz="1600"/>
            </a:lvl3pPr>
            <a:lvl4pPr marL="548640" indent="-228600">
              <a:spcBef>
                <a:spcPts val="0"/>
              </a:spcBef>
              <a:spcAft>
                <a:spcPts val="600"/>
              </a:spcAft>
              <a:buSzPct val="120000"/>
              <a:buFont typeface="Arial" charset="0"/>
              <a:buChar char="•"/>
              <a:defRPr sz="1600"/>
            </a:lvl4pPr>
            <a:lvl5pPr marL="731520" indent="-228600">
              <a:spcBef>
                <a:spcPts val="0"/>
              </a:spcBef>
              <a:spcAft>
                <a:spcPts val="600"/>
              </a:spcAft>
              <a:buSzPct val="120000"/>
              <a:buFont typeface="LucidaGrande"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ubtitle 2"/>
          <p:cNvSpPr>
            <a:spLocks noGrp="1"/>
          </p:cNvSpPr>
          <p:nvPr>
            <p:ph type="subTitle" idx="1"/>
          </p:nvPr>
        </p:nvSpPr>
        <p:spPr>
          <a:xfrm>
            <a:off x="342899" y="1261528"/>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42420279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NO Title Footer Slide">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1344324370"/>
      </p:ext>
    </p:extLst>
  </p:cSld>
  <p:clrMapOvr>
    <a:masterClrMapping/>
  </p:clrMapOvr>
  <p:extLst>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815909"/>
      </p:ext>
    </p:extLst>
  </p:cSld>
  <p:clrMapOvr>
    <a:masterClrMapping/>
  </p:clrMapOvr>
  <p:extLst>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 Small Ima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1976" y="-7234"/>
            <a:ext cx="5267247" cy="6875929"/>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645459 w 4392706"/>
              <a:gd name="connsiteY3" fmla="*/ 4937312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443753 w 4392706"/>
              <a:gd name="connsiteY3" fmla="*/ 5152465 h 5152465"/>
              <a:gd name="connsiteX4" fmla="*/ 0 w 4392706"/>
              <a:gd name="connsiteY4" fmla="*/ 8965 h 5152465"/>
              <a:gd name="connsiteX0" fmla="*/ 0 w 3962400"/>
              <a:gd name="connsiteY0" fmla="*/ 0 h 5156947"/>
              <a:gd name="connsiteX1" fmla="*/ 2286000 w 3962400"/>
              <a:gd name="connsiteY1" fmla="*/ 4482 h 5156947"/>
              <a:gd name="connsiteX2" fmla="*/ 3962400 w 3962400"/>
              <a:gd name="connsiteY2" fmla="*/ 5156947 h 5156947"/>
              <a:gd name="connsiteX3" fmla="*/ 13447 w 3962400"/>
              <a:gd name="connsiteY3" fmla="*/ 5156947 h 5156947"/>
              <a:gd name="connsiteX4" fmla="*/ 0 w 3962400"/>
              <a:gd name="connsiteY4" fmla="*/ 0 h 5156947"/>
              <a:gd name="connsiteX0" fmla="*/ 67 w 3950435"/>
              <a:gd name="connsiteY0" fmla="*/ 0 h 5156947"/>
              <a:gd name="connsiteX1" fmla="*/ 2274035 w 3950435"/>
              <a:gd name="connsiteY1" fmla="*/ 4482 h 5156947"/>
              <a:gd name="connsiteX2" fmla="*/ 3950435 w 3950435"/>
              <a:gd name="connsiteY2" fmla="*/ 5156947 h 5156947"/>
              <a:gd name="connsiteX3" fmla="*/ 1482 w 3950435"/>
              <a:gd name="connsiteY3" fmla="*/ 5156947 h 5156947"/>
              <a:gd name="connsiteX4" fmla="*/ 67 w 3950435"/>
              <a:gd name="connsiteY4" fmla="*/ 0 h 515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435" h="5156947">
                <a:moveTo>
                  <a:pt x="67" y="0"/>
                </a:moveTo>
                <a:lnTo>
                  <a:pt x="2274035" y="4482"/>
                </a:lnTo>
                <a:lnTo>
                  <a:pt x="3950435" y="5156947"/>
                </a:lnTo>
                <a:lnTo>
                  <a:pt x="1482" y="5156947"/>
                </a:lnTo>
                <a:cubicBezTo>
                  <a:pt x="-3000" y="3437965"/>
                  <a:pt x="4549" y="1718982"/>
                  <a:pt x="67" y="0"/>
                </a:cubicBezTo>
                <a:close/>
              </a:path>
            </a:pathLst>
          </a:custGeom>
        </p:spPr>
        <p:txBody>
          <a:bodyPr/>
          <a:lstStyle>
            <a:lvl1pPr marL="0" indent="0">
              <a:buNone/>
              <a:defRPr sz="1600">
                <a:solidFill>
                  <a:schemeClr val="bg1"/>
                </a:solidFill>
              </a:defRPr>
            </a:lvl1pPr>
          </a:lstStyle>
          <a:p>
            <a:r>
              <a:rPr lang="en-US" dirty="0"/>
              <a:t>Drag picture to placeholder or click icon to add</a:t>
            </a:r>
            <a:endParaRPr lang="en-GB" dirty="0"/>
          </a:p>
        </p:txBody>
      </p:sp>
      <p:sp>
        <p:nvSpPr>
          <p:cNvPr id="4" name="Slide Number Placeholder 3"/>
          <p:cNvSpPr>
            <a:spLocks noGrp="1"/>
          </p:cNvSpPr>
          <p:nvPr>
            <p:ph type="sldNum" sz="quarter" idx="18"/>
          </p:nvPr>
        </p:nvSpPr>
        <p:spPr/>
        <p:txBody>
          <a:bodyPr/>
          <a:lstStyle>
            <a:lvl1pPr>
              <a:defRPr>
                <a:solidFill>
                  <a:schemeClr val="bg1"/>
                </a:solidFill>
              </a:defRPr>
            </a:lvl1pPr>
          </a:lstStyle>
          <a:p>
            <a:fld id="{4C558563-F413-9044-B15C-F9188EC30C88}" type="slidenum">
              <a:rPr lang="en-US" smtClean="0"/>
              <a:pPr/>
              <a:t>‹nº›</a:t>
            </a:fld>
            <a:endParaRPr lang="en-US" dirty="0"/>
          </a:p>
        </p:txBody>
      </p:sp>
      <p:sp>
        <p:nvSpPr>
          <p:cNvPr id="10" name="Subtitle 2"/>
          <p:cNvSpPr>
            <a:spLocks noGrp="1"/>
          </p:cNvSpPr>
          <p:nvPr>
            <p:ph type="subTitle" idx="1" hasCustomPrompt="1"/>
          </p:nvPr>
        </p:nvSpPr>
        <p:spPr>
          <a:xfrm>
            <a:off x="5265271" y="3002730"/>
            <a:ext cx="5859929" cy="852541"/>
          </a:xfrm>
          <a:prstGeom prst="rect">
            <a:avLst/>
          </a:prstGeom>
        </p:spPr>
        <p:txBody>
          <a:bodyPr wrap="square" lIns="0" tIns="0" rIns="0" bIns="0" anchor="ctr">
            <a:spAutoFit/>
          </a:bodyPr>
          <a:lstStyle>
            <a:lvl1pPr marL="0" indent="0" algn="l">
              <a:lnSpc>
                <a:spcPct val="90000"/>
              </a:lnSpc>
              <a:spcBef>
                <a:spcPts val="0"/>
              </a:spcBef>
              <a:spcAft>
                <a:spcPts val="600"/>
              </a:spcAft>
              <a:buNone/>
              <a:defRPr sz="3200" b="1" baseline="0">
                <a:solidFill>
                  <a:schemeClr val="tx1"/>
                </a:solidFill>
              </a:defRPr>
            </a:lvl1pPr>
            <a:lvl2pPr marL="0" indent="0" algn="l">
              <a:lnSpc>
                <a:spcPct val="90000"/>
              </a:lnSpc>
              <a:spcBef>
                <a:spcPts val="0"/>
              </a:spcBef>
              <a:spcAft>
                <a:spcPts val="600"/>
              </a:spcAft>
              <a:buNone/>
              <a:tabLst/>
              <a:defRPr sz="2400"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Blurb</a:t>
            </a:r>
          </a:p>
        </p:txBody>
      </p:sp>
      <p:sp>
        <p:nvSpPr>
          <p:cNvPr id="15" name="Text Placeholder 14"/>
          <p:cNvSpPr>
            <a:spLocks noGrp="1"/>
          </p:cNvSpPr>
          <p:nvPr>
            <p:ph type="body" sz="quarter" idx="19"/>
          </p:nvPr>
        </p:nvSpPr>
        <p:spPr>
          <a:xfrm>
            <a:off x="5265272" y="4166666"/>
            <a:ext cx="5859928" cy="304699"/>
          </a:xfrm>
          <a:prstGeom prst="rect">
            <a:avLst/>
          </a:prstGeom>
        </p:spPr>
        <p:txBody>
          <a:bodyPr lIns="0" tIns="0" rIns="0" bIns="0">
            <a:spAutoFit/>
          </a:bodyPr>
          <a:lstStyle>
            <a:lvl1pPr marL="0" indent="0">
              <a:buNone/>
              <a:defRPr sz="2200"/>
            </a:lvl1pPr>
            <a:lvl2pPr marL="609585" indent="0">
              <a:buNone/>
              <a:defRPr/>
            </a:lvl2pPr>
            <a:lvl3pPr marL="1219170" indent="0">
              <a:buNone/>
              <a:defRPr/>
            </a:lvl3pPr>
            <a:lvl4pPr marL="1828755" indent="0">
              <a:buNone/>
              <a:defRPr/>
            </a:lvl4pPr>
            <a:lvl5pPr marL="2438339" indent="0">
              <a:buNone/>
              <a:defRPr/>
            </a:lvl5pPr>
          </a:lstStyle>
          <a:p>
            <a:pPr lvl="0"/>
            <a:r>
              <a:rPr lang="en-US"/>
              <a:t>Click to edit Master text styles</a:t>
            </a:r>
          </a:p>
        </p:txBody>
      </p:sp>
    </p:spTree>
    <p:extLst>
      <p:ext uri="{BB962C8B-B14F-4D97-AF65-F5344CB8AC3E}">
        <p14:creationId xmlns:p14="http://schemas.microsoft.com/office/powerpoint/2010/main" val="2366412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 Large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8B68F-096D-8A47-AA09-D8DDEB535217}"/>
              </a:ext>
            </a:extLst>
          </p:cNvPr>
          <p:cNvPicPr>
            <a:picLocks noChangeAspect="1"/>
          </p:cNvPicPr>
          <p:nvPr userDrawn="1"/>
        </p:nvPicPr>
        <p:blipFill>
          <a:blip r:embed="rId2" cstate="email">
            <a:alphaModFix amt="8000"/>
            <a:extLst>
              <a:ext uri="{28A0092B-C50C-407E-A947-70E740481C1C}">
                <a14:useLocalDpi xmlns:a14="http://schemas.microsoft.com/office/drawing/2010/main"/>
              </a:ext>
            </a:extLst>
          </a:blip>
          <a:stretch>
            <a:fillRect/>
          </a:stretch>
        </p:blipFill>
        <p:spPr>
          <a:xfrm>
            <a:off x="3886200" y="696560"/>
            <a:ext cx="9693408" cy="6858000"/>
          </a:xfrm>
          <a:prstGeom prst="rect">
            <a:avLst/>
          </a:prstGeom>
        </p:spPr>
      </p:pic>
      <p:sp>
        <p:nvSpPr>
          <p:cNvPr id="4" name="Slide Number Placeholder 3"/>
          <p:cNvSpPr>
            <a:spLocks noGrp="1"/>
          </p:cNvSpPr>
          <p:nvPr>
            <p:ph type="sldNum" sz="quarter" idx="18"/>
          </p:nvPr>
        </p:nvSpPr>
        <p:spPr/>
        <p:txBody>
          <a:bodyPr/>
          <a:lstStyle>
            <a:lvl1pPr>
              <a:defRPr>
                <a:solidFill>
                  <a:schemeClr val="bg1"/>
                </a:solidFill>
              </a:defRPr>
            </a:lvl1pPr>
          </a:lstStyle>
          <a:p>
            <a:fld id="{4C558563-F413-9044-B15C-F9188EC30C88}" type="slidenum">
              <a:rPr lang="en-US" smtClean="0"/>
              <a:pPr/>
              <a:t>‹nº›</a:t>
            </a:fld>
            <a:endParaRPr lang="en-US" dirty="0"/>
          </a:p>
        </p:txBody>
      </p:sp>
      <p:sp>
        <p:nvSpPr>
          <p:cNvPr id="10" name="Subtitle 2"/>
          <p:cNvSpPr>
            <a:spLocks noGrp="1"/>
          </p:cNvSpPr>
          <p:nvPr>
            <p:ph type="subTitle" idx="1" hasCustomPrompt="1"/>
          </p:nvPr>
        </p:nvSpPr>
        <p:spPr>
          <a:xfrm>
            <a:off x="788085" y="3002730"/>
            <a:ext cx="4486672" cy="852541"/>
          </a:xfrm>
          <a:prstGeom prst="rect">
            <a:avLst/>
          </a:prstGeom>
        </p:spPr>
        <p:txBody>
          <a:bodyPr wrap="square" lIns="0" tIns="0" rIns="0" bIns="0" anchor="ctr">
            <a:spAutoFit/>
          </a:bodyPr>
          <a:lstStyle>
            <a:lvl1pPr marL="0" indent="0" algn="l">
              <a:lnSpc>
                <a:spcPct val="90000"/>
              </a:lnSpc>
              <a:spcBef>
                <a:spcPts val="0"/>
              </a:spcBef>
              <a:spcAft>
                <a:spcPts val="600"/>
              </a:spcAft>
              <a:buNone/>
              <a:defRPr sz="3200" b="1" baseline="0">
                <a:solidFill>
                  <a:schemeClr val="tx1"/>
                </a:solidFill>
              </a:defRPr>
            </a:lvl1pPr>
            <a:lvl2pPr marL="0" indent="0" algn="l">
              <a:lnSpc>
                <a:spcPct val="90000"/>
              </a:lnSpc>
              <a:spcBef>
                <a:spcPts val="0"/>
              </a:spcBef>
              <a:spcAft>
                <a:spcPts val="600"/>
              </a:spcAft>
              <a:buNone/>
              <a:tabLst/>
              <a:defRPr sz="2400"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Blurb</a:t>
            </a:r>
          </a:p>
        </p:txBody>
      </p:sp>
      <p:sp>
        <p:nvSpPr>
          <p:cNvPr id="7" name="object 4">
            <a:extLst>
              <a:ext uri="{FF2B5EF4-FFF2-40B4-BE49-F238E27FC236}">
                <a16:creationId xmlns:a16="http://schemas.microsoft.com/office/drawing/2014/main" id="{CDBD1EFA-69EA-674A-B07E-5E8DACCB88E8}"/>
              </a:ext>
            </a:extLst>
          </p:cNvPr>
          <p:cNvSpPr/>
          <p:nvPr userDrawn="1"/>
        </p:nvSpPr>
        <p:spPr>
          <a:xfrm>
            <a:off x="0" y="6648348"/>
            <a:ext cx="12193270" cy="210185"/>
          </a:xfrm>
          <a:custGeom>
            <a:avLst/>
            <a:gdLst/>
            <a:ahLst/>
            <a:cxnLst/>
            <a:rect l="l" t="t" r="r" b="b"/>
            <a:pathLst>
              <a:path w="12186920" h="210184">
                <a:moveTo>
                  <a:pt x="0" y="209651"/>
                </a:moveTo>
                <a:lnTo>
                  <a:pt x="12186843" y="209651"/>
                </a:lnTo>
                <a:lnTo>
                  <a:pt x="12186843" y="0"/>
                </a:lnTo>
                <a:lnTo>
                  <a:pt x="0" y="0"/>
                </a:lnTo>
                <a:lnTo>
                  <a:pt x="0" y="209651"/>
                </a:lnTo>
                <a:close/>
              </a:path>
            </a:pathLst>
          </a:custGeom>
          <a:solidFill>
            <a:srgbClr val="009999"/>
          </a:solidFill>
        </p:spPr>
        <p:txBody>
          <a:bodyPr wrap="square" lIns="0" tIns="0" rIns="0" bIns="0" rtlCol="0"/>
          <a:lstStyle/>
          <a:p>
            <a:endParaRPr dirty="0"/>
          </a:p>
        </p:txBody>
      </p:sp>
      <p:pic>
        <p:nvPicPr>
          <p:cNvPr id="8" name="Picture 7">
            <a:extLst>
              <a:ext uri="{FF2B5EF4-FFF2-40B4-BE49-F238E27FC236}">
                <a16:creationId xmlns:a16="http://schemas.microsoft.com/office/drawing/2014/main" id="{CA4B5076-731A-4D33-AEAF-DD3B6CE289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311" t="10562" r="11957" b="10561"/>
          <a:stretch/>
        </p:blipFill>
        <p:spPr>
          <a:xfrm>
            <a:off x="11215670" y="533400"/>
            <a:ext cx="747730" cy="685800"/>
          </a:xfrm>
          <a:prstGeom prst="rect">
            <a:avLst/>
          </a:prstGeom>
        </p:spPr>
      </p:pic>
    </p:spTree>
    <p:extLst>
      <p:ext uri="{BB962C8B-B14F-4D97-AF65-F5344CB8AC3E}">
        <p14:creationId xmlns:p14="http://schemas.microsoft.com/office/powerpoint/2010/main" val="19792544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2_Main Title Slide-With Bubbl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20228" y="2774724"/>
            <a:ext cx="6013184" cy="443198"/>
          </a:xfrm>
          <a:prstGeom prst="rect">
            <a:avLst/>
          </a:prstGeom>
        </p:spPr>
        <p:txBody>
          <a:bodyPr lIns="0" tIns="0" rIns="0" bIns="0" anchor="t">
            <a:spAutoFit/>
          </a:bodyPr>
          <a:lstStyle>
            <a:lvl1pPr>
              <a:defRPr sz="3200" b="1" baseline="0">
                <a:solidFill>
                  <a:schemeClr val="tx2"/>
                </a:solidFill>
                <a:latin typeface="Calibri" charset="0"/>
                <a:ea typeface="Calibri" charset="0"/>
                <a:cs typeface="Calibri" charset="0"/>
              </a:defRPr>
            </a:lvl1pPr>
          </a:lstStyle>
          <a:p>
            <a:r>
              <a:rPr lang="en-US" dirty="0"/>
              <a:t>Impact word(s)</a:t>
            </a:r>
          </a:p>
        </p:txBody>
      </p:sp>
      <p:sp>
        <p:nvSpPr>
          <p:cNvPr id="3" name="Subtitle 2"/>
          <p:cNvSpPr>
            <a:spLocks noGrp="1"/>
          </p:cNvSpPr>
          <p:nvPr>
            <p:ph type="subTitle" idx="1" hasCustomPrompt="1"/>
          </p:nvPr>
        </p:nvSpPr>
        <p:spPr>
          <a:xfrm>
            <a:off x="5820228" y="3849895"/>
            <a:ext cx="6013184" cy="594137"/>
          </a:xfrm>
          <a:prstGeom prst="rect">
            <a:avLst/>
          </a:prstGeom>
        </p:spPr>
        <p:txBody>
          <a:bodyPr wrap="square" lIns="0" tIns="0" rIns="0" bIns="0" anchor="t">
            <a:spAutoFit/>
          </a:bodyPr>
          <a:lstStyle>
            <a:lvl1pPr marL="0" indent="0" algn="l">
              <a:spcBef>
                <a:spcPts val="0"/>
              </a:spcBef>
              <a:spcAft>
                <a:spcPts val="600"/>
              </a:spcAft>
              <a:buNone/>
              <a:defRPr sz="1800" baseline="0">
                <a:solidFill>
                  <a:schemeClr val="tx2"/>
                </a:solidFill>
              </a:defRPr>
            </a:lvl1pPr>
            <a:lvl2pPr marL="3917" indent="0" algn="l">
              <a:spcBef>
                <a:spcPts val="0"/>
              </a:spcBef>
              <a:spcAft>
                <a:spcPts val="600"/>
              </a:spcAft>
              <a:buNone/>
              <a:tabLst/>
              <a:defRPr sz="1800" baseline="0">
                <a:solidFill>
                  <a:schemeClr val="tx2"/>
                </a:solidFill>
              </a:defRPr>
            </a:lvl2pPr>
            <a:lvl3pPr marL="1117500" indent="0" algn="ctr">
              <a:buNone/>
              <a:defRPr>
                <a:solidFill>
                  <a:schemeClr val="tx1">
                    <a:tint val="75000"/>
                  </a:schemeClr>
                </a:solidFill>
              </a:defRPr>
            </a:lvl3pPr>
            <a:lvl4pPr marL="1676250" indent="0" algn="ctr">
              <a:buNone/>
              <a:defRPr>
                <a:solidFill>
                  <a:schemeClr val="tx1">
                    <a:tint val="75000"/>
                  </a:schemeClr>
                </a:solidFill>
              </a:defRPr>
            </a:lvl4pPr>
            <a:lvl5pPr marL="2235001" indent="0" algn="ctr">
              <a:buNone/>
              <a:defRPr>
                <a:solidFill>
                  <a:schemeClr val="tx1">
                    <a:tint val="75000"/>
                  </a:schemeClr>
                </a:solidFill>
              </a:defRPr>
            </a:lvl5pPr>
            <a:lvl6pPr marL="2793753" indent="0" algn="ctr">
              <a:buNone/>
              <a:defRPr>
                <a:solidFill>
                  <a:schemeClr val="tx1">
                    <a:tint val="75000"/>
                  </a:schemeClr>
                </a:solidFill>
              </a:defRPr>
            </a:lvl6pPr>
            <a:lvl7pPr marL="3352504" indent="0" algn="ctr">
              <a:buNone/>
              <a:defRPr>
                <a:solidFill>
                  <a:schemeClr val="tx1">
                    <a:tint val="75000"/>
                  </a:schemeClr>
                </a:solidFill>
              </a:defRPr>
            </a:lvl7pPr>
            <a:lvl8pPr marL="3911253" indent="0" algn="ctr">
              <a:buNone/>
              <a:defRPr>
                <a:solidFill>
                  <a:schemeClr val="tx1">
                    <a:tint val="75000"/>
                  </a:schemeClr>
                </a:solidFill>
              </a:defRPr>
            </a:lvl8pPr>
            <a:lvl9pPr marL="4470003"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5820228" y="2409674"/>
            <a:ext cx="6013184" cy="332399"/>
          </a:xfrm>
          <a:prstGeom prst="rect">
            <a:avLst/>
          </a:prstGeom>
        </p:spPr>
        <p:txBody>
          <a:bodyPr lIns="0" tIns="0" rIns="0" bIns="0" anchor="b">
            <a:spAutoFit/>
          </a:bodyPr>
          <a:lstStyle>
            <a:lvl1pPr marL="0" indent="0">
              <a:buNone/>
              <a:defRPr sz="2400" b="0" cap="none" baseline="0">
                <a:solidFill>
                  <a:schemeClr val="tx2"/>
                </a:solidFill>
              </a:defRPr>
            </a:lvl1pPr>
          </a:lstStyle>
          <a:p>
            <a:pPr lvl="0"/>
            <a:r>
              <a:rPr lang="en-US" dirty="0"/>
              <a:t>Full presentation title</a:t>
            </a:r>
            <a:endParaRPr lang="en-GB" dirty="0"/>
          </a:p>
        </p:txBody>
      </p:sp>
      <p:sp>
        <p:nvSpPr>
          <p:cNvPr id="12" name="Picture Placeholder 5"/>
          <p:cNvSpPr>
            <a:spLocks noGrp="1"/>
          </p:cNvSpPr>
          <p:nvPr>
            <p:ph type="pic" sz="quarter" idx="16" hasCustomPrompt="1"/>
          </p:nvPr>
        </p:nvSpPr>
        <p:spPr>
          <a:xfrm>
            <a:off x="-1976" y="-7230"/>
            <a:ext cx="5267247" cy="6875929"/>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645459 w 4392706"/>
              <a:gd name="connsiteY3" fmla="*/ 4937312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443753 w 4392706"/>
              <a:gd name="connsiteY3" fmla="*/ 5152465 h 5152465"/>
              <a:gd name="connsiteX4" fmla="*/ 0 w 4392706"/>
              <a:gd name="connsiteY4" fmla="*/ 8965 h 5152465"/>
              <a:gd name="connsiteX0" fmla="*/ 0 w 3962400"/>
              <a:gd name="connsiteY0" fmla="*/ 0 h 5156947"/>
              <a:gd name="connsiteX1" fmla="*/ 2286000 w 3962400"/>
              <a:gd name="connsiteY1" fmla="*/ 4482 h 5156947"/>
              <a:gd name="connsiteX2" fmla="*/ 3962400 w 3962400"/>
              <a:gd name="connsiteY2" fmla="*/ 5156947 h 5156947"/>
              <a:gd name="connsiteX3" fmla="*/ 13447 w 3962400"/>
              <a:gd name="connsiteY3" fmla="*/ 5156947 h 5156947"/>
              <a:gd name="connsiteX4" fmla="*/ 0 w 3962400"/>
              <a:gd name="connsiteY4" fmla="*/ 0 h 5156947"/>
              <a:gd name="connsiteX0" fmla="*/ 67 w 3950435"/>
              <a:gd name="connsiteY0" fmla="*/ 0 h 5156947"/>
              <a:gd name="connsiteX1" fmla="*/ 2274035 w 3950435"/>
              <a:gd name="connsiteY1" fmla="*/ 4482 h 5156947"/>
              <a:gd name="connsiteX2" fmla="*/ 3950435 w 3950435"/>
              <a:gd name="connsiteY2" fmla="*/ 5156947 h 5156947"/>
              <a:gd name="connsiteX3" fmla="*/ 1482 w 3950435"/>
              <a:gd name="connsiteY3" fmla="*/ 5156947 h 5156947"/>
              <a:gd name="connsiteX4" fmla="*/ 67 w 3950435"/>
              <a:gd name="connsiteY4" fmla="*/ 0 h 515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435" h="5156947">
                <a:moveTo>
                  <a:pt x="67" y="0"/>
                </a:moveTo>
                <a:lnTo>
                  <a:pt x="2274035" y="4482"/>
                </a:lnTo>
                <a:lnTo>
                  <a:pt x="3950435" y="5156947"/>
                </a:lnTo>
                <a:lnTo>
                  <a:pt x="1482" y="5156947"/>
                </a:lnTo>
                <a:cubicBezTo>
                  <a:pt x="-3000" y="3437965"/>
                  <a:pt x="4549" y="1718982"/>
                  <a:pt x="67" y="0"/>
                </a:cubicBezTo>
                <a:close/>
              </a:path>
            </a:pathLst>
          </a:custGeom>
        </p:spPr>
        <p:txBody>
          <a:bodyPr/>
          <a:lstStyle>
            <a:lvl1pPr marL="0" indent="0">
              <a:buNone/>
              <a:defRPr sz="1600" baseline="0"/>
            </a:lvl1pPr>
          </a:lstStyle>
          <a:p>
            <a:r>
              <a:rPr lang="en-US" dirty="0"/>
              <a:t>Click Icon to add Picture</a:t>
            </a:r>
            <a:endParaRPr lang="en-GB" dirty="0"/>
          </a:p>
        </p:txBody>
      </p:sp>
      <p:grpSp>
        <p:nvGrpSpPr>
          <p:cNvPr id="11" name="Group 10"/>
          <p:cNvGrpSpPr/>
          <p:nvPr/>
        </p:nvGrpSpPr>
        <p:grpSpPr>
          <a:xfrm>
            <a:off x="8761478" y="5687847"/>
            <a:ext cx="3071934" cy="580634"/>
            <a:chOff x="6885432" y="4383603"/>
            <a:chExt cx="1883379" cy="355982"/>
          </a:xfrm>
        </p:grpSpPr>
        <p:pic>
          <p:nvPicPr>
            <p:cNvPr id="15" name="Picture 14"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l="78888" t="-9671" b="-1"/>
            <a:stretch/>
          </p:blipFill>
          <p:spPr>
            <a:xfrm>
              <a:off x="8391484" y="4383603"/>
              <a:ext cx="377327" cy="35598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5432" y="4502135"/>
              <a:ext cx="1417828" cy="201036"/>
            </a:xfrm>
            <a:prstGeom prst="rect">
              <a:avLst/>
            </a:prstGeom>
          </p:spPr>
        </p:pic>
      </p:grpSp>
      <p:sp>
        <p:nvSpPr>
          <p:cNvPr id="22" name="Rectangle 21"/>
          <p:cNvSpPr/>
          <p:nvPr userDrawn="1"/>
        </p:nvSpPr>
        <p:spPr>
          <a:xfrm>
            <a:off x="5354320" y="6439260"/>
            <a:ext cx="6235840" cy="292259"/>
          </a:xfrm>
          <a:prstGeom prst="rect">
            <a:avLst/>
          </a:prstGeom>
        </p:spPr>
        <p:txBody>
          <a:bodyPr wrap="square" lIns="0" tIns="0" rIns="0" bIns="0">
            <a:spAutoFit/>
          </a:bodyPr>
          <a:lstStyle/>
          <a:p>
            <a:pPr>
              <a:lnSpc>
                <a:spcPct val="89000"/>
              </a:lnSpc>
            </a:pPr>
            <a:r>
              <a:rPr lang="en-GB" sz="1050" dirty="0">
                <a:solidFill>
                  <a:schemeClr val="tx2"/>
                </a:solidFill>
              </a:rPr>
              <a:t>© 2017 Ipsos. All rights reserved. Contains Ipsos' Confidential and Proprietary information </a:t>
            </a:r>
            <a:br>
              <a:rPr lang="en-GB" sz="1050" dirty="0">
                <a:solidFill>
                  <a:schemeClr val="tx2"/>
                </a:solidFill>
              </a:rPr>
            </a:br>
            <a:r>
              <a:rPr lang="en-GB" sz="1050" dirty="0">
                <a:solidFill>
                  <a:schemeClr val="tx2"/>
                </a:solidFill>
              </a:rPr>
              <a:t>and may not be disclosed or reproduced without the prior written consent of Ipsos.</a:t>
            </a:r>
          </a:p>
        </p:txBody>
      </p:sp>
    </p:spTree>
    <p:extLst>
      <p:ext uri="{BB962C8B-B14F-4D97-AF65-F5344CB8AC3E}">
        <p14:creationId xmlns:p14="http://schemas.microsoft.com/office/powerpoint/2010/main" val="40147476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1000" y="381000"/>
            <a:ext cx="4636135" cy="550544"/>
          </a:xfrm>
        </p:spPr>
        <p:txBody>
          <a:bodyPr lIns="0" tIns="0" rIns="0" bIns="0"/>
          <a:lstStyle>
            <a:lvl1pPr>
              <a:defRPr sz="3450" b="0" i="0">
                <a:solidFill>
                  <a:srgbClr val="282828"/>
                </a:solidFill>
                <a:latin typeface="Calibri Light" panose="020F0302020204030204" pitchFamily="34" charset="0"/>
                <a:cs typeface="Calibri Light" panose="020F0302020204030204" pitchFamily="34" charset="0"/>
              </a:defRPr>
            </a:lvl1pPr>
          </a:lstStyle>
          <a:p>
            <a:endParaRPr dirty="0"/>
          </a:p>
        </p:txBody>
      </p:sp>
      <p:sp>
        <p:nvSpPr>
          <p:cNvPr id="3" name="Holder 3"/>
          <p:cNvSpPr>
            <a:spLocks noGrp="1"/>
          </p:cNvSpPr>
          <p:nvPr>
            <p:ph type="body" idx="1"/>
          </p:nvPr>
        </p:nvSpPr>
        <p:spPr>
          <a:xfrm>
            <a:off x="384928" y="910904"/>
            <a:ext cx="5269230" cy="238527"/>
          </a:xfrm>
          <a:prstGeom prst="rect">
            <a:avLst/>
          </a:prstGeom>
        </p:spPr>
        <p:txBody>
          <a:bodyPr lIns="0" tIns="0" rIns="0" bIns="0"/>
          <a:lstStyle>
            <a:lvl1pPr>
              <a:defRPr sz="1550" b="0" i="0">
                <a:solidFill>
                  <a:srgbClr val="009999"/>
                </a:solidFill>
                <a:latin typeface="Calibri Light" panose="020F0302020204030204" pitchFamily="34" charset="0"/>
                <a:cs typeface="Calibri Light" panose="020F0302020204030204" pitchFamily="34" charset="0"/>
              </a:defRPr>
            </a:lvl1pPr>
          </a:lstStyle>
          <a:p>
            <a:endParaRPr dirty="0"/>
          </a:p>
        </p:txBody>
      </p:sp>
      <p:sp>
        <p:nvSpPr>
          <p:cNvPr id="7" name="object 4">
            <a:extLst>
              <a:ext uri="{FF2B5EF4-FFF2-40B4-BE49-F238E27FC236}">
                <a16:creationId xmlns:a16="http://schemas.microsoft.com/office/drawing/2014/main" id="{CDBD1EFA-69EA-674A-B07E-5E8DACCB88E8}"/>
              </a:ext>
            </a:extLst>
          </p:cNvPr>
          <p:cNvSpPr/>
          <p:nvPr userDrawn="1"/>
        </p:nvSpPr>
        <p:spPr>
          <a:xfrm>
            <a:off x="0" y="6648348"/>
            <a:ext cx="12193270" cy="210185"/>
          </a:xfrm>
          <a:custGeom>
            <a:avLst/>
            <a:gdLst/>
            <a:ahLst/>
            <a:cxnLst/>
            <a:rect l="l" t="t" r="r" b="b"/>
            <a:pathLst>
              <a:path w="12186920" h="210184">
                <a:moveTo>
                  <a:pt x="0" y="209651"/>
                </a:moveTo>
                <a:lnTo>
                  <a:pt x="12186843" y="209651"/>
                </a:lnTo>
                <a:lnTo>
                  <a:pt x="12186843" y="0"/>
                </a:lnTo>
                <a:lnTo>
                  <a:pt x="0" y="0"/>
                </a:lnTo>
                <a:lnTo>
                  <a:pt x="0" y="209651"/>
                </a:lnTo>
                <a:close/>
              </a:path>
            </a:pathLst>
          </a:custGeom>
          <a:solidFill>
            <a:srgbClr val="009999"/>
          </a:solidFill>
        </p:spPr>
        <p:txBody>
          <a:bodyPr wrap="square" lIns="0" tIns="0" rIns="0" bIns="0" rtlCol="0"/>
          <a:lstStyle/>
          <a:p>
            <a:endParaRPr dirty="0"/>
          </a:p>
        </p:txBody>
      </p:sp>
      <p:pic>
        <p:nvPicPr>
          <p:cNvPr id="6" name="Picture 5">
            <a:extLst>
              <a:ext uri="{FF2B5EF4-FFF2-40B4-BE49-F238E27FC236}">
                <a16:creationId xmlns:a16="http://schemas.microsoft.com/office/drawing/2014/main" id="{6D4CBE45-40D8-440F-B837-6D20FF5D93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5311" t="10562" r="11957" b="10561"/>
          <a:stretch/>
        </p:blipFill>
        <p:spPr>
          <a:xfrm>
            <a:off x="11215670" y="533400"/>
            <a:ext cx="747730" cy="685800"/>
          </a:xfrm>
          <a:prstGeom prst="rect">
            <a:avLst/>
          </a:prstGeom>
        </p:spPr>
      </p:pic>
    </p:spTree>
    <p:extLst>
      <p:ext uri="{BB962C8B-B14F-4D97-AF65-F5344CB8AC3E}">
        <p14:creationId xmlns:p14="http://schemas.microsoft.com/office/powerpoint/2010/main" val="1181079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1113256"/>
            <a:ext cx="11529295" cy="360099"/>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57556" cy="590215"/>
          </a:xfrm>
        </p:spPr>
        <p:txBody>
          <a:bodyPr anchor="b">
            <a:no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5" y="5620954"/>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1082974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Presentation - Title Only">
    <p:spTree>
      <p:nvGrpSpPr>
        <p:cNvPr id="1" name=""/>
        <p:cNvGrpSpPr/>
        <p:nvPr/>
      </p:nvGrpSpPr>
      <p:grpSpPr>
        <a:xfrm>
          <a:off x="0" y="0"/>
          <a:ext cx="0" cy="0"/>
          <a:chOff x="0" y="0"/>
          <a:chExt cx="0" cy="0"/>
        </a:xfrm>
      </p:grpSpPr>
      <p:sp>
        <p:nvSpPr>
          <p:cNvPr id="5" name="Title 4"/>
          <p:cNvSpPr>
            <a:spLocks noGrp="1"/>
          </p:cNvSpPr>
          <p:nvPr>
            <p:ph type="title"/>
          </p:nvPr>
        </p:nvSpPr>
        <p:spPr>
          <a:xfrm>
            <a:off x="490905" y="589446"/>
            <a:ext cx="6311361" cy="360099"/>
          </a:xfrm>
        </p:spPr>
        <p:txBody>
          <a:bodyPr/>
          <a:lstStyle>
            <a:lvl1pPr algn="l">
              <a:defRPr/>
            </a:lvl1pPr>
          </a:lstStyle>
          <a:p>
            <a:r>
              <a:rPr lang="en-US" dirty="0"/>
              <a:t>Click to edit Master title style</a:t>
            </a:r>
            <a:endParaRPr lang="en-GB" dirty="0"/>
          </a:p>
        </p:txBody>
      </p:sp>
    </p:spTree>
    <p:extLst>
      <p:ext uri="{BB962C8B-B14F-4D97-AF65-F5344CB8AC3E}">
        <p14:creationId xmlns:p14="http://schemas.microsoft.com/office/powerpoint/2010/main" val="127018394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OneBox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a:xfrm>
            <a:off x="467662" y="1730540"/>
            <a:ext cx="11256677" cy="2353465"/>
          </a:xfrm>
          <a:prstGeom prst="rect">
            <a:avLst/>
          </a:prstGeom>
        </p:spPr>
        <p:txBody>
          <a:bodyPr lIns="0" tIns="0" rIns="0" bIns="0">
            <a:sp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p:cNvSpPr>
            <a:spLocks noGrp="1"/>
          </p:cNvSpPr>
          <p:nvPr>
            <p:ph type="body" sz="quarter" idx="14" hasCustomPrompt="1"/>
          </p:nvPr>
        </p:nvSpPr>
        <p:spPr bwMode="gray">
          <a:xfrm>
            <a:off x="457208" y="1162317"/>
            <a:ext cx="2335686" cy="390876"/>
          </a:xfrm>
          <a:prstGeom prst="rect">
            <a:avLst/>
          </a:prstGeom>
          <a:solidFill>
            <a:schemeClr val="accent3"/>
          </a:solidFill>
        </p:spPr>
        <p:txBody>
          <a:bodyPr vert="horz" wrap="none" lIns="72000" tIns="0" rIns="72000" bIns="0" rtlCol="0" anchor="ctr">
            <a:spAutoFit/>
          </a:bodyPr>
          <a:lstStyle>
            <a:lvl1pPr>
              <a:lnSpc>
                <a:spcPct val="100000"/>
              </a:lnSpc>
              <a:buFontTx/>
              <a:buNone/>
              <a:defRPr lang="en-US" sz="2540"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3" name="Title 2"/>
          <p:cNvSpPr>
            <a:spLocks noGrp="1"/>
          </p:cNvSpPr>
          <p:nvPr>
            <p:ph type="title" hasCustomPrompt="1"/>
          </p:nvPr>
        </p:nvSpPr>
        <p:spPr>
          <a:xfrm>
            <a:off x="457208" y="599496"/>
            <a:ext cx="3407455" cy="360099"/>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29015422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4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29896478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76774" y="5774246"/>
            <a:ext cx="65" cy="184666"/>
          </a:xfrm>
        </p:spPr>
        <p:txBody>
          <a:bodyPr/>
          <a:lstStyle/>
          <a:p>
            <a:pPr defTabSz="941870"/>
            <a:endParaRPr lang="fr-FR" dirty="0"/>
          </a:p>
        </p:txBody>
      </p:sp>
      <p:sp>
        <p:nvSpPr>
          <p:cNvPr id="7" name="Text Placeholder 4"/>
          <p:cNvSpPr>
            <a:spLocks noGrp="1"/>
          </p:cNvSpPr>
          <p:nvPr>
            <p:ph type="body" sz="quarter" idx="11"/>
          </p:nvPr>
        </p:nvSpPr>
        <p:spPr>
          <a:xfrm>
            <a:off x="339872" y="1262761"/>
            <a:ext cx="11532426" cy="12687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6677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and Wayfinder">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b"/>
          <a:lstStyle/>
          <a:p>
            <a:r>
              <a:rPr lang="en-US" dirty="0"/>
              <a:t>Click to edit Master title style</a:t>
            </a:r>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17676108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Wayfinder">
    <p:spTree>
      <p:nvGrpSpPr>
        <p:cNvPr id="1" name=""/>
        <p:cNvGrpSpPr/>
        <p:nvPr/>
      </p:nvGrpSpPr>
      <p:grpSpPr>
        <a:xfrm>
          <a:off x="0" y="0"/>
          <a:ext cx="0" cy="0"/>
          <a:chOff x="0" y="0"/>
          <a:chExt cx="0" cy="0"/>
        </a:xfrm>
      </p:grpSpPr>
      <p:sp>
        <p:nvSpPr>
          <p:cNvPr id="7" name="Text Placeholder 2"/>
          <p:cNvSpPr>
            <a:spLocks noGrp="1"/>
          </p:cNvSpPr>
          <p:nvPr>
            <p:ph type="body" idx="13"/>
          </p:nvPr>
        </p:nvSpPr>
        <p:spPr>
          <a:xfrm>
            <a:off x="342900" y="172992"/>
            <a:ext cx="10325100" cy="249299"/>
          </a:xfrm>
          <a:prstGeom prst="rect">
            <a:avLst/>
          </a:prstGeom>
        </p:spPr>
        <p:txBody>
          <a:bodyPr wrap="square" lIns="0" tIns="0" rIns="0" bIns="0" anchor="b">
            <a:spAutoFit/>
          </a:bodyPr>
          <a:lstStyle>
            <a:lvl1pPr marL="0" indent="0">
              <a:lnSpc>
                <a:spcPct val="90000"/>
              </a:lnSpc>
              <a:spcBef>
                <a:spcPts val="0"/>
              </a:spcBef>
              <a:buNone/>
              <a:defRPr sz="1800">
                <a:solidFill>
                  <a:schemeClr val="tx1">
                    <a:tint val="75000"/>
                  </a:schemeClr>
                </a:solidFill>
                <a:latin typeface="Calibri" charset="0"/>
                <a:ea typeface="Calibri" charset="0"/>
                <a:cs typeface="Calibri"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dirty="0"/>
              <a:t>Click to edit Master text styles</a:t>
            </a:r>
          </a:p>
        </p:txBody>
      </p:sp>
      <p:sp>
        <p:nvSpPr>
          <p:cNvPr id="3" name="Title 2"/>
          <p:cNvSpPr>
            <a:spLocks noGrp="1"/>
          </p:cNvSpPr>
          <p:nvPr>
            <p:ph type="title"/>
          </p:nvPr>
        </p:nvSpPr>
        <p:spPr>
          <a:xfrm>
            <a:off x="342900" y="445442"/>
            <a:ext cx="10325100" cy="360099"/>
          </a:xfrm>
        </p:spPr>
        <p:txBody>
          <a:bodyPr anchor="t"/>
          <a:lstStyle/>
          <a:p>
            <a:r>
              <a:rPr lang="en-US" dirty="0"/>
              <a:t>Click to edit Master title style</a:t>
            </a:r>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23837696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t"/>
          <a:lstStyle/>
          <a:p>
            <a:endParaRPr lang="en-US" dirty="0"/>
          </a:p>
        </p:txBody>
      </p:sp>
      <p:sp>
        <p:nvSpPr>
          <p:cNvPr id="16" name="Text Placeholder 2"/>
          <p:cNvSpPr>
            <a:spLocks noGrp="1"/>
          </p:cNvSpPr>
          <p:nvPr>
            <p:ph type="body" idx="13"/>
          </p:nvPr>
        </p:nvSpPr>
        <p:spPr>
          <a:xfrm>
            <a:off x="342900" y="172992"/>
            <a:ext cx="10325100" cy="249299"/>
          </a:xfrm>
          <a:prstGeom prst="rect">
            <a:avLst/>
          </a:prstGeom>
        </p:spPr>
        <p:txBody>
          <a:bodyPr wrap="square" lIns="0" tIns="0" rIns="0" bIns="0" anchor="b">
            <a:spAutoFit/>
          </a:bodyPr>
          <a:lstStyle>
            <a:lvl1pPr marL="0" indent="0">
              <a:lnSpc>
                <a:spcPct val="90000"/>
              </a:lnSpc>
              <a:spcBef>
                <a:spcPts val="0"/>
              </a:spcBef>
              <a:buNone/>
              <a:defRPr sz="1800">
                <a:solidFill>
                  <a:schemeClr val="tx1">
                    <a:tint val="75000"/>
                  </a:schemeClr>
                </a:solidFill>
                <a:latin typeface="Calibri" charset="0"/>
                <a:ea typeface="Calibri" charset="0"/>
                <a:cs typeface="Calibri"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17" name="Subtitle 2"/>
          <p:cNvSpPr>
            <a:spLocks noGrp="1"/>
          </p:cNvSpPr>
          <p:nvPr>
            <p:ph type="subTitle" idx="1"/>
          </p:nvPr>
        </p:nvSpPr>
        <p:spPr>
          <a:xfrm>
            <a:off x="342899" y="127000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Footer Placeholder 7"/>
          <p:cNvSpPr>
            <a:spLocks noGrp="1"/>
          </p:cNvSpPr>
          <p:nvPr>
            <p:ph type="ftr" sz="quarter" idx="14"/>
          </p:nvPr>
        </p:nvSpPr>
        <p:spPr/>
        <p:txBody>
          <a:bodyPr/>
          <a:lstStyle/>
          <a:p>
            <a:endParaRPr lang="en-US" dirty="0"/>
          </a:p>
        </p:txBody>
      </p:sp>
      <p:sp>
        <p:nvSpPr>
          <p:cNvPr id="18" name="Slide Number Placeholder 1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2501623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t"/>
          <a:lstStyle/>
          <a:p>
            <a:endParaRPr lang="en-US" dirty="0"/>
          </a:p>
        </p:txBody>
      </p:sp>
      <p:sp>
        <p:nvSpPr>
          <p:cNvPr id="17" name="Subtitle 2"/>
          <p:cNvSpPr>
            <a:spLocks noGrp="1"/>
          </p:cNvSpPr>
          <p:nvPr>
            <p:ph type="subTitle" idx="1"/>
          </p:nvPr>
        </p:nvSpPr>
        <p:spPr>
          <a:xfrm>
            <a:off x="342899" y="127000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Footer Placeholder 7"/>
          <p:cNvSpPr>
            <a:spLocks noGrp="1"/>
          </p:cNvSpPr>
          <p:nvPr>
            <p:ph type="ftr" sz="quarter" idx="14"/>
          </p:nvPr>
        </p:nvSpPr>
        <p:spPr/>
        <p:txBody>
          <a:bodyPr/>
          <a:lstStyle/>
          <a:p>
            <a:endParaRPr lang="en-US" dirty="0"/>
          </a:p>
        </p:txBody>
      </p:sp>
      <p:sp>
        <p:nvSpPr>
          <p:cNvPr id="18" name="Slide Number Placeholder 17"/>
          <p:cNvSpPr>
            <a:spLocks noGrp="1"/>
          </p:cNvSpPr>
          <p:nvPr>
            <p:ph type="sldNum" sz="quarter" idx="15"/>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38117311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ubtitle, and Text">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b"/>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4C558563-F413-9044-B15C-F9188EC30C88}" type="slidenum">
              <a:rPr lang="en-US" smtClean="0"/>
              <a:pPr/>
              <a:t>‹nº›</a:t>
            </a:fld>
            <a:endParaRPr lang="en-US" dirty="0"/>
          </a:p>
        </p:txBody>
      </p:sp>
      <p:sp>
        <p:nvSpPr>
          <p:cNvPr id="22" name="Text Placeholder 21"/>
          <p:cNvSpPr>
            <a:spLocks noGrp="1"/>
          </p:cNvSpPr>
          <p:nvPr>
            <p:ph type="body" sz="quarter" idx="12"/>
          </p:nvPr>
        </p:nvSpPr>
        <p:spPr>
          <a:xfrm>
            <a:off x="342899" y="1583280"/>
            <a:ext cx="11507725" cy="1548116"/>
          </a:xfrm>
          <a:prstGeom prst="rect">
            <a:avLst/>
          </a:prstGeom>
        </p:spPr>
        <p:txBody>
          <a:bodyPr wrap="square" lIns="0" tIns="0" rIns="0" bIns="0">
            <a:spAutoFit/>
          </a:bodyPr>
          <a:lstStyle>
            <a:lvl1pPr marL="0" indent="0">
              <a:spcBef>
                <a:spcPts val="0"/>
              </a:spcBef>
              <a:spcAft>
                <a:spcPts val="1200"/>
              </a:spcAft>
              <a:buNone/>
              <a:defRPr sz="1600"/>
            </a:lvl1pPr>
            <a:lvl2pPr marL="182880" indent="-228600">
              <a:spcBef>
                <a:spcPts val="0"/>
              </a:spcBef>
              <a:spcAft>
                <a:spcPts val="600"/>
              </a:spcAft>
              <a:buSzPct val="120000"/>
              <a:tabLst/>
              <a:defRPr sz="1600"/>
            </a:lvl2pPr>
            <a:lvl3pPr marL="365760" indent="-228600">
              <a:spcBef>
                <a:spcPts val="0"/>
              </a:spcBef>
              <a:spcAft>
                <a:spcPts val="600"/>
              </a:spcAft>
              <a:buSzPct val="120000"/>
              <a:buFont typeface="LucidaGrande" charset="0"/>
              <a:buChar char="-"/>
              <a:defRPr sz="1600"/>
            </a:lvl3pPr>
            <a:lvl4pPr marL="548640" indent="-228600">
              <a:spcBef>
                <a:spcPts val="0"/>
              </a:spcBef>
              <a:spcAft>
                <a:spcPts val="600"/>
              </a:spcAft>
              <a:buSzPct val="120000"/>
              <a:defRPr sz="1600"/>
            </a:lvl4pPr>
            <a:lvl5pPr marL="731520" indent="-228600">
              <a:spcBef>
                <a:spcPts val="0"/>
              </a:spcBef>
              <a:spcAft>
                <a:spcPts val="600"/>
              </a:spcAft>
              <a:buSzPct val="120000"/>
              <a:buFont typeface="LucidaGrande"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ubtitle 2"/>
          <p:cNvSpPr>
            <a:spLocks noGrp="1"/>
          </p:cNvSpPr>
          <p:nvPr>
            <p:ph type="subTitle" idx="1"/>
          </p:nvPr>
        </p:nvSpPr>
        <p:spPr>
          <a:xfrm>
            <a:off x="342899" y="90424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Tree>
    <p:extLst>
      <p:ext uri="{BB962C8B-B14F-4D97-AF65-F5344CB8AC3E}">
        <p14:creationId xmlns:p14="http://schemas.microsoft.com/office/powerpoint/2010/main" val="16936269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342900" y="445442"/>
            <a:ext cx="10325100" cy="360099"/>
          </a:xfrm>
        </p:spPr>
        <p:txBody>
          <a:bodyPr/>
          <a:lstStyle/>
          <a:p>
            <a:r>
              <a:rPr lang="en-US" dirty="0"/>
              <a:t>Click to edit Master title style</a:t>
            </a:r>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4C558563-F413-9044-B15C-F9188EC30C88}" type="slidenum">
              <a:rPr lang="en-US" smtClean="0"/>
              <a:pPr/>
              <a:t>‹nº›</a:t>
            </a:fld>
            <a:endParaRPr lang="en-US" dirty="0"/>
          </a:p>
        </p:txBody>
      </p:sp>
      <p:sp>
        <p:nvSpPr>
          <p:cNvPr id="22" name="Content Placeholder 21"/>
          <p:cNvSpPr>
            <a:spLocks noGrp="1"/>
          </p:cNvSpPr>
          <p:nvPr>
            <p:ph sz="quarter" idx="12"/>
          </p:nvPr>
        </p:nvSpPr>
        <p:spPr>
          <a:xfrm>
            <a:off x="342898" y="1579407"/>
            <a:ext cx="11507725" cy="1492716"/>
          </a:xfrm>
          <a:prstGeom prst="rect">
            <a:avLst/>
          </a:prstGeom>
        </p:spPr>
        <p:txBody>
          <a:bodyPr lIns="0" tIns="0" rIns="0" bIns="0">
            <a:spAutoFit/>
          </a:bodyPr>
          <a:lstStyle>
            <a:lvl1pPr marL="0" indent="0">
              <a:spcBef>
                <a:spcPts val="0"/>
              </a:spcBef>
              <a:spcAft>
                <a:spcPts val="1200"/>
              </a:spcAft>
              <a:buSzPct val="120000"/>
              <a:buNone/>
              <a:tabLst/>
              <a:defRPr sz="1600"/>
            </a:lvl1pPr>
            <a:lvl2pPr marL="0" indent="-228600">
              <a:spcBef>
                <a:spcPts val="0"/>
              </a:spcBef>
              <a:spcAft>
                <a:spcPts val="600"/>
              </a:spcAft>
              <a:buSzPct val="120000"/>
              <a:buFont typeface="Arial" charset="0"/>
              <a:buChar char="•"/>
              <a:defRPr sz="1600"/>
            </a:lvl2pPr>
            <a:lvl3pPr marL="365760" indent="-228600">
              <a:spcBef>
                <a:spcPts val="0"/>
              </a:spcBef>
              <a:spcAft>
                <a:spcPts val="600"/>
              </a:spcAft>
              <a:buSzPct val="120000"/>
              <a:buFont typeface="LucidaGrande" charset="0"/>
              <a:buChar char="-"/>
              <a:defRPr sz="1600"/>
            </a:lvl3pPr>
            <a:lvl4pPr marL="548640" indent="-228600">
              <a:spcBef>
                <a:spcPts val="0"/>
              </a:spcBef>
              <a:spcAft>
                <a:spcPts val="600"/>
              </a:spcAft>
              <a:buSzPct val="120000"/>
              <a:buFont typeface="Arial" charset="0"/>
              <a:buChar char="•"/>
              <a:defRPr sz="1600"/>
            </a:lvl4pPr>
            <a:lvl5pPr marL="731520" indent="-228600">
              <a:spcBef>
                <a:spcPts val="0"/>
              </a:spcBef>
              <a:spcAft>
                <a:spcPts val="600"/>
              </a:spcAft>
              <a:buSzPct val="120000"/>
              <a:buFont typeface="LucidaGrande"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ubtitle 2"/>
          <p:cNvSpPr>
            <a:spLocks noGrp="1"/>
          </p:cNvSpPr>
          <p:nvPr>
            <p:ph type="subTitle" idx="1"/>
          </p:nvPr>
        </p:nvSpPr>
        <p:spPr>
          <a:xfrm>
            <a:off x="342899" y="904241"/>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Tree>
    <p:extLst>
      <p:ext uri="{BB962C8B-B14F-4D97-AF65-F5344CB8AC3E}">
        <p14:creationId xmlns:p14="http://schemas.microsoft.com/office/powerpoint/2010/main" val="380420385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Wayfinder, Sub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342900" y="445442"/>
            <a:ext cx="10325100" cy="360099"/>
          </a:xfrm>
        </p:spPr>
        <p:txBody>
          <a:bodyPr anchor="t"/>
          <a:lstStyle>
            <a:lvl1pPr>
              <a:defRPr baseline="0"/>
            </a:lvl1pPr>
          </a:lstStyle>
          <a:p>
            <a:r>
              <a:rPr lang="en-US" dirty="0"/>
              <a:t>Click to edit Master title style</a:t>
            </a:r>
          </a:p>
        </p:txBody>
      </p:sp>
      <p:sp>
        <p:nvSpPr>
          <p:cNvPr id="4" name="Footer Placeholder 3"/>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4C558563-F413-9044-B15C-F9188EC30C88}" type="slidenum">
              <a:rPr lang="en-US" smtClean="0"/>
              <a:pPr/>
              <a:t>‹nº›</a:t>
            </a:fld>
            <a:endParaRPr lang="en-US" dirty="0"/>
          </a:p>
        </p:txBody>
      </p:sp>
      <p:sp>
        <p:nvSpPr>
          <p:cNvPr id="19" name="Text Placeholder 2"/>
          <p:cNvSpPr>
            <a:spLocks noGrp="1"/>
          </p:cNvSpPr>
          <p:nvPr>
            <p:ph type="body" idx="13"/>
          </p:nvPr>
        </p:nvSpPr>
        <p:spPr>
          <a:xfrm>
            <a:off x="342900" y="172992"/>
            <a:ext cx="10325100" cy="249299"/>
          </a:xfrm>
          <a:prstGeom prst="rect">
            <a:avLst/>
          </a:prstGeom>
        </p:spPr>
        <p:txBody>
          <a:bodyPr wrap="square" lIns="0" tIns="0" rIns="0" bIns="0" anchor="b">
            <a:spAutoFit/>
          </a:bodyPr>
          <a:lstStyle>
            <a:lvl1pPr marL="0" indent="0">
              <a:lnSpc>
                <a:spcPct val="90000"/>
              </a:lnSpc>
              <a:spcBef>
                <a:spcPts val="0"/>
              </a:spcBef>
              <a:buNone/>
              <a:defRPr sz="1800">
                <a:solidFill>
                  <a:schemeClr val="tx1">
                    <a:tint val="75000"/>
                  </a:schemeClr>
                </a:solidFill>
                <a:latin typeface="Calibri" charset="0"/>
                <a:ea typeface="Calibri" charset="0"/>
                <a:cs typeface="Calibri"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21" name="Content Placeholder 21"/>
          <p:cNvSpPr>
            <a:spLocks noGrp="1"/>
          </p:cNvSpPr>
          <p:nvPr>
            <p:ph sz="quarter" idx="12"/>
          </p:nvPr>
        </p:nvSpPr>
        <p:spPr>
          <a:xfrm>
            <a:off x="342898" y="1794564"/>
            <a:ext cx="11507725" cy="1492716"/>
          </a:xfrm>
          <a:prstGeom prst="rect">
            <a:avLst/>
          </a:prstGeom>
        </p:spPr>
        <p:txBody>
          <a:bodyPr lIns="0" tIns="0" rIns="0" bIns="0">
            <a:spAutoFit/>
          </a:bodyPr>
          <a:lstStyle>
            <a:lvl1pPr marL="0" indent="0">
              <a:spcBef>
                <a:spcPts val="0"/>
              </a:spcBef>
              <a:spcAft>
                <a:spcPts val="1200"/>
              </a:spcAft>
              <a:buSzPct val="120000"/>
              <a:buNone/>
              <a:tabLst/>
              <a:defRPr sz="1600"/>
            </a:lvl1pPr>
            <a:lvl2pPr marL="0" indent="-228600">
              <a:spcBef>
                <a:spcPts val="0"/>
              </a:spcBef>
              <a:spcAft>
                <a:spcPts val="600"/>
              </a:spcAft>
              <a:buSzPct val="120000"/>
              <a:buFont typeface="Arial" charset="0"/>
              <a:buChar char="•"/>
              <a:defRPr sz="1600"/>
            </a:lvl2pPr>
            <a:lvl3pPr marL="365760" indent="-228600">
              <a:spcBef>
                <a:spcPts val="0"/>
              </a:spcBef>
              <a:spcAft>
                <a:spcPts val="600"/>
              </a:spcAft>
              <a:buSzPct val="120000"/>
              <a:buFont typeface="LucidaGrande" charset="0"/>
              <a:buChar char="-"/>
              <a:defRPr sz="1600"/>
            </a:lvl3pPr>
            <a:lvl4pPr marL="548640" indent="-228600">
              <a:spcBef>
                <a:spcPts val="0"/>
              </a:spcBef>
              <a:spcAft>
                <a:spcPts val="600"/>
              </a:spcAft>
              <a:buSzPct val="120000"/>
              <a:buFont typeface="Arial" charset="0"/>
              <a:buChar char="•"/>
              <a:defRPr sz="1600"/>
            </a:lvl4pPr>
            <a:lvl5pPr marL="731520" indent="-228600">
              <a:spcBef>
                <a:spcPts val="0"/>
              </a:spcBef>
              <a:spcAft>
                <a:spcPts val="600"/>
              </a:spcAft>
              <a:buSzPct val="120000"/>
              <a:buFont typeface="LucidaGrande"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ubtitle 2"/>
          <p:cNvSpPr>
            <a:spLocks noGrp="1"/>
          </p:cNvSpPr>
          <p:nvPr>
            <p:ph type="subTitle" idx="1"/>
          </p:nvPr>
        </p:nvSpPr>
        <p:spPr>
          <a:xfrm>
            <a:off x="342899" y="1261528"/>
            <a:ext cx="11507725" cy="304699"/>
          </a:xfrm>
          <a:prstGeom prst="rect">
            <a:avLst/>
          </a:prstGeom>
        </p:spPr>
        <p:txBody>
          <a:bodyPr wrap="square" lIns="0" tIns="0" rIns="0" bIns="0" anchor="t">
            <a:spAutoFit/>
          </a:bodyPr>
          <a:lstStyle>
            <a:lvl1pPr marL="0" indent="0" algn="l">
              <a:spcBef>
                <a:spcPts val="0"/>
              </a:spcBef>
              <a:buNone/>
              <a:defRPr sz="2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33478219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NO Title Footer Slide">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4C558563-F413-9044-B15C-F9188EC30C88}" type="slidenum">
              <a:rPr lang="en-US" smtClean="0"/>
              <a:pPr/>
              <a:t>‹nº›</a:t>
            </a:fld>
            <a:endParaRPr lang="en-US" dirty="0"/>
          </a:p>
        </p:txBody>
      </p:sp>
    </p:spTree>
    <p:extLst>
      <p:ext uri="{BB962C8B-B14F-4D97-AF65-F5344CB8AC3E}">
        <p14:creationId xmlns:p14="http://schemas.microsoft.com/office/powerpoint/2010/main" val="178301021"/>
      </p:ext>
    </p:extLst>
  </p:cSld>
  <p:clrMapOvr>
    <a:masterClrMapping/>
  </p:clrMapOvr>
  <p:extLst>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64751"/>
      </p:ext>
    </p:extLst>
  </p:cSld>
  <p:clrMapOvr>
    <a:masterClrMapping/>
  </p:clrMapOvr>
  <p:extLst>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7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64425550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 + Small Ima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1976" y="-7234"/>
            <a:ext cx="5267247" cy="6875929"/>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645459 w 4392706"/>
              <a:gd name="connsiteY3" fmla="*/ 4937312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443753 w 4392706"/>
              <a:gd name="connsiteY3" fmla="*/ 5152465 h 5152465"/>
              <a:gd name="connsiteX4" fmla="*/ 0 w 4392706"/>
              <a:gd name="connsiteY4" fmla="*/ 8965 h 5152465"/>
              <a:gd name="connsiteX0" fmla="*/ 0 w 3962400"/>
              <a:gd name="connsiteY0" fmla="*/ 0 h 5156947"/>
              <a:gd name="connsiteX1" fmla="*/ 2286000 w 3962400"/>
              <a:gd name="connsiteY1" fmla="*/ 4482 h 5156947"/>
              <a:gd name="connsiteX2" fmla="*/ 3962400 w 3962400"/>
              <a:gd name="connsiteY2" fmla="*/ 5156947 h 5156947"/>
              <a:gd name="connsiteX3" fmla="*/ 13447 w 3962400"/>
              <a:gd name="connsiteY3" fmla="*/ 5156947 h 5156947"/>
              <a:gd name="connsiteX4" fmla="*/ 0 w 3962400"/>
              <a:gd name="connsiteY4" fmla="*/ 0 h 5156947"/>
              <a:gd name="connsiteX0" fmla="*/ 67 w 3950435"/>
              <a:gd name="connsiteY0" fmla="*/ 0 h 5156947"/>
              <a:gd name="connsiteX1" fmla="*/ 2274035 w 3950435"/>
              <a:gd name="connsiteY1" fmla="*/ 4482 h 5156947"/>
              <a:gd name="connsiteX2" fmla="*/ 3950435 w 3950435"/>
              <a:gd name="connsiteY2" fmla="*/ 5156947 h 5156947"/>
              <a:gd name="connsiteX3" fmla="*/ 1482 w 3950435"/>
              <a:gd name="connsiteY3" fmla="*/ 5156947 h 5156947"/>
              <a:gd name="connsiteX4" fmla="*/ 67 w 3950435"/>
              <a:gd name="connsiteY4" fmla="*/ 0 h 515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435" h="5156947">
                <a:moveTo>
                  <a:pt x="67" y="0"/>
                </a:moveTo>
                <a:lnTo>
                  <a:pt x="2274035" y="4482"/>
                </a:lnTo>
                <a:lnTo>
                  <a:pt x="3950435" y="5156947"/>
                </a:lnTo>
                <a:lnTo>
                  <a:pt x="1482" y="5156947"/>
                </a:lnTo>
                <a:cubicBezTo>
                  <a:pt x="-3000" y="3437965"/>
                  <a:pt x="4549" y="1718982"/>
                  <a:pt x="67" y="0"/>
                </a:cubicBezTo>
                <a:close/>
              </a:path>
            </a:pathLst>
          </a:custGeom>
        </p:spPr>
        <p:txBody>
          <a:bodyPr/>
          <a:lstStyle>
            <a:lvl1pPr marL="0" indent="0">
              <a:buNone/>
              <a:defRPr sz="1600">
                <a:solidFill>
                  <a:schemeClr val="bg1"/>
                </a:solidFill>
              </a:defRPr>
            </a:lvl1pPr>
          </a:lstStyle>
          <a:p>
            <a:r>
              <a:rPr lang="en-US" dirty="0"/>
              <a:t>Drag picture to placeholder or click icon to add</a:t>
            </a:r>
            <a:endParaRPr lang="en-GB" dirty="0"/>
          </a:p>
        </p:txBody>
      </p:sp>
      <p:sp>
        <p:nvSpPr>
          <p:cNvPr id="4" name="Slide Number Placeholder 3"/>
          <p:cNvSpPr>
            <a:spLocks noGrp="1"/>
          </p:cNvSpPr>
          <p:nvPr>
            <p:ph type="sldNum" sz="quarter" idx="18"/>
          </p:nvPr>
        </p:nvSpPr>
        <p:spPr/>
        <p:txBody>
          <a:bodyPr/>
          <a:lstStyle>
            <a:lvl1pPr>
              <a:defRPr>
                <a:solidFill>
                  <a:schemeClr val="bg1"/>
                </a:solidFill>
              </a:defRPr>
            </a:lvl1pPr>
          </a:lstStyle>
          <a:p>
            <a:fld id="{4C558563-F413-9044-B15C-F9188EC30C88}" type="slidenum">
              <a:rPr lang="en-US" smtClean="0"/>
              <a:pPr/>
              <a:t>‹nº›</a:t>
            </a:fld>
            <a:endParaRPr lang="en-US" dirty="0"/>
          </a:p>
        </p:txBody>
      </p:sp>
      <p:sp>
        <p:nvSpPr>
          <p:cNvPr id="10" name="Subtitle 2"/>
          <p:cNvSpPr>
            <a:spLocks noGrp="1"/>
          </p:cNvSpPr>
          <p:nvPr>
            <p:ph type="subTitle" idx="1" hasCustomPrompt="1"/>
          </p:nvPr>
        </p:nvSpPr>
        <p:spPr>
          <a:xfrm>
            <a:off x="5265271" y="3002730"/>
            <a:ext cx="5859929" cy="852541"/>
          </a:xfrm>
          <a:prstGeom prst="rect">
            <a:avLst/>
          </a:prstGeom>
        </p:spPr>
        <p:txBody>
          <a:bodyPr wrap="square" lIns="0" tIns="0" rIns="0" bIns="0" anchor="ctr">
            <a:spAutoFit/>
          </a:bodyPr>
          <a:lstStyle>
            <a:lvl1pPr marL="0" indent="0" algn="l">
              <a:lnSpc>
                <a:spcPct val="90000"/>
              </a:lnSpc>
              <a:spcBef>
                <a:spcPts val="0"/>
              </a:spcBef>
              <a:spcAft>
                <a:spcPts val="600"/>
              </a:spcAft>
              <a:buNone/>
              <a:defRPr sz="3200" b="1" baseline="0">
                <a:solidFill>
                  <a:schemeClr val="tx1"/>
                </a:solidFill>
              </a:defRPr>
            </a:lvl1pPr>
            <a:lvl2pPr marL="0" indent="0" algn="l">
              <a:lnSpc>
                <a:spcPct val="90000"/>
              </a:lnSpc>
              <a:spcBef>
                <a:spcPts val="0"/>
              </a:spcBef>
              <a:spcAft>
                <a:spcPts val="600"/>
              </a:spcAft>
              <a:buNone/>
              <a:tabLst/>
              <a:defRPr sz="2400"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Blurb</a:t>
            </a:r>
          </a:p>
        </p:txBody>
      </p:sp>
      <p:sp>
        <p:nvSpPr>
          <p:cNvPr id="15" name="Text Placeholder 14"/>
          <p:cNvSpPr>
            <a:spLocks noGrp="1"/>
          </p:cNvSpPr>
          <p:nvPr>
            <p:ph type="body" sz="quarter" idx="19"/>
          </p:nvPr>
        </p:nvSpPr>
        <p:spPr>
          <a:xfrm>
            <a:off x="5265272" y="4166666"/>
            <a:ext cx="5859928" cy="304699"/>
          </a:xfrm>
          <a:prstGeom prst="rect">
            <a:avLst/>
          </a:prstGeom>
        </p:spPr>
        <p:txBody>
          <a:bodyPr lIns="0" tIns="0" rIns="0" bIns="0">
            <a:spAutoFit/>
          </a:bodyPr>
          <a:lstStyle>
            <a:lvl1pPr marL="0" indent="0">
              <a:buNone/>
              <a:defRPr sz="2200"/>
            </a:lvl1pPr>
            <a:lvl2pPr marL="609585" indent="0">
              <a:buNone/>
              <a:defRPr/>
            </a:lvl2pPr>
            <a:lvl3pPr marL="1219170" indent="0">
              <a:buNone/>
              <a:defRPr/>
            </a:lvl3pPr>
            <a:lvl4pPr marL="1828755" indent="0">
              <a:buNone/>
              <a:defRPr/>
            </a:lvl4pPr>
            <a:lvl5pPr marL="2438339" indent="0">
              <a:buNone/>
              <a:defRPr/>
            </a:lvl5pPr>
          </a:lstStyle>
          <a:p>
            <a:pPr lvl="0"/>
            <a:r>
              <a:rPr lang="en-US"/>
              <a:t>Click to edit Master text styles</a:t>
            </a:r>
          </a:p>
        </p:txBody>
      </p:sp>
    </p:spTree>
    <p:extLst>
      <p:ext uri="{BB962C8B-B14F-4D97-AF65-F5344CB8AC3E}">
        <p14:creationId xmlns:p14="http://schemas.microsoft.com/office/powerpoint/2010/main" val="38346763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ivider + Large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8B68F-096D-8A47-AA09-D8DDEB535217}"/>
              </a:ext>
            </a:extLst>
          </p:cNvPr>
          <p:cNvPicPr>
            <a:picLocks noChangeAspect="1"/>
          </p:cNvPicPr>
          <p:nvPr userDrawn="1"/>
        </p:nvPicPr>
        <p:blipFill>
          <a:blip r:embed="rId2" cstate="email">
            <a:alphaModFix amt="8000"/>
            <a:extLst>
              <a:ext uri="{28A0092B-C50C-407E-A947-70E740481C1C}">
                <a14:useLocalDpi xmlns:a14="http://schemas.microsoft.com/office/drawing/2010/main"/>
              </a:ext>
            </a:extLst>
          </a:blip>
          <a:stretch>
            <a:fillRect/>
          </a:stretch>
        </p:blipFill>
        <p:spPr>
          <a:xfrm>
            <a:off x="3886200" y="696560"/>
            <a:ext cx="9693408" cy="6858000"/>
          </a:xfrm>
          <a:prstGeom prst="rect">
            <a:avLst/>
          </a:prstGeom>
        </p:spPr>
      </p:pic>
      <p:sp>
        <p:nvSpPr>
          <p:cNvPr id="4" name="Slide Number Placeholder 3"/>
          <p:cNvSpPr>
            <a:spLocks noGrp="1"/>
          </p:cNvSpPr>
          <p:nvPr>
            <p:ph type="sldNum" sz="quarter" idx="18"/>
          </p:nvPr>
        </p:nvSpPr>
        <p:spPr/>
        <p:txBody>
          <a:bodyPr/>
          <a:lstStyle>
            <a:lvl1pPr>
              <a:defRPr>
                <a:solidFill>
                  <a:schemeClr val="bg1"/>
                </a:solidFill>
              </a:defRPr>
            </a:lvl1pPr>
          </a:lstStyle>
          <a:p>
            <a:fld id="{4C558563-F413-9044-B15C-F9188EC30C88}" type="slidenum">
              <a:rPr lang="en-US" smtClean="0"/>
              <a:pPr/>
              <a:t>‹nº›</a:t>
            </a:fld>
            <a:endParaRPr lang="en-US" dirty="0"/>
          </a:p>
        </p:txBody>
      </p:sp>
      <p:sp>
        <p:nvSpPr>
          <p:cNvPr id="10" name="Subtitle 2"/>
          <p:cNvSpPr>
            <a:spLocks noGrp="1"/>
          </p:cNvSpPr>
          <p:nvPr>
            <p:ph type="subTitle" idx="1" hasCustomPrompt="1"/>
          </p:nvPr>
        </p:nvSpPr>
        <p:spPr>
          <a:xfrm>
            <a:off x="788085" y="3002730"/>
            <a:ext cx="4486672" cy="852541"/>
          </a:xfrm>
          <a:prstGeom prst="rect">
            <a:avLst/>
          </a:prstGeom>
        </p:spPr>
        <p:txBody>
          <a:bodyPr wrap="square" lIns="0" tIns="0" rIns="0" bIns="0" anchor="ctr">
            <a:spAutoFit/>
          </a:bodyPr>
          <a:lstStyle>
            <a:lvl1pPr marL="0" indent="0" algn="l">
              <a:lnSpc>
                <a:spcPct val="90000"/>
              </a:lnSpc>
              <a:spcBef>
                <a:spcPts val="0"/>
              </a:spcBef>
              <a:spcAft>
                <a:spcPts val="600"/>
              </a:spcAft>
              <a:buNone/>
              <a:defRPr sz="3200" b="1" baseline="0">
                <a:solidFill>
                  <a:schemeClr val="tx1"/>
                </a:solidFill>
              </a:defRPr>
            </a:lvl1pPr>
            <a:lvl2pPr marL="0" indent="0" algn="l">
              <a:lnSpc>
                <a:spcPct val="90000"/>
              </a:lnSpc>
              <a:spcBef>
                <a:spcPts val="0"/>
              </a:spcBef>
              <a:spcAft>
                <a:spcPts val="600"/>
              </a:spcAft>
              <a:buNone/>
              <a:tabLst/>
              <a:defRPr sz="2400"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Blurb</a:t>
            </a:r>
          </a:p>
        </p:txBody>
      </p:sp>
      <p:sp>
        <p:nvSpPr>
          <p:cNvPr id="7" name="object 4">
            <a:extLst>
              <a:ext uri="{FF2B5EF4-FFF2-40B4-BE49-F238E27FC236}">
                <a16:creationId xmlns:a16="http://schemas.microsoft.com/office/drawing/2014/main" id="{CDBD1EFA-69EA-674A-B07E-5E8DACCB88E8}"/>
              </a:ext>
            </a:extLst>
          </p:cNvPr>
          <p:cNvSpPr/>
          <p:nvPr userDrawn="1"/>
        </p:nvSpPr>
        <p:spPr>
          <a:xfrm>
            <a:off x="0" y="6648348"/>
            <a:ext cx="12193270" cy="210185"/>
          </a:xfrm>
          <a:custGeom>
            <a:avLst/>
            <a:gdLst/>
            <a:ahLst/>
            <a:cxnLst/>
            <a:rect l="l" t="t" r="r" b="b"/>
            <a:pathLst>
              <a:path w="12186920" h="210184">
                <a:moveTo>
                  <a:pt x="0" y="209651"/>
                </a:moveTo>
                <a:lnTo>
                  <a:pt x="12186843" y="209651"/>
                </a:lnTo>
                <a:lnTo>
                  <a:pt x="12186843" y="0"/>
                </a:lnTo>
                <a:lnTo>
                  <a:pt x="0" y="0"/>
                </a:lnTo>
                <a:lnTo>
                  <a:pt x="0" y="209651"/>
                </a:lnTo>
                <a:close/>
              </a:path>
            </a:pathLst>
          </a:custGeom>
          <a:solidFill>
            <a:srgbClr val="009999"/>
          </a:solidFill>
        </p:spPr>
        <p:txBody>
          <a:bodyPr wrap="square" lIns="0" tIns="0" rIns="0" bIns="0" rtlCol="0"/>
          <a:lstStyle/>
          <a:p>
            <a:endParaRPr dirty="0"/>
          </a:p>
        </p:txBody>
      </p:sp>
      <p:pic>
        <p:nvPicPr>
          <p:cNvPr id="8" name="Picture 7">
            <a:extLst>
              <a:ext uri="{FF2B5EF4-FFF2-40B4-BE49-F238E27FC236}">
                <a16:creationId xmlns:a16="http://schemas.microsoft.com/office/drawing/2014/main" id="{CA4B5076-731A-4D33-AEAF-DD3B6CE289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5311" t="10562" r="11957" b="10561"/>
          <a:stretch/>
        </p:blipFill>
        <p:spPr>
          <a:xfrm>
            <a:off x="11215670" y="533400"/>
            <a:ext cx="747730" cy="685800"/>
          </a:xfrm>
          <a:prstGeom prst="rect">
            <a:avLst/>
          </a:prstGeom>
        </p:spPr>
      </p:pic>
    </p:spTree>
    <p:extLst>
      <p:ext uri="{BB962C8B-B14F-4D97-AF65-F5344CB8AC3E}">
        <p14:creationId xmlns:p14="http://schemas.microsoft.com/office/powerpoint/2010/main" val="128933323"/>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2_Main Title Slide-With Bubbl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20228" y="2774724"/>
            <a:ext cx="6013184" cy="443198"/>
          </a:xfrm>
          <a:prstGeom prst="rect">
            <a:avLst/>
          </a:prstGeom>
        </p:spPr>
        <p:txBody>
          <a:bodyPr lIns="0" tIns="0" rIns="0" bIns="0" anchor="t">
            <a:spAutoFit/>
          </a:bodyPr>
          <a:lstStyle>
            <a:lvl1pPr>
              <a:defRPr sz="3200" b="1" baseline="0">
                <a:solidFill>
                  <a:schemeClr val="tx2"/>
                </a:solidFill>
                <a:latin typeface="Calibri" charset="0"/>
                <a:ea typeface="Calibri" charset="0"/>
                <a:cs typeface="Calibri" charset="0"/>
              </a:defRPr>
            </a:lvl1pPr>
          </a:lstStyle>
          <a:p>
            <a:r>
              <a:rPr lang="en-US" dirty="0"/>
              <a:t>Impact word(s)</a:t>
            </a:r>
          </a:p>
        </p:txBody>
      </p:sp>
      <p:sp>
        <p:nvSpPr>
          <p:cNvPr id="3" name="Subtitle 2"/>
          <p:cNvSpPr>
            <a:spLocks noGrp="1"/>
          </p:cNvSpPr>
          <p:nvPr>
            <p:ph type="subTitle" idx="1" hasCustomPrompt="1"/>
          </p:nvPr>
        </p:nvSpPr>
        <p:spPr>
          <a:xfrm>
            <a:off x="5820228" y="3849895"/>
            <a:ext cx="6013184" cy="594137"/>
          </a:xfrm>
          <a:prstGeom prst="rect">
            <a:avLst/>
          </a:prstGeom>
        </p:spPr>
        <p:txBody>
          <a:bodyPr wrap="square" lIns="0" tIns="0" rIns="0" bIns="0" anchor="t">
            <a:spAutoFit/>
          </a:bodyPr>
          <a:lstStyle>
            <a:lvl1pPr marL="0" indent="0" algn="l">
              <a:spcBef>
                <a:spcPts val="0"/>
              </a:spcBef>
              <a:spcAft>
                <a:spcPts val="600"/>
              </a:spcAft>
              <a:buNone/>
              <a:defRPr sz="1800" baseline="0">
                <a:solidFill>
                  <a:schemeClr val="tx2"/>
                </a:solidFill>
              </a:defRPr>
            </a:lvl1pPr>
            <a:lvl2pPr marL="3917" indent="0" algn="l">
              <a:spcBef>
                <a:spcPts val="0"/>
              </a:spcBef>
              <a:spcAft>
                <a:spcPts val="600"/>
              </a:spcAft>
              <a:buNone/>
              <a:tabLst/>
              <a:defRPr sz="1800" baseline="0">
                <a:solidFill>
                  <a:schemeClr val="tx2"/>
                </a:solidFill>
              </a:defRPr>
            </a:lvl2pPr>
            <a:lvl3pPr marL="1117500" indent="0" algn="ctr">
              <a:buNone/>
              <a:defRPr>
                <a:solidFill>
                  <a:schemeClr val="tx1">
                    <a:tint val="75000"/>
                  </a:schemeClr>
                </a:solidFill>
              </a:defRPr>
            </a:lvl3pPr>
            <a:lvl4pPr marL="1676250" indent="0" algn="ctr">
              <a:buNone/>
              <a:defRPr>
                <a:solidFill>
                  <a:schemeClr val="tx1">
                    <a:tint val="75000"/>
                  </a:schemeClr>
                </a:solidFill>
              </a:defRPr>
            </a:lvl4pPr>
            <a:lvl5pPr marL="2235001" indent="0" algn="ctr">
              <a:buNone/>
              <a:defRPr>
                <a:solidFill>
                  <a:schemeClr val="tx1">
                    <a:tint val="75000"/>
                  </a:schemeClr>
                </a:solidFill>
              </a:defRPr>
            </a:lvl5pPr>
            <a:lvl6pPr marL="2793753" indent="0" algn="ctr">
              <a:buNone/>
              <a:defRPr>
                <a:solidFill>
                  <a:schemeClr val="tx1">
                    <a:tint val="75000"/>
                  </a:schemeClr>
                </a:solidFill>
              </a:defRPr>
            </a:lvl6pPr>
            <a:lvl7pPr marL="3352504" indent="0" algn="ctr">
              <a:buNone/>
              <a:defRPr>
                <a:solidFill>
                  <a:schemeClr val="tx1">
                    <a:tint val="75000"/>
                  </a:schemeClr>
                </a:solidFill>
              </a:defRPr>
            </a:lvl7pPr>
            <a:lvl8pPr marL="3911253" indent="0" algn="ctr">
              <a:buNone/>
              <a:defRPr>
                <a:solidFill>
                  <a:schemeClr val="tx1">
                    <a:tint val="75000"/>
                  </a:schemeClr>
                </a:solidFill>
              </a:defRPr>
            </a:lvl8pPr>
            <a:lvl9pPr marL="4470003"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5820228" y="2409674"/>
            <a:ext cx="6013184" cy="332399"/>
          </a:xfrm>
          <a:prstGeom prst="rect">
            <a:avLst/>
          </a:prstGeom>
        </p:spPr>
        <p:txBody>
          <a:bodyPr lIns="0" tIns="0" rIns="0" bIns="0" anchor="b">
            <a:spAutoFit/>
          </a:bodyPr>
          <a:lstStyle>
            <a:lvl1pPr marL="0" indent="0">
              <a:buNone/>
              <a:defRPr sz="2400" b="0" cap="none" baseline="0">
                <a:solidFill>
                  <a:schemeClr val="tx2"/>
                </a:solidFill>
              </a:defRPr>
            </a:lvl1pPr>
          </a:lstStyle>
          <a:p>
            <a:pPr lvl="0"/>
            <a:r>
              <a:rPr lang="en-US" dirty="0"/>
              <a:t>Full presentation title</a:t>
            </a:r>
            <a:endParaRPr lang="en-GB" dirty="0"/>
          </a:p>
        </p:txBody>
      </p:sp>
      <p:sp>
        <p:nvSpPr>
          <p:cNvPr id="12" name="Picture Placeholder 5"/>
          <p:cNvSpPr>
            <a:spLocks noGrp="1"/>
          </p:cNvSpPr>
          <p:nvPr>
            <p:ph type="pic" sz="quarter" idx="16" hasCustomPrompt="1"/>
          </p:nvPr>
        </p:nvSpPr>
        <p:spPr>
          <a:xfrm>
            <a:off x="-1976" y="-7230"/>
            <a:ext cx="5267247" cy="6875929"/>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645459 w 4392706"/>
              <a:gd name="connsiteY3" fmla="*/ 4937312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443753 w 4392706"/>
              <a:gd name="connsiteY3" fmla="*/ 5152465 h 5152465"/>
              <a:gd name="connsiteX4" fmla="*/ 0 w 4392706"/>
              <a:gd name="connsiteY4" fmla="*/ 8965 h 5152465"/>
              <a:gd name="connsiteX0" fmla="*/ 0 w 3962400"/>
              <a:gd name="connsiteY0" fmla="*/ 0 h 5156947"/>
              <a:gd name="connsiteX1" fmla="*/ 2286000 w 3962400"/>
              <a:gd name="connsiteY1" fmla="*/ 4482 h 5156947"/>
              <a:gd name="connsiteX2" fmla="*/ 3962400 w 3962400"/>
              <a:gd name="connsiteY2" fmla="*/ 5156947 h 5156947"/>
              <a:gd name="connsiteX3" fmla="*/ 13447 w 3962400"/>
              <a:gd name="connsiteY3" fmla="*/ 5156947 h 5156947"/>
              <a:gd name="connsiteX4" fmla="*/ 0 w 3962400"/>
              <a:gd name="connsiteY4" fmla="*/ 0 h 5156947"/>
              <a:gd name="connsiteX0" fmla="*/ 67 w 3950435"/>
              <a:gd name="connsiteY0" fmla="*/ 0 h 5156947"/>
              <a:gd name="connsiteX1" fmla="*/ 2274035 w 3950435"/>
              <a:gd name="connsiteY1" fmla="*/ 4482 h 5156947"/>
              <a:gd name="connsiteX2" fmla="*/ 3950435 w 3950435"/>
              <a:gd name="connsiteY2" fmla="*/ 5156947 h 5156947"/>
              <a:gd name="connsiteX3" fmla="*/ 1482 w 3950435"/>
              <a:gd name="connsiteY3" fmla="*/ 5156947 h 5156947"/>
              <a:gd name="connsiteX4" fmla="*/ 67 w 3950435"/>
              <a:gd name="connsiteY4" fmla="*/ 0 h 515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435" h="5156947">
                <a:moveTo>
                  <a:pt x="67" y="0"/>
                </a:moveTo>
                <a:lnTo>
                  <a:pt x="2274035" y="4482"/>
                </a:lnTo>
                <a:lnTo>
                  <a:pt x="3950435" y="5156947"/>
                </a:lnTo>
                <a:lnTo>
                  <a:pt x="1482" y="5156947"/>
                </a:lnTo>
                <a:cubicBezTo>
                  <a:pt x="-3000" y="3437965"/>
                  <a:pt x="4549" y="1718982"/>
                  <a:pt x="67" y="0"/>
                </a:cubicBezTo>
                <a:close/>
              </a:path>
            </a:pathLst>
          </a:custGeom>
        </p:spPr>
        <p:txBody>
          <a:bodyPr/>
          <a:lstStyle>
            <a:lvl1pPr marL="0" indent="0">
              <a:buNone/>
              <a:defRPr sz="1600" baseline="0"/>
            </a:lvl1pPr>
          </a:lstStyle>
          <a:p>
            <a:r>
              <a:rPr lang="en-US" dirty="0"/>
              <a:t>Click Icon to add Picture</a:t>
            </a:r>
            <a:endParaRPr lang="en-GB" dirty="0"/>
          </a:p>
        </p:txBody>
      </p:sp>
      <p:grpSp>
        <p:nvGrpSpPr>
          <p:cNvPr id="11" name="Group 10"/>
          <p:cNvGrpSpPr/>
          <p:nvPr/>
        </p:nvGrpSpPr>
        <p:grpSpPr>
          <a:xfrm>
            <a:off x="8761478" y="5687847"/>
            <a:ext cx="3071934" cy="580634"/>
            <a:chOff x="6885432" y="4383603"/>
            <a:chExt cx="1883379" cy="355982"/>
          </a:xfrm>
        </p:grpSpPr>
        <p:pic>
          <p:nvPicPr>
            <p:cNvPr id="15" name="Picture 14" descr="IPSOS_GAMECHANGERS_blue.png"/>
            <p:cNvPicPr>
              <a:picLocks noChangeAspect="1"/>
            </p:cNvPicPr>
            <p:nvPr/>
          </p:nvPicPr>
          <p:blipFill rotWithShape="1">
            <a:blip r:embed="rId2" cstate="email">
              <a:extLst>
                <a:ext uri="{28A0092B-C50C-407E-A947-70E740481C1C}">
                  <a14:useLocalDpi xmlns:a14="http://schemas.microsoft.com/office/drawing/2010/main"/>
                </a:ext>
              </a:extLst>
            </a:blip>
            <a:srcRect l="78888" t="-9671" b="-1"/>
            <a:stretch/>
          </p:blipFill>
          <p:spPr>
            <a:xfrm>
              <a:off x="8391484" y="4383603"/>
              <a:ext cx="377327" cy="35598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5432" y="4502135"/>
              <a:ext cx="1417828" cy="201036"/>
            </a:xfrm>
            <a:prstGeom prst="rect">
              <a:avLst/>
            </a:prstGeom>
          </p:spPr>
        </p:pic>
      </p:grpSp>
      <p:sp>
        <p:nvSpPr>
          <p:cNvPr id="22" name="Rectangle 21"/>
          <p:cNvSpPr/>
          <p:nvPr userDrawn="1"/>
        </p:nvSpPr>
        <p:spPr>
          <a:xfrm>
            <a:off x="5354320" y="6439260"/>
            <a:ext cx="6235840" cy="292259"/>
          </a:xfrm>
          <a:prstGeom prst="rect">
            <a:avLst/>
          </a:prstGeom>
        </p:spPr>
        <p:txBody>
          <a:bodyPr wrap="square" lIns="0" tIns="0" rIns="0" bIns="0">
            <a:spAutoFit/>
          </a:bodyPr>
          <a:lstStyle/>
          <a:p>
            <a:pPr>
              <a:lnSpc>
                <a:spcPct val="89000"/>
              </a:lnSpc>
            </a:pPr>
            <a:r>
              <a:rPr lang="en-GB" sz="1050" dirty="0">
                <a:solidFill>
                  <a:schemeClr val="tx2"/>
                </a:solidFill>
              </a:rPr>
              <a:t>© 2017 Ipsos. All rights reserved. Contains Ipsos' Confidential and Proprietary information </a:t>
            </a:r>
            <a:br>
              <a:rPr lang="en-GB" sz="1050" dirty="0">
                <a:solidFill>
                  <a:schemeClr val="tx2"/>
                </a:solidFill>
              </a:rPr>
            </a:br>
            <a:r>
              <a:rPr lang="en-GB" sz="1050" dirty="0">
                <a:solidFill>
                  <a:schemeClr val="tx2"/>
                </a:solidFill>
              </a:rPr>
              <a:t>and may not be disclosed or reproduced without the prior written consent of Ipsos.</a:t>
            </a:r>
          </a:p>
        </p:txBody>
      </p:sp>
    </p:spTree>
    <p:extLst>
      <p:ext uri="{BB962C8B-B14F-4D97-AF65-F5344CB8AC3E}">
        <p14:creationId xmlns:p14="http://schemas.microsoft.com/office/powerpoint/2010/main" val="20220840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1000" y="381000"/>
            <a:ext cx="4636135" cy="550544"/>
          </a:xfrm>
        </p:spPr>
        <p:txBody>
          <a:bodyPr lIns="0" tIns="0" rIns="0" bIns="0"/>
          <a:lstStyle>
            <a:lvl1pPr>
              <a:defRPr sz="3450" b="0" i="0">
                <a:solidFill>
                  <a:srgbClr val="282828"/>
                </a:solidFill>
                <a:latin typeface="Calibri Light" panose="020F0302020204030204" pitchFamily="34" charset="0"/>
                <a:cs typeface="Calibri Light" panose="020F0302020204030204" pitchFamily="34" charset="0"/>
              </a:defRPr>
            </a:lvl1pPr>
          </a:lstStyle>
          <a:p>
            <a:endParaRPr dirty="0"/>
          </a:p>
        </p:txBody>
      </p:sp>
      <p:sp>
        <p:nvSpPr>
          <p:cNvPr id="3" name="Holder 3"/>
          <p:cNvSpPr>
            <a:spLocks noGrp="1"/>
          </p:cNvSpPr>
          <p:nvPr>
            <p:ph type="body" idx="1"/>
          </p:nvPr>
        </p:nvSpPr>
        <p:spPr>
          <a:xfrm>
            <a:off x="384928" y="910904"/>
            <a:ext cx="5269230" cy="238527"/>
          </a:xfrm>
          <a:prstGeom prst="rect">
            <a:avLst/>
          </a:prstGeom>
        </p:spPr>
        <p:txBody>
          <a:bodyPr lIns="0" tIns="0" rIns="0" bIns="0"/>
          <a:lstStyle>
            <a:lvl1pPr>
              <a:defRPr sz="1550" b="0" i="0">
                <a:solidFill>
                  <a:srgbClr val="009999"/>
                </a:solidFill>
                <a:latin typeface="Calibri Light" panose="020F0302020204030204" pitchFamily="34" charset="0"/>
                <a:cs typeface="Calibri Light" panose="020F0302020204030204" pitchFamily="34" charset="0"/>
              </a:defRPr>
            </a:lvl1pPr>
          </a:lstStyle>
          <a:p>
            <a:endParaRPr dirty="0"/>
          </a:p>
        </p:txBody>
      </p:sp>
      <p:sp>
        <p:nvSpPr>
          <p:cNvPr id="7" name="object 4">
            <a:extLst>
              <a:ext uri="{FF2B5EF4-FFF2-40B4-BE49-F238E27FC236}">
                <a16:creationId xmlns:a16="http://schemas.microsoft.com/office/drawing/2014/main" id="{CDBD1EFA-69EA-674A-B07E-5E8DACCB88E8}"/>
              </a:ext>
            </a:extLst>
          </p:cNvPr>
          <p:cNvSpPr/>
          <p:nvPr userDrawn="1"/>
        </p:nvSpPr>
        <p:spPr>
          <a:xfrm>
            <a:off x="0" y="6648348"/>
            <a:ext cx="12193270" cy="210185"/>
          </a:xfrm>
          <a:custGeom>
            <a:avLst/>
            <a:gdLst/>
            <a:ahLst/>
            <a:cxnLst/>
            <a:rect l="l" t="t" r="r" b="b"/>
            <a:pathLst>
              <a:path w="12186920" h="210184">
                <a:moveTo>
                  <a:pt x="0" y="209651"/>
                </a:moveTo>
                <a:lnTo>
                  <a:pt x="12186843" y="209651"/>
                </a:lnTo>
                <a:lnTo>
                  <a:pt x="12186843" y="0"/>
                </a:lnTo>
                <a:lnTo>
                  <a:pt x="0" y="0"/>
                </a:lnTo>
                <a:lnTo>
                  <a:pt x="0" y="209651"/>
                </a:lnTo>
                <a:close/>
              </a:path>
            </a:pathLst>
          </a:custGeom>
          <a:solidFill>
            <a:srgbClr val="009999"/>
          </a:solidFill>
        </p:spPr>
        <p:txBody>
          <a:bodyPr wrap="square" lIns="0" tIns="0" rIns="0" bIns="0" rtlCol="0"/>
          <a:lstStyle/>
          <a:p>
            <a:endParaRPr dirty="0"/>
          </a:p>
        </p:txBody>
      </p:sp>
      <p:pic>
        <p:nvPicPr>
          <p:cNvPr id="6" name="Picture 5">
            <a:extLst>
              <a:ext uri="{FF2B5EF4-FFF2-40B4-BE49-F238E27FC236}">
                <a16:creationId xmlns:a16="http://schemas.microsoft.com/office/drawing/2014/main" id="{6D4CBE45-40D8-440F-B837-6D20FF5D93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5311" t="10562" r="11957" b="10561"/>
          <a:stretch/>
        </p:blipFill>
        <p:spPr>
          <a:xfrm>
            <a:off x="11215670" y="533400"/>
            <a:ext cx="747730" cy="685800"/>
          </a:xfrm>
          <a:prstGeom prst="rect">
            <a:avLst/>
          </a:prstGeom>
        </p:spPr>
      </p:pic>
    </p:spTree>
    <p:extLst>
      <p:ext uri="{BB962C8B-B14F-4D97-AF65-F5344CB8AC3E}">
        <p14:creationId xmlns:p14="http://schemas.microsoft.com/office/powerpoint/2010/main" val="18678698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1113256"/>
            <a:ext cx="11529295" cy="360099"/>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57556" cy="590215"/>
          </a:xfrm>
        </p:spPr>
        <p:txBody>
          <a:bodyPr anchor="b">
            <a:no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5" y="5620954"/>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1326029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30201" y="1851257"/>
            <a:ext cx="10493855"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33589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Presentation - Title Only">
    <p:spTree>
      <p:nvGrpSpPr>
        <p:cNvPr id="1" name=""/>
        <p:cNvGrpSpPr/>
        <p:nvPr/>
      </p:nvGrpSpPr>
      <p:grpSpPr>
        <a:xfrm>
          <a:off x="0" y="0"/>
          <a:ext cx="0" cy="0"/>
          <a:chOff x="0" y="0"/>
          <a:chExt cx="0" cy="0"/>
        </a:xfrm>
      </p:grpSpPr>
      <p:sp>
        <p:nvSpPr>
          <p:cNvPr id="5" name="Title 4"/>
          <p:cNvSpPr>
            <a:spLocks noGrp="1"/>
          </p:cNvSpPr>
          <p:nvPr>
            <p:ph type="title"/>
          </p:nvPr>
        </p:nvSpPr>
        <p:spPr>
          <a:xfrm>
            <a:off x="490905" y="589446"/>
            <a:ext cx="6311361" cy="360099"/>
          </a:xfrm>
        </p:spPr>
        <p:txBody>
          <a:bodyPr/>
          <a:lstStyle>
            <a:lvl1pPr algn="l">
              <a:defRPr/>
            </a:lvl1pPr>
          </a:lstStyle>
          <a:p>
            <a:r>
              <a:rPr lang="en-US" dirty="0"/>
              <a:t>Click to edit Master title style</a:t>
            </a:r>
            <a:endParaRPr lang="en-GB" dirty="0"/>
          </a:p>
        </p:txBody>
      </p:sp>
    </p:spTree>
    <p:extLst>
      <p:ext uri="{BB962C8B-B14F-4D97-AF65-F5344CB8AC3E}">
        <p14:creationId xmlns:p14="http://schemas.microsoft.com/office/powerpoint/2010/main" val="293687806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OneBox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a:xfrm>
            <a:off x="467662" y="1730540"/>
            <a:ext cx="11256677" cy="2353465"/>
          </a:xfrm>
          <a:prstGeom prst="rect">
            <a:avLst/>
          </a:prstGeom>
        </p:spPr>
        <p:txBody>
          <a:bodyPr lIns="0" tIns="0" rIns="0" bIns="0">
            <a:sp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p:cNvSpPr>
            <a:spLocks noGrp="1"/>
          </p:cNvSpPr>
          <p:nvPr>
            <p:ph type="body" sz="quarter" idx="14" hasCustomPrompt="1"/>
          </p:nvPr>
        </p:nvSpPr>
        <p:spPr bwMode="gray">
          <a:xfrm>
            <a:off x="457208" y="1162317"/>
            <a:ext cx="2335686" cy="390876"/>
          </a:xfrm>
          <a:prstGeom prst="rect">
            <a:avLst/>
          </a:prstGeom>
          <a:solidFill>
            <a:schemeClr val="accent3"/>
          </a:solidFill>
        </p:spPr>
        <p:txBody>
          <a:bodyPr vert="horz" wrap="none" lIns="72000" tIns="0" rIns="72000" bIns="0" rtlCol="0" anchor="ctr">
            <a:spAutoFit/>
          </a:bodyPr>
          <a:lstStyle>
            <a:lvl1pPr>
              <a:lnSpc>
                <a:spcPct val="100000"/>
              </a:lnSpc>
              <a:buFontTx/>
              <a:buNone/>
              <a:defRPr lang="en-US" sz="2540" b="1" dirty="0" smtClean="0">
                <a:solidFill>
                  <a:schemeClr val="bg1"/>
                </a:solidFill>
              </a:defRPr>
            </a:lvl1pPr>
          </a:lstStyle>
          <a:p>
            <a:pPr marL="0" lvl="0" indent="0" defTabSz="829361">
              <a:spcBef>
                <a:spcPts val="272"/>
              </a:spcBef>
              <a:spcAft>
                <a:spcPts val="272"/>
              </a:spcAft>
              <a:buFontTx/>
              <a:buNone/>
            </a:pPr>
            <a:r>
              <a:rPr lang="en-US" dirty="0"/>
              <a:t>Click to edit text</a:t>
            </a:r>
          </a:p>
        </p:txBody>
      </p:sp>
      <p:sp>
        <p:nvSpPr>
          <p:cNvPr id="3" name="Title 2"/>
          <p:cNvSpPr>
            <a:spLocks noGrp="1"/>
          </p:cNvSpPr>
          <p:nvPr>
            <p:ph type="title" hasCustomPrompt="1"/>
          </p:nvPr>
        </p:nvSpPr>
        <p:spPr>
          <a:xfrm>
            <a:off x="457208" y="599496"/>
            <a:ext cx="3407455" cy="360099"/>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1141923219"/>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476774" y="5774246"/>
            <a:ext cx="65" cy="184666"/>
          </a:xfrm>
        </p:spPr>
        <p:txBody>
          <a:bodyPr/>
          <a:lstStyle/>
          <a:p>
            <a:pPr defTabSz="941870"/>
            <a:endParaRPr lang="fr-FR" dirty="0"/>
          </a:p>
        </p:txBody>
      </p:sp>
      <p:sp>
        <p:nvSpPr>
          <p:cNvPr id="7" name="Text Placeholder 4"/>
          <p:cNvSpPr>
            <a:spLocks noGrp="1"/>
          </p:cNvSpPr>
          <p:nvPr>
            <p:ph type="body" sz="quarter" idx="11"/>
          </p:nvPr>
        </p:nvSpPr>
        <p:spPr>
          <a:xfrm>
            <a:off x="339872" y="1262761"/>
            <a:ext cx="11532426" cy="12687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7335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7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September, 2020</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0702996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9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03873571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9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September, 2020</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8" name="Groupe 7">
            <a:extLst>
              <a:ext uri="{FF2B5EF4-FFF2-40B4-BE49-F238E27FC236}">
                <a16:creationId xmlns:a16="http://schemas.microsoft.com/office/drawing/2014/main" id="{1B64881F-8D00-4C4F-9882-B571FAC9DBD9}"/>
              </a:ext>
            </a:extLst>
          </p:cNvPr>
          <p:cNvGrpSpPr/>
          <p:nvPr userDrawn="1"/>
        </p:nvGrpSpPr>
        <p:grpSpPr>
          <a:xfrm>
            <a:off x="9048328" y="5406321"/>
            <a:ext cx="2763414" cy="696125"/>
            <a:chOff x="9048328" y="5406321"/>
            <a:chExt cx="2763414" cy="696125"/>
          </a:xfrm>
        </p:grpSpPr>
        <p:pic>
          <p:nvPicPr>
            <p:cNvPr id="12" name="Graphique 12">
              <a:extLst>
                <a:ext uri="{FF2B5EF4-FFF2-40B4-BE49-F238E27FC236}">
                  <a16:creationId xmlns:a16="http://schemas.microsoft.com/office/drawing/2014/main" id="{F3F6F94B-9509-481F-BDB4-02287AFD438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8" name="Image 17">
              <a:extLst>
                <a:ext uri="{FF2B5EF4-FFF2-40B4-BE49-F238E27FC236}">
                  <a16:creationId xmlns:a16="http://schemas.microsoft.com/office/drawing/2014/main" id="{1B2224E0-C2A5-4329-B66A-D99B521DD6AD}"/>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a16="http://schemas.microsoft.com/office/drawing/2014/main" id="{1D538E0E-0C99-4469-B7A5-02249769597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315557329"/>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2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September, 2020</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9" name="Groupe 18">
            <a:extLst>
              <a:ext uri="{FF2B5EF4-FFF2-40B4-BE49-F238E27FC236}">
                <a16:creationId xmlns:a16="http://schemas.microsoft.com/office/drawing/2014/main" id="{CF8058C4-507E-4D50-8CE6-68465C1D0E3D}"/>
              </a:ext>
            </a:extLst>
          </p:cNvPr>
          <p:cNvGrpSpPr/>
          <p:nvPr userDrawn="1"/>
        </p:nvGrpSpPr>
        <p:grpSpPr>
          <a:xfrm>
            <a:off x="594746" y="5417571"/>
            <a:ext cx="2763414" cy="696125"/>
            <a:chOff x="9048328" y="5406321"/>
            <a:chExt cx="2763414" cy="696125"/>
          </a:xfrm>
        </p:grpSpPr>
        <p:pic>
          <p:nvPicPr>
            <p:cNvPr id="20" name="Graphique 12">
              <a:extLst>
                <a:ext uri="{FF2B5EF4-FFF2-40B4-BE49-F238E27FC236}">
                  <a16:creationId xmlns:a16="http://schemas.microsoft.com/office/drawing/2014/main" id="{AFF99FF3-9BC2-459A-8705-BD99E0834E1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21" name="Image 20">
              <a:extLst>
                <a:ext uri="{FF2B5EF4-FFF2-40B4-BE49-F238E27FC236}">
                  <a16:creationId xmlns:a16="http://schemas.microsoft.com/office/drawing/2014/main" id="{DFCB8994-61E9-4607-96FC-9B9CEB5E9963}"/>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a16="http://schemas.microsoft.com/office/drawing/2014/main" id="{5283D492-7053-433C-BBE7-4DB8490091E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97021539"/>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06">
          <p15:clr>
            <a:srgbClr val="F26B43"/>
          </p15:clr>
        </p15:guide>
        <p15:guide id="6" pos="288">
          <p15:clr>
            <a:srgbClr val="F26B43"/>
          </p15:clr>
        </p15:guide>
        <p15:guide id="7" pos="357">
          <p15:clr>
            <a:srgbClr val="A4A3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3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‹nº›</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p:nvPr>
        </p:nvSpPr>
        <p:spPr/>
        <p:txBody>
          <a:bodyPr/>
          <a:lstStyle/>
          <a:p>
            <a:r>
              <a:rPr lang="fr-FR"/>
              <a:t>Modifiez le style du titre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35805256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47"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September, 2020</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8">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5449328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71"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September, 2020</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5464AFE6-C7AF-431B-8B04-FA8719DF399C}"/>
              </a:ext>
            </a:extLst>
          </p:cNvPr>
          <p:cNvGrpSpPr/>
          <p:nvPr userDrawn="1"/>
        </p:nvGrpSpPr>
        <p:grpSpPr>
          <a:xfrm>
            <a:off x="9048328" y="5406321"/>
            <a:ext cx="2763414" cy="696125"/>
            <a:chOff x="9048328" y="5406321"/>
            <a:chExt cx="2763414" cy="696125"/>
          </a:xfrm>
        </p:grpSpPr>
        <p:pic>
          <p:nvPicPr>
            <p:cNvPr id="16" name="Graphique 12">
              <a:extLst>
                <a:ext uri="{FF2B5EF4-FFF2-40B4-BE49-F238E27FC236}">
                  <a16:creationId xmlns:a16="http://schemas.microsoft.com/office/drawing/2014/main" id="{533CEAB0-3602-4EF4-8078-1F0CB9C6A0E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7" name="Image 16">
              <a:extLst>
                <a:ext uri="{FF2B5EF4-FFF2-40B4-BE49-F238E27FC236}">
                  <a16:creationId xmlns:a16="http://schemas.microsoft.com/office/drawing/2014/main" id="{A8A28707-ED0C-4597-9138-2DCD4A3A72BF}"/>
                </a:ext>
              </a:extLst>
            </p:cNvPr>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5" name="Cadre 14">
            <a:extLst>
              <a:ext uri="{FF2B5EF4-FFF2-40B4-BE49-F238E27FC236}">
                <a16:creationId xmlns:a16="http://schemas.microsoft.com/office/drawing/2014/main" id="{1AC7D41B-FA8F-4B2A-AF6E-0B01F725BF4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7804908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95"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1 September, 2020</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80BEE2C7-3965-40D5-9332-7D786EDD1163}"/>
              </a:ext>
            </a:extLst>
          </p:cNvPr>
          <p:cNvGrpSpPr/>
          <p:nvPr userDrawn="1"/>
        </p:nvGrpSpPr>
        <p:grpSpPr>
          <a:xfrm>
            <a:off x="594746" y="5417571"/>
            <a:ext cx="2763414" cy="696125"/>
            <a:chOff x="9048328" y="5406321"/>
            <a:chExt cx="2763414" cy="696125"/>
          </a:xfrm>
        </p:grpSpPr>
        <p:pic>
          <p:nvPicPr>
            <p:cNvPr id="15" name="Graphique 12">
              <a:extLst>
                <a:ext uri="{FF2B5EF4-FFF2-40B4-BE49-F238E27FC236}">
                  <a16:creationId xmlns:a16="http://schemas.microsoft.com/office/drawing/2014/main" id="{C0E4F5C3-F4D6-4CC9-8F2D-9F795599D79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6" name="Image 15">
              <a:extLst>
                <a:ext uri="{FF2B5EF4-FFF2-40B4-BE49-F238E27FC236}">
                  <a16:creationId xmlns:a16="http://schemas.microsoft.com/office/drawing/2014/main" id="{60867154-D632-49CB-A763-A328A2211644}"/>
                </a:ext>
              </a:extLst>
            </p:cNvPr>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7" name="Cadre 16">
            <a:extLst>
              <a:ext uri="{FF2B5EF4-FFF2-40B4-BE49-F238E27FC236}">
                <a16:creationId xmlns:a16="http://schemas.microsoft.com/office/drawing/2014/main" id="{17AEB5C8-05E9-45A5-BAE4-CA077EB89B0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11113792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9"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53977353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4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24419045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0"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05250726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67"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461601739"/>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90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66051067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520664395"/>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755609" cy="1311128"/>
          </a:xfrm>
        </p:spPr>
        <p:txBody>
          <a:bodyPr wrap="none">
            <a:sp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en-GB" dirty="0" err="1"/>
              <a:t>Modifiez</a:t>
            </a:r>
            <a:r>
              <a:rPr lang="en-GB" dirty="0"/>
              <a:t> le style du titre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56085"/>
            <a:ext cx="2468441" cy="313932"/>
          </a:xfrm>
        </p:spPr>
        <p:txBody>
          <a:bodyPr wrap="square" lIns="108000" rIns="180000" anchor="b">
            <a:spAutoFit/>
          </a:bodyPr>
          <a:lstStyle>
            <a:lvl1pPr marL="0" indent="0">
              <a:buNone/>
              <a:defRPr sz="1600" b="1"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a:t>
            </a:r>
            <a:r>
              <a:rPr lang="en-GB" dirty="0" err="1"/>
              <a:t>ext</a:t>
            </a:r>
            <a:r>
              <a:rPr lang="en-GB" dirty="0"/>
              <a:t> here</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en-GB" smtClean="0"/>
              <a:pPr/>
              <a:t>‹nº›</a:t>
            </a:fld>
            <a:r>
              <a:rPr lang="en-GB" dirty="0"/>
              <a:t> ‒ </a:t>
            </a:r>
          </a:p>
        </p:txBody>
      </p:sp>
    </p:spTree>
    <p:extLst>
      <p:ext uri="{BB962C8B-B14F-4D97-AF65-F5344CB8AC3E}">
        <p14:creationId xmlns:p14="http://schemas.microsoft.com/office/powerpoint/2010/main" val="397225571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9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64139611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91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34638077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3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67555328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6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70389876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8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6" name="Graphique 8">
            <a:extLst>
              <a:ext uri="{FF2B5EF4-FFF2-40B4-BE49-F238E27FC236}">
                <a16:creationId xmlns:a16="http://schemas.microsoft.com/office/drawing/2014/main" id="{AC638226-1503-4686-A47D-719DAE7E1EF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A7D057F7-5350-4EA2-9720-F7C82D8742F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Espace réservé du pied de page 4">
            <a:extLst>
              <a:ext uri="{FF2B5EF4-FFF2-40B4-BE49-F238E27FC236}">
                <a16:creationId xmlns:a16="http://schemas.microsoft.com/office/drawing/2014/main" id="{0484B6EF-AF21-476B-9A05-614E9257A12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C1DD0896-E435-45AB-A276-C01A7737AA4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3" name="Cadre 12">
            <a:extLst>
              <a:ext uri="{FF2B5EF4-FFF2-40B4-BE49-F238E27FC236}">
                <a16:creationId xmlns:a16="http://schemas.microsoft.com/office/drawing/2014/main" id="{84F021E9-F116-481F-9576-A152FE98EBC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906275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66">
          <p15:clr>
            <a:srgbClr val="A4A3A4"/>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‹nº›</a:t>
            </a:fld>
            <a:r>
              <a:rPr lang="en-GB" dirty="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0B7702B0-2D92-4D6B-BD5B-8609E63245CD}"/>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1209003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9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‹nº›</a:t>
            </a:fld>
            <a:r>
              <a:rPr lang="en-GB" dirty="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F3AC0888-65E6-477B-BA86-9BACE0C929C7}"/>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612662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Text Placeholder 5">
            <a:extLst>
              <a:ext uri="{FF2B5EF4-FFF2-40B4-BE49-F238E27FC236}">
                <a16:creationId xmlns:a16="http://schemas.microsoft.com/office/drawing/2014/main" id="{0B8FD4C0-96FD-4A08-854E-D1EC426AB4D5}"/>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9047766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3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6" name="Graphique 8">
            <a:extLst>
              <a:ext uri="{FF2B5EF4-FFF2-40B4-BE49-F238E27FC236}">
                <a16:creationId xmlns:a16="http://schemas.microsoft.com/office/drawing/2014/main" id="{AC638226-1503-4686-A47D-719DAE7E1EF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A7D057F7-5350-4EA2-9720-F7C82D8742F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Espace réservé du pied de page 4">
            <a:extLst>
              <a:ext uri="{FF2B5EF4-FFF2-40B4-BE49-F238E27FC236}">
                <a16:creationId xmlns:a16="http://schemas.microsoft.com/office/drawing/2014/main" id="{0484B6EF-AF21-476B-9A05-614E9257A12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5" name="Titre 4">
            <a:extLst>
              <a:ext uri="{FF2B5EF4-FFF2-40B4-BE49-F238E27FC236}">
                <a16:creationId xmlns:a16="http://schemas.microsoft.com/office/drawing/2014/main" id="{C1DD0896-E435-45AB-A276-C01A7737AA4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3" name="Cadre 12">
            <a:extLst>
              <a:ext uri="{FF2B5EF4-FFF2-40B4-BE49-F238E27FC236}">
                <a16:creationId xmlns:a16="http://schemas.microsoft.com/office/drawing/2014/main" id="{84F021E9-F116-481F-9576-A152FE98EBC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92798450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66">
          <p15:clr>
            <a:srgbClr val="A4A3A4"/>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4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Text Placeholder 5">
            <a:extLst>
              <a:ext uri="{FF2B5EF4-FFF2-40B4-BE49-F238E27FC236}">
                <a16:creationId xmlns:a16="http://schemas.microsoft.com/office/drawing/2014/main" id="{917A0680-AD05-4F07-A2E3-10A9F8A60DA9}"/>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35747551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6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060E4F68-205C-4A84-9302-7FAB2DC34DE6}"/>
              </a:ext>
            </a:extLst>
          </p:cNvPr>
          <p:cNvSpPr>
            <a:spLocks noGrp="1"/>
          </p:cNvSpPr>
          <p:nvPr>
            <p:ph type="body" sz="quarter" idx="20"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12791987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7BA22C6F-0CC3-4D57-80F5-CD03A6509911}"/>
              </a:ext>
            </a:extLst>
          </p:cNvPr>
          <p:cNvSpPr>
            <a:spLocks noGrp="1"/>
          </p:cNvSpPr>
          <p:nvPr>
            <p:ph type="body" sz="quarter" idx="20"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0382288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03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45934531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55488267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8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60695894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10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7021632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3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73007618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5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06405746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274067719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‹nº›</a:t>
            </a:fld>
            <a:r>
              <a:rPr lang="en-GB" dirty="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0B7702B0-2D92-4D6B-BD5B-8609E63245CD}"/>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0156050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4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8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7437168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20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25A51E10-43D8-4454-9A7D-4CCEC4EE693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195602158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5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EBB2D13E-460C-4484-956A-2E4184DC013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2532662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27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E91D8FF7-186F-4A83-B25D-BE2CF23F6B73}"/>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67306242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8EC52CDF-D466-4846-9EB9-A47E3FF52F9D}"/>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88273305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4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69F96A21-9D84-41D1-8541-CC00DB1A993D}"/>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101825917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39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5071CAB1-520A-412F-9E41-239A58BC41C5}"/>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56835875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5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677EC601-BF34-434D-8E7A-B489ACDB1B0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77846641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7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9" name="Text Placeholder 5">
            <a:extLst>
              <a:ext uri="{FF2B5EF4-FFF2-40B4-BE49-F238E27FC236}">
                <a16:creationId xmlns:a16="http://schemas.microsoft.com/office/drawing/2014/main" id="{14D45F11-0055-46E5-9968-3FD5DC5D98A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64865775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4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7ED44F4F-6D28-4DC7-8C2D-ED5FD213A4AE}"/>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026154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75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8" name="Groupe 7">
            <a:extLst>
              <a:ext uri="{FF2B5EF4-FFF2-40B4-BE49-F238E27FC236}">
                <a16:creationId xmlns:a16="http://schemas.microsoft.com/office/drawing/2014/main" id="{1B64881F-8D00-4C4F-9882-B571FAC9DBD9}"/>
              </a:ext>
            </a:extLst>
          </p:cNvPr>
          <p:cNvGrpSpPr/>
          <p:nvPr userDrawn="1"/>
        </p:nvGrpSpPr>
        <p:grpSpPr>
          <a:xfrm>
            <a:off x="9048328" y="5406321"/>
            <a:ext cx="2763414" cy="696125"/>
            <a:chOff x="9048328" y="5406321"/>
            <a:chExt cx="2763414" cy="696125"/>
          </a:xfrm>
        </p:grpSpPr>
        <p:pic>
          <p:nvPicPr>
            <p:cNvPr id="12" name="Graphique 12">
              <a:extLst>
                <a:ext uri="{FF2B5EF4-FFF2-40B4-BE49-F238E27FC236}">
                  <a16:creationId xmlns:a16="http://schemas.microsoft.com/office/drawing/2014/main" id="{F3F6F94B-9509-481F-BDB4-02287AFD438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8" name="Image 17">
              <a:extLst>
                <a:ext uri="{FF2B5EF4-FFF2-40B4-BE49-F238E27FC236}">
                  <a16:creationId xmlns:a16="http://schemas.microsoft.com/office/drawing/2014/main" id="{1B2224E0-C2A5-4329-B66A-D99B521DD6AD}"/>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a16="http://schemas.microsoft.com/office/drawing/2014/main" id="{1D538E0E-0C99-4469-B7A5-02249769597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5099387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‹nº›</a:t>
            </a:fld>
            <a:r>
              <a:rPr lang="en-GB" dirty="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F3AC0888-65E6-477B-BA86-9BACE0C929C7}"/>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00500833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46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77F83AB3-5C9C-4BE8-A193-E20B344A74F6}"/>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71075640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49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7A748F82-9296-4BB0-AD75-21BF8922F81C}"/>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20460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51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29573541-96E6-4C37-91CF-5BF474FEF155}"/>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40347213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8443CC35-1369-46A5-A365-ED8AF062A97A}"/>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98788793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6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 Placeholder 5">
            <a:extLst>
              <a:ext uri="{FF2B5EF4-FFF2-40B4-BE49-F238E27FC236}">
                <a16:creationId xmlns:a16="http://schemas.microsoft.com/office/drawing/2014/main" id="{B2766C16-43A5-49A4-8298-39F9CF033777}"/>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86766915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4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Text Placeholder 5">
            <a:extLst>
              <a:ext uri="{FF2B5EF4-FFF2-40B4-BE49-F238E27FC236}">
                <a16:creationId xmlns:a16="http://schemas.microsoft.com/office/drawing/2014/main" id="{FFDDB01A-CADB-4BFF-9A20-F0CE8C98EA5E}"/>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408784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 columns_Green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6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Text Placeholder 5">
            <a:extLst>
              <a:ext uri="{FF2B5EF4-FFF2-40B4-BE49-F238E27FC236}">
                <a16:creationId xmlns:a16="http://schemas.microsoft.com/office/drawing/2014/main" id="{65B523C8-85BC-4271-BE91-AC4EDD53217D}"/>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88937838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58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EEBB7907-5266-4FE1-9F42-2DAB4AE7595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394049237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61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796A4A4C-FAE1-400E-841F-11BD7E16F458}"/>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417535674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63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019D636F-9750-48F3-BC45-01CF2EDDD38E}"/>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140683195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Text Placeholder 5">
            <a:extLst>
              <a:ext uri="{FF2B5EF4-FFF2-40B4-BE49-F238E27FC236}">
                <a16:creationId xmlns:a16="http://schemas.microsoft.com/office/drawing/2014/main" id="{0B8FD4C0-96FD-4A08-854E-D1EC426AB4D5}"/>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30932661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65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4A789430-8E0C-43E5-9540-C3B4C242F390}"/>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94219140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8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CB788D81-D31A-4CAC-81E9-93C2CF76C27D}"/>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6679735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70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 Placeholder 5">
            <a:extLst>
              <a:ext uri="{FF2B5EF4-FFF2-40B4-BE49-F238E27FC236}">
                <a16:creationId xmlns:a16="http://schemas.microsoft.com/office/drawing/2014/main" id="{CB22B22F-4618-4887-8E43-5E57CBAAA40B}"/>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81036038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3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Text Placeholder 5">
            <a:extLst>
              <a:ext uri="{FF2B5EF4-FFF2-40B4-BE49-F238E27FC236}">
                <a16:creationId xmlns:a16="http://schemas.microsoft.com/office/drawing/2014/main" id="{7FBA5258-DEB6-4FB6-B6F2-E5305CC25656}"/>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4274994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6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Text Placeholder 5">
            <a:extLst>
              <a:ext uri="{FF2B5EF4-FFF2-40B4-BE49-F238E27FC236}">
                <a16:creationId xmlns:a16="http://schemas.microsoft.com/office/drawing/2014/main" id="{D54D7D76-2F05-497F-9611-CAC623149EDF}"/>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57735480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8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Text Placeholder 5">
            <a:extLst>
              <a:ext uri="{FF2B5EF4-FFF2-40B4-BE49-F238E27FC236}">
                <a16:creationId xmlns:a16="http://schemas.microsoft.com/office/drawing/2014/main" id="{28355A60-9982-4E92-8911-F1D8053002C3}"/>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18197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30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Text Placeholder 5">
            <a:extLst>
              <a:ext uri="{FF2B5EF4-FFF2-40B4-BE49-F238E27FC236}">
                <a16:creationId xmlns:a16="http://schemas.microsoft.com/office/drawing/2014/main" id="{1838AB54-965E-43C4-ABA2-1134BE968C2C}"/>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4146011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3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10"/>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1"/>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Text Placeholder 5">
            <a:extLst>
              <a:ext uri="{FF2B5EF4-FFF2-40B4-BE49-F238E27FC236}">
                <a16:creationId xmlns:a16="http://schemas.microsoft.com/office/drawing/2014/main" id="{2D68E82E-B4A0-495A-9636-7D159DCADCD1}"/>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401091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Text Placeholder 5">
            <a:extLst>
              <a:ext uri="{FF2B5EF4-FFF2-40B4-BE49-F238E27FC236}">
                <a16:creationId xmlns:a16="http://schemas.microsoft.com/office/drawing/2014/main" id="{53005C0A-6EF4-4FF3-A6A8-13317676675D}"/>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335720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1"/>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Text Placeholder 5">
            <a:extLst>
              <a:ext uri="{FF2B5EF4-FFF2-40B4-BE49-F238E27FC236}">
                <a16:creationId xmlns:a16="http://schemas.microsoft.com/office/drawing/2014/main" id="{E607E369-1FB7-4222-A216-38CB663A48B4}"/>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383995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Text Placeholder 5">
            <a:extLst>
              <a:ext uri="{FF2B5EF4-FFF2-40B4-BE49-F238E27FC236}">
                <a16:creationId xmlns:a16="http://schemas.microsoft.com/office/drawing/2014/main" id="{917A0680-AD05-4F07-A2E3-10A9F8A60DA9}"/>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9039934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40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AED187A8-F999-40E8-90EB-093733CC60B8}"/>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8341862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2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Text Placeholder 5">
            <a:extLst>
              <a:ext uri="{FF2B5EF4-FFF2-40B4-BE49-F238E27FC236}">
                <a16:creationId xmlns:a16="http://schemas.microsoft.com/office/drawing/2014/main" id="{3919981A-9142-4D41-95F4-9B4F0F3B19CE}"/>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3588397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5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Text Placeholder 5">
            <a:extLst>
              <a:ext uri="{FF2B5EF4-FFF2-40B4-BE49-F238E27FC236}">
                <a16:creationId xmlns:a16="http://schemas.microsoft.com/office/drawing/2014/main" id="{4183BB33-8EEA-421B-B9A0-4B67CBCBC2E8}"/>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0802751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7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Text Placeholder 5">
            <a:extLst>
              <a:ext uri="{FF2B5EF4-FFF2-40B4-BE49-F238E27FC236}">
                <a16:creationId xmlns:a16="http://schemas.microsoft.com/office/drawing/2014/main" id="{434CC4FB-5413-4236-A699-A80B8983163D}"/>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9723798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50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887" y="263411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00985" y="263411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316083" y="263411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231182" y="263411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 Placeholder 5">
            <a:extLst>
              <a:ext uri="{FF2B5EF4-FFF2-40B4-BE49-F238E27FC236}">
                <a16:creationId xmlns:a16="http://schemas.microsoft.com/office/drawing/2014/main" id="{E0434AE1-1BCB-43D7-A963-5A1B3F26503E}"/>
              </a:ext>
            </a:extLst>
          </p:cNvPr>
          <p:cNvSpPr>
            <a:spLocks noGrp="1"/>
          </p:cNvSpPr>
          <p:nvPr>
            <p:ph type="body" sz="quarter" idx="28"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810638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2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887" y="263411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00985" y="263411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316083" y="263411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231182" y="2634117"/>
            <a:ext cx="2378847" cy="1477328"/>
          </a:xfrm>
        </p:spPr>
        <p:txBody>
          <a:bodyPr lIns="0" rIns="0">
            <a:spAutoFit/>
          </a:bodyPr>
          <a:lstStyle>
            <a:lvl1pPr>
              <a:defRPr sz="1600"/>
            </a:lvl1pPr>
            <a:lvl2pPr marL="447675" indent="-314325">
              <a:buFontTx/>
              <a:buBlip>
                <a:blip r:embed="rId10"/>
              </a:buBlip>
              <a:defRPr sz="1600"/>
            </a:lvl2pPr>
            <a:lvl3pPr>
              <a:defRPr sz="1600"/>
            </a:lvl3pPr>
            <a:lvl4pPr marL="758825" indent="0">
              <a:buNone/>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 Placeholder 5">
            <a:extLst>
              <a:ext uri="{FF2B5EF4-FFF2-40B4-BE49-F238E27FC236}">
                <a16:creationId xmlns:a16="http://schemas.microsoft.com/office/drawing/2014/main" id="{F555966C-F5A2-43B8-AA8E-BDEF0358B003}"/>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39305249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4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775" y="263411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63411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417062" y="263411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 Placeholder 5">
            <a:extLst>
              <a:ext uri="{FF2B5EF4-FFF2-40B4-BE49-F238E27FC236}">
                <a16:creationId xmlns:a16="http://schemas.microsoft.com/office/drawing/2014/main" id="{ECD1A07D-65E8-4860-B8E7-E97B3492EF92}"/>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5629029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7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775" y="263411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63411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417062" y="263411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 Placeholder 5">
            <a:extLst>
              <a:ext uri="{FF2B5EF4-FFF2-40B4-BE49-F238E27FC236}">
                <a16:creationId xmlns:a16="http://schemas.microsoft.com/office/drawing/2014/main" id="{0BFCF298-991E-48EA-A347-FED6D4D50D6C}"/>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037340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9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id="{816D622C-B7F5-4E1C-AFF1-AF2CA763AC4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2702552443"/>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p:nvPr>
        </p:nvSpPr>
        <p:spPr/>
        <p:txBody>
          <a:bodyPr/>
          <a:lstStyle/>
          <a:p>
            <a:r>
              <a:rPr lang="fr-FR"/>
              <a:t>Modifiez le style du titre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7114888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060E4F68-205C-4A84-9302-7FAB2DC34DE6}"/>
              </a:ext>
            </a:extLst>
          </p:cNvPr>
          <p:cNvSpPr>
            <a:spLocks noGrp="1"/>
          </p:cNvSpPr>
          <p:nvPr>
            <p:ph type="body" sz="quarter" idx="20"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5730472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4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p>
            <a:r>
              <a:rPr lang="fr-FR"/>
              <a:t>Modifiez le style du titre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67119090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5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1503184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9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 name="Titre 2">
            <a:extLst>
              <a:ext uri="{FF2B5EF4-FFF2-40B4-BE49-F238E27FC236}">
                <a16:creationId xmlns:a16="http://schemas.microsoft.com/office/drawing/2014/main" id="{8F43575F-7025-4100-95D8-AB5D8B996E18}"/>
              </a:ext>
            </a:extLst>
          </p:cNvPr>
          <p:cNvSpPr>
            <a:spLocks noGrp="1"/>
          </p:cNvSpPr>
          <p:nvPr>
            <p:ph type="title"/>
          </p:nvPr>
        </p:nvSpPr>
        <p:spPr/>
        <p:txBody>
          <a:bodyPr/>
          <a:lstStyle/>
          <a:p>
            <a:r>
              <a:rPr lang="fr-FR"/>
              <a:t>Modifiez le style du titre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8" name="Text Placeholder 5">
            <a:extLst>
              <a:ext uri="{FF2B5EF4-FFF2-40B4-BE49-F238E27FC236}">
                <a16:creationId xmlns:a16="http://schemas.microsoft.com/office/drawing/2014/main" id="{82D48E3D-AEBD-4A51-9B00-4B096ECDDD8F}"/>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8011833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6561464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4767667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 Columns with title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0521605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Columns with title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7867409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68205220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885016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36463690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7BA22C6F-0CC3-4D57-80F5-CD03A6509911}"/>
              </a:ext>
            </a:extLst>
          </p:cNvPr>
          <p:cNvSpPr>
            <a:spLocks noGrp="1"/>
          </p:cNvSpPr>
          <p:nvPr>
            <p:ph type="body" sz="quarter" idx="20"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35134156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7309930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77831401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9721605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23"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980928930"/>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47"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108596420"/>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77472515"/>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17971845"/>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‹nº›</a:t>
            </a:fld>
            <a:r>
              <a:rPr lang="en-GB" dirty="0"/>
              <a:t> ‒ </a:t>
            </a:r>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878625244"/>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6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2757099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9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847724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7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42181103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6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7255778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761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000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5571213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2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78865750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5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08291169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7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48700897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9" name="Groupe 18">
            <a:extLst>
              <a:ext uri="{FF2B5EF4-FFF2-40B4-BE49-F238E27FC236}">
                <a16:creationId xmlns:a16="http://schemas.microsoft.com/office/drawing/2014/main" id="{CF8058C4-507E-4D50-8CE6-68465C1D0E3D}"/>
              </a:ext>
            </a:extLst>
          </p:cNvPr>
          <p:cNvGrpSpPr/>
          <p:nvPr userDrawn="1"/>
        </p:nvGrpSpPr>
        <p:grpSpPr>
          <a:xfrm>
            <a:off x="594746" y="5417571"/>
            <a:ext cx="2763414" cy="696125"/>
            <a:chOff x="9048328" y="5406321"/>
            <a:chExt cx="2763414" cy="696125"/>
          </a:xfrm>
        </p:grpSpPr>
        <p:pic>
          <p:nvPicPr>
            <p:cNvPr id="20" name="Graphique 12">
              <a:extLst>
                <a:ext uri="{FF2B5EF4-FFF2-40B4-BE49-F238E27FC236}">
                  <a16:creationId xmlns:a16="http://schemas.microsoft.com/office/drawing/2014/main" id="{AFF99FF3-9BC2-459A-8705-BD99E0834E1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21" name="Image 20">
              <a:extLst>
                <a:ext uri="{FF2B5EF4-FFF2-40B4-BE49-F238E27FC236}">
                  <a16:creationId xmlns:a16="http://schemas.microsoft.com/office/drawing/2014/main" id="{DFCB8994-61E9-4607-96FC-9B9CEB5E9963}"/>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a16="http://schemas.microsoft.com/office/drawing/2014/main" id="{5283D492-7053-433C-BBE7-4DB8490091E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229078019"/>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06">
          <p15:clr>
            <a:srgbClr val="F26B43"/>
          </p15:clr>
        </p15:guide>
        <p15:guide id="6" pos="288">
          <p15:clr>
            <a:srgbClr val="F26B43"/>
          </p15:clr>
        </p15:guide>
        <p15:guide id="7" pos="357">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95344230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99116652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21156370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7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25A51E10-43D8-4454-9A7D-4CCEC4EE693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23296742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9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EBB2D13E-460C-4484-956A-2E4184DC013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84897502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1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E91D8FF7-186F-4A83-B25D-BE2CF23F6B73}"/>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52715818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4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8EC52CDF-D466-4846-9EB9-A47E3FF52F9D}"/>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57136198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31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69F96A21-9D84-41D1-8541-CC00DB1A993D}"/>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135062973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5071CAB1-520A-412F-9E41-239A58BC41C5}"/>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2978918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677EC601-BF34-434D-8E7A-B489ACDB1B0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00645472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p:nvPr>
        </p:nvSpPr>
        <p:spPr/>
        <p:txBody>
          <a:bodyPr/>
          <a:lstStyle/>
          <a:p>
            <a:r>
              <a:rPr lang="fr-FR"/>
              <a:t>Modifiez le style du titre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solidFill>
                  <a:srgbClr val="2F469C"/>
                </a:solidFill>
              </a:rPr>
              <a:pPr/>
              <a:t>‹nº›</a:t>
            </a:fld>
            <a:r>
              <a:rPr lang="en-GB" dirty="0"/>
              <a:t> ‒ </a:t>
            </a:r>
          </a:p>
        </p:txBody>
      </p:sp>
    </p:spTree>
    <p:extLst>
      <p:ext uri="{BB962C8B-B14F-4D97-AF65-F5344CB8AC3E}">
        <p14:creationId xmlns:p14="http://schemas.microsoft.com/office/powerpoint/2010/main" val="342714645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9" name="Text Placeholder 5">
            <a:extLst>
              <a:ext uri="{FF2B5EF4-FFF2-40B4-BE49-F238E27FC236}">
                <a16:creationId xmlns:a16="http://schemas.microsoft.com/office/drawing/2014/main" id="{14D45F11-0055-46E5-9968-3FD5DC5D98A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6221908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8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7ED44F4F-6D28-4DC7-8C2D-ED5FD213A4AE}"/>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5172047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41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77F83AB3-5C9C-4BE8-A193-E20B344A74F6}"/>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29339247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3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7A748F82-9296-4BB0-AD75-21BF8922F81C}"/>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86452491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5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29573541-96E6-4C37-91CF-5BF474FEF155}"/>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58948715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8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8443CC35-1369-46A5-A365-ED8AF062A97A}"/>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39729507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50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 Placeholder 5">
            <a:extLst>
              <a:ext uri="{FF2B5EF4-FFF2-40B4-BE49-F238E27FC236}">
                <a16:creationId xmlns:a16="http://schemas.microsoft.com/office/drawing/2014/main" id="{B2766C16-43A5-49A4-8298-39F9CF033777}"/>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43283297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Text Placeholder 5">
            <a:extLst>
              <a:ext uri="{FF2B5EF4-FFF2-40B4-BE49-F238E27FC236}">
                <a16:creationId xmlns:a16="http://schemas.microsoft.com/office/drawing/2014/main" id="{FFDDB01A-CADB-4BFF-9A20-F0CE8C98EA5E}"/>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61637028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columns_Green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7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Text Placeholder 5">
            <a:extLst>
              <a:ext uri="{FF2B5EF4-FFF2-40B4-BE49-F238E27FC236}">
                <a16:creationId xmlns:a16="http://schemas.microsoft.com/office/drawing/2014/main" id="{65B523C8-85BC-4271-BE91-AC4EDD53217D}"/>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32061046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3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EEBB7907-5266-4FE1-9F42-2DAB4AE7595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387451177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80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8">
            <a:biLevel thresh="25000"/>
            <a:extLst>
              <a:ext uri="{28A0092B-C50C-407E-A947-70E740481C1C}">
                <a14:useLocalDpi xmlns:a14="http://schemas.microsoft.com/office/drawing/2010/main" val="0"/>
              </a:ext>
            </a:extLst>
          </a:blip>
          <a:srcRect r="23242"/>
          <a:stretch/>
        </p:blipFill>
        <p:spPr>
          <a:xfrm>
            <a:off x="7762440" y="5782060"/>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812524" y="5673412"/>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9028632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5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796A4A4C-FAE1-400E-841F-11BD7E16F458}"/>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95858588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019D636F-9750-48F3-BC45-01CF2EDDD38E}"/>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5074847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60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4A789430-8E0C-43E5-9540-C3B4C242F390}"/>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12457860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2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CB788D81-D31A-4CAC-81E9-93C2CF76C27D}"/>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8450312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5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 Placeholder 5">
            <a:extLst>
              <a:ext uri="{FF2B5EF4-FFF2-40B4-BE49-F238E27FC236}">
                <a16:creationId xmlns:a16="http://schemas.microsoft.com/office/drawing/2014/main" id="{CB22B22F-4618-4887-8E43-5E57CBAAA40B}"/>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336966913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4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dirty="0"/>
              <a:t>Modifiez le style du titre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Text Placeholder 5">
            <a:extLst>
              <a:ext uri="{FF2B5EF4-FFF2-40B4-BE49-F238E27FC236}">
                <a16:creationId xmlns:a16="http://schemas.microsoft.com/office/drawing/2014/main" id="{7FBA5258-DEB6-4FB6-B6F2-E5305CC25656}"/>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406689341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6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fr-FR"/>
              <a:t>Modifiez le style du titre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8"/>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Text Placeholder 5">
            <a:extLst>
              <a:ext uri="{FF2B5EF4-FFF2-40B4-BE49-F238E27FC236}">
                <a16:creationId xmlns:a16="http://schemas.microsoft.com/office/drawing/2014/main" id="{D54D7D76-2F05-497F-9611-CAC623149EDF}"/>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48295553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p:nvPr>
        </p:nvSpPr>
        <p:spPr/>
        <p:txBody>
          <a:bodyPr/>
          <a:lstStyle/>
          <a:p>
            <a:r>
              <a:rPr lang="fr-FR"/>
              <a:t>Modifiez le style du titre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Text Placeholder 5">
            <a:extLst>
              <a:ext uri="{FF2B5EF4-FFF2-40B4-BE49-F238E27FC236}">
                <a16:creationId xmlns:a16="http://schemas.microsoft.com/office/drawing/2014/main" id="{28355A60-9982-4E92-8911-F1D8053002C3}"/>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90409472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1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Text Placeholder 5">
            <a:extLst>
              <a:ext uri="{FF2B5EF4-FFF2-40B4-BE49-F238E27FC236}">
                <a16:creationId xmlns:a16="http://schemas.microsoft.com/office/drawing/2014/main" id="{1838AB54-965E-43C4-ABA2-1134BE968C2C}"/>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9230473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3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10"/>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1"/>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Text Placeholder 5">
            <a:extLst>
              <a:ext uri="{FF2B5EF4-FFF2-40B4-BE49-F238E27FC236}">
                <a16:creationId xmlns:a16="http://schemas.microsoft.com/office/drawing/2014/main" id="{2D68E82E-B4A0-495A-9636-7D159DCADCD1}"/>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6351902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827"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5464AFE6-C7AF-431B-8B04-FA8719DF399C}"/>
              </a:ext>
            </a:extLst>
          </p:cNvPr>
          <p:cNvGrpSpPr/>
          <p:nvPr userDrawn="1"/>
        </p:nvGrpSpPr>
        <p:grpSpPr>
          <a:xfrm>
            <a:off x="9048328" y="5406321"/>
            <a:ext cx="2763414" cy="696125"/>
            <a:chOff x="9048328" y="5406321"/>
            <a:chExt cx="2763414" cy="696125"/>
          </a:xfrm>
        </p:grpSpPr>
        <p:pic>
          <p:nvPicPr>
            <p:cNvPr id="16" name="Graphique 12">
              <a:extLst>
                <a:ext uri="{FF2B5EF4-FFF2-40B4-BE49-F238E27FC236}">
                  <a16:creationId xmlns:a16="http://schemas.microsoft.com/office/drawing/2014/main" id="{533CEAB0-3602-4EF4-8078-1F0CB9C6A0E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7" name="Image 16">
              <a:extLst>
                <a:ext uri="{FF2B5EF4-FFF2-40B4-BE49-F238E27FC236}">
                  <a16:creationId xmlns:a16="http://schemas.microsoft.com/office/drawing/2014/main" id="{A8A28707-ED0C-4597-9138-2DCD4A3A72BF}"/>
                </a:ext>
              </a:extLst>
            </p:cNvPr>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5" name="Cadre 14">
            <a:extLst>
              <a:ext uri="{FF2B5EF4-FFF2-40B4-BE49-F238E27FC236}">
                <a16:creationId xmlns:a16="http://schemas.microsoft.com/office/drawing/2014/main" id="{1AC7D41B-FA8F-4B2A-AF6E-0B01F725BF4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64106380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Text Placeholder 5">
            <a:extLst>
              <a:ext uri="{FF2B5EF4-FFF2-40B4-BE49-F238E27FC236}">
                <a16:creationId xmlns:a16="http://schemas.microsoft.com/office/drawing/2014/main" id="{53005C0A-6EF4-4FF3-A6A8-13317676675D}"/>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7405443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8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1"/>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Text Placeholder 5">
            <a:extLst>
              <a:ext uri="{FF2B5EF4-FFF2-40B4-BE49-F238E27FC236}">
                <a16:creationId xmlns:a16="http://schemas.microsoft.com/office/drawing/2014/main" id="{E607E369-1FB7-4222-A216-38CB663A48B4}"/>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9239974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AED187A8-F999-40E8-90EB-093733CC60B8}"/>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56126827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3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Text Placeholder 5">
            <a:extLst>
              <a:ext uri="{FF2B5EF4-FFF2-40B4-BE49-F238E27FC236}">
                <a16:creationId xmlns:a16="http://schemas.microsoft.com/office/drawing/2014/main" id="{3919981A-9142-4D41-95F4-9B4F0F3B19CE}"/>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2168120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Text Placeholder 5">
            <a:extLst>
              <a:ext uri="{FF2B5EF4-FFF2-40B4-BE49-F238E27FC236}">
                <a16:creationId xmlns:a16="http://schemas.microsoft.com/office/drawing/2014/main" id="{4183BB33-8EEA-421B-B9A0-4B67CBCBC2E8}"/>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4920901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8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marL="447675" lvl="1" indent="-314325" algn="l" defTabSz="914400" rtl="0" eaLnBrk="1" latinLnBrk="0" hangingPunct="1">
              <a:lnSpc>
                <a:spcPct val="100000"/>
              </a:lnSpc>
              <a:spcBef>
                <a:spcPts val="600"/>
              </a:spcBef>
              <a:buSzPct val="80000"/>
              <a:buFontTx/>
              <a:buBlip>
                <a:blip r:embed="rId10"/>
              </a:buBlip>
            </a:pPr>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Text Placeholder 5">
            <a:extLst>
              <a:ext uri="{FF2B5EF4-FFF2-40B4-BE49-F238E27FC236}">
                <a16:creationId xmlns:a16="http://schemas.microsoft.com/office/drawing/2014/main" id="{434CC4FB-5413-4236-A699-A80B8983163D}"/>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326000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0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887" y="263411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00985" y="263411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316083" y="263411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231182" y="263411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 Placeholder 5">
            <a:extLst>
              <a:ext uri="{FF2B5EF4-FFF2-40B4-BE49-F238E27FC236}">
                <a16:creationId xmlns:a16="http://schemas.microsoft.com/office/drawing/2014/main" id="{E0434AE1-1BCB-43D7-A963-5A1B3F26503E}"/>
              </a:ext>
            </a:extLst>
          </p:cNvPr>
          <p:cNvSpPr>
            <a:spLocks noGrp="1"/>
          </p:cNvSpPr>
          <p:nvPr>
            <p:ph type="body" sz="quarter" idx="28"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9024151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887" y="263411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00985" y="263411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316083" y="263411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231182" y="2634117"/>
            <a:ext cx="2378847" cy="1477328"/>
          </a:xfrm>
        </p:spPr>
        <p:txBody>
          <a:bodyPr lIns="0" rIns="0">
            <a:spAutoFit/>
          </a:bodyPr>
          <a:lstStyle>
            <a:lvl1pPr>
              <a:defRPr sz="1600"/>
            </a:lvl1pPr>
            <a:lvl2pPr marL="447675" indent="-314325">
              <a:buFontTx/>
              <a:buBlip>
                <a:blip r:embed="rId10"/>
              </a:buBlip>
              <a:defRPr sz="1600"/>
            </a:lvl2pPr>
            <a:lvl3pPr>
              <a:defRPr sz="1600"/>
            </a:lvl3pPr>
            <a:lvl4pPr marL="758825" indent="0">
              <a:buNone/>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4" name="Titre 3">
            <a:extLst>
              <a:ext uri="{FF2B5EF4-FFF2-40B4-BE49-F238E27FC236}">
                <a16:creationId xmlns:a16="http://schemas.microsoft.com/office/drawing/2014/main" id="{0DC641C9-B54A-4E65-BAB2-93108534F4F0}"/>
              </a:ext>
            </a:extLst>
          </p:cNvPr>
          <p:cNvSpPr>
            <a:spLocks noGrp="1"/>
          </p:cNvSpPr>
          <p:nvPr>
            <p:ph type="title"/>
          </p:nvPr>
        </p:nvSpPr>
        <p:spPr/>
        <p:txBody>
          <a:bodyPr/>
          <a:lstStyle/>
          <a:p>
            <a:r>
              <a:rPr lang="fr-FR"/>
              <a:t>Modifiez le style du titre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 Placeholder 5">
            <a:extLst>
              <a:ext uri="{FF2B5EF4-FFF2-40B4-BE49-F238E27FC236}">
                <a16:creationId xmlns:a16="http://schemas.microsoft.com/office/drawing/2014/main" id="{F555966C-F5A2-43B8-AA8E-BDEF0358B003}"/>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934319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5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775" y="263411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63411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417062" y="263411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 Placeholder 5">
            <a:extLst>
              <a:ext uri="{FF2B5EF4-FFF2-40B4-BE49-F238E27FC236}">
                <a16:creationId xmlns:a16="http://schemas.microsoft.com/office/drawing/2014/main" id="{ECD1A07D-65E8-4860-B8E7-E97B3492EF92}"/>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7681066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7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485775" y="263411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63411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417062" y="263411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p:nvPr>
        </p:nvSpPr>
        <p:spPr/>
        <p:txBody>
          <a:bodyPr/>
          <a:lstStyle/>
          <a:p>
            <a:r>
              <a:rPr lang="fr-FR"/>
              <a:t>Modifiez le style du titre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 Placeholder 5">
            <a:extLst>
              <a:ext uri="{FF2B5EF4-FFF2-40B4-BE49-F238E27FC236}">
                <a16:creationId xmlns:a16="http://schemas.microsoft.com/office/drawing/2014/main" id="{0BFCF298-991E-48EA-A347-FED6D4D50D6C}"/>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8936670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851"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id="{80BEE2C7-3965-40D5-9332-7D786EDD1163}"/>
              </a:ext>
            </a:extLst>
          </p:cNvPr>
          <p:cNvGrpSpPr/>
          <p:nvPr userDrawn="1"/>
        </p:nvGrpSpPr>
        <p:grpSpPr>
          <a:xfrm>
            <a:off x="594746" y="5417571"/>
            <a:ext cx="2763414" cy="696125"/>
            <a:chOff x="9048328" y="5406321"/>
            <a:chExt cx="2763414" cy="696125"/>
          </a:xfrm>
        </p:grpSpPr>
        <p:pic>
          <p:nvPicPr>
            <p:cNvPr id="15" name="Graphique 12">
              <a:extLst>
                <a:ext uri="{FF2B5EF4-FFF2-40B4-BE49-F238E27FC236}">
                  <a16:creationId xmlns:a16="http://schemas.microsoft.com/office/drawing/2014/main" id="{C0E4F5C3-F4D6-4CC9-8F2D-9F795599D79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048328" y="5409219"/>
              <a:ext cx="756826" cy="693227"/>
            </a:xfrm>
            <a:prstGeom prst="rect">
              <a:avLst/>
            </a:prstGeom>
          </p:spPr>
        </p:pic>
        <p:pic>
          <p:nvPicPr>
            <p:cNvPr id="16" name="Image 15">
              <a:extLst>
                <a:ext uri="{FF2B5EF4-FFF2-40B4-BE49-F238E27FC236}">
                  <a16:creationId xmlns:a16="http://schemas.microsoft.com/office/drawing/2014/main" id="{60867154-D632-49CB-A763-A328A2211644}"/>
                </a:ext>
              </a:extLst>
            </p:cNvPr>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48418" y="5406321"/>
              <a:ext cx="1763324" cy="682953"/>
            </a:xfrm>
            <a:prstGeom prst="rect">
              <a:avLst/>
            </a:prstGeom>
          </p:spPr>
        </p:pic>
      </p:grpSp>
      <p:sp>
        <p:nvSpPr>
          <p:cNvPr id="17" name="Cadre 16">
            <a:extLst>
              <a:ext uri="{FF2B5EF4-FFF2-40B4-BE49-F238E27FC236}">
                <a16:creationId xmlns:a16="http://schemas.microsoft.com/office/drawing/2014/main" id="{17AEB5C8-05E9-45A5-BAE4-CA077EB89B0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0315278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id="{816D622C-B7F5-4E1C-AFF1-AF2CA763AC4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729777974"/>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p:nvPr>
        </p:nvSpPr>
        <p:spPr/>
        <p:txBody>
          <a:bodyPr/>
          <a:lstStyle/>
          <a:p>
            <a:r>
              <a:rPr lang="fr-FR"/>
              <a:t>Modifiez le style du titre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75222083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p>
            <a:r>
              <a:rPr lang="fr-FR"/>
              <a:t>Modifiez le style du titre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8103774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01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6598056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9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3" name="Titre 2">
            <a:extLst>
              <a:ext uri="{FF2B5EF4-FFF2-40B4-BE49-F238E27FC236}">
                <a16:creationId xmlns:a16="http://schemas.microsoft.com/office/drawing/2014/main" id="{8F43575F-7025-4100-95D8-AB5D8B996E18}"/>
              </a:ext>
            </a:extLst>
          </p:cNvPr>
          <p:cNvSpPr>
            <a:spLocks noGrp="1"/>
          </p:cNvSpPr>
          <p:nvPr>
            <p:ph type="title"/>
          </p:nvPr>
        </p:nvSpPr>
        <p:spPr/>
        <p:txBody>
          <a:bodyPr/>
          <a:lstStyle/>
          <a:p>
            <a:r>
              <a:rPr lang="fr-FR"/>
              <a:t>Modifiez le style du titre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8" name="Text Placeholder 5">
            <a:extLst>
              <a:ext uri="{FF2B5EF4-FFF2-40B4-BE49-F238E27FC236}">
                <a16:creationId xmlns:a16="http://schemas.microsoft.com/office/drawing/2014/main" id="{82D48E3D-AEBD-4A51-9B00-4B096ECDDD8F}"/>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598575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03264123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91943305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with title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01022737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with title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p:nvPr>
        </p:nvSpPr>
        <p:spPr/>
        <p:txBody>
          <a:bodyPr/>
          <a:lstStyle/>
          <a:p>
            <a:r>
              <a:rPr lang="fr-FR"/>
              <a:t>Modifiez le style du titre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57070998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9856199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875"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7631694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64087471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4920203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4092709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‹nº›</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p:nvPr>
        </p:nvSpPr>
        <p:spPr/>
        <p:txBody>
          <a:bodyPr/>
          <a:lstStyle/>
          <a:p>
            <a:r>
              <a:rPr lang="fr-FR"/>
              <a:t>Modifiez le style du titre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59988906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243071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7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742634815"/>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27"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8814671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‹nº›</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455848226"/>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859284918"/>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‹nº›</a:t>
            </a:fld>
            <a:r>
              <a:rPr lang="en-GB" dirty="0"/>
              <a:t> ‒ </a:t>
            </a:r>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47275313"/>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89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‹nº›</a:t>
            </a:fld>
            <a:r>
              <a:rPr lang="en-GB" dirty="0"/>
              <a:t> ‒ </a:t>
            </a:r>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03827524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2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430395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7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8548813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19"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7815352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endParaRPr lang="id-ID" dirty="0"/>
          </a:p>
        </p:txBody>
      </p:sp>
      <p:sp>
        <p:nvSpPr>
          <p:cNvPr id="2" name="TextBox 1">
            <a:extLst>
              <a:ext uri="{FF2B5EF4-FFF2-40B4-BE49-F238E27FC236}">
                <a16:creationId xmlns:a16="http://schemas.microsoft.com/office/drawing/2014/main" id="{7CCBA5E9-9779-4D35-9A8B-606E915B1E17}"/>
              </a:ext>
            </a:extLst>
          </p:cNvPr>
          <p:cNvSpPr txBox="1"/>
          <p:nvPr userDrawn="1"/>
        </p:nvSpPr>
        <p:spPr>
          <a:xfrm>
            <a:off x="11754965" y="6566815"/>
            <a:ext cx="322524" cy="231923"/>
          </a:xfrm>
          <a:prstGeom prst="rect">
            <a:avLst/>
          </a:prstGeom>
          <a:noFill/>
        </p:spPr>
        <p:txBody>
          <a:bodyPr wrap="none" rtlCol="0">
            <a:spAutoFit/>
          </a:bodyPr>
          <a:lstStyle/>
          <a:p>
            <a:fld id="{38C87128-71DC-44E8-BC58-58EB719FD390}" type="slidenum">
              <a:rPr lang="en-US" sz="907" smtClean="0">
                <a:latin typeface="+mn-lt"/>
              </a:rPr>
              <a:t>‹nº›</a:t>
            </a:fld>
            <a:endParaRPr lang="en-US" sz="907" dirty="0">
              <a:latin typeface="+mn-lt"/>
            </a:endParaRPr>
          </a:p>
        </p:txBody>
      </p:sp>
      <p:sp>
        <p:nvSpPr>
          <p:cNvPr id="4" name="Espace réservé du numéro de diapositive 1">
            <a:extLst>
              <a:ext uri="{FF2B5EF4-FFF2-40B4-BE49-F238E27FC236}">
                <a16:creationId xmlns:a16="http://schemas.microsoft.com/office/drawing/2014/main" id="{EC7D2756-BD1F-4EDD-8B01-2A9150FA7F40}"/>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‹nº›</a:t>
            </a:fld>
            <a:r>
              <a:rPr lang="en-GB" dirty="0"/>
              <a:t> ‒ </a:t>
            </a:r>
          </a:p>
        </p:txBody>
      </p:sp>
    </p:spTree>
    <p:extLst>
      <p:ext uri="{BB962C8B-B14F-4D97-AF65-F5344CB8AC3E}">
        <p14:creationId xmlns:p14="http://schemas.microsoft.com/office/powerpoint/2010/main" val="3134895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69215"/>
            <a:ext cx="10363200" cy="387798"/>
          </a:xfrm>
          <a:prstGeom prst="rect">
            <a:avLst/>
          </a:prstGeom>
        </p:spPr>
        <p:txBody>
          <a:bodyPr lIns="0" tIns="0" rIns="0" bIns="0" anchor="b">
            <a:spAutoFit/>
          </a:bodyPr>
          <a:lstStyle>
            <a:lvl1pPr>
              <a:lnSpc>
                <a:spcPct val="90000"/>
              </a:lnSpc>
              <a:spcBef>
                <a:spcPts val="0"/>
              </a:spcBef>
              <a:defRPr sz="2800" b="1">
                <a:latin typeface="+mn-lt"/>
                <a:ea typeface="Calibri" charset="0"/>
                <a:cs typeface="Calibri" charset="0"/>
              </a:defRPr>
            </a:lvl1pPr>
          </a:lstStyle>
          <a:p>
            <a:endParaRPr lang="en-US" dirty="0"/>
          </a:p>
        </p:txBody>
      </p:sp>
      <p:sp>
        <p:nvSpPr>
          <p:cNvPr id="5" name="Footer Placeholder 4"/>
          <p:cNvSpPr>
            <a:spLocks noGrp="1"/>
          </p:cNvSpPr>
          <p:nvPr>
            <p:ph type="ftr" sz="quarter" idx="11"/>
          </p:nvPr>
        </p:nvSpPr>
        <p:spPr>
          <a:xfrm>
            <a:off x="304800" y="6081576"/>
            <a:ext cx="10363200" cy="147733"/>
          </a:xfrm>
          <a:prstGeom prst="rect">
            <a:avLst/>
          </a:prstGeom>
        </p:spPr>
        <p:txBody>
          <a:bodyPr lIns="0" tIns="0" rIns="0" bIns="0" anchor="b">
            <a:spAutoFit/>
          </a:bodyPr>
          <a:lstStyle>
            <a:lvl1pPr>
              <a:lnSpc>
                <a:spcPct val="90000"/>
              </a:lnSpc>
              <a:spcBef>
                <a:spcPts val="0"/>
              </a:spcBef>
              <a:defRPr sz="1067">
                <a:latin typeface="Calibri" charset="0"/>
                <a:ea typeface="Calibri" charset="0"/>
                <a:cs typeface="Calibri" charset="0"/>
              </a:defRPr>
            </a:lvl1pPr>
          </a:lstStyle>
          <a:p>
            <a:endParaRPr lang="en-US" dirty="0"/>
          </a:p>
        </p:txBody>
      </p:sp>
      <p:sp>
        <p:nvSpPr>
          <p:cNvPr id="8" name="Espace réservé du numéro de diapositive 9">
            <a:extLst>
              <a:ext uri="{FF2B5EF4-FFF2-40B4-BE49-F238E27FC236}">
                <a16:creationId xmlns:a16="http://schemas.microsoft.com/office/drawing/2014/main" id="{78FB2BCE-3C4B-4F04-9978-8D7625C241D1}"/>
              </a:ext>
            </a:extLst>
          </p:cNvPr>
          <p:cNvSpPr>
            <a:spLocks noGrp="1"/>
          </p:cNvSpPr>
          <p:nvPr>
            <p:ph type="sldNum" sz="quarter" idx="14"/>
          </p:nvPr>
        </p:nvSpPr>
        <p:spPr>
          <a:xfrm>
            <a:off x="382932" y="6219234"/>
            <a:ext cx="360037" cy="365125"/>
          </a:xfrm>
        </p:spPr>
        <p:txBody>
          <a:bodyPr/>
          <a:lstStyle/>
          <a:p>
            <a:fld id="{D61AABEC-672F-4B68-B914-690DA978312C}" type="slidenum">
              <a:rPr lang="en-GB" smtClean="0"/>
              <a:pPr/>
              <a:t>‹nº›</a:t>
            </a:fld>
            <a:r>
              <a:rPr lang="en-GB" dirty="0"/>
              <a:t> ‒ </a:t>
            </a:r>
          </a:p>
        </p:txBody>
      </p:sp>
    </p:spTree>
    <p:extLst>
      <p:ext uri="{BB962C8B-B14F-4D97-AF65-F5344CB8AC3E}">
        <p14:creationId xmlns:p14="http://schemas.microsoft.com/office/powerpoint/2010/main" val="32142946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LAYOUT - Title Only White 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E212B-2EDB-5245-AA86-3D6D9D6EA1FF}"/>
              </a:ext>
            </a:extLst>
          </p:cNvPr>
          <p:cNvSpPr>
            <a:spLocks noGrp="1"/>
          </p:cNvSpPr>
          <p:nvPr>
            <p:ph type="title"/>
          </p:nvPr>
        </p:nvSpPr>
        <p:spPr>
          <a:xfrm>
            <a:off x="762000" y="497483"/>
            <a:ext cx="10660696" cy="480131"/>
          </a:xfrm>
          <a:prstGeom prst="rect">
            <a:avLst/>
          </a:prstGeom>
        </p:spPr>
        <p:txBody>
          <a:bodyPr/>
          <a:lstStyle>
            <a:lvl1pPr>
              <a:defRPr sz="2800" b="1">
                <a:solidFill>
                  <a:schemeClr val="tx1">
                    <a:lumMod val="85000"/>
                    <a:lumOff val="1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16158825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1"/>
            <a:ext cx="11522987" cy="387798"/>
          </a:xfrm>
          <a:prstGeom prst="rect">
            <a:avLst/>
          </a:prstGeom>
        </p:spPr>
        <p:txBody>
          <a:bodyPr wrap="square" lIns="0" tIns="0" rIns="0" bIns="0" anchor="t">
            <a:spAutoFit/>
          </a:bodyPr>
          <a:lstStyle>
            <a:lvl1pPr>
              <a:lnSpc>
                <a:spcPct val="90000"/>
              </a:lnSpc>
              <a:spcBef>
                <a:spcPts val="0"/>
              </a:spcBef>
              <a:defRPr sz="2800" b="1">
                <a:latin typeface="+mn-lt"/>
                <a:ea typeface="Calibri" charset="0"/>
                <a:cs typeface="Calibri" charset="0"/>
              </a:defRPr>
            </a:lvl1pPr>
          </a:lstStyle>
          <a:p>
            <a:endParaRPr lang="en-US" dirty="0"/>
          </a:p>
        </p:txBody>
      </p:sp>
      <p:sp>
        <p:nvSpPr>
          <p:cNvPr id="7" name="Text Placeholder 2"/>
          <p:cNvSpPr>
            <a:spLocks noGrp="1"/>
          </p:cNvSpPr>
          <p:nvPr>
            <p:ph type="body" idx="13"/>
          </p:nvPr>
        </p:nvSpPr>
        <p:spPr>
          <a:xfrm>
            <a:off x="304800" y="170689"/>
            <a:ext cx="10363200" cy="258532"/>
          </a:xfrm>
          <a:prstGeom prst="rect">
            <a:avLst/>
          </a:prstGeom>
        </p:spPr>
        <p:txBody>
          <a:bodyPr lIns="0" tIns="0" rIns="0" bIns="0" anchor="b">
            <a:spAutoFit/>
          </a:bodyPr>
          <a:lstStyle>
            <a:lvl1pPr marL="0" indent="0">
              <a:lnSpc>
                <a:spcPct val="90000"/>
              </a:lnSpc>
              <a:spcBef>
                <a:spcPts val="0"/>
              </a:spcBef>
              <a:buNone/>
              <a:defRPr sz="1867">
                <a:solidFill>
                  <a:schemeClr val="tx1">
                    <a:tint val="75000"/>
                  </a:schemeClr>
                </a:solidFill>
                <a:latin typeface="Calibri" charset="0"/>
                <a:ea typeface="Calibri" charset="0"/>
                <a:cs typeface="Calibri"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endParaRPr lang="en-US" dirty="0"/>
          </a:p>
        </p:txBody>
      </p:sp>
      <p:pic>
        <p:nvPicPr>
          <p:cNvPr id="17" name="Picture 16">
            <a:extLst>
              <a:ext uri="{FF2B5EF4-FFF2-40B4-BE49-F238E27FC236}">
                <a16:creationId xmlns:a16="http://schemas.microsoft.com/office/drawing/2014/main" id="{E911A7B5-8200-4D03-831A-6A7A6667F6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595" y="6447538"/>
            <a:ext cx="1551325" cy="280559"/>
          </a:xfrm>
          <a:prstGeom prst="rect">
            <a:avLst/>
          </a:prstGeom>
        </p:spPr>
      </p:pic>
    </p:spTree>
    <p:extLst>
      <p:ext uri="{BB962C8B-B14F-4D97-AF65-F5344CB8AC3E}">
        <p14:creationId xmlns:p14="http://schemas.microsoft.com/office/powerpoint/2010/main" val="1904097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C930C9-8703-44D3-90AB-CEB32FCA5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595" y="6447538"/>
            <a:ext cx="1551325" cy="280559"/>
          </a:xfrm>
          <a:prstGeom prst="rect">
            <a:avLst/>
          </a:prstGeom>
        </p:spPr>
      </p:pic>
      <p:sp>
        <p:nvSpPr>
          <p:cNvPr id="4" name="Espace réservé du numéro de diapositive 8">
            <a:extLst>
              <a:ext uri="{FF2B5EF4-FFF2-40B4-BE49-F238E27FC236}">
                <a16:creationId xmlns:a16="http://schemas.microsoft.com/office/drawing/2014/main" id="{4C489DCA-BE47-42DF-89B9-58307FE4E51F}"/>
              </a:ext>
            </a:extLst>
          </p:cNvPr>
          <p:cNvSpPr>
            <a:spLocks noGrp="1"/>
          </p:cNvSpPr>
          <p:nvPr>
            <p:ph type="sldNum" sz="quarter" idx="14"/>
          </p:nvPr>
        </p:nvSpPr>
        <p:spPr>
          <a:xfrm>
            <a:off x="382932" y="6219234"/>
            <a:ext cx="360037" cy="365125"/>
          </a:xfrm>
        </p:spPr>
        <p:txBody>
          <a:bodyPr/>
          <a:lstStyle/>
          <a:p>
            <a:fld id="{D61AABEC-672F-4B68-B914-690DA978312C}" type="slidenum">
              <a:rPr lang="en-GB" smtClean="0"/>
              <a:pPr/>
              <a:t>‹nº›</a:t>
            </a:fld>
            <a:r>
              <a:rPr lang="en-GB" dirty="0"/>
              <a:t> ‒ </a:t>
            </a:r>
          </a:p>
        </p:txBody>
      </p:sp>
    </p:spTree>
    <p:extLst>
      <p:ext uri="{BB962C8B-B14F-4D97-AF65-F5344CB8AC3E}">
        <p14:creationId xmlns:p14="http://schemas.microsoft.com/office/powerpoint/2010/main" val="1064247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s Only">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299465" y="5620954"/>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
        <p:nvSpPr>
          <p:cNvPr id="3" name="Titre 2"/>
          <p:cNvSpPr>
            <a:spLocks noGrp="1"/>
          </p:cNvSpPr>
          <p:nvPr>
            <p:ph type="title"/>
          </p:nvPr>
        </p:nvSpPr>
        <p:spPr/>
        <p:txBody>
          <a:bodyPr/>
          <a:lstStyle/>
          <a:p>
            <a:r>
              <a:rPr lang="fr-FR"/>
              <a:t>Modifiez le style du titre</a:t>
            </a:r>
          </a:p>
        </p:txBody>
      </p:sp>
      <p:sp>
        <p:nvSpPr>
          <p:cNvPr id="4" name="Espace réservé du numéro de diapositive 8">
            <a:extLst>
              <a:ext uri="{FF2B5EF4-FFF2-40B4-BE49-F238E27FC236}">
                <a16:creationId xmlns:a16="http://schemas.microsoft.com/office/drawing/2014/main" id="{8EAF8481-C4A5-4E4A-B9BD-4693F3D58FA4}"/>
              </a:ext>
            </a:extLst>
          </p:cNvPr>
          <p:cNvSpPr>
            <a:spLocks noGrp="1"/>
          </p:cNvSpPr>
          <p:nvPr>
            <p:ph type="sldNum" sz="quarter" idx="14"/>
          </p:nvPr>
        </p:nvSpPr>
        <p:spPr>
          <a:xfrm>
            <a:off x="382932" y="6219234"/>
            <a:ext cx="360037" cy="365125"/>
          </a:xfrm>
        </p:spPr>
        <p:txBody>
          <a:bodyPr/>
          <a:lstStyle/>
          <a:p>
            <a:fld id="{D61AABEC-672F-4B68-B914-690DA978312C}" type="slidenum">
              <a:rPr lang="en-GB" smtClean="0"/>
              <a:pPr/>
              <a:t>‹nº›</a:t>
            </a:fld>
            <a:r>
              <a:rPr lang="en-GB" dirty="0"/>
              <a:t> ‒ </a:t>
            </a:r>
          </a:p>
        </p:txBody>
      </p:sp>
    </p:spTree>
    <p:extLst>
      <p:ext uri="{BB962C8B-B14F-4D97-AF65-F5344CB8AC3E}">
        <p14:creationId xmlns:p14="http://schemas.microsoft.com/office/powerpoint/2010/main" val="40831151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dirty="0"/>
              <a:t>Cliquez sur l'icône pour ajouter une image</a:t>
            </a:r>
            <a:endParaRPr lang="en-GB" dirty="0"/>
          </a:p>
        </p:txBody>
      </p:sp>
      <p:sp>
        <p:nvSpPr>
          <p:cNvPr id="3" name="Subtitle 2"/>
          <p:cNvSpPr>
            <a:spLocks noGrp="1"/>
          </p:cNvSpPr>
          <p:nvPr>
            <p:ph type="subTitle" idx="1" hasCustomPrompt="1"/>
          </p:nvPr>
        </p:nvSpPr>
        <p:spPr>
          <a:xfrm>
            <a:off x="6203689" y="1851259"/>
            <a:ext cx="5622567" cy="2997135"/>
          </a:xfrm>
        </p:spPr>
        <p:txBody>
          <a:bodyPr anchor="ctr">
            <a:normAutofit/>
          </a:bodyPr>
          <a:lstStyle>
            <a:lvl1pPr marL="0" indent="0" algn="l">
              <a:buNone/>
              <a:defRPr sz="3600"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endParaRPr lang="fr-FR" dirty="0"/>
          </a:p>
        </p:txBody>
      </p:sp>
      <p:sp>
        <p:nvSpPr>
          <p:cNvPr id="10"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‹nº›</a:t>
            </a:fld>
            <a:endParaRPr lang="en-GB" dirty="0"/>
          </a:p>
        </p:txBody>
      </p:sp>
    </p:spTree>
    <p:extLst>
      <p:ext uri="{BB962C8B-B14F-4D97-AF65-F5344CB8AC3E}">
        <p14:creationId xmlns:p14="http://schemas.microsoft.com/office/powerpoint/2010/main" val="3475231976"/>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oleObject" Target="../embeddings/oleObject1.bin"/><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theme" Target="../theme/theme1.xml"/><Relationship Id="rId129" Type="http://schemas.openxmlformats.org/officeDocument/2006/relationships/image" Target="../media/image1.emf"/><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image" Target="../media/image2.png"/><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vmlDrawing" Target="../drawings/vmlDrawing1.v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image" Target="../media/image3.emf"/><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tags" Target="../tags/tag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tags" Target="../tags/tag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theme" Target="../theme/theme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23.wmf"/><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image" Target="../media/image23.wmf"/><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theme" Target="../theme/theme3.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84.xml"/><Relationship Id="rId21" Type="http://schemas.openxmlformats.org/officeDocument/2006/relationships/slideLayout" Target="../slideLayouts/slideLayout179.xml"/><Relationship Id="rId42" Type="http://schemas.openxmlformats.org/officeDocument/2006/relationships/slideLayout" Target="../slideLayouts/slideLayout200.xml"/><Relationship Id="rId47" Type="http://schemas.openxmlformats.org/officeDocument/2006/relationships/slideLayout" Target="../slideLayouts/slideLayout205.xml"/><Relationship Id="rId63" Type="http://schemas.openxmlformats.org/officeDocument/2006/relationships/slideLayout" Target="../slideLayouts/slideLayout221.xml"/><Relationship Id="rId68" Type="http://schemas.openxmlformats.org/officeDocument/2006/relationships/slideLayout" Target="../slideLayouts/slideLayout226.xml"/><Relationship Id="rId84" Type="http://schemas.openxmlformats.org/officeDocument/2006/relationships/slideLayout" Target="../slideLayouts/slideLayout242.xml"/><Relationship Id="rId89" Type="http://schemas.openxmlformats.org/officeDocument/2006/relationships/slideLayout" Target="../slideLayouts/slideLayout247.xml"/><Relationship Id="rId16" Type="http://schemas.openxmlformats.org/officeDocument/2006/relationships/slideLayout" Target="../slideLayouts/slideLayout174.xml"/><Relationship Id="rId11" Type="http://schemas.openxmlformats.org/officeDocument/2006/relationships/slideLayout" Target="../slideLayouts/slideLayout169.xml"/><Relationship Id="rId32" Type="http://schemas.openxmlformats.org/officeDocument/2006/relationships/slideLayout" Target="../slideLayouts/slideLayout190.xml"/><Relationship Id="rId37" Type="http://schemas.openxmlformats.org/officeDocument/2006/relationships/slideLayout" Target="../slideLayouts/slideLayout195.xml"/><Relationship Id="rId53" Type="http://schemas.openxmlformats.org/officeDocument/2006/relationships/slideLayout" Target="../slideLayouts/slideLayout211.xml"/><Relationship Id="rId58" Type="http://schemas.openxmlformats.org/officeDocument/2006/relationships/slideLayout" Target="../slideLayouts/slideLayout216.xml"/><Relationship Id="rId74" Type="http://schemas.openxmlformats.org/officeDocument/2006/relationships/slideLayout" Target="../slideLayouts/slideLayout232.xml"/><Relationship Id="rId79" Type="http://schemas.openxmlformats.org/officeDocument/2006/relationships/slideLayout" Target="../slideLayouts/slideLayout237.xml"/><Relationship Id="rId5" Type="http://schemas.openxmlformats.org/officeDocument/2006/relationships/slideLayout" Target="../slideLayouts/slideLayout163.xml"/><Relationship Id="rId90" Type="http://schemas.openxmlformats.org/officeDocument/2006/relationships/slideLayout" Target="../slideLayouts/slideLayout248.xml"/><Relationship Id="rId95" Type="http://schemas.openxmlformats.org/officeDocument/2006/relationships/vmlDrawing" Target="../drawings/vmlDrawing80.vml"/><Relationship Id="rId22" Type="http://schemas.openxmlformats.org/officeDocument/2006/relationships/slideLayout" Target="../slideLayouts/slideLayout180.xml"/><Relationship Id="rId27" Type="http://schemas.openxmlformats.org/officeDocument/2006/relationships/slideLayout" Target="../slideLayouts/slideLayout185.xml"/><Relationship Id="rId43" Type="http://schemas.openxmlformats.org/officeDocument/2006/relationships/slideLayout" Target="../slideLayouts/slideLayout201.xml"/><Relationship Id="rId48" Type="http://schemas.openxmlformats.org/officeDocument/2006/relationships/slideLayout" Target="../slideLayouts/slideLayout206.xml"/><Relationship Id="rId64" Type="http://schemas.openxmlformats.org/officeDocument/2006/relationships/slideLayout" Target="../slideLayouts/slideLayout222.xml"/><Relationship Id="rId69" Type="http://schemas.openxmlformats.org/officeDocument/2006/relationships/slideLayout" Target="../slideLayouts/slideLayout227.xml"/><Relationship Id="rId80" Type="http://schemas.openxmlformats.org/officeDocument/2006/relationships/slideLayout" Target="../slideLayouts/slideLayout238.xml"/><Relationship Id="rId85" Type="http://schemas.openxmlformats.org/officeDocument/2006/relationships/slideLayout" Target="../slideLayouts/slideLayout243.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33" Type="http://schemas.openxmlformats.org/officeDocument/2006/relationships/slideLayout" Target="../slideLayouts/slideLayout191.xml"/><Relationship Id="rId38" Type="http://schemas.openxmlformats.org/officeDocument/2006/relationships/slideLayout" Target="../slideLayouts/slideLayout196.xml"/><Relationship Id="rId46" Type="http://schemas.openxmlformats.org/officeDocument/2006/relationships/slideLayout" Target="../slideLayouts/slideLayout204.xml"/><Relationship Id="rId59" Type="http://schemas.openxmlformats.org/officeDocument/2006/relationships/slideLayout" Target="../slideLayouts/slideLayout217.xml"/><Relationship Id="rId67" Type="http://schemas.openxmlformats.org/officeDocument/2006/relationships/slideLayout" Target="../slideLayouts/slideLayout225.xml"/><Relationship Id="rId20" Type="http://schemas.openxmlformats.org/officeDocument/2006/relationships/slideLayout" Target="../slideLayouts/slideLayout178.xml"/><Relationship Id="rId41" Type="http://schemas.openxmlformats.org/officeDocument/2006/relationships/slideLayout" Target="../slideLayouts/slideLayout199.xml"/><Relationship Id="rId54" Type="http://schemas.openxmlformats.org/officeDocument/2006/relationships/slideLayout" Target="../slideLayouts/slideLayout212.xml"/><Relationship Id="rId62" Type="http://schemas.openxmlformats.org/officeDocument/2006/relationships/slideLayout" Target="../slideLayouts/slideLayout220.xml"/><Relationship Id="rId70" Type="http://schemas.openxmlformats.org/officeDocument/2006/relationships/slideLayout" Target="../slideLayouts/slideLayout228.xml"/><Relationship Id="rId75" Type="http://schemas.openxmlformats.org/officeDocument/2006/relationships/slideLayout" Target="../slideLayouts/slideLayout233.xml"/><Relationship Id="rId83" Type="http://schemas.openxmlformats.org/officeDocument/2006/relationships/slideLayout" Target="../slideLayouts/slideLayout241.xml"/><Relationship Id="rId88" Type="http://schemas.openxmlformats.org/officeDocument/2006/relationships/slideLayout" Target="../slideLayouts/slideLayout246.xml"/><Relationship Id="rId91" Type="http://schemas.openxmlformats.org/officeDocument/2006/relationships/slideLayout" Target="../slideLayouts/slideLayout249.xml"/><Relationship Id="rId96" Type="http://schemas.openxmlformats.org/officeDocument/2006/relationships/tags" Target="../tags/tag155.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36" Type="http://schemas.openxmlformats.org/officeDocument/2006/relationships/slideLayout" Target="../slideLayouts/slideLayout194.xml"/><Relationship Id="rId49" Type="http://schemas.openxmlformats.org/officeDocument/2006/relationships/slideLayout" Target="../slideLayouts/slideLayout207.xml"/><Relationship Id="rId57" Type="http://schemas.openxmlformats.org/officeDocument/2006/relationships/slideLayout" Target="../slideLayouts/slideLayout215.xml"/><Relationship Id="rId10" Type="http://schemas.openxmlformats.org/officeDocument/2006/relationships/slideLayout" Target="../slideLayouts/slideLayout168.xml"/><Relationship Id="rId31" Type="http://schemas.openxmlformats.org/officeDocument/2006/relationships/slideLayout" Target="../slideLayouts/slideLayout189.xml"/><Relationship Id="rId44" Type="http://schemas.openxmlformats.org/officeDocument/2006/relationships/slideLayout" Target="../slideLayouts/slideLayout202.xml"/><Relationship Id="rId52" Type="http://schemas.openxmlformats.org/officeDocument/2006/relationships/slideLayout" Target="../slideLayouts/slideLayout210.xml"/><Relationship Id="rId60" Type="http://schemas.openxmlformats.org/officeDocument/2006/relationships/slideLayout" Target="../slideLayouts/slideLayout218.xml"/><Relationship Id="rId65" Type="http://schemas.openxmlformats.org/officeDocument/2006/relationships/slideLayout" Target="../slideLayouts/slideLayout223.xml"/><Relationship Id="rId73" Type="http://schemas.openxmlformats.org/officeDocument/2006/relationships/slideLayout" Target="../slideLayouts/slideLayout231.xml"/><Relationship Id="rId78" Type="http://schemas.openxmlformats.org/officeDocument/2006/relationships/slideLayout" Target="../slideLayouts/slideLayout236.xml"/><Relationship Id="rId81" Type="http://schemas.openxmlformats.org/officeDocument/2006/relationships/slideLayout" Target="../slideLayouts/slideLayout239.xml"/><Relationship Id="rId86" Type="http://schemas.openxmlformats.org/officeDocument/2006/relationships/slideLayout" Target="../slideLayouts/slideLayout244.xml"/><Relationship Id="rId94" Type="http://schemas.openxmlformats.org/officeDocument/2006/relationships/theme" Target="../theme/theme4.xml"/><Relationship Id="rId99" Type="http://schemas.openxmlformats.org/officeDocument/2006/relationships/image" Target="../media/image1.emf"/><Relationship Id="rId101" Type="http://schemas.openxmlformats.org/officeDocument/2006/relationships/image" Target="../media/image3.emf"/><Relationship Id="rId4" Type="http://schemas.openxmlformats.org/officeDocument/2006/relationships/slideLayout" Target="../slideLayouts/slideLayout162.xml"/><Relationship Id="rId9" Type="http://schemas.openxmlformats.org/officeDocument/2006/relationships/slideLayout" Target="../slideLayouts/slideLayout167.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9" Type="http://schemas.openxmlformats.org/officeDocument/2006/relationships/slideLayout" Target="../slideLayouts/slideLayout197.xml"/><Relationship Id="rId34" Type="http://schemas.openxmlformats.org/officeDocument/2006/relationships/slideLayout" Target="../slideLayouts/slideLayout192.xml"/><Relationship Id="rId50" Type="http://schemas.openxmlformats.org/officeDocument/2006/relationships/slideLayout" Target="../slideLayouts/slideLayout208.xml"/><Relationship Id="rId55" Type="http://schemas.openxmlformats.org/officeDocument/2006/relationships/slideLayout" Target="../slideLayouts/slideLayout213.xml"/><Relationship Id="rId76" Type="http://schemas.openxmlformats.org/officeDocument/2006/relationships/slideLayout" Target="../slideLayouts/slideLayout234.xml"/><Relationship Id="rId97" Type="http://schemas.openxmlformats.org/officeDocument/2006/relationships/tags" Target="../tags/tag156.xml"/><Relationship Id="rId7" Type="http://schemas.openxmlformats.org/officeDocument/2006/relationships/slideLayout" Target="../slideLayouts/slideLayout165.xml"/><Relationship Id="rId71" Type="http://schemas.openxmlformats.org/officeDocument/2006/relationships/slideLayout" Target="../slideLayouts/slideLayout229.xml"/><Relationship Id="rId92" Type="http://schemas.openxmlformats.org/officeDocument/2006/relationships/slideLayout" Target="../slideLayouts/slideLayout250.xml"/><Relationship Id="rId2" Type="http://schemas.openxmlformats.org/officeDocument/2006/relationships/slideLayout" Target="../slideLayouts/slideLayout160.xml"/><Relationship Id="rId29" Type="http://schemas.openxmlformats.org/officeDocument/2006/relationships/slideLayout" Target="../slideLayouts/slideLayout187.xml"/><Relationship Id="rId24" Type="http://schemas.openxmlformats.org/officeDocument/2006/relationships/slideLayout" Target="../slideLayouts/slideLayout182.xml"/><Relationship Id="rId40" Type="http://schemas.openxmlformats.org/officeDocument/2006/relationships/slideLayout" Target="../slideLayouts/slideLayout198.xml"/><Relationship Id="rId45" Type="http://schemas.openxmlformats.org/officeDocument/2006/relationships/slideLayout" Target="../slideLayouts/slideLayout203.xml"/><Relationship Id="rId66" Type="http://schemas.openxmlformats.org/officeDocument/2006/relationships/slideLayout" Target="../slideLayouts/slideLayout224.xml"/><Relationship Id="rId87" Type="http://schemas.openxmlformats.org/officeDocument/2006/relationships/slideLayout" Target="../slideLayouts/slideLayout245.xml"/><Relationship Id="rId61" Type="http://schemas.openxmlformats.org/officeDocument/2006/relationships/slideLayout" Target="../slideLayouts/slideLayout219.xml"/><Relationship Id="rId82" Type="http://schemas.openxmlformats.org/officeDocument/2006/relationships/slideLayout" Target="../slideLayouts/slideLayout240.xml"/><Relationship Id="rId19" Type="http://schemas.openxmlformats.org/officeDocument/2006/relationships/slideLayout" Target="../slideLayouts/slideLayout177.xml"/><Relationship Id="rId14" Type="http://schemas.openxmlformats.org/officeDocument/2006/relationships/slideLayout" Target="../slideLayouts/slideLayout172.xml"/><Relationship Id="rId30" Type="http://schemas.openxmlformats.org/officeDocument/2006/relationships/slideLayout" Target="../slideLayouts/slideLayout188.xml"/><Relationship Id="rId35" Type="http://schemas.openxmlformats.org/officeDocument/2006/relationships/slideLayout" Target="../slideLayouts/slideLayout193.xml"/><Relationship Id="rId56" Type="http://schemas.openxmlformats.org/officeDocument/2006/relationships/slideLayout" Target="../slideLayouts/slideLayout214.xml"/><Relationship Id="rId77" Type="http://schemas.openxmlformats.org/officeDocument/2006/relationships/slideLayout" Target="../slideLayouts/slideLayout235.xml"/><Relationship Id="rId100" Type="http://schemas.openxmlformats.org/officeDocument/2006/relationships/image" Target="../media/image2.png"/><Relationship Id="rId8" Type="http://schemas.openxmlformats.org/officeDocument/2006/relationships/slideLayout" Target="../slideLayouts/slideLayout166.xml"/><Relationship Id="rId51" Type="http://schemas.openxmlformats.org/officeDocument/2006/relationships/slideLayout" Target="../slideLayouts/slideLayout209.xml"/><Relationship Id="rId72" Type="http://schemas.openxmlformats.org/officeDocument/2006/relationships/slideLayout" Target="../slideLayouts/slideLayout230.xml"/><Relationship Id="rId93" Type="http://schemas.openxmlformats.org/officeDocument/2006/relationships/slideLayout" Target="../slideLayouts/slideLayout251.xml"/><Relationship Id="rId98" Type="http://schemas.openxmlformats.org/officeDocument/2006/relationships/oleObject" Target="../embeddings/oleObject50.bin"/><Relationship Id="rId3"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12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0" name="Diapositive think-cell" r:id="rId128" imgW="532" imgH="530" progId="TCLayout.ActiveDocument.1">
                  <p:embed/>
                </p:oleObj>
              </mc:Choice>
              <mc:Fallback>
                <p:oleObj name="Diapositive think-cell" r:id="rId128"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12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127"/>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0" tIns="45720" rIns="0" bIns="45720" rtlCol="0">
            <a:no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‹nº›</a:t>
            </a:fld>
            <a:r>
              <a:rPr lang="en-GB"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130">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9194555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39" r:id="rId62"/>
    <p:sldLayoutId id="2147483840" r:id="rId63"/>
    <p:sldLayoutId id="2147483841" r:id="rId64"/>
    <p:sldLayoutId id="2147483842" r:id="rId65"/>
    <p:sldLayoutId id="2147483843" r:id="rId66"/>
    <p:sldLayoutId id="2147483844" r:id="rId67"/>
    <p:sldLayoutId id="2147483845" r:id="rId68"/>
    <p:sldLayoutId id="2147483846" r:id="rId69"/>
    <p:sldLayoutId id="2147483847" r:id="rId70"/>
    <p:sldLayoutId id="2147483848" r:id="rId71"/>
    <p:sldLayoutId id="2147483849" r:id="rId72"/>
    <p:sldLayoutId id="2147483850" r:id="rId73"/>
    <p:sldLayoutId id="2147483851" r:id="rId74"/>
    <p:sldLayoutId id="2147483852" r:id="rId75"/>
    <p:sldLayoutId id="2147483853" r:id="rId76"/>
    <p:sldLayoutId id="2147483854" r:id="rId77"/>
    <p:sldLayoutId id="2147483855" r:id="rId78"/>
    <p:sldLayoutId id="2147483856" r:id="rId79"/>
    <p:sldLayoutId id="2147483857" r:id="rId80"/>
    <p:sldLayoutId id="2147483858" r:id="rId81"/>
    <p:sldLayoutId id="2147483859" r:id="rId82"/>
    <p:sldLayoutId id="2147483860" r:id="rId83"/>
    <p:sldLayoutId id="2147483861" r:id="rId84"/>
    <p:sldLayoutId id="2147483862" r:id="rId85"/>
    <p:sldLayoutId id="2147483863" r:id="rId86"/>
    <p:sldLayoutId id="2147483864" r:id="rId87"/>
    <p:sldLayoutId id="2147483865" r:id="rId88"/>
    <p:sldLayoutId id="2147483866" r:id="rId89"/>
    <p:sldLayoutId id="2147483867" r:id="rId90"/>
    <p:sldLayoutId id="2147483868" r:id="rId91"/>
    <p:sldLayoutId id="2147483869" r:id="rId92"/>
    <p:sldLayoutId id="2147483870" r:id="rId93"/>
    <p:sldLayoutId id="2147483871" r:id="rId94"/>
    <p:sldLayoutId id="2147483872" r:id="rId95"/>
    <p:sldLayoutId id="2147483873" r:id="rId96"/>
    <p:sldLayoutId id="2147483874" r:id="rId97"/>
    <p:sldLayoutId id="2147483875" r:id="rId98"/>
    <p:sldLayoutId id="2147483876" r:id="rId99"/>
    <p:sldLayoutId id="2147483877" r:id="rId100"/>
    <p:sldLayoutId id="2147483878" r:id="rId101"/>
    <p:sldLayoutId id="2147483879" r:id="rId102"/>
    <p:sldLayoutId id="2147483880" r:id="rId103"/>
    <p:sldLayoutId id="2147483881" r:id="rId104"/>
    <p:sldLayoutId id="2147483882" r:id="rId105"/>
    <p:sldLayoutId id="2147483883" r:id="rId106"/>
    <p:sldLayoutId id="2147483884" r:id="rId107"/>
    <p:sldLayoutId id="2147483885" r:id="rId108"/>
    <p:sldLayoutId id="2147483886" r:id="rId109"/>
    <p:sldLayoutId id="2147483887" r:id="rId110"/>
    <p:sldLayoutId id="2147483889" r:id="rId111"/>
    <p:sldLayoutId id="2147483890" r:id="rId112"/>
    <p:sldLayoutId id="2147483891" r:id="rId113"/>
    <p:sldLayoutId id="2147483892" r:id="rId114"/>
    <p:sldLayoutId id="2147483893" r:id="rId115"/>
    <p:sldLayoutId id="2147483894" r:id="rId116"/>
    <p:sldLayoutId id="2147483895" r:id="rId117"/>
    <p:sldLayoutId id="2147483896" r:id="rId118"/>
    <p:sldLayoutId id="2147484145" r:id="rId119"/>
    <p:sldLayoutId id="2147484146" r:id="rId120"/>
    <p:sldLayoutId id="2147484147" r:id="rId121"/>
    <p:sldLayoutId id="2147484194" r:id="rId122"/>
    <p:sldLayoutId id="2147484196" r:id="rId123"/>
  </p:sldLayoutIdLst>
  <p:hf hdr="0" ftr="0" dt="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131"/>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42900" y="445442"/>
            <a:ext cx="10325100" cy="360099"/>
          </a:xfrm>
          <a:prstGeom prst="rect">
            <a:avLst/>
          </a:prstGeom>
        </p:spPr>
        <p:txBody>
          <a:bodyPr vert="horz" wrap="square" lIns="0" tIns="0" rIns="0" bIns="0" rtlCol="0" anchor="b">
            <a:spAutoFit/>
          </a:bodyPr>
          <a:lstStyle/>
          <a:p>
            <a:r>
              <a:rPr lang="en-US" dirty="0"/>
              <a:t>Click to edit Master title style</a:t>
            </a:r>
          </a:p>
        </p:txBody>
      </p:sp>
      <p:sp>
        <p:nvSpPr>
          <p:cNvPr id="4" name="Footer Placeholder 3"/>
          <p:cNvSpPr>
            <a:spLocks noGrp="1"/>
          </p:cNvSpPr>
          <p:nvPr>
            <p:ph type="ftr" sz="quarter" idx="3"/>
          </p:nvPr>
        </p:nvSpPr>
        <p:spPr>
          <a:xfrm>
            <a:off x="342899" y="6230434"/>
            <a:ext cx="10538735" cy="110800"/>
          </a:xfrm>
          <a:prstGeom prst="rect">
            <a:avLst/>
          </a:prstGeom>
        </p:spPr>
        <p:txBody>
          <a:bodyPr vert="horz" wrap="square" lIns="0" tIns="0" rIns="0" bIns="0" rtlCol="0" anchor="b">
            <a:spAutoFit/>
          </a:bodyPr>
          <a:lstStyle>
            <a:lvl1pPr algn="l">
              <a:lnSpc>
                <a:spcPct val="90000"/>
              </a:lnSpc>
              <a:defRPr sz="800">
                <a:solidFill>
                  <a:schemeClr val="tx1">
                    <a:lumMod val="50000"/>
                    <a:lumOff val="50000"/>
                  </a:schemeClr>
                </a:solidFill>
              </a:defRPr>
            </a:lvl1pPr>
          </a:lstStyle>
          <a:p>
            <a:endParaRPr lang="en-US" dirty="0"/>
          </a:p>
        </p:txBody>
      </p:sp>
      <p:sp>
        <p:nvSpPr>
          <p:cNvPr id="5" name="Slide Number Placeholder 4"/>
          <p:cNvSpPr>
            <a:spLocks noGrp="1"/>
          </p:cNvSpPr>
          <p:nvPr>
            <p:ph type="sldNum" sz="quarter" idx="4"/>
          </p:nvPr>
        </p:nvSpPr>
        <p:spPr>
          <a:xfrm>
            <a:off x="342899" y="6375842"/>
            <a:ext cx="182742" cy="184666"/>
          </a:xfrm>
          <a:prstGeom prst="rect">
            <a:avLst/>
          </a:prstGeom>
        </p:spPr>
        <p:txBody>
          <a:bodyPr vert="horz" wrap="none" lIns="0" tIns="0" rIns="0" bIns="0" rtlCol="0" anchor="ctr">
            <a:spAutoFit/>
          </a:bodyPr>
          <a:lstStyle>
            <a:lvl1pPr algn="r">
              <a:defRPr sz="1200" b="0">
                <a:solidFill>
                  <a:schemeClr val="tx1">
                    <a:lumMod val="50000"/>
                    <a:lumOff val="50000"/>
                  </a:schemeClr>
                </a:solidFill>
              </a:defRPr>
            </a:lvl1pPr>
          </a:lstStyle>
          <a:p>
            <a:fld id="{4C558563-F413-9044-B15C-F9188EC30C88}" type="slidenum">
              <a:rPr lang="en-US" smtClean="0"/>
              <a:pPr/>
              <a:t>‹nº›</a:t>
            </a:fld>
            <a:endParaRPr lang="en-US" dirty="0"/>
          </a:p>
        </p:txBody>
      </p:sp>
      <p:pic>
        <p:nvPicPr>
          <p:cNvPr id="10" name="Grafik 8">
            <a:extLst>
              <a:ext uri="{FF2B5EF4-FFF2-40B4-BE49-F238E27FC236}">
                <a16:creationId xmlns:a16="http://schemas.microsoft.com/office/drawing/2014/main" id="{E0FD173F-BB73-3E4E-ABC5-A6B380C8DB27}"/>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9300652" y="6144232"/>
            <a:ext cx="2586736" cy="424688"/>
          </a:xfrm>
          <a:prstGeom prst="rect">
            <a:avLst/>
          </a:prstGeom>
        </p:spPr>
      </p:pic>
      <p:sp>
        <p:nvSpPr>
          <p:cNvPr id="11" name="TextBox 10"/>
          <p:cNvSpPr txBox="1"/>
          <p:nvPr userDrawn="1"/>
        </p:nvSpPr>
        <p:spPr>
          <a:xfrm>
            <a:off x="839648" y="6326795"/>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dirty="0">
                <a:solidFill>
                  <a:schemeClr val="tx1">
                    <a:lumMod val="50000"/>
                    <a:lumOff val="50000"/>
                  </a:schemeClr>
                </a:solidFill>
                <a:latin typeface="+mn-lt"/>
                <a:ea typeface="+mn-ea"/>
                <a:cs typeface="+mn-cs"/>
              </a:rPr>
              <a:t>© 2019 Ipsos.</a:t>
            </a:r>
            <a:endParaRPr lang="en-GB" sz="1600" dirty="0">
              <a:solidFill>
                <a:schemeClr val="tx1">
                  <a:lumMod val="50000"/>
                  <a:lumOff val="50000"/>
                </a:schemeClr>
              </a:solidFill>
            </a:endParaRPr>
          </a:p>
        </p:txBody>
      </p:sp>
    </p:spTree>
    <p:extLst>
      <p:ext uri="{BB962C8B-B14F-4D97-AF65-F5344CB8AC3E}">
        <p14:creationId xmlns:p14="http://schemas.microsoft.com/office/powerpoint/2010/main" val="1025391054"/>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2" r:id="rId15"/>
    <p:sldLayoutId id="2147484023" r:id="rId16"/>
    <p:sldLayoutId id="2147484024" r:id="rId17"/>
  </p:sldLayoutIdLst>
  <p:hf hdr="0" ftr="0" dt="0"/>
  <p:txStyles>
    <p:titleStyle>
      <a:lvl1pPr algn="l" defTabSz="1219170"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4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42900" y="445442"/>
            <a:ext cx="10325100" cy="360099"/>
          </a:xfrm>
          <a:prstGeom prst="rect">
            <a:avLst/>
          </a:prstGeom>
        </p:spPr>
        <p:txBody>
          <a:bodyPr vert="horz" wrap="square" lIns="0" tIns="0" rIns="0" bIns="0" rtlCol="0" anchor="b">
            <a:spAutoFit/>
          </a:bodyPr>
          <a:lstStyle/>
          <a:p>
            <a:r>
              <a:rPr lang="en-US" dirty="0"/>
              <a:t>Click to edit Master title style</a:t>
            </a:r>
          </a:p>
        </p:txBody>
      </p:sp>
      <p:sp>
        <p:nvSpPr>
          <p:cNvPr id="4" name="Footer Placeholder 3"/>
          <p:cNvSpPr>
            <a:spLocks noGrp="1"/>
          </p:cNvSpPr>
          <p:nvPr>
            <p:ph type="ftr" sz="quarter" idx="3"/>
          </p:nvPr>
        </p:nvSpPr>
        <p:spPr>
          <a:xfrm>
            <a:off x="342899" y="6230434"/>
            <a:ext cx="10538735" cy="110800"/>
          </a:xfrm>
          <a:prstGeom prst="rect">
            <a:avLst/>
          </a:prstGeom>
        </p:spPr>
        <p:txBody>
          <a:bodyPr vert="horz" wrap="square" lIns="0" tIns="0" rIns="0" bIns="0" rtlCol="0" anchor="b">
            <a:spAutoFit/>
          </a:bodyPr>
          <a:lstStyle>
            <a:lvl1pPr algn="l">
              <a:lnSpc>
                <a:spcPct val="90000"/>
              </a:lnSpc>
              <a:defRPr sz="800">
                <a:solidFill>
                  <a:schemeClr val="tx1">
                    <a:lumMod val="50000"/>
                    <a:lumOff val="50000"/>
                  </a:schemeClr>
                </a:solidFill>
              </a:defRPr>
            </a:lvl1pPr>
          </a:lstStyle>
          <a:p>
            <a:endParaRPr lang="en-US" dirty="0"/>
          </a:p>
        </p:txBody>
      </p:sp>
      <p:sp>
        <p:nvSpPr>
          <p:cNvPr id="5" name="Slide Number Placeholder 4"/>
          <p:cNvSpPr>
            <a:spLocks noGrp="1"/>
          </p:cNvSpPr>
          <p:nvPr>
            <p:ph type="sldNum" sz="quarter" idx="4"/>
          </p:nvPr>
        </p:nvSpPr>
        <p:spPr>
          <a:xfrm>
            <a:off x="342899" y="6375842"/>
            <a:ext cx="182742" cy="184666"/>
          </a:xfrm>
          <a:prstGeom prst="rect">
            <a:avLst/>
          </a:prstGeom>
        </p:spPr>
        <p:txBody>
          <a:bodyPr vert="horz" wrap="none" lIns="0" tIns="0" rIns="0" bIns="0" rtlCol="0" anchor="ctr">
            <a:spAutoFit/>
          </a:bodyPr>
          <a:lstStyle>
            <a:lvl1pPr algn="r">
              <a:defRPr sz="1200" b="0">
                <a:solidFill>
                  <a:schemeClr val="tx1">
                    <a:lumMod val="50000"/>
                    <a:lumOff val="50000"/>
                  </a:schemeClr>
                </a:solidFill>
              </a:defRPr>
            </a:lvl1pPr>
          </a:lstStyle>
          <a:p>
            <a:fld id="{4C558563-F413-9044-B15C-F9188EC30C88}" type="slidenum">
              <a:rPr lang="en-US" smtClean="0"/>
              <a:pPr/>
              <a:t>‹nº›</a:t>
            </a:fld>
            <a:endParaRPr lang="en-US" dirty="0"/>
          </a:p>
        </p:txBody>
      </p:sp>
      <p:pic>
        <p:nvPicPr>
          <p:cNvPr id="10" name="Grafik 8">
            <a:extLst>
              <a:ext uri="{FF2B5EF4-FFF2-40B4-BE49-F238E27FC236}">
                <a16:creationId xmlns:a16="http://schemas.microsoft.com/office/drawing/2014/main" id="{E0FD173F-BB73-3E4E-ABC5-A6B380C8DB27}"/>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9300652" y="6144232"/>
            <a:ext cx="2586736" cy="424688"/>
          </a:xfrm>
          <a:prstGeom prst="rect">
            <a:avLst/>
          </a:prstGeom>
        </p:spPr>
      </p:pic>
      <p:sp>
        <p:nvSpPr>
          <p:cNvPr id="11" name="TextBox 10"/>
          <p:cNvSpPr txBox="1"/>
          <p:nvPr userDrawn="1"/>
        </p:nvSpPr>
        <p:spPr>
          <a:xfrm>
            <a:off x="839648" y="6326795"/>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dirty="0">
                <a:solidFill>
                  <a:schemeClr val="tx1">
                    <a:lumMod val="50000"/>
                    <a:lumOff val="50000"/>
                  </a:schemeClr>
                </a:solidFill>
                <a:latin typeface="+mn-lt"/>
                <a:ea typeface="+mn-ea"/>
                <a:cs typeface="+mn-cs"/>
              </a:rPr>
              <a:t>© 2019 Ipsos.</a:t>
            </a:r>
            <a:endParaRPr lang="en-GB" sz="1600" dirty="0">
              <a:solidFill>
                <a:schemeClr val="tx1">
                  <a:lumMod val="50000"/>
                  <a:lumOff val="50000"/>
                </a:schemeClr>
              </a:solidFill>
            </a:endParaRPr>
          </a:p>
        </p:txBody>
      </p:sp>
    </p:spTree>
    <p:extLst>
      <p:ext uri="{BB962C8B-B14F-4D97-AF65-F5344CB8AC3E}">
        <p14:creationId xmlns:p14="http://schemas.microsoft.com/office/powerpoint/2010/main" val="132682645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Lst>
  <p:hf hdr="0" ftr="0" dt="0"/>
  <p:txStyles>
    <p:titleStyle>
      <a:lvl1pPr algn="l" defTabSz="1219170"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41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9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84" name="Diapositive think-cell" r:id="rId98" imgW="532" imgH="530" progId="TCLayout.ActiveDocument.1">
                  <p:embed/>
                </p:oleObj>
              </mc:Choice>
              <mc:Fallback>
                <p:oleObj name="Diapositive think-cell" r:id="rId98"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9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7"/>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0" tIns="45720" rIns="0" bIns="45720" rtlCol="0">
            <a:no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‹nº›</a:t>
            </a:fld>
            <a:r>
              <a:rPr lang="en-GB"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100">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41685643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 id="2147484077" r:id="rId33"/>
    <p:sldLayoutId id="2147484078" r:id="rId34"/>
    <p:sldLayoutId id="2147484079" r:id="rId35"/>
    <p:sldLayoutId id="2147484080" r:id="rId36"/>
    <p:sldLayoutId id="2147484081" r:id="rId37"/>
    <p:sldLayoutId id="2147484082" r:id="rId38"/>
    <p:sldLayoutId id="2147484083" r:id="rId39"/>
    <p:sldLayoutId id="2147484084" r:id="rId40"/>
    <p:sldLayoutId id="2147484085" r:id="rId41"/>
    <p:sldLayoutId id="2147484086" r:id="rId42"/>
    <p:sldLayoutId id="2147484087" r:id="rId43"/>
    <p:sldLayoutId id="2147484088" r:id="rId44"/>
    <p:sldLayoutId id="2147484089" r:id="rId45"/>
    <p:sldLayoutId id="2147484090" r:id="rId46"/>
    <p:sldLayoutId id="2147484091" r:id="rId47"/>
    <p:sldLayoutId id="2147484092" r:id="rId48"/>
    <p:sldLayoutId id="2147484093" r:id="rId49"/>
    <p:sldLayoutId id="2147484094" r:id="rId50"/>
    <p:sldLayoutId id="2147484095" r:id="rId51"/>
    <p:sldLayoutId id="2147484096" r:id="rId52"/>
    <p:sldLayoutId id="2147484097" r:id="rId53"/>
    <p:sldLayoutId id="2147484098" r:id="rId54"/>
    <p:sldLayoutId id="2147484099" r:id="rId55"/>
    <p:sldLayoutId id="2147484100" r:id="rId56"/>
    <p:sldLayoutId id="2147484101" r:id="rId57"/>
    <p:sldLayoutId id="2147484102" r:id="rId58"/>
    <p:sldLayoutId id="2147484103" r:id="rId59"/>
    <p:sldLayoutId id="2147484104" r:id="rId60"/>
    <p:sldLayoutId id="2147484105" r:id="rId61"/>
    <p:sldLayoutId id="2147484106" r:id="rId62"/>
    <p:sldLayoutId id="2147484107" r:id="rId63"/>
    <p:sldLayoutId id="2147484108" r:id="rId64"/>
    <p:sldLayoutId id="2147484109" r:id="rId65"/>
    <p:sldLayoutId id="2147484110" r:id="rId66"/>
    <p:sldLayoutId id="2147484111" r:id="rId67"/>
    <p:sldLayoutId id="2147484112" r:id="rId68"/>
    <p:sldLayoutId id="2147484113" r:id="rId69"/>
    <p:sldLayoutId id="2147484114" r:id="rId70"/>
    <p:sldLayoutId id="2147484115" r:id="rId71"/>
    <p:sldLayoutId id="2147484116" r:id="rId72"/>
    <p:sldLayoutId id="2147484117" r:id="rId73"/>
    <p:sldLayoutId id="2147484118" r:id="rId74"/>
    <p:sldLayoutId id="2147484119" r:id="rId75"/>
    <p:sldLayoutId id="2147484120" r:id="rId76"/>
    <p:sldLayoutId id="2147484121" r:id="rId77"/>
    <p:sldLayoutId id="2147484122" r:id="rId78"/>
    <p:sldLayoutId id="2147484123" r:id="rId79"/>
    <p:sldLayoutId id="2147484124" r:id="rId80"/>
    <p:sldLayoutId id="2147484125" r:id="rId81"/>
    <p:sldLayoutId id="2147484126" r:id="rId82"/>
    <p:sldLayoutId id="2147484127" r:id="rId83"/>
    <p:sldLayoutId id="2147484128" r:id="rId84"/>
    <p:sldLayoutId id="2147484129" r:id="rId85"/>
    <p:sldLayoutId id="2147484130" r:id="rId86"/>
    <p:sldLayoutId id="2147484131" r:id="rId87"/>
    <p:sldLayoutId id="2147484132" r:id="rId88"/>
    <p:sldLayoutId id="2147484133" r:id="rId89"/>
    <p:sldLayoutId id="2147484134" r:id="rId90"/>
    <p:sldLayoutId id="2147484135" r:id="rId91"/>
    <p:sldLayoutId id="2147484136" r:id="rId92"/>
    <p:sldLayoutId id="2147484191" r:id="rId93"/>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101"/>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5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2.jp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6.xml"/><Relationship Id="rId5" Type="http://schemas.openxmlformats.org/officeDocument/2006/relationships/image" Target="../media/image53.pn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116.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12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22.xml"/><Relationship Id="rId6" Type="http://schemas.openxmlformats.org/officeDocument/2006/relationships/image" Target="../media/image63.png"/><Relationship Id="rId5" Type="http://schemas.openxmlformats.org/officeDocument/2006/relationships/image" Target="../media/image60.sv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22.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122.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22.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22.xml"/><Relationship Id="rId6" Type="http://schemas.openxmlformats.org/officeDocument/2006/relationships/image" Target="../media/image73.png"/><Relationship Id="rId5" Type="http://schemas.openxmlformats.org/officeDocument/2006/relationships/chart" Target="../charts/chart5.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22.xml"/></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22.xml"/><Relationship Id="rId6" Type="http://schemas.openxmlformats.org/officeDocument/2006/relationships/image" Target="../media/image61.jpeg"/><Relationship Id="rId5" Type="http://schemas.openxmlformats.org/officeDocument/2006/relationships/image" Target="../media/image60.sv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22.xml"/><Relationship Id="rId6" Type="http://schemas.openxmlformats.org/officeDocument/2006/relationships/image" Target="../media/image61.jpeg"/><Relationship Id="rId5" Type="http://schemas.openxmlformats.org/officeDocument/2006/relationships/image" Target="../media/image60.sv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12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12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6.xml"/><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122.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1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7D7528F-34DF-4A4B-9AC0-374D34590A0E}"/>
              </a:ext>
            </a:extLst>
          </p:cNvPr>
          <p:cNvSpPr txBox="1">
            <a:spLocks/>
          </p:cNvSpPr>
          <p:nvPr/>
        </p:nvSpPr>
        <p:spPr>
          <a:xfrm>
            <a:off x="810318" y="1840350"/>
            <a:ext cx="10729912" cy="916066"/>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6000" b="1" i="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6000" b="1" i="0" u="none" strike="noStrike" kern="1200" cap="none" spc="0" normalizeH="0" baseline="0" noProof="0" dirty="0">
                <a:ln>
                  <a:noFill/>
                </a:ln>
                <a:solidFill>
                  <a:srgbClr val="FFFFFF"/>
                </a:solidFill>
                <a:effectLst/>
                <a:uLnTx/>
                <a:uFillTx/>
                <a:latin typeface="Arial"/>
                <a:cs typeface="Segoe UI" panose="020B0502040204020203" pitchFamily="34" charset="0"/>
              </a:rPr>
              <a:t>Ipsos</a:t>
            </a:r>
            <a:r>
              <a:rPr kumimoji="0" lang="en-US" sz="6000" b="1" i="0" u="none" strike="noStrike" kern="1200" cap="none" spc="0" normalizeH="0" baseline="0" noProof="0" dirty="0">
                <a:ln>
                  <a:noFill/>
                </a:ln>
                <a:solidFill>
                  <a:srgbClr val="FF585D"/>
                </a:solidFill>
                <a:effectLst/>
                <a:uLnTx/>
                <a:uFillTx/>
                <a:latin typeface="Segoe UI" panose="020B0502040204020203" pitchFamily="34" charset="0"/>
                <a:cs typeface="Segoe UI" panose="020B0502040204020203" pitchFamily="34" charset="0"/>
              </a:rPr>
              <a:t>.</a:t>
            </a: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7" name="Text Placeholder 2">
            <a:extLst>
              <a:ext uri="{FF2B5EF4-FFF2-40B4-BE49-F238E27FC236}">
                <a16:creationId xmlns:a16="http://schemas.microsoft.com/office/drawing/2014/main" id="{2948689A-1A5C-4B77-8DC6-89C23F16730C}"/>
              </a:ext>
            </a:extLst>
          </p:cNvPr>
          <p:cNvSpPr txBox="1">
            <a:spLocks/>
          </p:cNvSpPr>
          <p:nvPr/>
        </p:nvSpPr>
        <p:spPr>
          <a:xfrm>
            <a:off x="874712" y="3058817"/>
            <a:ext cx="7751929" cy="990721"/>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3000" b="1" kern="1200">
                <a:solidFill>
                  <a:schemeClr val="bg1"/>
                </a:solidFill>
                <a:latin typeface="Segoe UI" panose="020B0502040204020203" pitchFamily="34" charset="0"/>
                <a:ea typeface="+mn-ea"/>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GB" b="0" dirty="0">
                <a:latin typeface="+mn-lt"/>
              </a:rPr>
              <a:t>Innovation</a:t>
            </a: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13469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3F5EF2-9BAB-4150-AFAF-447C90848E72}"/>
              </a:ext>
            </a:extLst>
          </p:cNvPr>
          <p:cNvPicPr>
            <a:picLocks noChangeAspect="1"/>
          </p:cNvPicPr>
          <p:nvPr/>
        </p:nvPicPr>
        <p:blipFill>
          <a:blip r:embed="rId2"/>
          <a:stretch>
            <a:fillRect/>
          </a:stretch>
        </p:blipFill>
        <p:spPr>
          <a:xfrm>
            <a:off x="2284735" y="5206123"/>
            <a:ext cx="1017236" cy="1026319"/>
          </a:xfrm>
          <a:prstGeom prst="rect">
            <a:avLst/>
          </a:prstGeom>
        </p:spPr>
      </p:pic>
      <p:sp>
        <p:nvSpPr>
          <p:cNvPr id="22" name="TextBox 21">
            <a:extLst>
              <a:ext uri="{FF2B5EF4-FFF2-40B4-BE49-F238E27FC236}">
                <a16:creationId xmlns:a16="http://schemas.microsoft.com/office/drawing/2014/main" id="{97B5BF9F-8C10-4693-BDDF-4B57AA865BE7}"/>
              </a:ext>
            </a:extLst>
          </p:cNvPr>
          <p:cNvSpPr txBox="1"/>
          <p:nvPr/>
        </p:nvSpPr>
        <p:spPr>
          <a:xfrm>
            <a:off x="9564911" y="5850873"/>
            <a:ext cx="981134" cy="565155"/>
          </a:xfrm>
          <a:prstGeom prst="rect">
            <a:avLst/>
          </a:prstGeom>
        </p:spPr>
        <p:txBody>
          <a:bodyPr vert="horz" wrap="square" lIns="0" tIns="0" rIns="0" bIns="0" rtlCol="0">
            <a:spAutoFit/>
          </a:bodyPr>
          <a:lstStyle/>
          <a:p>
            <a:pPr marL="3239" defTabSz="914263"/>
            <a:r>
              <a:rPr lang="en-US" sz="1224" b="1" dirty="0">
                <a:solidFill>
                  <a:srgbClr val="00B050"/>
                </a:solidFill>
                <a:latin typeface="Century Gothic" panose="020B0502020202020204" pitchFamily="34" charset="0"/>
              </a:rPr>
              <a:t>Positive Sentiment Detected</a:t>
            </a:r>
          </a:p>
        </p:txBody>
      </p:sp>
      <p:sp>
        <p:nvSpPr>
          <p:cNvPr id="23" name="TextBox 22">
            <a:extLst>
              <a:ext uri="{FF2B5EF4-FFF2-40B4-BE49-F238E27FC236}">
                <a16:creationId xmlns:a16="http://schemas.microsoft.com/office/drawing/2014/main" id="{0E4F9966-FAF0-416A-ACA1-ECBEF00DD2D2}"/>
              </a:ext>
            </a:extLst>
          </p:cNvPr>
          <p:cNvSpPr txBox="1"/>
          <p:nvPr/>
        </p:nvSpPr>
        <p:spPr>
          <a:xfrm>
            <a:off x="10488488" y="5872261"/>
            <a:ext cx="1092630" cy="565155"/>
          </a:xfrm>
          <a:prstGeom prst="rect">
            <a:avLst/>
          </a:prstGeom>
        </p:spPr>
        <p:txBody>
          <a:bodyPr vert="horz" wrap="square" lIns="0" tIns="0" rIns="0" bIns="0" rtlCol="0">
            <a:spAutoFit/>
          </a:bodyPr>
          <a:lstStyle/>
          <a:p>
            <a:pPr marL="3239" defTabSz="914263"/>
            <a:r>
              <a:rPr lang="en-US" sz="1224" b="1" dirty="0">
                <a:solidFill>
                  <a:srgbClr val="FF0000"/>
                </a:solidFill>
                <a:latin typeface="Century Gothic" panose="020B0502020202020204" pitchFamily="34" charset="0"/>
              </a:rPr>
              <a:t>Negative Sentiment Detected</a:t>
            </a:r>
          </a:p>
        </p:txBody>
      </p:sp>
      <p:sp>
        <p:nvSpPr>
          <p:cNvPr id="24" name="Freeform 116">
            <a:extLst>
              <a:ext uri="{FF2B5EF4-FFF2-40B4-BE49-F238E27FC236}">
                <a16:creationId xmlns:a16="http://schemas.microsoft.com/office/drawing/2014/main" id="{32DDD1A1-3753-4802-A7E2-DAB1AD7EAF5A}"/>
              </a:ext>
            </a:extLst>
          </p:cNvPr>
          <p:cNvSpPr>
            <a:spLocks noEditPoints="1"/>
          </p:cNvSpPr>
          <p:nvPr/>
        </p:nvSpPr>
        <p:spPr bwMode="auto">
          <a:xfrm>
            <a:off x="10560496" y="5161495"/>
            <a:ext cx="416093" cy="317107"/>
          </a:xfrm>
          <a:custGeom>
            <a:avLst/>
            <a:gdLst>
              <a:gd name="T0" fmla="*/ 12 w 201"/>
              <a:gd name="T1" fmla="*/ 44 h 153"/>
              <a:gd name="T2" fmla="*/ 13 w 201"/>
              <a:gd name="T3" fmla="*/ 44 h 153"/>
              <a:gd name="T4" fmla="*/ 3 w 201"/>
              <a:gd name="T5" fmla="*/ 33 h 153"/>
              <a:gd name="T6" fmla="*/ 15 w 201"/>
              <a:gd name="T7" fmla="*/ 22 h 153"/>
              <a:gd name="T8" fmla="*/ 21 w 201"/>
              <a:gd name="T9" fmla="*/ 22 h 153"/>
              <a:gd name="T10" fmla="*/ 11 w 201"/>
              <a:gd name="T11" fmla="*/ 11 h 153"/>
              <a:gd name="T12" fmla="*/ 23 w 201"/>
              <a:gd name="T13" fmla="*/ 0 h 153"/>
              <a:gd name="T14" fmla="*/ 76 w 201"/>
              <a:gd name="T15" fmla="*/ 0 h 153"/>
              <a:gd name="T16" fmla="*/ 105 w 201"/>
              <a:gd name="T17" fmla="*/ 5 h 153"/>
              <a:gd name="T18" fmla="*/ 115 w 201"/>
              <a:gd name="T19" fmla="*/ 2 h 153"/>
              <a:gd name="T20" fmla="*/ 130 w 201"/>
              <a:gd name="T21" fmla="*/ 6 h 153"/>
              <a:gd name="T22" fmla="*/ 142 w 201"/>
              <a:gd name="T23" fmla="*/ 6 h 153"/>
              <a:gd name="T24" fmla="*/ 142 w 201"/>
              <a:gd name="T25" fmla="*/ 81 h 153"/>
              <a:gd name="T26" fmla="*/ 136 w 201"/>
              <a:gd name="T27" fmla="*/ 81 h 153"/>
              <a:gd name="T28" fmla="*/ 122 w 201"/>
              <a:gd name="T29" fmla="*/ 83 h 153"/>
              <a:gd name="T30" fmla="*/ 100 w 201"/>
              <a:gd name="T31" fmla="*/ 105 h 153"/>
              <a:gd name="T32" fmla="*/ 80 w 201"/>
              <a:gd name="T33" fmla="*/ 132 h 153"/>
              <a:gd name="T34" fmla="*/ 69 w 201"/>
              <a:gd name="T35" fmla="*/ 150 h 153"/>
              <a:gd name="T36" fmla="*/ 58 w 201"/>
              <a:gd name="T37" fmla="*/ 124 h 153"/>
              <a:gd name="T38" fmla="*/ 65 w 201"/>
              <a:gd name="T39" fmla="*/ 88 h 153"/>
              <a:gd name="T40" fmla="*/ 20 w 201"/>
              <a:gd name="T41" fmla="*/ 88 h 153"/>
              <a:gd name="T42" fmla="*/ 8 w 201"/>
              <a:gd name="T43" fmla="*/ 77 h 153"/>
              <a:gd name="T44" fmla="*/ 17 w 201"/>
              <a:gd name="T45" fmla="*/ 66 h 153"/>
              <a:gd name="T46" fmla="*/ 12 w 201"/>
              <a:gd name="T47" fmla="*/ 66 h 153"/>
              <a:gd name="T48" fmla="*/ 0 w 201"/>
              <a:gd name="T49" fmla="*/ 55 h 153"/>
              <a:gd name="T50" fmla="*/ 12 w 201"/>
              <a:gd name="T51" fmla="*/ 44 h 153"/>
              <a:gd name="T52" fmla="*/ 201 w 201"/>
              <a:gd name="T53" fmla="*/ 103 h 153"/>
              <a:gd name="T54" fmla="*/ 149 w 201"/>
              <a:gd name="T55" fmla="*/ 103 h 153"/>
              <a:gd name="T56" fmla="*/ 149 w 201"/>
              <a:gd name="T57" fmla="*/ 1 h 153"/>
              <a:gd name="T58" fmla="*/ 201 w 201"/>
              <a:gd name="T59" fmla="*/ 1 h 153"/>
              <a:gd name="T60" fmla="*/ 201 w 201"/>
              <a:gd name="T61" fmla="*/ 103 h 153"/>
              <a:gd name="T62" fmla="*/ 170 w 201"/>
              <a:gd name="T63" fmla="*/ 17 h 153"/>
              <a:gd name="T64" fmla="*/ 163 w 201"/>
              <a:gd name="T65" fmla="*/ 10 h 153"/>
              <a:gd name="T66" fmla="*/ 157 w 201"/>
              <a:gd name="T67" fmla="*/ 17 h 153"/>
              <a:gd name="T68" fmla="*/ 163 w 201"/>
              <a:gd name="T69" fmla="*/ 23 h 153"/>
              <a:gd name="T70" fmla="*/ 170 w 201"/>
              <a:gd name="T71" fmla="*/ 1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153">
                <a:moveTo>
                  <a:pt x="12" y="44"/>
                </a:moveTo>
                <a:cubicBezTo>
                  <a:pt x="13" y="44"/>
                  <a:pt x="13" y="44"/>
                  <a:pt x="13" y="44"/>
                </a:cubicBezTo>
                <a:cubicBezTo>
                  <a:pt x="7" y="42"/>
                  <a:pt x="3" y="38"/>
                  <a:pt x="3" y="33"/>
                </a:cubicBezTo>
                <a:cubicBezTo>
                  <a:pt x="3" y="27"/>
                  <a:pt x="9" y="22"/>
                  <a:pt x="15" y="22"/>
                </a:cubicBezTo>
                <a:cubicBezTo>
                  <a:pt x="21" y="22"/>
                  <a:pt x="21" y="22"/>
                  <a:pt x="21" y="22"/>
                </a:cubicBezTo>
                <a:cubicBezTo>
                  <a:pt x="15" y="21"/>
                  <a:pt x="11" y="16"/>
                  <a:pt x="11" y="11"/>
                </a:cubicBezTo>
                <a:cubicBezTo>
                  <a:pt x="11" y="5"/>
                  <a:pt x="16" y="0"/>
                  <a:pt x="23" y="0"/>
                </a:cubicBezTo>
                <a:cubicBezTo>
                  <a:pt x="76" y="0"/>
                  <a:pt x="76" y="0"/>
                  <a:pt x="76" y="0"/>
                </a:cubicBezTo>
                <a:cubicBezTo>
                  <a:pt x="83" y="0"/>
                  <a:pt x="99" y="5"/>
                  <a:pt x="105" y="5"/>
                </a:cubicBezTo>
                <a:cubicBezTo>
                  <a:pt x="110" y="5"/>
                  <a:pt x="111" y="2"/>
                  <a:pt x="115" y="2"/>
                </a:cubicBezTo>
                <a:cubicBezTo>
                  <a:pt x="119" y="2"/>
                  <a:pt x="126" y="6"/>
                  <a:pt x="130" y="6"/>
                </a:cubicBezTo>
                <a:cubicBezTo>
                  <a:pt x="142" y="6"/>
                  <a:pt x="142" y="6"/>
                  <a:pt x="142" y="6"/>
                </a:cubicBezTo>
                <a:cubicBezTo>
                  <a:pt x="142" y="81"/>
                  <a:pt x="142" y="81"/>
                  <a:pt x="142" y="81"/>
                </a:cubicBezTo>
                <a:cubicBezTo>
                  <a:pt x="136" y="81"/>
                  <a:pt x="136" y="81"/>
                  <a:pt x="136" y="81"/>
                </a:cubicBezTo>
                <a:cubicBezTo>
                  <a:pt x="132" y="81"/>
                  <a:pt x="126" y="81"/>
                  <a:pt x="122" y="83"/>
                </a:cubicBezTo>
                <a:cubicBezTo>
                  <a:pt x="115" y="87"/>
                  <a:pt x="105" y="99"/>
                  <a:pt x="100" y="105"/>
                </a:cubicBezTo>
                <a:cubicBezTo>
                  <a:pt x="96" y="112"/>
                  <a:pt x="86" y="118"/>
                  <a:pt x="80" y="132"/>
                </a:cubicBezTo>
                <a:cubicBezTo>
                  <a:pt x="77" y="139"/>
                  <a:pt x="79" y="153"/>
                  <a:pt x="69" y="150"/>
                </a:cubicBezTo>
                <a:cubicBezTo>
                  <a:pt x="58" y="146"/>
                  <a:pt x="57" y="135"/>
                  <a:pt x="58" y="124"/>
                </a:cubicBezTo>
                <a:cubicBezTo>
                  <a:pt x="60" y="105"/>
                  <a:pt x="71" y="95"/>
                  <a:pt x="65" y="88"/>
                </a:cubicBezTo>
                <a:cubicBezTo>
                  <a:pt x="20" y="88"/>
                  <a:pt x="20" y="88"/>
                  <a:pt x="20" y="88"/>
                </a:cubicBezTo>
                <a:cubicBezTo>
                  <a:pt x="13" y="88"/>
                  <a:pt x="8" y="83"/>
                  <a:pt x="8" y="77"/>
                </a:cubicBezTo>
                <a:cubicBezTo>
                  <a:pt x="8" y="71"/>
                  <a:pt x="12" y="67"/>
                  <a:pt x="17" y="66"/>
                </a:cubicBezTo>
                <a:cubicBezTo>
                  <a:pt x="12" y="66"/>
                  <a:pt x="12" y="66"/>
                  <a:pt x="12" y="66"/>
                </a:cubicBezTo>
                <a:cubicBezTo>
                  <a:pt x="5" y="66"/>
                  <a:pt x="0" y="61"/>
                  <a:pt x="0" y="55"/>
                </a:cubicBezTo>
                <a:cubicBezTo>
                  <a:pt x="0" y="49"/>
                  <a:pt x="5" y="44"/>
                  <a:pt x="12" y="44"/>
                </a:cubicBezTo>
                <a:moveTo>
                  <a:pt x="201" y="103"/>
                </a:moveTo>
                <a:cubicBezTo>
                  <a:pt x="149" y="103"/>
                  <a:pt x="149" y="103"/>
                  <a:pt x="149" y="103"/>
                </a:cubicBezTo>
                <a:cubicBezTo>
                  <a:pt x="149" y="1"/>
                  <a:pt x="149" y="1"/>
                  <a:pt x="149" y="1"/>
                </a:cubicBezTo>
                <a:cubicBezTo>
                  <a:pt x="201" y="1"/>
                  <a:pt x="201" y="1"/>
                  <a:pt x="201" y="1"/>
                </a:cubicBezTo>
                <a:lnTo>
                  <a:pt x="201" y="103"/>
                </a:lnTo>
                <a:close/>
                <a:moveTo>
                  <a:pt x="170" y="17"/>
                </a:moveTo>
                <a:cubicBezTo>
                  <a:pt x="170" y="13"/>
                  <a:pt x="167" y="10"/>
                  <a:pt x="163" y="10"/>
                </a:cubicBezTo>
                <a:cubicBezTo>
                  <a:pt x="160" y="10"/>
                  <a:pt x="157" y="13"/>
                  <a:pt x="157" y="17"/>
                </a:cubicBezTo>
                <a:cubicBezTo>
                  <a:pt x="157" y="20"/>
                  <a:pt x="160" y="23"/>
                  <a:pt x="163" y="23"/>
                </a:cubicBezTo>
                <a:cubicBezTo>
                  <a:pt x="167" y="23"/>
                  <a:pt x="170" y="20"/>
                  <a:pt x="170" y="17"/>
                </a:cubicBezTo>
              </a:path>
            </a:pathLst>
          </a:custGeom>
          <a:solidFill>
            <a:srgbClr val="C00000"/>
          </a:solidFill>
          <a:ln>
            <a:noFill/>
          </a:ln>
        </p:spPr>
        <p:txBody>
          <a:bodyPr vert="horz" wrap="square" lIns="62198" tIns="31099" rIns="62198" bIns="31099" numCol="1" anchor="t" anchorCtr="0" compatLnSpc="1">
            <a:prstTxWarp prst="textNoShape">
              <a:avLst/>
            </a:prstTxWarp>
          </a:bodyPr>
          <a:lstStyle/>
          <a:p>
            <a:pPr defTabSz="914263"/>
            <a:endParaRPr lang="en-US" sz="1224">
              <a:solidFill>
                <a:srgbClr val="000004"/>
              </a:solidFill>
              <a:latin typeface="Calibri" panose="020F0502020204030204"/>
            </a:endParaRPr>
          </a:p>
        </p:txBody>
      </p:sp>
      <p:sp>
        <p:nvSpPr>
          <p:cNvPr id="25" name="Freeform 117">
            <a:extLst>
              <a:ext uri="{FF2B5EF4-FFF2-40B4-BE49-F238E27FC236}">
                <a16:creationId xmlns:a16="http://schemas.microsoft.com/office/drawing/2014/main" id="{C5056DB8-F5DE-4654-AF1F-ADAA548760CE}"/>
              </a:ext>
            </a:extLst>
          </p:cNvPr>
          <p:cNvSpPr>
            <a:spLocks noEditPoints="1"/>
          </p:cNvSpPr>
          <p:nvPr/>
        </p:nvSpPr>
        <p:spPr bwMode="auto">
          <a:xfrm>
            <a:off x="9617294" y="5128207"/>
            <a:ext cx="417845" cy="350394"/>
          </a:xfrm>
          <a:custGeom>
            <a:avLst/>
            <a:gdLst>
              <a:gd name="T0" fmla="*/ 58 w 202"/>
              <a:gd name="T1" fmla="*/ 129 h 169"/>
              <a:gd name="T2" fmla="*/ 61 w 202"/>
              <a:gd name="T3" fmla="*/ 121 h 169"/>
              <a:gd name="T4" fmla="*/ 54 w 202"/>
              <a:gd name="T5" fmla="*/ 108 h 169"/>
              <a:gd name="T6" fmla="*/ 57 w 202"/>
              <a:gd name="T7" fmla="*/ 99 h 169"/>
              <a:gd name="T8" fmla="*/ 54 w 202"/>
              <a:gd name="T9" fmla="*/ 90 h 169"/>
              <a:gd name="T10" fmla="*/ 61 w 202"/>
              <a:gd name="T11" fmla="*/ 77 h 169"/>
              <a:gd name="T12" fmla="*/ 57 w 202"/>
              <a:gd name="T13" fmla="*/ 67 h 169"/>
              <a:gd name="T14" fmla="*/ 62 w 202"/>
              <a:gd name="T15" fmla="*/ 71 h 169"/>
              <a:gd name="T16" fmla="*/ 67 w 202"/>
              <a:gd name="T17" fmla="*/ 98 h 169"/>
              <a:gd name="T18" fmla="*/ 80 w 202"/>
              <a:gd name="T19" fmla="*/ 113 h 169"/>
              <a:gd name="T20" fmla="*/ 71 w 202"/>
              <a:gd name="T21" fmla="*/ 92 h 169"/>
              <a:gd name="T22" fmla="*/ 71 w 202"/>
              <a:gd name="T23" fmla="*/ 67 h 169"/>
              <a:gd name="T24" fmla="*/ 59 w 202"/>
              <a:gd name="T25" fmla="*/ 29 h 169"/>
              <a:gd name="T26" fmla="*/ 69 w 202"/>
              <a:gd name="T27" fmla="*/ 4 h 169"/>
              <a:gd name="T28" fmla="*/ 80 w 202"/>
              <a:gd name="T29" fmla="*/ 21 h 169"/>
              <a:gd name="T30" fmla="*/ 101 w 202"/>
              <a:gd name="T31" fmla="*/ 48 h 169"/>
              <a:gd name="T32" fmla="*/ 123 w 202"/>
              <a:gd name="T33" fmla="*/ 70 h 169"/>
              <a:gd name="T34" fmla="*/ 142 w 202"/>
              <a:gd name="T35" fmla="*/ 73 h 169"/>
              <a:gd name="T36" fmla="*/ 142 w 202"/>
              <a:gd name="T37" fmla="*/ 147 h 169"/>
              <a:gd name="T38" fmla="*/ 131 w 202"/>
              <a:gd name="T39" fmla="*/ 147 h 169"/>
              <a:gd name="T40" fmla="*/ 116 w 202"/>
              <a:gd name="T41" fmla="*/ 151 h 169"/>
              <a:gd name="T42" fmla="*/ 105 w 202"/>
              <a:gd name="T43" fmla="*/ 149 h 169"/>
              <a:gd name="T44" fmla="*/ 77 w 202"/>
              <a:gd name="T45" fmla="*/ 154 h 169"/>
              <a:gd name="T46" fmla="*/ 60 w 202"/>
              <a:gd name="T47" fmla="*/ 154 h 169"/>
              <a:gd name="T48" fmla="*/ 65 w 202"/>
              <a:gd name="T49" fmla="*/ 143 h 169"/>
              <a:gd name="T50" fmla="*/ 58 w 202"/>
              <a:gd name="T51" fmla="*/ 129 h 169"/>
              <a:gd name="T52" fmla="*/ 12 w 202"/>
              <a:gd name="T53" fmla="*/ 110 h 169"/>
              <a:gd name="T54" fmla="*/ 13 w 202"/>
              <a:gd name="T55" fmla="*/ 110 h 169"/>
              <a:gd name="T56" fmla="*/ 4 w 202"/>
              <a:gd name="T57" fmla="*/ 121 h 169"/>
              <a:gd name="T58" fmla="*/ 16 w 202"/>
              <a:gd name="T59" fmla="*/ 132 h 169"/>
              <a:gd name="T60" fmla="*/ 21 w 202"/>
              <a:gd name="T61" fmla="*/ 132 h 169"/>
              <a:gd name="T62" fmla="*/ 12 w 202"/>
              <a:gd name="T63" fmla="*/ 143 h 169"/>
              <a:gd name="T64" fmla="*/ 24 w 202"/>
              <a:gd name="T65" fmla="*/ 154 h 169"/>
              <a:gd name="T66" fmla="*/ 36 w 202"/>
              <a:gd name="T67" fmla="*/ 154 h 169"/>
              <a:gd name="T68" fmla="*/ 47 w 202"/>
              <a:gd name="T69" fmla="*/ 154 h 169"/>
              <a:gd name="T70" fmla="*/ 59 w 202"/>
              <a:gd name="T71" fmla="*/ 143 h 169"/>
              <a:gd name="T72" fmla="*/ 47 w 202"/>
              <a:gd name="T73" fmla="*/ 132 h 169"/>
              <a:gd name="T74" fmla="*/ 45 w 202"/>
              <a:gd name="T75" fmla="*/ 132 h 169"/>
              <a:gd name="T76" fmla="*/ 55 w 202"/>
              <a:gd name="T77" fmla="*/ 121 h 169"/>
              <a:gd name="T78" fmla="*/ 43 w 202"/>
              <a:gd name="T79" fmla="*/ 110 h 169"/>
              <a:gd name="T80" fmla="*/ 41 w 202"/>
              <a:gd name="T81" fmla="*/ 110 h 169"/>
              <a:gd name="T82" fmla="*/ 51 w 202"/>
              <a:gd name="T83" fmla="*/ 99 h 169"/>
              <a:gd name="T84" fmla="*/ 41 w 202"/>
              <a:gd name="T85" fmla="*/ 88 h 169"/>
              <a:gd name="T86" fmla="*/ 43 w 202"/>
              <a:gd name="T87" fmla="*/ 88 h 169"/>
              <a:gd name="T88" fmla="*/ 55 w 202"/>
              <a:gd name="T89" fmla="*/ 77 h 169"/>
              <a:gd name="T90" fmla="*/ 44 w 202"/>
              <a:gd name="T91" fmla="*/ 66 h 169"/>
              <a:gd name="T92" fmla="*/ 20 w 202"/>
              <a:gd name="T93" fmla="*/ 66 h 169"/>
              <a:gd name="T94" fmla="*/ 8 w 202"/>
              <a:gd name="T95" fmla="*/ 77 h 169"/>
              <a:gd name="T96" fmla="*/ 18 w 202"/>
              <a:gd name="T97" fmla="*/ 88 h 169"/>
              <a:gd name="T98" fmla="*/ 12 w 202"/>
              <a:gd name="T99" fmla="*/ 88 h 169"/>
              <a:gd name="T100" fmla="*/ 0 w 202"/>
              <a:gd name="T101" fmla="*/ 99 h 169"/>
              <a:gd name="T102" fmla="*/ 12 w 202"/>
              <a:gd name="T103" fmla="*/ 110 h 169"/>
              <a:gd name="T104" fmla="*/ 202 w 202"/>
              <a:gd name="T105" fmla="*/ 169 h 169"/>
              <a:gd name="T106" fmla="*/ 149 w 202"/>
              <a:gd name="T107" fmla="*/ 169 h 169"/>
              <a:gd name="T108" fmla="*/ 149 w 202"/>
              <a:gd name="T109" fmla="*/ 67 h 169"/>
              <a:gd name="T110" fmla="*/ 202 w 202"/>
              <a:gd name="T111" fmla="*/ 67 h 169"/>
              <a:gd name="T112" fmla="*/ 202 w 202"/>
              <a:gd name="T113" fmla="*/ 169 h 169"/>
              <a:gd name="T114" fmla="*/ 164 w 202"/>
              <a:gd name="T115" fmla="*/ 146 h 169"/>
              <a:gd name="T116" fmla="*/ 158 w 202"/>
              <a:gd name="T117" fmla="*/ 153 h 169"/>
              <a:gd name="T118" fmla="*/ 164 w 202"/>
              <a:gd name="T119" fmla="*/ 159 h 169"/>
              <a:gd name="T120" fmla="*/ 170 w 202"/>
              <a:gd name="T121" fmla="*/ 153 h 169"/>
              <a:gd name="T122" fmla="*/ 164 w 202"/>
              <a:gd name="T123" fmla="*/ 1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69">
                <a:moveTo>
                  <a:pt x="58" y="129"/>
                </a:moveTo>
                <a:cubicBezTo>
                  <a:pt x="60" y="127"/>
                  <a:pt x="61" y="124"/>
                  <a:pt x="61" y="121"/>
                </a:cubicBezTo>
                <a:cubicBezTo>
                  <a:pt x="61" y="115"/>
                  <a:pt x="58" y="111"/>
                  <a:pt x="54" y="108"/>
                </a:cubicBezTo>
                <a:cubicBezTo>
                  <a:pt x="56" y="105"/>
                  <a:pt x="57" y="102"/>
                  <a:pt x="57" y="99"/>
                </a:cubicBezTo>
                <a:cubicBezTo>
                  <a:pt x="57" y="96"/>
                  <a:pt x="56" y="93"/>
                  <a:pt x="54" y="90"/>
                </a:cubicBezTo>
                <a:cubicBezTo>
                  <a:pt x="58" y="87"/>
                  <a:pt x="61" y="82"/>
                  <a:pt x="61" y="77"/>
                </a:cubicBezTo>
                <a:cubicBezTo>
                  <a:pt x="61" y="73"/>
                  <a:pt x="59" y="69"/>
                  <a:pt x="57" y="67"/>
                </a:cubicBezTo>
                <a:cubicBezTo>
                  <a:pt x="59" y="68"/>
                  <a:pt x="61" y="69"/>
                  <a:pt x="62" y="71"/>
                </a:cubicBezTo>
                <a:cubicBezTo>
                  <a:pt x="67" y="80"/>
                  <a:pt x="65" y="89"/>
                  <a:pt x="67" y="98"/>
                </a:cubicBezTo>
                <a:cubicBezTo>
                  <a:pt x="69" y="107"/>
                  <a:pt x="80" y="113"/>
                  <a:pt x="80" y="113"/>
                </a:cubicBezTo>
                <a:cubicBezTo>
                  <a:pt x="80" y="113"/>
                  <a:pt x="72" y="104"/>
                  <a:pt x="71" y="92"/>
                </a:cubicBezTo>
                <a:cubicBezTo>
                  <a:pt x="71" y="83"/>
                  <a:pt x="73" y="77"/>
                  <a:pt x="71" y="67"/>
                </a:cubicBezTo>
                <a:cubicBezTo>
                  <a:pt x="70" y="63"/>
                  <a:pt x="59" y="41"/>
                  <a:pt x="59" y="29"/>
                </a:cubicBezTo>
                <a:cubicBezTo>
                  <a:pt x="58" y="18"/>
                  <a:pt x="59" y="7"/>
                  <a:pt x="69" y="4"/>
                </a:cubicBezTo>
                <a:cubicBezTo>
                  <a:pt x="79" y="0"/>
                  <a:pt x="78" y="15"/>
                  <a:pt x="80" y="21"/>
                </a:cubicBezTo>
                <a:cubicBezTo>
                  <a:pt x="87" y="36"/>
                  <a:pt x="96" y="42"/>
                  <a:pt x="101" y="48"/>
                </a:cubicBezTo>
                <a:cubicBezTo>
                  <a:pt x="106" y="55"/>
                  <a:pt x="113" y="64"/>
                  <a:pt x="123" y="70"/>
                </a:cubicBezTo>
                <a:cubicBezTo>
                  <a:pt x="129" y="75"/>
                  <a:pt x="138" y="74"/>
                  <a:pt x="142" y="73"/>
                </a:cubicBezTo>
                <a:cubicBezTo>
                  <a:pt x="142" y="147"/>
                  <a:pt x="142" y="147"/>
                  <a:pt x="142" y="147"/>
                </a:cubicBezTo>
                <a:cubicBezTo>
                  <a:pt x="131" y="147"/>
                  <a:pt x="131" y="147"/>
                  <a:pt x="131" y="147"/>
                </a:cubicBezTo>
                <a:cubicBezTo>
                  <a:pt x="127" y="147"/>
                  <a:pt x="120" y="151"/>
                  <a:pt x="116" y="151"/>
                </a:cubicBezTo>
                <a:cubicBezTo>
                  <a:pt x="112" y="151"/>
                  <a:pt x="111" y="149"/>
                  <a:pt x="105" y="149"/>
                </a:cubicBezTo>
                <a:cubicBezTo>
                  <a:pt x="100" y="149"/>
                  <a:pt x="83" y="154"/>
                  <a:pt x="77" y="154"/>
                </a:cubicBezTo>
                <a:cubicBezTo>
                  <a:pt x="60" y="154"/>
                  <a:pt x="60" y="154"/>
                  <a:pt x="60" y="154"/>
                </a:cubicBezTo>
                <a:cubicBezTo>
                  <a:pt x="63" y="151"/>
                  <a:pt x="65" y="147"/>
                  <a:pt x="65" y="143"/>
                </a:cubicBezTo>
                <a:cubicBezTo>
                  <a:pt x="65" y="137"/>
                  <a:pt x="62" y="133"/>
                  <a:pt x="58" y="129"/>
                </a:cubicBezTo>
                <a:moveTo>
                  <a:pt x="12" y="110"/>
                </a:moveTo>
                <a:cubicBezTo>
                  <a:pt x="13" y="110"/>
                  <a:pt x="13" y="110"/>
                  <a:pt x="13" y="110"/>
                </a:cubicBezTo>
                <a:cubicBezTo>
                  <a:pt x="8" y="111"/>
                  <a:pt x="4" y="115"/>
                  <a:pt x="4" y="121"/>
                </a:cubicBezTo>
                <a:cubicBezTo>
                  <a:pt x="4" y="127"/>
                  <a:pt x="9" y="132"/>
                  <a:pt x="16" y="132"/>
                </a:cubicBezTo>
                <a:cubicBezTo>
                  <a:pt x="21" y="132"/>
                  <a:pt x="21" y="132"/>
                  <a:pt x="21" y="132"/>
                </a:cubicBezTo>
                <a:cubicBezTo>
                  <a:pt x="16" y="133"/>
                  <a:pt x="12" y="137"/>
                  <a:pt x="12" y="143"/>
                </a:cubicBezTo>
                <a:cubicBezTo>
                  <a:pt x="12" y="149"/>
                  <a:pt x="17" y="154"/>
                  <a:pt x="24" y="154"/>
                </a:cubicBezTo>
                <a:cubicBezTo>
                  <a:pt x="36" y="154"/>
                  <a:pt x="36" y="154"/>
                  <a:pt x="36" y="154"/>
                </a:cubicBezTo>
                <a:cubicBezTo>
                  <a:pt x="47" y="154"/>
                  <a:pt x="47" y="154"/>
                  <a:pt x="47" y="154"/>
                </a:cubicBezTo>
                <a:cubicBezTo>
                  <a:pt x="53" y="154"/>
                  <a:pt x="59" y="149"/>
                  <a:pt x="59" y="143"/>
                </a:cubicBezTo>
                <a:cubicBezTo>
                  <a:pt x="59" y="137"/>
                  <a:pt x="53" y="132"/>
                  <a:pt x="47" y="132"/>
                </a:cubicBezTo>
                <a:cubicBezTo>
                  <a:pt x="45" y="132"/>
                  <a:pt x="45" y="132"/>
                  <a:pt x="45" y="132"/>
                </a:cubicBezTo>
                <a:cubicBezTo>
                  <a:pt x="50" y="130"/>
                  <a:pt x="55" y="126"/>
                  <a:pt x="55" y="121"/>
                </a:cubicBezTo>
                <a:cubicBezTo>
                  <a:pt x="55" y="115"/>
                  <a:pt x="49" y="110"/>
                  <a:pt x="43" y="110"/>
                </a:cubicBezTo>
                <a:cubicBezTo>
                  <a:pt x="41" y="110"/>
                  <a:pt x="41" y="110"/>
                  <a:pt x="41" y="110"/>
                </a:cubicBezTo>
                <a:cubicBezTo>
                  <a:pt x="46" y="109"/>
                  <a:pt x="51" y="104"/>
                  <a:pt x="51" y="99"/>
                </a:cubicBezTo>
                <a:cubicBezTo>
                  <a:pt x="51" y="94"/>
                  <a:pt x="46" y="89"/>
                  <a:pt x="41" y="88"/>
                </a:cubicBezTo>
                <a:cubicBezTo>
                  <a:pt x="43" y="88"/>
                  <a:pt x="43" y="88"/>
                  <a:pt x="43" y="88"/>
                </a:cubicBezTo>
                <a:cubicBezTo>
                  <a:pt x="49" y="88"/>
                  <a:pt x="55" y="83"/>
                  <a:pt x="55" y="77"/>
                </a:cubicBezTo>
                <a:cubicBezTo>
                  <a:pt x="55" y="71"/>
                  <a:pt x="50" y="66"/>
                  <a:pt x="44" y="66"/>
                </a:cubicBezTo>
                <a:cubicBezTo>
                  <a:pt x="20" y="66"/>
                  <a:pt x="20" y="66"/>
                  <a:pt x="20" y="66"/>
                </a:cubicBezTo>
                <a:cubicBezTo>
                  <a:pt x="14" y="66"/>
                  <a:pt x="8" y="71"/>
                  <a:pt x="8" y="77"/>
                </a:cubicBezTo>
                <a:cubicBezTo>
                  <a:pt x="8" y="82"/>
                  <a:pt x="12" y="87"/>
                  <a:pt x="18" y="88"/>
                </a:cubicBezTo>
                <a:cubicBezTo>
                  <a:pt x="12" y="88"/>
                  <a:pt x="12" y="88"/>
                  <a:pt x="12" y="88"/>
                </a:cubicBezTo>
                <a:cubicBezTo>
                  <a:pt x="6" y="88"/>
                  <a:pt x="0" y="93"/>
                  <a:pt x="0" y="99"/>
                </a:cubicBezTo>
                <a:cubicBezTo>
                  <a:pt x="0" y="105"/>
                  <a:pt x="6" y="110"/>
                  <a:pt x="12" y="110"/>
                </a:cubicBezTo>
                <a:moveTo>
                  <a:pt x="202" y="169"/>
                </a:moveTo>
                <a:cubicBezTo>
                  <a:pt x="149" y="169"/>
                  <a:pt x="149" y="169"/>
                  <a:pt x="149" y="169"/>
                </a:cubicBezTo>
                <a:cubicBezTo>
                  <a:pt x="149" y="67"/>
                  <a:pt x="149" y="67"/>
                  <a:pt x="149" y="67"/>
                </a:cubicBezTo>
                <a:cubicBezTo>
                  <a:pt x="202" y="67"/>
                  <a:pt x="202" y="67"/>
                  <a:pt x="202" y="67"/>
                </a:cubicBezTo>
                <a:lnTo>
                  <a:pt x="202" y="169"/>
                </a:lnTo>
                <a:close/>
                <a:moveTo>
                  <a:pt x="164" y="146"/>
                </a:moveTo>
                <a:cubicBezTo>
                  <a:pt x="160" y="146"/>
                  <a:pt x="158" y="149"/>
                  <a:pt x="158" y="153"/>
                </a:cubicBezTo>
                <a:cubicBezTo>
                  <a:pt x="158" y="156"/>
                  <a:pt x="160" y="159"/>
                  <a:pt x="164" y="159"/>
                </a:cubicBezTo>
                <a:cubicBezTo>
                  <a:pt x="167" y="159"/>
                  <a:pt x="170" y="156"/>
                  <a:pt x="170" y="153"/>
                </a:cubicBezTo>
                <a:cubicBezTo>
                  <a:pt x="170" y="149"/>
                  <a:pt x="167" y="146"/>
                  <a:pt x="164" y="146"/>
                </a:cubicBezTo>
              </a:path>
            </a:pathLst>
          </a:custGeom>
          <a:solidFill>
            <a:srgbClr val="00B050"/>
          </a:solidFill>
          <a:ln>
            <a:noFill/>
          </a:ln>
        </p:spPr>
        <p:txBody>
          <a:bodyPr vert="horz" wrap="square" lIns="62198" tIns="31099" rIns="62198" bIns="31099" numCol="1" anchor="t" anchorCtr="0" compatLnSpc="1">
            <a:prstTxWarp prst="textNoShape">
              <a:avLst/>
            </a:prstTxWarp>
          </a:bodyPr>
          <a:lstStyle/>
          <a:p>
            <a:pPr defTabSz="914263"/>
            <a:endParaRPr lang="en-US" sz="1224">
              <a:solidFill>
                <a:srgbClr val="000004"/>
              </a:solidFill>
              <a:latin typeface="Calibri" panose="020F0502020204030204"/>
            </a:endParaRPr>
          </a:p>
        </p:txBody>
      </p:sp>
      <p:sp>
        <p:nvSpPr>
          <p:cNvPr id="28" name="TextBox 27">
            <a:extLst>
              <a:ext uri="{FF2B5EF4-FFF2-40B4-BE49-F238E27FC236}">
                <a16:creationId xmlns:a16="http://schemas.microsoft.com/office/drawing/2014/main" id="{41D05FDB-5269-4B90-ADCA-78446755A826}"/>
              </a:ext>
            </a:extLst>
          </p:cNvPr>
          <p:cNvSpPr txBox="1"/>
          <p:nvPr/>
        </p:nvSpPr>
        <p:spPr>
          <a:xfrm>
            <a:off x="9689797" y="5566673"/>
            <a:ext cx="523327" cy="215444"/>
          </a:xfrm>
          <a:prstGeom prst="rect">
            <a:avLst/>
          </a:prstGeom>
        </p:spPr>
        <p:txBody>
          <a:bodyPr vert="horz" wrap="square" lIns="0" tIns="0" rIns="0" bIns="0" rtlCol="0">
            <a:spAutoFit/>
          </a:bodyPr>
          <a:lstStyle/>
          <a:p>
            <a:pPr marL="4762" defTabSz="914263"/>
            <a:r>
              <a:rPr lang="en-US" sz="1400" b="1" dirty="0">
                <a:solidFill>
                  <a:srgbClr val="00B050"/>
                </a:solidFill>
                <a:latin typeface="Calibri" panose="020F0502020204030204"/>
              </a:rPr>
              <a:t>64%</a:t>
            </a:r>
          </a:p>
        </p:txBody>
      </p:sp>
      <p:sp>
        <p:nvSpPr>
          <p:cNvPr id="30" name="TextBox 29">
            <a:extLst>
              <a:ext uri="{FF2B5EF4-FFF2-40B4-BE49-F238E27FC236}">
                <a16:creationId xmlns:a16="http://schemas.microsoft.com/office/drawing/2014/main" id="{0D030D76-474E-4CC9-89F6-55F2D2AC5204}"/>
              </a:ext>
            </a:extLst>
          </p:cNvPr>
          <p:cNvSpPr txBox="1"/>
          <p:nvPr/>
        </p:nvSpPr>
        <p:spPr>
          <a:xfrm>
            <a:off x="10632504" y="5566673"/>
            <a:ext cx="523327" cy="215444"/>
          </a:xfrm>
          <a:prstGeom prst="rect">
            <a:avLst/>
          </a:prstGeom>
        </p:spPr>
        <p:txBody>
          <a:bodyPr vert="horz" wrap="square" lIns="0" tIns="0" rIns="0" bIns="0" rtlCol="0">
            <a:spAutoFit/>
          </a:bodyPr>
          <a:lstStyle/>
          <a:p>
            <a:pPr marL="4762" defTabSz="914263"/>
            <a:r>
              <a:rPr lang="en-US" sz="1400" b="1" dirty="0">
                <a:solidFill>
                  <a:srgbClr val="FF0000"/>
                </a:solidFill>
                <a:latin typeface="Calibri" panose="020F0502020204030204"/>
              </a:rPr>
              <a:t>36%</a:t>
            </a:r>
          </a:p>
        </p:txBody>
      </p:sp>
      <p:sp>
        <p:nvSpPr>
          <p:cNvPr id="37" name="TextBox 36">
            <a:extLst>
              <a:ext uri="{FF2B5EF4-FFF2-40B4-BE49-F238E27FC236}">
                <a16:creationId xmlns:a16="http://schemas.microsoft.com/office/drawing/2014/main" id="{813FFE1E-BEB1-42AF-A8AB-B3D3223BA47A}"/>
              </a:ext>
            </a:extLst>
          </p:cNvPr>
          <p:cNvSpPr txBox="1"/>
          <p:nvPr/>
        </p:nvSpPr>
        <p:spPr>
          <a:xfrm>
            <a:off x="2999288" y="5006386"/>
            <a:ext cx="2962348" cy="418576"/>
          </a:xfrm>
          <a:prstGeom prst="rect">
            <a:avLst/>
          </a:prstGeom>
          <a:noFill/>
          <a:ln>
            <a:noFill/>
          </a:ln>
        </p:spPr>
        <p:txBody>
          <a:bodyPr vert="horz" wrap="square" lIns="0" tIns="0" rIns="0" bIns="0" rtlCol="0">
            <a:spAutoFit/>
          </a:bodyPr>
          <a:lstStyle/>
          <a:p>
            <a:pPr marL="3239" algn="ctr" defTabSz="924143">
              <a:defRPr/>
            </a:pPr>
            <a:r>
              <a:rPr lang="en-US" sz="1360" kern="0" dirty="0">
                <a:solidFill>
                  <a:srgbClr val="222223"/>
                </a:solidFill>
                <a:latin typeface="Century Gothic" panose="020B0502020202020204" pitchFamily="34" charset="0"/>
              </a:rPr>
              <a:t>“ What comes to mind about…” </a:t>
            </a:r>
          </a:p>
          <a:p>
            <a:pPr marL="3239" algn="ctr" defTabSz="924143">
              <a:defRPr/>
            </a:pPr>
            <a:r>
              <a:rPr lang="en-US" sz="1360" kern="0" dirty="0">
                <a:solidFill>
                  <a:srgbClr val="222223"/>
                </a:solidFill>
                <a:latin typeface="Century Gothic" panose="020B0502020202020204" pitchFamily="34" charset="0"/>
              </a:rPr>
              <a:t>(free text by consumer )</a:t>
            </a:r>
          </a:p>
        </p:txBody>
      </p:sp>
      <p:sp>
        <p:nvSpPr>
          <p:cNvPr id="38" name="Freeform 178">
            <a:extLst>
              <a:ext uri="{FF2B5EF4-FFF2-40B4-BE49-F238E27FC236}">
                <a16:creationId xmlns:a16="http://schemas.microsoft.com/office/drawing/2014/main" id="{5D5D99A0-B4BA-4A3F-A597-C9B605C4C7D0}"/>
              </a:ext>
            </a:extLst>
          </p:cNvPr>
          <p:cNvSpPr>
            <a:spLocks noEditPoints="1"/>
          </p:cNvSpPr>
          <p:nvPr/>
        </p:nvSpPr>
        <p:spPr bwMode="auto">
          <a:xfrm>
            <a:off x="3957244" y="5545202"/>
            <a:ext cx="762576" cy="598550"/>
          </a:xfrm>
          <a:custGeom>
            <a:avLst/>
            <a:gdLst>
              <a:gd name="T0" fmla="*/ 88 w 112"/>
              <a:gd name="T1" fmla="*/ 32 h 88"/>
              <a:gd name="T2" fmla="*/ 44 w 112"/>
              <a:gd name="T3" fmla="*/ 64 h 88"/>
              <a:gd name="T4" fmla="*/ 33 w 112"/>
              <a:gd name="T5" fmla="*/ 63 h 88"/>
              <a:gd name="T6" fmla="*/ 15 w 112"/>
              <a:gd name="T7" fmla="*/ 71 h 88"/>
              <a:gd name="T8" fmla="*/ 10 w 112"/>
              <a:gd name="T9" fmla="*/ 72 h 88"/>
              <a:gd name="T10" fmla="*/ 10 w 112"/>
              <a:gd name="T11" fmla="*/ 72 h 88"/>
              <a:gd name="T12" fmla="*/ 8 w 112"/>
              <a:gd name="T13" fmla="*/ 70 h 88"/>
              <a:gd name="T14" fmla="*/ 9 w 112"/>
              <a:gd name="T15" fmla="*/ 67 h 88"/>
              <a:gd name="T16" fmla="*/ 16 w 112"/>
              <a:gd name="T17" fmla="*/ 57 h 88"/>
              <a:gd name="T18" fmla="*/ 0 w 112"/>
              <a:gd name="T19" fmla="*/ 32 h 88"/>
              <a:gd name="T20" fmla="*/ 44 w 112"/>
              <a:gd name="T21" fmla="*/ 0 h 88"/>
              <a:gd name="T22" fmla="*/ 88 w 112"/>
              <a:gd name="T23" fmla="*/ 32 h 88"/>
              <a:gd name="T24" fmla="*/ 8 w 112"/>
              <a:gd name="T25" fmla="*/ 32 h 88"/>
              <a:gd name="T26" fmla="*/ 20 w 112"/>
              <a:gd name="T27" fmla="*/ 50 h 88"/>
              <a:gd name="T28" fmla="*/ 27 w 112"/>
              <a:gd name="T29" fmla="*/ 53 h 88"/>
              <a:gd name="T30" fmla="*/ 24 w 112"/>
              <a:gd name="T31" fmla="*/ 58 h 88"/>
              <a:gd name="T32" fmla="*/ 28 w 112"/>
              <a:gd name="T33" fmla="*/ 56 h 88"/>
              <a:gd name="T34" fmla="*/ 31 w 112"/>
              <a:gd name="T35" fmla="*/ 54 h 88"/>
              <a:gd name="T36" fmla="*/ 34 w 112"/>
              <a:gd name="T37" fmla="*/ 55 h 88"/>
              <a:gd name="T38" fmla="*/ 44 w 112"/>
              <a:gd name="T39" fmla="*/ 56 h 88"/>
              <a:gd name="T40" fmla="*/ 80 w 112"/>
              <a:gd name="T41" fmla="*/ 32 h 88"/>
              <a:gd name="T42" fmla="*/ 44 w 112"/>
              <a:gd name="T43" fmla="*/ 8 h 88"/>
              <a:gd name="T44" fmla="*/ 8 w 112"/>
              <a:gd name="T45" fmla="*/ 32 h 88"/>
              <a:gd name="T46" fmla="*/ 102 w 112"/>
              <a:gd name="T47" fmla="*/ 83 h 88"/>
              <a:gd name="T48" fmla="*/ 104 w 112"/>
              <a:gd name="T49" fmla="*/ 86 h 88"/>
              <a:gd name="T50" fmla="*/ 102 w 112"/>
              <a:gd name="T51" fmla="*/ 87 h 88"/>
              <a:gd name="T52" fmla="*/ 96 w 112"/>
              <a:gd name="T53" fmla="*/ 86 h 88"/>
              <a:gd name="T54" fmla="*/ 79 w 112"/>
              <a:gd name="T55" fmla="*/ 79 h 88"/>
              <a:gd name="T56" fmla="*/ 68 w 112"/>
              <a:gd name="T57" fmla="*/ 80 h 88"/>
              <a:gd name="T58" fmla="*/ 38 w 112"/>
              <a:gd name="T59" fmla="*/ 71 h 88"/>
              <a:gd name="T60" fmla="*/ 44 w 112"/>
              <a:gd name="T61" fmla="*/ 72 h 88"/>
              <a:gd name="T62" fmla="*/ 80 w 112"/>
              <a:gd name="T63" fmla="*/ 61 h 88"/>
              <a:gd name="T64" fmla="*/ 96 w 112"/>
              <a:gd name="T65" fmla="*/ 32 h 88"/>
              <a:gd name="T66" fmla="*/ 94 w 112"/>
              <a:gd name="T67" fmla="*/ 22 h 88"/>
              <a:gd name="T68" fmla="*/ 112 w 112"/>
              <a:gd name="T69" fmla="*/ 48 h 88"/>
              <a:gd name="T70" fmla="*/ 95 w 112"/>
              <a:gd name="T71" fmla="*/ 73 h 88"/>
              <a:gd name="T72" fmla="*/ 102 w 112"/>
              <a:gd name="T73"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88">
                <a:moveTo>
                  <a:pt x="88" y="32"/>
                </a:moveTo>
                <a:cubicBezTo>
                  <a:pt x="88" y="49"/>
                  <a:pt x="68" y="64"/>
                  <a:pt x="44" y="64"/>
                </a:cubicBezTo>
                <a:cubicBezTo>
                  <a:pt x="40" y="64"/>
                  <a:pt x="36" y="63"/>
                  <a:pt x="33" y="63"/>
                </a:cubicBezTo>
                <a:cubicBezTo>
                  <a:pt x="28" y="66"/>
                  <a:pt x="22" y="69"/>
                  <a:pt x="15" y="71"/>
                </a:cubicBezTo>
                <a:cubicBezTo>
                  <a:pt x="14" y="71"/>
                  <a:pt x="12" y="71"/>
                  <a:pt x="10" y="72"/>
                </a:cubicBezTo>
                <a:cubicBezTo>
                  <a:pt x="10" y="72"/>
                  <a:pt x="10" y="72"/>
                  <a:pt x="10" y="72"/>
                </a:cubicBezTo>
                <a:cubicBezTo>
                  <a:pt x="9" y="72"/>
                  <a:pt x="8" y="71"/>
                  <a:pt x="8" y="70"/>
                </a:cubicBezTo>
                <a:cubicBezTo>
                  <a:pt x="8" y="69"/>
                  <a:pt x="8" y="68"/>
                  <a:pt x="9" y="67"/>
                </a:cubicBezTo>
                <a:cubicBezTo>
                  <a:pt x="12" y="64"/>
                  <a:pt x="14" y="62"/>
                  <a:pt x="16" y="57"/>
                </a:cubicBezTo>
                <a:cubicBezTo>
                  <a:pt x="6" y="51"/>
                  <a:pt x="0" y="42"/>
                  <a:pt x="0" y="32"/>
                </a:cubicBezTo>
                <a:cubicBezTo>
                  <a:pt x="0" y="14"/>
                  <a:pt x="20" y="0"/>
                  <a:pt x="44" y="0"/>
                </a:cubicBezTo>
                <a:cubicBezTo>
                  <a:pt x="68" y="0"/>
                  <a:pt x="88" y="14"/>
                  <a:pt x="88" y="32"/>
                </a:cubicBezTo>
                <a:close/>
                <a:moveTo>
                  <a:pt x="8" y="32"/>
                </a:moveTo>
                <a:cubicBezTo>
                  <a:pt x="8" y="38"/>
                  <a:pt x="12" y="45"/>
                  <a:pt x="20" y="50"/>
                </a:cubicBezTo>
                <a:cubicBezTo>
                  <a:pt x="27" y="53"/>
                  <a:pt x="27" y="53"/>
                  <a:pt x="27" y="53"/>
                </a:cubicBezTo>
                <a:cubicBezTo>
                  <a:pt x="24" y="58"/>
                  <a:pt x="24" y="58"/>
                  <a:pt x="24" y="58"/>
                </a:cubicBezTo>
                <a:cubicBezTo>
                  <a:pt x="26" y="58"/>
                  <a:pt x="27" y="57"/>
                  <a:pt x="28" y="56"/>
                </a:cubicBezTo>
                <a:cubicBezTo>
                  <a:pt x="31" y="54"/>
                  <a:pt x="31" y="54"/>
                  <a:pt x="31" y="54"/>
                </a:cubicBezTo>
                <a:cubicBezTo>
                  <a:pt x="34" y="55"/>
                  <a:pt x="34" y="55"/>
                  <a:pt x="34" y="55"/>
                </a:cubicBezTo>
                <a:cubicBezTo>
                  <a:pt x="37" y="55"/>
                  <a:pt x="41" y="56"/>
                  <a:pt x="44" y="56"/>
                </a:cubicBezTo>
                <a:cubicBezTo>
                  <a:pt x="63" y="56"/>
                  <a:pt x="80" y="45"/>
                  <a:pt x="80" y="32"/>
                </a:cubicBezTo>
                <a:cubicBezTo>
                  <a:pt x="80" y="19"/>
                  <a:pt x="63" y="8"/>
                  <a:pt x="44" y="8"/>
                </a:cubicBezTo>
                <a:cubicBezTo>
                  <a:pt x="24" y="8"/>
                  <a:pt x="8" y="19"/>
                  <a:pt x="8" y="32"/>
                </a:cubicBezTo>
                <a:close/>
                <a:moveTo>
                  <a:pt x="102" y="83"/>
                </a:moveTo>
                <a:cubicBezTo>
                  <a:pt x="103" y="84"/>
                  <a:pt x="104" y="84"/>
                  <a:pt x="104" y="86"/>
                </a:cubicBezTo>
                <a:cubicBezTo>
                  <a:pt x="103" y="87"/>
                  <a:pt x="103" y="88"/>
                  <a:pt x="102" y="87"/>
                </a:cubicBezTo>
                <a:cubicBezTo>
                  <a:pt x="100" y="87"/>
                  <a:pt x="98" y="87"/>
                  <a:pt x="96" y="86"/>
                </a:cubicBezTo>
                <a:cubicBezTo>
                  <a:pt x="90" y="85"/>
                  <a:pt x="84" y="82"/>
                  <a:pt x="79" y="79"/>
                </a:cubicBezTo>
                <a:cubicBezTo>
                  <a:pt x="75" y="79"/>
                  <a:pt x="72" y="80"/>
                  <a:pt x="68" y="80"/>
                </a:cubicBezTo>
                <a:cubicBezTo>
                  <a:pt x="56" y="80"/>
                  <a:pt x="46" y="76"/>
                  <a:pt x="38" y="71"/>
                </a:cubicBezTo>
                <a:cubicBezTo>
                  <a:pt x="40" y="71"/>
                  <a:pt x="42" y="72"/>
                  <a:pt x="44" y="72"/>
                </a:cubicBezTo>
                <a:cubicBezTo>
                  <a:pt x="57" y="72"/>
                  <a:pt x="70" y="68"/>
                  <a:pt x="80" y="61"/>
                </a:cubicBezTo>
                <a:cubicBezTo>
                  <a:pt x="90" y="53"/>
                  <a:pt x="96" y="43"/>
                  <a:pt x="96" y="32"/>
                </a:cubicBezTo>
                <a:cubicBezTo>
                  <a:pt x="96" y="28"/>
                  <a:pt x="95" y="25"/>
                  <a:pt x="94" y="22"/>
                </a:cubicBezTo>
                <a:cubicBezTo>
                  <a:pt x="105" y="28"/>
                  <a:pt x="112" y="37"/>
                  <a:pt x="112" y="48"/>
                </a:cubicBezTo>
                <a:cubicBezTo>
                  <a:pt x="112" y="58"/>
                  <a:pt x="105" y="67"/>
                  <a:pt x="95" y="73"/>
                </a:cubicBezTo>
                <a:cubicBezTo>
                  <a:pt x="97" y="78"/>
                  <a:pt x="100" y="80"/>
                  <a:pt x="102" y="83"/>
                </a:cubicBezTo>
                <a:close/>
              </a:path>
            </a:pathLst>
          </a:custGeom>
          <a:solidFill>
            <a:srgbClr val="E87722"/>
          </a:solidFill>
          <a:ln>
            <a:noFill/>
          </a:ln>
        </p:spPr>
        <p:txBody>
          <a:bodyPr vert="horz" wrap="square" lIns="62198" tIns="31099" rIns="62198" bIns="31099" numCol="1" anchor="t" anchorCtr="0" compatLnSpc="1">
            <a:prstTxWarp prst="textNoShape">
              <a:avLst/>
            </a:prstTxWarp>
          </a:bodyPr>
          <a:lstStyle/>
          <a:p>
            <a:pPr defTabSz="924143">
              <a:defRPr/>
            </a:pPr>
            <a:endParaRPr lang="en-US" sz="1224" kern="0">
              <a:solidFill>
                <a:srgbClr val="222223"/>
              </a:solidFill>
              <a:latin typeface="Calibri" panose="020F0502020204030204"/>
            </a:endParaRPr>
          </a:p>
        </p:txBody>
      </p:sp>
      <p:sp>
        <p:nvSpPr>
          <p:cNvPr id="39" name="Freeform 5">
            <a:extLst>
              <a:ext uri="{FF2B5EF4-FFF2-40B4-BE49-F238E27FC236}">
                <a16:creationId xmlns:a16="http://schemas.microsoft.com/office/drawing/2014/main" id="{9D277EA9-A605-4FB8-898E-1120D4F11B76}"/>
              </a:ext>
            </a:extLst>
          </p:cNvPr>
          <p:cNvSpPr>
            <a:spLocks noEditPoints="1"/>
          </p:cNvSpPr>
          <p:nvPr/>
        </p:nvSpPr>
        <p:spPr bwMode="auto">
          <a:xfrm flipH="1">
            <a:off x="3483138" y="5742738"/>
            <a:ext cx="490638" cy="559054"/>
          </a:xfrm>
          <a:custGeom>
            <a:avLst/>
            <a:gdLst>
              <a:gd name="T0" fmla="*/ 666 w 907"/>
              <a:gd name="T1" fmla="*/ 33 h 1034"/>
              <a:gd name="T2" fmla="*/ 236 w 907"/>
              <a:gd name="T3" fmla="*/ 68 h 1034"/>
              <a:gd name="T4" fmla="*/ 77 w 907"/>
              <a:gd name="T5" fmla="*/ 272 h 1034"/>
              <a:gd name="T6" fmla="*/ 78 w 907"/>
              <a:gd name="T7" fmla="*/ 399 h 1034"/>
              <a:gd name="T8" fmla="*/ 81 w 907"/>
              <a:gd name="T9" fmla="*/ 411 h 1034"/>
              <a:gd name="T10" fmla="*/ 44 w 907"/>
              <a:gd name="T11" fmla="*/ 468 h 1034"/>
              <a:gd name="T12" fmla="*/ 16 w 907"/>
              <a:gd name="T13" fmla="*/ 509 h 1034"/>
              <a:gd name="T14" fmla="*/ 16 w 907"/>
              <a:gd name="T15" fmla="*/ 510 h 1034"/>
              <a:gd name="T16" fmla="*/ 42 w 907"/>
              <a:gd name="T17" fmla="*/ 624 h 1034"/>
              <a:gd name="T18" fmla="*/ 57 w 907"/>
              <a:gd name="T19" fmla="*/ 677 h 1034"/>
              <a:gd name="T20" fmla="*/ 86 w 907"/>
              <a:gd name="T21" fmla="*/ 749 h 1034"/>
              <a:gd name="T22" fmla="*/ 85 w 907"/>
              <a:gd name="T23" fmla="*/ 800 h 1034"/>
              <a:gd name="T24" fmla="*/ 195 w 907"/>
              <a:gd name="T25" fmla="*/ 892 h 1034"/>
              <a:gd name="T26" fmla="*/ 281 w 907"/>
              <a:gd name="T27" fmla="*/ 958 h 1034"/>
              <a:gd name="T28" fmla="*/ 713 w 907"/>
              <a:gd name="T29" fmla="*/ 1034 h 1034"/>
              <a:gd name="T30" fmla="*/ 791 w 907"/>
              <a:gd name="T31" fmla="*/ 940 h 1034"/>
              <a:gd name="T32" fmla="*/ 766 w 907"/>
              <a:gd name="T33" fmla="*/ 735 h 1034"/>
              <a:gd name="T34" fmla="*/ 896 w 907"/>
              <a:gd name="T35" fmla="*/ 481 h 1034"/>
              <a:gd name="T36" fmla="*/ 814 w 907"/>
              <a:gd name="T37" fmla="*/ 136 h 1034"/>
              <a:gd name="T38" fmla="*/ 723 w 907"/>
              <a:gd name="T39" fmla="*/ 699 h 1034"/>
              <a:gd name="T40" fmla="*/ 736 w 907"/>
              <a:gd name="T41" fmla="*/ 949 h 1034"/>
              <a:gd name="T42" fmla="*/ 713 w 907"/>
              <a:gd name="T43" fmla="*/ 978 h 1034"/>
              <a:gd name="T44" fmla="*/ 337 w 907"/>
              <a:gd name="T45" fmla="*/ 955 h 1034"/>
              <a:gd name="T46" fmla="*/ 300 w 907"/>
              <a:gd name="T47" fmla="*/ 814 h 1034"/>
              <a:gd name="T48" fmla="*/ 195 w 907"/>
              <a:gd name="T49" fmla="*/ 837 h 1034"/>
              <a:gd name="T50" fmla="*/ 116 w 907"/>
              <a:gd name="T51" fmla="*/ 697 h 1034"/>
              <a:gd name="T52" fmla="*/ 126 w 907"/>
              <a:gd name="T53" fmla="*/ 655 h 1034"/>
              <a:gd name="T54" fmla="*/ 99 w 907"/>
              <a:gd name="T55" fmla="*/ 640 h 1034"/>
              <a:gd name="T56" fmla="*/ 108 w 907"/>
              <a:gd name="T57" fmla="*/ 598 h 1034"/>
              <a:gd name="T58" fmla="*/ 75 w 907"/>
              <a:gd name="T59" fmla="*/ 579 h 1034"/>
              <a:gd name="T60" fmla="*/ 63 w 907"/>
              <a:gd name="T61" fmla="*/ 539 h 1034"/>
              <a:gd name="T62" fmla="*/ 128 w 907"/>
              <a:gd name="T63" fmla="*/ 440 h 1034"/>
              <a:gd name="T64" fmla="*/ 132 w 907"/>
              <a:gd name="T65" fmla="*/ 387 h 1034"/>
              <a:gd name="T66" fmla="*/ 131 w 907"/>
              <a:gd name="T67" fmla="*/ 286 h 1034"/>
              <a:gd name="T68" fmla="*/ 841 w 907"/>
              <a:gd name="T69" fmla="*/ 47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34">
                <a:moveTo>
                  <a:pt x="814" y="136"/>
                </a:moveTo>
                <a:cubicBezTo>
                  <a:pt x="775" y="91"/>
                  <a:pt x="726" y="56"/>
                  <a:pt x="666" y="33"/>
                </a:cubicBezTo>
                <a:cubicBezTo>
                  <a:pt x="613" y="11"/>
                  <a:pt x="552" y="0"/>
                  <a:pt x="490" y="0"/>
                </a:cubicBezTo>
                <a:cubicBezTo>
                  <a:pt x="399" y="0"/>
                  <a:pt x="308" y="24"/>
                  <a:pt x="236" y="68"/>
                </a:cubicBezTo>
                <a:cubicBezTo>
                  <a:pt x="196" y="92"/>
                  <a:pt x="163" y="120"/>
                  <a:pt x="137" y="153"/>
                </a:cubicBezTo>
                <a:cubicBezTo>
                  <a:pt x="108" y="189"/>
                  <a:pt x="88" y="229"/>
                  <a:pt x="77" y="272"/>
                </a:cubicBezTo>
                <a:cubicBezTo>
                  <a:pt x="68" y="310"/>
                  <a:pt x="67" y="352"/>
                  <a:pt x="75" y="387"/>
                </a:cubicBezTo>
                <a:cubicBezTo>
                  <a:pt x="78" y="399"/>
                  <a:pt x="78" y="399"/>
                  <a:pt x="78" y="399"/>
                </a:cubicBezTo>
                <a:cubicBezTo>
                  <a:pt x="78" y="403"/>
                  <a:pt x="79" y="406"/>
                  <a:pt x="80" y="409"/>
                </a:cubicBezTo>
                <a:cubicBezTo>
                  <a:pt x="80" y="410"/>
                  <a:pt x="80" y="410"/>
                  <a:pt x="81" y="411"/>
                </a:cubicBezTo>
                <a:cubicBezTo>
                  <a:pt x="78" y="416"/>
                  <a:pt x="78" y="416"/>
                  <a:pt x="78" y="416"/>
                </a:cubicBezTo>
                <a:cubicBezTo>
                  <a:pt x="70" y="433"/>
                  <a:pt x="58" y="450"/>
                  <a:pt x="44" y="468"/>
                </a:cubicBezTo>
                <a:cubicBezTo>
                  <a:pt x="35" y="481"/>
                  <a:pt x="25" y="494"/>
                  <a:pt x="16" y="509"/>
                </a:cubicBezTo>
                <a:cubicBezTo>
                  <a:pt x="16" y="509"/>
                  <a:pt x="16" y="509"/>
                  <a:pt x="16" y="509"/>
                </a:cubicBezTo>
                <a:cubicBezTo>
                  <a:pt x="16" y="509"/>
                  <a:pt x="16" y="509"/>
                  <a:pt x="16" y="509"/>
                </a:cubicBezTo>
                <a:cubicBezTo>
                  <a:pt x="16" y="510"/>
                  <a:pt x="16" y="510"/>
                  <a:pt x="16" y="510"/>
                </a:cubicBezTo>
                <a:cubicBezTo>
                  <a:pt x="3" y="530"/>
                  <a:pt x="0" y="555"/>
                  <a:pt x="7" y="578"/>
                </a:cubicBezTo>
                <a:cubicBezTo>
                  <a:pt x="12" y="597"/>
                  <a:pt x="25" y="613"/>
                  <a:pt x="42" y="624"/>
                </a:cubicBezTo>
                <a:cubicBezTo>
                  <a:pt x="40" y="638"/>
                  <a:pt x="43" y="652"/>
                  <a:pt x="49" y="665"/>
                </a:cubicBezTo>
                <a:cubicBezTo>
                  <a:pt x="51" y="669"/>
                  <a:pt x="54" y="674"/>
                  <a:pt x="57" y="677"/>
                </a:cubicBezTo>
                <a:cubicBezTo>
                  <a:pt x="55" y="696"/>
                  <a:pt x="60" y="714"/>
                  <a:pt x="71" y="730"/>
                </a:cubicBezTo>
                <a:cubicBezTo>
                  <a:pt x="86" y="749"/>
                  <a:pt x="86" y="749"/>
                  <a:pt x="86" y="749"/>
                </a:cubicBezTo>
                <a:cubicBezTo>
                  <a:pt x="86" y="752"/>
                  <a:pt x="86" y="755"/>
                  <a:pt x="85" y="758"/>
                </a:cubicBezTo>
                <a:cubicBezTo>
                  <a:pt x="85" y="770"/>
                  <a:pt x="84" y="785"/>
                  <a:pt x="85" y="800"/>
                </a:cubicBezTo>
                <a:cubicBezTo>
                  <a:pt x="88" y="825"/>
                  <a:pt x="97" y="845"/>
                  <a:pt x="112" y="860"/>
                </a:cubicBezTo>
                <a:cubicBezTo>
                  <a:pt x="132" y="881"/>
                  <a:pt x="160" y="892"/>
                  <a:pt x="195" y="892"/>
                </a:cubicBezTo>
                <a:cubicBezTo>
                  <a:pt x="218" y="892"/>
                  <a:pt x="244" y="888"/>
                  <a:pt x="276" y="879"/>
                </a:cubicBezTo>
                <a:cubicBezTo>
                  <a:pt x="278" y="899"/>
                  <a:pt x="280" y="925"/>
                  <a:pt x="281" y="958"/>
                </a:cubicBezTo>
                <a:cubicBezTo>
                  <a:pt x="283" y="1000"/>
                  <a:pt x="318" y="1034"/>
                  <a:pt x="361" y="1034"/>
                </a:cubicBezTo>
                <a:cubicBezTo>
                  <a:pt x="713" y="1034"/>
                  <a:pt x="713" y="1034"/>
                  <a:pt x="713" y="1034"/>
                </a:cubicBezTo>
                <a:cubicBezTo>
                  <a:pt x="736" y="1034"/>
                  <a:pt x="759" y="1023"/>
                  <a:pt x="774" y="1005"/>
                </a:cubicBezTo>
                <a:cubicBezTo>
                  <a:pt x="789" y="987"/>
                  <a:pt x="795" y="963"/>
                  <a:pt x="791" y="940"/>
                </a:cubicBezTo>
                <a:cubicBezTo>
                  <a:pt x="759" y="759"/>
                  <a:pt x="759" y="759"/>
                  <a:pt x="759" y="759"/>
                </a:cubicBezTo>
                <a:cubicBezTo>
                  <a:pt x="758" y="751"/>
                  <a:pt x="760" y="742"/>
                  <a:pt x="766" y="735"/>
                </a:cubicBezTo>
                <a:cubicBezTo>
                  <a:pt x="792" y="704"/>
                  <a:pt x="821" y="668"/>
                  <a:pt x="845" y="625"/>
                </a:cubicBezTo>
                <a:cubicBezTo>
                  <a:pt x="872" y="578"/>
                  <a:pt x="888" y="531"/>
                  <a:pt x="896" y="481"/>
                </a:cubicBezTo>
                <a:cubicBezTo>
                  <a:pt x="907" y="410"/>
                  <a:pt x="905" y="344"/>
                  <a:pt x="890" y="285"/>
                </a:cubicBezTo>
                <a:cubicBezTo>
                  <a:pt x="876" y="228"/>
                  <a:pt x="850" y="178"/>
                  <a:pt x="814" y="136"/>
                </a:cubicBezTo>
                <a:close/>
                <a:moveTo>
                  <a:pt x="841" y="473"/>
                </a:moveTo>
                <a:cubicBezTo>
                  <a:pt x="826" y="567"/>
                  <a:pt x="777" y="635"/>
                  <a:pt x="723" y="699"/>
                </a:cubicBezTo>
                <a:cubicBezTo>
                  <a:pt x="707" y="718"/>
                  <a:pt x="700" y="744"/>
                  <a:pt x="704" y="769"/>
                </a:cubicBezTo>
                <a:cubicBezTo>
                  <a:pt x="736" y="949"/>
                  <a:pt x="736" y="949"/>
                  <a:pt x="736" y="949"/>
                </a:cubicBezTo>
                <a:cubicBezTo>
                  <a:pt x="738" y="956"/>
                  <a:pt x="736" y="964"/>
                  <a:pt x="731" y="969"/>
                </a:cubicBezTo>
                <a:cubicBezTo>
                  <a:pt x="727" y="975"/>
                  <a:pt x="720" y="978"/>
                  <a:pt x="713" y="978"/>
                </a:cubicBezTo>
                <a:cubicBezTo>
                  <a:pt x="361" y="978"/>
                  <a:pt x="361" y="978"/>
                  <a:pt x="361" y="978"/>
                </a:cubicBezTo>
                <a:cubicBezTo>
                  <a:pt x="348" y="978"/>
                  <a:pt x="337" y="968"/>
                  <a:pt x="337" y="955"/>
                </a:cubicBezTo>
                <a:cubicBezTo>
                  <a:pt x="334" y="894"/>
                  <a:pt x="330" y="856"/>
                  <a:pt x="328" y="835"/>
                </a:cubicBezTo>
                <a:cubicBezTo>
                  <a:pt x="327" y="825"/>
                  <a:pt x="314" y="814"/>
                  <a:pt x="300" y="814"/>
                </a:cubicBezTo>
                <a:cubicBezTo>
                  <a:pt x="297" y="814"/>
                  <a:pt x="295" y="815"/>
                  <a:pt x="292" y="816"/>
                </a:cubicBezTo>
                <a:cubicBezTo>
                  <a:pt x="249" y="830"/>
                  <a:pt x="217" y="837"/>
                  <a:pt x="195" y="837"/>
                </a:cubicBezTo>
                <a:cubicBezTo>
                  <a:pt x="109" y="837"/>
                  <a:pt x="154" y="748"/>
                  <a:pt x="137" y="725"/>
                </a:cubicBezTo>
                <a:cubicBezTo>
                  <a:pt x="116" y="697"/>
                  <a:pt x="116" y="697"/>
                  <a:pt x="116" y="697"/>
                </a:cubicBezTo>
                <a:cubicBezTo>
                  <a:pt x="111" y="689"/>
                  <a:pt x="111" y="680"/>
                  <a:pt x="115" y="672"/>
                </a:cubicBezTo>
                <a:cubicBezTo>
                  <a:pt x="126" y="655"/>
                  <a:pt x="126" y="655"/>
                  <a:pt x="126" y="655"/>
                </a:cubicBezTo>
                <a:cubicBezTo>
                  <a:pt x="112" y="652"/>
                  <a:pt x="112" y="652"/>
                  <a:pt x="112" y="652"/>
                </a:cubicBezTo>
                <a:cubicBezTo>
                  <a:pt x="107" y="650"/>
                  <a:pt x="102" y="646"/>
                  <a:pt x="99" y="640"/>
                </a:cubicBezTo>
                <a:cubicBezTo>
                  <a:pt x="96" y="635"/>
                  <a:pt x="96" y="629"/>
                  <a:pt x="98" y="623"/>
                </a:cubicBezTo>
                <a:cubicBezTo>
                  <a:pt x="108" y="598"/>
                  <a:pt x="108" y="598"/>
                  <a:pt x="108" y="598"/>
                </a:cubicBezTo>
                <a:cubicBezTo>
                  <a:pt x="109" y="596"/>
                  <a:pt x="108" y="593"/>
                  <a:pt x="106" y="592"/>
                </a:cubicBezTo>
                <a:cubicBezTo>
                  <a:pt x="75" y="579"/>
                  <a:pt x="75" y="579"/>
                  <a:pt x="75" y="579"/>
                </a:cubicBezTo>
                <a:cubicBezTo>
                  <a:pt x="68" y="575"/>
                  <a:pt x="62" y="569"/>
                  <a:pt x="60" y="562"/>
                </a:cubicBezTo>
                <a:cubicBezTo>
                  <a:pt x="58" y="554"/>
                  <a:pt x="59" y="546"/>
                  <a:pt x="63" y="539"/>
                </a:cubicBezTo>
                <a:cubicBezTo>
                  <a:pt x="63" y="538"/>
                  <a:pt x="63" y="538"/>
                  <a:pt x="63" y="538"/>
                </a:cubicBezTo>
                <a:cubicBezTo>
                  <a:pt x="84" y="505"/>
                  <a:pt x="111" y="475"/>
                  <a:pt x="128" y="440"/>
                </a:cubicBezTo>
                <a:cubicBezTo>
                  <a:pt x="136" y="425"/>
                  <a:pt x="136" y="425"/>
                  <a:pt x="136" y="425"/>
                </a:cubicBezTo>
                <a:cubicBezTo>
                  <a:pt x="141" y="415"/>
                  <a:pt x="134" y="398"/>
                  <a:pt x="132" y="387"/>
                </a:cubicBezTo>
                <a:cubicBezTo>
                  <a:pt x="129" y="375"/>
                  <a:pt x="129" y="375"/>
                  <a:pt x="129" y="375"/>
                </a:cubicBezTo>
                <a:cubicBezTo>
                  <a:pt x="123" y="347"/>
                  <a:pt x="124" y="313"/>
                  <a:pt x="131" y="286"/>
                </a:cubicBezTo>
                <a:cubicBezTo>
                  <a:pt x="168" y="139"/>
                  <a:pt x="330" y="56"/>
                  <a:pt x="490" y="56"/>
                </a:cubicBezTo>
                <a:cubicBezTo>
                  <a:pt x="689" y="56"/>
                  <a:pt x="885" y="183"/>
                  <a:pt x="841" y="473"/>
                </a:cubicBezTo>
                <a:close/>
              </a:path>
            </a:pathLst>
          </a:custGeom>
          <a:solidFill>
            <a:srgbClr val="E87722"/>
          </a:solidFill>
          <a:ln>
            <a:noFill/>
          </a:ln>
        </p:spPr>
        <p:txBody>
          <a:bodyPr vert="horz" wrap="square" lIns="62198" tIns="31099" rIns="62198" bIns="31099" numCol="1" anchor="t" anchorCtr="0" compatLnSpc="1">
            <a:prstTxWarp prst="textNoShape">
              <a:avLst/>
            </a:prstTxWarp>
          </a:bodyPr>
          <a:lstStyle/>
          <a:p>
            <a:pPr defTabSz="924143">
              <a:defRPr/>
            </a:pPr>
            <a:endParaRPr lang="id-ID" sz="1224" kern="0">
              <a:solidFill>
                <a:srgbClr val="222223"/>
              </a:solidFill>
              <a:latin typeface="Calibri" panose="020F0502020204030204"/>
            </a:endParaRPr>
          </a:p>
        </p:txBody>
      </p:sp>
      <p:sp>
        <p:nvSpPr>
          <p:cNvPr id="40" name="Freeform 5">
            <a:extLst>
              <a:ext uri="{FF2B5EF4-FFF2-40B4-BE49-F238E27FC236}">
                <a16:creationId xmlns:a16="http://schemas.microsoft.com/office/drawing/2014/main" id="{C0B795D0-F15A-4BF9-9E6F-E0D8C562D4A7}"/>
              </a:ext>
            </a:extLst>
          </p:cNvPr>
          <p:cNvSpPr>
            <a:spLocks noEditPoints="1"/>
          </p:cNvSpPr>
          <p:nvPr/>
        </p:nvSpPr>
        <p:spPr bwMode="auto">
          <a:xfrm>
            <a:off x="4647324" y="6006431"/>
            <a:ext cx="490638" cy="559054"/>
          </a:xfrm>
          <a:custGeom>
            <a:avLst/>
            <a:gdLst>
              <a:gd name="T0" fmla="*/ 666 w 907"/>
              <a:gd name="T1" fmla="*/ 33 h 1034"/>
              <a:gd name="T2" fmla="*/ 236 w 907"/>
              <a:gd name="T3" fmla="*/ 68 h 1034"/>
              <a:gd name="T4" fmla="*/ 77 w 907"/>
              <a:gd name="T5" fmla="*/ 272 h 1034"/>
              <a:gd name="T6" fmla="*/ 78 w 907"/>
              <a:gd name="T7" fmla="*/ 399 h 1034"/>
              <a:gd name="T8" fmla="*/ 81 w 907"/>
              <a:gd name="T9" fmla="*/ 411 h 1034"/>
              <a:gd name="T10" fmla="*/ 44 w 907"/>
              <a:gd name="T11" fmla="*/ 468 h 1034"/>
              <a:gd name="T12" fmla="*/ 16 w 907"/>
              <a:gd name="T13" fmla="*/ 509 h 1034"/>
              <a:gd name="T14" fmla="*/ 16 w 907"/>
              <a:gd name="T15" fmla="*/ 510 h 1034"/>
              <a:gd name="T16" fmla="*/ 42 w 907"/>
              <a:gd name="T17" fmla="*/ 624 h 1034"/>
              <a:gd name="T18" fmla="*/ 57 w 907"/>
              <a:gd name="T19" fmla="*/ 677 h 1034"/>
              <a:gd name="T20" fmla="*/ 86 w 907"/>
              <a:gd name="T21" fmla="*/ 749 h 1034"/>
              <a:gd name="T22" fmla="*/ 85 w 907"/>
              <a:gd name="T23" fmla="*/ 800 h 1034"/>
              <a:gd name="T24" fmla="*/ 195 w 907"/>
              <a:gd name="T25" fmla="*/ 892 h 1034"/>
              <a:gd name="T26" fmla="*/ 281 w 907"/>
              <a:gd name="T27" fmla="*/ 958 h 1034"/>
              <a:gd name="T28" fmla="*/ 713 w 907"/>
              <a:gd name="T29" fmla="*/ 1034 h 1034"/>
              <a:gd name="T30" fmla="*/ 791 w 907"/>
              <a:gd name="T31" fmla="*/ 940 h 1034"/>
              <a:gd name="T32" fmla="*/ 766 w 907"/>
              <a:gd name="T33" fmla="*/ 735 h 1034"/>
              <a:gd name="T34" fmla="*/ 896 w 907"/>
              <a:gd name="T35" fmla="*/ 481 h 1034"/>
              <a:gd name="T36" fmla="*/ 814 w 907"/>
              <a:gd name="T37" fmla="*/ 136 h 1034"/>
              <a:gd name="T38" fmla="*/ 723 w 907"/>
              <a:gd name="T39" fmla="*/ 699 h 1034"/>
              <a:gd name="T40" fmla="*/ 736 w 907"/>
              <a:gd name="T41" fmla="*/ 949 h 1034"/>
              <a:gd name="T42" fmla="*/ 713 w 907"/>
              <a:gd name="T43" fmla="*/ 978 h 1034"/>
              <a:gd name="T44" fmla="*/ 337 w 907"/>
              <a:gd name="T45" fmla="*/ 955 h 1034"/>
              <a:gd name="T46" fmla="*/ 300 w 907"/>
              <a:gd name="T47" fmla="*/ 814 h 1034"/>
              <a:gd name="T48" fmla="*/ 195 w 907"/>
              <a:gd name="T49" fmla="*/ 837 h 1034"/>
              <a:gd name="T50" fmla="*/ 116 w 907"/>
              <a:gd name="T51" fmla="*/ 697 h 1034"/>
              <a:gd name="T52" fmla="*/ 126 w 907"/>
              <a:gd name="T53" fmla="*/ 655 h 1034"/>
              <a:gd name="T54" fmla="*/ 99 w 907"/>
              <a:gd name="T55" fmla="*/ 640 h 1034"/>
              <a:gd name="T56" fmla="*/ 108 w 907"/>
              <a:gd name="T57" fmla="*/ 598 h 1034"/>
              <a:gd name="T58" fmla="*/ 75 w 907"/>
              <a:gd name="T59" fmla="*/ 579 h 1034"/>
              <a:gd name="T60" fmla="*/ 63 w 907"/>
              <a:gd name="T61" fmla="*/ 539 h 1034"/>
              <a:gd name="T62" fmla="*/ 128 w 907"/>
              <a:gd name="T63" fmla="*/ 440 h 1034"/>
              <a:gd name="T64" fmla="*/ 132 w 907"/>
              <a:gd name="T65" fmla="*/ 387 h 1034"/>
              <a:gd name="T66" fmla="*/ 131 w 907"/>
              <a:gd name="T67" fmla="*/ 286 h 1034"/>
              <a:gd name="T68" fmla="*/ 841 w 907"/>
              <a:gd name="T69" fmla="*/ 47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34">
                <a:moveTo>
                  <a:pt x="814" y="136"/>
                </a:moveTo>
                <a:cubicBezTo>
                  <a:pt x="775" y="91"/>
                  <a:pt x="726" y="56"/>
                  <a:pt x="666" y="33"/>
                </a:cubicBezTo>
                <a:cubicBezTo>
                  <a:pt x="613" y="11"/>
                  <a:pt x="552" y="0"/>
                  <a:pt x="490" y="0"/>
                </a:cubicBezTo>
                <a:cubicBezTo>
                  <a:pt x="399" y="0"/>
                  <a:pt x="308" y="24"/>
                  <a:pt x="236" y="68"/>
                </a:cubicBezTo>
                <a:cubicBezTo>
                  <a:pt x="196" y="92"/>
                  <a:pt x="163" y="120"/>
                  <a:pt x="137" y="153"/>
                </a:cubicBezTo>
                <a:cubicBezTo>
                  <a:pt x="108" y="189"/>
                  <a:pt x="88" y="229"/>
                  <a:pt x="77" y="272"/>
                </a:cubicBezTo>
                <a:cubicBezTo>
                  <a:pt x="68" y="310"/>
                  <a:pt x="67" y="352"/>
                  <a:pt x="75" y="387"/>
                </a:cubicBezTo>
                <a:cubicBezTo>
                  <a:pt x="78" y="399"/>
                  <a:pt x="78" y="399"/>
                  <a:pt x="78" y="399"/>
                </a:cubicBezTo>
                <a:cubicBezTo>
                  <a:pt x="78" y="403"/>
                  <a:pt x="79" y="406"/>
                  <a:pt x="80" y="409"/>
                </a:cubicBezTo>
                <a:cubicBezTo>
                  <a:pt x="80" y="410"/>
                  <a:pt x="80" y="410"/>
                  <a:pt x="81" y="411"/>
                </a:cubicBezTo>
                <a:cubicBezTo>
                  <a:pt x="78" y="416"/>
                  <a:pt x="78" y="416"/>
                  <a:pt x="78" y="416"/>
                </a:cubicBezTo>
                <a:cubicBezTo>
                  <a:pt x="70" y="433"/>
                  <a:pt x="58" y="450"/>
                  <a:pt x="44" y="468"/>
                </a:cubicBezTo>
                <a:cubicBezTo>
                  <a:pt x="35" y="481"/>
                  <a:pt x="25" y="494"/>
                  <a:pt x="16" y="509"/>
                </a:cubicBezTo>
                <a:cubicBezTo>
                  <a:pt x="16" y="509"/>
                  <a:pt x="16" y="509"/>
                  <a:pt x="16" y="509"/>
                </a:cubicBezTo>
                <a:cubicBezTo>
                  <a:pt x="16" y="509"/>
                  <a:pt x="16" y="509"/>
                  <a:pt x="16" y="509"/>
                </a:cubicBezTo>
                <a:cubicBezTo>
                  <a:pt x="16" y="510"/>
                  <a:pt x="16" y="510"/>
                  <a:pt x="16" y="510"/>
                </a:cubicBezTo>
                <a:cubicBezTo>
                  <a:pt x="3" y="530"/>
                  <a:pt x="0" y="555"/>
                  <a:pt x="7" y="578"/>
                </a:cubicBezTo>
                <a:cubicBezTo>
                  <a:pt x="12" y="597"/>
                  <a:pt x="25" y="613"/>
                  <a:pt x="42" y="624"/>
                </a:cubicBezTo>
                <a:cubicBezTo>
                  <a:pt x="40" y="638"/>
                  <a:pt x="43" y="652"/>
                  <a:pt x="49" y="665"/>
                </a:cubicBezTo>
                <a:cubicBezTo>
                  <a:pt x="51" y="669"/>
                  <a:pt x="54" y="674"/>
                  <a:pt x="57" y="677"/>
                </a:cubicBezTo>
                <a:cubicBezTo>
                  <a:pt x="55" y="696"/>
                  <a:pt x="60" y="714"/>
                  <a:pt x="71" y="730"/>
                </a:cubicBezTo>
                <a:cubicBezTo>
                  <a:pt x="86" y="749"/>
                  <a:pt x="86" y="749"/>
                  <a:pt x="86" y="749"/>
                </a:cubicBezTo>
                <a:cubicBezTo>
                  <a:pt x="86" y="752"/>
                  <a:pt x="86" y="755"/>
                  <a:pt x="85" y="758"/>
                </a:cubicBezTo>
                <a:cubicBezTo>
                  <a:pt x="85" y="770"/>
                  <a:pt x="84" y="785"/>
                  <a:pt x="85" y="800"/>
                </a:cubicBezTo>
                <a:cubicBezTo>
                  <a:pt x="88" y="825"/>
                  <a:pt x="97" y="845"/>
                  <a:pt x="112" y="860"/>
                </a:cubicBezTo>
                <a:cubicBezTo>
                  <a:pt x="132" y="881"/>
                  <a:pt x="160" y="892"/>
                  <a:pt x="195" y="892"/>
                </a:cubicBezTo>
                <a:cubicBezTo>
                  <a:pt x="218" y="892"/>
                  <a:pt x="244" y="888"/>
                  <a:pt x="276" y="879"/>
                </a:cubicBezTo>
                <a:cubicBezTo>
                  <a:pt x="278" y="899"/>
                  <a:pt x="280" y="925"/>
                  <a:pt x="281" y="958"/>
                </a:cubicBezTo>
                <a:cubicBezTo>
                  <a:pt x="283" y="1000"/>
                  <a:pt x="318" y="1034"/>
                  <a:pt x="361" y="1034"/>
                </a:cubicBezTo>
                <a:cubicBezTo>
                  <a:pt x="713" y="1034"/>
                  <a:pt x="713" y="1034"/>
                  <a:pt x="713" y="1034"/>
                </a:cubicBezTo>
                <a:cubicBezTo>
                  <a:pt x="736" y="1034"/>
                  <a:pt x="759" y="1023"/>
                  <a:pt x="774" y="1005"/>
                </a:cubicBezTo>
                <a:cubicBezTo>
                  <a:pt x="789" y="987"/>
                  <a:pt x="795" y="963"/>
                  <a:pt x="791" y="940"/>
                </a:cubicBezTo>
                <a:cubicBezTo>
                  <a:pt x="759" y="759"/>
                  <a:pt x="759" y="759"/>
                  <a:pt x="759" y="759"/>
                </a:cubicBezTo>
                <a:cubicBezTo>
                  <a:pt x="758" y="751"/>
                  <a:pt x="760" y="742"/>
                  <a:pt x="766" y="735"/>
                </a:cubicBezTo>
                <a:cubicBezTo>
                  <a:pt x="792" y="704"/>
                  <a:pt x="821" y="668"/>
                  <a:pt x="845" y="625"/>
                </a:cubicBezTo>
                <a:cubicBezTo>
                  <a:pt x="872" y="578"/>
                  <a:pt x="888" y="531"/>
                  <a:pt x="896" y="481"/>
                </a:cubicBezTo>
                <a:cubicBezTo>
                  <a:pt x="907" y="410"/>
                  <a:pt x="905" y="344"/>
                  <a:pt x="890" y="285"/>
                </a:cubicBezTo>
                <a:cubicBezTo>
                  <a:pt x="876" y="228"/>
                  <a:pt x="850" y="178"/>
                  <a:pt x="814" y="136"/>
                </a:cubicBezTo>
                <a:close/>
                <a:moveTo>
                  <a:pt x="841" y="473"/>
                </a:moveTo>
                <a:cubicBezTo>
                  <a:pt x="826" y="567"/>
                  <a:pt x="777" y="635"/>
                  <a:pt x="723" y="699"/>
                </a:cubicBezTo>
                <a:cubicBezTo>
                  <a:pt x="707" y="718"/>
                  <a:pt x="700" y="744"/>
                  <a:pt x="704" y="769"/>
                </a:cubicBezTo>
                <a:cubicBezTo>
                  <a:pt x="736" y="949"/>
                  <a:pt x="736" y="949"/>
                  <a:pt x="736" y="949"/>
                </a:cubicBezTo>
                <a:cubicBezTo>
                  <a:pt x="738" y="956"/>
                  <a:pt x="736" y="964"/>
                  <a:pt x="731" y="969"/>
                </a:cubicBezTo>
                <a:cubicBezTo>
                  <a:pt x="727" y="975"/>
                  <a:pt x="720" y="978"/>
                  <a:pt x="713" y="978"/>
                </a:cubicBezTo>
                <a:cubicBezTo>
                  <a:pt x="361" y="978"/>
                  <a:pt x="361" y="978"/>
                  <a:pt x="361" y="978"/>
                </a:cubicBezTo>
                <a:cubicBezTo>
                  <a:pt x="348" y="978"/>
                  <a:pt x="337" y="968"/>
                  <a:pt x="337" y="955"/>
                </a:cubicBezTo>
                <a:cubicBezTo>
                  <a:pt x="334" y="894"/>
                  <a:pt x="330" y="856"/>
                  <a:pt x="328" y="835"/>
                </a:cubicBezTo>
                <a:cubicBezTo>
                  <a:pt x="327" y="825"/>
                  <a:pt x="314" y="814"/>
                  <a:pt x="300" y="814"/>
                </a:cubicBezTo>
                <a:cubicBezTo>
                  <a:pt x="297" y="814"/>
                  <a:pt x="295" y="815"/>
                  <a:pt x="292" y="816"/>
                </a:cubicBezTo>
                <a:cubicBezTo>
                  <a:pt x="249" y="830"/>
                  <a:pt x="217" y="837"/>
                  <a:pt x="195" y="837"/>
                </a:cubicBezTo>
                <a:cubicBezTo>
                  <a:pt x="109" y="837"/>
                  <a:pt x="154" y="748"/>
                  <a:pt x="137" y="725"/>
                </a:cubicBezTo>
                <a:cubicBezTo>
                  <a:pt x="116" y="697"/>
                  <a:pt x="116" y="697"/>
                  <a:pt x="116" y="697"/>
                </a:cubicBezTo>
                <a:cubicBezTo>
                  <a:pt x="111" y="689"/>
                  <a:pt x="111" y="680"/>
                  <a:pt x="115" y="672"/>
                </a:cubicBezTo>
                <a:cubicBezTo>
                  <a:pt x="126" y="655"/>
                  <a:pt x="126" y="655"/>
                  <a:pt x="126" y="655"/>
                </a:cubicBezTo>
                <a:cubicBezTo>
                  <a:pt x="112" y="652"/>
                  <a:pt x="112" y="652"/>
                  <a:pt x="112" y="652"/>
                </a:cubicBezTo>
                <a:cubicBezTo>
                  <a:pt x="107" y="650"/>
                  <a:pt x="102" y="646"/>
                  <a:pt x="99" y="640"/>
                </a:cubicBezTo>
                <a:cubicBezTo>
                  <a:pt x="96" y="635"/>
                  <a:pt x="96" y="629"/>
                  <a:pt x="98" y="623"/>
                </a:cubicBezTo>
                <a:cubicBezTo>
                  <a:pt x="108" y="598"/>
                  <a:pt x="108" y="598"/>
                  <a:pt x="108" y="598"/>
                </a:cubicBezTo>
                <a:cubicBezTo>
                  <a:pt x="109" y="596"/>
                  <a:pt x="108" y="593"/>
                  <a:pt x="106" y="592"/>
                </a:cubicBezTo>
                <a:cubicBezTo>
                  <a:pt x="75" y="579"/>
                  <a:pt x="75" y="579"/>
                  <a:pt x="75" y="579"/>
                </a:cubicBezTo>
                <a:cubicBezTo>
                  <a:pt x="68" y="575"/>
                  <a:pt x="62" y="569"/>
                  <a:pt x="60" y="562"/>
                </a:cubicBezTo>
                <a:cubicBezTo>
                  <a:pt x="58" y="554"/>
                  <a:pt x="59" y="546"/>
                  <a:pt x="63" y="539"/>
                </a:cubicBezTo>
                <a:cubicBezTo>
                  <a:pt x="63" y="538"/>
                  <a:pt x="63" y="538"/>
                  <a:pt x="63" y="538"/>
                </a:cubicBezTo>
                <a:cubicBezTo>
                  <a:pt x="84" y="505"/>
                  <a:pt x="111" y="475"/>
                  <a:pt x="128" y="440"/>
                </a:cubicBezTo>
                <a:cubicBezTo>
                  <a:pt x="136" y="425"/>
                  <a:pt x="136" y="425"/>
                  <a:pt x="136" y="425"/>
                </a:cubicBezTo>
                <a:cubicBezTo>
                  <a:pt x="141" y="415"/>
                  <a:pt x="134" y="398"/>
                  <a:pt x="132" y="387"/>
                </a:cubicBezTo>
                <a:cubicBezTo>
                  <a:pt x="129" y="375"/>
                  <a:pt x="129" y="375"/>
                  <a:pt x="129" y="375"/>
                </a:cubicBezTo>
                <a:cubicBezTo>
                  <a:pt x="123" y="347"/>
                  <a:pt x="124" y="313"/>
                  <a:pt x="131" y="286"/>
                </a:cubicBezTo>
                <a:cubicBezTo>
                  <a:pt x="168" y="139"/>
                  <a:pt x="330" y="56"/>
                  <a:pt x="490" y="56"/>
                </a:cubicBezTo>
                <a:cubicBezTo>
                  <a:pt x="689" y="56"/>
                  <a:pt x="885" y="183"/>
                  <a:pt x="841" y="473"/>
                </a:cubicBezTo>
                <a:close/>
              </a:path>
            </a:pathLst>
          </a:custGeom>
          <a:solidFill>
            <a:srgbClr val="E87722"/>
          </a:solidFill>
          <a:ln>
            <a:noFill/>
          </a:ln>
        </p:spPr>
        <p:txBody>
          <a:bodyPr vert="horz" wrap="square" lIns="62198" tIns="31099" rIns="62198" bIns="31099" numCol="1" anchor="t" anchorCtr="0" compatLnSpc="1">
            <a:prstTxWarp prst="textNoShape">
              <a:avLst/>
            </a:prstTxWarp>
          </a:bodyPr>
          <a:lstStyle/>
          <a:p>
            <a:pPr defTabSz="924143">
              <a:defRPr/>
            </a:pPr>
            <a:endParaRPr lang="id-ID" sz="1224" kern="0">
              <a:solidFill>
                <a:srgbClr val="222223"/>
              </a:solidFill>
              <a:latin typeface="Calibri" panose="020F0502020204030204"/>
            </a:endParaRPr>
          </a:p>
        </p:txBody>
      </p:sp>
      <p:sp>
        <p:nvSpPr>
          <p:cNvPr id="41" name="TextBox 40">
            <a:extLst>
              <a:ext uri="{FF2B5EF4-FFF2-40B4-BE49-F238E27FC236}">
                <a16:creationId xmlns:a16="http://schemas.microsoft.com/office/drawing/2014/main" id="{D0F44B40-250A-46F7-A332-8321DDB59C3A}"/>
              </a:ext>
            </a:extLst>
          </p:cNvPr>
          <p:cNvSpPr txBox="1"/>
          <p:nvPr/>
        </p:nvSpPr>
        <p:spPr>
          <a:xfrm>
            <a:off x="6097965" y="5039307"/>
            <a:ext cx="3256041" cy="418576"/>
          </a:xfrm>
          <a:prstGeom prst="rect">
            <a:avLst/>
          </a:prstGeom>
          <a:noFill/>
        </p:spPr>
        <p:txBody>
          <a:bodyPr vert="horz" wrap="square" lIns="0" tIns="0" rIns="0" bIns="0" rtlCol="0">
            <a:spAutoFit/>
          </a:bodyPr>
          <a:lstStyle/>
          <a:p>
            <a:pPr marL="3239" algn="ctr" defTabSz="914263"/>
            <a:r>
              <a:rPr lang="en-US" sz="1360" i="1" dirty="0">
                <a:solidFill>
                  <a:srgbClr val="000004"/>
                </a:solidFill>
                <a:latin typeface="Century Gothic" panose="020B0502020202020204" pitchFamily="34" charset="0"/>
              </a:rPr>
              <a:t>Artificial Intelligence Driven Automatic Sentiment Detection From Text</a:t>
            </a:r>
          </a:p>
        </p:txBody>
      </p:sp>
      <p:grpSp>
        <p:nvGrpSpPr>
          <p:cNvPr id="43" name="Group 42">
            <a:extLst>
              <a:ext uri="{FF2B5EF4-FFF2-40B4-BE49-F238E27FC236}">
                <a16:creationId xmlns:a16="http://schemas.microsoft.com/office/drawing/2014/main" id="{ED089504-7A99-4464-9652-AEA7B1558FBB}"/>
              </a:ext>
            </a:extLst>
          </p:cNvPr>
          <p:cNvGrpSpPr/>
          <p:nvPr/>
        </p:nvGrpSpPr>
        <p:grpSpPr>
          <a:xfrm flipH="1">
            <a:off x="7343860" y="5510864"/>
            <a:ext cx="864068" cy="984556"/>
            <a:chOff x="8196263" y="4981575"/>
            <a:chExt cx="796925" cy="908050"/>
          </a:xfrm>
          <a:solidFill>
            <a:schemeClr val="accent1"/>
          </a:solidFill>
        </p:grpSpPr>
        <p:sp>
          <p:nvSpPr>
            <p:cNvPr id="44" name="Freeform 5">
              <a:extLst>
                <a:ext uri="{FF2B5EF4-FFF2-40B4-BE49-F238E27FC236}">
                  <a16:creationId xmlns:a16="http://schemas.microsoft.com/office/drawing/2014/main" id="{887F92E4-877F-4338-A448-CDEB7761D199}"/>
                </a:ext>
              </a:extLst>
            </p:cNvPr>
            <p:cNvSpPr>
              <a:spLocks noEditPoints="1"/>
            </p:cNvSpPr>
            <p:nvPr/>
          </p:nvSpPr>
          <p:spPr bwMode="auto">
            <a:xfrm>
              <a:off x="8196263" y="4981575"/>
              <a:ext cx="796925" cy="908050"/>
            </a:xfrm>
            <a:custGeom>
              <a:avLst/>
              <a:gdLst>
                <a:gd name="T0" fmla="*/ 666 w 907"/>
                <a:gd name="T1" fmla="*/ 33 h 1034"/>
                <a:gd name="T2" fmla="*/ 236 w 907"/>
                <a:gd name="T3" fmla="*/ 68 h 1034"/>
                <a:gd name="T4" fmla="*/ 77 w 907"/>
                <a:gd name="T5" fmla="*/ 272 h 1034"/>
                <a:gd name="T6" fmla="*/ 78 w 907"/>
                <a:gd name="T7" fmla="*/ 399 h 1034"/>
                <a:gd name="T8" fmla="*/ 81 w 907"/>
                <a:gd name="T9" fmla="*/ 411 h 1034"/>
                <a:gd name="T10" fmla="*/ 44 w 907"/>
                <a:gd name="T11" fmla="*/ 468 h 1034"/>
                <a:gd name="T12" fmla="*/ 16 w 907"/>
                <a:gd name="T13" fmla="*/ 509 h 1034"/>
                <a:gd name="T14" fmla="*/ 16 w 907"/>
                <a:gd name="T15" fmla="*/ 510 h 1034"/>
                <a:gd name="T16" fmla="*/ 42 w 907"/>
                <a:gd name="T17" fmla="*/ 624 h 1034"/>
                <a:gd name="T18" fmla="*/ 57 w 907"/>
                <a:gd name="T19" fmla="*/ 677 h 1034"/>
                <a:gd name="T20" fmla="*/ 86 w 907"/>
                <a:gd name="T21" fmla="*/ 749 h 1034"/>
                <a:gd name="T22" fmla="*/ 85 w 907"/>
                <a:gd name="T23" fmla="*/ 800 h 1034"/>
                <a:gd name="T24" fmla="*/ 195 w 907"/>
                <a:gd name="T25" fmla="*/ 892 h 1034"/>
                <a:gd name="T26" fmla="*/ 281 w 907"/>
                <a:gd name="T27" fmla="*/ 958 h 1034"/>
                <a:gd name="T28" fmla="*/ 713 w 907"/>
                <a:gd name="T29" fmla="*/ 1034 h 1034"/>
                <a:gd name="T30" fmla="*/ 791 w 907"/>
                <a:gd name="T31" fmla="*/ 940 h 1034"/>
                <a:gd name="T32" fmla="*/ 766 w 907"/>
                <a:gd name="T33" fmla="*/ 735 h 1034"/>
                <a:gd name="T34" fmla="*/ 896 w 907"/>
                <a:gd name="T35" fmla="*/ 481 h 1034"/>
                <a:gd name="T36" fmla="*/ 814 w 907"/>
                <a:gd name="T37" fmla="*/ 136 h 1034"/>
                <a:gd name="T38" fmla="*/ 723 w 907"/>
                <a:gd name="T39" fmla="*/ 699 h 1034"/>
                <a:gd name="T40" fmla="*/ 736 w 907"/>
                <a:gd name="T41" fmla="*/ 949 h 1034"/>
                <a:gd name="T42" fmla="*/ 713 w 907"/>
                <a:gd name="T43" fmla="*/ 978 h 1034"/>
                <a:gd name="T44" fmla="*/ 337 w 907"/>
                <a:gd name="T45" fmla="*/ 955 h 1034"/>
                <a:gd name="T46" fmla="*/ 300 w 907"/>
                <a:gd name="T47" fmla="*/ 814 h 1034"/>
                <a:gd name="T48" fmla="*/ 195 w 907"/>
                <a:gd name="T49" fmla="*/ 837 h 1034"/>
                <a:gd name="T50" fmla="*/ 116 w 907"/>
                <a:gd name="T51" fmla="*/ 697 h 1034"/>
                <a:gd name="T52" fmla="*/ 126 w 907"/>
                <a:gd name="T53" fmla="*/ 655 h 1034"/>
                <a:gd name="T54" fmla="*/ 99 w 907"/>
                <a:gd name="T55" fmla="*/ 640 h 1034"/>
                <a:gd name="T56" fmla="*/ 108 w 907"/>
                <a:gd name="T57" fmla="*/ 598 h 1034"/>
                <a:gd name="T58" fmla="*/ 75 w 907"/>
                <a:gd name="T59" fmla="*/ 579 h 1034"/>
                <a:gd name="T60" fmla="*/ 63 w 907"/>
                <a:gd name="T61" fmla="*/ 539 h 1034"/>
                <a:gd name="T62" fmla="*/ 128 w 907"/>
                <a:gd name="T63" fmla="*/ 440 h 1034"/>
                <a:gd name="T64" fmla="*/ 132 w 907"/>
                <a:gd name="T65" fmla="*/ 387 h 1034"/>
                <a:gd name="T66" fmla="*/ 131 w 907"/>
                <a:gd name="T67" fmla="*/ 286 h 1034"/>
                <a:gd name="T68" fmla="*/ 841 w 907"/>
                <a:gd name="T69" fmla="*/ 47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34">
                  <a:moveTo>
                    <a:pt x="814" y="136"/>
                  </a:moveTo>
                  <a:cubicBezTo>
                    <a:pt x="775" y="91"/>
                    <a:pt x="726" y="56"/>
                    <a:pt x="666" y="33"/>
                  </a:cubicBezTo>
                  <a:cubicBezTo>
                    <a:pt x="613" y="11"/>
                    <a:pt x="552" y="0"/>
                    <a:pt x="490" y="0"/>
                  </a:cubicBezTo>
                  <a:cubicBezTo>
                    <a:pt x="399" y="0"/>
                    <a:pt x="308" y="24"/>
                    <a:pt x="236" y="68"/>
                  </a:cubicBezTo>
                  <a:cubicBezTo>
                    <a:pt x="196" y="92"/>
                    <a:pt x="163" y="120"/>
                    <a:pt x="137" y="153"/>
                  </a:cubicBezTo>
                  <a:cubicBezTo>
                    <a:pt x="108" y="189"/>
                    <a:pt x="88" y="229"/>
                    <a:pt x="77" y="272"/>
                  </a:cubicBezTo>
                  <a:cubicBezTo>
                    <a:pt x="68" y="310"/>
                    <a:pt x="67" y="352"/>
                    <a:pt x="75" y="387"/>
                  </a:cubicBezTo>
                  <a:cubicBezTo>
                    <a:pt x="78" y="399"/>
                    <a:pt x="78" y="399"/>
                    <a:pt x="78" y="399"/>
                  </a:cubicBezTo>
                  <a:cubicBezTo>
                    <a:pt x="78" y="403"/>
                    <a:pt x="79" y="406"/>
                    <a:pt x="80" y="409"/>
                  </a:cubicBezTo>
                  <a:cubicBezTo>
                    <a:pt x="80" y="410"/>
                    <a:pt x="80" y="410"/>
                    <a:pt x="81" y="411"/>
                  </a:cubicBezTo>
                  <a:cubicBezTo>
                    <a:pt x="78" y="416"/>
                    <a:pt x="78" y="416"/>
                    <a:pt x="78" y="416"/>
                  </a:cubicBezTo>
                  <a:cubicBezTo>
                    <a:pt x="70" y="433"/>
                    <a:pt x="58" y="450"/>
                    <a:pt x="44" y="468"/>
                  </a:cubicBezTo>
                  <a:cubicBezTo>
                    <a:pt x="35" y="481"/>
                    <a:pt x="25" y="494"/>
                    <a:pt x="16" y="509"/>
                  </a:cubicBezTo>
                  <a:cubicBezTo>
                    <a:pt x="16" y="509"/>
                    <a:pt x="16" y="509"/>
                    <a:pt x="16" y="509"/>
                  </a:cubicBezTo>
                  <a:cubicBezTo>
                    <a:pt x="16" y="509"/>
                    <a:pt x="16" y="509"/>
                    <a:pt x="16" y="509"/>
                  </a:cubicBezTo>
                  <a:cubicBezTo>
                    <a:pt x="16" y="510"/>
                    <a:pt x="16" y="510"/>
                    <a:pt x="16" y="510"/>
                  </a:cubicBezTo>
                  <a:cubicBezTo>
                    <a:pt x="3" y="530"/>
                    <a:pt x="0" y="555"/>
                    <a:pt x="7" y="578"/>
                  </a:cubicBezTo>
                  <a:cubicBezTo>
                    <a:pt x="12" y="597"/>
                    <a:pt x="25" y="613"/>
                    <a:pt x="42" y="624"/>
                  </a:cubicBezTo>
                  <a:cubicBezTo>
                    <a:pt x="40" y="638"/>
                    <a:pt x="43" y="652"/>
                    <a:pt x="49" y="665"/>
                  </a:cubicBezTo>
                  <a:cubicBezTo>
                    <a:pt x="51" y="669"/>
                    <a:pt x="54" y="674"/>
                    <a:pt x="57" y="677"/>
                  </a:cubicBezTo>
                  <a:cubicBezTo>
                    <a:pt x="55" y="696"/>
                    <a:pt x="60" y="714"/>
                    <a:pt x="71" y="730"/>
                  </a:cubicBezTo>
                  <a:cubicBezTo>
                    <a:pt x="86" y="749"/>
                    <a:pt x="86" y="749"/>
                    <a:pt x="86" y="749"/>
                  </a:cubicBezTo>
                  <a:cubicBezTo>
                    <a:pt x="86" y="752"/>
                    <a:pt x="86" y="755"/>
                    <a:pt x="85" y="758"/>
                  </a:cubicBezTo>
                  <a:cubicBezTo>
                    <a:pt x="85" y="770"/>
                    <a:pt x="84" y="785"/>
                    <a:pt x="85" y="800"/>
                  </a:cubicBezTo>
                  <a:cubicBezTo>
                    <a:pt x="88" y="825"/>
                    <a:pt x="97" y="845"/>
                    <a:pt x="112" y="860"/>
                  </a:cubicBezTo>
                  <a:cubicBezTo>
                    <a:pt x="132" y="881"/>
                    <a:pt x="160" y="892"/>
                    <a:pt x="195" y="892"/>
                  </a:cubicBezTo>
                  <a:cubicBezTo>
                    <a:pt x="218" y="892"/>
                    <a:pt x="244" y="888"/>
                    <a:pt x="276" y="879"/>
                  </a:cubicBezTo>
                  <a:cubicBezTo>
                    <a:pt x="278" y="899"/>
                    <a:pt x="280" y="925"/>
                    <a:pt x="281" y="958"/>
                  </a:cubicBezTo>
                  <a:cubicBezTo>
                    <a:pt x="283" y="1000"/>
                    <a:pt x="318" y="1034"/>
                    <a:pt x="361" y="1034"/>
                  </a:cubicBezTo>
                  <a:cubicBezTo>
                    <a:pt x="713" y="1034"/>
                    <a:pt x="713" y="1034"/>
                    <a:pt x="713" y="1034"/>
                  </a:cubicBezTo>
                  <a:cubicBezTo>
                    <a:pt x="736" y="1034"/>
                    <a:pt x="759" y="1023"/>
                    <a:pt x="774" y="1005"/>
                  </a:cubicBezTo>
                  <a:cubicBezTo>
                    <a:pt x="789" y="987"/>
                    <a:pt x="795" y="963"/>
                    <a:pt x="791" y="940"/>
                  </a:cubicBezTo>
                  <a:cubicBezTo>
                    <a:pt x="759" y="759"/>
                    <a:pt x="759" y="759"/>
                    <a:pt x="759" y="759"/>
                  </a:cubicBezTo>
                  <a:cubicBezTo>
                    <a:pt x="758" y="751"/>
                    <a:pt x="760" y="742"/>
                    <a:pt x="766" y="735"/>
                  </a:cubicBezTo>
                  <a:cubicBezTo>
                    <a:pt x="792" y="704"/>
                    <a:pt x="821" y="668"/>
                    <a:pt x="845" y="625"/>
                  </a:cubicBezTo>
                  <a:cubicBezTo>
                    <a:pt x="872" y="578"/>
                    <a:pt x="888" y="531"/>
                    <a:pt x="896" y="481"/>
                  </a:cubicBezTo>
                  <a:cubicBezTo>
                    <a:pt x="907" y="410"/>
                    <a:pt x="905" y="344"/>
                    <a:pt x="890" y="285"/>
                  </a:cubicBezTo>
                  <a:cubicBezTo>
                    <a:pt x="876" y="228"/>
                    <a:pt x="850" y="178"/>
                    <a:pt x="814" y="136"/>
                  </a:cubicBezTo>
                  <a:close/>
                  <a:moveTo>
                    <a:pt x="841" y="473"/>
                  </a:moveTo>
                  <a:cubicBezTo>
                    <a:pt x="826" y="567"/>
                    <a:pt x="777" y="635"/>
                    <a:pt x="723" y="699"/>
                  </a:cubicBezTo>
                  <a:cubicBezTo>
                    <a:pt x="707" y="718"/>
                    <a:pt x="700" y="744"/>
                    <a:pt x="704" y="769"/>
                  </a:cubicBezTo>
                  <a:cubicBezTo>
                    <a:pt x="736" y="949"/>
                    <a:pt x="736" y="949"/>
                    <a:pt x="736" y="949"/>
                  </a:cubicBezTo>
                  <a:cubicBezTo>
                    <a:pt x="738" y="956"/>
                    <a:pt x="736" y="964"/>
                    <a:pt x="731" y="969"/>
                  </a:cubicBezTo>
                  <a:cubicBezTo>
                    <a:pt x="727" y="975"/>
                    <a:pt x="720" y="978"/>
                    <a:pt x="713" y="978"/>
                  </a:cubicBezTo>
                  <a:cubicBezTo>
                    <a:pt x="361" y="978"/>
                    <a:pt x="361" y="978"/>
                    <a:pt x="361" y="978"/>
                  </a:cubicBezTo>
                  <a:cubicBezTo>
                    <a:pt x="348" y="978"/>
                    <a:pt x="337" y="968"/>
                    <a:pt x="337" y="955"/>
                  </a:cubicBezTo>
                  <a:cubicBezTo>
                    <a:pt x="334" y="894"/>
                    <a:pt x="330" y="856"/>
                    <a:pt x="328" y="835"/>
                  </a:cubicBezTo>
                  <a:cubicBezTo>
                    <a:pt x="327" y="825"/>
                    <a:pt x="314" y="814"/>
                    <a:pt x="300" y="814"/>
                  </a:cubicBezTo>
                  <a:cubicBezTo>
                    <a:pt x="297" y="814"/>
                    <a:pt x="295" y="815"/>
                    <a:pt x="292" y="816"/>
                  </a:cubicBezTo>
                  <a:cubicBezTo>
                    <a:pt x="249" y="830"/>
                    <a:pt x="217" y="837"/>
                    <a:pt x="195" y="837"/>
                  </a:cubicBezTo>
                  <a:cubicBezTo>
                    <a:pt x="109" y="837"/>
                    <a:pt x="154" y="748"/>
                    <a:pt x="137" y="725"/>
                  </a:cubicBezTo>
                  <a:cubicBezTo>
                    <a:pt x="116" y="697"/>
                    <a:pt x="116" y="697"/>
                    <a:pt x="116" y="697"/>
                  </a:cubicBezTo>
                  <a:cubicBezTo>
                    <a:pt x="111" y="689"/>
                    <a:pt x="111" y="680"/>
                    <a:pt x="115" y="672"/>
                  </a:cubicBezTo>
                  <a:cubicBezTo>
                    <a:pt x="126" y="655"/>
                    <a:pt x="126" y="655"/>
                    <a:pt x="126" y="655"/>
                  </a:cubicBezTo>
                  <a:cubicBezTo>
                    <a:pt x="112" y="652"/>
                    <a:pt x="112" y="652"/>
                    <a:pt x="112" y="652"/>
                  </a:cubicBezTo>
                  <a:cubicBezTo>
                    <a:pt x="107" y="650"/>
                    <a:pt x="102" y="646"/>
                    <a:pt x="99" y="640"/>
                  </a:cubicBezTo>
                  <a:cubicBezTo>
                    <a:pt x="96" y="635"/>
                    <a:pt x="96" y="629"/>
                    <a:pt x="98" y="623"/>
                  </a:cubicBezTo>
                  <a:cubicBezTo>
                    <a:pt x="108" y="598"/>
                    <a:pt x="108" y="598"/>
                    <a:pt x="108" y="598"/>
                  </a:cubicBezTo>
                  <a:cubicBezTo>
                    <a:pt x="109" y="596"/>
                    <a:pt x="108" y="593"/>
                    <a:pt x="106" y="592"/>
                  </a:cubicBezTo>
                  <a:cubicBezTo>
                    <a:pt x="75" y="579"/>
                    <a:pt x="75" y="579"/>
                    <a:pt x="75" y="579"/>
                  </a:cubicBezTo>
                  <a:cubicBezTo>
                    <a:pt x="68" y="575"/>
                    <a:pt x="62" y="569"/>
                    <a:pt x="60" y="562"/>
                  </a:cubicBezTo>
                  <a:cubicBezTo>
                    <a:pt x="58" y="554"/>
                    <a:pt x="59" y="546"/>
                    <a:pt x="63" y="539"/>
                  </a:cubicBezTo>
                  <a:cubicBezTo>
                    <a:pt x="63" y="538"/>
                    <a:pt x="63" y="538"/>
                    <a:pt x="63" y="538"/>
                  </a:cubicBezTo>
                  <a:cubicBezTo>
                    <a:pt x="84" y="505"/>
                    <a:pt x="111" y="475"/>
                    <a:pt x="128" y="440"/>
                  </a:cubicBezTo>
                  <a:cubicBezTo>
                    <a:pt x="136" y="425"/>
                    <a:pt x="136" y="425"/>
                    <a:pt x="136" y="425"/>
                  </a:cubicBezTo>
                  <a:cubicBezTo>
                    <a:pt x="141" y="415"/>
                    <a:pt x="134" y="398"/>
                    <a:pt x="132" y="387"/>
                  </a:cubicBezTo>
                  <a:cubicBezTo>
                    <a:pt x="129" y="375"/>
                    <a:pt x="129" y="375"/>
                    <a:pt x="129" y="375"/>
                  </a:cubicBezTo>
                  <a:cubicBezTo>
                    <a:pt x="123" y="347"/>
                    <a:pt x="124" y="313"/>
                    <a:pt x="131" y="286"/>
                  </a:cubicBezTo>
                  <a:cubicBezTo>
                    <a:pt x="168" y="139"/>
                    <a:pt x="330" y="56"/>
                    <a:pt x="490" y="56"/>
                  </a:cubicBezTo>
                  <a:cubicBezTo>
                    <a:pt x="689" y="56"/>
                    <a:pt x="885" y="183"/>
                    <a:pt x="841" y="4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198" tIns="31099" rIns="62198" bIns="31099" numCol="1" anchor="t" anchorCtr="0" compatLnSpc="1">
              <a:prstTxWarp prst="textNoShape">
                <a:avLst/>
              </a:prstTxWarp>
            </a:bodyPr>
            <a:lstStyle/>
            <a:p>
              <a:pPr defTabSz="914263"/>
              <a:endParaRPr lang="id-ID" sz="1224">
                <a:solidFill>
                  <a:srgbClr val="000004"/>
                </a:solidFill>
                <a:latin typeface="Calibri" panose="020F0502020204030204"/>
              </a:endParaRPr>
            </a:p>
          </p:txBody>
        </p:sp>
        <p:sp>
          <p:nvSpPr>
            <p:cNvPr id="45" name="Freeform 6">
              <a:extLst>
                <a:ext uri="{FF2B5EF4-FFF2-40B4-BE49-F238E27FC236}">
                  <a16:creationId xmlns:a16="http://schemas.microsoft.com/office/drawing/2014/main" id="{35E76035-5C23-42EF-8922-7C3D844DB643}"/>
                </a:ext>
              </a:extLst>
            </p:cNvPr>
            <p:cNvSpPr>
              <a:spLocks noEditPoints="1"/>
            </p:cNvSpPr>
            <p:nvPr/>
          </p:nvSpPr>
          <p:spPr bwMode="auto">
            <a:xfrm>
              <a:off x="8596313" y="5100638"/>
              <a:ext cx="296863" cy="295275"/>
            </a:xfrm>
            <a:custGeom>
              <a:avLst/>
              <a:gdLst>
                <a:gd name="T0" fmla="*/ 192 w 337"/>
                <a:gd name="T1" fmla="*/ 36 h 336"/>
                <a:gd name="T2" fmla="*/ 234 w 337"/>
                <a:gd name="T3" fmla="*/ 68 h 336"/>
                <a:gd name="T4" fmla="*/ 253 w 337"/>
                <a:gd name="T5" fmla="*/ 54 h 336"/>
                <a:gd name="T6" fmla="*/ 279 w 337"/>
                <a:gd name="T7" fmla="*/ 74 h 336"/>
                <a:gd name="T8" fmla="*/ 268 w 337"/>
                <a:gd name="T9" fmla="*/ 102 h 336"/>
                <a:gd name="T10" fmla="*/ 301 w 337"/>
                <a:gd name="T11" fmla="*/ 144 h 336"/>
                <a:gd name="T12" fmla="*/ 313 w 337"/>
                <a:gd name="T13" fmla="*/ 180 h 336"/>
                <a:gd name="T14" fmla="*/ 286 w 337"/>
                <a:gd name="T15" fmla="*/ 192 h 336"/>
                <a:gd name="T16" fmla="*/ 279 w 337"/>
                <a:gd name="T17" fmla="*/ 244 h 336"/>
                <a:gd name="T18" fmla="*/ 262 w 337"/>
                <a:gd name="T19" fmla="*/ 278 h 336"/>
                <a:gd name="T20" fmla="*/ 245 w 337"/>
                <a:gd name="T21" fmla="*/ 278 h 336"/>
                <a:gd name="T22" fmla="*/ 192 w 337"/>
                <a:gd name="T23" fmla="*/ 286 h 336"/>
                <a:gd name="T24" fmla="*/ 180 w 337"/>
                <a:gd name="T25" fmla="*/ 312 h 336"/>
                <a:gd name="T26" fmla="*/ 144 w 337"/>
                <a:gd name="T27" fmla="*/ 300 h 336"/>
                <a:gd name="T28" fmla="*/ 102 w 337"/>
                <a:gd name="T29" fmla="*/ 268 h 336"/>
                <a:gd name="T30" fmla="*/ 84 w 337"/>
                <a:gd name="T31" fmla="*/ 282 h 336"/>
                <a:gd name="T32" fmla="*/ 58 w 337"/>
                <a:gd name="T33" fmla="*/ 261 h 336"/>
                <a:gd name="T34" fmla="*/ 69 w 337"/>
                <a:gd name="T35" fmla="*/ 234 h 336"/>
                <a:gd name="T36" fmla="*/ 36 w 337"/>
                <a:gd name="T37" fmla="*/ 192 h 336"/>
                <a:gd name="T38" fmla="*/ 24 w 337"/>
                <a:gd name="T39" fmla="*/ 156 h 336"/>
                <a:gd name="T40" fmla="*/ 51 w 337"/>
                <a:gd name="T41" fmla="*/ 144 h 336"/>
                <a:gd name="T42" fmla="*/ 58 w 337"/>
                <a:gd name="T43" fmla="*/ 91 h 336"/>
                <a:gd name="T44" fmla="*/ 75 w 337"/>
                <a:gd name="T45" fmla="*/ 57 h 336"/>
                <a:gd name="T46" fmla="*/ 92 w 337"/>
                <a:gd name="T47" fmla="*/ 57 h 336"/>
                <a:gd name="T48" fmla="*/ 144 w 337"/>
                <a:gd name="T49" fmla="*/ 50 h 336"/>
                <a:gd name="T50" fmla="*/ 156 w 337"/>
                <a:gd name="T51" fmla="*/ 24 h 336"/>
                <a:gd name="T52" fmla="*/ 180 w 337"/>
                <a:gd name="T53" fmla="*/ 0 h 336"/>
                <a:gd name="T54" fmla="*/ 121 w 337"/>
                <a:gd name="T55" fmla="*/ 32 h 336"/>
                <a:gd name="T56" fmla="*/ 84 w 337"/>
                <a:gd name="T57" fmla="*/ 30 h 336"/>
                <a:gd name="T58" fmla="*/ 41 w 337"/>
                <a:gd name="T59" fmla="*/ 57 h 336"/>
                <a:gd name="T60" fmla="*/ 39 w 337"/>
                <a:gd name="T61" fmla="*/ 106 h 336"/>
                <a:gd name="T62" fmla="*/ 0 w 337"/>
                <a:gd name="T63" fmla="*/ 156 h 336"/>
                <a:gd name="T64" fmla="*/ 33 w 337"/>
                <a:gd name="T65" fmla="*/ 216 h 336"/>
                <a:gd name="T66" fmla="*/ 31 w 337"/>
                <a:gd name="T67" fmla="*/ 253 h 336"/>
                <a:gd name="T68" fmla="*/ 58 w 337"/>
                <a:gd name="T69" fmla="*/ 295 h 336"/>
                <a:gd name="T70" fmla="*/ 106 w 337"/>
                <a:gd name="T71" fmla="*/ 298 h 336"/>
                <a:gd name="T72" fmla="*/ 156 w 337"/>
                <a:gd name="T73" fmla="*/ 336 h 336"/>
                <a:gd name="T74" fmla="*/ 216 w 337"/>
                <a:gd name="T75" fmla="*/ 304 h 336"/>
                <a:gd name="T76" fmla="*/ 253 w 337"/>
                <a:gd name="T77" fmla="*/ 306 h 336"/>
                <a:gd name="T78" fmla="*/ 296 w 337"/>
                <a:gd name="T79" fmla="*/ 278 h 336"/>
                <a:gd name="T80" fmla="*/ 298 w 337"/>
                <a:gd name="T81" fmla="*/ 230 h 336"/>
                <a:gd name="T82" fmla="*/ 337 w 337"/>
                <a:gd name="T83" fmla="*/ 180 h 336"/>
                <a:gd name="T84" fmla="*/ 304 w 337"/>
                <a:gd name="T85" fmla="*/ 120 h 336"/>
                <a:gd name="T86" fmla="*/ 306 w 337"/>
                <a:gd name="T87" fmla="*/ 83 h 336"/>
                <a:gd name="T88" fmla="*/ 279 w 337"/>
                <a:gd name="T89" fmla="*/ 40 h 336"/>
                <a:gd name="T90" fmla="*/ 231 w 337"/>
                <a:gd name="T91" fmla="*/ 38 h 336"/>
                <a:gd name="T92" fmla="*/ 180 w 337"/>
                <a:gd name="T9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336">
                  <a:moveTo>
                    <a:pt x="180" y="24"/>
                  </a:moveTo>
                  <a:cubicBezTo>
                    <a:pt x="187" y="24"/>
                    <a:pt x="192" y="29"/>
                    <a:pt x="192" y="36"/>
                  </a:cubicBezTo>
                  <a:cubicBezTo>
                    <a:pt x="192" y="50"/>
                    <a:pt x="192" y="50"/>
                    <a:pt x="192" y="50"/>
                  </a:cubicBezTo>
                  <a:cubicBezTo>
                    <a:pt x="208" y="53"/>
                    <a:pt x="222" y="60"/>
                    <a:pt x="234" y="68"/>
                  </a:cubicBezTo>
                  <a:cubicBezTo>
                    <a:pt x="245" y="57"/>
                    <a:pt x="245" y="57"/>
                    <a:pt x="245" y="57"/>
                  </a:cubicBezTo>
                  <a:cubicBezTo>
                    <a:pt x="247" y="55"/>
                    <a:pt x="250" y="54"/>
                    <a:pt x="253" y="54"/>
                  </a:cubicBezTo>
                  <a:cubicBezTo>
                    <a:pt x="256" y="54"/>
                    <a:pt x="260" y="55"/>
                    <a:pt x="262" y="57"/>
                  </a:cubicBezTo>
                  <a:cubicBezTo>
                    <a:pt x="279" y="74"/>
                    <a:pt x="279" y="74"/>
                    <a:pt x="279" y="74"/>
                  </a:cubicBezTo>
                  <a:cubicBezTo>
                    <a:pt x="284" y="79"/>
                    <a:pt x="284" y="87"/>
                    <a:pt x="279" y="91"/>
                  </a:cubicBezTo>
                  <a:cubicBezTo>
                    <a:pt x="268" y="102"/>
                    <a:pt x="268" y="102"/>
                    <a:pt x="268" y="102"/>
                  </a:cubicBezTo>
                  <a:cubicBezTo>
                    <a:pt x="277" y="114"/>
                    <a:pt x="283" y="129"/>
                    <a:pt x="286" y="144"/>
                  </a:cubicBezTo>
                  <a:cubicBezTo>
                    <a:pt x="301" y="144"/>
                    <a:pt x="301" y="144"/>
                    <a:pt x="301" y="144"/>
                  </a:cubicBezTo>
                  <a:cubicBezTo>
                    <a:pt x="307" y="144"/>
                    <a:pt x="313" y="149"/>
                    <a:pt x="313" y="156"/>
                  </a:cubicBezTo>
                  <a:cubicBezTo>
                    <a:pt x="313" y="180"/>
                    <a:pt x="313" y="180"/>
                    <a:pt x="313" y="180"/>
                  </a:cubicBezTo>
                  <a:cubicBezTo>
                    <a:pt x="313" y="187"/>
                    <a:pt x="307" y="192"/>
                    <a:pt x="301" y="192"/>
                  </a:cubicBezTo>
                  <a:cubicBezTo>
                    <a:pt x="286" y="192"/>
                    <a:pt x="286" y="192"/>
                    <a:pt x="286" y="192"/>
                  </a:cubicBezTo>
                  <a:cubicBezTo>
                    <a:pt x="283" y="207"/>
                    <a:pt x="277" y="221"/>
                    <a:pt x="268" y="234"/>
                  </a:cubicBezTo>
                  <a:cubicBezTo>
                    <a:pt x="279" y="244"/>
                    <a:pt x="279" y="244"/>
                    <a:pt x="279" y="244"/>
                  </a:cubicBezTo>
                  <a:cubicBezTo>
                    <a:pt x="284" y="249"/>
                    <a:pt x="284" y="257"/>
                    <a:pt x="279" y="261"/>
                  </a:cubicBezTo>
                  <a:cubicBezTo>
                    <a:pt x="262" y="278"/>
                    <a:pt x="262" y="278"/>
                    <a:pt x="262" y="278"/>
                  </a:cubicBezTo>
                  <a:cubicBezTo>
                    <a:pt x="260" y="281"/>
                    <a:pt x="256" y="282"/>
                    <a:pt x="253" y="282"/>
                  </a:cubicBezTo>
                  <a:cubicBezTo>
                    <a:pt x="250" y="282"/>
                    <a:pt x="247" y="281"/>
                    <a:pt x="245" y="278"/>
                  </a:cubicBezTo>
                  <a:cubicBezTo>
                    <a:pt x="234" y="268"/>
                    <a:pt x="234" y="268"/>
                    <a:pt x="234" y="268"/>
                  </a:cubicBezTo>
                  <a:cubicBezTo>
                    <a:pt x="222" y="276"/>
                    <a:pt x="208" y="282"/>
                    <a:pt x="192" y="286"/>
                  </a:cubicBezTo>
                  <a:cubicBezTo>
                    <a:pt x="192" y="300"/>
                    <a:pt x="192" y="300"/>
                    <a:pt x="192" y="300"/>
                  </a:cubicBezTo>
                  <a:cubicBezTo>
                    <a:pt x="192" y="307"/>
                    <a:pt x="187" y="312"/>
                    <a:pt x="180" y="312"/>
                  </a:cubicBezTo>
                  <a:cubicBezTo>
                    <a:pt x="156" y="312"/>
                    <a:pt x="156" y="312"/>
                    <a:pt x="156" y="312"/>
                  </a:cubicBezTo>
                  <a:cubicBezTo>
                    <a:pt x="150" y="312"/>
                    <a:pt x="144" y="307"/>
                    <a:pt x="144" y="300"/>
                  </a:cubicBezTo>
                  <a:cubicBezTo>
                    <a:pt x="144" y="286"/>
                    <a:pt x="144" y="286"/>
                    <a:pt x="144" y="286"/>
                  </a:cubicBezTo>
                  <a:cubicBezTo>
                    <a:pt x="129" y="282"/>
                    <a:pt x="115" y="276"/>
                    <a:pt x="102" y="268"/>
                  </a:cubicBezTo>
                  <a:cubicBezTo>
                    <a:pt x="92" y="278"/>
                    <a:pt x="92" y="278"/>
                    <a:pt x="92" y="278"/>
                  </a:cubicBezTo>
                  <a:cubicBezTo>
                    <a:pt x="90" y="281"/>
                    <a:pt x="87" y="282"/>
                    <a:pt x="84" y="282"/>
                  </a:cubicBezTo>
                  <a:cubicBezTo>
                    <a:pt x="80" y="282"/>
                    <a:pt x="77" y="281"/>
                    <a:pt x="75" y="278"/>
                  </a:cubicBezTo>
                  <a:cubicBezTo>
                    <a:pt x="58" y="261"/>
                    <a:pt x="58" y="261"/>
                    <a:pt x="58" y="261"/>
                  </a:cubicBezTo>
                  <a:cubicBezTo>
                    <a:pt x="53" y="257"/>
                    <a:pt x="53" y="249"/>
                    <a:pt x="58" y="244"/>
                  </a:cubicBezTo>
                  <a:cubicBezTo>
                    <a:pt x="69" y="234"/>
                    <a:pt x="69" y="234"/>
                    <a:pt x="69" y="234"/>
                  </a:cubicBezTo>
                  <a:cubicBezTo>
                    <a:pt x="60" y="221"/>
                    <a:pt x="54" y="207"/>
                    <a:pt x="51" y="192"/>
                  </a:cubicBezTo>
                  <a:cubicBezTo>
                    <a:pt x="36" y="192"/>
                    <a:pt x="36" y="192"/>
                    <a:pt x="36" y="192"/>
                  </a:cubicBezTo>
                  <a:cubicBezTo>
                    <a:pt x="30" y="192"/>
                    <a:pt x="24" y="187"/>
                    <a:pt x="24" y="180"/>
                  </a:cubicBezTo>
                  <a:cubicBezTo>
                    <a:pt x="24" y="156"/>
                    <a:pt x="24" y="156"/>
                    <a:pt x="24" y="156"/>
                  </a:cubicBezTo>
                  <a:cubicBezTo>
                    <a:pt x="24" y="149"/>
                    <a:pt x="30" y="144"/>
                    <a:pt x="36" y="144"/>
                  </a:cubicBezTo>
                  <a:cubicBezTo>
                    <a:pt x="51" y="144"/>
                    <a:pt x="51" y="144"/>
                    <a:pt x="51" y="144"/>
                  </a:cubicBezTo>
                  <a:cubicBezTo>
                    <a:pt x="54" y="129"/>
                    <a:pt x="60" y="114"/>
                    <a:pt x="69" y="102"/>
                  </a:cubicBezTo>
                  <a:cubicBezTo>
                    <a:pt x="58" y="91"/>
                    <a:pt x="58" y="91"/>
                    <a:pt x="58" y="91"/>
                  </a:cubicBezTo>
                  <a:cubicBezTo>
                    <a:pt x="53" y="87"/>
                    <a:pt x="53" y="79"/>
                    <a:pt x="58" y="74"/>
                  </a:cubicBezTo>
                  <a:cubicBezTo>
                    <a:pt x="75" y="57"/>
                    <a:pt x="75" y="57"/>
                    <a:pt x="75" y="57"/>
                  </a:cubicBezTo>
                  <a:cubicBezTo>
                    <a:pt x="77" y="55"/>
                    <a:pt x="80" y="54"/>
                    <a:pt x="84" y="54"/>
                  </a:cubicBezTo>
                  <a:cubicBezTo>
                    <a:pt x="87" y="54"/>
                    <a:pt x="90" y="55"/>
                    <a:pt x="92" y="57"/>
                  </a:cubicBezTo>
                  <a:cubicBezTo>
                    <a:pt x="102" y="68"/>
                    <a:pt x="102" y="68"/>
                    <a:pt x="102" y="68"/>
                  </a:cubicBezTo>
                  <a:cubicBezTo>
                    <a:pt x="115" y="60"/>
                    <a:pt x="129" y="53"/>
                    <a:pt x="144" y="50"/>
                  </a:cubicBezTo>
                  <a:cubicBezTo>
                    <a:pt x="144" y="36"/>
                    <a:pt x="144" y="36"/>
                    <a:pt x="144" y="36"/>
                  </a:cubicBezTo>
                  <a:cubicBezTo>
                    <a:pt x="144" y="29"/>
                    <a:pt x="150" y="24"/>
                    <a:pt x="156" y="24"/>
                  </a:cubicBezTo>
                  <a:cubicBezTo>
                    <a:pt x="180" y="24"/>
                    <a:pt x="180" y="24"/>
                    <a:pt x="180" y="24"/>
                  </a:cubicBezTo>
                  <a:moveTo>
                    <a:pt x="180" y="0"/>
                  </a:moveTo>
                  <a:cubicBezTo>
                    <a:pt x="156" y="0"/>
                    <a:pt x="156" y="0"/>
                    <a:pt x="156" y="0"/>
                  </a:cubicBezTo>
                  <a:cubicBezTo>
                    <a:pt x="138" y="0"/>
                    <a:pt x="123" y="14"/>
                    <a:pt x="121" y="32"/>
                  </a:cubicBezTo>
                  <a:cubicBezTo>
                    <a:pt x="116" y="34"/>
                    <a:pt x="111" y="36"/>
                    <a:pt x="106" y="38"/>
                  </a:cubicBezTo>
                  <a:cubicBezTo>
                    <a:pt x="100" y="33"/>
                    <a:pt x="92" y="30"/>
                    <a:pt x="84" y="30"/>
                  </a:cubicBezTo>
                  <a:cubicBezTo>
                    <a:pt x="74" y="30"/>
                    <a:pt x="65" y="34"/>
                    <a:pt x="58" y="40"/>
                  </a:cubicBezTo>
                  <a:cubicBezTo>
                    <a:pt x="41" y="57"/>
                    <a:pt x="41" y="57"/>
                    <a:pt x="41" y="57"/>
                  </a:cubicBezTo>
                  <a:cubicBezTo>
                    <a:pt x="34" y="64"/>
                    <a:pt x="31" y="73"/>
                    <a:pt x="31" y="83"/>
                  </a:cubicBezTo>
                  <a:cubicBezTo>
                    <a:pt x="31" y="91"/>
                    <a:pt x="33" y="99"/>
                    <a:pt x="39" y="106"/>
                  </a:cubicBezTo>
                  <a:cubicBezTo>
                    <a:pt x="36" y="110"/>
                    <a:pt x="34" y="115"/>
                    <a:pt x="33" y="120"/>
                  </a:cubicBezTo>
                  <a:cubicBezTo>
                    <a:pt x="15" y="122"/>
                    <a:pt x="0" y="137"/>
                    <a:pt x="0" y="156"/>
                  </a:cubicBezTo>
                  <a:cubicBezTo>
                    <a:pt x="0" y="180"/>
                    <a:pt x="0" y="180"/>
                    <a:pt x="0" y="180"/>
                  </a:cubicBezTo>
                  <a:cubicBezTo>
                    <a:pt x="0" y="199"/>
                    <a:pt x="15" y="214"/>
                    <a:pt x="33" y="216"/>
                  </a:cubicBezTo>
                  <a:cubicBezTo>
                    <a:pt x="34" y="221"/>
                    <a:pt x="36" y="225"/>
                    <a:pt x="39" y="230"/>
                  </a:cubicBezTo>
                  <a:cubicBezTo>
                    <a:pt x="33" y="236"/>
                    <a:pt x="31" y="244"/>
                    <a:pt x="31" y="253"/>
                  </a:cubicBezTo>
                  <a:cubicBezTo>
                    <a:pt x="31" y="262"/>
                    <a:pt x="34" y="271"/>
                    <a:pt x="41" y="278"/>
                  </a:cubicBezTo>
                  <a:cubicBezTo>
                    <a:pt x="58" y="295"/>
                    <a:pt x="58" y="295"/>
                    <a:pt x="58" y="295"/>
                  </a:cubicBezTo>
                  <a:cubicBezTo>
                    <a:pt x="65" y="302"/>
                    <a:pt x="74" y="306"/>
                    <a:pt x="84" y="306"/>
                  </a:cubicBezTo>
                  <a:cubicBezTo>
                    <a:pt x="92" y="306"/>
                    <a:pt x="100" y="303"/>
                    <a:pt x="106" y="298"/>
                  </a:cubicBezTo>
                  <a:cubicBezTo>
                    <a:pt x="111" y="300"/>
                    <a:pt x="116" y="302"/>
                    <a:pt x="121" y="304"/>
                  </a:cubicBezTo>
                  <a:cubicBezTo>
                    <a:pt x="123" y="322"/>
                    <a:pt x="138" y="336"/>
                    <a:pt x="156" y="336"/>
                  </a:cubicBezTo>
                  <a:cubicBezTo>
                    <a:pt x="180" y="336"/>
                    <a:pt x="180" y="336"/>
                    <a:pt x="180" y="336"/>
                  </a:cubicBezTo>
                  <a:cubicBezTo>
                    <a:pt x="199" y="336"/>
                    <a:pt x="214" y="322"/>
                    <a:pt x="216" y="304"/>
                  </a:cubicBezTo>
                  <a:cubicBezTo>
                    <a:pt x="221" y="302"/>
                    <a:pt x="226" y="300"/>
                    <a:pt x="231" y="298"/>
                  </a:cubicBezTo>
                  <a:cubicBezTo>
                    <a:pt x="237" y="303"/>
                    <a:pt x="245" y="306"/>
                    <a:pt x="253" y="306"/>
                  </a:cubicBezTo>
                  <a:cubicBezTo>
                    <a:pt x="263" y="306"/>
                    <a:pt x="272" y="302"/>
                    <a:pt x="279" y="295"/>
                  </a:cubicBezTo>
                  <a:cubicBezTo>
                    <a:pt x="296" y="278"/>
                    <a:pt x="296" y="278"/>
                    <a:pt x="296" y="278"/>
                  </a:cubicBezTo>
                  <a:cubicBezTo>
                    <a:pt x="303" y="271"/>
                    <a:pt x="306" y="262"/>
                    <a:pt x="306" y="253"/>
                  </a:cubicBezTo>
                  <a:cubicBezTo>
                    <a:pt x="306" y="244"/>
                    <a:pt x="304" y="236"/>
                    <a:pt x="298" y="230"/>
                  </a:cubicBezTo>
                  <a:cubicBezTo>
                    <a:pt x="301" y="225"/>
                    <a:pt x="303" y="221"/>
                    <a:pt x="304" y="216"/>
                  </a:cubicBezTo>
                  <a:cubicBezTo>
                    <a:pt x="322" y="214"/>
                    <a:pt x="337" y="199"/>
                    <a:pt x="337" y="180"/>
                  </a:cubicBezTo>
                  <a:cubicBezTo>
                    <a:pt x="337" y="156"/>
                    <a:pt x="337" y="156"/>
                    <a:pt x="337" y="156"/>
                  </a:cubicBezTo>
                  <a:cubicBezTo>
                    <a:pt x="337" y="137"/>
                    <a:pt x="322" y="122"/>
                    <a:pt x="304" y="120"/>
                  </a:cubicBezTo>
                  <a:cubicBezTo>
                    <a:pt x="303" y="115"/>
                    <a:pt x="301" y="110"/>
                    <a:pt x="298" y="106"/>
                  </a:cubicBezTo>
                  <a:cubicBezTo>
                    <a:pt x="304" y="99"/>
                    <a:pt x="306" y="91"/>
                    <a:pt x="306" y="83"/>
                  </a:cubicBezTo>
                  <a:cubicBezTo>
                    <a:pt x="306" y="73"/>
                    <a:pt x="303" y="64"/>
                    <a:pt x="296" y="57"/>
                  </a:cubicBezTo>
                  <a:cubicBezTo>
                    <a:pt x="279" y="40"/>
                    <a:pt x="279" y="40"/>
                    <a:pt x="279" y="40"/>
                  </a:cubicBezTo>
                  <a:cubicBezTo>
                    <a:pt x="272" y="34"/>
                    <a:pt x="263" y="30"/>
                    <a:pt x="253" y="30"/>
                  </a:cubicBezTo>
                  <a:cubicBezTo>
                    <a:pt x="245" y="30"/>
                    <a:pt x="237" y="33"/>
                    <a:pt x="231" y="38"/>
                  </a:cubicBezTo>
                  <a:cubicBezTo>
                    <a:pt x="226" y="36"/>
                    <a:pt x="221" y="34"/>
                    <a:pt x="216" y="32"/>
                  </a:cubicBezTo>
                  <a:cubicBezTo>
                    <a:pt x="214" y="14"/>
                    <a:pt x="199" y="0"/>
                    <a:pt x="1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198" tIns="31099" rIns="62198" bIns="31099" numCol="1" anchor="t" anchorCtr="0" compatLnSpc="1">
              <a:prstTxWarp prst="textNoShape">
                <a:avLst/>
              </a:prstTxWarp>
            </a:bodyPr>
            <a:lstStyle/>
            <a:p>
              <a:pPr defTabSz="914263"/>
              <a:endParaRPr lang="id-ID" sz="1224">
                <a:solidFill>
                  <a:srgbClr val="000004"/>
                </a:solidFill>
                <a:latin typeface="Calibri" panose="020F0502020204030204"/>
              </a:endParaRPr>
            </a:p>
          </p:txBody>
        </p:sp>
        <p:sp>
          <p:nvSpPr>
            <p:cNvPr id="46" name="Freeform 7">
              <a:extLst>
                <a:ext uri="{FF2B5EF4-FFF2-40B4-BE49-F238E27FC236}">
                  <a16:creationId xmlns:a16="http://schemas.microsoft.com/office/drawing/2014/main" id="{E9BD54E7-1D32-4B9D-A8BD-619FFF56D2B0}"/>
                </a:ext>
              </a:extLst>
            </p:cNvPr>
            <p:cNvSpPr>
              <a:spLocks noEditPoints="1"/>
            </p:cNvSpPr>
            <p:nvPr/>
          </p:nvSpPr>
          <p:spPr bwMode="auto">
            <a:xfrm>
              <a:off x="8675688" y="5180013"/>
              <a:ext cx="138113" cy="136525"/>
            </a:xfrm>
            <a:custGeom>
              <a:avLst/>
              <a:gdLst>
                <a:gd name="T0" fmla="*/ 78 w 157"/>
                <a:gd name="T1" fmla="*/ 156 h 156"/>
                <a:gd name="T2" fmla="*/ 0 w 157"/>
                <a:gd name="T3" fmla="*/ 78 h 156"/>
                <a:gd name="T4" fmla="*/ 78 w 157"/>
                <a:gd name="T5" fmla="*/ 0 h 156"/>
                <a:gd name="T6" fmla="*/ 157 w 157"/>
                <a:gd name="T7" fmla="*/ 78 h 156"/>
                <a:gd name="T8" fmla="*/ 78 w 157"/>
                <a:gd name="T9" fmla="*/ 156 h 156"/>
                <a:gd name="T10" fmla="*/ 78 w 157"/>
                <a:gd name="T11" fmla="*/ 12 h 156"/>
                <a:gd name="T12" fmla="*/ 12 w 157"/>
                <a:gd name="T13" fmla="*/ 78 h 156"/>
                <a:gd name="T14" fmla="*/ 78 w 157"/>
                <a:gd name="T15" fmla="*/ 144 h 156"/>
                <a:gd name="T16" fmla="*/ 145 w 157"/>
                <a:gd name="T17" fmla="*/ 78 h 156"/>
                <a:gd name="T18" fmla="*/ 78 w 157"/>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6">
                  <a:moveTo>
                    <a:pt x="78" y="156"/>
                  </a:moveTo>
                  <a:cubicBezTo>
                    <a:pt x="35" y="156"/>
                    <a:pt x="0" y="121"/>
                    <a:pt x="0" y="78"/>
                  </a:cubicBezTo>
                  <a:cubicBezTo>
                    <a:pt x="0" y="35"/>
                    <a:pt x="35" y="0"/>
                    <a:pt x="78" y="0"/>
                  </a:cubicBezTo>
                  <a:cubicBezTo>
                    <a:pt x="122" y="0"/>
                    <a:pt x="157" y="35"/>
                    <a:pt x="157" y="78"/>
                  </a:cubicBezTo>
                  <a:cubicBezTo>
                    <a:pt x="157" y="121"/>
                    <a:pt x="122" y="156"/>
                    <a:pt x="78" y="156"/>
                  </a:cubicBezTo>
                  <a:close/>
                  <a:moveTo>
                    <a:pt x="78" y="12"/>
                  </a:moveTo>
                  <a:cubicBezTo>
                    <a:pt x="42" y="12"/>
                    <a:pt x="12" y="41"/>
                    <a:pt x="12" y="78"/>
                  </a:cubicBezTo>
                  <a:cubicBezTo>
                    <a:pt x="12" y="114"/>
                    <a:pt x="42" y="144"/>
                    <a:pt x="78" y="144"/>
                  </a:cubicBezTo>
                  <a:cubicBezTo>
                    <a:pt x="115" y="144"/>
                    <a:pt x="145" y="114"/>
                    <a:pt x="145" y="78"/>
                  </a:cubicBezTo>
                  <a:cubicBezTo>
                    <a:pt x="145" y="41"/>
                    <a:pt x="115" y="12"/>
                    <a:pt x="7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198" tIns="31099" rIns="62198" bIns="31099" numCol="1" anchor="t" anchorCtr="0" compatLnSpc="1">
              <a:prstTxWarp prst="textNoShape">
                <a:avLst/>
              </a:prstTxWarp>
            </a:bodyPr>
            <a:lstStyle/>
            <a:p>
              <a:pPr defTabSz="914263"/>
              <a:endParaRPr lang="id-ID" sz="1224">
                <a:solidFill>
                  <a:srgbClr val="000004"/>
                </a:solidFill>
                <a:latin typeface="Calibri" panose="020F0502020204030204"/>
              </a:endParaRPr>
            </a:p>
          </p:txBody>
        </p:sp>
        <p:sp>
          <p:nvSpPr>
            <p:cNvPr id="47" name="Freeform 8">
              <a:extLst>
                <a:ext uri="{FF2B5EF4-FFF2-40B4-BE49-F238E27FC236}">
                  <a16:creationId xmlns:a16="http://schemas.microsoft.com/office/drawing/2014/main" id="{3A5A71EB-8360-4491-9B40-96A287AEE72A}"/>
                </a:ext>
              </a:extLst>
            </p:cNvPr>
            <p:cNvSpPr>
              <a:spLocks noEditPoints="1"/>
            </p:cNvSpPr>
            <p:nvPr/>
          </p:nvSpPr>
          <p:spPr bwMode="auto">
            <a:xfrm>
              <a:off x="8707438" y="5211763"/>
              <a:ext cx="74613" cy="73025"/>
            </a:xfrm>
            <a:custGeom>
              <a:avLst/>
              <a:gdLst>
                <a:gd name="T0" fmla="*/ 42 w 85"/>
                <a:gd name="T1" fmla="*/ 84 h 84"/>
                <a:gd name="T2" fmla="*/ 0 w 85"/>
                <a:gd name="T3" fmla="*/ 42 h 84"/>
                <a:gd name="T4" fmla="*/ 42 w 85"/>
                <a:gd name="T5" fmla="*/ 0 h 84"/>
                <a:gd name="T6" fmla="*/ 85 w 85"/>
                <a:gd name="T7" fmla="*/ 42 h 84"/>
                <a:gd name="T8" fmla="*/ 42 w 85"/>
                <a:gd name="T9" fmla="*/ 84 h 84"/>
                <a:gd name="T10" fmla="*/ 42 w 85"/>
                <a:gd name="T11" fmla="*/ 12 h 84"/>
                <a:gd name="T12" fmla="*/ 12 w 85"/>
                <a:gd name="T13" fmla="*/ 42 h 84"/>
                <a:gd name="T14" fmla="*/ 42 w 85"/>
                <a:gd name="T15" fmla="*/ 72 h 84"/>
                <a:gd name="T16" fmla="*/ 73 w 85"/>
                <a:gd name="T17" fmla="*/ 42 h 84"/>
                <a:gd name="T18" fmla="*/ 42 w 85"/>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4">
                  <a:moveTo>
                    <a:pt x="42" y="84"/>
                  </a:moveTo>
                  <a:cubicBezTo>
                    <a:pt x="19" y="84"/>
                    <a:pt x="0" y="65"/>
                    <a:pt x="0" y="42"/>
                  </a:cubicBezTo>
                  <a:cubicBezTo>
                    <a:pt x="0" y="19"/>
                    <a:pt x="19" y="0"/>
                    <a:pt x="42" y="0"/>
                  </a:cubicBezTo>
                  <a:cubicBezTo>
                    <a:pt x="66" y="0"/>
                    <a:pt x="85" y="19"/>
                    <a:pt x="85" y="42"/>
                  </a:cubicBezTo>
                  <a:cubicBezTo>
                    <a:pt x="85" y="65"/>
                    <a:pt x="66" y="84"/>
                    <a:pt x="42" y="84"/>
                  </a:cubicBezTo>
                  <a:close/>
                  <a:moveTo>
                    <a:pt x="42" y="12"/>
                  </a:moveTo>
                  <a:cubicBezTo>
                    <a:pt x="26" y="12"/>
                    <a:pt x="12" y="25"/>
                    <a:pt x="12" y="42"/>
                  </a:cubicBezTo>
                  <a:cubicBezTo>
                    <a:pt x="12" y="58"/>
                    <a:pt x="26" y="72"/>
                    <a:pt x="42" y="72"/>
                  </a:cubicBezTo>
                  <a:cubicBezTo>
                    <a:pt x="59" y="72"/>
                    <a:pt x="73" y="58"/>
                    <a:pt x="73" y="42"/>
                  </a:cubicBezTo>
                  <a:cubicBezTo>
                    <a:pt x="73"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198" tIns="31099" rIns="62198" bIns="31099" numCol="1" anchor="t" anchorCtr="0" compatLnSpc="1">
              <a:prstTxWarp prst="textNoShape">
                <a:avLst/>
              </a:prstTxWarp>
            </a:bodyPr>
            <a:lstStyle/>
            <a:p>
              <a:pPr defTabSz="914263"/>
              <a:endParaRPr lang="id-ID" sz="1224">
                <a:solidFill>
                  <a:srgbClr val="000004"/>
                </a:solidFill>
                <a:latin typeface="Calibri" panose="020F0502020204030204"/>
              </a:endParaRPr>
            </a:p>
          </p:txBody>
        </p:sp>
        <p:sp>
          <p:nvSpPr>
            <p:cNvPr id="48" name="Freeform 9">
              <a:extLst>
                <a:ext uri="{FF2B5EF4-FFF2-40B4-BE49-F238E27FC236}">
                  <a16:creationId xmlns:a16="http://schemas.microsoft.com/office/drawing/2014/main" id="{0F6F0593-8FC4-4862-9DD0-799755F1A423}"/>
                </a:ext>
              </a:extLst>
            </p:cNvPr>
            <p:cNvSpPr>
              <a:spLocks noEditPoints="1"/>
            </p:cNvSpPr>
            <p:nvPr/>
          </p:nvSpPr>
          <p:spPr bwMode="auto">
            <a:xfrm>
              <a:off x="8416926" y="5081588"/>
              <a:ext cx="187325" cy="187325"/>
            </a:xfrm>
            <a:custGeom>
              <a:avLst/>
              <a:gdLst>
                <a:gd name="T0" fmla="*/ 121 w 213"/>
                <a:gd name="T1" fmla="*/ 23 h 213"/>
                <a:gd name="T2" fmla="*/ 148 w 213"/>
                <a:gd name="T3" fmla="*/ 44 h 213"/>
                <a:gd name="T4" fmla="*/ 160 w 213"/>
                <a:gd name="T5" fmla="*/ 35 h 213"/>
                <a:gd name="T6" fmla="*/ 176 w 213"/>
                <a:gd name="T7" fmla="*/ 48 h 213"/>
                <a:gd name="T8" fmla="*/ 170 w 213"/>
                <a:gd name="T9" fmla="*/ 65 h 213"/>
                <a:gd name="T10" fmla="*/ 190 w 213"/>
                <a:gd name="T11" fmla="*/ 92 h 213"/>
                <a:gd name="T12" fmla="*/ 198 w 213"/>
                <a:gd name="T13" fmla="*/ 115 h 213"/>
                <a:gd name="T14" fmla="*/ 181 w 213"/>
                <a:gd name="T15" fmla="*/ 122 h 213"/>
                <a:gd name="T16" fmla="*/ 176 w 213"/>
                <a:gd name="T17" fmla="*/ 155 h 213"/>
                <a:gd name="T18" fmla="*/ 165 w 213"/>
                <a:gd name="T19" fmla="*/ 177 h 213"/>
                <a:gd name="T20" fmla="*/ 155 w 213"/>
                <a:gd name="T21" fmla="*/ 177 h 213"/>
                <a:gd name="T22" fmla="*/ 121 w 213"/>
                <a:gd name="T23" fmla="*/ 182 h 213"/>
                <a:gd name="T24" fmla="*/ 114 w 213"/>
                <a:gd name="T25" fmla="*/ 198 h 213"/>
                <a:gd name="T26" fmla="*/ 91 w 213"/>
                <a:gd name="T27" fmla="*/ 191 h 213"/>
                <a:gd name="T28" fmla="*/ 64 w 213"/>
                <a:gd name="T29" fmla="*/ 170 h 213"/>
                <a:gd name="T30" fmla="*/ 52 w 213"/>
                <a:gd name="T31" fmla="*/ 179 h 213"/>
                <a:gd name="T32" fmla="*/ 36 w 213"/>
                <a:gd name="T33" fmla="*/ 166 h 213"/>
                <a:gd name="T34" fmla="*/ 43 w 213"/>
                <a:gd name="T35" fmla="*/ 149 h 213"/>
                <a:gd name="T36" fmla="*/ 22 w 213"/>
                <a:gd name="T37" fmla="*/ 122 h 213"/>
                <a:gd name="T38" fmla="*/ 15 w 213"/>
                <a:gd name="T39" fmla="*/ 99 h 213"/>
                <a:gd name="T40" fmla="*/ 32 w 213"/>
                <a:gd name="T41" fmla="*/ 92 h 213"/>
                <a:gd name="T42" fmla="*/ 36 w 213"/>
                <a:gd name="T43" fmla="*/ 59 h 213"/>
                <a:gd name="T44" fmla="*/ 47 w 213"/>
                <a:gd name="T45" fmla="*/ 37 h 213"/>
                <a:gd name="T46" fmla="*/ 58 w 213"/>
                <a:gd name="T47" fmla="*/ 37 h 213"/>
                <a:gd name="T48" fmla="*/ 91 w 213"/>
                <a:gd name="T49" fmla="*/ 32 h 213"/>
                <a:gd name="T50" fmla="*/ 99 w 213"/>
                <a:gd name="T51" fmla="*/ 16 h 213"/>
                <a:gd name="T52" fmla="*/ 114 w 213"/>
                <a:gd name="T53" fmla="*/ 0 h 213"/>
                <a:gd name="T54" fmla="*/ 76 w 213"/>
                <a:gd name="T55" fmla="*/ 21 h 213"/>
                <a:gd name="T56" fmla="*/ 52 w 213"/>
                <a:gd name="T57" fmla="*/ 20 h 213"/>
                <a:gd name="T58" fmla="*/ 25 w 213"/>
                <a:gd name="T59" fmla="*/ 37 h 213"/>
                <a:gd name="T60" fmla="*/ 24 w 213"/>
                <a:gd name="T61" fmla="*/ 68 h 213"/>
                <a:gd name="T62" fmla="*/ 0 w 213"/>
                <a:gd name="T63" fmla="*/ 99 h 213"/>
                <a:gd name="T64" fmla="*/ 20 w 213"/>
                <a:gd name="T65" fmla="*/ 137 h 213"/>
                <a:gd name="T66" fmla="*/ 19 w 213"/>
                <a:gd name="T67" fmla="*/ 161 h 213"/>
                <a:gd name="T68" fmla="*/ 36 w 213"/>
                <a:gd name="T69" fmla="*/ 188 h 213"/>
                <a:gd name="T70" fmla="*/ 67 w 213"/>
                <a:gd name="T71" fmla="*/ 189 h 213"/>
                <a:gd name="T72" fmla="*/ 99 w 213"/>
                <a:gd name="T73" fmla="*/ 213 h 213"/>
                <a:gd name="T74" fmla="*/ 137 w 213"/>
                <a:gd name="T75" fmla="*/ 193 h 213"/>
                <a:gd name="T76" fmla="*/ 160 w 213"/>
                <a:gd name="T77" fmla="*/ 194 h 213"/>
                <a:gd name="T78" fmla="*/ 187 w 213"/>
                <a:gd name="T79" fmla="*/ 177 h 213"/>
                <a:gd name="T80" fmla="*/ 188 w 213"/>
                <a:gd name="T81" fmla="*/ 146 h 213"/>
                <a:gd name="T82" fmla="*/ 213 w 213"/>
                <a:gd name="T83" fmla="*/ 115 h 213"/>
                <a:gd name="T84" fmla="*/ 192 w 213"/>
                <a:gd name="T85" fmla="*/ 77 h 213"/>
                <a:gd name="T86" fmla="*/ 194 w 213"/>
                <a:gd name="T87" fmla="*/ 53 h 213"/>
                <a:gd name="T88" fmla="*/ 176 w 213"/>
                <a:gd name="T89" fmla="*/ 26 h 213"/>
                <a:gd name="T90" fmla="*/ 146 w 213"/>
                <a:gd name="T91" fmla="*/ 25 h 213"/>
                <a:gd name="T92" fmla="*/ 114 w 213"/>
                <a:gd name="T9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213">
                  <a:moveTo>
                    <a:pt x="114" y="16"/>
                  </a:moveTo>
                  <a:cubicBezTo>
                    <a:pt x="118" y="16"/>
                    <a:pt x="121" y="19"/>
                    <a:pt x="121" y="23"/>
                  </a:cubicBezTo>
                  <a:cubicBezTo>
                    <a:pt x="121" y="32"/>
                    <a:pt x="121" y="32"/>
                    <a:pt x="121" y="32"/>
                  </a:cubicBezTo>
                  <a:cubicBezTo>
                    <a:pt x="131" y="34"/>
                    <a:pt x="140" y="38"/>
                    <a:pt x="148" y="44"/>
                  </a:cubicBezTo>
                  <a:cubicBezTo>
                    <a:pt x="155" y="37"/>
                    <a:pt x="155" y="37"/>
                    <a:pt x="155" y="37"/>
                  </a:cubicBezTo>
                  <a:cubicBezTo>
                    <a:pt x="156" y="35"/>
                    <a:pt x="158" y="35"/>
                    <a:pt x="160" y="35"/>
                  </a:cubicBezTo>
                  <a:cubicBezTo>
                    <a:pt x="162" y="35"/>
                    <a:pt x="164" y="35"/>
                    <a:pt x="165" y="37"/>
                  </a:cubicBezTo>
                  <a:cubicBezTo>
                    <a:pt x="176" y="48"/>
                    <a:pt x="176" y="48"/>
                    <a:pt x="176" y="48"/>
                  </a:cubicBezTo>
                  <a:cubicBezTo>
                    <a:pt x="179" y="51"/>
                    <a:pt x="179" y="56"/>
                    <a:pt x="176" y="59"/>
                  </a:cubicBezTo>
                  <a:cubicBezTo>
                    <a:pt x="170" y="65"/>
                    <a:pt x="170" y="65"/>
                    <a:pt x="170" y="65"/>
                  </a:cubicBezTo>
                  <a:cubicBezTo>
                    <a:pt x="175" y="73"/>
                    <a:pt x="179" y="82"/>
                    <a:pt x="181" y="92"/>
                  </a:cubicBezTo>
                  <a:cubicBezTo>
                    <a:pt x="190" y="92"/>
                    <a:pt x="190" y="92"/>
                    <a:pt x="190" y="92"/>
                  </a:cubicBezTo>
                  <a:cubicBezTo>
                    <a:pt x="194" y="92"/>
                    <a:pt x="198" y="95"/>
                    <a:pt x="198" y="99"/>
                  </a:cubicBezTo>
                  <a:cubicBezTo>
                    <a:pt x="198" y="115"/>
                    <a:pt x="198" y="115"/>
                    <a:pt x="198" y="115"/>
                  </a:cubicBezTo>
                  <a:cubicBezTo>
                    <a:pt x="198" y="119"/>
                    <a:pt x="194" y="122"/>
                    <a:pt x="190" y="122"/>
                  </a:cubicBezTo>
                  <a:cubicBezTo>
                    <a:pt x="181" y="122"/>
                    <a:pt x="181" y="122"/>
                    <a:pt x="181" y="122"/>
                  </a:cubicBezTo>
                  <a:cubicBezTo>
                    <a:pt x="179" y="132"/>
                    <a:pt x="175" y="141"/>
                    <a:pt x="170" y="149"/>
                  </a:cubicBezTo>
                  <a:cubicBezTo>
                    <a:pt x="176" y="155"/>
                    <a:pt x="176" y="155"/>
                    <a:pt x="176" y="155"/>
                  </a:cubicBezTo>
                  <a:cubicBezTo>
                    <a:pt x="179" y="158"/>
                    <a:pt x="179" y="163"/>
                    <a:pt x="176" y="166"/>
                  </a:cubicBezTo>
                  <a:cubicBezTo>
                    <a:pt x="165" y="177"/>
                    <a:pt x="165" y="177"/>
                    <a:pt x="165" y="177"/>
                  </a:cubicBezTo>
                  <a:cubicBezTo>
                    <a:pt x="164" y="178"/>
                    <a:pt x="162" y="179"/>
                    <a:pt x="160" y="179"/>
                  </a:cubicBezTo>
                  <a:cubicBezTo>
                    <a:pt x="158" y="179"/>
                    <a:pt x="156" y="178"/>
                    <a:pt x="155" y="177"/>
                  </a:cubicBezTo>
                  <a:cubicBezTo>
                    <a:pt x="148" y="170"/>
                    <a:pt x="148" y="170"/>
                    <a:pt x="148" y="170"/>
                  </a:cubicBezTo>
                  <a:cubicBezTo>
                    <a:pt x="140" y="176"/>
                    <a:pt x="131" y="180"/>
                    <a:pt x="121" y="182"/>
                  </a:cubicBezTo>
                  <a:cubicBezTo>
                    <a:pt x="121" y="191"/>
                    <a:pt x="121" y="191"/>
                    <a:pt x="121" y="191"/>
                  </a:cubicBezTo>
                  <a:cubicBezTo>
                    <a:pt x="121" y="195"/>
                    <a:pt x="118" y="198"/>
                    <a:pt x="114" y="198"/>
                  </a:cubicBezTo>
                  <a:cubicBezTo>
                    <a:pt x="99" y="198"/>
                    <a:pt x="99" y="198"/>
                    <a:pt x="99" y="198"/>
                  </a:cubicBezTo>
                  <a:cubicBezTo>
                    <a:pt x="94" y="198"/>
                    <a:pt x="91" y="195"/>
                    <a:pt x="91" y="191"/>
                  </a:cubicBezTo>
                  <a:cubicBezTo>
                    <a:pt x="91" y="182"/>
                    <a:pt x="91" y="182"/>
                    <a:pt x="91" y="182"/>
                  </a:cubicBezTo>
                  <a:cubicBezTo>
                    <a:pt x="81" y="180"/>
                    <a:pt x="72" y="176"/>
                    <a:pt x="64" y="170"/>
                  </a:cubicBezTo>
                  <a:cubicBezTo>
                    <a:pt x="58" y="177"/>
                    <a:pt x="58" y="177"/>
                    <a:pt x="58" y="177"/>
                  </a:cubicBezTo>
                  <a:cubicBezTo>
                    <a:pt x="56" y="178"/>
                    <a:pt x="54" y="179"/>
                    <a:pt x="52" y="179"/>
                  </a:cubicBezTo>
                  <a:cubicBezTo>
                    <a:pt x="50" y="179"/>
                    <a:pt x="48" y="178"/>
                    <a:pt x="47" y="177"/>
                  </a:cubicBezTo>
                  <a:cubicBezTo>
                    <a:pt x="36" y="166"/>
                    <a:pt x="36" y="166"/>
                    <a:pt x="36" y="166"/>
                  </a:cubicBezTo>
                  <a:cubicBezTo>
                    <a:pt x="33" y="163"/>
                    <a:pt x="33" y="158"/>
                    <a:pt x="36" y="155"/>
                  </a:cubicBezTo>
                  <a:cubicBezTo>
                    <a:pt x="43" y="149"/>
                    <a:pt x="43" y="149"/>
                    <a:pt x="43" y="149"/>
                  </a:cubicBezTo>
                  <a:cubicBezTo>
                    <a:pt x="38" y="141"/>
                    <a:pt x="34" y="132"/>
                    <a:pt x="32" y="122"/>
                  </a:cubicBezTo>
                  <a:cubicBezTo>
                    <a:pt x="22" y="122"/>
                    <a:pt x="22" y="122"/>
                    <a:pt x="22" y="122"/>
                  </a:cubicBezTo>
                  <a:cubicBezTo>
                    <a:pt x="18" y="122"/>
                    <a:pt x="15" y="119"/>
                    <a:pt x="15" y="115"/>
                  </a:cubicBezTo>
                  <a:cubicBezTo>
                    <a:pt x="15" y="99"/>
                    <a:pt x="15" y="99"/>
                    <a:pt x="15" y="99"/>
                  </a:cubicBezTo>
                  <a:cubicBezTo>
                    <a:pt x="15" y="95"/>
                    <a:pt x="18" y="92"/>
                    <a:pt x="22" y="92"/>
                  </a:cubicBezTo>
                  <a:cubicBezTo>
                    <a:pt x="32" y="92"/>
                    <a:pt x="32" y="92"/>
                    <a:pt x="32" y="92"/>
                  </a:cubicBezTo>
                  <a:cubicBezTo>
                    <a:pt x="34" y="82"/>
                    <a:pt x="38" y="73"/>
                    <a:pt x="43" y="65"/>
                  </a:cubicBezTo>
                  <a:cubicBezTo>
                    <a:pt x="36" y="59"/>
                    <a:pt x="36" y="59"/>
                    <a:pt x="36" y="59"/>
                  </a:cubicBezTo>
                  <a:cubicBezTo>
                    <a:pt x="33" y="56"/>
                    <a:pt x="33" y="51"/>
                    <a:pt x="36" y="48"/>
                  </a:cubicBezTo>
                  <a:cubicBezTo>
                    <a:pt x="47" y="37"/>
                    <a:pt x="47" y="37"/>
                    <a:pt x="47" y="37"/>
                  </a:cubicBezTo>
                  <a:cubicBezTo>
                    <a:pt x="48" y="35"/>
                    <a:pt x="50" y="35"/>
                    <a:pt x="52" y="35"/>
                  </a:cubicBezTo>
                  <a:cubicBezTo>
                    <a:pt x="54" y="35"/>
                    <a:pt x="56" y="35"/>
                    <a:pt x="58" y="37"/>
                  </a:cubicBezTo>
                  <a:cubicBezTo>
                    <a:pt x="64" y="44"/>
                    <a:pt x="64" y="44"/>
                    <a:pt x="64" y="44"/>
                  </a:cubicBezTo>
                  <a:cubicBezTo>
                    <a:pt x="72" y="38"/>
                    <a:pt x="81" y="34"/>
                    <a:pt x="91" y="32"/>
                  </a:cubicBezTo>
                  <a:cubicBezTo>
                    <a:pt x="91" y="23"/>
                    <a:pt x="91" y="23"/>
                    <a:pt x="91" y="23"/>
                  </a:cubicBezTo>
                  <a:cubicBezTo>
                    <a:pt x="91" y="19"/>
                    <a:pt x="94" y="16"/>
                    <a:pt x="99" y="16"/>
                  </a:cubicBezTo>
                  <a:cubicBezTo>
                    <a:pt x="114" y="16"/>
                    <a:pt x="114" y="16"/>
                    <a:pt x="114" y="16"/>
                  </a:cubicBezTo>
                  <a:moveTo>
                    <a:pt x="114" y="0"/>
                  </a:moveTo>
                  <a:cubicBezTo>
                    <a:pt x="99" y="0"/>
                    <a:pt x="99" y="0"/>
                    <a:pt x="99" y="0"/>
                  </a:cubicBezTo>
                  <a:cubicBezTo>
                    <a:pt x="87" y="0"/>
                    <a:pt x="77" y="9"/>
                    <a:pt x="76" y="21"/>
                  </a:cubicBezTo>
                  <a:cubicBezTo>
                    <a:pt x="73" y="22"/>
                    <a:pt x="70" y="23"/>
                    <a:pt x="67" y="25"/>
                  </a:cubicBezTo>
                  <a:cubicBezTo>
                    <a:pt x="63" y="21"/>
                    <a:pt x="58" y="20"/>
                    <a:pt x="52" y="20"/>
                  </a:cubicBezTo>
                  <a:cubicBezTo>
                    <a:pt x="46" y="20"/>
                    <a:pt x="41" y="22"/>
                    <a:pt x="36" y="26"/>
                  </a:cubicBezTo>
                  <a:cubicBezTo>
                    <a:pt x="25" y="37"/>
                    <a:pt x="25" y="37"/>
                    <a:pt x="25" y="37"/>
                  </a:cubicBezTo>
                  <a:cubicBezTo>
                    <a:pt x="21" y="41"/>
                    <a:pt x="19" y="47"/>
                    <a:pt x="19" y="53"/>
                  </a:cubicBezTo>
                  <a:cubicBezTo>
                    <a:pt x="19" y="58"/>
                    <a:pt x="21" y="64"/>
                    <a:pt x="24" y="68"/>
                  </a:cubicBezTo>
                  <a:cubicBezTo>
                    <a:pt x="23" y="71"/>
                    <a:pt x="21" y="74"/>
                    <a:pt x="20" y="77"/>
                  </a:cubicBezTo>
                  <a:cubicBezTo>
                    <a:pt x="9" y="78"/>
                    <a:pt x="0" y="88"/>
                    <a:pt x="0" y="99"/>
                  </a:cubicBezTo>
                  <a:cubicBezTo>
                    <a:pt x="0" y="115"/>
                    <a:pt x="0" y="115"/>
                    <a:pt x="0" y="115"/>
                  </a:cubicBezTo>
                  <a:cubicBezTo>
                    <a:pt x="0" y="126"/>
                    <a:pt x="9" y="136"/>
                    <a:pt x="20" y="137"/>
                  </a:cubicBezTo>
                  <a:cubicBezTo>
                    <a:pt x="21" y="140"/>
                    <a:pt x="23" y="143"/>
                    <a:pt x="24" y="146"/>
                  </a:cubicBezTo>
                  <a:cubicBezTo>
                    <a:pt x="21" y="150"/>
                    <a:pt x="19" y="155"/>
                    <a:pt x="19" y="161"/>
                  </a:cubicBezTo>
                  <a:cubicBezTo>
                    <a:pt x="19" y="167"/>
                    <a:pt x="21" y="173"/>
                    <a:pt x="25" y="177"/>
                  </a:cubicBezTo>
                  <a:cubicBezTo>
                    <a:pt x="36" y="188"/>
                    <a:pt x="36" y="188"/>
                    <a:pt x="36" y="188"/>
                  </a:cubicBezTo>
                  <a:cubicBezTo>
                    <a:pt x="41" y="192"/>
                    <a:pt x="46" y="194"/>
                    <a:pt x="52" y="194"/>
                  </a:cubicBezTo>
                  <a:cubicBezTo>
                    <a:pt x="58" y="194"/>
                    <a:pt x="63" y="193"/>
                    <a:pt x="67" y="189"/>
                  </a:cubicBezTo>
                  <a:cubicBezTo>
                    <a:pt x="70" y="191"/>
                    <a:pt x="73" y="192"/>
                    <a:pt x="76" y="193"/>
                  </a:cubicBezTo>
                  <a:cubicBezTo>
                    <a:pt x="77" y="205"/>
                    <a:pt x="87" y="213"/>
                    <a:pt x="99" y="213"/>
                  </a:cubicBezTo>
                  <a:cubicBezTo>
                    <a:pt x="114" y="213"/>
                    <a:pt x="114" y="213"/>
                    <a:pt x="114" y="213"/>
                  </a:cubicBezTo>
                  <a:cubicBezTo>
                    <a:pt x="126" y="213"/>
                    <a:pt x="135" y="205"/>
                    <a:pt x="137" y="193"/>
                  </a:cubicBezTo>
                  <a:cubicBezTo>
                    <a:pt x="140" y="192"/>
                    <a:pt x="143" y="191"/>
                    <a:pt x="146" y="189"/>
                  </a:cubicBezTo>
                  <a:cubicBezTo>
                    <a:pt x="150" y="193"/>
                    <a:pt x="155" y="194"/>
                    <a:pt x="160" y="194"/>
                  </a:cubicBezTo>
                  <a:cubicBezTo>
                    <a:pt x="166" y="194"/>
                    <a:pt x="172" y="192"/>
                    <a:pt x="176" y="188"/>
                  </a:cubicBezTo>
                  <a:cubicBezTo>
                    <a:pt x="187" y="177"/>
                    <a:pt x="187" y="177"/>
                    <a:pt x="187" y="177"/>
                  </a:cubicBezTo>
                  <a:cubicBezTo>
                    <a:pt x="191" y="173"/>
                    <a:pt x="194" y="167"/>
                    <a:pt x="194" y="161"/>
                  </a:cubicBezTo>
                  <a:cubicBezTo>
                    <a:pt x="194" y="155"/>
                    <a:pt x="192" y="150"/>
                    <a:pt x="188" y="146"/>
                  </a:cubicBezTo>
                  <a:cubicBezTo>
                    <a:pt x="190" y="143"/>
                    <a:pt x="191" y="140"/>
                    <a:pt x="192" y="137"/>
                  </a:cubicBezTo>
                  <a:cubicBezTo>
                    <a:pt x="204" y="136"/>
                    <a:pt x="213" y="126"/>
                    <a:pt x="213" y="115"/>
                  </a:cubicBezTo>
                  <a:cubicBezTo>
                    <a:pt x="213" y="99"/>
                    <a:pt x="213" y="99"/>
                    <a:pt x="213" y="99"/>
                  </a:cubicBezTo>
                  <a:cubicBezTo>
                    <a:pt x="213" y="88"/>
                    <a:pt x="204" y="78"/>
                    <a:pt x="192" y="77"/>
                  </a:cubicBezTo>
                  <a:cubicBezTo>
                    <a:pt x="191" y="74"/>
                    <a:pt x="190" y="71"/>
                    <a:pt x="188" y="68"/>
                  </a:cubicBezTo>
                  <a:cubicBezTo>
                    <a:pt x="192" y="64"/>
                    <a:pt x="194" y="58"/>
                    <a:pt x="194" y="53"/>
                  </a:cubicBezTo>
                  <a:cubicBezTo>
                    <a:pt x="194" y="47"/>
                    <a:pt x="191" y="41"/>
                    <a:pt x="187" y="37"/>
                  </a:cubicBezTo>
                  <a:cubicBezTo>
                    <a:pt x="176" y="26"/>
                    <a:pt x="176" y="26"/>
                    <a:pt x="176" y="26"/>
                  </a:cubicBezTo>
                  <a:cubicBezTo>
                    <a:pt x="172" y="22"/>
                    <a:pt x="166" y="20"/>
                    <a:pt x="160" y="20"/>
                  </a:cubicBezTo>
                  <a:cubicBezTo>
                    <a:pt x="155" y="20"/>
                    <a:pt x="150" y="21"/>
                    <a:pt x="146" y="25"/>
                  </a:cubicBezTo>
                  <a:cubicBezTo>
                    <a:pt x="143" y="23"/>
                    <a:pt x="140" y="22"/>
                    <a:pt x="137" y="21"/>
                  </a:cubicBezTo>
                  <a:cubicBezTo>
                    <a:pt x="135" y="9"/>
                    <a:pt x="126" y="0"/>
                    <a:pt x="1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198" tIns="31099" rIns="62198" bIns="31099" numCol="1" anchor="t" anchorCtr="0" compatLnSpc="1">
              <a:prstTxWarp prst="textNoShape">
                <a:avLst/>
              </a:prstTxWarp>
            </a:bodyPr>
            <a:lstStyle/>
            <a:p>
              <a:pPr defTabSz="914263"/>
              <a:endParaRPr lang="id-ID" sz="1224">
                <a:solidFill>
                  <a:srgbClr val="000004"/>
                </a:solidFill>
                <a:latin typeface="Calibri" panose="020F0502020204030204"/>
              </a:endParaRPr>
            </a:p>
          </p:txBody>
        </p:sp>
        <p:sp>
          <p:nvSpPr>
            <p:cNvPr id="49" name="Freeform 10">
              <a:extLst>
                <a:ext uri="{FF2B5EF4-FFF2-40B4-BE49-F238E27FC236}">
                  <a16:creationId xmlns:a16="http://schemas.microsoft.com/office/drawing/2014/main" id="{BB4DA6DF-DAA5-4C26-BBDF-949E629017FD}"/>
                </a:ext>
              </a:extLst>
            </p:cNvPr>
            <p:cNvSpPr>
              <a:spLocks noEditPoints="1"/>
            </p:cNvSpPr>
            <p:nvPr/>
          </p:nvSpPr>
          <p:spPr bwMode="auto">
            <a:xfrm>
              <a:off x="8467726" y="5132388"/>
              <a:ext cx="87313" cy="85725"/>
            </a:xfrm>
            <a:custGeom>
              <a:avLst/>
              <a:gdLst>
                <a:gd name="T0" fmla="*/ 49 w 99"/>
                <a:gd name="T1" fmla="*/ 99 h 99"/>
                <a:gd name="T2" fmla="*/ 0 w 99"/>
                <a:gd name="T3" fmla="*/ 50 h 99"/>
                <a:gd name="T4" fmla="*/ 49 w 99"/>
                <a:gd name="T5" fmla="*/ 0 h 99"/>
                <a:gd name="T6" fmla="*/ 99 w 99"/>
                <a:gd name="T7" fmla="*/ 50 h 99"/>
                <a:gd name="T8" fmla="*/ 49 w 99"/>
                <a:gd name="T9" fmla="*/ 99 h 99"/>
                <a:gd name="T10" fmla="*/ 49 w 99"/>
                <a:gd name="T11" fmla="*/ 8 h 99"/>
                <a:gd name="T12" fmla="*/ 7 w 99"/>
                <a:gd name="T13" fmla="*/ 50 h 99"/>
                <a:gd name="T14" fmla="*/ 49 w 99"/>
                <a:gd name="T15" fmla="*/ 92 h 99"/>
                <a:gd name="T16" fmla="*/ 91 w 99"/>
                <a:gd name="T17" fmla="*/ 50 h 99"/>
                <a:gd name="T18" fmla="*/ 49 w 99"/>
                <a:gd name="T19"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99"/>
                  </a:moveTo>
                  <a:cubicBezTo>
                    <a:pt x="22" y="99"/>
                    <a:pt x="0" y="77"/>
                    <a:pt x="0" y="50"/>
                  </a:cubicBezTo>
                  <a:cubicBezTo>
                    <a:pt x="0" y="23"/>
                    <a:pt x="22" y="0"/>
                    <a:pt x="49" y="0"/>
                  </a:cubicBezTo>
                  <a:cubicBezTo>
                    <a:pt x="76" y="0"/>
                    <a:pt x="99" y="23"/>
                    <a:pt x="99" y="50"/>
                  </a:cubicBezTo>
                  <a:cubicBezTo>
                    <a:pt x="99" y="77"/>
                    <a:pt x="76" y="99"/>
                    <a:pt x="49" y="99"/>
                  </a:cubicBezTo>
                  <a:close/>
                  <a:moveTo>
                    <a:pt x="49" y="8"/>
                  </a:moveTo>
                  <a:cubicBezTo>
                    <a:pt x="26" y="8"/>
                    <a:pt x="7" y="27"/>
                    <a:pt x="7" y="50"/>
                  </a:cubicBezTo>
                  <a:cubicBezTo>
                    <a:pt x="7" y="73"/>
                    <a:pt x="26" y="92"/>
                    <a:pt x="49" y="92"/>
                  </a:cubicBezTo>
                  <a:cubicBezTo>
                    <a:pt x="72" y="92"/>
                    <a:pt x="91" y="73"/>
                    <a:pt x="91" y="50"/>
                  </a:cubicBezTo>
                  <a:cubicBezTo>
                    <a:pt x="91" y="27"/>
                    <a:pt x="72" y="8"/>
                    <a:pt x="4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198" tIns="31099" rIns="62198" bIns="31099" numCol="1" anchor="t" anchorCtr="0" compatLnSpc="1">
              <a:prstTxWarp prst="textNoShape">
                <a:avLst/>
              </a:prstTxWarp>
            </a:bodyPr>
            <a:lstStyle/>
            <a:p>
              <a:pPr defTabSz="914263"/>
              <a:endParaRPr lang="id-ID" sz="1224">
                <a:solidFill>
                  <a:srgbClr val="000004"/>
                </a:solidFill>
                <a:latin typeface="Calibri" panose="020F0502020204030204"/>
              </a:endParaRPr>
            </a:p>
          </p:txBody>
        </p:sp>
        <p:sp>
          <p:nvSpPr>
            <p:cNvPr id="50" name="Freeform 11">
              <a:extLst>
                <a:ext uri="{FF2B5EF4-FFF2-40B4-BE49-F238E27FC236}">
                  <a16:creationId xmlns:a16="http://schemas.microsoft.com/office/drawing/2014/main" id="{D3DDF575-D100-4F80-8346-D2BD9CB38E0B}"/>
                </a:ext>
              </a:extLst>
            </p:cNvPr>
            <p:cNvSpPr>
              <a:spLocks noEditPoints="1"/>
            </p:cNvSpPr>
            <p:nvPr/>
          </p:nvSpPr>
          <p:spPr bwMode="auto">
            <a:xfrm>
              <a:off x="8488363" y="5151438"/>
              <a:ext cx="46038" cy="47625"/>
            </a:xfrm>
            <a:custGeom>
              <a:avLst/>
              <a:gdLst>
                <a:gd name="T0" fmla="*/ 26 w 53"/>
                <a:gd name="T1" fmla="*/ 54 h 54"/>
                <a:gd name="T2" fmla="*/ 0 w 53"/>
                <a:gd name="T3" fmla="*/ 27 h 54"/>
                <a:gd name="T4" fmla="*/ 26 w 53"/>
                <a:gd name="T5" fmla="*/ 0 h 54"/>
                <a:gd name="T6" fmla="*/ 53 w 53"/>
                <a:gd name="T7" fmla="*/ 27 h 54"/>
                <a:gd name="T8" fmla="*/ 26 w 53"/>
                <a:gd name="T9" fmla="*/ 54 h 54"/>
                <a:gd name="T10" fmla="*/ 26 w 53"/>
                <a:gd name="T11" fmla="*/ 8 h 54"/>
                <a:gd name="T12" fmla="*/ 7 w 53"/>
                <a:gd name="T13" fmla="*/ 27 h 54"/>
                <a:gd name="T14" fmla="*/ 26 w 53"/>
                <a:gd name="T15" fmla="*/ 46 h 54"/>
                <a:gd name="T16" fmla="*/ 45 w 53"/>
                <a:gd name="T17" fmla="*/ 27 h 54"/>
                <a:gd name="T18" fmla="*/ 26 w 53"/>
                <a:gd name="T1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26" y="54"/>
                  </a:moveTo>
                  <a:cubicBezTo>
                    <a:pt x="12" y="54"/>
                    <a:pt x="0" y="42"/>
                    <a:pt x="0" y="27"/>
                  </a:cubicBezTo>
                  <a:cubicBezTo>
                    <a:pt x="0" y="12"/>
                    <a:pt x="12" y="0"/>
                    <a:pt x="26" y="0"/>
                  </a:cubicBezTo>
                  <a:cubicBezTo>
                    <a:pt x="41" y="0"/>
                    <a:pt x="53" y="12"/>
                    <a:pt x="53" y="27"/>
                  </a:cubicBezTo>
                  <a:cubicBezTo>
                    <a:pt x="53" y="42"/>
                    <a:pt x="41" y="54"/>
                    <a:pt x="26" y="54"/>
                  </a:cubicBezTo>
                  <a:close/>
                  <a:moveTo>
                    <a:pt x="26" y="8"/>
                  </a:moveTo>
                  <a:cubicBezTo>
                    <a:pt x="16" y="8"/>
                    <a:pt x="7" y="16"/>
                    <a:pt x="7" y="27"/>
                  </a:cubicBezTo>
                  <a:cubicBezTo>
                    <a:pt x="7" y="37"/>
                    <a:pt x="16" y="46"/>
                    <a:pt x="26" y="46"/>
                  </a:cubicBezTo>
                  <a:cubicBezTo>
                    <a:pt x="37" y="46"/>
                    <a:pt x="45" y="37"/>
                    <a:pt x="45" y="27"/>
                  </a:cubicBezTo>
                  <a:cubicBezTo>
                    <a:pt x="45" y="16"/>
                    <a:pt x="37" y="8"/>
                    <a:pt x="2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198" tIns="31099" rIns="62198" bIns="31099" numCol="1" anchor="t" anchorCtr="0" compatLnSpc="1">
              <a:prstTxWarp prst="textNoShape">
                <a:avLst/>
              </a:prstTxWarp>
            </a:bodyPr>
            <a:lstStyle/>
            <a:p>
              <a:pPr defTabSz="914263"/>
              <a:endParaRPr lang="id-ID" sz="1224">
                <a:solidFill>
                  <a:srgbClr val="000004"/>
                </a:solidFill>
                <a:latin typeface="Calibri" panose="020F0502020204030204"/>
              </a:endParaRPr>
            </a:p>
          </p:txBody>
        </p:sp>
      </p:grpSp>
      <p:grpSp>
        <p:nvGrpSpPr>
          <p:cNvPr id="80" name="Group 79">
            <a:extLst>
              <a:ext uri="{FF2B5EF4-FFF2-40B4-BE49-F238E27FC236}">
                <a16:creationId xmlns:a16="http://schemas.microsoft.com/office/drawing/2014/main" id="{1714E2D2-7DCE-4912-B9AE-AE1E8F9D7938}"/>
              </a:ext>
            </a:extLst>
          </p:cNvPr>
          <p:cNvGrpSpPr/>
          <p:nvPr/>
        </p:nvGrpSpPr>
        <p:grpSpPr>
          <a:xfrm>
            <a:off x="1359376" y="1117118"/>
            <a:ext cx="10204742" cy="1643868"/>
            <a:chOff x="1325401" y="950162"/>
            <a:chExt cx="10205258" cy="1643950"/>
          </a:xfrm>
        </p:grpSpPr>
        <p:pic>
          <p:nvPicPr>
            <p:cNvPr id="5" name="Graphic 4" descr="Right Pointing Backhand Index ">
              <a:extLst>
                <a:ext uri="{FF2B5EF4-FFF2-40B4-BE49-F238E27FC236}">
                  <a16:creationId xmlns:a16="http://schemas.microsoft.com/office/drawing/2014/main" id="{EA163550-28E0-4D79-9752-3F63B9CD6E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2312873" y="1354576"/>
              <a:ext cx="952346" cy="952346"/>
            </a:xfrm>
            <a:prstGeom prst="rect">
              <a:avLst/>
            </a:prstGeom>
          </p:spPr>
        </p:pic>
        <p:sp>
          <p:nvSpPr>
            <p:cNvPr id="6" name="Oval 5">
              <a:extLst>
                <a:ext uri="{FF2B5EF4-FFF2-40B4-BE49-F238E27FC236}">
                  <a16:creationId xmlns:a16="http://schemas.microsoft.com/office/drawing/2014/main" id="{8095D8A9-0296-4C8C-95F3-CBB71B83A7A3}"/>
                </a:ext>
              </a:extLst>
            </p:cNvPr>
            <p:cNvSpPr/>
            <p:nvPr/>
          </p:nvSpPr>
          <p:spPr>
            <a:xfrm>
              <a:off x="2317846" y="1290016"/>
              <a:ext cx="211205" cy="183067"/>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1">
                <a:defRPr/>
              </a:pPr>
              <a:endParaRPr lang="en-US" sz="1632" dirty="0">
                <a:solidFill>
                  <a:srgbClr val="FFFFFF"/>
                </a:solidFill>
                <a:latin typeface="Calibri" panose="020F0502020204030204"/>
              </a:endParaRPr>
            </a:p>
          </p:txBody>
        </p:sp>
        <p:sp>
          <p:nvSpPr>
            <p:cNvPr id="7" name="Oval 6">
              <a:extLst>
                <a:ext uri="{FF2B5EF4-FFF2-40B4-BE49-F238E27FC236}">
                  <a16:creationId xmlns:a16="http://schemas.microsoft.com/office/drawing/2014/main" id="{938EA8FE-746C-453C-BA67-74A0C7240E3E}"/>
                </a:ext>
              </a:extLst>
            </p:cNvPr>
            <p:cNvSpPr/>
            <p:nvPr/>
          </p:nvSpPr>
          <p:spPr>
            <a:xfrm>
              <a:off x="2825722" y="1271697"/>
              <a:ext cx="211205" cy="1830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1">
                <a:defRPr/>
              </a:pPr>
              <a:endParaRPr lang="en-US" sz="1632" dirty="0">
                <a:solidFill>
                  <a:srgbClr val="FFFFFF"/>
                </a:solidFill>
                <a:latin typeface="Calibri" panose="020F0502020204030204"/>
              </a:endParaRPr>
            </a:p>
          </p:txBody>
        </p:sp>
        <p:cxnSp>
          <p:nvCxnSpPr>
            <p:cNvPr id="52" name="Straight Connector 51">
              <a:extLst>
                <a:ext uri="{FF2B5EF4-FFF2-40B4-BE49-F238E27FC236}">
                  <a16:creationId xmlns:a16="http://schemas.microsoft.com/office/drawing/2014/main" id="{BBEAF82C-8B85-4AB3-844B-AAB0B7613D7A}"/>
                </a:ext>
              </a:extLst>
            </p:cNvPr>
            <p:cNvCxnSpPr>
              <a:cxnSpLocks/>
            </p:cNvCxnSpPr>
            <p:nvPr/>
          </p:nvCxnSpPr>
          <p:spPr>
            <a:xfrm flipH="1">
              <a:off x="1325401" y="2594112"/>
              <a:ext cx="9618823"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Lst>
          </p:spPr>
        </p:cxnSp>
        <p:sp>
          <p:nvSpPr>
            <p:cNvPr id="55" name="Rectangle 54">
              <a:extLst>
                <a:ext uri="{FF2B5EF4-FFF2-40B4-BE49-F238E27FC236}">
                  <a16:creationId xmlns:a16="http://schemas.microsoft.com/office/drawing/2014/main" id="{98DF1FAC-1A40-484B-BFEC-25B3D63E7DBB}"/>
                </a:ext>
              </a:extLst>
            </p:cNvPr>
            <p:cNvSpPr/>
            <p:nvPr/>
          </p:nvSpPr>
          <p:spPr>
            <a:xfrm>
              <a:off x="9834433" y="1670137"/>
              <a:ext cx="1696226" cy="694509"/>
            </a:xfrm>
            <a:prstGeom prst="rect">
              <a:avLst/>
            </a:prstGeom>
          </p:spPr>
          <p:txBody>
            <a:bodyPr wrap="none" lIns="0" tIns="0" rIns="0" bIns="0">
              <a:noAutofit/>
            </a:bodyPr>
            <a:lstStyle/>
            <a:p>
              <a:pPr defTabSz="914263"/>
              <a:r>
                <a:rPr lang="en-US" sz="1600" b="1" dirty="0">
                  <a:solidFill>
                    <a:srgbClr val="115531"/>
                  </a:solidFill>
                  <a:latin typeface="Century Gothic" panose="020B0502020202020204" pitchFamily="34" charset="0"/>
                </a:rPr>
                <a:t>GAINS:</a:t>
              </a:r>
            </a:p>
            <a:p>
              <a:pPr defTabSz="914263"/>
              <a:r>
                <a:rPr lang="en-US" sz="1600" b="1" dirty="0">
                  <a:solidFill>
                    <a:srgbClr val="115531"/>
                  </a:solidFill>
                  <a:latin typeface="Century Gothic" panose="020B0502020202020204" pitchFamily="34" charset="0"/>
                </a:rPr>
                <a:t>Innovation Wins </a:t>
              </a:r>
            </a:p>
            <a:p>
              <a:pPr defTabSz="914263"/>
              <a:r>
                <a:rPr lang="en-US" sz="1600" b="1" dirty="0">
                  <a:solidFill>
                    <a:srgbClr val="115531"/>
                  </a:solidFill>
                  <a:latin typeface="Century Gothic" panose="020B0502020202020204" pitchFamily="34" charset="0"/>
                </a:rPr>
                <a:t>In Choice Tasks</a:t>
              </a:r>
              <a:r>
                <a:rPr lang="en-US" sz="1600" dirty="0">
                  <a:solidFill>
                    <a:srgbClr val="115531"/>
                  </a:solidFill>
                  <a:latin typeface="Century Gothic" panose="020B0502020202020204" pitchFamily="34" charset="0"/>
                </a:rPr>
                <a:t> </a:t>
              </a:r>
            </a:p>
            <a:p>
              <a:pPr defTabSz="914263"/>
              <a:endParaRPr lang="en-US" sz="1600" dirty="0">
                <a:solidFill>
                  <a:srgbClr val="115531"/>
                </a:solidFill>
                <a:latin typeface="Century Gothic" panose="020B0502020202020204" pitchFamily="34" charset="0"/>
              </a:endParaRPr>
            </a:p>
          </p:txBody>
        </p:sp>
        <p:grpSp>
          <p:nvGrpSpPr>
            <p:cNvPr id="56" name="Group 55">
              <a:extLst>
                <a:ext uri="{FF2B5EF4-FFF2-40B4-BE49-F238E27FC236}">
                  <a16:creationId xmlns:a16="http://schemas.microsoft.com/office/drawing/2014/main" id="{91CA9E77-62E7-4415-AC66-FFBF133EBFA8}"/>
                </a:ext>
              </a:extLst>
            </p:cNvPr>
            <p:cNvGrpSpPr/>
            <p:nvPr/>
          </p:nvGrpSpPr>
          <p:grpSpPr>
            <a:xfrm>
              <a:off x="7296519" y="991694"/>
              <a:ext cx="2898212" cy="562014"/>
              <a:chOff x="4615829" y="2084907"/>
              <a:chExt cx="2870083" cy="562014"/>
            </a:xfrm>
          </p:grpSpPr>
          <p:sp>
            <p:nvSpPr>
              <p:cNvPr id="57" name="Freeform: Shape 56">
                <a:extLst>
                  <a:ext uri="{FF2B5EF4-FFF2-40B4-BE49-F238E27FC236}">
                    <a16:creationId xmlns:a16="http://schemas.microsoft.com/office/drawing/2014/main" id="{6304EF59-4532-44B1-B1EB-649E52AA1A87}"/>
                  </a:ext>
                </a:extLst>
              </p:cNvPr>
              <p:cNvSpPr/>
              <p:nvPr/>
            </p:nvSpPr>
            <p:spPr>
              <a:xfrm>
                <a:off x="6923898" y="2084907"/>
                <a:ext cx="562014" cy="562014"/>
              </a:xfrm>
              <a:custGeom>
                <a:avLst/>
                <a:gdLst>
                  <a:gd name="connsiteX0" fmla="*/ 641356 w 1280993"/>
                  <a:gd name="connsiteY0" fmla="*/ 0 h 1280993"/>
                  <a:gd name="connsiteX1" fmla="*/ 0 w 1280993"/>
                  <a:gd name="connsiteY1" fmla="*/ 641043 h 1280993"/>
                  <a:gd name="connsiteX2" fmla="*/ 641043 w 1280993"/>
                  <a:gd name="connsiteY2" fmla="*/ 1282399 h 1280993"/>
                  <a:gd name="connsiteX3" fmla="*/ 1282399 w 1280993"/>
                  <a:gd name="connsiteY3" fmla="*/ 641356 h 1280993"/>
                  <a:gd name="connsiteX4" fmla="*/ 1282399 w 1280993"/>
                  <a:gd name="connsiteY4" fmla="*/ 641004 h 1280993"/>
                  <a:gd name="connsiteX5" fmla="*/ 641356 w 1280993"/>
                  <a:gd name="connsiteY5" fmla="*/ 0 h 1280993"/>
                  <a:gd name="connsiteX6" fmla="*/ 240811 w 1280993"/>
                  <a:gd name="connsiteY6" fmla="*/ 564926 h 1280993"/>
                  <a:gd name="connsiteX7" fmla="*/ 440849 w 1280993"/>
                  <a:gd name="connsiteY7" fmla="*/ 364653 h 1280993"/>
                  <a:gd name="connsiteX8" fmla="*/ 441083 w 1280993"/>
                  <a:gd name="connsiteY8" fmla="*/ 364653 h 1280993"/>
                  <a:gd name="connsiteX9" fmla="*/ 588281 w 1280993"/>
                  <a:gd name="connsiteY9" fmla="*/ 419330 h 1280993"/>
                  <a:gd name="connsiteX10" fmla="*/ 495877 w 1280993"/>
                  <a:gd name="connsiteY10" fmla="*/ 526769 h 1280993"/>
                  <a:gd name="connsiteX11" fmla="*/ 468187 w 1280993"/>
                  <a:gd name="connsiteY11" fmla="*/ 558990 h 1280993"/>
                  <a:gd name="connsiteX12" fmla="*/ 505094 w 1280993"/>
                  <a:gd name="connsiteY12" fmla="*/ 575314 h 1280993"/>
                  <a:gd name="connsiteX13" fmla="*/ 687519 w 1280993"/>
                  <a:gd name="connsiteY13" fmla="*/ 656119 h 1280993"/>
                  <a:gd name="connsiteX14" fmla="*/ 573908 w 1280993"/>
                  <a:gd name="connsiteY14" fmla="*/ 745944 h 1280993"/>
                  <a:gd name="connsiteX15" fmla="*/ 555006 w 1280993"/>
                  <a:gd name="connsiteY15" fmla="*/ 760941 h 1280993"/>
                  <a:gd name="connsiteX16" fmla="*/ 575783 w 1280993"/>
                  <a:gd name="connsiteY16" fmla="*/ 770510 h 1280993"/>
                  <a:gd name="connsiteX17" fmla="*/ 673419 w 1280993"/>
                  <a:gd name="connsiteY17" fmla="*/ 815462 h 1280993"/>
                  <a:gd name="connsiteX18" fmla="*/ 591405 w 1280993"/>
                  <a:gd name="connsiteY18" fmla="*/ 871544 h 1280993"/>
                  <a:gd name="connsiteX19" fmla="*/ 579923 w 1280993"/>
                  <a:gd name="connsiteY19" fmla="*/ 879355 h 1280993"/>
                  <a:gd name="connsiteX20" fmla="*/ 591366 w 1280993"/>
                  <a:gd name="connsiteY20" fmla="*/ 886854 h 1280993"/>
                  <a:gd name="connsiteX21" fmla="*/ 646043 w 1280993"/>
                  <a:gd name="connsiteY21" fmla="*/ 922588 h 1280993"/>
                  <a:gd name="connsiteX22" fmla="*/ 608120 w 1280993"/>
                  <a:gd name="connsiteY22" fmla="*/ 950474 h 1280993"/>
                  <a:gd name="connsiteX23" fmla="*/ 603473 w 1280993"/>
                  <a:gd name="connsiteY23" fmla="*/ 953871 h 1280993"/>
                  <a:gd name="connsiteX24" fmla="*/ 606206 w 1280993"/>
                  <a:gd name="connsiteY24" fmla="*/ 958558 h 1280993"/>
                  <a:gd name="connsiteX25" fmla="*/ 637450 w 1280993"/>
                  <a:gd name="connsiteY25" fmla="*/ 1012219 h 1280993"/>
                  <a:gd name="connsiteX26" fmla="*/ 240811 w 1280993"/>
                  <a:gd name="connsiteY26" fmla="*/ 564926 h 1280993"/>
                  <a:gd name="connsiteX27" fmla="*/ 646120 w 1280993"/>
                  <a:gd name="connsiteY27" fmla="*/ 1011516 h 1280993"/>
                  <a:gd name="connsiteX28" fmla="*/ 619642 w 1280993"/>
                  <a:gd name="connsiteY28" fmla="*/ 957738 h 1280993"/>
                  <a:gd name="connsiteX29" fmla="*/ 663422 w 1280993"/>
                  <a:gd name="connsiteY29" fmla="*/ 928369 h 1280993"/>
                  <a:gd name="connsiteX30" fmla="*/ 672287 w 1280993"/>
                  <a:gd name="connsiteY30" fmla="*/ 922393 h 1280993"/>
                  <a:gd name="connsiteX31" fmla="*/ 663343 w 1280993"/>
                  <a:gd name="connsiteY31" fmla="*/ 915988 h 1280993"/>
                  <a:gd name="connsiteX32" fmla="*/ 612572 w 1280993"/>
                  <a:gd name="connsiteY32" fmla="*/ 879472 h 1280993"/>
                  <a:gd name="connsiteX33" fmla="*/ 698493 w 1280993"/>
                  <a:gd name="connsiteY33" fmla="*/ 821906 h 1280993"/>
                  <a:gd name="connsiteX34" fmla="*/ 711889 w 1280993"/>
                  <a:gd name="connsiteY34" fmla="*/ 812923 h 1280993"/>
                  <a:gd name="connsiteX35" fmla="*/ 697438 w 1280993"/>
                  <a:gd name="connsiteY35" fmla="*/ 805112 h 1280993"/>
                  <a:gd name="connsiteX36" fmla="*/ 610151 w 1280993"/>
                  <a:gd name="connsiteY36" fmla="*/ 756880 h 1280993"/>
                  <a:gd name="connsiteX37" fmla="*/ 746569 w 1280993"/>
                  <a:gd name="connsiteY37" fmla="*/ 669670 h 1280993"/>
                  <a:gd name="connsiteX38" fmla="*/ 780351 w 1280993"/>
                  <a:gd name="connsiteY38" fmla="*/ 648073 h 1280993"/>
                  <a:gd name="connsiteX39" fmla="*/ 743445 w 1280993"/>
                  <a:gd name="connsiteY39" fmla="*/ 628780 h 1280993"/>
                  <a:gd name="connsiteX40" fmla="*/ 570003 w 1280993"/>
                  <a:gd name="connsiteY40" fmla="*/ 539814 h 1280993"/>
                  <a:gd name="connsiteX41" fmla="*/ 681504 w 1280993"/>
                  <a:gd name="connsiteY41" fmla="*/ 429406 h 1280993"/>
                  <a:gd name="connsiteX42" fmla="*/ 841628 w 1280993"/>
                  <a:gd name="connsiteY42" fmla="*/ 364693 h 1280993"/>
                  <a:gd name="connsiteX43" fmla="*/ 1041901 w 1280993"/>
                  <a:gd name="connsiteY43" fmla="*/ 564809 h 1280993"/>
                  <a:gd name="connsiteX44" fmla="*/ 1041901 w 1280993"/>
                  <a:gd name="connsiteY44" fmla="*/ 564965 h 1280993"/>
                  <a:gd name="connsiteX45" fmla="*/ 646120 w 1280993"/>
                  <a:gd name="connsiteY45" fmla="*/ 1011516 h 128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80993" h="1280993">
                    <a:moveTo>
                      <a:pt x="641356" y="0"/>
                    </a:moveTo>
                    <a:cubicBezTo>
                      <a:pt x="287247" y="-86"/>
                      <a:pt x="86" y="286919"/>
                      <a:pt x="0" y="641043"/>
                    </a:cubicBezTo>
                    <a:cubicBezTo>
                      <a:pt x="-86" y="995168"/>
                      <a:pt x="286935" y="1282313"/>
                      <a:pt x="641043" y="1282399"/>
                    </a:cubicBezTo>
                    <a:cubicBezTo>
                      <a:pt x="995152" y="1282485"/>
                      <a:pt x="1282321" y="995480"/>
                      <a:pt x="1282399" y="641356"/>
                    </a:cubicBezTo>
                    <a:cubicBezTo>
                      <a:pt x="1282399" y="641239"/>
                      <a:pt x="1282399" y="641121"/>
                      <a:pt x="1282399" y="641004"/>
                    </a:cubicBezTo>
                    <a:cubicBezTo>
                      <a:pt x="1282282" y="287017"/>
                      <a:pt x="995347" y="86"/>
                      <a:pt x="641356" y="0"/>
                    </a:cubicBezTo>
                    <a:close/>
                    <a:moveTo>
                      <a:pt x="240811" y="564926"/>
                    </a:moveTo>
                    <a:cubicBezTo>
                      <a:pt x="240733" y="454381"/>
                      <a:pt x="330324" y="364720"/>
                      <a:pt x="440849" y="364653"/>
                    </a:cubicBezTo>
                    <a:cubicBezTo>
                      <a:pt x="440927" y="364653"/>
                      <a:pt x="441006" y="364653"/>
                      <a:pt x="441083" y="364653"/>
                    </a:cubicBezTo>
                    <a:cubicBezTo>
                      <a:pt x="499314" y="364653"/>
                      <a:pt x="551686" y="392773"/>
                      <a:pt x="588281" y="419330"/>
                    </a:cubicBezTo>
                    <a:lnTo>
                      <a:pt x="495877" y="526769"/>
                    </a:lnTo>
                    <a:lnTo>
                      <a:pt x="468187" y="558990"/>
                    </a:lnTo>
                    <a:lnTo>
                      <a:pt x="505094" y="575314"/>
                    </a:lnTo>
                    <a:lnTo>
                      <a:pt x="687519" y="656119"/>
                    </a:lnTo>
                    <a:lnTo>
                      <a:pt x="573908" y="745944"/>
                    </a:lnTo>
                    <a:lnTo>
                      <a:pt x="555006" y="760941"/>
                    </a:lnTo>
                    <a:lnTo>
                      <a:pt x="575783" y="770510"/>
                    </a:lnTo>
                    <a:lnTo>
                      <a:pt x="673419" y="815462"/>
                    </a:lnTo>
                    <a:lnTo>
                      <a:pt x="591405" y="871544"/>
                    </a:lnTo>
                    <a:lnTo>
                      <a:pt x="579923" y="879355"/>
                    </a:lnTo>
                    <a:lnTo>
                      <a:pt x="591366" y="886854"/>
                    </a:lnTo>
                    <a:lnTo>
                      <a:pt x="646043" y="922588"/>
                    </a:lnTo>
                    <a:lnTo>
                      <a:pt x="608120" y="950474"/>
                    </a:lnTo>
                    <a:lnTo>
                      <a:pt x="603473" y="953871"/>
                    </a:lnTo>
                    <a:lnTo>
                      <a:pt x="606206" y="958558"/>
                    </a:lnTo>
                    <a:lnTo>
                      <a:pt x="637450" y="1012219"/>
                    </a:lnTo>
                    <a:cubicBezTo>
                      <a:pt x="427102" y="804136"/>
                      <a:pt x="240811" y="784335"/>
                      <a:pt x="240811" y="564926"/>
                    </a:cubicBezTo>
                    <a:close/>
                    <a:moveTo>
                      <a:pt x="646120" y="1011516"/>
                    </a:moveTo>
                    <a:lnTo>
                      <a:pt x="619642" y="957738"/>
                    </a:lnTo>
                    <a:lnTo>
                      <a:pt x="663422" y="928369"/>
                    </a:lnTo>
                    <a:lnTo>
                      <a:pt x="672287" y="922393"/>
                    </a:lnTo>
                    <a:lnTo>
                      <a:pt x="663343" y="915988"/>
                    </a:lnTo>
                    <a:lnTo>
                      <a:pt x="612572" y="879472"/>
                    </a:lnTo>
                    <a:lnTo>
                      <a:pt x="698493" y="821906"/>
                    </a:lnTo>
                    <a:lnTo>
                      <a:pt x="711889" y="812923"/>
                    </a:lnTo>
                    <a:lnTo>
                      <a:pt x="697438" y="805112"/>
                    </a:lnTo>
                    <a:lnTo>
                      <a:pt x="610151" y="756880"/>
                    </a:lnTo>
                    <a:lnTo>
                      <a:pt x="746569" y="669670"/>
                    </a:lnTo>
                    <a:lnTo>
                      <a:pt x="780351" y="648073"/>
                    </a:lnTo>
                    <a:lnTo>
                      <a:pt x="743445" y="628780"/>
                    </a:lnTo>
                    <a:lnTo>
                      <a:pt x="570003" y="539814"/>
                    </a:lnTo>
                    <a:lnTo>
                      <a:pt x="681504" y="429406"/>
                    </a:lnTo>
                    <a:cubicBezTo>
                      <a:pt x="718020" y="400349"/>
                      <a:pt x="776172" y="364693"/>
                      <a:pt x="841628" y="364693"/>
                    </a:cubicBezTo>
                    <a:cubicBezTo>
                      <a:pt x="952192" y="364650"/>
                      <a:pt x="1041861" y="454245"/>
                      <a:pt x="1041901" y="564809"/>
                    </a:cubicBezTo>
                    <a:cubicBezTo>
                      <a:pt x="1041901" y="564859"/>
                      <a:pt x="1041901" y="564914"/>
                      <a:pt x="1041901" y="564965"/>
                    </a:cubicBezTo>
                    <a:cubicBezTo>
                      <a:pt x="1041861" y="784101"/>
                      <a:pt x="856078" y="804097"/>
                      <a:pt x="646120" y="1011516"/>
                    </a:cubicBezTo>
                    <a:close/>
                  </a:path>
                </a:pathLst>
              </a:custGeom>
              <a:solidFill>
                <a:srgbClr val="9A0000"/>
              </a:solidFill>
              <a:ln w="3903" cap="flat">
                <a:noFill/>
                <a:prstDash val="solid"/>
                <a:miter/>
              </a:ln>
            </p:spPr>
            <p:txBody>
              <a:bodyPr rtlCol="0" anchor="ctr"/>
              <a:lstStyle/>
              <a:p>
                <a:pPr defTabSz="914263"/>
                <a:endParaRPr lang="en-GB">
                  <a:solidFill>
                    <a:srgbClr val="000004"/>
                  </a:solidFill>
                  <a:latin typeface="Calibri" panose="020F0502020204030204"/>
                </a:endParaRPr>
              </a:p>
            </p:txBody>
          </p:sp>
          <p:sp>
            <p:nvSpPr>
              <p:cNvPr id="58" name="Freeform: Shape 57">
                <a:extLst>
                  <a:ext uri="{FF2B5EF4-FFF2-40B4-BE49-F238E27FC236}">
                    <a16:creationId xmlns:a16="http://schemas.microsoft.com/office/drawing/2014/main" id="{10B8DD49-A851-43F0-8B52-01FB2C2C4739}"/>
                  </a:ext>
                </a:extLst>
              </p:cNvPr>
              <p:cNvSpPr/>
              <p:nvPr/>
            </p:nvSpPr>
            <p:spPr>
              <a:xfrm>
                <a:off x="4615829" y="2094476"/>
                <a:ext cx="2405917" cy="495555"/>
              </a:xfrm>
              <a:custGeom>
                <a:avLst/>
                <a:gdLst>
                  <a:gd name="connsiteX0" fmla="*/ 150506 w 3400481"/>
                  <a:gd name="connsiteY0" fmla="*/ 246369 h 495555"/>
                  <a:gd name="connsiteX1" fmla="*/ 149098 w 3400481"/>
                  <a:gd name="connsiteY1" fmla="*/ 247777 h 495555"/>
                  <a:gd name="connsiteX2" fmla="*/ 150506 w 3400481"/>
                  <a:gd name="connsiteY2" fmla="*/ 249185 h 495555"/>
                  <a:gd name="connsiteX3" fmla="*/ 247625 w 3400481"/>
                  <a:gd name="connsiteY3" fmla="*/ 0 h 495555"/>
                  <a:gd name="connsiteX4" fmla="*/ 261613 w 3400481"/>
                  <a:gd name="connsiteY4" fmla="*/ 5841 h 495555"/>
                  <a:gd name="connsiteX5" fmla="*/ 312336 w 3400481"/>
                  <a:gd name="connsiteY5" fmla="*/ 56872 h 495555"/>
                  <a:gd name="connsiteX6" fmla="*/ 318177 w 3400481"/>
                  <a:gd name="connsiteY6" fmla="*/ 70705 h 495555"/>
                  <a:gd name="connsiteX7" fmla="*/ 312336 w 3400481"/>
                  <a:gd name="connsiteY7" fmla="*/ 84540 h 495555"/>
                  <a:gd name="connsiteX8" fmla="*/ 208256 w 3400481"/>
                  <a:gd name="connsiteY8" fmla="*/ 188620 h 495555"/>
                  <a:gd name="connsiteX9" fmla="*/ 3380765 w 3400481"/>
                  <a:gd name="connsiteY9" fmla="*/ 188620 h 495555"/>
                  <a:gd name="connsiteX10" fmla="*/ 3400481 w 3400481"/>
                  <a:gd name="connsiteY10" fmla="*/ 208336 h 495555"/>
                  <a:gd name="connsiteX11" fmla="*/ 3400481 w 3400481"/>
                  <a:gd name="connsiteY11" fmla="*/ 287196 h 495555"/>
                  <a:gd name="connsiteX12" fmla="*/ 3380765 w 3400481"/>
                  <a:gd name="connsiteY12" fmla="*/ 306912 h 495555"/>
                  <a:gd name="connsiteX13" fmla="*/ 208233 w 3400481"/>
                  <a:gd name="connsiteY13" fmla="*/ 306912 h 495555"/>
                  <a:gd name="connsiteX14" fmla="*/ 312336 w 3400481"/>
                  <a:gd name="connsiteY14" fmla="*/ 411016 h 495555"/>
                  <a:gd name="connsiteX15" fmla="*/ 318177 w 3400481"/>
                  <a:gd name="connsiteY15" fmla="*/ 424850 h 495555"/>
                  <a:gd name="connsiteX16" fmla="*/ 312336 w 3400481"/>
                  <a:gd name="connsiteY16" fmla="*/ 438683 h 495555"/>
                  <a:gd name="connsiteX17" fmla="*/ 261613 w 3400481"/>
                  <a:gd name="connsiteY17" fmla="*/ 489714 h 495555"/>
                  <a:gd name="connsiteX18" fmla="*/ 247625 w 3400481"/>
                  <a:gd name="connsiteY18" fmla="*/ 495555 h 495555"/>
                  <a:gd name="connsiteX19" fmla="*/ 233637 w 3400481"/>
                  <a:gd name="connsiteY19" fmla="*/ 489714 h 495555"/>
                  <a:gd name="connsiteX20" fmla="*/ 5841 w 3400481"/>
                  <a:gd name="connsiteY20" fmla="*/ 261612 h 495555"/>
                  <a:gd name="connsiteX21" fmla="*/ 0 w 3400481"/>
                  <a:gd name="connsiteY21" fmla="*/ 247777 h 495555"/>
                  <a:gd name="connsiteX22" fmla="*/ 5841 w 3400481"/>
                  <a:gd name="connsiteY22" fmla="*/ 233944 h 495555"/>
                  <a:gd name="connsiteX23" fmla="*/ 233637 w 3400481"/>
                  <a:gd name="connsiteY23" fmla="*/ 5841 h 495555"/>
                  <a:gd name="connsiteX24" fmla="*/ 247625 w 3400481"/>
                  <a:gd name="connsiteY24" fmla="*/ 0 h 4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00481" h="495555">
                    <a:moveTo>
                      <a:pt x="150506" y="246369"/>
                    </a:moveTo>
                    <a:lnTo>
                      <a:pt x="149098" y="247777"/>
                    </a:lnTo>
                    <a:lnTo>
                      <a:pt x="150506" y="249185"/>
                    </a:lnTo>
                    <a:close/>
                    <a:moveTo>
                      <a:pt x="247625" y="0"/>
                    </a:moveTo>
                    <a:cubicBezTo>
                      <a:pt x="253056" y="0"/>
                      <a:pt x="257718" y="1947"/>
                      <a:pt x="261613" y="5841"/>
                    </a:cubicBezTo>
                    <a:lnTo>
                      <a:pt x="312336" y="56872"/>
                    </a:lnTo>
                    <a:cubicBezTo>
                      <a:pt x="316230" y="60766"/>
                      <a:pt x="318177" y="65377"/>
                      <a:pt x="318177" y="70705"/>
                    </a:cubicBezTo>
                    <a:cubicBezTo>
                      <a:pt x="318177" y="76034"/>
                      <a:pt x="316230" y="80645"/>
                      <a:pt x="312336" y="84540"/>
                    </a:cubicBezTo>
                    <a:lnTo>
                      <a:pt x="208256" y="188620"/>
                    </a:lnTo>
                    <a:lnTo>
                      <a:pt x="3380765" y="188620"/>
                    </a:lnTo>
                    <a:cubicBezTo>
                      <a:pt x="3391654" y="188620"/>
                      <a:pt x="3400481" y="197447"/>
                      <a:pt x="3400481" y="208336"/>
                    </a:cubicBezTo>
                    <a:lnTo>
                      <a:pt x="3400481" y="287196"/>
                    </a:lnTo>
                    <a:cubicBezTo>
                      <a:pt x="3400481" y="298085"/>
                      <a:pt x="3391654" y="306912"/>
                      <a:pt x="3380765" y="306912"/>
                    </a:cubicBezTo>
                    <a:lnTo>
                      <a:pt x="208233" y="306912"/>
                    </a:lnTo>
                    <a:lnTo>
                      <a:pt x="312336" y="411016"/>
                    </a:lnTo>
                    <a:cubicBezTo>
                      <a:pt x="316230" y="414909"/>
                      <a:pt x="318177" y="419521"/>
                      <a:pt x="318177" y="424850"/>
                    </a:cubicBezTo>
                    <a:cubicBezTo>
                      <a:pt x="318177" y="430178"/>
                      <a:pt x="316230" y="434789"/>
                      <a:pt x="312336" y="438683"/>
                    </a:cubicBezTo>
                    <a:lnTo>
                      <a:pt x="261613" y="489714"/>
                    </a:lnTo>
                    <a:cubicBezTo>
                      <a:pt x="257718" y="493608"/>
                      <a:pt x="253056" y="495555"/>
                      <a:pt x="247625" y="495555"/>
                    </a:cubicBezTo>
                    <a:cubicBezTo>
                      <a:pt x="242194" y="495555"/>
                      <a:pt x="237532" y="493608"/>
                      <a:pt x="233637" y="489714"/>
                    </a:cubicBezTo>
                    <a:lnTo>
                      <a:pt x="5841" y="261612"/>
                    </a:lnTo>
                    <a:cubicBezTo>
                      <a:pt x="1947" y="257718"/>
                      <a:pt x="0" y="253106"/>
                      <a:pt x="0" y="247777"/>
                    </a:cubicBezTo>
                    <a:cubicBezTo>
                      <a:pt x="0" y="242449"/>
                      <a:pt x="1947" y="237838"/>
                      <a:pt x="5841" y="233944"/>
                    </a:cubicBezTo>
                    <a:lnTo>
                      <a:pt x="233637" y="5841"/>
                    </a:lnTo>
                    <a:cubicBezTo>
                      <a:pt x="237532" y="1947"/>
                      <a:pt x="242194" y="0"/>
                      <a:pt x="247625" y="0"/>
                    </a:cubicBez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GB" dirty="0">
                  <a:solidFill>
                    <a:srgbClr val="FFFFFF"/>
                  </a:solidFill>
                  <a:latin typeface="Calibri" panose="020F0502020204030204"/>
                </a:endParaRPr>
              </a:p>
            </p:txBody>
          </p:sp>
        </p:grpSp>
        <p:grpSp>
          <p:nvGrpSpPr>
            <p:cNvPr id="59" name="Group 58">
              <a:extLst>
                <a:ext uri="{FF2B5EF4-FFF2-40B4-BE49-F238E27FC236}">
                  <a16:creationId xmlns:a16="http://schemas.microsoft.com/office/drawing/2014/main" id="{CCB0CEF8-781F-455F-8545-D57671C14B51}"/>
                </a:ext>
              </a:extLst>
            </p:cNvPr>
            <p:cNvGrpSpPr/>
            <p:nvPr/>
          </p:nvGrpSpPr>
          <p:grpSpPr>
            <a:xfrm>
              <a:off x="7468131" y="1718161"/>
              <a:ext cx="2268781" cy="562014"/>
              <a:chOff x="4262050" y="3088980"/>
              <a:chExt cx="2268781" cy="562014"/>
            </a:xfrm>
          </p:grpSpPr>
          <p:sp>
            <p:nvSpPr>
              <p:cNvPr id="60" name="Freeform: Shape 59">
                <a:extLst>
                  <a:ext uri="{FF2B5EF4-FFF2-40B4-BE49-F238E27FC236}">
                    <a16:creationId xmlns:a16="http://schemas.microsoft.com/office/drawing/2014/main" id="{5ECDC1D1-F3AF-4F28-A15D-26DC8CC7F628}"/>
                  </a:ext>
                </a:extLst>
              </p:cNvPr>
              <p:cNvSpPr/>
              <p:nvPr/>
            </p:nvSpPr>
            <p:spPr>
              <a:xfrm>
                <a:off x="4262050" y="3088980"/>
                <a:ext cx="562014" cy="562014"/>
              </a:xfrm>
              <a:custGeom>
                <a:avLst/>
                <a:gdLst>
                  <a:gd name="connsiteX0" fmla="*/ 641161 w 1280993"/>
                  <a:gd name="connsiteY0" fmla="*/ 0 h 1280993"/>
                  <a:gd name="connsiteX1" fmla="*/ 0 w 1280993"/>
                  <a:gd name="connsiteY1" fmla="*/ 641239 h 1280993"/>
                  <a:gd name="connsiteX2" fmla="*/ 641239 w 1280993"/>
                  <a:gd name="connsiteY2" fmla="*/ 1282399 h 1280993"/>
                  <a:gd name="connsiteX3" fmla="*/ 1282400 w 1280993"/>
                  <a:gd name="connsiteY3" fmla="*/ 641200 h 1280993"/>
                  <a:gd name="connsiteX4" fmla="*/ 641200 w 1280993"/>
                  <a:gd name="connsiteY4" fmla="*/ 0 h 1280993"/>
                  <a:gd name="connsiteX5" fmla="*/ 641161 w 1280993"/>
                  <a:gd name="connsiteY5" fmla="*/ 0 h 1280993"/>
                  <a:gd name="connsiteX6" fmla="*/ 635498 w 1280993"/>
                  <a:gd name="connsiteY6" fmla="*/ 1005931 h 1280993"/>
                  <a:gd name="connsiteX7" fmla="*/ 268149 w 1280993"/>
                  <a:gd name="connsiteY7" fmla="*/ 678927 h 1280993"/>
                  <a:gd name="connsiteX8" fmla="*/ 384962 w 1280993"/>
                  <a:gd name="connsiteY8" fmla="*/ 678927 h 1280993"/>
                  <a:gd name="connsiteX9" fmla="*/ 416987 w 1280993"/>
                  <a:gd name="connsiteY9" fmla="*/ 659868 h 1280993"/>
                  <a:gd name="connsiteX10" fmla="*/ 422611 w 1280993"/>
                  <a:gd name="connsiteY10" fmla="*/ 692517 h 1280993"/>
                  <a:gd name="connsiteX11" fmla="*/ 441825 w 1280993"/>
                  <a:gd name="connsiteY11" fmla="*/ 713099 h 1280993"/>
                  <a:gd name="connsiteX12" fmla="*/ 461001 w 1280993"/>
                  <a:gd name="connsiteY12" fmla="*/ 692517 h 1280993"/>
                  <a:gd name="connsiteX13" fmla="*/ 476623 w 1280993"/>
                  <a:gd name="connsiteY13" fmla="*/ 602692 h 1280993"/>
                  <a:gd name="connsiteX14" fmla="*/ 496463 w 1280993"/>
                  <a:gd name="connsiteY14" fmla="*/ 764105 h 1280993"/>
                  <a:gd name="connsiteX15" fmla="*/ 514858 w 1280993"/>
                  <a:gd name="connsiteY15" fmla="*/ 785546 h 1280993"/>
                  <a:gd name="connsiteX16" fmla="*/ 515170 w 1280993"/>
                  <a:gd name="connsiteY16" fmla="*/ 785546 h 1280993"/>
                  <a:gd name="connsiteX17" fmla="*/ 533878 w 1280993"/>
                  <a:gd name="connsiteY17" fmla="*/ 764612 h 1280993"/>
                  <a:gd name="connsiteX18" fmla="*/ 544696 w 1280993"/>
                  <a:gd name="connsiteY18" fmla="*/ 692478 h 1280993"/>
                  <a:gd name="connsiteX19" fmla="*/ 564223 w 1280993"/>
                  <a:gd name="connsiteY19" fmla="*/ 708335 h 1280993"/>
                  <a:gd name="connsiteX20" fmla="*/ 583204 w 1280993"/>
                  <a:gd name="connsiteY20" fmla="*/ 687792 h 1280993"/>
                  <a:gd name="connsiteX21" fmla="*/ 591952 w 1280993"/>
                  <a:gd name="connsiteY21" fmla="*/ 638310 h 1280993"/>
                  <a:gd name="connsiteX22" fmla="*/ 594998 w 1280993"/>
                  <a:gd name="connsiteY22" fmla="*/ 650299 h 1280993"/>
                  <a:gd name="connsiteX23" fmla="*/ 631866 w 1280993"/>
                  <a:gd name="connsiteY23" fmla="*/ 678965 h 1280993"/>
                  <a:gd name="connsiteX24" fmla="*/ 1002924 w 1280993"/>
                  <a:gd name="connsiteY24" fmla="*/ 678965 h 1280993"/>
                  <a:gd name="connsiteX25" fmla="*/ 635498 w 1280993"/>
                  <a:gd name="connsiteY25" fmla="*/ 1005736 h 1280993"/>
                  <a:gd name="connsiteX26" fmla="*/ 1007025 w 1280993"/>
                  <a:gd name="connsiteY26" fmla="*/ 668538 h 1280993"/>
                  <a:gd name="connsiteX27" fmla="*/ 631632 w 1280993"/>
                  <a:gd name="connsiteY27" fmla="*/ 668538 h 1280993"/>
                  <a:gd name="connsiteX28" fmla="*/ 604879 w 1280993"/>
                  <a:gd name="connsiteY28" fmla="*/ 647722 h 1280993"/>
                  <a:gd name="connsiteX29" fmla="*/ 589882 w 1280993"/>
                  <a:gd name="connsiteY29" fmla="*/ 588866 h 1280993"/>
                  <a:gd name="connsiteX30" fmla="*/ 572776 w 1280993"/>
                  <a:gd name="connsiteY30" fmla="*/ 685956 h 1280993"/>
                  <a:gd name="connsiteX31" fmla="*/ 563598 w 1280993"/>
                  <a:gd name="connsiteY31" fmla="*/ 697907 h 1280993"/>
                  <a:gd name="connsiteX32" fmla="*/ 553678 w 1280993"/>
                  <a:gd name="connsiteY32" fmla="*/ 686620 h 1280993"/>
                  <a:gd name="connsiteX33" fmla="*/ 541962 w 1280993"/>
                  <a:gd name="connsiteY33" fmla="*/ 639755 h 1280993"/>
                  <a:gd name="connsiteX34" fmla="*/ 523489 w 1280993"/>
                  <a:gd name="connsiteY34" fmla="*/ 763128 h 1280993"/>
                  <a:gd name="connsiteX35" fmla="*/ 515014 w 1280993"/>
                  <a:gd name="connsiteY35" fmla="*/ 775235 h 1280993"/>
                  <a:gd name="connsiteX36" fmla="*/ 515014 w 1280993"/>
                  <a:gd name="connsiteY36" fmla="*/ 775235 h 1280993"/>
                  <a:gd name="connsiteX37" fmla="*/ 506734 w 1280993"/>
                  <a:gd name="connsiteY37" fmla="*/ 762933 h 1280993"/>
                  <a:gd name="connsiteX38" fmla="*/ 478186 w 1280993"/>
                  <a:gd name="connsiteY38" fmla="*/ 531144 h 1280993"/>
                  <a:gd name="connsiteX39" fmla="*/ 450847 w 1280993"/>
                  <a:gd name="connsiteY39" fmla="*/ 690565 h 1280993"/>
                  <a:gd name="connsiteX40" fmla="*/ 441904 w 1280993"/>
                  <a:gd name="connsiteY40" fmla="*/ 702515 h 1280993"/>
                  <a:gd name="connsiteX41" fmla="*/ 432921 w 1280993"/>
                  <a:gd name="connsiteY41" fmla="*/ 690565 h 1280993"/>
                  <a:gd name="connsiteX42" fmla="*/ 418354 w 1280993"/>
                  <a:gd name="connsiteY42" fmla="*/ 606206 h 1280993"/>
                  <a:gd name="connsiteX43" fmla="*/ 410816 w 1280993"/>
                  <a:gd name="connsiteY43" fmla="*/ 646902 h 1280993"/>
                  <a:gd name="connsiteX44" fmla="*/ 385040 w 1280993"/>
                  <a:gd name="connsiteY44" fmla="*/ 668343 h 1280993"/>
                  <a:gd name="connsiteX45" fmla="*/ 67135 w 1280993"/>
                  <a:gd name="connsiteY45" fmla="*/ 668343 h 1280993"/>
                  <a:gd name="connsiteX46" fmla="*/ 67135 w 1280993"/>
                  <a:gd name="connsiteY46" fmla="*/ 655884 h 1280993"/>
                  <a:gd name="connsiteX47" fmla="*/ 385040 w 1280993"/>
                  <a:gd name="connsiteY47" fmla="*/ 655884 h 1280993"/>
                  <a:gd name="connsiteX48" fmla="*/ 398592 w 1280993"/>
                  <a:gd name="connsiteY48" fmla="*/ 644636 h 1280993"/>
                  <a:gd name="connsiteX49" fmla="*/ 409410 w 1280993"/>
                  <a:gd name="connsiteY49" fmla="*/ 586054 h 1280993"/>
                  <a:gd name="connsiteX50" fmla="*/ 418510 w 1280993"/>
                  <a:gd name="connsiteY50" fmla="*/ 574338 h 1280993"/>
                  <a:gd name="connsiteX51" fmla="*/ 418510 w 1280993"/>
                  <a:gd name="connsiteY51" fmla="*/ 574338 h 1280993"/>
                  <a:gd name="connsiteX52" fmla="*/ 427454 w 1280993"/>
                  <a:gd name="connsiteY52" fmla="*/ 586289 h 1280993"/>
                  <a:gd name="connsiteX53" fmla="*/ 441825 w 1280993"/>
                  <a:gd name="connsiteY53" fmla="*/ 669319 h 1280993"/>
                  <a:gd name="connsiteX54" fmla="*/ 470257 w 1280993"/>
                  <a:gd name="connsiteY54" fmla="*/ 503844 h 1280993"/>
                  <a:gd name="connsiteX55" fmla="*/ 478927 w 1280993"/>
                  <a:gd name="connsiteY55" fmla="*/ 492128 h 1280993"/>
                  <a:gd name="connsiteX56" fmla="*/ 479162 w 1280993"/>
                  <a:gd name="connsiteY56" fmla="*/ 492128 h 1280993"/>
                  <a:gd name="connsiteX57" fmla="*/ 487442 w 1280993"/>
                  <a:gd name="connsiteY57" fmla="*/ 504430 h 1280993"/>
                  <a:gd name="connsiteX58" fmla="*/ 515444 w 1280993"/>
                  <a:gd name="connsiteY58" fmla="*/ 732509 h 1280993"/>
                  <a:gd name="connsiteX59" fmla="*/ 531769 w 1280993"/>
                  <a:gd name="connsiteY59" fmla="*/ 623391 h 1280993"/>
                  <a:gd name="connsiteX60" fmla="*/ 540556 w 1280993"/>
                  <a:gd name="connsiteY60" fmla="*/ 611206 h 1280993"/>
                  <a:gd name="connsiteX61" fmla="*/ 550476 w 1280993"/>
                  <a:gd name="connsiteY61" fmla="*/ 622492 h 1280993"/>
                  <a:gd name="connsiteX62" fmla="*/ 562700 w 1280993"/>
                  <a:gd name="connsiteY62" fmla="*/ 671428 h 1280993"/>
                  <a:gd name="connsiteX63" fmla="*/ 579806 w 1280993"/>
                  <a:gd name="connsiteY63" fmla="*/ 574611 h 1280993"/>
                  <a:gd name="connsiteX64" fmla="*/ 588945 w 1280993"/>
                  <a:gd name="connsiteY64" fmla="*/ 562661 h 1280993"/>
                  <a:gd name="connsiteX65" fmla="*/ 598943 w 1280993"/>
                  <a:gd name="connsiteY65" fmla="*/ 573908 h 1280993"/>
                  <a:gd name="connsiteX66" fmla="*/ 616947 w 1280993"/>
                  <a:gd name="connsiteY66" fmla="*/ 644754 h 1280993"/>
                  <a:gd name="connsiteX67" fmla="*/ 631632 w 1280993"/>
                  <a:gd name="connsiteY67" fmla="*/ 656197 h 1280993"/>
                  <a:gd name="connsiteX68" fmla="*/ 1011750 w 1280993"/>
                  <a:gd name="connsiteY68" fmla="*/ 655533 h 1280993"/>
                  <a:gd name="connsiteX69" fmla="*/ 1015226 w 1280993"/>
                  <a:gd name="connsiteY69" fmla="*/ 645691 h 1280993"/>
                  <a:gd name="connsiteX70" fmla="*/ 631632 w 1280993"/>
                  <a:gd name="connsiteY70" fmla="*/ 645691 h 1280993"/>
                  <a:gd name="connsiteX71" fmla="*/ 627023 w 1280993"/>
                  <a:gd name="connsiteY71" fmla="*/ 642098 h 1280993"/>
                  <a:gd name="connsiteX72" fmla="*/ 609019 w 1280993"/>
                  <a:gd name="connsiteY72" fmla="*/ 571253 h 1280993"/>
                  <a:gd name="connsiteX73" fmla="*/ 588554 w 1280993"/>
                  <a:gd name="connsiteY73" fmla="*/ 552155 h 1280993"/>
                  <a:gd name="connsiteX74" fmla="*/ 569535 w 1280993"/>
                  <a:gd name="connsiteY74" fmla="*/ 572698 h 1280993"/>
                  <a:gd name="connsiteX75" fmla="*/ 560942 w 1280993"/>
                  <a:gd name="connsiteY75" fmla="*/ 621438 h 1280993"/>
                  <a:gd name="connsiteX76" fmla="*/ 560552 w 1280993"/>
                  <a:gd name="connsiteY76" fmla="*/ 619837 h 1280993"/>
                  <a:gd name="connsiteX77" fmla="*/ 540048 w 1280993"/>
                  <a:gd name="connsiteY77" fmla="*/ 600700 h 1280993"/>
                  <a:gd name="connsiteX78" fmla="*/ 521497 w 1280993"/>
                  <a:gd name="connsiteY78" fmla="*/ 621711 h 1280993"/>
                  <a:gd name="connsiteX79" fmla="*/ 516459 w 1280993"/>
                  <a:gd name="connsiteY79" fmla="*/ 655416 h 1280993"/>
                  <a:gd name="connsiteX80" fmla="*/ 497752 w 1280993"/>
                  <a:gd name="connsiteY80" fmla="*/ 503102 h 1280993"/>
                  <a:gd name="connsiteX81" fmla="*/ 479396 w 1280993"/>
                  <a:gd name="connsiteY81" fmla="*/ 481700 h 1280993"/>
                  <a:gd name="connsiteX82" fmla="*/ 459869 w 1280993"/>
                  <a:gd name="connsiteY82" fmla="*/ 502204 h 1280993"/>
                  <a:gd name="connsiteX83" fmla="*/ 441630 w 1280993"/>
                  <a:gd name="connsiteY83" fmla="*/ 608277 h 1280993"/>
                  <a:gd name="connsiteX84" fmla="*/ 437725 w 1280993"/>
                  <a:gd name="connsiteY84" fmla="*/ 584844 h 1280993"/>
                  <a:gd name="connsiteX85" fmla="*/ 418588 w 1280993"/>
                  <a:gd name="connsiteY85" fmla="*/ 564262 h 1280993"/>
                  <a:gd name="connsiteX86" fmla="*/ 399061 w 1280993"/>
                  <a:gd name="connsiteY86" fmla="*/ 584609 h 1280993"/>
                  <a:gd name="connsiteX87" fmla="*/ 388204 w 1280993"/>
                  <a:gd name="connsiteY87" fmla="*/ 643191 h 1280993"/>
                  <a:gd name="connsiteX88" fmla="*/ 384884 w 1280993"/>
                  <a:gd name="connsiteY88" fmla="*/ 645964 h 1280993"/>
                  <a:gd name="connsiteX89" fmla="*/ 255691 w 1280993"/>
                  <a:gd name="connsiteY89" fmla="*/ 645964 h 1280993"/>
                  <a:gd name="connsiteX90" fmla="*/ 245264 w 1280993"/>
                  <a:gd name="connsiteY90" fmla="*/ 566293 h 1280993"/>
                  <a:gd name="connsiteX91" fmla="*/ 439912 w 1280993"/>
                  <a:gd name="connsiteY91" fmla="*/ 371019 h 1280993"/>
                  <a:gd name="connsiteX92" fmla="*/ 440537 w 1280993"/>
                  <a:gd name="connsiteY92" fmla="*/ 371019 h 1280993"/>
                  <a:gd name="connsiteX93" fmla="*/ 635576 w 1280993"/>
                  <a:gd name="connsiteY93" fmla="*/ 469906 h 1280993"/>
                  <a:gd name="connsiteX94" fmla="*/ 830576 w 1280993"/>
                  <a:gd name="connsiteY94" fmla="*/ 371019 h 1280993"/>
                  <a:gd name="connsiteX95" fmla="*/ 1025615 w 1280993"/>
                  <a:gd name="connsiteY95" fmla="*/ 565902 h 1280993"/>
                  <a:gd name="connsiteX96" fmla="*/ 1025615 w 1280993"/>
                  <a:gd name="connsiteY96" fmla="*/ 566293 h 1280993"/>
                  <a:gd name="connsiteX97" fmla="*/ 1015226 w 1280993"/>
                  <a:gd name="connsiteY97" fmla="*/ 645496 h 128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80993" h="1280993">
                    <a:moveTo>
                      <a:pt x="641161" y="0"/>
                    </a:moveTo>
                    <a:cubicBezTo>
                      <a:pt x="287052" y="23"/>
                      <a:pt x="-39" y="287114"/>
                      <a:pt x="0" y="641239"/>
                    </a:cubicBezTo>
                    <a:cubicBezTo>
                      <a:pt x="39" y="995363"/>
                      <a:pt x="287130" y="1282423"/>
                      <a:pt x="641239" y="1282399"/>
                    </a:cubicBezTo>
                    <a:cubicBezTo>
                      <a:pt x="995348" y="1282376"/>
                      <a:pt x="1282400" y="995308"/>
                      <a:pt x="1282400" y="641200"/>
                    </a:cubicBezTo>
                    <a:cubicBezTo>
                      <a:pt x="1282400" y="287075"/>
                      <a:pt x="995309" y="0"/>
                      <a:pt x="641200" y="0"/>
                    </a:cubicBezTo>
                    <a:cubicBezTo>
                      <a:pt x="641200" y="0"/>
                      <a:pt x="641161" y="0"/>
                      <a:pt x="641161" y="0"/>
                    </a:cubicBezTo>
                    <a:close/>
                    <a:moveTo>
                      <a:pt x="635498" y="1005931"/>
                    </a:moveTo>
                    <a:cubicBezTo>
                      <a:pt x="472288" y="842683"/>
                      <a:pt x="323334" y="797184"/>
                      <a:pt x="268149" y="678927"/>
                    </a:cubicBezTo>
                    <a:lnTo>
                      <a:pt x="384962" y="678927"/>
                    </a:lnTo>
                    <a:cubicBezTo>
                      <a:pt x="398241" y="678641"/>
                      <a:pt x="410387" y="671404"/>
                      <a:pt x="416987" y="659868"/>
                    </a:cubicBezTo>
                    <a:lnTo>
                      <a:pt x="422611" y="692517"/>
                    </a:lnTo>
                    <a:cubicBezTo>
                      <a:pt x="425696" y="710405"/>
                      <a:pt x="435967" y="713099"/>
                      <a:pt x="441825" y="713099"/>
                    </a:cubicBezTo>
                    <a:cubicBezTo>
                      <a:pt x="447684" y="713099"/>
                      <a:pt x="457955" y="710405"/>
                      <a:pt x="461001" y="692517"/>
                    </a:cubicBezTo>
                    <a:lnTo>
                      <a:pt x="476623" y="602692"/>
                    </a:lnTo>
                    <a:lnTo>
                      <a:pt x="496463" y="764105"/>
                    </a:lnTo>
                    <a:cubicBezTo>
                      <a:pt x="498611" y="781640"/>
                      <a:pt x="507672" y="785428"/>
                      <a:pt x="514858" y="785546"/>
                    </a:cubicBezTo>
                    <a:lnTo>
                      <a:pt x="515170" y="785546"/>
                    </a:lnTo>
                    <a:cubicBezTo>
                      <a:pt x="522356" y="785546"/>
                      <a:pt x="531300" y="781640"/>
                      <a:pt x="533878" y="764612"/>
                    </a:cubicBezTo>
                    <a:lnTo>
                      <a:pt x="544696" y="692478"/>
                    </a:lnTo>
                    <a:cubicBezTo>
                      <a:pt x="549421" y="706577"/>
                      <a:pt x="558599" y="708374"/>
                      <a:pt x="564223" y="708335"/>
                    </a:cubicBezTo>
                    <a:cubicBezTo>
                      <a:pt x="569847" y="708295"/>
                      <a:pt x="580118" y="705210"/>
                      <a:pt x="583204" y="687792"/>
                    </a:cubicBezTo>
                    <a:lnTo>
                      <a:pt x="591952" y="638310"/>
                    </a:lnTo>
                    <a:lnTo>
                      <a:pt x="594998" y="650299"/>
                    </a:lnTo>
                    <a:cubicBezTo>
                      <a:pt x="599606" y="666960"/>
                      <a:pt x="614603" y="678618"/>
                      <a:pt x="631866" y="678965"/>
                    </a:cubicBezTo>
                    <a:lnTo>
                      <a:pt x="1002924" y="678965"/>
                    </a:lnTo>
                    <a:cubicBezTo>
                      <a:pt x="947701" y="796989"/>
                      <a:pt x="798746" y="842487"/>
                      <a:pt x="635498" y="1005736"/>
                    </a:cubicBezTo>
                    <a:close/>
                    <a:moveTo>
                      <a:pt x="1007025" y="668538"/>
                    </a:moveTo>
                    <a:lnTo>
                      <a:pt x="631632" y="668538"/>
                    </a:lnTo>
                    <a:cubicBezTo>
                      <a:pt x="619134" y="668190"/>
                      <a:pt x="608276" y="659762"/>
                      <a:pt x="604879" y="647722"/>
                    </a:cubicBezTo>
                    <a:lnTo>
                      <a:pt x="589882" y="588866"/>
                    </a:lnTo>
                    <a:lnTo>
                      <a:pt x="572776" y="685956"/>
                    </a:lnTo>
                    <a:cubicBezTo>
                      <a:pt x="572229" y="688846"/>
                      <a:pt x="570706" y="697673"/>
                      <a:pt x="563598" y="697907"/>
                    </a:cubicBezTo>
                    <a:cubicBezTo>
                      <a:pt x="556490" y="698141"/>
                      <a:pt x="554381" y="689471"/>
                      <a:pt x="553678" y="686620"/>
                    </a:cubicBezTo>
                    <a:lnTo>
                      <a:pt x="541962" y="639755"/>
                    </a:lnTo>
                    <a:lnTo>
                      <a:pt x="523489" y="763128"/>
                    </a:lnTo>
                    <a:cubicBezTo>
                      <a:pt x="522864" y="767346"/>
                      <a:pt x="521653" y="775235"/>
                      <a:pt x="515014" y="775235"/>
                    </a:cubicBezTo>
                    <a:lnTo>
                      <a:pt x="515014" y="775235"/>
                    </a:lnTo>
                    <a:cubicBezTo>
                      <a:pt x="508218" y="775235"/>
                      <a:pt x="507203" y="767190"/>
                      <a:pt x="506734" y="762933"/>
                    </a:cubicBezTo>
                    <a:lnTo>
                      <a:pt x="478186" y="531144"/>
                    </a:lnTo>
                    <a:lnTo>
                      <a:pt x="450847" y="690565"/>
                    </a:lnTo>
                    <a:cubicBezTo>
                      <a:pt x="450222" y="694119"/>
                      <a:pt x="448816" y="702515"/>
                      <a:pt x="441904" y="702515"/>
                    </a:cubicBezTo>
                    <a:cubicBezTo>
                      <a:pt x="434991" y="702515"/>
                      <a:pt x="433546" y="694119"/>
                      <a:pt x="432921" y="690565"/>
                    </a:cubicBezTo>
                    <a:lnTo>
                      <a:pt x="418354" y="606206"/>
                    </a:lnTo>
                    <a:lnTo>
                      <a:pt x="410816" y="646902"/>
                    </a:lnTo>
                    <a:cubicBezTo>
                      <a:pt x="408278" y="659200"/>
                      <a:pt x="397577" y="668104"/>
                      <a:pt x="385040" y="668343"/>
                    </a:cubicBezTo>
                    <a:lnTo>
                      <a:pt x="67135" y="668343"/>
                    </a:lnTo>
                    <a:lnTo>
                      <a:pt x="67135" y="655884"/>
                    </a:lnTo>
                    <a:lnTo>
                      <a:pt x="385040" y="655884"/>
                    </a:lnTo>
                    <a:cubicBezTo>
                      <a:pt x="391562" y="655548"/>
                      <a:pt x="397069" y="650971"/>
                      <a:pt x="398592" y="644636"/>
                    </a:cubicBezTo>
                    <a:lnTo>
                      <a:pt x="409410" y="586054"/>
                    </a:lnTo>
                    <a:cubicBezTo>
                      <a:pt x="410035" y="582813"/>
                      <a:pt x="411636" y="574338"/>
                      <a:pt x="418510" y="574338"/>
                    </a:cubicBezTo>
                    <a:lnTo>
                      <a:pt x="418510" y="574338"/>
                    </a:lnTo>
                    <a:cubicBezTo>
                      <a:pt x="425423" y="574338"/>
                      <a:pt x="426907" y="583047"/>
                      <a:pt x="427454" y="586289"/>
                    </a:cubicBezTo>
                    <a:lnTo>
                      <a:pt x="441825" y="669319"/>
                    </a:lnTo>
                    <a:lnTo>
                      <a:pt x="470257" y="503844"/>
                    </a:lnTo>
                    <a:cubicBezTo>
                      <a:pt x="470921" y="499939"/>
                      <a:pt x="472288" y="492128"/>
                      <a:pt x="478927" y="492128"/>
                    </a:cubicBezTo>
                    <a:lnTo>
                      <a:pt x="479162" y="492128"/>
                    </a:lnTo>
                    <a:cubicBezTo>
                      <a:pt x="485957" y="492128"/>
                      <a:pt x="486973" y="500486"/>
                      <a:pt x="487442" y="504430"/>
                    </a:cubicBezTo>
                    <a:lnTo>
                      <a:pt x="515444" y="732509"/>
                    </a:lnTo>
                    <a:lnTo>
                      <a:pt x="531769" y="623391"/>
                    </a:lnTo>
                    <a:cubicBezTo>
                      <a:pt x="532276" y="620149"/>
                      <a:pt x="533565" y="611674"/>
                      <a:pt x="540556" y="611206"/>
                    </a:cubicBezTo>
                    <a:cubicBezTo>
                      <a:pt x="547547" y="610737"/>
                      <a:pt x="549694" y="619290"/>
                      <a:pt x="550476" y="622492"/>
                    </a:cubicBezTo>
                    <a:lnTo>
                      <a:pt x="562700" y="671428"/>
                    </a:lnTo>
                    <a:lnTo>
                      <a:pt x="579806" y="574611"/>
                    </a:lnTo>
                    <a:cubicBezTo>
                      <a:pt x="580314" y="571721"/>
                      <a:pt x="581837" y="562895"/>
                      <a:pt x="588945" y="562661"/>
                    </a:cubicBezTo>
                    <a:cubicBezTo>
                      <a:pt x="596052" y="562426"/>
                      <a:pt x="598240" y="571057"/>
                      <a:pt x="598943" y="573908"/>
                    </a:cubicBezTo>
                    <a:lnTo>
                      <a:pt x="616947" y="644754"/>
                    </a:lnTo>
                    <a:cubicBezTo>
                      <a:pt x="618977" y="651245"/>
                      <a:pt x="624836" y="655798"/>
                      <a:pt x="631632" y="656197"/>
                    </a:cubicBezTo>
                    <a:lnTo>
                      <a:pt x="1011750" y="655533"/>
                    </a:lnTo>
                    <a:close/>
                    <a:moveTo>
                      <a:pt x="1015226" y="645691"/>
                    </a:moveTo>
                    <a:lnTo>
                      <a:pt x="631632" y="645691"/>
                    </a:lnTo>
                    <a:cubicBezTo>
                      <a:pt x="629601" y="645312"/>
                      <a:pt x="627882" y="643973"/>
                      <a:pt x="627023" y="642098"/>
                    </a:cubicBezTo>
                    <a:lnTo>
                      <a:pt x="609019" y="571253"/>
                    </a:lnTo>
                    <a:cubicBezTo>
                      <a:pt x="604684" y="554147"/>
                      <a:pt x="594451" y="551725"/>
                      <a:pt x="588554" y="552155"/>
                    </a:cubicBezTo>
                    <a:cubicBezTo>
                      <a:pt x="582657" y="552585"/>
                      <a:pt x="572620" y="555318"/>
                      <a:pt x="569535" y="572698"/>
                    </a:cubicBezTo>
                    <a:lnTo>
                      <a:pt x="560942" y="621438"/>
                    </a:lnTo>
                    <a:lnTo>
                      <a:pt x="560552" y="619837"/>
                    </a:lnTo>
                    <a:cubicBezTo>
                      <a:pt x="556217" y="602574"/>
                      <a:pt x="545984" y="600309"/>
                      <a:pt x="540048" y="600700"/>
                    </a:cubicBezTo>
                    <a:cubicBezTo>
                      <a:pt x="534112" y="601090"/>
                      <a:pt x="524114" y="604098"/>
                      <a:pt x="521497" y="621711"/>
                    </a:cubicBezTo>
                    <a:lnTo>
                      <a:pt x="516459" y="655416"/>
                    </a:lnTo>
                    <a:lnTo>
                      <a:pt x="497752" y="503102"/>
                    </a:lnTo>
                    <a:cubicBezTo>
                      <a:pt x="495604" y="485723"/>
                      <a:pt x="486582" y="481857"/>
                      <a:pt x="479396" y="481700"/>
                    </a:cubicBezTo>
                    <a:cubicBezTo>
                      <a:pt x="472210" y="481544"/>
                      <a:pt x="462993" y="484942"/>
                      <a:pt x="459869" y="502204"/>
                    </a:cubicBezTo>
                    <a:lnTo>
                      <a:pt x="441630" y="608277"/>
                    </a:lnTo>
                    <a:lnTo>
                      <a:pt x="437725" y="584844"/>
                    </a:lnTo>
                    <a:cubicBezTo>
                      <a:pt x="434679" y="567035"/>
                      <a:pt x="424407" y="564301"/>
                      <a:pt x="418588" y="564262"/>
                    </a:cubicBezTo>
                    <a:cubicBezTo>
                      <a:pt x="412769" y="564223"/>
                      <a:pt x="402459" y="566800"/>
                      <a:pt x="399061" y="584609"/>
                    </a:cubicBezTo>
                    <a:lnTo>
                      <a:pt x="388204" y="643191"/>
                    </a:lnTo>
                    <a:cubicBezTo>
                      <a:pt x="387618" y="644609"/>
                      <a:pt x="386368" y="645648"/>
                      <a:pt x="384884" y="645964"/>
                    </a:cubicBezTo>
                    <a:lnTo>
                      <a:pt x="255691" y="645964"/>
                    </a:lnTo>
                    <a:cubicBezTo>
                      <a:pt x="248466" y="620032"/>
                      <a:pt x="244990" y="593209"/>
                      <a:pt x="245264" y="566293"/>
                    </a:cubicBezTo>
                    <a:cubicBezTo>
                      <a:pt x="245107" y="458619"/>
                      <a:pt x="332238" y="371191"/>
                      <a:pt x="439912" y="371019"/>
                    </a:cubicBezTo>
                    <a:cubicBezTo>
                      <a:pt x="440107" y="371019"/>
                      <a:pt x="440341" y="371019"/>
                      <a:pt x="440537" y="371019"/>
                    </a:cubicBezTo>
                    <a:cubicBezTo>
                      <a:pt x="548367" y="371019"/>
                      <a:pt x="635576" y="469906"/>
                      <a:pt x="635576" y="469906"/>
                    </a:cubicBezTo>
                    <a:cubicBezTo>
                      <a:pt x="635576" y="469906"/>
                      <a:pt x="722746" y="371019"/>
                      <a:pt x="830576" y="371019"/>
                    </a:cubicBezTo>
                    <a:cubicBezTo>
                      <a:pt x="938249" y="370976"/>
                      <a:pt x="1025576" y="458229"/>
                      <a:pt x="1025615" y="565902"/>
                    </a:cubicBezTo>
                    <a:cubicBezTo>
                      <a:pt x="1025615" y="566031"/>
                      <a:pt x="1025615" y="566164"/>
                      <a:pt x="1025615" y="566293"/>
                    </a:cubicBezTo>
                    <a:cubicBezTo>
                      <a:pt x="1025888" y="593053"/>
                      <a:pt x="1022412" y="619716"/>
                      <a:pt x="1015226" y="645496"/>
                    </a:cubicBezTo>
                    <a:close/>
                  </a:path>
                </a:pathLst>
              </a:custGeom>
              <a:solidFill>
                <a:srgbClr val="115531"/>
              </a:solidFill>
              <a:ln w="3903" cap="flat">
                <a:noFill/>
                <a:prstDash val="solid"/>
                <a:miter/>
              </a:ln>
            </p:spPr>
            <p:txBody>
              <a:bodyPr rtlCol="0" anchor="ctr"/>
              <a:lstStyle/>
              <a:p>
                <a:pPr defTabSz="914263"/>
                <a:endParaRPr lang="en-GB">
                  <a:solidFill>
                    <a:srgbClr val="000004"/>
                  </a:solidFill>
                  <a:latin typeface="Calibri" panose="020F0502020204030204"/>
                </a:endParaRPr>
              </a:p>
            </p:txBody>
          </p:sp>
          <p:sp>
            <p:nvSpPr>
              <p:cNvPr id="61" name="Freeform: Shape 60">
                <a:extLst>
                  <a:ext uri="{FF2B5EF4-FFF2-40B4-BE49-F238E27FC236}">
                    <a16:creationId xmlns:a16="http://schemas.microsoft.com/office/drawing/2014/main" id="{9EC3B03D-FD68-4CB2-BC68-851C31B6CA7B}"/>
                  </a:ext>
                </a:extLst>
              </p:cNvPr>
              <p:cNvSpPr/>
              <p:nvPr/>
            </p:nvSpPr>
            <p:spPr>
              <a:xfrm flipH="1">
                <a:off x="4733630" y="3135875"/>
                <a:ext cx="1797201" cy="495555"/>
              </a:xfrm>
              <a:custGeom>
                <a:avLst/>
                <a:gdLst>
                  <a:gd name="connsiteX0" fmla="*/ 247625 w 2617274"/>
                  <a:gd name="connsiteY0" fmla="*/ 0 h 495555"/>
                  <a:gd name="connsiteX1" fmla="*/ 233637 w 2617274"/>
                  <a:gd name="connsiteY1" fmla="*/ 5841 h 495555"/>
                  <a:gd name="connsiteX2" fmla="*/ 5841 w 2617274"/>
                  <a:gd name="connsiteY2" fmla="*/ 233944 h 495555"/>
                  <a:gd name="connsiteX3" fmla="*/ 0 w 2617274"/>
                  <a:gd name="connsiteY3" fmla="*/ 247777 h 495555"/>
                  <a:gd name="connsiteX4" fmla="*/ 5841 w 2617274"/>
                  <a:gd name="connsiteY4" fmla="*/ 261612 h 495555"/>
                  <a:gd name="connsiteX5" fmla="*/ 233637 w 2617274"/>
                  <a:gd name="connsiteY5" fmla="*/ 489714 h 495555"/>
                  <a:gd name="connsiteX6" fmla="*/ 247625 w 2617274"/>
                  <a:gd name="connsiteY6" fmla="*/ 495555 h 495555"/>
                  <a:gd name="connsiteX7" fmla="*/ 261613 w 2617274"/>
                  <a:gd name="connsiteY7" fmla="*/ 489714 h 495555"/>
                  <a:gd name="connsiteX8" fmla="*/ 312336 w 2617274"/>
                  <a:gd name="connsiteY8" fmla="*/ 438683 h 495555"/>
                  <a:gd name="connsiteX9" fmla="*/ 318177 w 2617274"/>
                  <a:gd name="connsiteY9" fmla="*/ 424850 h 495555"/>
                  <a:gd name="connsiteX10" fmla="*/ 312336 w 2617274"/>
                  <a:gd name="connsiteY10" fmla="*/ 411016 h 495555"/>
                  <a:gd name="connsiteX11" fmla="*/ 208233 w 2617274"/>
                  <a:gd name="connsiteY11" fmla="*/ 306912 h 495555"/>
                  <a:gd name="connsiteX12" fmla="*/ 2597558 w 2617274"/>
                  <a:gd name="connsiteY12" fmla="*/ 306912 h 495555"/>
                  <a:gd name="connsiteX13" fmla="*/ 2617274 w 2617274"/>
                  <a:gd name="connsiteY13" fmla="*/ 287196 h 495555"/>
                  <a:gd name="connsiteX14" fmla="*/ 2617274 w 2617274"/>
                  <a:gd name="connsiteY14" fmla="*/ 208336 h 495555"/>
                  <a:gd name="connsiteX15" fmla="*/ 2597558 w 2617274"/>
                  <a:gd name="connsiteY15" fmla="*/ 188620 h 495555"/>
                  <a:gd name="connsiteX16" fmla="*/ 208256 w 2617274"/>
                  <a:gd name="connsiteY16" fmla="*/ 188620 h 495555"/>
                  <a:gd name="connsiteX17" fmla="*/ 312336 w 2617274"/>
                  <a:gd name="connsiteY17" fmla="*/ 84540 h 495555"/>
                  <a:gd name="connsiteX18" fmla="*/ 318177 w 2617274"/>
                  <a:gd name="connsiteY18" fmla="*/ 70705 h 495555"/>
                  <a:gd name="connsiteX19" fmla="*/ 312336 w 2617274"/>
                  <a:gd name="connsiteY19" fmla="*/ 56872 h 495555"/>
                  <a:gd name="connsiteX20" fmla="*/ 261613 w 2617274"/>
                  <a:gd name="connsiteY20" fmla="*/ 5841 h 495555"/>
                  <a:gd name="connsiteX21" fmla="*/ 247625 w 2617274"/>
                  <a:gd name="connsiteY21" fmla="*/ 0 h 4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274" h="495555">
                    <a:moveTo>
                      <a:pt x="247625" y="0"/>
                    </a:moveTo>
                    <a:cubicBezTo>
                      <a:pt x="242194" y="0"/>
                      <a:pt x="237532" y="1947"/>
                      <a:pt x="233637" y="5841"/>
                    </a:cubicBezTo>
                    <a:lnTo>
                      <a:pt x="5841" y="233944"/>
                    </a:lnTo>
                    <a:cubicBezTo>
                      <a:pt x="1947" y="237838"/>
                      <a:pt x="0" y="242449"/>
                      <a:pt x="0" y="247777"/>
                    </a:cubicBezTo>
                    <a:cubicBezTo>
                      <a:pt x="0" y="253106"/>
                      <a:pt x="1947" y="257718"/>
                      <a:pt x="5841" y="261612"/>
                    </a:cubicBezTo>
                    <a:lnTo>
                      <a:pt x="233637" y="489714"/>
                    </a:lnTo>
                    <a:cubicBezTo>
                      <a:pt x="237532" y="493608"/>
                      <a:pt x="242194" y="495555"/>
                      <a:pt x="247625" y="495555"/>
                    </a:cubicBezTo>
                    <a:cubicBezTo>
                      <a:pt x="253056" y="495555"/>
                      <a:pt x="257718" y="493608"/>
                      <a:pt x="261613" y="489714"/>
                    </a:cubicBezTo>
                    <a:lnTo>
                      <a:pt x="312336" y="438683"/>
                    </a:lnTo>
                    <a:cubicBezTo>
                      <a:pt x="316231" y="434789"/>
                      <a:pt x="318177" y="430178"/>
                      <a:pt x="318177" y="424850"/>
                    </a:cubicBezTo>
                    <a:cubicBezTo>
                      <a:pt x="318177" y="419521"/>
                      <a:pt x="316231" y="414909"/>
                      <a:pt x="312336" y="411016"/>
                    </a:cubicBezTo>
                    <a:lnTo>
                      <a:pt x="208233" y="306912"/>
                    </a:lnTo>
                    <a:lnTo>
                      <a:pt x="2597558" y="306912"/>
                    </a:lnTo>
                    <a:cubicBezTo>
                      <a:pt x="2608447" y="306912"/>
                      <a:pt x="2617274" y="298085"/>
                      <a:pt x="2617274" y="287196"/>
                    </a:cubicBezTo>
                    <a:lnTo>
                      <a:pt x="2617274" y="208336"/>
                    </a:lnTo>
                    <a:cubicBezTo>
                      <a:pt x="2617274" y="197447"/>
                      <a:pt x="2608447" y="188620"/>
                      <a:pt x="2597558" y="188620"/>
                    </a:cubicBezTo>
                    <a:lnTo>
                      <a:pt x="208256" y="188620"/>
                    </a:lnTo>
                    <a:lnTo>
                      <a:pt x="312336" y="84540"/>
                    </a:lnTo>
                    <a:cubicBezTo>
                      <a:pt x="316231" y="80645"/>
                      <a:pt x="318177" y="76034"/>
                      <a:pt x="318177" y="70705"/>
                    </a:cubicBezTo>
                    <a:cubicBezTo>
                      <a:pt x="318177" y="65377"/>
                      <a:pt x="316231" y="60766"/>
                      <a:pt x="312336" y="56872"/>
                    </a:cubicBezTo>
                    <a:lnTo>
                      <a:pt x="261613" y="5841"/>
                    </a:lnTo>
                    <a:cubicBezTo>
                      <a:pt x="257718" y="1947"/>
                      <a:pt x="253056" y="0"/>
                      <a:pt x="247625" y="0"/>
                    </a:cubicBezTo>
                    <a:close/>
                  </a:path>
                </a:pathLst>
              </a:custGeom>
              <a:solidFill>
                <a:srgbClr val="115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GB" dirty="0">
                  <a:solidFill>
                    <a:srgbClr val="FFFFFF"/>
                  </a:solidFill>
                  <a:latin typeface="Calibri" panose="020F0502020204030204"/>
                </a:endParaRPr>
              </a:p>
            </p:txBody>
          </p:sp>
        </p:grpSp>
        <p:sp>
          <p:nvSpPr>
            <p:cNvPr id="64" name="TextBox 63">
              <a:extLst>
                <a:ext uri="{FF2B5EF4-FFF2-40B4-BE49-F238E27FC236}">
                  <a16:creationId xmlns:a16="http://schemas.microsoft.com/office/drawing/2014/main" id="{227FFA82-08D8-4D73-B1B1-185CC2885F4D}"/>
                </a:ext>
              </a:extLst>
            </p:cNvPr>
            <p:cNvSpPr txBox="1"/>
            <p:nvPr/>
          </p:nvSpPr>
          <p:spPr>
            <a:xfrm>
              <a:off x="5671061" y="950162"/>
              <a:ext cx="1484911" cy="691737"/>
            </a:xfrm>
            <a:prstGeom prst="rect">
              <a:avLst/>
            </a:prstGeom>
            <a:noFill/>
          </p:spPr>
          <p:txBody>
            <a:bodyPr wrap="square" lIns="0" tIns="0" rIns="0" bIns="0" rtlCol="0">
              <a:noAutofit/>
            </a:bodyPr>
            <a:lstStyle/>
            <a:p>
              <a:pPr algn="r" defTabSz="914263"/>
              <a:r>
                <a:rPr lang="en-US" sz="1600" b="1" dirty="0">
                  <a:solidFill>
                    <a:srgbClr val="9A0000"/>
                  </a:solidFill>
                  <a:latin typeface="Century Gothic" panose="020B0502020202020204" pitchFamily="34" charset="0"/>
                </a:rPr>
                <a:t>LOSS:</a:t>
              </a:r>
              <a:br>
                <a:rPr lang="en-US" sz="1600" b="1" dirty="0">
                  <a:solidFill>
                    <a:srgbClr val="9A0000"/>
                  </a:solidFill>
                  <a:latin typeface="Century Gothic" panose="020B0502020202020204" pitchFamily="34" charset="0"/>
                </a:rPr>
              </a:br>
              <a:r>
                <a:rPr lang="en-US" sz="1600" b="1" dirty="0">
                  <a:solidFill>
                    <a:srgbClr val="9A0000"/>
                  </a:solidFill>
                  <a:latin typeface="Century Gothic" panose="020B0502020202020204" pitchFamily="34" charset="0"/>
                </a:rPr>
                <a:t>MOPP Wins In Choice Tasks </a:t>
              </a:r>
              <a:endParaRPr lang="en-US" sz="1600" dirty="0">
                <a:solidFill>
                  <a:srgbClr val="000004"/>
                </a:solidFill>
                <a:latin typeface="Century Gothic" panose="020B0502020202020204" pitchFamily="34" charset="0"/>
              </a:endParaRPr>
            </a:p>
          </p:txBody>
        </p:sp>
        <p:sp>
          <p:nvSpPr>
            <p:cNvPr id="67" name="TextBox 66">
              <a:extLst>
                <a:ext uri="{FF2B5EF4-FFF2-40B4-BE49-F238E27FC236}">
                  <a16:creationId xmlns:a16="http://schemas.microsoft.com/office/drawing/2014/main" id="{063910EF-EFF8-466C-9EE4-ABCB024B599A}"/>
                </a:ext>
              </a:extLst>
            </p:cNvPr>
            <p:cNvSpPr txBox="1"/>
            <p:nvPr/>
          </p:nvSpPr>
          <p:spPr>
            <a:xfrm>
              <a:off x="3384629" y="1653554"/>
              <a:ext cx="3075101" cy="246233"/>
            </a:xfrm>
            <a:prstGeom prst="rect">
              <a:avLst/>
            </a:prstGeom>
          </p:spPr>
          <p:txBody>
            <a:bodyPr vert="horz" wrap="square" lIns="0" tIns="0" rIns="0" bIns="0" rtlCol="0">
              <a:spAutoFit/>
            </a:bodyPr>
            <a:lstStyle/>
            <a:p>
              <a:pPr marL="4319" defTabSz="914263"/>
              <a:r>
                <a:rPr lang="en-US" sz="1600" b="1" dirty="0">
                  <a:solidFill>
                    <a:srgbClr val="00B050"/>
                  </a:solidFill>
                  <a:latin typeface="Century Gothic" panose="020B0502020202020204" pitchFamily="34" charset="0"/>
                </a:rPr>
                <a:t>DIFFERENTIATION </a:t>
              </a:r>
              <a:r>
                <a:rPr lang="en-US" sz="1600" b="1" dirty="0">
                  <a:solidFill>
                    <a:srgbClr val="000004"/>
                  </a:solidFill>
                  <a:latin typeface="Century Gothic" panose="020B0502020202020204" pitchFamily="34" charset="0"/>
                </a:rPr>
                <a:t>vs. MOPP</a:t>
              </a:r>
              <a:endParaRPr lang="en-US" sz="1600" dirty="0">
                <a:solidFill>
                  <a:srgbClr val="000004"/>
                </a:solidFill>
                <a:latin typeface="Century Gothic" panose="020B0502020202020204" pitchFamily="34" charset="0"/>
              </a:endParaRPr>
            </a:p>
          </p:txBody>
        </p:sp>
        <p:sp>
          <p:nvSpPr>
            <p:cNvPr id="68" name="TextBox 67">
              <a:extLst>
                <a:ext uri="{FF2B5EF4-FFF2-40B4-BE49-F238E27FC236}">
                  <a16:creationId xmlns:a16="http://schemas.microsoft.com/office/drawing/2014/main" id="{C9BDCC10-A041-422E-AD8C-33A49F427724}"/>
                </a:ext>
              </a:extLst>
            </p:cNvPr>
            <p:cNvSpPr txBox="1"/>
            <p:nvPr/>
          </p:nvSpPr>
          <p:spPr>
            <a:xfrm>
              <a:off x="3387090" y="1326898"/>
              <a:ext cx="2283971" cy="246233"/>
            </a:xfrm>
            <a:prstGeom prst="rect">
              <a:avLst/>
            </a:prstGeom>
          </p:spPr>
          <p:txBody>
            <a:bodyPr vert="horz" wrap="square" lIns="0" tIns="0" rIns="0" bIns="0" rtlCol="0">
              <a:spAutoFit/>
            </a:bodyPr>
            <a:lstStyle/>
            <a:p>
              <a:pPr marL="4319" defTabSz="914263"/>
              <a:r>
                <a:rPr lang="en-US" sz="1600" b="1" dirty="0">
                  <a:solidFill>
                    <a:srgbClr val="00B050"/>
                  </a:solidFill>
                  <a:latin typeface="Century Gothic" panose="020B0502020202020204" pitchFamily="34" charset="0"/>
                </a:rPr>
                <a:t>RELEVANCE</a:t>
              </a:r>
              <a:r>
                <a:rPr lang="en-US" sz="1600" b="1" dirty="0">
                  <a:solidFill>
                    <a:srgbClr val="FF0000"/>
                  </a:solidFill>
                  <a:latin typeface="Century Gothic" panose="020B0502020202020204" pitchFamily="34" charset="0"/>
                </a:rPr>
                <a:t> </a:t>
              </a:r>
              <a:r>
                <a:rPr lang="en-US" sz="1600" b="1" dirty="0">
                  <a:solidFill>
                    <a:srgbClr val="000004"/>
                  </a:solidFill>
                  <a:latin typeface="Century Gothic" panose="020B0502020202020204" pitchFamily="34" charset="0"/>
                </a:rPr>
                <a:t>vs. MOPP</a:t>
              </a:r>
              <a:endParaRPr lang="en-US" sz="1600" dirty="0">
                <a:solidFill>
                  <a:srgbClr val="000004"/>
                </a:solidFill>
                <a:latin typeface="Century Gothic" panose="020B0502020202020204" pitchFamily="34" charset="0"/>
              </a:endParaRPr>
            </a:p>
          </p:txBody>
        </p:sp>
        <p:sp>
          <p:nvSpPr>
            <p:cNvPr id="69" name="TextBox 68">
              <a:extLst>
                <a:ext uri="{FF2B5EF4-FFF2-40B4-BE49-F238E27FC236}">
                  <a16:creationId xmlns:a16="http://schemas.microsoft.com/office/drawing/2014/main" id="{F2D73B02-FA4F-4651-A802-B38F94DE32D3}"/>
                </a:ext>
              </a:extLst>
            </p:cNvPr>
            <p:cNvSpPr txBox="1"/>
            <p:nvPr/>
          </p:nvSpPr>
          <p:spPr>
            <a:xfrm>
              <a:off x="3387090" y="1981977"/>
              <a:ext cx="3535563" cy="246233"/>
            </a:xfrm>
            <a:prstGeom prst="rect">
              <a:avLst/>
            </a:prstGeom>
          </p:spPr>
          <p:txBody>
            <a:bodyPr vert="horz" wrap="square" lIns="0" tIns="0" rIns="0" bIns="0" rtlCol="0">
              <a:spAutoFit/>
            </a:bodyPr>
            <a:lstStyle/>
            <a:p>
              <a:pPr marL="4319" defTabSz="914263"/>
              <a:r>
                <a:rPr lang="en-US" sz="1600" b="1" dirty="0">
                  <a:solidFill>
                    <a:srgbClr val="FF0000"/>
                  </a:solidFill>
                  <a:latin typeface="Century Gothic" panose="020B0502020202020204" pitchFamily="34" charset="0"/>
                </a:rPr>
                <a:t>EXPENSIVENESS </a:t>
              </a:r>
              <a:r>
                <a:rPr lang="en-US" sz="1600" b="1" dirty="0">
                  <a:solidFill>
                    <a:srgbClr val="000004"/>
                  </a:solidFill>
                  <a:latin typeface="Century Gothic" panose="020B0502020202020204" pitchFamily="34" charset="0"/>
                </a:rPr>
                <a:t>vs. MOPP</a:t>
              </a:r>
              <a:endParaRPr lang="en-US" sz="1600" dirty="0">
                <a:solidFill>
                  <a:srgbClr val="000004"/>
                </a:solidFill>
                <a:latin typeface="Century Gothic" panose="020B0502020202020204" pitchFamily="34" charset="0"/>
              </a:endParaRPr>
            </a:p>
          </p:txBody>
        </p:sp>
      </p:grpSp>
      <p:sp>
        <p:nvSpPr>
          <p:cNvPr id="70" name="Arrow: Down 69">
            <a:extLst>
              <a:ext uri="{FF2B5EF4-FFF2-40B4-BE49-F238E27FC236}">
                <a16:creationId xmlns:a16="http://schemas.microsoft.com/office/drawing/2014/main" id="{9F2B7E58-3B4A-44E1-9ACD-FAA21917FF3E}"/>
              </a:ext>
            </a:extLst>
          </p:cNvPr>
          <p:cNvSpPr/>
          <p:nvPr/>
        </p:nvSpPr>
        <p:spPr>
          <a:xfrm rot="16200000">
            <a:off x="5879634" y="5809568"/>
            <a:ext cx="583629" cy="681302"/>
          </a:xfrm>
          <a:prstGeom prst="downArrow">
            <a:avLst/>
          </a:prstGeom>
          <a:solidFill>
            <a:srgbClr val="ECECEC">
              <a:lumMod val="75000"/>
            </a:srgbClr>
          </a:solidFill>
          <a:ln w="12700" cap="flat" cmpd="sng" algn="ctr">
            <a:noFill/>
            <a:prstDash val="solid"/>
            <a:miter lim="800000"/>
          </a:ln>
          <a:effectLst/>
        </p:spPr>
        <p:txBody>
          <a:bodyPr rtlCol="0" anchor="ctr"/>
          <a:lstStyle/>
          <a:p>
            <a:pPr algn="ctr" defTabSz="1087654">
              <a:defRPr/>
            </a:pPr>
            <a:endParaRPr lang="en-US" sz="2177" kern="0" dirty="0">
              <a:solidFill>
                <a:srgbClr val="FFFFFF"/>
              </a:solidFill>
              <a:latin typeface="Calibri" panose="020F0502020204030204"/>
            </a:endParaRPr>
          </a:p>
        </p:txBody>
      </p:sp>
      <p:sp>
        <p:nvSpPr>
          <p:cNvPr id="71" name="Arrow: Down 70">
            <a:extLst>
              <a:ext uri="{FF2B5EF4-FFF2-40B4-BE49-F238E27FC236}">
                <a16:creationId xmlns:a16="http://schemas.microsoft.com/office/drawing/2014/main" id="{BC552497-81B3-4610-8818-DA20C89B8925}"/>
              </a:ext>
            </a:extLst>
          </p:cNvPr>
          <p:cNvSpPr/>
          <p:nvPr/>
        </p:nvSpPr>
        <p:spPr>
          <a:xfrm rot="16200000">
            <a:off x="8820601" y="5782108"/>
            <a:ext cx="583629" cy="681302"/>
          </a:xfrm>
          <a:prstGeom prst="downArrow">
            <a:avLst/>
          </a:prstGeom>
          <a:solidFill>
            <a:srgbClr val="ECECEC">
              <a:lumMod val="75000"/>
            </a:srgbClr>
          </a:solidFill>
          <a:ln w="12700" cap="flat" cmpd="sng" algn="ctr">
            <a:noFill/>
            <a:prstDash val="solid"/>
            <a:miter lim="800000"/>
          </a:ln>
          <a:effectLst/>
        </p:spPr>
        <p:txBody>
          <a:bodyPr rtlCol="0" anchor="ctr"/>
          <a:lstStyle/>
          <a:p>
            <a:pPr algn="ctr" defTabSz="1087654">
              <a:defRPr/>
            </a:pPr>
            <a:endParaRPr lang="en-US" sz="2177" kern="0" dirty="0">
              <a:solidFill>
                <a:srgbClr val="FFFFFF"/>
              </a:solidFill>
              <a:latin typeface="Calibri" panose="020F0502020204030204"/>
            </a:endParaRPr>
          </a:p>
        </p:txBody>
      </p:sp>
      <p:grpSp>
        <p:nvGrpSpPr>
          <p:cNvPr id="81" name="Group 80">
            <a:extLst>
              <a:ext uri="{FF2B5EF4-FFF2-40B4-BE49-F238E27FC236}">
                <a16:creationId xmlns:a16="http://schemas.microsoft.com/office/drawing/2014/main" id="{7EAA6EC5-5F29-4F45-9D17-1200F645C024}"/>
              </a:ext>
            </a:extLst>
          </p:cNvPr>
          <p:cNvGrpSpPr/>
          <p:nvPr/>
        </p:nvGrpSpPr>
        <p:grpSpPr>
          <a:xfrm>
            <a:off x="1325644" y="2784824"/>
            <a:ext cx="10471540" cy="1932324"/>
            <a:chOff x="1325402" y="2784792"/>
            <a:chExt cx="10472071" cy="1932422"/>
          </a:xfrm>
        </p:grpSpPr>
        <p:pic>
          <p:nvPicPr>
            <p:cNvPr id="11" name="Picture 10">
              <a:extLst>
                <a:ext uri="{FF2B5EF4-FFF2-40B4-BE49-F238E27FC236}">
                  <a16:creationId xmlns:a16="http://schemas.microsoft.com/office/drawing/2014/main" id="{8C1715A2-2553-46B8-9AD3-8666944BB379}"/>
                </a:ext>
              </a:extLst>
            </p:cNvPr>
            <p:cNvPicPr>
              <a:picLocks noChangeAspect="1"/>
            </p:cNvPicPr>
            <p:nvPr/>
          </p:nvPicPr>
          <p:blipFill>
            <a:blip r:embed="rId5"/>
            <a:stretch>
              <a:fillRect/>
            </a:stretch>
          </p:blipFill>
          <p:spPr>
            <a:xfrm>
              <a:off x="2270924" y="3021168"/>
              <a:ext cx="1017288" cy="1261904"/>
            </a:xfrm>
            <a:prstGeom prst="rect">
              <a:avLst/>
            </a:prstGeom>
          </p:spPr>
        </p:pic>
        <p:cxnSp>
          <p:nvCxnSpPr>
            <p:cNvPr id="42" name="Straight Connector 41">
              <a:extLst>
                <a:ext uri="{FF2B5EF4-FFF2-40B4-BE49-F238E27FC236}">
                  <a16:creationId xmlns:a16="http://schemas.microsoft.com/office/drawing/2014/main" id="{AB05A06E-0E6A-4BBD-ACE8-1039CAFCA3B0}"/>
                </a:ext>
              </a:extLst>
            </p:cNvPr>
            <p:cNvCxnSpPr>
              <a:cxnSpLocks/>
            </p:cNvCxnSpPr>
            <p:nvPr/>
          </p:nvCxnSpPr>
          <p:spPr>
            <a:xfrm flipH="1">
              <a:off x="1325402" y="4675391"/>
              <a:ext cx="9618823" cy="0"/>
            </a:xfrm>
            <a:prstGeom prst="line">
              <a:avLst/>
            </a:prstGeom>
            <a:noFill/>
            <a:ln w="38100">
              <a:solidFill>
                <a:schemeClr val="bg1">
                  <a:lumMod val="50000"/>
                </a:schemeClr>
              </a:solidFill>
              <a:round/>
              <a:headEnd/>
              <a:tailEnd/>
            </a:ln>
            <a:effectLst/>
            <a:extLst>
              <a:ext uri="{909E8E84-426E-40DD-AFC4-6F175D3DCCD1}">
                <a14:hiddenFill xmlns:a14="http://schemas.microsoft.com/office/drawing/2010/main">
                  <a:noFill/>
                </a14:hiddenFill>
              </a:ext>
            </a:extLst>
          </p:spPr>
        </p:cxnSp>
        <p:sp>
          <p:nvSpPr>
            <p:cNvPr id="75" name="TextBox 74">
              <a:extLst>
                <a:ext uri="{FF2B5EF4-FFF2-40B4-BE49-F238E27FC236}">
                  <a16:creationId xmlns:a16="http://schemas.microsoft.com/office/drawing/2014/main" id="{E3888F39-C9BA-4094-9426-3401CD8EAA10}"/>
                </a:ext>
              </a:extLst>
            </p:cNvPr>
            <p:cNvSpPr txBox="1"/>
            <p:nvPr/>
          </p:nvSpPr>
          <p:spPr>
            <a:xfrm>
              <a:off x="3754484" y="2784792"/>
              <a:ext cx="8042989" cy="1932422"/>
            </a:xfrm>
            <a:prstGeom prst="rect">
              <a:avLst/>
            </a:prstGeom>
            <a:noFill/>
          </p:spPr>
          <p:txBody>
            <a:bodyPr wrap="square" rtlCol="0">
              <a:spAutoFit/>
            </a:bodyPr>
            <a:lstStyle/>
            <a:p>
              <a:pPr defTabSz="914263">
                <a:lnSpc>
                  <a:spcPct val="150000"/>
                </a:lnSpc>
                <a:spcBef>
                  <a:spcPts val="600"/>
                </a:spcBef>
              </a:pPr>
              <a:r>
                <a:rPr lang="en-US" dirty="0">
                  <a:solidFill>
                    <a:srgbClr val="000004"/>
                  </a:solidFill>
                  <a:latin typeface="Century Gothic" panose="020B0502020202020204" pitchFamily="34" charset="0"/>
                </a:rPr>
                <a:t>Wins with </a:t>
              </a:r>
              <a:r>
                <a:rPr lang="en-US" b="1" dirty="0">
                  <a:solidFill>
                    <a:srgbClr val="000004"/>
                  </a:solidFill>
                  <a:latin typeface="Century Gothic" panose="020B0502020202020204" pitchFamily="34" charset="0"/>
                </a:rPr>
                <a:t>faster </a:t>
              </a:r>
              <a:r>
                <a:rPr lang="en-US" dirty="0">
                  <a:solidFill>
                    <a:srgbClr val="000004"/>
                  </a:solidFill>
                  <a:latin typeface="Century Gothic" panose="020B0502020202020204" pitchFamily="34" charset="0"/>
                </a:rPr>
                <a:t>response time indicates conviction</a:t>
              </a:r>
            </a:p>
            <a:p>
              <a:pPr defTabSz="914263">
                <a:lnSpc>
                  <a:spcPct val="150000"/>
                </a:lnSpc>
                <a:spcBef>
                  <a:spcPts val="600"/>
                </a:spcBef>
              </a:pPr>
              <a:r>
                <a:rPr lang="en-US" dirty="0">
                  <a:solidFill>
                    <a:srgbClr val="000004"/>
                  </a:solidFill>
                  <a:latin typeface="Century Gothic" panose="020B0502020202020204" pitchFamily="34" charset="0"/>
                </a:rPr>
                <a:t>Wins with</a:t>
              </a:r>
              <a:r>
                <a:rPr lang="en-US" b="1" dirty="0">
                  <a:solidFill>
                    <a:srgbClr val="000004"/>
                  </a:solidFill>
                  <a:latin typeface="Century Gothic" panose="020B0502020202020204" pitchFamily="34" charset="0"/>
                </a:rPr>
                <a:t> longer </a:t>
              </a:r>
              <a:r>
                <a:rPr lang="en-US" dirty="0">
                  <a:solidFill>
                    <a:srgbClr val="000004"/>
                  </a:solidFill>
                  <a:latin typeface="Century Gothic" panose="020B0502020202020204" pitchFamily="34" charset="0"/>
                </a:rPr>
                <a:t>response time indicates hesitation </a:t>
              </a:r>
            </a:p>
            <a:p>
              <a:pPr defTabSz="914263">
                <a:lnSpc>
                  <a:spcPct val="150000"/>
                </a:lnSpc>
                <a:spcBef>
                  <a:spcPts val="600"/>
                </a:spcBef>
              </a:pPr>
              <a:r>
                <a:rPr lang="en-US" dirty="0">
                  <a:solidFill>
                    <a:srgbClr val="000004"/>
                  </a:solidFill>
                  <a:latin typeface="Century Gothic" panose="020B0502020202020204" pitchFamily="34" charset="0"/>
                </a:rPr>
                <a:t>Loss with </a:t>
              </a:r>
              <a:r>
                <a:rPr lang="en-US" b="1" dirty="0">
                  <a:solidFill>
                    <a:srgbClr val="000004"/>
                  </a:solidFill>
                  <a:latin typeface="Century Gothic" panose="020B0502020202020204" pitchFamily="34" charset="0"/>
                </a:rPr>
                <a:t>longer</a:t>
              </a:r>
              <a:r>
                <a:rPr lang="en-US" dirty="0">
                  <a:solidFill>
                    <a:srgbClr val="000004"/>
                  </a:solidFill>
                  <a:latin typeface="Century Gothic" panose="020B0502020202020204" pitchFamily="34" charset="0"/>
                </a:rPr>
                <a:t> response time indicates higher opportunity to convert </a:t>
              </a:r>
            </a:p>
            <a:p>
              <a:pPr defTabSz="914263">
                <a:lnSpc>
                  <a:spcPct val="150000"/>
                </a:lnSpc>
                <a:spcBef>
                  <a:spcPts val="600"/>
                </a:spcBef>
              </a:pPr>
              <a:r>
                <a:rPr lang="en-US" dirty="0">
                  <a:solidFill>
                    <a:srgbClr val="000004"/>
                  </a:solidFill>
                  <a:latin typeface="Century Gothic" panose="020B0502020202020204" pitchFamily="34" charset="0"/>
                </a:rPr>
                <a:t>Loss with </a:t>
              </a:r>
              <a:r>
                <a:rPr lang="en-US" b="1" dirty="0">
                  <a:solidFill>
                    <a:srgbClr val="000004"/>
                  </a:solidFill>
                  <a:latin typeface="Century Gothic" panose="020B0502020202020204" pitchFamily="34" charset="0"/>
                </a:rPr>
                <a:t>faster </a:t>
              </a:r>
              <a:r>
                <a:rPr lang="en-US" dirty="0">
                  <a:solidFill>
                    <a:srgbClr val="000004"/>
                  </a:solidFill>
                  <a:latin typeface="Century Gothic" panose="020B0502020202020204" pitchFamily="34" charset="0"/>
                </a:rPr>
                <a:t>response time indicates lower opportunity to convert </a:t>
              </a:r>
            </a:p>
          </p:txBody>
        </p:sp>
        <p:pic>
          <p:nvPicPr>
            <p:cNvPr id="76" name="Picture 75">
              <a:extLst>
                <a:ext uri="{FF2B5EF4-FFF2-40B4-BE49-F238E27FC236}">
                  <a16:creationId xmlns:a16="http://schemas.microsoft.com/office/drawing/2014/main" id="{35D095DA-EBE4-46C1-92D5-1BEB5F21AB2B}"/>
                </a:ext>
              </a:extLst>
            </p:cNvPr>
            <p:cNvPicPr>
              <a:picLocks noChangeAspect="1"/>
            </p:cNvPicPr>
            <p:nvPr/>
          </p:nvPicPr>
          <p:blipFill>
            <a:blip r:embed="rId6"/>
            <a:stretch>
              <a:fillRect/>
            </a:stretch>
          </p:blipFill>
          <p:spPr>
            <a:xfrm>
              <a:off x="3298748" y="2864613"/>
              <a:ext cx="437958" cy="315478"/>
            </a:xfrm>
            <a:prstGeom prst="rect">
              <a:avLst/>
            </a:prstGeom>
          </p:spPr>
        </p:pic>
        <p:pic>
          <p:nvPicPr>
            <p:cNvPr id="77" name="Picture 76">
              <a:extLst>
                <a:ext uri="{FF2B5EF4-FFF2-40B4-BE49-F238E27FC236}">
                  <a16:creationId xmlns:a16="http://schemas.microsoft.com/office/drawing/2014/main" id="{44108779-5668-4CA9-9CB0-3CBDEF60A7FE}"/>
                </a:ext>
              </a:extLst>
            </p:cNvPr>
            <p:cNvPicPr>
              <a:picLocks noChangeAspect="1"/>
            </p:cNvPicPr>
            <p:nvPr/>
          </p:nvPicPr>
          <p:blipFill>
            <a:blip r:embed="rId6"/>
            <a:stretch>
              <a:fillRect/>
            </a:stretch>
          </p:blipFill>
          <p:spPr>
            <a:xfrm>
              <a:off x="3309644" y="3863885"/>
              <a:ext cx="401975" cy="289558"/>
            </a:xfrm>
            <a:prstGeom prst="rect">
              <a:avLst/>
            </a:prstGeom>
          </p:spPr>
        </p:pic>
        <p:pic>
          <p:nvPicPr>
            <p:cNvPr id="78" name="Picture 77">
              <a:extLst>
                <a:ext uri="{FF2B5EF4-FFF2-40B4-BE49-F238E27FC236}">
                  <a16:creationId xmlns:a16="http://schemas.microsoft.com/office/drawing/2014/main" id="{EF9757F0-A0CC-4A3D-AD84-A60049332F41}"/>
                </a:ext>
              </a:extLst>
            </p:cNvPr>
            <p:cNvPicPr>
              <a:picLocks noChangeAspect="1"/>
            </p:cNvPicPr>
            <p:nvPr/>
          </p:nvPicPr>
          <p:blipFill>
            <a:blip r:embed="rId7"/>
            <a:stretch>
              <a:fillRect/>
            </a:stretch>
          </p:blipFill>
          <p:spPr>
            <a:xfrm>
              <a:off x="3327827" y="3352607"/>
              <a:ext cx="326446" cy="337327"/>
            </a:xfrm>
            <a:prstGeom prst="rect">
              <a:avLst/>
            </a:prstGeom>
          </p:spPr>
        </p:pic>
        <p:pic>
          <p:nvPicPr>
            <p:cNvPr id="79" name="Picture 78">
              <a:extLst>
                <a:ext uri="{FF2B5EF4-FFF2-40B4-BE49-F238E27FC236}">
                  <a16:creationId xmlns:a16="http://schemas.microsoft.com/office/drawing/2014/main" id="{365B93B6-48A2-41A3-8976-AAA888491FF3}"/>
                </a:ext>
              </a:extLst>
            </p:cNvPr>
            <p:cNvPicPr>
              <a:picLocks noChangeAspect="1"/>
            </p:cNvPicPr>
            <p:nvPr/>
          </p:nvPicPr>
          <p:blipFill>
            <a:blip r:embed="rId7"/>
            <a:stretch>
              <a:fillRect/>
            </a:stretch>
          </p:blipFill>
          <p:spPr>
            <a:xfrm>
              <a:off x="3328044" y="4280990"/>
              <a:ext cx="326446" cy="337327"/>
            </a:xfrm>
            <a:prstGeom prst="rect">
              <a:avLst/>
            </a:prstGeom>
          </p:spPr>
        </p:pic>
      </p:grpSp>
      <p:sp>
        <p:nvSpPr>
          <p:cNvPr id="83" name="Retângulo 82">
            <a:extLst>
              <a:ext uri="{FF2B5EF4-FFF2-40B4-BE49-F238E27FC236}">
                <a16:creationId xmlns:a16="http://schemas.microsoft.com/office/drawing/2014/main" id="{5337C65F-B82B-4C6A-B5BF-B1679F340350}"/>
              </a:ext>
            </a:extLst>
          </p:cNvPr>
          <p:cNvSpPr/>
          <p:nvPr/>
        </p:nvSpPr>
        <p:spPr>
          <a:xfrm>
            <a:off x="166430" y="1521512"/>
            <a:ext cx="2025321" cy="890695"/>
          </a:xfrm>
          <a:prstGeom prst="rect">
            <a:avLst/>
          </a:prstGeom>
          <a:solidFill>
            <a:srgbClr val="73AA4F"/>
          </a:solidFill>
          <a:ln w="12700" cap="flat" cmpd="sng" algn="ctr">
            <a:noFill/>
            <a:prstDash val="solid"/>
            <a:miter lim="800000"/>
          </a:ln>
          <a:effectLst/>
        </p:spPr>
        <p:txBody>
          <a:bodyPr rtlCol="0" anchor="ctr"/>
          <a:lstStyle/>
          <a:p>
            <a:pPr marL="2381" algn="ctr" defTabSz="457118">
              <a:defRPr/>
            </a:pPr>
            <a:r>
              <a:rPr lang="en-US" sz="1400" b="1" kern="0" dirty="0">
                <a:solidFill>
                  <a:srgbClr val="FFFFFF"/>
                </a:solidFill>
                <a:latin typeface="Century Gothic" panose="020B0502020202020204" pitchFamily="34" charset="0"/>
              </a:rPr>
              <a:t>What was chosen: </a:t>
            </a:r>
            <a:br>
              <a:rPr lang="en-US" sz="1400" b="1" kern="0" dirty="0">
                <a:solidFill>
                  <a:srgbClr val="FFFFFF"/>
                </a:solidFill>
                <a:latin typeface="Century Gothic" panose="020B0502020202020204" pitchFamily="34" charset="0"/>
              </a:rPr>
            </a:br>
            <a:r>
              <a:rPr lang="en-US" sz="1400" b="1" u="sng" kern="0" dirty="0">
                <a:solidFill>
                  <a:srgbClr val="FFFFFF"/>
                </a:solidFill>
                <a:latin typeface="Century Gothic" panose="020B0502020202020204" pitchFamily="34" charset="0"/>
              </a:rPr>
              <a:t>Choice Wins</a:t>
            </a:r>
          </a:p>
        </p:txBody>
      </p:sp>
      <p:sp>
        <p:nvSpPr>
          <p:cNvPr id="84" name="Retângulo 83">
            <a:extLst>
              <a:ext uri="{FF2B5EF4-FFF2-40B4-BE49-F238E27FC236}">
                <a16:creationId xmlns:a16="http://schemas.microsoft.com/office/drawing/2014/main" id="{EAFA622B-1656-4BF1-AD9F-04D997A46F6D}"/>
              </a:ext>
            </a:extLst>
          </p:cNvPr>
          <p:cNvSpPr/>
          <p:nvPr/>
        </p:nvSpPr>
        <p:spPr>
          <a:xfrm>
            <a:off x="166430" y="3130943"/>
            <a:ext cx="2025321" cy="890695"/>
          </a:xfrm>
          <a:prstGeom prst="rect">
            <a:avLst/>
          </a:prstGeom>
          <a:solidFill>
            <a:srgbClr val="FF585D"/>
          </a:solidFill>
          <a:ln w="12700" cap="flat" cmpd="sng" algn="ctr">
            <a:noFill/>
            <a:prstDash val="solid"/>
            <a:miter lim="800000"/>
          </a:ln>
          <a:effectLst/>
        </p:spPr>
        <p:txBody>
          <a:bodyPr rtlCol="0" anchor="ctr"/>
          <a:lstStyle/>
          <a:p>
            <a:pPr marL="2381" algn="ctr" defTabSz="457118">
              <a:defRPr/>
            </a:pPr>
            <a:r>
              <a:rPr lang="en-US" sz="1400" b="1" kern="0" dirty="0">
                <a:solidFill>
                  <a:srgbClr val="FFFFFF"/>
                </a:solidFill>
                <a:latin typeface="Century Gothic" panose="020B0502020202020204" pitchFamily="34" charset="0"/>
              </a:rPr>
              <a:t>Conviction of Choice: </a:t>
            </a:r>
            <a:br>
              <a:rPr lang="en-US" sz="1400" b="1" kern="0" dirty="0">
                <a:solidFill>
                  <a:srgbClr val="FFFFFF"/>
                </a:solidFill>
                <a:latin typeface="Century Gothic" panose="020B0502020202020204" pitchFamily="34" charset="0"/>
              </a:rPr>
            </a:br>
            <a:r>
              <a:rPr lang="en-US" sz="1400" b="1" u="sng" kern="0" dirty="0">
                <a:solidFill>
                  <a:srgbClr val="FFFFFF"/>
                </a:solidFill>
                <a:latin typeface="Century Gothic" panose="020B0502020202020204" pitchFamily="34" charset="0"/>
              </a:rPr>
              <a:t>Response Time</a:t>
            </a:r>
          </a:p>
        </p:txBody>
      </p:sp>
      <p:sp>
        <p:nvSpPr>
          <p:cNvPr id="85" name="Retângulo 84">
            <a:extLst>
              <a:ext uri="{FF2B5EF4-FFF2-40B4-BE49-F238E27FC236}">
                <a16:creationId xmlns:a16="http://schemas.microsoft.com/office/drawing/2014/main" id="{C74D805F-6E42-480A-84D7-93FAD2E6EE56}"/>
              </a:ext>
            </a:extLst>
          </p:cNvPr>
          <p:cNvSpPr/>
          <p:nvPr/>
        </p:nvSpPr>
        <p:spPr>
          <a:xfrm>
            <a:off x="166430" y="5214241"/>
            <a:ext cx="2025321" cy="890695"/>
          </a:xfrm>
          <a:prstGeom prst="rect">
            <a:avLst/>
          </a:prstGeom>
          <a:solidFill>
            <a:srgbClr val="F1BE48"/>
          </a:solidFill>
          <a:ln w="12700" cap="flat" cmpd="sng" algn="ctr">
            <a:noFill/>
            <a:prstDash val="solid"/>
            <a:miter lim="800000"/>
          </a:ln>
          <a:effectLst/>
        </p:spPr>
        <p:txBody>
          <a:bodyPr rtlCol="0" anchor="ctr"/>
          <a:lstStyle/>
          <a:p>
            <a:pPr marL="2381" algn="ctr" defTabSz="457118">
              <a:defRPr/>
            </a:pPr>
            <a:r>
              <a:rPr lang="en-US" sz="1400" b="1" kern="0" dirty="0">
                <a:solidFill>
                  <a:srgbClr val="FFFFFF"/>
                </a:solidFill>
                <a:latin typeface="Century Gothic" panose="020B0502020202020204" pitchFamily="34" charset="0"/>
              </a:rPr>
              <a:t>Sentiment of Choice:</a:t>
            </a:r>
            <a:br>
              <a:rPr lang="en-US" sz="1400" b="1" kern="0" dirty="0">
                <a:solidFill>
                  <a:srgbClr val="FFFFFF"/>
                </a:solidFill>
                <a:latin typeface="Century Gothic" panose="020B0502020202020204" pitchFamily="34" charset="0"/>
              </a:rPr>
            </a:br>
            <a:r>
              <a:rPr lang="en-US" sz="1400" b="1" u="sng" kern="0" dirty="0">
                <a:solidFill>
                  <a:srgbClr val="FFFFFF"/>
                </a:solidFill>
                <a:latin typeface="Century Gothic" panose="020B0502020202020204" pitchFamily="34" charset="0"/>
              </a:rPr>
              <a:t>AI Based Text Analysis</a:t>
            </a:r>
          </a:p>
        </p:txBody>
      </p:sp>
      <p:sp>
        <p:nvSpPr>
          <p:cNvPr id="53" name="Title 1">
            <a:extLst>
              <a:ext uri="{FF2B5EF4-FFF2-40B4-BE49-F238E27FC236}">
                <a16:creationId xmlns:a16="http://schemas.microsoft.com/office/drawing/2014/main" id="{70FC2FA8-59D8-4EA8-B2D0-75519379444C}"/>
              </a:ext>
            </a:extLst>
          </p:cNvPr>
          <p:cNvSpPr txBox="1">
            <a:spLocks/>
          </p:cNvSpPr>
          <p:nvPr/>
        </p:nvSpPr>
        <p:spPr bwMode="gray">
          <a:xfrm>
            <a:off x="400132" y="200636"/>
            <a:ext cx="12716648" cy="800219"/>
          </a:xfrm>
          <a:prstGeom prst="rect">
            <a:avLst/>
          </a:prstGeom>
          <a:noFill/>
        </p:spPr>
        <p:txBody>
          <a:bodyPr wrap="square" lIns="41405" tIns="0" rIns="41405" bIns="0" rtlCol="0" anchor="ctr">
            <a:spAutoFit/>
          </a:bodyPr>
          <a:lstStyle>
            <a:lvl1pPr algn="ctr" defTabSz="1908160" rtl="0" eaLnBrk="1" latinLnBrk="0" hangingPunct="1">
              <a:lnSpc>
                <a:spcPct val="100000"/>
              </a:lnSpc>
              <a:spcBef>
                <a:spcPts val="0"/>
              </a:spcBef>
              <a:buNone/>
              <a:defRPr lang="en-GB" sz="6531" b="1" kern="1200" smtClean="0">
                <a:solidFill>
                  <a:schemeClr val="bg1"/>
                </a:solidFill>
                <a:latin typeface="+mj-lt"/>
                <a:ea typeface="+mn-ea"/>
                <a:cs typeface="+mn-cs"/>
              </a:defRPr>
            </a:lvl1pPr>
          </a:lstStyle>
          <a:p>
            <a:pPr algn="l" defTabSz="914263"/>
            <a:r>
              <a:rPr lang="en-US" sz="2600" b="0" dirty="0">
                <a:solidFill>
                  <a:schemeClr val="bg2"/>
                </a:solidFill>
                <a:latin typeface="+mn-lt"/>
              </a:rPr>
              <a:t>CONSUMER CENTRIC = </a:t>
            </a:r>
          </a:p>
          <a:p>
            <a:pPr algn="l" defTabSz="914263"/>
            <a:r>
              <a:rPr lang="en-US" sz="2600" b="0" dirty="0">
                <a:solidFill>
                  <a:schemeClr val="bg2"/>
                </a:solidFill>
                <a:latin typeface="+mn-lt"/>
              </a:rPr>
              <a:t>REPLICATING INNOVATION ADOPTION PROCESS IN RESEARCH</a:t>
            </a:r>
          </a:p>
        </p:txBody>
      </p:sp>
    </p:spTree>
    <p:extLst>
      <p:ext uri="{BB962C8B-B14F-4D97-AF65-F5344CB8AC3E}">
        <p14:creationId xmlns:p14="http://schemas.microsoft.com/office/powerpoint/2010/main" val="31322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8" grpId="0"/>
      <p:bldP spid="30" grpId="0"/>
      <p:bldP spid="37" grpId="0"/>
      <p:bldP spid="38" grpId="0" animBg="1"/>
      <p:bldP spid="39" grpId="0" animBg="1"/>
      <p:bldP spid="40" grpId="0" animBg="1"/>
      <p:bldP spid="41" grpId="0"/>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90CD7C-AE37-419E-9DEE-E0E5F0553BB6}"/>
              </a:ext>
            </a:extLst>
          </p:cNvPr>
          <p:cNvPicPr>
            <a:picLocks noChangeAspect="1"/>
          </p:cNvPicPr>
          <p:nvPr/>
        </p:nvPicPr>
        <p:blipFill rotWithShape="1">
          <a:blip r:embed="rId3">
            <a:extLst>
              <a:ext uri="{28A0092B-C50C-407E-A947-70E740481C1C}">
                <a14:useLocalDpi xmlns:a14="http://schemas.microsoft.com/office/drawing/2010/main" val="0"/>
              </a:ext>
            </a:extLst>
          </a:blip>
          <a:srcRect l="24996" t="1695" r="37332" b="-1695"/>
          <a:stretch/>
        </p:blipFill>
        <p:spPr>
          <a:xfrm>
            <a:off x="3095330" y="1520590"/>
            <a:ext cx="2817957" cy="4233229"/>
          </a:xfrm>
          <a:prstGeom prst="rect">
            <a:avLst/>
          </a:prstGeom>
        </p:spPr>
      </p:pic>
      <p:pic>
        <p:nvPicPr>
          <p:cNvPr id="12" name="Picture 11">
            <a:extLst>
              <a:ext uri="{FF2B5EF4-FFF2-40B4-BE49-F238E27FC236}">
                <a16:creationId xmlns:a16="http://schemas.microsoft.com/office/drawing/2014/main" id="{0B306BC4-D18B-446E-A611-3D9A7E4292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025" r="29002"/>
          <a:stretch/>
        </p:blipFill>
        <p:spPr>
          <a:xfrm>
            <a:off x="9074608" y="1520590"/>
            <a:ext cx="2827391" cy="4150038"/>
          </a:xfrm>
          <a:prstGeom prst="rect">
            <a:avLst/>
          </a:prstGeom>
        </p:spPr>
      </p:pic>
      <p:pic>
        <p:nvPicPr>
          <p:cNvPr id="10" name="Picture 9">
            <a:extLst>
              <a:ext uri="{FF2B5EF4-FFF2-40B4-BE49-F238E27FC236}">
                <a16:creationId xmlns:a16="http://schemas.microsoft.com/office/drawing/2014/main" id="{94833C36-41D7-4A3D-8B0C-A99A781B41AF}"/>
              </a:ext>
            </a:extLst>
          </p:cNvPr>
          <p:cNvPicPr>
            <a:picLocks noChangeAspect="1"/>
          </p:cNvPicPr>
          <p:nvPr/>
        </p:nvPicPr>
        <p:blipFill rotWithShape="1">
          <a:blip r:embed="rId5">
            <a:extLst>
              <a:ext uri="{28A0092B-C50C-407E-A947-70E740481C1C}">
                <a14:useLocalDpi xmlns:a14="http://schemas.microsoft.com/office/drawing/2010/main" val="0"/>
              </a:ext>
            </a:extLst>
          </a:blip>
          <a:srcRect l="31554" t="427" r="24796" b="-427"/>
          <a:stretch/>
        </p:blipFill>
        <p:spPr>
          <a:xfrm>
            <a:off x="6115319" y="1529382"/>
            <a:ext cx="2791194" cy="4159012"/>
          </a:xfrm>
          <a:prstGeom prst="rect">
            <a:avLst/>
          </a:prstGeom>
        </p:spPr>
      </p:pic>
      <p:sp>
        <p:nvSpPr>
          <p:cNvPr id="38" name="Rectangle 37">
            <a:extLst>
              <a:ext uri="{FF2B5EF4-FFF2-40B4-BE49-F238E27FC236}">
                <a16:creationId xmlns:a16="http://schemas.microsoft.com/office/drawing/2014/main" id="{1A4F6966-EABF-495C-8FE7-AB807D4D2BAD}"/>
              </a:ext>
            </a:extLst>
          </p:cNvPr>
          <p:cNvSpPr/>
          <p:nvPr/>
        </p:nvSpPr>
        <p:spPr>
          <a:xfrm>
            <a:off x="6094673" y="1520589"/>
            <a:ext cx="2811840" cy="4233229"/>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77"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305C5193-596C-4A58-867B-FD885064E5C8}"/>
              </a:ext>
            </a:extLst>
          </p:cNvPr>
          <p:cNvSpPr/>
          <p:nvPr/>
        </p:nvSpPr>
        <p:spPr>
          <a:xfrm>
            <a:off x="3080965" y="1520590"/>
            <a:ext cx="2911621" cy="4167804"/>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77"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58B7F02D-9190-4C79-BFDD-5F8E2994B3CD}"/>
              </a:ext>
            </a:extLst>
          </p:cNvPr>
          <p:cNvSpPr/>
          <p:nvPr/>
        </p:nvSpPr>
        <p:spPr>
          <a:xfrm>
            <a:off x="9079470" y="1431985"/>
            <a:ext cx="2822530" cy="423864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77"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Content Placeholder 2">
            <a:extLst>
              <a:ext uri="{FF2B5EF4-FFF2-40B4-BE49-F238E27FC236}">
                <a16:creationId xmlns:a16="http://schemas.microsoft.com/office/drawing/2014/main" id="{B090CEC5-43B7-4AAF-BDC9-3D3FC6AC82E9}"/>
              </a:ext>
            </a:extLst>
          </p:cNvPr>
          <p:cNvSpPr txBox="1">
            <a:spLocks/>
          </p:cNvSpPr>
          <p:nvPr/>
        </p:nvSpPr>
        <p:spPr bwMode="gray">
          <a:xfrm>
            <a:off x="453353" y="1645307"/>
            <a:ext cx="2229734" cy="3834511"/>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366888" rtl="0" eaLnBrk="1" fontAlgn="auto" latinLnBrk="0" hangingPunct="1">
              <a:lnSpc>
                <a:spcPct val="90000"/>
              </a:lnSpc>
              <a:spcBef>
                <a:spcPct val="0"/>
              </a:spcBef>
              <a:spcAft>
                <a:spcPts val="600"/>
              </a:spcAft>
              <a:buClr>
                <a:srgbClr val="222223"/>
              </a:buClr>
              <a:buSzTx/>
              <a:buFont typeface="Wingdings" panose="05000000000000000000" pitchFamily="2" charset="2"/>
              <a:buNone/>
              <a:tabLst/>
              <a:defRPr/>
            </a:pPr>
            <a:r>
              <a:rPr kumimoji="0" lang="en-GB" sz="1799" b="1" i="0" u="none" strike="noStrike" kern="0" cap="none" spc="0" normalizeH="0" baseline="0" noProof="0" dirty="0">
                <a:ln>
                  <a:noFill/>
                </a:ln>
                <a:solidFill>
                  <a:sysClr val="windowText" lastClr="000000"/>
                </a:solidFill>
                <a:effectLst/>
                <a:uLnTx/>
                <a:uFillTx/>
                <a:latin typeface="Arial"/>
                <a:ea typeface="+mn-ea"/>
                <a:cs typeface="Calibri Light" charset="0"/>
              </a:rPr>
              <a:t>The Traditional Approach</a:t>
            </a:r>
          </a:p>
          <a:p>
            <a:pPr marL="0" marR="0" lvl="0" indent="0" algn="l" defTabSz="366888" rtl="0" eaLnBrk="1" fontAlgn="auto" latinLnBrk="0" hangingPunct="1">
              <a:lnSpc>
                <a:spcPct val="100000"/>
              </a:lnSpc>
              <a:spcBef>
                <a:spcPct val="0"/>
              </a:spcBef>
              <a:spcAft>
                <a:spcPts val="600"/>
              </a:spcAft>
              <a:buClr>
                <a:srgbClr val="222223"/>
              </a:buClr>
              <a:buSzTx/>
              <a:buFont typeface="Wingdings" panose="05000000000000000000" pitchFamily="2" charset="2"/>
              <a:buNone/>
              <a:tabLst/>
              <a:defRPr/>
            </a:pPr>
            <a:r>
              <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t>Stores absolute scores for all tests and benchmarks against average scores in a given category or country if there are sufficient records</a:t>
            </a:r>
          </a:p>
          <a:p>
            <a:pPr marL="0" marR="0" lvl="0" indent="0" algn="l" defTabSz="366888" rtl="0" eaLnBrk="1" fontAlgn="auto" latinLnBrk="0" hangingPunct="1">
              <a:lnSpc>
                <a:spcPct val="90000"/>
              </a:lnSpc>
              <a:spcBef>
                <a:spcPct val="0"/>
              </a:spcBef>
              <a:spcAft>
                <a:spcPts val="600"/>
              </a:spcAft>
              <a:buClr>
                <a:srgbClr val="222223"/>
              </a:buClr>
              <a:buSzTx/>
              <a:buFont typeface="Wingdings" panose="05000000000000000000" pitchFamily="2" charset="2"/>
              <a:buNone/>
              <a:tabLst/>
              <a:defRPr/>
            </a:pPr>
            <a:endPar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endParaRPr>
          </a:p>
          <a:p>
            <a:pPr marL="0" marR="0" lvl="0" indent="0" algn="l" defTabSz="366888" rtl="0" eaLnBrk="1" fontAlgn="auto" latinLnBrk="0" hangingPunct="1">
              <a:lnSpc>
                <a:spcPct val="90000"/>
              </a:lnSpc>
              <a:spcBef>
                <a:spcPct val="0"/>
              </a:spcBef>
              <a:spcAft>
                <a:spcPts val="600"/>
              </a:spcAft>
              <a:buClr>
                <a:srgbClr val="222223"/>
              </a:buClr>
              <a:buSzTx/>
              <a:buFont typeface="Wingdings" panose="05000000000000000000" pitchFamily="2" charset="2"/>
              <a:buNone/>
              <a:tabLst/>
              <a:defRPr/>
            </a:pPr>
            <a:r>
              <a:rPr kumimoji="0" lang="en-GB" sz="1799" b="1" i="0" u="none" strike="noStrike" kern="0" cap="none" spc="0" normalizeH="0" baseline="0" noProof="0" dirty="0">
                <a:ln>
                  <a:noFill/>
                </a:ln>
                <a:solidFill>
                  <a:sysClr val="windowText" lastClr="000000"/>
                </a:solidFill>
                <a:effectLst/>
                <a:uLnTx/>
                <a:uFillTx/>
                <a:latin typeface="Arial"/>
                <a:ea typeface="+mn-ea"/>
                <a:cs typeface="Calibri Light" charset="0"/>
              </a:rPr>
              <a:t>The Ipsos Approach</a:t>
            </a:r>
          </a:p>
          <a:p>
            <a:pPr marL="0" marR="0" lvl="0" indent="0" algn="l" defTabSz="366888" rtl="0" eaLnBrk="1" fontAlgn="auto" latinLnBrk="0" hangingPunct="1">
              <a:lnSpc>
                <a:spcPct val="100000"/>
              </a:lnSpc>
              <a:spcBef>
                <a:spcPct val="0"/>
              </a:spcBef>
              <a:spcAft>
                <a:spcPts val="600"/>
              </a:spcAft>
              <a:buClr>
                <a:srgbClr val="222223"/>
              </a:buClr>
              <a:buSzTx/>
              <a:buFont typeface="Wingdings" panose="05000000000000000000" pitchFamily="2" charset="2"/>
              <a:buNone/>
              <a:tabLst/>
              <a:defRPr/>
            </a:pPr>
            <a:r>
              <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t>We have a database containing many thousands of records developed over 40 years using the stable relationship between innovations and in-market competition.</a:t>
            </a:r>
          </a:p>
        </p:txBody>
      </p:sp>
      <p:sp>
        <p:nvSpPr>
          <p:cNvPr id="2" name="Rectangle 1">
            <a:extLst>
              <a:ext uri="{FF2B5EF4-FFF2-40B4-BE49-F238E27FC236}">
                <a16:creationId xmlns:a16="http://schemas.microsoft.com/office/drawing/2014/main" id="{76A2AAAF-DA99-48F0-8E08-7780EAC3C0C1}"/>
              </a:ext>
            </a:extLst>
          </p:cNvPr>
          <p:cNvSpPr/>
          <p:nvPr/>
        </p:nvSpPr>
        <p:spPr>
          <a:xfrm>
            <a:off x="317794" y="1520590"/>
            <a:ext cx="2593641" cy="415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Content Placeholder 1">
            <a:extLst>
              <a:ext uri="{FF2B5EF4-FFF2-40B4-BE49-F238E27FC236}">
                <a16:creationId xmlns:a16="http://schemas.microsoft.com/office/drawing/2014/main" id="{51CB4FA9-D268-4FDB-9CFF-F2CBD984B6AF}"/>
              </a:ext>
            </a:extLst>
          </p:cNvPr>
          <p:cNvSpPr txBox="1">
            <a:spLocks/>
          </p:cNvSpPr>
          <p:nvPr/>
        </p:nvSpPr>
        <p:spPr bwMode="gray">
          <a:xfrm>
            <a:off x="3180682" y="3158886"/>
            <a:ext cx="2530823" cy="669799"/>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451" b="0"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Compares innovations to products that exist and are successful</a:t>
            </a:r>
          </a:p>
        </p:txBody>
      </p:sp>
      <p:sp>
        <p:nvSpPr>
          <p:cNvPr id="47" name="Rectangle 46">
            <a:extLst>
              <a:ext uri="{FF2B5EF4-FFF2-40B4-BE49-F238E27FC236}">
                <a16:creationId xmlns:a16="http://schemas.microsoft.com/office/drawing/2014/main" id="{A6C92896-E7E8-4E73-B306-A47429E4AF9A}"/>
              </a:ext>
            </a:extLst>
          </p:cNvPr>
          <p:cNvSpPr/>
          <p:nvPr/>
        </p:nvSpPr>
        <p:spPr>
          <a:xfrm>
            <a:off x="3175979" y="2623854"/>
            <a:ext cx="1656223" cy="427361"/>
          </a:xfrm>
          <a:prstGeom prst="rect">
            <a:avLst/>
          </a:prstGeom>
          <a:solidFill>
            <a:srgbClr val="2F469C"/>
          </a:solidFill>
          <a:ln>
            <a:noFill/>
          </a:ln>
        </p:spPr>
        <p:txBody>
          <a:bodyPr wrap="none">
            <a:spAutoFit/>
          </a:bodyPr>
          <a:lstStyle/>
          <a:p>
            <a:pPr marL="0" marR="0" lvl="0" indent="0" algn="l" defTabSz="914009" rtl="0" eaLnBrk="1" fontAlgn="auto" latinLnBrk="0" hangingPunct="1">
              <a:lnSpc>
                <a:spcPct val="100000"/>
              </a:lnSpc>
              <a:spcBef>
                <a:spcPts val="0"/>
              </a:spcBef>
              <a:spcAft>
                <a:spcPts val="0"/>
              </a:spcAft>
              <a:buClrTx/>
              <a:buSzTx/>
              <a:buFontTx/>
              <a:buNone/>
              <a:tabLst/>
              <a:defRPr/>
            </a:pPr>
            <a:r>
              <a:rPr kumimoji="0" lang="en-GB" sz="2177" b="1" i="0" u="none" strike="noStrike" kern="0" cap="none" spc="0" normalizeH="0" baseline="0" noProof="0" dirty="0">
                <a:ln>
                  <a:noFill/>
                </a:ln>
                <a:solidFill>
                  <a:prstClr val="white"/>
                </a:solidFill>
                <a:effectLst/>
                <a:uLnTx/>
                <a:uFillTx/>
                <a:latin typeface="Arial"/>
                <a:ea typeface="Segoe UI" panose="020B0502040204020203" pitchFamily="34" charset="0"/>
                <a:cs typeface="Segoe UI" panose="020B0502040204020203" pitchFamily="34" charset="0"/>
              </a:rPr>
              <a:t>REALISTIC</a:t>
            </a:r>
          </a:p>
        </p:txBody>
      </p:sp>
      <p:sp>
        <p:nvSpPr>
          <p:cNvPr id="48" name="Rectangle 47">
            <a:extLst>
              <a:ext uri="{FF2B5EF4-FFF2-40B4-BE49-F238E27FC236}">
                <a16:creationId xmlns:a16="http://schemas.microsoft.com/office/drawing/2014/main" id="{65F1FABC-4CF8-49C6-ACA0-A2F05690158F}"/>
              </a:ext>
            </a:extLst>
          </p:cNvPr>
          <p:cNvSpPr/>
          <p:nvPr/>
        </p:nvSpPr>
        <p:spPr>
          <a:xfrm>
            <a:off x="3080965" y="1521517"/>
            <a:ext cx="387668" cy="387668"/>
          </a:xfrm>
          <a:prstGeom prst="rect">
            <a:avLst/>
          </a:prstGeom>
          <a:solidFill>
            <a:srgbClr val="2F469C"/>
          </a:solidFill>
          <a:ln>
            <a:solidFill>
              <a:srgbClr val="2F46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77"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Content Placeholder 2">
            <a:extLst>
              <a:ext uri="{FF2B5EF4-FFF2-40B4-BE49-F238E27FC236}">
                <a16:creationId xmlns:a16="http://schemas.microsoft.com/office/drawing/2014/main" id="{9DDE8645-E5CA-4C37-8C6E-43F1CDF1C1BE}"/>
              </a:ext>
            </a:extLst>
          </p:cNvPr>
          <p:cNvSpPr txBox="1">
            <a:spLocks/>
          </p:cNvSpPr>
          <p:nvPr/>
        </p:nvSpPr>
        <p:spPr bwMode="gray">
          <a:xfrm>
            <a:off x="6230613" y="3158886"/>
            <a:ext cx="2526669" cy="669799"/>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451" b="0"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Works for any type of innovation in all categories and countries.</a:t>
            </a:r>
          </a:p>
        </p:txBody>
      </p:sp>
      <p:sp>
        <p:nvSpPr>
          <p:cNvPr id="26" name="Rectangle 25">
            <a:extLst>
              <a:ext uri="{FF2B5EF4-FFF2-40B4-BE49-F238E27FC236}">
                <a16:creationId xmlns:a16="http://schemas.microsoft.com/office/drawing/2014/main" id="{0C38ACEC-E5E0-4D86-ACDD-5A9F3C7385B5}"/>
              </a:ext>
            </a:extLst>
          </p:cNvPr>
          <p:cNvSpPr/>
          <p:nvPr/>
        </p:nvSpPr>
        <p:spPr>
          <a:xfrm>
            <a:off x="6209136" y="2623854"/>
            <a:ext cx="1484702" cy="427361"/>
          </a:xfrm>
          <a:prstGeom prst="rect">
            <a:avLst/>
          </a:prstGeom>
          <a:solidFill>
            <a:srgbClr val="2F469C"/>
          </a:solidFill>
          <a:ln>
            <a:noFill/>
          </a:ln>
        </p:spPr>
        <p:txBody>
          <a:bodyPr wrap="none">
            <a:spAutoFit/>
          </a:bodyPr>
          <a:lstStyle/>
          <a:p>
            <a:pPr marL="0" marR="0" lvl="0" indent="0" algn="l" defTabSz="914009" rtl="0" eaLnBrk="1" fontAlgn="auto" latinLnBrk="0" hangingPunct="1">
              <a:lnSpc>
                <a:spcPct val="100000"/>
              </a:lnSpc>
              <a:spcBef>
                <a:spcPts val="0"/>
              </a:spcBef>
              <a:spcAft>
                <a:spcPts val="0"/>
              </a:spcAft>
              <a:buClrTx/>
              <a:buSzTx/>
              <a:buFontTx/>
              <a:buNone/>
              <a:tabLst/>
              <a:defRPr/>
            </a:pPr>
            <a:r>
              <a:rPr kumimoji="0" lang="en-GB" sz="2177" b="1" i="0" u="none" strike="noStrike" kern="0" cap="none" spc="0" normalizeH="0" baseline="0" noProof="0" dirty="0">
                <a:ln>
                  <a:noFill/>
                </a:ln>
                <a:solidFill>
                  <a:prstClr val="white"/>
                </a:solidFill>
                <a:effectLst/>
                <a:uLnTx/>
                <a:uFillTx/>
                <a:latin typeface="Arial"/>
                <a:ea typeface="Segoe UI" panose="020B0502040204020203" pitchFamily="34" charset="0"/>
                <a:cs typeface="Segoe UI" panose="020B0502040204020203" pitchFamily="34" charset="0"/>
              </a:rPr>
              <a:t>HOLISTIC</a:t>
            </a:r>
          </a:p>
        </p:txBody>
      </p:sp>
      <p:sp>
        <p:nvSpPr>
          <p:cNvPr id="27" name="Rectangle 26">
            <a:extLst>
              <a:ext uri="{FF2B5EF4-FFF2-40B4-BE49-F238E27FC236}">
                <a16:creationId xmlns:a16="http://schemas.microsoft.com/office/drawing/2014/main" id="{06476C5A-8635-43FB-8AC0-C8846366025B}"/>
              </a:ext>
            </a:extLst>
          </p:cNvPr>
          <p:cNvSpPr/>
          <p:nvPr/>
        </p:nvSpPr>
        <p:spPr>
          <a:xfrm>
            <a:off x="6086130" y="1521517"/>
            <a:ext cx="387668" cy="387668"/>
          </a:xfrm>
          <a:prstGeom prst="rect">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77" b="0" i="0" u="none" strike="noStrike" kern="1200" cap="none" spc="0" normalizeH="0" baseline="0" noProof="0" dirty="0">
              <a:ln>
                <a:noFill/>
              </a:ln>
              <a:solidFill>
                <a:prstClr val="white"/>
              </a:solidFill>
              <a:effectLst/>
              <a:uLnTx/>
              <a:uFillTx/>
              <a:latin typeface="Arial"/>
              <a:ea typeface="+mn-ea"/>
              <a:cs typeface="+mn-cs"/>
            </a:endParaRPr>
          </a:p>
        </p:txBody>
      </p:sp>
      <p:sp>
        <p:nvSpPr>
          <p:cNvPr id="37" name="Content Placeholder 3">
            <a:extLst>
              <a:ext uri="{FF2B5EF4-FFF2-40B4-BE49-F238E27FC236}">
                <a16:creationId xmlns:a16="http://schemas.microsoft.com/office/drawing/2014/main" id="{4AB88F5A-11BE-4A57-ADE7-D652D540E2ED}"/>
              </a:ext>
            </a:extLst>
          </p:cNvPr>
          <p:cNvSpPr txBox="1">
            <a:spLocks/>
          </p:cNvSpPr>
          <p:nvPr/>
        </p:nvSpPr>
        <p:spPr bwMode="gray">
          <a:xfrm>
            <a:off x="9308708" y="3158886"/>
            <a:ext cx="2506275" cy="893065"/>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451" b="0"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Always up-to-date because it is based on products bought today, not ideas tested 20 years ago</a:t>
            </a:r>
            <a:endParaRPr kumimoji="0" lang="en-GB" sz="1451" b="1"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B5AC8600-0E51-498C-A4D2-1F95D32BE43C}"/>
              </a:ext>
            </a:extLst>
          </p:cNvPr>
          <p:cNvSpPr/>
          <p:nvPr/>
        </p:nvSpPr>
        <p:spPr>
          <a:xfrm>
            <a:off x="9303535" y="2623854"/>
            <a:ext cx="1425390" cy="427361"/>
          </a:xfrm>
          <a:prstGeom prst="rect">
            <a:avLst/>
          </a:prstGeom>
          <a:solidFill>
            <a:srgbClr val="2F469C"/>
          </a:solidFill>
          <a:ln>
            <a:noFill/>
          </a:ln>
        </p:spPr>
        <p:txBody>
          <a:bodyPr wrap="none">
            <a:spAutoFit/>
          </a:bodyPr>
          <a:lstStyle/>
          <a:p>
            <a:pPr marL="0" marR="0" lvl="0" indent="0" algn="l" defTabSz="914009" rtl="0" eaLnBrk="1" fontAlgn="auto" latinLnBrk="0" hangingPunct="1">
              <a:lnSpc>
                <a:spcPct val="100000"/>
              </a:lnSpc>
              <a:spcBef>
                <a:spcPts val="0"/>
              </a:spcBef>
              <a:spcAft>
                <a:spcPts val="0"/>
              </a:spcAft>
              <a:buClrTx/>
              <a:buSzTx/>
              <a:buFontTx/>
              <a:buNone/>
              <a:tabLst/>
              <a:defRPr/>
            </a:pPr>
            <a:r>
              <a:rPr kumimoji="0" lang="en-GB" sz="2177" b="1" i="0" u="none" strike="noStrike" kern="0" cap="none" spc="0" normalizeH="0" baseline="0" noProof="0" dirty="0">
                <a:ln>
                  <a:noFill/>
                </a:ln>
                <a:solidFill>
                  <a:prstClr val="white"/>
                </a:solidFill>
                <a:effectLst/>
                <a:uLnTx/>
                <a:uFillTx/>
                <a:latin typeface="Arial"/>
                <a:ea typeface="Segoe UI" panose="020B0502040204020203" pitchFamily="34" charset="0"/>
                <a:cs typeface="Segoe UI" panose="020B0502040204020203" pitchFamily="34" charset="0"/>
              </a:rPr>
              <a:t>MODERN</a:t>
            </a:r>
          </a:p>
        </p:txBody>
      </p:sp>
      <p:sp>
        <p:nvSpPr>
          <p:cNvPr id="51" name="Rectangle 50">
            <a:extLst>
              <a:ext uri="{FF2B5EF4-FFF2-40B4-BE49-F238E27FC236}">
                <a16:creationId xmlns:a16="http://schemas.microsoft.com/office/drawing/2014/main" id="{0E481E56-888F-4B66-9114-BB2CAFCD5C23}"/>
              </a:ext>
            </a:extLst>
          </p:cNvPr>
          <p:cNvSpPr/>
          <p:nvPr/>
        </p:nvSpPr>
        <p:spPr>
          <a:xfrm>
            <a:off x="9074608" y="1521517"/>
            <a:ext cx="387668" cy="387668"/>
          </a:xfrm>
          <a:prstGeom prst="rect">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77"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56" name="Straight Connector 55">
            <a:extLst>
              <a:ext uri="{FF2B5EF4-FFF2-40B4-BE49-F238E27FC236}">
                <a16:creationId xmlns:a16="http://schemas.microsoft.com/office/drawing/2014/main" id="{67D785F7-1D15-4D9B-879E-9365A74E31EB}"/>
              </a:ext>
            </a:extLst>
          </p:cNvPr>
          <p:cNvCxnSpPr>
            <a:cxnSpLocks/>
          </p:cNvCxnSpPr>
          <p:nvPr/>
        </p:nvCxnSpPr>
        <p:spPr>
          <a:xfrm>
            <a:off x="3108184" y="1899284"/>
            <a:ext cx="0" cy="3771344"/>
          </a:xfrm>
          <a:prstGeom prst="line">
            <a:avLst/>
          </a:prstGeom>
          <a:ln w="57150">
            <a:solidFill>
              <a:srgbClr val="2F469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7FC1DD-7F11-4D85-B9C4-9CEA9BA99797}"/>
              </a:ext>
            </a:extLst>
          </p:cNvPr>
          <p:cNvCxnSpPr>
            <a:cxnSpLocks/>
          </p:cNvCxnSpPr>
          <p:nvPr/>
        </p:nvCxnSpPr>
        <p:spPr>
          <a:xfrm>
            <a:off x="6115591" y="1822853"/>
            <a:ext cx="0" cy="3839315"/>
          </a:xfrm>
          <a:prstGeom prst="line">
            <a:avLst/>
          </a:prstGeom>
          <a:ln w="57150">
            <a:solidFill>
              <a:srgbClr val="2F469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D5604E-E391-4F25-87DB-90DC05410170}"/>
              </a:ext>
            </a:extLst>
          </p:cNvPr>
          <p:cNvCxnSpPr>
            <a:cxnSpLocks/>
          </p:cNvCxnSpPr>
          <p:nvPr/>
        </p:nvCxnSpPr>
        <p:spPr>
          <a:xfrm>
            <a:off x="9101502" y="1840105"/>
            <a:ext cx="0" cy="3830523"/>
          </a:xfrm>
          <a:prstGeom prst="line">
            <a:avLst/>
          </a:prstGeom>
          <a:ln w="57150">
            <a:solidFill>
              <a:srgbClr val="2F469C"/>
            </a:solidFill>
          </a:ln>
        </p:spPr>
        <p:style>
          <a:lnRef idx="1">
            <a:schemeClr val="accent1"/>
          </a:lnRef>
          <a:fillRef idx="0">
            <a:schemeClr val="accent1"/>
          </a:fillRef>
          <a:effectRef idx="0">
            <a:schemeClr val="accent1"/>
          </a:effectRef>
          <a:fontRef idx="minor">
            <a:schemeClr val="tx1"/>
          </a:fontRef>
        </p:style>
      </p:cxnSp>
      <p:sp>
        <p:nvSpPr>
          <p:cNvPr id="31" name="Title 3">
            <a:extLst>
              <a:ext uri="{FF2B5EF4-FFF2-40B4-BE49-F238E27FC236}">
                <a16:creationId xmlns:a16="http://schemas.microsoft.com/office/drawing/2014/main" id="{8696021B-7C6D-4939-9A41-D3C1DF2589E2}"/>
              </a:ext>
            </a:extLst>
          </p:cNvPr>
          <p:cNvSpPr>
            <a:spLocks noGrp="1"/>
          </p:cNvSpPr>
          <p:nvPr>
            <p:ph type="title"/>
          </p:nvPr>
        </p:nvSpPr>
        <p:spPr>
          <a:xfrm>
            <a:off x="455282" y="111286"/>
            <a:ext cx="10283386" cy="1172629"/>
          </a:xfrm>
        </p:spPr>
        <p:txBody>
          <a:bodyPr/>
          <a:lstStyle/>
          <a:p>
            <a:r>
              <a:rPr lang="en-US" sz="2600" b="0" dirty="0">
                <a:solidFill>
                  <a:srgbClr val="2F469C"/>
                </a:solidFill>
              </a:rPr>
              <a:t>The Ipsos approach to databases is unique and </a:t>
            </a:r>
            <a:br>
              <a:rPr lang="en-US" sz="2600" b="0" dirty="0">
                <a:solidFill>
                  <a:srgbClr val="2F469C"/>
                </a:solidFill>
              </a:rPr>
            </a:br>
            <a:r>
              <a:rPr lang="en-US" sz="2600" b="0" dirty="0">
                <a:solidFill>
                  <a:srgbClr val="2F469C"/>
                </a:solidFill>
              </a:rPr>
              <a:t>provides competitive advantages and greater flexibility</a:t>
            </a:r>
          </a:p>
        </p:txBody>
      </p:sp>
      <p:sp>
        <p:nvSpPr>
          <p:cNvPr id="28" name="Slide Number Placeholder 2">
            <a:extLst>
              <a:ext uri="{FF2B5EF4-FFF2-40B4-BE49-F238E27FC236}">
                <a16:creationId xmlns:a16="http://schemas.microsoft.com/office/drawing/2014/main" id="{32672540-DC57-4728-84D7-1FF3D6BD388A}"/>
              </a:ext>
            </a:extLst>
          </p:cNvPr>
          <p:cNvSpPr>
            <a:spLocks noGrp="1"/>
          </p:cNvSpPr>
          <p:nvPr>
            <p:ph type="sldNum" sz="quarter" idx="18"/>
          </p:nvPr>
        </p:nvSpPr>
        <p:spPr>
          <a:xfrm>
            <a:off x="382932"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srgbClr val="2F469C">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en-GB" sz="900" b="0" i="0" u="none" strike="noStrike" kern="1200" cap="none" spc="0" normalizeH="0" baseline="0" noProof="0" dirty="0">
                <a:ln>
                  <a:noFill/>
                </a:ln>
                <a:solidFill>
                  <a:srgbClr val="2F469C">
                    <a:lumMod val="75000"/>
                  </a:srgbClr>
                </a:solidFill>
                <a:effectLst/>
                <a:uLnTx/>
                <a:uFillTx/>
                <a:latin typeface="+mn-lt"/>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24" name="Content Placeholder 1">
            <a:extLst>
              <a:ext uri="{FF2B5EF4-FFF2-40B4-BE49-F238E27FC236}">
                <a16:creationId xmlns:a16="http://schemas.microsoft.com/office/drawing/2014/main" id="{21884EFC-6704-4BD2-AD8E-7CF3901FB820}"/>
              </a:ext>
            </a:extLst>
          </p:cNvPr>
          <p:cNvSpPr txBox="1">
            <a:spLocks/>
          </p:cNvSpPr>
          <p:nvPr/>
        </p:nvSpPr>
        <p:spPr bwMode="gray">
          <a:xfrm>
            <a:off x="3174600" y="4401108"/>
            <a:ext cx="2530823" cy="669799"/>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451" b="1"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Even incorporates emerging brands, private label brands and homemade solutions</a:t>
            </a:r>
            <a:endParaRPr kumimoji="0" lang="en-GB" sz="1451"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Content Placeholder 2">
            <a:extLst>
              <a:ext uri="{FF2B5EF4-FFF2-40B4-BE49-F238E27FC236}">
                <a16:creationId xmlns:a16="http://schemas.microsoft.com/office/drawing/2014/main" id="{A1EA6D7E-6EB3-4C9E-9307-C7F5A27850FB}"/>
              </a:ext>
            </a:extLst>
          </p:cNvPr>
          <p:cNvSpPr txBox="1">
            <a:spLocks/>
          </p:cNvSpPr>
          <p:nvPr/>
        </p:nvSpPr>
        <p:spPr bwMode="gray">
          <a:xfrm>
            <a:off x="6247718" y="4401108"/>
            <a:ext cx="2526669" cy="1116331"/>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451" b="1" i="0" u="none" strike="noStrike" kern="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Our stable benchmark means the database works for ALL countries, categories, trade channels and consumer targets</a:t>
            </a:r>
          </a:p>
        </p:txBody>
      </p:sp>
      <p:sp>
        <p:nvSpPr>
          <p:cNvPr id="30" name="Content Placeholder 3">
            <a:extLst>
              <a:ext uri="{FF2B5EF4-FFF2-40B4-BE49-F238E27FC236}">
                <a16:creationId xmlns:a16="http://schemas.microsoft.com/office/drawing/2014/main" id="{7EDB9DB2-4DF9-470C-8336-2FBF25DC7709}"/>
              </a:ext>
            </a:extLst>
          </p:cNvPr>
          <p:cNvSpPr txBox="1">
            <a:spLocks/>
          </p:cNvSpPr>
          <p:nvPr/>
        </p:nvSpPr>
        <p:spPr bwMode="gray">
          <a:xfrm>
            <a:off x="9220154" y="4401108"/>
            <a:ext cx="2506275" cy="446532"/>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451" b="1"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Perfect for the blurring lines of today’s complex markets </a:t>
            </a:r>
          </a:p>
        </p:txBody>
      </p:sp>
      <p:grpSp>
        <p:nvGrpSpPr>
          <p:cNvPr id="33" name="Group 32">
            <a:extLst>
              <a:ext uri="{FF2B5EF4-FFF2-40B4-BE49-F238E27FC236}">
                <a16:creationId xmlns:a16="http://schemas.microsoft.com/office/drawing/2014/main" id="{794F34CE-D6CB-46FC-AB15-627B2C957E8E}"/>
              </a:ext>
            </a:extLst>
          </p:cNvPr>
          <p:cNvGrpSpPr/>
          <p:nvPr/>
        </p:nvGrpSpPr>
        <p:grpSpPr>
          <a:xfrm>
            <a:off x="11618808" y="149564"/>
            <a:ext cx="309667" cy="221291"/>
            <a:chOff x="22635707" y="394184"/>
            <a:chExt cx="864056" cy="486757"/>
          </a:xfrm>
        </p:grpSpPr>
        <p:cxnSp>
          <p:nvCxnSpPr>
            <p:cNvPr id="34" name="Straight Connector 33">
              <a:extLst>
                <a:ext uri="{FF2B5EF4-FFF2-40B4-BE49-F238E27FC236}">
                  <a16:creationId xmlns:a16="http://schemas.microsoft.com/office/drawing/2014/main" id="{86D16F36-68C5-4F09-BA30-17E54917846F}"/>
                </a:ext>
              </a:extLst>
            </p:cNvPr>
            <p:cNvCxnSpPr/>
            <p:nvPr userDrawn="1"/>
          </p:nvCxnSpPr>
          <p:spPr>
            <a:xfrm>
              <a:off x="22635707" y="637563"/>
              <a:ext cx="864056" cy="0"/>
            </a:xfrm>
            <a:prstGeom prst="line">
              <a:avLst/>
            </a:prstGeom>
            <a:noFill/>
            <a:ln w="28575" cap="flat" cmpd="sng" algn="ctr">
              <a:solidFill>
                <a:srgbClr val="000004"/>
              </a:solidFill>
              <a:prstDash val="solid"/>
              <a:miter lim="800000"/>
            </a:ln>
            <a:effectLst/>
          </p:spPr>
        </p:cxnSp>
        <p:cxnSp>
          <p:nvCxnSpPr>
            <p:cNvPr id="35" name="Straight Connector 34">
              <a:extLst>
                <a:ext uri="{FF2B5EF4-FFF2-40B4-BE49-F238E27FC236}">
                  <a16:creationId xmlns:a16="http://schemas.microsoft.com/office/drawing/2014/main" id="{0571C734-8841-4F1C-A627-A24E4D26B58C}"/>
                </a:ext>
              </a:extLst>
            </p:cNvPr>
            <p:cNvCxnSpPr/>
            <p:nvPr userDrawn="1"/>
          </p:nvCxnSpPr>
          <p:spPr>
            <a:xfrm>
              <a:off x="22635707" y="880941"/>
              <a:ext cx="864056" cy="0"/>
            </a:xfrm>
            <a:prstGeom prst="line">
              <a:avLst/>
            </a:prstGeom>
            <a:noFill/>
            <a:ln w="28575" cap="flat" cmpd="sng" algn="ctr">
              <a:solidFill>
                <a:srgbClr val="000004"/>
              </a:solidFill>
              <a:prstDash val="solid"/>
              <a:miter lim="800000"/>
            </a:ln>
            <a:effectLst/>
          </p:spPr>
        </p:cxnSp>
        <p:cxnSp>
          <p:nvCxnSpPr>
            <p:cNvPr id="36" name="Straight Connector 35">
              <a:extLst>
                <a:ext uri="{FF2B5EF4-FFF2-40B4-BE49-F238E27FC236}">
                  <a16:creationId xmlns:a16="http://schemas.microsoft.com/office/drawing/2014/main" id="{22FB08E4-41EF-4DA0-91A3-80AC4C75054C}"/>
                </a:ext>
              </a:extLst>
            </p:cNvPr>
            <p:cNvCxnSpPr/>
            <p:nvPr userDrawn="1"/>
          </p:nvCxnSpPr>
          <p:spPr>
            <a:xfrm>
              <a:off x="22635707" y="394184"/>
              <a:ext cx="864056" cy="0"/>
            </a:xfrm>
            <a:prstGeom prst="line">
              <a:avLst/>
            </a:prstGeom>
            <a:noFill/>
            <a:ln w="28575" cap="flat" cmpd="sng" algn="ctr">
              <a:solidFill>
                <a:srgbClr val="000004"/>
              </a:solidFill>
              <a:prstDash val="solid"/>
              <a:miter lim="800000"/>
            </a:ln>
            <a:effectLst/>
          </p:spPr>
        </p:cxnSp>
      </p:grpSp>
      <p:sp>
        <p:nvSpPr>
          <p:cNvPr id="41" name="Rectangle 40">
            <a:extLst>
              <a:ext uri="{FF2B5EF4-FFF2-40B4-BE49-F238E27FC236}">
                <a16:creationId xmlns:a16="http://schemas.microsoft.com/office/drawing/2014/main" id="{C30EF214-6087-40A5-859D-6E1843ADA1D6}"/>
              </a:ext>
            </a:extLst>
          </p:cNvPr>
          <p:cNvSpPr>
            <a:spLocks noChangeAspect="1"/>
          </p:cNvSpPr>
          <p:nvPr/>
        </p:nvSpPr>
        <p:spPr>
          <a:xfrm>
            <a:off x="11170924" y="112610"/>
            <a:ext cx="295200" cy="295200"/>
          </a:xfrm>
          <a:prstGeom prst="rect">
            <a:avLst/>
          </a:prstGeom>
          <a:solidFill>
            <a:srgbClr val="888B8D">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a:t>
            </a:r>
          </a:p>
        </p:txBody>
      </p:sp>
      <p:sp>
        <p:nvSpPr>
          <p:cNvPr id="42" name="Rectangle 41">
            <a:extLst>
              <a:ext uri="{FF2B5EF4-FFF2-40B4-BE49-F238E27FC236}">
                <a16:creationId xmlns:a16="http://schemas.microsoft.com/office/drawing/2014/main" id="{1D6AF264-188E-4583-9310-2F0C30687561}"/>
              </a:ext>
            </a:extLst>
          </p:cNvPr>
          <p:cNvSpPr>
            <a:spLocks noChangeAspect="1"/>
          </p:cNvSpPr>
          <p:nvPr/>
        </p:nvSpPr>
        <p:spPr>
          <a:xfrm>
            <a:off x="10807196" y="112610"/>
            <a:ext cx="295200" cy="295200"/>
          </a:xfrm>
          <a:prstGeom prst="rect">
            <a:avLst/>
          </a:prstGeom>
          <a:solidFill>
            <a:srgbClr val="73AA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a:t>
            </a:r>
          </a:p>
        </p:txBody>
      </p:sp>
      <p:sp>
        <p:nvSpPr>
          <p:cNvPr id="44" name="Rectangle 43">
            <a:extLst>
              <a:ext uri="{FF2B5EF4-FFF2-40B4-BE49-F238E27FC236}">
                <a16:creationId xmlns:a16="http://schemas.microsoft.com/office/drawing/2014/main" id="{22048A63-850A-400F-9F0B-20ED723C7D74}"/>
              </a:ext>
            </a:extLst>
          </p:cNvPr>
          <p:cNvSpPr>
            <a:spLocks noChangeAspect="1"/>
          </p:cNvSpPr>
          <p:nvPr/>
        </p:nvSpPr>
        <p:spPr>
          <a:xfrm>
            <a:off x="10443468" y="112610"/>
            <a:ext cx="295200" cy="295200"/>
          </a:xfrm>
          <a:prstGeom prst="rect">
            <a:avLst/>
          </a:prstGeom>
          <a:solidFill>
            <a:srgbClr val="888B8D">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a:t>
            </a:r>
          </a:p>
        </p:txBody>
      </p:sp>
      <p:sp>
        <p:nvSpPr>
          <p:cNvPr id="45" name="Rectangle 44">
            <a:extLst>
              <a:ext uri="{FF2B5EF4-FFF2-40B4-BE49-F238E27FC236}">
                <a16:creationId xmlns:a16="http://schemas.microsoft.com/office/drawing/2014/main" id="{8308E376-3B62-4521-950D-CE761C3740BB}"/>
              </a:ext>
            </a:extLst>
          </p:cNvPr>
          <p:cNvSpPr>
            <a:spLocks noChangeAspect="1"/>
          </p:cNvSpPr>
          <p:nvPr/>
        </p:nvSpPr>
        <p:spPr>
          <a:xfrm>
            <a:off x="10443468" y="451849"/>
            <a:ext cx="1022656" cy="98738"/>
          </a:xfrm>
          <a:prstGeom prst="rect">
            <a:avLst/>
          </a:prstGeom>
          <a:noFill/>
          <a:ln w="12700" cap="flat" cmpd="sng" algn="ctr">
            <a:noFill/>
            <a:prstDash val="solid"/>
            <a:miter lim="800000"/>
          </a:ln>
          <a:effectLst/>
        </p:spPr>
        <p:txBody>
          <a:bodyPr lIns="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888B8D"/>
                </a:solidFill>
                <a:effectLst/>
                <a:uLnTx/>
                <a:uFillTx/>
                <a:latin typeface="Segoe UI" panose="020B0502040204020203" pitchFamily="34" charset="0"/>
                <a:ea typeface="+mn-ea"/>
                <a:cs typeface="Segoe UI" panose="020B0502040204020203" pitchFamily="34" charset="0"/>
              </a:rPr>
              <a:t>DIRECTION</a:t>
            </a:r>
          </a:p>
        </p:txBody>
      </p:sp>
    </p:spTree>
    <p:extLst>
      <p:ext uri="{BB962C8B-B14F-4D97-AF65-F5344CB8AC3E}">
        <p14:creationId xmlns:p14="http://schemas.microsoft.com/office/powerpoint/2010/main" val="251275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841CDC-A7B7-5C4C-86D1-CCB2AE561F6E}"/>
              </a:ext>
            </a:extLst>
          </p:cNvPr>
          <p:cNvSpPr txBox="1">
            <a:spLocks/>
          </p:cNvSpPr>
          <p:nvPr/>
        </p:nvSpPr>
        <p:spPr>
          <a:xfrm>
            <a:off x="959898" y="5213236"/>
            <a:ext cx="5184775" cy="332399"/>
          </a:xfrm>
          <a:prstGeom prst="rect">
            <a:avLst/>
          </a:prstGeom>
        </p:spPr>
        <p:txBody>
          <a:bodyPr wrap="square" lIns="0" tIns="0" rIns="0" bIns="0">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1042581" rtl="0" eaLnBrk="1" fontAlgn="auto" latinLnBrk="0" hangingPunct="1">
              <a:lnSpc>
                <a:spcPct val="90000"/>
              </a:lnSpc>
              <a:spcBef>
                <a:spcPts val="0"/>
              </a:spcBef>
              <a:spcAft>
                <a:spcPts val="0"/>
              </a:spcAft>
              <a:buClrTx/>
              <a:buSzTx/>
              <a:buFont typeface="Arial" pitchFamily="34" charset="0"/>
              <a:buNone/>
              <a:tabLst/>
              <a:defRPr/>
            </a:pPr>
            <a:r>
              <a:rPr kumimoji="0" lang="en-GB"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Absolute scores vary significantly by market, </a:t>
            </a:r>
            <a:br>
              <a:rPr kumimoji="0" lang="en-GB"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br>
            <a:r>
              <a:rPr kumimoji="0" lang="en-GB"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being impacted by outside variables like economy.</a:t>
            </a:r>
          </a:p>
        </p:txBody>
      </p:sp>
      <p:sp>
        <p:nvSpPr>
          <p:cNvPr id="6" name="Content Placeholder 2">
            <a:extLst>
              <a:ext uri="{FF2B5EF4-FFF2-40B4-BE49-F238E27FC236}">
                <a16:creationId xmlns:a16="http://schemas.microsoft.com/office/drawing/2014/main" id="{AECAE60C-A2D6-3848-9F0A-2125FF0345DB}"/>
              </a:ext>
            </a:extLst>
          </p:cNvPr>
          <p:cNvSpPr txBox="1">
            <a:spLocks/>
          </p:cNvSpPr>
          <p:nvPr/>
        </p:nvSpPr>
        <p:spPr>
          <a:xfrm>
            <a:off x="6636307" y="5213236"/>
            <a:ext cx="4781532" cy="498598"/>
          </a:xfrm>
          <a:prstGeom prst="rect">
            <a:avLst/>
          </a:prstGeom>
        </p:spPr>
        <p:txBody>
          <a:bodyPr lIns="0" tIns="0" rIns="0" bIns="0">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1042581" rtl="0" eaLnBrk="1" fontAlgn="auto" latinLnBrk="0" hangingPunct="1">
              <a:lnSpc>
                <a:spcPct val="90000"/>
              </a:lnSpc>
              <a:spcBef>
                <a:spcPts val="0"/>
              </a:spcBef>
              <a:spcAft>
                <a:spcPts val="0"/>
              </a:spcAft>
              <a:buClrTx/>
              <a:buSzTx/>
              <a:buFont typeface="Arial" pitchFamily="34" charset="0"/>
              <a:buNone/>
              <a:tabLst/>
              <a:defRPr/>
            </a:pPr>
            <a:r>
              <a:rPr kumimoji="0" lang="en-GB"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The relationship between test product and Most Often Purchased Product is stable. Any outside variable will impact both test product and competition evaluation.</a:t>
            </a:r>
          </a:p>
        </p:txBody>
      </p:sp>
      <p:grpSp>
        <p:nvGrpSpPr>
          <p:cNvPr id="7" name="Group 6">
            <a:extLst>
              <a:ext uri="{FF2B5EF4-FFF2-40B4-BE49-F238E27FC236}">
                <a16:creationId xmlns:a16="http://schemas.microsoft.com/office/drawing/2014/main" id="{F5E08DA3-141B-784E-9EE1-F3DAEA49A14E}"/>
              </a:ext>
            </a:extLst>
          </p:cNvPr>
          <p:cNvGrpSpPr/>
          <p:nvPr/>
        </p:nvGrpSpPr>
        <p:grpSpPr>
          <a:xfrm>
            <a:off x="927896" y="5745497"/>
            <a:ext cx="1956618" cy="140600"/>
            <a:chOff x="389449" y="6128224"/>
            <a:chExt cx="2090626" cy="150230"/>
          </a:xfrm>
        </p:grpSpPr>
        <p:sp>
          <p:nvSpPr>
            <p:cNvPr id="8" name="Oval 7">
              <a:extLst>
                <a:ext uri="{FF2B5EF4-FFF2-40B4-BE49-F238E27FC236}">
                  <a16:creationId xmlns:a16="http://schemas.microsoft.com/office/drawing/2014/main" id="{6097E83F-729C-C14E-8749-2A3E187A7661}"/>
                </a:ext>
              </a:extLst>
            </p:cNvPr>
            <p:cNvSpPr/>
            <p:nvPr/>
          </p:nvSpPr>
          <p:spPr>
            <a:xfrm flipH="1">
              <a:off x="1956958" y="613475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099" u="none" strike="noStrike" kern="0" cap="none" spc="0" normalizeH="0" baseline="0" noProof="0" dirty="0">
                <a:ln>
                  <a:noFill/>
                </a:ln>
                <a:solidFill>
                  <a:srgbClr val="000004"/>
                </a:solidFill>
                <a:effectLst/>
                <a:uLnTx/>
                <a:uFillTx/>
                <a:latin typeface="Segoe UI Regular" panose="020B0502040204020203" pitchFamily="34" charset="0"/>
                <a:cs typeface="Segoe UI Regular" panose="020B0502040204020203" pitchFamily="34" charset="0"/>
              </a:endParaRPr>
            </a:p>
          </p:txBody>
        </p:sp>
        <p:sp>
          <p:nvSpPr>
            <p:cNvPr id="9" name="Text Placeholder 3">
              <a:extLst>
                <a:ext uri="{FF2B5EF4-FFF2-40B4-BE49-F238E27FC236}">
                  <a16:creationId xmlns:a16="http://schemas.microsoft.com/office/drawing/2014/main" id="{DB8200B5-AAFE-F044-8985-540A359769DD}"/>
                </a:ext>
              </a:extLst>
            </p:cNvPr>
            <p:cNvSpPr txBox="1">
              <a:spLocks/>
            </p:cNvSpPr>
            <p:nvPr/>
          </p:nvSpPr>
          <p:spPr>
            <a:xfrm>
              <a:off x="2130665" y="6147939"/>
              <a:ext cx="349410" cy="130515"/>
            </a:xfrm>
            <a:prstGeom prst="rect">
              <a:avLst/>
            </a:prstGeom>
            <a:ln>
              <a:noFill/>
            </a:ln>
          </p:spPr>
          <p:txBody>
            <a:bodyPr vert="horz" wrap="none" lIns="0" tIns="0" rIns="0" bIns="0" rtlCol="0">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042581" rtl="0" eaLnBrk="1" fontAlgn="auto" latinLnBrk="0" hangingPunct="1">
                <a:lnSpc>
                  <a:spcPct val="90000"/>
                </a:lnSpc>
                <a:spcBef>
                  <a:spcPts val="0"/>
                </a:spcBef>
                <a:spcAft>
                  <a:spcPts val="0"/>
                </a:spcAft>
                <a:buClrTx/>
                <a:buSzTx/>
                <a:buFont typeface="Arial" pitchFamily="34" charset="0"/>
                <a:buNone/>
                <a:tabLst/>
                <a:defRPr/>
              </a:pPr>
              <a:r>
                <a:rPr kumimoji="0" lang="en-GB" sz="882" u="none" strike="noStrike" kern="1200" cap="none" spc="0" normalizeH="0" baseline="0" noProof="0" dirty="0">
                  <a:ln>
                    <a:noFill/>
                  </a:ln>
                  <a:solidFill>
                    <a:srgbClr val="000004"/>
                  </a:solidFill>
                  <a:effectLst/>
                  <a:uLnTx/>
                  <a:uFillTx/>
                  <a:latin typeface="Segoe UI Regular" panose="020B0502040204020203" pitchFamily="34" charset="0"/>
                  <a:cs typeface="Segoe UI Regular" panose="020B0502040204020203" pitchFamily="34" charset="0"/>
                </a:rPr>
                <a:t>Online</a:t>
              </a:r>
            </a:p>
          </p:txBody>
        </p:sp>
        <p:sp>
          <p:nvSpPr>
            <p:cNvPr id="10" name="Text Placeholder 3">
              <a:extLst>
                <a:ext uri="{FF2B5EF4-FFF2-40B4-BE49-F238E27FC236}">
                  <a16:creationId xmlns:a16="http://schemas.microsoft.com/office/drawing/2014/main" id="{F004ACF2-489D-D846-95EF-C82C6D9E5A19}"/>
                </a:ext>
              </a:extLst>
            </p:cNvPr>
            <p:cNvSpPr txBox="1">
              <a:spLocks/>
            </p:cNvSpPr>
            <p:nvPr/>
          </p:nvSpPr>
          <p:spPr>
            <a:xfrm>
              <a:off x="549109" y="6147939"/>
              <a:ext cx="686830" cy="130515"/>
            </a:xfrm>
            <a:prstGeom prst="rect">
              <a:avLst/>
            </a:prstGeom>
            <a:ln>
              <a:noFill/>
            </a:ln>
          </p:spPr>
          <p:txBody>
            <a:bodyPr vert="horz" wrap="none" lIns="0" tIns="0" rIns="0" bIns="0" rtlCol="0">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042581" rtl="0" eaLnBrk="1" fontAlgn="auto" latinLnBrk="0" hangingPunct="1">
                <a:lnSpc>
                  <a:spcPct val="90000"/>
                </a:lnSpc>
                <a:spcBef>
                  <a:spcPts val="0"/>
                </a:spcBef>
                <a:spcAft>
                  <a:spcPts val="0"/>
                </a:spcAft>
                <a:buClrTx/>
                <a:buSzTx/>
                <a:buFont typeface="Arial" pitchFamily="34" charset="0"/>
                <a:buNone/>
                <a:tabLst/>
                <a:defRPr/>
              </a:pPr>
              <a:r>
                <a:rPr kumimoji="0" lang="en-GB" sz="882" u="none" strike="noStrike" kern="1200" cap="none" spc="0" normalizeH="0" baseline="0" noProof="0" dirty="0">
                  <a:ln>
                    <a:noFill/>
                  </a:ln>
                  <a:solidFill>
                    <a:srgbClr val="000004"/>
                  </a:solidFill>
                  <a:effectLst/>
                  <a:uLnTx/>
                  <a:uFillTx/>
                  <a:latin typeface="Segoe UI Regular" panose="020B0502040204020203" pitchFamily="34" charset="0"/>
                  <a:cs typeface="Segoe UI Regular" panose="020B0502040204020203" pitchFamily="34" charset="0"/>
                </a:rPr>
                <a:t>Face-to-Face</a:t>
              </a:r>
            </a:p>
          </p:txBody>
        </p:sp>
        <p:sp>
          <p:nvSpPr>
            <p:cNvPr id="11" name="Oval 10">
              <a:extLst>
                <a:ext uri="{FF2B5EF4-FFF2-40B4-BE49-F238E27FC236}">
                  <a16:creationId xmlns:a16="http://schemas.microsoft.com/office/drawing/2014/main" id="{A24F3C7B-53F5-934D-B297-C6C9325FDE37}"/>
                </a:ext>
              </a:extLst>
            </p:cNvPr>
            <p:cNvSpPr/>
            <p:nvPr/>
          </p:nvSpPr>
          <p:spPr>
            <a:xfrm flipH="1">
              <a:off x="389449" y="6134759"/>
              <a:ext cx="137160" cy="137160"/>
            </a:xfrm>
            <a:prstGeom prst="ellipse">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099" u="none" strike="noStrike" kern="0" cap="none" spc="0" normalizeH="0" baseline="0" noProof="0" dirty="0">
                <a:ln>
                  <a:noFill/>
                </a:ln>
                <a:solidFill>
                  <a:srgbClr val="000004"/>
                </a:solidFill>
                <a:effectLst/>
                <a:uLnTx/>
                <a:uFillTx/>
                <a:latin typeface="Segoe UI Regular" panose="020B0502040204020203" pitchFamily="34" charset="0"/>
                <a:cs typeface="Segoe UI Regular" panose="020B0502040204020203" pitchFamily="34" charset="0"/>
              </a:endParaRPr>
            </a:p>
          </p:txBody>
        </p:sp>
        <p:sp>
          <p:nvSpPr>
            <p:cNvPr id="12" name="Text Placeholder 3">
              <a:extLst>
                <a:ext uri="{FF2B5EF4-FFF2-40B4-BE49-F238E27FC236}">
                  <a16:creationId xmlns:a16="http://schemas.microsoft.com/office/drawing/2014/main" id="{9B7CD961-756C-354A-A507-D8DC36DA766B}"/>
                </a:ext>
              </a:extLst>
            </p:cNvPr>
            <p:cNvSpPr txBox="1">
              <a:spLocks/>
            </p:cNvSpPr>
            <p:nvPr/>
          </p:nvSpPr>
          <p:spPr>
            <a:xfrm>
              <a:off x="1520589" y="6141408"/>
              <a:ext cx="248355" cy="130515"/>
            </a:xfrm>
            <a:prstGeom prst="rect">
              <a:avLst/>
            </a:prstGeom>
            <a:ln>
              <a:noFill/>
            </a:ln>
          </p:spPr>
          <p:txBody>
            <a:bodyPr vert="horz" wrap="none" lIns="0" tIns="0" rIns="0" bIns="0" rtlCol="0">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042581" rtl="0" eaLnBrk="1" fontAlgn="auto" latinLnBrk="0" hangingPunct="1">
                <a:lnSpc>
                  <a:spcPct val="90000"/>
                </a:lnSpc>
                <a:spcBef>
                  <a:spcPts val="0"/>
                </a:spcBef>
                <a:spcAft>
                  <a:spcPts val="0"/>
                </a:spcAft>
                <a:buClrTx/>
                <a:buSzTx/>
                <a:buFont typeface="Arial" pitchFamily="34" charset="0"/>
                <a:buNone/>
                <a:tabLst/>
                <a:defRPr/>
              </a:pPr>
              <a:r>
                <a:rPr kumimoji="0" lang="en-GB" sz="882" u="none" strike="noStrike" kern="1200" cap="none" spc="0" normalizeH="0" baseline="0" noProof="0" dirty="0">
                  <a:ln>
                    <a:noFill/>
                  </a:ln>
                  <a:solidFill>
                    <a:srgbClr val="000004"/>
                  </a:solidFill>
                  <a:effectLst/>
                  <a:uLnTx/>
                  <a:uFillTx/>
                  <a:latin typeface="Segoe UI Regular" panose="020B0502040204020203" pitchFamily="34" charset="0"/>
                  <a:cs typeface="Segoe UI Regular" panose="020B0502040204020203" pitchFamily="34" charset="0"/>
                </a:rPr>
                <a:t>Both</a:t>
              </a:r>
            </a:p>
          </p:txBody>
        </p:sp>
        <p:sp>
          <p:nvSpPr>
            <p:cNvPr id="13" name="Oval 12">
              <a:extLst>
                <a:ext uri="{FF2B5EF4-FFF2-40B4-BE49-F238E27FC236}">
                  <a16:creationId xmlns:a16="http://schemas.microsoft.com/office/drawing/2014/main" id="{D1EF0B34-7C1F-E841-9327-B2F48793868B}"/>
                </a:ext>
              </a:extLst>
            </p:cNvPr>
            <p:cNvSpPr/>
            <p:nvPr/>
          </p:nvSpPr>
          <p:spPr>
            <a:xfrm flipH="1">
              <a:off x="1356909" y="6128224"/>
              <a:ext cx="137160" cy="137160"/>
            </a:xfrm>
            <a:prstGeom prst="ellipse">
              <a:avLst/>
            </a:prstGeom>
            <a:solidFill>
              <a:srgbClr val="009D9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099" u="none" strike="noStrike" kern="0" cap="none" spc="0" normalizeH="0" baseline="0" noProof="0" dirty="0">
                <a:ln>
                  <a:noFill/>
                </a:ln>
                <a:solidFill>
                  <a:srgbClr val="000004"/>
                </a:solidFill>
                <a:effectLst/>
                <a:uLnTx/>
                <a:uFillTx/>
                <a:latin typeface="Segoe UI Regular" panose="020B0502040204020203" pitchFamily="34" charset="0"/>
                <a:cs typeface="Segoe UI Regular" panose="020B0502040204020203" pitchFamily="34" charset="0"/>
              </a:endParaRPr>
            </a:p>
          </p:txBody>
        </p:sp>
      </p:grpSp>
      <p:grpSp>
        <p:nvGrpSpPr>
          <p:cNvPr id="14" name="Group 13">
            <a:extLst>
              <a:ext uri="{FF2B5EF4-FFF2-40B4-BE49-F238E27FC236}">
                <a16:creationId xmlns:a16="http://schemas.microsoft.com/office/drawing/2014/main" id="{77A6CDCA-F0DD-F343-B90F-8AB24D4E1F6F}"/>
              </a:ext>
            </a:extLst>
          </p:cNvPr>
          <p:cNvGrpSpPr/>
          <p:nvPr/>
        </p:nvGrpSpPr>
        <p:grpSpPr>
          <a:xfrm>
            <a:off x="6458419" y="2664989"/>
            <a:ext cx="5218429" cy="2507715"/>
            <a:chOff x="412333" y="2723792"/>
            <a:chExt cx="4619223" cy="1673322"/>
          </a:xfrm>
        </p:grpSpPr>
        <p:sp>
          <p:nvSpPr>
            <p:cNvPr id="15" name="Rectangle 14">
              <a:extLst>
                <a:ext uri="{FF2B5EF4-FFF2-40B4-BE49-F238E27FC236}">
                  <a16:creationId xmlns:a16="http://schemas.microsoft.com/office/drawing/2014/main" id="{1092009B-A86E-5E42-8D00-78D99052E754}"/>
                </a:ext>
              </a:extLst>
            </p:cNvPr>
            <p:cNvSpPr/>
            <p:nvPr/>
          </p:nvSpPr>
          <p:spPr>
            <a:xfrm>
              <a:off x="823632" y="3436884"/>
              <a:ext cx="141194" cy="580425"/>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EC067E3-DD47-404B-BDAB-1D996BA0DF73}"/>
                </a:ext>
              </a:extLst>
            </p:cNvPr>
            <p:cNvSpPr/>
            <p:nvPr/>
          </p:nvSpPr>
          <p:spPr>
            <a:xfrm>
              <a:off x="1061669" y="3367394"/>
              <a:ext cx="141194" cy="649915"/>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43B4882-7562-4342-8B97-A8A17FB9BE79}"/>
                </a:ext>
              </a:extLst>
            </p:cNvPr>
            <p:cNvSpPr/>
            <p:nvPr/>
          </p:nvSpPr>
          <p:spPr>
            <a:xfrm>
              <a:off x="1299706" y="3436884"/>
              <a:ext cx="141194" cy="580425"/>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A4D75EBB-A7A8-2648-9726-2B0A5B4D8DCA}"/>
                </a:ext>
              </a:extLst>
            </p:cNvPr>
            <p:cNvSpPr/>
            <p:nvPr/>
          </p:nvSpPr>
          <p:spPr>
            <a:xfrm>
              <a:off x="1537743" y="3413370"/>
              <a:ext cx="141194" cy="603939"/>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08B6126-D2CE-C248-BEAA-FD452091EB8A}"/>
                </a:ext>
              </a:extLst>
            </p:cNvPr>
            <p:cNvSpPr/>
            <p:nvPr/>
          </p:nvSpPr>
          <p:spPr>
            <a:xfrm>
              <a:off x="1775780" y="3292936"/>
              <a:ext cx="141194" cy="724373"/>
            </a:xfrm>
            <a:prstGeom prst="rect">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77362C4-64F1-0B4C-97FF-B6ECC42AC077}"/>
                </a:ext>
              </a:extLst>
            </p:cNvPr>
            <p:cNvSpPr/>
            <p:nvPr/>
          </p:nvSpPr>
          <p:spPr>
            <a:xfrm>
              <a:off x="2013817" y="3367394"/>
              <a:ext cx="141194" cy="649915"/>
            </a:xfrm>
            <a:prstGeom prst="rect">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5ECF873-F7E6-3B4D-8AE6-3DC9FC4E2BA0}"/>
                </a:ext>
              </a:extLst>
            </p:cNvPr>
            <p:cNvSpPr/>
            <p:nvPr/>
          </p:nvSpPr>
          <p:spPr>
            <a:xfrm>
              <a:off x="2251854" y="3367394"/>
              <a:ext cx="141194" cy="649915"/>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6D3594C-B849-6C48-BADA-2111064B5CF5}"/>
                </a:ext>
              </a:extLst>
            </p:cNvPr>
            <p:cNvSpPr/>
            <p:nvPr/>
          </p:nvSpPr>
          <p:spPr>
            <a:xfrm>
              <a:off x="2489891" y="3332580"/>
              <a:ext cx="141194" cy="684730"/>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215635C-DEA3-BA41-B206-46E045B928D7}"/>
                </a:ext>
              </a:extLst>
            </p:cNvPr>
            <p:cNvSpPr/>
            <p:nvPr/>
          </p:nvSpPr>
          <p:spPr>
            <a:xfrm>
              <a:off x="2727928" y="3464297"/>
              <a:ext cx="141194" cy="553011"/>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D7716C1-2CAB-AB4C-A4E3-CF39A9E17EEF}"/>
                </a:ext>
              </a:extLst>
            </p:cNvPr>
            <p:cNvSpPr/>
            <p:nvPr/>
          </p:nvSpPr>
          <p:spPr>
            <a:xfrm>
              <a:off x="2965965" y="3367394"/>
              <a:ext cx="141194" cy="6499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63A49B04-376C-CE40-9DFD-E9C32A856DE6}"/>
                </a:ext>
              </a:extLst>
            </p:cNvPr>
            <p:cNvSpPr/>
            <p:nvPr/>
          </p:nvSpPr>
          <p:spPr>
            <a:xfrm>
              <a:off x="3204002" y="3367394"/>
              <a:ext cx="141194" cy="649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B5BD402-5CD1-9048-AE46-FF70F447891E}"/>
                </a:ext>
              </a:extLst>
            </p:cNvPr>
            <p:cNvSpPr/>
            <p:nvPr/>
          </p:nvSpPr>
          <p:spPr>
            <a:xfrm>
              <a:off x="3442039" y="3367394"/>
              <a:ext cx="141194" cy="649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15905ABE-70DF-0D47-BDCF-495350A13D48}"/>
                </a:ext>
              </a:extLst>
            </p:cNvPr>
            <p:cNvSpPr/>
            <p:nvPr/>
          </p:nvSpPr>
          <p:spPr>
            <a:xfrm>
              <a:off x="3680076" y="3367395"/>
              <a:ext cx="141194" cy="649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94268F3-5B12-DD4C-AEFB-6B0E96633D23}"/>
                </a:ext>
              </a:extLst>
            </p:cNvPr>
            <p:cNvSpPr/>
            <p:nvPr/>
          </p:nvSpPr>
          <p:spPr>
            <a:xfrm>
              <a:off x="3918113" y="3476065"/>
              <a:ext cx="141194" cy="541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2A1EA58-CF2F-6149-801E-925B21B8872D}"/>
                </a:ext>
              </a:extLst>
            </p:cNvPr>
            <p:cNvSpPr/>
            <p:nvPr/>
          </p:nvSpPr>
          <p:spPr>
            <a:xfrm>
              <a:off x="4156150" y="3464299"/>
              <a:ext cx="141194" cy="553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E506454B-9E50-C34E-A6DE-43881F1420FB}"/>
                </a:ext>
              </a:extLst>
            </p:cNvPr>
            <p:cNvSpPr/>
            <p:nvPr/>
          </p:nvSpPr>
          <p:spPr>
            <a:xfrm>
              <a:off x="4394187" y="3402106"/>
              <a:ext cx="141194" cy="615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EC0330A-0105-8544-9C7E-EC5742F22D92}"/>
                </a:ext>
              </a:extLst>
            </p:cNvPr>
            <p:cNvSpPr/>
            <p:nvPr/>
          </p:nvSpPr>
          <p:spPr>
            <a:xfrm>
              <a:off x="4632224" y="3476065"/>
              <a:ext cx="141194" cy="541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E57D8269-E0F2-6F4A-9C99-74A0A7C47BAF}"/>
                </a:ext>
              </a:extLst>
            </p:cNvPr>
            <p:cNvSpPr/>
            <p:nvPr/>
          </p:nvSpPr>
          <p:spPr>
            <a:xfrm>
              <a:off x="4870256" y="3436884"/>
              <a:ext cx="141194" cy="580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7BB6355-FE71-E14B-903A-FBE2654C270B}"/>
                </a:ext>
              </a:extLst>
            </p:cNvPr>
            <p:cNvSpPr txBox="1"/>
            <p:nvPr/>
          </p:nvSpPr>
          <p:spPr>
            <a:xfrm>
              <a:off x="412333" y="2723792"/>
              <a:ext cx="254675" cy="113168"/>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130</a:t>
              </a:r>
            </a:p>
          </p:txBody>
        </p:sp>
        <p:sp>
          <p:nvSpPr>
            <p:cNvPr id="34" name="TextBox 33">
              <a:extLst>
                <a:ext uri="{FF2B5EF4-FFF2-40B4-BE49-F238E27FC236}">
                  <a16:creationId xmlns:a16="http://schemas.microsoft.com/office/drawing/2014/main" id="{266553A3-02D3-FE4A-911B-F475D51FA8D8}"/>
                </a:ext>
              </a:extLst>
            </p:cNvPr>
            <p:cNvSpPr txBox="1"/>
            <p:nvPr/>
          </p:nvSpPr>
          <p:spPr>
            <a:xfrm>
              <a:off x="412333" y="2926721"/>
              <a:ext cx="254675" cy="113168"/>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120</a:t>
              </a:r>
            </a:p>
          </p:txBody>
        </p:sp>
        <p:sp>
          <p:nvSpPr>
            <p:cNvPr id="35" name="TextBox 34">
              <a:extLst>
                <a:ext uri="{FF2B5EF4-FFF2-40B4-BE49-F238E27FC236}">
                  <a16:creationId xmlns:a16="http://schemas.microsoft.com/office/drawing/2014/main" id="{892083C0-BEDC-B347-87E4-41BDE15B1C4F}"/>
                </a:ext>
              </a:extLst>
            </p:cNvPr>
            <p:cNvSpPr txBox="1"/>
            <p:nvPr/>
          </p:nvSpPr>
          <p:spPr>
            <a:xfrm>
              <a:off x="412333" y="3129650"/>
              <a:ext cx="254675" cy="113168"/>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110</a:t>
              </a:r>
            </a:p>
          </p:txBody>
        </p:sp>
        <p:sp>
          <p:nvSpPr>
            <p:cNvPr id="36" name="TextBox 35">
              <a:extLst>
                <a:ext uri="{FF2B5EF4-FFF2-40B4-BE49-F238E27FC236}">
                  <a16:creationId xmlns:a16="http://schemas.microsoft.com/office/drawing/2014/main" id="{F42609F9-CC70-B44B-A555-C608625D05E4}"/>
                </a:ext>
              </a:extLst>
            </p:cNvPr>
            <p:cNvSpPr txBox="1"/>
            <p:nvPr/>
          </p:nvSpPr>
          <p:spPr>
            <a:xfrm>
              <a:off x="412333" y="3332579"/>
              <a:ext cx="254675" cy="113168"/>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100</a:t>
              </a:r>
            </a:p>
          </p:txBody>
        </p:sp>
        <p:sp>
          <p:nvSpPr>
            <p:cNvPr id="37" name="TextBox 36">
              <a:extLst>
                <a:ext uri="{FF2B5EF4-FFF2-40B4-BE49-F238E27FC236}">
                  <a16:creationId xmlns:a16="http://schemas.microsoft.com/office/drawing/2014/main" id="{1A381035-0C23-5141-ABAF-B237FFF1FD13}"/>
                </a:ext>
              </a:extLst>
            </p:cNvPr>
            <p:cNvSpPr txBox="1"/>
            <p:nvPr/>
          </p:nvSpPr>
          <p:spPr>
            <a:xfrm>
              <a:off x="412333" y="3535508"/>
              <a:ext cx="254675" cy="113168"/>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90</a:t>
              </a:r>
            </a:p>
          </p:txBody>
        </p:sp>
        <p:sp>
          <p:nvSpPr>
            <p:cNvPr id="38" name="TextBox 37">
              <a:extLst>
                <a:ext uri="{FF2B5EF4-FFF2-40B4-BE49-F238E27FC236}">
                  <a16:creationId xmlns:a16="http://schemas.microsoft.com/office/drawing/2014/main" id="{890783DC-3F4A-8542-BD61-2F1F70F3AEDB}"/>
                </a:ext>
              </a:extLst>
            </p:cNvPr>
            <p:cNvSpPr txBox="1"/>
            <p:nvPr/>
          </p:nvSpPr>
          <p:spPr>
            <a:xfrm>
              <a:off x="412333" y="3738437"/>
              <a:ext cx="254675" cy="113168"/>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80</a:t>
              </a:r>
            </a:p>
          </p:txBody>
        </p:sp>
        <p:sp>
          <p:nvSpPr>
            <p:cNvPr id="39" name="TextBox 38">
              <a:extLst>
                <a:ext uri="{FF2B5EF4-FFF2-40B4-BE49-F238E27FC236}">
                  <a16:creationId xmlns:a16="http://schemas.microsoft.com/office/drawing/2014/main" id="{A34A3BC1-29F6-0641-9184-C2DA37606BDD}"/>
                </a:ext>
              </a:extLst>
            </p:cNvPr>
            <p:cNvSpPr txBox="1"/>
            <p:nvPr/>
          </p:nvSpPr>
          <p:spPr>
            <a:xfrm>
              <a:off x="412333" y="3941367"/>
              <a:ext cx="254675" cy="113168"/>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70</a:t>
              </a:r>
            </a:p>
          </p:txBody>
        </p:sp>
        <p:sp>
          <p:nvSpPr>
            <p:cNvPr id="40" name="TextBox 39">
              <a:extLst>
                <a:ext uri="{FF2B5EF4-FFF2-40B4-BE49-F238E27FC236}">
                  <a16:creationId xmlns:a16="http://schemas.microsoft.com/office/drawing/2014/main" id="{063B26ED-50E5-024B-84A2-093B6138ED26}"/>
                </a:ext>
              </a:extLst>
            </p:cNvPr>
            <p:cNvSpPr txBox="1"/>
            <p:nvPr/>
          </p:nvSpPr>
          <p:spPr>
            <a:xfrm>
              <a:off x="803525"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a:t>
              </a:r>
            </a:p>
          </p:txBody>
        </p:sp>
        <p:sp>
          <p:nvSpPr>
            <p:cNvPr id="41" name="TextBox 40">
              <a:extLst>
                <a:ext uri="{FF2B5EF4-FFF2-40B4-BE49-F238E27FC236}">
                  <a16:creationId xmlns:a16="http://schemas.microsoft.com/office/drawing/2014/main" id="{945C4C7D-69FD-7B46-AF7A-F49DC5A1CE3C}"/>
                </a:ext>
              </a:extLst>
            </p:cNvPr>
            <p:cNvSpPr txBox="1"/>
            <p:nvPr/>
          </p:nvSpPr>
          <p:spPr>
            <a:xfrm>
              <a:off x="1048497"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2</a:t>
              </a:r>
            </a:p>
          </p:txBody>
        </p:sp>
        <p:sp>
          <p:nvSpPr>
            <p:cNvPr id="42" name="TextBox 41">
              <a:extLst>
                <a:ext uri="{FF2B5EF4-FFF2-40B4-BE49-F238E27FC236}">
                  <a16:creationId xmlns:a16="http://schemas.microsoft.com/office/drawing/2014/main" id="{20D14242-3100-4249-8D84-3BF60F91976D}"/>
                </a:ext>
              </a:extLst>
            </p:cNvPr>
            <p:cNvSpPr txBox="1"/>
            <p:nvPr/>
          </p:nvSpPr>
          <p:spPr>
            <a:xfrm>
              <a:off x="1279600"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3</a:t>
              </a:r>
            </a:p>
          </p:txBody>
        </p:sp>
        <p:sp>
          <p:nvSpPr>
            <p:cNvPr id="43" name="TextBox 42">
              <a:extLst>
                <a:ext uri="{FF2B5EF4-FFF2-40B4-BE49-F238E27FC236}">
                  <a16:creationId xmlns:a16="http://schemas.microsoft.com/office/drawing/2014/main" id="{B9DD3778-CBA5-FD42-A6E1-E2E0D05C61C5}"/>
                </a:ext>
              </a:extLst>
            </p:cNvPr>
            <p:cNvSpPr txBox="1"/>
            <p:nvPr/>
          </p:nvSpPr>
          <p:spPr>
            <a:xfrm>
              <a:off x="1517637"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4</a:t>
              </a:r>
            </a:p>
          </p:txBody>
        </p:sp>
        <p:sp>
          <p:nvSpPr>
            <p:cNvPr id="44" name="TextBox 43">
              <a:extLst>
                <a:ext uri="{FF2B5EF4-FFF2-40B4-BE49-F238E27FC236}">
                  <a16:creationId xmlns:a16="http://schemas.microsoft.com/office/drawing/2014/main" id="{C27D96FC-0C70-EC49-AF01-5BBDC507568E}"/>
                </a:ext>
              </a:extLst>
            </p:cNvPr>
            <p:cNvSpPr txBox="1"/>
            <p:nvPr/>
          </p:nvSpPr>
          <p:spPr>
            <a:xfrm>
              <a:off x="1755674"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5</a:t>
              </a:r>
            </a:p>
          </p:txBody>
        </p:sp>
        <p:sp>
          <p:nvSpPr>
            <p:cNvPr id="45" name="TextBox 44">
              <a:extLst>
                <a:ext uri="{FF2B5EF4-FFF2-40B4-BE49-F238E27FC236}">
                  <a16:creationId xmlns:a16="http://schemas.microsoft.com/office/drawing/2014/main" id="{6E30FFC6-23D6-EF4F-8B78-22CB56C0E9F2}"/>
                </a:ext>
              </a:extLst>
            </p:cNvPr>
            <p:cNvSpPr txBox="1"/>
            <p:nvPr/>
          </p:nvSpPr>
          <p:spPr>
            <a:xfrm>
              <a:off x="1993711"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6</a:t>
              </a:r>
            </a:p>
          </p:txBody>
        </p:sp>
        <p:sp>
          <p:nvSpPr>
            <p:cNvPr id="46" name="TextBox 45">
              <a:extLst>
                <a:ext uri="{FF2B5EF4-FFF2-40B4-BE49-F238E27FC236}">
                  <a16:creationId xmlns:a16="http://schemas.microsoft.com/office/drawing/2014/main" id="{5147E7B7-218D-A34C-A008-0526D717696F}"/>
                </a:ext>
              </a:extLst>
            </p:cNvPr>
            <p:cNvSpPr txBox="1"/>
            <p:nvPr/>
          </p:nvSpPr>
          <p:spPr>
            <a:xfrm>
              <a:off x="2231749"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7</a:t>
              </a:r>
            </a:p>
          </p:txBody>
        </p:sp>
        <p:sp>
          <p:nvSpPr>
            <p:cNvPr id="47" name="TextBox 46">
              <a:extLst>
                <a:ext uri="{FF2B5EF4-FFF2-40B4-BE49-F238E27FC236}">
                  <a16:creationId xmlns:a16="http://schemas.microsoft.com/office/drawing/2014/main" id="{81504B68-4ADE-9E4B-95D5-7DC143B69941}"/>
                </a:ext>
              </a:extLst>
            </p:cNvPr>
            <p:cNvSpPr txBox="1"/>
            <p:nvPr/>
          </p:nvSpPr>
          <p:spPr>
            <a:xfrm>
              <a:off x="2469442"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8</a:t>
              </a:r>
            </a:p>
          </p:txBody>
        </p:sp>
        <p:sp>
          <p:nvSpPr>
            <p:cNvPr id="48" name="TextBox 47">
              <a:extLst>
                <a:ext uri="{FF2B5EF4-FFF2-40B4-BE49-F238E27FC236}">
                  <a16:creationId xmlns:a16="http://schemas.microsoft.com/office/drawing/2014/main" id="{225ADD11-395F-9A44-8664-DE0AAA6C1A00}"/>
                </a:ext>
              </a:extLst>
            </p:cNvPr>
            <p:cNvSpPr txBox="1"/>
            <p:nvPr/>
          </p:nvSpPr>
          <p:spPr>
            <a:xfrm>
              <a:off x="2707822"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9</a:t>
              </a:r>
            </a:p>
          </p:txBody>
        </p:sp>
        <p:sp>
          <p:nvSpPr>
            <p:cNvPr id="49" name="TextBox 48">
              <a:extLst>
                <a:ext uri="{FF2B5EF4-FFF2-40B4-BE49-F238E27FC236}">
                  <a16:creationId xmlns:a16="http://schemas.microsoft.com/office/drawing/2014/main" id="{B61BF56A-4E31-2A40-99D4-DE2D8C5431EE}"/>
                </a:ext>
              </a:extLst>
            </p:cNvPr>
            <p:cNvSpPr txBox="1"/>
            <p:nvPr/>
          </p:nvSpPr>
          <p:spPr>
            <a:xfrm>
              <a:off x="2945859"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10</a:t>
              </a:r>
            </a:p>
          </p:txBody>
        </p:sp>
        <p:sp>
          <p:nvSpPr>
            <p:cNvPr id="50" name="TextBox 49">
              <a:extLst>
                <a:ext uri="{FF2B5EF4-FFF2-40B4-BE49-F238E27FC236}">
                  <a16:creationId xmlns:a16="http://schemas.microsoft.com/office/drawing/2014/main" id="{337AFAAA-2455-064F-9FE6-F30E32D08558}"/>
                </a:ext>
              </a:extLst>
            </p:cNvPr>
            <p:cNvSpPr txBox="1"/>
            <p:nvPr/>
          </p:nvSpPr>
          <p:spPr>
            <a:xfrm>
              <a:off x="3183896"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11</a:t>
              </a:r>
            </a:p>
          </p:txBody>
        </p:sp>
        <p:sp>
          <p:nvSpPr>
            <p:cNvPr id="51" name="TextBox 50">
              <a:extLst>
                <a:ext uri="{FF2B5EF4-FFF2-40B4-BE49-F238E27FC236}">
                  <a16:creationId xmlns:a16="http://schemas.microsoft.com/office/drawing/2014/main" id="{3D3E8A80-50F2-5E40-A218-F0327BCDE129}"/>
                </a:ext>
              </a:extLst>
            </p:cNvPr>
            <p:cNvSpPr txBox="1"/>
            <p:nvPr/>
          </p:nvSpPr>
          <p:spPr>
            <a:xfrm>
              <a:off x="3421933"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12</a:t>
              </a:r>
            </a:p>
          </p:txBody>
        </p:sp>
        <p:sp>
          <p:nvSpPr>
            <p:cNvPr id="52" name="TextBox 51">
              <a:extLst>
                <a:ext uri="{FF2B5EF4-FFF2-40B4-BE49-F238E27FC236}">
                  <a16:creationId xmlns:a16="http://schemas.microsoft.com/office/drawing/2014/main" id="{DF7E3E6F-EA6A-054A-AFB4-403F62E62221}"/>
                </a:ext>
              </a:extLst>
            </p:cNvPr>
            <p:cNvSpPr txBox="1"/>
            <p:nvPr/>
          </p:nvSpPr>
          <p:spPr>
            <a:xfrm>
              <a:off x="3659970"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13</a:t>
              </a:r>
            </a:p>
          </p:txBody>
        </p:sp>
        <p:sp>
          <p:nvSpPr>
            <p:cNvPr id="53" name="TextBox 52">
              <a:extLst>
                <a:ext uri="{FF2B5EF4-FFF2-40B4-BE49-F238E27FC236}">
                  <a16:creationId xmlns:a16="http://schemas.microsoft.com/office/drawing/2014/main" id="{DDED59FD-54BF-1244-A88E-E8710295DF3E}"/>
                </a:ext>
              </a:extLst>
            </p:cNvPr>
            <p:cNvSpPr txBox="1"/>
            <p:nvPr/>
          </p:nvSpPr>
          <p:spPr>
            <a:xfrm>
              <a:off x="3898007"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14</a:t>
              </a:r>
            </a:p>
          </p:txBody>
        </p:sp>
        <p:sp>
          <p:nvSpPr>
            <p:cNvPr id="54" name="TextBox 53">
              <a:extLst>
                <a:ext uri="{FF2B5EF4-FFF2-40B4-BE49-F238E27FC236}">
                  <a16:creationId xmlns:a16="http://schemas.microsoft.com/office/drawing/2014/main" id="{B6028E74-41D5-824B-BF49-B658E6241A60}"/>
                </a:ext>
              </a:extLst>
            </p:cNvPr>
            <p:cNvSpPr txBox="1"/>
            <p:nvPr/>
          </p:nvSpPr>
          <p:spPr>
            <a:xfrm>
              <a:off x="4136043"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15</a:t>
              </a:r>
            </a:p>
          </p:txBody>
        </p:sp>
        <p:sp>
          <p:nvSpPr>
            <p:cNvPr id="55" name="TextBox 54">
              <a:extLst>
                <a:ext uri="{FF2B5EF4-FFF2-40B4-BE49-F238E27FC236}">
                  <a16:creationId xmlns:a16="http://schemas.microsoft.com/office/drawing/2014/main" id="{8D429515-B943-C94E-83CF-8487BBAA4374}"/>
                </a:ext>
              </a:extLst>
            </p:cNvPr>
            <p:cNvSpPr txBox="1"/>
            <p:nvPr/>
          </p:nvSpPr>
          <p:spPr>
            <a:xfrm>
              <a:off x="4374081"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16</a:t>
              </a:r>
            </a:p>
          </p:txBody>
        </p:sp>
        <p:sp>
          <p:nvSpPr>
            <p:cNvPr id="56" name="TextBox 55">
              <a:extLst>
                <a:ext uri="{FF2B5EF4-FFF2-40B4-BE49-F238E27FC236}">
                  <a16:creationId xmlns:a16="http://schemas.microsoft.com/office/drawing/2014/main" id="{934A521D-DB0F-744B-A3CB-E6A768851179}"/>
                </a:ext>
              </a:extLst>
            </p:cNvPr>
            <p:cNvSpPr txBox="1"/>
            <p:nvPr/>
          </p:nvSpPr>
          <p:spPr>
            <a:xfrm>
              <a:off x="4612118"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17</a:t>
              </a:r>
            </a:p>
          </p:txBody>
        </p:sp>
        <p:sp>
          <p:nvSpPr>
            <p:cNvPr id="57" name="TextBox 56">
              <a:extLst>
                <a:ext uri="{FF2B5EF4-FFF2-40B4-BE49-F238E27FC236}">
                  <a16:creationId xmlns:a16="http://schemas.microsoft.com/office/drawing/2014/main" id="{51A4EE8E-9FF0-DE45-96B6-F578B613291C}"/>
                </a:ext>
              </a:extLst>
            </p:cNvPr>
            <p:cNvSpPr txBox="1"/>
            <p:nvPr/>
          </p:nvSpPr>
          <p:spPr>
            <a:xfrm>
              <a:off x="4850151" y="4114140"/>
              <a:ext cx="181405" cy="11316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18</a:t>
              </a:r>
            </a:p>
          </p:txBody>
        </p:sp>
        <p:sp>
          <p:nvSpPr>
            <p:cNvPr id="58" name="TextBox 57">
              <a:extLst>
                <a:ext uri="{FF2B5EF4-FFF2-40B4-BE49-F238E27FC236}">
                  <a16:creationId xmlns:a16="http://schemas.microsoft.com/office/drawing/2014/main" id="{8C7262DC-06C9-174E-BE6B-95509221D913}"/>
                </a:ext>
              </a:extLst>
            </p:cNvPr>
            <p:cNvSpPr txBox="1"/>
            <p:nvPr/>
          </p:nvSpPr>
          <p:spPr>
            <a:xfrm>
              <a:off x="2434783" y="4273892"/>
              <a:ext cx="982853" cy="123222"/>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Country</a:t>
              </a:r>
            </a:p>
          </p:txBody>
        </p:sp>
      </p:grpSp>
      <p:grpSp>
        <p:nvGrpSpPr>
          <p:cNvPr id="59" name="Group 58">
            <a:extLst>
              <a:ext uri="{FF2B5EF4-FFF2-40B4-BE49-F238E27FC236}">
                <a16:creationId xmlns:a16="http://schemas.microsoft.com/office/drawing/2014/main" id="{7B620240-64A2-264A-8DF0-DBECD2934F88}"/>
              </a:ext>
            </a:extLst>
          </p:cNvPr>
          <p:cNvGrpSpPr/>
          <p:nvPr/>
        </p:nvGrpSpPr>
        <p:grpSpPr>
          <a:xfrm>
            <a:off x="929595" y="2756889"/>
            <a:ext cx="10675030" cy="2299799"/>
            <a:chOff x="792657" y="3245118"/>
            <a:chExt cx="8496258" cy="1994089"/>
          </a:xfrm>
        </p:grpSpPr>
        <p:grpSp>
          <p:nvGrpSpPr>
            <p:cNvPr id="60" name="Group 59">
              <a:extLst>
                <a:ext uri="{FF2B5EF4-FFF2-40B4-BE49-F238E27FC236}">
                  <a16:creationId xmlns:a16="http://schemas.microsoft.com/office/drawing/2014/main" id="{D44E866F-3077-1245-91A0-A09ED5C1C313}"/>
                </a:ext>
              </a:extLst>
            </p:cNvPr>
            <p:cNvGrpSpPr/>
            <p:nvPr/>
          </p:nvGrpSpPr>
          <p:grpSpPr>
            <a:xfrm>
              <a:off x="792657" y="3245118"/>
              <a:ext cx="4090376" cy="1994089"/>
              <a:chOff x="449278" y="2779117"/>
              <a:chExt cx="6012000" cy="2198576"/>
            </a:xfrm>
          </p:grpSpPr>
          <p:sp>
            <p:nvSpPr>
              <p:cNvPr id="62" name="Rectangle 61">
                <a:extLst>
                  <a:ext uri="{FF2B5EF4-FFF2-40B4-BE49-F238E27FC236}">
                    <a16:creationId xmlns:a16="http://schemas.microsoft.com/office/drawing/2014/main" id="{A758FE3A-9A05-6546-98C8-B5E35DE12EA0}"/>
                  </a:ext>
                </a:extLst>
              </p:cNvPr>
              <p:cNvSpPr/>
              <p:nvPr/>
            </p:nvSpPr>
            <p:spPr>
              <a:xfrm>
                <a:off x="984591" y="3027007"/>
                <a:ext cx="183766" cy="1462275"/>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107A8833-47F9-964D-A075-BCEC60C73D1D}"/>
                  </a:ext>
                </a:extLst>
              </p:cNvPr>
              <p:cNvSpPr/>
              <p:nvPr/>
            </p:nvSpPr>
            <p:spPr>
              <a:xfrm>
                <a:off x="1294399" y="3058120"/>
                <a:ext cx="183766" cy="1431162"/>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E4D3ED35-705E-D341-A22D-2618BCCF70D6}"/>
                  </a:ext>
                </a:extLst>
              </p:cNvPr>
              <p:cNvSpPr/>
              <p:nvPr/>
            </p:nvSpPr>
            <p:spPr>
              <a:xfrm>
                <a:off x="1604210" y="3267016"/>
                <a:ext cx="183766" cy="1222266"/>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335BD364-335E-014E-A514-0AB90D2C7646}"/>
                  </a:ext>
                </a:extLst>
              </p:cNvPr>
              <p:cNvSpPr/>
              <p:nvPr/>
            </p:nvSpPr>
            <p:spPr>
              <a:xfrm>
                <a:off x="1914019" y="3267016"/>
                <a:ext cx="183766" cy="1222266"/>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7CE98BDB-D4BC-F348-81CB-2F5663FAF55B}"/>
                  </a:ext>
                </a:extLst>
              </p:cNvPr>
              <p:cNvSpPr/>
              <p:nvPr/>
            </p:nvSpPr>
            <p:spPr>
              <a:xfrm>
                <a:off x="2223828" y="3267016"/>
                <a:ext cx="183766" cy="1222266"/>
              </a:xfrm>
              <a:prstGeom prst="rect">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2F1F44D4-0A5C-2646-898C-78D741E71C87}"/>
                  </a:ext>
                </a:extLst>
              </p:cNvPr>
              <p:cNvSpPr/>
              <p:nvPr/>
            </p:nvSpPr>
            <p:spPr>
              <a:xfrm>
                <a:off x="2533638" y="3329240"/>
                <a:ext cx="183766" cy="1160042"/>
              </a:xfrm>
              <a:prstGeom prst="rect">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52F4DA61-5991-674D-94CE-356BD138263D}"/>
                  </a:ext>
                </a:extLst>
              </p:cNvPr>
              <p:cNvSpPr/>
              <p:nvPr/>
            </p:nvSpPr>
            <p:spPr>
              <a:xfrm>
                <a:off x="2843447" y="3373686"/>
                <a:ext cx="183766" cy="1115596"/>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0663F12F-C58A-7B4C-9D45-60A72F939DF3}"/>
                  </a:ext>
                </a:extLst>
              </p:cNvPr>
              <p:cNvSpPr/>
              <p:nvPr/>
            </p:nvSpPr>
            <p:spPr>
              <a:xfrm>
                <a:off x="3153256" y="3373686"/>
                <a:ext cx="183766" cy="1115596"/>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57249ADE-EE9A-E34D-9177-4167E53E8A44}"/>
                  </a:ext>
                </a:extLst>
              </p:cNvPr>
              <p:cNvSpPr/>
              <p:nvPr/>
            </p:nvSpPr>
            <p:spPr>
              <a:xfrm>
                <a:off x="3463066" y="3427021"/>
                <a:ext cx="183766" cy="1062261"/>
              </a:xfrm>
              <a:prstGeom prst="rect">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BFFFB62C-824D-584F-A641-15CA654C404C}"/>
                  </a:ext>
                </a:extLst>
              </p:cNvPr>
              <p:cNvSpPr/>
              <p:nvPr/>
            </p:nvSpPr>
            <p:spPr>
              <a:xfrm>
                <a:off x="3772875" y="3675919"/>
                <a:ext cx="183766" cy="813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B2532D8A-8250-914B-A7A5-CEA8E330DEBD}"/>
                  </a:ext>
                </a:extLst>
              </p:cNvPr>
              <p:cNvSpPr/>
              <p:nvPr/>
            </p:nvSpPr>
            <p:spPr>
              <a:xfrm>
                <a:off x="4082684" y="3721899"/>
                <a:ext cx="183766" cy="767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543240A2-555E-4349-AEBA-9BA32FAEC571}"/>
                  </a:ext>
                </a:extLst>
              </p:cNvPr>
              <p:cNvSpPr/>
              <p:nvPr/>
            </p:nvSpPr>
            <p:spPr>
              <a:xfrm>
                <a:off x="4392494" y="3758144"/>
                <a:ext cx="183766" cy="73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CB2C4BC2-C486-224C-9E14-198F7EDECE82}"/>
                  </a:ext>
                </a:extLst>
              </p:cNvPr>
              <p:cNvSpPr/>
              <p:nvPr/>
            </p:nvSpPr>
            <p:spPr>
              <a:xfrm>
                <a:off x="4702303" y="3773701"/>
                <a:ext cx="183766" cy="715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5B398CAD-61FD-D34C-B35E-C91A9AC3F014}"/>
                  </a:ext>
                </a:extLst>
              </p:cNvPr>
              <p:cNvSpPr/>
              <p:nvPr/>
            </p:nvSpPr>
            <p:spPr>
              <a:xfrm>
                <a:off x="5012112" y="3827719"/>
                <a:ext cx="183766" cy="661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8EB5FD17-398D-6044-AFE0-289F3B305731}"/>
                  </a:ext>
                </a:extLst>
              </p:cNvPr>
              <p:cNvSpPr/>
              <p:nvPr/>
            </p:nvSpPr>
            <p:spPr>
              <a:xfrm>
                <a:off x="5321922" y="3827719"/>
                <a:ext cx="183766" cy="661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11984DA8-23E1-874F-BA32-6BAD18E23104}"/>
                  </a:ext>
                </a:extLst>
              </p:cNvPr>
              <p:cNvSpPr/>
              <p:nvPr/>
            </p:nvSpPr>
            <p:spPr>
              <a:xfrm>
                <a:off x="5631731" y="3909260"/>
                <a:ext cx="183766" cy="580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8B9E461A-5FD6-4B46-89A2-0E28E2FC72FD}"/>
                  </a:ext>
                </a:extLst>
              </p:cNvPr>
              <p:cNvSpPr/>
              <p:nvPr/>
            </p:nvSpPr>
            <p:spPr>
              <a:xfrm>
                <a:off x="5941540" y="3909260"/>
                <a:ext cx="183766" cy="580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C4C64E05-B13F-C844-B700-455586178510}"/>
                  </a:ext>
                </a:extLst>
              </p:cNvPr>
              <p:cNvSpPr/>
              <p:nvPr/>
            </p:nvSpPr>
            <p:spPr>
              <a:xfrm>
                <a:off x="6251343" y="4045777"/>
                <a:ext cx="183766" cy="4435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0284" rtl="0" eaLnBrk="1" fontAlgn="auto" latinLnBrk="0" hangingPunct="1">
                  <a:lnSpc>
                    <a:spcPct val="100000"/>
                  </a:lnSpc>
                  <a:spcBef>
                    <a:spcPts val="0"/>
                  </a:spcBef>
                  <a:spcAft>
                    <a:spcPts val="0"/>
                  </a:spcAft>
                  <a:buClrTx/>
                  <a:buSzTx/>
                  <a:buFontTx/>
                  <a:buNone/>
                  <a:tabLst/>
                  <a:defRPr/>
                </a:pPr>
                <a:endPar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F8FF28EB-33B6-8343-BD5B-C5B7133A373E}"/>
                  </a:ext>
                </a:extLst>
              </p:cNvPr>
              <p:cNvSpPr txBox="1"/>
              <p:nvPr/>
            </p:nvSpPr>
            <p:spPr>
              <a:xfrm>
                <a:off x="449278" y="2779117"/>
                <a:ext cx="331461" cy="162133"/>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130</a:t>
                </a:r>
              </a:p>
            </p:txBody>
          </p:sp>
          <p:sp>
            <p:nvSpPr>
              <p:cNvPr id="81" name="TextBox 80">
                <a:extLst>
                  <a:ext uri="{FF2B5EF4-FFF2-40B4-BE49-F238E27FC236}">
                    <a16:creationId xmlns:a16="http://schemas.microsoft.com/office/drawing/2014/main" id="{2A807DEC-4C00-7B4D-91EF-740ACE49B653}"/>
                  </a:ext>
                </a:extLst>
              </p:cNvPr>
              <p:cNvSpPr txBox="1"/>
              <p:nvPr/>
            </p:nvSpPr>
            <p:spPr>
              <a:xfrm>
                <a:off x="449278" y="3047411"/>
                <a:ext cx="331461" cy="162133"/>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120</a:t>
                </a:r>
              </a:p>
            </p:txBody>
          </p:sp>
          <p:sp>
            <p:nvSpPr>
              <p:cNvPr id="82" name="TextBox 81">
                <a:extLst>
                  <a:ext uri="{FF2B5EF4-FFF2-40B4-BE49-F238E27FC236}">
                    <a16:creationId xmlns:a16="http://schemas.microsoft.com/office/drawing/2014/main" id="{32AFA599-F244-BE4B-8CE9-ADEBE040AD9C}"/>
                  </a:ext>
                </a:extLst>
              </p:cNvPr>
              <p:cNvSpPr txBox="1"/>
              <p:nvPr/>
            </p:nvSpPr>
            <p:spPr>
              <a:xfrm>
                <a:off x="449278" y="3315704"/>
                <a:ext cx="331461" cy="162133"/>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110</a:t>
                </a:r>
              </a:p>
            </p:txBody>
          </p:sp>
          <p:sp>
            <p:nvSpPr>
              <p:cNvPr id="83" name="TextBox 82">
                <a:extLst>
                  <a:ext uri="{FF2B5EF4-FFF2-40B4-BE49-F238E27FC236}">
                    <a16:creationId xmlns:a16="http://schemas.microsoft.com/office/drawing/2014/main" id="{76A8ADF3-2195-4145-AA70-B6D8DDBE8B00}"/>
                  </a:ext>
                </a:extLst>
              </p:cNvPr>
              <p:cNvSpPr txBox="1"/>
              <p:nvPr/>
            </p:nvSpPr>
            <p:spPr>
              <a:xfrm>
                <a:off x="449278" y="3583996"/>
                <a:ext cx="331461" cy="162133"/>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100</a:t>
                </a:r>
              </a:p>
            </p:txBody>
          </p:sp>
          <p:sp>
            <p:nvSpPr>
              <p:cNvPr id="84" name="TextBox 83">
                <a:extLst>
                  <a:ext uri="{FF2B5EF4-FFF2-40B4-BE49-F238E27FC236}">
                    <a16:creationId xmlns:a16="http://schemas.microsoft.com/office/drawing/2014/main" id="{8034EB44-7A12-654B-A47D-174DECD2AA9E}"/>
                  </a:ext>
                </a:extLst>
              </p:cNvPr>
              <p:cNvSpPr txBox="1"/>
              <p:nvPr/>
            </p:nvSpPr>
            <p:spPr>
              <a:xfrm>
                <a:off x="449278" y="3852291"/>
                <a:ext cx="331461" cy="162133"/>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90</a:t>
                </a:r>
              </a:p>
            </p:txBody>
          </p:sp>
          <p:sp>
            <p:nvSpPr>
              <p:cNvPr id="85" name="TextBox 84">
                <a:extLst>
                  <a:ext uri="{FF2B5EF4-FFF2-40B4-BE49-F238E27FC236}">
                    <a16:creationId xmlns:a16="http://schemas.microsoft.com/office/drawing/2014/main" id="{B5700BF0-8023-AC42-8A4D-073FEDFF86BC}"/>
                  </a:ext>
                </a:extLst>
              </p:cNvPr>
              <p:cNvSpPr txBox="1"/>
              <p:nvPr/>
            </p:nvSpPr>
            <p:spPr>
              <a:xfrm>
                <a:off x="449278" y="4120585"/>
                <a:ext cx="331461" cy="162133"/>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80</a:t>
                </a:r>
              </a:p>
            </p:txBody>
          </p:sp>
          <p:sp>
            <p:nvSpPr>
              <p:cNvPr id="86" name="TextBox 85">
                <a:extLst>
                  <a:ext uri="{FF2B5EF4-FFF2-40B4-BE49-F238E27FC236}">
                    <a16:creationId xmlns:a16="http://schemas.microsoft.com/office/drawing/2014/main" id="{31C4D8F6-77B0-B549-AAB9-C016C7EDB356}"/>
                  </a:ext>
                </a:extLst>
              </p:cNvPr>
              <p:cNvSpPr txBox="1"/>
              <p:nvPr/>
            </p:nvSpPr>
            <p:spPr>
              <a:xfrm>
                <a:off x="449278" y="4388878"/>
                <a:ext cx="331461" cy="162133"/>
              </a:xfrm>
              <a:prstGeom prst="rect">
                <a:avLst/>
              </a:prstGeom>
              <a:noFill/>
            </p:spPr>
            <p:txBody>
              <a:bodyPr wrap="square" lIns="0" tIns="0" rIns="0" bIns="0" rtlCol="0">
                <a:spAutoFit/>
              </a:bodyPr>
              <a:lstStyle/>
              <a:p>
                <a:pPr marL="0" marR="0" lvl="0" indent="0" algn="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70</a:t>
                </a:r>
              </a:p>
            </p:txBody>
          </p:sp>
          <p:sp>
            <p:nvSpPr>
              <p:cNvPr id="87" name="TextBox 86">
                <a:extLst>
                  <a:ext uri="{FF2B5EF4-FFF2-40B4-BE49-F238E27FC236}">
                    <a16:creationId xmlns:a16="http://schemas.microsoft.com/office/drawing/2014/main" id="{2130181E-C6BC-944A-B355-9EE1AF086895}"/>
                  </a:ext>
                </a:extLst>
              </p:cNvPr>
              <p:cNvSpPr txBox="1"/>
              <p:nvPr/>
            </p:nvSpPr>
            <p:spPr>
              <a:xfrm>
                <a:off x="958425"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a:t>
                </a:r>
              </a:p>
            </p:txBody>
          </p:sp>
          <p:sp>
            <p:nvSpPr>
              <p:cNvPr id="88" name="TextBox 87">
                <a:extLst>
                  <a:ext uri="{FF2B5EF4-FFF2-40B4-BE49-F238E27FC236}">
                    <a16:creationId xmlns:a16="http://schemas.microsoft.com/office/drawing/2014/main" id="{80A30AB7-A143-6E47-B15D-D7ACCA249BCD}"/>
                  </a:ext>
                </a:extLst>
              </p:cNvPr>
              <p:cNvSpPr txBox="1"/>
              <p:nvPr/>
            </p:nvSpPr>
            <p:spPr>
              <a:xfrm>
                <a:off x="1277260"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2</a:t>
                </a:r>
              </a:p>
            </p:txBody>
          </p:sp>
          <p:sp>
            <p:nvSpPr>
              <p:cNvPr id="89" name="TextBox 88">
                <a:extLst>
                  <a:ext uri="{FF2B5EF4-FFF2-40B4-BE49-F238E27FC236}">
                    <a16:creationId xmlns:a16="http://schemas.microsoft.com/office/drawing/2014/main" id="{D9FBA535-A6FC-094B-AA6D-66E88AA4F4D5}"/>
                  </a:ext>
                </a:extLst>
              </p:cNvPr>
              <p:cNvSpPr txBox="1"/>
              <p:nvPr/>
            </p:nvSpPr>
            <p:spPr>
              <a:xfrm>
                <a:off x="1578040"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3</a:t>
                </a:r>
              </a:p>
            </p:txBody>
          </p:sp>
          <p:sp>
            <p:nvSpPr>
              <p:cNvPr id="90" name="TextBox 89">
                <a:extLst>
                  <a:ext uri="{FF2B5EF4-FFF2-40B4-BE49-F238E27FC236}">
                    <a16:creationId xmlns:a16="http://schemas.microsoft.com/office/drawing/2014/main" id="{98BA56A8-695B-7B44-9C1C-2ABBA83622A3}"/>
                  </a:ext>
                </a:extLst>
              </p:cNvPr>
              <p:cNvSpPr txBox="1"/>
              <p:nvPr/>
            </p:nvSpPr>
            <p:spPr>
              <a:xfrm>
                <a:off x="1887851"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4</a:t>
                </a:r>
              </a:p>
            </p:txBody>
          </p:sp>
          <p:sp>
            <p:nvSpPr>
              <p:cNvPr id="91" name="TextBox 90">
                <a:extLst>
                  <a:ext uri="{FF2B5EF4-FFF2-40B4-BE49-F238E27FC236}">
                    <a16:creationId xmlns:a16="http://schemas.microsoft.com/office/drawing/2014/main" id="{B28CA924-30B2-BB45-B684-564C0FE117BC}"/>
                  </a:ext>
                </a:extLst>
              </p:cNvPr>
              <p:cNvSpPr txBox="1"/>
              <p:nvPr/>
            </p:nvSpPr>
            <p:spPr>
              <a:xfrm>
                <a:off x="2197661"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5</a:t>
                </a:r>
              </a:p>
            </p:txBody>
          </p:sp>
          <p:sp>
            <p:nvSpPr>
              <p:cNvPr id="92" name="TextBox 91">
                <a:extLst>
                  <a:ext uri="{FF2B5EF4-FFF2-40B4-BE49-F238E27FC236}">
                    <a16:creationId xmlns:a16="http://schemas.microsoft.com/office/drawing/2014/main" id="{DF08C0A8-A8B5-ED49-99A8-89CE2A821CDA}"/>
                  </a:ext>
                </a:extLst>
              </p:cNvPr>
              <p:cNvSpPr txBox="1"/>
              <p:nvPr/>
            </p:nvSpPr>
            <p:spPr>
              <a:xfrm>
                <a:off x="2507469"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6</a:t>
                </a:r>
              </a:p>
            </p:txBody>
          </p:sp>
          <p:sp>
            <p:nvSpPr>
              <p:cNvPr id="93" name="TextBox 92">
                <a:extLst>
                  <a:ext uri="{FF2B5EF4-FFF2-40B4-BE49-F238E27FC236}">
                    <a16:creationId xmlns:a16="http://schemas.microsoft.com/office/drawing/2014/main" id="{D6B4097B-92A3-8544-A8D7-BC3322E9DA9A}"/>
                  </a:ext>
                </a:extLst>
              </p:cNvPr>
              <p:cNvSpPr txBox="1"/>
              <p:nvPr/>
            </p:nvSpPr>
            <p:spPr>
              <a:xfrm>
                <a:off x="2817280"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7</a:t>
                </a:r>
              </a:p>
            </p:txBody>
          </p:sp>
          <p:sp>
            <p:nvSpPr>
              <p:cNvPr id="94" name="TextBox 93">
                <a:extLst>
                  <a:ext uri="{FF2B5EF4-FFF2-40B4-BE49-F238E27FC236}">
                    <a16:creationId xmlns:a16="http://schemas.microsoft.com/office/drawing/2014/main" id="{B6AC6CCB-B251-4248-B64E-6618F46DB034}"/>
                  </a:ext>
                </a:extLst>
              </p:cNvPr>
              <p:cNvSpPr txBox="1"/>
              <p:nvPr/>
            </p:nvSpPr>
            <p:spPr>
              <a:xfrm>
                <a:off x="3126643"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8</a:t>
                </a:r>
              </a:p>
            </p:txBody>
          </p:sp>
          <p:sp>
            <p:nvSpPr>
              <p:cNvPr id="95" name="TextBox 94">
                <a:extLst>
                  <a:ext uri="{FF2B5EF4-FFF2-40B4-BE49-F238E27FC236}">
                    <a16:creationId xmlns:a16="http://schemas.microsoft.com/office/drawing/2014/main" id="{32F58F42-E715-A145-B4D5-2566FEF22F89}"/>
                  </a:ext>
                </a:extLst>
              </p:cNvPr>
              <p:cNvSpPr txBox="1"/>
              <p:nvPr/>
            </p:nvSpPr>
            <p:spPr>
              <a:xfrm>
                <a:off x="3436897"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9</a:t>
                </a:r>
              </a:p>
            </p:txBody>
          </p:sp>
          <p:sp>
            <p:nvSpPr>
              <p:cNvPr id="96" name="TextBox 95">
                <a:extLst>
                  <a:ext uri="{FF2B5EF4-FFF2-40B4-BE49-F238E27FC236}">
                    <a16:creationId xmlns:a16="http://schemas.microsoft.com/office/drawing/2014/main" id="{E01EBFDE-FD7E-0649-8E09-4FCAB8B87540}"/>
                  </a:ext>
                </a:extLst>
              </p:cNvPr>
              <p:cNvSpPr txBox="1"/>
              <p:nvPr/>
            </p:nvSpPr>
            <p:spPr>
              <a:xfrm>
                <a:off x="3746705"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10</a:t>
                </a:r>
              </a:p>
            </p:txBody>
          </p:sp>
          <p:sp>
            <p:nvSpPr>
              <p:cNvPr id="97" name="TextBox 96">
                <a:extLst>
                  <a:ext uri="{FF2B5EF4-FFF2-40B4-BE49-F238E27FC236}">
                    <a16:creationId xmlns:a16="http://schemas.microsoft.com/office/drawing/2014/main" id="{F1C34A83-A6AE-4440-B1B2-8B8959F988DF}"/>
                  </a:ext>
                </a:extLst>
              </p:cNvPr>
              <p:cNvSpPr txBox="1"/>
              <p:nvPr/>
            </p:nvSpPr>
            <p:spPr>
              <a:xfrm>
                <a:off x="4056514"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11</a:t>
                </a:r>
              </a:p>
            </p:txBody>
          </p:sp>
          <p:sp>
            <p:nvSpPr>
              <p:cNvPr id="98" name="TextBox 97">
                <a:extLst>
                  <a:ext uri="{FF2B5EF4-FFF2-40B4-BE49-F238E27FC236}">
                    <a16:creationId xmlns:a16="http://schemas.microsoft.com/office/drawing/2014/main" id="{00291580-50AD-5942-9329-7F547E0B5B4E}"/>
                  </a:ext>
                </a:extLst>
              </p:cNvPr>
              <p:cNvSpPr txBox="1"/>
              <p:nvPr/>
            </p:nvSpPr>
            <p:spPr>
              <a:xfrm>
                <a:off x="4366325"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12</a:t>
                </a:r>
              </a:p>
            </p:txBody>
          </p:sp>
          <p:sp>
            <p:nvSpPr>
              <p:cNvPr id="99" name="TextBox 98">
                <a:extLst>
                  <a:ext uri="{FF2B5EF4-FFF2-40B4-BE49-F238E27FC236}">
                    <a16:creationId xmlns:a16="http://schemas.microsoft.com/office/drawing/2014/main" id="{B22345B8-323B-6F49-8039-41BAF40B65A7}"/>
                  </a:ext>
                </a:extLst>
              </p:cNvPr>
              <p:cNvSpPr txBox="1"/>
              <p:nvPr/>
            </p:nvSpPr>
            <p:spPr>
              <a:xfrm>
                <a:off x="4676135"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13</a:t>
                </a:r>
              </a:p>
            </p:txBody>
          </p:sp>
          <p:sp>
            <p:nvSpPr>
              <p:cNvPr id="100" name="TextBox 99">
                <a:extLst>
                  <a:ext uri="{FF2B5EF4-FFF2-40B4-BE49-F238E27FC236}">
                    <a16:creationId xmlns:a16="http://schemas.microsoft.com/office/drawing/2014/main" id="{0D0C6411-25D3-B04E-A833-078836E99A01}"/>
                  </a:ext>
                </a:extLst>
              </p:cNvPr>
              <p:cNvSpPr txBox="1"/>
              <p:nvPr/>
            </p:nvSpPr>
            <p:spPr>
              <a:xfrm>
                <a:off x="4985944"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14</a:t>
                </a:r>
              </a:p>
            </p:txBody>
          </p:sp>
          <p:sp>
            <p:nvSpPr>
              <p:cNvPr id="101" name="TextBox 100">
                <a:extLst>
                  <a:ext uri="{FF2B5EF4-FFF2-40B4-BE49-F238E27FC236}">
                    <a16:creationId xmlns:a16="http://schemas.microsoft.com/office/drawing/2014/main" id="{A9434FB6-1EBC-C541-9166-734D6EB03EF7}"/>
                  </a:ext>
                </a:extLst>
              </p:cNvPr>
              <p:cNvSpPr txBox="1"/>
              <p:nvPr/>
            </p:nvSpPr>
            <p:spPr>
              <a:xfrm>
                <a:off x="5295752"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15</a:t>
                </a:r>
              </a:p>
            </p:txBody>
          </p:sp>
          <p:sp>
            <p:nvSpPr>
              <p:cNvPr id="102" name="TextBox 101">
                <a:extLst>
                  <a:ext uri="{FF2B5EF4-FFF2-40B4-BE49-F238E27FC236}">
                    <a16:creationId xmlns:a16="http://schemas.microsoft.com/office/drawing/2014/main" id="{8BCA8D48-F230-1448-BA9A-AD06F66AD9D5}"/>
                  </a:ext>
                </a:extLst>
              </p:cNvPr>
              <p:cNvSpPr txBox="1"/>
              <p:nvPr/>
            </p:nvSpPr>
            <p:spPr>
              <a:xfrm>
                <a:off x="5605560"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16</a:t>
                </a:r>
              </a:p>
            </p:txBody>
          </p:sp>
          <p:sp>
            <p:nvSpPr>
              <p:cNvPr id="103" name="TextBox 102">
                <a:extLst>
                  <a:ext uri="{FF2B5EF4-FFF2-40B4-BE49-F238E27FC236}">
                    <a16:creationId xmlns:a16="http://schemas.microsoft.com/office/drawing/2014/main" id="{E92DDECE-A12B-8B47-A54C-EDB74A19AF58}"/>
                  </a:ext>
                </a:extLst>
              </p:cNvPr>
              <p:cNvSpPr txBox="1"/>
              <p:nvPr/>
            </p:nvSpPr>
            <p:spPr>
              <a:xfrm>
                <a:off x="5915373"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17</a:t>
                </a:r>
              </a:p>
            </p:txBody>
          </p:sp>
          <p:sp>
            <p:nvSpPr>
              <p:cNvPr id="104" name="TextBox 103">
                <a:extLst>
                  <a:ext uri="{FF2B5EF4-FFF2-40B4-BE49-F238E27FC236}">
                    <a16:creationId xmlns:a16="http://schemas.microsoft.com/office/drawing/2014/main" id="{A6AB8571-949A-0242-8200-F7AF40ACDAF7}"/>
                  </a:ext>
                </a:extLst>
              </p:cNvPr>
              <p:cNvSpPr txBox="1"/>
              <p:nvPr/>
            </p:nvSpPr>
            <p:spPr>
              <a:xfrm>
                <a:off x="6225177" y="4617303"/>
                <a:ext cx="236101" cy="162133"/>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102"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18</a:t>
                </a:r>
              </a:p>
            </p:txBody>
          </p:sp>
          <p:sp>
            <p:nvSpPr>
              <p:cNvPr id="105" name="TextBox 104">
                <a:extLst>
                  <a:ext uri="{FF2B5EF4-FFF2-40B4-BE49-F238E27FC236}">
                    <a16:creationId xmlns:a16="http://schemas.microsoft.com/office/drawing/2014/main" id="{32E09F2B-E7D7-A645-BF7D-1ADB3C2C5ADF}"/>
                  </a:ext>
                </a:extLst>
              </p:cNvPr>
              <p:cNvSpPr txBox="1"/>
              <p:nvPr/>
            </p:nvSpPr>
            <p:spPr>
              <a:xfrm>
                <a:off x="2723142" y="4801155"/>
                <a:ext cx="1279202" cy="176538"/>
              </a:xfrm>
              <a:prstGeom prst="rect">
                <a:avLst/>
              </a:prstGeom>
              <a:noFill/>
            </p:spPr>
            <p:txBody>
              <a:bodyPr wrap="square" lIns="0" tIns="0" rIns="0" bIns="0"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200"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Country</a:t>
                </a:r>
              </a:p>
            </p:txBody>
          </p:sp>
        </p:grpSp>
        <p:cxnSp>
          <p:nvCxnSpPr>
            <p:cNvPr id="61" name="Straight Connector 60">
              <a:extLst>
                <a:ext uri="{FF2B5EF4-FFF2-40B4-BE49-F238E27FC236}">
                  <a16:creationId xmlns:a16="http://schemas.microsoft.com/office/drawing/2014/main" id="{0E4232D4-085A-DB4D-A9EC-30441977ADBD}"/>
                </a:ext>
              </a:extLst>
            </p:cNvPr>
            <p:cNvCxnSpPr>
              <a:cxnSpLocks/>
            </p:cNvCxnSpPr>
            <p:nvPr/>
          </p:nvCxnSpPr>
          <p:spPr>
            <a:xfrm flipV="1">
              <a:off x="1075301" y="4013272"/>
              <a:ext cx="8213614" cy="1205"/>
            </a:xfrm>
            <a:prstGeom prst="line">
              <a:avLst/>
            </a:prstGeom>
            <a:ln w="28575" cap="rnd">
              <a:solidFill>
                <a:schemeClr val="bg2"/>
              </a:solidFill>
              <a:prstDash val="sysDot"/>
              <a:tailEnd type="none" w="lg" len="lg"/>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5239835F-88A5-F44C-A302-09E60423479A}"/>
              </a:ext>
            </a:extLst>
          </p:cNvPr>
          <p:cNvSpPr txBox="1"/>
          <p:nvPr/>
        </p:nvSpPr>
        <p:spPr>
          <a:xfrm>
            <a:off x="1172933" y="2572548"/>
            <a:ext cx="4781585" cy="475049"/>
          </a:xfrm>
          <a:prstGeom prst="rect">
            <a:avLst/>
          </a:prstGeom>
          <a:noFill/>
          <a:ln>
            <a:noFill/>
          </a:ln>
        </p:spPr>
        <p:txBody>
          <a:bodyPr wrap="square" lIns="100798" tIns="100798" rIns="100798" bIns="100798" rtlCol="0">
            <a:spAutoFit/>
          </a:bodyPr>
          <a:lstStyle/>
          <a:p>
            <a:pPr marL="0" marR="0" lvl="0" indent="0" algn="ctr" defTabSz="910284" rtl="0" eaLnBrk="1" fontAlgn="auto" latinLnBrk="0" hangingPunct="1">
              <a:lnSpc>
                <a:spcPct val="100000"/>
              </a:lnSpc>
              <a:spcBef>
                <a:spcPts val="0"/>
              </a:spcBef>
              <a:spcAft>
                <a:spcPts val="0"/>
              </a:spcAft>
              <a:buClrTx/>
              <a:buSzTx/>
              <a:buFontTx/>
              <a:buNone/>
              <a:tabLst/>
              <a:defRPr/>
            </a:pPr>
            <a:r>
              <a:rPr kumimoji="0" lang="en-GB" sz="1700"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Historical Database Relevance</a:t>
            </a:r>
          </a:p>
        </p:txBody>
      </p:sp>
      <p:sp>
        <p:nvSpPr>
          <p:cNvPr id="107" name="TextBox 106">
            <a:extLst>
              <a:ext uri="{FF2B5EF4-FFF2-40B4-BE49-F238E27FC236}">
                <a16:creationId xmlns:a16="http://schemas.microsoft.com/office/drawing/2014/main" id="{5A4E9063-A7DD-5049-A605-F6416305BC1E}"/>
              </a:ext>
            </a:extLst>
          </p:cNvPr>
          <p:cNvSpPr txBox="1"/>
          <p:nvPr/>
        </p:nvSpPr>
        <p:spPr>
          <a:xfrm>
            <a:off x="921314" y="1948021"/>
            <a:ext cx="2331857" cy="353943"/>
          </a:xfrm>
          <a:prstGeom prst="rect">
            <a:avLst/>
          </a:prstGeom>
          <a:noFill/>
        </p:spPr>
        <p:txBody>
          <a:bodyPr wrap="none" rtlCol="0">
            <a:spAutoFit/>
          </a:bodyPr>
          <a:lstStyle/>
          <a:p>
            <a:pPr marL="0" marR="0" lvl="0" indent="0" algn="l" defTabSz="1199357" rtl="0" eaLnBrk="1" fontAlgn="auto" latinLnBrk="0" hangingPunct="1">
              <a:lnSpc>
                <a:spcPct val="100000"/>
              </a:lnSpc>
              <a:spcBef>
                <a:spcPts val="0"/>
              </a:spcBef>
              <a:spcAft>
                <a:spcPts val="0"/>
              </a:spcAft>
              <a:buClrTx/>
              <a:buSzTx/>
              <a:buFontTx/>
              <a:buNone/>
              <a:tabLst/>
              <a:defRPr/>
            </a:pPr>
            <a:r>
              <a:rPr kumimoji="0" lang="en-US" sz="1700" b="1" u="none" strike="noStrike" kern="1200" cap="none" spc="0" normalizeH="0" baseline="0" noProof="0" dirty="0">
                <a:ln>
                  <a:noFill/>
                </a:ln>
                <a:solidFill>
                  <a:srgbClr val="222223"/>
                </a:solidFill>
                <a:effectLst/>
                <a:uLnTx/>
                <a:uFillTx/>
                <a:latin typeface="Arial" panose="020B0604020202020204" pitchFamily="34" charset="0"/>
                <a:ea typeface="Segoe UI" panose="020B0502040204020203" pitchFamily="34" charset="0"/>
                <a:cs typeface="Arial" panose="020B0604020202020204" pitchFamily="34" charset="0"/>
              </a:rPr>
              <a:t>Traditional approach</a:t>
            </a:r>
          </a:p>
        </p:txBody>
      </p:sp>
      <p:sp>
        <p:nvSpPr>
          <p:cNvPr id="108" name="TextBox 107">
            <a:extLst>
              <a:ext uri="{FF2B5EF4-FFF2-40B4-BE49-F238E27FC236}">
                <a16:creationId xmlns:a16="http://schemas.microsoft.com/office/drawing/2014/main" id="{E00293C8-F7F0-4348-B778-2242CA83C023}"/>
              </a:ext>
            </a:extLst>
          </p:cNvPr>
          <p:cNvSpPr txBox="1"/>
          <p:nvPr/>
        </p:nvSpPr>
        <p:spPr>
          <a:xfrm>
            <a:off x="6470368" y="1945023"/>
            <a:ext cx="1798890" cy="353943"/>
          </a:xfrm>
          <a:prstGeom prst="rect">
            <a:avLst/>
          </a:prstGeom>
          <a:noFill/>
        </p:spPr>
        <p:txBody>
          <a:bodyPr wrap="none" rtlCol="0">
            <a:spAutoFit/>
          </a:bodyPr>
          <a:lstStyle/>
          <a:p>
            <a:pPr marL="0" marR="0" lvl="0" indent="0" algn="l" defTabSz="1199357" rtl="0" eaLnBrk="1" fontAlgn="auto" latinLnBrk="0" hangingPunct="1">
              <a:lnSpc>
                <a:spcPct val="100000"/>
              </a:lnSpc>
              <a:spcBef>
                <a:spcPts val="0"/>
              </a:spcBef>
              <a:spcAft>
                <a:spcPts val="0"/>
              </a:spcAft>
              <a:buClrTx/>
              <a:buSzTx/>
              <a:buFontTx/>
              <a:buNone/>
              <a:tabLst/>
              <a:defRPr/>
            </a:pPr>
            <a:r>
              <a:rPr lang="en-US" sz="1700" b="1" dirty="0">
                <a:solidFill>
                  <a:srgbClr val="222223"/>
                </a:solidFill>
                <a:latin typeface="Arial" panose="020B0604020202020204" pitchFamily="34" charset="0"/>
                <a:ea typeface="Segoe UI" panose="020B0502040204020203" pitchFamily="34" charset="0"/>
                <a:cs typeface="Arial" panose="020B0604020202020204" pitchFamily="34" charset="0"/>
              </a:rPr>
              <a:t>Ipsos approach</a:t>
            </a:r>
            <a:endParaRPr kumimoji="0" lang="en-US" sz="1700" b="1" u="none" strike="noStrike" kern="1200" cap="none" spc="0" normalizeH="0" baseline="0" noProof="0" dirty="0">
              <a:ln>
                <a:noFill/>
              </a:ln>
              <a:solidFill>
                <a:srgbClr val="222223"/>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09" name="TextBox 108">
            <a:extLst>
              <a:ext uri="{FF2B5EF4-FFF2-40B4-BE49-F238E27FC236}">
                <a16:creationId xmlns:a16="http://schemas.microsoft.com/office/drawing/2014/main" id="{C6ECFA42-9047-9F46-99BC-EF429308F3DE}"/>
              </a:ext>
            </a:extLst>
          </p:cNvPr>
          <p:cNvSpPr txBox="1"/>
          <p:nvPr/>
        </p:nvSpPr>
        <p:spPr>
          <a:xfrm>
            <a:off x="6631465" y="2595490"/>
            <a:ext cx="4781585" cy="465175"/>
          </a:xfrm>
          <a:prstGeom prst="rect">
            <a:avLst/>
          </a:prstGeom>
          <a:noFill/>
          <a:ln>
            <a:noFill/>
          </a:ln>
        </p:spPr>
        <p:txBody>
          <a:bodyPr wrap="square" lIns="100798" tIns="100798" rIns="100798" bIns="100798" rtlCol="0">
            <a:spAutoFit/>
          </a:bodyPr>
          <a:lstStyle/>
          <a:p>
            <a:pPr lvl="0" algn="ctr" defTabSz="910284">
              <a:defRPr/>
            </a:pPr>
            <a:r>
              <a:rPr lang="en-GB" sz="1700" kern="0" dirty="0">
                <a:solidFill>
                  <a:srgbClr val="000004"/>
                </a:solidFill>
                <a:latin typeface="Arial" panose="020B0604020202020204" pitchFamily="34" charset="0"/>
                <a:cs typeface="Arial" panose="020B0604020202020204" pitchFamily="34" charset="0"/>
              </a:rPr>
              <a:t>Competitive Benchmark Relevance</a:t>
            </a:r>
          </a:p>
        </p:txBody>
      </p:sp>
      <p:sp>
        <p:nvSpPr>
          <p:cNvPr id="112" name="Title 1">
            <a:extLst>
              <a:ext uri="{FF2B5EF4-FFF2-40B4-BE49-F238E27FC236}">
                <a16:creationId xmlns:a16="http://schemas.microsoft.com/office/drawing/2014/main" id="{CD6C4438-A0A7-4F48-8FE4-AC33E1D2BA7D}"/>
              </a:ext>
            </a:extLst>
          </p:cNvPr>
          <p:cNvSpPr txBox="1">
            <a:spLocks/>
          </p:cNvSpPr>
          <p:nvPr/>
        </p:nvSpPr>
        <p:spPr>
          <a:xfrm>
            <a:off x="630182" y="240219"/>
            <a:ext cx="11495453" cy="1080296"/>
          </a:xfrm>
          <a:prstGeom prst="rect">
            <a:avLst/>
          </a:prstGeom>
        </p:spPr>
        <p:txBody>
          <a:bodyPr wrap="square" lIns="0" tIns="0" rIns="0" bIns="0">
            <a:spAutoFit/>
          </a:bodyPr>
          <a:lstStyle>
            <a:lvl1pPr algn="l" defTabSz="914400" rtl="0" eaLnBrk="1" latinLnBrk="0" hangingPunct="1">
              <a:lnSpc>
                <a:spcPct val="90000"/>
              </a:lnSpc>
              <a:spcBef>
                <a:spcPct val="0"/>
              </a:spcBef>
              <a:buNone/>
              <a:defRPr lang="en-GB" sz="3200" b="1" i="0" kern="1200">
                <a:solidFill>
                  <a:srgbClr val="000004"/>
                </a:solidFill>
                <a:latin typeface="Segoe UI" panose="020B0502040204020203" pitchFamily="34" charset="0"/>
                <a:ea typeface="+mn-ea"/>
                <a:cs typeface="Segoe UI" panose="020B0502040204020203" pitchFamily="34" charset="0"/>
              </a:defRPr>
            </a:lvl1pPr>
          </a:lstStyle>
          <a:p>
            <a:pPr>
              <a:defRPr/>
            </a:pPr>
            <a:r>
              <a:rPr lang="en-US" sz="2600" b="0" cap="all" spc="120" dirty="0">
                <a:solidFill>
                  <a:srgbClr val="2F469C"/>
                </a:solidFill>
                <a:latin typeface="Arial"/>
                <a:ea typeface="+mj-ea"/>
                <a:cs typeface="+mj-cs"/>
              </a:rPr>
              <a:t>R&amp;D has shown </a:t>
            </a:r>
            <a:r>
              <a:rPr lang="en-GB" sz="2600" b="0" cap="all" spc="120" dirty="0">
                <a:solidFill>
                  <a:srgbClr val="2F469C"/>
                </a:solidFill>
                <a:latin typeface="Arial"/>
                <a:ea typeface="+mj-ea"/>
                <a:cs typeface="+mj-cs"/>
              </a:rPr>
              <a:t>relationship between test product and Most Often Purchased Product is stable, quite different from the impact of the traditional approach. </a:t>
            </a:r>
            <a:endParaRPr lang="en-US" sz="2600" b="0" cap="all" spc="120" dirty="0">
              <a:solidFill>
                <a:srgbClr val="2F469C"/>
              </a:solidFill>
              <a:latin typeface="Arial"/>
              <a:ea typeface="+mj-ea"/>
              <a:cs typeface="+mj-cs"/>
            </a:endParaRPr>
          </a:p>
        </p:txBody>
      </p:sp>
      <p:sp>
        <p:nvSpPr>
          <p:cNvPr id="110" name="Slide Number Placeholder 2">
            <a:extLst>
              <a:ext uri="{FF2B5EF4-FFF2-40B4-BE49-F238E27FC236}">
                <a16:creationId xmlns:a16="http://schemas.microsoft.com/office/drawing/2014/main" id="{D6D90604-2F7B-4CBB-8067-0169B86A9417}"/>
              </a:ext>
            </a:extLst>
          </p:cNvPr>
          <p:cNvSpPr txBox="1">
            <a:spLocks/>
          </p:cNvSpPr>
          <p:nvPr/>
        </p:nvSpPr>
        <p:spPr>
          <a:xfrm>
            <a:off x="400050" y="6291406"/>
            <a:ext cx="4915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61AABEC-672F-4B68-B914-690DA978312C}" type="slidenum">
              <a:rPr lang="en-GB" sz="900" smtClean="0">
                <a:solidFill>
                  <a:srgbClr val="2F469C">
                    <a:lumMod val="75000"/>
                  </a:srgbClr>
                </a:solidFill>
              </a:rPr>
              <a:pPr algn="r">
                <a:defRPr/>
              </a:pPr>
              <a:t>12</a:t>
            </a:fld>
            <a:r>
              <a:rPr lang="en-GB" sz="900" dirty="0">
                <a:solidFill>
                  <a:srgbClr val="2F469C">
                    <a:lumMod val="75000"/>
                  </a:srgbClr>
                </a:solidFill>
              </a:rPr>
              <a:t> ‒</a:t>
            </a:r>
            <a:r>
              <a:rPr lang="en-GB" sz="900" b="1" dirty="0">
                <a:solidFill>
                  <a:srgbClr val="2F469C">
                    <a:lumMod val="75000"/>
                  </a:srgbClr>
                </a:solidFill>
                <a:latin typeface="Arial Black"/>
              </a:rPr>
              <a:t> </a:t>
            </a:r>
          </a:p>
        </p:txBody>
      </p:sp>
    </p:spTree>
    <p:extLst>
      <p:ext uri="{BB962C8B-B14F-4D97-AF65-F5344CB8AC3E}">
        <p14:creationId xmlns:p14="http://schemas.microsoft.com/office/powerpoint/2010/main" val="112183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D67E-3FE0-6B4A-8FA9-E7E280DEC79F}"/>
              </a:ext>
            </a:extLst>
          </p:cNvPr>
          <p:cNvSpPr>
            <a:spLocks noGrp="1"/>
          </p:cNvSpPr>
          <p:nvPr>
            <p:ph type="title"/>
          </p:nvPr>
        </p:nvSpPr>
        <p:spPr>
          <a:xfrm>
            <a:off x="501003" y="119463"/>
            <a:ext cx="9957861" cy="720197"/>
          </a:xfrm>
        </p:spPr>
        <p:txBody>
          <a:bodyPr/>
          <a:lstStyle/>
          <a:p>
            <a:r>
              <a:rPr lang="en-GB" sz="2600" b="0" cap="all" spc="120" dirty="0">
                <a:solidFill>
                  <a:srgbClr val="2F469C"/>
                </a:solidFill>
                <a:latin typeface="Arial"/>
                <a:ea typeface="+mj-ea"/>
                <a:cs typeface="+mj-cs"/>
              </a:rPr>
              <a:t>The Ipsos database is a truly universal database rooted in relationships, not absolute scores</a:t>
            </a:r>
          </a:p>
        </p:txBody>
      </p:sp>
      <p:sp>
        <p:nvSpPr>
          <p:cNvPr id="4" name="Slide Number Placeholder 3">
            <a:extLst>
              <a:ext uri="{FF2B5EF4-FFF2-40B4-BE49-F238E27FC236}">
                <a16:creationId xmlns:a16="http://schemas.microsoft.com/office/drawing/2014/main" id="{A5C125CF-45B1-754F-BB69-F80CBE183DB5}"/>
              </a:ext>
            </a:extLst>
          </p:cNvPr>
          <p:cNvSpPr>
            <a:spLocks noGrp="1"/>
          </p:cNvSpPr>
          <p:nvPr>
            <p:ph type="sldNum" sz="quarter" idx="4294967295"/>
          </p:nvPr>
        </p:nvSpPr>
        <p:spPr>
          <a:xfrm>
            <a:off x="11603038" y="6577013"/>
            <a:ext cx="588962" cy="169862"/>
          </a:xfrm>
        </p:spPr>
        <p:txBody>
          <a:bodyPr/>
          <a:lstStyle/>
          <a:p>
            <a:fld id="{AFB7C1FD-6A93-4A4B-BD8A-A3880D2B5873}"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06E0BB6-52E5-1344-B28B-7CED7DCC1A85}"/>
              </a:ext>
            </a:extLst>
          </p:cNvPr>
          <p:cNvGraphicFramePr>
            <a:graphicFrameLocks noGrp="1"/>
          </p:cNvGraphicFramePr>
          <p:nvPr>
            <p:extLst>
              <p:ext uri="{D42A27DB-BD31-4B8C-83A1-F6EECF244321}">
                <p14:modId xmlns:p14="http://schemas.microsoft.com/office/powerpoint/2010/main" val="262044857"/>
              </p:ext>
            </p:extLst>
          </p:nvPr>
        </p:nvGraphicFramePr>
        <p:xfrm>
          <a:off x="848514" y="2492912"/>
          <a:ext cx="10406060" cy="2732687"/>
        </p:xfrm>
        <a:graphic>
          <a:graphicData uri="http://schemas.openxmlformats.org/drawingml/2006/table">
            <a:tbl>
              <a:tblPr firstRow="1" bandRow="1">
                <a:tableStyleId>{69012ECD-51FC-41F1-AA8D-1B2483CD663E}</a:tableStyleId>
              </a:tblPr>
              <a:tblGrid>
                <a:gridCol w="2033380">
                  <a:extLst>
                    <a:ext uri="{9D8B030D-6E8A-4147-A177-3AD203B41FA5}">
                      <a16:colId xmlns:a16="http://schemas.microsoft.com/office/drawing/2014/main" val="20000"/>
                    </a:ext>
                  </a:extLst>
                </a:gridCol>
                <a:gridCol w="2093170">
                  <a:extLst>
                    <a:ext uri="{9D8B030D-6E8A-4147-A177-3AD203B41FA5}">
                      <a16:colId xmlns:a16="http://schemas.microsoft.com/office/drawing/2014/main" val="20001"/>
                    </a:ext>
                  </a:extLst>
                </a:gridCol>
                <a:gridCol w="2093170">
                  <a:extLst>
                    <a:ext uri="{9D8B030D-6E8A-4147-A177-3AD203B41FA5}">
                      <a16:colId xmlns:a16="http://schemas.microsoft.com/office/drawing/2014/main" val="20002"/>
                    </a:ext>
                  </a:extLst>
                </a:gridCol>
                <a:gridCol w="2093170">
                  <a:extLst>
                    <a:ext uri="{9D8B030D-6E8A-4147-A177-3AD203B41FA5}">
                      <a16:colId xmlns:a16="http://schemas.microsoft.com/office/drawing/2014/main" val="20003"/>
                    </a:ext>
                  </a:extLst>
                </a:gridCol>
                <a:gridCol w="2093170">
                  <a:extLst>
                    <a:ext uri="{9D8B030D-6E8A-4147-A177-3AD203B41FA5}">
                      <a16:colId xmlns:a16="http://schemas.microsoft.com/office/drawing/2014/main" val="20004"/>
                    </a:ext>
                  </a:extLst>
                </a:gridCol>
              </a:tblGrid>
              <a:tr h="806114">
                <a:tc>
                  <a:txBody>
                    <a:bodyPr/>
                    <a:lstStyle/>
                    <a:p>
                      <a:pPr algn="ctr">
                        <a:lnSpc>
                          <a:spcPct val="90000"/>
                        </a:lnSpc>
                      </a:pPr>
                      <a:endParaRPr lang="en-GB" sz="1800" b="0" i="0" dirty="0">
                        <a:solidFill>
                          <a:schemeClr val="bg1"/>
                        </a:solidFill>
                        <a:latin typeface="Arial" panose="020B0604020202020204" pitchFamily="34" charset="0"/>
                        <a:cs typeface="Arial" panose="020B0604020202020204" pitchFamily="34" charset="0"/>
                      </a:endParaRPr>
                    </a:p>
                  </a:txBody>
                  <a:tcPr marL="50399" marR="50399" marT="50399" marB="50399" anchor="ctr">
                    <a:lnL w="952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lnSpc>
                          <a:spcPct val="90000"/>
                        </a:lnSpc>
                      </a:pPr>
                      <a:r>
                        <a:rPr lang="en-GB" sz="1600" dirty="0">
                          <a:latin typeface="Arial" panose="020B0604020202020204" pitchFamily="34" charset="0"/>
                          <a:cs typeface="Arial" panose="020B0604020202020204" pitchFamily="34" charset="0"/>
                        </a:rPr>
                        <a:t>Test Concept</a:t>
                      </a:r>
                    </a:p>
                    <a:p>
                      <a:pPr algn="ctr">
                        <a:lnSpc>
                          <a:spcPct val="90000"/>
                        </a:lnSpc>
                      </a:pPr>
                      <a:r>
                        <a:rPr lang="en-GB" sz="1600" b="0" dirty="0">
                          <a:latin typeface="Arial" panose="020B0604020202020204" pitchFamily="34" charset="0"/>
                          <a:cs typeface="Arial" panose="020B0604020202020204" pitchFamily="34" charset="0"/>
                        </a:rPr>
                        <a:t>(mean score)</a:t>
                      </a:r>
                      <a:endParaRPr lang="en-GB" sz="1600" b="0" i="0" dirty="0">
                        <a:solidFill>
                          <a:schemeClr val="bg1"/>
                        </a:solidFill>
                        <a:latin typeface="Arial" panose="020B0604020202020204" pitchFamily="34" charset="0"/>
                        <a:cs typeface="Arial" panose="020B0604020202020204" pitchFamily="34" charset="0"/>
                      </a:endParaRPr>
                    </a:p>
                  </a:txBody>
                  <a:tcPr marL="108000" marR="108000" marT="50399" marB="5039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gn="ctr">
                        <a:lnSpc>
                          <a:spcPct val="90000"/>
                        </a:lnSpc>
                      </a:pPr>
                      <a:r>
                        <a:rPr lang="en-GB" sz="1600" dirty="0">
                          <a:latin typeface="Arial" panose="020B0604020202020204" pitchFamily="34" charset="0"/>
                          <a:cs typeface="Arial" panose="020B0604020202020204" pitchFamily="34" charset="0"/>
                        </a:rPr>
                        <a:t>Competitor </a:t>
                      </a:r>
                      <a:br>
                        <a:rPr lang="en-GB" sz="1600"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e. g., MOPP (mean score)</a:t>
                      </a:r>
                      <a:endParaRPr lang="en-GB" sz="1600" b="0" i="0" dirty="0">
                        <a:solidFill>
                          <a:schemeClr val="bg1"/>
                        </a:solidFill>
                        <a:latin typeface="Arial" panose="020B0604020202020204" pitchFamily="34" charset="0"/>
                        <a:cs typeface="Arial" panose="020B0604020202020204" pitchFamily="34" charset="0"/>
                      </a:endParaRPr>
                    </a:p>
                  </a:txBody>
                  <a:tcPr marL="108000" marR="108000" marT="50399" marB="5039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algn="ctr">
                        <a:lnSpc>
                          <a:spcPct val="90000"/>
                        </a:lnSpc>
                      </a:pPr>
                      <a:r>
                        <a:rPr lang="en-GB" sz="1600" dirty="0">
                          <a:latin typeface="Arial" panose="020B0604020202020204" pitchFamily="34" charset="0"/>
                          <a:cs typeface="Arial" panose="020B0604020202020204" pitchFamily="34" charset="0"/>
                        </a:rPr>
                        <a:t>Index of Test Concept </a:t>
                      </a:r>
                    </a:p>
                    <a:p>
                      <a:pPr algn="ctr">
                        <a:lnSpc>
                          <a:spcPct val="90000"/>
                        </a:lnSpc>
                      </a:pPr>
                      <a:r>
                        <a:rPr lang="en-GB" sz="1600" dirty="0">
                          <a:latin typeface="Arial" panose="020B0604020202020204" pitchFamily="34" charset="0"/>
                          <a:cs typeface="Arial" panose="020B0604020202020204" pitchFamily="34" charset="0"/>
                        </a:rPr>
                        <a:t>to Competition</a:t>
                      </a:r>
                      <a:endParaRPr lang="en-GB" sz="1600" b="0" i="0" dirty="0">
                        <a:solidFill>
                          <a:schemeClr val="bg1"/>
                        </a:solidFill>
                        <a:latin typeface="Arial" panose="020B0604020202020204" pitchFamily="34" charset="0"/>
                        <a:cs typeface="Arial" panose="020B0604020202020204" pitchFamily="34" charset="0"/>
                      </a:endParaRPr>
                    </a:p>
                  </a:txBody>
                  <a:tcPr marL="108000" marR="108000" marT="50399" marB="5039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600" dirty="0">
                          <a:latin typeface="Arial" panose="020B0604020202020204" pitchFamily="34" charset="0"/>
                          <a:cs typeface="Arial" panose="020B0604020202020204" pitchFamily="34" charset="0"/>
                        </a:rPr>
                        <a:t>How strong is </a:t>
                      </a:r>
                    </a:p>
                    <a:p>
                      <a:pPr algn="ctr">
                        <a:lnSpc>
                          <a:spcPct val="90000"/>
                        </a:lnSpc>
                      </a:pPr>
                      <a:r>
                        <a:rPr lang="en-GB" sz="1600" dirty="0">
                          <a:latin typeface="Arial" panose="020B0604020202020204" pitchFamily="34" charset="0"/>
                          <a:cs typeface="Arial" panose="020B0604020202020204" pitchFamily="34" charset="0"/>
                        </a:rPr>
                        <a:t>that relationship?</a:t>
                      </a:r>
                      <a:endParaRPr lang="en-GB" sz="1600" b="0" i="0" dirty="0">
                        <a:solidFill>
                          <a:schemeClr val="bg1"/>
                        </a:solidFill>
                        <a:latin typeface="Arial" panose="020B0604020202020204" pitchFamily="34" charset="0"/>
                        <a:cs typeface="Arial" panose="020B0604020202020204" pitchFamily="34" charset="0"/>
                      </a:endParaRPr>
                    </a:p>
                  </a:txBody>
                  <a:tcPr marL="108000" marR="108000" marT="50399" marB="5039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42191">
                <a:tc>
                  <a:txBody>
                    <a:bodyPr/>
                    <a:lstStyle/>
                    <a:p>
                      <a:pPr algn="r">
                        <a:lnSpc>
                          <a:spcPct val="90000"/>
                        </a:lnSpc>
                      </a:pPr>
                      <a:r>
                        <a:rPr lang="en-GB" sz="2000" b="1" dirty="0">
                          <a:solidFill>
                            <a:srgbClr val="FF0000"/>
                          </a:solidFill>
                          <a:latin typeface="Arial" panose="020B0604020202020204" pitchFamily="34" charset="0"/>
                          <a:cs typeface="Arial" panose="020B0604020202020204" pitchFamily="34" charset="0"/>
                        </a:rPr>
                        <a:t>R</a:t>
                      </a:r>
                      <a:r>
                        <a:rPr lang="en-GB" sz="1600" dirty="0">
                          <a:latin typeface="Arial" panose="020B0604020202020204" pitchFamily="34" charset="0"/>
                          <a:cs typeface="Arial" panose="020B0604020202020204" pitchFamily="34" charset="0"/>
                        </a:rPr>
                        <a:t>elevance</a:t>
                      </a:r>
                      <a:endParaRPr lang="en-GB" sz="1600" b="0" i="0" dirty="0">
                        <a:solidFill>
                          <a:schemeClr val="tx1"/>
                        </a:solidFill>
                        <a:latin typeface="Arial" panose="020B0604020202020204" pitchFamily="34" charset="0"/>
                        <a:cs typeface="Arial" panose="020B0604020202020204" pitchFamily="34" charset="0"/>
                      </a:endParaRPr>
                    </a:p>
                  </a:txBody>
                  <a:tcPr marL="151197" marR="151197" marT="151197" marB="151197" anchor="ctr">
                    <a:lnL w="9525"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600" dirty="0">
                          <a:latin typeface="Arial" panose="020B0604020202020204" pitchFamily="34" charset="0"/>
                          <a:cs typeface="Arial" panose="020B0604020202020204" pitchFamily="34" charset="0"/>
                        </a:rPr>
                        <a:t>4.9</a:t>
                      </a:r>
                      <a:endParaRPr lang="en-US"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38100" cap="flat" cmpd="sng" algn="ctr">
                      <a:solidFill>
                        <a:schemeClr val="bg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5.2</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38100" cap="flat" cmpd="sng" algn="ctr">
                      <a:solidFill>
                        <a:schemeClr val="bg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94</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38100" cap="flat" cmpd="sng" algn="ctr">
                      <a:solidFill>
                        <a:schemeClr val="bg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M</a:t>
                      </a:r>
                      <a:endParaRPr lang="en-GB" sz="1600" b="1" i="0" dirty="0">
                        <a:solidFill>
                          <a:srgbClr val="FF5C01"/>
                        </a:solidFill>
                        <a:latin typeface="Arial" panose="020B0604020202020204" pitchFamily="34" charset="0"/>
                        <a:cs typeface="Arial" panose="020B0604020202020204" pitchFamily="34" charset="0"/>
                      </a:endParaRPr>
                    </a:p>
                  </a:txBody>
                  <a:tcPr marL="151197" marR="151197" marT="151197" marB="151197" anchor="ctr">
                    <a:lnL>
                      <a:noFill/>
                    </a:lnL>
                    <a:lnR w="6350" cap="flat" cmpd="sng" algn="ctr">
                      <a:noFill/>
                      <a:prstDash val="solid"/>
                      <a:miter lim="800000"/>
                    </a:lnR>
                    <a:lnT w="38100" cap="flat" cmpd="sng" algn="ctr">
                      <a:solidFill>
                        <a:schemeClr val="bg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2191">
                <a:tc>
                  <a:txBody>
                    <a:bodyPr/>
                    <a:lstStyle/>
                    <a:p>
                      <a:pPr algn="r">
                        <a:lnSpc>
                          <a:spcPct val="90000"/>
                        </a:lnSpc>
                      </a:pPr>
                      <a:r>
                        <a:rPr lang="en-GB" sz="2000" b="1" dirty="0">
                          <a:solidFill>
                            <a:srgbClr val="FF0000"/>
                          </a:solidFill>
                          <a:latin typeface="Arial" panose="020B0604020202020204" pitchFamily="34" charset="0"/>
                          <a:cs typeface="Arial" panose="020B0604020202020204" pitchFamily="34" charset="0"/>
                        </a:rPr>
                        <a:t>E</a:t>
                      </a:r>
                      <a:r>
                        <a:rPr lang="en-GB" sz="1600" dirty="0">
                          <a:latin typeface="Arial" panose="020B0604020202020204" pitchFamily="34" charset="0"/>
                          <a:cs typeface="Arial" panose="020B0604020202020204" pitchFamily="34" charset="0"/>
                        </a:rPr>
                        <a:t>xpensiveness</a:t>
                      </a:r>
                      <a:endParaRPr lang="en-GB" sz="1600" b="0" i="0" dirty="0">
                        <a:solidFill>
                          <a:schemeClr val="tx1"/>
                        </a:solidFill>
                        <a:latin typeface="Arial" panose="020B0604020202020204" pitchFamily="34" charset="0"/>
                        <a:cs typeface="Arial" panose="020B0604020202020204" pitchFamily="34" charset="0"/>
                      </a:endParaRPr>
                    </a:p>
                  </a:txBody>
                  <a:tcPr marL="151197" marR="151197" marT="151197" marB="151197" anchor="ctr">
                    <a:lnL w="9525" cap="flat" cmpd="sng" algn="ctr">
                      <a:noFill/>
                      <a:prstDash val="solid"/>
                      <a:round/>
                      <a:headEnd type="none" w="med" len="med"/>
                      <a:tailEnd type="none" w="med" len="med"/>
                    </a:lnL>
                    <a:lnR>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GB" sz="1600" dirty="0">
                          <a:latin typeface="Arial" panose="020B0604020202020204" pitchFamily="34" charset="0"/>
                          <a:cs typeface="Arial" panose="020B0604020202020204" pitchFamily="34" charset="0"/>
                        </a:rPr>
                        <a:t>3.3</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3.0</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91</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ML</a:t>
                      </a:r>
                      <a:endParaRPr lang="en-GB" sz="1600" b="1" i="0" dirty="0">
                        <a:solidFill>
                          <a:schemeClr val="bg2">
                            <a:lumMod val="25000"/>
                          </a:schemeClr>
                        </a:solidFill>
                        <a:latin typeface="Arial" panose="020B0604020202020204" pitchFamily="34" charset="0"/>
                        <a:cs typeface="Arial" panose="020B0604020202020204" pitchFamily="34" charset="0"/>
                      </a:endParaRPr>
                    </a:p>
                  </a:txBody>
                  <a:tcPr marL="151197" marR="151197" marT="151197" marB="151197" anchor="ctr">
                    <a:lnL>
                      <a:noFill/>
                    </a:lnL>
                    <a:lnR w="6350" cap="flat" cmpd="sng" algn="ctr">
                      <a:noFill/>
                      <a:prstDash val="solid"/>
                      <a:miter lim="800000"/>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2191">
                <a:tc>
                  <a:txBody>
                    <a:bodyPr/>
                    <a:lstStyle/>
                    <a:p>
                      <a:pPr algn="r">
                        <a:lnSpc>
                          <a:spcPct val="90000"/>
                        </a:lnSpc>
                      </a:pPr>
                      <a:r>
                        <a:rPr lang="en-GB" sz="2000" b="1" dirty="0">
                          <a:solidFill>
                            <a:srgbClr val="FF0000"/>
                          </a:solidFill>
                          <a:latin typeface="Arial" panose="020B0604020202020204" pitchFamily="34" charset="0"/>
                          <a:cs typeface="Arial" panose="020B0604020202020204" pitchFamily="34" charset="0"/>
                        </a:rPr>
                        <a:t>D</a:t>
                      </a:r>
                      <a:r>
                        <a:rPr lang="en-GB" sz="1600" dirty="0">
                          <a:latin typeface="Arial" panose="020B0604020202020204" pitchFamily="34" charset="0"/>
                          <a:cs typeface="Arial" panose="020B0604020202020204" pitchFamily="34" charset="0"/>
                        </a:rPr>
                        <a:t>ifferentiation</a:t>
                      </a:r>
                      <a:endParaRPr lang="en-GB" sz="1600" b="0" i="0" dirty="0">
                        <a:solidFill>
                          <a:schemeClr val="tx1"/>
                        </a:solidFill>
                        <a:latin typeface="Arial" panose="020B0604020202020204" pitchFamily="34" charset="0"/>
                        <a:cs typeface="Arial" panose="020B0604020202020204" pitchFamily="34" charset="0"/>
                      </a:endParaRPr>
                    </a:p>
                  </a:txBody>
                  <a:tcPr marL="151197" marR="151197" marT="151197" marB="151197" anchor="ctr">
                    <a:lnL w="9525" cap="flat" cmpd="sng" algn="ctr">
                      <a:noFill/>
                      <a:prstDash val="solid"/>
                      <a:round/>
                      <a:headEnd type="none" w="med" len="med"/>
                      <a:tailEnd type="none" w="med" len="med"/>
                    </a:lnL>
                    <a:lnR>
                      <a:noFill/>
                    </a:lnR>
                    <a:lnT w="12700" cap="flat" cmpd="sng" algn="ctr">
                      <a:solidFill>
                        <a:schemeClr val="bg1">
                          <a:lumMod val="85000"/>
                        </a:schemeClr>
                      </a:solidFill>
                      <a:prstDash val="sysDot"/>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GB" sz="1600" dirty="0">
                          <a:latin typeface="Arial" panose="020B0604020202020204" pitchFamily="34" charset="0"/>
                          <a:cs typeface="Arial" panose="020B0604020202020204" pitchFamily="34" charset="0"/>
                        </a:rPr>
                        <a:t>5.5</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12700" cap="flat" cmpd="sng" algn="ctr">
                      <a:solidFill>
                        <a:schemeClr val="bg1">
                          <a:lumMod val="85000"/>
                        </a:schemeClr>
                      </a:solidFill>
                      <a:prstDash val="sysDot"/>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5.0</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12700" cap="flat" cmpd="sng" algn="ctr">
                      <a:solidFill>
                        <a:schemeClr val="bg1">
                          <a:lumMod val="85000"/>
                        </a:schemeClr>
                      </a:solidFill>
                      <a:prstDash val="sysDot"/>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107</a:t>
                      </a:r>
                      <a:endParaRPr lang="en-GB" sz="1600" b="1" i="0" dirty="0">
                        <a:solidFill>
                          <a:schemeClr val="tx1"/>
                        </a:solidFill>
                        <a:latin typeface="Arial" panose="020B0604020202020204" pitchFamily="34" charset="0"/>
                        <a:cs typeface="Arial" panose="020B0604020202020204" pitchFamily="34" charset="0"/>
                      </a:endParaRPr>
                    </a:p>
                  </a:txBody>
                  <a:tcPr marL="151197" marR="151197" marT="151197" marB="151197" anchor="ctr">
                    <a:lnL>
                      <a:noFill/>
                    </a:lnL>
                    <a:lnR>
                      <a:noFill/>
                    </a:lnR>
                    <a:lnT w="12700" cap="flat" cmpd="sng" algn="ctr">
                      <a:solidFill>
                        <a:schemeClr val="bg1">
                          <a:lumMod val="85000"/>
                        </a:schemeClr>
                      </a:solidFill>
                      <a:prstDash val="sysDot"/>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buFont typeface="Arial" pitchFamily="34" charset="0"/>
                        <a:buNone/>
                      </a:pPr>
                      <a:r>
                        <a:rPr lang="en-GB" sz="1600" dirty="0">
                          <a:latin typeface="Arial" panose="020B0604020202020204" pitchFamily="34" charset="0"/>
                          <a:cs typeface="Arial" panose="020B0604020202020204" pitchFamily="34" charset="0"/>
                        </a:rPr>
                        <a:t>MH</a:t>
                      </a:r>
                      <a:endParaRPr lang="en-GB" sz="1600" b="1" i="0" dirty="0">
                        <a:solidFill>
                          <a:schemeClr val="bg2">
                            <a:lumMod val="25000"/>
                          </a:schemeClr>
                        </a:solidFill>
                        <a:latin typeface="Arial" panose="020B0604020202020204" pitchFamily="34" charset="0"/>
                        <a:cs typeface="Arial" panose="020B0604020202020204" pitchFamily="34" charset="0"/>
                      </a:endParaRPr>
                    </a:p>
                  </a:txBody>
                  <a:tcPr marL="151197" marR="151197" marT="151197" marB="151197" anchor="ctr">
                    <a:lnL>
                      <a:noFill/>
                    </a:lnL>
                    <a:lnR w="6350" cap="flat" cmpd="sng" algn="ctr">
                      <a:noFill/>
                      <a:prstDash val="solid"/>
                      <a:miter lim="800000"/>
                    </a:lnR>
                    <a:lnT w="12700" cap="flat" cmpd="sng" algn="ctr">
                      <a:solidFill>
                        <a:schemeClr val="bg1">
                          <a:lumMod val="85000"/>
                        </a:schemeClr>
                      </a:solidFill>
                      <a:prstDash val="sysDot"/>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Content Placeholder 1">
            <a:extLst>
              <a:ext uri="{FF2B5EF4-FFF2-40B4-BE49-F238E27FC236}">
                <a16:creationId xmlns:a16="http://schemas.microsoft.com/office/drawing/2014/main" id="{BC0D6632-26E3-6047-81B1-020A6AEF9731}"/>
              </a:ext>
            </a:extLst>
          </p:cNvPr>
          <p:cNvSpPr txBox="1">
            <a:spLocks/>
          </p:cNvSpPr>
          <p:nvPr/>
        </p:nvSpPr>
        <p:spPr bwMode="gray">
          <a:xfrm>
            <a:off x="7064146" y="1510345"/>
            <a:ext cx="4175440" cy="443198"/>
          </a:xfrm>
          <a:prstGeom prst="rect">
            <a:avLst/>
          </a:prstGeom>
        </p:spPr>
        <p:txBody>
          <a:bodyPr vert="horz" wrap="square" lIns="0" tIns="0" rIns="0" bIns="0" rtlCol="0" anchor="t">
            <a:spAutoFit/>
          </a:bodyPr>
          <a:lstStyle>
            <a:lvl1pPr marL="0" indent="0" algn="l" defTabSz="1051802" rtl="0" eaLnBrk="1" latinLnBrk="0" hangingPunct="1">
              <a:lnSpc>
                <a:spcPct val="100000"/>
              </a:lnSpc>
              <a:spcBef>
                <a:spcPts val="0"/>
              </a:spcBef>
              <a:spcAft>
                <a:spcPts val="0"/>
              </a:spcAft>
              <a:buClr>
                <a:schemeClr val="bg2"/>
              </a:buClr>
              <a:buFont typeface="Wingdings" panose="05000000000000000000" pitchFamily="2" charset="2"/>
              <a:buNone/>
              <a:defRPr sz="1800" kern="1200">
                <a:solidFill>
                  <a:schemeClr val="tx1"/>
                </a:solidFill>
                <a:latin typeface="+mn-lt"/>
                <a:ea typeface="+mn-ea"/>
                <a:cs typeface="+mn-cs"/>
              </a:defRPr>
            </a:lvl1pPr>
            <a:lvl2pPr marL="271463" indent="-271463" algn="l" defTabSz="1051802" rtl="0" eaLnBrk="1" latinLnBrk="0" hangingPunct="1">
              <a:lnSpc>
                <a:spcPct val="100000"/>
              </a:lnSpc>
              <a:spcBef>
                <a:spcPts val="0"/>
              </a:spcBef>
              <a:spcAft>
                <a:spcPts val="0"/>
              </a:spcAft>
              <a:buClr>
                <a:schemeClr val="bg2"/>
              </a:buClr>
              <a:buFont typeface="Arial" panose="020B0604020202020204" pitchFamily="34" charset="0"/>
              <a:buChar char="•"/>
              <a:defRPr sz="1800" kern="1200">
                <a:solidFill>
                  <a:schemeClr val="tx1"/>
                </a:solidFill>
                <a:latin typeface="+mn-lt"/>
                <a:ea typeface="+mn-ea"/>
                <a:cs typeface="+mn-cs"/>
              </a:defRPr>
            </a:lvl2pPr>
            <a:lvl3pPr marL="533400" indent="-261938" algn="l" defTabSz="1051802" rtl="0" eaLnBrk="1" latinLnBrk="0" hangingPunct="1">
              <a:lnSpc>
                <a:spcPct val="100000"/>
              </a:lnSpc>
              <a:spcBef>
                <a:spcPts val="0"/>
              </a:spcBef>
              <a:spcAft>
                <a:spcPts val="0"/>
              </a:spcAft>
              <a:buClr>
                <a:schemeClr val="bg2"/>
              </a:buClr>
              <a:buFont typeface="Geomanist Light" pitchFamily="50" charset="0"/>
              <a:buChar char="–"/>
              <a:defRPr sz="1800" kern="1200">
                <a:solidFill>
                  <a:schemeClr val="tx1"/>
                </a:solidFill>
                <a:latin typeface="+mn-lt"/>
                <a:ea typeface="+mn-ea"/>
                <a:cs typeface="+mn-cs"/>
              </a:defRPr>
            </a:lvl3pPr>
            <a:lvl4pPr marL="806450" indent="-273050" algn="l" defTabSz="1051802" rtl="0" eaLnBrk="1" latinLnBrk="0" hangingPunct="1">
              <a:lnSpc>
                <a:spcPct val="100000"/>
              </a:lnSpc>
              <a:spcBef>
                <a:spcPts val="0"/>
              </a:spcBef>
              <a:spcAft>
                <a:spcPts val="0"/>
              </a:spcAft>
              <a:buClr>
                <a:schemeClr val="bg2"/>
              </a:buClr>
              <a:buFont typeface="Geomanist Light" pitchFamily="50" charset="0"/>
              <a:buChar char="–"/>
              <a:tabLst/>
              <a:defRPr sz="1800" kern="1200">
                <a:solidFill>
                  <a:schemeClr val="tx1"/>
                </a:solidFill>
                <a:latin typeface="+mn-lt"/>
                <a:ea typeface="+mn-ea"/>
                <a:cs typeface="+mn-cs"/>
              </a:defRPr>
            </a:lvl4pPr>
            <a:lvl5pPr marL="1077913" indent="-271463" algn="l" defTabSz="1051802" rtl="0" eaLnBrk="1" latinLnBrk="0" hangingPunct="1">
              <a:lnSpc>
                <a:spcPct val="100000"/>
              </a:lnSpc>
              <a:spcBef>
                <a:spcPts val="0"/>
              </a:spcBef>
              <a:spcAft>
                <a:spcPts val="0"/>
              </a:spcAft>
              <a:buClr>
                <a:schemeClr val="bg2"/>
              </a:buClr>
              <a:buFont typeface="Geomanist Light" pitchFamily="50" charset="0"/>
              <a:buChar char="–"/>
              <a:defRPr sz="18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defTabSz="1545609" rtl="0" eaLnBrk="1" fontAlgn="auto" latinLnBrk="0" hangingPunct="1">
              <a:lnSpc>
                <a:spcPct val="90000"/>
              </a:lnSpc>
              <a:spcBef>
                <a:spcPts val="0"/>
              </a:spcBef>
              <a:spcAft>
                <a:spcPts val="0"/>
              </a:spcAft>
              <a:buClr>
                <a:srgbClr val="222223"/>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Our benchmarks show how strong the test product is </a:t>
            </a:r>
            <a:r>
              <a:rPr kumimoji="0" lang="en-GB" sz="1600" b="1"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relative</a:t>
            </a:r>
            <a:r>
              <a:rPr kumimoji="0" lang="en-GB" sz="1600" b="1" i="0" u="none" strike="noStrike" kern="120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 to the competitor.</a:t>
            </a:r>
          </a:p>
        </p:txBody>
      </p:sp>
      <p:sp>
        <p:nvSpPr>
          <p:cNvPr id="8" name="Content Placeholder 1">
            <a:extLst>
              <a:ext uri="{FF2B5EF4-FFF2-40B4-BE49-F238E27FC236}">
                <a16:creationId xmlns:a16="http://schemas.microsoft.com/office/drawing/2014/main" id="{12F7D1CD-25FC-624E-BCF3-3C7A0731C4E3}"/>
              </a:ext>
            </a:extLst>
          </p:cNvPr>
          <p:cNvSpPr txBox="1">
            <a:spLocks/>
          </p:cNvSpPr>
          <p:nvPr/>
        </p:nvSpPr>
        <p:spPr bwMode="gray">
          <a:xfrm>
            <a:off x="2911873" y="1510345"/>
            <a:ext cx="4152273" cy="664797"/>
          </a:xfrm>
          <a:prstGeom prst="rect">
            <a:avLst/>
          </a:prstGeom>
        </p:spPr>
        <p:txBody>
          <a:bodyPr vert="horz" wrap="square" lIns="0" tIns="0" rIns="0" bIns="0" rtlCol="0" anchor="t">
            <a:spAutoFit/>
          </a:bodyPr>
          <a:lstStyle>
            <a:lvl1pPr marL="0" indent="0" algn="l" defTabSz="1051802" rtl="0" eaLnBrk="1" latinLnBrk="0" hangingPunct="1">
              <a:lnSpc>
                <a:spcPct val="100000"/>
              </a:lnSpc>
              <a:spcBef>
                <a:spcPts val="0"/>
              </a:spcBef>
              <a:spcAft>
                <a:spcPts val="0"/>
              </a:spcAft>
              <a:buClr>
                <a:schemeClr val="bg2"/>
              </a:buClr>
              <a:buFont typeface="Wingdings" panose="05000000000000000000" pitchFamily="2" charset="2"/>
              <a:buNone/>
              <a:defRPr sz="1800" kern="1200">
                <a:solidFill>
                  <a:schemeClr val="tx1"/>
                </a:solidFill>
                <a:latin typeface="+mn-lt"/>
                <a:ea typeface="+mn-ea"/>
                <a:cs typeface="+mn-cs"/>
              </a:defRPr>
            </a:lvl1pPr>
            <a:lvl2pPr marL="271463" indent="-271463" algn="l" defTabSz="1051802" rtl="0" eaLnBrk="1" latinLnBrk="0" hangingPunct="1">
              <a:lnSpc>
                <a:spcPct val="100000"/>
              </a:lnSpc>
              <a:spcBef>
                <a:spcPts val="0"/>
              </a:spcBef>
              <a:spcAft>
                <a:spcPts val="0"/>
              </a:spcAft>
              <a:buClr>
                <a:schemeClr val="bg2"/>
              </a:buClr>
              <a:buFont typeface="Arial" panose="020B0604020202020204" pitchFamily="34" charset="0"/>
              <a:buChar char="•"/>
              <a:defRPr sz="1800" kern="1200">
                <a:solidFill>
                  <a:schemeClr val="tx1"/>
                </a:solidFill>
                <a:latin typeface="+mn-lt"/>
                <a:ea typeface="+mn-ea"/>
                <a:cs typeface="+mn-cs"/>
              </a:defRPr>
            </a:lvl2pPr>
            <a:lvl3pPr marL="533400" indent="-261938" algn="l" defTabSz="1051802" rtl="0" eaLnBrk="1" latinLnBrk="0" hangingPunct="1">
              <a:lnSpc>
                <a:spcPct val="100000"/>
              </a:lnSpc>
              <a:spcBef>
                <a:spcPts val="0"/>
              </a:spcBef>
              <a:spcAft>
                <a:spcPts val="0"/>
              </a:spcAft>
              <a:buClr>
                <a:schemeClr val="bg2"/>
              </a:buClr>
              <a:buFont typeface="Geomanist Light" pitchFamily="50" charset="0"/>
              <a:buChar char="–"/>
              <a:defRPr sz="1800" kern="1200">
                <a:solidFill>
                  <a:schemeClr val="tx1"/>
                </a:solidFill>
                <a:latin typeface="+mn-lt"/>
                <a:ea typeface="+mn-ea"/>
                <a:cs typeface="+mn-cs"/>
              </a:defRPr>
            </a:lvl3pPr>
            <a:lvl4pPr marL="806450" indent="-273050" algn="l" defTabSz="1051802" rtl="0" eaLnBrk="1" latinLnBrk="0" hangingPunct="1">
              <a:lnSpc>
                <a:spcPct val="100000"/>
              </a:lnSpc>
              <a:spcBef>
                <a:spcPts val="0"/>
              </a:spcBef>
              <a:spcAft>
                <a:spcPts val="0"/>
              </a:spcAft>
              <a:buClr>
                <a:schemeClr val="bg2"/>
              </a:buClr>
              <a:buFont typeface="Geomanist Light" pitchFamily="50" charset="0"/>
              <a:buChar char="–"/>
              <a:tabLst/>
              <a:defRPr sz="1800" kern="1200">
                <a:solidFill>
                  <a:schemeClr val="tx1"/>
                </a:solidFill>
                <a:latin typeface="+mn-lt"/>
                <a:ea typeface="+mn-ea"/>
                <a:cs typeface="+mn-cs"/>
              </a:defRPr>
            </a:lvl4pPr>
            <a:lvl5pPr marL="1077913" indent="-271463" algn="l" defTabSz="1051802" rtl="0" eaLnBrk="1" latinLnBrk="0" hangingPunct="1">
              <a:lnSpc>
                <a:spcPct val="100000"/>
              </a:lnSpc>
              <a:spcBef>
                <a:spcPts val="0"/>
              </a:spcBef>
              <a:spcAft>
                <a:spcPts val="0"/>
              </a:spcAft>
              <a:buClr>
                <a:schemeClr val="bg2"/>
              </a:buClr>
              <a:buFont typeface="Geomanist Light" pitchFamily="50" charset="0"/>
              <a:buChar char="–"/>
              <a:defRPr sz="18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defTabSz="1545609" rtl="0" eaLnBrk="1" fontAlgn="auto" latinLnBrk="0" hangingPunct="1">
              <a:lnSpc>
                <a:spcPct val="90000"/>
              </a:lnSpc>
              <a:spcBef>
                <a:spcPts val="0"/>
              </a:spcBef>
              <a:spcAft>
                <a:spcPts val="0"/>
              </a:spcAft>
              <a:buClr>
                <a:srgbClr val="222223"/>
              </a:buClr>
              <a:buSzTx/>
              <a:buFont typeface="Wingdings" panose="05000000000000000000" pitchFamily="2" charset="2"/>
              <a:buNone/>
              <a:tabLst/>
              <a:defRPr/>
            </a:pPr>
            <a:r>
              <a:rPr kumimoji="0" lang="en-GB" sz="1600" b="1" i="0" u="none" strike="noStrike" kern="120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Our database contains scores for the test product and for existing products purchased most often by consumers.</a:t>
            </a:r>
          </a:p>
        </p:txBody>
      </p:sp>
      <p:sp>
        <p:nvSpPr>
          <p:cNvPr id="17" name="Slide Number Placeholder 2">
            <a:extLst>
              <a:ext uri="{FF2B5EF4-FFF2-40B4-BE49-F238E27FC236}">
                <a16:creationId xmlns:a16="http://schemas.microsoft.com/office/drawing/2014/main" id="{A4F86E3A-6481-4F85-90C0-07AA6CF8B5B2}"/>
              </a:ext>
            </a:extLst>
          </p:cNvPr>
          <p:cNvSpPr txBox="1">
            <a:spLocks/>
          </p:cNvSpPr>
          <p:nvPr/>
        </p:nvSpPr>
        <p:spPr>
          <a:xfrm>
            <a:off x="400050" y="6291406"/>
            <a:ext cx="4915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61AABEC-672F-4B68-B914-690DA978312C}" type="slidenum">
              <a:rPr lang="en-GB" sz="900" smtClean="0">
                <a:solidFill>
                  <a:srgbClr val="2F469C">
                    <a:lumMod val="75000"/>
                  </a:srgbClr>
                </a:solidFill>
              </a:rPr>
              <a:pPr algn="r">
                <a:defRPr/>
              </a:pPr>
              <a:t>13</a:t>
            </a:fld>
            <a:r>
              <a:rPr lang="en-GB" sz="900" dirty="0">
                <a:solidFill>
                  <a:srgbClr val="2F469C">
                    <a:lumMod val="75000"/>
                  </a:srgbClr>
                </a:solidFill>
              </a:rPr>
              <a:t> ‒ </a:t>
            </a:r>
          </a:p>
        </p:txBody>
      </p:sp>
    </p:spTree>
    <p:extLst>
      <p:ext uri="{BB962C8B-B14F-4D97-AF65-F5344CB8AC3E}">
        <p14:creationId xmlns:p14="http://schemas.microsoft.com/office/powerpoint/2010/main" val="90754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C0F4-B770-4641-A7E3-1471E8E83CA3}"/>
              </a:ext>
            </a:extLst>
          </p:cNvPr>
          <p:cNvSpPr>
            <a:spLocks noGrp="1"/>
          </p:cNvSpPr>
          <p:nvPr>
            <p:ph type="title" idx="4294967295"/>
          </p:nvPr>
        </p:nvSpPr>
        <p:spPr>
          <a:xfrm>
            <a:off x="690316" y="241928"/>
            <a:ext cx="10729913" cy="719137"/>
          </a:xfrm>
        </p:spPr>
        <p:txBody>
          <a:bodyPr/>
          <a:lstStyle/>
          <a:p>
            <a:r>
              <a:rPr lang="en-US" sz="2600" b="0" cap="all" spc="120" dirty="0">
                <a:solidFill>
                  <a:srgbClr val="2F469C"/>
                </a:solidFill>
                <a:latin typeface="Arial"/>
                <a:ea typeface="+mj-ea"/>
                <a:cs typeface="+mj-cs"/>
              </a:rPr>
              <a:t>Incorporating behavioral science and consumer psychology</a:t>
            </a:r>
          </a:p>
        </p:txBody>
      </p:sp>
      <p:sp>
        <p:nvSpPr>
          <p:cNvPr id="7" name="Rectangle: Rounded Corners 43">
            <a:extLst>
              <a:ext uri="{FF2B5EF4-FFF2-40B4-BE49-F238E27FC236}">
                <a16:creationId xmlns:a16="http://schemas.microsoft.com/office/drawing/2014/main" id="{34C4126B-4B37-6F40-90BD-A9BEC373D5AF}"/>
              </a:ext>
            </a:extLst>
          </p:cNvPr>
          <p:cNvSpPr/>
          <p:nvPr/>
        </p:nvSpPr>
        <p:spPr>
          <a:xfrm>
            <a:off x="8266280" y="1540683"/>
            <a:ext cx="3193640" cy="514318"/>
          </a:xfrm>
          <a:prstGeom prst="roundRect">
            <a:avLst>
              <a:gd name="adj" fmla="val 0"/>
            </a:avLst>
          </a:prstGeom>
          <a:solidFill>
            <a:srgbClr val="00255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lvl="0" defTabSz="1199357">
              <a:defRPr/>
            </a:pPr>
            <a:r>
              <a:rPr lang="en-US" b="1" dirty="0">
                <a:solidFill>
                  <a:schemeClr val="bg1"/>
                </a:solidFill>
                <a:latin typeface="Arial" panose="020B0604020202020204" pitchFamily="34" charset="0"/>
                <a:cs typeface="Arial" panose="020B0604020202020204" pitchFamily="34" charset="0"/>
              </a:rPr>
              <a:t>Realistic Consumer Task</a:t>
            </a:r>
          </a:p>
        </p:txBody>
      </p:sp>
      <p:sp>
        <p:nvSpPr>
          <p:cNvPr id="8" name="Rectangle: Rounded Corners 44">
            <a:extLst>
              <a:ext uri="{FF2B5EF4-FFF2-40B4-BE49-F238E27FC236}">
                <a16:creationId xmlns:a16="http://schemas.microsoft.com/office/drawing/2014/main" id="{2E35A9E3-0D49-5D4B-95D6-25295A98CD0D}"/>
              </a:ext>
            </a:extLst>
          </p:cNvPr>
          <p:cNvSpPr/>
          <p:nvPr/>
        </p:nvSpPr>
        <p:spPr>
          <a:xfrm>
            <a:off x="690316" y="1540683"/>
            <a:ext cx="3529012" cy="514318"/>
          </a:xfrm>
          <a:prstGeom prst="roundRect">
            <a:avLst>
              <a:gd name="adj" fmla="val 0"/>
            </a:avLst>
          </a:prstGeom>
          <a:solidFill>
            <a:srgbClr val="009D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defTabSz="1199357"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bg1"/>
                </a:solidFill>
                <a:effectLst/>
                <a:uLnTx/>
                <a:uFillTx/>
                <a:latin typeface="Arial" panose="020B0604020202020204" pitchFamily="34" charset="0"/>
                <a:ea typeface="Segoe UI" panose="020B0502040204020203" pitchFamily="34" charset="0"/>
                <a:cs typeface="Arial" panose="020B0604020202020204" pitchFamily="34" charset="0"/>
              </a:rPr>
              <a:t>Purchase Drivers</a:t>
            </a:r>
          </a:p>
        </p:txBody>
      </p:sp>
      <p:sp>
        <p:nvSpPr>
          <p:cNvPr id="9" name="Rounded Rectangle 18">
            <a:extLst>
              <a:ext uri="{FF2B5EF4-FFF2-40B4-BE49-F238E27FC236}">
                <a16:creationId xmlns:a16="http://schemas.microsoft.com/office/drawing/2014/main" id="{4D4D4E0D-AB75-4549-8848-47A8356F46AA}"/>
              </a:ext>
            </a:extLst>
          </p:cNvPr>
          <p:cNvSpPr/>
          <p:nvPr/>
        </p:nvSpPr>
        <p:spPr>
          <a:xfrm>
            <a:off x="690316" y="2207180"/>
            <a:ext cx="3529012" cy="2913618"/>
          </a:xfrm>
          <a:prstGeom prst="rect">
            <a:avLst/>
          </a:prstGeom>
          <a:noFill/>
          <a:ln w="12700" cap="flat" cmpd="sng" algn="ctr">
            <a:noFill/>
            <a:prstDash val="solid"/>
            <a:miter lim="800000"/>
          </a:ln>
          <a:effectLst/>
        </p:spPr>
        <p:txBody>
          <a:bodyPr spcFirstLastPara="0" vert="horz" wrap="square" lIns="0" tIns="0" rIns="214744" bIns="0" numCol="1" spcCol="1270" anchor="t" anchorCtr="0">
            <a:spAutoFit/>
          </a:bodyPr>
          <a:lstStyle/>
          <a:p>
            <a:pPr marL="0" marR="0" lvl="0" indent="0" algn="l" defTabSz="1828891" rtl="0" eaLnBrk="1" fontAlgn="auto" latinLnBrk="0" hangingPunct="1">
              <a:lnSpc>
                <a:spcPct val="100000"/>
              </a:lnSpc>
              <a:spcBef>
                <a:spcPts val="400"/>
              </a:spcBef>
              <a:spcAft>
                <a:spcPts val="400"/>
              </a:spcAft>
              <a:buClr>
                <a:srgbClr val="D8BB86"/>
              </a:buClr>
              <a:buSzTx/>
              <a:buFontTx/>
              <a:buNone/>
              <a:tabLst/>
              <a:defRPr/>
            </a:pPr>
            <a:r>
              <a:rPr kumimoji="0" lang="en-US" sz="1600" b="1" u="none" strike="noStrike" kern="1200" cap="none" spc="0" normalizeH="0" baseline="0" noProof="0" dirty="0">
                <a:ln>
                  <a:noFill/>
                </a:ln>
                <a:solidFill>
                  <a:srgbClr val="009D9C"/>
                </a:solidFill>
                <a:effectLst/>
                <a:uLnTx/>
                <a:uFillTx/>
                <a:latin typeface="Arial" panose="020B0604020202020204" pitchFamily="34" charset="0"/>
                <a:ea typeface="Segoe UI" panose="020B0502040204020203" pitchFamily="34" charset="0"/>
                <a:cs typeface="Arial" panose="020B0604020202020204" pitchFamily="34" charset="0"/>
              </a:rPr>
              <a:t>Measure proven drivers of purchase behavior, instead of just stated intent.</a:t>
            </a:r>
            <a:endParaRPr kumimoji="0" lang="en-GB" sz="1600" b="1" u="none" strike="noStrike" kern="1200" cap="none" spc="0" normalizeH="0" baseline="0" noProof="0" dirty="0">
              <a:ln>
                <a:noFill/>
              </a:ln>
              <a:solidFill>
                <a:srgbClr val="009D9C"/>
              </a:solidFill>
              <a:effectLst/>
              <a:uLnTx/>
              <a:uFillTx/>
              <a:latin typeface="Arial" panose="020B0604020202020204" pitchFamily="34" charset="0"/>
              <a:ea typeface="Segoe UI" panose="020B0502040204020203" pitchFamily="34" charset="0"/>
              <a:cs typeface="Arial" panose="020B0604020202020204" pitchFamily="34" charset="0"/>
            </a:endParaRPr>
          </a:p>
          <a:p>
            <a:pPr marR="0" lvl="0" algn="l" defTabSz="1828891" rtl="0" eaLnBrk="1" fontAlgn="auto" latinLnBrk="0" hangingPunct="1">
              <a:lnSpc>
                <a:spcPct val="100000"/>
              </a:lnSpc>
              <a:spcBef>
                <a:spcPts val="400"/>
              </a:spcBef>
              <a:spcAft>
                <a:spcPts val="400"/>
              </a:spcAft>
              <a:buClr>
                <a:schemeClr val="accent3"/>
              </a:buClr>
              <a:buSzTx/>
              <a:tabLst/>
              <a:defRPr/>
            </a:pPr>
            <a:r>
              <a:rPr kumimoji="0" lang="en-US" sz="16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Relevance, Expensiveness, and Differentiation measures have been demonstrated via a forecasting model to be strong predictors of consumer interest.</a:t>
            </a:r>
          </a:p>
          <a:p>
            <a:pPr marR="0" lvl="0" algn="l" defTabSz="1828891" rtl="0" eaLnBrk="1" fontAlgn="auto" latinLnBrk="0" hangingPunct="1">
              <a:lnSpc>
                <a:spcPct val="100000"/>
              </a:lnSpc>
              <a:spcBef>
                <a:spcPts val="400"/>
              </a:spcBef>
              <a:spcAft>
                <a:spcPts val="400"/>
              </a:spcAft>
              <a:buClr>
                <a:schemeClr val="accent3"/>
              </a:buClr>
              <a:buSzTx/>
              <a:tabLst/>
              <a:defRPr/>
            </a:pPr>
            <a:r>
              <a:rPr kumimoji="0" lang="en-US" sz="16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Focusing on drivers instead of stated interest allows for diagnosis</a:t>
            </a:r>
            <a:r>
              <a:rPr lang="en-US" sz="1600" dirty="0">
                <a:solidFill>
                  <a:srgbClr val="000004"/>
                </a:solidFill>
                <a:latin typeface="Arial" panose="020B0604020202020204" pitchFamily="34" charset="0"/>
                <a:cs typeface="Arial" panose="020B0604020202020204" pitchFamily="34" charset="0"/>
              </a:rPr>
              <a:t> a</a:t>
            </a:r>
            <a:r>
              <a:rPr kumimoji="0" lang="en-US" sz="16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nd for optimization.</a:t>
            </a:r>
          </a:p>
        </p:txBody>
      </p:sp>
      <p:sp>
        <p:nvSpPr>
          <p:cNvPr id="10" name="Rounded Rectangle 20">
            <a:extLst>
              <a:ext uri="{FF2B5EF4-FFF2-40B4-BE49-F238E27FC236}">
                <a16:creationId xmlns:a16="http://schemas.microsoft.com/office/drawing/2014/main" id="{1FFBE0B3-385D-8F46-B3BD-4825154262AD}"/>
              </a:ext>
            </a:extLst>
          </p:cNvPr>
          <p:cNvSpPr/>
          <p:nvPr/>
        </p:nvSpPr>
        <p:spPr>
          <a:xfrm>
            <a:off x="4451430" y="2207180"/>
            <a:ext cx="3563937" cy="3159839"/>
          </a:xfrm>
          <a:prstGeom prst="rect">
            <a:avLst/>
          </a:prstGeom>
          <a:noFill/>
          <a:ln w="12700" cap="flat" cmpd="sng" algn="ctr">
            <a:noFill/>
            <a:prstDash val="solid"/>
            <a:miter lim="800000"/>
          </a:ln>
          <a:effectLst/>
        </p:spPr>
        <p:txBody>
          <a:bodyPr spcFirstLastPara="0" vert="horz" wrap="square" lIns="0" tIns="0" rIns="214744" bIns="0" numCol="1" spcCol="1270" anchor="t" anchorCtr="0">
            <a:spAutoFit/>
          </a:bodyPr>
          <a:lstStyle/>
          <a:p>
            <a:pPr marL="0" marR="0" lvl="0" indent="0" algn="l" defTabSz="1828891" rtl="0" eaLnBrk="1" fontAlgn="auto" latinLnBrk="0" hangingPunct="1">
              <a:lnSpc>
                <a:spcPct val="100000"/>
              </a:lnSpc>
              <a:spcBef>
                <a:spcPts val="400"/>
              </a:spcBef>
              <a:spcAft>
                <a:spcPts val="400"/>
              </a:spcAft>
              <a:buClr>
                <a:srgbClr val="005D7E"/>
              </a:buClr>
              <a:buSzTx/>
              <a:buFontTx/>
              <a:buNone/>
              <a:tabLst/>
              <a:defRPr/>
            </a:pPr>
            <a:r>
              <a:rPr kumimoji="0" lang="en-US" sz="1600" b="1" u="none" strike="noStrike" kern="1200" cap="none" spc="0" normalizeH="0" baseline="0" noProof="0" dirty="0">
                <a:ln>
                  <a:noFill/>
                </a:ln>
                <a:solidFill>
                  <a:srgbClr val="405A9C"/>
                </a:solidFill>
                <a:effectLst/>
                <a:uLnTx/>
                <a:uFillTx/>
                <a:latin typeface="Arial" panose="020B0604020202020204" pitchFamily="34" charset="0"/>
                <a:ea typeface="Segoe UI" panose="020B0502040204020203" pitchFamily="34" charset="0"/>
                <a:cs typeface="Arial" panose="020B0604020202020204" pitchFamily="34" charset="0"/>
              </a:rPr>
              <a:t>Provide realistic likelihood of adoption by assessing within competitive context.</a:t>
            </a:r>
          </a:p>
          <a:p>
            <a:pPr marR="0" lvl="0" algn="l" defTabSz="1828891" rtl="0" eaLnBrk="1" fontAlgn="auto" latinLnBrk="0" hangingPunct="1">
              <a:lnSpc>
                <a:spcPct val="100000"/>
              </a:lnSpc>
              <a:spcBef>
                <a:spcPts val="400"/>
              </a:spcBef>
              <a:spcAft>
                <a:spcPts val="400"/>
              </a:spcAft>
              <a:buClr>
                <a:schemeClr val="accent1"/>
              </a:buClr>
              <a:buSzTx/>
              <a:tabLst/>
              <a:defRPr/>
            </a:pPr>
            <a:r>
              <a:rPr kumimoji="0" lang="en-GB" sz="16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MOPP comparisons are against other items within the test, allowing for a more direct comparison of the best performing items.</a:t>
            </a:r>
          </a:p>
          <a:p>
            <a:pPr marR="0" lvl="0" algn="l" defTabSz="1828891" rtl="0" eaLnBrk="1" fontAlgn="auto" latinLnBrk="0" hangingPunct="1">
              <a:lnSpc>
                <a:spcPct val="100000"/>
              </a:lnSpc>
              <a:spcBef>
                <a:spcPts val="400"/>
              </a:spcBef>
              <a:spcAft>
                <a:spcPts val="400"/>
              </a:spcAft>
              <a:buClr>
                <a:schemeClr val="accent1"/>
              </a:buClr>
              <a:buSzTx/>
              <a:tabLst/>
              <a:defRPr/>
            </a:pPr>
            <a:r>
              <a:rPr kumimoji="0" lang="en-GB" sz="16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Normative comparisons are done within the context of competitors/currently used products, to better understand the potential for actual change in consumer behavior.</a:t>
            </a:r>
            <a:endParaRPr kumimoji="0" lang="en-US" sz="16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11" name="Rounded Rectangle 22">
            <a:extLst>
              <a:ext uri="{FF2B5EF4-FFF2-40B4-BE49-F238E27FC236}">
                <a16:creationId xmlns:a16="http://schemas.microsoft.com/office/drawing/2014/main" id="{60A7898E-8A6E-6A4D-9017-D0DE369F77C1}"/>
              </a:ext>
            </a:extLst>
          </p:cNvPr>
          <p:cNvSpPr/>
          <p:nvPr/>
        </p:nvSpPr>
        <p:spPr>
          <a:xfrm>
            <a:off x="8266280" y="2184503"/>
            <a:ext cx="3761722" cy="4001095"/>
          </a:xfrm>
          <a:prstGeom prst="rect">
            <a:avLst/>
          </a:prstGeom>
          <a:noFill/>
          <a:ln w="12700" cap="flat" cmpd="sng" algn="ctr">
            <a:noFill/>
            <a:prstDash val="solid"/>
            <a:miter lim="800000"/>
          </a:ln>
          <a:effectLst/>
        </p:spPr>
        <p:txBody>
          <a:bodyPr spcFirstLastPara="0" vert="horz" wrap="square" lIns="0" tIns="0" rIns="214744" bIns="0" numCol="1" spcCol="1270" anchor="t" anchorCtr="0">
            <a:spAutoFit/>
          </a:bodyPr>
          <a:lstStyle/>
          <a:p>
            <a:pPr marL="0" marR="0" lvl="0" indent="0" algn="l" defTabSz="1828891" rtl="0" eaLnBrk="1" fontAlgn="auto" latinLnBrk="0" hangingPunct="1">
              <a:lnSpc>
                <a:spcPct val="100000"/>
              </a:lnSpc>
              <a:spcBef>
                <a:spcPts val="400"/>
              </a:spcBef>
              <a:spcAft>
                <a:spcPts val="400"/>
              </a:spcAft>
              <a:buClr>
                <a:srgbClr val="005D7E"/>
              </a:buClr>
              <a:buSzTx/>
              <a:buFontTx/>
              <a:buNone/>
              <a:tabLst/>
              <a:defRPr/>
            </a:pPr>
            <a:r>
              <a:rPr kumimoji="0" lang="en-US" sz="1600" b="1" u="none" strike="noStrike" kern="1200" cap="none" spc="0" normalizeH="0" baseline="0" noProof="0" dirty="0">
                <a:ln>
                  <a:noFill/>
                </a:ln>
                <a:solidFill>
                  <a:srgbClr val="405A9C"/>
                </a:solidFill>
                <a:effectLst/>
                <a:uLnTx/>
                <a:uFillTx/>
                <a:latin typeface="Arial" panose="020B0604020202020204" pitchFamily="34" charset="0"/>
                <a:ea typeface="Segoe UI" panose="020B0502040204020203" pitchFamily="34" charset="0"/>
                <a:cs typeface="Arial" panose="020B0604020202020204" pitchFamily="34" charset="0"/>
              </a:rPr>
              <a:t>Better replicate real purchase decisions by forcing choices instead of focusing only on scaled measures.</a:t>
            </a:r>
          </a:p>
          <a:p>
            <a:pPr marR="0" lvl="0" algn="l" defTabSz="1828891" rtl="0" eaLnBrk="1" fontAlgn="auto" latinLnBrk="0" hangingPunct="1">
              <a:lnSpc>
                <a:spcPct val="100000"/>
              </a:lnSpc>
              <a:spcBef>
                <a:spcPts val="400"/>
              </a:spcBef>
              <a:spcAft>
                <a:spcPts val="400"/>
              </a:spcAft>
              <a:buClr>
                <a:schemeClr val="accent6"/>
              </a:buClr>
              <a:buSzTx/>
              <a:tabLst/>
              <a:defRPr/>
            </a:pPr>
            <a:r>
              <a:rPr kumimoji="0" lang="en-US" sz="16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Consumers don’t make decisions in a </a:t>
            </a:r>
            <a:r>
              <a:rPr lang="en-US" sz="1600" dirty="0">
                <a:solidFill>
                  <a:srgbClr val="000004"/>
                </a:solidFill>
                <a:latin typeface="Arial" panose="020B0604020202020204" pitchFamily="34" charset="0"/>
                <a:cs typeface="Arial" panose="020B0604020202020204" pitchFamily="34" charset="0"/>
              </a:rPr>
              <a:t>vacuum. By incorporating direct choice vs. current habit, you can accurately predict whether innovation can change current behavior. </a:t>
            </a:r>
          </a:p>
          <a:p>
            <a:pPr marR="0" lvl="0" algn="l" defTabSz="1828891" rtl="0" eaLnBrk="1" fontAlgn="auto" latinLnBrk="0" hangingPunct="1">
              <a:lnSpc>
                <a:spcPct val="100000"/>
              </a:lnSpc>
              <a:spcBef>
                <a:spcPts val="400"/>
              </a:spcBef>
              <a:spcAft>
                <a:spcPts val="400"/>
              </a:spcAft>
              <a:buClr>
                <a:schemeClr val="accent6"/>
              </a:buClr>
              <a:buSzTx/>
              <a:tabLst/>
              <a:defRPr/>
            </a:pPr>
            <a:r>
              <a:rPr lang="en-US" sz="1600" dirty="0">
                <a:latin typeface="Arial" panose="020B0604020202020204" pitchFamily="34" charset="0"/>
                <a:cs typeface="Arial" panose="020B0604020202020204" pitchFamily="34" charset="0"/>
              </a:rPr>
              <a:t>In additional to choice based consumer tasks, passive metrics such as response time and AI based sentiment detection maximize the discrimination between the innovations tested. </a:t>
            </a:r>
            <a:endParaRPr lang="en-US" sz="1600" strike="sngStrike" dirty="0">
              <a:latin typeface="Arial" panose="020B0604020202020204" pitchFamily="34" charset="0"/>
              <a:cs typeface="Arial" panose="020B0604020202020204" pitchFamily="34" charset="0"/>
            </a:endParaRPr>
          </a:p>
          <a:p>
            <a:pPr marR="0" lvl="0" algn="l" defTabSz="1828891" rtl="0" eaLnBrk="1" fontAlgn="auto" latinLnBrk="0" hangingPunct="1">
              <a:lnSpc>
                <a:spcPct val="100000"/>
              </a:lnSpc>
              <a:spcBef>
                <a:spcPts val="400"/>
              </a:spcBef>
              <a:spcAft>
                <a:spcPts val="400"/>
              </a:spcAft>
              <a:buClr>
                <a:schemeClr val="accent6"/>
              </a:buClr>
              <a:buSzTx/>
              <a:tabLst/>
              <a:defRPr/>
            </a:pPr>
            <a:endParaRPr lang="en-US" sz="1600" dirty="0">
              <a:solidFill>
                <a:srgbClr val="FF0000"/>
              </a:solidFill>
              <a:latin typeface="Arial" panose="020B0604020202020204" pitchFamily="34" charset="0"/>
              <a:cs typeface="Arial" panose="020B0604020202020204" pitchFamily="34" charset="0"/>
            </a:endParaRPr>
          </a:p>
        </p:txBody>
      </p:sp>
      <p:sp>
        <p:nvSpPr>
          <p:cNvPr id="12" name="Rectangle: Rounded Corners 8">
            <a:extLst>
              <a:ext uri="{FF2B5EF4-FFF2-40B4-BE49-F238E27FC236}">
                <a16:creationId xmlns:a16="http://schemas.microsoft.com/office/drawing/2014/main" id="{638B9B38-3593-B542-A175-DE4B331843E8}"/>
              </a:ext>
            </a:extLst>
          </p:cNvPr>
          <p:cNvSpPr/>
          <p:nvPr/>
        </p:nvSpPr>
        <p:spPr>
          <a:xfrm>
            <a:off x="4436816" y="1540683"/>
            <a:ext cx="3563939" cy="514318"/>
          </a:xfrm>
          <a:prstGeom prst="roundRect">
            <a:avLst>
              <a:gd name="adj" fmla="val 0"/>
            </a:avLst>
          </a:prstGeom>
          <a:solidFill>
            <a:srgbClr val="405A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defTabSz="1199357"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bg1"/>
                </a:solidFill>
                <a:effectLst/>
                <a:uLnTx/>
                <a:uFillTx/>
                <a:latin typeface="Arial" panose="020B0604020202020204" pitchFamily="34" charset="0"/>
                <a:ea typeface="Segoe UI" panose="020B0502040204020203" pitchFamily="34" charset="0"/>
                <a:cs typeface="Arial" panose="020B0604020202020204" pitchFamily="34" charset="0"/>
              </a:rPr>
              <a:t>Competitive Context</a:t>
            </a:r>
          </a:p>
        </p:txBody>
      </p:sp>
      <p:sp>
        <p:nvSpPr>
          <p:cNvPr id="13" name="Slide Number Placeholder 2">
            <a:extLst>
              <a:ext uri="{FF2B5EF4-FFF2-40B4-BE49-F238E27FC236}">
                <a16:creationId xmlns:a16="http://schemas.microsoft.com/office/drawing/2014/main" id="{BC5BFCF4-5DF4-4792-AFBA-4BF8497DBC0A}"/>
              </a:ext>
            </a:extLst>
          </p:cNvPr>
          <p:cNvSpPr txBox="1">
            <a:spLocks/>
          </p:cNvSpPr>
          <p:nvPr/>
        </p:nvSpPr>
        <p:spPr>
          <a:xfrm>
            <a:off x="400050" y="6291406"/>
            <a:ext cx="4915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61AABEC-672F-4B68-B914-690DA978312C}" type="slidenum">
              <a:rPr lang="en-GB" sz="900" smtClean="0">
                <a:solidFill>
                  <a:srgbClr val="2F469C">
                    <a:lumMod val="75000"/>
                  </a:srgbClr>
                </a:solidFill>
              </a:rPr>
              <a:pPr algn="r">
                <a:defRPr/>
              </a:pPr>
              <a:t>14</a:t>
            </a:fld>
            <a:r>
              <a:rPr lang="en-GB" sz="900" dirty="0">
                <a:solidFill>
                  <a:srgbClr val="2F469C">
                    <a:lumMod val="75000"/>
                  </a:srgbClr>
                </a:solidFill>
              </a:rPr>
              <a:t> ‒ </a:t>
            </a:r>
          </a:p>
        </p:txBody>
      </p:sp>
    </p:spTree>
    <p:extLst>
      <p:ext uri="{BB962C8B-B14F-4D97-AF65-F5344CB8AC3E}">
        <p14:creationId xmlns:p14="http://schemas.microsoft.com/office/powerpoint/2010/main" val="156790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F444-6939-024E-A052-15DF8EFDF72B}"/>
              </a:ext>
            </a:extLst>
          </p:cNvPr>
          <p:cNvSpPr>
            <a:spLocks noGrp="1"/>
          </p:cNvSpPr>
          <p:nvPr>
            <p:ph type="title"/>
          </p:nvPr>
        </p:nvSpPr>
        <p:spPr>
          <a:xfrm>
            <a:off x="465802" y="243643"/>
            <a:ext cx="8962671" cy="1587679"/>
          </a:xfrm>
        </p:spPr>
        <p:txBody>
          <a:bodyPr/>
          <a:lstStyle/>
          <a:p>
            <a:r>
              <a:rPr lang="en-US" sz="2600" b="0" cap="all" spc="120" dirty="0">
                <a:solidFill>
                  <a:srgbClr val="2F469C"/>
                </a:solidFill>
                <a:latin typeface="Arial"/>
                <a:ea typeface="+mj-ea"/>
                <a:cs typeface="+mj-cs"/>
              </a:rPr>
              <a:t>Not all innovations are equal, you need to manage a portfolio of innovations aligned to your strategy …</a:t>
            </a:r>
          </a:p>
        </p:txBody>
      </p:sp>
      <p:sp>
        <p:nvSpPr>
          <p:cNvPr id="6" name="Text Placeholder 27">
            <a:extLst>
              <a:ext uri="{FF2B5EF4-FFF2-40B4-BE49-F238E27FC236}">
                <a16:creationId xmlns:a16="http://schemas.microsoft.com/office/drawing/2014/main" id="{92AA98A5-8762-1C45-8A23-E931A7B068D8}"/>
              </a:ext>
            </a:extLst>
          </p:cNvPr>
          <p:cNvSpPr txBox="1">
            <a:spLocks/>
          </p:cNvSpPr>
          <p:nvPr/>
        </p:nvSpPr>
        <p:spPr>
          <a:xfrm>
            <a:off x="825207" y="5889778"/>
            <a:ext cx="7669212" cy="248706"/>
          </a:xfrm>
          <a:prstGeom prst="rect">
            <a:avLst/>
          </a:prstGeom>
        </p:spPr>
        <p:txBody>
          <a:bodyPr anchor="b"/>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solidFill>
                  <a:srgbClr val="58595B"/>
                </a:solidFill>
                <a:latin typeface="Arial" panose="020B0604020202020204" pitchFamily="34" charset="0"/>
                <a:cs typeface="Arial" panose="020B0604020202020204" pitchFamily="34" charset="0"/>
              </a:rPr>
              <a:t>Source: Harvard Business Review, Managing Your Innovation Portfolio,, May 2013.</a:t>
            </a:r>
          </a:p>
        </p:txBody>
      </p:sp>
      <p:sp>
        <p:nvSpPr>
          <p:cNvPr id="7" name="Text Box 13">
            <a:extLst>
              <a:ext uri="{FF2B5EF4-FFF2-40B4-BE49-F238E27FC236}">
                <a16:creationId xmlns:a16="http://schemas.microsoft.com/office/drawing/2014/main" id="{03A16A63-4271-7043-BEA7-1E1F9CBE511B}"/>
              </a:ext>
            </a:extLst>
          </p:cNvPr>
          <p:cNvSpPr txBox="1">
            <a:spLocks noChangeArrowheads="1"/>
          </p:cNvSpPr>
          <p:nvPr/>
        </p:nvSpPr>
        <p:spPr bwMode="auto">
          <a:xfrm>
            <a:off x="863307" y="2068078"/>
            <a:ext cx="2190731" cy="276999"/>
          </a:xfrm>
          <a:prstGeom prst="rect">
            <a:avLst/>
          </a:prstGeom>
          <a:noFill/>
          <a:ln w="9525">
            <a:noFill/>
            <a:miter lim="800000"/>
            <a:headEnd/>
            <a:tailEnd/>
          </a:ln>
          <a:effectLst>
            <a:prstShdw prst="shdw13" dist="53882" dir="13500000">
              <a:srgbClr val="008E94">
                <a:gamma/>
                <a:shade val="60000"/>
                <a:invGamma/>
                <a:alpha val="50000"/>
              </a:srgbClr>
            </a:prstShdw>
          </a:effectLst>
        </p:spPr>
        <p:txBody>
          <a:bodyPr wrap="square" lIns="0" tIns="0" rIns="0" bIns="0">
            <a:spAutoFit/>
          </a:bodyPr>
          <a:lstStyle/>
          <a:p>
            <a:pPr marL="0" marR="0" lvl="0" indent="0" algn="ctr" defTabSz="1195569" rtl="0" eaLnBrk="1" fontAlgn="auto" latinLnBrk="0" hangingPunct="1">
              <a:lnSpc>
                <a:spcPct val="100000"/>
              </a:lnSpc>
              <a:spcBef>
                <a:spcPct val="50000"/>
              </a:spcBef>
              <a:spcAft>
                <a:spcPts val="0"/>
              </a:spcAft>
              <a:buClrTx/>
              <a:buSzTx/>
              <a:buFontTx/>
              <a:buNone/>
              <a:tabLst/>
              <a:defRPr/>
            </a:pPr>
            <a:r>
              <a:rPr kumimoji="0" lang="en-US" sz="1800" b="1" u="none" strike="noStrike" kern="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rPr>
              <a:t>Innovation Activity:</a:t>
            </a:r>
          </a:p>
        </p:txBody>
      </p:sp>
      <p:sp>
        <p:nvSpPr>
          <p:cNvPr id="8" name="Text Box 13">
            <a:extLst>
              <a:ext uri="{FF2B5EF4-FFF2-40B4-BE49-F238E27FC236}">
                <a16:creationId xmlns:a16="http://schemas.microsoft.com/office/drawing/2014/main" id="{B989B562-B6B5-C145-BB6E-B98F7DFEE00F}"/>
              </a:ext>
            </a:extLst>
          </p:cNvPr>
          <p:cNvSpPr txBox="1">
            <a:spLocks noChangeArrowheads="1"/>
          </p:cNvSpPr>
          <p:nvPr/>
        </p:nvSpPr>
        <p:spPr bwMode="auto">
          <a:xfrm>
            <a:off x="4999784" y="2068078"/>
            <a:ext cx="2513107" cy="276999"/>
          </a:xfrm>
          <a:prstGeom prst="rect">
            <a:avLst/>
          </a:prstGeom>
          <a:noFill/>
          <a:ln w="9525">
            <a:noFill/>
            <a:miter lim="800000"/>
            <a:headEnd/>
            <a:tailEnd/>
          </a:ln>
          <a:effectLst>
            <a:prstShdw prst="shdw13" dist="53882" dir="13500000">
              <a:srgbClr val="008E94">
                <a:gamma/>
                <a:shade val="60000"/>
                <a:invGamma/>
                <a:alpha val="50000"/>
              </a:srgbClr>
            </a:prstShdw>
          </a:effectLst>
        </p:spPr>
        <p:txBody>
          <a:bodyPr wrap="square" lIns="0" tIns="0" rIns="0" bIns="0">
            <a:spAutoFit/>
          </a:bodyPr>
          <a:lstStyle/>
          <a:p>
            <a:pPr marL="0" marR="0" lvl="0" indent="0" algn="ctr" defTabSz="1195569" rtl="0" eaLnBrk="1" fontAlgn="auto" latinLnBrk="0" hangingPunct="1">
              <a:lnSpc>
                <a:spcPct val="100000"/>
              </a:lnSpc>
              <a:spcBef>
                <a:spcPct val="50000"/>
              </a:spcBef>
              <a:spcAft>
                <a:spcPts val="0"/>
              </a:spcAft>
              <a:buClrTx/>
              <a:buSzTx/>
              <a:buFontTx/>
              <a:buNone/>
              <a:tabLst/>
              <a:defRPr/>
            </a:pPr>
            <a:r>
              <a:rPr kumimoji="0" lang="en-US" sz="1800" b="1" u="none" strike="noStrike" kern="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rPr>
              <a:t>Innovation Returns:</a:t>
            </a:r>
          </a:p>
        </p:txBody>
      </p:sp>
      <p:grpSp>
        <p:nvGrpSpPr>
          <p:cNvPr id="9" name="Group 8">
            <a:extLst>
              <a:ext uri="{FF2B5EF4-FFF2-40B4-BE49-F238E27FC236}">
                <a16:creationId xmlns:a16="http://schemas.microsoft.com/office/drawing/2014/main" id="{CBD81851-1564-F444-9057-F24F82F2FB62}"/>
              </a:ext>
            </a:extLst>
          </p:cNvPr>
          <p:cNvGrpSpPr/>
          <p:nvPr/>
        </p:nvGrpSpPr>
        <p:grpSpPr>
          <a:xfrm>
            <a:off x="5250011" y="2539084"/>
            <a:ext cx="1906284" cy="3162245"/>
            <a:chOff x="4434612" y="1966692"/>
            <a:chExt cx="2266702" cy="3760126"/>
          </a:xfrm>
        </p:grpSpPr>
        <p:sp>
          <p:nvSpPr>
            <p:cNvPr id="10" name="Oval 9">
              <a:extLst>
                <a:ext uri="{FF2B5EF4-FFF2-40B4-BE49-F238E27FC236}">
                  <a16:creationId xmlns:a16="http://schemas.microsoft.com/office/drawing/2014/main" id="{64AB6A0D-9836-D747-B1C9-DBD46F7C123C}"/>
                </a:ext>
              </a:extLst>
            </p:cNvPr>
            <p:cNvSpPr/>
            <p:nvPr/>
          </p:nvSpPr>
          <p:spPr bwMode="auto">
            <a:xfrm rot="10800000">
              <a:off x="4434612" y="3458818"/>
              <a:ext cx="2266702" cy="2268000"/>
            </a:xfrm>
            <a:prstGeom prst="ellipse">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195569" rtl="0" eaLnBrk="1" fontAlgn="auto" latinLnBrk="0" hangingPunct="1">
                <a:spcBef>
                  <a:spcPts val="0"/>
                </a:spcBef>
                <a:spcAft>
                  <a:spcPts val="0"/>
                </a:spcAft>
                <a:buClrTx/>
                <a:buSzTx/>
                <a:buFontTx/>
                <a:buNone/>
                <a:tabLst/>
                <a:defRPr/>
              </a:pP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1" name="Oval 10">
              <a:extLst>
                <a:ext uri="{FF2B5EF4-FFF2-40B4-BE49-F238E27FC236}">
                  <a16:creationId xmlns:a16="http://schemas.microsoft.com/office/drawing/2014/main" id="{479106D8-4DE4-A649-B8E1-A4C17691E23D}"/>
                </a:ext>
              </a:extLst>
            </p:cNvPr>
            <p:cNvSpPr/>
            <p:nvPr/>
          </p:nvSpPr>
          <p:spPr bwMode="auto">
            <a:xfrm rot="10800000">
              <a:off x="4847963" y="2556113"/>
              <a:ext cx="1440000" cy="1440000"/>
            </a:xfrm>
            <a:prstGeom prst="ellipse">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195569" rtl="0" eaLnBrk="1" fontAlgn="auto" latinLnBrk="0" hangingPunct="1">
                <a:spcBef>
                  <a:spcPts val="0"/>
                </a:spcBef>
                <a:spcAft>
                  <a:spcPts val="0"/>
                </a:spcAft>
                <a:buClrTx/>
                <a:buSzTx/>
                <a:buFontTx/>
                <a:buNone/>
                <a:tabLst/>
                <a:defRPr/>
              </a:pP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2" name="Oval 11">
              <a:extLst>
                <a:ext uri="{FF2B5EF4-FFF2-40B4-BE49-F238E27FC236}">
                  <a16:creationId xmlns:a16="http://schemas.microsoft.com/office/drawing/2014/main" id="{434F5D1C-16F9-734B-AE86-BB8C2C6C6D2D}"/>
                </a:ext>
              </a:extLst>
            </p:cNvPr>
            <p:cNvSpPr/>
            <p:nvPr/>
          </p:nvSpPr>
          <p:spPr bwMode="auto">
            <a:xfrm rot="10800000">
              <a:off x="5117962" y="1966692"/>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195569" rtl="0" eaLnBrk="1" fontAlgn="auto" latinLnBrk="0" hangingPunct="1">
                <a:spcBef>
                  <a:spcPts val="0"/>
                </a:spcBef>
                <a:spcAft>
                  <a:spcPts val="0"/>
                </a:spcAft>
                <a:buClrTx/>
                <a:buSzTx/>
                <a:buFontTx/>
                <a:buNone/>
                <a:tabLst/>
                <a:defRPr/>
              </a:pP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3" name="TextBox 21">
              <a:extLst>
                <a:ext uri="{FF2B5EF4-FFF2-40B4-BE49-F238E27FC236}">
                  <a16:creationId xmlns:a16="http://schemas.microsoft.com/office/drawing/2014/main" id="{B0137066-7233-864B-98E4-214F080D9ED9}"/>
                </a:ext>
              </a:extLst>
            </p:cNvPr>
            <p:cNvSpPr txBox="1">
              <a:spLocks noChangeArrowheads="1"/>
            </p:cNvSpPr>
            <p:nvPr/>
          </p:nvSpPr>
          <p:spPr bwMode="auto">
            <a:xfrm>
              <a:off x="5177751" y="2105320"/>
              <a:ext cx="820691" cy="585548"/>
            </a:xfrm>
            <a:prstGeom prst="rect">
              <a:avLst/>
            </a:prstGeom>
            <a:noFill/>
            <a:ln w="9525">
              <a:noFill/>
              <a:miter lim="800000"/>
              <a:headEnd/>
              <a:tailEnd/>
            </a:ln>
          </p:spPr>
          <p:txBody>
            <a:bodyPr wrap="square">
              <a:spAutoFit/>
            </a:bodyPr>
            <a:lstStyle/>
            <a:p>
              <a:pPr marL="0" marR="0" lvl="0" indent="0" algn="ctr" defTabSz="1195569" rtl="0" eaLnBrk="1" fontAlgn="auto" latinLnBrk="0" hangingPunct="1">
                <a:spcBef>
                  <a:spcPts val="0"/>
                </a:spcBef>
                <a:spcAft>
                  <a:spcPts val="0"/>
                </a:spcAft>
                <a:buClrTx/>
                <a:buSzTx/>
                <a:buFontTx/>
                <a:buNone/>
                <a:tabLst/>
                <a:defRPr/>
              </a:pP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10%</a:t>
              </a:r>
              <a:b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Core</a:t>
              </a:r>
            </a:p>
          </p:txBody>
        </p:sp>
        <p:sp>
          <p:nvSpPr>
            <p:cNvPr id="14" name="TextBox 22">
              <a:extLst>
                <a:ext uri="{FF2B5EF4-FFF2-40B4-BE49-F238E27FC236}">
                  <a16:creationId xmlns:a16="http://schemas.microsoft.com/office/drawing/2014/main" id="{D19585AF-0EF7-6347-9E5F-B1B05976A505}"/>
                </a:ext>
              </a:extLst>
            </p:cNvPr>
            <p:cNvSpPr txBox="1">
              <a:spLocks noChangeArrowheads="1"/>
            </p:cNvSpPr>
            <p:nvPr/>
          </p:nvSpPr>
          <p:spPr bwMode="auto">
            <a:xfrm>
              <a:off x="4973533" y="3105672"/>
              <a:ext cx="1188856" cy="585548"/>
            </a:xfrm>
            <a:prstGeom prst="rect">
              <a:avLst/>
            </a:prstGeom>
            <a:noFill/>
            <a:ln w="9525">
              <a:noFill/>
              <a:miter lim="800000"/>
              <a:headEnd/>
              <a:tailEnd/>
            </a:ln>
          </p:spPr>
          <p:txBody>
            <a:bodyPr wrap="square">
              <a:spAutoFit/>
            </a:bodyPr>
            <a:lstStyle/>
            <a:p>
              <a:pPr marL="0" marR="0" lvl="0" indent="0" algn="ctr" defTabSz="1195569" rtl="0" eaLnBrk="1" fontAlgn="auto" latinLnBrk="0" hangingPunct="1">
                <a:spcBef>
                  <a:spcPts val="1199"/>
                </a:spcBef>
                <a:spcAft>
                  <a:spcPts val="0"/>
                </a:spcAft>
                <a:buClrTx/>
                <a:buSzTx/>
                <a:buFontTx/>
                <a:buNone/>
                <a:tabLst/>
                <a:defRPr/>
              </a:pP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20%</a:t>
              </a:r>
              <a:b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Adjacent</a:t>
              </a:r>
            </a:p>
          </p:txBody>
        </p:sp>
        <p:sp>
          <p:nvSpPr>
            <p:cNvPr id="15" name="TextBox 23">
              <a:extLst>
                <a:ext uri="{FF2B5EF4-FFF2-40B4-BE49-F238E27FC236}">
                  <a16:creationId xmlns:a16="http://schemas.microsoft.com/office/drawing/2014/main" id="{AA41A6E3-534A-AC4F-BA64-AC2EA5FA261C}"/>
                </a:ext>
              </a:extLst>
            </p:cNvPr>
            <p:cNvSpPr txBox="1">
              <a:spLocks noChangeArrowheads="1"/>
            </p:cNvSpPr>
            <p:nvPr/>
          </p:nvSpPr>
          <p:spPr bwMode="auto">
            <a:xfrm>
              <a:off x="4655874" y="4432958"/>
              <a:ext cx="1824177" cy="585548"/>
            </a:xfrm>
            <a:prstGeom prst="rect">
              <a:avLst/>
            </a:prstGeom>
            <a:noFill/>
            <a:ln w="9525">
              <a:noFill/>
              <a:miter lim="800000"/>
              <a:headEnd/>
              <a:tailEnd/>
            </a:ln>
          </p:spPr>
          <p:txBody>
            <a:bodyPr wrap="square">
              <a:spAutoFit/>
            </a:bodyPr>
            <a:lstStyle/>
            <a:p>
              <a:pPr marL="0" marR="0" lvl="0" indent="0" algn="ctr" defTabSz="1195569" rtl="0" eaLnBrk="1" fontAlgn="auto" latinLnBrk="0" hangingPunct="1">
                <a:spcBef>
                  <a:spcPts val="1199"/>
                </a:spcBef>
                <a:spcAft>
                  <a:spcPts val="0"/>
                </a:spcAft>
                <a:buClrTx/>
                <a:buSzTx/>
                <a:buFontTx/>
                <a:buNone/>
                <a:tabLst/>
                <a:defRPr/>
              </a:pP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70%</a:t>
              </a:r>
              <a:b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Transformational</a:t>
              </a:r>
            </a:p>
          </p:txBody>
        </p:sp>
      </p:grpSp>
      <p:grpSp>
        <p:nvGrpSpPr>
          <p:cNvPr id="16" name="Group 15">
            <a:extLst>
              <a:ext uri="{FF2B5EF4-FFF2-40B4-BE49-F238E27FC236}">
                <a16:creationId xmlns:a16="http://schemas.microsoft.com/office/drawing/2014/main" id="{326950D6-09EA-9147-864D-2345C834FC6C}"/>
              </a:ext>
            </a:extLst>
          </p:cNvPr>
          <p:cNvGrpSpPr/>
          <p:nvPr/>
        </p:nvGrpSpPr>
        <p:grpSpPr>
          <a:xfrm>
            <a:off x="926053" y="2507889"/>
            <a:ext cx="1884254" cy="3162245"/>
            <a:chOff x="1047998" y="2056543"/>
            <a:chExt cx="2266702" cy="3804086"/>
          </a:xfrm>
        </p:grpSpPr>
        <p:sp>
          <p:nvSpPr>
            <p:cNvPr id="17" name="Oval 16">
              <a:extLst>
                <a:ext uri="{FF2B5EF4-FFF2-40B4-BE49-F238E27FC236}">
                  <a16:creationId xmlns:a16="http://schemas.microsoft.com/office/drawing/2014/main" id="{A52D4A6C-C84D-0D48-88BF-621DEF8F6B06}"/>
                </a:ext>
              </a:extLst>
            </p:cNvPr>
            <p:cNvSpPr/>
            <p:nvPr/>
          </p:nvSpPr>
          <p:spPr bwMode="auto">
            <a:xfrm>
              <a:off x="1047998" y="2056543"/>
              <a:ext cx="2266702" cy="2268000"/>
            </a:xfrm>
            <a:prstGeom prst="ellipse">
              <a:avLst/>
            </a:pr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195569" rtl="0" eaLnBrk="1" fontAlgn="auto" latinLnBrk="0" hangingPunct="1">
                <a:spcBef>
                  <a:spcPts val="0"/>
                </a:spcBef>
                <a:spcAft>
                  <a:spcPts val="0"/>
                </a:spcAft>
                <a:buClrTx/>
                <a:buSzTx/>
                <a:buFontTx/>
                <a:buNone/>
                <a:tabLst/>
                <a:defRPr/>
              </a:pP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8" name="Oval 17">
              <a:extLst>
                <a:ext uri="{FF2B5EF4-FFF2-40B4-BE49-F238E27FC236}">
                  <a16:creationId xmlns:a16="http://schemas.microsoft.com/office/drawing/2014/main" id="{6AA4061A-B980-B545-8496-FBC03E86D4E1}"/>
                </a:ext>
              </a:extLst>
            </p:cNvPr>
            <p:cNvSpPr/>
            <p:nvPr/>
          </p:nvSpPr>
          <p:spPr bwMode="auto">
            <a:xfrm>
              <a:off x="1461349" y="3996113"/>
              <a:ext cx="1440000" cy="1440000"/>
            </a:xfrm>
            <a:prstGeom prst="ellipse">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195569" rtl="0" eaLnBrk="1" fontAlgn="auto" latinLnBrk="0" hangingPunct="1">
                <a:spcBef>
                  <a:spcPts val="0"/>
                </a:spcBef>
                <a:spcAft>
                  <a:spcPts val="0"/>
                </a:spcAft>
                <a:buClrTx/>
                <a:buSzTx/>
                <a:buFontTx/>
                <a:buNone/>
                <a:tabLst/>
                <a:defRPr/>
              </a:pP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19" name="Oval 18">
              <a:extLst>
                <a:ext uri="{FF2B5EF4-FFF2-40B4-BE49-F238E27FC236}">
                  <a16:creationId xmlns:a16="http://schemas.microsoft.com/office/drawing/2014/main" id="{55334F70-5CED-9441-8985-C95296548144}"/>
                </a:ext>
              </a:extLst>
            </p:cNvPr>
            <p:cNvSpPr/>
            <p:nvPr/>
          </p:nvSpPr>
          <p:spPr bwMode="auto">
            <a:xfrm>
              <a:off x="1731349" y="4960629"/>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195569" rtl="0" eaLnBrk="1" fontAlgn="auto" latinLnBrk="0" hangingPunct="1">
                <a:spcBef>
                  <a:spcPts val="0"/>
                </a:spcBef>
                <a:spcAft>
                  <a:spcPts val="0"/>
                </a:spcAft>
                <a:buClrTx/>
                <a:buSzTx/>
                <a:buFontTx/>
                <a:buNone/>
                <a:tabLst/>
                <a:defRPr/>
              </a:pPr>
              <a:endPar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endParaRPr>
            </a:p>
          </p:txBody>
        </p:sp>
        <p:sp>
          <p:nvSpPr>
            <p:cNvPr id="20" name="TextBox 16">
              <a:extLst>
                <a:ext uri="{FF2B5EF4-FFF2-40B4-BE49-F238E27FC236}">
                  <a16:creationId xmlns:a16="http://schemas.microsoft.com/office/drawing/2014/main" id="{A18361D2-BB0F-2347-A6EE-9AA7ADBFD64A}"/>
                </a:ext>
              </a:extLst>
            </p:cNvPr>
            <p:cNvSpPr txBox="1">
              <a:spLocks noChangeArrowheads="1"/>
            </p:cNvSpPr>
            <p:nvPr/>
          </p:nvSpPr>
          <p:spPr bwMode="auto">
            <a:xfrm>
              <a:off x="1709031" y="5250871"/>
              <a:ext cx="944635" cy="351734"/>
            </a:xfrm>
            <a:prstGeom prst="rect">
              <a:avLst/>
            </a:prstGeom>
            <a:noFill/>
            <a:ln w="9525">
              <a:noFill/>
              <a:miter lim="800000"/>
              <a:headEnd/>
              <a:tailEnd/>
            </a:ln>
          </p:spPr>
          <p:txBody>
            <a:bodyPr wrap="square">
              <a:spAutoFit/>
            </a:bodyPr>
            <a:lstStyle/>
            <a:p>
              <a:pPr marL="0" marR="0" lvl="0" indent="0" algn="ctr" defTabSz="1195569" rtl="0" eaLnBrk="1" fontAlgn="auto" latinLnBrk="0" hangingPunct="1">
                <a:spcBef>
                  <a:spcPts val="1199"/>
                </a:spcBef>
                <a:spcAft>
                  <a:spcPts val="0"/>
                </a:spcAft>
                <a:buClrTx/>
                <a:buSzTx/>
                <a:buFontTx/>
                <a:buNone/>
                <a:tabLst/>
                <a:defRPr/>
              </a:pP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10%</a:t>
              </a:r>
            </a:p>
          </p:txBody>
        </p:sp>
        <p:sp>
          <p:nvSpPr>
            <p:cNvPr id="21" name="TextBox 20">
              <a:extLst>
                <a:ext uri="{FF2B5EF4-FFF2-40B4-BE49-F238E27FC236}">
                  <a16:creationId xmlns:a16="http://schemas.microsoft.com/office/drawing/2014/main" id="{97A134A0-3D21-1A42-9D3C-BD0980D2CBBD}"/>
                </a:ext>
              </a:extLst>
            </p:cNvPr>
            <p:cNvSpPr txBox="1">
              <a:spLocks noChangeArrowheads="1"/>
            </p:cNvSpPr>
            <p:nvPr/>
          </p:nvSpPr>
          <p:spPr bwMode="auto">
            <a:xfrm>
              <a:off x="1586920" y="4298806"/>
              <a:ext cx="1188856" cy="592007"/>
            </a:xfrm>
            <a:prstGeom prst="rect">
              <a:avLst/>
            </a:prstGeom>
            <a:noFill/>
            <a:ln w="9525">
              <a:noFill/>
              <a:miter lim="800000"/>
              <a:headEnd/>
              <a:tailEnd/>
            </a:ln>
          </p:spPr>
          <p:txBody>
            <a:bodyPr wrap="square" lIns="91120" tIns="45561" rIns="91120" bIns="45561">
              <a:spAutoFit/>
            </a:bodyPr>
            <a:lstStyle/>
            <a:p>
              <a:pPr marL="0" marR="0" lvl="0" indent="0" algn="ctr" defTabSz="1195569" rtl="0" eaLnBrk="1" fontAlgn="auto" latinLnBrk="0" hangingPunct="1">
                <a:spcBef>
                  <a:spcPts val="1199"/>
                </a:spcBef>
                <a:spcAft>
                  <a:spcPts val="0"/>
                </a:spcAft>
                <a:buClrTx/>
                <a:buSzTx/>
                <a:buFontTx/>
                <a:buNone/>
                <a:tabLst/>
                <a:defRPr/>
              </a:pP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20%</a:t>
              </a:r>
              <a:b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Adjacent</a:t>
              </a:r>
            </a:p>
          </p:txBody>
        </p:sp>
        <p:sp>
          <p:nvSpPr>
            <p:cNvPr id="22" name="TextBox 21">
              <a:extLst>
                <a:ext uri="{FF2B5EF4-FFF2-40B4-BE49-F238E27FC236}">
                  <a16:creationId xmlns:a16="http://schemas.microsoft.com/office/drawing/2014/main" id="{B2CD704B-2203-944A-82BF-E96D16E2CF70}"/>
                </a:ext>
              </a:extLst>
            </p:cNvPr>
            <p:cNvSpPr txBox="1">
              <a:spLocks noChangeArrowheads="1"/>
            </p:cNvSpPr>
            <p:nvPr/>
          </p:nvSpPr>
          <p:spPr bwMode="auto">
            <a:xfrm>
              <a:off x="1563487" y="2995550"/>
              <a:ext cx="1235725" cy="592007"/>
            </a:xfrm>
            <a:prstGeom prst="rect">
              <a:avLst/>
            </a:prstGeom>
            <a:noFill/>
            <a:ln w="9525">
              <a:noFill/>
              <a:miter lim="800000"/>
              <a:headEnd/>
              <a:tailEnd/>
            </a:ln>
          </p:spPr>
          <p:txBody>
            <a:bodyPr wrap="square" lIns="91120" tIns="45561" rIns="91120" bIns="45561">
              <a:spAutoFit/>
            </a:bodyPr>
            <a:lstStyle/>
            <a:p>
              <a:pPr marL="0" marR="0" lvl="0" indent="0" algn="ctr" defTabSz="1195569" rtl="0" eaLnBrk="1" fontAlgn="auto" latinLnBrk="0" hangingPunct="1">
                <a:spcBef>
                  <a:spcPts val="0"/>
                </a:spcBef>
                <a:spcAft>
                  <a:spcPts val="0"/>
                </a:spcAft>
                <a:buClrTx/>
                <a:buSzTx/>
                <a:buFontTx/>
                <a:buNone/>
                <a:tabLst/>
                <a:defRPr/>
              </a:pP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70%</a:t>
              </a:r>
              <a:b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US" sz="1300" b="1"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Core</a:t>
              </a:r>
            </a:p>
          </p:txBody>
        </p:sp>
      </p:grpSp>
      <p:sp>
        <p:nvSpPr>
          <p:cNvPr id="23" name="TextBox 23">
            <a:extLst>
              <a:ext uri="{FF2B5EF4-FFF2-40B4-BE49-F238E27FC236}">
                <a16:creationId xmlns:a16="http://schemas.microsoft.com/office/drawing/2014/main" id="{52F73267-EB72-2346-A15C-838454E59292}"/>
              </a:ext>
            </a:extLst>
          </p:cNvPr>
          <p:cNvSpPr txBox="1">
            <a:spLocks noChangeArrowheads="1"/>
          </p:cNvSpPr>
          <p:nvPr/>
        </p:nvSpPr>
        <p:spPr bwMode="auto">
          <a:xfrm>
            <a:off x="2273858" y="5297797"/>
            <a:ext cx="1823842" cy="245772"/>
          </a:xfrm>
          <a:prstGeom prst="rect">
            <a:avLst/>
          </a:prstGeom>
          <a:noFill/>
          <a:ln w="9525">
            <a:noFill/>
            <a:miter lim="800000"/>
            <a:headEnd/>
            <a:tailEnd/>
          </a:ln>
        </p:spPr>
        <p:txBody>
          <a:bodyPr wrap="square" lIns="91120" tIns="45561" rIns="91120" bIns="45561">
            <a:spAutoFit/>
          </a:bodyPr>
          <a:lstStyle/>
          <a:p>
            <a:pPr marL="0" marR="0" lvl="0" indent="0" algn="l" defTabSz="1195569" rtl="0" eaLnBrk="1" fontAlgn="auto" latinLnBrk="0" hangingPunct="1">
              <a:lnSpc>
                <a:spcPct val="70000"/>
              </a:lnSpc>
              <a:spcBef>
                <a:spcPts val="1199"/>
              </a:spcBef>
              <a:spcAft>
                <a:spcPts val="0"/>
              </a:spcAft>
              <a:buClrTx/>
              <a:buSzTx/>
              <a:buFontTx/>
              <a:buNone/>
              <a:tabLst/>
              <a:defRPr/>
            </a:pPr>
            <a:r>
              <a:rPr kumimoji="0" lang="en-US" sz="1400" u="none" strike="noStrike" kern="1200" cap="none" spc="0" normalizeH="0" baseline="0" noProof="0" dirty="0">
                <a:ln>
                  <a:noFill/>
                </a:ln>
                <a:solidFill>
                  <a:srgbClr val="222223"/>
                </a:solidFill>
                <a:effectLst/>
                <a:uLnTx/>
                <a:uFillTx/>
                <a:latin typeface="Arial" panose="020B0604020202020204" pitchFamily="34" charset="0"/>
                <a:cs typeface="Arial" panose="020B0604020202020204" pitchFamily="34" charset="0"/>
              </a:rPr>
              <a:t>Transformational</a:t>
            </a:r>
          </a:p>
        </p:txBody>
      </p:sp>
      <p:sp>
        <p:nvSpPr>
          <p:cNvPr id="24" name="Title 1">
            <a:extLst>
              <a:ext uri="{FF2B5EF4-FFF2-40B4-BE49-F238E27FC236}">
                <a16:creationId xmlns:a16="http://schemas.microsoft.com/office/drawing/2014/main" id="{60AFF2E6-A0CF-FC49-B42A-63EBD11A4E24}"/>
              </a:ext>
            </a:extLst>
          </p:cNvPr>
          <p:cNvSpPr txBox="1">
            <a:spLocks/>
          </p:cNvSpPr>
          <p:nvPr/>
        </p:nvSpPr>
        <p:spPr>
          <a:xfrm>
            <a:off x="8990411" y="4277438"/>
            <a:ext cx="1986199" cy="615553"/>
          </a:xfrm>
          <a:prstGeom prst="rect">
            <a:avLst/>
          </a:prstGeom>
          <a:noFill/>
        </p:spPr>
        <p:txBody>
          <a:bodyPr vert="horz" wrap="square" lIns="0" tIns="0" rIns="0" bIns="0" rtlCol="0" anchor="t">
            <a:spAutoFit/>
          </a:bodyPr>
          <a:lstStyle>
            <a:lvl1pPr algn="l" defTabSz="1043056" rtl="0" eaLnBrk="1" latinLnBrk="0" hangingPunct="1">
              <a:lnSpc>
                <a:spcPct val="80000"/>
              </a:lnSpc>
              <a:spcBef>
                <a:spcPct val="0"/>
              </a:spcBef>
              <a:buNone/>
              <a:defRPr sz="2800" kern="1200">
                <a:solidFill>
                  <a:schemeClr val="tx2"/>
                </a:solidFill>
                <a:latin typeface="+mj-lt"/>
                <a:ea typeface="+mj-ea"/>
                <a:cs typeface="+mj-cs"/>
              </a:defRPr>
            </a:lvl1pPr>
          </a:lstStyle>
          <a:p>
            <a:pPr marL="0" marR="0" lvl="0" indent="0" algn="ctr" defTabSz="1042833" rtl="0" eaLnBrk="1" fontAlgn="auto" latinLnBrk="0" hangingPunct="1">
              <a:lnSpc>
                <a:spcPct val="100000"/>
              </a:lnSpc>
              <a:spcBef>
                <a:spcPct val="0"/>
              </a:spcBef>
              <a:spcAft>
                <a:spcPts val="0"/>
              </a:spcAft>
              <a:buClrTx/>
              <a:buSzTx/>
              <a:buFontTx/>
              <a:buNone/>
              <a:tabLst/>
              <a:defRPr/>
            </a:pPr>
            <a:r>
              <a:rPr kumimoji="0" lang="en-US" sz="2000" b="1" u="none" strike="noStrike" kern="1200" cap="none" spc="0" normalizeH="0" baseline="0" noProof="0" dirty="0">
                <a:ln>
                  <a:noFill/>
                </a:ln>
                <a:solidFill>
                  <a:schemeClr val="tx1"/>
                </a:solidFill>
                <a:effectLst/>
                <a:uLnTx/>
                <a:uFillTx/>
                <a:latin typeface="Arial" panose="020B0604020202020204" pitchFamily="34" charset="0"/>
                <a:ea typeface="Segoe UI" panose="020B0502040204020203" pitchFamily="34" charset="0"/>
                <a:cs typeface="Arial" panose="020B0604020202020204" pitchFamily="34" charset="0"/>
              </a:rPr>
              <a:t>Do you have the right balance?</a:t>
            </a:r>
          </a:p>
        </p:txBody>
      </p:sp>
      <p:sp>
        <p:nvSpPr>
          <p:cNvPr id="25" name="Freeform 75">
            <a:extLst>
              <a:ext uri="{FF2B5EF4-FFF2-40B4-BE49-F238E27FC236}">
                <a16:creationId xmlns:a16="http://schemas.microsoft.com/office/drawing/2014/main" id="{446C0349-8ABE-094F-A31B-616B12BFCE22}"/>
              </a:ext>
            </a:extLst>
          </p:cNvPr>
          <p:cNvSpPr>
            <a:spLocks noChangeArrowheads="1"/>
          </p:cNvSpPr>
          <p:nvPr/>
        </p:nvSpPr>
        <p:spPr bwMode="auto">
          <a:xfrm>
            <a:off x="8992614" y="2418908"/>
            <a:ext cx="1983996" cy="1700014"/>
          </a:xfrm>
          <a:custGeom>
            <a:avLst/>
            <a:gdLst>
              <a:gd name="T0" fmla="*/ 2147483647 w 3456"/>
              <a:gd name="T1" fmla="*/ 2147483647 h 3144"/>
              <a:gd name="T2" fmla="*/ 2147483647 w 3456"/>
              <a:gd name="T3" fmla="*/ 2147483647 h 3144"/>
              <a:gd name="T4" fmla="*/ 2147483647 w 3456"/>
              <a:gd name="T5" fmla="*/ 2147483647 h 3144"/>
              <a:gd name="T6" fmla="*/ 2147483647 w 3456"/>
              <a:gd name="T7" fmla="*/ 2147483647 h 3144"/>
              <a:gd name="T8" fmla="*/ 2147483647 w 3456"/>
              <a:gd name="T9" fmla="*/ 2147483647 h 3144"/>
              <a:gd name="T10" fmla="*/ 2147483647 w 3456"/>
              <a:gd name="T11" fmla="*/ 2147483647 h 3144"/>
              <a:gd name="T12" fmla="*/ 2147483647 w 3456"/>
              <a:gd name="T13" fmla="*/ 2147483647 h 3144"/>
              <a:gd name="T14" fmla="*/ 2147483647 w 3456"/>
              <a:gd name="T15" fmla="*/ 2147483647 h 3144"/>
              <a:gd name="T16" fmla="*/ 2147483647 w 3456"/>
              <a:gd name="T17" fmla="*/ 2147483647 h 3144"/>
              <a:gd name="T18" fmla="*/ 2147483647 w 3456"/>
              <a:gd name="T19" fmla="*/ 2147483647 h 3144"/>
              <a:gd name="T20" fmla="*/ 2147483647 w 3456"/>
              <a:gd name="T21" fmla="*/ 2147483647 h 3144"/>
              <a:gd name="T22" fmla="*/ 2147483647 w 3456"/>
              <a:gd name="T23" fmla="*/ 2147483647 h 3144"/>
              <a:gd name="T24" fmla="*/ 2147483647 w 3456"/>
              <a:gd name="T25" fmla="*/ 2147483647 h 3144"/>
              <a:gd name="T26" fmla="*/ 2147483647 w 3456"/>
              <a:gd name="T27" fmla="*/ 2147483647 h 3144"/>
              <a:gd name="T28" fmla="*/ 2147483647 w 3456"/>
              <a:gd name="T29" fmla="*/ 2147483647 h 3144"/>
              <a:gd name="T30" fmla="*/ 2147483647 w 3456"/>
              <a:gd name="T31" fmla="*/ 2147483647 h 3144"/>
              <a:gd name="T32" fmla="*/ 2147483647 w 3456"/>
              <a:gd name="T33" fmla="*/ 2147483647 h 3144"/>
              <a:gd name="T34" fmla="*/ 2147483647 w 3456"/>
              <a:gd name="T35" fmla="*/ 2147483647 h 3144"/>
              <a:gd name="T36" fmla="*/ 2147483647 w 3456"/>
              <a:gd name="T37" fmla="*/ 2147483647 h 3144"/>
              <a:gd name="T38" fmla="*/ 2147483647 w 3456"/>
              <a:gd name="T39" fmla="*/ 2147483647 h 3144"/>
              <a:gd name="T40" fmla="*/ 2147483647 w 3456"/>
              <a:gd name="T41" fmla="*/ 2147483647 h 3144"/>
              <a:gd name="T42" fmla="*/ 2147483647 w 3456"/>
              <a:gd name="T43" fmla="*/ 2147483647 h 3144"/>
              <a:gd name="T44" fmla="*/ 2147483647 w 3456"/>
              <a:gd name="T45" fmla="*/ 2147483647 h 3144"/>
              <a:gd name="T46" fmla="*/ 2147483647 w 3456"/>
              <a:gd name="T47" fmla="*/ 2147483647 h 3144"/>
              <a:gd name="T48" fmla="*/ 2147483647 w 3456"/>
              <a:gd name="T49" fmla="*/ 2147483647 h 3144"/>
              <a:gd name="T50" fmla="*/ 2147483647 w 3456"/>
              <a:gd name="T51" fmla="*/ 2147483647 h 3144"/>
              <a:gd name="T52" fmla="*/ 2147483647 w 3456"/>
              <a:gd name="T53" fmla="*/ 2147483647 h 3144"/>
              <a:gd name="T54" fmla="*/ 2147483647 w 3456"/>
              <a:gd name="T55" fmla="*/ 2147483647 h 3144"/>
              <a:gd name="T56" fmla="*/ 2147483647 w 3456"/>
              <a:gd name="T57" fmla="*/ 2147483647 h 3144"/>
              <a:gd name="T58" fmla="*/ 2147483647 w 3456"/>
              <a:gd name="T59" fmla="*/ 2147483647 h 3144"/>
              <a:gd name="T60" fmla="*/ 2147483647 w 3456"/>
              <a:gd name="T61" fmla="*/ 2147483647 h 3144"/>
              <a:gd name="T62" fmla="*/ 2147483647 w 3456"/>
              <a:gd name="T63" fmla="*/ 2147483647 h 3144"/>
              <a:gd name="T64" fmla="*/ 2147483647 w 3456"/>
              <a:gd name="T65" fmla="*/ 2147483647 h 3144"/>
              <a:gd name="T66" fmla="*/ 2147483647 w 3456"/>
              <a:gd name="T67" fmla="*/ 2147483647 h 3144"/>
              <a:gd name="T68" fmla="*/ 2147483647 w 3456"/>
              <a:gd name="T69" fmla="*/ 2147483647 h 3144"/>
              <a:gd name="T70" fmla="*/ 2147483647 w 3456"/>
              <a:gd name="T71" fmla="*/ 2147483647 h 3144"/>
              <a:gd name="T72" fmla="*/ 2147483647 w 3456"/>
              <a:gd name="T73" fmla="*/ 2147483647 h 3144"/>
              <a:gd name="T74" fmla="*/ 2147483647 w 3456"/>
              <a:gd name="T75" fmla="*/ 2147483647 h 3144"/>
              <a:gd name="T76" fmla="*/ 2147483647 w 3456"/>
              <a:gd name="T77" fmla="*/ 2147483647 h 3144"/>
              <a:gd name="T78" fmla="*/ 2147483647 w 3456"/>
              <a:gd name="T79" fmla="*/ 2147483647 h 3144"/>
              <a:gd name="T80" fmla="*/ 2147483647 w 3456"/>
              <a:gd name="T81" fmla="*/ 2147483647 h 3144"/>
              <a:gd name="T82" fmla="*/ 2147483647 w 3456"/>
              <a:gd name="T83" fmla="*/ 2147483647 h 3144"/>
              <a:gd name="T84" fmla="*/ 2147483647 w 3456"/>
              <a:gd name="T85" fmla="*/ 2147483647 h 3144"/>
              <a:gd name="T86" fmla="*/ 2147483647 w 3456"/>
              <a:gd name="T87" fmla="*/ 2147483647 h 3144"/>
              <a:gd name="T88" fmla="*/ 2147483647 w 3456"/>
              <a:gd name="T89" fmla="*/ 2147483647 h 3144"/>
              <a:gd name="T90" fmla="*/ 2147483647 w 3456"/>
              <a:gd name="T91" fmla="*/ 2147483647 h 3144"/>
              <a:gd name="T92" fmla="*/ 0 w 3456"/>
              <a:gd name="T93" fmla="*/ 2147483647 h 3144"/>
              <a:gd name="T94" fmla="*/ 2147483647 w 3456"/>
              <a:gd name="T95" fmla="*/ 2147483647 h 3144"/>
              <a:gd name="T96" fmla="*/ 2147483647 w 3456"/>
              <a:gd name="T97" fmla="*/ 2147483647 h 3144"/>
              <a:gd name="T98" fmla="*/ 2147483647 w 3456"/>
              <a:gd name="T99" fmla="*/ 2147483647 h 3144"/>
              <a:gd name="T100" fmla="*/ 2147483647 w 3456"/>
              <a:gd name="T101" fmla="*/ 2147483647 h 3144"/>
              <a:gd name="T102" fmla="*/ 2147483647 w 3456"/>
              <a:gd name="T103" fmla="*/ 0 h 31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56"/>
              <a:gd name="T157" fmla="*/ 0 h 3144"/>
              <a:gd name="T158" fmla="*/ 3456 w 3456"/>
              <a:gd name="T159" fmla="*/ 3144 h 31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56" h="3144">
                <a:moveTo>
                  <a:pt x="2903" y="1005"/>
                </a:moveTo>
                <a:lnTo>
                  <a:pt x="2903" y="2177"/>
                </a:lnTo>
                <a:lnTo>
                  <a:pt x="3302" y="2177"/>
                </a:lnTo>
                <a:lnTo>
                  <a:pt x="2903" y="1005"/>
                </a:lnTo>
                <a:close/>
                <a:moveTo>
                  <a:pt x="2765" y="1005"/>
                </a:moveTo>
                <a:lnTo>
                  <a:pt x="2366" y="2177"/>
                </a:lnTo>
                <a:lnTo>
                  <a:pt x="2765" y="2177"/>
                </a:lnTo>
                <a:lnTo>
                  <a:pt x="2765" y="1005"/>
                </a:lnTo>
                <a:close/>
                <a:moveTo>
                  <a:pt x="691" y="1005"/>
                </a:moveTo>
                <a:lnTo>
                  <a:pt x="691" y="2177"/>
                </a:lnTo>
                <a:lnTo>
                  <a:pt x="1090" y="2177"/>
                </a:lnTo>
                <a:lnTo>
                  <a:pt x="691" y="1005"/>
                </a:lnTo>
                <a:close/>
                <a:moveTo>
                  <a:pt x="553" y="1005"/>
                </a:moveTo>
                <a:lnTo>
                  <a:pt x="154" y="2177"/>
                </a:lnTo>
                <a:lnTo>
                  <a:pt x="553" y="2177"/>
                </a:lnTo>
                <a:lnTo>
                  <a:pt x="553" y="1005"/>
                </a:lnTo>
                <a:close/>
                <a:moveTo>
                  <a:pt x="1728" y="0"/>
                </a:moveTo>
                <a:lnTo>
                  <a:pt x="1752" y="4"/>
                </a:lnTo>
                <a:lnTo>
                  <a:pt x="1773" y="11"/>
                </a:lnTo>
                <a:lnTo>
                  <a:pt x="1793" y="23"/>
                </a:lnTo>
                <a:lnTo>
                  <a:pt x="1809" y="39"/>
                </a:lnTo>
                <a:lnTo>
                  <a:pt x="1821" y="58"/>
                </a:lnTo>
                <a:lnTo>
                  <a:pt x="1829" y="80"/>
                </a:lnTo>
                <a:lnTo>
                  <a:pt x="1832" y="104"/>
                </a:lnTo>
                <a:lnTo>
                  <a:pt x="1841" y="484"/>
                </a:lnTo>
                <a:lnTo>
                  <a:pt x="2972" y="484"/>
                </a:lnTo>
                <a:lnTo>
                  <a:pt x="2996" y="487"/>
                </a:lnTo>
                <a:lnTo>
                  <a:pt x="3018" y="494"/>
                </a:lnTo>
                <a:lnTo>
                  <a:pt x="3037" y="507"/>
                </a:lnTo>
                <a:lnTo>
                  <a:pt x="3053" y="523"/>
                </a:lnTo>
                <a:lnTo>
                  <a:pt x="3065" y="542"/>
                </a:lnTo>
                <a:lnTo>
                  <a:pt x="3073" y="564"/>
                </a:lnTo>
                <a:lnTo>
                  <a:pt x="3076" y="588"/>
                </a:lnTo>
                <a:lnTo>
                  <a:pt x="3073" y="612"/>
                </a:lnTo>
                <a:lnTo>
                  <a:pt x="3065" y="634"/>
                </a:lnTo>
                <a:lnTo>
                  <a:pt x="3053" y="653"/>
                </a:lnTo>
                <a:lnTo>
                  <a:pt x="3037" y="668"/>
                </a:lnTo>
                <a:lnTo>
                  <a:pt x="3018" y="681"/>
                </a:lnTo>
                <a:lnTo>
                  <a:pt x="2996" y="688"/>
                </a:lnTo>
                <a:lnTo>
                  <a:pt x="2972" y="691"/>
                </a:lnTo>
                <a:lnTo>
                  <a:pt x="2943" y="691"/>
                </a:lnTo>
                <a:lnTo>
                  <a:pt x="3456" y="2177"/>
                </a:lnTo>
                <a:lnTo>
                  <a:pt x="3456" y="2178"/>
                </a:lnTo>
                <a:lnTo>
                  <a:pt x="3456" y="2182"/>
                </a:lnTo>
                <a:lnTo>
                  <a:pt x="3455" y="2188"/>
                </a:lnTo>
                <a:lnTo>
                  <a:pt x="3454" y="2197"/>
                </a:lnTo>
                <a:lnTo>
                  <a:pt x="3452" y="2208"/>
                </a:lnTo>
                <a:lnTo>
                  <a:pt x="3449" y="2221"/>
                </a:lnTo>
                <a:lnTo>
                  <a:pt x="3446" y="2234"/>
                </a:lnTo>
                <a:lnTo>
                  <a:pt x="3440" y="2250"/>
                </a:lnTo>
                <a:lnTo>
                  <a:pt x="3433" y="2266"/>
                </a:lnTo>
                <a:lnTo>
                  <a:pt x="3425" y="2284"/>
                </a:lnTo>
                <a:lnTo>
                  <a:pt x="3414" y="2302"/>
                </a:lnTo>
                <a:lnTo>
                  <a:pt x="3402" y="2321"/>
                </a:lnTo>
                <a:lnTo>
                  <a:pt x="3387" y="2340"/>
                </a:lnTo>
                <a:lnTo>
                  <a:pt x="3369" y="2359"/>
                </a:lnTo>
                <a:lnTo>
                  <a:pt x="3349" y="2378"/>
                </a:lnTo>
                <a:lnTo>
                  <a:pt x="3326" y="2397"/>
                </a:lnTo>
                <a:lnTo>
                  <a:pt x="3301" y="2415"/>
                </a:lnTo>
                <a:lnTo>
                  <a:pt x="3272" y="2432"/>
                </a:lnTo>
                <a:lnTo>
                  <a:pt x="3239" y="2449"/>
                </a:lnTo>
                <a:lnTo>
                  <a:pt x="3204" y="2465"/>
                </a:lnTo>
                <a:lnTo>
                  <a:pt x="3164" y="2478"/>
                </a:lnTo>
                <a:lnTo>
                  <a:pt x="3120" y="2491"/>
                </a:lnTo>
                <a:lnTo>
                  <a:pt x="3072" y="2501"/>
                </a:lnTo>
                <a:lnTo>
                  <a:pt x="3019" y="2511"/>
                </a:lnTo>
                <a:lnTo>
                  <a:pt x="2963" y="2517"/>
                </a:lnTo>
                <a:lnTo>
                  <a:pt x="2901" y="2521"/>
                </a:lnTo>
                <a:lnTo>
                  <a:pt x="2834" y="2522"/>
                </a:lnTo>
                <a:lnTo>
                  <a:pt x="2767" y="2521"/>
                </a:lnTo>
                <a:lnTo>
                  <a:pt x="2706" y="2517"/>
                </a:lnTo>
                <a:lnTo>
                  <a:pt x="2649" y="2511"/>
                </a:lnTo>
                <a:lnTo>
                  <a:pt x="2596" y="2501"/>
                </a:lnTo>
                <a:lnTo>
                  <a:pt x="2548" y="2491"/>
                </a:lnTo>
                <a:lnTo>
                  <a:pt x="2504" y="2478"/>
                </a:lnTo>
                <a:lnTo>
                  <a:pt x="2464" y="2465"/>
                </a:lnTo>
                <a:lnTo>
                  <a:pt x="2429" y="2449"/>
                </a:lnTo>
                <a:lnTo>
                  <a:pt x="2396" y="2432"/>
                </a:lnTo>
                <a:lnTo>
                  <a:pt x="2367" y="2415"/>
                </a:lnTo>
                <a:lnTo>
                  <a:pt x="2342" y="2397"/>
                </a:lnTo>
                <a:lnTo>
                  <a:pt x="2319" y="2378"/>
                </a:lnTo>
                <a:lnTo>
                  <a:pt x="2299" y="2359"/>
                </a:lnTo>
                <a:lnTo>
                  <a:pt x="2281" y="2340"/>
                </a:lnTo>
                <a:lnTo>
                  <a:pt x="2266" y="2321"/>
                </a:lnTo>
                <a:lnTo>
                  <a:pt x="2254" y="2302"/>
                </a:lnTo>
                <a:lnTo>
                  <a:pt x="2243" y="2284"/>
                </a:lnTo>
                <a:lnTo>
                  <a:pt x="2235" y="2266"/>
                </a:lnTo>
                <a:lnTo>
                  <a:pt x="2228" y="2250"/>
                </a:lnTo>
                <a:lnTo>
                  <a:pt x="2222" y="2234"/>
                </a:lnTo>
                <a:lnTo>
                  <a:pt x="2218" y="2221"/>
                </a:lnTo>
                <a:lnTo>
                  <a:pt x="2216" y="2208"/>
                </a:lnTo>
                <a:lnTo>
                  <a:pt x="2214" y="2197"/>
                </a:lnTo>
                <a:lnTo>
                  <a:pt x="2213" y="2188"/>
                </a:lnTo>
                <a:lnTo>
                  <a:pt x="2212" y="2182"/>
                </a:lnTo>
                <a:lnTo>
                  <a:pt x="2212" y="2178"/>
                </a:lnTo>
                <a:lnTo>
                  <a:pt x="2212" y="2177"/>
                </a:lnTo>
                <a:lnTo>
                  <a:pt x="2725" y="691"/>
                </a:lnTo>
                <a:lnTo>
                  <a:pt x="1846" y="691"/>
                </a:lnTo>
                <a:lnTo>
                  <a:pt x="1848" y="765"/>
                </a:lnTo>
                <a:lnTo>
                  <a:pt x="1873" y="786"/>
                </a:lnTo>
                <a:lnTo>
                  <a:pt x="1895" y="810"/>
                </a:lnTo>
                <a:lnTo>
                  <a:pt x="1911" y="837"/>
                </a:lnTo>
                <a:lnTo>
                  <a:pt x="1925" y="867"/>
                </a:lnTo>
                <a:lnTo>
                  <a:pt x="1932" y="900"/>
                </a:lnTo>
                <a:lnTo>
                  <a:pt x="1935" y="933"/>
                </a:lnTo>
                <a:lnTo>
                  <a:pt x="1933" y="966"/>
                </a:lnTo>
                <a:lnTo>
                  <a:pt x="1926" y="996"/>
                </a:lnTo>
                <a:lnTo>
                  <a:pt x="1913" y="1025"/>
                </a:lnTo>
                <a:lnTo>
                  <a:pt x="1899" y="1051"/>
                </a:lnTo>
                <a:lnTo>
                  <a:pt x="1879" y="1075"/>
                </a:lnTo>
                <a:lnTo>
                  <a:pt x="1857" y="1095"/>
                </a:lnTo>
                <a:lnTo>
                  <a:pt x="1899" y="2804"/>
                </a:lnTo>
                <a:lnTo>
                  <a:pt x="1972" y="2810"/>
                </a:lnTo>
                <a:lnTo>
                  <a:pt x="2039" y="2819"/>
                </a:lnTo>
                <a:lnTo>
                  <a:pt x="2102" y="2829"/>
                </a:lnTo>
                <a:lnTo>
                  <a:pt x="2158" y="2840"/>
                </a:lnTo>
                <a:lnTo>
                  <a:pt x="2211" y="2854"/>
                </a:lnTo>
                <a:lnTo>
                  <a:pt x="2258" y="2868"/>
                </a:lnTo>
                <a:lnTo>
                  <a:pt x="2300" y="2883"/>
                </a:lnTo>
                <a:lnTo>
                  <a:pt x="2339" y="2900"/>
                </a:lnTo>
                <a:lnTo>
                  <a:pt x="2373" y="2918"/>
                </a:lnTo>
                <a:lnTo>
                  <a:pt x="2403" y="2936"/>
                </a:lnTo>
                <a:lnTo>
                  <a:pt x="2431" y="2954"/>
                </a:lnTo>
                <a:lnTo>
                  <a:pt x="2455" y="2972"/>
                </a:lnTo>
                <a:lnTo>
                  <a:pt x="2475" y="2990"/>
                </a:lnTo>
                <a:lnTo>
                  <a:pt x="2493" y="3009"/>
                </a:lnTo>
                <a:lnTo>
                  <a:pt x="2507" y="3027"/>
                </a:lnTo>
                <a:lnTo>
                  <a:pt x="2520" y="3044"/>
                </a:lnTo>
                <a:lnTo>
                  <a:pt x="2530" y="3060"/>
                </a:lnTo>
                <a:lnTo>
                  <a:pt x="2539" y="3076"/>
                </a:lnTo>
                <a:lnTo>
                  <a:pt x="2545" y="3091"/>
                </a:lnTo>
                <a:lnTo>
                  <a:pt x="2549" y="3103"/>
                </a:lnTo>
                <a:lnTo>
                  <a:pt x="2552" y="3115"/>
                </a:lnTo>
                <a:lnTo>
                  <a:pt x="2555" y="3125"/>
                </a:lnTo>
                <a:lnTo>
                  <a:pt x="2556" y="3134"/>
                </a:lnTo>
                <a:lnTo>
                  <a:pt x="2557" y="3139"/>
                </a:lnTo>
                <a:lnTo>
                  <a:pt x="2557" y="3143"/>
                </a:lnTo>
                <a:lnTo>
                  <a:pt x="2557" y="3144"/>
                </a:lnTo>
                <a:lnTo>
                  <a:pt x="899" y="3144"/>
                </a:lnTo>
                <a:lnTo>
                  <a:pt x="899" y="3143"/>
                </a:lnTo>
                <a:lnTo>
                  <a:pt x="899" y="3139"/>
                </a:lnTo>
                <a:lnTo>
                  <a:pt x="900" y="3134"/>
                </a:lnTo>
                <a:lnTo>
                  <a:pt x="901" y="3125"/>
                </a:lnTo>
                <a:lnTo>
                  <a:pt x="904" y="3115"/>
                </a:lnTo>
                <a:lnTo>
                  <a:pt x="907" y="3103"/>
                </a:lnTo>
                <a:lnTo>
                  <a:pt x="911" y="3091"/>
                </a:lnTo>
                <a:lnTo>
                  <a:pt x="917" y="3076"/>
                </a:lnTo>
                <a:lnTo>
                  <a:pt x="926" y="3060"/>
                </a:lnTo>
                <a:lnTo>
                  <a:pt x="936" y="3044"/>
                </a:lnTo>
                <a:lnTo>
                  <a:pt x="949" y="3027"/>
                </a:lnTo>
                <a:lnTo>
                  <a:pt x="963" y="3009"/>
                </a:lnTo>
                <a:lnTo>
                  <a:pt x="981" y="2990"/>
                </a:lnTo>
                <a:lnTo>
                  <a:pt x="1001" y="2972"/>
                </a:lnTo>
                <a:lnTo>
                  <a:pt x="1025" y="2954"/>
                </a:lnTo>
                <a:lnTo>
                  <a:pt x="1053" y="2936"/>
                </a:lnTo>
                <a:lnTo>
                  <a:pt x="1083" y="2918"/>
                </a:lnTo>
                <a:lnTo>
                  <a:pt x="1117" y="2900"/>
                </a:lnTo>
                <a:lnTo>
                  <a:pt x="1156" y="2883"/>
                </a:lnTo>
                <a:lnTo>
                  <a:pt x="1198" y="2868"/>
                </a:lnTo>
                <a:lnTo>
                  <a:pt x="1246" y="2854"/>
                </a:lnTo>
                <a:lnTo>
                  <a:pt x="1298" y="2840"/>
                </a:lnTo>
                <a:lnTo>
                  <a:pt x="1354" y="2829"/>
                </a:lnTo>
                <a:lnTo>
                  <a:pt x="1417" y="2819"/>
                </a:lnTo>
                <a:lnTo>
                  <a:pt x="1484" y="2810"/>
                </a:lnTo>
                <a:lnTo>
                  <a:pt x="1557" y="2804"/>
                </a:lnTo>
                <a:lnTo>
                  <a:pt x="1599" y="1095"/>
                </a:lnTo>
                <a:lnTo>
                  <a:pt x="1577" y="1075"/>
                </a:lnTo>
                <a:lnTo>
                  <a:pt x="1557" y="1051"/>
                </a:lnTo>
                <a:lnTo>
                  <a:pt x="1542" y="1025"/>
                </a:lnTo>
                <a:lnTo>
                  <a:pt x="1530" y="996"/>
                </a:lnTo>
                <a:lnTo>
                  <a:pt x="1523" y="966"/>
                </a:lnTo>
                <a:lnTo>
                  <a:pt x="1521" y="933"/>
                </a:lnTo>
                <a:lnTo>
                  <a:pt x="1524" y="900"/>
                </a:lnTo>
                <a:lnTo>
                  <a:pt x="1531" y="867"/>
                </a:lnTo>
                <a:lnTo>
                  <a:pt x="1545" y="837"/>
                </a:lnTo>
                <a:lnTo>
                  <a:pt x="1561" y="810"/>
                </a:lnTo>
                <a:lnTo>
                  <a:pt x="1583" y="786"/>
                </a:lnTo>
                <a:lnTo>
                  <a:pt x="1608" y="765"/>
                </a:lnTo>
                <a:lnTo>
                  <a:pt x="1610" y="691"/>
                </a:lnTo>
                <a:lnTo>
                  <a:pt x="731" y="691"/>
                </a:lnTo>
                <a:lnTo>
                  <a:pt x="1244" y="2177"/>
                </a:lnTo>
                <a:lnTo>
                  <a:pt x="1244" y="2178"/>
                </a:lnTo>
                <a:lnTo>
                  <a:pt x="1244" y="2182"/>
                </a:lnTo>
                <a:lnTo>
                  <a:pt x="1243" y="2188"/>
                </a:lnTo>
                <a:lnTo>
                  <a:pt x="1242" y="2197"/>
                </a:lnTo>
                <a:lnTo>
                  <a:pt x="1240" y="2208"/>
                </a:lnTo>
                <a:lnTo>
                  <a:pt x="1238" y="2221"/>
                </a:lnTo>
                <a:lnTo>
                  <a:pt x="1234" y="2234"/>
                </a:lnTo>
                <a:lnTo>
                  <a:pt x="1228" y="2250"/>
                </a:lnTo>
                <a:lnTo>
                  <a:pt x="1221" y="2266"/>
                </a:lnTo>
                <a:lnTo>
                  <a:pt x="1213" y="2284"/>
                </a:lnTo>
                <a:lnTo>
                  <a:pt x="1202" y="2302"/>
                </a:lnTo>
                <a:lnTo>
                  <a:pt x="1190" y="2321"/>
                </a:lnTo>
                <a:lnTo>
                  <a:pt x="1175" y="2340"/>
                </a:lnTo>
                <a:lnTo>
                  <a:pt x="1157" y="2359"/>
                </a:lnTo>
                <a:lnTo>
                  <a:pt x="1137" y="2378"/>
                </a:lnTo>
                <a:lnTo>
                  <a:pt x="1114" y="2397"/>
                </a:lnTo>
                <a:lnTo>
                  <a:pt x="1089" y="2415"/>
                </a:lnTo>
                <a:lnTo>
                  <a:pt x="1060" y="2432"/>
                </a:lnTo>
                <a:lnTo>
                  <a:pt x="1027" y="2449"/>
                </a:lnTo>
                <a:lnTo>
                  <a:pt x="992" y="2465"/>
                </a:lnTo>
                <a:lnTo>
                  <a:pt x="952" y="2478"/>
                </a:lnTo>
                <a:lnTo>
                  <a:pt x="908" y="2491"/>
                </a:lnTo>
                <a:lnTo>
                  <a:pt x="860" y="2501"/>
                </a:lnTo>
                <a:lnTo>
                  <a:pt x="807" y="2511"/>
                </a:lnTo>
                <a:lnTo>
                  <a:pt x="750" y="2517"/>
                </a:lnTo>
                <a:lnTo>
                  <a:pt x="689" y="2521"/>
                </a:lnTo>
                <a:lnTo>
                  <a:pt x="622" y="2522"/>
                </a:lnTo>
                <a:lnTo>
                  <a:pt x="555" y="2521"/>
                </a:lnTo>
                <a:lnTo>
                  <a:pt x="493" y="2517"/>
                </a:lnTo>
                <a:lnTo>
                  <a:pt x="437" y="2511"/>
                </a:lnTo>
                <a:lnTo>
                  <a:pt x="384" y="2501"/>
                </a:lnTo>
                <a:lnTo>
                  <a:pt x="336" y="2491"/>
                </a:lnTo>
                <a:lnTo>
                  <a:pt x="292" y="2478"/>
                </a:lnTo>
                <a:lnTo>
                  <a:pt x="252" y="2465"/>
                </a:lnTo>
                <a:lnTo>
                  <a:pt x="217" y="2449"/>
                </a:lnTo>
                <a:lnTo>
                  <a:pt x="184" y="2432"/>
                </a:lnTo>
                <a:lnTo>
                  <a:pt x="155" y="2415"/>
                </a:lnTo>
                <a:lnTo>
                  <a:pt x="130" y="2397"/>
                </a:lnTo>
                <a:lnTo>
                  <a:pt x="107" y="2378"/>
                </a:lnTo>
                <a:lnTo>
                  <a:pt x="87" y="2359"/>
                </a:lnTo>
                <a:lnTo>
                  <a:pt x="69" y="2340"/>
                </a:lnTo>
                <a:lnTo>
                  <a:pt x="54" y="2321"/>
                </a:lnTo>
                <a:lnTo>
                  <a:pt x="42" y="2302"/>
                </a:lnTo>
                <a:lnTo>
                  <a:pt x="31" y="2284"/>
                </a:lnTo>
                <a:lnTo>
                  <a:pt x="23" y="2266"/>
                </a:lnTo>
                <a:lnTo>
                  <a:pt x="16" y="2250"/>
                </a:lnTo>
                <a:lnTo>
                  <a:pt x="10" y="2234"/>
                </a:lnTo>
                <a:lnTo>
                  <a:pt x="7" y="2221"/>
                </a:lnTo>
                <a:lnTo>
                  <a:pt x="4" y="2208"/>
                </a:lnTo>
                <a:lnTo>
                  <a:pt x="2" y="2197"/>
                </a:lnTo>
                <a:lnTo>
                  <a:pt x="1" y="2188"/>
                </a:lnTo>
                <a:lnTo>
                  <a:pt x="0" y="2182"/>
                </a:lnTo>
                <a:lnTo>
                  <a:pt x="0" y="2178"/>
                </a:lnTo>
                <a:lnTo>
                  <a:pt x="0" y="2177"/>
                </a:lnTo>
                <a:lnTo>
                  <a:pt x="513" y="691"/>
                </a:lnTo>
                <a:lnTo>
                  <a:pt x="484" y="691"/>
                </a:lnTo>
                <a:lnTo>
                  <a:pt x="460" y="688"/>
                </a:lnTo>
                <a:lnTo>
                  <a:pt x="438" y="681"/>
                </a:lnTo>
                <a:lnTo>
                  <a:pt x="419" y="668"/>
                </a:lnTo>
                <a:lnTo>
                  <a:pt x="403" y="653"/>
                </a:lnTo>
                <a:lnTo>
                  <a:pt x="391" y="634"/>
                </a:lnTo>
                <a:lnTo>
                  <a:pt x="383" y="612"/>
                </a:lnTo>
                <a:lnTo>
                  <a:pt x="380" y="588"/>
                </a:lnTo>
                <a:lnTo>
                  <a:pt x="383" y="564"/>
                </a:lnTo>
                <a:lnTo>
                  <a:pt x="391" y="542"/>
                </a:lnTo>
                <a:lnTo>
                  <a:pt x="403" y="523"/>
                </a:lnTo>
                <a:lnTo>
                  <a:pt x="419" y="507"/>
                </a:lnTo>
                <a:lnTo>
                  <a:pt x="438" y="494"/>
                </a:lnTo>
                <a:lnTo>
                  <a:pt x="460" y="487"/>
                </a:lnTo>
                <a:lnTo>
                  <a:pt x="484" y="484"/>
                </a:lnTo>
                <a:lnTo>
                  <a:pt x="1615" y="484"/>
                </a:lnTo>
                <a:lnTo>
                  <a:pt x="1624" y="104"/>
                </a:lnTo>
                <a:lnTo>
                  <a:pt x="1627" y="80"/>
                </a:lnTo>
                <a:lnTo>
                  <a:pt x="1635" y="58"/>
                </a:lnTo>
                <a:lnTo>
                  <a:pt x="1647" y="39"/>
                </a:lnTo>
                <a:lnTo>
                  <a:pt x="1663" y="23"/>
                </a:lnTo>
                <a:lnTo>
                  <a:pt x="1683" y="11"/>
                </a:lnTo>
                <a:lnTo>
                  <a:pt x="1704" y="4"/>
                </a:lnTo>
                <a:lnTo>
                  <a:pt x="1728" y="0"/>
                </a:lnTo>
                <a:close/>
              </a:path>
            </a:pathLst>
          </a:custGeom>
          <a:solidFill>
            <a:srgbClr val="405A9C"/>
          </a:solidFill>
          <a:ln w="9525">
            <a:noFill/>
            <a:round/>
            <a:headEnd/>
            <a:tailEnd/>
          </a:ln>
        </p:spPr>
        <p:txBody>
          <a:bodyPr wrap="none" lIns="104287" tIns="52143" rIns="104287" bIns="52143" anchor="ctr"/>
          <a:lstStyle/>
          <a:p>
            <a:pPr marL="0" marR="0" lvl="0" indent="0" algn="l" defTabSz="1199221" rtl="0" eaLnBrk="1" fontAlgn="auto" latinLnBrk="0" hangingPunct="1">
              <a:lnSpc>
                <a:spcPct val="100000"/>
              </a:lnSpc>
              <a:spcBef>
                <a:spcPts val="0"/>
              </a:spcBef>
              <a:spcAft>
                <a:spcPts val="0"/>
              </a:spcAft>
              <a:buClrTx/>
              <a:buSzTx/>
              <a:buFontTx/>
              <a:buNone/>
              <a:tabLst/>
              <a:defRPr/>
            </a:pPr>
            <a:endParaRPr kumimoji="0" lang="en-GB" sz="2400" u="none" strike="noStrike" kern="120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C16DE7FC-9FFC-7141-A834-01B1CF30A87F}"/>
              </a:ext>
            </a:extLst>
          </p:cNvPr>
          <p:cNvCxnSpPr/>
          <p:nvPr/>
        </p:nvCxnSpPr>
        <p:spPr>
          <a:xfrm>
            <a:off x="7950200" y="1709305"/>
            <a:ext cx="0" cy="3960811"/>
          </a:xfrm>
          <a:prstGeom prst="line">
            <a:avLst/>
          </a:prstGeom>
          <a:ln w="889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Slide Number Placeholder 2">
            <a:extLst>
              <a:ext uri="{FF2B5EF4-FFF2-40B4-BE49-F238E27FC236}">
                <a16:creationId xmlns:a16="http://schemas.microsoft.com/office/drawing/2014/main" id="{C0E24471-9781-41F9-981E-4BF311659762}"/>
              </a:ext>
            </a:extLst>
          </p:cNvPr>
          <p:cNvSpPr txBox="1">
            <a:spLocks/>
          </p:cNvSpPr>
          <p:nvPr/>
        </p:nvSpPr>
        <p:spPr>
          <a:xfrm>
            <a:off x="400050" y="6291406"/>
            <a:ext cx="4915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61AABEC-672F-4B68-B914-690DA978312C}" type="slidenum">
              <a:rPr lang="en-GB" sz="900" smtClean="0">
                <a:solidFill>
                  <a:srgbClr val="2F469C">
                    <a:lumMod val="75000"/>
                  </a:srgbClr>
                </a:solidFill>
                <a:cs typeface="Arial" panose="020B0604020202020204" pitchFamily="34" charset="0"/>
              </a:rPr>
              <a:pPr algn="r">
                <a:defRPr/>
              </a:pPr>
              <a:t>15</a:t>
            </a:fld>
            <a:r>
              <a:rPr lang="en-GB" sz="900" dirty="0">
                <a:solidFill>
                  <a:srgbClr val="2F469C">
                    <a:lumMod val="75000"/>
                  </a:srgbClr>
                </a:solidFill>
                <a:cs typeface="Arial" panose="020B0604020202020204" pitchFamily="34" charset="0"/>
              </a:rPr>
              <a:t> ‒</a:t>
            </a:r>
            <a:r>
              <a:rPr lang="en-GB" sz="900" b="1" dirty="0">
                <a:solidFill>
                  <a:srgbClr val="2F469C">
                    <a:lumMod val="75000"/>
                  </a:srgb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73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E0FC-431D-5B4A-80F6-CE6C22033414}"/>
              </a:ext>
            </a:extLst>
          </p:cNvPr>
          <p:cNvSpPr>
            <a:spLocks noGrp="1"/>
          </p:cNvSpPr>
          <p:nvPr>
            <p:ph type="title"/>
          </p:nvPr>
        </p:nvSpPr>
        <p:spPr>
          <a:xfrm>
            <a:off x="701193" y="140385"/>
            <a:ext cx="10037475" cy="720197"/>
          </a:xfrm>
        </p:spPr>
        <p:txBody>
          <a:bodyPr/>
          <a:lstStyle/>
          <a:p>
            <a:r>
              <a:rPr lang="en-US" sz="2600" b="0" cap="all" spc="120" dirty="0">
                <a:solidFill>
                  <a:srgbClr val="2F469C"/>
                </a:solidFill>
                <a:latin typeface="Arial"/>
                <a:ea typeface="+mj-ea"/>
                <a:cs typeface="+mj-cs"/>
              </a:rPr>
              <a:t>Our archetypes identify the types of innovations to help you focus on the right portfolio mix</a:t>
            </a:r>
          </a:p>
        </p:txBody>
      </p:sp>
      <p:grpSp>
        <p:nvGrpSpPr>
          <p:cNvPr id="5" name="Group 4">
            <a:extLst>
              <a:ext uri="{FF2B5EF4-FFF2-40B4-BE49-F238E27FC236}">
                <a16:creationId xmlns:a16="http://schemas.microsoft.com/office/drawing/2014/main" id="{974BDE3C-8D13-4D44-9510-C2C88C8FD045}"/>
              </a:ext>
            </a:extLst>
          </p:cNvPr>
          <p:cNvGrpSpPr/>
          <p:nvPr/>
        </p:nvGrpSpPr>
        <p:grpSpPr>
          <a:xfrm>
            <a:off x="701193" y="1661940"/>
            <a:ext cx="3673470" cy="4352384"/>
            <a:chOff x="517103" y="922296"/>
            <a:chExt cx="4402546" cy="5216204"/>
          </a:xfrm>
        </p:grpSpPr>
        <p:grpSp>
          <p:nvGrpSpPr>
            <p:cNvPr id="6" name="Group 5">
              <a:extLst>
                <a:ext uri="{FF2B5EF4-FFF2-40B4-BE49-F238E27FC236}">
                  <a16:creationId xmlns:a16="http://schemas.microsoft.com/office/drawing/2014/main" id="{E93914D1-44FA-734B-A5D2-8FBED0C18BD3}"/>
                </a:ext>
              </a:extLst>
            </p:cNvPr>
            <p:cNvGrpSpPr/>
            <p:nvPr/>
          </p:nvGrpSpPr>
          <p:grpSpPr>
            <a:xfrm>
              <a:off x="517103" y="922296"/>
              <a:ext cx="4402546" cy="5216204"/>
              <a:chOff x="4718694" y="1316934"/>
              <a:chExt cx="5557747" cy="5239300"/>
            </a:xfrm>
          </p:grpSpPr>
          <p:graphicFrame>
            <p:nvGraphicFramePr>
              <p:cNvPr id="8" name="Chart 7">
                <a:extLst>
                  <a:ext uri="{FF2B5EF4-FFF2-40B4-BE49-F238E27FC236}">
                    <a16:creationId xmlns:a16="http://schemas.microsoft.com/office/drawing/2014/main" id="{1521F062-EF1C-BC47-A941-BEDCC7226335}"/>
                  </a:ext>
                </a:extLst>
              </p:cNvPr>
              <p:cNvGraphicFramePr>
                <a:graphicFrameLocks noChangeAspect="1"/>
              </p:cNvGraphicFramePr>
              <p:nvPr>
                <p:extLst>
                  <p:ext uri="{D42A27DB-BD31-4B8C-83A1-F6EECF244321}">
                    <p14:modId xmlns:p14="http://schemas.microsoft.com/office/powerpoint/2010/main" val="2146482345"/>
                  </p:ext>
                </p:extLst>
              </p:nvPr>
            </p:nvGraphicFramePr>
            <p:xfrm>
              <a:off x="4718694" y="1316934"/>
              <a:ext cx="5557747" cy="5239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90836F7-85BC-1A4E-9231-2841D2C9D18C}"/>
                  </a:ext>
                </a:extLst>
              </p:cNvPr>
              <p:cNvGraphicFramePr>
                <a:graphicFrameLocks noChangeAspect="1"/>
              </p:cNvGraphicFramePr>
              <p:nvPr>
                <p:extLst>
                  <p:ext uri="{D42A27DB-BD31-4B8C-83A1-F6EECF244321}">
                    <p14:modId xmlns:p14="http://schemas.microsoft.com/office/powerpoint/2010/main" val="3456739509"/>
                  </p:ext>
                </p:extLst>
              </p:nvPr>
            </p:nvGraphicFramePr>
            <p:xfrm>
              <a:off x="6096365" y="2601419"/>
              <a:ext cx="2820984" cy="265934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C44AE3DB-BF0C-554B-8934-E40F87A556E0}"/>
                  </a:ext>
                </a:extLst>
              </p:cNvPr>
              <p:cNvSpPr txBox="1"/>
              <p:nvPr/>
            </p:nvSpPr>
            <p:spPr>
              <a:xfrm rot="1010014">
                <a:off x="6566409" y="2915317"/>
                <a:ext cx="1928432" cy="1818114"/>
              </a:xfrm>
              <a:prstGeom prst="rect">
                <a:avLst/>
              </a:prstGeom>
              <a:noFill/>
            </p:spPr>
            <p:txBody>
              <a:bodyPr spcFirstLastPara="1" wrap="square" lIns="0" tIns="0" rIns="0" bIns="0" numCol="1" rtlCol="0">
                <a:prstTxWarp prst="textArchDown">
                  <a:avLst/>
                </a:prstTxWarp>
                <a:noAutofit/>
              </a:bodyPr>
              <a:lstStyle/>
              <a:p>
                <a:pPr marL="0" marR="0" lvl="0" indent="0" algn="ctr" defTabSz="203395"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Depends on Strategy</a:t>
                </a:r>
              </a:p>
            </p:txBody>
          </p:sp>
          <p:sp>
            <p:nvSpPr>
              <p:cNvPr id="11" name="TextBox 10">
                <a:extLst>
                  <a:ext uri="{FF2B5EF4-FFF2-40B4-BE49-F238E27FC236}">
                    <a16:creationId xmlns:a16="http://schemas.microsoft.com/office/drawing/2014/main" id="{A2ABC9FB-E3C3-6542-97E6-3FC5094C9BB4}"/>
                  </a:ext>
                </a:extLst>
              </p:cNvPr>
              <p:cNvSpPr txBox="1"/>
              <p:nvPr/>
            </p:nvSpPr>
            <p:spPr>
              <a:xfrm rot="18662207">
                <a:off x="6786159" y="3069515"/>
                <a:ext cx="1818114" cy="1928431"/>
              </a:xfrm>
              <a:prstGeom prst="rect">
                <a:avLst/>
              </a:prstGeom>
              <a:noFill/>
            </p:spPr>
            <p:txBody>
              <a:bodyPr spcFirstLastPara="1" wrap="square" lIns="0" tIns="0" rIns="0" bIns="0" numCol="1" rtlCol="0">
                <a:prstTxWarp prst="textArchUp">
                  <a:avLst/>
                </a:prstTxWarp>
                <a:noAutofit/>
              </a:bodyPr>
              <a:lstStyle/>
              <a:p>
                <a:pPr marL="0" marR="0" lvl="0" indent="0" algn="ctr" defTabSz="203395"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Handle with </a:t>
                </a:r>
                <a:b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Care</a:t>
                </a:r>
              </a:p>
            </p:txBody>
          </p:sp>
          <p:sp>
            <p:nvSpPr>
              <p:cNvPr id="12" name="Text Box 12">
                <a:extLst>
                  <a:ext uri="{FF2B5EF4-FFF2-40B4-BE49-F238E27FC236}">
                    <a16:creationId xmlns:a16="http://schemas.microsoft.com/office/drawing/2014/main" id="{DE1AA93F-BA06-454D-AF17-59127F0BC54F}"/>
                  </a:ext>
                </a:extLst>
              </p:cNvPr>
              <p:cNvSpPr txBox="1">
                <a:spLocks noChangeArrowheads="1"/>
              </p:cNvSpPr>
              <p:nvPr/>
            </p:nvSpPr>
            <p:spPr bwMode="auto">
              <a:xfrm>
                <a:off x="6986960" y="3861587"/>
                <a:ext cx="1043488"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Archetypes</a:t>
                </a:r>
              </a:p>
            </p:txBody>
          </p:sp>
          <p:sp>
            <p:nvSpPr>
              <p:cNvPr id="13" name="Text Box 12">
                <a:extLst>
                  <a:ext uri="{FF2B5EF4-FFF2-40B4-BE49-F238E27FC236}">
                    <a16:creationId xmlns:a16="http://schemas.microsoft.com/office/drawing/2014/main" id="{2FAB2117-A241-7B41-A4FA-4348A698915E}"/>
                  </a:ext>
                </a:extLst>
              </p:cNvPr>
              <p:cNvSpPr txBox="1">
                <a:spLocks noChangeArrowheads="1"/>
              </p:cNvSpPr>
              <p:nvPr/>
            </p:nvSpPr>
            <p:spPr bwMode="auto">
              <a:xfrm rot="21113816">
                <a:off x="8712498" y="3684384"/>
                <a:ext cx="1375882"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Breakthrough</a:t>
                </a:r>
              </a:p>
            </p:txBody>
          </p:sp>
          <p:sp>
            <p:nvSpPr>
              <p:cNvPr id="14" name="Text Box 12">
                <a:extLst>
                  <a:ext uri="{FF2B5EF4-FFF2-40B4-BE49-F238E27FC236}">
                    <a16:creationId xmlns:a16="http://schemas.microsoft.com/office/drawing/2014/main" id="{65AA3F40-A174-604D-9FCA-2AB36AA148A1}"/>
                  </a:ext>
                </a:extLst>
              </p:cNvPr>
              <p:cNvSpPr txBox="1">
                <a:spLocks noChangeArrowheads="1"/>
              </p:cNvSpPr>
              <p:nvPr/>
            </p:nvSpPr>
            <p:spPr bwMode="auto">
              <a:xfrm rot="19135760">
                <a:off x="8324776" y="2871220"/>
                <a:ext cx="1228234"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Underpriced</a:t>
                </a:r>
              </a:p>
            </p:txBody>
          </p:sp>
          <p:sp>
            <p:nvSpPr>
              <p:cNvPr id="15" name="Text Box 12">
                <a:extLst>
                  <a:ext uri="{FF2B5EF4-FFF2-40B4-BE49-F238E27FC236}">
                    <a16:creationId xmlns:a16="http://schemas.microsoft.com/office/drawing/2014/main" id="{5412DFF6-5DDB-CA4B-B771-B7B2F6CBF086}"/>
                  </a:ext>
                </a:extLst>
              </p:cNvPr>
              <p:cNvSpPr txBox="1">
                <a:spLocks noChangeArrowheads="1"/>
              </p:cNvSpPr>
              <p:nvPr/>
            </p:nvSpPr>
            <p:spPr bwMode="auto">
              <a:xfrm rot="17197849">
                <a:off x="7619683" y="2419897"/>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Winner</a:t>
                </a:r>
              </a:p>
            </p:txBody>
          </p:sp>
          <p:sp>
            <p:nvSpPr>
              <p:cNvPr id="16" name="Text Box 12">
                <a:extLst>
                  <a:ext uri="{FF2B5EF4-FFF2-40B4-BE49-F238E27FC236}">
                    <a16:creationId xmlns:a16="http://schemas.microsoft.com/office/drawing/2014/main" id="{E667E51D-BAFD-454E-8403-4C7A1B4C87CB}"/>
                  </a:ext>
                </a:extLst>
              </p:cNvPr>
              <p:cNvSpPr txBox="1">
                <a:spLocks noChangeArrowheads="1"/>
              </p:cNvSpPr>
              <p:nvPr/>
            </p:nvSpPr>
            <p:spPr bwMode="auto">
              <a:xfrm rot="1153885">
                <a:off x="8680774" y="4494044"/>
                <a:ext cx="1043488"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Good Start</a:t>
                </a:r>
              </a:p>
            </p:txBody>
          </p:sp>
          <p:sp>
            <p:nvSpPr>
              <p:cNvPr id="17" name="Text Box 12">
                <a:extLst>
                  <a:ext uri="{FF2B5EF4-FFF2-40B4-BE49-F238E27FC236}">
                    <a16:creationId xmlns:a16="http://schemas.microsoft.com/office/drawing/2014/main" id="{F77CFFEA-970A-244C-AC52-0682FFD21CF7}"/>
                  </a:ext>
                </a:extLst>
              </p:cNvPr>
              <p:cNvSpPr txBox="1">
                <a:spLocks noChangeArrowheads="1"/>
              </p:cNvSpPr>
              <p:nvPr/>
            </p:nvSpPr>
            <p:spPr bwMode="auto">
              <a:xfrm rot="3429279">
                <a:off x="8033341" y="5176943"/>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Premium</a:t>
                </a:r>
              </a:p>
            </p:txBody>
          </p:sp>
          <p:sp>
            <p:nvSpPr>
              <p:cNvPr id="18" name="Text Box 12">
                <a:extLst>
                  <a:ext uri="{FF2B5EF4-FFF2-40B4-BE49-F238E27FC236}">
                    <a16:creationId xmlns:a16="http://schemas.microsoft.com/office/drawing/2014/main" id="{BF61A68A-FAB7-2645-919B-34C55795B467}"/>
                  </a:ext>
                </a:extLst>
              </p:cNvPr>
              <p:cNvSpPr txBox="1">
                <a:spLocks noChangeArrowheads="1"/>
              </p:cNvSpPr>
              <p:nvPr/>
            </p:nvSpPr>
            <p:spPr bwMode="auto">
              <a:xfrm rot="16200000">
                <a:off x="6990311" y="5406701"/>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Value</a:t>
                </a:r>
              </a:p>
            </p:txBody>
          </p:sp>
          <p:sp>
            <p:nvSpPr>
              <p:cNvPr id="19" name="Text Box 12">
                <a:extLst>
                  <a:ext uri="{FF2B5EF4-FFF2-40B4-BE49-F238E27FC236}">
                    <a16:creationId xmlns:a16="http://schemas.microsoft.com/office/drawing/2014/main" id="{B65D63A0-F93F-BA4F-AEFB-4F95473B7E91}"/>
                  </a:ext>
                </a:extLst>
              </p:cNvPr>
              <p:cNvSpPr txBox="1">
                <a:spLocks noChangeArrowheads="1"/>
              </p:cNvSpPr>
              <p:nvPr/>
            </p:nvSpPr>
            <p:spPr bwMode="auto">
              <a:xfrm rot="18039982">
                <a:off x="5999999" y="5144653"/>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Me-Too</a:t>
                </a:r>
              </a:p>
            </p:txBody>
          </p:sp>
          <p:sp>
            <p:nvSpPr>
              <p:cNvPr id="20" name="Text Box 12">
                <a:extLst>
                  <a:ext uri="{FF2B5EF4-FFF2-40B4-BE49-F238E27FC236}">
                    <a16:creationId xmlns:a16="http://schemas.microsoft.com/office/drawing/2014/main" id="{D3837193-4CEB-714C-81B3-86ECC46ADA2F}"/>
                  </a:ext>
                </a:extLst>
              </p:cNvPr>
              <p:cNvSpPr txBox="1">
                <a:spLocks noChangeArrowheads="1"/>
              </p:cNvSpPr>
              <p:nvPr/>
            </p:nvSpPr>
            <p:spPr bwMode="auto">
              <a:xfrm rot="19955868">
                <a:off x="5323580" y="4552383"/>
                <a:ext cx="1088302"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Niche</a:t>
                </a:r>
              </a:p>
            </p:txBody>
          </p:sp>
          <p:sp>
            <p:nvSpPr>
              <p:cNvPr id="21" name="Text Box 12">
                <a:extLst>
                  <a:ext uri="{FF2B5EF4-FFF2-40B4-BE49-F238E27FC236}">
                    <a16:creationId xmlns:a16="http://schemas.microsoft.com/office/drawing/2014/main" id="{C2869DF9-8DE0-6C44-809B-FC5CE06D67D7}"/>
                  </a:ext>
                </a:extLst>
              </p:cNvPr>
              <p:cNvSpPr txBox="1">
                <a:spLocks noChangeArrowheads="1"/>
              </p:cNvSpPr>
              <p:nvPr/>
            </p:nvSpPr>
            <p:spPr bwMode="auto">
              <a:xfrm rot="479012">
                <a:off x="5084952" y="3650953"/>
                <a:ext cx="1088302"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Restart</a:t>
                </a:r>
              </a:p>
            </p:txBody>
          </p:sp>
          <p:sp>
            <p:nvSpPr>
              <p:cNvPr id="22" name="Text Box 12">
                <a:extLst>
                  <a:ext uri="{FF2B5EF4-FFF2-40B4-BE49-F238E27FC236}">
                    <a16:creationId xmlns:a16="http://schemas.microsoft.com/office/drawing/2014/main" id="{1A981EF9-5E91-5145-B830-454E8E01440B}"/>
                  </a:ext>
                </a:extLst>
              </p:cNvPr>
              <p:cNvSpPr txBox="1">
                <a:spLocks noChangeArrowheads="1"/>
              </p:cNvSpPr>
              <p:nvPr/>
            </p:nvSpPr>
            <p:spPr bwMode="auto">
              <a:xfrm rot="2441609">
                <a:off x="5347896" y="2871221"/>
                <a:ext cx="1372859"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Unconvincing</a:t>
                </a:r>
              </a:p>
            </p:txBody>
          </p:sp>
          <p:sp>
            <p:nvSpPr>
              <p:cNvPr id="23" name="Text Box 12">
                <a:extLst>
                  <a:ext uri="{FF2B5EF4-FFF2-40B4-BE49-F238E27FC236}">
                    <a16:creationId xmlns:a16="http://schemas.microsoft.com/office/drawing/2014/main" id="{B6AB37A7-73BA-8745-9C8D-1125C1E5BD55}"/>
                  </a:ext>
                </a:extLst>
              </p:cNvPr>
              <p:cNvSpPr txBox="1">
                <a:spLocks noChangeArrowheads="1"/>
              </p:cNvSpPr>
              <p:nvPr/>
            </p:nvSpPr>
            <p:spPr bwMode="auto">
              <a:xfrm rot="4392704">
                <a:off x="6446220" y="2383108"/>
                <a:ext cx="1026047"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Overpriced</a:t>
                </a:r>
              </a:p>
            </p:txBody>
          </p:sp>
        </p:grpSp>
        <p:sp>
          <p:nvSpPr>
            <p:cNvPr id="7" name="TextBox 6">
              <a:extLst>
                <a:ext uri="{FF2B5EF4-FFF2-40B4-BE49-F238E27FC236}">
                  <a16:creationId xmlns:a16="http://schemas.microsoft.com/office/drawing/2014/main" id="{9E63ABC7-3A18-204B-B138-0AB87A12F2E3}"/>
                </a:ext>
              </a:extLst>
            </p:cNvPr>
            <p:cNvSpPr txBox="1"/>
            <p:nvPr/>
          </p:nvSpPr>
          <p:spPr>
            <a:xfrm rot="3421683">
              <a:off x="1670121" y="2823505"/>
              <a:ext cx="1924546" cy="1527599"/>
            </a:xfrm>
            <a:prstGeom prst="rect">
              <a:avLst/>
            </a:prstGeom>
            <a:noFill/>
          </p:spPr>
          <p:txBody>
            <a:bodyPr spcFirstLastPara="1" wrap="square" lIns="0" tIns="0" rIns="0" bIns="0" numCol="1" rtlCol="0">
              <a:prstTxWarp prst="textArchUp">
                <a:avLst/>
              </a:prstTxWarp>
              <a:noAutofit/>
            </a:bodyPr>
            <a:lstStyle/>
            <a:p>
              <a:pPr marL="0" marR="0" lvl="0" indent="0" algn="ctr" defTabSz="203395"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Promising</a:t>
              </a:r>
            </a:p>
          </p:txBody>
        </p:sp>
      </p:grpSp>
      <p:sp>
        <p:nvSpPr>
          <p:cNvPr id="26" name="Content Placeholder 1">
            <a:extLst>
              <a:ext uri="{FF2B5EF4-FFF2-40B4-BE49-F238E27FC236}">
                <a16:creationId xmlns:a16="http://schemas.microsoft.com/office/drawing/2014/main" id="{E976AF7E-833B-D949-9C4B-FB54BAD806EB}"/>
              </a:ext>
            </a:extLst>
          </p:cNvPr>
          <p:cNvSpPr txBox="1">
            <a:spLocks/>
          </p:cNvSpPr>
          <p:nvPr/>
        </p:nvSpPr>
        <p:spPr>
          <a:xfrm>
            <a:off x="4735027" y="2259218"/>
            <a:ext cx="7036848" cy="1841017"/>
          </a:xfrm>
          <a:prstGeom prst="rect">
            <a:avLst/>
          </a:prstGeom>
        </p:spPr>
        <p:txBody>
          <a:bodyPr wrap="square" lIns="0" tIns="0" rIns="0" bIns="0">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043056" rtl="0" eaLnBrk="1" fontAlgn="auto" latinLnBrk="0" hangingPunct="1">
              <a:lnSpc>
                <a:spcPct val="100000"/>
              </a:lnSpc>
              <a:spcBef>
                <a:spcPts val="0"/>
              </a:spcBef>
              <a:spcAft>
                <a:spcPts val="661"/>
              </a:spcAft>
              <a:buClrTx/>
              <a:buSzTx/>
              <a:buFont typeface="Arial" pitchFamily="34" charset="0"/>
              <a:buNone/>
              <a:tabLst/>
              <a:defRPr/>
            </a:pPr>
            <a:r>
              <a:rPr kumimoji="0" lang="en-GB" sz="1800" b="1" u="none" strike="noStrike" kern="120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rPr>
              <a:t>Leverage Ipsos’ Archetypes</a:t>
            </a:r>
            <a:endParaRPr kumimoji="0" lang="en-US" sz="1800" b="1" u="none" strike="noStrike" kern="120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endParaRPr>
          </a:p>
          <a:p>
            <a:pPr marL="0" marR="0" lvl="0" indent="0" algn="l" defTabSz="1043056" rtl="0" eaLnBrk="1" fontAlgn="auto" latinLnBrk="0" hangingPunct="1">
              <a:lnSpc>
                <a:spcPct val="100000"/>
              </a:lnSpc>
              <a:spcBef>
                <a:spcPts val="0"/>
              </a:spcBef>
              <a:spcAft>
                <a:spcPts val="0"/>
              </a:spcAft>
              <a:buClrTx/>
              <a:buSzTx/>
              <a:buFont typeface="Arial" pitchFamily="34" charset="0"/>
              <a:buNone/>
              <a:tabLst/>
              <a:defRPr/>
            </a:pPr>
            <a:r>
              <a:rPr kumimoji="0" lang="en-GB"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Each of your innovations will be identified as a unique Archetype,</a:t>
            </a:r>
            <a:br>
              <a:rPr kumimoji="0" lang="en-GB"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br>
            <a:r>
              <a:rPr kumimoji="0" lang="en-GB"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based on our</a:t>
            </a:r>
            <a:r>
              <a:rPr kumimoji="0" lang="en-US"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 algorithm that identifies product personality profiles.</a:t>
            </a:r>
          </a:p>
          <a:p>
            <a:pPr marL="230188" marR="0" lvl="0" indent="-230188" algn="l" defTabSz="1043056" rtl="0" eaLnBrk="1" fontAlgn="auto" latinLnBrk="0" hangingPunct="1">
              <a:lnSpc>
                <a:spcPct val="90000"/>
              </a:lnSpc>
              <a:spcBef>
                <a:spcPts val="800"/>
              </a:spcBef>
              <a:spcAft>
                <a:spcPts val="600"/>
              </a:spcAft>
              <a:buClrTx/>
              <a:buSzTx/>
              <a:buFont typeface="Arial" panose="020B0604020202020204" pitchFamily="34" charset="0"/>
              <a:buChar char="•"/>
              <a:defRPr/>
            </a:pPr>
            <a:r>
              <a:rPr kumimoji="0" lang="en-US"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Does the mix align with your strategy?</a:t>
            </a:r>
          </a:p>
          <a:p>
            <a:pPr marL="230188" marR="0" lvl="0" indent="-230188" algn="l" defTabSz="1043056" rtl="0" eaLnBrk="1" fontAlgn="auto" latinLnBrk="0" hangingPunct="1">
              <a:lnSpc>
                <a:spcPct val="90000"/>
              </a:lnSpc>
              <a:spcBef>
                <a:spcPts val="800"/>
              </a:spcBef>
              <a:spcAft>
                <a:spcPts val="600"/>
              </a:spcAft>
              <a:buClrTx/>
              <a:buSzTx/>
              <a:buFont typeface="Arial" panose="020B0604020202020204" pitchFamily="34" charset="0"/>
              <a:buChar char="•"/>
              <a:defRPr/>
            </a:pPr>
            <a:r>
              <a:rPr kumimoji="0" lang="en-US"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Do you have enough breakthroughs?</a:t>
            </a:r>
          </a:p>
          <a:p>
            <a:pPr marL="230188" marR="0" lvl="0" indent="-230188" algn="l" defTabSz="1043056" rtl="0" eaLnBrk="1" fontAlgn="auto" latinLnBrk="0" hangingPunct="1">
              <a:lnSpc>
                <a:spcPct val="90000"/>
              </a:lnSpc>
              <a:spcBef>
                <a:spcPts val="800"/>
              </a:spcBef>
              <a:spcAft>
                <a:spcPts val="600"/>
              </a:spcAft>
              <a:buClrTx/>
              <a:buSzTx/>
              <a:buFont typeface="Arial" panose="020B0604020202020204" pitchFamily="34" charset="0"/>
              <a:buChar char="•"/>
              <a:defRPr/>
            </a:pPr>
            <a:r>
              <a:rPr kumimoji="0" lang="en-US"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How can you maximize potential while managing risk?</a:t>
            </a:r>
          </a:p>
        </p:txBody>
      </p:sp>
      <p:sp>
        <p:nvSpPr>
          <p:cNvPr id="27" name="TextBox 56">
            <a:extLst>
              <a:ext uri="{FF2B5EF4-FFF2-40B4-BE49-F238E27FC236}">
                <a16:creationId xmlns:a16="http://schemas.microsoft.com/office/drawing/2014/main" id="{4B675D19-CD2C-1241-BD12-FCB7ABAD0814}"/>
              </a:ext>
            </a:extLst>
          </p:cNvPr>
          <p:cNvSpPr txBox="1"/>
          <p:nvPr/>
        </p:nvSpPr>
        <p:spPr>
          <a:xfrm>
            <a:off x="5474234" y="5644992"/>
            <a:ext cx="5360533" cy="3693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Ipsos’ Archetypes were awarded the 2014 Bronze Medal for Research and Business Optimization in the Edison Awards global competition.</a:t>
            </a:r>
          </a:p>
        </p:txBody>
      </p:sp>
      <p:sp>
        <p:nvSpPr>
          <p:cNvPr id="28" name="TextBox 27">
            <a:extLst>
              <a:ext uri="{FF2B5EF4-FFF2-40B4-BE49-F238E27FC236}">
                <a16:creationId xmlns:a16="http://schemas.microsoft.com/office/drawing/2014/main" id="{B54531B7-0BD8-904F-A4D7-8CC59EE7AAF6}"/>
              </a:ext>
            </a:extLst>
          </p:cNvPr>
          <p:cNvSpPr txBox="1"/>
          <p:nvPr/>
        </p:nvSpPr>
        <p:spPr>
          <a:xfrm>
            <a:off x="5781139" y="4683851"/>
            <a:ext cx="5774836" cy="387798"/>
          </a:xfrm>
          <a:prstGeom prst="rect">
            <a:avLst/>
          </a:prstGeom>
          <a:noFill/>
        </p:spPr>
        <p:txBody>
          <a:bodyPr wrap="square" lIns="0" tIns="0" rIns="0" bIns="0" rtlCol="0">
            <a:spAutoFit/>
          </a:bodyPr>
          <a:lstStyle/>
          <a:p>
            <a:pPr marL="0" marR="0" lvl="0" indent="0" algn="l" defTabSz="1199357" rtl="0" eaLnBrk="1" fontAlgn="auto" latinLnBrk="0" hangingPunct="1">
              <a:lnSpc>
                <a:spcPct val="90000"/>
              </a:lnSpc>
              <a:spcBef>
                <a:spcPts val="2400"/>
              </a:spcBef>
              <a:spcAft>
                <a:spcPts val="0"/>
              </a:spcAft>
              <a:buClr>
                <a:srgbClr val="888B8D"/>
              </a:buClr>
              <a:buSzTx/>
              <a:buFontTx/>
              <a:buNone/>
              <a:tabLst/>
              <a:defRPr/>
            </a:pPr>
            <a:r>
              <a:rPr kumimoji="0" lang="en-US" sz="140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Innovation types, developed using our Database and 4 key measure: Relevance, Differentiation, Expensiveness and Believability</a:t>
            </a:r>
          </a:p>
        </p:txBody>
      </p:sp>
      <p:pic>
        <p:nvPicPr>
          <p:cNvPr id="29" name="Picture 28">
            <a:extLst>
              <a:ext uri="{FF2B5EF4-FFF2-40B4-BE49-F238E27FC236}">
                <a16:creationId xmlns:a16="http://schemas.microsoft.com/office/drawing/2014/main" id="{1ECF10E8-FA93-874D-8C33-E8007A259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447" y="5578534"/>
            <a:ext cx="615365" cy="543059"/>
          </a:xfrm>
          <a:prstGeom prst="rect">
            <a:avLst/>
          </a:prstGeom>
        </p:spPr>
      </p:pic>
      <p:sp>
        <p:nvSpPr>
          <p:cNvPr id="30" name="Rectangle 29">
            <a:extLst>
              <a:ext uri="{FF2B5EF4-FFF2-40B4-BE49-F238E27FC236}">
                <a16:creationId xmlns:a16="http://schemas.microsoft.com/office/drawing/2014/main" id="{D8FDFAB5-604A-1647-A52B-8A5EDC1399D4}"/>
              </a:ext>
            </a:extLst>
          </p:cNvPr>
          <p:cNvSpPr/>
          <p:nvPr/>
        </p:nvSpPr>
        <p:spPr>
          <a:xfrm>
            <a:off x="4608904" y="4433700"/>
            <a:ext cx="1172235" cy="848887"/>
          </a:xfrm>
          <a:prstGeom prst="rect">
            <a:avLst/>
          </a:prstGeom>
        </p:spPr>
        <p:txBody>
          <a:bodyPr wrap="square">
            <a:spAutoFit/>
          </a:bodyPr>
          <a:lstStyle/>
          <a:p>
            <a:pPr marL="0" marR="0" lvl="0" indent="0" algn="ctr" defTabSz="1199357" rtl="0" eaLnBrk="1" fontAlgn="auto" latinLnBrk="0" hangingPunct="1">
              <a:lnSpc>
                <a:spcPct val="110000"/>
              </a:lnSpc>
              <a:spcBef>
                <a:spcPts val="2400"/>
              </a:spcBef>
              <a:spcAft>
                <a:spcPts val="0"/>
              </a:spcAft>
              <a:buClr>
                <a:srgbClr val="888B8D"/>
              </a:buClr>
              <a:buSzTx/>
              <a:buFontTx/>
              <a:buNone/>
              <a:tabLst/>
              <a:defRPr/>
            </a:pPr>
            <a:r>
              <a:rPr kumimoji="0" lang="en-US" sz="4850" b="1" u="none" strike="noStrike" kern="120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rPr>
              <a:t>11</a:t>
            </a:r>
          </a:p>
        </p:txBody>
      </p:sp>
      <p:grpSp>
        <p:nvGrpSpPr>
          <p:cNvPr id="31" name="Group 30">
            <a:extLst>
              <a:ext uri="{FF2B5EF4-FFF2-40B4-BE49-F238E27FC236}">
                <a16:creationId xmlns:a16="http://schemas.microsoft.com/office/drawing/2014/main" id="{2C55ADEB-D431-6946-B188-DEE108A8E7F8}"/>
              </a:ext>
            </a:extLst>
          </p:cNvPr>
          <p:cNvGrpSpPr/>
          <p:nvPr/>
        </p:nvGrpSpPr>
        <p:grpSpPr>
          <a:xfrm>
            <a:off x="4730146" y="4427712"/>
            <a:ext cx="6845416" cy="900853"/>
            <a:chOff x="6017673" y="4670459"/>
            <a:chExt cx="6029794" cy="900853"/>
          </a:xfrm>
        </p:grpSpPr>
        <p:cxnSp>
          <p:nvCxnSpPr>
            <p:cNvPr id="32" name="Straight Connector 31">
              <a:extLst>
                <a:ext uri="{FF2B5EF4-FFF2-40B4-BE49-F238E27FC236}">
                  <a16:creationId xmlns:a16="http://schemas.microsoft.com/office/drawing/2014/main" id="{24B86DD1-C7EC-F447-A362-B095E79BBC90}"/>
                </a:ext>
              </a:extLst>
            </p:cNvPr>
            <p:cNvCxnSpPr>
              <a:cxnSpLocks/>
            </p:cNvCxnSpPr>
            <p:nvPr/>
          </p:nvCxnSpPr>
          <p:spPr>
            <a:xfrm>
              <a:off x="6017673" y="4670459"/>
              <a:ext cx="6012541"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BFDC9D-42C9-9A41-94FE-221F631033D8}"/>
                </a:ext>
              </a:extLst>
            </p:cNvPr>
            <p:cNvCxnSpPr>
              <a:cxnSpLocks/>
            </p:cNvCxnSpPr>
            <p:nvPr/>
          </p:nvCxnSpPr>
          <p:spPr>
            <a:xfrm>
              <a:off x="6034926" y="5571312"/>
              <a:ext cx="6012541"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5" name="Right Brace 34">
            <a:extLst>
              <a:ext uri="{FF2B5EF4-FFF2-40B4-BE49-F238E27FC236}">
                <a16:creationId xmlns:a16="http://schemas.microsoft.com/office/drawing/2014/main" id="{1271F431-C84D-2842-8D4B-877D9CDD9DE1}"/>
              </a:ext>
            </a:extLst>
          </p:cNvPr>
          <p:cNvSpPr/>
          <p:nvPr/>
        </p:nvSpPr>
        <p:spPr>
          <a:xfrm>
            <a:off x="4132005" y="1834006"/>
            <a:ext cx="396575" cy="3923197"/>
          </a:xfrm>
          <a:prstGeom prst="rightBrace">
            <a:avLst>
              <a:gd name="adj1" fmla="val 33189"/>
              <a:gd name="adj2" fmla="val 50000"/>
            </a:avLst>
          </a:prstGeom>
          <a:noFill/>
          <a:ln w="28575" cap="sq">
            <a:solidFill>
              <a:schemeClr val="accent5"/>
            </a:solidFill>
            <a:miter lim="800000"/>
            <a:headEnd/>
            <a:tailEnd/>
          </a:ln>
          <a:effectLst/>
          <a:extLst>
            <a:ext uri="{909E8E84-426E-40DD-AFC4-6F175D3DCCD1}">
              <a14:hiddenFill xmlns:a14="http://schemas.microsoft.com/office/drawing/2010/main">
                <a:noFill/>
              </a14:hiddenFill>
            </a:ext>
          </a:extLst>
        </p:spPr>
        <p:txBody>
          <a:bodyPr rtlCol="0" anchor="ctr"/>
          <a:lstStyle/>
          <a:p>
            <a:pPr marL="0" marR="0" lvl="0" indent="0" algn="ctr" defTabSz="1199357"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34" name="Slide Number Placeholder 2">
            <a:extLst>
              <a:ext uri="{FF2B5EF4-FFF2-40B4-BE49-F238E27FC236}">
                <a16:creationId xmlns:a16="http://schemas.microsoft.com/office/drawing/2014/main" id="{CC3F8D68-6EF0-4EAF-A096-AB7A71C8A56C}"/>
              </a:ext>
            </a:extLst>
          </p:cNvPr>
          <p:cNvSpPr txBox="1">
            <a:spLocks/>
          </p:cNvSpPr>
          <p:nvPr/>
        </p:nvSpPr>
        <p:spPr>
          <a:xfrm>
            <a:off x="400050" y="6291406"/>
            <a:ext cx="4915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61AABEC-672F-4B68-B914-690DA978312C}" type="slidenum">
              <a:rPr lang="en-GB" sz="900" b="1" smtClean="0">
                <a:solidFill>
                  <a:srgbClr val="2F469C">
                    <a:lumMod val="75000"/>
                  </a:srgbClr>
                </a:solidFill>
                <a:latin typeface="Arial" panose="020B0604020202020204" pitchFamily="34" charset="0"/>
                <a:cs typeface="Arial" panose="020B0604020202020204" pitchFamily="34" charset="0"/>
              </a:rPr>
              <a:pPr algn="r">
                <a:defRPr/>
              </a:pPr>
              <a:t>16</a:t>
            </a:fld>
            <a:r>
              <a:rPr lang="en-GB" sz="900" b="1" dirty="0">
                <a:solidFill>
                  <a:srgbClr val="2F469C">
                    <a:lumMod val="75000"/>
                  </a:srgbClr>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83504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0C04-7613-094B-9B9D-87F952254819}"/>
              </a:ext>
            </a:extLst>
          </p:cNvPr>
          <p:cNvSpPr>
            <a:spLocks noGrp="1"/>
          </p:cNvSpPr>
          <p:nvPr>
            <p:ph type="title"/>
          </p:nvPr>
        </p:nvSpPr>
        <p:spPr>
          <a:xfrm>
            <a:off x="532456" y="113790"/>
            <a:ext cx="9758328" cy="1080296"/>
          </a:xfrm>
        </p:spPr>
        <p:txBody>
          <a:bodyPr/>
          <a:lstStyle/>
          <a:p>
            <a:r>
              <a:rPr lang="en-US" sz="2600" b="0" cap="all" spc="120" dirty="0">
                <a:solidFill>
                  <a:srgbClr val="2F469C"/>
                </a:solidFill>
                <a:latin typeface="Arial"/>
                <a:ea typeface="+mj-ea"/>
                <a:cs typeface="+mj-cs"/>
              </a:rPr>
              <a:t>Big mass market innovations are not the only route to success, other archetypes may fit with your strategy</a:t>
            </a:r>
          </a:p>
        </p:txBody>
      </p:sp>
      <p:sp>
        <p:nvSpPr>
          <p:cNvPr id="4" name="Text Placeholder 3">
            <a:extLst>
              <a:ext uri="{FF2B5EF4-FFF2-40B4-BE49-F238E27FC236}">
                <a16:creationId xmlns:a16="http://schemas.microsoft.com/office/drawing/2014/main" id="{67050EF1-5711-1447-A53E-064F74E49300}"/>
              </a:ext>
            </a:extLst>
          </p:cNvPr>
          <p:cNvSpPr txBox="1">
            <a:spLocks/>
          </p:cNvSpPr>
          <p:nvPr/>
        </p:nvSpPr>
        <p:spPr>
          <a:xfrm>
            <a:off x="911225" y="5677505"/>
            <a:ext cx="7669212" cy="413667"/>
          </a:xfrm>
          <a:prstGeom prst="rect">
            <a:avLst/>
          </a:prstGeom>
        </p:spPr>
        <p:txBody>
          <a:bodyPr anchor="b"/>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404040"/>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404040"/>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404040"/>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404040"/>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404040"/>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NOTE: Purchase Intent based approaches disadvantages Premium and Niche Innovations</a:t>
            </a:r>
          </a:p>
        </p:txBody>
      </p:sp>
      <p:pic>
        <p:nvPicPr>
          <p:cNvPr id="5" name="Picture 3">
            <a:extLst>
              <a:ext uri="{FF2B5EF4-FFF2-40B4-BE49-F238E27FC236}">
                <a16:creationId xmlns:a16="http://schemas.microsoft.com/office/drawing/2014/main" id="{F9C0EA6A-95C5-544E-A5DF-B5E326C65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676" y="2353201"/>
            <a:ext cx="1692623" cy="102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a:extLst>
              <a:ext uri="{FF2B5EF4-FFF2-40B4-BE49-F238E27FC236}">
                <a16:creationId xmlns:a16="http://schemas.microsoft.com/office/drawing/2014/main" id="{1857AA68-C93E-884C-99A5-458489F5A13F}"/>
              </a:ext>
            </a:extLst>
          </p:cNvPr>
          <p:cNvSpPr txBox="1">
            <a:spLocks/>
          </p:cNvSpPr>
          <p:nvPr/>
        </p:nvSpPr>
        <p:spPr bwMode="gray">
          <a:xfrm>
            <a:off x="911225" y="3756861"/>
            <a:ext cx="2037248" cy="1138260"/>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577"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599" b="1" u="none" strike="noStrike" kern="120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rPr>
              <a:t>Premium/Value Archetypes</a:t>
            </a:r>
          </a:p>
          <a:p>
            <a:pPr marL="0" marR="0" lvl="0" indent="0" algn="l" defTabSz="1051577"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599"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Is the price point right for your brand? </a:t>
            </a:r>
          </a:p>
        </p:txBody>
      </p:sp>
      <p:sp>
        <p:nvSpPr>
          <p:cNvPr id="7" name="TextBox 6">
            <a:extLst>
              <a:ext uri="{FF2B5EF4-FFF2-40B4-BE49-F238E27FC236}">
                <a16:creationId xmlns:a16="http://schemas.microsoft.com/office/drawing/2014/main" id="{FCB9AF8F-8858-2444-8BB7-8EF1B9C10D0C}"/>
              </a:ext>
            </a:extLst>
          </p:cNvPr>
          <p:cNvSpPr txBox="1"/>
          <p:nvPr/>
        </p:nvSpPr>
        <p:spPr>
          <a:xfrm>
            <a:off x="8657902" y="3756861"/>
            <a:ext cx="2763568" cy="2669339"/>
          </a:xfrm>
          <a:prstGeom prst="rect">
            <a:avLst/>
          </a:prstGeom>
          <a:noFill/>
          <a:ln w="25400" cap="flat" cmpd="sng" algn="ctr">
            <a:noFill/>
            <a:prstDash val="solid"/>
          </a:ln>
          <a:effectLst/>
        </p:spPr>
        <p:txBody>
          <a:bodyPr spcFirstLastPara="0" vert="horz" wrap="square" lIns="143974" tIns="143974" rIns="143974" bIns="143974" numCol="1" spcCol="1270" rtlCol="0" anchor="t" anchorCtr="0">
            <a:noAutofit/>
          </a:bodyPr>
          <a:lstStyle>
            <a:defPPr>
              <a:defRPr lang="en-US"/>
            </a:defPPr>
            <a:lvl1pPr algn="ctr" defTabSz="889000">
              <a:lnSpc>
                <a:spcPct val="90000"/>
              </a:lnSpc>
              <a:spcBef>
                <a:spcPct val="0"/>
              </a:spcBef>
              <a:defRPr sz="14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888810" rtl="0" eaLnBrk="1" fontAlgn="auto" latinLnBrk="0" hangingPunct="1">
              <a:lnSpc>
                <a:spcPct val="90000"/>
              </a:lnSpc>
              <a:spcBef>
                <a:spcPct val="0"/>
              </a:spcBef>
              <a:spcAft>
                <a:spcPts val="0"/>
              </a:spcAft>
              <a:buClrTx/>
              <a:buSzTx/>
              <a:buFontTx/>
              <a:buNone/>
              <a:tabLst/>
              <a:defRPr/>
            </a:pPr>
            <a:r>
              <a:rPr kumimoji="0" lang="en-GB" sz="1599"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Archetypes  help to pull apart concepts operating in a narrow innovation space</a:t>
            </a:r>
          </a:p>
          <a:p>
            <a:pPr marL="0" marR="0" lvl="0" indent="0" algn="l" defTabSz="888810" rtl="0" eaLnBrk="1" fontAlgn="auto" latinLnBrk="0" hangingPunct="1">
              <a:lnSpc>
                <a:spcPct val="90000"/>
              </a:lnSpc>
              <a:spcBef>
                <a:spcPct val="0"/>
              </a:spcBef>
              <a:spcAft>
                <a:spcPts val="0"/>
              </a:spcAft>
              <a:buClrTx/>
              <a:buSzTx/>
              <a:buFontTx/>
              <a:buNone/>
              <a:tabLst/>
              <a:defRPr/>
            </a:pPr>
            <a:endParaRPr kumimoji="0" lang="en-GB" sz="1599"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endParaRPr>
          </a:p>
          <a:p>
            <a:pPr marL="0" marR="0" lvl="0" indent="0" algn="l" defTabSz="888810" rtl="0" eaLnBrk="1" fontAlgn="auto" latinLnBrk="0" hangingPunct="1">
              <a:lnSpc>
                <a:spcPct val="90000"/>
              </a:lnSpc>
              <a:spcBef>
                <a:spcPct val="0"/>
              </a:spcBef>
              <a:spcAft>
                <a:spcPts val="0"/>
              </a:spcAft>
              <a:buClrTx/>
              <a:buSzTx/>
              <a:buFontTx/>
              <a:buNone/>
              <a:tabLst/>
              <a:defRPr/>
            </a:pPr>
            <a:r>
              <a:rPr kumimoji="0" lang="en-GB" sz="1599" u="none" strike="noStrike" kern="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Incorporating them into global action standards  will ensure the right innovations are progressed for each brand in each market</a:t>
            </a:r>
          </a:p>
        </p:txBody>
      </p:sp>
      <p:sp>
        <p:nvSpPr>
          <p:cNvPr id="8" name="Content Placeholder 1">
            <a:extLst>
              <a:ext uri="{FF2B5EF4-FFF2-40B4-BE49-F238E27FC236}">
                <a16:creationId xmlns:a16="http://schemas.microsoft.com/office/drawing/2014/main" id="{3E335BE6-F561-2B4D-BFAF-A68C8AE47C3F}"/>
              </a:ext>
            </a:extLst>
          </p:cNvPr>
          <p:cNvSpPr txBox="1">
            <a:spLocks/>
          </p:cNvSpPr>
          <p:nvPr/>
        </p:nvSpPr>
        <p:spPr bwMode="gray">
          <a:xfrm>
            <a:off x="3336477" y="3756861"/>
            <a:ext cx="2872272" cy="1538242"/>
          </a:xfrm>
          <a:prstGeom prst="rect">
            <a:avLst/>
          </a:prstGeom>
        </p:spPr>
        <p:txBody>
          <a:bodyPr vert="horz"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577"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599" b="1" u="none" strike="noStrike" kern="120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rPr>
              <a:t>Me-Too Archetype</a:t>
            </a:r>
          </a:p>
          <a:p>
            <a:pPr marL="0" marR="0" lvl="0" indent="0" algn="l" defTabSz="1051577"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599"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Do you need it to meet </a:t>
            </a:r>
            <a:br>
              <a:rPr kumimoji="0" lang="en-GB" sz="1599"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br>
            <a:r>
              <a:rPr kumimoji="0" lang="en-GB" sz="1599"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short-term goals?</a:t>
            </a:r>
          </a:p>
          <a:p>
            <a:pPr marL="0" marR="0" lvl="0" indent="0" algn="l" defTabSz="1051577"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599"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Is following a successful trend the right option for the brand?</a:t>
            </a:r>
          </a:p>
        </p:txBody>
      </p:sp>
      <p:sp>
        <p:nvSpPr>
          <p:cNvPr id="9" name="Content Placeholder 1">
            <a:extLst>
              <a:ext uri="{FF2B5EF4-FFF2-40B4-BE49-F238E27FC236}">
                <a16:creationId xmlns:a16="http://schemas.microsoft.com/office/drawing/2014/main" id="{F0C26D9B-00F9-904D-8798-B0D088124F7D}"/>
              </a:ext>
            </a:extLst>
          </p:cNvPr>
          <p:cNvSpPr txBox="1">
            <a:spLocks/>
          </p:cNvSpPr>
          <p:nvPr/>
        </p:nvSpPr>
        <p:spPr bwMode="gray">
          <a:xfrm>
            <a:off x="6496213" y="3756861"/>
            <a:ext cx="2026752" cy="1138260"/>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577"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599" b="1" u="none" strike="noStrike" kern="1200" cap="none" spc="0" normalizeH="0" baseline="0" noProof="0" dirty="0">
                <a:ln>
                  <a:noFill/>
                </a:ln>
                <a:solidFill>
                  <a:srgbClr val="000004"/>
                </a:solidFill>
                <a:effectLst/>
                <a:uLnTx/>
                <a:uFillTx/>
                <a:latin typeface="Arial" panose="020B0604020202020204" pitchFamily="34" charset="0"/>
                <a:ea typeface="Segoe UI" panose="020B0502040204020203" pitchFamily="34" charset="0"/>
                <a:cs typeface="Arial" panose="020B0604020202020204" pitchFamily="34" charset="0"/>
              </a:rPr>
              <a:t>Niche/Targeted Archetype </a:t>
            </a:r>
          </a:p>
          <a:p>
            <a:pPr marL="0" marR="0" lvl="0" indent="0" algn="l" defTabSz="1051577"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GB" sz="1599"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Is there a loyal group who really love it?</a:t>
            </a:r>
          </a:p>
        </p:txBody>
      </p:sp>
      <p:grpSp>
        <p:nvGrpSpPr>
          <p:cNvPr id="10" name="Group 9">
            <a:extLst>
              <a:ext uri="{FF2B5EF4-FFF2-40B4-BE49-F238E27FC236}">
                <a16:creationId xmlns:a16="http://schemas.microsoft.com/office/drawing/2014/main" id="{CACE8634-EFDA-DB40-A986-BF3690CAD7FA}"/>
              </a:ext>
            </a:extLst>
          </p:cNvPr>
          <p:cNvGrpSpPr/>
          <p:nvPr/>
        </p:nvGrpSpPr>
        <p:grpSpPr>
          <a:xfrm>
            <a:off x="9466184" y="2444197"/>
            <a:ext cx="937948" cy="934534"/>
            <a:chOff x="10777477" y="2325263"/>
            <a:chExt cx="1252727" cy="1248167"/>
          </a:xfrm>
          <a:solidFill>
            <a:schemeClr val="tx1">
              <a:lumMod val="90000"/>
              <a:lumOff val="10000"/>
            </a:schemeClr>
          </a:solidFill>
        </p:grpSpPr>
        <p:sp>
          <p:nvSpPr>
            <p:cNvPr id="11" name="Freeform 207">
              <a:extLst>
                <a:ext uri="{FF2B5EF4-FFF2-40B4-BE49-F238E27FC236}">
                  <a16:creationId xmlns:a16="http://schemas.microsoft.com/office/drawing/2014/main" id="{52C20027-3E66-0D48-AECF-6C8B8609CF4A}"/>
                </a:ext>
              </a:extLst>
            </p:cNvPr>
            <p:cNvSpPr>
              <a:spLocks noChangeArrowheads="1"/>
            </p:cNvSpPr>
            <p:nvPr/>
          </p:nvSpPr>
          <p:spPr bwMode="auto">
            <a:xfrm rot="16200000">
              <a:off x="10533695" y="2569045"/>
              <a:ext cx="1248166" cy="760601"/>
            </a:xfrm>
            <a:custGeom>
              <a:avLst/>
              <a:gdLst>
                <a:gd name="T0" fmla="*/ 2147483647 w 3456"/>
                <a:gd name="T1" fmla="*/ 2147483647 h 2109"/>
                <a:gd name="T2" fmla="*/ 2147483647 w 3456"/>
                <a:gd name="T3" fmla="*/ 2147483647 h 2109"/>
                <a:gd name="T4" fmla="*/ 2147483647 w 3456"/>
                <a:gd name="T5" fmla="*/ 2147483647 h 2109"/>
                <a:gd name="T6" fmla="*/ 2147483647 w 3456"/>
                <a:gd name="T7" fmla="*/ 2147483647 h 2109"/>
                <a:gd name="T8" fmla="*/ 2147483647 w 3456"/>
                <a:gd name="T9" fmla="*/ 2147483647 h 2109"/>
                <a:gd name="T10" fmla="*/ 2147483647 w 3456"/>
                <a:gd name="T11" fmla="*/ 2147483647 h 2109"/>
                <a:gd name="T12" fmla="*/ 2147483647 w 3456"/>
                <a:gd name="T13" fmla="*/ 2147483647 h 2109"/>
                <a:gd name="T14" fmla="*/ 2147483647 w 3456"/>
                <a:gd name="T15" fmla="*/ 2147483647 h 2109"/>
                <a:gd name="T16" fmla="*/ 2147483647 w 3456"/>
                <a:gd name="T17" fmla="*/ 2147483647 h 2109"/>
                <a:gd name="T18" fmla="*/ 2147483647 w 3456"/>
                <a:gd name="T19" fmla="*/ 2147483647 h 2109"/>
                <a:gd name="T20" fmla="*/ 2147483647 w 3456"/>
                <a:gd name="T21" fmla="*/ 2147483647 h 2109"/>
                <a:gd name="T22" fmla="*/ 2147483647 w 3456"/>
                <a:gd name="T23" fmla="*/ 2147483647 h 2109"/>
                <a:gd name="T24" fmla="*/ 2147483647 w 3456"/>
                <a:gd name="T25" fmla="*/ 2147483647 h 2109"/>
                <a:gd name="T26" fmla="*/ 2147483647 w 3456"/>
                <a:gd name="T27" fmla="*/ 2147483647 h 2109"/>
                <a:gd name="T28" fmla="*/ 2147483647 w 3456"/>
                <a:gd name="T29" fmla="*/ 2147483647 h 2109"/>
                <a:gd name="T30" fmla="*/ 2147483647 w 3456"/>
                <a:gd name="T31" fmla="*/ 2147483647 h 2109"/>
                <a:gd name="T32" fmla="*/ 2147483647 w 3456"/>
                <a:gd name="T33" fmla="*/ 2147483647 h 2109"/>
                <a:gd name="T34" fmla="*/ 2147483647 w 3456"/>
                <a:gd name="T35" fmla="*/ 2147483647 h 2109"/>
                <a:gd name="T36" fmla="*/ 2147483647 w 3456"/>
                <a:gd name="T37" fmla="*/ 2147483647 h 2109"/>
                <a:gd name="T38" fmla="*/ 2147483647 w 3456"/>
                <a:gd name="T39" fmla="*/ 2147483647 h 2109"/>
                <a:gd name="T40" fmla="*/ 2147483647 w 3456"/>
                <a:gd name="T41" fmla="*/ 2147483647 h 2109"/>
                <a:gd name="T42" fmla="*/ 2147483647 w 3456"/>
                <a:gd name="T43" fmla="*/ 2147483647 h 2109"/>
                <a:gd name="T44" fmla="*/ 2147483647 w 3456"/>
                <a:gd name="T45" fmla="*/ 2147483647 h 2109"/>
                <a:gd name="T46" fmla="*/ 2147483647 w 3456"/>
                <a:gd name="T47" fmla="*/ 2147483647 h 2109"/>
                <a:gd name="T48" fmla="*/ 2147483647 w 3456"/>
                <a:gd name="T49" fmla="*/ 2147483647 h 2109"/>
                <a:gd name="T50" fmla="*/ 2147483647 w 3456"/>
                <a:gd name="T51" fmla="*/ 2147483647 h 2109"/>
                <a:gd name="T52" fmla="*/ 2147483647 w 3456"/>
                <a:gd name="T53" fmla="*/ 2147483647 h 2109"/>
                <a:gd name="T54" fmla="*/ 2147483647 w 3456"/>
                <a:gd name="T55" fmla="*/ 2147483647 h 2109"/>
                <a:gd name="T56" fmla="*/ 2147483647 w 3456"/>
                <a:gd name="T57" fmla="*/ 2147483647 h 2109"/>
                <a:gd name="T58" fmla="*/ 2147483647 w 3456"/>
                <a:gd name="T59" fmla="*/ 2147483647 h 2109"/>
                <a:gd name="T60" fmla="*/ 2147483647 w 3456"/>
                <a:gd name="T61" fmla="*/ 2147483647 h 2109"/>
                <a:gd name="T62" fmla="*/ 2147483647 w 3456"/>
                <a:gd name="T63" fmla="*/ 2147483647 h 2109"/>
                <a:gd name="T64" fmla="*/ 2147483647 w 3456"/>
                <a:gd name="T65" fmla="*/ 2147483647 h 2109"/>
                <a:gd name="T66" fmla="*/ 2147483647 w 3456"/>
                <a:gd name="T67" fmla="*/ 2147483647 h 2109"/>
                <a:gd name="T68" fmla="*/ 2147483647 w 3456"/>
                <a:gd name="T69" fmla="*/ 2147483647 h 2109"/>
                <a:gd name="T70" fmla="*/ 2147483647 w 3456"/>
                <a:gd name="T71" fmla="*/ 2147483647 h 2109"/>
                <a:gd name="T72" fmla="*/ 2147483647 w 3456"/>
                <a:gd name="T73" fmla="*/ 2147483647 h 2109"/>
                <a:gd name="T74" fmla="*/ 2147483647 w 3456"/>
                <a:gd name="T75" fmla="*/ 2147483647 h 2109"/>
                <a:gd name="T76" fmla="*/ 2147483647 w 3456"/>
                <a:gd name="T77" fmla="*/ 2147483647 h 2109"/>
                <a:gd name="T78" fmla="*/ 2147483647 w 3456"/>
                <a:gd name="T79" fmla="*/ 2147483647 h 2109"/>
                <a:gd name="T80" fmla="*/ 2147483647 w 3456"/>
                <a:gd name="T81" fmla="*/ 2147483647 h 2109"/>
                <a:gd name="T82" fmla="*/ 2147483647 w 3456"/>
                <a:gd name="T83" fmla="*/ 2147483647 h 2109"/>
                <a:gd name="T84" fmla="*/ 2147483647 w 3456"/>
                <a:gd name="T85" fmla="*/ 2147483647 h 2109"/>
                <a:gd name="T86" fmla="*/ 2147483647 w 3456"/>
                <a:gd name="T87" fmla="*/ 2147483647 h 2109"/>
                <a:gd name="T88" fmla="*/ 2147483647 w 3456"/>
                <a:gd name="T89" fmla="*/ 2147483647 h 2109"/>
                <a:gd name="T90" fmla="*/ 2147483647 w 3456"/>
                <a:gd name="T91" fmla="*/ 2147483647 h 2109"/>
                <a:gd name="T92" fmla="*/ 2147483647 w 3456"/>
                <a:gd name="T93" fmla="*/ 2147483647 h 2109"/>
                <a:gd name="T94" fmla="*/ 2147483647 w 3456"/>
                <a:gd name="T95" fmla="*/ 2147483647 h 2109"/>
                <a:gd name="T96" fmla="*/ 2147483647 w 3456"/>
                <a:gd name="T97" fmla="*/ 2147483647 h 2109"/>
                <a:gd name="T98" fmla="*/ 2147483647 w 3456"/>
                <a:gd name="T99" fmla="*/ 2147483647 h 2109"/>
                <a:gd name="T100" fmla="*/ 2147483647 w 3456"/>
                <a:gd name="T101" fmla="*/ 2147483647 h 2109"/>
                <a:gd name="T102" fmla="*/ 2147483647 w 3456"/>
                <a:gd name="T103" fmla="*/ 2147483647 h 2109"/>
                <a:gd name="T104" fmla="*/ 2147483647 w 3456"/>
                <a:gd name="T105" fmla="*/ 2147483647 h 2109"/>
                <a:gd name="T106" fmla="*/ 2147483647 w 3456"/>
                <a:gd name="T107" fmla="*/ 2147483647 h 2109"/>
                <a:gd name="T108" fmla="*/ 2147483647 w 3456"/>
                <a:gd name="T109" fmla="*/ 2147483647 h 2109"/>
                <a:gd name="T110" fmla="*/ 2147483647 w 3456"/>
                <a:gd name="T111" fmla="*/ 2147483647 h 2109"/>
                <a:gd name="T112" fmla="*/ 2147483647 w 3456"/>
                <a:gd name="T113" fmla="*/ 2147483647 h 2109"/>
                <a:gd name="T114" fmla="*/ 2147483647 w 3456"/>
                <a:gd name="T115" fmla="*/ 0 h 2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6"/>
                <a:gd name="T175" fmla="*/ 0 h 2109"/>
                <a:gd name="T176" fmla="*/ 3456 w 3456"/>
                <a:gd name="T177" fmla="*/ 2109 h 2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6" h="2109">
                  <a:moveTo>
                    <a:pt x="1512" y="694"/>
                  </a:moveTo>
                  <a:lnTo>
                    <a:pt x="1367" y="839"/>
                  </a:lnTo>
                  <a:lnTo>
                    <a:pt x="1391" y="877"/>
                  </a:lnTo>
                  <a:lnTo>
                    <a:pt x="1409" y="918"/>
                  </a:lnTo>
                  <a:lnTo>
                    <a:pt x="1423" y="962"/>
                  </a:lnTo>
                  <a:lnTo>
                    <a:pt x="1432" y="1007"/>
                  </a:lnTo>
                  <a:lnTo>
                    <a:pt x="1434" y="1054"/>
                  </a:lnTo>
                  <a:lnTo>
                    <a:pt x="1432" y="1102"/>
                  </a:lnTo>
                  <a:lnTo>
                    <a:pt x="1423" y="1147"/>
                  </a:lnTo>
                  <a:lnTo>
                    <a:pt x="1409" y="1191"/>
                  </a:lnTo>
                  <a:lnTo>
                    <a:pt x="1391" y="1232"/>
                  </a:lnTo>
                  <a:lnTo>
                    <a:pt x="1367" y="1270"/>
                  </a:lnTo>
                  <a:lnTo>
                    <a:pt x="1512" y="1416"/>
                  </a:lnTo>
                  <a:lnTo>
                    <a:pt x="1551" y="1393"/>
                  </a:lnTo>
                  <a:lnTo>
                    <a:pt x="1592" y="1374"/>
                  </a:lnTo>
                  <a:lnTo>
                    <a:pt x="1635" y="1360"/>
                  </a:lnTo>
                  <a:lnTo>
                    <a:pt x="1681" y="1352"/>
                  </a:lnTo>
                  <a:lnTo>
                    <a:pt x="1728" y="1349"/>
                  </a:lnTo>
                  <a:lnTo>
                    <a:pt x="1775" y="1352"/>
                  </a:lnTo>
                  <a:lnTo>
                    <a:pt x="1821" y="1360"/>
                  </a:lnTo>
                  <a:lnTo>
                    <a:pt x="1864" y="1374"/>
                  </a:lnTo>
                  <a:lnTo>
                    <a:pt x="1905" y="1393"/>
                  </a:lnTo>
                  <a:lnTo>
                    <a:pt x="1944" y="1416"/>
                  </a:lnTo>
                  <a:lnTo>
                    <a:pt x="2089" y="1270"/>
                  </a:lnTo>
                  <a:lnTo>
                    <a:pt x="2065" y="1232"/>
                  </a:lnTo>
                  <a:lnTo>
                    <a:pt x="2047" y="1191"/>
                  </a:lnTo>
                  <a:lnTo>
                    <a:pt x="2033" y="1147"/>
                  </a:lnTo>
                  <a:lnTo>
                    <a:pt x="2024" y="1102"/>
                  </a:lnTo>
                  <a:lnTo>
                    <a:pt x="2022" y="1054"/>
                  </a:lnTo>
                  <a:lnTo>
                    <a:pt x="2024" y="1007"/>
                  </a:lnTo>
                  <a:lnTo>
                    <a:pt x="2033" y="962"/>
                  </a:lnTo>
                  <a:lnTo>
                    <a:pt x="2047" y="918"/>
                  </a:lnTo>
                  <a:lnTo>
                    <a:pt x="2065" y="877"/>
                  </a:lnTo>
                  <a:lnTo>
                    <a:pt x="2089" y="839"/>
                  </a:lnTo>
                  <a:lnTo>
                    <a:pt x="1944" y="694"/>
                  </a:lnTo>
                  <a:lnTo>
                    <a:pt x="1905" y="717"/>
                  </a:lnTo>
                  <a:lnTo>
                    <a:pt x="1864" y="736"/>
                  </a:lnTo>
                  <a:lnTo>
                    <a:pt x="1821" y="749"/>
                  </a:lnTo>
                  <a:lnTo>
                    <a:pt x="1775" y="758"/>
                  </a:lnTo>
                  <a:lnTo>
                    <a:pt x="1728" y="761"/>
                  </a:lnTo>
                  <a:lnTo>
                    <a:pt x="1681" y="758"/>
                  </a:lnTo>
                  <a:lnTo>
                    <a:pt x="1635" y="749"/>
                  </a:lnTo>
                  <a:lnTo>
                    <a:pt x="1592" y="736"/>
                  </a:lnTo>
                  <a:lnTo>
                    <a:pt x="1551" y="717"/>
                  </a:lnTo>
                  <a:lnTo>
                    <a:pt x="1512" y="694"/>
                  </a:lnTo>
                  <a:close/>
                  <a:moveTo>
                    <a:pt x="380" y="0"/>
                  </a:moveTo>
                  <a:lnTo>
                    <a:pt x="428" y="4"/>
                  </a:lnTo>
                  <a:lnTo>
                    <a:pt x="473" y="12"/>
                  </a:lnTo>
                  <a:lnTo>
                    <a:pt x="517" y="26"/>
                  </a:lnTo>
                  <a:lnTo>
                    <a:pt x="559" y="45"/>
                  </a:lnTo>
                  <a:lnTo>
                    <a:pt x="597" y="68"/>
                  </a:lnTo>
                  <a:lnTo>
                    <a:pt x="633" y="97"/>
                  </a:lnTo>
                  <a:lnTo>
                    <a:pt x="664" y="128"/>
                  </a:lnTo>
                  <a:lnTo>
                    <a:pt x="692" y="164"/>
                  </a:lnTo>
                  <a:lnTo>
                    <a:pt x="716" y="202"/>
                  </a:lnTo>
                  <a:lnTo>
                    <a:pt x="735" y="243"/>
                  </a:lnTo>
                  <a:lnTo>
                    <a:pt x="749" y="287"/>
                  </a:lnTo>
                  <a:lnTo>
                    <a:pt x="757" y="333"/>
                  </a:lnTo>
                  <a:lnTo>
                    <a:pt x="760" y="381"/>
                  </a:lnTo>
                  <a:lnTo>
                    <a:pt x="757" y="428"/>
                  </a:lnTo>
                  <a:lnTo>
                    <a:pt x="749" y="474"/>
                  </a:lnTo>
                  <a:lnTo>
                    <a:pt x="735" y="517"/>
                  </a:lnTo>
                  <a:lnTo>
                    <a:pt x="716" y="558"/>
                  </a:lnTo>
                  <a:lnTo>
                    <a:pt x="693" y="596"/>
                  </a:lnTo>
                  <a:lnTo>
                    <a:pt x="839" y="742"/>
                  </a:lnTo>
                  <a:lnTo>
                    <a:pt x="877" y="718"/>
                  </a:lnTo>
                  <a:lnTo>
                    <a:pt x="917" y="700"/>
                  </a:lnTo>
                  <a:lnTo>
                    <a:pt x="961" y="685"/>
                  </a:lnTo>
                  <a:lnTo>
                    <a:pt x="1006" y="677"/>
                  </a:lnTo>
                  <a:lnTo>
                    <a:pt x="1054" y="675"/>
                  </a:lnTo>
                  <a:lnTo>
                    <a:pt x="1102" y="677"/>
                  </a:lnTo>
                  <a:lnTo>
                    <a:pt x="1147" y="685"/>
                  </a:lnTo>
                  <a:lnTo>
                    <a:pt x="1191" y="700"/>
                  </a:lnTo>
                  <a:lnTo>
                    <a:pt x="1232" y="718"/>
                  </a:lnTo>
                  <a:lnTo>
                    <a:pt x="1269" y="742"/>
                  </a:lnTo>
                  <a:lnTo>
                    <a:pt x="1415" y="596"/>
                  </a:lnTo>
                  <a:lnTo>
                    <a:pt x="1392" y="558"/>
                  </a:lnTo>
                  <a:lnTo>
                    <a:pt x="1373" y="517"/>
                  </a:lnTo>
                  <a:lnTo>
                    <a:pt x="1359" y="474"/>
                  </a:lnTo>
                  <a:lnTo>
                    <a:pt x="1351" y="428"/>
                  </a:lnTo>
                  <a:lnTo>
                    <a:pt x="1348" y="381"/>
                  </a:lnTo>
                  <a:lnTo>
                    <a:pt x="1351" y="333"/>
                  </a:lnTo>
                  <a:lnTo>
                    <a:pt x="1359" y="287"/>
                  </a:lnTo>
                  <a:lnTo>
                    <a:pt x="1373" y="243"/>
                  </a:lnTo>
                  <a:lnTo>
                    <a:pt x="1393" y="202"/>
                  </a:lnTo>
                  <a:lnTo>
                    <a:pt x="1416" y="164"/>
                  </a:lnTo>
                  <a:lnTo>
                    <a:pt x="1444" y="128"/>
                  </a:lnTo>
                  <a:lnTo>
                    <a:pt x="1476" y="97"/>
                  </a:lnTo>
                  <a:lnTo>
                    <a:pt x="1511" y="68"/>
                  </a:lnTo>
                  <a:lnTo>
                    <a:pt x="1549" y="45"/>
                  </a:lnTo>
                  <a:lnTo>
                    <a:pt x="1591" y="26"/>
                  </a:lnTo>
                  <a:lnTo>
                    <a:pt x="1635" y="12"/>
                  </a:lnTo>
                  <a:lnTo>
                    <a:pt x="1680" y="4"/>
                  </a:lnTo>
                  <a:lnTo>
                    <a:pt x="1728" y="0"/>
                  </a:lnTo>
                  <a:lnTo>
                    <a:pt x="1776" y="4"/>
                  </a:lnTo>
                  <a:lnTo>
                    <a:pt x="1821" y="12"/>
                  </a:lnTo>
                  <a:lnTo>
                    <a:pt x="1865" y="26"/>
                  </a:lnTo>
                  <a:lnTo>
                    <a:pt x="1907" y="45"/>
                  </a:lnTo>
                  <a:lnTo>
                    <a:pt x="1945" y="68"/>
                  </a:lnTo>
                  <a:lnTo>
                    <a:pt x="1980" y="97"/>
                  </a:lnTo>
                  <a:lnTo>
                    <a:pt x="2012" y="128"/>
                  </a:lnTo>
                  <a:lnTo>
                    <a:pt x="2040" y="164"/>
                  </a:lnTo>
                  <a:lnTo>
                    <a:pt x="2063" y="202"/>
                  </a:lnTo>
                  <a:lnTo>
                    <a:pt x="2083" y="243"/>
                  </a:lnTo>
                  <a:lnTo>
                    <a:pt x="2097" y="287"/>
                  </a:lnTo>
                  <a:lnTo>
                    <a:pt x="2105" y="333"/>
                  </a:lnTo>
                  <a:lnTo>
                    <a:pt x="2108" y="381"/>
                  </a:lnTo>
                  <a:lnTo>
                    <a:pt x="2105" y="428"/>
                  </a:lnTo>
                  <a:lnTo>
                    <a:pt x="2097" y="474"/>
                  </a:lnTo>
                  <a:lnTo>
                    <a:pt x="2083" y="517"/>
                  </a:lnTo>
                  <a:lnTo>
                    <a:pt x="2064" y="558"/>
                  </a:lnTo>
                  <a:lnTo>
                    <a:pt x="2041" y="596"/>
                  </a:lnTo>
                  <a:lnTo>
                    <a:pt x="2187" y="742"/>
                  </a:lnTo>
                  <a:lnTo>
                    <a:pt x="2224" y="718"/>
                  </a:lnTo>
                  <a:lnTo>
                    <a:pt x="2265" y="700"/>
                  </a:lnTo>
                  <a:lnTo>
                    <a:pt x="2309" y="685"/>
                  </a:lnTo>
                  <a:lnTo>
                    <a:pt x="2354" y="677"/>
                  </a:lnTo>
                  <a:lnTo>
                    <a:pt x="2402" y="675"/>
                  </a:lnTo>
                  <a:lnTo>
                    <a:pt x="2450" y="677"/>
                  </a:lnTo>
                  <a:lnTo>
                    <a:pt x="2495" y="685"/>
                  </a:lnTo>
                  <a:lnTo>
                    <a:pt x="2539" y="700"/>
                  </a:lnTo>
                  <a:lnTo>
                    <a:pt x="2579" y="718"/>
                  </a:lnTo>
                  <a:lnTo>
                    <a:pt x="2617" y="742"/>
                  </a:lnTo>
                  <a:lnTo>
                    <a:pt x="2763" y="596"/>
                  </a:lnTo>
                  <a:lnTo>
                    <a:pt x="2740" y="558"/>
                  </a:lnTo>
                  <a:lnTo>
                    <a:pt x="2721" y="517"/>
                  </a:lnTo>
                  <a:lnTo>
                    <a:pt x="2707" y="474"/>
                  </a:lnTo>
                  <a:lnTo>
                    <a:pt x="2699" y="428"/>
                  </a:lnTo>
                  <a:lnTo>
                    <a:pt x="2696" y="381"/>
                  </a:lnTo>
                  <a:lnTo>
                    <a:pt x="2699" y="333"/>
                  </a:lnTo>
                  <a:lnTo>
                    <a:pt x="2707" y="287"/>
                  </a:lnTo>
                  <a:lnTo>
                    <a:pt x="2721" y="243"/>
                  </a:lnTo>
                  <a:lnTo>
                    <a:pt x="2740" y="202"/>
                  </a:lnTo>
                  <a:lnTo>
                    <a:pt x="2764" y="164"/>
                  </a:lnTo>
                  <a:lnTo>
                    <a:pt x="2792" y="128"/>
                  </a:lnTo>
                  <a:lnTo>
                    <a:pt x="2823" y="97"/>
                  </a:lnTo>
                  <a:lnTo>
                    <a:pt x="2859" y="68"/>
                  </a:lnTo>
                  <a:lnTo>
                    <a:pt x="2897" y="45"/>
                  </a:lnTo>
                  <a:lnTo>
                    <a:pt x="2939" y="26"/>
                  </a:lnTo>
                  <a:lnTo>
                    <a:pt x="2983" y="12"/>
                  </a:lnTo>
                  <a:lnTo>
                    <a:pt x="3028" y="4"/>
                  </a:lnTo>
                  <a:lnTo>
                    <a:pt x="3076" y="0"/>
                  </a:lnTo>
                  <a:lnTo>
                    <a:pt x="3123" y="4"/>
                  </a:lnTo>
                  <a:lnTo>
                    <a:pt x="3169" y="12"/>
                  </a:lnTo>
                  <a:lnTo>
                    <a:pt x="3213" y="26"/>
                  </a:lnTo>
                  <a:lnTo>
                    <a:pt x="3255" y="45"/>
                  </a:lnTo>
                  <a:lnTo>
                    <a:pt x="3293" y="68"/>
                  </a:lnTo>
                  <a:lnTo>
                    <a:pt x="3328" y="97"/>
                  </a:lnTo>
                  <a:lnTo>
                    <a:pt x="3360" y="128"/>
                  </a:lnTo>
                  <a:lnTo>
                    <a:pt x="3388" y="164"/>
                  </a:lnTo>
                  <a:lnTo>
                    <a:pt x="3411" y="202"/>
                  </a:lnTo>
                  <a:lnTo>
                    <a:pt x="3431" y="243"/>
                  </a:lnTo>
                  <a:lnTo>
                    <a:pt x="3444" y="287"/>
                  </a:lnTo>
                  <a:lnTo>
                    <a:pt x="3453" y="333"/>
                  </a:lnTo>
                  <a:lnTo>
                    <a:pt x="3456" y="381"/>
                  </a:lnTo>
                  <a:lnTo>
                    <a:pt x="3453" y="429"/>
                  </a:lnTo>
                  <a:lnTo>
                    <a:pt x="3444" y="474"/>
                  </a:lnTo>
                  <a:lnTo>
                    <a:pt x="3431" y="518"/>
                  </a:lnTo>
                  <a:lnTo>
                    <a:pt x="3411" y="560"/>
                  </a:lnTo>
                  <a:lnTo>
                    <a:pt x="3388" y="597"/>
                  </a:lnTo>
                  <a:lnTo>
                    <a:pt x="3360" y="633"/>
                  </a:lnTo>
                  <a:lnTo>
                    <a:pt x="3328" y="665"/>
                  </a:lnTo>
                  <a:lnTo>
                    <a:pt x="3293" y="693"/>
                  </a:lnTo>
                  <a:lnTo>
                    <a:pt x="3255" y="717"/>
                  </a:lnTo>
                  <a:lnTo>
                    <a:pt x="3213" y="736"/>
                  </a:lnTo>
                  <a:lnTo>
                    <a:pt x="3169" y="749"/>
                  </a:lnTo>
                  <a:lnTo>
                    <a:pt x="3123" y="758"/>
                  </a:lnTo>
                  <a:lnTo>
                    <a:pt x="3076" y="761"/>
                  </a:lnTo>
                  <a:lnTo>
                    <a:pt x="3029" y="758"/>
                  </a:lnTo>
                  <a:lnTo>
                    <a:pt x="2983" y="749"/>
                  </a:lnTo>
                  <a:lnTo>
                    <a:pt x="2940" y="736"/>
                  </a:lnTo>
                  <a:lnTo>
                    <a:pt x="2899" y="717"/>
                  </a:lnTo>
                  <a:lnTo>
                    <a:pt x="2860" y="694"/>
                  </a:lnTo>
                  <a:lnTo>
                    <a:pt x="2715" y="839"/>
                  </a:lnTo>
                  <a:lnTo>
                    <a:pt x="2739" y="877"/>
                  </a:lnTo>
                  <a:lnTo>
                    <a:pt x="2756" y="918"/>
                  </a:lnTo>
                  <a:lnTo>
                    <a:pt x="2771" y="962"/>
                  </a:lnTo>
                  <a:lnTo>
                    <a:pt x="2779" y="1007"/>
                  </a:lnTo>
                  <a:lnTo>
                    <a:pt x="2782" y="1054"/>
                  </a:lnTo>
                  <a:lnTo>
                    <a:pt x="2779" y="1102"/>
                  </a:lnTo>
                  <a:lnTo>
                    <a:pt x="2770" y="1148"/>
                  </a:lnTo>
                  <a:lnTo>
                    <a:pt x="2756" y="1192"/>
                  </a:lnTo>
                  <a:lnTo>
                    <a:pt x="2738" y="1233"/>
                  </a:lnTo>
                  <a:lnTo>
                    <a:pt x="2713" y="1272"/>
                  </a:lnTo>
                  <a:lnTo>
                    <a:pt x="2686" y="1308"/>
                  </a:lnTo>
                  <a:lnTo>
                    <a:pt x="2655" y="1339"/>
                  </a:lnTo>
                  <a:lnTo>
                    <a:pt x="2619" y="1366"/>
                  </a:lnTo>
                  <a:lnTo>
                    <a:pt x="2580" y="1390"/>
                  </a:lnTo>
                  <a:lnTo>
                    <a:pt x="2540" y="1409"/>
                  </a:lnTo>
                  <a:lnTo>
                    <a:pt x="2496" y="1423"/>
                  </a:lnTo>
                  <a:lnTo>
                    <a:pt x="2450" y="1432"/>
                  </a:lnTo>
                  <a:lnTo>
                    <a:pt x="2402" y="1434"/>
                  </a:lnTo>
                  <a:lnTo>
                    <a:pt x="2354" y="1432"/>
                  </a:lnTo>
                  <a:lnTo>
                    <a:pt x="2309" y="1424"/>
                  </a:lnTo>
                  <a:lnTo>
                    <a:pt x="2265" y="1409"/>
                  </a:lnTo>
                  <a:lnTo>
                    <a:pt x="2224" y="1391"/>
                  </a:lnTo>
                  <a:lnTo>
                    <a:pt x="2187" y="1367"/>
                  </a:lnTo>
                  <a:lnTo>
                    <a:pt x="2041" y="1513"/>
                  </a:lnTo>
                  <a:lnTo>
                    <a:pt x="2064" y="1552"/>
                  </a:lnTo>
                  <a:lnTo>
                    <a:pt x="2083" y="1593"/>
                  </a:lnTo>
                  <a:lnTo>
                    <a:pt x="2097" y="1636"/>
                  </a:lnTo>
                  <a:lnTo>
                    <a:pt x="2105" y="1682"/>
                  </a:lnTo>
                  <a:lnTo>
                    <a:pt x="2108" y="1729"/>
                  </a:lnTo>
                  <a:lnTo>
                    <a:pt x="2105" y="1777"/>
                  </a:lnTo>
                  <a:lnTo>
                    <a:pt x="2097" y="1822"/>
                  </a:lnTo>
                  <a:lnTo>
                    <a:pt x="2083" y="1866"/>
                  </a:lnTo>
                  <a:lnTo>
                    <a:pt x="2063" y="1908"/>
                  </a:lnTo>
                  <a:lnTo>
                    <a:pt x="2040" y="1946"/>
                  </a:lnTo>
                  <a:lnTo>
                    <a:pt x="2012" y="1981"/>
                  </a:lnTo>
                  <a:lnTo>
                    <a:pt x="1980" y="2013"/>
                  </a:lnTo>
                  <a:lnTo>
                    <a:pt x="1945" y="2041"/>
                  </a:lnTo>
                  <a:lnTo>
                    <a:pt x="1907" y="2064"/>
                  </a:lnTo>
                  <a:lnTo>
                    <a:pt x="1865" y="2084"/>
                  </a:lnTo>
                  <a:lnTo>
                    <a:pt x="1821" y="2098"/>
                  </a:lnTo>
                  <a:lnTo>
                    <a:pt x="1776" y="2106"/>
                  </a:lnTo>
                  <a:lnTo>
                    <a:pt x="1728" y="2109"/>
                  </a:lnTo>
                  <a:lnTo>
                    <a:pt x="1680" y="2106"/>
                  </a:lnTo>
                  <a:lnTo>
                    <a:pt x="1635" y="2098"/>
                  </a:lnTo>
                  <a:lnTo>
                    <a:pt x="1591" y="2084"/>
                  </a:lnTo>
                  <a:lnTo>
                    <a:pt x="1549" y="2064"/>
                  </a:lnTo>
                  <a:lnTo>
                    <a:pt x="1511" y="2041"/>
                  </a:lnTo>
                  <a:lnTo>
                    <a:pt x="1476" y="2013"/>
                  </a:lnTo>
                  <a:lnTo>
                    <a:pt x="1444" y="1981"/>
                  </a:lnTo>
                  <a:lnTo>
                    <a:pt x="1416" y="1946"/>
                  </a:lnTo>
                  <a:lnTo>
                    <a:pt x="1393" y="1908"/>
                  </a:lnTo>
                  <a:lnTo>
                    <a:pt x="1373" y="1866"/>
                  </a:lnTo>
                  <a:lnTo>
                    <a:pt x="1359" y="1822"/>
                  </a:lnTo>
                  <a:lnTo>
                    <a:pt x="1351" y="1777"/>
                  </a:lnTo>
                  <a:lnTo>
                    <a:pt x="1348" y="1729"/>
                  </a:lnTo>
                  <a:lnTo>
                    <a:pt x="1351" y="1682"/>
                  </a:lnTo>
                  <a:lnTo>
                    <a:pt x="1359" y="1636"/>
                  </a:lnTo>
                  <a:lnTo>
                    <a:pt x="1373" y="1593"/>
                  </a:lnTo>
                  <a:lnTo>
                    <a:pt x="1392" y="1552"/>
                  </a:lnTo>
                  <a:lnTo>
                    <a:pt x="1415" y="1513"/>
                  </a:lnTo>
                  <a:lnTo>
                    <a:pt x="1269" y="1367"/>
                  </a:lnTo>
                  <a:lnTo>
                    <a:pt x="1232" y="1391"/>
                  </a:lnTo>
                  <a:lnTo>
                    <a:pt x="1191" y="1409"/>
                  </a:lnTo>
                  <a:lnTo>
                    <a:pt x="1147" y="1424"/>
                  </a:lnTo>
                  <a:lnTo>
                    <a:pt x="1102" y="1432"/>
                  </a:lnTo>
                  <a:lnTo>
                    <a:pt x="1054" y="1434"/>
                  </a:lnTo>
                  <a:lnTo>
                    <a:pt x="1006" y="1432"/>
                  </a:lnTo>
                  <a:lnTo>
                    <a:pt x="960" y="1423"/>
                  </a:lnTo>
                  <a:lnTo>
                    <a:pt x="916" y="1409"/>
                  </a:lnTo>
                  <a:lnTo>
                    <a:pt x="876" y="1390"/>
                  </a:lnTo>
                  <a:lnTo>
                    <a:pt x="837" y="1366"/>
                  </a:lnTo>
                  <a:lnTo>
                    <a:pt x="801" y="1339"/>
                  </a:lnTo>
                  <a:lnTo>
                    <a:pt x="770" y="1308"/>
                  </a:lnTo>
                  <a:lnTo>
                    <a:pt x="743" y="1272"/>
                  </a:lnTo>
                  <a:lnTo>
                    <a:pt x="718" y="1233"/>
                  </a:lnTo>
                  <a:lnTo>
                    <a:pt x="700" y="1192"/>
                  </a:lnTo>
                  <a:lnTo>
                    <a:pt x="686" y="1148"/>
                  </a:lnTo>
                  <a:lnTo>
                    <a:pt x="677" y="1102"/>
                  </a:lnTo>
                  <a:lnTo>
                    <a:pt x="674" y="1054"/>
                  </a:lnTo>
                  <a:lnTo>
                    <a:pt x="677" y="1007"/>
                  </a:lnTo>
                  <a:lnTo>
                    <a:pt x="685" y="962"/>
                  </a:lnTo>
                  <a:lnTo>
                    <a:pt x="700" y="918"/>
                  </a:lnTo>
                  <a:lnTo>
                    <a:pt x="717" y="877"/>
                  </a:lnTo>
                  <a:lnTo>
                    <a:pt x="741" y="839"/>
                  </a:lnTo>
                  <a:lnTo>
                    <a:pt x="596" y="694"/>
                  </a:lnTo>
                  <a:lnTo>
                    <a:pt x="557" y="717"/>
                  </a:lnTo>
                  <a:lnTo>
                    <a:pt x="516" y="736"/>
                  </a:lnTo>
                  <a:lnTo>
                    <a:pt x="473" y="749"/>
                  </a:lnTo>
                  <a:lnTo>
                    <a:pt x="427" y="758"/>
                  </a:lnTo>
                  <a:lnTo>
                    <a:pt x="380" y="761"/>
                  </a:lnTo>
                  <a:lnTo>
                    <a:pt x="333" y="758"/>
                  </a:lnTo>
                  <a:lnTo>
                    <a:pt x="287" y="749"/>
                  </a:lnTo>
                  <a:lnTo>
                    <a:pt x="243" y="736"/>
                  </a:lnTo>
                  <a:lnTo>
                    <a:pt x="201" y="717"/>
                  </a:lnTo>
                  <a:lnTo>
                    <a:pt x="163" y="693"/>
                  </a:lnTo>
                  <a:lnTo>
                    <a:pt x="128" y="665"/>
                  </a:lnTo>
                  <a:lnTo>
                    <a:pt x="96" y="633"/>
                  </a:lnTo>
                  <a:lnTo>
                    <a:pt x="68" y="597"/>
                  </a:lnTo>
                  <a:lnTo>
                    <a:pt x="45" y="560"/>
                  </a:lnTo>
                  <a:lnTo>
                    <a:pt x="25" y="518"/>
                  </a:lnTo>
                  <a:lnTo>
                    <a:pt x="12" y="474"/>
                  </a:lnTo>
                  <a:lnTo>
                    <a:pt x="3" y="429"/>
                  </a:lnTo>
                  <a:lnTo>
                    <a:pt x="0" y="381"/>
                  </a:lnTo>
                  <a:lnTo>
                    <a:pt x="3" y="333"/>
                  </a:lnTo>
                  <a:lnTo>
                    <a:pt x="12" y="287"/>
                  </a:lnTo>
                  <a:lnTo>
                    <a:pt x="25" y="243"/>
                  </a:lnTo>
                  <a:lnTo>
                    <a:pt x="45" y="202"/>
                  </a:lnTo>
                  <a:lnTo>
                    <a:pt x="68" y="164"/>
                  </a:lnTo>
                  <a:lnTo>
                    <a:pt x="96" y="128"/>
                  </a:lnTo>
                  <a:lnTo>
                    <a:pt x="128" y="97"/>
                  </a:lnTo>
                  <a:lnTo>
                    <a:pt x="163" y="68"/>
                  </a:lnTo>
                  <a:lnTo>
                    <a:pt x="201" y="45"/>
                  </a:lnTo>
                  <a:lnTo>
                    <a:pt x="243" y="26"/>
                  </a:lnTo>
                  <a:lnTo>
                    <a:pt x="287" y="12"/>
                  </a:lnTo>
                  <a:lnTo>
                    <a:pt x="333" y="4"/>
                  </a:lnTo>
                  <a:lnTo>
                    <a:pt x="380" y="0"/>
                  </a:lnTo>
                  <a:close/>
                </a:path>
              </a:pathLst>
            </a:custGeom>
            <a:solidFill>
              <a:srgbClr val="405A9C"/>
            </a:solidFill>
            <a:ln w="9525">
              <a:noFill/>
              <a:round/>
              <a:headEnd/>
              <a:tailEnd/>
            </a:ln>
          </p:spPr>
          <p:txBody>
            <a:bodyPr wrap="none" anchor="ctr"/>
            <a:lstStyle/>
            <a:p>
              <a:pPr marL="0" marR="0" lvl="0" indent="0" algn="l" defTabSz="1199221" rtl="0" eaLnBrk="1" fontAlgn="auto" latinLnBrk="0" hangingPunct="1">
                <a:lnSpc>
                  <a:spcPct val="100000"/>
                </a:lnSpc>
                <a:spcBef>
                  <a:spcPts val="0"/>
                </a:spcBef>
                <a:spcAft>
                  <a:spcPts val="0"/>
                </a:spcAft>
                <a:buClrTx/>
                <a:buSzTx/>
                <a:buFontTx/>
                <a:buNone/>
                <a:tabLst/>
                <a:defRPr/>
              </a:pPr>
              <a:endParaRPr kumimoji="0" lang="en-GB" sz="2400"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sp>
          <p:nvSpPr>
            <p:cNvPr id="12" name="Freeform 207">
              <a:extLst>
                <a:ext uri="{FF2B5EF4-FFF2-40B4-BE49-F238E27FC236}">
                  <a16:creationId xmlns:a16="http://schemas.microsoft.com/office/drawing/2014/main" id="{A4EC7400-1D9B-C54B-AB39-A95D9355E75F}"/>
                </a:ext>
              </a:extLst>
            </p:cNvPr>
            <p:cNvSpPr>
              <a:spLocks noChangeArrowheads="1"/>
            </p:cNvSpPr>
            <p:nvPr/>
          </p:nvSpPr>
          <p:spPr bwMode="auto">
            <a:xfrm rot="5400000">
              <a:off x="11025821" y="2569046"/>
              <a:ext cx="1248166" cy="760601"/>
            </a:xfrm>
            <a:custGeom>
              <a:avLst/>
              <a:gdLst>
                <a:gd name="T0" fmla="*/ 2147483647 w 3456"/>
                <a:gd name="T1" fmla="*/ 2147483647 h 2109"/>
                <a:gd name="T2" fmla="*/ 2147483647 w 3456"/>
                <a:gd name="T3" fmla="*/ 2147483647 h 2109"/>
                <a:gd name="T4" fmla="*/ 2147483647 w 3456"/>
                <a:gd name="T5" fmla="*/ 2147483647 h 2109"/>
                <a:gd name="T6" fmla="*/ 2147483647 w 3456"/>
                <a:gd name="T7" fmla="*/ 2147483647 h 2109"/>
                <a:gd name="T8" fmla="*/ 2147483647 w 3456"/>
                <a:gd name="T9" fmla="*/ 2147483647 h 2109"/>
                <a:gd name="T10" fmla="*/ 2147483647 w 3456"/>
                <a:gd name="T11" fmla="*/ 2147483647 h 2109"/>
                <a:gd name="T12" fmla="*/ 2147483647 w 3456"/>
                <a:gd name="T13" fmla="*/ 2147483647 h 2109"/>
                <a:gd name="T14" fmla="*/ 2147483647 w 3456"/>
                <a:gd name="T15" fmla="*/ 2147483647 h 2109"/>
                <a:gd name="T16" fmla="*/ 2147483647 w 3456"/>
                <a:gd name="T17" fmla="*/ 2147483647 h 2109"/>
                <a:gd name="T18" fmla="*/ 2147483647 w 3456"/>
                <a:gd name="T19" fmla="*/ 2147483647 h 2109"/>
                <a:gd name="T20" fmla="*/ 2147483647 w 3456"/>
                <a:gd name="T21" fmla="*/ 2147483647 h 2109"/>
                <a:gd name="T22" fmla="*/ 2147483647 w 3456"/>
                <a:gd name="T23" fmla="*/ 2147483647 h 2109"/>
                <a:gd name="T24" fmla="*/ 2147483647 w 3456"/>
                <a:gd name="T25" fmla="*/ 2147483647 h 2109"/>
                <a:gd name="T26" fmla="*/ 2147483647 w 3456"/>
                <a:gd name="T27" fmla="*/ 2147483647 h 2109"/>
                <a:gd name="T28" fmla="*/ 2147483647 w 3456"/>
                <a:gd name="T29" fmla="*/ 2147483647 h 2109"/>
                <a:gd name="T30" fmla="*/ 2147483647 w 3456"/>
                <a:gd name="T31" fmla="*/ 2147483647 h 2109"/>
                <a:gd name="T32" fmla="*/ 2147483647 w 3456"/>
                <a:gd name="T33" fmla="*/ 2147483647 h 2109"/>
                <a:gd name="T34" fmla="*/ 2147483647 w 3456"/>
                <a:gd name="T35" fmla="*/ 2147483647 h 2109"/>
                <a:gd name="T36" fmla="*/ 2147483647 w 3456"/>
                <a:gd name="T37" fmla="*/ 2147483647 h 2109"/>
                <a:gd name="T38" fmla="*/ 2147483647 w 3456"/>
                <a:gd name="T39" fmla="*/ 2147483647 h 2109"/>
                <a:gd name="T40" fmla="*/ 2147483647 w 3456"/>
                <a:gd name="T41" fmla="*/ 2147483647 h 2109"/>
                <a:gd name="T42" fmla="*/ 2147483647 w 3456"/>
                <a:gd name="T43" fmla="*/ 2147483647 h 2109"/>
                <a:gd name="T44" fmla="*/ 2147483647 w 3456"/>
                <a:gd name="T45" fmla="*/ 2147483647 h 2109"/>
                <a:gd name="T46" fmla="*/ 2147483647 w 3456"/>
                <a:gd name="T47" fmla="*/ 2147483647 h 2109"/>
                <a:gd name="T48" fmla="*/ 2147483647 w 3456"/>
                <a:gd name="T49" fmla="*/ 2147483647 h 2109"/>
                <a:gd name="T50" fmla="*/ 2147483647 w 3456"/>
                <a:gd name="T51" fmla="*/ 2147483647 h 2109"/>
                <a:gd name="T52" fmla="*/ 2147483647 w 3456"/>
                <a:gd name="T53" fmla="*/ 2147483647 h 2109"/>
                <a:gd name="T54" fmla="*/ 2147483647 w 3456"/>
                <a:gd name="T55" fmla="*/ 2147483647 h 2109"/>
                <a:gd name="T56" fmla="*/ 2147483647 w 3456"/>
                <a:gd name="T57" fmla="*/ 2147483647 h 2109"/>
                <a:gd name="T58" fmla="*/ 2147483647 w 3456"/>
                <a:gd name="T59" fmla="*/ 2147483647 h 2109"/>
                <a:gd name="T60" fmla="*/ 2147483647 w 3456"/>
                <a:gd name="T61" fmla="*/ 2147483647 h 2109"/>
                <a:gd name="T62" fmla="*/ 2147483647 w 3456"/>
                <a:gd name="T63" fmla="*/ 2147483647 h 2109"/>
                <a:gd name="T64" fmla="*/ 2147483647 w 3456"/>
                <a:gd name="T65" fmla="*/ 2147483647 h 2109"/>
                <a:gd name="T66" fmla="*/ 2147483647 w 3456"/>
                <a:gd name="T67" fmla="*/ 2147483647 h 2109"/>
                <a:gd name="T68" fmla="*/ 2147483647 w 3456"/>
                <a:gd name="T69" fmla="*/ 2147483647 h 2109"/>
                <a:gd name="T70" fmla="*/ 2147483647 w 3456"/>
                <a:gd name="T71" fmla="*/ 2147483647 h 2109"/>
                <a:gd name="T72" fmla="*/ 2147483647 w 3456"/>
                <a:gd name="T73" fmla="*/ 2147483647 h 2109"/>
                <a:gd name="T74" fmla="*/ 2147483647 w 3456"/>
                <a:gd name="T75" fmla="*/ 2147483647 h 2109"/>
                <a:gd name="T76" fmla="*/ 2147483647 w 3456"/>
                <a:gd name="T77" fmla="*/ 2147483647 h 2109"/>
                <a:gd name="T78" fmla="*/ 2147483647 w 3456"/>
                <a:gd name="T79" fmla="*/ 2147483647 h 2109"/>
                <a:gd name="T80" fmla="*/ 2147483647 w 3456"/>
                <a:gd name="T81" fmla="*/ 2147483647 h 2109"/>
                <a:gd name="T82" fmla="*/ 2147483647 w 3456"/>
                <a:gd name="T83" fmla="*/ 2147483647 h 2109"/>
                <a:gd name="T84" fmla="*/ 2147483647 w 3456"/>
                <a:gd name="T85" fmla="*/ 2147483647 h 2109"/>
                <a:gd name="T86" fmla="*/ 2147483647 w 3456"/>
                <a:gd name="T87" fmla="*/ 2147483647 h 2109"/>
                <a:gd name="T88" fmla="*/ 2147483647 w 3456"/>
                <a:gd name="T89" fmla="*/ 2147483647 h 2109"/>
                <a:gd name="T90" fmla="*/ 2147483647 w 3456"/>
                <a:gd name="T91" fmla="*/ 2147483647 h 2109"/>
                <a:gd name="T92" fmla="*/ 2147483647 w 3456"/>
                <a:gd name="T93" fmla="*/ 2147483647 h 2109"/>
                <a:gd name="T94" fmla="*/ 2147483647 w 3456"/>
                <a:gd name="T95" fmla="*/ 2147483647 h 2109"/>
                <a:gd name="T96" fmla="*/ 2147483647 w 3456"/>
                <a:gd name="T97" fmla="*/ 2147483647 h 2109"/>
                <a:gd name="T98" fmla="*/ 2147483647 w 3456"/>
                <a:gd name="T99" fmla="*/ 2147483647 h 2109"/>
                <a:gd name="T100" fmla="*/ 2147483647 w 3456"/>
                <a:gd name="T101" fmla="*/ 2147483647 h 2109"/>
                <a:gd name="T102" fmla="*/ 2147483647 w 3456"/>
                <a:gd name="T103" fmla="*/ 2147483647 h 2109"/>
                <a:gd name="T104" fmla="*/ 2147483647 w 3456"/>
                <a:gd name="T105" fmla="*/ 2147483647 h 2109"/>
                <a:gd name="T106" fmla="*/ 2147483647 w 3456"/>
                <a:gd name="T107" fmla="*/ 2147483647 h 2109"/>
                <a:gd name="T108" fmla="*/ 2147483647 w 3456"/>
                <a:gd name="T109" fmla="*/ 2147483647 h 2109"/>
                <a:gd name="T110" fmla="*/ 2147483647 w 3456"/>
                <a:gd name="T111" fmla="*/ 2147483647 h 2109"/>
                <a:gd name="T112" fmla="*/ 2147483647 w 3456"/>
                <a:gd name="T113" fmla="*/ 2147483647 h 2109"/>
                <a:gd name="T114" fmla="*/ 2147483647 w 3456"/>
                <a:gd name="T115" fmla="*/ 0 h 2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6"/>
                <a:gd name="T175" fmla="*/ 0 h 2109"/>
                <a:gd name="T176" fmla="*/ 3456 w 3456"/>
                <a:gd name="T177" fmla="*/ 2109 h 2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6" h="2109">
                  <a:moveTo>
                    <a:pt x="1512" y="694"/>
                  </a:moveTo>
                  <a:lnTo>
                    <a:pt x="1367" y="839"/>
                  </a:lnTo>
                  <a:lnTo>
                    <a:pt x="1391" y="877"/>
                  </a:lnTo>
                  <a:lnTo>
                    <a:pt x="1409" y="918"/>
                  </a:lnTo>
                  <a:lnTo>
                    <a:pt x="1423" y="962"/>
                  </a:lnTo>
                  <a:lnTo>
                    <a:pt x="1432" y="1007"/>
                  </a:lnTo>
                  <a:lnTo>
                    <a:pt x="1434" y="1054"/>
                  </a:lnTo>
                  <a:lnTo>
                    <a:pt x="1432" y="1102"/>
                  </a:lnTo>
                  <a:lnTo>
                    <a:pt x="1423" y="1147"/>
                  </a:lnTo>
                  <a:lnTo>
                    <a:pt x="1409" y="1191"/>
                  </a:lnTo>
                  <a:lnTo>
                    <a:pt x="1391" y="1232"/>
                  </a:lnTo>
                  <a:lnTo>
                    <a:pt x="1367" y="1270"/>
                  </a:lnTo>
                  <a:lnTo>
                    <a:pt x="1512" y="1416"/>
                  </a:lnTo>
                  <a:lnTo>
                    <a:pt x="1551" y="1393"/>
                  </a:lnTo>
                  <a:lnTo>
                    <a:pt x="1592" y="1374"/>
                  </a:lnTo>
                  <a:lnTo>
                    <a:pt x="1635" y="1360"/>
                  </a:lnTo>
                  <a:lnTo>
                    <a:pt x="1681" y="1352"/>
                  </a:lnTo>
                  <a:lnTo>
                    <a:pt x="1728" y="1349"/>
                  </a:lnTo>
                  <a:lnTo>
                    <a:pt x="1775" y="1352"/>
                  </a:lnTo>
                  <a:lnTo>
                    <a:pt x="1821" y="1360"/>
                  </a:lnTo>
                  <a:lnTo>
                    <a:pt x="1864" y="1374"/>
                  </a:lnTo>
                  <a:lnTo>
                    <a:pt x="1905" y="1393"/>
                  </a:lnTo>
                  <a:lnTo>
                    <a:pt x="1944" y="1416"/>
                  </a:lnTo>
                  <a:lnTo>
                    <a:pt x="2089" y="1270"/>
                  </a:lnTo>
                  <a:lnTo>
                    <a:pt x="2065" y="1232"/>
                  </a:lnTo>
                  <a:lnTo>
                    <a:pt x="2047" y="1191"/>
                  </a:lnTo>
                  <a:lnTo>
                    <a:pt x="2033" y="1147"/>
                  </a:lnTo>
                  <a:lnTo>
                    <a:pt x="2024" y="1102"/>
                  </a:lnTo>
                  <a:lnTo>
                    <a:pt x="2022" y="1054"/>
                  </a:lnTo>
                  <a:lnTo>
                    <a:pt x="2024" y="1007"/>
                  </a:lnTo>
                  <a:lnTo>
                    <a:pt x="2033" y="962"/>
                  </a:lnTo>
                  <a:lnTo>
                    <a:pt x="2047" y="918"/>
                  </a:lnTo>
                  <a:lnTo>
                    <a:pt x="2065" y="877"/>
                  </a:lnTo>
                  <a:lnTo>
                    <a:pt x="2089" y="839"/>
                  </a:lnTo>
                  <a:lnTo>
                    <a:pt x="1944" y="694"/>
                  </a:lnTo>
                  <a:lnTo>
                    <a:pt x="1905" y="717"/>
                  </a:lnTo>
                  <a:lnTo>
                    <a:pt x="1864" y="736"/>
                  </a:lnTo>
                  <a:lnTo>
                    <a:pt x="1821" y="749"/>
                  </a:lnTo>
                  <a:lnTo>
                    <a:pt x="1775" y="758"/>
                  </a:lnTo>
                  <a:lnTo>
                    <a:pt x="1728" y="761"/>
                  </a:lnTo>
                  <a:lnTo>
                    <a:pt x="1681" y="758"/>
                  </a:lnTo>
                  <a:lnTo>
                    <a:pt x="1635" y="749"/>
                  </a:lnTo>
                  <a:lnTo>
                    <a:pt x="1592" y="736"/>
                  </a:lnTo>
                  <a:lnTo>
                    <a:pt x="1551" y="717"/>
                  </a:lnTo>
                  <a:lnTo>
                    <a:pt x="1512" y="694"/>
                  </a:lnTo>
                  <a:close/>
                  <a:moveTo>
                    <a:pt x="380" y="0"/>
                  </a:moveTo>
                  <a:lnTo>
                    <a:pt x="428" y="4"/>
                  </a:lnTo>
                  <a:lnTo>
                    <a:pt x="473" y="12"/>
                  </a:lnTo>
                  <a:lnTo>
                    <a:pt x="517" y="26"/>
                  </a:lnTo>
                  <a:lnTo>
                    <a:pt x="559" y="45"/>
                  </a:lnTo>
                  <a:lnTo>
                    <a:pt x="597" y="68"/>
                  </a:lnTo>
                  <a:lnTo>
                    <a:pt x="633" y="97"/>
                  </a:lnTo>
                  <a:lnTo>
                    <a:pt x="664" y="128"/>
                  </a:lnTo>
                  <a:lnTo>
                    <a:pt x="692" y="164"/>
                  </a:lnTo>
                  <a:lnTo>
                    <a:pt x="716" y="202"/>
                  </a:lnTo>
                  <a:lnTo>
                    <a:pt x="735" y="243"/>
                  </a:lnTo>
                  <a:lnTo>
                    <a:pt x="749" y="287"/>
                  </a:lnTo>
                  <a:lnTo>
                    <a:pt x="757" y="333"/>
                  </a:lnTo>
                  <a:lnTo>
                    <a:pt x="760" y="381"/>
                  </a:lnTo>
                  <a:lnTo>
                    <a:pt x="757" y="428"/>
                  </a:lnTo>
                  <a:lnTo>
                    <a:pt x="749" y="474"/>
                  </a:lnTo>
                  <a:lnTo>
                    <a:pt x="735" y="517"/>
                  </a:lnTo>
                  <a:lnTo>
                    <a:pt x="716" y="558"/>
                  </a:lnTo>
                  <a:lnTo>
                    <a:pt x="693" y="596"/>
                  </a:lnTo>
                  <a:lnTo>
                    <a:pt x="839" y="742"/>
                  </a:lnTo>
                  <a:lnTo>
                    <a:pt x="877" y="718"/>
                  </a:lnTo>
                  <a:lnTo>
                    <a:pt x="917" y="700"/>
                  </a:lnTo>
                  <a:lnTo>
                    <a:pt x="961" y="685"/>
                  </a:lnTo>
                  <a:lnTo>
                    <a:pt x="1006" y="677"/>
                  </a:lnTo>
                  <a:lnTo>
                    <a:pt x="1054" y="675"/>
                  </a:lnTo>
                  <a:lnTo>
                    <a:pt x="1102" y="677"/>
                  </a:lnTo>
                  <a:lnTo>
                    <a:pt x="1147" y="685"/>
                  </a:lnTo>
                  <a:lnTo>
                    <a:pt x="1191" y="700"/>
                  </a:lnTo>
                  <a:lnTo>
                    <a:pt x="1232" y="718"/>
                  </a:lnTo>
                  <a:lnTo>
                    <a:pt x="1269" y="742"/>
                  </a:lnTo>
                  <a:lnTo>
                    <a:pt x="1415" y="596"/>
                  </a:lnTo>
                  <a:lnTo>
                    <a:pt x="1392" y="558"/>
                  </a:lnTo>
                  <a:lnTo>
                    <a:pt x="1373" y="517"/>
                  </a:lnTo>
                  <a:lnTo>
                    <a:pt x="1359" y="474"/>
                  </a:lnTo>
                  <a:lnTo>
                    <a:pt x="1351" y="428"/>
                  </a:lnTo>
                  <a:lnTo>
                    <a:pt x="1348" y="381"/>
                  </a:lnTo>
                  <a:lnTo>
                    <a:pt x="1351" y="333"/>
                  </a:lnTo>
                  <a:lnTo>
                    <a:pt x="1359" y="287"/>
                  </a:lnTo>
                  <a:lnTo>
                    <a:pt x="1373" y="243"/>
                  </a:lnTo>
                  <a:lnTo>
                    <a:pt x="1393" y="202"/>
                  </a:lnTo>
                  <a:lnTo>
                    <a:pt x="1416" y="164"/>
                  </a:lnTo>
                  <a:lnTo>
                    <a:pt x="1444" y="128"/>
                  </a:lnTo>
                  <a:lnTo>
                    <a:pt x="1476" y="97"/>
                  </a:lnTo>
                  <a:lnTo>
                    <a:pt x="1511" y="68"/>
                  </a:lnTo>
                  <a:lnTo>
                    <a:pt x="1549" y="45"/>
                  </a:lnTo>
                  <a:lnTo>
                    <a:pt x="1591" y="26"/>
                  </a:lnTo>
                  <a:lnTo>
                    <a:pt x="1635" y="12"/>
                  </a:lnTo>
                  <a:lnTo>
                    <a:pt x="1680" y="4"/>
                  </a:lnTo>
                  <a:lnTo>
                    <a:pt x="1728" y="0"/>
                  </a:lnTo>
                  <a:lnTo>
                    <a:pt x="1776" y="4"/>
                  </a:lnTo>
                  <a:lnTo>
                    <a:pt x="1821" y="12"/>
                  </a:lnTo>
                  <a:lnTo>
                    <a:pt x="1865" y="26"/>
                  </a:lnTo>
                  <a:lnTo>
                    <a:pt x="1907" y="45"/>
                  </a:lnTo>
                  <a:lnTo>
                    <a:pt x="1945" y="68"/>
                  </a:lnTo>
                  <a:lnTo>
                    <a:pt x="1980" y="97"/>
                  </a:lnTo>
                  <a:lnTo>
                    <a:pt x="2012" y="128"/>
                  </a:lnTo>
                  <a:lnTo>
                    <a:pt x="2040" y="164"/>
                  </a:lnTo>
                  <a:lnTo>
                    <a:pt x="2063" y="202"/>
                  </a:lnTo>
                  <a:lnTo>
                    <a:pt x="2083" y="243"/>
                  </a:lnTo>
                  <a:lnTo>
                    <a:pt x="2097" y="287"/>
                  </a:lnTo>
                  <a:lnTo>
                    <a:pt x="2105" y="333"/>
                  </a:lnTo>
                  <a:lnTo>
                    <a:pt x="2108" y="381"/>
                  </a:lnTo>
                  <a:lnTo>
                    <a:pt x="2105" y="428"/>
                  </a:lnTo>
                  <a:lnTo>
                    <a:pt x="2097" y="474"/>
                  </a:lnTo>
                  <a:lnTo>
                    <a:pt x="2083" y="517"/>
                  </a:lnTo>
                  <a:lnTo>
                    <a:pt x="2064" y="558"/>
                  </a:lnTo>
                  <a:lnTo>
                    <a:pt x="2041" y="596"/>
                  </a:lnTo>
                  <a:lnTo>
                    <a:pt x="2187" y="742"/>
                  </a:lnTo>
                  <a:lnTo>
                    <a:pt x="2224" y="718"/>
                  </a:lnTo>
                  <a:lnTo>
                    <a:pt x="2265" y="700"/>
                  </a:lnTo>
                  <a:lnTo>
                    <a:pt x="2309" y="685"/>
                  </a:lnTo>
                  <a:lnTo>
                    <a:pt x="2354" y="677"/>
                  </a:lnTo>
                  <a:lnTo>
                    <a:pt x="2402" y="675"/>
                  </a:lnTo>
                  <a:lnTo>
                    <a:pt x="2450" y="677"/>
                  </a:lnTo>
                  <a:lnTo>
                    <a:pt x="2495" y="685"/>
                  </a:lnTo>
                  <a:lnTo>
                    <a:pt x="2539" y="700"/>
                  </a:lnTo>
                  <a:lnTo>
                    <a:pt x="2579" y="718"/>
                  </a:lnTo>
                  <a:lnTo>
                    <a:pt x="2617" y="742"/>
                  </a:lnTo>
                  <a:lnTo>
                    <a:pt x="2763" y="596"/>
                  </a:lnTo>
                  <a:lnTo>
                    <a:pt x="2740" y="558"/>
                  </a:lnTo>
                  <a:lnTo>
                    <a:pt x="2721" y="517"/>
                  </a:lnTo>
                  <a:lnTo>
                    <a:pt x="2707" y="474"/>
                  </a:lnTo>
                  <a:lnTo>
                    <a:pt x="2699" y="428"/>
                  </a:lnTo>
                  <a:lnTo>
                    <a:pt x="2696" y="381"/>
                  </a:lnTo>
                  <a:lnTo>
                    <a:pt x="2699" y="333"/>
                  </a:lnTo>
                  <a:lnTo>
                    <a:pt x="2707" y="287"/>
                  </a:lnTo>
                  <a:lnTo>
                    <a:pt x="2721" y="243"/>
                  </a:lnTo>
                  <a:lnTo>
                    <a:pt x="2740" y="202"/>
                  </a:lnTo>
                  <a:lnTo>
                    <a:pt x="2764" y="164"/>
                  </a:lnTo>
                  <a:lnTo>
                    <a:pt x="2792" y="128"/>
                  </a:lnTo>
                  <a:lnTo>
                    <a:pt x="2823" y="97"/>
                  </a:lnTo>
                  <a:lnTo>
                    <a:pt x="2859" y="68"/>
                  </a:lnTo>
                  <a:lnTo>
                    <a:pt x="2897" y="45"/>
                  </a:lnTo>
                  <a:lnTo>
                    <a:pt x="2939" y="26"/>
                  </a:lnTo>
                  <a:lnTo>
                    <a:pt x="2983" y="12"/>
                  </a:lnTo>
                  <a:lnTo>
                    <a:pt x="3028" y="4"/>
                  </a:lnTo>
                  <a:lnTo>
                    <a:pt x="3076" y="0"/>
                  </a:lnTo>
                  <a:lnTo>
                    <a:pt x="3123" y="4"/>
                  </a:lnTo>
                  <a:lnTo>
                    <a:pt x="3169" y="12"/>
                  </a:lnTo>
                  <a:lnTo>
                    <a:pt x="3213" y="26"/>
                  </a:lnTo>
                  <a:lnTo>
                    <a:pt x="3255" y="45"/>
                  </a:lnTo>
                  <a:lnTo>
                    <a:pt x="3293" y="68"/>
                  </a:lnTo>
                  <a:lnTo>
                    <a:pt x="3328" y="97"/>
                  </a:lnTo>
                  <a:lnTo>
                    <a:pt x="3360" y="128"/>
                  </a:lnTo>
                  <a:lnTo>
                    <a:pt x="3388" y="164"/>
                  </a:lnTo>
                  <a:lnTo>
                    <a:pt x="3411" y="202"/>
                  </a:lnTo>
                  <a:lnTo>
                    <a:pt x="3431" y="243"/>
                  </a:lnTo>
                  <a:lnTo>
                    <a:pt x="3444" y="287"/>
                  </a:lnTo>
                  <a:lnTo>
                    <a:pt x="3453" y="333"/>
                  </a:lnTo>
                  <a:lnTo>
                    <a:pt x="3456" y="381"/>
                  </a:lnTo>
                  <a:lnTo>
                    <a:pt x="3453" y="429"/>
                  </a:lnTo>
                  <a:lnTo>
                    <a:pt x="3444" y="474"/>
                  </a:lnTo>
                  <a:lnTo>
                    <a:pt x="3431" y="518"/>
                  </a:lnTo>
                  <a:lnTo>
                    <a:pt x="3411" y="560"/>
                  </a:lnTo>
                  <a:lnTo>
                    <a:pt x="3388" y="597"/>
                  </a:lnTo>
                  <a:lnTo>
                    <a:pt x="3360" y="633"/>
                  </a:lnTo>
                  <a:lnTo>
                    <a:pt x="3328" y="665"/>
                  </a:lnTo>
                  <a:lnTo>
                    <a:pt x="3293" y="693"/>
                  </a:lnTo>
                  <a:lnTo>
                    <a:pt x="3255" y="717"/>
                  </a:lnTo>
                  <a:lnTo>
                    <a:pt x="3213" y="736"/>
                  </a:lnTo>
                  <a:lnTo>
                    <a:pt x="3169" y="749"/>
                  </a:lnTo>
                  <a:lnTo>
                    <a:pt x="3123" y="758"/>
                  </a:lnTo>
                  <a:lnTo>
                    <a:pt x="3076" y="761"/>
                  </a:lnTo>
                  <a:lnTo>
                    <a:pt x="3029" y="758"/>
                  </a:lnTo>
                  <a:lnTo>
                    <a:pt x="2983" y="749"/>
                  </a:lnTo>
                  <a:lnTo>
                    <a:pt x="2940" y="736"/>
                  </a:lnTo>
                  <a:lnTo>
                    <a:pt x="2899" y="717"/>
                  </a:lnTo>
                  <a:lnTo>
                    <a:pt x="2860" y="694"/>
                  </a:lnTo>
                  <a:lnTo>
                    <a:pt x="2715" y="839"/>
                  </a:lnTo>
                  <a:lnTo>
                    <a:pt x="2739" y="877"/>
                  </a:lnTo>
                  <a:lnTo>
                    <a:pt x="2756" y="918"/>
                  </a:lnTo>
                  <a:lnTo>
                    <a:pt x="2771" y="962"/>
                  </a:lnTo>
                  <a:lnTo>
                    <a:pt x="2779" y="1007"/>
                  </a:lnTo>
                  <a:lnTo>
                    <a:pt x="2782" y="1054"/>
                  </a:lnTo>
                  <a:lnTo>
                    <a:pt x="2779" y="1102"/>
                  </a:lnTo>
                  <a:lnTo>
                    <a:pt x="2770" y="1148"/>
                  </a:lnTo>
                  <a:lnTo>
                    <a:pt x="2756" y="1192"/>
                  </a:lnTo>
                  <a:lnTo>
                    <a:pt x="2738" y="1233"/>
                  </a:lnTo>
                  <a:lnTo>
                    <a:pt x="2713" y="1272"/>
                  </a:lnTo>
                  <a:lnTo>
                    <a:pt x="2686" y="1308"/>
                  </a:lnTo>
                  <a:lnTo>
                    <a:pt x="2655" y="1339"/>
                  </a:lnTo>
                  <a:lnTo>
                    <a:pt x="2619" y="1366"/>
                  </a:lnTo>
                  <a:lnTo>
                    <a:pt x="2580" y="1390"/>
                  </a:lnTo>
                  <a:lnTo>
                    <a:pt x="2540" y="1409"/>
                  </a:lnTo>
                  <a:lnTo>
                    <a:pt x="2496" y="1423"/>
                  </a:lnTo>
                  <a:lnTo>
                    <a:pt x="2450" y="1432"/>
                  </a:lnTo>
                  <a:lnTo>
                    <a:pt x="2402" y="1434"/>
                  </a:lnTo>
                  <a:lnTo>
                    <a:pt x="2354" y="1432"/>
                  </a:lnTo>
                  <a:lnTo>
                    <a:pt x="2309" y="1424"/>
                  </a:lnTo>
                  <a:lnTo>
                    <a:pt x="2265" y="1409"/>
                  </a:lnTo>
                  <a:lnTo>
                    <a:pt x="2224" y="1391"/>
                  </a:lnTo>
                  <a:lnTo>
                    <a:pt x="2187" y="1367"/>
                  </a:lnTo>
                  <a:lnTo>
                    <a:pt x="2041" y="1513"/>
                  </a:lnTo>
                  <a:lnTo>
                    <a:pt x="2064" y="1552"/>
                  </a:lnTo>
                  <a:lnTo>
                    <a:pt x="2083" y="1593"/>
                  </a:lnTo>
                  <a:lnTo>
                    <a:pt x="2097" y="1636"/>
                  </a:lnTo>
                  <a:lnTo>
                    <a:pt x="2105" y="1682"/>
                  </a:lnTo>
                  <a:lnTo>
                    <a:pt x="2108" y="1729"/>
                  </a:lnTo>
                  <a:lnTo>
                    <a:pt x="2105" y="1777"/>
                  </a:lnTo>
                  <a:lnTo>
                    <a:pt x="2097" y="1822"/>
                  </a:lnTo>
                  <a:lnTo>
                    <a:pt x="2083" y="1866"/>
                  </a:lnTo>
                  <a:lnTo>
                    <a:pt x="2063" y="1908"/>
                  </a:lnTo>
                  <a:lnTo>
                    <a:pt x="2040" y="1946"/>
                  </a:lnTo>
                  <a:lnTo>
                    <a:pt x="2012" y="1981"/>
                  </a:lnTo>
                  <a:lnTo>
                    <a:pt x="1980" y="2013"/>
                  </a:lnTo>
                  <a:lnTo>
                    <a:pt x="1945" y="2041"/>
                  </a:lnTo>
                  <a:lnTo>
                    <a:pt x="1907" y="2064"/>
                  </a:lnTo>
                  <a:lnTo>
                    <a:pt x="1865" y="2084"/>
                  </a:lnTo>
                  <a:lnTo>
                    <a:pt x="1821" y="2098"/>
                  </a:lnTo>
                  <a:lnTo>
                    <a:pt x="1776" y="2106"/>
                  </a:lnTo>
                  <a:lnTo>
                    <a:pt x="1728" y="2109"/>
                  </a:lnTo>
                  <a:lnTo>
                    <a:pt x="1680" y="2106"/>
                  </a:lnTo>
                  <a:lnTo>
                    <a:pt x="1635" y="2098"/>
                  </a:lnTo>
                  <a:lnTo>
                    <a:pt x="1591" y="2084"/>
                  </a:lnTo>
                  <a:lnTo>
                    <a:pt x="1549" y="2064"/>
                  </a:lnTo>
                  <a:lnTo>
                    <a:pt x="1511" y="2041"/>
                  </a:lnTo>
                  <a:lnTo>
                    <a:pt x="1476" y="2013"/>
                  </a:lnTo>
                  <a:lnTo>
                    <a:pt x="1444" y="1981"/>
                  </a:lnTo>
                  <a:lnTo>
                    <a:pt x="1416" y="1946"/>
                  </a:lnTo>
                  <a:lnTo>
                    <a:pt x="1393" y="1908"/>
                  </a:lnTo>
                  <a:lnTo>
                    <a:pt x="1373" y="1866"/>
                  </a:lnTo>
                  <a:lnTo>
                    <a:pt x="1359" y="1822"/>
                  </a:lnTo>
                  <a:lnTo>
                    <a:pt x="1351" y="1777"/>
                  </a:lnTo>
                  <a:lnTo>
                    <a:pt x="1348" y="1729"/>
                  </a:lnTo>
                  <a:lnTo>
                    <a:pt x="1351" y="1682"/>
                  </a:lnTo>
                  <a:lnTo>
                    <a:pt x="1359" y="1636"/>
                  </a:lnTo>
                  <a:lnTo>
                    <a:pt x="1373" y="1593"/>
                  </a:lnTo>
                  <a:lnTo>
                    <a:pt x="1392" y="1552"/>
                  </a:lnTo>
                  <a:lnTo>
                    <a:pt x="1415" y="1513"/>
                  </a:lnTo>
                  <a:lnTo>
                    <a:pt x="1269" y="1367"/>
                  </a:lnTo>
                  <a:lnTo>
                    <a:pt x="1232" y="1391"/>
                  </a:lnTo>
                  <a:lnTo>
                    <a:pt x="1191" y="1409"/>
                  </a:lnTo>
                  <a:lnTo>
                    <a:pt x="1147" y="1424"/>
                  </a:lnTo>
                  <a:lnTo>
                    <a:pt x="1102" y="1432"/>
                  </a:lnTo>
                  <a:lnTo>
                    <a:pt x="1054" y="1434"/>
                  </a:lnTo>
                  <a:lnTo>
                    <a:pt x="1006" y="1432"/>
                  </a:lnTo>
                  <a:lnTo>
                    <a:pt x="960" y="1423"/>
                  </a:lnTo>
                  <a:lnTo>
                    <a:pt x="916" y="1409"/>
                  </a:lnTo>
                  <a:lnTo>
                    <a:pt x="876" y="1390"/>
                  </a:lnTo>
                  <a:lnTo>
                    <a:pt x="837" y="1366"/>
                  </a:lnTo>
                  <a:lnTo>
                    <a:pt x="801" y="1339"/>
                  </a:lnTo>
                  <a:lnTo>
                    <a:pt x="770" y="1308"/>
                  </a:lnTo>
                  <a:lnTo>
                    <a:pt x="743" y="1272"/>
                  </a:lnTo>
                  <a:lnTo>
                    <a:pt x="718" y="1233"/>
                  </a:lnTo>
                  <a:lnTo>
                    <a:pt x="700" y="1192"/>
                  </a:lnTo>
                  <a:lnTo>
                    <a:pt x="686" y="1148"/>
                  </a:lnTo>
                  <a:lnTo>
                    <a:pt x="677" y="1102"/>
                  </a:lnTo>
                  <a:lnTo>
                    <a:pt x="674" y="1054"/>
                  </a:lnTo>
                  <a:lnTo>
                    <a:pt x="677" y="1007"/>
                  </a:lnTo>
                  <a:lnTo>
                    <a:pt x="685" y="962"/>
                  </a:lnTo>
                  <a:lnTo>
                    <a:pt x="700" y="918"/>
                  </a:lnTo>
                  <a:lnTo>
                    <a:pt x="717" y="877"/>
                  </a:lnTo>
                  <a:lnTo>
                    <a:pt x="741" y="839"/>
                  </a:lnTo>
                  <a:lnTo>
                    <a:pt x="596" y="694"/>
                  </a:lnTo>
                  <a:lnTo>
                    <a:pt x="557" y="717"/>
                  </a:lnTo>
                  <a:lnTo>
                    <a:pt x="516" y="736"/>
                  </a:lnTo>
                  <a:lnTo>
                    <a:pt x="473" y="749"/>
                  </a:lnTo>
                  <a:lnTo>
                    <a:pt x="427" y="758"/>
                  </a:lnTo>
                  <a:lnTo>
                    <a:pt x="380" y="761"/>
                  </a:lnTo>
                  <a:lnTo>
                    <a:pt x="333" y="758"/>
                  </a:lnTo>
                  <a:lnTo>
                    <a:pt x="287" y="749"/>
                  </a:lnTo>
                  <a:lnTo>
                    <a:pt x="243" y="736"/>
                  </a:lnTo>
                  <a:lnTo>
                    <a:pt x="201" y="717"/>
                  </a:lnTo>
                  <a:lnTo>
                    <a:pt x="163" y="693"/>
                  </a:lnTo>
                  <a:lnTo>
                    <a:pt x="128" y="665"/>
                  </a:lnTo>
                  <a:lnTo>
                    <a:pt x="96" y="633"/>
                  </a:lnTo>
                  <a:lnTo>
                    <a:pt x="68" y="597"/>
                  </a:lnTo>
                  <a:lnTo>
                    <a:pt x="45" y="560"/>
                  </a:lnTo>
                  <a:lnTo>
                    <a:pt x="25" y="518"/>
                  </a:lnTo>
                  <a:lnTo>
                    <a:pt x="12" y="474"/>
                  </a:lnTo>
                  <a:lnTo>
                    <a:pt x="3" y="429"/>
                  </a:lnTo>
                  <a:lnTo>
                    <a:pt x="0" y="381"/>
                  </a:lnTo>
                  <a:lnTo>
                    <a:pt x="3" y="333"/>
                  </a:lnTo>
                  <a:lnTo>
                    <a:pt x="12" y="287"/>
                  </a:lnTo>
                  <a:lnTo>
                    <a:pt x="25" y="243"/>
                  </a:lnTo>
                  <a:lnTo>
                    <a:pt x="45" y="202"/>
                  </a:lnTo>
                  <a:lnTo>
                    <a:pt x="68" y="164"/>
                  </a:lnTo>
                  <a:lnTo>
                    <a:pt x="96" y="128"/>
                  </a:lnTo>
                  <a:lnTo>
                    <a:pt x="128" y="97"/>
                  </a:lnTo>
                  <a:lnTo>
                    <a:pt x="163" y="68"/>
                  </a:lnTo>
                  <a:lnTo>
                    <a:pt x="201" y="45"/>
                  </a:lnTo>
                  <a:lnTo>
                    <a:pt x="243" y="26"/>
                  </a:lnTo>
                  <a:lnTo>
                    <a:pt x="287" y="12"/>
                  </a:lnTo>
                  <a:lnTo>
                    <a:pt x="333" y="4"/>
                  </a:lnTo>
                  <a:lnTo>
                    <a:pt x="380" y="0"/>
                  </a:lnTo>
                  <a:close/>
                </a:path>
              </a:pathLst>
            </a:custGeom>
            <a:solidFill>
              <a:srgbClr val="405A9C"/>
            </a:solidFill>
            <a:ln w="9525">
              <a:noFill/>
              <a:round/>
              <a:headEnd/>
              <a:tailEnd/>
            </a:ln>
          </p:spPr>
          <p:txBody>
            <a:bodyPr wrap="none" anchor="ctr"/>
            <a:lstStyle/>
            <a:p>
              <a:pPr marL="0" marR="0" lvl="0" indent="0" algn="l" defTabSz="1199221" rtl="0" eaLnBrk="1" fontAlgn="auto" latinLnBrk="0" hangingPunct="1">
                <a:lnSpc>
                  <a:spcPct val="100000"/>
                </a:lnSpc>
                <a:spcBef>
                  <a:spcPts val="0"/>
                </a:spcBef>
                <a:spcAft>
                  <a:spcPts val="0"/>
                </a:spcAft>
                <a:buClrTx/>
                <a:buSzTx/>
                <a:buFontTx/>
                <a:buNone/>
                <a:tabLst/>
                <a:defRPr/>
              </a:pPr>
              <a:endParaRPr kumimoji="0" lang="en-GB" sz="2400" u="none" strike="noStrike" kern="0" cap="none" spc="0" normalizeH="0" baseline="0" noProof="0" dirty="0">
                <a:ln>
                  <a:noFill/>
                </a:ln>
                <a:solidFill>
                  <a:srgbClr val="222223"/>
                </a:solidFill>
                <a:effectLst/>
                <a:uLnTx/>
                <a:uFillTx/>
                <a:latin typeface="Arial" panose="020B0604020202020204" pitchFamily="34" charset="0"/>
                <a:cs typeface="Arial" panose="020B0604020202020204" pitchFamily="34" charset="0"/>
              </a:endParaRPr>
            </a:p>
          </p:txBody>
        </p:sp>
      </p:grpSp>
      <p:pic>
        <p:nvPicPr>
          <p:cNvPr id="13" name="Picture 2">
            <a:extLst>
              <a:ext uri="{FF2B5EF4-FFF2-40B4-BE49-F238E27FC236}">
                <a16:creationId xmlns:a16="http://schemas.microsoft.com/office/drawing/2014/main" id="{456F55D5-296C-DE4C-8C02-8EF25AC067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683" t="4030" r="31770" b="7802"/>
          <a:stretch/>
        </p:blipFill>
        <p:spPr bwMode="auto">
          <a:xfrm>
            <a:off x="1269649" y="2067842"/>
            <a:ext cx="478214" cy="1536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4C2094F7-2C15-B04D-8F78-AEA74815AE8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138" t="2208" r="30207" b="1693"/>
          <a:stretch/>
        </p:blipFill>
        <p:spPr bwMode="auto">
          <a:xfrm>
            <a:off x="7012283" y="1999666"/>
            <a:ext cx="433695" cy="165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2">
            <a:extLst>
              <a:ext uri="{FF2B5EF4-FFF2-40B4-BE49-F238E27FC236}">
                <a16:creationId xmlns:a16="http://schemas.microsoft.com/office/drawing/2014/main" id="{23CB01CA-656A-4BCB-8F01-7C929B6245D6}"/>
              </a:ext>
            </a:extLst>
          </p:cNvPr>
          <p:cNvSpPr txBox="1">
            <a:spLocks/>
          </p:cNvSpPr>
          <p:nvPr/>
        </p:nvSpPr>
        <p:spPr>
          <a:xfrm>
            <a:off x="400050" y="6271086"/>
            <a:ext cx="49150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61AABEC-672F-4B68-B914-690DA978312C}" type="slidenum">
              <a:rPr lang="en-GB" sz="900" smtClean="0">
                <a:solidFill>
                  <a:srgbClr val="2F469C">
                    <a:lumMod val="75000"/>
                  </a:srgbClr>
                </a:solidFill>
                <a:latin typeface="Arial" panose="020B0604020202020204" pitchFamily="34" charset="0"/>
                <a:cs typeface="Arial" panose="020B0604020202020204" pitchFamily="34" charset="0"/>
              </a:rPr>
              <a:pPr algn="r">
                <a:defRPr/>
              </a:pPr>
              <a:t>17</a:t>
            </a:fld>
            <a:r>
              <a:rPr lang="en-GB" sz="900" dirty="0">
                <a:solidFill>
                  <a:srgbClr val="2F469C">
                    <a:lumMod val="75000"/>
                  </a:srgbClr>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11790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BUSINESS APPLICATIONS FOR OPPORTUNITY SIZING</a:t>
            </a:r>
          </a:p>
        </p:txBody>
      </p:sp>
      <p:sp>
        <p:nvSpPr>
          <p:cNvPr id="11" name="object 11"/>
          <p:cNvSpPr txBox="1"/>
          <p:nvPr/>
        </p:nvSpPr>
        <p:spPr>
          <a:xfrm>
            <a:off x="852465" y="1246059"/>
            <a:ext cx="2218569"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Core</a:t>
            </a:r>
            <a:r>
              <a:rPr kumimoji="0" sz="1800" b="1" i="0" u="none" strike="noStrike" kern="1200" cap="none" spc="-50"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applications</a:t>
            </a: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object 12"/>
          <p:cNvSpPr txBox="1"/>
          <p:nvPr/>
        </p:nvSpPr>
        <p:spPr>
          <a:xfrm>
            <a:off x="847237" y="3507163"/>
            <a:ext cx="1725930" cy="1489510"/>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Benchmarks</a:t>
            </a:r>
            <a:r>
              <a:rPr kumimoji="0" sz="1600" b="0" i="0" u="none" strike="noStrike" kern="1200" cap="none" spc="-75"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for  new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product  launches,</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065" marR="5080" lvl="0" indent="0" algn="ctr" defTabSz="914400" rtl="0" eaLnBrk="1" fontAlgn="auto" latinLnBrk="0" hangingPunct="1">
              <a:lnSpc>
                <a:spcPct val="100000"/>
              </a:lnSpc>
              <a:spcBef>
                <a:spcPts val="5"/>
              </a:spcBef>
              <a:spcAft>
                <a:spcPts val="0"/>
              </a:spcAft>
              <a:buClrTx/>
              <a:buSzTx/>
              <a:buFontTx/>
              <a:buNone/>
              <a:tabLst/>
              <a:defRPr/>
            </a:pP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in a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given</a:t>
            </a:r>
            <a:r>
              <a:rPr kumimoji="0" sz="1600" b="0" i="0" u="none" strike="noStrike" kern="1200" cap="none" spc="-75"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category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&amp;</a:t>
            </a:r>
            <a:r>
              <a:rPr kumimoji="0" sz="1600" b="0" i="0" u="none" strike="noStrike" kern="1200" cap="none" spc="-20"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market</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object 13"/>
          <p:cNvSpPr/>
          <p:nvPr/>
        </p:nvSpPr>
        <p:spPr>
          <a:xfrm>
            <a:off x="892551" y="1836402"/>
            <a:ext cx="1629410" cy="1629410"/>
          </a:xfrm>
          <a:custGeom>
            <a:avLst/>
            <a:gdLst/>
            <a:ahLst/>
            <a:cxnLst/>
            <a:rect l="l" t="t" r="r" b="b"/>
            <a:pathLst>
              <a:path w="1629410" h="1629410">
                <a:moveTo>
                  <a:pt x="0" y="1629156"/>
                </a:moveTo>
                <a:lnTo>
                  <a:pt x="1629156" y="1629156"/>
                </a:lnTo>
                <a:lnTo>
                  <a:pt x="1629156" y="0"/>
                </a:lnTo>
                <a:lnTo>
                  <a:pt x="0" y="0"/>
                </a:lnTo>
                <a:lnTo>
                  <a:pt x="0" y="1629156"/>
                </a:lnTo>
                <a:close/>
              </a:path>
            </a:pathLst>
          </a:custGeom>
          <a:solidFill>
            <a:srgbClr val="009D9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object 14"/>
          <p:cNvSpPr/>
          <p:nvPr/>
        </p:nvSpPr>
        <p:spPr>
          <a:xfrm>
            <a:off x="1127247" y="1936910"/>
            <a:ext cx="289560" cy="93345"/>
          </a:xfrm>
          <a:custGeom>
            <a:avLst/>
            <a:gdLst/>
            <a:ahLst/>
            <a:cxnLst/>
            <a:rect l="l" t="t" r="r" b="b"/>
            <a:pathLst>
              <a:path w="289559" h="93344">
                <a:moveTo>
                  <a:pt x="250785" y="33984"/>
                </a:moveTo>
                <a:lnTo>
                  <a:pt x="53962" y="33984"/>
                </a:lnTo>
                <a:lnTo>
                  <a:pt x="55283" y="35889"/>
                </a:lnTo>
                <a:lnTo>
                  <a:pt x="57912" y="37921"/>
                </a:lnTo>
                <a:lnTo>
                  <a:pt x="59880" y="39191"/>
                </a:lnTo>
                <a:lnTo>
                  <a:pt x="80921" y="51105"/>
                </a:lnTo>
                <a:lnTo>
                  <a:pt x="98874" y="64210"/>
                </a:lnTo>
                <a:lnTo>
                  <a:pt x="114110" y="78267"/>
                </a:lnTo>
                <a:lnTo>
                  <a:pt x="127000" y="93039"/>
                </a:lnTo>
                <a:lnTo>
                  <a:pt x="131808" y="83335"/>
                </a:lnTo>
                <a:lnTo>
                  <a:pt x="138128" y="74656"/>
                </a:lnTo>
                <a:lnTo>
                  <a:pt x="145805" y="67071"/>
                </a:lnTo>
                <a:lnTo>
                  <a:pt x="154685" y="60654"/>
                </a:lnTo>
                <a:lnTo>
                  <a:pt x="149604" y="54770"/>
                </a:lnTo>
                <a:lnTo>
                  <a:pt x="144224" y="48922"/>
                </a:lnTo>
                <a:lnTo>
                  <a:pt x="138487" y="43098"/>
                </a:lnTo>
                <a:lnTo>
                  <a:pt x="132334" y="37286"/>
                </a:lnTo>
                <a:lnTo>
                  <a:pt x="265832" y="37286"/>
                </a:lnTo>
                <a:lnTo>
                  <a:pt x="250785" y="33984"/>
                </a:lnTo>
                <a:close/>
              </a:path>
              <a:path w="289559" h="93344">
                <a:moveTo>
                  <a:pt x="265832" y="37286"/>
                </a:moveTo>
                <a:lnTo>
                  <a:pt x="132334" y="37286"/>
                </a:lnTo>
                <a:lnTo>
                  <a:pt x="166941" y="40941"/>
                </a:lnTo>
                <a:lnTo>
                  <a:pt x="204501" y="46335"/>
                </a:lnTo>
                <a:lnTo>
                  <a:pt x="244776" y="53681"/>
                </a:lnTo>
                <a:lnTo>
                  <a:pt x="287528" y="63194"/>
                </a:lnTo>
                <a:lnTo>
                  <a:pt x="287528" y="59257"/>
                </a:lnTo>
                <a:lnTo>
                  <a:pt x="288290" y="55447"/>
                </a:lnTo>
                <a:lnTo>
                  <a:pt x="288290" y="48335"/>
                </a:lnTo>
                <a:lnTo>
                  <a:pt x="288925" y="45668"/>
                </a:lnTo>
                <a:lnTo>
                  <a:pt x="289559" y="42493"/>
                </a:lnTo>
                <a:lnTo>
                  <a:pt x="265832" y="37286"/>
                </a:lnTo>
                <a:close/>
              </a:path>
              <a:path w="289559" h="93344">
                <a:moveTo>
                  <a:pt x="70846" y="0"/>
                </a:moveTo>
                <a:lnTo>
                  <a:pt x="62849" y="932"/>
                </a:lnTo>
                <a:lnTo>
                  <a:pt x="55837" y="4770"/>
                </a:lnTo>
                <a:lnTo>
                  <a:pt x="50672" y="11251"/>
                </a:lnTo>
                <a:lnTo>
                  <a:pt x="50672" y="11886"/>
                </a:lnTo>
                <a:lnTo>
                  <a:pt x="50012" y="12648"/>
                </a:lnTo>
                <a:lnTo>
                  <a:pt x="50012" y="13283"/>
                </a:lnTo>
                <a:lnTo>
                  <a:pt x="28966" y="13581"/>
                </a:lnTo>
                <a:lnTo>
                  <a:pt x="13409" y="14235"/>
                </a:lnTo>
                <a:lnTo>
                  <a:pt x="3651" y="14890"/>
                </a:lnTo>
                <a:lnTo>
                  <a:pt x="0" y="15188"/>
                </a:lnTo>
                <a:lnTo>
                  <a:pt x="2628" y="35889"/>
                </a:lnTo>
                <a:lnTo>
                  <a:pt x="5918" y="35889"/>
                </a:lnTo>
                <a:lnTo>
                  <a:pt x="8559" y="35254"/>
                </a:lnTo>
                <a:lnTo>
                  <a:pt x="16446" y="35254"/>
                </a:lnTo>
                <a:lnTo>
                  <a:pt x="23606" y="34788"/>
                </a:lnTo>
                <a:lnTo>
                  <a:pt x="32246" y="34381"/>
                </a:lnTo>
                <a:lnTo>
                  <a:pt x="42365" y="34093"/>
                </a:lnTo>
                <a:lnTo>
                  <a:pt x="250785" y="33984"/>
                </a:lnTo>
                <a:lnTo>
                  <a:pt x="236380" y="30823"/>
                </a:lnTo>
                <a:lnTo>
                  <a:pt x="186832" y="22665"/>
                </a:lnTo>
                <a:lnTo>
                  <a:pt x="141595" y="17436"/>
                </a:lnTo>
                <a:lnTo>
                  <a:pt x="101345" y="14553"/>
                </a:lnTo>
                <a:lnTo>
                  <a:pt x="96181" y="11251"/>
                </a:lnTo>
                <a:lnTo>
                  <a:pt x="90652" y="8155"/>
                </a:lnTo>
                <a:lnTo>
                  <a:pt x="84872" y="5177"/>
                </a:lnTo>
                <a:lnTo>
                  <a:pt x="78968" y="2234"/>
                </a:lnTo>
                <a:lnTo>
                  <a:pt x="7084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object 15"/>
          <p:cNvSpPr/>
          <p:nvPr/>
        </p:nvSpPr>
        <p:spPr>
          <a:xfrm>
            <a:off x="1467098" y="1993374"/>
            <a:ext cx="820419" cy="1374775"/>
          </a:xfrm>
          <a:custGeom>
            <a:avLst/>
            <a:gdLst/>
            <a:ahLst/>
            <a:cxnLst/>
            <a:rect l="l" t="t" r="r" b="b"/>
            <a:pathLst>
              <a:path w="820419" h="1374775">
                <a:moveTo>
                  <a:pt x="2032" y="0"/>
                </a:moveTo>
                <a:lnTo>
                  <a:pt x="1270" y="7238"/>
                </a:lnTo>
                <a:lnTo>
                  <a:pt x="0" y="21843"/>
                </a:lnTo>
                <a:lnTo>
                  <a:pt x="42295" y="35919"/>
                </a:lnTo>
                <a:lnTo>
                  <a:pt x="85628" y="52696"/>
                </a:lnTo>
                <a:lnTo>
                  <a:pt x="129745" y="72372"/>
                </a:lnTo>
                <a:lnTo>
                  <a:pt x="174393" y="95145"/>
                </a:lnTo>
                <a:lnTo>
                  <a:pt x="219319" y="121213"/>
                </a:lnTo>
                <a:lnTo>
                  <a:pt x="264269" y="150773"/>
                </a:lnTo>
                <a:lnTo>
                  <a:pt x="308991" y="184023"/>
                </a:lnTo>
                <a:lnTo>
                  <a:pt x="360851" y="227968"/>
                </a:lnTo>
                <a:lnTo>
                  <a:pt x="411744" y="277633"/>
                </a:lnTo>
                <a:lnTo>
                  <a:pt x="461273" y="333372"/>
                </a:lnTo>
                <a:lnTo>
                  <a:pt x="485400" y="363631"/>
                </a:lnTo>
                <a:lnTo>
                  <a:pt x="509038" y="395541"/>
                </a:lnTo>
                <a:lnTo>
                  <a:pt x="532134" y="429147"/>
                </a:lnTo>
                <a:lnTo>
                  <a:pt x="554641" y="464493"/>
                </a:lnTo>
                <a:lnTo>
                  <a:pt x="576507" y="501624"/>
                </a:lnTo>
                <a:lnTo>
                  <a:pt x="597684" y="540584"/>
                </a:lnTo>
                <a:lnTo>
                  <a:pt x="618121" y="581418"/>
                </a:lnTo>
                <a:lnTo>
                  <a:pt x="637768" y="624169"/>
                </a:lnTo>
                <a:lnTo>
                  <a:pt x="656577" y="668883"/>
                </a:lnTo>
                <a:lnTo>
                  <a:pt x="674496" y="715603"/>
                </a:lnTo>
                <a:lnTo>
                  <a:pt x="691477" y="764374"/>
                </a:lnTo>
                <a:lnTo>
                  <a:pt x="707469" y="815241"/>
                </a:lnTo>
                <a:lnTo>
                  <a:pt x="722423" y="868247"/>
                </a:lnTo>
                <a:lnTo>
                  <a:pt x="736289" y="923437"/>
                </a:lnTo>
                <a:lnTo>
                  <a:pt x="749017" y="980856"/>
                </a:lnTo>
                <a:lnTo>
                  <a:pt x="760558" y="1040547"/>
                </a:lnTo>
                <a:lnTo>
                  <a:pt x="770861" y="1102555"/>
                </a:lnTo>
                <a:lnTo>
                  <a:pt x="779877" y="1166925"/>
                </a:lnTo>
                <a:lnTo>
                  <a:pt x="787555" y="1233701"/>
                </a:lnTo>
                <a:lnTo>
                  <a:pt x="793847" y="1302927"/>
                </a:lnTo>
                <a:lnTo>
                  <a:pt x="798703" y="1374647"/>
                </a:lnTo>
                <a:lnTo>
                  <a:pt x="819912" y="1373377"/>
                </a:lnTo>
                <a:lnTo>
                  <a:pt x="815045" y="1301193"/>
                </a:lnTo>
                <a:lnTo>
                  <a:pt x="808720" y="1231478"/>
                </a:lnTo>
                <a:lnTo>
                  <a:pt x="800987" y="1164192"/>
                </a:lnTo>
                <a:lnTo>
                  <a:pt x="791895" y="1099291"/>
                </a:lnTo>
                <a:lnTo>
                  <a:pt x="781493" y="1036734"/>
                </a:lnTo>
                <a:lnTo>
                  <a:pt x="769833" y="976477"/>
                </a:lnTo>
                <a:lnTo>
                  <a:pt x="756963" y="918479"/>
                </a:lnTo>
                <a:lnTo>
                  <a:pt x="742933" y="862697"/>
                </a:lnTo>
                <a:lnTo>
                  <a:pt x="727794" y="809088"/>
                </a:lnTo>
                <a:lnTo>
                  <a:pt x="711595" y="757611"/>
                </a:lnTo>
                <a:lnTo>
                  <a:pt x="694386" y="708223"/>
                </a:lnTo>
                <a:lnTo>
                  <a:pt x="676216" y="660881"/>
                </a:lnTo>
                <a:lnTo>
                  <a:pt x="657137" y="615544"/>
                </a:lnTo>
                <a:lnTo>
                  <a:pt x="637196" y="572168"/>
                </a:lnTo>
                <a:lnTo>
                  <a:pt x="616445" y="530712"/>
                </a:lnTo>
                <a:lnTo>
                  <a:pt x="594933" y="491132"/>
                </a:lnTo>
                <a:lnTo>
                  <a:pt x="572709" y="453387"/>
                </a:lnTo>
                <a:lnTo>
                  <a:pt x="549825" y="417434"/>
                </a:lnTo>
                <a:lnTo>
                  <a:pt x="526329" y="383231"/>
                </a:lnTo>
                <a:lnTo>
                  <a:pt x="502271" y="350736"/>
                </a:lnTo>
                <a:lnTo>
                  <a:pt x="477701" y="319905"/>
                </a:lnTo>
                <a:lnTo>
                  <a:pt x="452670" y="290697"/>
                </a:lnTo>
                <a:lnTo>
                  <a:pt x="401420" y="236979"/>
                </a:lnTo>
                <a:lnTo>
                  <a:pt x="348920" y="189243"/>
                </a:lnTo>
                <a:lnTo>
                  <a:pt x="275632" y="132961"/>
                </a:lnTo>
                <a:lnTo>
                  <a:pt x="228802" y="102312"/>
                </a:lnTo>
                <a:lnTo>
                  <a:pt x="182106" y="75349"/>
                </a:lnTo>
                <a:lnTo>
                  <a:pt x="135812" y="51854"/>
                </a:lnTo>
                <a:lnTo>
                  <a:pt x="90189" y="31610"/>
                </a:lnTo>
                <a:lnTo>
                  <a:pt x="45506" y="14397"/>
                </a:lnTo>
                <a:lnTo>
                  <a:pt x="20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object 16"/>
          <p:cNvSpPr/>
          <p:nvPr/>
        </p:nvSpPr>
        <p:spPr>
          <a:xfrm>
            <a:off x="1275145" y="2115293"/>
            <a:ext cx="268605" cy="469900"/>
          </a:xfrm>
          <a:custGeom>
            <a:avLst/>
            <a:gdLst/>
            <a:ahLst/>
            <a:cxnLst/>
            <a:rect l="l" t="t" r="r" b="b"/>
            <a:pathLst>
              <a:path w="268605" h="469900">
                <a:moveTo>
                  <a:pt x="18344" y="0"/>
                </a:moveTo>
                <a:lnTo>
                  <a:pt x="19741" y="7874"/>
                </a:lnTo>
                <a:lnTo>
                  <a:pt x="21011" y="14605"/>
                </a:lnTo>
                <a:lnTo>
                  <a:pt x="21646" y="19177"/>
                </a:lnTo>
                <a:lnTo>
                  <a:pt x="1929" y="53877"/>
                </a:lnTo>
                <a:lnTo>
                  <a:pt x="0" y="72028"/>
                </a:lnTo>
                <a:lnTo>
                  <a:pt x="1352" y="109049"/>
                </a:lnTo>
                <a:lnTo>
                  <a:pt x="16056" y="177367"/>
                </a:lnTo>
                <a:lnTo>
                  <a:pt x="31552" y="214884"/>
                </a:lnTo>
                <a:lnTo>
                  <a:pt x="65396" y="243834"/>
                </a:lnTo>
                <a:lnTo>
                  <a:pt x="77653" y="245237"/>
                </a:lnTo>
                <a:lnTo>
                  <a:pt x="80177" y="253218"/>
                </a:lnTo>
                <a:lnTo>
                  <a:pt x="82511" y="263366"/>
                </a:lnTo>
                <a:lnTo>
                  <a:pt x="84225" y="275847"/>
                </a:lnTo>
                <a:lnTo>
                  <a:pt x="84892" y="290830"/>
                </a:lnTo>
                <a:lnTo>
                  <a:pt x="83380" y="315464"/>
                </a:lnTo>
                <a:lnTo>
                  <a:pt x="78225" y="345694"/>
                </a:lnTo>
                <a:lnTo>
                  <a:pt x="68497" y="381734"/>
                </a:lnTo>
                <a:lnTo>
                  <a:pt x="53269" y="423799"/>
                </a:lnTo>
                <a:lnTo>
                  <a:pt x="50600" y="436453"/>
                </a:lnTo>
                <a:lnTo>
                  <a:pt x="75113" y="468757"/>
                </a:lnTo>
                <a:lnTo>
                  <a:pt x="79685" y="469392"/>
                </a:lnTo>
                <a:lnTo>
                  <a:pt x="83622" y="469392"/>
                </a:lnTo>
                <a:lnTo>
                  <a:pt x="131088" y="402004"/>
                </a:lnTo>
                <a:lnTo>
                  <a:pt x="142487" y="360219"/>
                </a:lnTo>
                <a:lnTo>
                  <a:pt x="150805" y="290830"/>
                </a:lnTo>
                <a:lnTo>
                  <a:pt x="149998" y="271152"/>
                </a:lnTo>
                <a:lnTo>
                  <a:pt x="147773" y="253619"/>
                </a:lnTo>
                <a:lnTo>
                  <a:pt x="144429" y="238180"/>
                </a:lnTo>
                <a:lnTo>
                  <a:pt x="140264" y="224790"/>
                </a:lnTo>
                <a:lnTo>
                  <a:pt x="148908" y="223049"/>
                </a:lnTo>
                <a:lnTo>
                  <a:pt x="157695" y="221821"/>
                </a:lnTo>
                <a:lnTo>
                  <a:pt x="166339" y="221093"/>
                </a:lnTo>
                <a:lnTo>
                  <a:pt x="174554" y="220853"/>
                </a:lnTo>
                <a:lnTo>
                  <a:pt x="266879" y="220853"/>
                </a:lnTo>
                <a:lnTo>
                  <a:pt x="266089" y="215836"/>
                </a:lnTo>
                <a:lnTo>
                  <a:pt x="248548" y="181816"/>
                </a:lnTo>
                <a:lnTo>
                  <a:pt x="221631" y="163322"/>
                </a:lnTo>
                <a:lnTo>
                  <a:pt x="111943" y="163322"/>
                </a:lnTo>
                <a:lnTo>
                  <a:pt x="105282" y="136144"/>
                </a:lnTo>
                <a:lnTo>
                  <a:pt x="100656" y="108966"/>
                </a:lnTo>
                <a:lnTo>
                  <a:pt x="97388" y="83026"/>
                </a:lnTo>
                <a:lnTo>
                  <a:pt x="96690" y="76708"/>
                </a:lnTo>
                <a:lnTo>
                  <a:pt x="58603" y="76708"/>
                </a:lnTo>
                <a:lnTo>
                  <a:pt x="32187" y="51562"/>
                </a:lnTo>
                <a:lnTo>
                  <a:pt x="32822" y="47625"/>
                </a:lnTo>
                <a:lnTo>
                  <a:pt x="34310" y="40854"/>
                </a:lnTo>
                <a:lnTo>
                  <a:pt x="37489" y="34702"/>
                </a:lnTo>
                <a:lnTo>
                  <a:pt x="42145" y="29551"/>
                </a:lnTo>
                <a:lnTo>
                  <a:pt x="48062" y="25781"/>
                </a:lnTo>
                <a:lnTo>
                  <a:pt x="48697" y="25781"/>
                </a:lnTo>
                <a:lnTo>
                  <a:pt x="54666" y="23114"/>
                </a:lnTo>
                <a:lnTo>
                  <a:pt x="63810" y="17145"/>
                </a:lnTo>
                <a:lnTo>
                  <a:pt x="65842" y="15240"/>
                </a:lnTo>
                <a:lnTo>
                  <a:pt x="68509" y="13843"/>
                </a:lnTo>
                <a:lnTo>
                  <a:pt x="71049" y="11937"/>
                </a:lnTo>
                <a:lnTo>
                  <a:pt x="68509" y="9906"/>
                </a:lnTo>
                <a:lnTo>
                  <a:pt x="65207" y="8636"/>
                </a:lnTo>
                <a:lnTo>
                  <a:pt x="62540" y="7239"/>
                </a:lnTo>
                <a:lnTo>
                  <a:pt x="61905" y="5334"/>
                </a:lnTo>
                <a:lnTo>
                  <a:pt x="61905" y="3786"/>
                </a:lnTo>
                <a:lnTo>
                  <a:pt x="38740" y="3786"/>
                </a:lnTo>
                <a:lnTo>
                  <a:pt x="31711" y="3365"/>
                </a:lnTo>
                <a:lnTo>
                  <a:pt x="24920" y="2087"/>
                </a:lnTo>
                <a:lnTo>
                  <a:pt x="18344" y="0"/>
                </a:lnTo>
                <a:close/>
              </a:path>
              <a:path w="268605" h="469900">
                <a:moveTo>
                  <a:pt x="266879" y="220853"/>
                </a:moveTo>
                <a:lnTo>
                  <a:pt x="183825" y="220853"/>
                </a:lnTo>
                <a:lnTo>
                  <a:pt x="191064" y="222123"/>
                </a:lnTo>
                <a:lnTo>
                  <a:pt x="195636" y="223520"/>
                </a:lnTo>
                <a:lnTo>
                  <a:pt x="199573" y="225425"/>
                </a:lnTo>
                <a:lnTo>
                  <a:pt x="199573" y="226060"/>
                </a:lnTo>
                <a:lnTo>
                  <a:pt x="200335" y="227457"/>
                </a:lnTo>
                <a:lnTo>
                  <a:pt x="200970" y="228092"/>
                </a:lnTo>
                <a:lnTo>
                  <a:pt x="202240" y="230759"/>
                </a:lnTo>
                <a:lnTo>
                  <a:pt x="202240" y="235966"/>
                </a:lnTo>
                <a:lnTo>
                  <a:pt x="201147" y="246270"/>
                </a:lnTo>
                <a:lnTo>
                  <a:pt x="197398" y="261064"/>
                </a:lnTo>
                <a:lnTo>
                  <a:pt x="190292" y="280167"/>
                </a:lnTo>
                <a:lnTo>
                  <a:pt x="179126" y="303403"/>
                </a:lnTo>
                <a:lnTo>
                  <a:pt x="175497" y="315918"/>
                </a:lnTo>
                <a:lnTo>
                  <a:pt x="177047" y="328564"/>
                </a:lnTo>
                <a:lnTo>
                  <a:pt x="183287" y="339711"/>
                </a:lnTo>
                <a:lnTo>
                  <a:pt x="193731" y="347725"/>
                </a:lnTo>
                <a:lnTo>
                  <a:pt x="206064" y="351438"/>
                </a:lnTo>
                <a:lnTo>
                  <a:pt x="218480" y="349996"/>
                </a:lnTo>
                <a:lnTo>
                  <a:pt x="250812" y="306135"/>
                </a:lnTo>
                <a:lnTo>
                  <a:pt x="265929" y="257784"/>
                </a:lnTo>
                <a:lnTo>
                  <a:pt x="268153" y="235966"/>
                </a:lnTo>
                <a:lnTo>
                  <a:pt x="267645" y="225722"/>
                </a:lnTo>
                <a:lnTo>
                  <a:pt x="266879" y="220853"/>
                </a:lnTo>
                <a:close/>
              </a:path>
              <a:path w="268605" h="469900">
                <a:moveTo>
                  <a:pt x="174554" y="154686"/>
                </a:moveTo>
                <a:lnTo>
                  <a:pt x="157574" y="155374"/>
                </a:lnTo>
                <a:lnTo>
                  <a:pt x="141296" y="157241"/>
                </a:lnTo>
                <a:lnTo>
                  <a:pt x="125995" y="159990"/>
                </a:lnTo>
                <a:lnTo>
                  <a:pt x="111943" y="163322"/>
                </a:lnTo>
                <a:lnTo>
                  <a:pt x="221631" y="163322"/>
                </a:lnTo>
                <a:lnTo>
                  <a:pt x="219524" y="162240"/>
                </a:lnTo>
                <a:lnTo>
                  <a:pt x="204336" y="157591"/>
                </a:lnTo>
                <a:lnTo>
                  <a:pt x="189243" y="155299"/>
                </a:lnTo>
                <a:lnTo>
                  <a:pt x="174554" y="154686"/>
                </a:lnTo>
                <a:close/>
              </a:path>
              <a:path w="268605" h="469900">
                <a:moveTo>
                  <a:pt x="94798" y="59562"/>
                </a:moveTo>
                <a:lnTo>
                  <a:pt x="65842" y="75311"/>
                </a:lnTo>
                <a:lnTo>
                  <a:pt x="62540" y="76708"/>
                </a:lnTo>
                <a:lnTo>
                  <a:pt x="96690" y="76708"/>
                </a:lnTo>
                <a:lnTo>
                  <a:pt x="94798" y="59562"/>
                </a:lnTo>
                <a:close/>
              </a:path>
              <a:path w="268605" h="469900">
                <a:moveTo>
                  <a:pt x="61270" y="635"/>
                </a:moveTo>
                <a:lnTo>
                  <a:pt x="57206" y="2032"/>
                </a:lnTo>
                <a:lnTo>
                  <a:pt x="52634" y="2667"/>
                </a:lnTo>
                <a:lnTo>
                  <a:pt x="47427" y="3302"/>
                </a:lnTo>
                <a:lnTo>
                  <a:pt x="46030" y="3302"/>
                </a:lnTo>
                <a:lnTo>
                  <a:pt x="38740" y="3786"/>
                </a:lnTo>
                <a:lnTo>
                  <a:pt x="61905" y="3786"/>
                </a:lnTo>
                <a:lnTo>
                  <a:pt x="61905" y="2667"/>
                </a:lnTo>
                <a:lnTo>
                  <a:pt x="61270" y="6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bject 17"/>
          <p:cNvSpPr/>
          <p:nvPr/>
        </p:nvSpPr>
        <p:spPr>
          <a:xfrm>
            <a:off x="1255262" y="1967465"/>
            <a:ext cx="208787" cy="21945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object 18"/>
          <p:cNvSpPr txBox="1"/>
          <p:nvPr/>
        </p:nvSpPr>
        <p:spPr>
          <a:xfrm>
            <a:off x="2722621" y="3507163"/>
            <a:ext cx="1421130" cy="1000760"/>
          </a:xfrm>
          <a:prstGeom prst="rect">
            <a:avLst/>
          </a:prstGeom>
        </p:spPr>
        <p:txBody>
          <a:bodyPr vert="horz" wrap="square" lIns="0" tIns="12065" rIns="0" bIns="0" rtlCol="0">
            <a:spAutoFit/>
          </a:bodyPr>
          <a:lstStyle/>
          <a:p>
            <a:pPr marL="12700" marR="5080" lvl="0" indent="635" algn="ctr" defTabSz="914400" rtl="0" eaLnBrk="1" fontAlgn="auto" latinLnBrk="0" hangingPunct="1">
              <a:lnSpc>
                <a:spcPct val="100000"/>
              </a:lnSpc>
              <a:spcBef>
                <a:spcPts val="95"/>
              </a:spcBef>
              <a:spcAft>
                <a:spcPts val="0"/>
              </a:spcAft>
              <a:buClrTx/>
              <a:buSzTx/>
              <a:buFontTx/>
              <a:buNone/>
              <a:tabLst>
                <a:tab pos="973455" algn="l"/>
              </a:tabLst>
              <a:defRPr/>
            </a:pP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Opportunity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forecasts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by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country,</a:t>
            </a:r>
            <a:r>
              <a:rPr kumimoji="0" sz="1600" b="0" i="0" u="none" strike="noStrike" kern="1200" cap="none" spc="-40"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region,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and</a:t>
            </a:r>
            <a:r>
              <a:rPr kumimoji="0" sz="1600" b="0" i="0" u="none" strike="noStrike" kern="1200" cap="none" spc="-35"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category</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object 19"/>
          <p:cNvSpPr/>
          <p:nvPr/>
        </p:nvSpPr>
        <p:spPr>
          <a:xfrm>
            <a:off x="2597906" y="1836402"/>
            <a:ext cx="1629410" cy="1629410"/>
          </a:xfrm>
          <a:custGeom>
            <a:avLst/>
            <a:gdLst/>
            <a:ahLst/>
            <a:cxnLst/>
            <a:rect l="l" t="t" r="r" b="b"/>
            <a:pathLst>
              <a:path w="1629410" h="1629410">
                <a:moveTo>
                  <a:pt x="0" y="1629156"/>
                </a:moveTo>
                <a:lnTo>
                  <a:pt x="1629156" y="1629156"/>
                </a:lnTo>
                <a:lnTo>
                  <a:pt x="1629156" y="0"/>
                </a:lnTo>
                <a:lnTo>
                  <a:pt x="0" y="0"/>
                </a:lnTo>
                <a:lnTo>
                  <a:pt x="0" y="1629156"/>
                </a:lnTo>
                <a:close/>
              </a:path>
            </a:pathLst>
          </a:custGeom>
          <a:solidFill>
            <a:srgbClr val="0025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object 20"/>
          <p:cNvSpPr/>
          <p:nvPr/>
        </p:nvSpPr>
        <p:spPr>
          <a:xfrm>
            <a:off x="2969762" y="2092434"/>
            <a:ext cx="883919" cy="870585"/>
          </a:xfrm>
          <a:custGeom>
            <a:avLst/>
            <a:gdLst/>
            <a:ahLst/>
            <a:cxnLst/>
            <a:rect l="l" t="t" r="r" b="b"/>
            <a:pathLst>
              <a:path w="883920" h="870585">
                <a:moveTo>
                  <a:pt x="441960" y="0"/>
                </a:moveTo>
                <a:lnTo>
                  <a:pt x="393559" y="2546"/>
                </a:lnTo>
                <a:lnTo>
                  <a:pt x="346727" y="10012"/>
                </a:lnTo>
                <a:lnTo>
                  <a:pt x="301727" y="22134"/>
                </a:lnTo>
                <a:lnTo>
                  <a:pt x="258821" y="38649"/>
                </a:lnTo>
                <a:lnTo>
                  <a:pt x="218270" y="59294"/>
                </a:lnTo>
                <a:lnTo>
                  <a:pt x="180337" y="83807"/>
                </a:lnTo>
                <a:lnTo>
                  <a:pt x="145285" y="111925"/>
                </a:lnTo>
                <a:lnTo>
                  <a:pt x="113374" y="143385"/>
                </a:lnTo>
                <a:lnTo>
                  <a:pt x="84868" y="177923"/>
                </a:lnTo>
                <a:lnTo>
                  <a:pt x="60028" y="215279"/>
                </a:lnTo>
                <a:lnTo>
                  <a:pt x="39117" y="255187"/>
                </a:lnTo>
                <a:lnTo>
                  <a:pt x="22396" y="297387"/>
                </a:lnTo>
                <a:lnTo>
                  <a:pt x="10128" y="341614"/>
                </a:lnTo>
                <a:lnTo>
                  <a:pt x="2575" y="387607"/>
                </a:lnTo>
                <a:lnTo>
                  <a:pt x="0" y="435101"/>
                </a:lnTo>
                <a:lnTo>
                  <a:pt x="2575" y="482596"/>
                </a:lnTo>
                <a:lnTo>
                  <a:pt x="10128" y="528589"/>
                </a:lnTo>
                <a:lnTo>
                  <a:pt x="22396" y="572816"/>
                </a:lnTo>
                <a:lnTo>
                  <a:pt x="39117" y="615016"/>
                </a:lnTo>
                <a:lnTo>
                  <a:pt x="60028" y="654924"/>
                </a:lnTo>
                <a:lnTo>
                  <a:pt x="84868" y="692280"/>
                </a:lnTo>
                <a:lnTo>
                  <a:pt x="113374" y="726818"/>
                </a:lnTo>
                <a:lnTo>
                  <a:pt x="145285" y="758278"/>
                </a:lnTo>
                <a:lnTo>
                  <a:pt x="180337" y="786396"/>
                </a:lnTo>
                <a:lnTo>
                  <a:pt x="218270" y="810909"/>
                </a:lnTo>
                <a:lnTo>
                  <a:pt x="258821" y="831554"/>
                </a:lnTo>
                <a:lnTo>
                  <a:pt x="301727" y="848069"/>
                </a:lnTo>
                <a:lnTo>
                  <a:pt x="346727" y="860191"/>
                </a:lnTo>
                <a:lnTo>
                  <a:pt x="393559" y="867657"/>
                </a:lnTo>
                <a:lnTo>
                  <a:pt x="441960" y="870203"/>
                </a:lnTo>
                <a:lnTo>
                  <a:pt x="490360" y="867657"/>
                </a:lnTo>
                <a:lnTo>
                  <a:pt x="537192" y="860191"/>
                </a:lnTo>
                <a:lnTo>
                  <a:pt x="582192" y="848069"/>
                </a:lnTo>
                <a:lnTo>
                  <a:pt x="625098" y="831554"/>
                </a:lnTo>
                <a:lnTo>
                  <a:pt x="665649" y="810909"/>
                </a:lnTo>
                <a:lnTo>
                  <a:pt x="703582" y="786396"/>
                </a:lnTo>
                <a:lnTo>
                  <a:pt x="738634" y="758278"/>
                </a:lnTo>
                <a:lnTo>
                  <a:pt x="770545" y="726818"/>
                </a:lnTo>
                <a:lnTo>
                  <a:pt x="799051" y="692280"/>
                </a:lnTo>
                <a:lnTo>
                  <a:pt x="815774" y="667130"/>
                </a:lnTo>
                <a:lnTo>
                  <a:pt x="306959" y="667130"/>
                </a:lnTo>
                <a:lnTo>
                  <a:pt x="260455" y="644740"/>
                </a:lnTo>
                <a:lnTo>
                  <a:pt x="218905" y="615338"/>
                </a:lnTo>
                <a:lnTo>
                  <a:pt x="183111" y="579736"/>
                </a:lnTo>
                <a:lnTo>
                  <a:pt x="153876" y="538744"/>
                </a:lnTo>
                <a:lnTo>
                  <a:pt x="132000" y="493174"/>
                </a:lnTo>
                <a:lnTo>
                  <a:pt x="118287" y="443836"/>
                </a:lnTo>
                <a:lnTo>
                  <a:pt x="113537" y="391540"/>
                </a:lnTo>
                <a:lnTo>
                  <a:pt x="117486" y="343787"/>
                </a:lnTo>
                <a:lnTo>
                  <a:pt x="128929" y="298405"/>
                </a:lnTo>
                <a:lnTo>
                  <a:pt x="147258" y="256018"/>
                </a:lnTo>
                <a:lnTo>
                  <a:pt x="171868" y="217254"/>
                </a:lnTo>
                <a:lnTo>
                  <a:pt x="202152" y="182737"/>
                </a:lnTo>
                <a:lnTo>
                  <a:pt x="237503" y="153092"/>
                </a:lnTo>
                <a:lnTo>
                  <a:pt x="277314" y="128947"/>
                </a:lnTo>
                <a:lnTo>
                  <a:pt x="320980" y="110925"/>
                </a:lnTo>
                <a:lnTo>
                  <a:pt x="367894" y="99654"/>
                </a:lnTo>
                <a:lnTo>
                  <a:pt x="417449" y="95757"/>
                </a:lnTo>
                <a:lnTo>
                  <a:pt x="718479" y="95757"/>
                </a:lnTo>
                <a:lnTo>
                  <a:pt x="703582" y="83807"/>
                </a:lnTo>
                <a:lnTo>
                  <a:pt x="665649" y="59294"/>
                </a:lnTo>
                <a:lnTo>
                  <a:pt x="625098" y="38649"/>
                </a:lnTo>
                <a:lnTo>
                  <a:pt x="582192" y="22134"/>
                </a:lnTo>
                <a:lnTo>
                  <a:pt x="537192" y="10012"/>
                </a:lnTo>
                <a:lnTo>
                  <a:pt x="490360" y="2546"/>
                </a:lnTo>
                <a:lnTo>
                  <a:pt x="441960" y="0"/>
                </a:lnTo>
                <a:close/>
              </a:path>
              <a:path w="883920" h="870585">
                <a:moveTo>
                  <a:pt x="512572" y="153796"/>
                </a:moveTo>
                <a:lnTo>
                  <a:pt x="463788" y="157696"/>
                </a:lnTo>
                <a:lnTo>
                  <a:pt x="417323" y="168988"/>
                </a:lnTo>
                <a:lnTo>
                  <a:pt x="373838" y="187065"/>
                </a:lnTo>
                <a:lnTo>
                  <a:pt x="333997" y="211318"/>
                </a:lnTo>
                <a:lnTo>
                  <a:pt x="298465" y="241141"/>
                </a:lnTo>
                <a:lnTo>
                  <a:pt x="267905" y="275924"/>
                </a:lnTo>
                <a:lnTo>
                  <a:pt x="242981" y="315059"/>
                </a:lnTo>
                <a:lnTo>
                  <a:pt x="224357" y="357939"/>
                </a:lnTo>
                <a:lnTo>
                  <a:pt x="212695" y="403956"/>
                </a:lnTo>
                <a:lnTo>
                  <a:pt x="208661" y="452500"/>
                </a:lnTo>
                <a:lnTo>
                  <a:pt x="212983" y="502096"/>
                </a:lnTo>
                <a:lnTo>
                  <a:pt x="225559" y="549337"/>
                </a:lnTo>
                <a:lnTo>
                  <a:pt x="245803" y="593245"/>
                </a:lnTo>
                <a:lnTo>
                  <a:pt x="273132" y="632836"/>
                </a:lnTo>
                <a:lnTo>
                  <a:pt x="306959" y="667130"/>
                </a:lnTo>
                <a:lnTo>
                  <a:pt x="815774" y="667130"/>
                </a:lnTo>
                <a:lnTo>
                  <a:pt x="844802" y="615016"/>
                </a:lnTo>
                <a:lnTo>
                  <a:pt x="861523" y="572816"/>
                </a:lnTo>
                <a:lnTo>
                  <a:pt x="873791" y="528589"/>
                </a:lnTo>
                <a:lnTo>
                  <a:pt x="881344" y="482596"/>
                </a:lnTo>
                <a:lnTo>
                  <a:pt x="883920" y="435101"/>
                </a:lnTo>
                <a:lnTo>
                  <a:pt x="881344" y="387607"/>
                </a:lnTo>
                <a:lnTo>
                  <a:pt x="873791" y="341614"/>
                </a:lnTo>
                <a:lnTo>
                  <a:pt x="861523" y="297387"/>
                </a:lnTo>
                <a:lnTo>
                  <a:pt x="844802" y="255187"/>
                </a:lnTo>
                <a:lnTo>
                  <a:pt x="823891" y="215279"/>
                </a:lnTo>
                <a:lnTo>
                  <a:pt x="799051" y="177923"/>
                </a:lnTo>
                <a:lnTo>
                  <a:pt x="626110" y="173989"/>
                </a:lnTo>
                <a:lnTo>
                  <a:pt x="598439" y="165959"/>
                </a:lnTo>
                <a:lnTo>
                  <a:pt x="570483" y="159559"/>
                </a:lnTo>
                <a:lnTo>
                  <a:pt x="541956" y="155326"/>
                </a:lnTo>
                <a:lnTo>
                  <a:pt x="512572" y="153796"/>
                </a:lnTo>
                <a:close/>
              </a:path>
              <a:path w="883920" h="870585">
                <a:moveTo>
                  <a:pt x="718479" y="95757"/>
                </a:moveTo>
                <a:lnTo>
                  <a:pt x="417449" y="95757"/>
                </a:lnTo>
                <a:lnTo>
                  <a:pt x="464472" y="99163"/>
                </a:lnTo>
                <a:lnTo>
                  <a:pt x="509441" y="109104"/>
                </a:lnTo>
                <a:lnTo>
                  <a:pt x="551765" y="125165"/>
                </a:lnTo>
                <a:lnTo>
                  <a:pt x="590851" y="146931"/>
                </a:lnTo>
                <a:lnTo>
                  <a:pt x="626110" y="173989"/>
                </a:lnTo>
                <a:lnTo>
                  <a:pt x="795804" y="173989"/>
                </a:lnTo>
                <a:lnTo>
                  <a:pt x="770545" y="143385"/>
                </a:lnTo>
                <a:lnTo>
                  <a:pt x="738634" y="111925"/>
                </a:lnTo>
                <a:lnTo>
                  <a:pt x="718479" y="9575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object 21"/>
          <p:cNvSpPr/>
          <p:nvPr/>
        </p:nvSpPr>
        <p:spPr>
          <a:xfrm>
            <a:off x="3068854" y="2934078"/>
            <a:ext cx="661035" cy="175260"/>
          </a:xfrm>
          <a:custGeom>
            <a:avLst/>
            <a:gdLst/>
            <a:ahLst/>
            <a:cxnLst/>
            <a:rect l="l" t="t" r="r" b="b"/>
            <a:pathLst>
              <a:path w="661035" h="175260">
                <a:moveTo>
                  <a:pt x="44926" y="0"/>
                </a:moveTo>
                <a:lnTo>
                  <a:pt x="25499" y="5939"/>
                </a:lnTo>
                <a:lnTo>
                  <a:pt x="9239" y="19415"/>
                </a:lnTo>
                <a:lnTo>
                  <a:pt x="1166" y="36254"/>
                </a:lnTo>
                <a:lnTo>
                  <a:pt x="0" y="54689"/>
                </a:lnTo>
                <a:lnTo>
                  <a:pt x="5738" y="72028"/>
                </a:lnTo>
                <a:lnTo>
                  <a:pt x="59578" y="110027"/>
                </a:lnTo>
                <a:lnTo>
                  <a:pt x="104362" y="131317"/>
                </a:lnTo>
                <a:lnTo>
                  <a:pt x="163454" y="152365"/>
                </a:lnTo>
                <a:lnTo>
                  <a:pt x="235494" y="168452"/>
                </a:lnTo>
                <a:lnTo>
                  <a:pt x="319119" y="174863"/>
                </a:lnTo>
                <a:lnTo>
                  <a:pt x="386890" y="171438"/>
                </a:lnTo>
                <a:lnTo>
                  <a:pt x="447894" y="162274"/>
                </a:lnTo>
                <a:lnTo>
                  <a:pt x="501755" y="149030"/>
                </a:lnTo>
                <a:lnTo>
                  <a:pt x="548099" y="133370"/>
                </a:lnTo>
                <a:lnTo>
                  <a:pt x="586550" y="116954"/>
                </a:lnTo>
                <a:lnTo>
                  <a:pt x="638270" y="88503"/>
                </a:lnTo>
                <a:lnTo>
                  <a:pt x="651362" y="76946"/>
                </a:lnTo>
                <a:lnTo>
                  <a:pt x="319119" y="76946"/>
                </a:lnTo>
                <a:lnTo>
                  <a:pt x="240663" y="70064"/>
                </a:lnTo>
                <a:lnTo>
                  <a:pt x="175893" y="53655"/>
                </a:lnTo>
                <a:lnTo>
                  <a:pt x="126729" y="34069"/>
                </a:lnTo>
                <a:lnTo>
                  <a:pt x="95091" y="17660"/>
                </a:lnTo>
                <a:lnTo>
                  <a:pt x="82899" y="10779"/>
                </a:lnTo>
                <a:lnTo>
                  <a:pt x="64924" y="1609"/>
                </a:lnTo>
                <a:lnTo>
                  <a:pt x="44926" y="0"/>
                </a:lnTo>
                <a:close/>
              </a:path>
              <a:path w="661035" h="175260">
                <a:moveTo>
                  <a:pt x="599243" y="2458"/>
                </a:moveTo>
                <a:lnTo>
                  <a:pt x="579977" y="10779"/>
                </a:lnTo>
                <a:lnTo>
                  <a:pt x="556993" y="23171"/>
                </a:lnTo>
                <a:lnTo>
                  <a:pt x="518238" y="40269"/>
                </a:lnTo>
                <a:lnTo>
                  <a:pt x="464890" y="57788"/>
                </a:lnTo>
                <a:lnTo>
                  <a:pt x="398125" y="71442"/>
                </a:lnTo>
                <a:lnTo>
                  <a:pt x="319119" y="76946"/>
                </a:lnTo>
                <a:lnTo>
                  <a:pt x="651362" y="76946"/>
                </a:lnTo>
                <a:lnTo>
                  <a:pt x="653178" y="75342"/>
                </a:lnTo>
                <a:lnTo>
                  <a:pt x="660574" y="58658"/>
                </a:lnTo>
                <a:lnTo>
                  <a:pt x="659897" y="40354"/>
                </a:lnTo>
                <a:lnTo>
                  <a:pt x="650589" y="22336"/>
                </a:lnTo>
                <a:lnTo>
                  <a:pt x="636537" y="9582"/>
                </a:lnTo>
                <a:lnTo>
                  <a:pt x="618759" y="2508"/>
                </a:lnTo>
                <a:lnTo>
                  <a:pt x="599243" y="2458"/>
                </a:lnTo>
                <a:close/>
              </a:path>
            </a:pathLst>
          </a:custGeom>
          <a:solidFill>
            <a:srgbClr val="FFFFFF">
              <a:alpha val="7019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object 22"/>
          <p:cNvSpPr txBox="1"/>
          <p:nvPr/>
        </p:nvSpPr>
        <p:spPr>
          <a:xfrm>
            <a:off x="4291197" y="3541580"/>
            <a:ext cx="1774189" cy="1244600"/>
          </a:xfrm>
          <a:prstGeom prst="rect">
            <a:avLst/>
          </a:prstGeom>
        </p:spPr>
        <p:txBody>
          <a:bodyPr vert="horz" wrap="square" lIns="0" tIns="12065" rIns="0" bIns="0" rtlCol="0">
            <a:spAutoFit/>
          </a:bodyPr>
          <a:lstStyle/>
          <a:p>
            <a:pPr marL="12700" marR="5080" lvl="0" indent="1905" algn="ctr"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60" normalizeH="0" baseline="0" noProof="0" dirty="0">
                <a:ln>
                  <a:noFill/>
                </a:ln>
                <a:solidFill>
                  <a:srgbClr val="000004"/>
                </a:solidFill>
                <a:effectLst/>
                <a:uLnTx/>
                <a:uFillTx/>
                <a:latin typeface="Arial" panose="020B0604020202020204" pitchFamily="34" charset="0"/>
                <a:cs typeface="Arial" panose="020B0604020202020204" pitchFamily="34" charset="0"/>
              </a:rPr>
              <a:t>Top          </a:t>
            </a:r>
            <a:r>
              <a:rPr kumimoji="0" sz="1600" b="0" i="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country/category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combinations for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global expansion</a:t>
            </a:r>
            <a:r>
              <a:rPr kumimoji="0" sz="1600" b="0" i="0" u="none" strike="noStrike" kern="1200" cap="none" spc="-35"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15" normalizeH="0" baseline="0" noProof="0" dirty="0">
                <a:ln>
                  <a:noFill/>
                </a:ln>
                <a:solidFill>
                  <a:srgbClr val="000004"/>
                </a:solidFill>
                <a:effectLst/>
                <a:uLnTx/>
                <a:uFillTx/>
                <a:latin typeface="Arial" panose="020B0604020202020204" pitchFamily="34" charset="0"/>
                <a:cs typeface="Arial" panose="020B0604020202020204" pitchFamily="34" charset="0"/>
              </a:rPr>
              <a:t>of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new</a:t>
            </a:r>
            <a:r>
              <a:rPr kumimoji="0" sz="1600" b="0" i="0" u="none" strike="noStrike" kern="1200" cap="none" spc="-15"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products</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bject 23"/>
          <p:cNvSpPr/>
          <p:nvPr/>
        </p:nvSpPr>
        <p:spPr>
          <a:xfrm>
            <a:off x="4307835" y="1836402"/>
            <a:ext cx="1629410" cy="1629410"/>
          </a:xfrm>
          <a:custGeom>
            <a:avLst/>
            <a:gdLst/>
            <a:ahLst/>
            <a:cxnLst/>
            <a:rect l="l" t="t" r="r" b="b"/>
            <a:pathLst>
              <a:path w="1629410" h="1629410">
                <a:moveTo>
                  <a:pt x="0" y="1629156"/>
                </a:moveTo>
                <a:lnTo>
                  <a:pt x="1629156" y="1629156"/>
                </a:lnTo>
                <a:lnTo>
                  <a:pt x="1629156" y="0"/>
                </a:lnTo>
                <a:lnTo>
                  <a:pt x="0" y="0"/>
                </a:lnTo>
                <a:lnTo>
                  <a:pt x="0" y="1629156"/>
                </a:lnTo>
                <a:close/>
              </a:path>
            </a:pathLst>
          </a:custGeom>
          <a:solidFill>
            <a:srgbClr val="405A9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object 24"/>
          <p:cNvSpPr/>
          <p:nvPr/>
        </p:nvSpPr>
        <p:spPr>
          <a:xfrm>
            <a:off x="4583107" y="2092434"/>
            <a:ext cx="697230" cy="942340"/>
          </a:xfrm>
          <a:custGeom>
            <a:avLst/>
            <a:gdLst/>
            <a:ahLst/>
            <a:cxnLst/>
            <a:rect l="l" t="t" r="r" b="b"/>
            <a:pathLst>
              <a:path w="697229" h="942339">
                <a:moveTo>
                  <a:pt x="471360" y="0"/>
                </a:moveTo>
                <a:lnTo>
                  <a:pt x="450913" y="103504"/>
                </a:lnTo>
                <a:lnTo>
                  <a:pt x="402276" y="111063"/>
                </a:lnTo>
                <a:lnTo>
                  <a:pt x="355053" y="123320"/>
                </a:lnTo>
                <a:lnTo>
                  <a:pt x="309538" y="139985"/>
                </a:lnTo>
                <a:lnTo>
                  <a:pt x="266029" y="160767"/>
                </a:lnTo>
                <a:lnTo>
                  <a:pt x="224822" y="185375"/>
                </a:lnTo>
                <a:lnTo>
                  <a:pt x="186213" y="213518"/>
                </a:lnTo>
                <a:lnTo>
                  <a:pt x="150499" y="244905"/>
                </a:lnTo>
                <a:lnTo>
                  <a:pt x="117975" y="279244"/>
                </a:lnTo>
                <a:lnTo>
                  <a:pt x="88939" y="316245"/>
                </a:lnTo>
                <a:lnTo>
                  <a:pt x="63686" y="355617"/>
                </a:lnTo>
                <a:lnTo>
                  <a:pt x="42514" y="397069"/>
                </a:lnTo>
                <a:lnTo>
                  <a:pt x="25717" y="440308"/>
                </a:lnTo>
                <a:lnTo>
                  <a:pt x="12784" y="485235"/>
                </a:lnTo>
                <a:lnTo>
                  <a:pt x="4212" y="530859"/>
                </a:lnTo>
                <a:lnTo>
                  <a:pt x="0" y="576802"/>
                </a:lnTo>
                <a:lnTo>
                  <a:pt x="148" y="622680"/>
                </a:lnTo>
                <a:lnTo>
                  <a:pt x="4656" y="668115"/>
                </a:lnTo>
                <a:lnTo>
                  <a:pt x="13525" y="712724"/>
                </a:lnTo>
                <a:lnTo>
                  <a:pt x="29325" y="764470"/>
                </a:lnTo>
                <a:lnTo>
                  <a:pt x="50952" y="813761"/>
                </a:lnTo>
                <a:lnTo>
                  <a:pt x="77926" y="860088"/>
                </a:lnTo>
                <a:lnTo>
                  <a:pt x="109765" y="902947"/>
                </a:lnTo>
                <a:lnTo>
                  <a:pt x="145986" y="941831"/>
                </a:lnTo>
                <a:lnTo>
                  <a:pt x="116869" y="903495"/>
                </a:lnTo>
                <a:lnTo>
                  <a:pt x="92419" y="862656"/>
                </a:lnTo>
                <a:lnTo>
                  <a:pt x="72633" y="819804"/>
                </a:lnTo>
                <a:lnTo>
                  <a:pt x="57512" y="775427"/>
                </a:lnTo>
                <a:lnTo>
                  <a:pt x="47056" y="730014"/>
                </a:lnTo>
                <a:lnTo>
                  <a:pt x="41263" y="684055"/>
                </a:lnTo>
                <a:lnTo>
                  <a:pt x="40133" y="638037"/>
                </a:lnTo>
                <a:lnTo>
                  <a:pt x="43665" y="592451"/>
                </a:lnTo>
                <a:lnTo>
                  <a:pt x="51860" y="547785"/>
                </a:lnTo>
                <a:lnTo>
                  <a:pt x="64716" y="504528"/>
                </a:lnTo>
                <a:lnTo>
                  <a:pt x="82232" y="463168"/>
                </a:lnTo>
                <a:lnTo>
                  <a:pt x="106199" y="418772"/>
                </a:lnTo>
                <a:lnTo>
                  <a:pt x="135187" y="378218"/>
                </a:lnTo>
                <a:lnTo>
                  <a:pt x="168583" y="341771"/>
                </a:lnTo>
                <a:lnTo>
                  <a:pt x="205773" y="309698"/>
                </a:lnTo>
                <a:lnTo>
                  <a:pt x="246144" y="282267"/>
                </a:lnTo>
                <a:lnTo>
                  <a:pt x="289082" y="259743"/>
                </a:lnTo>
                <a:lnTo>
                  <a:pt x="333974" y="242393"/>
                </a:lnTo>
                <a:lnTo>
                  <a:pt x="380206" y="230484"/>
                </a:lnTo>
                <a:lnTo>
                  <a:pt x="427164" y="224281"/>
                </a:lnTo>
                <a:lnTo>
                  <a:pt x="672184" y="224281"/>
                </a:lnTo>
                <a:lnTo>
                  <a:pt x="697039" y="214502"/>
                </a:lnTo>
                <a:lnTo>
                  <a:pt x="471360" y="0"/>
                </a:lnTo>
                <a:close/>
              </a:path>
              <a:path w="697229" h="942339">
                <a:moveTo>
                  <a:pt x="672184" y="224281"/>
                </a:moveTo>
                <a:lnTo>
                  <a:pt x="427164" y="224281"/>
                </a:lnTo>
                <a:lnTo>
                  <a:pt x="420239" y="260203"/>
                </a:lnTo>
                <a:lnTo>
                  <a:pt x="413670" y="293909"/>
                </a:lnTo>
                <a:lnTo>
                  <a:pt x="406844" y="328675"/>
                </a:lnTo>
                <a:lnTo>
                  <a:pt x="672184" y="22428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object 25"/>
          <p:cNvSpPr/>
          <p:nvPr/>
        </p:nvSpPr>
        <p:spPr>
          <a:xfrm>
            <a:off x="4644639" y="2316715"/>
            <a:ext cx="920750" cy="892810"/>
          </a:xfrm>
          <a:custGeom>
            <a:avLst/>
            <a:gdLst/>
            <a:ahLst/>
            <a:cxnLst/>
            <a:rect l="l" t="t" r="r" b="b"/>
            <a:pathLst>
              <a:path w="920750" h="892810">
                <a:moveTo>
                  <a:pt x="102488" y="697230"/>
                </a:moveTo>
                <a:lnTo>
                  <a:pt x="100964" y="702310"/>
                </a:lnTo>
                <a:lnTo>
                  <a:pt x="100964" y="704850"/>
                </a:lnTo>
                <a:lnTo>
                  <a:pt x="100280" y="709930"/>
                </a:lnTo>
                <a:lnTo>
                  <a:pt x="99202" y="720090"/>
                </a:lnTo>
                <a:lnTo>
                  <a:pt x="99196" y="731520"/>
                </a:lnTo>
                <a:lnTo>
                  <a:pt x="101726" y="739140"/>
                </a:lnTo>
                <a:lnTo>
                  <a:pt x="135812" y="773430"/>
                </a:lnTo>
                <a:lnTo>
                  <a:pt x="173196" y="802640"/>
                </a:lnTo>
                <a:lnTo>
                  <a:pt x="213580" y="829310"/>
                </a:lnTo>
                <a:lnTo>
                  <a:pt x="256667" y="852170"/>
                </a:lnTo>
                <a:lnTo>
                  <a:pt x="302158" y="869950"/>
                </a:lnTo>
                <a:lnTo>
                  <a:pt x="349758" y="882650"/>
                </a:lnTo>
                <a:lnTo>
                  <a:pt x="399166" y="890270"/>
                </a:lnTo>
                <a:lnTo>
                  <a:pt x="450088" y="892810"/>
                </a:lnTo>
                <a:lnTo>
                  <a:pt x="498149" y="891540"/>
                </a:lnTo>
                <a:lnTo>
                  <a:pt x="544830" y="883920"/>
                </a:lnTo>
                <a:lnTo>
                  <a:pt x="589894" y="872490"/>
                </a:lnTo>
                <a:lnTo>
                  <a:pt x="606513" y="866140"/>
                </a:lnTo>
                <a:lnTo>
                  <a:pt x="450088" y="866140"/>
                </a:lnTo>
                <a:lnTo>
                  <a:pt x="427135" y="857250"/>
                </a:lnTo>
                <a:lnTo>
                  <a:pt x="386588" y="857250"/>
                </a:lnTo>
                <a:lnTo>
                  <a:pt x="339732" y="838200"/>
                </a:lnTo>
                <a:lnTo>
                  <a:pt x="332139" y="833120"/>
                </a:lnTo>
                <a:lnTo>
                  <a:pt x="283210" y="833120"/>
                </a:lnTo>
                <a:lnTo>
                  <a:pt x="246780" y="816610"/>
                </a:lnTo>
                <a:lnTo>
                  <a:pt x="212185" y="796290"/>
                </a:lnTo>
                <a:lnTo>
                  <a:pt x="179732" y="773430"/>
                </a:lnTo>
                <a:lnTo>
                  <a:pt x="149733" y="748030"/>
                </a:lnTo>
                <a:lnTo>
                  <a:pt x="171084" y="740410"/>
                </a:lnTo>
                <a:lnTo>
                  <a:pt x="193675" y="732790"/>
                </a:lnTo>
                <a:lnTo>
                  <a:pt x="227193" y="732790"/>
                </a:lnTo>
                <a:lnTo>
                  <a:pt x="222333" y="726440"/>
                </a:lnTo>
                <a:lnTo>
                  <a:pt x="128650" y="726440"/>
                </a:lnTo>
                <a:lnTo>
                  <a:pt x="121920" y="720090"/>
                </a:lnTo>
                <a:lnTo>
                  <a:pt x="115284" y="712470"/>
                </a:lnTo>
                <a:lnTo>
                  <a:pt x="108791" y="704850"/>
                </a:lnTo>
                <a:lnTo>
                  <a:pt x="102488" y="697230"/>
                </a:lnTo>
                <a:close/>
              </a:path>
              <a:path w="920750" h="892810">
                <a:moveTo>
                  <a:pt x="684826" y="698500"/>
                </a:moveTo>
                <a:lnTo>
                  <a:pt x="476652" y="698500"/>
                </a:lnTo>
                <a:lnTo>
                  <a:pt x="528258" y="701040"/>
                </a:lnTo>
                <a:lnTo>
                  <a:pt x="553465" y="703580"/>
                </a:lnTo>
                <a:lnTo>
                  <a:pt x="529955" y="773430"/>
                </a:lnTo>
                <a:lnTo>
                  <a:pt x="503586" y="824230"/>
                </a:lnTo>
                <a:lnTo>
                  <a:pt x="476313" y="855980"/>
                </a:lnTo>
                <a:lnTo>
                  <a:pt x="450088" y="866140"/>
                </a:lnTo>
                <a:lnTo>
                  <a:pt x="606513" y="866140"/>
                </a:lnTo>
                <a:lnTo>
                  <a:pt x="629779" y="857250"/>
                </a:lnTo>
                <a:lnTo>
                  <a:pt x="513588" y="857250"/>
                </a:lnTo>
                <a:lnTo>
                  <a:pt x="533038" y="829310"/>
                </a:lnTo>
                <a:lnTo>
                  <a:pt x="550989" y="795020"/>
                </a:lnTo>
                <a:lnTo>
                  <a:pt x="567130" y="753110"/>
                </a:lnTo>
                <a:lnTo>
                  <a:pt x="581151" y="706120"/>
                </a:lnTo>
                <a:lnTo>
                  <a:pt x="723141" y="706120"/>
                </a:lnTo>
                <a:lnTo>
                  <a:pt x="725689" y="701040"/>
                </a:lnTo>
                <a:lnTo>
                  <a:pt x="695071" y="701040"/>
                </a:lnTo>
                <a:lnTo>
                  <a:pt x="684826" y="698500"/>
                </a:lnTo>
                <a:close/>
              </a:path>
              <a:path w="920750" h="892810">
                <a:moveTo>
                  <a:pt x="348308" y="706120"/>
                </a:moveTo>
                <a:lnTo>
                  <a:pt x="319913" y="706120"/>
                </a:lnTo>
                <a:lnTo>
                  <a:pt x="333849" y="753110"/>
                </a:lnTo>
                <a:lnTo>
                  <a:pt x="349869" y="795020"/>
                </a:lnTo>
                <a:lnTo>
                  <a:pt x="367579" y="829310"/>
                </a:lnTo>
                <a:lnTo>
                  <a:pt x="386588" y="857250"/>
                </a:lnTo>
                <a:lnTo>
                  <a:pt x="427135" y="857250"/>
                </a:lnTo>
                <a:lnTo>
                  <a:pt x="423856" y="855980"/>
                </a:lnTo>
                <a:lnTo>
                  <a:pt x="396636" y="824230"/>
                </a:lnTo>
                <a:lnTo>
                  <a:pt x="370488" y="773430"/>
                </a:lnTo>
                <a:lnTo>
                  <a:pt x="348308" y="706120"/>
                </a:lnTo>
                <a:close/>
              </a:path>
              <a:path w="920750" h="892810">
                <a:moveTo>
                  <a:pt x="723141" y="706120"/>
                </a:moveTo>
                <a:lnTo>
                  <a:pt x="581151" y="706120"/>
                </a:lnTo>
                <a:lnTo>
                  <a:pt x="606925" y="709930"/>
                </a:lnTo>
                <a:lnTo>
                  <a:pt x="679576" y="725170"/>
                </a:lnTo>
                <a:lnTo>
                  <a:pt x="644247" y="770890"/>
                </a:lnTo>
                <a:lnTo>
                  <a:pt x="604488" y="808990"/>
                </a:lnTo>
                <a:lnTo>
                  <a:pt x="560776" y="838200"/>
                </a:lnTo>
                <a:lnTo>
                  <a:pt x="513588" y="857250"/>
                </a:lnTo>
                <a:lnTo>
                  <a:pt x="629779" y="857250"/>
                </a:lnTo>
                <a:lnTo>
                  <a:pt x="633102" y="855980"/>
                </a:lnTo>
                <a:lnTo>
                  <a:pt x="674218" y="836930"/>
                </a:lnTo>
                <a:lnTo>
                  <a:pt x="680342" y="833120"/>
                </a:lnTo>
                <a:lnTo>
                  <a:pt x="617727" y="833120"/>
                </a:lnTo>
                <a:lnTo>
                  <a:pt x="642254" y="811530"/>
                </a:lnTo>
                <a:lnTo>
                  <a:pt x="665543" y="788670"/>
                </a:lnTo>
                <a:lnTo>
                  <a:pt x="687308" y="762000"/>
                </a:lnTo>
                <a:lnTo>
                  <a:pt x="707263" y="732790"/>
                </a:lnTo>
                <a:lnTo>
                  <a:pt x="802885" y="732790"/>
                </a:lnTo>
                <a:lnTo>
                  <a:pt x="808509" y="726440"/>
                </a:lnTo>
                <a:lnTo>
                  <a:pt x="772413" y="726440"/>
                </a:lnTo>
                <a:lnTo>
                  <a:pt x="760015" y="722630"/>
                </a:lnTo>
                <a:lnTo>
                  <a:pt x="734695" y="712470"/>
                </a:lnTo>
                <a:lnTo>
                  <a:pt x="721867" y="708660"/>
                </a:lnTo>
                <a:lnTo>
                  <a:pt x="723141" y="706120"/>
                </a:lnTo>
                <a:close/>
              </a:path>
              <a:path w="920750" h="892810">
                <a:moveTo>
                  <a:pt x="227193" y="732790"/>
                </a:moveTo>
                <a:lnTo>
                  <a:pt x="193675" y="732790"/>
                </a:lnTo>
                <a:lnTo>
                  <a:pt x="213522" y="762000"/>
                </a:lnTo>
                <a:lnTo>
                  <a:pt x="235108" y="788670"/>
                </a:lnTo>
                <a:lnTo>
                  <a:pt x="258361" y="811530"/>
                </a:lnTo>
                <a:lnTo>
                  <a:pt x="283210" y="833120"/>
                </a:lnTo>
                <a:lnTo>
                  <a:pt x="332139" y="833120"/>
                </a:lnTo>
                <a:lnTo>
                  <a:pt x="296068" y="808990"/>
                </a:lnTo>
                <a:lnTo>
                  <a:pt x="256357" y="770890"/>
                </a:lnTo>
                <a:lnTo>
                  <a:pt x="227193" y="732790"/>
                </a:lnTo>
                <a:close/>
              </a:path>
              <a:path w="920750" h="892810">
                <a:moveTo>
                  <a:pt x="802885" y="732790"/>
                </a:moveTo>
                <a:lnTo>
                  <a:pt x="707263" y="732790"/>
                </a:lnTo>
                <a:lnTo>
                  <a:pt x="729853" y="740410"/>
                </a:lnTo>
                <a:lnTo>
                  <a:pt x="751204" y="748030"/>
                </a:lnTo>
                <a:lnTo>
                  <a:pt x="720830" y="773430"/>
                </a:lnTo>
                <a:lnTo>
                  <a:pt x="688419" y="796290"/>
                </a:lnTo>
                <a:lnTo>
                  <a:pt x="654032" y="816610"/>
                </a:lnTo>
                <a:lnTo>
                  <a:pt x="617727" y="833120"/>
                </a:lnTo>
                <a:lnTo>
                  <a:pt x="680342" y="833120"/>
                </a:lnTo>
                <a:lnTo>
                  <a:pt x="713004" y="812800"/>
                </a:lnTo>
                <a:lnTo>
                  <a:pt x="749223" y="786130"/>
                </a:lnTo>
                <a:lnTo>
                  <a:pt x="782637" y="755650"/>
                </a:lnTo>
                <a:lnTo>
                  <a:pt x="802885" y="732790"/>
                </a:lnTo>
                <a:close/>
              </a:path>
              <a:path w="920750" h="892810">
                <a:moveTo>
                  <a:pt x="135889" y="435610"/>
                </a:moveTo>
                <a:lnTo>
                  <a:pt x="109092" y="435610"/>
                </a:lnTo>
                <a:lnTo>
                  <a:pt x="111912" y="486410"/>
                </a:lnTo>
                <a:lnTo>
                  <a:pt x="118570" y="534670"/>
                </a:lnTo>
                <a:lnTo>
                  <a:pt x="128841" y="581660"/>
                </a:lnTo>
                <a:lnTo>
                  <a:pt x="142498" y="627380"/>
                </a:lnTo>
                <a:lnTo>
                  <a:pt x="159316" y="669289"/>
                </a:lnTo>
                <a:lnTo>
                  <a:pt x="179070" y="708660"/>
                </a:lnTo>
                <a:lnTo>
                  <a:pt x="165798" y="712470"/>
                </a:lnTo>
                <a:lnTo>
                  <a:pt x="152908" y="717550"/>
                </a:lnTo>
                <a:lnTo>
                  <a:pt x="140493" y="722630"/>
                </a:lnTo>
                <a:lnTo>
                  <a:pt x="128650" y="726440"/>
                </a:lnTo>
                <a:lnTo>
                  <a:pt x="222333" y="726440"/>
                </a:lnTo>
                <a:lnTo>
                  <a:pt x="221361" y="725170"/>
                </a:lnTo>
                <a:lnTo>
                  <a:pt x="268779" y="715010"/>
                </a:lnTo>
                <a:lnTo>
                  <a:pt x="293959" y="709930"/>
                </a:lnTo>
                <a:lnTo>
                  <a:pt x="319913" y="706120"/>
                </a:lnTo>
                <a:lnTo>
                  <a:pt x="348308" y="706120"/>
                </a:lnTo>
                <a:lnTo>
                  <a:pt x="347472" y="703580"/>
                </a:lnTo>
                <a:lnTo>
                  <a:pt x="371730" y="701040"/>
                </a:lnTo>
                <a:lnTo>
                  <a:pt x="205866" y="701040"/>
                </a:lnTo>
                <a:lnTo>
                  <a:pt x="186475" y="662939"/>
                </a:lnTo>
                <a:lnTo>
                  <a:pt x="169860" y="622300"/>
                </a:lnTo>
                <a:lnTo>
                  <a:pt x="156257" y="579120"/>
                </a:lnTo>
                <a:lnTo>
                  <a:pt x="145904" y="533400"/>
                </a:lnTo>
                <a:lnTo>
                  <a:pt x="139036" y="485139"/>
                </a:lnTo>
                <a:lnTo>
                  <a:pt x="135889" y="435610"/>
                </a:lnTo>
                <a:close/>
              </a:path>
              <a:path w="920750" h="892810">
                <a:moveTo>
                  <a:pt x="809584" y="116839"/>
                </a:moveTo>
                <a:lnTo>
                  <a:pt x="772413" y="116839"/>
                </a:lnTo>
                <a:lnTo>
                  <a:pt x="805973" y="157480"/>
                </a:lnTo>
                <a:lnTo>
                  <a:pt x="834728" y="201930"/>
                </a:lnTo>
                <a:lnTo>
                  <a:pt x="858234" y="248920"/>
                </a:lnTo>
                <a:lnTo>
                  <a:pt x="876046" y="299720"/>
                </a:lnTo>
                <a:lnTo>
                  <a:pt x="887719" y="353060"/>
                </a:lnTo>
                <a:lnTo>
                  <a:pt x="892810" y="407670"/>
                </a:lnTo>
                <a:lnTo>
                  <a:pt x="0" y="407670"/>
                </a:lnTo>
                <a:lnTo>
                  <a:pt x="0" y="435610"/>
                </a:lnTo>
                <a:lnTo>
                  <a:pt x="892810" y="435610"/>
                </a:lnTo>
                <a:lnTo>
                  <a:pt x="887772" y="491489"/>
                </a:lnTo>
                <a:lnTo>
                  <a:pt x="876215" y="543560"/>
                </a:lnTo>
                <a:lnTo>
                  <a:pt x="858520" y="594360"/>
                </a:lnTo>
                <a:lnTo>
                  <a:pt x="835067" y="642620"/>
                </a:lnTo>
                <a:lnTo>
                  <a:pt x="806238" y="687070"/>
                </a:lnTo>
                <a:lnTo>
                  <a:pt x="772413" y="726440"/>
                </a:lnTo>
                <a:lnTo>
                  <a:pt x="808509" y="726440"/>
                </a:lnTo>
                <a:lnTo>
                  <a:pt x="840102" y="685800"/>
                </a:lnTo>
                <a:lnTo>
                  <a:pt x="863677" y="646430"/>
                </a:lnTo>
                <a:lnTo>
                  <a:pt x="883499" y="605789"/>
                </a:lnTo>
                <a:lnTo>
                  <a:pt x="899329" y="561339"/>
                </a:lnTo>
                <a:lnTo>
                  <a:pt x="910930" y="516889"/>
                </a:lnTo>
                <a:lnTo>
                  <a:pt x="918065" y="469900"/>
                </a:lnTo>
                <a:lnTo>
                  <a:pt x="920496" y="421639"/>
                </a:lnTo>
                <a:lnTo>
                  <a:pt x="917934" y="372110"/>
                </a:lnTo>
                <a:lnTo>
                  <a:pt x="910423" y="323850"/>
                </a:lnTo>
                <a:lnTo>
                  <a:pt x="898219" y="278130"/>
                </a:lnTo>
                <a:lnTo>
                  <a:pt x="881579" y="233680"/>
                </a:lnTo>
                <a:lnTo>
                  <a:pt x="860762" y="191770"/>
                </a:lnTo>
                <a:lnTo>
                  <a:pt x="836025" y="151130"/>
                </a:lnTo>
                <a:lnTo>
                  <a:pt x="809584" y="116839"/>
                </a:lnTo>
                <a:close/>
              </a:path>
              <a:path w="920750" h="892810">
                <a:moveTo>
                  <a:pt x="314198" y="435610"/>
                </a:moveTo>
                <a:lnTo>
                  <a:pt x="286512" y="435610"/>
                </a:lnTo>
                <a:lnTo>
                  <a:pt x="288030" y="488950"/>
                </a:lnTo>
                <a:lnTo>
                  <a:pt x="291591" y="539750"/>
                </a:lnTo>
                <a:lnTo>
                  <a:pt x="297073" y="589280"/>
                </a:lnTo>
                <a:lnTo>
                  <a:pt x="304352" y="636270"/>
                </a:lnTo>
                <a:lnTo>
                  <a:pt x="313309" y="679450"/>
                </a:lnTo>
                <a:lnTo>
                  <a:pt x="285091" y="684530"/>
                </a:lnTo>
                <a:lnTo>
                  <a:pt x="257778" y="688340"/>
                </a:lnTo>
                <a:lnTo>
                  <a:pt x="205866" y="701040"/>
                </a:lnTo>
                <a:lnTo>
                  <a:pt x="371730" y="701040"/>
                </a:lnTo>
                <a:lnTo>
                  <a:pt x="422392" y="698500"/>
                </a:lnTo>
                <a:lnTo>
                  <a:pt x="684826" y="698500"/>
                </a:lnTo>
                <a:lnTo>
                  <a:pt x="669460" y="694690"/>
                </a:lnTo>
                <a:lnTo>
                  <a:pt x="615525" y="684530"/>
                </a:lnTo>
                <a:lnTo>
                  <a:pt x="587628" y="680720"/>
                </a:lnTo>
                <a:lnTo>
                  <a:pt x="588396" y="676910"/>
                </a:lnTo>
                <a:lnTo>
                  <a:pt x="340233" y="676910"/>
                </a:lnTo>
                <a:lnTo>
                  <a:pt x="331648" y="635000"/>
                </a:lnTo>
                <a:lnTo>
                  <a:pt x="324594" y="590550"/>
                </a:lnTo>
                <a:lnTo>
                  <a:pt x="319229" y="542289"/>
                </a:lnTo>
                <a:lnTo>
                  <a:pt x="315796" y="491489"/>
                </a:lnTo>
                <a:lnTo>
                  <a:pt x="315675" y="488950"/>
                </a:lnTo>
                <a:lnTo>
                  <a:pt x="314198" y="435610"/>
                </a:lnTo>
                <a:close/>
              </a:path>
              <a:path w="920750" h="892810">
                <a:moveTo>
                  <a:pt x="791845" y="435610"/>
                </a:moveTo>
                <a:lnTo>
                  <a:pt x="764286" y="435610"/>
                </a:lnTo>
                <a:lnTo>
                  <a:pt x="761469" y="485139"/>
                </a:lnTo>
                <a:lnTo>
                  <a:pt x="754836" y="533400"/>
                </a:lnTo>
                <a:lnTo>
                  <a:pt x="744632" y="579120"/>
                </a:lnTo>
                <a:lnTo>
                  <a:pt x="731106" y="622300"/>
                </a:lnTo>
                <a:lnTo>
                  <a:pt x="714503" y="662939"/>
                </a:lnTo>
                <a:lnTo>
                  <a:pt x="695071" y="701040"/>
                </a:lnTo>
                <a:lnTo>
                  <a:pt x="725689" y="701040"/>
                </a:lnTo>
                <a:lnTo>
                  <a:pt x="758326" y="627380"/>
                </a:lnTo>
                <a:lnTo>
                  <a:pt x="771858" y="581660"/>
                </a:lnTo>
                <a:lnTo>
                  <a:pt x="782056" y="534670"/>
                </a:lnTo>
                <a:lnTo>
                  <a:pt x="788769" y="486410"/>
                </a:lnTo>
                <a:lnTo>
                  <a:pt x="791845" y="435610"/>
                </a:lnTo>
                <a:close/>
              </a:path>
              <a:path w="920750" h="892810">
                <a:moveTo>
                  <a:pt x="478450" y="671830"/>
                </a:moveTo>
                <a:lnTo>
                  <a:pt x="422153" y="671830"/>
                </a:lnTo>
                <a:lnTo>
                  <a:pt x="367238" y="674370"/>
                </a:lnTo>
                <a:lnTo>
                  <a:pt x="340233" y="676910"/>
                </a:lnTo>
                <a:lnTo>
                  <a:pt x="559942" y="676910"/>
                </a:lnTo>
                <a:lnTo>
                  <a:pt x="533366" y="674370"/>
                </a:lnTo>
                <a:lnTo>
                  <a:pt x="478450" y="671830"/>
                </a:lnTo>
                <a:close/>
              </a:path>
              <a:path w="920750" h="892810">
                <a:moveTo>
                  <a:pt x="614426" y="435610"/>
                </a:moveTo>
                <a:lnTo>
                  <a:pt x="586866" y="435610"/>
                </a:lnTo>
                <a:lnTo>
                  <a:pt x="585212" y="490220"/>
                </a:lnTo>
                <a:lnTo>
                  <a:pt x="581467" y="542289"/>
                </a:lnTo>
                <a:lnTo>
                  <a:pt x="575857" y="590550"/>
                </a:lnTo>
                <a:lnTo>
                  <a:pt x="568607" y="635000"/>
                </a:lnTo>
                <a:lnTo>
                  <a:pt x="559942" y="676910"/>
                </a:lnTo>
                <a:lnTo>
                  <a:pt x="588396" y="676910"/>
                </a:lnTo>
                <a:lnTo>
                  <a:pt x="596585" y="636270"/>
                </a:lnTo>
                <a:lnTo>
                  <a:pt x="603864" y="589280"/>
                </a:lnTo>
                <a:lnTo>
                  <a:pt x="609345" y="539750"/>
                </a:lnTo>
                <a:lnTo>
                  <a:pt x="612907" y="488950"/>
                </a:lnTo>
                <a:lnTo>
                  <a:pt x="614426" y="435610"/>
                </a:lnTo>
                <a:close/>
              </a:path>
              <a:path w="920750" h="892810">
                <a:moveTo>
                  <a:pt x="159512" y="99060"/>
                </a:moveTo>
                <a:lnTo>
                  <a:pt x="152969" y="104139"/>
                </a:lnTo>
                <a:lnTo>
                  <a:pt x="146700" y="109220"/>
                </a:lnTo>
                <a:lnTo>
                  <a:pt x="140741" y="114300"/>
                </a:lnTo>
                <a:lnTo>
                  <a:pt x="135127" y="119380"/>
                </a:lnTo>
                <a:lnTo>
                  <a:pt x="156479" y="127000"/>
                </a:lnTo>
                <a:lnTo>
                  <a:pt x="179070" y="134620"/>
                </a:lnTo>
                <a:lnTo>
                  <a:pt x="159316" y="173989"/>
                </a:lnTo>
                <a:lnTo>
                  <a:pt x="142498" y="217170"/>
                </a:lnTo>
                <a:lnTo>
                  <a:pt x="128841" y="261620"/>
                </a:lnTo>
                <a:lnTo>
                  <a:pt x="118570" y="308610"/>
                </a:lnTo>
                <a:lnTo>
                  <a:pt x="111912" y="356870"/>
                </a:lnTo>
                <a:lnTo>
                  <a:pt x="109092" y="407670"/>
                </a:lnTo>
                <a:lnTo>
                  <a:pt x="135889" y="407670"/>
                </a:lnTo>
                <a:lnTo>
                  <a:pt x="139036" y="358139"/>
                </a:lnTo>
                <a:lnTo>
                  <a:pt x="145904" y="311150"/>
                </a:lnTo>
                <a:lnTo>
                  <a:pt x="156257" y="265430"/>
                </a:lnTo>
                <a:lnTo>
                  <a:pt x="169860" y="222250"/>
                </a:lnTo>
                <a:lnTo>
                  <a:pt x="186475" y="180339"/>
                </a:lnTo>
                <a:lnTo>
                  <a:pt x="205866" y="142239"/>
                </a:lnTo>
                <a:lnTo>
                  <a:pt x="372346" y="142239"/>
                </a:lnTo>
                <a:lnTo>
                  <a:pt x="347472" y="139700"/>
                </a:lnTo>
                <a:lnTo>
                  <a:pt x="347916" y="137160"/>
                </a:lnTo>
                <a:lnTo>
                  <a:pt x="319913" y="137160"/>
                </a:lnTo>
                <a:lnTo>
                  <a:pt x="293959" y="133350"/>
                </a:lnTo>
                <a:lnTo>
                  <a:pt x="244528" y="123189"/>
                </a:lnTo>
                <a:lnTo>
                  <a:pt x="221361" y="118110"/>
                </a:lnTo>
                <a:lnTo>
                  <a:pt x="226759" y="110489"/>
                </a:lnTo>
                <a:lnTo>
                  <a:pt x="193675" y="110489"/>
                </a:lnTo>
                <a:lnTo>
                  <a:pt x="175974" y="105410"/>
                </a:lnTo>
                <a:lnTo>
                  <a:pt x="167582" y="101600"/>
                </a:lnTo>
                <a:lnTo>
                  <a:pt x="159512" y="99060"/>
                </a:lnTo>
                <a:close/>
              </a:path>
              <a:path w="920750" h="892810">
                <a:moveTo>
                  <a:pt x="372346" y="142239"/>
                </a:moveTo>
                <a:lnTo>
                  <a:pt x="205866" y="142239"/>
                </a:lnTo>
                <a:lnTo>
                  <a:pt x="257778" y="154939"/>
                </a:lnTo>
                <a:lnTo>
                  <a:pt x="285091" y="160020"/>
                </a:lnTo>
                <a:lnTo>
                  <a:pt x="313309" y="163830"/>
                </a:lnTo>
                <a:lnTo>
                  <a:pt x="304352" y="207010"/>
                </a:lnTo>
                <a:lnTo>
                  <a:pt x="297073" y="254000"/>
                </a:lnTo>
                <a:lnTo>
                  <a:pt x="291592" y="303530"/>
                </a:lnTo>
                <a:lnTo>
                  <a:pt x="288030" y="354330"/>
                </a:lnTo>
                <a:lnTo>
                  <a:pt x="286512" y="407670"/>
                </a:lnTo>
                <a:lnTo>
                  <a:pt x="314198" y="407670"/>
                </a:lnTo>
                <a:lnTo>
                  <a:pt x="315710" y="353060"/>
                </a:lnTo>
                <a:lnTo>
                  <a:pt x="319229" y="300989"/>
                </a:lnTo>
                <a:lnTo>
                  <a:pt x="324594" y="252730"/>
                </a:lnTo>
                <a:lnTo>
                  <a:pt x="331648" y="208280"/>
                </a:lnTo>
                <a:lnTo>
                  <a:pt x="340233" y="166370"/>
                </a:lnTo>
                <a:lnTo>
                  <a:pt x="588140" y="166370"/>
                </a:lnTo>
                <a:lnTo>
                  <a:pt x="587628" y="163830"/>
                </a:lnTo>
                <a:lnTo>
                  <a:pt x="615525" y="160020"/>
                </a:lnTo>
                <a:lnTo>
                  <a:pt x="642874" y="154939"/>
                </a:lnTo>
                <a:lnTo>
                  <a:pt x="684826" y="144780"/>
                </a:lnTo>
                <a:lnTo>
                  <a:pt x="423856" y="144780"/>
                </a:lnTo>
                <a:lnTo>
                  <a:pt x="372346" y="142239"/>
                </a:lnTo>
                <a:close/>
              </a:path>
              <a:path w="920750" h="892810">
                <a:moveTo>
                  <a:pt x="588140" y="166370"/>
                </a:moveTo>
                <a:lnTo>
                  <a:pt x="559942" y="166370"/>
                </a:lnTo>
                <a:lnTo>
                  <a:pt x="568607" y="208280"/>
                </a:lnTo>
                <a:lnTo>
                  <a:pt x="575857" y="252730"/>
                </a:lnTo>
                <a:lnTo>
                  <a:pt x="581467" y="300989"/>
                </a:lnTo>
                <a:lnTo>
                  <a:pt x="585212" y="353060"/>
                </a:lnTo>
                <a:lnTo>
                  <a:pt x="586866" y="407670"/>
                </a:lnTo>
                <a:lnTo>
                  <a:pt x="614426" y="407670"/>
                </a:lnTo>
                <a:lnTo>
                  <a:pt x="612907" y="354330"/>
                </a:lnTo>
                <a:lnTo>
                  <a:pt x="609346" y="303530"/>
                </a:lnTo>
                <a:lnTo>
                  <a:pt x="603864" y="254000"/>
                </a:lnTo>
                <a:lnTo>
                  <a:pt x="596585" y="208280"/>
                </a:lnTo>
                <a:lnTo>
                  <a:pt x="588140" y="166370"/>
                </a:lnTo>
                <a:close/>
              </a:path>
              <a:path w="920750" h="892810">
                <a:moveTo>
                  <a:pt x="725689" y="142239"/>
                </a:moveTo>
                <a:lnTo>
                  <a:pt x="695071" y="142239"/>
                </a:lnTo>
                <a:lnTo>
                  <a:pt x="714503" y="180339"/>
                </a:lnTo>
                <a:lnTo>
                  <a:pt x="731106" y="222250"/>
                </a:lnTo>
                <a:lnTo>
                  <a:pt x="744632" y="265430"/>
                </a:lnTo>
                <a:lnTo>
                  <a:pt x="754836" y="311150"/>
                </a:lnTo>
                <a:lnTo>
                  <a:pt x="761469" y="358139"/>
                </a:lnTo>
                <a:lnTo>
                  <a:pt x="764286" y="407670"/>
                </a:lnTo>
                <a:lnTo>
                  <a:pt x="791845" y="407670"/>
                </a:lnTo>
                <a:lnTo>
                  <a:pt x="788769" y="356870"/>
                </a:lnTo>
                <a:lnTo>
                  <a:pt x="782056" y="308610"/>
                </a:lnTo>
                <a:lnTo>
                  <a:pt x="771858" y="261620"/>
                </a:lnTo>
                <a:lnTo>
                  <a:pt x="758326" y="217170"/>
                </a:lnTo>
                <a:lnTo>
                  <a:pt x="741612" y="173989"/>
                </a:lnTo>
                <a:lnTo>
                  <a:pt x="725689" y="142239"/>
                </a:lnTo>
                <a:close/>
              </a:path>
              <a:path w="920750" h="892810">
                <a:moveTo>
                  <a:pt x="559942" y="166370"/>
                </a:moveTo>
                <a:lnTo>
                  <a:pt x="340233" y="166370"/>
                </a:lnTo>
                <a:lnTo>
                  <a:pt x="394541" y="171450"/>
                </a:lnTo>
                <a:lnTo>
                  <a:pt x="422153" y="172720"/>
                </a:lnTo>
                <a:lnTo>
                  <a:pt x="478450" y="172720"/>
                </a:lnTo>
                <a:lnTo>
                  <a:pt x="506206" y="171450"/>
                </a:lnTo>
                <a:lnTo>
                  <a:pt x="559942" y="166370"/>
                </a:lnTo>
                <a:close/>
              </a:path>
              <a:path w="920750" h="892810">
                <a:moveTo>
                  <a:pt x="549401" y="45720"/>
                </a:moveTo>
                <a:lnTo>
                  <a:pt x="523366" y="54610"/>
                </a:lnTo>
                <a:lnTo>
                  <a:pt x="531248" y="73660"/>
                </a:lnTo>
                <a:lnTo>
                  <a:pt x="538988" y="93980"/>
                </a:lnTo>
                <a:lnTo>
                  <a:pt x="546441" y="116839"/>
                </a:lnTo>
                <a:lnTo>
                  <a:pt x="553465" y="139700"/>
                </a:lnTo>
                <a:lnTo>
                  <a:pt x="528258" y="142239"/>
                </a:lnTo>
                <a:lnTo>
                  <a:pt x="476652" y="144780"/>
                </a:lnTo>
                <a:lnTo>
                  <a:pt x="684826" y="144780"/>
                </a:lnTo>
                <a:lnTo>
                  <a:pt x="695071" y="142239"/>
                </a:lnTo>
                <a:lnTo>
                  <a:pt x="725689" y="142239"/>
                </a:lnTo>
                <a:lnTo>
                  <a:pt x="723141" y="137160"/>
                </a:lnTo>
                <a:lnTo>
                  <a:pt x="581151" y="137160"/>
                </a:lnTo>
                <a:lnTo>
                  <a:pt x="573976" y="111760"/>
                </a:lnTo>
                <a:lnTo>
                  <a:pt x="566134" y="87630"/>
                </a:lnTo>
                <a:lnTo>
                  <a:pt x="557863" y="66040"/>
                </a:lnTo>
                <a:lnTo>
                  <a:pt x="549401" y="45720"/>
                </a:lnTo>
                <a:close/>
              </a:path>
              <a:path w="920750" h="892810">
                <a:moveTo>
                  <a:pt x="351536" y="123189"/>
                </a:moveTo>
                <a:lnTo>
                  <a:pt x="319913" y="135889"/>
                </a:lnTo>
                <a:lnTo>
                  <a:pt x="319913" y="137160"/>
                </a:lnTo>
                <a:lnTo>
                  <a:pt x="347916" y="137160"/>
                </a:lnTo>
                <a:lnTo>
                  <a:pt x="348361" y="134620"/>
                </a:lnTo>
                <a:lnTo>
                  <a:pt x="350012" y="128270"/>
                </a:lnTo>
                <a:lnTo>
                  <a:pt x="351536" y="123189"/>
                </a:lnTo>
                <a:close/>
              </a:path>
              <a:path w="920750" h="892810">
                <a:moveTo>
                  <a:pt x="624204" y="15240"/>
                </a:moveTo>
                <a:lnTo>
                  <a:pt x="594995" y="27940"/>
                </a:lnTo>
                <a:lnTo>
                  <a:pt x="618176" y="45720"/>
                </a:lnTo>
                <a:lnTo>
                  <a:pt x="640048" y="67310"/>
                </a:lnTo>
                <a:lnTo>
                  <a:pt x="660538" y="91439"/>
                </a:lnTo>
                <a:lnTo>
                  <a:pt x="679576" y="118110"/>
                </a:lnTo>
                <a:lnTo>
                  <a:pt x="606925" y="133350"/>
                </a:lnTo>
                <a:lnTo>
                  <a:pt x="581151" y="137160"/>
                </a:lnTo>
                <a:lnTo>
                  <a:pt x="723141" y="137160"/>
                </a:lnTo>
                <a:lnTo>
                  <a:pt x="721867" y="134620"/>
                </a:lnTo>
                <a:lnTo>
                  <a:pt x="747426" y="127000"/>
                </a:lnTo>
                <a:lnTo>
                  <a:pt x="772413" y="116839"/>
                </a:lnTo>
                <a:lnTo>
                  <a:pt x="809584" y="116839"/>
                </a:lnTo>
                <a:lnTo>
                  <a:pt x="807626" y="114300"/>
                </a:lnTo>
                <a:lnTo>
                  <a:pt x="803956" y="110489"/>
                </a:lnTo>
                <a:lnTo>
                  <a:pt x="707263" y="110489"/>
                </a:lnTo>
                <a:lnTo>
                  <a:pt x="688677" y="83820"/>
                </a:lnTo>
                <a:lnTo>
                  <a:pt x="668496" y="58420"/>
                </a:lnTo>
                <a:lnTo>
                  <a:pt x="646934" y="35560"/>
                </a:lnTo>
                <a:lnTo>
                  <a:pt x="624204" y="15240"/>
                </a:lnTo>
                <a:close/>
              </a:path>
              <a:path w="920750" h="892810">
                <a:moveTo>
                  <a:pt x="302006" y="29210"/>
                </a:moveTo>
                <a:lnTo>
                  <a:pt x="237616" y="52070"/>
                </a:lnTo>
                <a:lnTo>
                  <a:pt x="203773" y="95250"/>
                </a:lnTo>
                <a:lnTo>
                  <a:pt x="193675" y="110489"/>
                </a:lnTo>
                <a:lnTo>
                  <a:pt x="226759" y="110489"/>
                </a:lnTo>
                <a:lnTo>
                  <a:pt x="239355" y="92710"/>
                </a:lnTo>
                <a:lnTo>
                  <a:pt x="258921" y="69850"/>
                </a:lnTo>
                <a:lnTo>
                  <a:pt x="279868" y="48260"/>
                </a:lnTo>
                <a:lnTo>
                  <a:pt x="302006" y="29210"/>
                </a:lnTo>
                <a:close/>
              </a:path>
              <a:path w="920750" h="892810">
                <a:moveTo>
                  <a:pt x="662559" y="0"/>
                </a:moveTo>
                <a:lnTo>
                  <a:pt x="642112" y="8890"/>
                </a:lnTo>
                <a:lnTo>
                  <a:pt x="626745" y="13970"/>
                </a:lnTo>
                <a:lnTo>
                  <a:pt x="660604" y="30479"/>
                </a:lnTo>
                <a:lnTo>
                  <a:pt x="692642" y="50800"/>
                </a:lnTo>
                <a:lnTo>
                  <a:pt x="722846" y="72390"/>
                </a:lnTo>
                <a:lnTo>
                  <a:pt x="751204" y="95250"/>
                </a:lnTo>
                <a:lnTo>
                  <a:pt x="729853" y="102870"/>
                </a:lnTo>
                <a:lnTo>
                  <a:pt x="707263" y="110489"/>
                </a:lnTo>
                <a:lnTo>
                  <a:pt x="803956" y="110489"/>
                </a:lnTo>
                <a:lnTo>
                  <a:pt x="775822" y="81280"/>
                </a:lnTo>
                <a:lnTo>
                  <a:pt x="740871" y="50800"/>
                </a:lnTo>
                <a:lnTo>
                  <a:pt x="703031" y="24129"/>
                </a:lnTo>
                <a:lnTo>
                  <a:pt x="66255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object 26"/>
          <p:cNvSpPr txBox="1"/>
          <p:nvPr/>
        </p:nvSpPr>
        <p:spPr>
          <a:xfrm>
            <a:off x="7304343" y="1240218"/>
            <a:ext cx="251904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Additional</a:t>
            </a:r>
            <a:r>
              <a:rPr kumimoji="0" sz="1800" b="1" i="0" u="none" strike="noStrike" kern="1200" cap="none" spc="-60"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applications</a:t>
            </a: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object 27"/>
          <p:cNvSpPr txBox="1"/>
          <p:nvPr/>
        </p:nvSpPr>
        <p:spPr>
          <a:xfrm>
            <a:off x="7574529" y="3622656"/>
            <a:ext cx="1233170" cy="1000760"/>
          </a:xfrm>
          <a:prstGeom prst="rect">
            <a:avLst/>
          </a:prstGeom>
        </p:spPr>
        <p:txBody>
          <a:bodyPr vert="horz" wrap="square" lIns="0" tIns="12065" rIns="0" bIns="0" rtlCol="0">
            <a:spAutoFit/>
          </a:bodyPr>
          <a:lstStyle/>
          <a:p>
            <a:pPr marL="12065" marR="5080" lvl="0" indent="0" algn="ctr"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15" normalizeH="0" baseline="0" noProof="0" dirty="0">
                <a:ln>
                  <a:noFill/>
                </a:ln>
                <a:solidFill>
                  <a:srgbClr val="000004"/>
                </a:solidFill>
                <a:effectLst/>
                <a:uLnTx/>
                <a:uFillTx/>
                <a:latin typeface="Arial" panose="020B0604020202020204" pitchFamily="34" charset="0"/>
                <a:cs typeface="Arial" panose="020B0604020202020204" pitchFamily="34" charset="0"/>
              </a:rPr>
              <a:t>White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space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oppo</a:t>
            </a:r>
            <a:r>
              <a:rPr kumimoji="0" sz="1600" b="0" i="0" u="none" strike="noStrike" kern="1200" cap="none" spc="35" normalizeH="0" baseline="0" noProof="0" dirty="0">
                <a:ln>
                  <a:noFill/>
                </a:ln>
                <a:solidFill>
                  <a:srgbClr val="000004"/>
                </a:solidFill>
                <a:effectLst/>
                <a:uLnTx/>
                <a:uFillTx/>
                <a:latin typeface="Arial" panose="020B0604020202020204" pitchFamily="34" charset="0"/>
                <a:cs typeface="Arial" panose="020B0604020202020204" pitchFamily="34" charset="0"/>
              </a:rPr>
              <a:t>r</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tu</a:t>
            </a:r>
            <a:r>
              <a:rPr kumimoji="0" sz="1600" b="0" i="0" u="none" strike="noStrike" kern="1200" cap="none" spc="-15" normalizeH="0" baseline="0" noProof="0" dirty="0">
                <a:ln>
                  <a:noFill/>
                </a:ln>
                <a:solidFill>
                  <a:srgbClr val="000004"/>
                </a:solidFill>
                <a:effectLst/>
                <a:uLnTx/>
                <a:uFillTx/>
                <a:latin typeface="Arial" panose="020B0604020202020204" pitchFamily="34" charset="0"/>
                <a:cs typeface="Arial" panose="020B0604020202020204" pitchFamily="34" charset="0"/>
              </a:rPr>
              <a:t>n</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it</a:t>
            </a:r>
            <a:r>
              <a:rPr kumimoji="0" sz="1600" b="0" i="0" u="none" strike="noStrike" kern="1200" cap="none" spc="-15" normalizeH="0" baseline="0" noProof="0" dirty="0">
                <a:ln>
                  <a:noFill/>
                </a:ln>
                <a:solidFill>
                  <a:srgbClr val="000004"/>
                </a:solidFill>
                <a:effectLst/>
                <a:uLnTx/>
                <a:uFillTx/>
                <a:latin typeface="Arial" panose="020B0604020202020204" pitchFamily="34" charset="0"/>
                <a:cs typeface="Arial" panose="020B0604020202020204" pitchFamily="34" charset="0"/>
              </a:rPr>
              <a:t>i</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es  for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future  innovation</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object 28"/>
          <p:cNvSpPr/>
          <p:nvPr/>
        </p:nvSpPr>
        <p:spPr>
          <a:xfrm>
            <a:off x="7337546" y="1880597"/>
            <a:ext cx="1697989" cy="1697989"/>
          </a:xfrm>
          <a:custGeom>
            <a:avLst/>
            <a:gdLst/>
            <a:ahLst/>
            <a:cxnLst/>
            <a:rect l="l" t="t" r="r" b="b"/>
            <a:pathLst>
              <a:path w="1697990" h="1697989">
                <a:moveTo>
                  <a:pt x="0" y="1697736"/>
                </a:moveTo>
                <a:lnTo>
                  <a:pt x="1697736" y="1697736"/>
                </a:lnTo>
                <a:lnTo>
                  <a:pt x="1697736" y="0"/>
                </a:lnTo>
                <a:lnTo>
                  <a:pt x="0" y="0"/>
                </a:lnTo>
                <a:lnTo>
                  <a:pt x="0" y="1697736"/>
                </a:lnTo>
                <a:close/>
              </a:path>
            </a:pathLst>
          </a:custGeom>
          <a:solidFill>
            <a:srgbClr val="F0BD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object 29"/>
          <p:cNvSpPr/>
          <p:nvPr/>
        </p:nvSpPr>
        <p:spPr>
          <a:xfrm>
            <a:off x="7933431" y="2327130"/>
            <a:ext cx="414655" cy="414655"/>
          </a:xfrm>
          <a:custGeom>
            <a:avLst/>
            <a:gdLst/>
            <a:ahLst/>
            <a:cxnLst/>
            <a:rect l="l" t="t" r="r" b="b"/>
            <a:pathLst>
              <a:path w="414654" h="414654">
                <a:moveTo>
                  <a:pt x="281304" y="282067"/>
                </a:moveTo>
                <a:lnTo>
                  <a:pt x="133223" y="282067"/>
                </a:lnTo>
                <a:lnTo>
                  <a:pt x="133223" y="375285"/>
                </a:lnTo>
                <a:lnTo>
                  <a:pt x="136209" y="390792"/>
                </a:lnTo>
                <a:lnTo>
                  <a:pt x="144446" y="403240"/>
                </a:lnTo>
                <a:lnTo>
                  <a:pt x="156850" y="411521"/>
                </a:lnTo>
                <a:lnTo>
                  <a:pt x="172339" y="414528"/>
                </a:lnTo>
                <a:lnTo>
                  <a:pt x="242189" y="414528"/>
                </a:lnTo>
                <a:lnTo>
                  <a:pt x="257677" y="411521"/>
                </a:lnTo>
                <a:lnTo>
                  <a:pt x="270081" y="403240"/>
                </a:lnTo>
                <a:lnTo>
                  <a:pt x="278318" y="390792"/>
                </a:lnTo>
                <a:lnTo>
                  <a:pt x="281304" y="375285"/>
                </a:lnTo>
                <a:lnTo>
                  <a:pt x="281304" y="282067"/>
                </a:lnTo>
                <a:close/>
              </a:path>
              <a:path w="414654" h="414654">
                <a:moveTo>
                  <a:pt x="375412" y="132461"/>
                </a:moveTo>
                <a:lnTo>
                  <a:pt x="39116" y="132461"/>
                </a:lnTo>
                <a:lnTo>
                  <a:pt x="23627" y="135610"/>
                </a:lnTo>
                <a:lnTo>
                  <a:pt x="11223" y="144129"/>
                </a:lnTo>
                <a:lnTo>
                  <a:pt x="2986" y="156624"/>
                </a:lnTo>
                <a:lnTo>
                  <a:pt x="0" y="171704"/>
                </a:lnTo>
                <a:lnTo>
                  <a:pt x="0" y="242824"/>
                </a:lnTo>
                <a:lnTo>
                  <a:pt x="2986" y="257903"/>
                </a:lnTo>
                <a:lnTo>
                  <a:pt x="11223" y="270398"/>
                </a:lnTo>
                <a:lnTo>
                  <a:pt x="23627" y="278917"/>
                </a:lnTo>
                <a:lnTo>
                  <a:pt x="39116" y="282067"/>
                </a:lnTo>
                <a:lnTo>
                  <a:pt x="375412" y="282067"/>
                </a:lnTo>
                <a:lnTo>
                  <a:pt x="390417" y="278917"/>
                </a:lnTo>
                <a:lnTo>
                  <a:pt x="402875" y="270398"/>
                </a:lnTo>
                <a:lnTo>
                  <a:pt x="411380" y="257903"/>
                </a:lnTo>
                <a:lnTo>
                  <a:pt x="414527" y="242824"/>
                </a:lnTo>
                <a:lnTo>
                  <a:pt x="414527" y="171704"/>
                </a:lnTo>
                <a:lnTo>
                  <a:pt x="411380" y="156624"/>
                </a:lnTo>
                <a:lnTo>
                  <a:pt x="402875" y="144129"/>
                </a:lnTo>
                <a:lnTo>
                  <a:pt x="390417" y="135610"/>
                </a:lnTo>
                <a:lnTo>
                  <a:pt x="375412" y="132461"/>
                </a:lnTo>
                <a:close/>
              </a:path>
              <a:path w="414654" h="414654">
                <a:moveTo>
                  <a:pt x="242189" y="0"/>
                </a:moveTo>
                <a:lnTo>
                  <a:pt x="172339" y="0"/>
                </a:lnTo>
                <a:lnTo>
                  <a:pt x="156850" y="2990"/>
                </a:lnTo>
                <a:lnTo>
                  <a:pt x="144446" y="11160"/>
                </a:lnTo>
                <a:lnTo>
                  <a:pt x="136209" y="23306"/>
                </a:lnTo>
                <a:lnTo>
                  <a:pt x="133223" y="38226"/>
                </a:lnTo>
                <a:lnTo>
                  <a:pt x="133223" y="132461"/>
                </a:lnTo>
                <a:lnTo>
                  <a:pt x="281304" y="132461"/>
                </a:lnTo>
                <a:lnTo>
                  <a:pt x="281304" y="38226"/>
                </a:lnTo>
                <a:lnTo>
                  <a:pt x="278318" y="23306"/>
                </a:lnTo>
                <a:lnTo>
                  <a:pt x="270081" y="11160"/>
                </a:lnTo>
                <a:lnTo>
                  <a:pt x="257677" y="2990"/>
                </a:lnTo>
                <a:lnTo>
                  <a:pt x="24218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object 30"/>
          <p:cNvSpPr/>
          <p:nvPr/>
        </p:nvSpPr>
        <p:spPr>
          <a:xfrm>
            <a:off x="8465307" y="3208002"/>
            <a:ext cx="187295" cy="13700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object 31"/>
          <p:cNvSpPr/>
          <p:nvPr/>
        </p:nvSpPr>
        <p:spPr>
          <a:xfrm>
            <a:off x="8293094" y="2903202"/>
            <a:ext cx="337185" cy="387350"/>
          </a:xfrm>
          <a:custGeom>
            <a:avLst/>
            <a:gdLst/>
            <a:ahLst/>
            <a:cxnLst/>
            <a:rect l="l" t="t" r="r" b="b"/>
            <a:pathLst>
              <a:path w="337184" h="387350">
                <a:moveTo>
                  <a:pt x="172847" y="0"/>
                </a:moveTo>
                <a:lnTo>
                  <a:pt x="0" y="99694"/>
                </a:lnTo>
                <a:lnTo>
                  <a:pt x="161035" y="387095"/>
                </a:lnTo>
                <a:lnTo>
                  <a:pt x="336803" y="287400"/>
                </a:lnTo>
                <a:lnTo>
                  <a:pt x="17284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object 32"/>
          <p:cNvSpPr/>
          <p:nvPr/>
        </p:nvSpPr>
        <p:spPr>
          <a:xfrm>
            <a:off x="7727495" y="2121584"/>
            <a:ext cx="828040" cy="864235"/>
          </a:xfrm>
          <a:custGeom>
            <a:avLst/>
            <a:gdLst/>
            <a:ahLst/>
            <a:cxnLst/>
            <a:rect l="l" t="t" r="r" b="b"/>
            <a:pathLst>
              <a:path w="828040" h="864235">
                <a:moveTo>
                  <a:pt x="687219" y="789618"/>
                </a:moveTo>
                <a:lnTo>
                  <a:pt x="586174" y="789618"/>
                </a:lnTo>
                <a:lnTo>
                  <a:pt x="595826" y="807652"/>
                </a:lnTo>
                <a:lnTo>
                  <a:pt x="541597" y="838386"/>
                </a:lnTo>
                <a:lnTo>
                  <a:pt x="555440" y="863913"/>
                </a:lnTo>
                <a:lnTo>
                  <a:pt x="687219" y="789618"/>
                </a:lnTo>
                <a:close/>
              </a:path>
              <a:path w="828040" h="864235">
                <a:moveTo>
                  <a:pt x="433931" y="0"/>
                </a:moveTo>
                <a:lnTo>
                  <a:pt x="388229" y="152"/>
                </a:lnTo>
                <a:lnTo>
                  <a:pt x="342444" y="5505"/>
                </a:lnTo>
                <a:lnTo>
                  <a:pt x="296991" y="16185"/>
                </a:lnTo>
                <a:lnTo>
                  <a:pt x="252281" y="32319"/>
                </a:lnTo>
                <a:lnTo>
                  <a:pt x="208730" y="54034"/>
                </a:lnTo>
                <a:lnTo>
                  <a:pt x="168307" y="80220"/>
                </a:lnTo>
                <a:lnTo>
                  <a:pt x="131913" y="110270"/>
                </a:lnTo>
                <a:lnTo>
                  <a:pt x="99655" y="143754"/>
                </a:lnTo>
                <a:lnTo>
                  <a:pt x="71642" y="180244"/>
                </a:lnTo>
                <a:lnTo>
                  <a:pt x="47984" y="219311"/>
                </a:lnTo>
                <a:lnTo>
                  <a:pt x="28789" y="260527"/>
                </a:lnTo>
                <a:lnTo>
                  <a:pt x="14166" y="303462"/>
                </a:lnTo>
                <a:lnTo>
                  <a:pt x="4670" y="347698"/>
                </a:lnTo>
                <a:lnTo>
                  <a:pt x="0" y="392833"/>
                </a:lnTo>
                <a:lnTo>
                  <a:pt x="283" y="438456"/>
                </a:lnTo>
                <a:lnTo>
                  <a:pt x="5650" y="484159"/>
                </a:lnTo>
                <a:lnTo>
                  <a:pt x="16228" y="529533"/>
                </a:lnTo>
                <a:lnTo>
                  <a:pt x="32147" y="574169"/>
                </a:lnTo>
                <a:lnTo>
                  <a:pt x="53536" y="617660"/>
                </a:lnTo>
                <a:lnTo>
                  <a:pt x="79730" y="658041"/>
                </a:lnTo>
                <a:lnTo>
                  <a:pt x="109803" y="694490"/>
                </a:lnTo>
                <a:lnTo>
                  <a:pt x="143326" y="726838"/>
                </a:lnTo>
                <a:lnTo>
                  <a:pt x="179871" y="754916"/>
                </a:lnTo>
                <a:lnTo>
                  <a:pt x="219008" y="778555"/>
                </a:lnTo>
                <a:lnTo>
                  <a:pt x="260309" y="797587"/>
                </a:lnTo>
                <a:lnTo>
                  <a:pt x="303345" y="811843"/>
                </a:lnTo>
                <a:lnTo>
                  <a:pt x="349695" y="821935"/>
                </a:lnTo>
                <a:lnTo>
                  <a:pt x="396991" y="826626"/>
                </a:lnTo>
                <a:lnTo>
                  <a:pt x="444759" y="825829"/>
                </a:lnTo>
                <a:lnTo>
                  <a:pt x="492528" y="819453"/>
                </a:lnTo>
                <a:lnTo>
                  <a:pt x="539823" y="807412"/>
                </a:lnTo>
                <a:lnTo>
                  <a:pt x="586174" y="789618"/>
                </a:lnTo>
                <a:lnTo>
                  <a:pt x="687219" y="789618"/>
                </a:lnTo>
                <a:lnTo>
                  <a:pt x="719207" y="771584"/>
                </a:lnTo>
                <a:lnTo>
                  <a:pt x="659580" y="771584"/>
                </a:lnTo>
                <a:lnTo>
                  <a:pt x="648912" y="753550"/>
                </a:lnTo>
                <a:lnTo>
                  <a:pt x="688189" y="723291"/>
                </a:lnTo>
                <a:lnTo>
                  <a:pt x="690210" y="721301"/>
                </a:lnTo>
                <a:lnTo>
                  <a:pt x="426041" y="721301"/>
                </a:lnTo>
                <a:lnTo>
                  <a:pt x="378638" y="719232"/>
                </a:lnTo>
                <a:lnTo>
                  <a:pt x="332047" y="709989"/>
                </a:lnTo>
                <a:lnTo>
                  <a:pt x="287269" y="694349"/>
                </a:lnTo>
                <a:lnTo>
                  <a:pt x="245368" y="671834"/>
                </a:lnTo>
                <a:lnTo>
                  <a:pt x="207149" y="642698"/>
                </a:lnTo>
                <a:lnTo>
                  <a:pt x="173417" y="607198"/>
                </a:lnTo>
                <a:lnTo>
                  <a:pt x="144976" y="565590"/>
                </a:lnTo>
                <a:lnTo>
                  <a:pt x="123995" y="520005"/>
                </a:lnTo>
                <a:lnTo>
                  <a:pt x="110787" y="472945"/>
                </a:lnTo>
                <a:lnTo>
                  <a:pt x="105199" y="425220"/>
                </a:lnTo>
                <a:lnTo>
                  <a:pt x="107079" y="377642"/>
                </a:lnTo>
                <a:lnTo>
                  <a:pt x="116274" y="331021"/>
                </a:lnTo>
                <a:lnTo>
                  <a:pt x="132414" y="286473"/>
                </a:lnTo>
                <a:lnTo>
                  <a:pt x="155205" y="244907"/>
                </a:lnTo>
                <a:lnTo>
                  <a:pt x="184378" y="207046"/>
                </a:lnTo>
                <a:lnTo>
                  <a:pt x="219666" y="173618"/>
                </a:lnTo>
                <a:lnTo>
                  <a:pt x="260800" y="145347"/>
                </a:lnTo>
                <a:lnTo>
                  <a:pt x="306474" y="123988"/>
                </a:lnTo>
                <a:lnTo>
                  <a:pt x="353642" y="110756"/>
                </a:lnTo>
                <a:lnTo>
                  <a:pt x="401480" y="105333"/>
                </a:lnTo>
                <a:lnTo>
                  <a:pt x="689924" y="105333"/>
                </a:lnTo>
                <a:lnTo>
                  <a:pt x="684147" y="99796"/>
                </a:lnTo>
                <a:lnTo>
                  <a:pt x="647360" y="71717"/>
                </a:lnTo>
                <a:lnTo>
                  <a:pt x="607999" y="48078"/>
                </a:lnTo>
                <a:lnTo>
                  <a:pt x="566535" y="29046"/>
                </a:lnTo>
                <a:lnTo>
                  <a:pt x="523436" y="14791"/>
                </a:lnTo>
                <a:lnTo>
                  <a:pt x="479138" y="4921"/>
                </a:lnTo>
                <a:lnTo>
                  <a:pt x="433931" y="0"/>
                </a:lnTo>
                <a:close/>
              </a:path>
              <a:path w="828040" h="864235">
                <a:moveTo>
                  <a:pt x="714952" y="740723"/>
                </a:moveTo>
                <a:lnTo>
                  <a:pt x="659580" y="771584"/>
                </a:lnTo>
                <a:lnTo>
                  <a:pt x="719207" y="771584"/>
                </a:lnTo>
                <a:lnTo>
                  <a:pt x="728668" y="766250"/>
                </a:lnTo>
                <a:lnTo>
                  <a:pt x="714952" y="740723"/>
                </a:lnTo>
                <a:close/>
              </a:path>
              <a:path w="828040" h="864235">
                <a:moveTo>
                  <a:pt x="689924" y="105333"/>
                </a:moveTo>
                <a:lnTo>
                  <a:pt x="401480" y="105333"/>
                </a:lnTo>
                <a:lnTo>
                  <a:pt x="449166" y="107401"/>
                </a:lnTo>
                <a:lnTo>
                  <a:pt x="495877" y="116645"/>
                </a:lnTo>
                <a:lnTo>
                  <a:pt x="540647" y="132284"/>
                </a:lnTo>
                <a:lnTo>
                  <a:pt x="582491" y="154800"/>
                </a:lnTo>
                <a:lnTo>
                  <a:pt x="620555" y="183935"/>
                </a:lnTo>
                <a:lnTo>
                  <a:pt x="653987" y="219435"/>
                </a:lnTo>
                <a:lnTo>
                  <a:pt x="681932" y="261044"/>
                </a:lnTo>
                <a:lnTo>
                  <a:pt x="703408" y="306629"/>
                </a:lnTo>
                <a:lnTo>
                  <a:pt x="716917" y="353689"/>
                </a:lnTo>
                <a:lnTo>
                  <a:pt x="722659" y="401413"/>
                </a:lnTo>
                <a:lnTo>
                  <a:pt x="720836" y="448992"/>
                </a:lnTo>
                <a:lnTo>
                  <a:pt x="711650" y="495613"/>
                </a:lnTo>
                <a:lnTo>
                  <a:pt x="695500" y="539770"/>
                </a:lnTo>
                <a:lnTo>
                  <a:pt x="672645" y="581288"/>
                </a:lnTo>
                <a:lnTo>
                  <a:pt x="643298" y="619294"/>
                </a:lnTo>
                <a:lnTo>
                  <a:pt x="607672" y="652918"/>
                </a:lnTo>
                <a:lnTo>
                  <a:pt x="565981" y="681287"/>
                </a:lnTo>
                <a:lnTo>
                  <a:pt x="520425" y="702645"/>
                </a:lnTo>
                <a:lnTo>
                  <a:pt x="473541" y="715877"/>
                </a:lnTo>
                <a:lnTo>
                  <a:pt x="426041" y="721301"/>
                </a:lnTo>
                <a:lnTo>
                  <a:pt x="690210" y="721301"/>
                </a:lnTo>
                <a:lnTo>
                  <a:pt x="722892" y="689109"/>
                </a:lnTo>
                <a:lnTo>
                  <a:pt x="752909" y="651505"/>
                </a:lnTo>
                <a:lnTo>
                  <a:pt x="778132" y="610980"/>
                </a:lnTo>
                <a:lnTo>
                  <a:pt x="798451" y="568036"/>
                </a:lnTo>
                <a:lnTo>
                  <a:pt x="813758" y="523172"/>
                </a:lnTo>
                <a:lnTo>
                  <a:pt x="823253" y="478875"/>
                </a:lnTo>
                <a:lnTo>
                  <a:pt x="827924" y="433601"/>
                </a:lnTo>
                <a:lnTo>
                  <a:pt x="827640" y="387818"/>
                </a:lnTo>
                <a:lnTo>
                  <a:pt x="822274" y="341995"/>
                </a:lnTo>
                <a:lnTo>
                  <a:pt x="811695" y="296601"/>
                </a:lnTo>
                <a:lnTo>
                  <a:pt x="795776" y="252104"/>
                </a:lnTo>
                <a:lnTo>
                  <a:pt x="774388" y="208974"/>
                </a:lnTo>
                <a:lnTo>
                  <a:pt x="748130" y="168593"/>
                </a:lnTo>
                <a:lnTo>
                  <a:pt x="717894" y="132144"/>
                </a:lnTo>
                <a:lnTo>
                  <a:pt x="689924" y="10533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object 33"/>
          <p:cNvSpPr txBox="1"/>
          <p:nvPr/>
        </p:nvSpPr>
        <p:spPr>
          <a:xfrm>
            <a:off x="9547728" y="3622656"/>
            <a:ext cx="1508760" cy="1244600"/>
          </a:xfrm>
          <a:prstGeom prst="rect">
            <a:avLst/>
          </a:prstGeom>
        </p:spPr>
        <p:txBody>
          <a:bodyPr vert="horz" wrap="square" lIns="0" tIns="12065" rIns="0" bIns="0" rtlCol="0">
            <a:spAutoFit/>
          </a:bodyPr>
          <a:lstStyle/>
          <a:p>
            <a:pPr marL="12065" marR="5080" lvl="0" indent="1270" algn="ctr"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Portfolio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optimization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opportunities,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in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given</a:t>
            </a:r>
            <a:r>
              <a:rPr kumimoji="0" sz="1600" b="0" i="0" u="none" strike="noStrike" kern="1200" cap="none" spc="-55"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0" normalizeH="0" baseline="0" noProof="0" dirty="0">
                <a:ln>
                  <a:noFill/>
                </a:ln>
                <a:solidFill>
                  <a:srgbClr val="000004"/>
                </a:solidFill>
                <a:effectLst/>
                <a:uLnTx/>
                <a:uFillTx/>
                <a:latin typeface="Arial" panose="020B0604020202020204" pitchFamily="34" charset="0"/>
                <a:cs typeface="Arial" panose="020B0604020202020204" pitchFamily="34" charset="0"/>
              </a:rPr>
              <a:t>category  </a:t>
            </a:r>
            <a:r>
              <a:rPr kumimoji="0"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&amp;</a:t>
            </a:r>
            <a:r>
              <a:rPr kumimoji="0" sz="1600" b="0" i="0" u="none" strike="noStrike" kern="1200" cap="none" spc="-20" normalizeH="0" baseline="0" noProof="0" dirty="0">
                <a:ln>
                  <a:noFill/>
                </a:ln>
                <a:solidFill>
                  <a:srgbClr val="000004"/>
                </a:solidFill>
                <a:effectLst/>
                <a:uLnTx/>
                <a:uFillTx/>
                <a:latin typeface="Arial" panose="020B0604020202020204" pitchFamily="34" charset="0"/>
                <a:cs typeface="Arial" panose="020B0604020202020204" pitchFamily="34" charset="0"/>
              </a:rPr>
              <a:t> </a:t>
            </a:r>
            <a:r>
              <a:rPr kumimoji="0" sz="1600" b="0" i="0" u="none" strike="noStrike" kern="1200" cap="none" spc="-10" normalizeH="0" baseline="0" noProof="0" dirty="0">
                <a:ln>
                  <a:noFill/>
                </a:ln>
                <a:solidFill>
                  <a:srgbClr val="000004"/>
                </a:solidFill>
                <a:effectLst/>
                <a:uLnTx/>
                <a:uFillTx/>
                <a:latin typeface="Arial" panose="020B0604020202020204" pitchFamily="34" charset="0"/>
                <a:cs typeface="Arial" panose="020B0604020202020204" pitchFamily="34" charset="0"/>
              </a:rPr>
              <a:t>market</a:t>
            </a:r>
            <a:endParaRPr kumimoji="0"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object 34"/>
          <p:cNvSpPr/>
          <p:nvPr/>
        </p:nvSpPr>
        <p:spPr>
          <a:xfrm>
            <a:off x="9448286" y="1880597"/>
            <a:ext cx="1697989" cy="1697989"/>
          </a:xfrm>
          <a:custGeom>
            <a:avLst/>
            <a:gdLst/>
            <a:ahLst/>
            <a:cxnLst/>
            <a:rect l="l" t="t" r="r" b="b"/>
            <a:pathLst>
              <a:path w="1697990" h="1697989">
                <a:moveTo>
                  <a:pt x="0" y="1697736"/>
                </a:moveTo>
                <a:lnTo>
                  <a:pt x="1697735" y="1697736"/>
                </a:lnTo>
                <a:lnTo>
                  <a:pt x="1697735" y="0"/>
                </a:lnTo>
                <a:lnTo>
                  <a:pt x="0" y="0"/>
                </a:lnTo>
                <a:lnTo>
                  <a:pt x="0" y="1697736"/>
                </a:lnTo>
                <a:close/>
              </a:path>
            </a:pathLst>
          </a:custGeom>
          <a:solidFill>
            <a:srgbClr val="878A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 name="object 35"/>
          <p:cNvSpPr/>
          <p:nvPr/>
        </p:nvSpPr>
        <p:spPr>
          <a:xfrm>
            <a:off x="9776359" y="2207368"/>
            <a:ext cx="1043305" cy="1042669"/>
          </a:xfrm>
          <a:custGeom>
            <a:avLst/>
            <a:gdLst/>
            <a:ahLst/>
            <a:cxnLst/>
            <a:rect l="l" t="t" r="r" b="b"/>
            <a:pathLst>
              <a:path w="1043304" h="1042670">
                <a:moveTo>
                  <a:pt x="521033" y="0"/>
                </a:moveTo>
                <a:lnTo>
                  <a:pt x="476588" y="1886"/>
                </a:lnTo>
                <a:lnTo>
                  <a:pt x="432402" y="7544"/>
                </a:lnTo>
                <a:lnTo>
                  <a:pt x="388734" y="16975"/>
                </a:lnTo>
                <a:lnTo>
                  <a:pt x="345842" y="30178"/>
                </a:lnTo>
                <a:lnTo>
                  <a:pt x="303986" y="47154"/>
                </a:lnTo>
                <a:lnTo>
                  <a:pt x="263426" y="67902"/>
                </a:lnTo>
                <a:lnTo>
                  <a:pt x="224421" y="92423"/>
                </a:lnTo>
                <a:lnTo>
                  <a:pt x="187231" y="120715"/>
                </a:lnTo>
                <a:lnTo>
                  <a:pt x="152114" y="152780"/>
                </a:lnTo>
                <a:lnTo>
                  <a:pt x="120189" y="187855"/>
                </a:lnTo>
                <a:lnTo>
                  <a:pt x="92019" y="225004"/>
                </a:lnTo>
                <a:lnTo>
                  <a:pt x="67606" y="263967"/>
                </a:lnTo>
                <a:lnTo>
                  <a:pt x="46948" y="304485"/>
                </a:lnTo>
                <a:lnTo>
                  <a:pt x="30047" y="346300"/>
                </a:lnTo>
                <a:lnTo>
                  <a:pt x="16901" y="389151"/>
                </a:lnTo>
                <a:lnTo>
                  <a:pt x="7511" y="432780"/>
                </a:lnTo>
                <a:lnTo>
                  <a:pt x="1877" y="476928"/>
                </a:lnTo>
                <a:lnTo>
                  <a:pt x="0" y="521335"/>
                </a:lnTo>
                <a:lnTo>
                  <a:pt x="1877" y="565741"/>
                </a:lnTo>
                <a:lnTo>
                  <a:pt x="7511" y="609889"/>
                </a:lnTo>
                <a:lnTo>
                  <a:pt x="16901" y="653518"/>
                </a:lnTo>
                <a:lnTo>
                  <a:pt x="30047" y="696369"/>
                </a:lnTo>
                <a:lnTo>
                  <a:pt x="46948" y="738184"/>
                </a:lnTo>
                <a:lnTo>
                  <a:pt x="67606" y="778702"/>
                </a:lnTo>
                <a:lnTo>
                  <a:pt x="92019" y="817665"/>
                </a:lnTo>
                <a:lnTo>
                  <a:pt x="120189" y="854814"/>
                </a:lnTo>
                <a:lnTo>
                  <a:pt x="152114" y="889888"/>
                </a:lnTo>
                <a:lnTo>
                  <a:pt x="187231" y="921954"/>
                </a:lnTo>
                <a:lnTo>
                  <a:pt x="224421" y="950246"/>
                </a:lnTo>
                <a:lnTo>
                  <a:pt x="263426" y="974767"/>
                </a:lnTo>
                <a:lnTo>
                  <a:pt x="303986" y="995515"/>
                </a:lnTo>
                <a:lnTo>
                  <a:pt x="345842" y="1012491"/>
                </a:lnTo>
                <a:lnTo>
                  <a:pt x="388734" y="1025694"/>
                </a:lnTo>
                <a:lnTo>
                  <a:pt x="432402" y="1035125"/>
                </a:lnTo>
                <a:lnTo>
                  <a:pt x="476588" y="1040783"/>
                </a:lnTo>
                <a:lnTo>
                  <a:pt x="521033" y="1042669"/>
                </a:lnTo>
                <a:lnTo>
                  <a:pt x="565476" y="1040783"/>
                </a:lnTo>
                <a:lnTo>
                  <a:pt x="609659" y="1035125"/>
                </a:lnTo>
                <a:lnTo>
                  <a:pt x="653322" y="1025694"/>
                </a:lnTo>
                <a:lnTo>
                  <a:pt x="696205" y="1012491"/>
                </a:lnTo>
                <a:lnTo>
                  <a:pt x="738050" y="995515"/>
                </a:lnTo>
                <a:lnTo>
                  <a:pt x="778597" y="974767"/>
                </a:lnTo>
                <a:lnTo>
                  <a:pt x="817587" y="950246"/>
                </a:lnTo>
                <a:lnTo>
                  <a:pt x="854760" y="921954"/>
                </a:lnTo>
                <a:lnTo>
                  <a:pt x="889857" y="889888"/>
                </a:lnTo>
                <a:lnTo>
                  <a:pt x="901133" y="877569"/>
                </a:lnTo>
                <a:lnTo>
                  <a:pt x="500602" y="877569"/>
                </a:lnTo>
                <a:lnTo>
                  <a:pt x="413480" y="629792"/>
                </a:lnTo>
                <a:lnTo>
                  <a:pt x="165449" y="542797"/>
                </a:lnTo>
                <a:lnTo>
                  <a:pt x="748506" y="295147"/>
                </a:lnTo>
                <a:lnTo>
                  <a:pt x="990827" y="295147"/>
                </a:lnTo>
                <a:lnTo>
                  <a:pt x="974841" y="263967"/>
                </a:lnTo>
                <a:lnTo>
                  <a:pt x="950290" y="225004"/>
                </a:lnTo>
                <a:lnTo>
                  <a:pt x="921962" y="187855"/>
                </a:lnTo>
                <a:lnTo>
                  <a:pt x="889857" y="152780"/>
                </a:lnTo>
                <a:lnTo>
                  <a:pt x="854760" y="120715"/>
                </a:lnTo>
                <a:lnTo>
                  <a:pt x="817587" y="92423"/>
                </a:lnTo>
                <a:lnTo>
                  <a:pt x="778597" y="67902"/>
                </a:lnTo>
                <a:lnTo>
                  <a:pt x="738050" y="47154"/>
                </a:lnTo>
                <a:lnTo>
                  <a:pt x="696205" y="30178"/>
                </a:lnTo>
                <a:lnTo>
                  <a:pt x="653322" y="16975"/>
                </a:lnTo>
                <a:lnTo>
                  <a:pt x="609659" y="7544"/>
                </a:lnTo>
                <a:lnTo>
                  <a:pt x="565476" y="1886"/>
                </a:lnTo>
                <a:lnTo>
                  <a:pt x="521033" y="0"/>
                </a:lnTo>
                <a:close/>
              </a:path>
              <a:path w="1043304" h="1042670">
                <a:moveTo>
                  <a:pt x="990827" y="295147"/>
                </a:moveTo>
                <a:lnTo>
                  <a:pt x="748506" y="295147"/>
                </a:lnTo>
                <a:lnTo>
                  <a:pt x="500602" y="877569"/>
                </a:lnTo>
                <a:lnTo>
                  <a:pt x="901133" y="877569"/>
                </a:lnTo>
                <a:lnTo>
                  <a:pt x="921962" y="854814"/>
                </a:lnTo>
                <a:lnTo>
                  <a:pt x="950290" y="817665"/>
                </a:lnTo>
                <a:lnTo>
                  <a:pt x="974841" y="778702"/>
                </a:lnTo>
                <a:lnTo>
                  <a:pt x="995615" y="738184"/>
                </a:lnTo>
                <a:lnTo>
                  <a:pt x="1012612" y="696369"/>
                </a:lnTo>
                <a:lnTo>
                  <a:pt x="1025831" y="653518"/>
                </a:lnTo>
                <a:lnTo>
                  <a:pt x="1035274" y="609889"/>
                </a:lnTo>
                <a:lnTo>
                  <a:pt x="1040940" y="565741"/>
                </a:lnTo>
                <a:lnTo>
                  <a:pt x="1042828" y="521335"/>
                </a:lnTo>
                <a:lnTo>
                  <a:pt x="1040940" y="476928"/>
                </a:lnTo>
                <a:lnTo>
                  <a:pt x="1035274" y="432780"/>
                </a:lnTo>
                <a:lnTo>
                  <a:pt x="1025831" y="389151"/>
                </a:lnTo>
                <a:lnTo>
                  <a:pt x="1012612" y="346300"/>
                </a:lnTo>
                <a:lnTo>
                  <a:pt x="995615" y="304485"/>
                </a:lnTo>
                <a:lnTo>
                  <a:pt x="990827" y="29514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Slide Number Placeholder 1">
            <a:extLst>
              <a:ext uri="{FF2B5EF4-FFF2-40B4-BE49-F238E27FC236}">
                <a16:creationId xmlns:a16="http://schemas.microsoft.com/office/drawing/2014/main" id="{A088B5A7-8E4D-42B9-B8CD-BBF47DD4F65F}"/>
              </a:ext>
            </a:extLst>
          </p:cNvPr>
          <p:cNvSpPr txBox="1">
            <a:spLocks/>
          </p:cNvSpPr>
          <p:nvPr/>
        </p:nvSpPr>
        <p:spPr>
          <a:xfrm>
            <a:off x="303806" y="6282912"/>
            <a:ext cx="548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1AABEC-672F-4B68-B914-690DA978312C}" type="slidenum">
              <a:rPr lang="en-GB" sz="900" smtClean="0">
                <a:solidFill>
                  <a:srgbClr val="2F469C">
                    <a:lumMod val="75000"/>
                  </a:srgbClr>
                </a:solidFill>
                <a:latin typeface="Arial" panose="020B0604020202020204" pitchFamily="34" charset="0"/>
                <a:cs typeface="Arial" panose="020B0604020202020204" pitchFamily="34" charset="0"/>
              </a:rPr>
              <a:pPr algn="r"/>
              <a:t>18</a:t>
            </a:fld>
            <a:r>
              <a:rPr lang="en-GB" sz="900" b="1" dirty="0">
                <a:solidFill>
                  <a:srgbClr val="2F469C">
                    <a:lumMod val="75000"/>
                  </a:srgbClr>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499493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Forme libre : forme 12">
            <a:extLst>
              <a:ext uri="{FF2B5EF4-FFF2-40B4-BE49-F238E27FC236}">
                <a16:creationId xmlns:a16="http://schemas.microsoft.com/office/drawing/2014/main" id="{3CC64BAE-EA8C-4CA0-BC02-2C2042E508A0}"/>
              </a:ext>
            </a:extLst>
          </p:cNvPr>
          <p:cNvSpPr/>
          <p:nvPr/>
        </p:nvSpPr>
        <p:spPr>
          <a:xfrm rot="18932423">
            <a:off x="2101013" y="2821241"/>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Forme libre : forme 13">
            <a:extLst>
              <a:ext uri="{FF2B5EF4-FFF2-40B4-BE49-F238E27FC236}">
                <a16:creationId xmlns:a16="http://schemas.microsoft.com/office/drawing/2014/main" id="{8F55E7D5-45E7-4651-8FB0-B3795B9F2A7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Slide Number Placeholder 1">
            <a:extLst>
              <a:ext uri="{FF2B5EF4-FFF2-40B4-BE49-F238E27FC236}">
                <a16:creationId xmlns:a16="http://schemas.microsoft.com/office/drawing/2014/main" id="{2C2F4526-073C-4762-8DC1-34E206B68C2D}"/>
              </a:ext>
            </a:extLst>
          </p:cNvPr>
          <p:cNvSpPr txBox="1">
            <a:spLocks/>
          </p:cNvSpPr>
          <p:nvPr/>
        </p:nvSpPr>
        <p:spPr>
          <a:xfrm>
            <a:off x="281255" y="6290354"/>
            <a:ext cx="5290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0" lang="en-GB" sz="900" b="0" i="0" u="none" strike="noStrike" kern="1200" cap="none" spc="0" normalizeH="0" baseline="0" noProof="0" dirty="0">
                <a:ln>
                  <a:noFill/>
                </a:ln>
                <a:solidFill>
                  <a:prstClr val="white"/>
                </a:solidFill>
                <a:effectLst/>
                <a:uLnTx/>
                <a:uFillTx/>
                <a:latin typeface="Arial"/>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7" name="Text Placeholder 1">
            <a:extLst>
              <a:ext uri="{FF2B5EF4-FFF2-40B4-BE49-F238E27FC236}">
                <a16:creationId xmlns:a16="http://schemas.microsoft.com/office/drawing/2014/main" id="{73F68C11-478E-4C8C-8D03-D3B024EC88B7}"/>
              </a:ext>
            </a:extLst>
          </p:cNvPr>
          <p:cNvSpPr txBox="1">
            <a:spLocks/>
          </p:cNvSpPr>
          <p:nvPr/>
        </p:nvSpPr>
        <p:spPr>
          <a:xfrm>
            <a:off x="810318" y="1840350"/>
            <a:ext cx="10729912" cy="916066"/>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6000" b="1" i="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r>
              <a:rPr kumimoji="0" lang="en-US" sz="6000" b="1" i="0" u="none" strike="noStrike" kern="1200" cap="none" spc="0" normalizeH="0" baseline="0" noProof="0" dirty="0">
                <a:ln>
                  <a:noFill/>
                </a:ln>
                <a:solidFill>
                  <a:prstClr val="white"/>
                </a:solidFill>
                <a:effectLst/>
                <a:uLnTx/>
                <a:uFillTx/>
                <a:latin typeface="Arial"/>
                <a:cs typeface="Segoe UI" panose="020B0502040204020203" pitchFamily="34" charset="0"/>
              </a:rPr>
              <a:t>Concept Test</a:t>
            </a:r>
          </a:p>
          <a:p>
            <a:pPr lvl="0"/>
            <a:r>
              <a:rPr lang="en-US" dirty="0">
                <a:solidFill>
                  <a:prstClr val="white"/>
                </a:solidFill>
                <a:latin typeface="Arial"/>
              </a:rPr>
              <a:t>Product Test</a:t>
            </a:r>
          </a:p>
          <a:p>
            <a:pPr lvl="0"/>
            <a:r>
              <a:rPr kumimoji="0" lang="en-US" sz="6000" b="1" i="0" u="none" strike="noStrike" kern="1200" cap="none" spc="0" normalizeH="0" baseline="0" noProof="0" dirty="0">
                <a:ln>
                  <a:noFill/>
                </a:ln>
                <a:solidFill>
                  <a:prstClr val="white"/>
                </a:solidFill>
                <a:effectLst/>
                <a:uLnTx/>
                <a:uFillTx/>
                <a:latin typeface="Arial"/>
                <a:cs typeface="Segoe UI" panose="020B0502040204020203" pitchFamily="34" charset="0"/>
              </a:rPr>
              <a:t>CPT</a:t>
            </a:r>
            <a:r>
              <a:rPr kumimoji="0" lang="en-US" sz="6000" b="1" i="0" u="none" strike="noStrike" kern="1200" cap="none" spc="0" normalizeH="0" baseline="0" noProof="0" dirty="0">
                <a:ln>
                  <a:noFill/>
                </a:ln>
                <a:solidFill>
                  <a:srgbClr val="FF585D"/>
                </a:solidFill>
                <a:effectLst/>
                <a:uLnTx/>
                <a:uFillTx/>
                <a:latin typeface="Segoe UI" panose="020B0502040204020203" pitchFamily="34" charset="0"/>
                <a:cs typeface="Segoe UI" panose="020B0502040204020203" pitchFamily="34" charset="0"/>
              </a:rPr>
              <a:t>.</a:t>
            </a: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5511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F998A56-BDB2-4C2C-802A-80B801C74B92}"/>
              </a:ext>
            </a:extLst>
          </p:cNvPr>
          <p:cNvGrpSpPr/>
          <p:nvPr/>
        </p:nvGrpSpPr>
        <p:grpSpPr>
          <a:xfrm>
            <a:off x="644431" y="1809171"/>
            <a:ext cx="8314186" cy="4592625"/>
            <a:chOff x="1558626" y="1492500"/>
            <a:chExt cx="8314186" cy="4592625"/>
          </a:xfrm>
        </p:grpSpPr>
        <p:sp>
          <p:nvSpPr>
            <p:cNvPr id="53" name="Title 5">
              <a:extLst>
                <a:ext uri="{FF2B5EF4-FFF2-40B4-BE49-F238E27FC236}">
                  <a16:creationId xmlns:a16="http://schemas.microsoft.com/office/drawing/2014/main" id="{53C4FAA8-643A-41B6-9D00-B36ADE4D7B99}"/>
                </a:ext>
              </a:extLst>
            </p:cNvPr>
            <p:cNvSpPr txBox="1">
              <a:spLocks/>
            </p:cNvSpPr>
            <p:nvPr/>
          </p:nvSpPr>
          <p:spPr>
            <a:xfrm>
              <a:off x="4334105" y="1702284"/>
              <a:ext cx="5245941" cy="1081534"/>
            </a:xfrm>
            <a:prstGeom prst="rect">
              <a:avLst/>
            </a:prstGeom>
          </p:spPr>
          <p:txBody>
            <a:bodyPr wrap="square" lIns="0" tIns="0" rIns="0" bIns="0" anchor="ctr" anchorCtr="0">
              <a:no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pPr marL="0" marR="0" lvl="0" indent="0" algn="r" defTabSz="685800"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dirty="0">
                <a:ln>
                  <a:noFill/>
                </a:ln>
                <a:solidFill>
                  <a:srgbClr val="000004"/>
                </a:solidFill>
                <a:effectLst/>
                <a:uLnTx/>
                <a:uFillTx/>
                <a:latin typeface="Arial"/>
                <a:ea typeface="Segoe UI" panose="020B0502040204020203" pitchFamily="34" charset="0"/>
                <a:cs typeface="Segoe UI" panose="020B0502040204020203" pitchFamily="34" charset="0"/>
              </a:endParaRPr>
            </a:p>
            <a:p>
              <a:pPr marL="0" marR="0" lvl="0" indent="0" algn="r" defTabSz="6858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4"/>
                  </a:solidFill>
                  <a:effectLst/>
                  <a:uLnTx/>
                  <a:uFillTx/>
                  <a:latin typeface="Arial"/>
                  <a:ea typeface="Segoe UI" panose="020B0502040204020203" pitchFamily="34" charset="0"/>
                  <a:cs typeface="Segoe UI" panose="020B0502040204020203" pitchFamily="34" charset="0"/>
                </a:rPr>
                <a:t>A true end-to-end innovation partner with unparalleled expertise. Rooted in consumer-centricity and getting 'closer to real'. With agile platforms geared toward simplicity and speed.</a:t>
              </a:r>
            </a:p>
          </p:txBody>
        </p:sp>
        <p:grpSp>
          <p:nvGrpSpPr>
            <p:cNvPr id="54" name="Group 53">
              <a:extLst>
                <a:ext uri="{FF2B5EF4-FFF2-40B4-BE49-F238E27FC236}">
                  <a16:creationId xmlns:a16="http://schemas.microsoft.com/office/drawing/2014/main" id="{DC93AA10-03D8-48B2-A146-BC2B0752CEA2}"/>
                </a:ext>
              </a:extLst>
            </p:cNvPr>
            <p:cNvGrpSpPr/>
            <p:nvPr/>
          </p:nvGrpSpPr>
          <p:grpSpPr>
            <a:xfrm>
              <a:off x="4507106" y="4261549"/>
              <a:ext cx="5365706" cy="1823576"/>
              <a:chOff x="7300128" y="5123838"/>
              <a:chExt cx="6388169" cy="2431435"/>
            </a:xfrm>
          </p:grpSpPr>
          <p:sp>
            <p:nvSpPr>
              <p:cNvPr id="55" name="TextBox 54">
                <a:extLst>
                  <a:ext uri="{FF2B5EF4-FFF2-40B4-BE49-F238E27FC236}">
                    <a16:creationId xmlns:a16="http://schemas.microsoft.com/office/drawing/2014/main" id="{0801F532-FCAD-4AA0-AD9C-9EFF057169AD}"/>
                  </a:ext>
                </a:extLst>
              </p:cNvPr>
              <p:cNvSpPr txBox="1"/>
              <p:nvPr/>
            </p:nvSpPr>
            <p:spPr>
              <a:xfrm>
                <a:off x="10194211" y="5123838"/>
                <a:ext cx="2514600" cy="2431435"/>
              </a:xfrm>
              <a:prstGeom prst="rect">
                <a:avLst/>
              </a:prstGeom>
              <a:noFill/>
            </p:spPr>
            <p:txBody>
              <a:bodyPr wrap="square" rtlCol="0">
                <a:spAutoFit/>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US" sz="1125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Segoe UI Regular" panose="020B0502040204020203" pitchFamily="34" charset="0"/>
                </a:endParaRPr>
              </a:p>
            </p:txBody>
          </p:sp>
          <p:sp>
            <p:nvSpPr>
              <p:cNvPr id="56" name="TextBox 55">
                <a:extLst>
                  <a:ext uri="{FF2B5EF4-FFF2-40B4-BE49-F238E27FC236}">
                    <a16:creationId xmlns:a16="http://schemas.microsoft.com/office/drawing/2014/main" id="{4D1E5DED-0DB6-4B71-B93E-6D485D20A919}"/>
                  </a:ext>
                </a:extLst>
              </p:cNvPr>
              <p:cNvSpPr txBox="1"/>
              <p:nvPr/>
            </p:nvSpPr>
            <p:spPr>
              <a:xfrm>
                <a:off x="7300128" y="5497026"/>
                <a:ext cx="6388169" cy="1200328"/>
              </a:xfrm>
              <a:prstGeom prst="rect">
                <a:avLst/>
              </a:prstGeom>
              <a:noFill/>
            </p:spPr>
            <p:txBody>
              <a:bodyPr wrap="square" numCol="2" rtlCol="0">
                <a:spAutoFit/>
              </a:bodyPr>
              <a:lstStyle/>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t>Ranked 1st most innovative company </a:t>
                </a:r>
                <a:b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br>
                <a: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t>according to 2019 GRIT report</a:t>
                </a:r>
              </a:p>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endParaRPr>
              </a:p>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t>Winner 2014 Edison Award</a:t>
                </a:r>
                <a:b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br>
                <a: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t>for Archetypes Methodology</a:t>
                </a:r>
              </a:p>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t>Featured innovation speaker at </a:t>
                </a:r>
              </a:p>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4"/>
                    </a:solidFill>
                    <a:effectLst/>
                    <a:uLnTx/>
                    <a:uFillTx/>
                    <a:latin typeface="Arial"/>
                    <a:ea typeface="+mn-ea"/>
                    <a:cs typeface="Segoe UI Regular" panose="020B0502040204020203" pitchFamily="34" charset="0"/>
                  </a:rPr>
                  <a:t>ESOMAR Congress, ESOMAR Asia Pacific, ESOMAR Latin America</a:t>
                </a:r>
              </a:p>
            </p:txBody>
          </p:sp>
        </p:grpSp>
        <p:sp>
          <p:nvSpPr>
            <p:cNvPr id="57" name="TextBox 56">
              <a:extLst>
                <a:ext uri="{FF2B5EF4-FFF2-40B4-BE49-F238E27FC236}">
                  <a16:creationId xmlns:a16="http://schemas.microsoft.com/office/drawing/2014/main" id="{87AAD9CE-4BE2-4A53-AD26-2DAE1E5CF093}"/>
                </a:ext>
              </a:extLst>
            </p:cNvPr>
            <p:cNvSpPr txBox="1"/>
            <p:nvPr/>
          </p:nvSpPr>
          <p:spPr>
            <a:xfrm>
              <a:off x="1589934" y="4391398"/>
              <a:ext cx="2697007" cy="1200329"/>
            </a:xfrm>
            <a:prstGeom prst="rect">
              <a:avLst/>
            </a:prstGeom>
            <a:noFill/>
          </p:spPr>
          <p:txBody>
            <a:bodyPr wrap="square" rtlCol="0">
              <a:spAutoFit/>
            </a:bodyPr>
            <a:lstStyle/>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ACA4"/>
                  </a:solidFill>
                  <a:effectLst/>
                  <a:uLnTx/>
                  <a:uFillTx/>
                  <a:latin typeface="Arial"/>
                  <a:ea typeface="Segoe UI" panose="020B0502040204020203" pitchFamily="34" charset="0"/>
                  <a:cs typeface="Segoe UI" panose="020B0502040204020203" pitchFamily="34" charset="0"/>
                </a:rPr>
                <a:t>~1500</a:t>
              </a:r>
            </a:p>
            <a:p>
              <a:pPr marL="0" marR="0" lvl="0" indent="0" algn="l" defTabSz="899879"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Certified Ipsos Employees</a:t>
              </a:r>
            </a:p>
          </p:txBody>
        </p:sp>
        <p:cxnSp>
          <p:nvCxnSpPr>
            <p:cNvPr id="58" name="Straight Connector 57">
              <a:extLst>
                <a:ext uri="{FF2B5EF4-FFF2-40B4-BE49-F238E27FC236}">
                  <a16:creationId xmlns:a16="http://schemas.microsoft.com/office/drawing/2014/main" id="{45DFE9CB-5EFA-4272-B959-369638A66AFE}"/>
                </a:ext>
              </a:extLst>
            </p:cNvPr>
            <p:cNvCxnSpPr>
              <a:cxnSpLocks/>
            </p:cNvCxnSpPr>
            <p:nvPr/>
          </p:nvCxnSpPr>
          <p:spPr>
            <a:xfrm flipH="1">
              <a:off x="1651783" y="1950364"/>
              <a:ext cx="2131890" cy="0"/>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3176A8C-A19B-4605-BAA4-5216ACEBF8C4}"/>
                </a:ext>
              </a:extLst>
            </p:cNvPr>
            <p:cNvSpPr txBox="1"/>
            <p:nvPr/>
          </p:nvSpPr>
          <p:spPr>
            <a:xfrm>
              <a:off x="1617855" y="2009412"/>
              <a:ext cx="2749889" cy="892552"/>
            </a:xfrm>
            <a:prstGeom prst="rect">
              <a:avLst/>
            </a:prstGeom>
            <a:noFill/>
          </p:spPr>
          <p:txBody>
            <a:bodyPr wrap="square" rtlCol="0">
              <a:spAutoFit/>
            </a:bodyPr>
            <a:lstStyle/>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ACA4"/>
                  </a:solidFill>
                  <a:effectLst/>
                  <a:uLnTx/>
                  <a:uFillTx/>
                  <a:latin typeface="Arial"/>
                  <a:ea typeface="Segoe UI" panose="020B0502040204020203" pitchFamily="34" charset="0"/>
                  <a:cs typeface="Segoe UI" panose="020B0502040204020203" pitchFamily="34" charset="0"/>
                </a:rPr>
                <a:t>87+</a:t>
              </a:r>
            </a:p>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Markets</a:t>
              </a:r>
            </a:p>
          </p:txBody>
        </p:sp>
        <p:cxnSp>
          <p:nvCxnSpPr>
            <p:cNvPr id="60" name="Straight Connector 59">
              <a:extLst>
                <a:ext uri="{FF2B5EF4-FFF2-40B4-BE49-F238E27FC236}">
                  <a16:creationId xmlns:a16="http://schemas.microsoft.com/office/drawing/2014/main" id="{3E2D8F99-7B36-4EF9-BE7D-BDF4ABF4B8C5}"/>
                </a:ext>
              </a:extLst>
            </p:cNvPr>
            <p:cNvCxnSpPr>
              <a:cxnSpLocks/>
            </p:cNvCxnSpPr>
            <p:nvPr/>
          </p:nvCxnSpPr>
          <p:spPr>
            <a:xfrm>
              <a:off x="1617855" y="2932800"/>
              <a:ext cx="2128565" cy="0"/>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AFF69DD-6B18-4440-B4AC-F2BD273DE908}"/>
                </a:ext>
              </a:extLst>
            </p:cNvPr>
            <p:cNvSpPr txBox="1"/>
            <p:nvPr/>
          </p:nvSpPr>
          <p:spPr>
            <a:xfrm>
              <a:off x="1558626" y="2932800"/>
              <a:ext cx="2625334" cy="1200329"/>
            </a:xfrm>
            <a:prstGeom prst="rect">
              <a:avLst/>
            </a:prstGeom>
            <a:noFill/>
          </p:spPr>
          <p:txBody>
            <a:bodyPr wrap="square" rtlCol="0">
              <a:spAutoFit/>
            </a:bodyPr>
            <a:lstStyle/>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ACA4"/>
                  </a:solidFill>
                  <a:effectLst/>
                  <a:uLnTx/>
                  <a:uFillTx/>
                  <a:latin typeface="Arial"/>
                  <a:ea typeface="Segoe UI" panose="020B0502040204020203" pitchFamily="34" charset="0"/>
                  <a:cs typeface="Segoe UI" panose="020B0502040204020203" pitchFamily="34" charset="0"/>
                </a:rPr>
                <a:t>40+</a:t>
              </a:r>
            </a:p>
            <a:p>
              <a:pPr marL="0" marR="0" lvl="0" indent="0" algn="l" defTabSz="899879"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Years Innovation Experience</a:t>
              </a:r>
            </a:p>
          </p:txBody>
        </p:sp>
        <p:cxnSp>
          <p:nvCxnSpPr>
            <p:cNvPr id="62" name="Straight Connector 61">
              <a:extLst>
                <a:ext uri="{FF2B5EF4-FFF2-40B4-BE49-F238E27FC236}">
                  <a16:creationId xmlns:a16="http://schemas.microsoft.com/office/drawing/2014/main" id="{B265E163-9622-44C2-84E1-5735D62CEA06}"/>
                </a:ext>
              </a:extLst>
            </p:cNvPr>
            <p:cNvCxnSpPr/>
            <p:nvPr/>
          </p:nvCxnSpPr>
          <p:spPr>
            <a:xfrm flipH="1">
              <a:off x="1634819" y="4305266"/>
              <a:ext cx="2165818" cy="0"/>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D7ACA00-B2F4-4553-B7F2-267B4873F0A2}"/>
                </a:ext>
              </a:extLst>
            </p:cNvPr>
            <p:cNvSpPr txBox="1"/>
            <p:nvPr/>
          </p:nvSpPr>
          <p:spPr>
            <a:xfrm>
              <a:off x="4455150" y="3192630"/>
              <a:ext cx="4486789" cy="369332"/>
            </a:xfrm>
            <a:prstGeom prst="rect">
              <a:avLst/>
            </a:prstGeom>
            <a:noFill/>
            <a:ln>
              <a:noFill/>
            </a:ln>
          </p:spPr>
          <p:txBody>
            <a:bodyPr wrap="square" rtlCol="0">
              <a:spAutoFit/>
            </a:bodyPr>
            <a:lstStyle/>
            <a:p>
              <a:pPr marL="0" marR="0" lvl="0" indent="0" algn="l" defTabSz="89987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WIDE ARRAY OF SECTORS</a:t>
              </a:r>
            </a:p>
          </p:txBody>
        </p:sp>
        <p:cxnSp>
          <p:nvCxnSpPr>
            <p:cNvPr id="64" name="Straight Connector 63">
              <a:extLst>
                <a:ext uri="{FF2B5EF4-FFF2-40B4-BE49-F238E27FC236}">
                  <a16:creationId xmlns:a16="http://schemas.microsoft.com/office/drawing/2014/main" id="{1B950559-109C-4734-918B-1A6D51D2FF6D}"/>
                </a:ext>
              </a:extLst>
            </p:cNvPr>
            <p:cNvCxnSpPr>
              <a:cxnSpLocks/>
            </p:cNvCxnSpPr>
            <p:nvPr/>
          </p:nvCxnSpPr>
          <p:spPr>
            <a:xfrm flipH="1">
              <a:off x="4521929" y="3080689"/>
              <a:ext cx="5245941" cy="1"/>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65" name="Freeform 6">
              <a:extLst>
                <a:ext uri="{FF2B5EF4-FFF2-40B4-BE49-F238E27FC236}">
                  <a16:creationId xmlns:a16="http://schemas.microsoft.com/office/drawing/2014/main" id="{30A9DAA1-9497-48E6-B22C-8635FEAD8052}"/>
                </a:ext>
              </a:extLst>
            </p:cNvPr>
            <p:cNvSpPr>
              <a:spLocks noChangeAspect="1" noEditPoints="1"/>
            </p:cNvSpPr>
            <p:nvPr/>
          </p:nvSpPr>
          <p:spPr bwMode="auto">
            <a:xfrm>
              <a:off x="6832948" y="3718473"/>
              <a:ext cx="313024" cy="384673"/>
            </a:xfrm>
            <a:custGeom>
              <a:avLst/>
              <a:gdLst/>
              <a:ahLst/>
              <a:cxnLst>
                <a:cxn ang="0">
                  <a:pos x="12" y="83"/>
                </a:cxn>
                <a:cxn ang="0">
                  <a:pos x="329" y="83"/>
                </a:cxn>
                <a:cxn ang="0">
                  <a:pos x="336" y="399"/>
                </a:cxn>
                <a:cxn ang="0">
                  <a:pos x="388" y="399"/>
                </a:cxn>
                <a:cxn ang="0">
                  <a:pos x="416" y="371"/>
                </a:cxn>
                <a:cxn ang="0">
                  <a:pos x="416" y="216"/>
                </a:cxn>
                <a:cxn ang="0">
                  <a:pos x="388" y="188"/>
                </a:cxn>
                <a:cxn ang="0">
                  <a:pos x="345" y="188"/>
                </a:cxn>
                <a:cxn ang="0">
                  <a:pos x="343" y="131"/>
                </a:cxn>
                <a:cxn ang="0">
                  <a:pos x="388" y="131"/>
                </a:cxn>
                <a:cxn ang="0">
                  <a:pos x="473" y="216"/>
                </a:cxn>
                <a:cxn ang="0">
                  <a:pos x="473" y="371"/>
                </a:cxn>
                <a:cxn ang="0">
                  <a:pos x="388" y="456"/>
                </a:cxn>
                <a:cxn ang="0">
                  <a:pos x="337" y="456"/>
                </a:cxn>
                <a:cxn ang="0">
                  <a:pos x="340" y="554"/>
                </a:cxn>
                <a:cxn ang="0">
                  <a:pos x="317" y="582"/>
                </a:cxn>
                <a:cxn ang="0">
                  <a:pos x="23" y="582"/>
                </a:cxn>
                <a:cxn ang="0">
                  <a:pos x="0" y="554"/>
                </a:cxn>
                <a:cxn ang="0">
                  <a:pos x="12" y="83"/>
                </a:cxn>
                <a:cxn ang="0">
                  <a:pos x="315" y="178"/>
                </a:cxn>
                <a:cxn ang="0">
                  <a:pos x="82" y="178"/>
                </a:cxn>
                <a:cxn ang="0">
                  <a:pos x="74" y="497"/>
                </a:cxn>
                <a:cxn ang="0">
                  <a:pos x="60" y="511"/>
                </a:cxn>
                <a:cxn ang="0">
                  <a:pos x="46" y="497"/>
                </a:cxn>
                <a:cxn ang="0">
                  <a:pos x="54" y="178"/>
                </a:cxn>
                <a:cxn ang="0">
                  <a:pos x="25" y="178"/>
                </a:cxn>
                <a:cxn ang="0">
                  <a:pos x="27" y="99"/>
                </a:cxn>
                <a:cxn ang="0">
                  <a:pos x="313" y="99"/>
                </a:cxn>
                <a:cxn ang="0">
                  <a:pos x="315" y="178"/>
                </a:cxn>
                <a:cxn ang="0">
                  <a:pos x="13" y="74"/>
                </a:cxn>
                <a:cxn ang="0">
                  <a:pos x="70" y="36"/>
                </a:cxn>
                <a:cxn ang="0">
                  <a:pos x="144" y="23"/>
                </a:cxn>
                <a:cxn ang="0">
                  <a:pos x="225" y="30"/>
                </a:cxn>
                <a:cxn ang="0">
                  <a:pos x="272" y="40"/>
                </a:cxn>
                <a:cxn ang="0">
                  <a:pos x="329" y="74"/>
                </a:cxn>
                <a:cxn ang="0">
                  <a:pos x="313" y="74"/>
                </a:cxn>
                <a:cxn ang="0">
                  <a:pos x="268" y="57"/>
                </a:cxn>
                <a:cxn ang="0">
                  <a:pos x="264" y="53"/>
                </a:cxn>
                <a:cxn ang="0">
                  <a:pos x="219" y="50"/>
                </a:cxn>
                <a:cxn ang="0">
                  <a:pos x="145" y="46"/>
                </a:cxn>
                <a:cxn ang="0">
                  <a:pos x="80" y="51"/>
                </a:cxn>
                <a:cxn ang="0">
                  <a:pos x="29" y="74"/>
                </a:cxn>
                <a:cxn ang="0">
                  <a:pos x="13" y="74"/>
                </a:cxn>
              </a:cxnLst>
              <a:rect l="0" t="0" r="r" b="b"/>
              <a:pathLst>
                <a:path w="473" h="582">
                  <a:moveTo>
                    <a:pt x="12" y="83"/>
                  </a:moveTo>
                  <a:cubicBezTo>
                    <a:pt x="329" y="83"/>
                    <a:pt x="329" y="83"/>
                    <a:pt x="329" y="83"/>
                  </a:cubicBezTo>
                  <a:cubicBezTo>
                    <a:pt x="331" y="188"/>
                    <a:pt x="334" y="294"/>
                    <a:pt x="336" y="399"/>
                  </a:cubicBezTo>
                  <a:cubicBezTo>
                    <a:pt x="388" y="399"/>
                    <a:pt x="388" y="399"/>
                    <a:pt x="388" y="399"/>
                  </a:cubicBezTo>
                  <a:cubicBezTo>
                    <a:pt x="403" y="399"/>
                    <a:pt x="416" y="386"/>
                    <a:pt x="416" y="371"/>
                  </a:cubicBezTo>
                  <a:cubicBezTo>
                    <a:pt x="416" y="216"/>
                    <a:pt x="416" y="216"/>
                    <a:pt x="416" y="216"/>
                  </a:cubicBezTo>
                  <a:cubicBezTo>
                    <a:pt x="416" y="200"/>
                    <a:pt x="403" y="188"/>
                    <a:pt x="388" y="188"/>
                  </a:cubicBezTo>
                  <a:cubicBezTo>
                    <a:pt x="345" y="188"/>
                    <a:pt x="345" y="188"/>
                    <a:pt x="345" y="188"/>
                  </a:cubicBezTo>
                  <a:cubicBezTo>
                    <a:pt x="343" y="131"/>
                    <a:pt x="343" y="131"/>
                    <a:pt x="343" y="131"/>
                  </a:cubicBezTo>
                  <a:cubicBezTo>
                    <a:pt x="388" y="131"/>
                    <a:pt x="388" y="131"/>
                    <a:pt x="388" y="131"/>
                  </a:cubicBezTo>
                  <a:cubicBezTo>
                    <a:pt x="435" y="131"/>
                    <a:pt x="473" y="169"/>
                    <a:pt x="473" y="216"/>
                  </a:cubicBezTo>
                  <a:cubicBezTo>
                    <a:pt x="473" y="371"/>
                    <a:pt x="473" y="371"/>
                    <a:pt x="473" y="371"/>
                  </a:cubicBezTo>
                  <a:cubicBezTo>
                    <a:pt x="473" y="417"/>
                    <a:pt x="435" y="456"/>
                    <a:pt x="388" y="456"/>
                  </a:cubicBezTo>
                  <a:cubicBezTo>
                    <a:pt x="337" y="456"/>
                    <a:pt x="337" y="456"/>
                    <a:pt x="337" y="456"/>
                  </a:cubicBezTo>
                  <a:cubicBezTo>
                    <a:pt x="340" y="554"/>
                    <a:pt x="340" y="554"/>
                    <a:pt x="340" y="554"/>
                  </a:cubicBezTo>
                  <a:cubicBezTo>
                    <a:pt x="340" y="566"/>
                    <a:pt x="330" y="582"/>
                    <a:pt x="317" y="582"/>
                  </a:cubicBezTo>
                  <a:cubicBezTo>
                    <a:pt x="23" y="582"/>
                    <a:pt x="23" y="582"/>
                    <a:pt x="23" y="582"/>
                  </a:cubicBezTo>
                  <a:cubicBezTo>
                    <a:pt x="11" y="582"/>
                    <a:pt x="0" y="566"/>
                    <a:pt x="0" y="554"/>
                  </a:cubicBezTo>
                  <a:cubicBezTo>
                    <a:pt x="12" y="83"/>
                    <a:pt x="12" y="83"/>
                    <a:pt x="12" y="83"/>
                  </a:cubicBezTo>
                  <a:close/>
                  <a:moveTo>
                    <a:pt x="315" y="178"/>
                  </a:moveTo>
                  <a:cubicBezTo>
                    <a:pt x="82" y="178"/>
                    <a:pt x="82" y="178"/>
                    <a:pt x="82" y="178"/>
                  </a:cubicBezTo>
                  <a:cubicBezTo>
                    <a:pt x="74" y="497"/>
                    <a:pt x="74" y="497"/>
                    <a:pt x="74" y="497"/>
                  </a:cubicBezTo>
                  <a:cubicBezTo>
                    <a:pt x="74" y="505"/>
                    <a:pt x="68" y="511"/>
                    <a:pt x="60" y="511"/>
                  </a:cubicBezTo>
                  <a:cubicBezTo>
                    <a:pt x="52" y="511"/>
                    <a:pt x="46" y="504"/>
                    <a:pt x="46" y="497"/>
                  </a:cubicBezTo>
                  <a:cubicBezTo>
                    <a:pt x="54" y="178"/>
                    <a:pt x="54" y="178"/>
                    <a:pt x="54" y="178"/>
                  </a:cubicBezTo>
                  <a:cubicBezTo>
                    <a:pt x="25" y="178"/>
                    <a:pt x="25" y="178"/>
                    <a:pt x="25" y="178"/>
                  </a:cubicBezTo>
                  <a:cubicBezTo>
                    <a:pt x="27" y="99"/>
                    <a:pt x="27" y="99"/>
                    <a:pt x="27" y="99"/>
                  </a:cubicBezTo>
                  <a:cubicBezTo>
                    <a:pt x="313" y="99"/>
                    <a:pt x="313" y="99"/>
                    <a:pt x="313" y="99"/>
                  </a:cubicBezTo>
                  <a:cubicBezTo>
                    <a:pt x="315" y="178"/>
                    <a:pt x="315" y="178"/>
                    <a:pt x="315" y="178"/>
                  </a:cubicBezTo>
                  <a:close/>
                  <a:moveTo>
                    <a:pt x="13" y="74"/>
                  </a:moveTo>
                  <a:cubicBezTo>
                    <a:pt x="22" y="51"/>
                    <a:pt x="45" y="36"/>
                    <a:pt x="70" y="36"/>
                  </a:cubicBezTo>
                  <a:cubicBezTo>
                    <a:pt x="85" y="9"/>
                    <a:pt x="121" y="2"/>
                    <a:pt x="144" y="23"/>
                  </a:cubicBezTo>
                  <a:cubicBezTo>
                    <a:pt x="168" y="0"/>
                    <a:pt x="206" y="3"/>
                    <a:pt x="225" y="30"/>
                  </a:cubicBezTo>
                  <a:cubicBezTo>
                    <a:pt x="241" y="24"/>
                    <a:pt x="259" y="28"/>
                    <a:pt x="272" y="40"/>
                  </a:cubicBezTo>
                  <a:cubicBezTo>
                    <a:pt x="297" y="33"/>
                    <a:pt x="323" y="48"/>
                    <a:pt x="329" y="74"/>
                  </a:cubicBezTo>
                  <a:cubicBezTo>
                    <a:pt x="313" y="74"/>
                    <a:pt x="313" y="74"/>
                    <a:pt x="313" y="74"/>
                  </a:cubicBezTo>
                  <a:cubicBezTo>
                    <a:pt x="306" y="52"/>
                    <a:pt x="286" y="50"/>
                    <a:pt x="268" y="57"/>
                  </a:cubicBezTo>
                  <a:cubicBezTo>
                    <a:pt x="264" y="53"/>
                    <a:pt x="264" y="53"/>
                    <a:pt x="264" y="53"/>
                  </a:cubicBezTo>
                  <a:cubicBezTo>
                    <a:pt x="250" y="37"/>
                    <a:pt x="234" y="41"/>
                    <a:pt x="219" y="50"/>
                  </a:cubicBezTo>
                  <a:cubicBezTo>
                    <a:pt x="200" y="14"/>
                    <a:pt x="168" y="15"/>
                    <a:pt x="145" y="46"/>
                  </a:cubicBezTo>
                  <a:cubicBezTo>
                    <a:pt x="124" y="19"/>
                    <a:pt x="95" y="16"/>
                    <a:pt x="80" y="51"/>
                  </a:cubicBezTo>
                  <a:cubicBezTo>
                    <a:pt x="58" y="49"/>
                    <a:pt x="40" y="54"/>
                    <a:pt x="29" y="74"/>
                  </a:cubicBezTo>
                  <a:cubicBezTo>
                    <a:pt x="13" y="74"/>
                    <a:pt x="13" y="74"/>
                    <a:pt x="13" y="74"/>
                  </a:cubicBez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grpSp>
          <p:nvGrpSpPr>
            <p:cNvPr id="66" name="Group 65">
              <a:extLst>
                <a:ext uri="{FF2B5EF4-FFF2-40B4-BE49-F238E27FC236}">
                  <a16:creationId xmlns:a16="http://schemas.microsoft.com/office/drawing/2014/main" id="{DF972C4C-8F5A-43E8-B436-B2D02212A5F2}"/>
                </a:ext>
              </a:extLst>
            </p:cNvPr>
            <p:cNvGrpSpPr>
              <a:grpSpLocks noChangeAspect="1"/>
            </p:cNvGrpSpPr>
            <p:nvPr/>
          </p:nvGrpSpPr>
          <p:grpSpPr>
            <a:xfrm>
              <a:off x="5174361" y="3737866"/>
              <a:ext cx="195027" cy="388904"/>
              <a:chOff x="6234113" y="3894138"/>
              <a:chExt cx="1073150" cy="2139950"/>
            </a:xfrm>
            <a:solidFill>
              <a:srgbClr val="007AC2"/>
            </a:solidFill>
          </p:grpSpPr>
          <p:sp>
            <p:nvSpPr>
              <p:cNvPr id="67" name="Freeform 13">
                <a:extLst>
                  <a:ext uri="{FF2B5EF4-FFF2-40B4-BE49-F238E27FC236}">
                    <a16:creationId xmlns:a16="http://schemas.microsoft.com/office/drawing/2014/main" id="{4077B739-8225-4A08-8E23-64EB782A3D51}"/>
                  </a:ext>
                </a:extLst>
              </p:cNvPr>
              <p:cNvSpPr>
                <a:spLocks noEditPoints="1"/>
              </p:cNvSpPr>
              <p:nvPr/>
            </p:nvSpPr>
            <p:spPr bwMode="auto">
              <a:xfrm>
                <a:off x="6430963" y="5659438"/>
                <a:ext cx="679450" cy="374650"/>
              </a:xfrm>
              <a:custGeom>
                <a:avLst/>
                <a:gdLst/>
                <a:ahLst/>
                <a:cxnLst>
                  <a:cxn ang="0">
                    <a:pos x="6" y="0"/>
                  </a:cxn>
                  <a:cxn ang="0">
                    <a:pos x="265" y="0"/>
                  </a:cxn>
                  <a:cxn ang="0">
                    <a:pos x="271" y="5"/>
                  </a:cxn>
                  <a:cxn ang="0">
                    <a:pos x="271" y="102"/>
                  </a:cxn>
                  <a:cxn ang="0">
                    <a:pos x="199" y="102"/>
                  </a:cxn>
                  <a:cxn ang="0">
                    <a:pos x="199" y="82"/>
                  </a:cxn>
                  <a:cxn ang="0">
                    <a:pos x="192" y="64"/>
                  </a:cxn>
                  <a:cxn ang="0">
                    <a:pos x="191" y="63"/>
                  </a:cxn>
                  <a:cxn ang="0">
                    <a:pos x="191" y="63"/>
                  </a:cxn>
                  <a:cxn ang="0">
                    <a:pos x="191" y="63"/>
                  </a:cxn>
                  <a:cxn ang="0">
                    <a:pos x="191" y="63"/>
                  </a:cxn>
                  <a:cxn ang="0">
                    <a:pos x="172" y="55"/>
                  </a:cxn>
                  <a:cxn ang="0">
                    <a:pos x="99" y="55"/>
                  </a:cxn>
                  <a:cxn ang="0">
                    <a:pos x="81" y="63"/>
                  </a:cxn>
                  <a:cxn ang="0">
                    <a:pos x="80" y="63"/>
                  </a:cxn>
                  <a:cxn ang="0">
                    <a:pos x="80" y="63"/>
                  </a:cxn>
                  <a:cxn ang="0">
                    <a:pos x="80" y="63"/>
                  </a:cxn>
                  <a:cxn ang="0">
                    <a:pos x="80" y="63"/>
                  </a:cxn>
                  <a:cxn ang="0">
                    <a:pos x="72" y="82"/>
                  </a:cxn>
                  <a:cxn ang="0">
                    <a:pos x="72" y="102"/>
                  </a:cxn>
                  <a:cxn ang="0">
                    <a:pos x="0" y="102"/>
                  </a:cxn>
                  <a:cxn ang="0">
                    <a:pos x="0" y="5"/>
                  </a:cxn>
                  <a:cxn ang="0">
                    <a:pos x="0" y="5"/>
                  </a:cxn>
                  <a:cxn ang="0">
                    <a:pos x="6" y="0"/>
                  </a:cxn>
                  <a:cxn ang="0">
                    <a:pos x="271" y="114"/>
                  </a:cxn>
                  <a:cxn ang="0">
                    <a:pos x="271" y="121"/>
                  </a:cxn>
                  <a:cxn ang="0">
                    <a:pos x="263" y="141"/>
                  </a:cxn>
                  <a:cxn ang="0">
                    <a:pos x="244" y="149"/>
                  </a:cxn>
                  <a:cxn ang="0">
                    <a:pos x="28" y="149"/>
                  </a:cxn>
                  <a:cxn ang="0">
                    <a:pos x="8" y="141"/>
                  </a:cxn>
                  <a:cxn ang="0">
                    <a:pos x="0" y="121"/>
                  </a:cxn>
                  <a:cxn ang="0">
                    <a:pos x="0" y="114"/>
                  </a:cxn>
                  <a:cxn ang="0">
                    <a:pos x="271" y="114"/>
                  </a:cxn>
                  <a:cxn ang="0">
                    <a:pos x="84" y="102"/>
                  </a:cxn>
                  <a:cxn ang="0">
                    <a:pos x="188" y="102"/>
                  </a:cxn>
                  <a:cxn ang="0">
                    <a:pos x="188" y="82"/>
                  </a:cxn>
                  <a:cxn ang="0">
                    <a:pos x="184" y="72"/>
                  </a:cxn>
                  <a:cxn ang="0">
                    <a:pos x="183" y="71"/>
                  </a:cxn>
                  <a:cxn ang="0">
                    <a:pos x="187" y="67"/>
                  </a:cxn>
                  <a:cxn ang="0">
                    <a:pos x="183" y="71"/>
                  </a:cxn>
                  <a:cxn ang="0">
                    <a:pos x="172" y="67"/>
                  </a:cxn>
                  <a:cxn ang="0">
                    <a:pos x="99" y="67"/>
                  </a:cxn>
                  <a:cxn ang="0">
                    <a:pos x="89" y="71"/>
                  </a:cxn>
                  <a:cxn ang="0">
                    <a:pos x="88" y="71"/>
                  </a:cxn>
                  <a:cxn ang="0">
                    <a:pos x="84" y="67"/>
                  </a:cxn>
                  <a:cxn ang="0">
                    <a:pos x="88" y="71"/>
                  </a:cxn>
                  <a:cxn ang="0">
                    <a:pos x="84" y="82"/>
                  </a:cxn>
                  <a:cxn ang="0">
                    <a:pos x="84" y="102"/>
                  </a:cxn>
                </a:cxnLst>
                <a:rect l="0" t="0" r="r" b="b"/>
                <a:pathLst>
                  <a:path w="271" h="149">
                    <a:moveTo>
                      <a:pt x="6" y="0"/>
                    </a:moveTo>
                    <a:cubicBezTo>
                      <a:pt x="265" y="0"/>
                      <a:pt x="265" y="0"/>
                      <a:pt x="265" y="0"/>
                    </a:cubicBezTo>
                    <a:cubicBezTo>
                      <a:pt x="269" y="0"/>
                      <a:pt x="271" y="2"/>
                      <a:pt x="271" y="5"/>
                    </a:cubicBezTo>
                    <a:cubicBezTo>
                      <a:pt x="271" y="102"/>
                      <a:pt x="271" y="102"/>
                      <a:pt x="271" y="102"/>
                    </a:cubicBezTo>
                    <a:cubicBezTo>
                      <a:pt x="199" y="102"/>
                      <a:pt x="199" y="102"/>
                      <a:pt x="199" y="102"/>
                    </a:cubicBezTo>
                    <a:cubicBezTo>
                      <a:pt x="199" y="82"/>
                      <a:pt x="199" y="82"/>
                      <a:pt x="199" y="82"/>
                    </a:cubicBezTo>
                    <a:cubicBezTo>
                      <a:pt x="199" y="75"/>
                      <a:pt x="196" y="68"/>
                      <a:pt x="192" y="64"/>
                    </a:cubicBezTo>
                    <a:cubicBezTo>
                      <a:pt x="192" y="64"/>
                      <a:pt x="191" y="63"/>
                      <a:pt x="191" y="63"/>
                    </a:cubicBezTo>
                    <a:cubicBezTo>
                      <a:pt x="191" y="63"/>
                      <a:pt x="191" y="63"/>
                      <a:pt x="191" y="63"/>
                    </a:cubicBezTo>
                    <a:cubicBezTo>
                      <a:pt x="191" y="63"/>
                      <a:pt x="191" y="63"/>
                      <a:pt x="191" y="63"/>
                    </a:cubicBezTo>
                    <a:cubicBezTo>
                      <a:pt x="191" y="63"/>
                      <a:pt x="191" y="63"/>
                      <a:pt x="191" y="63"/>
                    </a:cubicBezTo>
                    <a:cubicBezTo>
                      <a:pt x="186" y="58"/>
                      <a:pt x="180" y="55"/>
                      <a:pt x="172" y="55"/>
                    </a:cubicBezTo>
                    <a:cubicBezTo>
                      <a:pt x="99" y="55"/>
                      <a:pt x="99" y="55"/>
                      <a:pt x="99" y="55"/>
                    </a:cubicBezTo>
                    <a:cubicBezTo>
                      <a:pt x="92" y="55"/>
                      <a:pt x="85" y="58"/>
                      <a:pt x="81" y="63"/>
                    </a:cubicBezTo>
                    <a:cubicBezTo>
                      <a:pt x="81" y="63"/>
                      <a:pt x="80" y="63"/>
                      <a:pt x="80" y="63"/>
                    </a:cubicBezTo>
                    <a:cubicBezTo>
                      <a:pt x="80" y="63"/>
                      <a:pt x="80" y="63"/>
                      <a:pt x="80" y="63"/>
                    </a:cubicBezTo>
                    <a:cubicBezTo>
                      <a:pt x="80" y="63"/>
                      <a:pt x="80" y="63"/>
                      <a:pt x="80" y="63"/>
                    </a:cubicBezTo>
                    <a:cubicBezTo>
                      <a:pt x="80" y="63"/>
                      <a:pt x="80" y="63"/>
                      <a:pt x="80" y="63"/>
                    </a:cubicBezTo>
                    <a:cubicBezTo>
                      <a:pt x="75" y="68"/>
                      <a:pt x="72" y="75"/>
                      <a:pt x="72" y="82"/>
                    </a:cubicBezTo>
                    <a:cubicBezTo>
                      <a:pt x="72" y="102"/>
                      <a:pt x="72" y="102"/>
                      <a:pt x="72" y="102"/>
                    </a:cubicBezTo>
                    <a:cubicBezTo>
                      <a:pt x="0" y="102"/>
                      <a:pt x="0" y="102"/>
                      <a:pt x="0" y="102"/>
                    </a:cubicBezTo>
                    <a:cubicBezTo>
                      <a:pt x="0" y="5"/>
                      <a:pt x="0" y="5"/>
                      <a:pt x="0" y="5"/>
                    </a:cubicBezTo>
                    <a:cubicBezTo>
                      <a:pt x="0" y="5"/>
                      <a:pt x="0" y="5"/>
                      <a:pt x="0" y="5"/>
                    </a:cubicBezTo>
                    <a:cubicBezTo>
                      <a:pt x="0" y="2"/>
                      <a:pt x="3" y="0"/>
                      <a:pt x="6" y="0"/>
                    </a:cubicBezTo>
                    <a:close/>
                    <a:moveTo>
                      <a:pt x="271" y="114"/>
                    </a:moveTo>
                    <a:cubicBezTo>
                      <a:pt x="271" y="121"/>
                      <a:pt x="271" y="121"/>
                      <a:pt x="271" y="121"/>
                    </a:cubicBezTo>
                    <a:cubicBezTo>
                      <a:pt x="271" y="129"/>
                      <a:pt x="268" y="136"/>
                      <a:pt x="263" y="141"/>
                    </a:cubicBezTo>
                    <a:cubicBezTo>
                      <a:pt x="258" y="145"/>
                      <a:pt x="251" y="149"/>
                      <a:pt x="244" y="149"/>
                    </a:cubicBezTo>
                    <a:cubicBezTo>
                      <a:pt x="28" y="149"/>
                      <a:pt x="28" y="149"/>
                      <a:pt x="28" y="149"/>
                    </a:cubicBezTo>
                    <a:cubicBezTo>
                      <a:pt x="20" y="149"/>
                      <a:pt x="13" y="145"/>
                      <a:pt x="8" y="141"/>
                    </a:cubicBezTo>
                    <a:cubicBezTo>
                      <a:pt x="3" y="136"/>
                      <a:pt x="0" y="129"/>
                      <a:pt x="0" y="121"/>
                    </a:cubicBezTo>
                    <a:cubicBezTo>
                      <a:pt x="0" y="114"/>
                      <a:pt x="0" y="114"/>
                      <a:pt x="0" y="114"/>
                    </a:cubicBezTo>
                    <a:cubicBezTo>
                      <a:pt x="271" y="114"/>
                      <a:pt x="271" y="114"/>
                      <a:pt x="271" y="114"/>
                    </a:cubicBezTo>
                    <a:close/>
                    <a:moveTo>
                      <a:pt x="84" y="102"/>
                    </a:moveTo>
                    <a:cubicBezTo>
                      <a:pt x="188" y="102"/>
                      <a:pt x="188" y="102"/>
                      <a:pt x="188" y="102"/>
                    </a:cubicBezTo>
                    <a:cubicBezTo>
                      <a:pt x="188" y="82"/>
                      <a:pt x="188" y="82"/>
                      <a:pt x="188" y="82"/>
                    </a:cubicBezTo>
                    <a:cubicBezTo>
                      <a:pt x="188" y="78"/>
                      <a:pt x="186" y="74"/>
                      <a:pt x="184" y="72"/>
                    </a:cubicBezTo>
                    <a:cubicBezTo>
                      <a:pt x="183" y="72"/>
                      <a:pt x="183" y="71"/>
                      <a:pt x="183" y="71"/>
                    </a:cubicBezTo>
                    <a:cubicBezTo>
                      <a:pt x="187" y="67"/>
                      <a:pt x="187" y="67"/>
                      <a:pt x="187" y="67"/>
                    </a:cubicBezTo>
                    <a:cubicBezTo>
                      <a:pt x="183" y="71"/>
                      <a:pt x="183" y="71"/>
                      <a:pt x="183" y="71"/>
                    </a:cubicBezTo>
                    <a:cubicBezTo>
                      <a:pt x="181" y="69"/>
                      <a:pt x="177" y="67"/>
                      <a:pt x="172" y="67"/>
                    </a:cubicBezTo>
                    <a:cubicBezTo>
                      <a:pt x="99" y="67"/>
                      <a:pt x="99" y="67"/>
                      <a:pt x="99" y="67"/>
                    </a:cubicBezTo>
                    <a:cubicBezTo>
                      <a:pt x="95" y="67"/>
                      <a:pt x="91" y="68"/>
                      <a:pt x="89" y="71"/>
                    </a:cubicBezTo>
                    <a:cubicBezTo>
                      <a:pt x="88" y="71"/>
                      <a:pt x="88" y="71"/>
                      <a:pt x="88" y="71"/>
                    </a:cubicBezTo>
                    <a:cubicBezTo>
                      <a:pt x="84" y="67"/>
                      <a:pt x="84" y="67"/>
                      <a:pt x="84" y="67"/>
                    </a:cubicBezTo>
                    <a:cubicBezTo>
                      <a:pt x="88" y="71"/>
                      <a:pt x="88" y="71"/>
                      <a:pt x="88" y="71"/>
                    </a:cubicBezTo>
                    <a:cubicBezTo>
                      <a:pt x="85" y="74"/>
                      <a:pt x="84" y="78"/>
                      <a:pt x="84" y="82"/>
                    </a:cubicBezTo>
                    <a:lnTo>
                      <a:pt x="84" y="102"/>
                    </a:ln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sp>
            <p:nvSpPr>
              <p:cNvPr id="68" name="Freeform 14">
                <a:extLst>
                  <a:ext uri="{FF2B5EF4-FFF2-40B4-BE49-F238E27FC236}">
                    <a16:creationId xmlns:a16="http://schemas.microsoft.com/office/drawing/2014/main" id="{8ACC6B0C-B18B-4D7A-9B56-004D7166F1B6}"/>
                  </a:ext>
                </a:extLst>
              </p:cNvPr>
              <p:cNvSpPr>
                <a:spLocks noEditPoints="1"/>
              </p:cNvSpPr>
              <p:nvPr/>
            </p:nvSpPr>
            <p:spPr bwMode="auto">
              <a:xfrm>
                <a:off x="6234113" y="3894138"/>
                <a:ext cx="1073150" cy="1730375"/>
              </a:xfrm>
              <a:custGeom>
                <a:avLst/>
                <a:gdLst/>
                <a:ahLst/>
                <a:cxnLst>
                  <a:cxn ang="0">
                    <a:pos x="12" y="0"/>
                  </a:cxn>
                  <a:cxn ang="0">
                    <a:pos x="415" y="0"/>
                  </a:cxn>
                  <a:cxn ang="0">
                    <a:pos x="423" y="3"/>
                  </a:cxn>
                  <a:cxn ang="0">
                    <a:pos x="427" y="10"/>
                  </a:cxn>
                  <a:cxn ang="0">
                    <a:pos x="427" y="39"/>
                  </a:cxn>
                  <a:cxn ang="0">
                    <a:pos x="420" y="48"/>
                  </a:cxn>
                  <a:cxn ang="0">
                    <a:pos x="7" y="48"/>
                  </a:cxn>
                  <a:cxn ang="0">
                    <a:pos x="0" y="39"/>
                  </a:cxn>
                  <a:cxn ang="0">
                    <a:pos x="0" y="10"/>
                  </a:cxn>
                  <a:cxn ang="0">
                    <a:pos x="4" y="3"/>
                  </a:cxn>
                  <a:cxn ang="0">
                    <a:pos x="12" y="0"/>
                  </a:cxn>
                  <a:cxn ang="0">
                    <a:pos x="419" y="61"/>
                  </a:cxn>
                  <a:cxn ang="0">
                    <a:pos x="369" y="675"/>
                  </a:cxn>
                  <a:cxn ang="0">
                    <a:pos x="364" y="685"/>
                  </a:cxn>
                  <a:cxn ang="0">
                    <a:pos x="353" y="689"/>
                  </a:cxn>
                  <a:cxn ang="0">
                    <a:pos x="74" y="689"/>
                  </a:cxn>
                  <a:cxn ang="0">
                    <a:pos x="63" y="685"/>
                  </a:cxn>
                  <a:cxn ang="0">
                    <a:pos x="59" y="675"/>
                  </a:cxn>
                  <a:cxn ang="0">
                    <a:pos x="8" y="61"/>
                  </a:cxn>
                  <a:cxn ang="0">
                    <a:pos x="419" y="61"/>
                  </a:cxn>
                </a:cxnLst>
                <a:rect l="0" t="0" r="r" b="b"/>
                <a:pathLst>
                  <a:path w="427" h="689">
                    <a:moveTo>
                      <a:pt x="12" y="0"/>
                    </a:moveTo>
                    <a:cubicBezTo>
                      <a:pt x="415" y="0"/>
                      <a:pt x="415" y="0"/>
                      <a:pt x="415" y="0"/>
                    </a:cubicBezTo>
                    <a:cubicBezTo>
                      <a:pt x="418" y="0"/>
                      <a:pt x="421" y="1"/>
                      <a:pt x="423" y="3"/>
                    </a:cubicBezTo>
                    <a:cubicBezTo>
                      <a:pt x="426" y="5"/>
                      <a:pt x="427" y="7"/>
                      <a:pt x="427" y="10"/>
                    </a:cubicBezTo>
                    <a:cubicBezTo>
                      <a:pt x="427" y="39"/>
                      <a:pt x="427" y="39"/>
                      <a:pt x="427" y="39"/>
                    </a:cubicBezTo>
                    <a:cubicBezTo>
                      <a:pt x="427" y="43"/>
                      <a:pt x="424" y="47"/>
                      <a:pt x="420" y="48"/>
                    </a:cubicBezTo>
                    <a:cubicBezTo>
                      <a:pt x="7" y="48"/>
                      <a:pt x="7" y="48"/>
                      <a:pt x="7" y="48"/>
                    </a:cubicBezTo>
                    <a:cubicBezTo>
                      <a:pt x="3" y="46"/>
                      <a:pt x="0" y="43"/>
                      <a:pt x="0" y="39"/>
                    </a:cubicBezTo>
                    <a:cubicBezTo>
                      <a:pt x="0" y="10"/>
                      <a:pt x="0" y="10"/>
                      <a:pt x="0" y="10"/>
                    </a:cubicBezTo>
                    <a:cubicBezTo>
                      <a:pt x="0" y="7"/>
                      <a:pt x="2" y="5"/>
                      <a:pt x="4" y="3"/>
                    </a:cubicBezTo>
                    <a:cubicBezTo>
                      <a:pt x="6" y="1"/>
                      <a:pt x="9" y="0"/>
                      <a:pt x="12" y="0"/>
                    </a:cubicBezTo>
                    <a:close/>
                    <a:moveTo>
                      <a:pt x="419" y="61"/>
                    </a:moveTo>
                    <a:cubicBezTo>
                      <a:pt x="369" y="675"/>
                      <a:pt x="369" y="675"/>
                      <a:pt x="369" y="675"/>
                    </a:cubicBezTo>
                    <a:cubicBezTo>
                      <a:pt x="368" y="679"/>
                      <a:pt x="367" y="683"/>
                      <a:pt x="364" y="685"/>
                    </a:cubicBezTo>
                    <a:cubicBezTo>
                      <a:pt x="361" y="687"/>
                      <a:pt x="357" y="689"/>
                      <a:pt x="353" y="689"/>
                    </a:cubicBezTo>
                    <a:cubicBezTo>
                      <a:pt x="74" y="689"/>
                      <a:pt x="74" y="689"/>
                      <a:pt x="74" y="689"/>
                    </a:cubicBezTo>
                    <a:cubicBezTo>
                      <a:pt x="70" y="689"/>
                      <a:pt x="66" y="687"/>
                      <a:pt x="63" y="685"/>
                    </a:cubicBezTo>
                    <a:cubicBezTo>
                      <a:pt x="61" y="683"/>
                      <a:pt x="59" y="679"/>
                      <a:pt x="59" y="675"/>
                    </a:cubicBezTo>
                    <a:cubicBezTo>
                      <a:pt x="8" y="61"/>
                      <a:pt x="8" y="61"/>
                      <a:pt x="8" y="61"/>
                    </a:cubicBezTo>
                    <a:lnTo>
                      <a:pt x="419" y="61"/>
                    </a:ln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sp>
            <p:nvSpPr>
              <p:cNvPr id="69" name="Freeform 15">
                <a:extLst>
                  <a:ext uri="{FF2B5EF4-FFF2-40B4-BE49-F238E27FC236}">
                    <a16:creationId xmlns:a16="http://schemas.microsoft.com/office/drawing/2014/main" id="{B519DCD0-B68B-49C3-9C3F-028453F164E6}"/>
                  </a:ext>
                </a:extLst>
              </p:cNvPr>
              <p:cNvSpPr>
                <a:spLocks/>
              </p:cNvSpPr>
              <p:nvPr/>
            </p:nvSpPr>
            <p:spPr bwMode="auto">
              <a:xfrm>
                <a:off x="6342063" y="4117976"/>
                <a:ext cx="209550" cy="1457325"/>
              </a:xfrm>
              <a:custGeom>
                <a:avLst/>
                <a:gdLst/>
                <a:ahLst/>
                <a:cxnLst>
                  <a:cxn ang="0">
                    <a:pos x="83" y="580"/>
                  </a:cxn>
                  <a:cxn ang="0">
                    <a:pos x="61" y="580"/>
                  </a:cxn>
                  <a:cxn ang="0">
                    <a:pos x="51" y="576"/>
                  </a:cxn>
                  <a:cxn ang="0">
                    <a:pos x="46" y="567"/>
                  </a:cxn>
                  <a:cxn ang="0">
                    <a:pos x="0" y="11"/>
                  </a:cxn>
                  <a:cxn ang="0">
                    <a:pos x="3" y="4"/>
                  </a:cxn>
                  <a:cxn ang="0">
                    <a:pos x="10" y="0"/>
                  </a:cxn>
                  <a:cxn ang="0">
                    <a:pos x="12" y="0"/>
                  </a:cxn>
                  <a:cxn ang="0">
                    <a:pos x="22" y="10"/>
                  </a:cxn>
                  <a:cxn ang="0">
                    <a:pos x="68" y="567"/>
                  </a:cxn>
                  <a:cxn ang="0">
                    <a:pos x="73" y="576"/>
                  </a:cxn>
                  <a:cxn ang="0">
                    <a:pos x="83" y="580"/>
                  </a:cxn>
                </a:cxnLst>
                <a:rect l="0" t="0" r="r" b="b"/>
                <a:pathLst>
                  <a:path w="83" h="580">
                    <a:moveTo>
                      <a:pt x="83" y="580"/>
                    </a:moveTo>
                    <a:cubicBezTo>
                      <a:pt x="61" y="580"/>
                      <a:pt x="61" y="580"/>
                      <a:pt x="61" y="580"/>
                    </a:cubicBezTo>
                    <a:cubicBezTo>
                      <a:pt x="57" y="580"/>
                      <a:pt x="53" y="578"/>
                      <a:pt x="51" y="576"/>
                    </a:cubicBezTo>
                    <a:cubicBezTo>
                      <a:pt x="48" y="574"/>
                      <a:pt x="46" y="570"/>
                      <a:pt x="46" y="567"/>
                    </a:cubicBezTo>
                    <a:cubicBezTo>
                      <a:pt x="0" y="11"/>
                      <a:pt x="0" y="11"/>
                      <a:pt x="0" y="11"/>
                    </a:cubicBezTo>
                    <a:cubicBezTo>
                      <a:pt x="0" y="8"/>
                      <a:pt x="1" y="6"/>
                      <a:pt x="3" y="4"/>
                    </a:cubicBezTo>
                    <a:cubicBezTo>
                      <a:pt x="5" y="1"/>
                      <a:pt x="7" y="0"/>
                      <a:pt x="10" y="0"/>
                    </a:cubicBezTo>
                    <a:cubicBezTo>
                      <a:pt x="12" y="0"/>
                      <a:pt x="12" y="0"/>
                      <a:pt x="12" y="0"/>
                    </a:cubicBezTo>
                    <a:cubicBezTo>
                      <a:pt x="17" y="0"/>
                      <a:pt x="22" y="4"/>
                      <a:pt x="22" y="10"/>
                    </a:cubicBezTo>
                    <a:cubicBezTo>
                      <a:pt x="68" y="567"/>
                      <a:pt x="68" y="567"/>
                      <a:pt x="68" y="567"/>
                    </a:cubicBezTo>
                    <a:cubicBezTo>
                      <a:pt x="68" y="570"/>
                      <a:pt x="70" y="574"/>
                      <a:pt x="73" y="576"/>
                    </a:cubicBezTo>
                    <a:cubicBezTo>
                      <a:pt x="76" y="578"/>
                      <a:pt x="79" y="580"/>
                      <a:pt x="83" y="580"/>
                    </a:cubicBez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sp>
            <p:nvSpPr>
              <p:cNvPr id="70" name="Freeform 16">
                <a:extLst>
                  <a:ext uri="{FF2B5EF4-FFF2-40B4-BE49-F238E27FC236}">
                    <a16:creationId xmlns:a16="http://schemas.microsoft.com/office/drawing/2014/main" id="{4A4545D0-EB7D-4A42-AA44-4D12762C9524}"/>
                  </a:ext>
                </a:extLst>
              </p:cNvPr>
              <p:cNvSpPr>
                <a:spLocks/>
              </p:cNvSpPr>
              <p:nvPr/>
            </p:nvSpPr>
            <p:spPr bwMode="auto">
              <a:xfrm>
                <a:off x="6292850" y="3919538"/>
                <a:ext cx="47625" cy="71438"/>
              </a:xfrm>
              <a:custGeom>
                <a:avLst/>
                <a:gdLst/>
                <a:ahLst/>
                <a:cxnLst>
                  <a:cxn ang="0">
                    <a:pos x="5" y="0"/>
                  </a:cxn>
                  <a:cxn ang="0">
                    <a:pos x="13" y="0"/>
                  </a:cxn>
                  <a:cxn ang="0">
                    <a:pos x="19" y="6"/>
                  </a:cxn>
                  <a:cxn ang="0">
                    <a:pos x="19" y="22"/>
                  </a:cxn>
                  <a:cxn ang="0">
                    <a:pos x="13" y="28"/>
                  </a:cxn>
                  <a:cxn ang="0">
                    <a:pos x="5" y="28"/>
                  </a:cxn>
                  <a:cxn ang="0">
                    <a:pos x="0" y="22"/>
                  </a:cxn>
                  <a:cxn ang="0">
                    <a:pos x="0" y="6"/>
                  </a:cxn>
                  <a:cxn ang="0">
                    <a:pos x="5" y="0"/>
                  </a:cxn>
                </a:cxnLst>
                <a:rect l="0" t="0" r="r" b="b"/>
                <a:pathLst>
                  <a:path w="19" h="28">
                    <a:moveTo>
                      <a:pt x="5" y="0"/>
                    </a:moveTo>
                    <a:cubicBezTo>
                      <a:pt x="13" y="0"/>
                      <a:pt x="13" y="0"/>
                      <a:pt x="13" y="0"/>
                    </a:cubicBezTo>
                    <a:cubicBezTo>
                      <a:pt x="16" y="0"/>
                      <a:pt x="19" y="2"/>
                      <a:pt x="19" y="6"/>
                    </a:cubicBezTo>
                    <a:cubicBezTo>
                      <a:pt x="19" y="22"/>
                      <a:pt x="19" y="22"/>
                      <a:pt x="19" y="22"/>
                    </a:cubicBezTo>
                    <a:cubicBezTo>
                      <a:pt x="19" y="25"/>
                      <a:pt x="16" y="28"/>
                      <a:pt x="13" y="28"/>
                    </a:cubicBezTo>
                    <a:cubicBezTo>
                      <a:pt x="5" y="28"/>
                      <a:pt x="5" y="28"/>
                      <a:pt x="5" y="28"/>
                    </a:cubicBezTo>
                    <a:cubicBezTo>
                      <a:pt x="2" y="28"/>
                      <a:pt x="0" y="25"/>
                      <a:pt x="0" y="22"/>
                    </a:cubicBezTo>
                    <a:cubicBezTo>
                      <a:pt x="0" y="6"/>
                      <a:pt x="0" y="6"/>
                      <a:pt x="0" y="6"/>
                    </a:cubicBezTo>
                    <a:cubicBezTo>
                      <a:pt x="0" y="2"/>
                      <a:pt x="2" y="0"/>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grpSp>
        <p:sp>
          <p:nvSpPr>
            <p:cNvPr id="71" name="Freeform 11">
              <a:extLst>
                <a:ext uri="{FF2B5EF4-FFF2-40B4-BE49-F238E27FC236}">
                  <a16:creationId xmlns:a16="http://schemas.microsoft.com/office/drawing/2014/main" id="{82CC54AA-7A9B-414C-8CEB-A5572BE5DBB9}"/>
                </a:ext>
              </a:extLst>
            </p:cNvPr>
            <p:cNvSpPr>
              <a:spLocks noChangeAspect="1" noEditPoints="1"/>
            </p:cNvSpPr>
            <p:nvPr/>
          </p:nvSpPr>
          <p:spPr bwMode="auto">
            <a:xfrm>
              <a:off x="8104510" y="3705979"/>
              <a:ext cx="204924" cy="40295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grpSp>
          <p:nvGrpSpPr>
            <p:cNvPr id="72" name="Group 71">
              <a:extLst>
                <a:ext uri="{FF2B5EF4-FFF2-40B4-BE49-F238E27FC236}">
                  <a16:creationId xmlns:a16="http://schemas.microsoft.com/office/drawing/2014/main" id="{218D66D7-B923-4324-82F9-E472B0A40606}"/>
                </a:ext>
              </a:extLst>
            </p:cNvPr>
            <p:cNvGrpSpPr>
              <a:grpSpLocks noChangeAspect="1"/>
            </p:cNvGrpSpPr>
            <p:nvPr/>
          </p:nvGrpSpPr>
          <p:grpSpPr>
            <a:xfrm>
              <a:off x="9242222" y="3797572"/>
              <a:ext cx="390117" cy="261674"/>
              <a:chOff x="5327650" y="5381625"/>
              <a:chExt cx="776288" cy="520700"/>
            </a:xfrm>
            <a:solidFill>
              <a:srgbClr val="007AC2"/>
            </a:solidFill>
          </p:grpSpPr>
          <p:sp>
            <p:nvSpPr>
              <p:cNvPr id="73" name="Freeform 11">
                <a:extLst>
                  <a:ext uri="{FF2B5EF4-FFF2-40B4-BE49-F238E27FC236}">
                    <a16:creationId xmlns:a16="http://schemas.microsoft.com/office/drawing/2014/main" id="{C870AAF1-9F86-4F17-9025-BDD8A7D2AF00}"/>
                  </a:ext>
                </a:extLst>
              </p:cNvPr>
              <p:cNvSpPr>
                <a:spLocks noEditPoints="1"/>
              </p:cNvSpPr>
              <p:nvPr/>
            </p:nvSpPr>
            <p:spPr bwMode="auto">
              <a:xfrm>
                <a:off x="5327650" y="5381625"/>
                <a:ext cx="776288" cy="520700"/>
              </a:xfrm>
              <a:custGeom>
                <a:avLst/>
                <a:gdLst>
                  <a:gd name="T0" fmla="*/ 1322 w 1562"/>
                  <a:gd name="T1" fmla="*/ 304 h 1047"/>
                  <a:gd name="T2" fmla="*/ 1410 w 1562"/>
                  <a:gd name="T3" fmla="*/ 304 h 1047"/>
                  <a:gd name="T4" fmla="*/ 1562 w 1562"/>
                  <a:gd name="T5" fmla="*/ 152 h 1047"/>
                  <a:gd name="T6" fmla="*/ 1410 w 1562"/>
                  <a:gd name="T7" fmla="*/ 0 h 1047"/>
                  <a:gd name="T8" fmla="*/ 152 w 1562"/>
                  <a:gd name="T9" fmla="*/ 0 h 1047"/>
                  <a:gd name="T10" fmla="*/ 0 w 1562"/>
                  <a:gd name="T11" fmla="*/ 152 h 1047"/>
                  <a:gd name="T12" fmla="*/ 152 w 1562"/>
                  <a:gd name="T13" fmla="*/ 304 h 1047"/>
                  <a:gd name="T14" fmla="*/ 240 w 1562"/>
                  <a:gd name="T15" fmla="*/ 304 h 1047"/>
                  <a:gd name="T16" fmla="*/ 42 w 1562"/>
                  <a:gd name="T17" fmla="*/ 729 h 1047"/>
                  <a:gd name="T18" fmla="*/ 45 w 1562"/>
                  <a:gd name="T19" fmla="*/ 952 h 1047"/>
                  <a:gd name="T20" fmla="*/ 241 w 1562"/>
                  <a:gd name="T21" fmla="*/ 1047 h 1047"/>
                  <a:gd name="T22" fmla="*/ 1321 w 1562"/>
                  <a:gd name="T23" fmla="*/ 1047 h 1047"/>
                  <a:gd name="T24" fmla="*/ 1517 w 1562"/>
                  <a:gd name="T25" fmla="*/ 952 h 1047"/>
                  <a:gd name="T26" fmla="*/ 1520 w 1562"/>
                  <a:gd name="T27" fmla="*/ 729 h 1047"/>
                  <a:gd name="T28" fmla="*/ 1322 w 1562"/>
                  <a:gd name="T29" fmla="*/ 304 h 1047"/>
                  <a:gd name="T30" fmla="*/ 241 w 1562"/>
                  <a:gd name="T31" fmla="*/ 903 h 1047"/>
                  <a:gd name="T32" fmla="*/ 166 w 1562"/>
                  <a:gd name="T33" fmla="*/ 874 h 1047"/>
                  <a:gd name="T34" fmla="*/ 172 w 1562"/>
                  <a:gd name="T35" fmla="*/ 790 h 1047"/>
                  <a:gd name="T36" fmla="*/ 469 w 1562"/>
                  <a:gd name="T37" fmla="*/ 153 h 1047"/>
                  <a:gd name="T38" fmla="*/ 765 w 1562"/>
                  <a:gd name="T39" fmla="*/ 153 h 1047"/>
                  <a:gd name="T40" fmla="*/ 854 w 1562"/>
                  <a:gd name="T41" fmla="*/ 903 h 1047"/>
                  <a:gd name="T42" fmla="*/ 241 w 1562"/>
                  <a:gd name="T43" fmla="*/ 903 h 1047"/>
                  <a:gd name="T44" fmla="*/ 1395 w 1562"/>
                  <a:gd name="T45" fmla="*/ 874 h 1047"/>
                  <a:gd name="T46" fmla="*/ 1321 w 1562"/>
                  <a:gd name="T47" fmla="*/ 903 h 1047"/>
                  <a:gd name="T48" fmla="*/ 1126 w 1562"/>
                  <a:gd name="T49" fmla="*/ 903 h 1047"/>
                  <a:gd name="T50" fmla="*/ 939 w 1562"/>
                  <a:gd name="T51" fmla="*/ 153 h 1047"/>
                  <a:gd name="T52" fmla="*/ 1093 w 1562"/>
                  <a:gd name="T53" fmla="*/ 153 h 1047"/>
                  <a:gd name="T54" fmla="*/ 1390 w 1562"/>
                  <a:gd name="T55" fmla="*/ 790 h 1047"/>
                  <a:gd name="T56" fmla="*/ 1395 w 1562"/>
                  <a:gd name="T57" fmla="*/ 87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2" h="1047">
                    <a:moveTo>
                      <a:pt x="1322" y="304"/>
                    </a:moveTo>
                    <a:cubicBezTo>
                      <a:pt x="1410" y="304"/>
                      <a:pt x="1410" y="304"/>
                      <a:pt x="1410" y="304"/>
                    </a:cubicBezTo>
                    <a:cubicBezTo>
                      <a:pt x="1494" y="304"/>
                      <a:pt x="1562" y="236"/>
                      <a:pt x="1562" y="152"/>
                    </a:cubicBezTo>
                    <a:cubicBezTo>
                      <a:pt x="1562" y="68"/>
                      <a:pt x="1494" y="0"/>
                      <a:pt x="1410" y="0"/>
                    </a:cubicBezTo>
                    <a:cubicBezTo>
                      <a:pt x="152" y="0"/>
                      <a:pt x="152" y="0"/>
                      <a:pt x="152" y="0"/>
                    </a:cubicBezTo>
                    <a:cubicBezTo>
                      <a:pt x="69" y="0"/>
                      <a:pt x="0" y="68"/>
                      <a:pt x="0" y="152"/>
                    </a:cubicBezTo>
                    <a:cubicBezTo>
                      <a:pt x="0" y="236"/>
                      <a:pt x="69" y="304"/>
                      <a:pt x="152" y="304"/>
                    </a:cubicBezTo>
                    <a:cubicBezTo>
                      <a:pt x="240" y="304"/>
                      <a:pt x="240" y="304"/>
                      <a:pt x="240" y="304"/>
                    </a:cubicBezTo>
                    <a:cubicBezTo>
                      <a:pt x="163" y="470"/>
                      <a:pt x="70" y="668"/>
                      <a:pt x="42" y="729"/>
                    </a:cubicBezTo>
                    <a:cubicBezTo>
                      <a:pt x="4" y="809"/>
                      <a:pt x="6" y="890"/>
                      <a:pt x="45" y="952"/>
                    </a:cubicBezTo>
                    <a:cubicBezTo>
                      <a:pt x="84" y="1013"/>
                      <a:pt x="154" y="1047"/>
                      <a:pt x="241" y="1047"/>
                    </a:cubicBezTo>
                    <a:cubicBezTo>
                      <a:pt x="1321" y="1047"/>
                      <a:pt x="1321" y="1047"/>
                      <a:pt x="1321" y="1047"/>
                    </a:cubicBezTo>
                    <a:cubicBezTo>
                      <a:pt x="1408" y="1047"/>
                      <a:pt x="1478" y="1013"/>
                      <a:pt x="1517" y="952"/>
                    </a:cubicBezTo>
                    <a:cubicBezTo>
                      <a:pt x="1556" y="890"/>
                      <a:pt x="1557" y="809"/>
                      <a:pt x="1520" y="729"/>
                    </a:cubicBezTo>
                    <a:cubicBezTo>
                      <a:pt x="1491" y="668"/>
                      <a:pt x="1399" y="470"/>
                      <a:pt x="1322" y="304"/>
                    </a:cubicBezTo>
                    <a:close/>
                    <a:moveTo>
                      <a:pt x="241" y="903"/>
                    </a:moveTo>
                    <a:cubicBezTo>
                      <a:pt x="220" y="903"/>
                      <a:pt x="182" y="899"/>
                      <a:pt x="166" y="874"/>
                    </a:cubicBezTo>
                    <a:cubicBezTo>
                      <a:pt x="154" y="855"/>
                      <a:pt x="156" y="824"/>
                      <a:pt x="172" y="790"/>
                    </a:cubicBezTo>
                    <a:cubicBezTo>
                      <a:pt x="216" y="697"/>
                      <a:pt x="407" y="286"/>
                      <a:pt x="469" y="153"/>
                    </a:cubicBezTo>
                    <a:cubicBezTo>
                      <a:pt x="765" y="153"/>
                      <a:pt x="765" y="153"/>
                      <a:pt x="765" y="153"/>
                    </a:cubicBezTo>
                    <a:cubicBezTo>
                      <a:pt x="854" y="903"/>
                      <a:pt x="854" y="903"/>
                      <a:pt x="854" y="903"/>
                    </a:cubicBezTo>
                    <a:lnTo>
                      <a:pt x="241" y="903"/>
                    </a:lnTo>
                    <a:close/>
                    <a:moveTo>
                      <a:pt x="1395" y="874"/>
                    </a:moveTo>
                    <a:cubicBezTo>
                      <a:pt x="1380" y="899"/>
                      <a:pt x="1342" y="903"/>
                      <a:pt x="1321" y="903"/>
                    </a:cubicBezTo>
                    <a:cubicBezTo>
                      <a:pt x="1126" y="903"/>
                      <a:pt x="1126" y="903"/>
                      <a:pt x="1126" y="903"/>
                    </a:cubicBezTo>
                    <a:cubicBezTo>
                      <a:pt x="939" y="153"/>
                      <a:pt x="939" y="153"/>
                      <a:pt x="939" y="153"/>
                    </a:cubicBezTo>
                    <a:cubicBezTo>
                      <a:pt x="1093" y="153"/>
                      <a:pt x="1093" y="153"/>
                      <a:pt x="1093" y="153"/>
                    </a:cubicBezTo>
                    <a:cubicBezTo>
                      <a:pt x="1155" y="286"/>
                      <a:pt x="1346" y="697"/>
                      <a:pt x="1390" y="790"/>
                    </a:cubicBezTo>
                    <a:cubicBezTo>
                      <a:pt x="1405" y="824"/>
                      <a:pt x="1408" y="855"/>
                      <a:pt x="1395" y="874"/>
                    </a:cubicBez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sp>
            <p:nvSpPr>
              <p:cNvPr id="74" name="Freeform 12">
                <a:extLst>
                  <a:ext uri="{FF2B5EF4-FFF2-40B4-BE49-F238E27FC236}">
                    <a16:creationId xmlns:a16="http://schemas.microsoft.com/office/drawing/2014/main" id="{2126ABEB-7931-4BDE-A2CE-34C8A9496187}"/>
                  </a:ext>
                </a:extLst>
              </p:cNvPr>
              <p:cNvSpPr>
                <a:spLocks/>
              </p:cNvSpPr>
              <p:nvPr/>
            </p:nvSpPr>
            <p:spPr bwMode="auto">
              <a:xfrm>
                <a:off x="5514975" y="5575300"/>
                <a:ext cx="168275" cy="160338"/>
              </a:xfrm>
              <a:custGeom>
                <a:avLst/>
                <a:gdLst>
                  <a:gd name="T0" fmla="*/ 219 w 337"/>
                  <a:gd name="T1" fmla="*/ 8 h 324"/>
                  <a:gd name="T2" fmla="*/ 200 w 337"/>
                  <a:gd name="T3" fmla="*/ 0 h 324"/>
                  <a:gd name="T4" fmla="*/ 179 w 337"/>
                  <a:gd name="T5" fmla="*/ 8 h 324"/>
                  <a:gd name="T6" fmla="*/ 15 w 337"/>
                  <a:gd name="T7" fmla="*/ 166 h 324"/>
                  <a:gd name="T8" fmla="*/ 1 w 337"/>
                  <a:gd name="T9" fmla="*/ 200 h 324"/>
                  <a:gd name="T10" fmla="*/ 23 w 337"/>
                  <a:gd name="T11" fmla="*/ 219 h 324"/>
                  <a:gd name="T12" fmla="*/ 76 w 337"/>
                  <a:gd name="T13" fmla="*/ 219 h 324"/>
                  <a:gd name="T14" fmla="*/ 58 w 337"/>
                  <a:gd name="T15" fmla="*/ 279 h 324"/>
                  <a:gd name="T16" fmla="*/ 82 w 337"/>
                  <a:gd name="T17" fmla="*/ 324 h 324"/>
                  <a:gd name="T18" fmla="*/ 205 w 337"/>
                  <a:gd name="T19" fmla="*/ 324 h 324"/>
                  <a:gd name="T20" fmla="*/ 245 w 337"/>
                  <a:gd name="T21" fmla="*/ 279 h 324"/>
                  <a:gd name="T22" fmla="*/ 251 w 337"/>
                  <a:gd name="T23" fmla="*/ 219 h 324"/>
                  <a:gd name="T24" fmla="*/ 304 w 337"/>
                  <a:gd name="T25" fmla="*/ 218 h 324"/>
                  <a:gd name="T26" fmla="*/ 332 w 337"/>
                  <a:gd name="T27" fmla="*/ 200 h 324"/>
                  <a:gd name="T28" fmla="*/ 329 w 337"/>
                  <a:gd name="T29" fmla="*/ 166 h 324"/>
                  <a:gd name="T30" fmla="*/ 219 w 337"/>
                  <a:gd name="T31" fmla="*/ 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324">
                    <a:moveTo>
                      <a:pt x="219" y="8"/>
                    </a:moveTo>
                    <a:cubicBezTo>
                      <a:pt x="215" y="3"/>
                      <a:pt x="208" y="0"/>
                      <a:pt x="200" y="0"/>
                    </a:cubicBezTo>
                    <a:cubicBezTo>
                      <a:pt x="192" y="0"/>
                      <a:pt x="185" y="3"/>
                      <a:pt x="179" y="8"/>
                    </a:cubicBezTo>
                    <a:cubicBezTo>
                      <a:pt x="15" y="166"/>
                      <a:pt x="15" y="166"/>
                      <a:pt x="15" y="166"/>
                    </a:cubicBezTo>
                    <a:cubicBezTo>
                      <a:pt x="5" y="176"/>
                      <a:pt x="0" y="189"/>
                      <a:pt x="1" y="200"/>
                    </a:cubicBezTo>
                    <a:cubicBezTo>
                      <a:pt x="3" y="212"/>
                      <a:pt x="11" y="219"/>
                      <a:pt x="23" y="219"/>
                    </a:cubicBezTo>
                    <a:cubicBezTo>
                      <a:pt x="76" y="219"/>
                      <a:pt x="76" y="219"/>
                      <a:pt x="76" y="219"/>
                    </a:cubicBezTo>
                    <a:cubicBezTo>
                      <a:pt x="58" y="279"/>
                      <a:pt x="58" y="279"/>
                      <a:pt x="58" y="279"/>
                    </a:cubicBezTo>
                    <a:cubicBezTo>
                      <a:pt x="52" y="303"/>
                      <a:pt x="62" y="324"/>
                      <a:pt x="82" y="324"/>
                    </a:cubicBezTo>
                    <a:cubicBezTo>
                      <a:pt x="205" y="324"/>
                      <a:pt x="205" y="324"/>
                      <a:pt x="205" y="324"/>
                    </a:cubicBezTo>
                    <a:cubicBezTo>
                      <a:pt x="225" y="324"/>
                      <a:pt x="243" y="303"/>
                      <a:pt x="245" y="279"/>
                    </a:cubicBezTo>
                    <a:cubicBezTo>
                      <a:pt x="251" y="219"/>
                      <a:pt x="251" y="219"/>
                      <a:pt x="251" y="219"/>
                    </a:cubicBezTo>
                    <a:cubicBezTo>
                      <a:pt x="304" y="218"/>
                      <a:pt x="304" y="218"/>
                      <a:pt x="304" y="218"/>
                    </a:cubicBezTo>
                    <a:cubicBezTo>
                      <a:pt x="316" y="218"/>
                      <a:pt x="326" y="211"/>
                      <a:pt x="332" y="200"/>
                    </a:cubicBezTo>
                    <a:cubicBezTo>
                      <a:pt x="337" y="188"/>
                      <a:pt x="336" y="175"/>
                      <a:pt x="329" y="166"/>
                    </a:cubicBezTo>
                    <a:lnTo>
                      <a:pt x="219" y="8"/>
                    </a:ln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grpSp>
        <p:sp>
          <p:nvSpPr>
            <p:cNvPr id="75" name="Freeform 40">
              <a:extLst>
                <a:ext uri="{FF2B5EF4-FFF2-40B4-BE49-F238E27FC236}">
                  <a16:creationId xmlns:a16="http://schemas.microsoft.com/office/drawing/2014/main" id="{F28E16C3-868A-40A2-A7DC-107E163A06EA}"/>
                </a:ext>
              </a:extLst>
            </p:cNvPr>
            <p:cNvSpPr>
              <a:spLocks noChangeAspect="1" noEditPoints="1"/>
            </p:cNvSpPr>
            <p:nvPr/>
          </p:nvSpPr>
          <p:spPr bwMode="auto">
            <a:xfrm>
              <a:off x="8565306" y="3718472"/>
              <a:ext cx="447487" cy="345108"/>
            </a:xfrm>
            <a:custGeom>
              <a:avLst/>
              <a:gdLst/>
              <a:ahLst/>
              <a:cxnLst>
                <a:cxn ang="0">
                  <a:pos x="123" y="375"/>
                </a:cxn>
                <a:cxn ang="0">
                  <a:pos x="209" y="82"/>
                </a:cxn>
                <a:cxn ang="0">
                  <a:pos x="214" y="72"/>
                </a:cxn>
                <a:cxn ang="0">
                  <a:pos x="270" y="42"/>
                </a:cxn>
                <a:cxn ang="0">
                  <a:pos x="315" y="37"/>
                </a:cxn>
                <a:cxn ang="0">
                  <a:pos x="447" y="59"/>
                </a:cxn>
                <a:cxn ang="0">
                  <a:pos x="457" y="81"/>
                </a:cxn>
                <a:cxn ang="0">
                  <a:pos x="423" y="115"/>
                </a:cxn>
                <a:cxn ang="0">
                  <a:pos x="276" y="147"/>
                </a:cxn>
                <a:cxn ang="0">
                  <a:pos x="244" y="182"/>
                </a:cxn>
                <a:cxn ang="0">
                  <a:pos x="245" y="258"/>
                </a:cxn>
                <a:cxn ang="0">
                  <a:pos x="240" y="270"/>
                </a:cxn>
                <a:cxn ang="0">
                  <a:pos x="285" y="235"/>
                </a:cxn>
                <a:cxn ang="0">
                  <a:pos x="277" y="238"/>
                </a:cxn>
                <a:cxn ang="0">
                  <a:pos x="278" y="196"/>
                </a:cxn>
                <a:cxn ang="0">
                  <a:pos x="304" y="174"/>
                </a:cxn>
                <a:cxn ang="0">
                  <a:pos x="428" y="152"/>
                </a:cxn>
                <a:cxn ang="0">
                  <a:pos x="494" y="81"/>
                </a:cxn>
                <a:cxn ang="0">
                  <a:pos x="494" y="80"/>
                </a:cxn>
                <a:cxn ang="0">
                  <a:pos x="426" y="10"/>
                </a:cxn>
                <a:cxn ang="0">
                  <a:pos x="307" y="0"/>
                </a:cxn>
                <a:cxn ang="0">
                  <a:pos x="219" y="24"/>
                </a:cxn>
                <a:cxn ang="0">
                  <a:pos x="183" y="44"/>
                </a:cxn>
                <a:cxn ang="0">
                  <a:pos x="123" y="94"/>
                </a:cxn>
                <a:cxn ang="0">
                  <a:pos x="28" y="382"/>
                </a:cxn>
                <a:cxn ang="0">
                  <a:pos x="0" y="431"/>
                </a:cxn>
                <a:cxn ang="0">
                  <a:pos x="188" y="397"/>
                </a:cxn>
                <a:cxn ang="0">
                  <a:pos x="96" y="382"/>
                </a:cxn>
                <a:cxn ang="0">
                  <a:pos x="484" y="293"/>
                </a:cxn>
                <a:cxn ang="0">
                  <a:pos x="545" y="310"/>
                </a:cxn>
                <a:cxn ang="0">
                  <a:pos x="492" y="214"/>
                </a:cxn>
                <a:cxn ang="0">
                  <a:pos x="327" y="236"/>
                </a:cxn>
                <a:cxn ang="0">
                  <a:pos x="280" y="258"/>
                </a:cxn>
                <a:cxn ang="0">
                  <a:pos x="297" y="239"/>
                </a:cxn>
                <a:cxn ang="0">
                  <a:pos x="246" y="280"/>
                </a:cxn>
                <a:cxn ang="0">
                  <a:pos x="208" y="327"/>
                </a:cxn>
                <a:cxn ang="0">
                  <a:pos x="204" y="357"/>
                </a:cxn>
                <a:cxn ang="0">
                  <a:pos x="204" y="364"/>
                </a:cxn>
                <a:cxn ang="0">
                  <a:pos x="266" y="431"/>
                </a:cxn>
                <a:cxn ang="0">
                  <a:pos x="442" y="414"/>
                </a:cxn>
                <a:cxn ang="0">
                  <a:pos x="490" y="431"/>
                </a:cxn>
                <a:cxn ang="0">
                  <a:pos x="490" y="293"/>
                </a:cxn>
                <a:cxn ang="0">
                  <a:pos x="438" y="362"/>
                </a:cxn>
                <a:cxn ang="0">
                  <a:pos x="542" y="362"/>
                </a:cxn>
                <a:cxn ang="0">
                  <a:pos x="490" y="324"/>
                </a:cxn>
                <a:cxn ang="0">
                  <a:pos x="490" y="400"/>
                </a:cxn>
                <a:cxn ang="0">
                  <a:pos x="490" y="324"/>
                </a:cxn>
              </a:cxnLst>
              <a:rect l="0" t="0" r="r" b="b"/>
              <a:pathLst>
                <a:path w="559" h="431">
                  <a:moveTo>
                    <a:pt x="96" y="382"/>
                  </a:moveTo>
                  <a:cubicBezTo>
                    <a:pt x="109" y="381"/>
                    <a:pt x="117" y="378"/>
                    <a:pt x="123" y="375"/>
                  </a:cubicBezTo>
                  <a:cubicBezTo>
                    <a:pt x="167" y="111"/>
                    <a:pt x="167" y="111"/>
                    <a:pt x="167" y="111"/>
                  </a:cubicBezTo>
                  <a:cubicBezTo>
                    <a:pt x="209" y="82"/>
                    <a:pt x="209" y="82"/>
                    <a:pt x="209" y="82"/>
                  </a:cubicBezTo>
                  <a:cubicBezTo>
                    <a:pt x="190" y="54"/>
                    <a:pt x="190" y="54"/>
                    <a:pt x="190" y="54"/>
                  </a:cubicBezTo>
                  <a:cubicBezTo>
                    <a:pt x="199" y="63"/>
                    <a:pt x="207" y="68"/>
                    <a:pt x="214" y="72"/>
                  </a:cubicBezTo>
                  <a:cubicBezTo>
                    <a:pt x="220" y="68"/>
                    <a:pt x="230" y="61"/>
                    <a:pt x="240" y="54"/>
                  </a:cubicBezTo>
                  <a:cubicBezTo>
                    <a:pt x="246" y="50"/>
                    <a:pt x="257" y="45"/>
                    <a:pt x="270" y="42"/>
                  </a:cubicBezTo>
                  <a:cubicBezTo>
                    <a:pt x="282" y="39"/>
                    <a:pt x="295" y="37"/>
                    <a:pt x="307" y="37"/>
                  </a:cubicBezTo>
                  <a:cubicBezTo>
                    <a:pt x="310" y="37"/>
                    <a:pt x="312" y="37"/>
                    <a:pt x="315" y="37"/>
                  </a:cubicBezTo>
                  <a:cubicBezTo>
                    <a:pt x="423" y="47"/>
                    <a:pt x="423" y="47"/>
                    <a:pt x="423" y="47"/>
                  </a:cubicBezTo>
                  <a:cubicBezTo>
                    <a:pt x="432" y="48"/>
                    <a:pt x="441" y="53"/>
                    <a:pt x="447" y="59"/>
                  </a:cubicBezTo>
                  <a:cubicBezTo>
                    <a:pt x="454" y="65"/>
                    <a:pt x="457" y="73"/>
                    <a:pt x="457" y="80"/>
                  </a:cubicBezTo>
                  <a:cubicBezTo>
                    <a:pt x="457" y="81"/>
                    <a:pt x="457" y="81"/>
                    <a:pt x="457" y="81"/>
                  </a:cubicBezTo>
                  <a:cubicBezTo>
                    <a:pt x="457" y="88"/>
                    <a:pt x="454" y="96"/>
                    <a:pt x="448" y="103"/>
                  </a:cubicBezTo>
                  <a:cubicBezTo>
                    <a:pt x="441" y="109"/>
                    <a:pt x="433" y="114"/>
                    <a:pt x="423" y="115"/>
                  </a:cubicBezTo>
                  <a:cubicBezTo>
                    <a:pt x="323" y="129"/>
                    <a:pt x="323" y="129"/>
                    <a:pt x="323" y="129"/>
                  </a:cubicBezTo>
                  <a:cubicBezTo>
                    <a:pt x="306" y="131"/>
                    <a:pt x="290" y="138"/>
                    <a:pt x="276" y="147"/>
                  </a:cubicBezTo>
                  <a:cubicBezTo>
                    <a:pt x="269" y="151"/>
                    <a:pt x="263" y="156"/>
                    <a:pt x="257" y="162"/>
                  </a:cubicBezTo>
                  <a:cubicBezTo>
                    <a:pt x="252" y="168"/>
                    <a:pt x="247" y="174"/>
                    <a:pt x="244" y="182"/>
                  </a:cubicBezTo>
                  <a:cubicBezTo>
                    <a:pt x="239" y="194"/>
                    <a:pt x="237" y="207"/>
                    <a:pt x="237" y="220"/>
                  </a:cubicBezTo>
                  <a:cubicBezTo>
                    <a:pt x="237" y="234"/>
                    <a:pt x="239" y="247"/>
                    <a:pt x="245" y="258"/>
                  </a:cubicBezTo>
                  <a:cubicBezTo>
                    <a:pt x="243" y="260"/>
                    <a:pt x="243" y="260"/>
                    <a:pt x="243" y="260"/>
                  </a:cubicBezTo>
                  <a:cubicBezTo>
                    <a:pt x="240" y="270"/>
                    <a:pt x="240" y="270"/>
                    <a:pt x="240" y="270"/>
                  </a:cubicBezTo>
                  <a:cubicBezTo>
                    <a:pt x="296" y="238"/>
                    <a:pt x="296" y="238"/>
                    <a:pt x="296" y="238"/>
                  </a:cubicBezTo>
                  <a:cubicBezTo>
                    <a:pt x="285" y="235"/>
                    <a:pt x="285" y="235"/>
                    <a:pt x="285" y="235"/>
                  </a:cubicBezTo>
                  <a:cubicBezTo>
                    <a:pt x="259" y="251"/>
                    <a:pt x="259" y="251"/>
                    <a:pt x="259" y="251"/>
                  </a:cubicBezTo>
                  <a:cubicBezTo>
                    <a:pt x="264" y="247"/>
                    <a:pt x="271" y="242"/>
                    <a:pt x="277" y="238"/>
                  </a:cubicBezTo>
                  <a:cubicBezTo>
                    <a:pt x="275" y="234"/>
                    <a:pt x="274" y="227"/>
                    <a:pt x="274" y="220"/>
                  </a:cubicBezTo>
                  <a:cubicBezTo>
                    <a:pt x="274" y="212"/>
                    <a:pt x="276" y="202"/>
                    <a:pt x="278" y="196"/>
                  </a:cubicBezTo>
                  <a:cubicBezTo>
                    <a:pt x="279" y="194"/>
                    <a:pt x="281" y="191"/>
                    <a:pt x="284" y="188"/>
                  </a:cubicBezTo>
                  <a:cubicBezTo>
                    <a:pt x="289" y="183"/>
                    <a:pt x="296" y="178"/>
                    <a:pt x="304" y="174"/>
                  </a:cubicBezTo>
                  <a:cubicBezTo>
                    <a:pt x="312" y="170"/>
                    <a:pt x="320" y="167"/>
                    <a:pt x="328" y="166"/>
                  </a:cubicBezTo>
                  <a:cubicBezTo>
                    <a:pt x="428" y="152"/>
                    <a:pt x="428" y="152"/>
                    <a:pt x="428" y="152"/>
                  </a:cubicBezTo>
                  <a:cubicBezTo>
                    <a:pt x="447" y="150"/>
                    <a:pt x="463" y="141"/>
                    <a:pt x="475" y="128"/>
                  </a:cubicBezTo>
                  <a:cubicBezTo>
                    <a:pt x="486" y="116"/>
                    <a:pt x="494" y="99"/>
                    <a:pt x="494" y="81"/>
                  </a:cubicBezTo>
                  <a:cubicBezTo>
                    <a:pt x="494" y="81"/>
                    <a:pt x="494" y="80"/>
                    <a:pt x="494" y="80"/>
                  </a:cubicBezTo>
                  <a:cubicBezTo>
                    <a:pt x="494" y="80"/>
                    <a:pt x="494" y="80"/>
                    <a:pt x="494" y="80"/>
                  </a:cubicBezTo>
                  <a:cubicBezTo>
                    <a:pt x="494" y="62"/>
                    <a:pt x="486" y="45"/>
                    <a:pt x="474" y="33"/>
                  </a:cubicBezTo>
                  <a:cubicBezTo>
                    <a:pt x="461" y="21"/>
                    <a:pt x="445" y="12"/>
                    <a:pt x="426" y="10"/>
                  </a:cubicBezTo>
                  <a:cubicBezTo>
                    <a:pt x="318" y="0"/>
                    <a:pt x="318" y="0"/>
                    <a:pt x="318" y="0"/>
                  </a:cubicBezTo>
                  <a:cubicBezTo>
                    <a:pt x="315" y="0"/>
                    <a:pt x="311" y="0"/>
                    <a:pt x="307" y="0"/>
                  </a:cubicBezTo>
                  <a:cubicBezTo>
                    <a:pt x="291" y="0"/>
                    <a:pt x="275" y="2"/>
                    <a:pt x="260" y="6"/>
                  </a:cubicBezTo>
                  <a:cubicBezTo>
                    <a:pt x="245" y="10"/>
                    <a:pt x="231" y="16"/>
                    <a:pt x="219" y="24"/>
                  </a:cubicBezTo>
                  <a:cubicBezTo>
                    <a:pt x="204" y="34"/>
                    <a:pt x="190" y="43"/>
                    <a:pt x="185" y="47"/>
                  </a:cubicBezTo>
                  <a:cubicBezTo>
                    <a:pt x="183" y="44"/>
                    <a:pt x="183" y="44"/>
                    <a:pt x="183" y="44"/>
                  </a:cubicBezTo>
                  <a:cubicBezTo>
                    <a:pt x="133" y="78"/>
                    <a:pt x="133" y="78"/>
                    <a:pt x="133" y="78"/>
                  </a:cubicBezTo>
                  <a:cubicBezTo>
                    <a:pt x="127" y="82"/>
                    <a:pt x="124" y="87"/>
                    <a:pt x="123" y="94"/>
                  </a:cubicBezTo>
                  <a:cubicBezTo>
                    <a:pt x="74" y="382"/>
                    <a:pt x="74" y="382"/>
                    <a:pt x="74" y="382"/>
                  </a:cubicBezTo>
                  <a:cubicBezTo>
                    <a:pt x="28" y="382"/>
                    <a:pt x="28" y="382"/>
                    <a:pt x="28" y="382"/>
                  </a:cubicBezTo>
                  <a:cubicBezTo>
                    <a:pt x="0" y="397"/>
                    <a:pt x="0" y="397"/>
                    <a:pt x="0" y="397"/>
                  </a:cubicBezTo>
                  <a:cubicBezTo>
                    <a:pt x="0" y="431"/>
                    <a:pt x="0" y="431"/>
                    <a:pt x="0" y="431"/>
                  </a:cubicBezTo>
                  <a:cubicBezTo>
                    <a:pt x="188" y="431"/>
                    <a:pt x="188" y="431"/>
                    <a:pt x="188" y="431"/>
                  </a:cubicBezTo>
                  <a:cubicBezTo>
                    <a:pt x="188" y="397"/>
                    <a:pt x="188" y="397"/>
                    <a:pt x="188" y="397"/>
                  </a:cubicBezTo>
                  <a:cubicBezTo>
                    <a:pt x="159" y="382"/>
                    <a:pt x="159" y="382"/>
                    <a:pt x="159" y="382"/>
                  </a:cubicBezTo>
                  <a:lnTo>
                    <a:pt x="96" y="382"/>
                  </a:lnTo>
                  <a:close/>
                  <a:moveTo>
                    <a:pt x="490" y="293"/>
                  </a:moveTo>
                  <a:cubicBezTo>
                    <a:pt x="488" y="293"/>
                    <a:pt x="486" y="293"/>
                    <a:pt x="484" y="293"/>
                  </a:cubicBezTo>
                  <a:cubicBezTo>
                    <a:pt x="488" y="292"/>
                    <a:pt x="492" y="292"/>
                    <a:pt x="497" y="292"/>
                  </a:cubicBezTo>
                  <a:cubicBezTo>
                    <a:pt x="515" y="292"/>
                    <a:pt x="532" y="299"/>
                    <a:pt x="545" y="310"/>
                  </a:cubicBezTo>
                  <a:cubicBezTo>
                    <a:pt x="545" y="269"/>
                    <a:pt x="545" y="269"/>
                    <a:pt x="545" y="269"/>
                  </a:cubicBezTo>
                  <a:cubicBezTo>
                    <a:pt x="545" y="240"/>
                    <a:pt x="522" y="215"/>
                    <a:pt x="492" y="214"/>
                  </a:cubicBezTo>
                  <a:cubicBezTo>
                    <a:pt x="480" y="213"/>
                    <a:pt x="467" y="212"/>
                    <a:pt x="454" y="212"/>
                  </a:cubicBezTo>
                  <a:cubicBezTo>
                    <a:pt x="410" y="212"/>
                    <a:pt x="366" y="220"/>
                    <a:pt x="327" y="236"/>
                  </a:cubicBezTo>
                  <a:cubicBezTo>
                    <a:pt x="326" y="236"/>
                    <a:pt x="326" y="236"/>
                    <a:pt x="325" y="236"/>
                  </a:cubicBezTo>
                  <a:cubicBezTo>
                    <a:pt x="310" y="242"/>
                    <a:pt x="295" y="249"/>
                    <a:pt x="280" y="258"/>
                  </a:cubicBezTo>
                  <a:cubicBezTo>
                    <a:pt x="287" y="253"/>
                    <a:pt x="294" y="247"/>
                    <a:pt x="300" y="244"/>
                  </a:cubicBezTo>
                  <a:cubicBezTo>
                    <a:pt x="297" y="239"/>
                    <a:pt x="297" y="239"/>
                    <a:pt x="297" y="239"/>
                  </a:cubicBezTo>
                  <a:cubicBezTo>
                    <a:pt x="241" y="271"/>
                    <a:pt x="241" y="271"/>
                    <a:pt x="241" y="271"/>
                  </a:cubicBezTo>
                  <a:cubicBezTo>
                    <a:pt x="246" y="280"/>
                    <a:pt x="246" y="280"/>
                    <a:pt x="246" y="280"/>
                  </a:cubicBezTo>
                  <a:cubicBezTo>
                    <a:pt x="240" y="284"/>
                    <a:pt x="234" y="288"/>
                    <a:pt x="229" y="292"/>
                  </a:cubicBezTo>
                  <a:cubicBezTo>
                    <a:pt x="218" y="300"/>
                    <a:pt x="210" y="313"/>
                    <a:pt x="208" y="327"/>
                  </a:cubicBezTo>
                  <a:cubicBezTo>
                    <a:pt x="208" y="327"/>
                    <a:pt x="208" y="327"/>
                    <a:pt x="208" y="327"/>
                  </a:cubicBezTo>
                  <a:cubicBezTo>
                    <a:pt x="204" y="357"/>
                    <a:pt x="204" y="357"/>
                    <a:pt x="204" y="357"/>
                  </a:cubicBezTo>
                  <a:cubicBezTo>
                    <a:pt x="204" y="357"/>
                    <a:pt x="204" y="357"/>
                    <a:pt x="204" y="357"/>
                  </a:cubicBezTo>
                  <a:cubicBezTo>
                    <a:pt x="204" y="359"/>
                    <a:pt x="204" y="362"/>
                    <a:pt x="204" y="364"/>
                  </a:cubicBezTo>
                  <a:cubicBezTo>
                    <a:pt x="204" y="389"/>
                    <a:pt x="222" y="409"/>
                    <a:pt x="245" y="413"/>
                  </a:cubicBezTo>
                  <a:cubicBezTo>
                    <a:pt x="247" y="423"/>
                    <a:pt x="256" y="431"/>
                    <a:pt x="266" y="431"/>
                  </a:cubicBezTo>
                  <a:cubicBezTo>
                    <a:pt x="276" y="431"/>
                    <a:pt x="285" y="424"/>
                    <a:pt x="287" y="414"/>
                  </a:cubicBezTo>
                  <a:cubicBezTo>
                    <a:pt x="442" y="414"/>
                    <a:pt x="442" y="414"/>
                    <a:pt x="442" y="414"/>
                  </a:cubicBezTo>
                  <a:cubicBezTo>
                    <a:pt x="436" y="408"/>
                    <a:pt x="432" y="401"/>
                    <a:pt x="429" y="394"/>
                  </a:cubicBezTo>
                  <a:cubicBezTo>
                    <a:pt x="440" y="416"/>
                    <a:pt x="463" y="431"/>
                    <a:pt x="490" y="431"/>
                  </a:cubicBezTo>
                  <a:cubicBezTo>
                    <a:pt x="528" y="431"/>
                    <a:pt x="559" y="400"/>
                    <a:pt x="559" y="362"/>
                  </a:cubicBezTo>
                  <a:cubicBezTo>
                    <a:pt x="559" y="324"/>
                    <a:pt x="528" y="293"/>
                    <a:pt x="490" y="293"/>
                  </a:cubicBezTo>
                  <a:close/>
                  <a:moveTo>
                    <a:pt x="490" y="414"/>
                  </a:moveTo>
                  <a:cubicBezTo>
                    <a:pt x="461" y="414"/>
                    <a:pt x="438" y="391"/>
                    <a:pt x="438" y="362"/>
                  </a:cubicBezTo>
                  <a:cubicBezTo>
                    <a:pt x="438" y="333"/>
                    <a:pt x="461" y="310"/>
                    <a:pt x="490" y="310"/>
                  </a:cubicBezTo>
                  <a:cubicBezTo>
                    <a:pt x="519" y="310"/>
                    <a:pt x="542" y="333"/>
                    <a:pt x="542" y="362"/>
                  </a:cubicBezTo>
                  <a:cubicBezTo>
                    <a:pt x="542" y="391"/>
                    <a:pt x="519" y="414"/>
                    <a:pt x="490" y="414"/>
                  </a:cubicBezTo>
                  <a:close/>
                  <a:moveTo>
                    <a:pt x="490" y="324"/>
                  </a:moveTo>
                  <a:cubicBezTo>
                    <a:pt x="469" y="324"/>
                    <a:pt x="452" y="341"/>
                    <a:pt x="452" y="362"/>
                  </a:cubicBezTo>
                  <a:cubicBezTo>
                    <a:pt x="452" y="383"/>
                    <a:pt x="469" y="400"/>
                    <a:pt x="490" y="400"/>
                  </a:cubicBezTo>
                  <a:cubicBezTo>
                    <a:pt x="511" y="400"/>
                    <a:pt x="528" y="383"/>
                    <a:pt x="528" y="362"/>
                  </a:cubicBezTo>
                  <a:cubicBezTo>
                    <a:pt x="528" y="341"/>
                    <a:pt x="511" y="324"/>
                    <a:pt x="490" y="324"/>
                  </a:cubicBezTo>
                  <a:close/>
                </a:path>
              </a:pathLst>
            </a:custGeom>
            <a:solidFill>
              <a:srgbClr val="00ACA4"/>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89987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4"/>
                </a:solidFill>
                <a:effectLst/>
                <a:uLnTx/>
                <a:uFillTx/>
                <a:latin typeface="Century Gothic" panose="020B0502020202020204" pitchFamily="34" charset="0"/>
                <a:ea typeface="+mn-ea"/>
                <a:cs typeface="+mn-cs"/>
              </a:endParaRPr>
            </a:p>
          </p:txBody>
        </p:sp>
        <p:cxnSp>
          <p:nvCxnSpPr>
            <p:cNvPr id="76" name="Straight Connector 75">
              <a:extLst>
                <a:ext uri="{FF2B5EF4-FFF2-40B4-BE49-F238E27FC236}">
                  <a16:creationId xmlns:a16="http://schemas.microsoft.com/office/drawing/2014/main" id="{62338F7C-75A1-4134-924D-244C029A2889}"/>
                </a:ext>
              </a:extLst>
            </p:cNvPr>
            <p:cNvCxnSpPr>
              <a:cxnSpLocks/>
            </p:cNvCxnSpPr>
            <p:nvPr/>
          </p:nvCxnSpPr>
          <p:spPr>
            <a:xfrm flipH="1">
              <a:off x="4521929" y="4322210"/>
              <a:ext cx="5245941" cy="1"/>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77" name="Title 5">
              <a:extLst>
                <a:ext uri="{FF2B5EF4-FFF2-40B4-BE49-F238E27FC236}">
                  <a16:creationId xmlns:a16="http://schemas.microsoft.com/office/drawing/2014/main" id="{66BD7421-7DFC-4C94-853C-B5545CBF7FC3}"/>
                </a:ext>
              </a:extLst>
            </p:cNvPr>
            <p:cNvSpPr txBox="1">
              <a:spLocks/>
            </p:cNvSpPr>
            <p:nvPr/>
          </p:nvSpPr>
          <p:spPr>
            <a:xfrm>
              <a:off x="4035894" y="1492500"/>
              <a:ext cx="5594107" cy="332399"/>
            </a:xfrm>
            <a:prstGeom prst="rect">
              <a:avLst/>
            </a:prstGeom>
          </p:spPr>
          <p:txBody>
            <a:bodyPr wrap="square" lIns="0" tIns="0" rIns="0" bIns="0" anchor="b">
              <a:spAutoFit/>
            </a:bodyPr>
            <a:lstStyle>
              <a:lvl1pPr algn="l" defTabSz="1219170" rtl="0" eaLnBrk="1" latinLnBrk="0" hangingPunct="1">
                <a:lnSpc>
                  <a:spcPct val="90000"/>
                </a:lnSpc>
                <a:spcBef>
                  <a:spcPts val="0"/>
                </a:spcBef>
                <a:buNone/>
                <a:defRPr sz="2667" b="1" kern="1200">
                  <a:solidFill>
                    <a:schemeClr val="tx1"/>
                  </a:solidFill>
                  <a:latin typeface="Calibri" charset="0"/>
                  <a:ea typeface="Calibri" charset="0"/>
                  <a:cs typeface="Calibri" charset="0"/>
                </a:defRPr>
              </a:lvl1pPr>
            </a:lstStyle>
            <a:p>
              <a:pPr marL="0" marR="0" lvl="0" indent="0" algn="r" defTabSz="121917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Calibri" charset="0"/>
                </a:rPr>
                <a:t>ACCELERATE INNOVATION</a:t>
              </a:r>
            </a:p>
          </p:txBody>
        </p:sp>
        <p:pic>
          <p:nvPicPr>
            <p:cNvPr id="78" name="Graphic 77">
              <a:extLst>
                <a:ext uri="{FF2B5EF4-FFF2-40B4-BE49-F238E27FC236}">
                  <a16:creationId xmlns:a16="http://schemas.microsoft.com/office/drawing/2014/main" id="{6D58B103-392C-47BA-BF92-B8B87D04BE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7106" y="3675108"/>
              <a:ext cx="431839" cy="431839"/>
            </a:xfrm>
            <a:prstGeom prst="rect">
              <a:avLst/>
            </a:prstGeom>
          </p:spPr>
        </p:pic>
        <p:pic>
          <p:nvPicPr>
            <p:cNvPr id="79" name="Graphic 78">
              <a:extLst>
                <a:ext uri="{FF2B5EF4-FFF2-40B4-BE49-F238E27FC236}">
                  <a16:creationId xmlns:a16="http://schemas.microsoft.com/office/drawing/2014/main" id="{6A199421-EACA-421C-A38A-18C2969A10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0782" y="3575904"/>
              <a:ext cx="638392" cy="638392"/>
            </a:xfrm>
            <a:prstGeom prst="rect">
              <a:avLst/>
            </a:prstGeom>
          </p:spPr>
        </p:pic>
        <p:pic>
          <p:nvPicPr>
            <p:cNvPr id="80" name="Graphic 79">
              <a:extLst>
                <a:ext uri="{FF2B5EF4-FFF2-40B4-BE49-F238E27FC236}">
                  <a16:creationId xmlns:a16="http://schemas.microsoft.com/office/drawing/2014/main" id="{5AD2E334-0A68-45B9-97B3-567F2483FC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81991" y="3655282"/>
              <a:ext cx="471488" cy="471488"/>
            </a:xfrm>
            <a:prstGeom prst="rect">
              <a:avLst/>
            </a:prstGeom>
          </p:spPr>
        </p:pic>
        <p:pic>
          <p:nvPicPr>
            <p:cNvPr id="81" name="Graphic 80">
              <a:extLst>
                <a:ext uri="{FF2B5EF4-FFF2-40B4-BE49-F238E27FC236}">
                  <a16:creationId xmlns:a16="http://schemas.microsoft.com/office/drawing/2014/main" id="{80E6F571-1F62-4A3F-BF3A-D0BBF3BAA6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05002" y="3698150"/>
              <a:ext cx="407763" cy="407763"/>
            </a:xfrm>
            <a:prstGeom prst="rect">
              <a:avLst/>
            </a:prstGeom>
          </p:spPr>
        </p:pic>
      </p:grpSp>
      <p:sp>
        <p:nvSpPr>
          <p:cNvPr id="82" name="Rectangle 81">
            <a:extLst>
              <a:ext uri="{FF2B5EF4-FFF2-40B4-BE49-F238E27FC236}">
                <a16:creationId xmlns:a16="http://schemas.microsoft.com/office/drawing/2014/main" id="{63612954-6D83-406A-A841-C3FDBA060502}"/>
              </a:ext>
            </a:extLst>
          </p:cNvPr>
          <p:cNvSpPr/>
          <p:nvPr/>
        </p:nvSpPr>
        <p:spPr>
          <a:xfrm>
            <a:off x="396739" y="243805"/>
            <a:ext cx="11714748" cy="129266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2F469C"/>
                </a:solidFill>
                <a:effectLst/>
                <a:uLnTx/>
                <a:uFillTx/>
                <a:latin typeface="Arial"/>
                <a:ea typeface="+mn-ea"/>
                <a:cs typeface="Calibri" charset="0"/>
              </a:rPr>
              <a:t>THE IPSOS INNOVATION PRACTICE IS A SPECIALIZED GROUP DEDICATED TO HELPING CLIENTS DEVELOP PRODUCTS AND SERVICES SET UP FOR SUCCESS</a:t>
            </a:r>
          </a:p>
        </p:txBody>
      </p:sp>
      <p:sp>
        <p:nvSpPr>
          <p:cNvPr id="2" name="Slide Number Placeholder 1">
            <a:extLst>
              <a:ext uri="{FF2B5EF4-FFF2-40B4-BE49-F238E27FC236}">
                <a16:creationId xmlns:a16="http://schemas.microsoft.com/office/drawing/2014/main" id="{A9171E56-726A-4FE7-B5FC-7A3212DF1230}"/>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srgbClr val="2F469C">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en-GB" sz="900" b="0" i="0" u="none" strike="noStrike" kern="1200" cap="none" spc="0" normalizeH="0" baseline="0" noProof="0" dirty="0">
                <a:ln>
                  <a:noFill/>
                </a:ln>
                <a:solidFill>
                  <a:srgbClr val="2F469C">
                    <a:lumMod val="75000"/>
                  </a:srgbClr>
                </a:solidFill>
                <a:effectLst/>
                <a:uLnTx/>
                <a:uFillTx/>
                <a:latin typeface="+mn-lt"/>
                <a:ea typeface="+mn-ea"/>
                <a:cs typeface="+mn-cs"/>
              </a:rPr>
              <a:t> ‒ </a:t>
            </a:r>
          </a:p>
        </p:txBody>
      </p:sp>
    </p:spTree>
    <p:extLst>
      <p:ext uri="{BB962C8B-B14F-4D97-AF65-F5344CB8AC3E}">
        <p14:creationId xmlns:p14="http://schemas.microsoft.com/office/powerpoint/2010/main" val="58516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WHAT DO WE RECEIVE FROM CLIENTS?</a:t>
            </a:r>
          </a:p>
        </p:txBody>
      </p:sp>
      <p:sp>
        <p:nvSpPr>
          <p:cNvPr id="11" name="object 11"/>
          <p:cNvSpPr txBox="1"/>
          <p:nvPr/>
        </p:nvSpPr>
        <p:spPr>
          <a:xfrm>
            <a:off x="1127246" y="1323435"/>
            <a:ext cx="2218569"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Innovation Concept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object 12"/>
          <p:cNvSpPr txBox="1"/>
          <p:nvPr/>
        </p:nvSpPr>
        <p:spPr>
          <a:xfrm>
            <a:off x="566057" y="3753925"/>
            <a:ext cx="3287624" cy="2071721"/>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Description of the Innovation:</a:t>
            </a:r>
          </a:p>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 </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What is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Why do I need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a:solidFill>
                  <a:srgbClr val="000004"/>
                </a:solidFill>
                <a:latin typeface="Arial" panose="020B0604020202020204" pitchFamily="34" charset="0"/>
                <a:cs typeface="Arial" panose="020B0604020202020204" pitchFamily="34" charset="0"/>
              </a:rPr>
              <a:t>What does it do for me?</a:t>
            </a:r>
            <a:endPar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a:solidFill>
                  <a:srgbClr val="000004"/>
                </a:solidFill>
                <a:latin typeface="Arial" panose="020B0604020202020204" pitchFamily="34" charset="0"/>
                <a:cs typeface="Arial" panose="020B0604020202020204" pitchFamily="34" charset="0"/>
              </a:rPr>
              <a:t>How does it work?</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a:solidFill>
                  <a:srgbClr val="000004"/>
                </a:solidFill>
                <a:latin typeface="Arial" panose="020B0604020202020204" pitchFamily="34" charset="0"/>
                <a:cs typeface="Arial" panose="020B0604020202020204" pitchFamily="34" charset="0"/>
              </a:rPr>
              <a:t>How much does it cost?</a:t>
            </a:r>
          </a:p>
          <a:p>
            <a:pPr marL="167640" marR="160020" lvl="0" indent="0" algn="ctr" defTabSz="914400" rtl="0" eaLnBrk="1" fontAlgn="auto" latinLnBrk="0" hangingPunct="1">
              <a:lnSpc>
                <a:spcPct val="100000"/>
              </a:lnSpc>
              <a:spcBef>
                <a:spcPts val="95"/>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object 15"/>
          <p:cNvSpPr/>
          <p:nvPr/>
        </p:nvSpPr>
        <p:spPr>
          <a:xfrm>
            <a:off x="1467098" y="1993374"/>
            <a:ext cx="820419" cy="1374775"/>
          </a:xfrm>
          <a:custGeom>
            <a:avLst/>
            <a:gdLst/>
            <a:ahLst/>
            <a:cxnLst/>
            <a:rect l="l" t="t" r="r" b="b"/>
            <a:pathLst>
              <a:path w="820419" h="1374775">
                <a:moveTo>
                  <a:pt x="2032" y="0"/>
                </a:moveTo>
                <a:lnTo>
                  <a:pt x="1270" y="7238"/>
                </a:lnTo>
                <a:lnTo>
                  <a:pt x="0" y="21843"/>
                </a:lnTo>
                <a:lnTo>
                  <a:pt x="42295" y="35919"/>
                </a:lnTo>
                <a:lnTo>
                  <a:pt x="85628" y="52696"/>
                </a:lnTo>
                <a:lnTo>
                  <a:pt x="129745" y="72372"/>
                </a:lnTo>
                <a:lnTo>
                  <a:pt x="174393" y="95145"/>
                </a:lnTo>
                <a:lnTo>
                  <a:pt x="219319" y="121213"/>
                </a:lnTo>
                <a:lnTo>
                  <a:pt x="264269" y="150773"/>
                </a:lnTo>
                <a:lnTo>
                  <a:pt x="308991" y="184023"/>
                </a:lnTo>
                <a:lnTo>
                  <a:pt x="360851" y="227968"/>
                </a:lnTo>
                <a:lnTo>
                  <a:pt x="411744" y="277633"/>
                </a:lnTo>
                <a:lnTo>
                  <a:pt x="461273" y="333372"/>
                </a:lnTo>
                <a:lnTo>
                  <a:pt x="485400" y="363631"/>
                </a:lnTo>
                <a:lnTo>
                  <a:pt x="509038" y="395541"/>
                </a:lnTo>
                <a:lnTo>
                  <a:pt x="532134" y="429147"/>
                </a:lnTo>
                <a:lnTo>
                  <a:pt x="554641" y="464493"/>
                </a:lnTo>
                <a:lnTo>
                  <a:pt x="576507" y="501624"/>
                </a:lnTo>
                <a:lnTo>
                  <a:pt x="597684" y="540584"/>
                </a:lnTo>
                <a:lnTo>
                  <a:pt x="618121" y="581418"/>
                </a:lnTo>
                <a:lnTo>
                  <a:pt x="637768" y="624169"/>
                </a:lnTo>
                <a:lnTo>
                  <a:pt x="656577" y="668883"/>
                </a:lnTo>
                <a:lnTo>
                  <a:pt x="674496" y="715603"/>
                </a:lnTo>
                <a:lnTo>
                  <a:pt x="691477" y="764374"/>
                </a:lnTo>
                <a:lnTo>
                  <a:pt x="707469" y="815241"/>
                </a:lnTo>
                <a:lnTo>
                  <a:pt x="722423" y="868247"/>
                </a:lnTo>
                <a:lnTo>
                  <a:pt x="736289" y="923437"/>
                </a:lnTo>
                <a:lnTo>
                  <a:pt x="749017" y="980856"/>
                </a:lnTo>
                <a:lnTo>
                  <a:pt x="760558" y="1040547"/>
                </a:lnTo>
                <a:lnTo>
                  <a:pt x="770861" y="1102555"/>
                </a:lnTo>
                <a:lnTo>
                  <a:pt x="779877" y="1166925"/>
                </a:lnTo>
                <a:lnTo>
                  <a:pt x="787555" y="1233701"/>
                </a:lnTo>
                <a:lnTo>
                  <a:pt x="793847" y="1302927"/>
                </a:lnTo>
                <a:lnTo>
                  <a:pt x="798703" y="1374647"/>
                </a:lnTo>
                <a:lnTo>
                  <a:pt x="819912" y="1373377"/>
                </a:lnTo>
                <a:lnTo>
                  <a:pt x="815045" y="1301193"/>
                </a:lnTo>
                <a:lnTo>
                  <a:pt x="808720" y="1231478"/>
                </a:lnTo>
                <a:lnTo>
                  <a:pt x="800987" y="1164192"/>
                </a:lnTo>
                <a:lnTo>
                  <a:pt x="791895" y="1099291"/>
                </a:lnTo>
                <a:lnTo>
                  <a:pt x="781493" y="1036734"/>
                </a:lnTo>
                <a:lnTo>
                  <a:pt x="769833" y="976477"/>
                </a:lnTo>
                <a:lnTo>
                  <a:pt x="756963" y="918479"/>
                </a:lnTo>
                <a:lnTo>
                  <a:pt x="742933" y="862697"/>
                </a:lnTo>
                <a:lnTo>
                  <a:pt x="727794" y="809088"/>
                </a:lnTo>
                <a:lnTo>
                  <a:pt x="711595" y="757611"/>
                </a:lnTo>
                <a:lnTo>
                  <a:pt x="694386" y="708223"/>
                </a:lnTo>
                <a:lnTo>
                  <a:pt x="676216" y="660881"/>
                </a:lnTo>
                <a:lnTo>
                  <a:pt x="657137" y="615544"/>
                </a:lnTo>
                <a:lnTo>
                  <a:pt x="637196" y="572168"/>
                </a:lnTo>
                <a:lnTo>
                  <a:pt x="616445" y="530712"/>
                </a:lnTo>
                <a:lnTo>
                  <a:pt x="594933" y="491132"/>
                </a:lnTo>
                <a:lnTo>
                  <a:pt x="572709" y="453387"/>
                </a:lnTo>
                <a:lnTo>
                  <a:pt x="549825" y="417434"/>
                </a:lnTo>
                <a:lnTo>
                  <a:pt x="526329" y="383231"/>
                </a:lnTo>
                <a:lnTo>
                  <a:pt x="502271" y="350736"/>
                </a:lnTo>
                <a:lnTo>
                  <a:pt x="477701" y="319905"/>
                </a:lnTo>
                <a:lnTo>
                  <a:pt x="452670" y="290697"/>
                </a:lnTo>
                <a:lnTo>
                  <a:pt x="401420" y="236979"/>
                </a:lnTo>
                <a:lnTo>
                  <a:pt x="348920" y="189243"/>
                </a:lnTo>
                <a:lnTo>
                  <a:pt x="275632" y="132961"/>
                </a:lnTo>
                <a:lnTo>
                  <a:pt x="228802" y="102312"/>
                </a:lnTo>
                <a:lnTo>
                  <a:pt x="182106" y="75349"/>
                </a:lnTo>
                <a:lnTo>
                  <a:pt x="135812" y="51854"/>
                </a:lnTo>
                <a:lnTo>
                  <a:pt x="90189" y="31610"/>
                </a:lnTo>
                <a:lnTo>
                  <a:pt x="45506" y="14397"/>
                </a:lnTo>
                <a:lnTo>
                  <a:pt x="20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object 16"/>
          <p:cNvSpPr/>
          <p:nvPr/>
        </p:nvSpPr>
        <p:spPr>
          <a:xfrm>
            <a:off x="1275145" y="2115293"/>
            <a:ext cx="268605" cy="469900"/>
          </a:xfrm>
          <a:custGeom>
            <a:avLst/>
            <a:gdLst/>
            <a:ahLst/>
            <a:cxnLst/>
            <a:rect l="l" t="t" r="r" b="b"/>
            <a:pathLst>
              <a:path w="268605" h="469900">
                <a:moveTo>
                  <a:pt x="18344" y="0"/>
                </a:moveTo>
                <a:lnTo>
                  <a:pt x="19741" y="7874"/>
                </a:lnTo>
                <a:lnTo>
                  <a:pt x="21011" y="14605"/>
                </a:lnTo>
                <a:lnTo>
                  <a:pt x="21646" y="19177"/>
                </a:lnTo>
                <a:lnTo>
                  <a:pt x="1929" y="53877"/>
                </a:lnTo>
                <a:lnTo>
                  <a:pt x="0" y="72028"/>
                </a:lnTo>
                <a:lnTo>
                  <a:pt x="1352" y="109049"/>
                </a:lnTo>
                <a:lnTo>
                  <a:pt x="16056" y="177367"/>
                </a:lnTo>
                <a:lnTo>
                  <a:pt x="31552" y="214884"/>
                </a:lnTo>
                <a:lnTo>
                  <a:pt x="65396" y="243834"/>
                </a:lnTo>
                <a:lnTo>
                  <a:pt x="77653" y="245237"/>
                </a:lnTo>
                <a:lnTo>
                  <a:pt x="80177" y="253218"/>
                </a:lnTo>
                <a:lnTo>
                  <a:pt x="82511" y="263366"/>
                </a:lnTo>
                <a:lnTo>
                  <a:pt x="84225" y="275847"/>
                </a:lnTo>
                <a:lnTo>
                  <a:pt x="84892" y="290830"/>
                </a:lnTo>
                <a:lnTo>
                  <a:pt x="83380" y="315464"/>
                </a:lnTo>
                <a:lnTo>
                  <a:pt x="78225" y="345694"/>
                </a:lnTo>
                <a:lnTo>
                  <a:pt x="68497" y="381734"/>
                </a:lnTo>
                <a:lnTo>
                  <a:pt x="53269" y="423799"/>
                </a:lnTo>
                <a:lnTo>
                  <a:pt x="50600" y="436453"/>
                </a:lnTo>
                <a:lnTo>
                  <a:pt x="75113" y="468757"/>
                </a:lnTo>
                <a:lnTo>
                  <a:pt x="79685" y="469392"/>
                </a:lnTo>
                <a:lnTo>
                  <a:pt x="83622" y="469392"/>
                </a:lnTo>
                <a:lnTo>
                  <a:pt x="131088" y="402004"/>
                </a:lnTo>
                <a:lnTo>
                  <a:pt x="142487" y="360219"/>
                </a:lnTo>
                <a:lnTo>
                  <a:pt x="150805" y="290830"/>
                </a:lnTo>
                <a:lnTo>
                  <a:pt x="149998" y="271152"/>
                </a:lnTo>
                <a:lnTo>
                  <a:pt x="147773" y="253619"/>
                </a:lnTo>
                <a:lnTo>
                  <a:pt x="144429" y="238180"/>
                </a:lnTo>
                <a:lnTo>
                  <a:pt x="140264" y="224790"/>
                </a:lnTo>
                <a:lnTo>
                  <a:pt x="148908" y="223049"/>
                </a:lnTo>
                <a:lnTo>
                  <a:pt x="157695" y="221821"/>
                </a:lnTo>
                <a:lnTo>
                  <a:pt x="166339" y="221093"/>
                </a:lnTo>
                <a:lnTo>
                  <a:pt x="174554" y="220853"/>
                </a:lnTo>
                <a:lnTo>
                  <a:pt x="266879" y="220853"/>
                </a:lnTo>
                <a:lnTo>
                  <a:pt x="266089" y="215836"/>
                </a:lnTo>
                <a:lnTo>
                  <a:pt x="248548" y="181816"/>
                </a:lnTo>
                <a:lnTo>
                  <a:pt x="221631" y="163322"/>
                </a:lnTo>
                <a:lnTo>
                  <a:pt x="111943" y="163322"/>
                </a:lnTo>
                <a:lnTo>
                  <a:pt x="105282" y="136144"/>
                </a:lnTo>
                <a:lnTo>
                  <a:pt x="100656" y="108966"/>
                </a:lnTo>
                <a:lnTo>
                  <a:pt x="97388" y="83026"/>
                </a:lnTo>
                <a:lnTo>
                  <a:pt x="96690" y="76708"/>
                </a:lnTo>
                <a:lnTo>
                  <a:pt x="58603" y="76708"/>
                </a:lnTo>
                <a:lnTo>
                  <a:pt x="32187" y="51562"/>
                </a:lnTo>
                <a:lnTo>
                  <a:pt x="32822" y="47625"/>
                </a:lnTo>
                <a:lnTo>
                  <a:pt x="34310" y="40854"/>
                </a:lnTo>
                <a:lnTo>
                  <a:pt x="37489" y="34702"/>
                </a:lnTo>
                <a:lnTo>
                  <a:pt x="42145" y="29551"/>
                </a:lnTo>
                <a:lnTo>
                  <a:pt x="48062" y="25781"/>
                </a:lnTo>
                <a:lnTo>
                  <a:pt x="48697" y="25781"/>
                </a:lnTo>
                <a:lnTo>
                  <a:pt x="54666" y="23114"/>
                </a:lnTo>
                <a:lnTo>
                  <a:pt x="63810" y="17145"/>
                </a:lnTo>
                <a:lnTo>
                  <a:pt x="65842" y="15240"/>
                </a:lnTo>
                <a:lnTo>
                  <a:pt x="68509" y="13843"/>
                </a:lnTo>
                <a:lnTo>
                  <a:pt x="71049" y="11937"/>
                </a:lnTo>
                <a:lnTo>
                  <a:pt x="68509" y="9906"/>
                </a:lnTo>
                <a:lnTo>
                  <a:pt x="65207" y="8636"/>
                </a:lnTo>
                <a:lnTo>
                  <a:pt x="62540" y="7239"/>
                </a:lnTo>
                <a:lnTo>
                  <a:pt x="61905" y="5334"/>
                </a:lnTo>
                <a:lnTo>
                  <a:pt x="61905" y="3786"/>
                </a:lnTo>
                <a:lnTo>
                  <a:pt x="38740" y="3786"/>
                </a:lnTo>
                <a:lnTo>
                  <a:pt x="31711" y="3365"/>
                </a:lnTo>
                <a:lnTo>
                  <a:pt x="24920" y="2087"/>
                </a:lnTo>
                <a:lnTo>
                  <a:pt x="18344" y="0"/>
                </a:lnTo>
                <a:close/>
              </a:path>
              <a:path w="268605" h="469900">
                <a:moveTo>
                  <a:pt x="266879" y="220853"/>
                </a:moveTo>
                <a:lnTo>
                  <a:pt x="183825" y="220853"/>
                </a:lnTo>
                <a:lnTo>
                  <a:pt x="191064" y="222123"/>
                </a:lnTo>
                <a:lnTo>
                  <a:pt x="195636" y="223520"/>
                </a:lnTo>
                <a:lnTo>
                  <a:pt x="199573" y="225425"/>
                </a:lnTo>
                <a:lnTo>
                  <a:pt x="199573" y="226060"/>
                </a:lnTo>
                <a:lnTo>
                  <a:pt x="200335" y="227457"/>
                </a:lnTo>
                <a:lnTo>
                  <a:pt x="200970" y="228092"/>
                </a:lnTo>
                <a:lnTo>
                  <a:pt x="202240" y="230759"/>
                </a:lnTo>
                <a:lnTo>
                  <a:pt x="202240" y="235966"/>
                </a:lnTo>
                <a:lnTo>
                  <a:pt x="201147" y="246270"/>
                </a:lnTo>
                <a:lnTo>
                  <a:pt x="197398" y="261064"/>
                </a:lnTo>
                <a:lnTo>
                  <a:pt x="190292" y="280167"/>
                </a:lnTo>
                <a:lnTo>
                  <a:pt x="179126" y="303403"/>
                </a:lnTo>
                <a:lnTo>
                  <a:pt x="175497" y="315918"/>
                </a:lnTo>
                <a:lnTo>
                  <a:pt x="177047" y="328564"/>
                </a:lnTo>
                <a:lnTo>
                  <a:pt x="183287" y="339711"/>
                </a:lnTo>
                <a:lnTo>
                  <a:pt x="193731" y="347725"/>
                </a:lnTo>
                <a:lnTo>
                  <a:pt x="206064" y="351438"/>
                </a:lnTo>
                <a:lnTo>
                  <a:pt x="218480" y="349996"/>
                </a:lnTo>
                <a:lnTo>
                  <a:pt x="250812" y="306135"/>
                </a:lnTo>
                <a:lnTo>
                  <a:pt x="265929" y="257784"/>
                </a:lnTo>
                <a:lnTo>
                  <a:pt x="268153" y="235966"/>
                </a:lnTo>
                <a:lnTo>
                  <a:pt x="267645" y="225722"/>
                </a:lnTo>
                <a:lnTo>
                  <a:pt x="266879" y="220853"/>
                </a:lnTo>
                <a:close/>
              </a:path>
              <a:path w="268605" h="469900">
                <a:moveTo>
                  <a:pt x="174554" y="154686"/>
                </a:moveTo>
                <a:lnTo>
                  <a:pt x="157574" y="155374"/>
                </a:lnTo>
                <a:lnTo>
                  <a:pt x="141296" y="157241"/>
                </a:lnTo>
                <a:lnTo>
                  <a:pt x="125995" y="159990"/>
                </a:lnTo>
                <a:lnTo>
                  <a:pt x="111943" y="163322"/>
                </a:lnTo>
                <a:lnTo>
                  <a:pt x="221631" y="163322"/>
                </a:lnTo>
                <a:lnTo>
                  <a:pt x="219524" y="162240"/>
                </a:lnTo>
                <a:lnTo>
                  <a:pt x="204336" y="157591"/>
                </a:lnTo>
                <a:lnTo>
                  <a:pt x="189243" y="155299"/>
                </a:lnTo>
                <a:lnTo>
                  <a:pt x="174554" y="154686"/>
                </a:lnTo>
                <a:close/>
              </a:path>
              <a:path w="268605" h="469900">
                <a:moveTo>
                  <a:pt x="94798" y="59562"/>
                </a:moveTo>
                <a:lnTo>
                  <a:pt x="65842" y="75311"/>
                </a:lnTo>
                <a:lnTo>
                  <a:pt x="62540" y="76708"/>
                </a:lnTo>
                <a:lnTo>
                  <a:pt x="96690" y="76708"/>
                </a:lnTo>
                <a:lnTo>
                  <a:pt x="94798" y="59562"/>
                </a:lnTo>
                <a:close/>
              </a:path>
              <a:path w="268605" h="469900">
                <a:moveTo>
                  <a:pt x="61270" y="635"/>
                </a:moveTo>
                <a:lnTo>
                  <a:pt x="57206" y="2032"/>
                </a:lnTo>
                <a:lnTo>
                  <a:pt x="52634" y="2667"/>
                </a:lnTo>
                <a:lnTo>
                  <a:pt x="47427" y="3302"/>
                </a:lnTo>
                <a:lnTo>
                  <a:pt x="46030" y="3302"/>
                </a:lnTo>
                <a:lnTo>
                  <a:pt x="38740" y="3786"/>
                </a:lnTo>
                <a:lnTo>
                  <a:pt x="61905" y="3786"/>
                </a:lnTo>
                <a:lnTo>
                  <a:pt x="61905" y="2667"/>
                </a:lnTo>
                <a:lnTo>
                  <a:pt x="61270" y="6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bject 17"/>
          <p:cNvSpPr/>
          <p:nvPr/>
        </p:nvSpPr>
        <p:spPr>
          <a:xfrm>
            <a:off x="1255262" y="1967465"/>
            <a:ext cx="208787" cy="21945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object 20"/>
          <p:cNvSpPr/>
          <p:nvPr/>
        </p:nvSpPr>
        <p:spPr>
          <a:xfrm>
            <a:off x="2969762" y="2092434"/>
            <a:ext cx="883919" cy="870585"/>
          </a:xfrm>
          <a:custGeom>
            <a:avLst/>
            <a:gdLst/>
            <a:ahLst/>
            <a:cxnLst/>
            <a:rect l="l" t="t" r="r" b="b"/>
            <a:pathLst>
              <a:path w="883920" h="870585">
                <a:moveTo>
                  <a:pt x="441960" y="0"/>
                </a:moveTo>
                <a:lnTo>
                  <a:pt x="393559" y="2546"/>
                </a:lnTo>
                <a:lnTo>
                  <a:pt x="346727" y="10012"/>
                </a:lnTo>
                <a:lnTo>
                  <a:pt x="301727" y="22134"/>
                </a:lnTo>
                <a:lnTo>
                  <a:pt x="258821" y="38649"/>
                </a:lnTo>
                <a:lnTo>
                  <a:pt x="218270" y="59294"/>
                </a:lnTo>
                <a:lnTo>
                  <a:pt x="180337" y="83807"/>
                </a:lnTo>
                <a:lnTo>
                  <a:pt x="145285" y="111925"/>
                </a:lnTo>
                <a:lnTo>
                  <a:pt x="113374" y="143385"/>
                </a:lnTo>
                <a:lnTo>
                  <a:pt x="84868" y="177923"/>
                </a:lnTo>
                <a:lnTo>
                  <a:pt x="60028" y="215279"/>
                </a:lnTo>
                <a:lnTo>
                  <a:pt x="39117" y="255187"/>
                </a:lnTo>
                <a:lnTo>
                  <a:pt x="22396" y="297387"/>
                </a:lnTo>
                <a:lnTo>
                  <a:pt x="10128" y="341614"/>
                </a:lnTo>
                <a:lnTo>
                  <a:pt x="2575" y="387607"/>
                </a:lnTo>
                <a:lnTo>
                  <a:pt x="0" y="435101"/>
                </a:lnTo>
                <a:lnTo>
                  <a:pt x="2575" y="482596"/>
                </a:lnTo>
                <a:lnTo>
                  <a:pt x="10128" y="528589"/>
                </a:lnTo>
                <a:lnTo>
                  <a:pt x="22396" y="572816"/>
                </a:lnTo>
                <a:lnTo>
                  <a:pt x="39117" y="615016"/>
                </a:lnTo>
                <a:lnTo>
                  <a:pt x="60028" y="654924"/>
                </a:lnTo>
                <a:lnTo>
                  <a:pt x="84868" y="692280"/>
                </a:lnTo>
                <a:lnTo>
                  <a:pt x="113374" y="726818"/>
                </a:lnTo>
                <a:lnTo>
                  <a:pt x="145285" y="758278"/>
                </a:lnTo>
                <a:lnTo>
                  <a:pt x="180337" y="786396"/>
                </a:lnTo>
                <a:lnTo>
                  <a:pt x="218270" y="810909"/>
                </a:lnTo>
                <a:lnTo>
                  <a:pt x="258821" y="831554"/>
                </a:lnTo>
                <a:lnTo>
                  <a:pt x="301727" y="848069"/>
                </a:lnTo>
                <a:lnTo>
                  <a:pt x="346727" y="860191"/>
                </a:lnTo>
                <a:lnTo>
                  <a:pt x="393559" y="867657"/>
                </a:lnTo>
                <a:lnTo>
                  <a:pt x="441960" y="870203"/>
                </a:lnTo>
                <a:lnTo>
                  <a:pt x="490360" y="867657"/>
                </a:lnTo>
                <a:lnTo>
                  <a:pt x="537192" y="860191"/>
                </a:lnTo>
                <a:lnTo>
                  <a:pt x="582192" y="848069"/>
                </a:lnTo>
                <a:lnTo>
                  <a:pt x="625098" y="831554"/>
                </a:lnTo>
                <a:lnTo>
                  <a:pt x="665649" y="810909"/>
                </a:lnTo>
                <a:lnTo>
                  <a:pt x="703582" y="786396"/>
                </a:lnTo>
                <a:lnTo>
                  <a:pt x="738634" y="758278"/>
                </a:lnTo>
                <a:lnTo>
                  <a:pt x="770545" y="726818"/>
                </a:lnTo>
                <a:lnTo>
                  <a:pt x="799051" y="692280"/>
                </a:lnTo>
                <a:lnTo>
                  <a:pt x="815774" y="667130"/>
                </a:lnTo>
                <a:lnTo>
                  <a:pt x="306959" y="667130"/>
                </a:lnTo>
                <a:lnTo>
                  <a:pt x="260455" y="644740"/>
                </a:lnTo>
                <a:lnTo>
                  <a:pt x="218905" y="615338"/>
                </a:lnTo>
                <a:lnTo>
                  <a:pt x="183111" y="579736"/>
                </a:lnTo>
                <a:lnTo>
                  <a:pt x="153876" y="538744"/>
                </a:lnTo>
                <a:lnTo>
                  <a:pt x="132000" y="493174"/>
                </a:lnTo>
                <a:lnTo>
                  <a:pt x="118287" y="443836"/>
                </a:lnTo>
                <a:lnTo>
                  <a:pt x="113537" y="391540"/>
                </a:lnTo>
                <a:lnTo>
                  <a:pt x="117486" y="343787"/>
                </a:lnTo>
                <a:lnTo>
                  <a:pt x="128929" y="298405"/>
                </a:lnTo>
                <a:lnTo>
                  <a:pt x="147258" y="256018"/>
                </a:lnTo>
                <a:lnTo>
                  <a:pt x="171868" y="217254"/>
                </a:lnTo>
                <a:lnTo>
                  <a:pt x="202152" y="182737"/>
                </a:lnTo>
                <a:lnTo>
                  <a:pt x="237503" y="153092"/>
                </a:lnTo>
                <a:lnTo>
                  <a:pt x="277314" y="128947"/>
                </a:lnTo>
                <a:lnTo>
                  <a:pt x="320980" y="110925"/>
                </a:lnTo>
                <a:lnTo>
                  <a:pt x="367894" y="99654"/>
                </a:lnTo>
                <a:lnTo>
                  <a:pt x="417449" y="95757"/>
                </a:lnTo>
                <a:lnTo>
                  <a:pt x="718479" y="95757"/>
                </a:lnTo>
                <a:lnTo>
                  <a:pt x="703582" y="83807"/>
                </a:lnTo>
                <a:lnTo>
                  <a:pt x="665649" y="59294"/>
                </a:lnTo>
                <a:lnTo>
                  <a:pt x="625098" y="38649"/>
                </a:lnTo>
                <a:lnTo>
                  <a:pt x="582192" y="22134"/>
                </a:lnTo>
                <a:lnTo>
                  <a:pt x="537192" y="10012"/>
                </a:lnTo>
                <a:lnTo>
                  <a:pt x="490360" y="2546"/>
                </a:lnTo>
                <a:lnTo>
                  <a:pt x="441960" y="0"/>
                </a:lnTo>
                <a:close/>
              </a:path>
              <a:path w="883920" h="870585">
                <a:moveTo>
                  <a:pt x="512572" y="153796"/>
                </a:moveTo>
                <a:lnTo>
                  <a:pt x="463788" y="157696"/>
                </a:lnTo>
                <a:lnTo>
                  <a:pt x="417323" y="168988"/>
                </a:lnTo>
                <a:lnTo>
                  <a:pt x="373838" y="187065"/>
                </a:lnTo>
                <a:lnTo>
                  <a:pt x="333997" y="211318"/>
                </a:lnTo>
                <a:lnTo>
                  <a:pt x="298465" y="241141"/>
                </a:lnTo>
                <a:lnTo>
                  <a:pt x="267905" y="275924"/>
                </a:lnTo>
                <a:lnTo>
                  <a:pt x="242981" y="315059"/>
                </a:lnTo>
                <a:lnTo>
                  <a:pt x="224357" y="357939"/>
                </a:lnTo>
                <a:lnTo>
                  <a:pt x="212695" y="403956"/>
                </a:lnTo>
                <a:lnTo>
                  <a:pt x="208661" y="452500"/>
                </a:lnTo>
                <a:lnTo>
                  <a:pt x="212983" y="502096"/>
                </a:lnTo>
                <a:lnTo>
                  <a:pt x="225559" y="549337"/>
                </a:lnTo>
                <a:lnTo>
                  <a:pt x="245803" y="593245"/>
                </a:lnTo>
                <a:lnTo>
                  <a:pt x="273132" y="632836"/>
                </a:lnTo>
                <a:lnTo>
                  <a:pt x="306959" y="667130"/>
                </a:lnTo>
                <a:lnTo>
                  <a:pt x="815774" y="667130"/>
                </a:lnTo>
                <a:lnTo>
                  <a:pt x="844802" y="615016"/>
                </a:lnTo>
                <a:lnTo>
                  <a:pt x="861523" y="572816"/>
                </a:lnTo>
                <a:lnTo>
                  <a:pt x="873791" y="528589"/>
                </a:lnTo>
                <a:lnTo>
                  <a:pt x="881344" y="482596"/>
                </a:lnTo>
                <a:lnTo>
                  <a:pt x="883920" y="435101"/>
                </a:lnTo>
                <a:lnTo>
                  <a:pt x="881344" y="387607"/>
                </a:lnTo>
                <a:lnTo>
                  <a:pt x="873791" y="341614"/>
                </a:lnTo>
                <a:lnTo>
                  <a:pt x="861523" y="297387"/>
                </a:lnTo>
                <a:lnTo>
                  <a:pt x="844802" y="255187"/>
                </a:lnTo>
                <a:lnTo>
                  <a:pt x="823891" y="215279"/>
                </a:lnTo>
                <a:lnTo>
                  <a:pt x="799051" y="177923"/>
                </a:lnTo>
                <a:lnTo>
                  <a:pt x="626110" y="173989"/>
                </a:lnTo>
                <a:lnTo>
                  <a:pt x="598439" y="165959"/>
                </a:lnTo>
                <a:lnTo>
                  <a:pt x="570483" y="159559"/>
                </a:lnTo>
                <a:lnTo>
                  <a:pt x="541956" y="155326"/>
                </a:lnTo>
                <a:lnTo>
                  <a:pt x="512572" y="153796"/>
                </a:lnTo>
                <a:close/>
              </a:path>
              <a:path w="883920" h="870585">
                <a:moveTo>
                  <a:pt x="718479" y="95757"/>
                </a:moveTo>
                <a:lnTo>
                  <a:pt x="417449" y="95757"/>
                </a:lnTo>
                <a:lnTo>
                  <a:pt x="464472" y="99163"/>
                </a:lnTo>
                <a:lnTo>
                  <a:pt x="509441" y="109104"/>
                </a:lnTo>
                <a:lnTo>
                  <a:pt x="551765" y="125165"/>
                </a:lnTo>
                <a:lnTo>
                  <a:pt x="590851" y="146931"/>
                </a:lnTo>
                <a:lnTo>
                  <a:pt x="626110" y="173989"/>
                </a:lnTo>
                <a:lnTo>
                  <a:pt x="795804" y="173989"/>
                </a:lnTo>
                <a:lnTo>
                  <a:pt x="770545" y="143385"/>
                </a:lnTo>
                <a:lnTo>
                  <a:pt x="738634" y="111925"/>
                </a:lnTo>
                <a:lnTo>
                  <a:pt x="718479" y="9575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object 24"/>
          <p:cNvSpPr/>
          <p:nvPr/>
        </p:nvSpPr>
        <p:spPr>
          <a:xfrm>
            <a:off x="4583107" y="2092434"/>
            <a:ext cx="697230" cy="942340"/>
          </a:xfrm>
          <a:custGeom>
            <a:avLst/>
            <a:gdLst/>
            <a:ahLst/>
            <a:cxnLst/>
            <a:rect l="l" t="t" r="r" b="b"/>
            <a:pathLst>
              <a:path w="697229" h="942339">
                <a:moveTo>
                  <a:pt x="471360" y="0"/>
                </a:moveTo>
                <a:lnTo>
                  <a:pt x="450913" y="103504"/>
                </a:lnTo>
                <a:lnTo>
                  <a:pt x="402276" y="111063"/>
                </a:lnTo>
                <a:lnTo>
                  <a:pt x="355053" y="123320"/>
                </a:lnTo>
                <a:lnTo>
                  <a:pt x="309538" y="139985"/>
                </a:lnTo>
                <a:lnTo>
                  <a:pt x="266029" y="160767"/>
                </a:lnTo>
                <a:lnTo>
                  <a:pt x="224822" y="185375"/>
                </a:lnTo>
                <a:lnTo>
                  <a:pt x="186213" y="213518"/>
                </a:lnTo>
                <a:lnTo>
                  <a:pt x="150499" y="244905"/>
                </a:lnTo>
                <a:lnTo>
                  <a:pt x="117975" y="279244"/>
                </a:lnTo>
                <a:lnTo>
                  <a:pt x="88939" y="316245"/>
                </a:lnTo>
                <a:lnTo>
                  <a:pt x="63686" y="355617"/>
                </a:lnTo>
                <a:lnTo>
                  <a:pt x="42514" y="397069"/>
                </a:lnTo>
                <a:lnTo>
                  <a:pt x="25717" y="440308"/>
                </a:lnTo>
                <a:lnTo>
                  <a:pt x="12784" y="485235"/>
                </a:lnTo>
                <a:lnTo>
                  <a:pt x="4212" y="530859"/>
                </a:lnTo>
                <a:lnTo>
                  <a:pt x="0" y="576802"/>
                </a:lnTo>
                <a:lnTo>
                  <a:pt x="148" y="622680"/>
                </a:lnTo>
                <a:lnTo>
                  <a:pt x="4656" y="668115"/>
                </a:lnTo>
                <a:lnTo>
                  <a:pt x="13525" y="712724"/>
                </a:lnTo>
                <a:lnTo>
                  <a:pt x="29325" y="764470"/>
                </a:lnTo>
                <a:lnTo>
                  <a:pt x="50952" y="813761"/>
                </a:lnTo>
                <a:lnTo>
                  <a:pt x="77926" y="860088"/>
                </a:lnTo>
                <a:lnTo>
                  <a:pt x="109765" y="902947"/>
                </a:lnTo>
                <a:lnTo>
                  <a:pt x="145986" y="941831"/>
                </a:lnTo>
                <a:lnTo>
                  <a:pt x="116869" y="903495"/>
                </a:lnTo>
                <a:lnTo>
                  <a:pt x="92419" y="862656"/>
                </a:lnTo>
                <a:lnTo>
                  <a:pt x="72633" y="819804"/>
                </a:lnTo>
                <a:lnTo>
                  <a:pt x="57512" y="775427"/>
                </a:lnTo>
                <a:lnTo>
                  <a:pt x="47056" y="730014"/>
                </a:lnTo>
                <a:lnTo>
                  <a:pt x="41263" y="684055"/>
                </a:lnTo>
                <a:lnTo>
                  <a:pt x="40133" y="638037"/>
                </a:lnTo>
                <a:lnTo>
                  <a:pt x="43665" y="592451"/>
                </a:lnTo>
                <a:lnTo>
                  <a:pt x="51860" y="547785"/>
                </a:lnTo>
                <a:lnTo>
                  <a:pt x="64716" y="504528"/>
                </a:lnTo>
                <a:lnTo>
                  <a:pt x="82232" y="463168"/>
                </a:lnTo>
                <a:lnTo>
                  <a:pt x="106199" y="418772"/>
                </a:lnTo>
                <a:lnTo>
                  <a:pt x="135187" y="378218"/>
                </a:lnTo>
                <a:lnTo>
                  <a:pt x="168583" y="341771"/>
                </a:lnTo>
                <a:lnTo>
                  <a:pt x="205773" y="309698"/>
                </a:lnTo>
                <a:lnTo>
                  <a:pt x="246144" y="282267"/>
                </a:lnTo>
                <a:lnTo>
                  <a:pt x="289082" y="259743"/>
                </a:lnTo>
                <a:lnTo>
                  <a:pt x="333974" y="242393"/>
                </a:lnTo>
                <a:lnTo>
                  <a:pt x="380206" y="230484"/>
                </a:lnTo>
                <a:lnTo>
                  <a:pt x="427164" y="224281"/>
                </a:lnTo>
                <a:lnTo>
                  <a:pt x="672184" y="224281"/>
                </a:lnTo>
                <a:lnTo>
                  <a:pt x="697039" y="214502"/>
                </a:lnTo>
                <a:lnTo>
                  <a:pt x="471360" y="0"/>
                </a:lnTo>
                <a:close/>
              </a:path>
              <a:path w="697229" h="942339">
                <a:moveTo>
                  <a:pt x="672184" y="224281"/>
                </a:moveTo>
                <a:lnTo>
                  <a:pt x="427164" y="224281"/>
                </a:lnTo>
                <a:lnTo>
                  <a:pt x="420239" y="260203"/>
                </a:lnTo>
                <a:lnTo>
                  <a:pt x="413670" y="293909"/>
                </a:lnTo>
                <a:lnTo>
                  <a:pt x="406844" y="328675"/>
                </a:lnTo>
                <a:lnTo>
                  <a:pt x="672184" y="22428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object 25"/>
          <p:cNvSpPr/>
          <p:nvPr/>
        </p:nvSpPr>
        <p:spPr>
          <a:xfrm>
            <a:off x="4644639" y="2316715"/>
            <a:ext cx="920750" cy="892810"/>
          </a:xfrm>
          <a:custGeom>
            <a:avLst/>
            <a:gdLst/>
            <a:ahLst/>
            <a:cxnLst/>
            <a:rect l="l" t="t" r="r" b="b"/>
            <a:pathLst>
              <a:path w="920750" h="892810">
                <a:moveTo>
                  <a:pt x="102488" y="697230"/>
                </a:moveTo>
                <a:lnTo>
                  <a:pt x="100964" y="702310"/>
                </a:lnTo>
                <a:lnTo>
                  <a:pt x="100964" y="704850"/>
                </a:lnTo>
                <a:lnTo>
                  <a:pt x="100280" y="709930"/>
                </a:lnTo>
                <a:lnTo>
                  <a:pt x="99202" y="720090"/>
                </a:lnTo>
                <a:lnTo>
                  <a:pt x="99196" y="731520"/>
                </a:lnTo>
                <a:lnTo>
                  <a:pt x="101726" y="739140"/>
                </a:lnTo>
                <a:lnTo>
                  <a:pt x="135812" y="773430"/>
                </a:lnTo>
                <a:lnTo>
                  <a:pt x="173196" y="802640"/>
                </a:lnTo>
                <a:lnTo>
                  <a:pt x="213580" y="829310"/>
                </a:lnTo>
                <a:lnTo>
                  <a:pt x="256667" y="852170"/>
                </a:lnTo>
                <a:lnTo>
                  <a:pt x="302158" y="869950"/>
                </a:lnTo>
                <a:lnTo>
                  <a:pt x="349758" y="882650"/>
                </a:lnTo>
                <a:lnTo>
                  <a:pt x="399166" y="890270"/>
                </a:lnTo>
                <a:lnTo>
                  <a:pt x="450088" y="892810"/>
                </a:lnTo>
                <a:lnTo>
                  <a:pt x="498149" y="891540"/>
                </a:lnTo>
                <a:lnTo>
                  <a:pt x="544830" y="883920"/>
                </a:lnTo>
                <a:lnTo>
                  <a:pt x="589894" y="872490"/>
                </a:lnTo>
                <a:lnTo>
                  <a:pt x="606513" y="866140"/>
                </a:lnTo>
                <a:lnTo>
                  <a:pt x="450088" y="866140"/>
                </a:lnTo>
                <a:lnTo>
                  <a:pt x="427135" y="857250"/>
                </a:lnTo>
                <a:lnTo>
                  <a:pt x="386588" y="857250"/>
                </a:lnTo>
                <a:lnTo>
                  <a:pt x="339732" y="838200"/>
                </a:lnTo>
                <a:lnTo>
                  <a:pt x="332139" y="833120"/>
                </a:lnTo>
                <a:lnTo>
                  <a:pt x="283210" y="833120"/>
                </a:lnTo>
                <a:lnTo>
                  <a:pt x="246780" y="816610"/>
                </a:lnTo>
                <a:lnTo>
                  <a:pt x="212185" y="796290"/>
                </a:lnTo>
                <a:lnTo>
                  <a:pt x="179732" y="773430"/>
                </a:lnTo>
                <a:lnTo>
                  <a:pt x="149733" y="748030"/>
                </a:lnTo>
                <a:lnTo>
                  <a:pt x="171084" y="740410"/>
                </a:lnTo>
                <a:lnTo>
                  <a:pt x="193675" y="732790"/>
                </a:lnTo>
                <a:lnTo>
                  <a:pt x="227193" y="732790"/>
                </a:lnTo>
                <a:lnTo>
                  <a:pt x="222333" y="726440"/>
                </a:lnTo>
                <a:lnTo>
                  <a:pt x="128650" y="726440"/>
                </a:lnTo>
                <a:lnTo>
                  <a:pt x="121920" y="720090"/>
                </a:lnTo>
                <a:lnTo>
                  <a:pt x="115284" y="712470"/>
                </a:lnTo>
                <a:lnTo>
                  <a:pt x="108791" y="704850"/>
                </a:lnTo>
                <a:lnTo>
                  <a:pt x="102488" y="697230"/>
                </a:lnTo>
                <a:close/>
              </a:path>
              <a:path w="920750" h="892810">
                <a:moveTo>
                  <a:pt x="684826" y="698500"/>
                </a:moveTo>
                <a:lnTo>
                  <a:pt x="476652" y="698500"/>
                </a:lnTo>
                <a:lnTo>
                  <a:pt x="528258" y="701040"/>
                </a:lnTo>
                <a:lnTo>
                  <a:pt x="553465" y="703580"/>
                </a:lnTo>
                <a:lnTo>
                  <a:pt x="529955" y="773430"/>
                </a:lnTo>
                <a:lnTo>
                  <a:pt x="503586" y="824230"/>
                </a:lnTo>
                <a:lnTo>
                  <a:pt x="476313" y="855980"/>
                </a:lnTo>
                <a:lnTo>
                  <a:pt x="450088" y="866140"/>
                </a:lnTo>
                <a:lnTo>
                  <a:pt x="606513" y="866140"/>
                </a:lnTo>
                <a:lnTo>
                  <a:pt x="629779" y="857250"/>
                </a:lnTo>
                <a:lnTo>
                  <a:pt x="513588" y="857250"/>
                </a:lnTo>
                <a:lnTo>
                  <a:pt x="533038" y="829310"/>
                </a:lnTo>
                <a:lnTo>
                  <a:pt x="550989" y="795020"/>
                </a:lnTo>
                <a:lnTo>
                  <a:pt x="567130" y="753110"/>
                </a:lnTo>
                <a:lnTo>
                  <a:pt x="581151" y="706120"/>
                </a:lnTo>
                <a:lnTo>
                  <a:pt x="723141" y="706120"/>
                </a:lnTo>
                <a:lnTo>
                  <a:pt x="725689" y="701040"/>
                </a:lnTo>
                <a:lnTo>
                  <a:pt x="695071" y="701040"/>
                </a:lnTo>
                <a:lnTo>
                  <a:pt x="684826" y="698500"/>
                </a:lnTo>
                <a:close/>
              </a:path>
              <a:path w="920750" h="892810">
                <a:moveTo>
                  <a:pt x="348308" y="706120"/>
                </a:moveTo>
                <a:lnTo>
                  <a:pt x="319913" y="706120"/>
                </a:lnTo>
                <a:lnTo>
                  <a:pt x="333849" y="753110"/>
                </a:lnTo>
                <a:lnTo>
                  <a:pt x="349869" y="795020"/>
                </a:lnTo>
                <a:lnTo>
                  <a:pt x="367579" y="829310"/>
                </a:lnTo>
                <a:lnTo>
                  <a:pt x="386588" y="857250"/>
                </a:lnTo>
                <a:lnTo>
                  <a:pt x="427135" y="857250"/>
                </a:lnTo>
                <a:lnTo>
                  <a:pt x="423856" y="855980"/>
                </a:lnTo>
                <a:lnTo>
                  <a:pt x="396636" y="824230"/>
                </a:lnTo>
                <a:lnTo>
                  <a:pt x="370488" y="773430"/>
                </a:lnTo>
                <a:lnTo>
                  <a:pt x="348308" y="706120"/>
                </a:lnTo>
                <a:close/>
              </a:path>
              <a:path w="920750" h="892810">
                <a:moveTo>
                  <a:pt x="723141" y="706120"/>
                </a:moveTo>
                <a:lnTo>
                  <a:pt x="581151" y="706120"/>
                </a:lnTo>
                <a:lnTo>
                  <a:pt x="606925" y="709930"/>
                </a:lnTo>
                <a:lnTo>
                  <a:pt x="679576" y="725170"/>
                </a:lnTo>
                <a:lnTo>
                  <a:pt x="644247" y="770890"/>
                </a:lnTo>
                <a:lnTo>
                  <a:pt x="604488" y="808990"/>
                </a:lnTo>
                <a:lnTo>
                  <a:pt x="560776" y="838200"/>
                </a:lnTo>
                <a:lnTo>
                  <a:pt x="513588" y="857250"/>
                </a:lnTo>
                <a:lnTo>
                  <a:pt x="629779" y="857250"/>
                </a:lnTo>
                <a:lnTo>
                  <a:pt x="633102" y="855980"/>
                </a:lnTo>
                <a:lnTo>
                  <a:pt x="674218" y="836930"/>
                </a:lnTo>
                <a:lnTo>
                  <a:pt x="680342" y="833120"/>
                </a:lnTo>
                <a:lnTo>
                  <a:pt x="617727" y="833120"/>
                </a:lnTo>
                <a:lnTo>
                  <a:pt x="642254" y="811530"/>
                </a:lnTo>
                <a:lnTo>
                  <a:pt x="665543" y="788670"/>
                </a:lnTo>
                <a:lnTo>
                  <a:pt x="687308" y="762000"/>
                </a:lnTo>
                <a:lnTo>
                  <a:pt x="707263" y="732790"/>
                </a:lnTo>
                <a:lnTo>
                  <a:pt x="802885" y="732790"/>
                </a:lnTo>
                <a:lnTo>
                  <a:pt x="808509" y="726440"/>
                </a:lnTo>
                <a:lnTo>
                  <a:pt x="772413" y="726440"/>
                </a:lnTo>
                <a:lnTo>
                  <a:pt x="760015" y="722630"/>
                </a:lnTo>
                <a:lnTo>
                  <a:pt x="734695" y="712470"/>
                </a:lnTo>
                <a:lnTo>
                  <a:pt x="721867" y="708660"/>
                </a:lnTo>
                <a:lnTo>
                  <a:pt x="723141" y="706120"/>
                </a:lnTo>
                <a:close/>
              </a:path>
              <a:path w="920750" h="892810">
                <a:moveTo>
                  <a:pt x="227193" y="732790"/>
                </a:moveTo>
                <a:lnTo>
                  <a:pt x="193675" y="732790"/>
                </a:lnTo>
                <a:lnTo>
                  <a:pt x="213522" y="762000"/>
                </a:lnTo>
                <a:lnTo>
                  <a:pt x="235108" y="788670"/>
                </a:lnTo>
                <a:lnTo>
                  <a:pt x="258361" y="811530"/>
                </a:lnTo>
                <a:lnTo>
                  <a:pt x="283210" y="833120"/>
                </a:lnTo>
                <a:lnTo>
                  <a:pt x="332139" y="833120"/>
                </a:lnTo>
                <a:lnTo>
                  <a:pt x="296068" y="808990"/>
                </a:lnTo>
                <a:lnTo>
                  <a:pt x="256357" y="770890"/>
                </a:lnTo>
                <a:lnTo>
                  <a:pt x="227193" y="732790"/>
                </a:lnTo>
                <a:close/>
              </a:path>
              <a:path w="920750" h="892810">
                <a:moveTo>
                  <a:pt x="802885" y="732790"/>
                </a:moveTo>
                <a:lnTo>
                  <a:pt x="707263" y="732790"/>
                </a:lnTo>
                <a:lnTo>
                  <a:pt x="729853" y="740410"/>
                </a:lnTo>
                <a:lnTo>
                  <a:pt x="751204" y="748030"/>
                </a:lnTo>
                <a:lnTo>
                  <a:pt x="720830" y="773430"/>
                </a:lnTo>
                <a:lnTo>
                  <a:pt x="688419" y="796290"/>
                </a:lnTo>
                <a:lnTo>
                  <a:pt x="654032" y="816610"/>
                </a:lnTo>
                <a:lnTo>
                  <a:pt x="617727" y="833120"/>
                </a:lnTo>
                <a:lnTo>
                  <a:pt x="680342" y="833120"/>
                </a:lnTo>
                <a:lnTo>
                  <a:pt x="713004" y="812800"/>
                </a:lnTo>
                <a:lnTo>
                  <a:pt x="749223" y="786130"/>
                </a:lnTo>
                <a:lnTo>
                  <a:pt x="782637" y="755650"/>
                </a:lnTo>
                <a:lnTo>
                  <a:pt x="802885" y="732790"/>
                </a:lnTo>
                <a:close/>
              </a:path>
              <a:path w="920750" h="892810">
                <a:moveTo>
                  <a:pt x="135889" y="435610"/>
                </a:moveTo>
                <a:lnTo>
                  <a:pt x="109092" y="435610"/>
                </a:lnTo>
                <a:lnTo>
                  <a:pt x="111912" y="486410"/>
                </a:lnTo>
                <a:lnTo>
                  <a:pt x="118570" y="534670"/>
                </a:lnTo>
                <a:lnTo>
                  <a:pt x="128841" y="581660"/>
                </a:lnTo>
                <a:lnTo>
                  <a:pt x="142498" y="627380"/>
                </a:lnTo>
                <a:lnTo>
                  <a:pt x="159316" y="669289"/>
                </a:lnTo>
                <a:lnTo>
                  <a:pt x="179070" y="708660"/>
                </a:lnTo>
                <a:lnTo>
                  <a:pt x="165798" y="712470"/>
                </a:lnTo>
                <a:lnTo>
                  <a:pt x="152908" y="717550"/>
                </a:lnTo>
                <a:lnTo>
                  <a:pt x="140493" y="722630"/>
                </a:lnTo>
                <a:lnTo>
                  <a:pt x="128650" y="726440"/>
                </a:lnTo>
                <a:lnTo>
                  <a:pt x="222333" y="726440"/>
                </a:lnTo>
                <a:lnTo>
                  <a:pt x="221361" y="725170"/>
                </a:lnTo>
                <a:lnTo>
                  <a:pt x="268779" y="715010"/>
                </a:lnTo>
                <a:lnTo>
                  <a:pt x="293959" y="709930"/>
                </a:lnTo>
                <a:lnTo>
                  <a:pt x="319913" y="706120"/>
                </a:lnTo>
                <a:lnTo>
                  <a:pt x="348308" y="706120"/>
                </a:lnTo>
                <a:lnTo>
                  <a:pt x="347472" y="703580"/>
                </a:lnTo>
                <a:lnTo>
                  <a:pt x="371730" y="701040"/>
                </a:lnTo>
                <a:lnTo>
                  <a:pt x="205866" y="701040"/>
                </a:lnTo>
                <a:lnTo>
                  <a:pt x="186475" y="662939"/>
                </a:lnTo>
                <a:lnTo>
                  <a:pt x="169860" y="622300"/>
                </a:lnTo>
                <a:lnTo>
                  <a:pt x="156257" y="579120"/>
                </a:lnTo>
                <a:lnTo>
                  <a:pt x="145904" y="533400"/>
                </a:lnTo>
                <a:lnTo>
                  <a:pt x="139036" y="485139"/>
                </a:lnTo>
                <a:lnTo>
                  <a:pt x="135889" y="435610"/>
                </a:lnTo>
                <a:close/>
              </a:path>
              <a:path w="920750" h="892810">
                <a:moveTo>
                  <a:pt x="809584" y="116839"/>
                </a:moveTo>
                <a:lnTo>
                  <a:pt x="772413" y="116839"/>
                </a:lnTo>
                <a:lnTo>
                  <a:pt x="805973" y="157480"/>
                </a:lnTo>
                <a:lnTo>
                  <a:pt x="834728" y="201930"/>
                </a:lnTo>
                <a:lnTo>
                  <a:pt x="858234" y="248920"/>
                </a:lnTo>
                <a:lnTo>
                  <a:pt x="876046" y="299720"/>
                </a:lnTo>
                <a:lnTo>
                  <a:pt x="887719" y="353060"/>
                </a:lnTo>
                <a:lnTo>
                  <a:pt x="892810" y="407670"/>
                </a:lnTo>
                <a:lnTo>
                  <a:pt x="0" y="407670"/>
                </a:lnTo>
                <a:lnTo>
                  <a:pt x="0" y="435610"/>
                </a:lnTo>
                <a:lnTo>
                  <a:pt x="892810" y="435610"/>
                </a:lnTo>
                <a:lnTo>
                  <a:pt x="887772" y="491489"/>
                </a:lnTo>
                <a:lnTo>
                  <a:pt x="876215" y="543560"/>
                </a:lnTo>
                <a:lnTo>
                  <a:pt x="858520" y="594360"/>
                </a:lnTo>
                <a:lnTo>
                  <a:pt x="835067" y="642620"/>
                </a:lnTo>
                <a:lnTo>
                  <a:pt x="806238" y="687070"/>
                </a:lnTo>
                <a:lnTo>
                  <a:pt x="772413" y="726440"/>
                </a:lnTo>
                <a:lnTo>
                  <a:pt x="808509" y="726440"/>
                </a:lnTo>
                <a:lnTo>
                  <a:pt x="840102" y="685800"/>
                </a:lnTo>
                <a:lnTo>
                  <a:pt x="863677" y="646430"/>
                </a:lnTo>
                <a:lnTo>
                  <a:pt x="883499" y="605789"/>
                </a:lnTo>
                <a:lnTo>
                  <a:pt x="899329" y="561339"/>
                </a:lnTo>
                <a:lnTo>
                  <a:pt x="910930" y="516889"/>
                </a:lnTo>
                <a:lnTo>
                  <a:pt x="918065" y="469900"/>
                </a:lnTo>
                <a:lnTo>
                  <a:pt x="920496" y="421639"/>
                </a:lnTo>
                <a:lnTo>
                  <a:pt x="917934" y="372110"/>
                </a:lnTo>
                <a:lnTo>
                  <a:pt x="910423" y="323850"/>
                </a:lnTo>
                <a:lnTo>
                  <a:pt x="898219" y="278130"/>
                </a:lnTo>
                <a:lnTo>
                  <a:pt x="881579" y="233680"/>
                </a:lnTo>
                <a:lnTo>
                  <a:pt x="860762" y="191770"/>
                </a:lnTo>
                <a:lnTo>
                  <a:pt x="836025" y="151130"/>
                </a:lnTo>
                <a:lnTo>
                  <a:pt x="809584" y="116839"/>
                </a:lnTo>
                <a:close/>
              </a:path>
              <a:path w="920750" h="892810">
                <a:moveTo>
                  <a:pt x="314198" y="435610"/>
                </a:moveTo>
                <a:lnTo>
                  <a:pt x="286512" y="435610"/>
                </a:lnTo>
                <a:lnTo>
                  <a:pt x="288030" y="488950"/>
                </a:lnTo>
                <a:lnTo>
                  <a:pt x="291591" y="539750"/>
                </a:lnTo>
                <a:lnTo>
                  <a:pt x="297073" y="589280"/>
                </a:lnTo>
                <a:lnTo>
                  <a:pt x="304352" y="636270"/>
                </a:lnTo>
                <a:lnTo>
                  <a:pt x="313309" y="679450"/>
                </a:lnTo>
                <a:lnTo>
                  <a:pt x="285091" y="684530"/>
                </a:lnTo>
                <a:lnTo>
                  <a:pt x="257778" y="688340"/>
                </a:lnTo>
                <a:lnTo>
                  <a:pt x="205866" y="701040"/>
                </a:lnTo>
                <a:lnTo>
                  <a:pt x="371730" y="701040"/>
                </a:lnTo>
                <a:lnTo>
                  <a:pt x="422392" y="698500"/>
                </a:lnTo>
                <a:lnTo>
                  <a:pt x="684826" y="698500"/>
                </a:lnTo>
                <a:lnTo>
                  <a:pt x="669460" y="694690"/>
                </a:lnTo>
                <a:lnTo>
                  <a:pt x="615525" y="684530"/>
                </a:lnTo>
                <a:lnTo>
                  <a:pt x="587628" y="680720"/>
                </a:lnTo>
                <a:lnTo>
                  <a:pt x="588396" y="676910"/>
                </a:lnTo>
                <a:lnTo>
                  <a:pt x="340233" y="676910"/>
                </a:lnTo>
                <a:lnTo>
                  <a:pt x="331648" y="635000"/>
                </a:lnTo>
                <a:lnTo>
                  <a:pt x="324594" y="590550"/>
                </a:lnTo>
                <a:lnTo>
                  <a:pt x="319229" y="542289"/>
                </a:lnTo>
                <a:lnTo>
                  <a:pt x="315796" y="491489"/>
                </a:lnTo>
                <a:lnTo>
                  <a:pt x="315675" y="488950"/>
                </a:lnTo>
                <a:lnTo>
                  <a:pt x="314198" y="435610"/>
                </a:lnTo>
                <a:close/>
              </a:path>
              <a:path w="920750" h="892810">
                <a:moveTo>
                  <a:pt x="791845" y="435610"/>
                </a:moveTo>
                <a:lnTo>
                  <a:pt x="764286" y="435610"/>
                </a:lnTo>
                <a:lnTo>
                  <a:pt x="761469" y="485139"/>
                </a:lnTo>
                <a:lnTo>
                  <a:pt x="754836" y="533400"/>
                </a:lnTo>
                <a:lnTo>
                  <a:pt x="744632" y="579120"/>
                </a:lnTo>
                <a:lnTo>
                  <a:pt x="731106" y="622300"/>
                </a:lnTo>
                <a:lnTo>
                  <a:pt x="714503" y="662939"/>
                </a:lnTo>
                <a:lnTo>
                  <a:pt x="695071" y="701040"/>
                </a:lnTo>
                <a:lnTo>
                  <a:pt x="725689" y="701040"/>
                </a:lnTo>
                <a:lnTo>
                  <a:pt x="758326" y="627380"/>
                </a:lnTo>
                <a:lnTo>
                  <a:pt x="771858" y="581660"/>
                </a:lnTo>
                <a:lnTo>
                  <a:pt x="782056" y="534670"/>
                </a:lnTo>
                <a:lnTo>
                  <a:pt x="788769" y="486410"/>
                </a:lnTo>
                <a:lnTo>
                  <a:pt x="791845" y="435610"/>
                </a:lnTo>
                <a:close/>
              </a:path>
              <a:path w="920750" h="892810">
                <a:moveTo>
                  <a:pt x="478450" y="671830"/>
                </a:moveTo>
                <a:lnTo>
                  <a:pt x="422153" y="671830"/>
                </a:lnTo>
                <a:lnTo>
                  <a:pt x="367238" y="674370"/>
                </a:lnTo>
                <a:lnTo>
                  <a:pt x="340233" y="676910"/>
                </a:lnTo>
                <a:lnTo>
                  <a:pt x="559942" y="676910"/>
                </a:lnTo>
                <a:lnTo>
                  <a:pt x="533366" y="674370"/>
                </a:lnTo>
                <a:lnTo>
                  <a:pt x="478450" y="671830"/>
                </a:lnTo>
                <a:close/>
              </a:path>
              <a:path w="920750" h="892810">
                <a:moveTo>
                  <a:pt x="614426" y="435610"/>
                </a:moveTo>
                <a:lnTo>
                  <a:pt x="586866" y="435610"/>
                </a:lnTo>
                <a:lnTo>
                  <a:pt x="585212" y="490220"/>
                </a:lnTo>
                <a:lnTo>
                  <a:pt x="581467" y="542289"/>
                </a:lnTo>
                <a:lnTo>
                  <a:pt x="575857" y="590550"/>
                </a:lnTo>
                <a:lnTo>
                  <a:pt x="568607" y="635000"/>
                </a:lnTo>
                <a:lnTo>
                  <a:pt x="559942" y="676910"/>
                </a:lnTo>
                <a:lnTo>
                  <a:pt x="588396" y="676910"/>
                </a:lnTo>
                <a:lnTo>
                  <a:pt x="596585" y="636270"/>
                </a:lnTo>
                <a:lnTo>
                  <a:pt x="603864" y="589280"/>
                </a:lnTo>
                <a:lnTo>
                  <a:pt x="609345" y="539750"/>
                </a:lnTo>
                <a:lnTo>
                  <a:pt x="612907" y="488950"/>
                </a:lnTo>
                <a:lnTo>
                  <a:pt x="614426" y="435610"/>
                </a:lnTo>
                <a:close/>
              </a:path>
              <a:path w="920750" h="892810">
                <a:moveTo>
                  <a:pt x="159512" y="99060"/>
                </a:moveTo>
                <a:lnTo>
                  <a:pt x="152969" y="104139"/>
                </a:lnTo>
                <a:lnTo>
                  <a:pt x="146700" y="109220"/>
                </a:lnTo>
                <a:lnTo>
                  <a:pt x="140741" y="114300"/>
                </a:lnTo>
                <a:lnTo>
                  <a:pt x="135127" y="119380"/>
                </a:lnTo>
                <a:lnTo>
                  <a:pt x="156479" y="127000"/>
                </a:lnTo>
                <a:lnTo>
                  <a:pt x="179070" y="134620"/>
                </a:lnTo>
                <a:lnTo>
                  <a:pt x="159316" y="173989"/>
                </a:lnTo>
                <a:lnTo>
                  <a:pt x="142498" y="217170"/>
                </a:lnTo>
                <a:lnTo>
                  <a:pt x="128841" y="261620"/>
                </a:lnTo>
                <a:lnTo>
                  <a:pt x="118570" y="308610"/>
                </a:lnTo>
                <a:lnTo>
                  <a:pt x="111912" y="356870"/>
                </a:lnTo>
                <a:lnTo>
                  <a:pt x="109092" y="407670"/>
                </a:lnTo>
                <a:lnTo>
                  <a:pt x="135889" y="407670"/>
                </a:lnTo>
                <a:lnTo>
                  <a:pt x="139036" y="358139"/>
                </a:lnTo>
                <a:lnTo>
                  <a:pt x="145904" y="311150"/>
                </a:lnTo>
                <a:lnTo>
                  <a:pt x="156257" y="265430"/>
                </a:lnTo>
                <a:lnTo>
                  <a:pt x="169860" y="222250"/>
                </a:lnTo>
                <a:lnTo>
                  <a:pt x="186475" y="180339"/>
                </a:lnTo>
                <a:lnTo>
                  <a:pt x="205866" y="142239"/>
                </a:lnTo>
                <a:lnTo>
                  <a:pt x="372346" y="142239"/>
                </a:lnTo>
                <a:lnTo>
                  <a:pt x="347472" y="139700"/>
                </a:lnTo>
                <a:lnTo>
                  <a:pt x="347916" y="137160"/>
                </a:lnTo>
                <a:lnTo>
                  <a:pt x="319913" y="137160"/>
                </a:lnTo>
                <a:lnTo>
                  <a:pt x="293959" y="133350"/>
                </a:lnTo>
                <a:lnTo>
                  <a:pt x="244528" y="123189"/>
                </a:lnTo>
                <a:lnTo>
                  <a:pt x="221361" y="118110"/>
                </a:lnTo>
                <a:lnTo>
                  <a:pt x="226759" y="110489"/>
                </a:lnTo>
                <a:lnTo>
                  <a:pt x="193675" y="110489"/>
                </a:lnTo>
                <a:lnTo>
                  <a:pt x="175974" y="105410"/>
                </a:lnTo>
                <a:lnTo>
                  <a:pt x="167582" y="101600"/>
                </a:lnTo>
                <a:lnTo>
                  <a:pt x="159512" y="99060"/>
                </a:lnTo>
                <a:close/>
              </a:path>
              <a:path w="920750" h="892810">
                <a:moveTo>
                  <a:pt x="372346" y="142239"/>
                </a:moveTo>
                <a:lnTo>
                  <a:pt x="205866" y="142239"/>
                </a:lnTo>
                <a:lnTo>
                  <a:pt x="257778" y="154939"/>
                </a:lnTo>
                <a:lnTo>
                  <a:pt x="285091" y="160020"/>
                </a:lnTo>
                <a:lnTo>
                  <a:pt x="313309" y="163830"/>
                </a:lnTo>
                <a:lnTo>
                  <a:pt x="304352" y="207010"/>
                </a:lnTo>
                <a:lnTo>
                  <a:pt x="297073" y="254000"/>
                </a:lnTo>
                <a:lnTo>
                  <a:pt x="291592" y="303530"/>
                </a:lnTo>
                <a:lnTo>
                  <a:pt x="288030" y="354330"/>
                </a:lnTo>
                <a:lnTo>
                  <a:pt x="286512" y="407670"/>
                </a:lnTo>
                <a:lnTo>
                  <a:pt x="314198" y="407670"/>
                </a:lnTo>
                <a:lnTo>
                  <a:pt x="315710" y="353060"/>
                </a:lnTo>
                <a:lnTo>
                  <a:pt x="319229" y="300989"/>
                </a:lnTo>
                <a:lnTo>
                  <a:pt x="324594" y="252730"/>
                </a:lnTo>
                <a:lnTo>
                  <a:pt x="331648" y="208280"/>
                </a:lnTo>
                <a:lnTo>
                  <a:pt x="340233" y="166370"/>
                </a:lnTo>
                <a:lnTo>
                  <a:pt x="588140" y="166370"/>
                </a:lnTo>
                <a:lnTo>
                  <a:pt x="587628" y="163830"/>
                </a:lnTo>
                <a:lnTo>
                  <a:pt x="615525" y="160020"/>
                </a:lnTo>
                <a:lnTo>
                  <a:pt x="642874" y="154939"/>
                </a:lnTo>
                <a:lnTo>
                  <a:pt x="684826" y="144780"/>
                </a:lnTo>
                <a:lnTo>
                  <a:pt x="423856" y="144780"/>
                </a:lnTo>
                <a:lnTo>
                  <a:pt x="372346" y="142239"/>
                </a:lnTo>
                <a:close/>
              </a:path>
              <a:path w="920750" h="892810">
                <a:moveTo>
                  <a:pt x="588140" y="166370"/>
                </a:moveTo>
                <a:lnTo>
                  <a:pt x="559942" y="166370"/>
                </a:lnTo>
                <a:lnTo>
                  <a:pt x="568607" y="208280"/>
                </a:lnTo>
                <a:lnTo>
                  <a:pt x="575857" y="252730"/>
                </a:lnTo>
                <a:lnTo>
                  <a:pt x="581467" y="300989"/>
                </a:lnTo>
                <a:lnTo>
                  <a:pt x="585212" y="353060"/>
                </a:lnTo>
                <a:lnTo>
                  <a:pt x="586866" y="407670"/>
                </a:lnTo>
                <a:lnTo>
                  <a:pt x="614426" y="407670"/>
                </a:lnTo>
                <a:lnTo>
                  <a:pt x="612907" y="354330"/>
                </a:lnTo>
                <a:lnTo>
                  <a:pt x="609346" y="303530"/>
                </a:lnTo>
                <a:lnTo>
                  <a:pt x="603864" y="254000"/>
                </a:lnTo>
                <a:lnTo>
                  <a:pt x="596585" y="208280"/>
                </a:lnTo>
                <a:lnTo>
                  <a:pt x="588140" y="166370"/>
                </a:lnTo>
                <a:close/>
              </a:path>
              <a:path w="920750" h="892810">
                <a:moveTo>
                  <a:pt x="725689" y="142239"/>
                </a:moveTo>
                <a:lnTo>
                  <a:pt x="695071" y="142239"/>
                </a:lnTo>
                <a:lnTo>
                  <a:pt x="714503" y="180339"/>
                </a:lnTo>
                <a:lnTo>
                  <a:pt x="731106" y="222250"/>
                </a:lnTo>
                <a:lnTo>
                  <a:pt x="744632" y="265430"/>
                </a:lnTo>
                <a:lnTo>
                  <a:pt x="754836" y="311150"/>
                </a:lnTo>
                <a:lnTo>
                  <a:pt x="761469" y="358139"/>
                </a:lnTo>
                <a:lnTo>
                  <a:pt x="764286" y="407670"/>
                </a:lnTo>
                <a:lnTo>
                  <a:pt x="791845" y="407670"/>
                </a:lnTo>
                <a:lnTo>
                  <a:pt x="788769" y="356870"/>
                </a:lnTo>
                <a:lnTo>
                  <a:pt x="782056" y="308610"/>
                </a:lnTo>
                <a:lnTo>
                  <a:pt x="771858" y="261620"/>
                </a:lnTo>
                <a:lnTo>
                  <a:pt x="758326" y="217170"/>
                </a:lnTo>
                <a:lnTo>
                  <a:pt x="741612" y="173989"/>
                </a:lnTo>
                <a:lnTo>
                  <a:pt x="725689" y="142239"/>
                </a:lnTo>
                <a:close/>
              </a:path>
              <a:path w="920750" h="892810">
                <a:moveTo>
                  <a:pt x="559942" y="166370"/>
                </a:moveTo>
                <a:lnTo>
                  <a:pt x="340233" y="166370"/>
                </a:lnTo>
                <a:lnTo>
                  <a:pt x="394541" y="171450"/>
                </a:lnTo>
                <a:lnTo>
                  <a:pt x="422153" y="172720"/>
                </a:lnTo>
                <a:lnTo>
                  <a:pt x="478450" y="172720"/>
                </a:lnTo>
                <a:lnTo>
                  <a:pt x="506206" y="171450"/>
                </a:lnTo>
                <a:lnTo>
                  <a:pt x="559942" y="166370"/>
                </a:lnTo>
                <a:close/>
              </a:path>
              <a:path w="920750" h="892810">
                <a:moveTo>
                  <a:pt x="549401" y="45720"/>
                </a:moveTo>
                <a:lnTo>
                  <a:pt x="523366" y="54610"/>
                </a:lnTo>
                <a:lnTo>
                  <a:pt x="531248" y="73660"/>
                </a:lnTo>
                <a:lnTo>
                  <a:pt x="538988" y="93980"/>
                </a:lnTo>
                <a:lnTo>
                  <a:pt x="546441" y="116839"/>
                </a:lnTo>
                <a:lnTo>
                  <a:pt x="553465" y="139700"/>
                </a:lnTo>
                <a:lnTo>
                  <a:pt x="528258" y="142239"/>
                </a:lnTo>
                <a:lnTo>
                  <a:pt x="476652" y="144780"/>
                </a:lnTo>
                <a:lnTo>
                  <a:pt x="684826" y="144780"/>
                </a:lnTo>
                <a:lnTo>
                  <a:pt x="695071" y="142239"/>
                </a:lnTo>
                <a:lnTo>
                  <a:pt x="725689" y="142239"/>
                </a:lnTo>
                <a:lnTo>
                  <a:pt x="723141" y="137160"/>
                </a:lnTo>
                <a:lnTo>
                  <a:pt x="581151" y="137160"/>
                </a:lnTo>
                <a:lnTo>
                  <a:pt x="573976" y="111760"/>
                </a:lnTo>
                <a:lnTo>
                  <a:pt x="566134" y="87630"/>
                </a:lnTo>
                <a:lnTo>
                  <a:pt x="557863" y="66040"/>
                </a:lnTo>
                <a:lnTo>
                  <a:pt x="549401" y="45720"/>
                </a:lnTo>
                <a:close/>
              </a:path>
              <a:path w="920750" h="892810">
                <a:moveTo>
                  <a:pt x="351536" y="123189"/>
                </a:moveTo>
                <a:lnTo>
                  <a:pt x="319913" y="135889"/>
                </a:lnTo>
                <a:lnTo>
                  <a:pt x="319913" y="137160"/>
                </a:lnTo>
                <a:lnTo>
                  <a:pt x="347916" y="137160"/>
                </a:lnTo>
                <a:lnTo>
                  <a:pt x="348361" y="134620"/>
                </a:lnTo>
                <a:lnTo>
                  <a:pt x="350012" y="128270"/>
                </a:lnTo>
                <a:lnTo>
                  <a:pt x="351536" y="123189"/>
                </a:lnTo>
                <a:close/>
              </a:path>
              <a:path w="920750" h="892810">
                <a:moveTo>
                  <a:pt x="624204" y="15240"/>
                </a:moveTo>
                <a:lnTo>
                  <a:pt x="594995" y="27940"/>
                </a:lnTo>
                <a:lnTo>
                  <a:pt x="618176" y="45720"/>
                </a:lnTo>
                <a:lnTo>
                  <a:pt x="640048" y="67310"/>
                </a:lnTo>
                <a:lnTo>
                  <a:pt x="660538" y="91439"/>
                </a:lnTo>
                <a:lnTo>
                  <a:pt x="679576" y="118110"/>
                </a:lnTo>
                <a:lnTo>
                  <a:pt x="606925" y="133350"/>
                </a:lnTo>
                <a:lnTo>
                  <a:pt x="581151" y="137160"/>
                </a:lnTo>
                <a:lnTo>
                  <a:pt x="723141" y="137160"/>
                </a:lnTo>
                <a:lnTo>
                  <a:pt x="721867" y="134620"/>
                </a:lnTo>
                <a:lnTo>
                  <a:pt x="747426" y="127000"/>
                </a:lnTo>
                <a:lnTo>
                  <a:pt x="772413" y="116839"/>
                </a:lnTo>
                <a:lnTo>
                  <a:pt x="809584" y="116839"/>
                </a:lnTo>
                <a:lnTo>
                  <a:pt x="807626" y="114300"/>
                </a:lnTo>
                <a:lnTo>
                  <a:pt x="803956" y="110489"/>
                </a:lnTo>
                <a:lnTo>
                  <a:pt x="707263" y="110489"/>
                </a:lnTo>
                <a:lnTo>
                  <a:pt x="688677" y="83820"/>
                </a:lnTo>
                <a:lnTo>
                  <a:pt x="668496" y="58420"/>
                </a:lnTo>
                <a:lnTo>
                  <a:pt x="646934" y="35560"/>
                </a:lnTo>
                <a:lnTo>
                  <a:pt x="624204" y="15240"/>
                </a:lnTo>
                <a:close/>
              </a:path>
              <a:path w="920750" h="892810">
                <a:moveTo>
                  <a:pt x="302006" y="29210"/>
                </a:moveTo>
                <a:lnTo>
                  <a:pt x="237616" y="52070"/>
                </a:lnTo>
                <a:lnTo>
                  <a:pt x="203773" y="95250"/>
                </a:lnTo>
                <a:lnTo>
                  <a:pt x="193675" y="110489"/>
                </a:lnTo>
                <a:lnTo>
                  <a:pt x="226759" y="110489"/>
                </a:lnTo>
                <a:lnTo>
                  <a:pt x="239355" y="92710"/>
                </a:lnTo>
                <a:lnTo>
                  <a:pt x="258921" y="69850"/>
                </a:lnTo>
                <a:lnTo>
                  <a:pt x="279868" y="48260"/>
                </a:lnTo>
                <a:lnTo>
                  <a:pt x="302006" y="29210"/>
                </a:lnTo>
                <a:close/>
              </a:path>
              <a:path w="920750" h="892810">
                <a:moveTo>
                  <a:pt x="662559" y="0"/>
                </a:moveTo>
                <a:lnTo>
                  <a:pt x="642112" y="8890"/>
                </a:lnTo>
                <a:lnTo>
                  <a:pt x="626745" y="13970"/>
                </a:lnTo>
                <a:lnTo>
                  <a:pt x="660604" y="30479"/>
                </a:lnTo>
                <a:lnTo>
                  <a:pt x="692642" y="50800"/>
                </a:lnTo>
                <a:lnTo>
                  <a:pt x="722846" y="72390"/>
                </a:lnTo>
                <a:lnTo>
                  <a:pt x="751204" y="95250"/>
                </a:lnTo>
                <a:lnTo>
                  <a:pt x="729853" y="102870"/>
                </a:lnTo>
                <a:lnTo>
                  <a:pt x="707263" y="110489"/>
                </a:lnTo>
                <a:lnTo>
                  <a:pt x="803956" y="110489"/>
                </a:lnTo>
                <a:lnTo>
                  <a:pt x="775822" y="81280"/>
                </a:lnTo>
                <a:lnTo>
                  <a:pt x="740871" y="50800"/>
                </a:lnTo>
                <a:lnTo>
                  <a:pt x="703031" y="24129"/>
                </a:lnTo>
                <a:lnTo>
                  <a:pt x="66255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object 26"/>
          <p:cNvSpPr txBox="1"/>
          <p:nvPr/>
        </p:nvSpPr>
        <p:spPr>
          <a:xfrm>
            <a:off x="8846186" y="1304919"/>
            <a:ext cx="2519045" cy="29972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n-US" b="1" spc="-5">
                <a:solidFill>
                  <a:srgbClr val="000004"/>
                </a:solidFill>
                <a:latin typeface="Arial" panose="020B0604020202020204" pitchFamily="34" charset="0"/>
                <a:cs typeface="Arial" panose="020B0604020202020204" pitchFamily="34" charset="0"/>
              </a:rPr>
              <a:t>Category D</a:t>
            </a:r>
            <a:r>
              <a:rPr kumimoji="0" lang="en-US" sz="1800" b="1"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ata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object 32"/>
          <p:cNvSpPr/>
          <p:nvPr/>
        </p:nvSpPr>
        <p:spPr>
          <a:xfrm>
            <a:off x="7727495" y="2121584"/>
            <a:ext cx="828040" cy="864235"/>
          </a:xfrm>
          <a:custGeom>
            <a:avLst/>
            <a:gdLst/>
            <a:ahLst/>
            <a:cxnLst/>
            <a:rect l="l" t="t" r="r" b="b"/>
            <a:pathLst>
              <a:path w="828040" h="864235">
                <a:moveTo>
                  <a:pt x="687219" y="789618"/>
                </a:moveTo>
                <a:lnTo>
                  <a:pt x="586174" y="789618"/>
                </a:lnTo>
                <a:lnTo>
                  <a:pt x="595826" y="807652"/>
                </a:lnTo>
                <a:lnTo>
                  <a:pt x="541597" y="838386"/>
                </a:lnTo>
                <a:lnTo>
                  <a:pt x="555440" y="863913"/>
                </a:lnTo>
                <a:lnTo>
                  <a:pt x="687219" y="789618"/>
                </a:lnTo>
                <a:close/>
              </a:path>
              <a:path w="828040" h="864235">
                <a:moveTo>
                  <a:pt x="433931" y="0"/>
                </a:moveTo>
                <a:lnTo>
                  <a:pt x="388229" y="152"/>
                </a:lnTo>
                <a:lnTo>
                  <a:pt x="342444" y="5505"/>
                </a:lnTo>
                <a:lnTo>
                  <a:pt x="296991" y="16185"/>
                </a:lnTo>
                <a:lnTo>
                  <a:pt x="252281" y="32319"/>
                </a:lnTo>
                <a:lnTo>
                  <a:pt x="208730" y="54034"/>
                </a:lnTo>
                <a:lnTo>
                  <a:pt x="168307" y="80220"/>
                </a:lnTo>
                <a:lnTo>
                  <a:pt x="131913" y="110270"/>
                </a:lnTo>
                <a:lnTo>
                  <a:pt x="99655" y="143754"/>
                </a:lnTo>
                <a:lnTo>
                  <a:pt x="71642" y="180244"/>
                </a:lnTo>
                <a:lnTo>
                  <a:pt x="47984" y="219311"/>
                </a:lnTo>
                <a:lnTo>
                  <a:pt x="28789" y="260527"/>
                </a:lnTo>
                <a:lnTo>
                  <a:pt x="14166" y="303462"/>
                </a:lnTo>
                <a:lnTo>
                  <a:pt x="4670" y="347698"/>
                </a:lnTo>
                <a:lnTo>
                  <a:pt x="0" y="392833"/>
                </a:lnTo>
                <a:lnTo>
                  <a:pt x="283" y="438456"/>
                </a:lnTo>
                <a:lnTo>
                  <a:pt x="5650" y="484159"/>
                </a:lnTo>
                <a:lnTo>
                  <a:pt x="16228" y="529533"/>
                </a:lnTo>
                <a:lnTo>
                  <a:pt x="32147" y="574169"/>
                </a:lnTo>
                <a:lnTo>
                  <a:pt x="53536" y="617660"/>
                </a:lnTo>
                <a:lnTo>
                  <a:pt x="79730" y="658041"/>
                </a:lnTo>
                <a:lnTo>
                  <a:pt x="109803" y="694490"/>
                </a:lnTo>
                <a:lnTo>
                  <a:pt x="143326" y="726838"/>
                </a:lnTo>
                <a:lnTo>
                  <a:pt x="179871" y="754916"/>
                </a:lnTo>
                <a:lnTo>
                  <a:pt x="219008" y="778555"/>
                </a:lnTo>
                <a:lnTo>
                  <a:pt x="260309" y="797587"/>
                </a:lnTo>
                <a:lnTo>
                  <a:pt x="303345" y="811843"/>
                </a:lnTo>
                <a:lnTo>
                  <a:pt x="349695" y="821935"/>
                </a:lnTo>
                <a:lnTo>
                  <a:pt x="396991" y="826626"/>
                </a:lnTo>
                <a:lnTo>
                  <a:pt x="444759" y="825829"/>
                </a:lnTo>
                <a:lnTo>
                  <a:pt x="492528" y="819453"/>
                </a:lnTo>
                <a:lnTo>
                  <a:pt x="539823" y="807412"/>
                </a:lnTo>
                <a:lnTo>
                  <a:pt x="586174" y="789618"/>
                </a:lnTo>
                <a:lnTo>
                  <a:pt x="687219" y="789618"/>
                </a:lnTo>
                <a:lnTo>
                  <a:pt x="719207" y="771584"/>
                </a:lnTo>
                <a:lnTo>
                  <a:pt x="659580" y="771584"/>
                </a:lnTo>
                <a:lnTo>
                  <a:pt x="648912" y="753550"/>
                </a:lnTo>
                <a:lnTo>
                  <a:pt x="688189" y="723291"/>
                </a:lnTo>
                <a:lnTo>
                  <a:pt x="690210" y="721301"/>
                </a:lnTo>
                <a:lnTo>
                  <a:pt x="426041" y="721301"/>
                </a:lnTo>
                <a:lnTo>
                  <a:pt x="378638" y="719232"/>
                </a:lnTo>
                <a:lnTo>
                  <a:pt x="332047" y="709989"/>
                </a:lnTo>
                <a:lnTo>
                  <a:pt x="287269" y="694349"/>
                </a:lnTo>
                <a:lnTo>
                  <a:pt x="245368" y="671834"/>
                </a:lnTo>
                <a:lnTo>
                  <a:pt x="207149" y="642698"/>
                </a:lnTo>
                <a:lnTo>
                  <a:pt x="173417" y="607198"/>
                </a:lnTo>
                <a:lnTo>
                  <a:pt x="144976" y="565590"/>
                </a:lnTo>
                <a:lnTo>
                  <a:pt x="123995" y="520005"/>
                </a:lnTo>
                <a:lnTo>
                  <a:pt x="110787" y="472945"/>
                </a:lnTo>
                <a:lnTo>
                  <a:pt x="105199" y="425220"/>
                </a:lnTo>
                <a:lnTo>
                  <a:pt x="107079" y="377642"/>
                </a:lnTo>
                <a:lnTo>
                  <a:pt x="116274" y="331021"/>
                </a:lnTo>
                <a:lnTo>
                  <a:pt x="132414" y="286473"/>
                </a:lnTo>
                <a:lnTo>
                  <a:pt x="155205" y="244907"/>
                </a:lnTo>
                <a:lnTo>
                  <a:pt x="184378" y="207046"/>
                </a:lnTo>
                <a:lnTo>
                  <a:pt x="219666" y="173618"/>
                </a:lnTo>
                <a:lnTo>
                  <a:pt x="260800" y="145347"/>
                </a:lnTo>
                <a:lnTo>
                  <a:pt x="306474" y="123988"/>
                </a:lnTo>
                <a:lnTo>
                  <a:pt x="353642" y="110756"/>
                </a:lnTo>
                <a:lnTo>
                  <a:pt x="401480" y="105333"/>
                </a:lnTo>
                <a:lnTo>
                  <a:pt x="689924" y="105333"/>
                </a:lnTo>
                <a:lnTo>
                  <a:pt x="684147" y="99796"/>
                </a:lnTo>
                <a:lnTo>
                  <a:pt x="647360" y="71717"/>
                </a:lnTo>
                <a:lnTo>
                  <a:pt x="607999" y="48078"/>
                </a:lnTo>
                <a:lnTo>
                  <a:pt x="566535" y="29046"/>
                </a:lnTo>
                <a:lnTo>
                  <a:pt x="523436" y="14791"/>
                </a:lnTo>
                <a:lnTo>
                  <a:pt x="479138" y="4921"/>
                </a:lnTo>
                <a:lnTo>
                  <a:pt x="433931" y="0"/>
                </a:lnTo>
                <a:close/>
              </a:path>
              <a:path w="828040" h="864235">
                <a:moveTo>
                  <a:pt x="714952" y="740723"/>
                </a:moveTo>
                <a:lnTo>
                  <a:pt x="659580" y="771584"/>
                </a:lnTo>
                <a:lnTo>
                  <a:pt x="719207" y="771584"/>
                </a:lnTo>
                <a:lnTo>
                  <a:pt x="728668" y="766250"/>
                </a:lnTo>
                <a:lnTo>
                  <a:pt x="714952" y="740723"/>
                </a:lnTo>
                <a:close/>
              </a:path>
              <a:path w="828040" h="864235">
                <a:moveTo>
                  <a:pt x="689924" y="105333"/>
                </a:moveTo>
                <a:lnTo>
                  <a:pt x="401480" y="105333"/>
                </a:lnTo>
                <a:lnTo>
                  <a:pt x="449166" y="107401"/>
                </a:lnTo>
                <a:lnTo>
                  <a:pt x="495877" y="116645"/>
                </a:lnTo>
                <a:lnTo>
                  <a:pt x="540647" y="132284"/>
                </a:lnTo>
                <a:lnTo>
                  <a:pt x="582491" y="154800"/>
                </a:lnTo>
                <a:lnTo>
                  <a:pt x="620555" y="183935"/>
                </a:lnTo>
                <a:lnTo>
                  <a:pt x="653987" y="219435"/>
                </a:lnTo>
                <a:lnTo>
                  <a:pt x="681932" y="261044"/>
                </a:lnTo>
                <a:lnTo>
                  <a:pt x="703408" y="306629"/>
                </a:lnTo>
                <a:lnTo>
                  <a:pt x="716917" y="353689"/>
                </a:lnTo>
                <a:lnTo>
                  <a:pt x="722659" y="401413"/>
                </a:lnTo>
                <a:lnTo>
                  <a:pt x="720836" y="448992"/>
                </a:lnTo>
                <a:lnTo>
                  <a:pt x="711650" y="495613"/>
                </a:lnTo>
                <a:lnTo>
                  <a:pt x="695500" y="539770"/>
                </a:lnTo>
                <a:lnTo>
                  <a:pt x="672645" y="581288"/>
                </a:lnTo>
                <a:lnTo>
                  <a:pt x="643298" y="619294"/>
                </a:lnTo>
                <a:lnTo>
                  <a:pt x="607672" y="652918"/>
                </a:lnTo>
                <a:lnTo>
                  <a:pt x="565981" y="681287"/>
                </a:lnTo>
                <a:lnTo>
                  <a:pt x="520425" y="702645"/>
                </a:lnTo>
                <a:lnTo>
                  <a:pt x="473541" y="715877"/>
                </a:lnTo>
                <a:lnTo>
                  <a:pt x="426041" y="721301"/>
                </a:lnTo>
                <a:lnTo>
                  <a:pt x="690210" y="721301"/>
                </a:lnTo>
                <a:lnTo>
                  <a:pt x="722892" y="689109"/>
                </a:lnTo>
                <a:lnTo>
                  <a:pt x="752909" y="651505"/>
                </a:lnTo>
                <a:lnTo>
                  <a:pt x="778132" y="610980"/>
                </a:lnTo>
                <a:lnTo>
                  <a:pt x="798451" y="568036"/>
                </a:lnTo>
                <a:lnTo>
                  <a:pt x="813758" y="523172"/>
                </a:lnTo>
                <a:lnTo>
                  <a:pt x="823253" y="478875"/>
                </a:lnTo>
                <a:lnTo>
                  <a:pt x="827924" y="433601"/>
                </a:lnTo>
                <a:lnTo>
                  <a:pt x="827640" y="387818"/>
                </a:lnTo>
                <a:lnTo>
                  <a:pt x="822274" y="341995"/>
                </a:lnTo>
                <a:lnTo>
                  <a:pt x="811695" y="296601"/>
                </a:lnTo>
                <a:lnTo>
                  <a:pt x="795776" y="252104"/>
                </a:lnTo>
                <a:lnTo>
                  <a:pt x="774388" y="208974"/>
                </a:lnTo>
                <a:lnTo>
                  <a:pt x="748130" y="168593"/>
                </a:lnTo>
                <a:lnTo>
                  <a:pt x="717894" y="132144"/>
                </a:lnTo>
                <a:lnTo>
                  <a:pt x="689924" y="10533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Slide Number Placeholder 1">
            <a:extLst>
              <a:ext uri="{FF2B5EF4-FFF2-40B4-BE49-F238E27FC236}">
                <a16:creationId xmlns:a16="http://schemas.microsoft.com/office/drawing/2014/main" id="{A088B5A7-8E4D-42B9-B8CD-BBF47DD4F65F}"/>
              </a:ext>
            </a:extLst>
          </p:cNvPr>
          <p:cNvSpPr txBox="1">
            <a:spLocks/>
          </p:cNvSpPr>
          <p:nvPr/>
        </p:nvSpPr>
        <p:spPr>
          <a:xfrm>
            <a:off x="303806" y="6282912"/>
            <a:ext cx="548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1AABEC-672F-4B68-B914-690DA978312C}" type="slidenum">
              <a:rPr lang="en-GB" sz="900" smtClean="0">
                <a:solidFill>
                  <a:srgbClr val="2F469C">
                    <a:lumMod val="75000"/>
                  </a:srgbClr>
                </a:solidFill>
                <a:latin typeface="Arial" panose="020B0604020202020204" pitchFamily="34" charset="0"/>
                <a:cs typeface="Arial" panose="020B0604020202020204" pitchFamily="34" charset="0"/>
              </a:rPr>
              <a:pPr algn="r"/>
              <a:t>20</a:t>
            </a:fld>
            <a:r>
              <a:rPr lang="en-GB" sz="900" b="1" dirty="0">
                <a:solidFill>
                  <a:srgbClr val="2F469C">
                    <a:lumMod val="75000"/>
                  </a:srgbClr>
                </a:solidFill>
                <a:latin typeface="Arial" panose="020B0604020202020204" pitchFamily="34" charset="0"/>
                <a:cs typeface="Arial" panose="020B0604020202020204" pitchFamily="34" charset="0"/>
              </a:rPr>
              <a:t> ‒ </a:t>
            </a:r>
          </a:p>
        </p:txBody>
      </p:sp>
      <p:sp>
        <p:nvSpPr>
          <p:cNvPr id="2" name="Retângulo 1">
            <a:extLst>
              <a:ext uri="{FF2B5EF4-FFF2-40B4-BE49-F238E27FC236}">
                <a16:creationId xmlns:a16="http://schemas.microsoft.com/office/drawing/2014/main" id="{50AA31BF-14B9-43D6-94B8-3B81AD3E44B4}"/>
              </a:ext>
            </a:extLst>
          </p:cNvPr>
          <p:cNvSpPr/>
          <p:nvPr/>
        </p:nvSpPr>
        <p:spPr>
          <a:xfrm>
            <a:off x="566057" y="1785257"/>
            <a:ext cx="3287624" cy="17219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descr="Taças de champanhe">
            <a:extLst>
              <a:ext uri="{FF2B5EF4-FFF2-40B4-BE49-F238E27FC236}">
                <a16:creationId xmlns:a16="http://schemas.microsoft.com/office/drawing/2014/main" id="{EEE4FFE5-50C4-4317-99B9-0AB065C0EE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133" y="1919239"/>
            <a:ext cx="535363" cy="535363"/>
          </a:xfrm>
          <a:prstGeom prst="rect">
            <a:avLst/>
          </a:prstGeom>
        </p:spPr>
      </p:pic>
      <p:sp>
        <p:nvSpPr>
          <p:cNvPr id="5" name="object 12">
            <a:extLst>
              <a:ext uri="{FF2B5EF4-FFF2-40B4-BE49-F238E27FC236}">
                <a16:creationId xmlns:a16="http://schemas.microsoft.com/office/drawing/2014/main" id="{9D370E62-1492-4E19-818F-6E83E8926D88}"/>
              </a:ext>
            </a:extLst>
          </p:cNvPr>
          <p:cNvSpPr txBox="1"/>
          <p:nvPr/>
        </p:nvSpPr>
        <p:spPr>
          <a:xfrm>
            <a:off x="1677559" y="1935318"/>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Insight</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6" name="object 12">
            <a:extLst>
              <a:ext uri="{FF2B5EF4-FFF2-40B4-BE49-F238E27FC236}">
                <a16:creationId xmlns:a16="http://schemas.microsoft.com/office/drawing/2014/main" id="{BBE17B2B-D758-405D-87A0-45D833EE4D69}"/>
              </a:ext>
            </a:extLst>
          </p:cNvPr>
          <p:cNvSpPr txBox="1"/>
          <p:nvPr/>
        </p:nvSpPr>
        <p:spPr>
          <a:xfrm>
            <a:off x="1677559" y="2325495"/>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Benefits</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CE47680-8D0D-4951-B10A-4C8A6F8C6E4C}"/>
              </a:ext>
            </a:extLst>
          </p:cNvPr>
          <p:cNvSpPr txBox="1"/>
          <p:nvPr/>
        </p:nvSpPr>
        <p:spPr>
          <a:xfrm>
            <a:off x="1505298" y="2715672"/>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Reason to believe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8" name="object 12">
            <a:extLst>
              <a:ext uri="{FF2B5EF4-FFF2-40B4-BE49-F238E27FC236}">
                <a16:creationId xmlns:a16="http://schemas.microsoft.com/office/drawing/2014/main" id="{EC38B156-C6B9-4A50-91ED-CC331D709A67}"/>
              </a:ext>
            </a:extLst>
          </p:cNvPr>
          <p:cNvSpPr txBox="1"/>
          <p:nvPr/>
        </p:nvSpPr>
        <p:spPr>
          <a:xfrm>
            <a:off x="1505298" y="3105849"/>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Price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pic>
        <p:nvPicPr>
          <p:cNvPr id="9" name="Imagen 5">
            <a:extLst>
              <a:ext uri="{FF2B5EF4-FFF2-40B4-BE49-F238E27FC236}">
                <a16:creationId xmlns:a16="http://schemas.microsoft.com/office/drawing/2014/main" id="{37AA3134-B9C2-484B-9DA0-7B67747541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624" b="15562"/>
          <a:stretch/>
        </p:blipFill>
        <p:spPr>
          <a:xfrm rot="10800000">
            <a:off x="4869712" y="2415043"/>
            <a:ext cx="1540102" cy="2099383"/>
          </a:xfrm>
          <a:prstGeom prst="rect">
            <a:avLst/>
          </a:prstGeom>
        </p:spPr>
      </p:pic>
      <p:sp>
        <p:nvSpPr>
          <p:cNvPr id="44" name="object 11">
            <a:extLst>
              <a:ext uri="{FF2B5EF4-FFF2-40B4-BE49-F238E27FC236}">
                <a16:creationId xmlns:a16="http://schemas.microsoft.com/office/drawing/2014/main" id="{124E3A4B-25C6-43B0-B429-D091323BD496}"/>
              </a:ext>
            </a:extLst>
          </p:cNvPr>
          <p:cNvSpPr txBox="1"/>
          <p:nvPr/>
        </p:nvSpPr>
        <p:spPr>
          <a:xfrm>
            <a:off x="4739022" y="1323435"/>
            <a:ext cx="271395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Product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CaixaDeTexto 26">
            <a:extLst>
              <a:ext uri="{FF2B5EF4-FFF2-40B4-BE49-F238E27FC236}">
                <a16:creationId xmlns:a16="http://schemas.microsoft.com/office/drawing/2014/main" id="{57D3E735-8D34-4669-80A3-A79117B861E9}"/>
              </a:ext>
            </a:extLst>
          </p:cNvPr>
          <p:cNvSpPr txBox="1"/>
          <p:nvPr/>
        </p:nvSpPr>
        <p:spPr>
          <a:xfrm>
            <a:off x="5063478" y="5105275"/>
            <a:ext cx="2065043" cy="338554"/>
          </a:xfrm>
          <a:prstGeom prst="rect">
            <a:avLst/>
          </a:prstGeom>
          <a:noFill/>
        </p:spPr>
        <p:txBody>
          <a:bodyPr wrap="square">
            <a:spAutoFit/>
          </a:bodyPr>
          <a:lstStyle/>
          <a:p>
            <a:pPr algn="ctr"/>
            <a:r>
              <a:rPr lang="en-US" sz="1600" spc="-5">
                <a:solidFill>
                  <a:srgbClr val="000004"/>
                </a:solidFill>
                <a:latin typeface="Arial" panose="020B0604020202020204" pitchFamily="34" charset="0"/>
                <a:cs typeface="Arial" panose="020B0604020202020204" pitchFamily="34" charset="0"/>
              </a:rPr>
              <a:t>Blind or branded</a:t>
            </a:r>
            <a:endParaRPr lang="en-US" sz="1600" spc="-5" dirty="0">
              <a:solidFill>
                <a:srgbClr val="000004"/>
              </a:solidFill>
              <a:latin typeface="Arial" panose="020B0604020202020204" pitchFamily="34" charset="0"/>
              <a:cs typeface="Arial" panose="020B0604020202020204" pitchFamily="34" charset="0"/>
            </a:endParaRPr>
          </a:p>
        </p:txBody>
      </p:sp>
      <p:sp>
        <p:nvSpPr>
          <p:cNvPr id="13" name="object 12">
            <a:extLst>
              <a:ext uri="{FF2B5EF4-FFF2-40B4-BE49-F238E27FC236}">
                <a16:creationId xmlns:a16="http://schemas.microsoft.com/office/drawing/2014/main" id="{4FBE768F-26DD-4FCF-8EB9-3CF517AEC71B}"/>
              </a:ext>
            </a:extLst>
          </p:cNvPr>
          <p:cNvSpPr txBox="1"/>
          <p:nvPr/>
        </p:nvSpPr>
        <p:spPr>
          <a:xfrm>
            <a:off x="8367652" y="1804332"/>
            <a:ext cx="3468599" cy="4326184"/>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What is the demographic profile of the consumers of that category?</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endPar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a:solidFill>
                  <a:srgbClr val="000004"/>
                </a:solidFill>
                <a:latin typeface="Arial" panose="020B0604020202020204" pitchFamily="34" charset="0"/>
                <a:cs typeface="Arial" panose="020B0604020202020204" pitchFamily="34" charset="0"/>
              </a:rPr>
              <a:t>How is the market share distribution?</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endParaRPr lang="en-US" sz="1600" spc="-5">
              <a:solidFill>
                <a:srgbClr val="000004"/>
              </a:solidFill>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a:solidFill>
                  <a:srgbClr val="000004"/>
                </a:solidFill>
                <a:latin typeface="Arial" panose="020B0604020202020204" pitchFamily="34" charset="0"/>
                <a:cs typeface="Arial" panose="020B0604020202020204" pitchFamily="34" charset="0"/>
              </a:rPr>
              <a:t>Which are the competitors brands?</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endParaRPr lang="en-US" sz="1600" spc="-5">
              <a:solidFill>
                <a:srgbClr val="000004"/>
              </a:solidFill>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a:solidFill>
                  <a:srgbClr val="000004"/>
                </a:solidFill>
                <a:latin typeface="Arial" panose="020B0604020202020204" pitchFamily="34" charset="0"/>
                <a:cs typeface="Arial" panose="020B0604020202020204" pitchFamily="34" charset="0"/>
              </a:rPr>
              <a:t>What is the category penetration?</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endPar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a:solidFill>
                  <a:srgbClr val="000004"/>
                </a:solidFill>
                <a:latin typeface="Arial" panose="020B0604020202020204" pitchFamily="34" charset="0"/>
                <a:cs typeface="Arial" panose="020B0604020202020204" pitchFamily="34" charset="0"/>
              </a:rPr>
              <a:t>What atributes are important for the category?</a:t>
            </a:r>
            <a:endPar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endParaRPr kumimoji="0" lang="en-US" sz="1600" b="0"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endPar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pic>
        <p:nvPicPr>
          <p:cNvPr id="19" name="Imagem 18" descr="Uma imagem contendo aceso, pare, camisa, noite&#10;&#10;Descrição gerada automaticamente">
            <a:extLst>
              <a:ext uri="{FF2B5EF4-FFF2-40B4-BE49-F238E27FC236}">
                <a16:creationId xmlns:a16="http://schemas.microsoft.com/office/drawing/2014/main" id="{9A8510F0-1652-462D-8BF1-C748B6A86931}"/>
              </a:ext>
            </a:extLst>
          </p:cNvPr>
          <p:cNvPicPr>
            <a:picLocks noChangeAspect="1"/>
          </p:cNvPicPr>
          <p:nvPr/>
        </p:nvPicPr>
        <p:blipFill>
          <a:blip r:embed="rId6"/>
          <a:stretch>
            <a:fillRect/>
          </a:stretch>
        </p:blipFill>
        <p:spPr>
          <a:xfrm>
            <a:off x="5860891" y="3034774"/>
            <a:ext cx="1793903" cy="1793903"/>
          </a:xfrm>
          <a:prstGeom prst="rect">
            <a:avLst/>
          </a:prstGeom>
        </p:spPr>
      </p:pic>
      <p:sp>
        <p:nvSpPr>
          <p:cNvPr id="21" name="CaixaDeTexto 20">
            <a:extLst>
              <a:ext uri="{FF2B5EF4-FFF2-40B4-BE49-F238E27FC236}">
                <a16:creationId xmlns:a16="http://schemas.microsoft.com/office/drawing/2014/main" id="{1A521942-8771-4F94-B84F-1538F592ABAA}"/>
              </a:ext>
            </a:extLst>
          </p:cNvPr>
          <p:cNvSpPr txBox="1"/>
          <p:nvPr/>
        </p:nvSpPr>
        <p:spPr>
          <a:xfrm>
            <a:off x="8846186" y="5825646"/>
            <a:ext cx="2990065" cy="584775"/>
          </a:xfrm>
          <a:prstGeom prst="rect">
            <a:avLst/>
          </a:prstGeom>
          <a:noFill/>
        </p:spPr>
        <p:txBody>
          <a:bodyPr wrap="square">
            <a:spAutoFit/>
          </a:bodyPr>
          <a:lstStyle/>
          <a:p>
            <a:pPr algn="ctr"/>
            <a:r>
              <a:rPr lang="en-US" sz="1600" spc="-5">
                <a:solidFill>
                  <a:srgbClr val="000004"/>
                </a:solidFill>
                <a:latin typeface="Arial" panose="020B0604020202020204" pitchFamily="34" charset="0"/>
                <a:cs typeface="Arial" panose="020B0604020202020204" pitchFamily="34" charset="0"/>
              </a:rPr>
              <a:t>Used to screen consumers and represent market</a:t>
            </a:r>
            <a:endParaRPr lang="en-US" sz="1600" spc="-5" dirty="0">
              <a:solidFill>
                <a:srgbClr val="00000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44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CONCEPT TEST: WHAT DO WE ASK RESPONDENTS?</a:t>
            </a:r>
          </a:p>
        </p:txBody>
      </p:sp>
      <p:sp>
        <p:nvSpPr>
          <p:cNvPr id="12" name="object 12"/>
          <p:cNvSpPr txBox="1"/>
          <p:nvPr/>
        </p:nvSpPr>
        <p:spPr>
          <a:xfrm>
            <a:off x="329849" y="1578732"/>
            <a:ext cx="3453890" cy="1787028"/>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Which categories do you consume?</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Which brands?</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Which one is your most often?</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often?</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Are you responsible for the purchase?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object 26"/>
          <p:cNvSpPr txBox="1"/>
          <p:nvPr/>
        </p:nvSpPr>
        <p:spPr>
          <a:xfrm>
            <a:off x="797272" y="1030406"/>
            <a:ext cx="2519045" cy="29972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n-US" b="1" spc="-5" dirty="0">
                <a:solidFill>
                  <a:srgbClr val="000004"/>
                </a:solidFill>
                <a:latin typeface="Arial" panose="020B0604020202020204" pitchFamily="34" charset="0"/>
                <a:cs typeface="Arial" panose="020B0604020202020204" pitchFamily="34" charset="0"/>
              </a:rPr>
              <a:t>Screeners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Slide Number Placeholder 1">
            <a:extLst>
              <a:ext uri="{FF2B5EF4-FFF2-40B4-BE49-F238E27FC236}">
                <a16:creationId xmlns:a16="http://schemas.microsoft.com/office/drawing/2014/main" id="{A088B5A7-8E4D-42B9-B8CD-BBF47DD4F65F}"/>
              </a:ext>
            </a:extLst>
          </p:cNvPr>
          <p:cNvSpPr txBox="1">
            <a:spLocks/>
          </p:cNvSpPr>
          <p:nvPr/>
        </p:nvSpPr>
        <p:spPr>
          <a:xfrm>
            <a:off x="303806" y="6282912"/>
            <a:ext cx="548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1AABEC-672F-4B68-B914-690DA978312C}" type="slidenum">
              <a:rPr lang="en-GB" sz="900" smtClean="0">
                <a:solidFill>
                  <a:srgbClr val="2F469C">
                    <a:lumMod val="75000"/>
                  </a:srgbClr>
                </a:solidFill>
                <a:latin typeface="Arial" panose="020B0604020202020204" pitchFamily="34" charset="0"/>
                <a:cs typeface="Arial" panose="020B0604020202020204" pitchFamily="34" charset="0"/>
              </a:rPr>
              <a:pPr algn="r"/>
              <a:t>21</a:t>
            </a:fld>
            <a:r>
              <a:rPr lang="en-GB" sz="900" b="1" dirty="0">
                <a:solidFill>
                  <a:srgbClr val="2F469C">
                    <a:lumMod val="75000"/>
                  </a:srgbClr>
                </a:solidFill>
                <a:latin typeface="Arial" panose="020B0604020202020204" pitchFamily="34" charset="0"/>
                <a:cs typeface="Arial" panose="020B0604020202020204" pitchFamily="34" charset="0"/>
              </a:rPr>
              <a:t> ‒ </a:t>
            </a:r>
          </a:p>
        </p:txBody>
      </p:sp>
      <p:sp>
        <p:nvSpPr>
          <p:cNvPr id="3" name="object 12">
            <a:extLst>
              <a:ext uri="{FF2B5EF4-FFF2-40B4-BE49-F238E27FC236}">
                <a16:creationId xmlns:a16="http://schemas.microsoft.com/office/drawing/2014/main" id="{D4BF8942-B3F3-472B-87FA-724F34B5364A}"/>
              </a:ext>
            </a:extLst>
          </p:cNvPr>
          <p:cNvSpPr txBox="1"/>
          <p:nvPr/>
        </p:nvSpPr>
        <p:spPr>
          <a:xfrm>
            <a:off x="267302" y="4258469"/>
            <a:ext cx="3578985" cy="750847"/>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Click the words you consider: More Relevant, Least Relevant, Difficult do Believe, Unique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object 26">
            <a:extLst>
              <a:ext uri="{FF2B5EF4-FFF2-40B4-BE49-F238E27FC236}">
                <a16:creationId xmlns:a16="http://schemas.microsoft.com/office/drawing/2014/main" id="{E2200E86-46DB-4826-A8EE-6CE20554FD56}"/>
              </a:ext>
            </a:extLst>
          </p:cNvPr>
          <p:cNvSpPr txBox="1"/>
          <p:nvPr/>
        </p:nvSpPr>
        <p:spPr>
          <a:xfrm>
            <a:off x="797272" y="3802818"/>
            <a:ext cx="2519045" cy="29972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n-US" b="1" spc="-5" dirty="0">
                <a:solidFill>
                  <a:srgbClr val="000004"/>
                </a:solidFill>
                <a:latin typeface="Arial" panose="020B0604020202020204" pitchFamily="34" charset="0"/>
                <a:cs typeface="Arial" panose="020B0604020202020204" pitchFamily="34" charset="0"/>
              </a:rPr>
              <a:t>Concept Evaluator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object 11">
            <a:extLst>
              <a:ext uri="{FF2B5EF4-FFF2-40B4-BE49-F238E27FC236}">
                <a16:creationId xmlns:a16="http://schemas.microsoft.com/office/drawing/2014/main" id="{D46B13DE-D52B-46CA-8A34-B9219AB53F11}"/>
              </a:ext>
            </a:extLst>
          </p:cNvPr>
          <p:cNvSpPr txBox="1"/>
          <p:nvPr/>
        </p:nvSpPr>
        <p:spPr>
          <a:xfrm>
            <a:off x="4833282" y="1035355"/>
            <a:ext cx="2218569"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 Concept Exhibition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03" name="Agrupar 102">
            <a:extLst>
              <a:ext uri="{FF2B5EF4-FFF2-40B4-BE49-F238E27FC236}">
                <a16:creationId xmlns:a16="http://schemas.microsoft.com/office/drawing/2014/main" id="{EEEC079D-33DC-4A2B-88B1-2C6D55554DEA}"/>
              </a:ext>
            </a:extLst>
          </p:cNvPr>
          <p:cNvGrpSpPr/>
          <p:nvPr/>
        </p:nvGrpSpPr>
        <p:grpSpPr>
          <a:xfrm>
            <a:off x="4298754" y="1642347"/>
            <a:ext cx="3287624" cy="1721906"/>
            <a:chOff x="4194629" y="1642347"/>
            <a:chExt cx="3287624" cy="1721906"/>
          </a:xfrm>
        </p:grpSpPr>
        <p:sp>
          <p:nvSpPr>
            <p:cNvPr id="22" name="object 15">
              <a:extLst>
                <a:ext uri="{FF2B5EF4-FFF2-40B4-BE49-F238E27FC236}">
                  <a16:creationId xmlns:a16="http://schemas.microsoft.com/office/drawing/2014/main" id="{4A8F7D8E-717A-4B8D-9CAD-D61D152EF117}"/>
                </a:ext>
              </a:extLst>
            </p:cNvPr>
            <p:cNvSpPr/>
            <p:nvPr/>
          </p:nvSpPr>
          <p:spPr>
            <a:xfrm>
              <a:off x="5095670" y="1850464"/>
              <a:ext cx="820419" cy="1374775"/>
            </a:xfrm>
            <a:custGeom>
              <a:avLst/>
              <a:gdLst/>
              <a:ahLst/>
              <a:cxnLst/>
              <a:rect l="l" t="t" r="r" b="b"/>
              <a:pathLst>
                <a:path w="820419" h="1374775">
                  <a:moveTo>
                    <a:pt x="2032" y="0"/>
                  </a:moveTo>
                  <a:lnTo>
                    <a:pt x="1270" y="7238"/>
                  </a:lnTo>
                  <a:lnTo>
                    <a:pt x="0" y="21843"/>
                  </a:lnTo>
                  <a:lnTo>
                    <a:pt x="42295" y="35919"/>
                  </a:lnTo>
                  <a:lnTo>
                    <a:pt x="85628" y="52696"/>
                  </a:lnTo>
                  <a:lnTo>
                    <a:pt x="129745" y="72372"/>
                  </a:lnTo>
                  <a:lnTo>
                    <a:pt x="174393" y="95145"/>
                  </a:lnTo>
                  <a:lnTo>
                    <a:pt x="219319" y="121213"/>
                  </a:lnTo>
                  <a:lnTo>
                    <a:pt x="264269" y="150773"/>
                  </a:lnTo>
                  <a:lnTo>
                    <a:pt x="308991" y="184023"/>
                  </a:lnTo>
                  <a:lnTo>
                    <a:pt x="360851" y="227968"/>
                  </a:lnTo>
                  <a:lnTo>
                    <a:pt x="411744" y="277633"/>
                  </a:lnTo>
                  <a:lnTo>
                    <a:pt x="461273" y="333372"/>
                  </a:lnTo>
                  <a:lnTo>
                    <a:pt x="485400" y="363631"/>
                  </a:lnTo>
                  <a:lnTo>
                    <a:pt x="509038" y="395541"/>
                  </a:lnTo>
                  <a:lnTo>
                    <a:pt x="532134" y="429147"/>
                  </a:lnTo>
                  <a:lnTo>
                    <a:pt x="554641" y="464493"/>
                  </a:lnTo>
                  <a:lnTo>
                    <a:pt x="576507" y="501624"/>
                  </a:lnTo>
                  <a:lnTo>
                    <a:pt x="597684" y="540584"/>
                  </a:lnTo>
                  <a:lnTo>
                    <a:pt x="618121" y="581418"/>
                  </a:lnTo>
                  <a:lnTo>
                    <a:pt x="637768" y="624169"/>
                  </a:lnTo>
                  <a:lnTo>
                    <a:pt x="656577" y="668883"/>
                  </a:lnTo>
                  <a:lnTo>
                    <a:pt x="674496" y="715603"/>
                  </a:lnTo>
                  <a:lnTo>
                    <a:pt x="691477" y="764374"/>
                  </a:lnTo>
                  <a:lnTo>
                    <a:pt x="707469" y="815241"/>
                  </a:lnTo>
                  <a:lnTo>
                    <a:pt x="722423" y="868247"/>
                  </a:lnTo>
                  <a:lnTo>
                    <a:pt x="736289" y="923437"/>
                  </a:lnTo>
                  <a:lnTo>
                    <a:pt x="749017" y="980856"/>
                  </a:lnTo>
                  <a:lnTo>
                    <a:pt x="760558" y="1040547"/>
                  </a:lnTo>
                  <a:lnTo>
                    <a:pt x="770861" y="1102555"/>
                  </a:lnTo>
                  <a:lnTo>
                    <a:pt x="779877" y="1166925"/>
                  </a:lnTo>
                  <a:lnTo>
                    <a:pt x="787555" y="1233701"/>
                  </a:lnTo>
                  <a:lnTo>
                    <a:pt x="793847" y="1302927"/>
                  </a:lnTo>
                  <a:lnTo>
                    <a:pt x="798703" y="1374647"/>
                  </a:lnTo>
                  <a:lnTo>
                    <a:pt x="819912" y="1373377"/>
                  </a:lnTo>
                  <a:lnTo>
                    <a:pt x="815045" y="1301193"/>
                  </a:lnTo>
                  <a:lnTo>
                    <a:pt x="808720" y="1231478"/>
                  </a:lnTo>
                  <a:lnTo>
                    <a:pt x="800987" y="1164192"/>
                  </a:lnTo>
                  <a:lnTo>
                    <a:pt x="791895" y="1099291"/>
                  </a:lnTo>
                  <a:lnTo>
                    <a:pt x="781493" y="1036734"/>
                  </a:lnTo>
                  <a:lnTo>
                    <a:pt x="769833" y="976477"/>
                  </a:lnTo>
                  <a:lnTo>
                    <a:pt x="756963" y="918479"/>
                  </a:lnTo>
                  <a:lnTo>
                    <a:pt x="742933" y="862697"/>
                  </a:lnTo>
                  <a:lnTo>
                    <a:pt x="727794" y="809088"/>
                  </a:lnTo>
                  <a:lnTo>
                    <a:pt x="711595" y="757611"/>
                  </a:lnTo>
                  <a:lnTo>
                    <a:pt x="694386" y="708223"/>
                  </a:lnTo>
                  <a:lnTo>
                    <a:pt x="676216" y="660881"/>
                  </a:lnTo>
                  <a:lnTo>
                    <a:pt x="657137" y="615544"/>
                  </a:lnTo>
                  <a:lnTo>
                    <a:pt x="637196" y="572168"/>
                  </a:lnTo>
                  <a:lnTo>
                    <a:pt x="616445" y="530712"/>
                  </a:lnTo>
                  <a:lnTo>
                    <a:pt x="594933" y="491132"/>
                  </a:lnTo>
                  <a:lnTo>
                    <a:pt x="572709" y="453387"/>
                  </a:lnTo>
                  <a:lnTo>
                    <a:pt x="549825" y="417434"/>
                  </a:lnTo>
                  <a:lnTo>
                    <a:pt x="526329" y="383231"/>
                  </a:lnTo>
                  <a:lnTo>
                    <a:pt x="502271" y="350736"/>
                  </a:lnTo>
                  <a:lnTo>
                    <a:pt x="477701" y="319905"/>
                  </a:lnTo>
                  <a:lnTo>
                    <a:pt x="452670" y="290697"/>
                  </a:lnTo>
                  <a:lnTo>
                    <a:pt x="401420" y="236979"/>
                  </a:lnTo>
                  <a:lnTo>
                    <a:pt x="348920" y="189243"/>
                  </a:lnTo>
                  <a:lnTo>
                    <a:pt x="275632" y="132961"/>
                  </a:lnTo>
                  <a:lnTo>
                    <a:pt x="228802" y="102312"/>
                  </a:lnTo>
                  <a:lnTo>
                    <a:pt x="182106" y="75349"/>
                  </a:lnTo>
                  <a:lnTo>
                    <a:pt x="135812" y="51854"/>
                  </a:lnTo>
                  <a:lnTo>
                    <a:pt x="90189" y="31610"/>
                  </a:lnTo>
                  <a:lnTo>
                    <a:pt x="45506" y="14397"/>
                  </a:lnTo>
                  <a:lnTo>
                    <a:pt x="20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bject 16">
              <a:extLst>
                <a:ext uri="{FF2B5EF4-FFF2-40B4-BE49-F238E27FC236}">
                  <a16:creationId xmlns:a16="http://schemas.microsoft.com/office/drawing/2014/main" id="{84DA4ACA-2830-4A1D-A1D0-0D8B44B9CB6A}"/>
                </a:ext>
              </a:extLst>
            </p:cNvPr>
            <p:cNvSpPr/>
            <p:nvPr/>
          </p:nvSpPr>
          <p:spPr>
            <a:xfrm>
              <a:off x="4903717" y="1972383"/>
              <a:ext cx="268605" cy="469900"/>
            </a:xfrm>
            <a:custGeom>
              <a:avLst/>
              <a:gdLst/>
              <a:ahLst/>
              <a:cxnLst/>
              <a:rect l="l" t="t" r="r" b="b"/>
              <a:pathLst>
                <a:path w="268605" h="469900">
                  <a:moveTo>
                    <a:pt x="18344" y="0"/>
                  </a:moveTo>
                  <a:lnTo>
                    <a:pt x="19741" y="7874"/>
                  </a:lnTo>
                  <a:lnTo>
                    <a:pt x="21011" y="14605"/>
                  </a:lnTo>
                  <a:lnTo>
                    <a:pt x="21646" y="19177"/>
                  </a:lnTo>
                  <a:lnTo>
                    <a:pt x="1929" y="53877"/>
                  </a:lnTo>
                  <a:lnTo>
                    <a:pt x="0" y="72028"/>
                  </a:lnTo>
                  <a:lnTo>
                    <a:pt x="1352" y="109049"/>
                  </a:lnTo>
                  <a:lnTo>
                    <a:pt x="16056" y="177367"/>
                  </a:lnTo>
                  <a:lnTo>
                    <a:pt x="31552" y="214884"/>
                  </a:lnTo>
                  <a:lnTo>
                    <a:pt x="65396" y="243834"/>
                  </a:lnTo>
                  <a:lnTo>
                    <a:pt x="77653" y="245237"/>
                  </a:lnTo>
                  <a:lnTo>
                    <a:pt x="80177" y="253218"/>
                  </a:lnTo>
                  <a:lnTo>
                    <a:pt x="82511" y="263366"/>
                  </a:lnTo>
                  <a:lnTo>
                    <a:pt x="84225" y="275847"/>
                  </a:lnTo>
                  <a:lnTo>
                    <a:pt x="84892" y="290830"/>
                  </a:lnTo>
                  <a:lnTo>
                    <a:pt x="83380" y="315464"/>
                  </a:lnTo>
                  <a:lnTo>
                    <a:pt x="78225" y="345694"/>
                  </a:lnTo>
                  <a:lnTo>
                    <a:pt x="68497" y="381734"/>
                  </a:lnTo>
                  <a:lnTo>
                    <a:pt x="53269" y="423799"/>
                  </a:lnTo>
                  <a:lnTo>
                    <a:pt x="50600" y="436453"/>
                  </a:lnTo>
                  <a:lnTo>
                    <a:pt x="75113" y="468757"/>
                  </a:lnTo>
                  <a:lnTo>
                    <a:pt x="79685" y="469392"/>
                  </a:lnTo>
                  <a:lnTo>
                    <a:pt x="83622" y="469392"/>
                  </a:lnTo>
                  <a:lnTo>
                    <a:pt x="131088" y="402004"/>
                  </a:lnTo>
                  <a:lnTo>
                    <a:pt x="142487" y="360219"/>
                  </a:lnTo>
                  <a:lnTo>
                    <a:pt x="150805" y="290830"/>
                  </a:lnTo>
                  <a:lnTo>
                    <a:pt x="149998" y="271152"/>
                  </a:lnTo>
                  <a:lnTo>
                    <a:pt x="147773" y="253619"/>
                  </a:lnTo>
                  <a:lnTo>
                    <a:pt x="144429" y="238180"/>
                  </a:lnTo>
                  <a:lnTo>
                    <a:pt x="140264" y="224790"/>
                  </a:lnTo>
                  <a:lnTo>
                    <a:pt x="148908" y="223049"/>
                  </a:lnTo>
                  <a:lnTo>
                    <a:pt x="157695" y="221821"/>
                  </a:lnTo>
                  <a:lnTo>
                    <a:pt x="166339" y="221093"/>
                  </a:lnTo>
                  <a:lnTo>
                    <a:pt x="174554" y="220853"/>
                  </a:lnTo>
                  <a:lnTo>
                    <a:pt x="266879" y="220853"/>
                  </a:lnTo>
                  <a:lnTo>
                    <a:pt x="266089" y="215836"/>
                  </a:lnTo>
                  <a:lnTo>
                    <a:pt x="248548" y="181816"/>
                  </a:lnTo>
                  <a:lnTo>
                    <a:pt x="221631" y="163322"/>
                  </a:lnTo>
                  <a:lnTo>
                    <a:pt x="111943" y="163322"/>
                  </a:lnTo>
                  <a:lnTo>
                    <a:pt x="105282" y="136144"/>
                  </a:lnTo>
                  <a:lnTo>
                    <a:pt x="100656" y="108966"/>
                  </a:lnTo>
                  <a:lnTo>
                    <a:pt x="97388" y="83026"/>
                  </a:lnTo>
                  <a:lnTo>
                    <a:pt x="96690" y="76708"/>
                  </a:lnTo>
                  <a:lnTo>
                    <a:pt x="58603" y="76708"/>
                  </a:lnTo>
                  <a:lnTo>
                    <a:pt x="32187" y="51562"/>
                  </a:lnTo>
                  <a:lnTo>
                    <a:pt x="32822" y="47625"/>
                  </a:lnTo>
                  <a:lnTo>
                    <a:pt x="34310" y="40854"/>
                  </a:lnTo>
                  <a:lnTo>
                    <a:pt x="37489" y="34702"/>
                  </a:lnTo>
                  <a:lnTo>
                    <a:pt x="42145" y="29551"/>
                  </a:lnTo>
                  <a:lnTo>
                    <a:pt x="48062" y="25781"/>
                  </a:lnTo>
                  <a:lnTo>
                    <a:pt x="48697" y="25781"/>
                  </a:lnTo>
                  <a:lnTo>
                    <a:pt x="54666" y="23114"/>
                  </a:lnTo>
                  <a:lnTo>
                    <a:pt x="63810" y="17145"/>
                  </a:lnTo>
                  <a:lnTo>
                    <a:pt x="65842" y="15240"/>
                  </a:lnTo>
                  <a:lnTo>
                    <a:pt x="68509" y="13843"/>
                  </a:lnTo>
                  <a:lnTo>
                    <a:pt x="71049" y="11937"/>
                  </a:lnTo>
                  <a:lnTo>
                    <a:pt x="68509" y="9906"/>
                  </a:lnTo>
                  <a:lnTo>
                    <a:pt x="65207" y="8636"/>
                  </a:lnTo>
                  <a:lnTo>
                    <a:pt x="62540" y="7239"/>
                  </a:lnTo>
                  <a:lnTo>
                    <a:pt x="61905" y="5334"/>
                  </a:lnTo>
                  <a:lnTo>
                    <a:pt x="61905" y="3786"/>
                  </a:lnTo>
                  <a:lnTo>
                    <a:pt x="38740" y="3786"/>
                  </a:lnTo>
                  <a:lnTo>
                    <a:pt x="31711" y="3365"/>
                  </a:lnTo>
                  <a:lnTo>
                    <a:pt x="24920" y="2087"/>
                  </a:lnTo>
                  <a:lnTo>
                    <a:pt x="18344" y="0"/>
                  </a:lnTo>
                  <a:close/>
                </a:path>
                <a:path w="268605" h="469900">
                  <a:moveTo>
                    <a:pt x="266879" y="220853"/>
                  </a:moveTo>
                  <a:lnTo>
                    <a:pt x="183825" y="220853"/>
                  </a:lnTo>
                  <a:lnTo>
                    <a:pt x="191064" y="222123"/>
                  </a:lnTo>
                  <a:lnTo>
                    <a:pt x="195636" y="223520"/>
                  </a:lnTo>
                  <a:lnTo>
                    <a:pt x="199573" y="225425"/>
                  </a:lnTo>
                  <a:lnTo>
                    <a:pt x="199573" y="226060"/>
                  </a:lnTo>
                  <a:lnTo>
                    <a:pt x="200335" y="227457"/>
                  </a:lnTo>
                  <a:lnTo>
                    <a:pt x="200970" y="228092"/>
                  </a:lnTo>
                  <a:lnTo>
                    <a:pt x="202240" y="230759"/>
                  </a:lnTo>
                  <a:lnTo>
                    <a:pt x="202240" y="235966"/>
                  </a:lnTo>
                  <a:lnTo>
                    <a:pt x="201147" y="246270"/>
                  </a:lnTo>
                  <a:lnTo>
                    <a:pt x="197398" y="261064"/>
                  </a:lnTo>
                  <a:lnTo>
                    <a:pt x="190292" y="280167"/>
                  </a:lnTo>
                  <a:lnTo>
                    <a:pt x="179126" y="303403"/>
                  </a:lnTo>
                  <a:lnTo>
                    <a:pt x="175497" y="315918"/>
                  </a:lnTo>
                  <a:lnTo>
                    <a:pt x="177047" y="328564"/>
                  </a:lnTo>
                  <a:lnTo>
                    <a:pt x="183287" y="339711"/>
                  </a:lnTo>
                  <a:lnTo>
                    <a:pt x="193731" y="347725"/>
                  </a:lnTo>
                  <a:lnTo>
                    <a:pt x="206064" y="351438"/>
                  </a:lnTo>
                  <a:lnTo>
                    <a:pt x="218480" y="349996"/>
                  </a:lnTo>
                  <a:lnTo>
                    <a:pt x="250812" y="306135"/>
                  </a:lnTo>
                  <a:lnTo>
                    <a:pt x="265929" y="257784"/>
                  </a:lnTo>
                  <a:lnTo>
                    <a:pt x="268153" y="235966"/>
                  </a:lnTo>
                  <a:lnTo>
                    <a:pt x="267645" y="225722"/>
                  </a:lnTo>
                  <a:lnTo>
                    <a:pt x="266879" y="220853"/>
                  </a:lnTo>
                  <a:close/>
                </a:path>
                <a:path w="268605" h="469900">
                  <a:moveTo>
                    <a:pt x="174554" y="154686"/>
                  </a:moveTo>
                  <a:lnTo>
                    <a:pt x="157574" y="155374"/>
                  </a:lnTo>
                  <a:lnTo>
                    <a:pt x="141296" y="157241"/>
                  </a:lnTo>
                  <a:lnTo>
                    <a:pt x="125995" y="159990"/>
                  </a:lnTo>
                  <a:lnTo>
                    <a:pt x="111943" y="163322"/>
                  </a:lnTo>
                  <a:lnTo>
                    <a:pt x="221631" y="163322"/>
                  </a:lnTo>
                  <a:lnTo>
                    <a:pt x="219524" y="162240"/>
                  </a:lnTo>
                  <a:lnTo>
                    <a:pt x="204336" y="157591"/>
                  </a:lnTo>
                  <a:lnTo>
                    <a:pt x="189243" y="155299"/>
                  </a:lnTo>
                  <a:lnTo>
                    <a:pt x="174554" y="154686"/>
                  </a:lnTo>
                  <a:close/>
                </a:path>
                <a:path w="268605" h="469900">
                  <a:moveTo>
                    <a:pt x="94798" y="59562"/>
                  </a:moveTo>
                  <a:lnTo>
                    <a:pt x="65842" y="75311"/>
                  </a:lnTo>
                  <a:lnTo>
                    <a:pt x="62540" y="76708"/>
                  </a:lnTo>
                  <a:lnTo>
                    <a:pt x="96690" y="76708"/>
                  </a:lnTo>
                  <a:lnTo>
                    <a:pt x="94798" y="59562"/>
                  </a:lnTo>
                  <a:close/>
                </a:path>
                <a:path w="268605" h="469900">
                  <a:moveTo>
                    <a:pt x="61270" y="635"/>
                  </a:moveTo>
                  <a:lnTo>
                    <a:pt x="57206" y="2032"/>
                  </a:lnTo>
                  <a:lnTo>
                    <a:pt x="52634" y="2667"/>
                  </a:lnTo>
                  <a:lnTo>
                    <a:pt x="47427" y="3302"/>
                  </a:lnTo>
                  <a:lnTo>
                    <a:pt x="46030" y="3302"/>
                  </a:lnTo>
                  <a:lnTo>
                    <a:pt x="38740" y="3786"/>
                  </a:lnTo>
                  <a:lnTo>
                    <a:pt x="61905" y="3786"/>
                  </a:lnTo>
                  <a:lnTo>
                    <a:pt x="61905" y="2667"/>
                  </a:lnTo>
                  <a:lnTo>
                    <a:pt x="61270" y="6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object 17">
              <a:extLst>
                <a:ext uri="{FF2B5EF4-FFF2-40B4-BE49-F238E27FC236}">
                  <a16:creationId xmlns:a16="http://schemas.microsoft.com/office/drawing/2014/main" id="{708ECBAF-446C-4CC0-9DE3-684EA8C5088D}"/>
                </a:ext>
              </a:extLst>
            </p:cNvPr>
            <p:cNvSpPr/>
            <p:nvPr/>
          </p:nvSpPr>
          <p:spPr>
            <a:xfrm>
              <a:off x="4883834" y="1824555"/>
              <a:ext cx="208787" cy="21945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 name="object 20">
              <a:extLst>
                <a:ext uri="{FF2B5EF4-FFF2-40B4-BE49-F238E27FC236}">
                  <a16:creationId xmlns:a16="http://schemas.microsoft.com/office/drawing/2014/main" id="{98F50450-DC5D-43B6-ADE0-C89AE4A00EFD}"/>
                </a:ext>
              </a:extLst>
            </p:cNvPr>
            <p:cNvSpPr/>
            <p:nvPr/>
          </p:nvSpPr>
          <p:spPr>
            <a:xfrm>
              <a:off x="6598334" y="1949524"/>
              <a:ext cx="883919" cy="870585"/>
            </a:xfrm>
            <a:custGeom>
              <a:avLst/>
              <a:gdLst/>
              <a:ahLst/>
              <a:cxnLst/>
              <a:rect l="l" t="t" r="r" b="b"/>
              <a:pathLst>
                <a:path w="883920" h="870585">
                  <a:moveTo>
                    <a:pt x="441960" y="0"/>
                  </a:moveTo>
                  <a:lnTo>
                    <a:pt x="393559" y="2546"/>
                  </a:lnTo>
                  <a:lnTo>
                    <a:pt x="346727" y="10012"/>
                  </a:lnTo>
                  <a:lnTo>
                    <a:pt x="301727" y="22134"/>
                  </a:lnTo>
                  <a:lnTo>
                    <a:pt x="258821" y="38649"/>
                  </a:lnTo>
                  <a:lnTo>
                    <a:pt x="218270" y="59294"/>
                  </a:lnTo>
                  <a:lnTo>
                    <a:pt x="180337" y="83807"/>
                  </a:lnTo>
                  <a:lnTo>
                    <a:pt x="145285" y="111925"/>
                  </a:lnTo>
                  <a:lnTo>
                    <a:pt x="113374" y="143385"/>
                  </a:lnTo>
                  <a:lnTo>
                    <a:pt x="84868" y="177923"/>
                  </a:lnTo>
                  <a:lnTo>
                    <a:pt x="60028" y="215279"/>
                  </a:lnTo>
                  <a:lnTo>
                    <a:pt x="39117" y="255187"/>
                  </a:lnTo>
                  <a:lnTo>
                    <a:pt x="22396" y="297387"/>
                  </a:lnTo>
                  <a:lnTo>
                    <a:pt x="10128" y="341614"/>
                  </a:lnTo>
                  <a:lnTo>
                    <a:pt x="2575" y="387607"/>
                  </a:lnTo>
                  <a:lnTo>
                    <a:pt x="0" y="435101"/>
                  </a:lnTo>
                  <a:lnTo>
                    <a:pt x="2575" y="482596"/>
                  </a:lnTo>
                  <a:lnTo>
                    <a:pt x="10128" y="528589"/>
                  </a:lnTo>
                  <a:lnTo>
                    <a:pt x="22396" y="572816"/>
                  </a:lnTo>
                  <a:lnTo>
                    <a:pt x="39117" y="615016"/>
                  </a:lnTo>
                  <a:lnTo>
                    <a:pt x="60028" y="654924"/>
                  </a:lnTo>
                  <a:lnTo>
                    <a:pt x="84868" y="692280"/>
                  </a:lnTo>
                  <a:lnTo>
                    <a:pt x="113374" y="726818"/>
                  </a:lnTo>
                  <a:lnTo>
                    <a:pt x="145285" y="758278"/>
                  </a:lnTo>
                  <a:lnTo>
                    <a:pt x="180337" y="786396"/>
                  </a:lnTo>
                  <a:lnTo>
                    <a:pt x="218270" y="810909"/>
                  </a:lnTo>
                  <a:lnTo>
                    <a:pt x="258821" y="831554"/>
                  </a:lnTo>
                  <a:lnTo>
                    <a:pt x="301727" y="848069"/>
                  </a:lnTo>
                  <a:lnTo>
                    <a:pt x="346727" y="860191"/>
                  </a:lnTo>
                  <a:lnTo>
                    <a:pt x="393559" y="867657"/>
                  </a:lnTo>
                  <a:lnTo>
                    <a:pt x="441960" y="870203"/>
                  </a:lnTo>
                  <a:lnTo>
                    <a:pt x="490360" y="867657"/>
                  </a:lnTo>
                  <a:lnTo>
                    <a:pt x="537192" y="860191"/>
                  </a:lnTo>
                  <a:lnTo>
                    <a:pt x="582192" y="848069"/>
                  </a:lnTo>
                  <a:lnTo>
                    <a:pt x="625098" y="831554"/>
                  </a:lnTo>
                  <a:lnTo>
                    <a:pt x="665649" y="810909"/>
                  </a:lnTo>
                  <a:lnTo>
                    <a:pt x="703582" y="786396"/>
                  </a:lnTo>
                  <a:lnTo>
                    <a:pt x="738634" y="758278"/>
                  </a:lnTo>
                  <a:lnTo>
                    <a:pt x="770545" y="726818"/>
                  </a:lnTo>
                  <a:lnTo>
                    <a:pt x="799051" y="692280"/>
                  </a:lnTo>
                  <a:lnTo>
                    <a:pt x="815774" y="667130"/>
                  </a:lnTo>
                  <a:lnTo>
                    <a:pt x="306959" y="667130"/>
                  </a:lnTo>
                  <a:lnTo>
                    <a:pt x="260455" y="644740"/>
                  </a:lnTo>
                  <a:lnTo>
                    <a:pt x="218905" y="615338"/>
                  </a:lnTo>
                  <a:lnTo>
                    <a:pt x="183111" y="579736"/>
                  </a:lnTo>
                  <a:lnTo>
                    <a:pt x="153876" y="538744"/>
                  </a:lnTo>
                  <a:lnTo>
                    <a:pt x="132000" y="493174"/>
                  </a:lnTo>
                  <a:lnTo>
                    <a:pt x="118287" y="443836"/>
                  </a:lnTo>
                  <a:lnTo>
                    <a:pt x="113537" y="391540"/>
                  </a:lnTo>
                  <a:lnTo>
                    <a:pt x="117486" y="343787"/>
                  </a:lnTo>
                  <a:lnTo>
                    <a:pt x="128929" y="298405"/>
                  </a:lnTo>
                  <a:lnTo>
                    <a:pt x="147258" y="256018"/>
                  </a:lnTo>
                  <a:lnTo>
                    <a:pt x="171868" y="217254"/>
                  </a:lnTo>
                  <a:lnTo>
                    <a:pt x="202152" y="182737"/>
                  </a:lnTo>
                  <a:lnTo>
                    <a:pt x="237503" y="153092"/>
                  </a:lnTo>
                  <a:lnTo>
                    <a:pt x="277314" y="128947"/>
                  </a:lnTo>
                  <a:lnTo>
                    <a:pt x="320980" y="110925"/>
                  </a:lnTo>
                  <a:lnTo>
                    <a:pt x="367894" y="99654"/>
                  </a:lnTo>
                  <a:lnTo>
                    <a:pt x="417449" y="95757"/>
                  </a:lnTo>
                  <a:lnTo>
                    <a:pt x="718479" y="95757"/>
                  </a:lnTo>
                  <a:lnTo>
                    <a:pt x="703582" y="83807"/>
                  </a:lnTo>
                  <a:lnTo>
                    <a:pt x="665649" y="59294"/>
                  </a:lnTo>
                  <a:lnTo>
                    <a:pt x="625098" y="38649"/>
                  </a:lnTo>
                  <a:lnTo>
                    <a:pt x="582192" y="22134"/>
                  </a:lnTo>
                  <a:lnTo>
                    <a:pt x="537192" y="10012"/>
                  </a:lnTo>
                  <a:lnTo>
                    <a:pt x="490360" y="2546"/>
                  </a:lnTo>
                  <a:lnTo>
                    <a:pt x="441960" y="0"/>
                  </a:lnTo>
                  <a:close/>
                </a:path>
                <a:path w="883920" h="870585">
                  <a:moveTo>
                    <a:pt x="512572" y="153796"/>
                  </a:moveTo>
                  <a:lnTo>
                    <a:pt x="463788" y="157696"/>
                  </a:lnTo>
                  <a:lnTo>
                    <a:pt x="417323" y="168988"/>
                  </a:lnTo>
                  <a:lnTo>
                    <a:pt x="373838" y="187065"/>
                  </a:lnTo>
                  <a:lnTo>
                    <a:pt x="333997" y="211318"/>
                  </a:lnTo>
                  <a:lnTo>
                    <a:pt x="298465" y="241141"/>
                  </a:lnTo>
                  <a:lnTo>
                    <a:pt x="267905" y="275924"/>
                  </a:lnTo>
                  <a:lnTo>
                    <a:pt x="242981" y="315059"/>
                  </a:lnTo>
                  <a:lnTo>
                    <a:pt x="224357" y="357939"/>
                  </a:lnTo>
                  <a:lnTo>
                    <a:pt x="212695" y="403956"/>
                  </a:lnTo>
                  <a:lnTo>
                    <a:pt x="208661" y="452500"/>
                  </a:lnTo>
                  <a:lnTo>
                    <a:pt x="212983" y="502096"/>
                  </a:lnTo>
                  <a:lnTo>
                    <a:pt x="225559" y="549337"/>
                  </a:lnTo>
                  <a:lnTo>
                    <a:pt x="245803" y="593245"/>
                  </a:lnTo>
                  <a:lnTo>
                    <a:pt x="273132" y="632836"/>
                  </a:lnTo>
                  <a:lnTo>
                    <a:pt x="306959" y="667130"/>
                  </a:lnTo>
                  <a:lnTo>
                    <a:pt x="815774" y="667130"/>
                  </a:lnTo>
                  <a:lnTo>
                    <a:pt x="844802" y="615016"/>
                  </a:lnTo>
                  <a:lnTo>
                    <a:pt x="861523" y="572816"/>
                  </a:lnTo>
                  <a:lnTo>
                    <a:pt x="873791" y="528589"/>
                  </a:lnTo>
                  <a:lnTo>
                    <a:pt x="881344" y="482596"/>
                  </a:lnTo>
                  <a:lnTo>
                    <a:pt x="883920" y="435101"/>
                  </a:lnTo>
                  <a:lnTo>
                    <a:pt x="881344" y="387607"/>
                  </a:lnTo>
                  <a:lnTo>
                    <a:pt x="873791" y="341614"/>
                  </a:lnTo>
                  <a:lnTo>
                    <a:pt x="861523" y="297387"/>
                  </a:lnTo>
                  <a:lnTo>
                    <a:pt x="844802" y="255187"/>
                  </a:lnTo>
                  <a:lnTo>
                    <a:pt x="823891" y="215279"/>
                  </a:lnTo>
                  <a:lnTo>
                    <a:pt x="799051" y="177923"/>
                  </a:lnTo>
                  <a:lnTo>
                    <a:pt x="626110" y="173989"/>
                  </a:lnTo>
                  <a:lnTo>
                    <a:pt x="598439" y="165959"/>
                  </a:lnTo>
                  <a:lnTo>
                    <a:pt x="570483" y="159559"/>
                  </a:lnTo>
                  <a:lnTo>
                    <a:pt x="541956" y="155326"/>
                  </a:lnTo>
                  <a:lnTo>
                    <a:pt x="512572" y="153796"/>
                  </a:lnTo>
                  <a:close/>
                </a:path>
                <a:path w="883920" h="870585">
                  <a:moveTo>
                    <a:pt x="718479" y="95757"/>
                  </a:moveTo>
                  <a:lnTo>
                    <a:pt x="417449" y="95757"/>
                  </a:lnTo>
                  <a:lnTo>
                    <a:pt x="464472" y="99163"/>
                  </a:lnTo>
                  <a:lnTo>
                    <a:pt x="509441" y="109104"/>
                  </a:lnTo>
                  <a:lnTo>
                    <a:pt x="551765" y="125165"/>
                  </a:lnTo>
                  <a:lnTo>
                    <a:pt x="590851" y="146931"/>
                  </a:lnTo>
                  <a:lnTo>
                    <a:pt x="626110" y="173989"/>
                  </a:lnTo>
                  <a:lnTo>
                    <a:pt x="795804" y="173989"/>
                  </a:lnTo>
                  <a:lnTo>
                    <a:pt x="770545" y="143385"/>
                  </a:lnTo>
                  <a:lnTo>
                    <a:pt x="738634" y="111925"/>
                  </a:lnTo>
                  <a:lnTo>
                    <a:pt x="718479" y="9575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Retângulo 36">
              <a:extLst>
                <a:ext uri="{FF2B5EF4-FFF2-40B4-BE49-F238E27FC236}">
                  <a16:creationId xmlns:a16="http://schemas.microsoft.com/office/drawing/2014/main" id="{2F35DF08-6A83-43DC-9DC8-3B2B5927FF9F}"/>
                </a:ext>
              </a:extLst>
            </p:cNvPr>
            <p:cNvSpPr/>
            <p:nvPr/>
          </p:nvSpPr>
          <p:spPr>
            <a:xfrm>
              <a:off x="4194629" y="1642347"/>
              <a:ext cx="3287624" cy="17219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Gráfico 38" descr="Taças de champanhe">
              <a:extLst>
                <a:ext uri="{FF2B5EF4-FFF2-40B4-BE49-F238E27FC236}">
                  <a16:creationId xmlns:a16="http://schemas.microsoft.com/office/drawing/2014/main" id="{7F43227A-AD10-4BCE-A6C9-A157B9092A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7705" y="1776329"/>
              <a:ext cx="535363" cy="535363"/>
            </a:xfrm>
            <a:prstGeom prst="rect">
              <a:avLst/>
            </a:prstGeom>
          </p:spPr>
        </p:pic>
        <p:sp>
          <p:nvSpPr>
            <p:cNvPr id="43" name="object 12">
              <a:extLst>
                <a:ext uri="{FF2B5EF4-FFF2-40B4-BE49-F238E27FC236}">
                  <a16:creationId xmlns:a16="http://schemas.microsoft.com/office/drawing/2014/main" id="{8CE91E68-626A-4B5C-8A83-A5F115747F3A}"/>
                </a:ext>
              </a:extLst>
            </p:cNvPr>
            <p:cNvSpPr txBox="1"/>
            <p:nvPr/>
          </p:nvSpPr>
          <p:spPr>
            <a:xfrm>
              <a:off x="5306131" y="1792408"/>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dirty="0">
                  <a:ln>
                    <a:noFill/>
                  </a:ln>
                  <a:solidFill>
                    <a:srgbClr val="000004"/>
                  </a:solidFill>
                  <a:effectLst/>
                  <a:uLnTx/>
                  <a:uFillTx/>
                  <a:latin typeface="Arial" panose="020B0604020202020204" pitchFamily="34" charset="0"/>
                  <a:cs typeface="Arial" panose="020B0604020202020204" pitchFamily="34" charset="0"/>
                </a:rPr>
                <a:t>Insight</a:t>
              </a:r>
              <a:endParaRPr kumimoji="0" lang="en-US"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7" name="object 12">
              <a:extLst>
                <a:ext uri="{FF2B5EF4-FFF2-40B4-BE49-F238E27FC236}">
                  <a16:creationId xmlns:a16="http://schemas.microsoft.com/office/drawing/2014/main" id="{5648FBA3-772C-4784-8528-BC1808B99401}"/>
                </a:ext>
              </a:extLst>
            </p:cNvPr>
            <p:cNvSpPr txBox="1"/>
            <p:nvPr/>
          </p:nvSpPr>
          <p:spPr>
            <a:xfrm>
              <a:off x="5306131" y="2182585"/>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Benefits</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9" name="object 12">
              <a:extLst>
                <a:ext uri="{FF2B5EF4-FFF2-40B4-BE49-F238E27FC236}">
                  <a16:creationId xmlns:a16="http://schemas.microsoft.com/office/drawing/2014/main" id="{9E00EC34-1C61-462C-8AB6-460566F73CB5}"/>
                </a:ext>
              </a:extLst>
            </p:cNvPr>
            <p:cNvSpPr txBox="1"/>
            <p:nvPr/>
          </p:nvSpPr>
          <p:spPr>
            <a:xfrm>
              <a:off x="5133870" y="2572762"/>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Reason to believe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51" name="object 12">
              <a:extLst>
                <a:ext uri="{FF2B5EF4-FFF2-40B4-BE49-F238E27FC236}">
                  <a16:creationId xmlns:a16="http://schemas.microsoft.com/office/drawing/2014/main" id="{F3F1F237-7904-48EA-8CD9-84251E36245D}"/>
                </a:ext>
              </a:extLst>
            </p:cNvPr>
            <p:cNvSpPr txBox="1"/>
            <p:nvPr/>
          </p:nvSpPr>
          <p:spPr>
            <a:xfrm>
              <a:off x="5133870" y="2962939"/>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Price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3" name="object 12">
            <a:extLst>
              <a:ext uri="{FF2B5EF4-FFF2-40B4-BE49-F238E27FC236}">
                <a16:creationId xmlns:a16="http://schemas.microsoft.com/office/drawing/2014/main" id="{E179B80C-E8C2-483C-8B3F-7B3A2C876253}"/>
              </a:ext>
            </a:extLst>
          </p:cNvPr>
          <p:cNvSpPr txBox="1"/>
          <p:nvPr/>
        </p:nvSpPr>
        <p:spPr>
          <a:xfrm>
            <a:off x="8313015" y="3155450"/>
            <a:ext cx="3287623" cy="776495"/>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Which is more relevant?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Which is more expensive?</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Which is more unique?</a:t>
            </a:r>
            <a:endPar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55" name="object 26">
            <a:extLst>
              <a:ext uri="{FF2B5EF4-FFF2-40B4-BE49-F238E27FC236}">
                <a16:creationId xmlns:a16="http://schemas.microsoft.com/office/drawing/2014/main" id="{B71572B5-420E-4BFF-AF44-13D9BF3DC539}"/>
              </a:ext>
            </a:extLst>
          </p:cNvPr>
          <p:cNvSpPr txBox="1"/>
          <p:nvPr/>
        </p:nvSpPr>
        <p:spPr>
          <a:xfrm>
            <a:off x="8229881" y="896855"/>
            <a:ext cx="3453890" cy="56682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n-US" b="1" spc="-5" dirty="0">
                <a:solidFill>
                  <a:srgbClr val="000004"/>
                </a:solidFill>
                <a:latin typeface="Arial" panose="020B0604020202020204" pitchFamily="34" charset="0"/>
                <a:cs typeface="Arial" panose="020B0604020202020204" pitchFamily="34" charset="0"/>
              </a:rPr>
              <a:t>Concept Evaluation vs. Most Often Product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04" name="Agrupar 103">
            <a:extLst>
              <a:ext uri="{FF2B5EF4-FFF2-40B4-BE49-F238E27FC236}">
                <a16:creationId xmlns:a16="http://schemas.microsoft.com/office/drawing/2014/main" id="{5CD7E2BB-6CC9-405E-BD58-626FA0ADB79F}"/>
              </a:ext>
            </a:extLst>
          </p:cNvPr>
          <p:cNvGrpSpPr/>
          <p:nvPr/>
        </p:nvGrpSpPr>
        <p:grpSpPr>
          <a:xfrm>
            <a:off x="7895820" y="1914904"/>
            <a:ext cx="4122012" cy="1057813"/>
            <a:chOff x="7953876" y="1914904"/>
            <a:chExt cx="4122012" cy="1057813"/>
          </a:xfrm>
        </p:grpSpPr>
        <p:pic>
          <p:nvPicPr>
            <p:cNvPr id="57" name="Gráfico 56" descr="Taças de champanhe">
              <a:extLst>
                <a:ext uri="{FF2B5EF4-FFF2-40B4-BE49-F238E27FC236}">
                  <a16:creationId xmlns:a16="http://schemas.microsoft.com/office/drawing/2014/main" id="{DB4CBF61-7BA5-4002-905E-404B497910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11092" y="1914904"/>
              <a:ext cx="790968" cy="790968"/>
            </a:xfrm>
            <a:prstGeom prst="rect">
              <a:avLst/>
            </a:prstGeom>
          </p:spPr>
        </p:pic>
        <p:sp>
          <p:nvSpPr>
            <p:cNvPr id="59" name="object 12">
              <a:extLst>
                <a:ext uri="{FF2B5EF4-FFF2-40B4-BE49-F238E27FC236}">
                  <a16:creationId xmlns:a16="http://schemas.microsoft.com/office/drawing/2014/main" id="{7B988DA4-EAFE-4BF6-9111-CB66EA4AF13B}"/>
                </a:ext>
              </a:extLst>
            </p:cNvPr>
            <p:cNvSpPr txBox="1"/>
            <p:nvPr/>
          </p:nvSpPr>
          <p:spPr>
            <a:xfrm>
              <a:off x="7953876" y="2714313"/>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dirty="0">
                  <a:ln>
                    <a:noFill/>
                  </a:ln>
                  <a:solidFill>
                    <a:srgbClr val="000004"/>
                  </a:solidFill>
                  <a:effectLst/>
                  <a:uLnTx/>
                  <a:uFillTx/>
                  <a:latin typeface="Arial" panose="020B0604020202020204" pitchFamily="34" charset="0"/>
                  <a:cs typeface="Arial" panose="020B0604020202020204" pitchFamily="34" charset="0"/>
                </a:rPr>
                <a:t>Innovation</a:t>
              </a:r>
              <a:endParaRPr kumimoji="0" lang="en-US"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1" name="object 11">
              <a:extLst>
                <a:ext uri="{FF2B5EF4-FFF2-40B4-BE49-F238E27FC236}">
                  <a16:creationId xmlns:a16="http://schemas.microsoft.com/office/drawing/2014/main" id="{134A4E8E-5540-493A-87F0-BCCF371AB631}"/>
                </a:ext>
              </a:extLst>
            </p:cNvPr>
            <p:cNvSpPr txBox="1"/>
            <p:nvPr/>
          </p:nvSpPr>
          <p:spPr>
            <a:xfrm>
              <a:off x="10893809" y="2067027"/>
              <a:ext cx="1182079" cy="56682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 Most Often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8" name="Retângulo 67">
              <a:extLst>
                <a:ext uri="{FF2B5EF4-FFF2-40B4-BE49-F238E27FC236}">
                  <a16:creationId xmlns:a16="http://schemas.microsoft.com/office/drawing/2014/main" id="{97E19507-84C0-4E8D-9A25-D09B0223A462}"/>
                </a:ext>
              </a:extLst>
            </p:cNvPr>
            <p:cNvSpPr/>
            <p:nvPr/>
          </p:nvSpPr>
          <p:spPr>
            <a:xfrm>
              <a:off x="10072141" y="2084763"/>
              <a:ext cx="221033" cy="323539"/>
            </a:xfrm>
            <a:prstGeom prst="rect">
              <a:avLst/>
            </a:prstGeom>
            <a:solidFill>
              <a:srgbClr val="115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Freeform: Shape 60">
              <a:extLst>
                <a:ext uri="{FF2B5EF4-FFF2-40B4-BE49-F238E27FC236}">
                  <a16:creationId xmlns:a16="http://schemas.microsoft.com/office/drawing/2014/main" id="{4B7A62D3-0627-487A-BECF-4DC7877AD221}"/>
                </a:ext>
              </a:extLst>
            </p:cNvPr>
            <p:cNvSpPr/>
            <p:nvPr/>
          </p:nvSpPr>
          <p:spPr>
            <a:xfrm flipH="1">
              <a:off x="9348456" y="2034414"/>
              <a:ext cx="1797110" cy="495530"/>
            </a:xfrm>
            <a:custGeom>
              <a:avLst/>
              <a:gdLst>
                <a:gd name="connsiteX0" fmla="*/ 247625 w 2617274"/>
                <a:gd name="connsiteY0" fmla="*/ 0 h 495555"/>
                <a:gd name="connsiteX1" fmla="*/ 233637 w 2617274"/>
                <a:gd name="connsiteY1" fmla="*/ 5841 h 495555"/>
                <a:gd name="connsiteX2" fmla="*/ 5841 w 2617274"/>
                <a:gd name="connsiteY2" fmla="*/ 233944 h 495555"/>
                <a:gd name="connsiteX3" fmla="*/ 0 w 2617274"/>
                <a:gd name="connsiteY3" fmla="*/ 247777 h 495555"/>
                <a:gd name="connsiteX4" fmla="*/ 5841 w 2617274"/>
                <a:gd name="connsiteY4" fmla="*/ 261612 h 495555"/>
                <a:gd name="connsiteX5" fmla="*/ 233637 w 2617274"/>
                <a:gd name="connsiteY5" fmla="*/ 489714 h 495555"/>
                <a:gd name="connsiteX6" fmla="*/ 247625 w 2617274"/>
                <a:gd name="connsiteY6" fmla="*/ 495555 h 495555"/>
                <a:gd name="connsiteX7" fmla="*/ 261613 w 2617274"/>
                <a:gd name="connsiteY7" fmla="*/ 489714 h 495555"/>
                <a:gd name="connsiteX8" fmla="*/ 312336 w 2617274"/>
                <a:gd name="connsiteY8" fmla="*/ 438683 h 495555"/>
                <a:gd name="connsiteX9" fmla="*/ 318177 w 2617274"/>
                <a:gd name="connsiteY9" fmla="*/ 424850 h 495555"/>
                <a:gd name="connsiteX10" fmla="*/ 312336 w 2617274"/>
                <a:gd name="connsiteY10" fmla="*/ 411016 h 495555"/>
                <a:gd name="connsiteX11" fmla="*/ 208233 w 2617274"/>
                <a:gd name="connsiteY11" fmla="*/ 306912 h 495555"/>
                <a:gd name="connsiteX12" fmla="*/ 2597558 w 2617274"/>
                <a:gd name="connsiteY12" fmla="*/ 306912 h 495555"/>
                <a:gd name="connsiteX13" fmla="*/ 2617274 w 2617274"/>
                <a:gd name="connsiteY13" fmla="*/ 287196 h 495555"/>
                <a:gd name="connsiteX14" fmla="*/ 2617274 w 2617274"/>
                <a:gd name="connsiteY14" fmla="*/ 208336 h 495555"/>
                <a:gd name="connsiteX15" fmla="*/ 2597558 w 2617274"/>
                <a:gd name="connsiteY15" fmla="*/ 188620 h 495555"/>
                <a:gd name="connsiteX16" fmla="*/ 208256 w 2617274"/>
                <a:gd name="connsiteY16" fmla="*/ 188620 h 495555"/>
                <a:gd name="connsiteX17" fmla="*/ 312336 w 2617274"/>
                <a:gd name="connsiteY17" fmla="*/ 84540 h 495555"/>
                <a:gd name="connsiteX18" fmla="*/ 318177 w 2617274"/>
                <a:gd name="connsiteY18" fmla="*/ 70705 h 495555"/>
                <a:gd name="connsiteX19" fmla="*/ 312336 w 2617274"/>
                <a:gd name="connsiteY19" fmla="*/ 56872 h 495555"/>
                <a:gd name="connsiteX20" fmla="*/ 261613 w 2617274"/>
                <a:gd name="connsiteY20" fmla="*/ 5841 h 495555"/>
                <a:gd name="connsiteX21" fmla="*/ 247625 w 2617274"/>
                <a:gd name="connsiteY21" fmla="*/ 0 h 4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274" h="495555">
                  <a:moveTo>
                    <a:pt x="247625" y="0"/>
                  </a:moveTo>
                  <a:cubicBezTo>
                    <a:pt x="242194" y="0"/>
                    <a:pt x="237532" y="1947"/>
                    <a:pt x="233637" y="5841"/>
                  </a:cubicBezTo>
                  <a:lnTo>
                    <a:pt x="5841" y="233944"/>
                  </a:lnTo>
                  <a:cubicBezTo>
                    <a:pt x="1947" y="237838"/>
                    <a:pt x="0" y="242449"/>
                    <a:pt x="0" y="247777"/>
                  </a:cubicBezTo>
                  <a:cubicBezTo>
                    <a:pt x="0" y="253106"/>
                    <a:pt x="1947" y="257718"/>
                    <a:pt x="5841" y="261612"/>
                  </a:cubicBezTo>
                  <a:lnTo>
                    <a:pt x="233637" y="489714"/>
                  </a:lnTo>
                  <a:cubicBezTo>
                    <a:pt x="237532" y="493608"/>
                    <a:pt x="242194" y="495555"/>
                    <a:pt x="247625" y="495555"/>
                  </a:cubicBezTo>
                  <a:cubicBezTo>
                    <a:pt x="253056" y="495555"/>
                    <a:pt x="257718" y="493608"/>
                    <a:pt x="261613" y="489714"/>
                  </a:cubicBezTo>
                  <a:lnTo>
                    <a:pt x="312336" y="438683"/>
                  </a:lnTo>
                  <a:cubicBezTo>
                    <a:pt x="316231" y="434789"/>
                    <a:pt x="318177" y="430178"/>
                    <a:pt x="318177" y="424850"/>
                  </a:cubicBezTo>
                  <a:cubicBezTo>
                    <a:pt x="318177" y="419521"/>
                    <a:pt x="316231" y="414909"/>
                    <a:pt x="312336" y="411016"/>
                  </a:cubicBezTo>
                  <a:lnTo>
                    <a:pt x="208233" y="306912"/>
                  </a:lnTo>
                  <a:lnTo>
                    <a:pt x="2597558" y="306912"/>
                  </a:lnTo>
                  <a:cubicBezTo>
                    <a:pt x="2608447" y="306912"/>
                    <a:pt x="2617274" y="298085"/>
                    <a:pt x="2617274" y="287196"/>
                  </a:cubicBezTo>
                  <a:lnTo>
                    <a:pt x="2617274" y="208336"/>
                  </a:lnTo>
                  <a:cubicBezTo>
                    <a:pt x="2617274" y="197447"/>
                    <a:pt x="2608447" y="188620"/>
                    <a:pt x="2597558" y="188620"/>
                  </a:cubicBezTo>
                  <a:lnTo>
                    <a:pt x="208256" y="188620"/>
                  </a:lnTo>
                  <a:lnTo>
                    <a:pt x="312336" y="84540"/>
                  </a:lnTo>
                  <a:cubicBezTo>
                    <a:pt x="316231" y="80645"/>
                    <a:pt x="318177" y="76034"/>
                    <a:pt x="318177" y="70705"/>
                  </a:cubicBezTo>
                  <a:cubicBezTo>
                    <a:pt x="318177" y="65377"/>
                    <a:pt x="316231" y="60766"/>
                    <a:pt x="312336" y="56872"/>
                  </a:cubicBezTo>
                  <a:lnTo>
                    <a:pt x="261613" y="5841"/>
                  </a:lnTo>
                  <a:cubicBezTo>
                    <a:pt x="257718" y="1947"/>
                    <a:pt x="253056" y="0"/>
                    <a:pt x="247625" y="0"/>
                  </a:cubicBezTo>
                  <a:close/>
                </a:path>
              </a:pathLst>
            </a:custGeom>
            <a:solidFill>
              <a:srgbClr val="115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GB" dirty="0">
                <a:solidFill>
                  <a:srgbClr val="FFFFFF"/>
                </a:solidFill>
                <a:latin typeface="Calibri" panose="020F0502020204030204"/>
              </a:endParaRPr>
            </a:p>
          </p:txBody>
        </p:sp>
        <p:sp>
          <p:nvSpPr>
            <p:cNvPr id="72" name="Freeform: Shape 60">
              <a:extLst>
                <a:ext uri="{FF2B5EF4-FFF2-40B4-BE49-F238E27FC236}">
                  <a16:creationId xmlns:a16="http://schemas.microsoft.com/office/drawing/2014/main" id="{1AF9B824-D08B-4B08-B935-70F73BCA01FF}"/>
                </a:ext>
              </a:extLst>
            </p:cNvPr>
            <p:cNvSpPr/>
            <p:nvPr/>
          </p:nvSpPr>
          <p:spPr>
            <a:xfrm rot="10800000" flipH="1">
              <a:off x="9173586" y="2025973"/>
              <a:ext cx="1797110" cy="495530"/>
            </a:xfrm>
            <a:custGeom>
              <a:avLst/>
              <a:gdLst>
                <a:gd name="connsiteX0" fmla="*/ 247625 w 2617274"/>
                <a:gd name="connsiteY0" fmla="*/ 0 h 495555"/>
                <a:gd name="connsiteX1" fmla="*/ 233637 w 2617274"/>
                <a:gd name="connsiteY1" fmla="*/ 5841 h 495555"/>
                <a:gd name="connsiteX2" fmla="*/ 5841 w 2617274"/>
                <a:gd name="connsiteY2" fmla="*/ 233944 h 495555"/>
                <a:gd name="connsiteX3" fmla="*/ 0 w 2617274"/>
                <a:gd name="connsiteY3" fmla="*/ 247777 h 495555"/>
                <a:gd name="connsiteX4" fmla="*/ 5841 w 2617274"/>
                <a:gd name="connsiteY4" fmla="*/ 261612 h 495555"/>
                <a:gd name="connsiteX5" fmla="*/ 233637 w 2617274"/>
                <a:gd name="connsiteY5" fmla="*/ 489714 h 495555"/>
                <a:gd name="connsiteX6" fmla="*/ 247625 w 2617274"/>
                <a:gd name="connsiteY6" fmla="*/ 495555 h 495555"/>
                <a:gd name="connsiteX7" fmla="*/ 261613 w 2617274"/>
                <a:gd name="connsiteY7" fmla="*/ 489714 h 495555"/>
                <a:gd name="connsiteX8" fmla="*/ 312336 w 2617274"/>
                <a:gd name="connsiteY8" fmla="*/ 438683 h 495555"/>
                <a:gd name="connsiteX9" fmla="*/ 318177 w 2617274"/>
                <a:gd name="connsiteY9" fmla="*/ 424850 h 495555"/>
                <a:gd name="connsiteX10" fmla="*/ 312336 w 2617274"/>
                <a:gd name="connsiteY10" fmla="*/ 411016 h 495555"/>
                <a:gd name="connsiteX11" fmla="*/ 208233 w 2617274"/>
                <a:gd name="connsiteY11" fmla="*/ 306912 h 495555"/>
                <a:gd name="connsiteX12" fmla="*/ 2597558 w 2617274"/>
                <a:gd name="connsiteY12" fmla="*/ 306912 h 495555"/>
                <a:gd name="connsiteX13" fmla="*/ 2617274 w 2617274"/>
                <a:gd name="connsiteY13" fmla="*/ 287196 h 495555"/>
                <a:gd name="connsiteX14" fmla="*/ 2617274 w 2617274"/>
                <a:gd name="connsiteY14" fmla="*/ 208336 h 495555"/>
                <a:gd name="connsiteX15" fmla="*/ 2597558 w 2617274"/>
                <a:gd name="connsiteY15" fmla="*/ 188620 h 495555"/>
                <a:gd name="connsiteX16" fmla="*/ 208256 w 2617274"/>
                <a:gd name="connsiteY16" fmla="*/ 188620 h 495555"/>
                <a:gd name="connsiteX17" fmla="*/ 312336 w 2617274"/>
                <a:gd name="connsiteY17" fmla="*/ 84540 h 495555"/>
                <a:gd name="connsiteX18" fmla="*/ 318177 w 2617274"/>
                <a:gd name="connsiteY18" fmla="*/ 70705 h 495555"/>
                <a:gd name="connsiteX19" fmla="*/ 312336 w 2617274"/>
                <a:gd name="connsiteY19" fmla="*/ 56872 h 495555"/>
                <a:gd name="connsiteX20" fmla="*/ 261613 w 2617274"/>
                <a:gd name="connsiteY20" fmla="*/ 5841 h 495555"/>
                <a:gd name="connsiteX21" fmla="*/ 247625 w 2617274"/>
                <a:gd name="connsiteY21" fmla="*/ 0 h 4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274" h="495555">
                  <a:moveTo>
                    <a:pt x="247625" y="0"/>
                  </a:moveTo>
                  <a:cubicBezTo>
                    <a:pt x="242194" y="0"/>
                    <a:pt x="237532" y="1947"/>
                    <a:pt x="233637" y="5841"/>
                  </a:cubicBezTo>
                  <a:lnTo>
                    <a:pt x="5841" y="233944"/>
                  </a:lnTo>
                  <a:cubicBezTo>
                    <a:pt x="1947" y="237838"/>
                    <a:pt x="0" y="242449"/>
                    <a:pt x="0" y="247777"/>
                  </a:cubicBezTo>
                  <a:cubicBezTo>
                    <a:pt x="0" y="253106"/>
                    <a:pt x="1947" y="257718"/>
                    <a:pt x="5841" y="261612"/>
                  </a:cubicBezTo>
                  <a:lnTo>
                    <a:pt x="233637" y="489714"/>
                  </a:lnTo>
                  <a:cubicBezTo>
                    <a:pt x="237532" y="493608"/>
                    <a:pt x="242194" y="495555"/>
                    <a:pt x="247625" y="495555"/>
                  </a:cubicBezTo>
                  <a:cubicBezTo>
                    <a:pt x="253056" y="495555"/>
                    <a:pt x="257718" y="493608"/>
                    <a:pt x="261613" y="489714"/>
                  </a:cubicBezTo>
                  <a:lnTo>
                    <a:pt x="312336" y="438683"/>
                  </a:lnTo>
                  <a:cubicBezTo>
                    <a:pt x="316231" y="434789"/>
                    <a:pt x="318177" y="430178"/>
                    <a:pt x="318177" y="424850"/>
                  </a:cubicBezTo>
                  <a:cubicBezTo>
                    <a:pt x="318177" y="419521"/>
                    <a:pt x="316231" y="414909"/>
                    <a:pt x="312336" y="411016"/>
                  </a:cubicBezTo>
                  <a:lnTo>
                    <a:pt x="208233" y="306912"/>
                  </a:lnTo>
                  <a:lnTo>
                    <a:pt x="2597558" y="306912"/>
                  </a:lnTo>
                  <a:cubicBezTo>
                    <a:pt x="2608447" y="306912"/>
                    <a:pt x="2617274" y="298085"/>
                    <a:pt x="2617274" y="287196"/>
                  </a:cubicBezTo>
                  <a:lnTo>
                    <a:pt x="2617274" y="208336"/>
                  </a:lnTo>
                  <a:cubicBezTo>
                    <a:pt x="2617274" y="197447"/>
                    <a:pt x="2608447" y="188620"/>
                    <a:pt x="2597558" y="188620"/>
                  </a:cubicBezTo>
                  <a:lnTo>
                    <a:pt x="208256" y="188620"/>
                  </a:lnTo>
                  <a:lnTo>
                    <a:pt x="312336" y="84540"/>
                  </a:lnTo>
                  <a:cubicBezTo>
                    <a:pt x="316231" y="80645"/>
                    <a:pt x="318177" y="76034"/>
                    <a:pt x="318177" y="70705"/>
                  </a:cubicBezTo>
                  <a:cubicBezTo>
                    <a:pt x="318177" y="65377"/>
                    <a:pt x="316231" y="60766"/>
                    <a:pt x="312336" y="56872"/>
                  </a:cubicBezTo>
                  <a:lnTo>
                    <a:pt x="261613" y="5841"/>
                  </a:lnTo>
                  <a:cubicBezTo>
                    <a:pt x="257718" y="1947"/>
                    <a:pt x="253056" y="0"/>
                    <a:pt x="247625" y="0"/>
                  </a:cubicBezTo>
                  <a:close/>
                </a:path>
              </a:pathLst>
            </a:custGeom>
            <a:solidFill>
              <a:srgbClr val="115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endParaRPr lang="en-GB" dirty="0">
                <a:solidFill>
                  <a:srgbClr val="FFFFFF"/>
                </a:solidFill>
                <a:latin typeface="Calibri" panose="020F0502020204030204"/>
              </a:endParaRPr>
            </a:p>
          </p:txBody>
        </p:sp>
        <p:pic>
          <p:nvPicPr>
            <p:cNvPr id="74" name="Imagem 73" descr="Fundo preto com letras brancas&#10;&#10;Descrição gerada automaticamente">
              <a:extLst>
                <a:ext uri="{FF2B5EF4-FFF2-40B4-BE49-F238E27FC236}">
                  <a16:creationId xmlns:a16="http://schemas.microsoft.com/office/drawing/2014/main" id="{25032A31-B350-4E3E-AA0D-4F7AABE36526}"/>
                </a:ext>
              </a:extLst>
            </p:cNvPr>
            <p:cNvPicPr>
              <a:picLocks noChangeAspect="1"/>
            </p:cNvPicPr>
            <p:nvPr/>
          </p:nvPicPr>
          <p:blipFill>
            <a:blip r:embed="rId6"/>
            <a:stretch>
              <a:fillRect/>
            </a:stretch>
          </p:blipFill>
          <p:spPr>
            <a:xfrm>
              <a:off x="9969204" y="2384757"/>
              <a:ext cx="457862" cy="457862"/>
            </a:xfrm>
            <a:prstGeom prst="rect">
              <a:avLst/>
            </a:prstGeom>
          </p:spPr>
        </p:pic>
      </p:grpSp>
      <p:pic>
        <p:nvPicPr>
          <p:cNvPr id="96" name="Imagem 95">
            <a:extLst>
              <a:ext uri="{FF2B5EF4-FFF2-40B4-BE49-F238E27FC236}">
                <a16:creationId xmlns:a16="http://schemas.microsoft.com/office/drawing/2014/main" id="{673A4FB5-7AF6-4F36-8A08-B3BF10BBFD51}"/>
              </a:ext>
            </a:extLst>
          </p:cNvPr>
          <p:cNvPicPr>
            <a:picLocks noChangeAspect="1"/>
          </p:cNvPicPr>
          <p:nvPr/>
        </p:nvPicPr>
        <p:blipFill>
          <a:blip r:embed="rId7"/>
          <a:stretch>
            <a:fillRect/>
          </a:stretch>
        </p:blipFill>
        <p:spPr>
          <a:xfrm>
            <a:off x="1031834" y="5119260"/>
            <a:ext cx="2049921" cy="1076114"/>
          </a:xfrm>
          <a:prstGeom prst="rect">
            <a:avLst/>
          </a:prstGeom>
        </p:spPr>
      </p:pic>
      <p:pic>
        <p:nvPicPr>
          <p:cNvPr id="98" name="Imagem 97" descr="Fundo preto com letras brancas&#10;&#10;Descrição gerada automaticamente">
            <a:extLst>
              <a:ext uri="{FF2B5EF4-FFF2-40B4-BE49-F238E27FC236}">
                <a16:creationId xmlns:a16="http://schemas.microsoft.com/office/drawing/2014/main" id="{C05B4205-6F5C-4411-A4D0-DCD49AED28CC}"/>
              </a:ext>
            </a:extLst>
          </p:cNvPr>
          <p:cNvPicPr>
            <a:picLocks noChangeAspect="1"/>
          </p:cNvPicPr>
          <p:nvPr/>
        </p:nvPicPr>
        <p:blipFill>
          <a:blip r:embed="rId6"/>
          <a:stretch>
            <a:fillRect/>
          </a:stretch>
        </p:blipFill>
        <p:spPr>
          <a:xfrm>
            <a:off x="1827863" y="5797327"/>
            <a:ext cx="457862" cy="457862"/>
          </a:xfrm>
          <a:prstGeom prst="rect">
            <a:avLst/>
          </a:prstGeom>
        </p:spPr>
      </p:pic>
      <p:sp>
        <p:nvSpPr>
          <p:cNvPr id="100" name="object 12">
            <a:extLst>
              <a:ext uri="{FF2B5EF4-FFF2-40B4-BE49-F238E27FC236}">
                <a16:creationId xmlns:a16="http://schemas.microsoft.com/office/drawing/2014/main" id="{C48DA4FA-86E9-4610-9B82-692B25EA3AFF}"/>
              </a:ext>
            </a:extLst>
          </p:cNvPr>
          <p:cNvSpPr txBox="1"/>
          <p:nvPr/>
        </p:nvSpPr>
        <p:spPr>
          <a:xfrm>
            <a:off x="3989312" y="4314736"/>
            <a:ext cx="3906508" cy="2033249"/>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much do you agree each sentence matches with the product description you saw?</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How much do you like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willing are you to purchase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How believable is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What does it come to your mind when you think of it?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object 26">
            <a:extLst>
              <a:ext uri="{FF2B5EF4-FFF2-40B4-BE49-F238E27FC236}">
                <a16:creationId xmlns:a16="http://schemas.microsoft.com/office/drawing/2014/main" id="{E4637533-8CF6-4991-BDF6-32031CE9897E}"/>
              </a:ext>
            </a:extLst>
          </p:cNvPr>
          <p:cNvSpPr txBox="1"/>
          <p:nvPr/>
        </p:nvSpPr>
        <p:spPr>
          <a:xfrm>
            <a:off x="4683044" y="3802818"/>
            <a:ext cx="2519045" cy="29972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Additional Questions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10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3" grpId="0"/>
      <p:bldP spid="14" grpId="0"/>
      <p:bldP spid="18" grpId="0"/>
      <p:bldP spid="53" grpId="0"/>
      <p:bldP spid="55" grpId="0"/>
      <p:bldP spid="100" grpId="0"/>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PRODUCT TEST: WHAT DO WE ASK RESPONDENTS?</a:t>
            </a:r>
          </a:p>
        </p:txBody>
      </p:sp>
      <p:sp>
        <p:nvSpPr>
          <p:cNvPr id="12" name="object 12"/>
          <p:cNvSpPr txBox="1"/>
          <p:nvPr/>
        </p:nvSpPr>
        <p:spPr>
          <a:xfrm>
            <a:off x="329849" y="1578732"/>
            <a:ext cx="3453890" cy="1787028"/>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Which categories do you consume?</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Which brands?</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Which one is your most often?</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often?</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Are you responsible for the purchase?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object 26"/>
          <p:cNvSpPr txBox="1"/>
          <p:nvPr/>
        </p:nvSpPr>
        <p:spPr>
          <a:xfrm>
            <a:off x="910916" y="1035320"/>
            <a:ext cx="2519045" cy="29972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n-US" b="1" spc="-5" dirty="0">
                <a:solidFill>
                  <a:srgbClr val="000004"/>
                </a:solidFill>
                <a:latin typeface="Arial" panose="020B0604020202020204" pitchFamily="34" charset="0"/>
                <a:cs typeface="Arial" panose="020B0604020202020204" pitchFamily="34" charset="0"/>
              </a:rPr>
              <a:t>Screeners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Slide Number Placeholder 1">
            <a:extLst>
              <a:ext uri="{FF2B5EF4-FFF2-40B4-BE49-F238E27FC236}">
                <a16:creationId xmlns:a16="http://schemas.microsoft.com/office/drawing/2014/main" id="{A088B5A7-8E4D-42B9-B8CD-BBF47DD4F65F}"/>
              </a:ext>
            </a:extLst>
          </p:cNvPr>
          <p:cNvSpPr txBox="1">
            <a:spLocks/>
          </p:cNvSpPr>
          <p:nvPr/>
        </p:nvSpPr>
        <p:spPr>
          <a:xfrm>
            <a:off x="303806" y="6282912"/>
            <a:ext cx="54865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1AABEC-672F-4B68-B914-690DA978312C}" type="slidenum">
              <a:rPr lang="en-GB" sz="900" smtClean="0">
                <a:solidFill>
                  <a:srgbClr val="2F469C">
                    <a:lumMod val="75000"/>
                  </a:srgbClr>
                </a:solidFill>
                <a:latin typeface="Arial" panose="020B0604020202020204" pitchFamily="34" charset="0"/>
                <a:cs typeface="Arial" panose="020B0604020202020204" pitchFamily="34" charset="0"/>
              </a:rPr>
              <a:pPr algn="r"/>
              <a:t>22</a:t>
            </a:fld>
            <a:r>
              <a:rPr lang="en-GB" sz="900" b="1" dirty="0">
                <a:solidFill>
                  <a:srgbClr val="2F469C">
                    <a:lumMod val="75000"/>
                  </a:srgbClr>
                </a:solidFill>
                <a:latin typeface="Arial" panose="020B0604020202020204" pitchFamily="34" charset="0"/>
                <a:cs typeface="Arial" panose="020B0604020202020204" pitchFamily="34" charset="0"/>
              </a:rPr>
              <a:t> ‒ </a:t>
            </a:r>
          </a:p>
        </p:txBody>
      </p:sp>
      <p:sp>
        <p:nvSpPr>
          <p:cNvPr id="18" name="object 11">
            <a:extLst>
              <a:ext uri="{FF2B5EF4-FFF2-40B4-BE49-F238E27FC236}">
                <a16:creationId xmlns:a16="http://schemas.microsoft.com/office/drawing/2014/main" id="{D46B13DE-D52B-46CA-8A34-B9219AB53F11}"/>
              </a:ext>
            </a:extLst>
          </p:cNvPr>
          <p:cNvSpPr txBox="1"/>
          <p:nvPr/>
        </p:nvSpPr>
        <p:spPr>
          <a:xfrm>
            <a:off x="4499454" y="1040269"/>
            <a:ext cx="2218569"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 Product</a:t>
            </a:r>
            <a:r>
              <a:rPr kumimoji="0" lang="en-US" sz="1800" b="1" i="0" u="none" strike="noStrike" kern="1200" cap="none" spc="-5" normalizeH="0" noProof="0" dirty="0">
                <a:ln>
                  <a:noFill/>
                </a:ln>
                <a:solidFill>
                  <a:srgbClr val="000004"/>
                </a:solidFill>
                <a:effectLst/>
                <a:uLnTx/>
                <a:uFillTx/>
                <a:latin typeface="Arial" panose="020B0604020202020204" pitchFamily="34" charset="0"/>
                <a:cs typeface="Arial" panose="020B0604020202020204" pitchFamily="34" charset="0"/>
              </a:rPr>
              <a:t> Trial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object 12">
            <a:extLst>
              <a:ext uri="{FF2B5EF4-FFF2-40B4-BE49-F238E27FC236}">
                <a16:creationId xmlns:a16="http://schemas.microsoft.com/office/drawing/2014/main" id="{C48DA4FA-86E9-4610-9B82-692B25EA3AFF}"/>
              </a:ext>
            </a:extLst>
          </p:cNvPr>
          <p:cNvSpPr txBox="1"/>
          <p:nvPr/>
        </p:nvSpPr>
        <p:spPr>
          <a:xfrm>
            <a:off x="330827" y="4418430"/>
            <a:ext cx="5822345" cy="1022716"/>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much do you agree each sentence matches with the product you tried?</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willing are you to purchase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What does it come to your mind when you think of it?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object 26">
            <a:extLst>
              <a:ext uri="{FF2B5EF4-FFF2-40B4-BE49-F238E27FC236}">
                <a16:creationId xmlns:a16="http://schemas.microsoft.com/office/drawing/2014/main" id="{E4637533-8CF6-4991-BDF6-32031CE9897E}"/>
              </a:ext>
            </a:extLst>
          </p:cNvPr>
          <p:cNvSpPr txBox="1"/>
          <p:nvPr/>
        </p:nvSpPr>
        <p:spPr>
          <a:xfrm>
            <a:off x="910916" y="3944894"/>
            <a:ext cx="2519045" cy="29972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Additional Questions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Imagen 5">
            <a:extLst>
              <a:ext uri="{FF2B5EF4-FFF2-40B4-BE49-F238E27FC236}">
                <a16:creationId xmlns:a16="http://schemas.microsoft.com/office/drawing/2014/main" id="{176E7DC1-BBCF-4B78-A8BF-B21F7460BF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624" b="15562"/>
          <a:stretch/>
        </p:blipFill>
        <p:spPr>
          <a:xfrm rot="10800000">
            <a:off x="4960841" y="1422553"/>
            <a:ext cx="1295794" cy="1766355"/>
          </a:xfrm>
          <a:prstGeom prst="rect">
            <a:avLst/>
          </a:prstGeom>
        </p:spPr>
      </p:pic>
      <p:sp>
        <p:nvSpPr>
          <p:cNvPr id="36" name="object 12">
            <a:extLst>
              <a:ext uri="{FF2B5EF4-FFF2-40B4-BE49-F238E27FC236}">
                <a16:creationId xmlns:a16="http://schemas.microsoft.com/office/drawing/2014/main" id="{1B10BE27-0400-4AF2-8CAC-FD5CA81C5D4C}"/>
              </a:ext>
            </a:extLst>
          </p:cNvPr>
          <p:cNvSpPr txBox="1"/>
          <p:nvPr/>
        </p:nvSpPr>
        <p:spPr>
          <a:xfrm>
            <a:off x="7330274" y="1578732"/>
            <a:ext cx="4436631" cy="2292294"/>
          </a:xfrm>
          <a:prstGeom prst="rect">
            <a:avLst/>
          </a:prstGeom>
        </p:spPr>
        <p:txBody>
          <a:bodyPr vert="horz" wrap="square" lIns="0" tIns="12065" rIns="0" bIns="0" rtlCol="0">
            <a:spAutoFit/>
          </a:bodyPr>
          <a:lstStyle/>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relevant is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How unique is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liked is it?</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lang="en-US" sz="1600" spc="-5" dirty="0">
                <a:solidFill>
                  <a:srgbClr val="000004"/>
                </a:solidFill>
                <a:latin typeface="Arial" panose="020B0604020202020204" pitchFamily="34" charset="0"/>
                <a:cs typeface="Arial" panose="020B0604020202020204" pitchFamily="34" charset="0"/>
              </a:rPr>
              <a:t>How liked are its main features? E.g. Fragrance, Taste, Consistency, etc.</a:t>
            </a: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r>
              <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How adjusted are its main features? E.g. Just about right</a:t>
            </a:r>
            <a:r>
              <a:rPr kumimoji="0" lang="en-US" sz="1600" b="0" i="0" u="none" strike="noStrike" kern="1200" cap="none" spc="-5" normalizeH="0" noProof="0" dirty="0">
                <a:ln>
                  <a:noFill/>
                </a:ln>
                <a:solidFill>
                  <a:srgbClr val="000004"/>
                </a:solidFill>
                <a:effectLst/>
                <a:uLnTx/>
                <a:uFillTx/>
                <a:latin typeface="Arial" panose="020B0604020202020204" pitchFamily="34" charset="0"/>
                <a:cs typeface="Arial" panose="020B0604020202020204" pitchFamily="34" charset="0"/>
              </a:rPr>
              <a:t> for smell, saltiness, consistency, flavor intensity, etc.</a:t>
            </a:r>
            <a:endPar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endParaRPr>
          </a:p>
          <a:p>
            <a:pPr marL="453390" marR="160020" lvl="0" indent="-285750" defTabSz="914400" rtl="0" eaLnBrk="1" fontAlgn="auto" latinLnBrk="0" hangingPunct="1">
              <a:lnSpc>
                <a:spcPct val="100000"/>
              </a:lnSpc>
              <a:spcBef>
                <a:spcPts val="95"/>
              </a:spcBef>
              <a:spcAft>
                <a:spcPts val="0"/>
              </a:spcAft>
              <a:buClrTx/>
              <a:buSzTx/>
              <a:buFont typeface="Arial" panose="020B0604020202020204" pitchFamily="34" charset="0"/>
              <a:buChar char="•"/>
              <a:tabLst/>
              <a:defRPr/>
            </a:pPr>
            <a:endParaRPr kumimoji="0" lang="en-US" sz="1600" b="0"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endParaRPr>
          </a:p>
        </p:txBody>
      </p:sp>
      <p:sp>
        <p:nvSpPr>
          <p:cNvPr id="38" name="object 11">
            <a:extLst>
              <a:ext uri="{FF2B5EF4-FFF2-40B4-BE49-F238E27FC236}">
                <a16:creationId xmlns:a16="http://schemas.microsoft.com/office/drawing/2014/main" id="{922F5E88-12C7-44D4-927D-83DF49F5D41F}"/>
              </a:ext>
            </a:extLst>
          </p:cNvPr>
          <p:cNvSpPr txBox="1"/>
          <p:nvPr/>
        </p:nvSpPr>
        <p:spPr>
          <a:xfrm>
            <a:off x="8280426" y="1040269"/>
            <a:ext cx="2218569"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 Product</a:t>
            </a:r>
            <a:r>
              <a:rPr kumimoji="0" lang="en-US" sz="1800" b="1" i="0" u="none" strike="noStrike" kern="1200" cap="none" spc="-5" normalizeH="0" noProof="0" dirty="0">
                <a:ln>
                  <a:noFill/>
                </a:ln>
                <a:solidFill>
                  <a:srgbClr val="000004"/>
                </a:solidFill>
                <a:effectLst/>
                <a:uLnTx/>
                <a:uFillTx/>
                <a:latin typeface="Arial" panose="020B0604020202020204" pitchFamily="34" charset="0"/>
                <a:cs typeface="Arial" panose="020B0604020202020204" pitchFamily="34" charset="0"/>
              </a:rPr>
              <a:t> Evaluation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0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18" grpId="0"/>
      <p:bldP spid="100" grpId="0"/>
      <p:bldP spid="102" grpId="0"/>
      <p:bldP spid="36"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CONCEPT TEST: WHAT DO WE DELIVER?</a:t>
            </a:r>
          </a:p>
        </p:txBody>
      </p:sp>
      <p:sp>
        <p:nvSpPr>
          <p:cNvPr id="34" name="Text Placeholder 3">
            <a:extLst>
              <a:ext uri="{FF2B5EF4-FFF2-40B4-BE49-F238E27FC236}">
                <a16:creationId xmlns:a16="http://schemas.microsoft.com/office/drawing/2014/main" id="{1E591D42-B6EB-4AE6-A898-E5828CDD7421}"/>
              </a:ext>
            </a:extLst>
          </p:cNvPr>
          <p:cNvSpPr txBox="1">
            <a:spLocks/>
          </p:cNvSpPr>
          <p:nvPr/>
        </p:nvSpPr>
        <p:spPr>
          <a:xfrm>
            <a:off x="960121" y="3848116"/>
            <a:ext cx="4992732" cy="492443"/>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solidFill>
                  <a:srgbClr val="000004"/>
                </a:solidFill>
                <a:latin typeface="Arial" panose="020B0604020202020204" pitchFamily="34" charset="0"/>
                <a:ea typeface="Segoe UI" panose="020B0502040204020203" pitchFamily="34" charset="0"/>
                <a:cs typeface="Arial" panose="020B0604020202020204" pitchFamily="34" charset="0"/>
              </a:rPr>
              <a:t>A summary of concept performance vs benchmarks with guidance on where strengths and weaknesses lie</a:t>
            </a:r>
          </a:p>
        </p:txBody>
      </p:sp>
      <p:sp>
        <p:nvSpPr>
          <p:cNvPr id="36" name="Text Placeholder 3">
            <a:extLst>
              <a:ext uri="{FF2B5EF4-FFF2-40B4-BE49-F238E27FC236}">
                <a16:creationId xmlns:a16="http://schemas.microsoft.com/office/drawing/2014/main" id="{897113B5-8A0D-4D5E-8CF7-FC828ED94944}"/>
              </a:ext>
            </a:extLst>
          </p:cNvPr>
          <p:cNvSpPr txBox="1">
            <a:spLocks/>
          </p:cNvSpPr>
          <p:nvPr/>
        </p:nvSpPr>
        <p:spPr>
          <a:xfrm>
            <a:off x="7823682" y="5345844"/>
            <a:ext cx="3316246" cy="738664"/>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solidFill>
                  <a:srgbClr val="000004"/>
                </a:solidFill>
                <a:latin typeface="Arial" panose="020B0604020202020204" pitchFamily="34" charset="0"/>
                <a:ea typeface="Segoe UI" panose="020B0502040204020203" pitchFamily="34" charset="0"/>
                <a:cs typeface="Arial" panose="020B0604020202020204" pitchFamily="34" charset="0"/>
              </a:rPr>
              <a:t>Archetypes help you understand how a concept could fit into your portfolio</a:t>
            </a:r>
          </a:p>
        </p:txBody>
      </p:sp>
      <p:pic>
        <p:nvPicPr>
          <p:cNvPr id="42" name="Picture 5">
            <a:extLst>
              <a:ext uri="{FF2B5EF4-FFF2-40B4-BE49-F238E27FC236}">
                <a16:creationId xmlns:a16="http://schemas.microsoft.com/office/drawing/2014/main" id="{BB8EB66F-CFF0-4C83-B72F-6208777B195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412" b="44323"/>
          <a:stretch/>
        </p:blipFill>
        <p:spPr bwMode="auto">
          <a:xfrm>
            <a:off x="741007" y="1984001"/>
            <a:ext cx="5495717" cy="1531620"/>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44" name="Rectangle 29">
            <a:extLst>
              <a:ext uri="{FF2B5EF4-FFF2-40B4-BE49-F238E27FC236}">
                <a16:creationId xmlns:a16="http://schemas.microsoft.com/office/drawing/2014/main" id="{2E4ADF39-E9B7-4500-9499-C22A14D0D762}"/>
              </a:ext>
            </a:extLst>
          </p:cNvPr>
          <p:cNvSpPr/>
          <p:nvPr/>
        </p:nvSpPr>
        <p:spPr>
          <a:xfrm>
            <a:off x="960121" y="2246918"/>
            <a:ext cx="266889" cy="146734"/>
          </a:xfrm>
          <a:prstGeom prst="rect">
            <a:avLst/>
          </a:prstGeom>
          <a:solidFill>
            <a:sysClr val="window" lastClr="FFFFFF"/>
          </a:solidFill>
          <a:ln w="25400" cap="flat" cmpd="sng" algn="ctr">
            <a:noFill/>
            <a:prstDash val="solid"/>
          </a:ln>
          <a:effectLst/>
        </p:spPr>
        <p:txBody>
          <a:bodyPr spcFirstLastPara="0" vert="horz" wrap="square" lIns="0" tIns="0" rIns="0" bIns="0" numCol="1" spcCol="1270" rtlCol="0" anchor="ctr" anchorCtr="0">
            <a:noAutofit/>
          </a:bodyPr>
          <a:lstStyle/>
          <a:p>
            <a:pPr marL="0" marR="0" lvl="0" indent="0" algn="ctr" defTabSz="888853" eaLnBrk="1" fontAlgn="auto" latinLnBrk="0" hangingPunct="1">
              <a:lnSpc>
                <a:spcPct val="90000"/>
              </a:lnSpc>
              <a:spcBef>
                <a:spcPct val="0"/>
              </a:spcBef>
              <a:spcAft>
                <a:spcPts val="0"/>
              </a:spcAft>
              <a:buClrTx/>
              <a:buSzTx/>
              <a:buFontTx/>
              <a:buNone/>
              <a:tabLst/>
              <a:defRPr/>
            </a:pPr>
            <a:endParaRPr kumimoji="0" lang="en-GB" sz="14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3" name="Text Placeholder 3">
            <a:extLst>
              <a:ext uri="{FF2B5EF4-FFF2-40B4-BE49-F238E27FC236}">
                <a16:creationId xmlns:a16="http://schemas.microsoft.com/office/drawing/2014/main" id="{8568C744-BF44-4BE8-BA02-D8A14036E5F9}"/>
              </a:ext>
            </a:extLst>
          </p:cNvPr>
          <p:cNvSpPr txBox="1">
            <a:spLocks/>
          </p:cNvSpPr>
          <p:nvPr/>
        </p:nvSpPr>
        <p:spPr>
          <a:xfrm>
            <a:off x="884155" y="1330984"/>
            <a:ext cx="4166816" cy="338554"/>
          </a:xfrm>
          <a:prstGeom prst="rect">
            <a:avLst/>
          </a:prstGeom>
        </p:spPr>
        <p:txBody>
          <a:bodyPr wrap="square">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Consumer Demand Summary</a:t>
            </a:r>
          </a:p>
        </p:txBody>
      </p:sp>
      <p:sp>
        <p:nvSpPr>
          <p:cNvPr id="64" name="Text Placeholder 3">
            <a:extLst>
              <a:ext uri="{FF2B5EF4-FFF2-40B4-BE49-F238E27FC236}">
                <a16:creationId xmlns:a16="http://schemas.microsoft.com/office/drawing/2014/main" id="{CFD5D44B-7956-46B1-9A27-78CE681B31F0}"/>
              </a:ext>
            </a:extLst>
          </p:cNvPr>
          <p:cNvSpPr txBox="1">
            <a:spLocks/>
          </p:cNvSpPr>
          <p:nvPr/>
        </p:nvSpPr>
        <p:spPr>
          <a:xfrm>
            <a:off x="8513304" y="1121763"/>
            <a:ext cx="1295003" cy="338554"/>
          </a:xfrm>
          <a:prstGeom prst="rect">
            <a:avLst/>
          </a:prstGeom>
        </p:spPr>
        <p:txBody>
          <a:bodyPr wrap="square">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Archetypes</a:t>
            </a:r>
          </a:p>
        </p:txBody>
      </p:sp>
      <p:grpSp>
        <p:nvGrpSpPr>
          <p:cNvPr id="90" name="Group 4">
            <a:extLst>
              <a:ext uri="{FF2B5EF4-FFF2-40B4-BE49-F238E27FC236}">
                <a16:creationId xmlns:a16="http://schemas.microsoft.com/office/drawing/2014/main" id="{E08D676F-8086-4116-B61C-08CAD22D1756}"/>
              </a:ext>
            </a:extLst>
          </p:cNvPr>
          <p:cNvGrpSpPr/>
          <p:nvPr/>
        </p:nvGrpSpPr>
        <p:grpSpPr>
          <a:xfrm>
            <a:off x="7334222" y="1242128"/>
            <a:ext cx="3673470" cy="4352384"/>
            <a:chOff x="517103" y="922296"/>
            <a:chExt cx="4402546" cy="5216204"/>
          </a:xfrm>
        </p:grpSpPr>
        <p:grpSp>
          <p:nvGrpSpPr>
            <p:cNvPr id="91" name="Group 5">
              <a:extLst>
                <a:ext uri="{FF2B5EF4-FFF2-40B4-BE49-F238E27FC236}">
                  <a16:creationId xmlns:a16="http://schemas.microsoft.com/office/drawing/2014/main" id="{8BD96EA0-A8A4-4ED7-B7B0-ED316E4DCCF1}"/>
                </a:ext>
              </a:extLst>
            </p:cNvPr>
            <p:cNvGrpSpPr/>
            <p:nvPr/>
          </p:nvGrpSpPr>
          <p:grpSpPr>
            <a:xfrm>
              <a:off x="517103" y="922296"/>
              <a:ext cx="4402546" cy="5216204"/>
              <a:chOff x="4718694" y="1316934"/>
              <a:chExt cx="5557747" cy="5239300"/>
            </a:xfrm>
          </p:grpSpPr>
          <p:graphicFrame>
            <p:nvGraphicFramePr>
              <p:cNvPr id="93" name="Chart 7">
                <a:extLst>
                  <a:ext uri="{FF2B5EF4-FFF2-40B4-BE49-F238E27FC236}">
                    <a16:creationId xmlns:a16="http://schemas.microsoft.com/office/drawing/2014/main" id="{CFBEDBBD-7FCE-48BB-B184-2C01AC4E033B}"/>
                  </a:ext>
                </a:extLst>
              </p:cNvPr>
              <p:cNvGraphicFramePr>
                <a:graphicFrameLocks noChangeAspect="1"/>
              </p:cNvGraphicFramePr>
              <p:nvPr>
                <p:extLst>
                  <p:ext uri="{D42A27DB-BD31-4B8C-83A1-F6EECF244321}">
                    <p14:modId xmlns:p14="http://schemas.microsoft.com/office/powerpoint/2010/main" val="3426010727"/>
                  </p:ext>
                </p:extLst>
              </p:nvPr>
            </p:nvGraphicFramePr>
            <p:xfrm>
              <a:off x="4718694" y="1316934"/>
              <a:ext cx="5557747" cy="5239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Chart 8">
                <a:extLst>
                  <a:ext uri="{FF2B5EF4-FFF2-40B4-BE49-F238E27FC236}">
                    <a16:creationId xmlns:a16="http://schemas.microsoft.com/office/drawing/2014/main" id="{94CAC4B7-1E74-4743-B12E-F162D32C4736}"/>
                  </a:ext>
                </a:extLst>
              </p:cNvPr>
              <p:cNvGraphicFramePr>
                <a:graphicFrameLocks noChangeAspect="1"/>
              </p:cNvGraphicFramePr>
              <p:nvPr>
                <p:extLst>
                  <p:ext uri="{D42A27DB-BD31-4B8C-83A1-F6EECF244321}">
                    <p14:modId xmlns:p14="http://schemas.microsoft.com/office/powerpoint/2010/main" val="3214381887"/>
                  </p:ext>
                </p:extLst>
              </p:nvPr>
            </p:nvGraphicFramePr>
            <p:xfrm>
              <a:off x="6096365" y="2601419"/>
              <a:ext cx="2820984" cy="2659342"/>
            </p:xfrm>
            <a:graphic>
              <a:graphicData uri="http://schemas.openxmlformats.org/drawingml/2006/chart">
                <c:chart xmlns:c="http://schemas.openxmlformats.org/drawingml/2006/chart" xmlns:r="http://schemas.openxmlformats.org/officeDocument/2006/relationships" r:id="rId5"/>
              </a:graphicData>
            </a:graphic>
          </p:graphicFrame>
          <p:sp>
            <p:nvSpPr>
              <p:cNvPr id="95" name="TextBox 9">
                <a:extLst>
                  <a:ext uri="{FF2B5EF4-FFF2-40B4-BE49-F238E27FC236}">
                    <a16:creationId xmlns:a16="http://schemas.microsoft.com/office/drawing/2014/main" id="{166F9834-A4D6-4B5B-9C83-9A1B19ADA751}"/>
                  </a:ext>
                </a:extLst>
              </p:cNvPr>
              <p:cNvSpPr txBox="1"/>
              <p:nvPr/>
            </p:nvSpPr>
            <p:spPr>
              <a:xfrm rot="1010014">
                <a:off x="6566409" y="2915317"/>
                <a:ext cx="1928432" cy="1818114"/>
              </a:xfrm>
              <a:prstGeom prst="rect">
                <a:avLst/>
              </a:prstGeom>
              <a:noFill/>
            </p:spPr>
            <p:txBody>
              <a:bodyPr spcFirstLastPara="1" wrap="square" lIns="0" tIns="0" rIns="0" bIns="0" numCol="1" rtlCol="0">
                <a:prstTxWarp prst="textArchDown">
                  <a:avLst/>
                </a:prstTxWarp>
                <a:noAutofit/>
              </a:bodyPr>
              <a:lstStyle/>
              <a:p>
                <a:pPr marL="0" marR="0" lvl="0" indent="0" algn="ctr" defTabSz="203395"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Depends on Strategy</a:t>
                </a:r>
              </a:p>
            </p:txBody>
          </p:sp>
          <p:sp>
            <p:nvSpPr>
              <p:cNvPr id="97" name="TextBox 10">
                <a:extLst>
                  <a:ext uri="{FF2B5EF4-FFF2-40B4-BE49-F238E27FC236}">
                    <a16:creationId xmlns:a16="http://schemas.microsoft.com/office/drawing/2014/main" id="{F7D4C418-91C9-4C38-8C56-7BEB3871AE17}"/>
                  </a:ext>
                </a:extLst>
              </p:cNvPr>
              <p:cNvSpPr txBox="1"/>
              <p:nvPr/>
            </p:nvSpPr>
            <p:spPr>
              <a:xfrm rot="18662207">
                <a:off x="6786159" y="3069515"/>
                <a:ext cx="1818114" cy="1928431"/>
              </a:xfrm>
              <a:prstGeom prst="rect">
                <a:avLst/>
              </a:prstGeom>
              <a:noFill/>
            </p:spPr>
            <p:txBody>
              <a:bodyPr spcFirstLastPara="1" wrap="square" lIns="0" tIns="0" rIns="0" bIns="0" numCol="1" rtlCol="0">
                <a:prstTxWarp prst="textArchUp">
                  <a:avLst/>
                </a:prstTxWarp>
                <a:noAutofit/>
              </a:bodyPr>
              <a:lstStyle/>
              <a:p>
                <a:pPr marL="0" marR="0" lvl="0" indent="0" algn="ctr" defTabSz="203395"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Handle with </a:t>
                </a:r>
                <a:b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b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Care</a:t>
                </a:r>
              </a:p>
            </p:txBody>
          </p:sp>
          <p:sp>
            <p:nvSpPr>
              <p:cNvPr id="99" name="Text Box 12">
                <a:extLst>
                  <a:ext uri="{FF2B5EF4-FFF2-40B4-BE49-F238E27FC236}">
                    <a16:creationId xmlns:a16="http://schemas.microsoft.com/office/drawing/2014/main" id="{D05FE567-CE79-4942-ABD2-BD963899E554}"/>
                  </a:ext>
                </a:extLst>
              </p:cNvPr>
              <p:cNvSpPr txBox="1">
                <a:spLocks noChangeArrowheads="1"/>
              </p:cNvSpPr>
              <p:nvPr/>
            </p:nvSpPr>
            <p:spPr bwMode="auto">
              <a:xfrm>
                <a:off x="6986960" y="3861587"/>
                <a:ext cx="1043488"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Archetypes</a:t>
                </a:r>
              </a:p>
            </p:txBody>
          </p:sp>
          <p:sp>
            <p:nvSpPr>
              <p:cNvPr id="101" name="Text Box 12">
                <a:extLst>
                  <a:ext uri="{FF2B5EF4-FFF2-40B4-BE49-F238E27FC236}">
                    <a16:creationId xmlns:a16="http://schemas.microsoft.com/office/drawing/2014/main" id="{9075DD57-B2CD-401B-94FD-65E077D79BEF}"/>
                  </a:ext>
                </a:extLst>
              </p:cNvPr>
              <p:cNvSpPr txBox="1">
                <a:spLocks noChangeArrowheads="1"/>
              </p:cNvSpPr>
              <p:nvPr/>
            </p:nvSpPr>
            <p:spPr bwMode="auto">
              <a:xfrm rot="21113816">
                <a:off x="8712498" y="3684384"/>
                <a:ext cx="1375882"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Breakthrough</a:t>
                </a:r>
              </a:p>
            </p:txBody>
          </p:sp>
          <p:sp>
            <p:nvSpPr>
              <p:cNvPr id="105" name="Text Box 12">
                <a:extLst>
                  <a:ext uri="{FF2B5EF4-FFF2-40B4-BE49-F238E27FC236}">
                    <a16:creationId xmlns:a16="http://schemas.microsoft.com/office/drawing/2014/main" id="{2938BA40-8B46-4853-9D75-CCA6D9549D0D}"/>
                  </a:ext>
                </a:extLst>
              </p:cNvPr>
              <p:cNvSpPr txBox="1">
                <a:spLocks noChangeArrowheads="1"/>
              </p:cNvSpPr>
              <p:nvPr/>
            </p:nvSpPr>
            <p:spPr bwMode="auto">
              <a:xfrm rot="19135760">
                <a:off x="8324776" y="2871220"/>
                <a:ext cx="1228234"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Underpriced</a:t>
                </a:r>
              </a:p>
            </p:txBody>
          </p:sp>
          <p:sp>
            <p:nvSpPr>
              <p:cNvPr id="106" name="Text Box 12">
                <a:extLst>
                  <a:ext uri="{FF2B5EF4-FFF2-40B4-BE49-F238E27FC236}">
                    <a16:creationId xmlns:a16="http://schemas.microsoft.com/office/drawing/2014/main" id="{E86E71EB-B5FA-4CB8-BD92-F05EB620638D}"/>
                  </a:ext>
                </a:extLst>
              </p:cNvPr>
              <p:cNvSpPr txBox="1">
                <a:spLocks noChangeArrowheads="1"/>
              </p:cNvSpPr>
              <p:nvPr/>
            </p:nvSpPr>
            <p:spPr bwMode="auto">
              <a:xfrm rot="17197849">
                <a:off x="7619683" y="2419897"/>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Winner</a:t>
                </a:r>
              </a:p>
            </p:txBody>
          </p:sp>
          <p:sp>
            <p:nvSpPr>
              <p:cNvPr id="107" name="Text Box 12">
                <a:extLst>
                  <a:ext uri="{FF2B5EF4-FFF2-40B4-BE49-F238E27FC236}">
                    <a16:creationId xmlns:a16="http://schemas.microsoft.com/office/drawing/2014/main" id="{BF65C9CF-0982-4F76-BB13-BBE9F0CADEF7}"/>
                  </a:ext>
                </a:extLst>
              </p:cNvPr>
              <p:cNvSpPr txBox="1">
                <a:spLocks noChangeArrowheads="1"/>
              </p:cNvSpPr>
              <p:nvPr/>
            </p:nvSpPr>
            <p:spPr bwMode="auto">
              <a:xfrm rot="1153885">
                <a:off x="8680774" y="4494044"/>
                <a:ext cx="1043488"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Good Start</a:t>
                </a:r>
              </a:p>
            </p:txBody>
          </p:sp>
          <p:sp>
            <p:nvSpPr>
              <p:cNvPr id="108" name="Text Box 12">
                <a:extLst>
                  <a:ext uri="{FF2B5EF4-FFF2-40B4-BE49-F238E27FC236}">
                    <a16:creationId xmlns:a16="http://schemas.microsoft.com/office/drawing/2014/main" id="{6DFF5B1C-0BF9-49E3-BCDF-319FF872A4D8}"/>
                  </a:ext>
                </a:extLst>
              </p:cNvPr>
              <p:cNvSpPr txBox="1">
                <a:spLocks noChangeArrowheads="1"/>
              </p:cNvSpPr>
              <p:nvPr/>
            </p:nvSpPr>
            <p:spPr bwMode="auto">
              <a:xfrm rot="3429279">
                <a:off x="8033341" y="5176943"/>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Premium</a:t>
                </a:r>
              </a:p>
            </p:txBody>
          </p:sp>
          <p:sp>
            <p:nvSpPr>
              <p:cNvPr id="109" name="Text Box 12">
                <a:extLst>
                  <a:ext uri="{FF2B5EF4-FFF2-40B4-BE49-F238E27FC236}">
                    <a16:creationId xmlns:a16="http://schemas.microsoft.com/office/drawing/2014/main" id="{7F842B71-203C-47A8-A7CF-DB97080F0825}"/>
                  </a:ext>
                </a:extLst>
              </p:cNvPr>
              <p:cNvSpPr txBox="1">
                <a:spLocks noChangeArrowheads="1"/>
              </p:cNvSpPr>
              <p:nvPr/>
            </p:nvSpPr>
            <p:spPr bwMode="auto">
              <a:xfrm rot="16200000">
                <a:off x="6990311" y="5406701"/>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Value</a:t>
                </a:r>
              </a:p>
            </p:txBody>
          </p:sp>
          <p:sp>
            <p:nvSpPr>
              <p:cNvPr id="110" name="Text Box 12">
                <a:extLst>
                  <a:ext uri="{FF2B5EF4-FFF2-40B4-BE49-F238E27FC236}">
                    <a16:creationId xmlns:a16="http://schemas.microsoft.com/office/drawing/2014/main" id="{C4D789D0-9B15-479E-851A-3F9E14BB6A17}"/>
                  </a:ext>
                </a:extLst>
              </p:cNvPr>
              <p:cNvSpPr txBox="1">
                <a:spLocks noChangeArrowheads="1"/>
              </p:cNvSpPr>
              <p:nvPr/>
            </p:nvSpPr>
            <p:spPr bwMode="auto">
              <a:xfrm rot="18039982">
                <a:off x="5999999" y="5144653"/>
                <a:ext cx="983796"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Me-Too</a:t>
                </a:r>
              </a:p>
            </p:txBody>
          </p:sp>
          <p:sp>
            <p:nvSpPr>
              <p:cNvPr id="111" name="Text Box 12">
                <a:extLst>
                  <a:ext uri="{FF2B5EF4-FFF2-40B4-BE49-F238E27FC236}">
                    <a16:creationId xmlns:a16="http://schemas.microsoft.com/office/drawing/2014/main" id="{C20121DB-47D6-4900-9E8B-3317BB74A6E5}"/>
                  </a:ext>
                </a:extLst>
              </p:cNvPr>
              <p:cNvSpPr txBox="1">
                <a:spLocks noChangeArrowheads="1"/>
              </p:cNvSpPr>
              <p:nvPr/>
            </p:nvSpPr>
            <p:spPr bwMode="auto">
              <a:xfrm rot="19955868">
                <a:off x="5323580" y="4552383"/>
                <a:ext cx="1088302"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Niche</a:t>
                </a:r>
              </a:p>
            </p:txBody>
          </p:sp>
          <p:sp>
            <p:nvSpPr>
              <p:cNvPr id="112" name="Text Box 12">
                <a:extLst>
                  <a:ext uri="{FF2B5EF4-FFF2-40B4-BE49-F238E27FC236}">
                    <a16:creationId xmlns:a16="http://schemas.microsoft.com/office/drawing/2014/main" id="{D2F9672F-526A-46B4-892E-2C302DBBC026}"/>
                  </a:ext>
                </a:extLst>
              </p:cNvPr>
              <p:cNvSpPr txBox="1">
                <a:spLocks noChangeArrowheads="1"/>
              </p:cNvSpPr>
              <p:nvPr/>
            </p:nvSpPr>
            <p:spPr bwMode="auto">
              <a:xfrm rot="479012">
                <a:off x="5084952" y="3650953"/>
                <a:ext cx="1088302"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Restart</a:t>
                </a:r>
              </a:p>
            </p:txBody>
          </p:sp>
          <p:sp>
            <p:nvSpPr>
              <p:cNvPr id="113" name="Text Box 12">
                <a:extLst>
                  <a:ext uri="{FF2B5EF4-FFF2-40B4-BE49-F238E27FC236}">
                    <a16:creationId xmlns:a16="http://schemas.microsoft.com/office/drawing/2014/main" id="{A1E29323-2125-4944-82CC-B0DDB6A377EF}"/>
                  </a:ext>
                </a:extLst>
              </p:cNvPr>
              <p:cNvSpPr txBox="1">
                <a:spLocks noChangeArrowheads="1"/>
              </p:cNvSpPr>
              <p:nvPr/>
            </p:nvSpPr>
            <p:spPr bwMode="auto">
              <a:xfrm rot="2441609">
                <a:off x="5347896" y="2871221"/>
                <a:ext cx="1372859" cy="133378"/>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Unconvincing</a:t>
                </a:r>
              </a:p>
            </p:txBody>
          </p:sp>
          <p:sp>
            <p:nvSpPr>
              <p:cNvPr id="114" name="Text Box 12">
                <a:extLst>
                  <a:ext uri="{FF2B5EF4-FFF2-40B4-BE49-F238E27FC236}">
                    <a16:creationId xmlns:a16="http://schemas.microsoft.com/office/drawing/2014/main" id="{DD6FE1E6-CCB3-4B7F-8A69-1951F4A22507}"/>
                  </a:ext>
                </a:extLst>
              </p:cNvPr>
              <p:cNvSpPr txBox="1">
                <a:spLocks noChangeArrowheads="1"/>
              </p:cNvSpPr>
              <p:nvPr/>
            </p:nvSpPr>
            <p:spPr bwMode="auto">
              <a:xfrm rot="4392704">
                <a:off x="6446220" y="2383108"/>
                <a:ext cx="1026047" cy="167634"/>
              </a:xfrm>
              <a:prstGeom prst="rect">
                <a:avLst/>
              </a:prstGeom>
              <a:noFill/>
              <a:ln w="9525">
                <a:noFill/>
                <a:miter lim="800000"/>
                <a:headEnd/>
                <a:tailEnd/>
              </a:ln>
              <a:effectLst/>
            </p:spPr>
            <p:txBody>
              <a:bodyPr wrap="square" lIns="0" tIns="0" rIns="0" bIns="0">
                <a:spAutoFit/>
              </a:bodyPr>
              <a:lstStyle/>
              <a:p>
                <a:pPr marL="0" marR="0" lvl="0" indent="0" algn="ctr" defTabSz="1195569"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Overpriced</a:t>
                </a:r>
              </a:p>
            </p:txBody>
          </p:sp>
        </p:grpSp>
        <p:sp>
          <p:nvSpPr>
            <p:cNvPr id="92" name="TextBox 6">
              <a:extLst>
                <a:ext uri="{FF2B5EF4-FFF2-40B4-BE49-F238E27FC236}">
                  <a16:creationId xmlns:a16="http://schemas.microsoft.com/office/drawing/2014/main" id="{95EB5EAA-CB40-415A-8B53-3F5621C5EBE5}"/>
                </a:ext>
              </a:extLst>
            </p:cNvPr>
            <p:cNvSpPr txBox="1"/>
            <p:nvPr/>
          </p:nvSpPr>
          <p:spPr>
            <a:xfrm rot="3421683">
              <a:off x="1670121" y="2823505"/>
              <a:ext cx="1924546" cy="1527599"/>
            </a:xfrm>
            <a:prstGeom prst="rect">
              <a:avLst/>
            </a:prstGeom>
            <a:noFill/>
          </p:spPr>
          <p:txBody>
            <a:bodyPr spcFirstLastPara="1" wrap="square" lIns="0" tIns="0" rIns="0" bIns="0" numCol="1" rtlCol="0">
              <a:prstTxWarp prst="textArchUp">
                <a:avLst/>
              </a:prstTxWarp>
              <a:noAutofit/>
            </a:bodyPr>
            <a:lstStyle/>
            <a:p>
              <a:pPr marL="0" marR="0" lvl="0" indent="0" algn="ctr" defTabSz="203395" rtl="0" eaLnBrk="1" fontAlgn="auto" latinLnBrk="0" hangingPunct="1">
                <a:lnSpc>
                  <a:spcPct val="80000"/>
                </a:lnSpc>
                <a:spcBef>
                  <a:spcPts val="0"/>
                </a:spcBef>
                <a:spcAft>
                  <a:spcPts val="0"/>
                </a:spcAft>
                <a:buClrTx/>
                <a:buSzTx/>
                <a:buFontTx/>
                <a:buNone/>
                <a:tabLst/>
                <a:defRPr/>
              </a:pPr>
              <a:r>
                <a:rPr kumimoji="0" lang="en-GB" sz="900" b="1" u="none" strike="noStrike" kern="0" cap="none" spc="0" normalizeH="0" baseline="0" noProof="0" dirty="0">
                  <a:ln>
                    <a:noFill/>
                  </a:ln>
                  <a:solidFill>
                    <a:srgbClr val="404040"/>
                  </a:solidFill>
                  <a:effectLst/>
                  <a:uLnTx/>
                  <a:uFillTx/>
                  <a:latin typeface="Arial" panose="020B0604020202020204" pitchFamily="34" charset="0"/>
                  <a:ea typeface="Segoe UI" panose="020B0502040204020203" pitchFamily="34" charset="0"/>
                  <a:cs typeface="Arial" panose="020B0604020202020204" pitchFamily="34" charset="0"/>
                </a:rPr>
                <a:t>Promising</a:t>
              </a:r>
            </a:p>
          </p:txBody>
        </p:sp>
      </p:grpSp>
    </p:spTree>
    <p:extLst>
      <p:ext uri="{BB962C8B-B14F-4D97-AF65-F5344CB8AC3E}">
        <p14:creationId xmlns:p14="http://schemas.microsoft.com/office/powerpoint/2010/main" val="281260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4" grpId="0" animBg="1"/>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CONCEPT TEST: WHAT DO WE DELIVER?</a:t>
            </a:r>
          </a:p>
        </p:txBody>
      </p:sp>
      <p:sp>
        <p:nvSpPr>
          <p:cNvPr id="38" name="Text Placeholder 3">
            <a:extLst>
              <a:ext uri="{FF2B5EF4-FFF2-40B4-BE49-F238E27FC236}">
                <a16:creationId xmlns:a16="http://schemas.microsoft.com/office/drawing/2014/main" id="{8642462C-7200-4A5F-811A-BDD966C336ED}"/>
              </a:ext>
            </a:extLst>
          </p:cNvPr>
          <p:cNvSpPr txBox="1">
            <a:spLocks/>
          </p:cNvSpPr>
          <p:nvPr/>
        </p:nvSpPr>
        <p:spPr>
          <a:xfrm>
            <a:off x="852465" y="4715010"/>
            <a:ext cx="4340027" cy="492443"/>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solidFill>
                  <a:srgbClr val="000004"/>
                </a:solidFill>
                <a:latin typeface="Arial" panose="020B0604020202020204" pitchFamily="34" charset="0"/>
                <a:ea typeface="Segoe UI" panose="020B0502040204020203" pitchFamily="34" charset="0"/>
                <a:cs typeface="Arial" panose="020B0604020202020204" pitchFamily="34" charset="0"/>
              </a:rPr>
              <a:t>Action Standards are designed to be actionable and clear for all stakeholders</a:t>
            </a:r>
          </a:p>
        </p:txBody>
      </p:sp>
      <p:sp>
        <p:nvSpPr>
          <p:cNvPr id="41" name="Text Placeholder 3">
            <a:extLst>
              <a:ext uri="{FF2B5EF4-FFF2-40B4-BE49-F238E27FC236}">
                <a16:creationId xmlns:a16="http://schemas.microsoft.com/office/drawing/2014/main" id="{252D0029-2272-44C8-BC8E-E3C351D0DCB0}"/>
              </a:ext>
            </a:extLst>
          </p:cNvPr>
          <p:cNvSpPr txBox="1">
            <a:spLocks/>
          </p:cNvSpPr>
          <p:nvPr/>
        </p:nvSpPr>
        <p:spPr>
          <a:xfrm>
            <a:off x="5966274" y="5850149"/>
            <a:ext cx="5514525" cy="492443"/>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solidFill>
                  <a:srgbClr val="000004"/>
                </a:solidFill>
                <a:latin typeface="Arial" panose="020B0604020202020204" pitchFamily="34" charset="0"/>
                <a:ea typeface="Segoe UI" panose="020B0502040204020203" pitchFamily="34" charset="0"/>
                <a:cs typeface="Arial" panose="020B0604020202020204" pitchFamily="34" charset="0"/>
              </a:rPr>
              <a:t>Obtain the incremental growth and understand if it is above or below expectations according to the market reality</a:t>
            </a:r>
          </a:p>
        </p:txBody>
      </p:sp>
      <p:pic>
        <p:nvPicPr>
          <p:cNvPr id="45" name="Picture 2">
            <a:extLst>
              <a:ext uri="{FF2B5EF4-FFF2-40B4-BE49-F238E27FC236}">
                <a16:creationId xmlns:a16="http://schemas.microsoft.com/office/drawing/2014/main" id="{CF430100-4753-4269-9325-80D923D188D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0534" y="1433698"/>
            <a:ext cx="4741959" cy="3221502"/>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65" name="Text Placeholder 3">
            <a:extLst>
              <a:ext uri="{FF2B5EF4-FFF2-40B4-BE49-F238E27FC236}">
                <a16:creationId xmlns:a16="http://schemas.microsoft.com/office/drawing/2014/main" id="{11F515E5-4531-42B7-A639-8678971ACD61}"/>
              </a:ext>
            </a:extLst>
          </p:cNvPr>
          <p:cNvSpPr txBox="1">
            <a:spLocks/>
          </p:cNvSpPr>
          <p:nvPr/>
        </p:nvSpPr>
        <p:spPr>
          <a:xfrm>
            <a:off x="1849135" y="1061900"/>
            <a:ext cx="2452851" cy="338554"/>
          </a:xfrm>
          <a:prstGeom prst="rect">
            <a:avLst/>
          </a:prstGeom>
        </p:spPr>
        <p:txBody>
          <a:bodyPr>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b="1" dirty="0">
                <a:solidFill>
                  <a:srgbClr val="000004"/>
                </a:solidFill>
                <a:latin typeface="Arial" panose="020B0604020202020204" pitchFamily="34" charset="0"/>
                <a:cs typeface="Arial" panose="020B0604020202020204" pitchFamily="34" charset="0"/>
              </a:rPr>
              <a:t>Action Standard</a:t>
            </a:r>
          </a:p>
        </p:txBody>
      </p:sp>
      <p:sp>
        <p:nvSpPr>
          <p:cNvPr id="66" name="Text Placeholder 3">
            <a:extLst>
              <a:ext uri="{FF2B5EF4-FFF2-40B4-BE49-F238E27FC236}">
                <a16:creationId xmlns:a16="http://schemas.microsoft.com/office/drawing/2014/main" id="{8A478955-DBC6-426F-91E2-FB933AABAEB0}"/>
              </a:ext>
            </a:extLst>
          </p:cNvPr>
          <p:cNvSpPr txBox="1">
            <a:spLocks/>
          </p:cNvSpPr>
          <p:nvPr/>
        </p:nvSpPr>
        <p:spPr>
          <a:xfrm>
            <a:off x="8265606" y="1061900"/>
            <a:ext cx="2452851" cy="338554"/>
          </a:xfrm>
          <a:prstGeom prst="rect">
            <a:avLst/>
          </a:prstGeom>
        </p:spPr>
        <p:txBody>
          <a:bodyPr>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Incrementality</a:t>
            </a:r>
          </a:p>
        </p:txBody>
      </p:sp>
      <p:pic>
        <p:nvPicPr>
          <p:cNvPr id="5" name="Imagem 4">
            <a:extLst>
              <a:ext uri="{FF2B5EF4-FFF2-40B4-BE49-F238E27FC236}">
                <a16:creationId xmlns:a16="http://schemas.microsoft.com/office/drawing/2014/main" id="{506B379E-01CF-43A2-BC11-F08734F08973}"/>
              </a:ext>
            </a:extLst>
          </p:cNvPr>
          <p:cNvPicPr>
            <a:picLocks noChangeAspect="1"/>
          </p:cNvPicPr>
          <p:nvPr/>
        </p:nvPicPr>
        <p:blipFill>
          <a:blip r:embed="rId4"/>
          <a:stretch>
            <a:fillRect/>
          </a:stretch>
        </p:blipFill>
        <p:spPr>
          <a:xfrm>
            <a:off x="5966275" y="1567542"/>
            <a:ext cx="6225725" cy="4139597"/>
          </a:xfrm>
          <a:prstGeom prst="rect">
            <a:avLst/>
          </a:prstGeom>
        </p:spPr>
      </p:pic>
    </p:spTree>
    <p:extLst>
      <p:ext uri="{BB962C8B-B14F-4D97-AF65-F5344CB8AC3E}">
        <p14:creationId xmlns:p14="http://schemas.microsoft.com/office/powerpoint/2010/main" val="84505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CONCEPT TEST: WHAT DO WE DELIVER?</a:t>
            </a:r>
          </a:p>
        </p:txBody>
      </p:sp>
      <p:sp>
        <p:nvSpPr>
          <p:cNvPr id="4" name="Text Placeholder 3">
            <a:extLst>
              <a:ext uri="{FF2B5EF4-FFF2-40B4-BE49-F238E27FC236}">
                <a16:creationId xmlns:a16="http://schemas.microsoft.com/office/drawing/2014/main" id="{7C340D12-DA99-427D-B457-0E54028BAF11}"/>
              </a:ext>
            </a:extLst>
          </p:cNvPr>
          <p:cNvSpPr txBox="1">
            <a:spLocks/>
          </p:cNvSpPr>
          <p:nvPr/>
        </p:nvSpPr>
        <p:spPr>
          <a:xfrm>
            <a:off x="852465" y="1078771"/>
            <a:ext cx="6728808" cy="338554"/>
          </a:xfrm>
          <a:prstGeom prst="rect">
            <a:avLst/>
          </a:prstGeom>
        </p:spPr>
        <p:txBody>
          <a:bodyPr wrap="square">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Message Optimization: What you need to say different?</a:t>
            </a:r>
          </a:p>
        </p:txBody>
      </p:sp>
      <p:sp>
        <p:nvSpPr>
          <p:cNvPr id="6" name="Retângulo 5">
            <a:extLst>
              <a:ext uri="{FF2B5EF4-FFF2-40B4-BE49-F238E27FC236}">
                <a16:creationId xmlns:a16="http://schemas.microsoft.com/office/drawing/2014/main" id="{F5FB2D3A-D9CE-414D-9549-5F7B6EC414A1}"/>
              </a:ext>
            </a:extLst>
          </p:cNvPr>
          <p:cNvSpPr/>
          <p:nvPr/>
        </p:nvSpPr>
        <p:spPr>
          <a:xfrm>
            <a:off x="3305316" y="1562342"/>
            <a:ext cx="2795500"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C6755C90-8F74-422A-8DF3-E65D166941AC}"/>
              </a:ext>
            </a:extLst>
          </p:cNvPr>
          <p:cNvSpPr/>
          <p:nvPr/>
        </p:nvSpPr>
        <p:spPr>
          <a:xfrm>
            <a:off x="3167430" y="3896225"/>
            <a:ext cx="2795500"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2">
            <a:extLst>
              <a:ext uri="{FF2B5EF4-FFF2-40B4-BE49-F238E27FC236}">
                <a16:creationId xmlns:a16="http://schemas.microsoft.com/office/drawing/2014/main" id="{2302406B-E751-48C6-BF6E-E6036E359BC3}"/>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52465" y="1645700"/>
            <a:ext cx="6348171" cy="3683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6005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PRODUCT TEST: WHAT DO WE DELIVER?</a:t>
            </a:r>
          </a:p>
        </p:txBody>
      </p:sp>
      <p:sp>
        <p:nvSpPr>
          <p:cNvPr id="43" name="Text Placeholder 3">
            <a:extLst>
              <a:ext uri="{FF2B5EF4-FFF2-40B4-BE49-F238E27FC236}">
                <a16:creationId xmlns:a16="http://schemas.microsoft.com/office/drawing/2014/main" id="{D53EDC16-C762-4C16-AF79-4570634CF1EB}"/>
              </a:ext>
            </a:extLst>
          </p:cNvPr>
          <p:cNvSpPr txBox="1">
            <a:spLocks/>
          </p:cNvSpPr>
          <p:nvPr/>
        </p:nvSpPr>
        <p:spPr>
          <a:xfrm>
            <a:off x="1791118" y="3851082"/>
            <a:ext cx="2586468" cy="1138773"/>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What do I need to change?</a:t>
            </a:r>
          </a:p>
          <a:p>
            <a:pPr>
              <a:spcBef>
                <a:spcPts val="0"/>
              </a:spcBef>
            </a:pPr>
            <a:r>
              <a:rPr lang="en-GB" sz="1600" dirty="0">
                <a:solidFill>
                  <a:srgbClr val="000004"/>
                </a:solidFill>
                <a:latin typeface="Arial" panose="020B0604020202020204" pitchFamily="34" charset="0"/>
                <a:cs typeface="Arial" panose="020B0604020202020204" pitchFamily="34" charset="0"/>
              </a:rPr>
              <a:t>Which attributes would strengthen liking and which must be maintained?</a:t>
            </a:r>
          </a:p>
        </p:txBody>
      </p:sp>
      <p:sp>
        <p:nvSpPr>
          <p:cNvPr id="47" name="Text Placeholder 3">
            <a:extLst>
              <a:ext uri="{FF2B5EF4-FFF2-40B4-BE49-F238E27FC236}">
                <a16:creationId xmlns:a16="http://schemas.microsoft.com/office/drawing/2014/main" id="{B65B1DBC-42E5-489D-BA91-A52E3D155D02}"/>
              </a:ext>
            </a:extLst>
          </p:cNvPr>
          <p:cNvSpPr txBox="1">
            <a:spLocks/>
          </p:cNvSpPr>
          <p:nvPr/>
        </p:nvSpPr>
        <p:spPr>
          <a:xfrm>
            <a:off x="4556974" y="3851082"/>
            <a:ext cx="2580251" cy="1384995"/>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In what way?</a:t>
            </a:r>
          </a:p>
          <a:p>
            <a:pPr>
              <a:spcBef>
                <a:spcPts val="0"/>
              </a:spcBef>
            </a:pPr>
            <a:r>
              <a:rPr lang="en-GB" sz="1600" dirty="0">
                <a:solidFill>
                  <a:srgbClr val="000004"/>
                </a:solidFill>
                <a:latin typeface="Arial" panose="020B0604020202020204" pitchFamily="34" charset="0"/>
                <a:cs typeface="Arial" panose="020B0604020202020204" pitchFamily="34" charset="0"/>
              </a:rPr>
              <a:t>What is the direction for change needed on those attributes and what should be prioritised?</a:t>
            </a:r>
          </a:p>
        </p:txBody>
      </p:sp>
      <p:sp>
        <p:nvSpPr>
          <p:cNvPr id="49" name="Text Placeholder 3">
            <a:extLst>
              <a:ext uri="{FF2B5EF4-FFF2-40B4-BE49-F238E27FC236}">
                <a16:creationId xmlns:a16="http://schemas.microsoft.com/office/drawing/2014/main" id="{B0083045-F74D-430D-851D-493775AC8542}"/>
              </a:ext>
            </a:extLst>
          </p:cNvPr>
          <p:cNvSpPr txBox="1">
            <a:spLocks/>
          </p:cNvSpPr>
          <p:nvPr/>
        </p:nvSpPr>
        <p:spPr>
          <a:xfrm>
            <a:off x="7365260" y="3851082"/>
            <a:ext cx="2620963" cy="1138773"/>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How do I change it?</a:t>
            </a:r>
          </a:p>
          <a:p>
            <a:pPr>
              <a:spcBef>
                <a:spcPts val="0"/>
              </a:spcBef>
            </a:pPr>
            <a:r>
              <a:rPr lang="en-GB" sz="1600" dirty="0">
                <a:solidFill>
                  <a:srgbClr val="000004"/>
                </a:solidFill>
                <a:latin typeface="Arial" panose="020B0604020202020204" pitchFamily="34" charset="0"/>
                <a:cs typeface="Arial" panose="020B0604020202020204" pitchFamily="34" charset="0"/>
              </a:rPr>
              <a:t>Which aspects of the product could drive this change? </a:t>
            </a:r>
          </a:p>
        </p:txBody>
      </p:sp>
      <p:grpSp>
        <p:nvGrpSpPr>
          <p:cNvPr id="51" name="Group 11">
            <a:extLst>
              <a:ext uri="{FF2B5EF4-FFF2-40B4-BE49-F238E27FC236}">
                <a16:creationId xmlns:a16="http://schemas.microsoft.com/office/drawing/2014/main" id="{68DF7856-AA8E-4BFA-95BA-0FF807738F23}"/>
              </a:ext>
            </a:extLst>
          </p:cNvPr>
          <p:cNvGrpSpPr/>
          <p:nvPr/>
        </p:nvGrpSpPr>
        <p:grpSpPr>
          <a:xfrm>
            <a:off x="7365261" y="1626835"/>
            <a:ext cx="2554323" cy="1878179"/>
            <a:chOff x="6840994" y="2760426"/>
            <a:chExt cx="3108960" cy="2286000"/>
          </a:xfrm>
        </p:grpSpPr>
        <p:sp>
          <p:nvSpPr>
            <p:cNvPr id="53" name="Rectangle 12">
              <a:extLst>
                <a:ext uri="{FF2B5EF4-FFF2-40B4-BE49-F238E27FC236}">
                  <a16:creationId xmlns:a16="http://schemas.microsoft.com/office/drawing/2014/main" id="{84D55DDC-E9DE-489F-A2D4-F07231CEF1E8}"/>
                </a:ext>
              </a:extLst>
            </p:cNvPr>
            <p:cNvSpPr/>
            <p:nvPr/>
          </p:nvSpPr>
          <p:spPr>
            <a:xfrm>
              <a:off x="6840994" y="2760426"/>
              <a:ext cx="3108960" cy="2286000"/>
            </a:xfrm>
            <a:prstGeom prst="rect">
              <a:avLst/>
            </a:prstGeom>
            <a:solidFill>
              <a:schemeClr val="bg1"/>
            </a:solidFill>
            <a:ln w="12700">
              <a:solidFill>
                <a:schemeClr val="tx1"/>
              </a:solidFill>
              <a:miter lim="800000"/>
              <a:headEnd/>
              <a:tailEnd/>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55" name="Group 13">
              <a:extLst>
                <a:ext uri="{FF2B5EF4-FFF2-40B4-BE49-F238E27FC236}">
                  <a16:creationId xmlns:a16="http://schemas.microsoft.com/office/drawing/2014/main" id="{778E61EC-ED9C-4924-BA22-2759754A94FC}"/>
                </a:ext>
              </a:extLst>
            </p:cNvPr>
            <p:cNvGrpSpPr/>
            <p:nvPr/>
          </p:nvGrpSpPr>
          <p:grpSpPr>
            <a:xfrm>
              <a:off x="7245413" y="3015052"/>
              <a:ext cx="2323162" cy="1758747"/>
              <a:chOff x="6419193" y="1773743"/>
              <a:chExt cx="1975892" cy="1560543"/>
            </a:xfrm>
          </p:grpSpPr>
          <p:cxnSp>
            <p:nvCxnSpPr>
              <p:cNvPr id="57" name="Straight Connector 14">
                <a:extLst>
                  <a:ext uri="{FF2B5EF4-FFF2-40B4-BE49-F238E27FC236}">
                    <a16:creationId xmlns:a16="http://schemas.microsoft.com/office/drawing/2014/main" id="{3BE23840-6BEC-4DF5-A10D-D57263797D88}"/>
                  </a:ext>
                </a:extLst>
              </p:cNvPr>
              <p:cNvCxnSpPr/>
              <p:nvPr/>
            </p:nvCxnSpPr>
            <p:spPr>
              <a:xfrm>
                <a:off x="6540795" y="2554015"/>
                <a:ext cx="583031" cy="222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15">
                <a:extLst>
                  <a:ext uri="{FF2B5EF4-FFF2-40B4-BE49-F238E27FC236}">
                    <a16:creationId xmlns:a16="http://schemas.microsoft.com/office/drawing/2014/main" id="{7B29359C-0AC7-4B5B-ADF6-86DD39FBE31A}"/>
                  </a:ext>
                </a:extLst>
              </p:cNvPr>
              <p:cNvCxnSpPr/>
              <p:nvPr/>
            </p:nvCxnSpPr>
            <p:spPr>
              <a:xfrm flipV="1">
                <a:off x="6540795" y="2331870"/>
                <a:ext cx="583030" cy="222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16">
                <a:extLst>
                  <a:ext uri="{FF2B5EF4-FFF2-40B4-BE49-F238E27FC236}">
                    <a16:creationId xmlns:a16="http://schemas.microsoft.com/office/drawing/2014/main" id="{64D1A249-E670-47F1-990E-68764C1B24BD}"/>
                  </a:ext>
                </a:extLst>
              </p:cNvPr>
              <p:cNvCxnSpPr/>
              <p:nvPr/>
            </p:nvCxnSpPr>
            <p:spPr>
              <a:xfrm flipV="1">
                <a:off x="7123824" y="2109724"/>
                <a:ext cx="583032" cy="222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17">
                <a:extLst>
                  <a:ext uri="{FF2B5EF4-FFF2-40B4-BE49-F238E27FC236}">
                    <a16:creationId xmlns:a16="http://schemas.microsoft.com/office/drawing/2014/main" id="{2538E2A8-375B-4716-A81C-A250053BC001}"/>
                  </a:ext>
                </a:extLst>
              </p:cNvPr>
              <p:cNvCxnSpPr/>
              <p:nvPr/>
            </p:nvCxnSpPr>
            <p:spPr>
              <a:xfrm flipV="1">
                <a:off x="7706856" y="1887579"/>
                <a:ext cx="583030" cy="222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18">
                <a:extLst>
                  <a:ext uri="{FF2B5EF4-FFF2-40B4-BE49-F238E27FC236}">
                    <a16:creationId xmlns:a16="http://schemas.microsoft.com/office/drawing/2014/main" id="{BD630EC0-0172-48AD-9ADA-7B3175793223}"/>
                  </a:ext>
                </a:extLst>
              </p:cNvPr>
              <p:cNvCxnSpPr/>
              <p:nvPr/>
            </p:nvCxnSpPr>
            <p:spPr>
              <a:xfrm flipV="1">
                <a:off x="7706855" y="2331870"/>
                <a:ext cx="583032" cy="222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19">
                <a:extLst>
                  <a:ext uri="{FF2B5EF4-FFF2-40B4-BE49-F238E27FC236}">
                    <a16:creationId xmlns:a16="http://schemas.microsoft.com/office/drawing/2014/main" id="{11814A28-E896-4E34-9ABA-CACE17D35712}"/>
                  </a:ext>
                </a:extLst>
              </p:cNvPr>
              <p:cNvCxnSpPr/>
              <p:nvPr/>
            </p:nvCxnSpPr>
            <p:spPr>
              <a:xfrm flipV="1">
                <a:off x="7706856" y="2776161"/>
                <a:ext cx="583030" cy="22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20">
                <a:extLst>
                  <a:ext uri="{FF2B5EF4-FFF2-40B4-BE49-F238E27FC236}">
                    <a16:creationId xmlns:a16="http://schemas.microsoft.com/office/drawing/2014/main" id="{7E0CEFA1-DAD5-4102-824A-6DBBEE702236}"/>
                  </a:ext>
                </a:extLst>
              </p:cNvPr>
              <p:cNvCxnSpPr/>
              <p:nvPr/>
            </p:nvCxnSpPr>
            <p:spPr>
              <a:xfrm>
                <a:off x="7706856" y="2998305"/>
                <a:ext cx="583031" cy="222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21">
                <a:extLst>
                  <a:ext uri="{FF2B5EF4-FFF2-40B4-BE49-F238E27FC236}">
                    <a16:creationId xmlns:a16="http://schemas.microsoft.com/office/drawing/2014/main" id="{F0929336-029C-4AED-BADA-2DF5202287BA}"/>
                  </a:ext>
                </a:extLst>
              </p:cNvPr>
              <p:cNvCxnSpPr/>
              <p:nvPr/>
            </p:nvCxnSpPr>
            <p:spPr>
              <a:xfrm>
                <a:off x="7706855" y="2554015"/>
                <a:ext cx="583031" cy="222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22">
                <a:extLst>
                  <a:ext uri="{FF2B5EF4-FFF2-40B4-BE49-F238E27FC236}">
                    <a16:creationId xmlns:a16="http://schemas.microsoft.com/office/drawing/2014/main" id="{14239EB9-6E6A-4C1E-A38A-5B9690390AB3}"/>
                  </a:ext>
                </a:extLst>
              </p:cNvPr>
              <p:cNvCxnSpPr/>
              <p:nvPr/>
            </p:nvCxnSpPr>
            <p:spPr>
              <a:xfrm>
                <a:off x="7706856" y="2109724"/>
                <a:ext cx="583031" cy="222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23">
                <a:extLst>
                  <a:ext uri="{FF2B5EF4-FFF2-40B4-BE49-F238E27FC236}">
                    <a16:creationId xmlns:a16="http://schemas.microsoft.com/office/drawing/2014/main" id="{7CD5FFC1-6C13-4022-AAD7-BBA17B2E7009}"/>
                  </a:ext>
                </a:extLst>
              </p:cNvPr>
              <p:cNvCxnSpPr/>
              <p:nvPr/>
            </p:nvCxnSpPr>
            <p:spPr>
              <a:xfrm flipV="1">
                <a:off x="7123825" y="2554015"/>
                <a:ext cx="583030" cy="222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24">
                <a:extLst>
                  <a:ext uri="{FF2B5EF4-FFF2-40B4-BE49-F238E27FC236}">
                    <a16:creationId xmlns:a16="http://schemas.microsoft.com/office/drawing/2014/main" id="{A0A0A398-C64D-4DC7-BD30-DA5B4FE092E0}"/>
                  </a:ext>
                </a:extLst>
              </p:cNvPr>
              <p:cNvCxnSpPr/>
              <p:nvPr/>
            </p:nvCxnSpPr>
            <p:spPr>
              <a:xfrm>
                <a:off x="7123824" y="2331870"/>
                <a:ext cx="583031" cy="222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25">
                <a:extLst>
                  <a:ext uri="{FF2B5EF4-FFF2-40B4-BE49-F238E27FC236}">
                    <a16:creationId xmlns:a16="http://schemas.microsoft.com/office/drawing/2014/main" id="{7B2A7037-4BFF-43E5-A80A-529D377B721C}"/>
                  </a:ext>
                </a:extLst>
              </p:cNvPr>
              <p:cNvCxnSpPr/>
              <p:nvPr/>
            </p:nvCxnSpPr>
            <p:spPr>
              <a:xfrm>
                <a:off x="7123825" y="2776160"/>
                <a:ext cx="583031" cy="222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26">
                <a:extLst>
                  <a:ext uri="{FF2B5EF4-FFF2-40B4-BE49-F238E27FC236}">
                    <a16:creationId xmlns:a16="http://schemas.microsoft.com/office/drawing/2014/main" id="{C54F63EC-42AD-47A4-831C-D87C225E5A86}"/>
                  </a:ext>
                </a:extLst>
              </p:cNvPr>
              <p:cNvGrpSpPr/>
              <p:nvPr/>
            </p:nvGrpSpPr>
            <p:grpSpPr>
              <a:xfrm>
                <a:off x="8168285" y="1773743"/>
                <a:ext cx="226800" cy="1560543"/>
                <a:chOff x="8278058" y="1788456"/>
                <a:chExt cx="227672" cy="1560543"/>
              </a:xfrm>
              <a:solidFill>
                <a:schemeClr val="accent3"/>
              </a:solidFill>
            </p:grpSpPr>
            <p:sp>
              <p:nvSpPr>
                <p:cNvPr id="104" name="Oval 35">
                  <a:extLst>
                    <a:ext uri="{FF2B5EF4-FFF2-40B4-BE49-F238E27FC236}">
                      <a16:creationId xmlns:a16="http://schemas.microsoft.com/office/drawing/2014/main" id="{FF2AE943-3336-464C-970E-E9AEBC447312}"/>
                    </a:ext>
                  </a:extLst>
                </p:cNvPr>
                <p:cNvSpPr/>
                <p:nvPr/>
              </p:nvSpPr>
              <p:spPr>
                <a:xfrm>
                  <a:off x="8278058" y="1788456"/>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5" name="Oval 36">
                  <a:extLst>
                    <a:ext uri="{FF2B5EF4-FFF2-40B4-BE49-F238E27FC236}">
                      <a16:creationId xmlns:a16="http://schemas.microsoft.com/office/drawing/2014/main" id="{22EE3EED-69AE-4610-A7D6-B1A4BA639D7B}"/>
                    </a:ext>
                  </a:extLst>
                </p:cNvPr>
                <p:cNvSpPr/>
                <p:nvPr/>
              </p:nvSpPr>
              <p:spPr>
                <a:xfrm>
                  <a:off x="8278059" y="2232747"/>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6" name="Oval 37">
                  <a:extLst>
                    <a:ext uri="{FF2B5EF4-FFF2-40B4-BE49-F238E27FC236}">
                      <a16:creationId xmlns:a16="http://schemas.microsoft.com/office/drawing/2014/main" id="{EC2A54C4-7AB3-403B-B122-22EEB0ED0A4F}"/>
                    </a:ext>
                  </a:extLst>
                </p:cNvPr>
                <p:cNvSpPr/>
                <p:nvPr/>
              </p:nvSpPr>
              <p:spPr>
                <a:xfrm>
                  <a:off x="8278058" y="2677038"/>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7" name="Oval 38">
                  <a:extLst>
                    <a:ext uri="{FF2B5EF4-FFF2-40B4-BE49-F238E27FC236}">
                      <a16:creationId xmlns:a16="http://schemas.microsoft.com/office/drawing/2014/main" id="{308FAAE1-6AA1-499F-97AE-2346422CBF6D}"/>
                    </a:ext>
                  </a:extLst>
                </p:cNvPr>
                <p:cNvSpPr/>
                <p:nvPr/>
              </p:nvSpPr>
              <p:spPr>
                <a:xfrm>
                  <a:off x="8278059" y="3121328"/>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96" name="Group 27">
                <a:extLst>
                  <a:ext uri="{FF2B5EF4-FFF2-40B4-BE49-F238E27FC236}">
                    <a16:creationId xmlns:a16="http://schemas.microsoft.com/office/drawing/2014/main" id="{586486B7-C684-427B-A24F-94F42F6E37D1}"/>
                  </a:ext>
                </a:extLst>
              </p:cNvPr>
              <p:cNvGrpSpPr/>
              <p:nvPr/>
            </p:nvGrpSpPr>
            <p:grpSpPr>
              <a:xfrm>
                <a:off x="7585254" y="1995888"/>
                <a:ext cx="226800" cy="1116252"/>
                <a:chOff x="8278058" y="2232747"/>
                <a:chExt cx="227672" cy="1116252"/>
              </a:xfrm>
              <a:solidFill>
                <a:schemeClr val="accent2"/>
              </a:solidFill>
            </p:grpSpPr>
            <p:sp>
              <p:nvSpPr>
                <p:cNvPr id="101" name="Oval 32">
                  <a:extLst>
                    <a:ext uri="{FF2B5EF4-FFF2-40B4-BE49-F238E27FC236}">
                      <a16:creationId xmlns:a16="http://schemas.microsoft.com/office/drawing/2014/main" id="{86A036B9-13F1-4E38-9B9B-226B9DC8C191}"/>
                    </a:ext>
                  </a:extLst>
                </p:cNvPr>
                <p:cNvSpPr/>
                <p:nvPr/>
              </p:nvSpPr>
              <p:spPr>
                <a:xfrm>
                  <a:off x="8278059" y="2232747"/>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2" name="Oval 33">
                  <a:extLst>
                    <a:ext uri="{FF2B5EF4-FFF2-40B4-BE49-F238E27FC236}">
                      <a16:creationId xmlns:a16="http://schemas.microsoft.com/office/drawing/2014/main" id="{329E38E0-CC96-4D31-BF21-402E829F7CC9}"/>
                    </a:ext>
                  </a:extLst>
                </p:cNvPr>
                <p:cNvSpPr/>
                <p:nvPr/>
              </p:nvSpPr>
              <p:spPr>
                <a:xfrm>
                  <a:off x="8278058" y="2677038"/>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3" name="Oval 34">
                  <a:extLst>
                    <a:ext uri="{FF2B5EF4-FFF2-40B4-BE49-F238E27FC236}">
                      <a16:creationId xmlns:a16="http://schemas.microsoft.com/office/drawing/2014/main" id="{23696857-E7D1-487E-81A7-1404D73419D0}"/>
                    </a:ext>
                  </a:extLst>
                </p:cNvPr>
                <p:cNvSpPr/>
                <p:nvPr/>
              </p:nvSpPr>
              <p:spPr>
                <a:xfrm>
                  <a:off x="8278059" y="3121328"/>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97" name="Group 28">
                <a:extLst>
                  <a:ext uri="{FF2B5EF4-FFF2-40B4-BE49-F238E27FC236}">
                    <a16:creationId xmlns:a16="http://schemas.microsoft.com/office/drawing/2014/main" id="{4D24D79A-84C1-440D-83B8-F3A5648FA51F}"/>
                  </a:ext>
                </a:extLst>
              </p:cNvPr>
              <p:cNvGrpSpPr/>
              <p:nvPr/>
            </p:nvGrpSpPr>
            <p:grpSpPr>
              <a:xfrm>
                <a:off x="7002224" y="2218034"/>
                <a:ext cx="226800" cy="671961"/>
                <a:chOff x="8278058" y="2677038"/>
                <a:chExt cx="227672" cy="671961"/>
              </a:xfrm>
              <a:solidFill>
                <a:schemeClr val="accent1"/>
              </a:solidFill>
            </p:grpSpPr>
            <p:sp>
              <p:nvSpPr>
                <p:cNvPr id="99" name="Oval 30">
                  <a:extLst>
                    <a:ext uri="{FF2B5EF4-FFF2-40B4-BE49-F238E27FC236}">
                      <a16:creationId xmlns:a16="http://schemas.microsoft.com/office/drawing/2014/main" id="{294A95BE-5918-4286-934C-1944F0DA77EE}"/>
                    </a:ext>
                  </a:extLst>
                </p:cNvPr>
                <p:cNvSpPr/>
                <p:nvPr/>
              </p:nvSpPr>
              <p:spPr>
                <a:xfrm>
                  <a:off x="8278058" y="2677038"/>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0" name="Oval 31">
                  <a:extLst>
                    <a:ext uri="{FF2B5EF4-FFF2-40B4-BE49-F238E27FC236}">
                      <a16:creationId xmlns:a16="http://schemas.microsoft.com/office/drawing/2014/main" id="{261B43B7-5864-4833-A43D-8711D48ACB41}"/>
                    </a:ext>
                  </a:extLst>
                </p:cNvPr>
                <p:cNvSpPr/>
                <p:nvPr/>
              </p:nvSpPr>
              <p:spPr>
                <a:xfrm>
                  <a:off x="8278059" y="3121328"/>
                  <a:ext cx="227671" cy="227671"/>
                </a:xfrm>
                <a:prstGeom prst="ellipse">
                  <a:avLst/>
                </a:prstGeom>
                <a:grp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98" name="Oval 29">
                <a:extLst>
                  <a:ext uri="{FF2B5EF4-FFF2-40B4-BE49-F238E27FC236}">
                    <a16:creationId xmlns:a16="http://schemas.microsoft.com/office/drawing/2014/main" id="{51764FCD-0873-4C2D-8AFF-D9325C707A70}"/>
                  </a:ext>
                </a:extLst>
              </p:cNvPr>
              <p:cNvSpPr/>
              <p:nvPr/>
            </p:nvSpPr>
            <p:spPr>
              <a:xfrm>
                <a:off x="6419193" y="2440179"/>
                <a:ext cx="226800" cy="227671"/>
              </a:xfrm>
              <a:prstGeom prst="ellipse">
                <a:avLst/>
              </a:prstGeom>
              <a:solidFill>
                <a:schemeClr val="tx2"/>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08" name="Group 39">
            <a:extLst>
              <a:ext uri="{FF2B5EF4-FFF2-40B4-BE49-F238E27FC236}">
                <a16:creationId xmlns:a16="http://schemas.microsoft.com/office/drawing/2014/main" id="{D13A170E-64B8-4798-8278-36FC2B2AE949}"/>
              </a:ext>
            </a:extLst>
          </p:cNvPr>
          <p:cNvGrpSpPr/>
          <p:nvPr/>
        </p:nvGrpSpPr>
        <p:grpSpPr>
          <a:xfrm>
            <a:off x="4582902" y="1643468"/>
            <a:ext cx="2554323" cy="1849683"/>
            <a:chOff x="3240000" y="1547812"/>
            <a:chExt cx="2644403" cy="1997596"/>
          </a:xfrm>
        </p:grpSpPr>
        <p:pic>
          <p:nvPicPr>
            <p:cNvPr id="109" name="Picture 3">
              <a:extLst>
                <a:ext uri="{FF2B5EF4-FFF2-40B4-BE49-F238E27FC236}">
                  <a16:creationId xmlns:a16="http://schemas.microsoft.com/office/drawing/2014/main" id="{72B58A3B-3AEC-4CEC-AD48-EB4E46A29C3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40000" y="1547812"/>
              <a:ext cx="2644403" cy="199759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0" name="Rectangle 41">
              <a:extLst>
                <a:ext uri="{FF2B5EF4-FFF2-40B4-BE49-F238E27FC236}">
                  <a16:creationId xmlns:a16="http://schemas.microsoft.com/office/drawing/2014/main" id="{9ABF1675-F086-438E-936E-0F9462638571}"/>
                </a:ext>
              </a:extLst>
            </p:cNvPr>
            <p:cNvSpPr/>
            <p:nvPr/>
          </p:nvSpPr>
          <p:spPr>
            <a:xfrm>
              <a:off x="3474720" y="3334286"/>
              <a:ext cx="269966" cy="157851"/>
            </a:xfrm>
            <a:prstGeom prst="rect">
              <a:avLst/>
            </a:prstGeom>
            <a:solidFill>
              <a:schemeClr val="bg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11" name="Group 42">
            <a:extLst>
              <a:ext uri="{FF2B5EF4-FFF2-40B4-BE49-F238E27FC236}">
                <a16:creationId xmlns:a16="http://schemas.microsoft.com/office/drawing/2014/main" id="{F31B37EE-8AC0-444C-BD1C-8CAF39C560CC}"/>
              </a:ext>
            </a:extLst>
          </p:cNvPr>
          <p:cNvGrpSpPr/>
          <p:nvPr/>
        </p:nvGrpSpPr>
        <p:grpSpPr>
          <a:xfrm>
            <a:off x="1791118" y="1626835"/>
            <a:ext cx="2554323" cy="1849682"/>
            <a:chOff x="358776" y="1547812"/>
            <a:chExt cx="2644228" cy="1997601"/>
          </a:xfrm>
        </p:grpSpPr>
        <p:pic>
          <p:nvPicPr>
            <p:cNvPr id="112" name="Picture 2">
              <a:extLst>
                <a:ext uri="{FF2B5EF4-FFF2-40B4-BE49-F238E27FC236}">
                  <a16:creationId xmlns:a16="http://schemas.microsoft.com/office/drawing/2014/main" id="{1CDF1652-17CB-4FD9-BC61-946B34B65D9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58776" y="1547812"/>
              <a:ext cx="2644228" cy="199760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3" name="Rectangle 44">
              <a:extLst>
                <a:ext uri="{FF2B5EF4-FFF2-40B4-BE49-F238E27FC236}">
                  <a16:creationId xmlns:a16="http://schemas.microsoft.com/office/drawing/2014/main" id="{44A10CF2-069A-4FFB-9E51-99322F50A069}"/>
                </a:ext>
              </a:extLst>
            </p:cNvPr>
            <p:cNvSpPr/>
            <p:nvPr/>
          </p:nvSpPr>
          <p:spPr>
            <a:xfrm>
              <a:off x="592183" y="3334286"/>
              <a:ext cx="252548" cy="157851"/>
            </a:xfrm>
            <a:prstGeom prst="rect">
              <a:avLst/>
            </a:prstGeom>
            <a:solidFill>
              <a:schemeClr val="bg1"/>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0" tIns="0" rIns="0" bIns="0" numCol="1" spcCol="1270" rtlCol="0" anchor="ctr" anchorCtr="0">
              <a:noAutofit/>
            </a:bodyPr>
            <a:lstStyle/>
            <a:p>
              <a:pPr marL="0" marR="0" lvl="0" indent="0" algn="ctr" defTabSz="888853" rtl="0" eaLnBrk="1" fontAlgn="auto" latinLnBrk="0" hangingPunct="1">
                <a:lnSpc>
                  <a:spcPct val="90000"/>
                </a:lnSpc>
                <a:spcBef>
                  <a:spcPct val="0"/>
                </a:spcBef>
                <a:spcAft>
                  <a:spcPts val="0"/>
                </a:spcAft>
                <a:buClrTx/>
                <a:buSzTx/>
                <a:buFontTx/>
                <a:buNone/>
                <a:tabLst/>
                <a:defRPr/>
              </a:pPr>
              <a:endParaRPr kumimoji="0" lang="en-GB" sz="140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99029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PRODUCT TEST: WHAT DO WE DELIVER?</a:t>
            </a:r>
          </a:p>
        </p:txBody>
      </p:sp>
      <p:sp>
        <p:nvSpPr>
          <p:cNvPr id="2" name="Retângulo 1">
            <a:extLst>
              <a:ext uri="{FF2B5EF4-FFF2-40B4-BE49-F238E27FC236}">
                <a16:creationId xmlns:a16="http://schemas.microsoft.com/office/drawing/2014/main" id="{6355D7CD-FA53-4EBE-955B-5E9378F6C6DE}"/>
              </a:ext>
            </a:extLst>
          </p:cNvPr>
          <p:cNvSpPr/>
          <p:nvPr/>
        </p:nvSpPr>
        <p:spPr>
          <a:xfrm>
            <a:off x="1423736" y="1674494"/>
            <a:ext cx="2204835" cy="516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tângulo 2">
            <a:extLst>
              <a:ext uri="{FF2B5EF4-FFF2-40B4-BE49-F238E27FC236}">
                <a16:creationId xmlns:a16="http://schemas.microsoft.com/office/drawing/2014/main" id="{50DEAC29-2BC5-4A3E-AC37-A47B0F619A1C}"/>
              </a:ext>
            </a:extLst>
          </p:cNvPr>
          <p:cNvSpPr/>
          <p:nvPr/>
        </p:nvSpPr>
        <p:spPr>
          <a:xfrm>
            <a:off x="1675191" y="1763335"/>
            <a:ext cx="24763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Overall Liking</a:t>
            </a:r>
          </a:p>
        </p:txBody>
      </p:sp>
      <p:sp>
        <p:nvSpPr>
          <p:cNvPr id="4" name="Retângulo 3">
            <a:extLst>
              <a:ext uri="{FF2B5EF4-FFF2-40B4-BE49-F238E27FC236}">
                <a16:creationId xmlns:a16="http://schemas.microsoft.com/office/drawing/2014/main" id="{7B96C882-B1AE-48C1-B6DD-AB8D3477F229}"/>
              </a:ext>
            </a:extLst>
          </p:cNvPr>
          <p:cNvSpPr/>
          <p:nvPr/>
        </p:nvSpPr>
        <p:spPr>
          <a:xfrm>
            <a:off x="1692660" y="2117965"/>
            <a:ext cx="10262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6</a:t>
            </a:r>
            <a:r>
              <a:rPr kumimoji="0" lang="en-US" sz="1200" b="0" i="0" u="none" strike="noStrike" kern="1200" cap="none" spc="0" normalizeH="0" baseline="0" noProof="0" dirty="0" err="1">
                <a:ln>
                  <a:noFill/>
                </a:ln>
                <a:solidFill>
                  <a:srgbClr val="110804"/>
                </a:solidFill>
                <a:effectLst/>
                <a:uLnTx/>
                <a:uFillTx/>
                <a:latin typeface="Century Gothic" panose="020B0502020202020204" pitchFamily="34" charset="0"/>
                <a:ea typeface="+mn-ea"/>
                <a:cs typeface="Aharoni" panose="02010803020104030203" pitchFamily="2" charset="-79"/>
              </a:rPr>
              <a:t>pt</a:t>
            </a:r>
            <a:r>
              <a:rPr kumimoji="0" lang="en-US" sz="1200" b="0"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 scale %</a:t>
            </a:r>
          </a:p>
        </p:txBody>
      </p:sp>
      <p:pic>
        <p:nvPicPr>
          <p:cNvPr id="5" name="Imagem 4">
            <a:extLst>
              <a:ext uri="{FF2B5EF4-FFF2-40B4-BE49-F238E27FC236}">
                <a16:creationId xmlns:a16="http://schemas.microsoft.com/office/drawing/2014/main" id="{F7198255-BD22-46CF-A667-6F07DAC5DF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512" y="1696083"/>
            <a:ext cx="473058" cy="473058"/>
          </a:xfrm>
          <a:prstGeom prst="rect">
            <a:avLst/>
          </a:prstGeom>
        </p:spPr>
      </p:pic>
      <p:sp>
        <p:nvSpPr>
          <p:cNvPr id="6" name="Retângulo 5">
            <a:extLst>
              <a:ext uri="{FF2B5EF4-FFF2-40B4-BE49-F238E27FC236}">
                <a16:creationId xmlns:a16="http://schemas.microsoft.com/office/drawing/2014/main" id="{F769ACFD-1DF6-4589-8E5A-73DD8D678BA4}"/>
              </a:ext>
            </a:extLst>
          </p:cNvPr>
          <p:cNvSpPr/>
          <p:nvPr/>
        </p:nvSpPr>
        <p:spPr>
          <a:xfrm>
            <a:off x="1478412" y="3425891"/>
            <a:ext cx="3642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Aharoni" panose="02010803020104030203" pitchFamily="2" charset="-79"/>
              </a:rPr>
              <a:t>TB</a:t>
            </a:r>
          </a:p>
        </p:txBody>
      </p:sp>
      <p:sp>
        <p:nvSpPr>
          <p:cNvPr id="7" name="Retângulo 6">
            <a:extLst>
              <a:ext uri="{FF2B5EF4-FFF2-40B4-BE49-F238E27FC236}">
                <a16:creationId xmlns:a16="http://schemas.microsoft.com/office/drawing/2014/main" id="{37D8F47D-E5E9-4083-9DFB-86FB00E41359}"/>
              </a:ext>
            </a:extLst>
          </p:cNvPr>
          <p:cNvSpPr/>
          <p:nvPr/>
        </p:nvSpPr>
        <p:spPr>
          <a:xfrm>
            <a:off x="1428719" y="3752202"/>
            <a:ext cx="46358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Aharoni" panose="02010803020104030203" pitchFamily="2" charset="-79"/>
              </a:rPr>
              <a:t>T2B</a:t>
            </a:r>
          </a:p>
        </p:txBody>
      </p:sp>
      <p:sp>
        <p:nvSpPr>
          <p:cNvPr id="8" name="Retângulo 7">
            <a:extLst>
              <a:ext uri="{FF2B5EF4-FFF2-40B4-BE49-F238E27FC236}">
                <a16:creationId xmlns:a16="http://schemas.microsoft.com/office/drawing/2014/main" id="{904F92EE-C57B-468E-84C8-770CBED775B7}"/>
              </a:ext>
            </a:extLst>
          </p:cNvPr>
          <p:cNvSpPr/>
          <p:nvPr/>
        </p:nvSpPr>
        <p:spPr>
          <a:xfrm>
            <a:off x="1427917" y="4098683"/>
            <a:ext cx="4651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Aharoni" panose="02010803020104030203" pitchFamily="2" charset="-79"/>
              </a:rPr>
              <a:t>T3B</a:t>
            </a:r>
          </a:p>
        </p:txBody>
      </p:sp>
      <p:sp>
        <p:nvSpPr>
          <p:cNvPr id="9" name="Retângulo: Cantos Arredondados 8">
            <a:extLst>
              <a:ext uri="{FF2B5EF4-FFF2-40B4-BE49-F238E27FC236}">
                <a16:creationId xmlns:a16="http://schemas.microsoft.com/office/drawing/2014/main" id="{EA4DBC41-9645-41DC-8219-C224C7596D94}"/>
              </a:ext>
            </a:extLst>
          </p:cNvPr>
          <p:cNvSpPr/>
          <p:nvPr/>
        </p:nvSpPr>
        <p:spPr>
          <a:xfrm>
            <a:off x="2096973" y="3448870"/>
            <a:ext cx="721189" cy="26181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59</a:t>
            </a:r>
          </a:p>
        </p:txBody>
      </p:sp>
      <p:sp>
        <p:nvSpPr>
          <p:cNvPr id="11" name="Retângulo: Cantos Arredondados 10">
            <a:extLst>
              <a:ext uri="{FF2B5EF4-FFF2-40B4-BE49-F238E27FC236}">
                <a16:creationId xmlns:a16="http://schemas.microsoft.com/office/drawing/2014/main" id="{F9524959-0A22-479B-A486-24D8F7BC5090}"/>
              </a:ext>
            </a:extLst>
          </p:cNvPr>
          <p:cNvSpPr/>
          <p:nvPr/>
        </p:nvSpPr>
        <p:spPr>
          <a:xfrm>
            <a:off x="2096973" y="3775181"/>
            <a:ext cx="721189" cy="26181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88</a:t>
            </a:r>
          </a:p>
        </p:txBody>
      </p:sp>
      <p:sp>
        <p:nvSpPr>
          <p:cNvPr id="12" name="Retângulo 11">
            <a:extLst>
              <a:ext uri="{FF2B5EF4-FFF2-40B4-BE49-F238E27FC236}">
                <a16:creationId xmlns:a16="http://schemas.microsoft.com/office/drawing/2014/main" id="{F5A77D19-B010-4413-998A-092D18FDD82B}"/>
              </a:ext>
            </a:extLst>
          </p:cNvPr>
          <p:cNvSpPr/>
          <p:nvPr/>
        </p:nvSpPr>
        <p:spPr>
          <a:xfrm>
            <a:off x="2013375" y="3194198"/>
            <a:ext cx="88838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 (a) </a:t>
            </a:r>
            <a:r>
              <a:rPr kumimoji="0" lang="en-US" sz="1100" b="0"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N=250</a:t>
            </a:r>
          </a:p>
        </p:txBody>
      </p:sp>
      <p:sp>
        <p:nvSpPr>
          <p:cNvPr id="13" name="Retângulo: Cantos Arredondados 12">
            <a:extLst>
              <a:ext uri="{FF2B5EF4-FFF2-40B4-BE49-F238E27FC236}">
                <a16:creationId xmlns:a16="http://schemas.microsoft.com/office/drawing/2014/main" id="{5F58079D-3407-48DA-988C-BF81123C3560}"/>
              </a:ext>
            </a:extLst>
          </p:cNvPr>
          <p:cNvSpPr/>
          <p:nvPr/>
        </p:nvSpPr>
        <p:spPr>
          <a:xfrm>
            <a:off x="2096973" y="4121662"/>
            <a:ext cx="721189" cy="26181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97</a:t>
            </a:r>
          </a:p>
        </p:txBody>
      </p:sp>
      <p:sp>
        <p:nvSpPr>
          <p:cNvPr id="14" name="Retângulo 13">
            <a:extLst>
              <a:ext uri="{FF2B5EF4-FFF2-40B4-BE49-F238E27FC236}">
                <a16:creationId xmlns:a16="http://schemas.microsoft.com/office/drawing/2014/main" id="{20388F20-C8CE-4877-A47C-CF810C5AEE22}"/>
              </a:ext>
            </a:extLst>
          </p:cNvPr>
          <p:cNvSpPr/>
          <p:nvPr/>
        </p:nvSpPr>
        <p:spPr>
          <a:xfrm>
            <a:off x="1959675" y="2697673"/>
            <a:ext cx="995785" cy="46935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M. SAMPLE</a:t>
            </a:r>
          </a:p>
        </p:txBody>
      </p:sp>
      <p:sp>
        <p:nvSpPr>
          <p:cNvPr id="15" name="Retângulo 14">
            <a:extLst>
              <a:ext uri="{FF2B5EF4-FFF2-40B4-BE49-F238E27FC236}">
                <a16:creationId xmlns:a16="http://schemas.microsoft.com/office/drawing/2014/main" id="{C5052115-6A0E-496A-8965-F8A564178DF0}"/>
              </a:ext>
            </a:extLst>
          </p:cNvPr>
          <p:cNvSpPr/>
          <p:nvPr/>
        </p:nvSpPr>
        <p:spPr>
          <a:xfrm>
            <a:off x="5094776" y="1640225"/>
            <a:ext cx="372814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85000"/>
                    <a:lumOff val="15000"/>
                  </a:schemeClr>
                </a:solidFill>
                <a:latin typeface="Century Gothic" panose="020B0502020202020204" pitchFamily="34" charset="0"/>
                <a:cs typeface="Aharoni" panose="02010803020104030203" pitchFamily="2" charset="-79"/>
              </a:rPr>
              <a:t>Fragrance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85000"/>
                    <a:lumOff val="15000"/>
                  </a:schemeClr>
                </a:solidFill>
                <a:latin typeface="Century Gothic" panose="020B0502020202020204" pitchFamily="34" charset="0"/>
                <a:cs typeface="Aharoni" panose="02010803020104030203" pitchFamily="2" charset="-79"/>
              </a:rPr>
              <a:t>Overall Liking</a:t>
            </a:r>
            <a:r>
              <a:rPr kumimoji="0" lang="en-US" sz="1600" b="1" i="0" u="none" strike="noStrike" kern="1200" cap="none" spc="0" normalizeH="0" baseline="0" noProof="0" dirty="0">
                <a:ln>
                  <a:noFill/>
                </a:ln>
                <a:solidFill>
                  <a:schemeClr val="tx1">
                    <a:lumMod val="85000"/>
                    <a:lumOff val="15000"/>
                  </a:schemeClr>
                </a:solidFill>
                <a:effectLst/>
                <a:uLnTx/>
                <a:uFillTx/>
                <a:latin typeface="Century Gothic" panose="020B0502020202020204" pitchFamily="34" charset="0"/>
                <a:ea typeface="+mn-ea"/>
                <a:cs typeface="Aharoni" panose="02010803020104030203" pitchFamily="2" charset="-79"/>
              </a:rPr>
              <a:t> (%)</a:t>
            </a:r>
          </a:p>
        </p:txBody>
      </p:sp>
      <p:sp>
        <p:nvSpPr>
          <p:cNvPr id="16" name="Oval 68">
            <a:extLst>
              <a:ext uri="{FF2B5EF4-FFF2-40B4-BE49-F238E27FC236}">
                <a16:creationId xmlns:a16="http://schemas.microsoft.com/office/drawing/2014/main" id="{7D02CBA9-7571-482B-85C5-1D392E926592}"/>
              </a:ext>
            </a:extLst>
          </p:cNvPr>
          <p:cNvSpPr/>
          <p:nvPr/>
        </p:nvSpPr>
        <p:spPr>
          <a:xfrm>
            <a:off x="4359622" y="1632328"/>
            <a:ext cx="600569" cy="600569"/>
          </a:xfrm>
          <a:prstGeom prst="ellipse">
            <a:avLst/>
          </a:prstGeom>
          <a:solidFill>
            <a:srgbClr val="FFECA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1F497D"/>
              </a:solidFill>
              <a:effectLst/>
              <a:uLnTx/>
              <a:uFillTx/>
              <a:latin typeface="Century Gothic" panose="020B0502020202020204" pitchFamily="34" charset="0"/>
              <a:ea typeface="+mn-ea"/>
              <a:cs typeface="+mn-cs"/>
            </a:endParaRPr>
          </a:p>
        </p:txBody>
      </p:sp>
      <p:pic>
        <p:nvPicPr>
          <p:cNvPr id="17" name="Imagem 16">
            <a:extLst>
              <a:ext uri="{FF2B5EF4-FFF2-40B4-BE49-F238E27FC236}">
                <a16:creationId xmlns:a16="http://schemas.microsoft.com/office/drawing/2014/main" id="{E52B735B-F03E-4DC3-BE29-BD00B6A27F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8982" y="1763335"/>
            <a:ext cx="352020" cy="338554"/>
          </a:xfrm>
          <a:prstGeom prst="rect">
            <a:avLst/>
          </a:prstGeom>
        </p:spPr>
      </p:pic>
      <p:graphicFrame>
        <p:nvGraphicFramePr>
          <p:cNvPr id="18" name="Gráfico 17">
            <a:extLst>
              <a:ext uri="{FF2B5EF4-FFF2-40B4-BE49-F238E27FC236}">
                <a16:creationId xmlns:a16="http://schemas.microsoft.com/office/drawing/2014/main" id="{5A9B06CB-99AD-4153-A164-0DC8A1F8FAC2}"/>
              </a:ext>
            </a:extLst>
          </p:cNvPr>
          <p:cNvGraphicFramePr/>
          <p:nvPr>
            <p:extLst>
              <p:ext uri="{D42A27DB-BD31-4B8C-83A1-F6EECF244321}">
                <p14:modId xmlns:p14="http://schemas.microsoft.com/office/powerpoint/2010/main" val="3890871326"/>
              </p:ext>
            </p:extLst>
          </p:nvPr>
        </p:nvGraphicFramePr>
        <p:xfrm>
          <a:off x="3996801" y="2297639"/>
          <a:ext cx="3215414" cy="439427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tângulo: Cantos Arredondados 19">
            <a:extLst>
              <a:ext uri="{FF2B5EF4-FFF2-40B4-BE49-F238E27FC236}">
                <a16:creationId xmlns:a16="http://schemas.microsoft.com/office/drawing/2014/main" id="{B1057CFB-AA4F-4D75-88C7-B2DD47907834}"/>
              </a:ext>
            </a:extLst>
          </p:cNvPr>
          <p:cNvSpPr/>
          <p:nvPr/>
        </p:nvSpPr>
        <p:spPr>
          <a:xfrm>
            <a:off x="4696328" y="4512150"/>
            <a:ext cx="721189" cy="283537"/>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404040"/>
                </a:solidFill>
                <a:latin typeface="Calibri" panose="020F0502020204030204"/>
              </a:rPr>
              <a:t>83</a:t>
            </a:r>
            <a:endPar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21" name="Retângulo 20">
            <a:extLst>
              <a:ext uri="{FF2B5EF4-FFF2-40B4-BE49-F238E27FC236}">
                <a16:creationId xmlns:a16="http://schemas.microsoft.com/office/drawing/2014/main" id="{EBE352B6-02CC-4158-B750-382630A1193A}"/>
              </a:ext>
            </a:extLst>
          </p:cNvPr>
          <p:cNvSpPr/>
          <p:nvPr/>
        </p:nvSpPr>
        <p:spPr>
          <a:xfrm>
            <a:off x="4257708" y="4499062"/>
            <a:ext cx="42511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T2B</a:t>
            </a:r>
          </a:p>
        </p:txBody>
      </p:sp>
      <p:sp>
        <p:nvSpPr>
          <p:cNvPr id="22" name="Retângulo: Cantos Arredondados 21">
            <a:extLst>
              <a:ext uri="{FF2B5EF4-FFF2-40B4-BE49-F238E27FC236}">
                <a16:creationId xmlns:a16="http://schemas.microsoft.com/office/drawing/2014/main" id="{A0CB6FF4-971F-4EAF-A2DA-62EC72E01CEA}"/>
              </a:ext>
            </a:extLst>
          </p:cNvPr>
          <p:cNvSpPr/>
          <p:nvPr/>
        </p:nvSpPr>
        <p:spPr>
          <a:xfrm>
            <a:off x="5925410" y="5250723"/>
            <a:ext cx="721189" cy="283537"/>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404040"/>
                </a:solidFill>
                <a:latin typeface="Calibri" panose="020F0502020204030204"/>
              </a:rPr>
              <a:t>5</a:t>
            </a: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,3</a:t>
            </a:r>
          </a:p>
        </p:txBody>
      </p:sp>
      <p:sp>
        <p:nvSpPr>
          <p:cNvPr id="23" name="Retângulo 22">
            <a:extLst>
              <a:ext uri="{FF2B5EF4-FFF2-40B4-BE49-F238E27FC236}">
                <a16:creationId xmlns:a16="http://schemas.microsoft.com/office/drawing/2014/main" id="{C54810FE-E578-40CC-9F43-7169F846D9A4}"/>
              </a:ext>
            </a:extLst>
          </p:cNvPr>
          <p:cNvSpPr/>
          <p:nvPr/>
        </p:nvSpPr>
        <p:spPr>
          <a:xfrm>
            <a:off x="5256071" y="5233939"/>
            <a:ext cx="65755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Mean </a:t>
            </a:r>
          </a:p>
        </p:txBody>
      </p:sp>
      <p:sp>
        <p:nvSpPr>
          <p:cNvPr id="24" name="Retângulo: Cantos Arredondados 23">
            <a:extLst>
              <a:ext uri="{FF2B5EF4-FFF2-40B4-BE49-F238E27FC236}">
                <a16:creationId xmlns:a16="http://schemas.microsoft.com/office/drawing/2014/main" id="{442CF40E-2B39-419C-A726-36304B8B9D55}"/>
              </a:ext>
            </a:extLst>
          </p:cNvPr>
          <p:cNvSpPr/>
          <p:nvPr/>
        </p:nvSpPr>
        <p:spPr>
          <a:xfrm>
            <a:off x="4690348" y="4890278"/>
            <a:ext cx="721189" cy="283537"/>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404040"/>
                </a:solidFill>
                <a:latin typeface="Calibri" panose="020F0502020204030204"/>
              </a:rPr>
              <a:t>3</a:t>
            </a:r>
            <a:endPar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25" name="Retângulo 24">
            <a:extLst>
              <a:ext uri="{FF2B5EF4-FFF2-40B4-BE49-F238E27FC236}">
                <a16:creationId xmlns:a16="http://schemas.microsoft.com/office/drawing/2014/main" id="{253EB039-73D7-41C4-959E-D48A9221BCCF}"/>
              </a:ext>
            </a:extLst>
          </p:cNvPr>
          <p:cNvSpPr/>
          <p:nvPr/>
        </p:nvSpPr>
        <p:spPr>
          <a:xfrm>
            <a:off x="4221270" y="4888279"/>
            <a:ext cx="45076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B2B</a:t>
            </a:r>
          </a:p>
        </p:txBody>
      </p:sp>
      <p:sp>
        <p:nvSpPr>
          <p:cNvPr id="26" name="Retângulo: Cantos Arredondados 25">
            <a:extLst>
              <a:ext uri="{FF2B5EF4-FFF2-40B4-BE49-F238E27FC236}">
                <a16:creationId xmlns:a16="http://schemas.microsoft.com/office/drawing/2014/main" id="{9ED413D2-6803-4B7E-A772-7D2ECB3AC188}"/>
              </a:ext>
            </a:extLst>
          </p:cNvPr>
          <p:cNvSpPr/>
          <p:nvPr/>
        </p:nvSpPr>
        <p:spPr>
          <a:xfrm>
            <a:off x="5913300" y="4512150"/>
            <a:ext cx="721189" cy="283537"/>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91</a:t>
            </a:r>
          </a:p>
        </p:txBody>
      </p:sp>
      <p:sp>
        <p:nvSpPr>
          <p:cNvPr id="27" name="Retângulo 26">
            <a:extLst>
              <a:ext uri="{FF2B5EF4-FFF2-40B4-BE49-F238E27FC236}">
                <a16:creationId xmlns:a16="http://schemas.microsoft.com/office/drawing/2014/main" id="{B221ABDB-2933-41E6-AD93-67EC8F6639FA}"/>
              </a:ext>
            </a:extLst>
          </p:cNvPr>
          <p:cNvSpPr/>
          <p:nvPr/>
        </p:nvSpPr>
        <p:spPr>
          <a:xfrm>
            <a:off x="5474680" y="4519737"/>
            <a:ext cx="4651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T3B</a:t>
            </a:r>
          </a:p>
        </p:txBody>
      </p:sp>
      <p:sp>
        <p:nvSpPr>
          <p:cNvPr id="28" name="Retângulo: Cantos Arredondados 27">
            <a:extLst>
              <a:ext uri="{FF2B5EF4-FFF2-40B4-BE49-F238E27FC236}">
                <a16:creationId xmlns:a16="http://schemas.microsoft.com/office/drawing/2014/main" id="{09FC7DCF-8F1C-4279-ABFC-EA01E5418EF5}"/>
              </a:ext>
            </a:extLst>
          </p:cNvPr>
          <p:cNvSpPr/>
          <p:nvPr/>
        </p:nvSpPr>
        <p:spPr>
          <a:xfrm>
            <a:off x="5912172" y="4890278"/>
            <a:ext cx="721189" cy="283537"/>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9</a:t>
            </a:r>
          </a:p>
        </p:txBody>
      </p:sp>
      <p:sp>
        <p:nvSpPr>
          <p:cNvPr id="29" name="Retângulo 28">
            <a:extLst>
              <a:ext uri="{FF2B5EF4-FFF2-40B4-BE49-F238E27FC236}">
                <a16:creationId xmlns:a16="http://schemas.microsoft.com/office/drawing/2014/main" id="{49EA5887-7498-4F7F-A702-40D635D5B526}"/>
              </a:ext>
            </a:extLst>
          </p:cNvPr>
          <p:cNvSpPr/>
          <p:nvPr/>
        </p:nvSpPr>
        <p:spPr>
          <a:xfrm>
            <a:off x="5443094" y="4897138"/>
            <a:ext cx="49404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B3B</a:t>
            </a:r>
          </a:p>
        </p:txBody>
      </p:sp>
      <p:sp>
        <p:nvSpPr>
          <p:cNvPr id="63" name="Retângulo 62">
            <a:extLst>
              <a:ext uri="{FF2B5EF4-FFF2-40B4-BE49-F238E27FC236}">
                <a16:creationId xmlns:a16="http://schemas.microsoft.com/office/drawing/2014/main" id="{9A0A1135-BB90-414E-8AA0-C7FC4777CBEB}"/>
              </a:ext>
            </a:extLst>
          </p:cNvPr>
          <p:cNvSpPr/>
          <p:nvPr/>
        </p:nvSpPr>
        <p:spPr>
          <a:xfrm>
            <a:off x="7983844" y="1763335"/>
            <a:ext cx="372814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rPr>
              <a:t>JAR- Fragrance Intensity  (%)</a:t>
            </a:r>
          </a:p>
        </p:txBody>
      </p:sp>
      <p:sp>
        <p:nvSpPr>
          <p:cNvPr id="65" name="Oval 68">
            <a:extLst>
              <a:ext uri="{FF2B5EF4-FFF2-40B4-BE49-F238E27FC236}">
                <a16:creationId xmlns:a16="http://schemas.microsoft.com/office/drawing/2014/main" id="{94B295D2-4D75-4B5D-BC98-F57115E9F806}"/>
              </a:ext>
            </a:extLst>
          </p:cNvPr>
          <p:cNvSpPr/>
          <p:nvPr/>
        </p:nvSpPr>
        <p:spPr>
          <a:xfrm>
            <a:off x="7757556" y="1632328"/>
            <a:ext cx="600569" cy="600569"/>
          </a:xfrm>
          <a:prstGeom prst="ellipse">
            <a:avLst/>
          </a:prstGeom>
          <a:solidFill>
            <a:srgbClr val="FFECA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1F497D"/>
              </a:solidFill>
              <a:effectLst/>
              <a:uLnTx/>
              <a:uFillTx/>
              <a:latin typeface="Century Gothic" panose="020B0502020202020204" pitchFamily="34" charset="0"/>
              <a:ea typeface="+mn-ea"/>
              <a:cs typeface="+mn-cs"/>
            </a:endParaRPr>
          </a:p>
        </p:txBody>
      </p:sp>
      <p:pic>
        <p:nvPicPr>
          <p:cNvPr id="67" name="Imagem 66" descr="Uma imagem contendo rosa&#10;&#10;Descrição gerada automaticamente">
            <a:extLst>
              <a:ext uri="{FF2B5EF4-FFF2-40B4-BE49-F238E27FC236}">
                <a16:creationId xmlns:a16="http://schemas.microsoft.com/office/drawing/2014/main" id="{7C7ADE38-0CF7-4478-9EA9-7F425AF3CB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3162" y="1749135"/>
            <a:ext cx="366955" cy="366955"/>
          </a:xfrm>
          <a:prstGeom prst="rect">
            <a:avLst/>
          </a:prstGeom>
        </p:spPr>
      </p:pic>
      <p:sp>
        <p:nvSpPr>
          <p:cNvPr id="77" name="Retângulo 76">
            <a:extLst>
              <a:ext uri="{FF2B5EF4-FFF2-40B4-BE49-F238E27FC236}">
                <a16:creationId xmlns:a16="http://schemas.microsoft.com/office/drawing/2014/main" id="{F22F4CD1-FA58-4571-87DD-57AB29A2A196}"/>
              </a:ext>
            </a:extLst>
          </p:cNvPr>
          <p:cNvSpPr/>
          <p:nvPr/>
        </p:nvSpPr>
        <p:spPr>
          <a:xfrm>
            <a:off x="8173310" y="3644376"/>
            <a:ext cx="902812"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110804"/>
                </a:solidFill>
                <a:latin typeface="Century Gothic" panose="020B0502020202020204" pitchFamily="34" charset="0"/>
                <a:cs typeface="Aharoni" panose="02010803020104030203" pitchFamily="2" charset="-79"/>
              </a:rPr>
              <a:t>Too Strong</a:t>
            </a:r>
            <a:endParaRPr kumimoji="0" lang="en-US" sz="1100"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endParaRPr>
          </a:p>
        </p:txBody>
      </p:sp>
      <p:sp>
        <p:nvSpPr>
          <p:cNvPr id="79" name="Retângulo 78">
            <a:extLst>
              <a:ext uri="{FF2B5EF4-FFF2-40B4-BE49-F238E27FC236}">
                <a16:creationId xmlns:a16="http://schemas.microsoft.com/office/drawing/2014/main" id="{B2B3A0E3-231A-4009-8627-EA99345B45AB}"/>
              </a:ext>
            </a:extLst>
          </p:cNvPr>
          <p:cNvSpPr/>
          <p:nvPr/>
        </p:nvSpPr>
        <p:spPr>
          <a:xfrm>
            <a:off x="8023724" y="3665259"/>
            <a:ext cx="186813" cy="1868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p>
        </p:txBody>
      </p:sp>
      <p:sp>
        <p:nvSpPr>
          <p:cNvPr id="81" name="Retângulo 80">
            <a:extLst>
              <a:ext uri="{FF2B5EF4-FFF2-40B4-BE49-F238E27FC236}">
                <a16:creationId xmlns:a16="http://schemas.microsoft.com/office/drawing/2014/main" id="{D0BFA25C-0D6E-4F19-BB8F-E58D81618BA2}"/>
              </a:ext>
            </a:extLst>
          </p:cNvPr>
          <p:cNvSpPr/>
          <p:nvPr/>
        </p:nvSpPr>
        <p:spPr>
          <a:xfrm>
            <a:off x="9259667" y="3644376"/>
            <a:ext cx="1277914"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110804"/>
                </a:solidFill>
                <a:latin typeface="Century Gothic" panose="020B0502020202020204" pitchFamily="34" charset="0"/>
                <a:cs typeface="Aharoni" panose="02010803020104030203" pitchFamily="2" charset="-79"/>
              </a:rPr>
              <a:t>Just about Right</a:t>
            </a:r>
            <a:endParaRPr kumimoji="0" lang="en-US" sz="1100"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endParaRPr>
          </a:p>
        </p:txBody>
      </p:sp>
      <p:sp>
        <p:nvSpPr>
          <p:cNvPr id="83" name="Retângulo 82">
            <a:extLst>
              <a:ext uri="{FF2B5EF4-FFF2-40B4-BE49-F238E27FC236}">
                <a16:creationId xmlns:a16="http://schemas.microsoft.com/office/drawing/2014/main" id="{BD86B083-7CEE-4509-816F-DB0FB5073A7C}"/>
              </a:ext>
            </a:extLst>
          </p:cNvPr>
          <p:cNvSpPr/>
          <p:nvPr/>
        </p:nvSpPr>
        <p:spPr>
          <a:xfrm>
            <a:off x="9135956" y="3673774"/>
            <a:ext cx="186813" cy="186813"/>
          </a:xfrm>
          <a:prstGeom prst="rect">
            <a:avLst/>
          </a:prstGeom>
          <a:solidFill>
            <a:srgbClr val="949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p>
        </p:txBody>
      </p:sp>
      <p:sp>
        <p:nvSpPr>
          <p:cNvPr id="85" name="Retângulo 84">
            <a:extLst>
              <a:ext uri="{FF2B5EF4-FFF2-40B4-BE49-F238E27FC236}">
                <a16:creationId xmlns:a16="http://schemas.microsoft.com/office/drawing/2014/main" id="{197E2494-CB29-41D7-9CAF-9CAEAC649B73}"/>
              </a:ext>
            </a:extLst>
          </p:cNvPr>
          <p:cNvSpPr/>
          <p:nvPr/>
        </p:nvSpPr>
        <p:spPr>
          <a:xfrm>
            <a:off x="10612013" y="3644376"/>
            <a:ext cx="976550"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110804"/>
                </a:solidFill>
                <a:latin typeface="Century Gothic" panose="020B0502020202020204" pitchFamily="34" charset="0"/>
                <a:cs typeface="Aharoni" panose="02010803020104030203" pitchFamily="2" charset="-79"/>
              </a:rPr>
              <a:t>Too smooth</a:t>
            </a:r>
            <a:endParaRPr kumimoji="0" lang="en-US" sz="1100" i="0" u="none" strike="noStrike" kern="1200" cap="none" spc="0" normalizeH="0" baseline="0" noProof="0" dirty="0">
              <a:ln>
                <a:noFill/>
              </a:ln>
              <a:solidFill>
                <a:srgbClr val="110804"/>
              </a:solidFill>
              <a:effectLst/>
              <a:uLnTx/>
              <a:uFillTx/>
              <a:latin typeface="Century Gothic" panose="020B0502020202020204" pitchFamily="34" charset="0"/>
              <a:ea typeface="+mn-ea"/>
              <a:cs typeface="Aharoni" panose="02010803020104030203" pitchFamily="2" charset="-79"/>
            </a:endParaRPr>
          </a:p>
        </p:txBody>
      </p:sp>
      <p:sp>
        <p:nvSpPr>
          <p:cNvPr id="87" name="Retângulo 86">
            <a:extLst>
              <a:ext uri="{FF2B5EF4-FFF2-40B4-BE49-F238E27FC236}">
                <a16:creationId xmlns:a16="http://schemas.microsoft.com/office/drawing/2014/main" id="{FD1F511B-B352-4032-A823-9FA699D1BAC4}"/>
              </a:ext>
            </a:extLst>
          </p:cNvPr>
          <p:cNvSpPr/>
          <p:nvPr/>
        </p:nvSpPr>
        <p:spPr>
          <a:xfrm>
            <a:off x="10499295" y="3669029"/>
            <a:ext cx="186813" cy="186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p>
        </p:txBody>
      </p:sp>
      <p:graphicFrame>
        <p:nvGraphicFramePr>
          <p:cNvPr id="141" name="Gráfico 140">
            <a:extLst>
              <a:ext uri="{FF2B5EF4-FFF2-40B4-BE49-F238E27FC236}">
                <a16:creationId xmlns:a16="http://schemas.microsoft.com/office/drawing/2014/main" id="{4FDF67CF-A04F-4FD2-8C87-C5D2CB04A93E}"/>
              </a:ext>
            </a:extLst>
          </p:cNvPr>
          <p:cNvGraphicFramePr/>
          <p:nvPr>
            <p:extLst>
              <p:ext uri="{D42A27DB-BD31-4B8C-83A1-F6EECF244321}">
                <p14:modId xmlns:p14="http://schemas.microsoft.com/office/powerpoint/2010/main" val="3744862826"/>
              </p:ext>
            </p:extLst>
          </p:nvPr>
        </p:nvGraphicFramePr>
        <p:xfrm>
          <a:off x="7383988" y="1792343"/>
          <a:ext cx="4126266" cy="2541281"/>
        </p:xfrm>
        <a:graphic>
          <a:graphicData uri="http://schemas.openxmlformats.org/drawingml/2006/chart">
            <c:chart xmlns:c="http://schemas.openxmlformats.org/drawingml/2006/chart" xmlns:r="http://schemas.openxmlformats.org/officeDocument/2006/relationships" r:id="rId7"/>
          </a:graphicData>
        </a:graphic>
      </p:graphicFrame>
      <p:sp>
        <p:nvSpPr>
          <p:cNvPr id="143" name="Text Placeholder 3">
            <a:extLst>
              <a:ext uri="{FF2B5EF4-FFF2-40B4-BE49-F238E27FC236}">
                <a16:creationId xmlns:a16="http://schemas.microsoft.com/office/drawing/2014/main" id="{344F6F4D-DEAA-46C0-8D80-62431A81710C}"/>
              </a:ext>
            </a:extLst>
          </p:cNvPr>
          <p:cNvSpPr txBox="1">
            <a:spLocks/>
          </p:cNvSpPr>
          <p:nvPr/>
        </p:nvSpPr>
        <p:spPr>
          <a:xfrm>
            <a:off x="852465" y="1078771"/>
            <a:ext cx="6728808" cy="338554"/>
          </a:xfrm>
          <a:prstGeom prst="rect">
            <a:avLst/>
          </a:prstGeom>
        </p:spPr>
        <p:txBody>
          <a:bodyPr wrap="square">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Overall Product Perceptions</a:t>
            </a:r>
          </a:p>
        </p:txBody>
      </p:sp>
    </p:spTree>
    <p:extLst>
      <p:ext uri="{BB962C8B-B14F-4D97-AF65-F5344CB8AC3E}">
        <p14:creationId xmlns:p14="http://schemas.microsoft.com/office/powerpoint/2010/main" val="196935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CPT: WHAT DO WE DELIVER?</a:t>
            </a:r>
          </a:p>
        </p:txBody>
      </p:sp>
      <p:sp>
        <p:nvSpPr>
          <p:cNvPr id="2" name="Text Placeholder 3">
            <a:extLst>
              <a:ext uri="{FF2B5EF4-FFF2-40B4-BE49-F238E27FC236}">
                <a16:creationId xmlns:a16="http://schemas.microsoft.com/office/drawing/2014/main" id="{134CD05D-76B9-4A92-98F5-14E5143EDA6C}"/>
              </a:ext>
            </a:extLst>
          </p:cNvPr>
          <p:cNvSpPr txBox="1">
            <a:spLocks/>
          </p:cNvSpPr>
          <p:nvPr/>
        </p:nvSpPr>
        <p:spPr>
          <a:xfrm>
            <a:off x="3599238" y="4868989"/>
            <a:ext cx="4891619" cy="738664"/>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dirty="0">
                <a:solidFill>
                  <a:srgbClr val="000004"/>
                </a:solidFill>
                <a:latin typeface="Arial" panose="020B0604020202020204" pitchFamily="34" charset="0"/>
                <a:ea typeface="Segoe UI" panose="020B0502040204020203" pitchFamily="34" charset="0"/>
                <a:cs typeface="Arial" panose="020B0604020202020204" pitchFamily="34" charset="0"/>
              </a:rPr>
              <a:t>A summary of concept &amp; product performance vs benchmarks with guidance on where strengths and weaknesses lie</a:t>
            </a:r>
          </a:p>
        </p:txBody>
      </p:sp>
      <p:sp>
        <p:nvSpPr>
          <p:cNvPr id="4" name="Text Placeholder 3">
            <a:extLst>
              <a:ext uri="{FF2B5EF4-FFF2-40B4-BE49-F238E27FC236}">
                <a16:creationId xmlns:a16="http://schemas.microsoft.com/office/drawing/2014/main" id="{ACE5C10C-1390-4DA1-BE29-74EA3FEE2FB9}"/>
              </a:ext>
            </a:extLst>
          </p:cNvPr>
          <p:cNvSpPr txBox="1">
            <a:spLocks/>
          </p:cNvSpPr>
          <p:nvPr/>
        </p:nvSpPr>
        <p:spPr>
          <a:xfrm>
            <a:off x="4592859" y="1246175"/>
            <a:ext cx="4623712" cy="338554"/>
          </a:xfrm>
          <a:prstGeom prst="rect">
            <a:avLst/>
          </a:prstGeom>
        </p:spPr>
        <p:txBody>
          <a:bodyPr wrap="square">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solidFill>
                  <a:srgbClr val="000004"/>
                </a:solidFill>
                <a:latin typeface="Arial" panose="020B0604020202020204" pitchFamily="34" charset="0"/>
                <a:cs typeface="Arial" panose="020B0604020202020204" pitchFamily="34" charset="0"/>
              </a:rPr>
              <a:t>+ Consumer Demand Summary</a:t>
            </a:r>
          </a:p>
        </p:txBody>
      </p:sp>
      <p:grpSp>
        <p:nvGrpSpPr>
          <p:cNvPr id="6" name="Agrupar 5">
            <a:extLst>
              <a:ext uri="{FF2B5EF4-FFF2-40B4-BE49-F238E27FC236}">
                <a16:creationId xmlns:a16="http://schemas.microsoft.com/office/drawing/2014/main" id="{0EF4CEE2-C680-411E-A372-2DD7F61A71C2}"/>
              </a:ext>
            </a:extLst>
          </p:cNvPr>
          <p:cNvGrpSpPr/>
          <p:nvPr/>
        </p:nvGrpSpPr>
        <p:grpSpPr>
          <a:xfrm>
            <a:off x="3581178" y="1619679"/>
            <a:ext cx="5087093" cy="3010144"/>
            <a:chOff x="3581178" y="1619679"/>
            <a:chExt cx="5087093" cy="3010144"/>
          </a:xfrm>
        </p:grpSpPr>
        <p:pic>
          <p:nvPicPr>
            <p:cNvPr id="3" name="Picture 5">
              <a:extLst>
                <a:ext uri="{FF2B5EF4-FFF2-40B4-BE49-F238E27FC236}">
                  <a16:creationId xmlns:a16="http://schemas.microsoft.com/office/drawing/2014/main" id="{E7AD8E09-558E-4E3C-8DF6-0FEB7C55095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8756"/>
            <a:stretch/>
          </p:blipFill>
          <p:spPr bwMode="auto">
            <a:xfrm>
              <a:off x="3581178" y="1619679"/>
              <a:ext cx="5087093" cy="3010144"/>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5" name="Retângulo 4">
              <a:extLst>
                <a:ext uri="{FF2B5EF4-FFF2-40B4-BE49-F238E27FC236}">
                  <a16:creationId xmlns:a16="http://schemas.microsoft.com/office/drawing/2014/main" id="{3D3E2B3E-4001-4F34-8416-0AF33FC83C19}"/>
                </a:ext>
              </a:extLst>
            </p:cNvPr>
            <p:cNvSpPr/>
            <p:nvPr/>
          </p:nvSpPr>
          <p:spPr>
            <a:xfrm>
              <a:off x="4078514" y="4107543"/>
              <a:ext cx="514345"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92936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 forme 12">
            <a:extLst>
              <a:ext uri="{FF2B5EF4-FFF2-40B4-BE49-F238E27FC236}">
                <a16:creationId xmlns:a16="http://schemas.microsoft.com/office/drawing/2014/main" id="{3CC64BAE-EA8C-4CA0-BC02-2C2042E508A0}"/>
              </a:ext>
            </a:extLst>
          </p:cNvPr>
          <p:cNvSpPr/>
          <p:nvPr/>
        </p:nvSpPr>
        <p:spPr>
          <a:xfrm rot="18932423">
            <a:off x="2101013" y="2821241"/>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Forme libre : forme 13">
            <a:extLst>
              <a:ext uri="{FF2B5EF4-FFF2-40B4-BE49-F238E27FC236}">
                <a16:creationId xmlns:a16="http://schemas.microsoft.com/office/drawing/2014/main" id="{8F55E7D5-45E7-4651-8FB0-B3795B9F2A7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Slide Number Placeholder 1">
            <a:extLst>
              <a:ext uri="{FF2B5EF4-FFF2-40B4-BE49-F238E27FC236}">
                <a16:creationId xmlns:a16="http://schemas.microsoft.com/office/drawing/2014/main" id="{2C2F4526-073C-4762-8DC1-34E206B68C2D}"/>
              </a:ext>
            </a:extLst>
          </p:cNvPr>
          <p:cNvSpPr txBox="1">
            <a:spLocks/>
          </p:cNvSpPr>
          <p:nvPr/>
        </p:nvSpPr>
        <p:spPr>
          <a:xfrm>
            <a:off x="281255" y="6290354"/>
            <a:ext cx="5290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r>
              <a:rPr kumimoji="0" lang="en-GB" sz="900" b="0" i="0" u="none" strike="noStrike" kern="1200" cap="none" spc="0" normalizeH="0" baseline="0" noProof="0" dirty="0">
                <a:ln>
                  <a:noFill/>
                </a:ln>
                <a:solidFill>
                  <a:prstClr val="white"/>
                </a:solidFill>
                <a:effectLst/>
                <a:uLnTx/>
                <a:uFillTx/>
                <a:latin typeface="Arial"/>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7" name="Text Placeholder 1">
            <a:extLst>
              <a:ext uri="{FF2B5EF4-FFF2-40B4-BE49-F238E27FC236}">
                <a16:creationId xmlns:a16="http://schemas.microsoft.com/office/drawing/2014/main" id="{73F68C11-478E-4C8C-8D03-D3B024EC88B7}"/>
              </a:ext>
            </a:extLst>
          </p:cNvPr>
          <p:cNvSpPr txBox="1">
            <a:spLocks/>
          </p:cNvSpPr>
          <p:nvPr/>
        </p:nvSpPr>
        <p:spPr>
          <a:xfrm>
            <a:off x="731044" y="448340"/>
            <a:ext cx="10729912" cy="916066"/>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6000" b="1" i="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r>
              <a:rPr kumimoji="0" lang="en-US" sz="6000" b="1" i="0" u="none" strike="noStrike" kern="1200" cap="none" spc="0" normalizeH="0" baseline="0" noProof="0" dirty="0">
                <a:ln>
                  <a:noFill/>
                </a:ln>
                <a:solidFill>
                  <a:prstClr val="white"/>
                </a:solidFill>
                <a:effectLst/>
                <a:uLnTx/>
                <a:uFillTx/>
                <a:latin typeface="Arial"/>
                <a:cs typeface="Segoe UI" panose="020B0502040204020203" pitchFamily="34" charset="0"/>
              </a:rPr>
              <a:t>Price Evaluation Methods</a:t>
            </a:r>
          </a:p>
          <a:p>
            <a:r>
              <a:rPr lang="en-US" sz="4400" dirty="0">
                <a:solidFill>
                  <a:prstClr val="white"/>
                </a:solidFill>
                <a:latin typeface="Arial"/>
              </a:rPr>
              <a:t>	</a:t>
            </a: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pic>
        <p:nvPicPr>
          <p:cNvPr id="24" name="Imagem 23">
            <a:extLst>
              <a:ext uri="{FF2B5EF4-FFF2-40B4-BE49-F238E27FC236}">
                <a16:creationId xmlns:a16="http://schemas.microsoft.com/office/drawing/2014/main" id="{90700F8A-8F5C-4289-88AB-A3B890316071}"/>
              </a:ext>
            </a:extLst>
          </p:cNvPr>
          <p:cNvPicPr>
            <a:picLocks noChangeAspect="1"/>
          </p:cNvPicPr>
          <p:nvPr/>
        </p:nvPicPr>
        <p:blipFill>
          <a:blip r:embed="rId2"/>
          <a:stretch>
            <a:fillRect/>
          </a:stretch>
        </p:blipFill>
        <p:spPr>
          <a:xfrm>
            <a:off x="1570918" y="1786452"/>
            <a:ext cx="8724043" cy="4400699"/>
          </a:xfrm>
          <a:prstGeom prst="rect">
            <a:avLst/>
          </a:prstGeom>
        </p:spPr>
      </p:pic>
    </p:spTree>
    <p:extLst>
      <p:ext uri="{BB962C8B-B14F-4D97-AF65-F5344CB8AC3E}">
        <p14:creationId xmlns:p14="http://schemas.microsoft.com/office/powerpoint/2010/main" val="151492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3D22-BE12-0444-9F35-CF7A508FED26}"/>
              </a:ext>
            </a:extLst>
          </p:cNvPr>
          <p:cNvSpPr>
            <a:spLocks noGrp="1"/>
          </p:cNvSpPr>
          <p:nvPr>
            <p:ph type="title"/>
          </p:nvPr>
        </p:nvSpPr>
        <p:spPr>
          <a:xfrm>
            <a:off x="862527" y="145700"/>
            <a:ext cx="10661816" cy="1030287"/>
          </a:xfrm>
        </p:spPr>
        <p:txBody>
          <a:bodyPr>
            <a:normAutofit/>
          </a:bodyPr>
          <a:lstStyle/>
          <a:p>
            <a:r>
              <a:rPr lang="en-US" sz="2600" b="0" dirty="0">
                <a:solidFill>
                  <a:srgbClr val="2F469C"/>
                </a:solidFill>
                <a:latin typeface="Arial"/>
                <a:cs typeface="Calibri" charset="0"/>
              </a:rPr>
              <a:t>Typical questions clients bring</a:t>
            </a:r>
          </a:p>
        </p:txBody>
      </p:sp>
      <p:sp>
        <p:nvSpPr>
          <p:cNvPr id="13" name="Rectangle 12">
            <a:extLst>
              <a:ext uri="{FF2B5EF4-FFF2-40B4-BE49-F238E27FC236}">
                <a16:creationId xmlns:a16="http://schemas.microsoft.com/office/drawing/2014/main" id="{A032483D-60CF-6C45-B4F3-E49D31517070}"/>
              </a:ext>
            </a:extLst>
          </p:cNvPr>
          <p:cNvSpPr/>
          <p:nvPr/>
        </p:nvSpPr>
        <p:spPr>
          <a:xfrm>
            <a:off x="1030514" y="1113274"/>
            <a:ext cx="7264913" cy="4639732"/>
          </a:xfrm>
          <a:prstGeom prst="rect">
            <a:avLst/>
          </a:prstGeom>
        </p:spPr>
        <p:txBody>
          <a:bodyPr wrap="square">
            <a:spAutoFit/>
          </a:bodyPr>
          <a:lstStyle/>
          <a:p>
            <a:pPr marL="342900" marR="0" lvl="0" indent="-342900" algn="l" defTabSz="1199357" rtl="0" eaLnBrk="1" fontAlgn="auto" latinLnBrk="0" hangingPunct="1">
              <a:lnSpc>
                <a:spcPct val="100000"/>
              </a:lnSpc>
              <a:spcBef>
                <a:spcPts val="0"/>
              </a:spcBef>
              <a:spcAft>
                <a:spcPts val="1250"/>
              </a:spcAft>
              <a:buClr>
                <a:srgbClr val="74AB4F"/>
              </a:buClr>
              <a:buSzPct val="125000"/>
              <a:buFont typeface="Wingdings" panose="05000000000000000000" pitchFamily="2" charset="2"/>
              <a:buChar char="ü"/>
              <a:tabLst/>
              <a:defRPr/>
            </a:pPr>
            <a:r>
              <a:rPr lang="en-US" b="1" dirty="0">
                <a:solidFill>
                  <a:srgbClr val="222223"/>
                </a:solidFill>
                <a:latin typeface="Calibri" panose="020F0502020204030204"/>
                <a:cs typeface="Times New Roman" panose="02020603050405020304" pitchFamily="18" charset="0"/>
              </a:rPr>
              <a:t>Do consumers like my innovation?</a:t>
            </a:r>
          </a:p>
          <a:p>
            <a:pPr marL="342900" marR="0" lvl="0" indent="-342900" algn="l" defTabSz="1199357" rtl="0" eaLnBrk="1" fontAlgn="auto" latinLnBrk="0" hangingPunct="1">
              <a:lnSpc>
                <a:spcPct val="100000"/>
              </a:lnSpc>
              <a:spcBef>
                <a:spcPts val="0"/>
              </a:spcBef>
              <a:spcAft>
                <a:spcPts val="1250"/>
              </a:spcAft>
              <a:buClr>
                <a:srgbClr val="74AB4F"/>
              </a:buClr>
              <a:buSzPct val="125000"/>
              <a:buFont typeface="Wingdings" panose="05000000000000000000" pitchFamily="2" charset="2"/>
              <a:buChar char="ü"/>
              <a:tabLst/>
              <a:defRPr/>
            </a:pPr>
            <a:r>
              <a:rPr lang="en-US" b="1" dirty="0">
                <a:solidFill>
                  <a:srgbClr val="222223"/>
                </a:solidFill>
                <a:latin typeface="Calibri" panose="020F0502020204030204"/>
                <a:cs typeface="Times New Roman" panose="02020603050405020304" pitchFamily="18" charset="0"/>
              </a:rPr>
              <a:t>How can I optimize the communication?</a:t>
            </a:r>
          </a:p>
          <a:p>
            <a:pPr marL="342900" marR="0" lvl="0" indent="-342900" algn="l" defTabSz="1199357" rtl="0" eaLnBrk="1" fontAlgn="auto" latinLnBrk="0" hangingPunct="1">
              <a:lnSpc>
                <a:spcPct val="100000"/>
              </a:lnSpc>
              <a:spcBef>
                <a:spcPts val="0"/>
              </a:spcBef>
              <a:spcAft>
                <a:spcPts val="1250"/>
              </a:spcAft>
              <a:buClr>
                <a:srgbClr val="74AB4F"/>
              </a:buClr>
              <a:buSzPct val="125000"/>
              <a:buFont typeface="Wingdings" panose="05000000000000000000" pitchFamily="2" charset="2"/>
              <a:buChar char="ü"/>
              <a:tabLst/>
              <a:defRPr/>
            </a:pPr>
            <a:r>
              <a:rPr lang="en-US" b="1" dirty="0">
                <a:solidFill>
                  <a:srgbClr val="222223"/>
                </a:solidFill>
                <a:latin typeface="Calibri" panose="020F0502020204030204"/>
                <a:cs typeface="Times New Roman" panose="02020603050405020304" pitchFamily="18" charset="0"/>
              </a:rPr>
              <a:t>What is the potential of my innovation? </a:t>
            </a:r>
          </a:p>
          <a:p>
            <a:pPr marL="342900" indent="-342900" defTabSz="1199357">
              <a:spcAft>
                <a:spcPts val="1250"/>
              </a:spcAft>
              <a:buClr>
                <a:srgbClr val="74AB4F"/>
              </a:buClr>
              <a:buSzPct val="125000"/>
              <a:buFont typeface="Wingdings" panose="05000000000000000000" pitchFamily="2" charset="2"/>
              <a:buChar char="ü"/>
              <a:defRPr/>
            </a:pPr>
            <a:r>
              <a:rPr lang="en-US" b="1" dirty="0">
                <a:solidFill>
                  <a:srgbClr val="222223"/>
                </a:solidFill>
                <a:latin typeface="Calibri" panose="020F0502020204030204"/>
                <a:cs typeface="Times New Roman" panose="02020603050405020304" pitchFamily="18" charset="0"/>
              </a:rPr>
              <a:t>Is my product delivering what I promised in my concept?</a:t>
            </a:r>
          </a:p>
          <a:p>
            <a:pPr marL="342900" marR="0" lvl="0" indent="-342900" algn="l" defTabSz="1199357" rtl="0" eaLnBrk="1" fontAlgn="auto" latinLnBrk="0" hangingPunct="1">
              <a:lnSpc>
                <a:spcPct val="100000"/>
              </a:lnSpc>
              <a:spcBef>
                <a:spcPts val="0"/>
              </a:spcBef>
              <a:spcAft>
                <a:spcPts val="1250"/>
              </a:spcAft>
              <a:buClr>
                <a:srgbClr val="74AB4F"/>
              </a:buClr>
              <a:buSzPct val="125000"/>
              <a:buFont typeface="Wingdings" panose="05000000000000000000" pitchFamily="2" charset="2"/>
              <a:buChar char="ü"/>
              <a:tabLst/>
              <a:defRPr/>
            </a:pPr>
            <a:r>
              <a:rPr lang="en-US" b="1" dirty="0">
                <a:solidFill>
                  <a:srgbClr val="222223"/>
                </a:solidFill>
                <a:latin typeface="Calibri" panose="020F0502020204030204"/>
                <a:cs typeface="Times New Roman" panose="02020603050405020304" pitchFamily="18" charset="0"/>
              </a:rPr>
              <a:t>Is my product adjusted?</a:t>
            </a:r>
          </a:p>
          <a:p>
            <a:pPr marL="342900" marR="0" lvl="0" indent="-342900" algn="l" defTabSz="1199357" rtl="0" eaLnBrk="1" fontAlgn="auto" latinLnBrk="0" hangingPunct="1">
              <a:lnSpc>
                <a:spcPct val="100000"/>
              </a:lnSpc>
              <a:spcBef>
                <a:spcPts val="0"/>
              </a:spcBef>
              <a:spcAft>
                <a:spcPts val="1250"/>
              </a:spcAft>
              <a:buClr>
                <a:srgbClr val="74AB4F"/>
              </a:buClr>
              <a:buSzPct val="125000"/>
              <a:buFont typeface="Wingdings" panose="05000000000000000000" pitchFamily="2" charset="2"/>
              <a:buChar char="ü"/>
              <a:tabLst/>
              <a:defRPr/>
            </a:pPr>
            <a:r>
              <a:rPr lang="en-US" b="1" dirty="0">
                <a:solidFill>
                  <a:srgbClr val="222223"/>
                </a:solidFill>
                <a:latin typeface="Calibri" panose="020F0502020204030204"/>
                <a:cs typeface="Times New Roman" panose="02020603050405020304" pitchFamily="18" charset="0"/>
              </a:rPr>
              <a:t>How much are consumers willing to pay for my product?</a:t>
            </a:r>
          </a:p>
          <a:p>
            <a:pPr marL="342900" marR="0" lvl="0" indent="-342900" algn="l" defTabSz="1199357" rtl="0" eaLnBrk="1" fontAlgn="auto" latinLnBrk="0" hangingPunct="1">
              <a:lnSpc>
                <a:spcPct val="100000"/>
              </a:lnSpc>
              <a:spcBef>
                <a:spcPts val="0"/>
              </a:spcBef>
              <a:spcAft>
                <a:spcPts val="1250"/>
              </a:spcAft>
              <a:buClr>
                <a:srgbClr val="74AB4F"/>
              </a:buClr>
              <a:buSzPct val="125000"/>
              <a:buFont typeface="Wingdings" panose="05000000000000000000" pitchFamily="2" charset="2"/>
              <a:buChar char="ü"/>
              <a:tabLst/>
              <a:defRPr/>
            </a:pPr>
            <a:r>
              <a:rPr lang="en-US" b="1" dirty="0">
                <a:solidFill>
                  <a:srgbClr val="222223"/>
                </a:solidFill>
                <a:latin typeface="Calibri" panose="020F0502020204030204"/>
                <a:cs typeface="Times New Roman" panose="02020603050405020304" pitchFamily="18" charset="0"/>
              </a:rPr>
              <a:t>How much can I increase my price and not lose consumers significantly?</a:t>
            </a:r>
          </a:p>
          <a:p>
            <a:pPr marL="342900" indent="-342900" defTabSz="1199357">
              <a:spcAft>
                <a:spcPts val="1250"/>
              </a:spcAft>
              <a:buClr>
                <a:srgbClr val="74AB4F"/>
              </a:buClr>
              <a:buSzPct val="125000"/>
              <a:buFont typeface="Wingdings" panose="05000000000000000000" pitchFamily="2" charset="2"/>
              <a:buChar char="ü"/>
              <a:defRPr/>
            </a:pPr>
            <a:r>
              <a:rPr lang="en-US" sz="1800" b="1" dirty="0">
                <a:solidFill>
                  <a:srgbClr val="222223"/>
                </a:solidFill>
                <a:latin typeface="Calibri" panose="020F0502020204030204"/>
                <a:ea typeface="Calibri" panose="020F0502020204030204" pitchFamily="34" charset="0"/>
                <a:cs typeface="Times New Roman" panose="02020603050405020304" pitchFamily="18" charset="0"/>
              </a:rPr>
              <a:t>Is my brand vulnerable to price change from competition?</a:t>
            </a:r>
            <a:endParaRPr lang="en-US" sz="1200" i="1" dirty="0">
              <a:solidFill>
                <a:srgbClr val="222223"/>
              </a:solidFill>
              <a:latin typeface="Calibri" panose="020F0502020204030204"/>
              <a:ea typeface="Calibri" panose="020F0502020204030204" pitchFamily="34" charset="0"/>
              <a:cs typeface="Times New Roman" panose="02020603050405020304" pitchFamily="18" charset="0"/>
            </a:endParaRPr>
          </a:p>
          <a:p>
            <a:pPr marL="342900" indent="-342900" defTabSz="1199357">
              <a:spcAft>
                <a:spcPts val="1250"/>
              </a:spcAft>
              <a:buClr>
                <a:srgbClr val="74AB4F"/>
              </a:buClr>
              <a:buSzPct val="125000"/>
              <a:buFont typeface="Wingdings" panose="05000000000000000000" pitchFamily="2" charset="2"/>
              <a:buChar char="ü"/>
              <a:defRPr/>
            </a:pPr>
            <a:r>
              <a:rPr lang="en-US" sz="1800" b="1" dirty="0">
                <a:solidFill>
                  <a:srgbClr val="222223"/>
                </a:solidFill>
                <a:latin typeface="Calibri" panose="020F0502020204030204"/>
                <a:ea typeface="Calibri" panose="020F0502020204030204" pitchFamily="34" charset="0"/>
                <a:cs typeface="Times New Roman" panose="02020603050405020304" pitchFamily="18" charset="0"/>
              </a:rPr>
              <a:t>What should I do in case a competitor changes its price?</a:t>
            </a:r>
            <a:endParaRPr lang="en-US" sz="1200" i="1" dirty="0">
              <a:solidFill>
                <a:srgbClr val="222223"/>
              </a:solidFill>
              <a:latin typeface="Calibri" panose="020F0502020204030204"/>
              <a:ea typeface="Calibri" panose="020F0502020204030204" pitchFamily="34" charset="0"/>
              <a:cs typeface="Times New Roman" panose="02020603050405020304" pitchFamily="18" charset="0"/>
            </a:endParaRPr>
          </a:p>
          <a:p>
            <a:pPr marL="342900" indent="-342900" defTabSz="1199357">
              <a:spcAft>
                <a:spcPts val="1250"/>
              </a:spcAft>
              <a:buClr>
                <a:srgbClr val="74AB4F"/>
              </a:buClr>
              <a:buSzPct val="125000"/>
              <a:buFont typeface="Wingdings" panose="05000000000000000000" pitchFamily="2" charset="2"/>
              <a:buChar char="ü"/>
              <a:defRPr/>
            </a:pPr>
            <a:r>
              <a:rPr lang="en-US" sz="1800" b="1" dirty="0">
                <a:solidFill>
                  <a:srgbClr val="222223"/>
                </a:solidFill>
                <a:latin typeface="Calibri" panose="020F0502020204030204"/>
                <a:ea typeface="Calibri" panose="020F0502020204030204" pitchFamily="34" charset="0"/>
                <a:cs typeface="Times New Roman" panose="02020603050405020304" pitchFamily="18" charset="0"/>
              </a:rPr>
              <a:t>From whom I win and to whom I lose volume when I change my price?</a:t>
            </a:r>
          </a:p>
        </p:txBody>
      </p:sp>
      <p:pic>
        <p:nvPicPr>
          <p:cNvPr id="7" name="Picture 6">
            <a:extLst>
              <a:ext uri="{FF2B5EF4-FFF2-40B4-BE49-F238E27FC236}">
                <a16:creationId xmlns:a16="http://schemas.microsoft.com/office/drawing/2014/main" id="{4E5ADC55-512B-D34D-A403-F6EDAFAEF1C7}"/>
              </a:ext>
            </a:extLst>
          </p:cNvPr>
          <p:cNvPicPr>
            <a:picLocks noChangeAspect="1"/>
          </p:cNvPicPr>
          <p:nvPr/>
        </p:nvPicPr>
        <p:blipFill rotWithShape="1">
          <a:blip r:embed="rId2"/>
          <a:srcRect l="28552" t="1386" r="10498" b="-1"/>
          <a:stretch/>
        </p:blipFill>
        <p:spPr>
          <a:xfrm>
            <a:off x="8484113" y="981831"/>
            <a:ext cx="3419475" cy="4929496"/>
          </a:xfrm>
          <a:prstGeom prst="rect">
            <a:avLst/>
          </a:prstGeom>
        </p:spPr>
      </p:pic>
      <p:sp>
        <p:nvSpPr>
          <p:cNvPr id="8" name="Slide Number Placeholder 1">
            <a:extLst>
              <a:ext uri="{FF2B5EF4-FFF2-40B4-BE49-F238E27FC236}">
                <a16:creationId xmlns:a16="http://schemas.microsoft.com/office/drawing/2014/main" id="{8CB1E516-57F5-4B97-840A-8BF4A6E98284}"/>
              </a:ext>
            </a:extLst>
          </p:cNvPr>
          <p:cNvSpPr txBox="1">
            <a:spLocks/>
          </p:cNvSpPr>
          <p:nvPr/>
        </p:nvSpPr>
        <p:spPr>
          <a:xfrm>
            <a:off x="393195" y="5966194"/>
            <a:ext cx="46933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61AABEC-672F-4B68-B914-690DA978312C}" type="slidenum">
              <a:rPr lang="en-GB" sz="900" smtClean="0">
                <a:solidFill>
                  <a:srgbClr val="2F469C">
                    <a:lumMod val="75000"/>
                  </a:srgbClr>
                </a:solidFill>
              </a:rPr>
              <a:pPr algn="r">
                <a:defRPr/>
              </a:pPr>
              <a:t>3</a:t>
            </a:fld>
            <a:r>
              <a:rPr lang="en-GB" sz="900" dirty="0">
                <a:solidFill>
                  <a:srgbClr val="2F469C">
                    <a:lumMod val="75000"/>
                  </a:srgbClr>
                </a:solidFill>
              </a:rPr>
              <a:t> ‒ </a:t>
            </a:r>
          </a:p>
        </p:txBody>
      </p:sp>
      <p:sp>
        <p:nvSpPr>
          <p:cNvPr id="3" name="Retângulo: Cantos Arredondados 2">
            <a:extLst>
              <a:ext uri="{FF2B5EF4-FFF2-40B4-BE49-F238E27FC236}">
                <a16:creationId xmlns:a16="http://schemas.microsoft.com/office/drawing/2014/main" id="{4D634213-47EA-45E3-B45B-9A45CF9D496E}"/>
              </a:ext>
            </a:extLst>
          </p:cNvPr>
          <p:cNvSpPr/>
          <p:nvPr/>
        </p:nvSpPr>
        <p:spPr>
          <a:xfrm>
            <a:off x="1030514" y="1090246"/>
            <a:ext cx="7264913" cy="2198563"/>
          </a:xfrm>
          <a:prstGeom prst="roundRect">
            <a:avLst/>
          </a:prstGeom>
          <a:solidFill>
            <a:srgbClr val="3B4496">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75BC83A-03C9-4585-8220-170FBE36F86E}"/>
              </a:ext>
            </a:extLst>
          </p:cNvPr>
          <p:cNvSpPr txBox="1"/>
          <p:nvPr/>
        </p:nvSpPr>
        <p:spPr>
          <a:xfrm>
            <a:off x="7200954" y="1502408"/>
            <a:ext cx="1846452" cy="1200329"/>
          </a:xfrm>
          <a:prstGeom prst="rect">
            <a:avLst/>
          </a:prstGeom>
          <a:noFill/>
        </p:spPr>
        <p:txBody>
          <a:bodyPr wrap="square" rtlCol="0">
            <a:spAutoFit/>
          </a:bodyPr>
          <a:lstStyle/>
          <a:p>
            <a:r>
              <a:rPr lang="pt-BR" sz="2400" b="1" dirty="0" err="1">
                <a:solidFill>
                  <a:srgbClr val="222223"/>
                </a:solidFill>
                <a:latin typeface="Calibri" panose="020F0502020204030204"/>
                <a:cs typeface="Times New Roman" panose="02020603050405020304" pitchFamily="18" charset="0"/>
              </a:rPr>
              <a:t>Concept</a:t>
            </a:r>
            <a:r>
              <a:rPr lang="pt-BR" sz="2400" b="1" dirty="0">
                <a:solidFill>
                  <a:srgbClr val="222223"/>
                </a:solidFill>
                <a:latin typeface="Calibri" panose="020F0502020204030204"/>
                <a:cs typeface="Times New Roman" panose="02020603050405020304" pitchFamily="18" charset="0"/>
              </a:rPr>
              <a:t> Test </a:t>
            </a:r>
            <a:r>
              <a:rPr lang="pt-BR" sz="2400" b="1" dirty="0" err="1">
                <a:solidFill>
                  <a:srgbClr val="222223"/>
                </a:solidFill>
                <a:latin typeface="Calibri" panose="020F0502020204030204"/>
                <a:cs typeface="Times New Roman" panose="02020603050405020304" pitchFamily="18" charset="0"/>
              </a:rPr>
              <a:t>Product</a:t>
            </a:r>
            <a:r>
              <a:rPr lang="pt-BR" sz="2400" b="1" dirty="0">
                <a:solidFill>
                  <a:srgbClr val="222223"/>
                </a:solidFill>
                <a:latin typeface="Calibri" panose="020F0502020204030204"/>
                <a:cs typeface="Times New Roman" panose="02020603050405020304" pitchFamily="18" charset="0"/>
              </a:rPr>
              <a:t> Test CPT</a:t>
            </a:r>
          </a:p>
        </p:txBody>
      </p:sp>
      <p:sp>
        <p:nvSpPr>
          <p:cNvPr id="14" name="Retângulo: Cantos Arredondados 13">
            <a:extLst>
              <a:ext uri="{FF2B5EF4-FFF2-40B4-BE49-F238E27FC236}">
                <a16:creationId xmlns:a16="http://schemas.microsoft.com/office/drawing/2014/main" id="{FD937C27-1917-4576-AF6B-F631B4327F78}"/>
              </a:ext>
            </a:extLst>
          </p:cNvPr>
          <p:cNvSpPr/>
          <p:nvPr/>
        </p:nvSpPr>
        <p:spPr>
          <a:xfrm>
            <a:off x="1030513" y="3288810"/>
            <a:ext cx="7264914" cy="1149579"/>
          </a:xfrm>
          <a:prstGeom prst="roundRect">
            <a:avLst/>
          </a:prstGeom>
          <a:solidFill>
            <a:srgbClr val="009D9C">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7E9CD969-5850-43C0-9E13-728EA1A0307D}"/>
              </a:ext>
            </a:extLst>
          </p:cNvPr>
          <p:cNvSpPr txBox="1"/>
          <p:nvPr/>
        </p:nvSpPr>
        <p:spPr>
          <a:xfrm>
            <a:off x="7241277" y="3302999"/>
            <a:ext cx="2296986" cy="1200329"/>
          </a:xfrm>
          <a:prstGeom prst="rect">
            <a:avLst/>
          </a:prstGeom>
          <a:noFill/>
        </p:spPr>
        <p:txBody>
          <a:bodyPr wrap="square" rtlCol="0">
            <a:spAutoFit/>
          </a:bodyPr>
          <a:lstStyle/>
          <a:p>
            <a:r>
              <a:rPr lang="pt-BR" sz="2400" b="1" dirty="0" err="1">
                <a:solidFill>
                  <a:srgbClr val="222223"/>
                </a:solidFill>
                <a:latin typeface="Calibri" panose="020F0502020204030204"/>
                <a:cs typeface="Times New Roman" panose="02020603050405020304" pitchFamily="18" charset="0"/>
              </a:rPr>
              <a:t>Conjoint</a:t>
            </a:r>
            <a:endParaRPr lang="pt-BR" sz="2400" b="1" dirty="0">
              <a:solidFill>
                <a:srgbClr val="222223"/>
              </a:solidFill>
              <a:latin typeface="Calibri" panose="020F0502020204030204"/>
              <a:cs typeface="Times New Roman" panose="02020603050405020304" pitchFamily="18" charset="0"/>
            </a:endParaRPr>
          </a:p>
          <a:p>
            <a:r>
              <a:rPr lang="pt-BR" sz="2400" b="1" dirty="0">
                <a:solidFill>
                  <a:srgbClr val="222223"/>
                </a:solidFill>
                <a:latin typeface="Calibri" panose="020F0502020204030204"/>
                <a:cs typeface="Times New Roman" panose="02020603050405020304" pitchFamily="18" charset="0"/>
              </a:rPr>
              <a:t>PSM</a:t>
            </a:r>
          </a:p>
          <a:p>
            <a:r>
              <a:rPr lang="pt-BR" sz="2400" b="1" dirty="0">
                <a:solidFill>
                  <a:srgbClr val="222223"/>
                </a:solidFill>
                <a:latin typeface="Calibri" panose="020F0502020204030204"/>
                <a:cs typeface="Times New Roman" panose="02020603050405020304" pitchFamily="18" charset="0"/>
              </a:rPr>
              <a:t>Gabor Granger</a:t>
            </a:r>
          </a:p>
        </p:txBody>
      </p:sp>
      <p:sp>
        <p:nvSpPr>
          <p:cNvPr id="16" name="Retângulo: Cantos Arredondados 15">
            <a:extLst>
              <a:ext uri="{FF2B5EF4-FFF2-40B4-BE49-F238E27FC236}">
                <a16:creationId xmlns:a16="http://schemas.microsoft.com/office/drawing/2014/main" id="{993EBFA4-EE28-4197-903C-36C2A2570E2B}"/>
              </a:ext>
            </a:extLst>
          </p:cNvPr>
          <p:cNvSpPr/>
          <p:nvPr/>
        </p:nvSpPr>
        <p:spPr>
          <a:xfrm>
            <a:off x="1040863" y="3288810"/>
            <a:ext cx="7264914" cy="2677384"/>
          </a:xfrm>
          <a:prstGeom prst="roundRect">
            <a:avLst/>
          </a:prstGeom>
          <a:solidFill>
            <a:schemeClr val="accent4">
              <a:lumMod val="60000"/>
              <a:lumOff val="40000"/>
              <a:alpha val="2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FB0711CB-4B83-444A-9EFB-32C0323B9149}"/>
              </a:ext>
            </a:extLst>
          </p:cNvPr>
          <p:cNvSpPr txBox="1"/>
          <p:nvPr/>
        </p:nvSpPr>
        <p:spPr>
          <a:xfrm>
            <a:off x="7246452" y="4180132"/>
            <a:ext cx="2296986" cy="461665"/>
          </a:xfrm>
          <a:prstGeom prst="rect">
            <a:avLst/>
          </a:prstGeom>
          <a:noFill/>
        </p:spPr>
        <p:txBody>
          <a:bodyPr wrap="square" rtlCol="0">
            <a:spAutoFit/>
          </a:bodyPr>
          <a:lstStyle/>
          <a:p>
            <a:r>
              <a:rPr lang="pt-BR" sz="2400" b="1" dirty="0" err="1">
                <a:solidFill>
                  <a:srgbClr val="222223"/>
                </a:solidFill>
                <a:latin typeface="Calibri" panose="020F0502020204030204"/>
                <a:cs typeface="Times New Roman" panose="02020603050405020304" pitchFamily="18" charset="0"/>
              </a:rPr>
              <a:t>Conjoint</a:t>
            </a:r>
            <a:endParaRPr lang="pt-BR" sz="2400" b="1" dirty="0">
              <a:solidFill>
                <a:srgbClr val="222223"/>
              </a:solidFill>
              <a:latin typeface="Calibri" panose="020F0502020204030204"/>
              <a:cs typeface="Times New Roman" panose="02020603050405020304" pitchFamily="18" charset="0"/>
            </a:endParaRPr>
          </a:p>
        </p:txBody>
      </p:sp>
    </p:spTree>
    <p:extLst>
      <p:ext uri="{BB962C8B-B14F-4D97-AF65-F5344CB8AC3E}">
        <p14:creationId xmlns:p14="http://schemas.microsoft.com/office/powerpoint/2010/main" val="59394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animBg="1"/>
      <p:bldP spid="15" grpId="0"/>
      <p:bldP spid="16"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 forme 12">
            <a:extLst>
              <a:ext uri="{FF2B5EF4-FFF2-40B4-BE49-F238E27FC236}">
                <a16:creationId xmlns:a16="http://schemas.microsoft.com/office/drawing/2014/main" id="{3CC64BAE-EA8C-4CA0-BC02-2C2042E508A0}"/>
              </a:ext>
            </a:extLst>
          </p:cNvPr>
          <p:cNvSpPr/>
          <p:nvPr/>
        </p:nvSpPr>
        <p:spPr>
          <a:xfrm rot="18932423">
            <a:off x="2101013" y="2821241"/>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Forme libre : forme 13">
            <a:extLst>
              <a:ext uri="{FF2B5EF4-FFF2-40B4-BE49-F238E27FC236}">
                <a16:creationId xmlns:a16="http://schemas.microsoft.com/office/drawing/2014/main" id="{8F55E7D5-45E7-4651-8FB0-B3795B9F2A7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Slide Number Placeholder 1">
            <a:extLst>
              <a:ext uri="{FF2B5EF4-FFF2-40B4-BE49-F238E27FC236}">
                <a16:creationId xmlns:a16="http://schemas.microsoft.com/office/drawing/2014/main" id="{2C2F4526-073C-4762-8DC1-34E206B68C2D}"/>
              </a:ext>
            </a:extLst>
          </p:cNvPr>
          <p:cNvSpPr txBox="1">
            <a:spLocks/>
          </p:cNvSpPr>
          <p:nvPr/>
        </p:nvSpPr>
        <p:spPr>
          <a:xfrm>
            <a:off x="281255" y="6290354"/>
            <a:ext cx="5290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r>
              <a:rPr kumimoji="0" lang="en-GB" sz="900" b="0" i="0" u="none" strike="noStrike" kern="1200" cap="none" spc="0" normalizeH="0" baseline="0" noProof="0" dirty="0">
                <a:ln>
                  <a:noFill/>
                </a:ln>
                <a:solidFill>
                  <a:prstClr val="white"/>
                </a:solidFill>
                <a:effectLst/>
                <a:uLnTx/>
                <a:uFillTx/>
                <a:latin typeface="Arial"/>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7" name="Text Placeholder 1">
            <a:extLst>
              <a:ext uri="{FF2B5EF4-FFF2-40B4-BE49-F238E27FC236}">
                <a16:creationId xmlns:a16="http://schemas.microsoft.com/office/drawing/2014/main" id="{73F68C11-478E-4C8C-8D03-D3B024EC88B7}"/>
              </a:ext>
            </a:extLst>
          </p:cNvPr>
          <p:cNvSpPr txBox="1">
            <a:spLocks/>
          </p:cNvSpPr>
          <p:nvPr/>
        </p:nvSpPr>
        <p:spPr>
          <a:xfrm>
            <a:off x="1028032" y="1141998"/>
            <a:ext cx="10729912" cy="916066"/>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6000" b="1" i="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r>
              <a:rPr kumimoji="0" lang="en-US" sz="6000" b="1" i="0" u="none" strike="noStrike" kern="1200" cap="none" spc="0" normalizeH="0" baseline="0" noProof="0" dirty="0">
                <a:ln>
                  <a:noFill/>
                </a:ln>
                <a:solidFill>
                  <a:prstClr val="white"/>
                </a:solidFill>
                <a:effectLst/>
                <a:uLnTx/>
                <a:uFillTx/>
                <a:latin typeface="Arial"/>
                <a:cs typeface="Segoe UI" panose="020B0502040204020203" pitchFamily="34" charset="0"/>
              </a:rPr>
              <a:t>Price Evaluation Methods</a:t>
            </a:r>
          </a:p>
          <a:p>
            <a:r>
              <a:rPr lang="en-US" sz="4400" dirty="0">
                <a:solidFill>
                  <a:prstClr val="white"/>
                </a:solidFill>
                <a:latin typeface="Arial"/>
              </a:rPr>
              <a:t>	PSM (Van </a:t>
            </a:r>
            <a:r>
              <a:rPr lang="en-US" sz="4400" dirty="0" err="1">
                <a:solidFill>
                  <a:prstClr val="white"/>
                </a:solidFill>
                <a:latin typeface="Arial"/>
              </a:rPr>
              <a:t>Westendorp</a:t>
            </a:r>
            <a:r>
              <a:rPr lang="en-US" sz="4400" dirty="0">
                <a:solidFill>
                  <a:prstClr val="white"/>
                </a:solidFill>
                <a:latin typeface="Arial"/>
              </a:rPr>
              <a:t>)</a:t>
            </a:r>
          </a:p>
          <a:p>
            <a:r>
              <a:rPr kumimoji="0" lang="en-US" sz="4400" b="1" i="0" u="none" strike="noStrike" kern="1200" cap="none" spc="0" normalizeH="0" baseline="0" noProof="0" dirty="0">
                <a:ln>
                  <a:noFill/>
                </a:ln>
                <a:solidFill>
                  <a:prstClr val="white"/>
                </a:solidFill>
                <a:effectLst/>
                <a:uLnTx/>
                <a:uFillTx/>
                <a:latin typeface="Arial"/>
                <a:cs typeface="Segoe UI" panose="020B0502040204020203" pitchFamily="34" charset="0"/>
              </a:rPr>
              <a:t>	Gabor Granger</a:t>
            </a:r>
          </a:p>
          <a:p>
            <a:r>
              <a:rPr lang="en-US" sz="4400" dirty="0">
                <a:solidFill>
                  <a:prstClr val="white"/>
                </a:solidFill>
                <a:latin typeface="Arial"/>
              </a:rPr>
              <a:t>	Conjoint</a:t>
            </a:r>
            <a:endParaRPr kumimoji="0" lang="en-US" sz="4400" b="1" i="0" u="none" strike="noStrike" kern="1200" cap="none" spc="0" normalizeH="0" baseline="0" noProof="0" dirty="0">
              <a:ln>
                <a:noFill/>
              </a:ln>
              <a:solidFill>
                <a:srgbClr val="FF585D"/>
              </a:solidFill>
              <a:effectLst/>
              <a:uLnTx/>
              <a:uFillTx/>
              <a:latin typeface="Segoe UI" panose="020B0502040204020203" pitchFamily="34" charset="0"/>
              <a:cs typeface="Segoe UI" panose="020B0502040204020203" pitchFamily="34" charset="0"/>
            </a:endParaRP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 name="Seta: para a Direita 1">
            <a:extLst>
              <a:ext uri="{FF2B5EF4-FFF2-40B4-BE49-F238E27FC236}">
                <a16:creationId xmlns:a16="http://schemas.microsoft.com/office/drawing/2014/main" id="{E5ECB568-9468-4EC7-B5FC-BC5DDF454435}"/>
              </a:ext>
            </a:extLst>
          </p:cNvPr>
          <p:cNvSpPr/>
          <p:nvPr/>
        </p:nvSpPr>
        <p:spPr>
          <a:xfrm>
            <a:off x="654201" y="2405953"/>
            <a:ext cx="1085389" cy="59101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93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PSM: Price Sensitivity Measurement</a:t>
            </a:r>
          </a:p>
        </p:txBody>
      </p:sp>
      <p:sp>
        <p:nvSpPr>
          <p:cNvPr id="4" name="Retângulo 3">
            <a:extLst>
              <a:ext uri="{FF2B5EF4-FFF2-40B4-BE49-F238E27FC236}">
                <a16:creationId xmlns:a16="http://schemas.microsoft.com/office/drawing/2014/main" id="{9E17F738-1DC7-414A-ABC6-642FF5E85DB4}"/>
              </a:ext>
            </a:extLst>
          </p:cNvPr>
          <p:cNvSpPr/>
          <p:nvPr/>
        </p:nvSpPr>
        <p:spPr>
          <a:xfrm>
            <a:off x="852464" y="839029"/>
            <a:ext cx="10367079" cy="1059008"/>
          </a:xfrm>
          <a:prstGeom prst="rect">
            <a:avLst/>
          </a:prstGeom>
        </p:spPr>
        <p:txBody>
          <a:bodyPr wrap="square">
            <a:spAutoFit/>
          </a:bodyPr>
          <a:lstStyle/>
          <a:p>
            <a:pPr algn="just">
              <a:lnSpc>
                <a:spcPct val="120000"/>
              </a:lnSpc>
              <a:spcBef>
                <a:spcPct val="0"/>
              </a:spcBef>
            </a:pPr>
            <a:r>
              <a:rPr lang="pt-BR" dirty="0" err="1">
                <a:solidFill>
                  <a:schemeClr val="tx1">
                    <a:lumMod val="75000"/>
                  </a:schemeClr>
                </a:solidFill>
              </a:rPr>
              <a:t>Evaluate</a:t>
            </a:r>
            <a:r>
              <a:rPr lang="pt-BR" dirty="0">
                <a:solidFill>
                  <a:schemeClr val="tx1">
                    <a:lumMod val="75000"/>
                  </a:schemeClr>
                </a:solidFill>
              </a:rPr>
              <a:t> ideal </a:t>
            </a:r>
            <a:r>
              <a:rPr lang="pt-BR" dirty="0" err="1">
                <a:solidFill>
                  <a:schemeClr val="tx1">
                    <a:lumMod val="75000"/>
                  </a:schemeClr>
                </a:solidFill>
              </a:rPr>
              <a:t>price</a:t>
            </a:r>
            <a:r>
              <a:rPr lang="pt-BR" dirty="0">
                <a:solidFill>
                  <a:schemeClr val="tx1">
                    <a:lumMod val="75000"/>
                  </a:schemeClr>
                </a:solidFill>
              </a:rPr>
              <a:t> </a:t>
            </a:r>
            <a:r>
              <a:rPr lang="pt-BR" dirty="0" err="1">
                <a:solidFill>
                  <a:schemeClr val="tx1">
                    <a:lumMod val="75000"/>
                  </a:schemeClr>
                </a:solidFill>
              </a:rPr>
              <a:t>positioning</a:t>
            </a:r>
            <a:r>
              <a:rPr lang="pt-BR" dirty="0">
                <a:solidFill>
                  <a:schemeClr val="tx1">
                    <a:lumMod val="75000"/>
                  </a:schemeClr>
                </a:solidFill>
              </a:rPr>
              <a:t> range for </a:t>
            </a:r>
            <a:r>
              <a:rPr lang="pt-BR" dirty="0" err="1">
                <a:solidFill>
                  <a:schemeClr val="tx1">
                    <a:lumMod val="75000"/>
                  </a:schemeClr>
                </a:solidFill>
              </a:rPr>
              <a:t>concept</a:t>
            </a:r>
            <a:r>
              <a:rPr lang="pt-BR" dirty="0">
                <a:solidFill>
                  <a:schemeClr val="tx1">
                    <a:lumMod val="75000"/>
                  </a:schemeClr>
                </a:solidFill>
              </a:rPr>
              <a:t>/</a:t>
            </a:r>
            <a:r>
              <a:rPr lang="pt-BR" dirty="0" err="1">
                <a:solidFill>
                  <a:schemeClr val="tx1">
                    <a:lumMod val="75000"/>
                  </a:schemeClr>
                </a:solidFill>
              </a:rPr>
              <a:t>product</a:t>
            </a:r>
            <a:r>
              <a:rPr lang="pt-BR" dirty="0">
                <a:solidFill>
                  <a:schemeClr val="tx1">
                    <a:lumMod val="75000"/>
                  </a:schemeClr>
                </a:solidFill>
              </a:rPr>
              <a:t>. </a:t>
            </a:r>
            <a:r>
              <a:rPr lang="pt-BR" b="1" dirty="0">
                <a:solidFill>
                  <a:schemeClr val="tx1">
                    <a:lumMod val="75000"/>
                  </a:schemeClr>
                </a:solidFill>
              </a:rPr>
              <a:t>Determine ideal </a:t>
            </a:r>
            <a:r>
              <a:rPr lang="pt-BR" b="1" dirty="0" err="1">
                <a:solidFill>
                  <a:schemeClr val="tx1">
                    <a:lumMod val="75000"/>
                  </a:schemeClr>
                </a:solidFill>
              </a:rPr>
              <a:t>value</a:t>
            </a:r>
            <a:r>
              <a:rPr lang="pt-BR" b="1" dirty="0">
                <a:solidFill>
                  <a:schemeClr val="tx1">
                    <a:lumMod val="75000"/>
                  </a:schemeClr>
                </a:solidFill>
              </a:rPr>
              <a:t>, </a:t>
            </a:r>
            <a:r>
              <a:rPr lang="pt-BR" b="1" dirty="0" err="1">
                <a:solidFill>
                  <a:schemeClr val="tx1">
                    <a:lumMod val="75000"/>
                  </a:schemeClr>
                </a:solidFill>
              </a:rPr>
              <a:t>to</a:t>
            </a:r>
            <a:r>
              <a:rPr lang="pt-BR" b="1" dirty="0">
                <a:solidFill>
                  <a:schemeClr val="tx1">
                    <a:lumMod val="75000"/>
                  </a:schemeClr>
                </a:solidFill>
              </a:rPr>
              <a:t> minimize </a:t>
            </a:r>
            <a:r>
              <a:rPr lang="pt-BR" b="1" dirty="0" err="1">
                <a:solidFill>
                  <a:schemeClr val="tx1">
                    <a:lumMod val="75000"/>
                  </a:schemeClr>
                </a:solidFill>
              </a:rPr>
              <a:t>number</a:t>
            </a:r>
            <a:r>
              <a:rPr lang="pt-BR" b="1" dirty="0">
                <a:solidFill>
                  <a:schemeClr val="tx1">
                    <a:lumMod val="75000"/>
                  </a:schemeClr>
                </a:solidFill>
              </a:rPr>
              <a:t> </a:t>
            </a:r>
            <a:r>
              <a:rPr lang="pt-BR" b="1" dirty="0" err="1">
                <a:solidFill>
                  <a:schemeClr val="tx1">
                    <a:lumMod val="75000"/>
                  </a:schemeClr>
                </a:solidFill>
              </a:rPr>
              <a:t>of</a:t>
            </a:r>
            <a:r>
              <a:rPr lang="pt-BR" b="1" dirty="0">
                <a:solidFill>
                  <a:schemeClr val="tx1">
                    <a:lumMod val="75000"/>
                  </a:schemeClr>
                </a:solidFill>
              </a:rPr>
              <a:t> “non </a:t>
            </a:r>
            <a:r>
              <a:rPr lang="pt-BR" b="1" dirty="0" err="1">
                <a:solidFill>
                  <a:schemeClr val="tx1">
                    <a:lumMod val="75000"/>
                  </a:schemeClr>
                </a:solidFill>
              </a:rPr>
              <a:t>buyers</a:t>
            </a:r>
            <a:r>
              <a:rPr lang="pt-BR" b="1" dirty="0">
                <a:solidFill>
                  <a:schemeClr val="tx1">
                    <a:lumMod val="75000"/>
                  </a:schemeClr>
                </a:solidFill>
              </a:rPr>
              <a:t>” </a:t>
            </a:r>
            <a:r>
              <a:rPr lang="pt-BR" b="1" dirty="0" err="1">
                <a:solidFill>
                  <a:schemeClr val="tx1">
                    <a:lumMod val="75000"/>
                  </a:schemeClr>
                </a:solidFill>
              </a:rPr>
              <a:t>and</a:t>
            </a:r>
            <a:r>
              <a:rPr lang="pt-BR" b="1" dirty="0">
                <a:solidFill>
                  <a:schemeClr val="tx1">
                    <a:lumMod val="75000"/>
                  </a:schemeClr>
                </a:solidFill>
              </a:rPr>
              <a:t> “</a:t>
            </a:r>
            <a:r>
              <a:rPr lang="pt-BR" b="1" dirty="0" err="1">
                <a:solidFill>
                  <a:schemeClr val="tx1">
                    <a:lumMod val="75000"/>
                  </a:schemeClr>
                </a:solidFill>
              </a:rPr>
              <a:t>indicise</a:t>
            </a:r>
            <a:r>
              <a:rPr lang="pt-BR" b="1" dirty="0">
                <a:solidFill>
                  <a:schemeClr val="tx1">
                    <a:lumMod val="75000"/>
                  </a:schemeClr>
                </a:solidFill>
              </a:rPr>
              <a:t> </a:t>
            </a:r>
            <a:r>
              <a:rPr lang="pt-BR" b="1" dirty="0" err="1">
                <a:solidFill>
                  <a:schemeClr val="tx1">
                    <a:lumMod val="75000"/>
                  </a:schemeClr>
                </a:solidFill>
              </a:rPr>
              <a:t>consumers</a:t>
            </a:r>
            <a:r>
              <a:rPr lang="pt-BR" b="1" dirty="0">
                <a:solidFill>
                  <a:schemeClr val="tx1">
                    <a:lumMod val="75000"/>
                  </a:schemeClr>
                </a:solidFill>
              </a:rPr>
              <a:t>”, </a:t>
            </a:r>
            <a:r>
              <a:rPr lang="pt-BR" b="1" dirty="0" err="1">
                <a:solidFill>
                  <a:schemeClr val="tx1">
                    <a:lumMod val="75000"/>
                  </a:schemeClr>
                </a:solidFill>
              </a:rPr>
              <a:t>maximizing</a:t>
            </a:r>
            <a:r>
              <a:rPr lang="pt-BR" b="1" dirty="0">
                <a:solidFill>
                  <a:schemeClr val="tx1">
                    <a:lumMod val="75000"/>
                  </a:schemeClr>
                </a:solidFill>
              </a:rPr>
              <a:t> </a:t>
            </a:r>
            <a:r>
              <a:rPr lang="pt-BR" b="1" dirty="0" err="1">
                <a:solidFill>
                  <a:schemeClr val="tx1">
                    <a:lumMod val="75000"/>
                  </a:schemeClr>
                </a:solidFill>
              </a:rPr>
              <a:t>the</a:t>
            </a:r>
            <a:r>
              <a:rPr lang="pt-BR" b="1" dirty="0">
                <a:solidFill>
                  <a:schemeClr val="tx1">
                    <a:lumMod val="75000"/>
                  </a:schemeClr>
                </a:solidFill>
              </a:rPr>
              <a:t> </a:t>
            </a:r>
            <a:r>
              <a:rPr lang="pt-BR" b="1" dirty="0" err="1">
                <a:solidFill>
                  <a:schemeClr val="tx1">
                    <a:lumMod val="75000"/>
                  </a:schemeClr>
                </a:solidFill>
              </a:rPr>
              <a:t>number</a:t>
            </a:r>
            <a:r>
              <a:rPr lang="pt-BR" b="1" dirty="0">
                <a:solidFill>
                  <a:schemeClr val="tx1">
                    <a:lumMod val="75000"/>
                  </a:schemeClr>
                </a:solidFill>
              </a:rPr>
              <a:t> </a:t>
            </a:r>
            <a:r>
              <a:rPr lang="pt-BR" b="1" dirty="0" err="1">
                <a:solidFill>
                  <a:schemeClr val="tx1">
                    <a:lumMod val="75000"/>
                  </a:schemeClr>
                </a:solidFill>
              </a:rPr>
              <a:t>of</a:t>
            </a:r>
            <a:r>
              <a:rPr lang="pt-BR" b="1" dirty="0">
                <a:solidFill>
                  <a:schemeClr val="tx1">
                    <a:lumMod val="75000"/>
                  </a:schemeClr>
                </a:solidFill>
              </a:rPr>
              <a:t> “</a:t>
            </a:r>
            <a:r>
              <a:rPr lang="pt-BR" b="1" dirty="0" err="1">
                <a:solidFill>
                  <a:schemeClr val="tx1">
                    <a:lumMod val="75000"/>
                  </a:schemeClr>
                </a:solidFill>
              </a:rPr>
              <a:t>potential</a:t>
            </a:r>
            <a:r>
              <a:rPr lang="pt-BR" b="1" dirty="0">
                <a:solidFill>
                  <a:schemeClr val="tx1">
                    <a:lumMod val="75000"/>
                  </a:schemeClr>
                </a:solidFill>
              </a:rPr>
              <a:t> </a:t>
            </a:r>
            <a:r>
              <a:rPr lang="pt-BR" b="1" dirty="0" err="1">
                <a:solidFill>
                  <a:schemeClr val="tx1">
                    <a:lumMod val="75000"/>
                  </a:schemeClr>
                </a:solidFill>
              </a:rPr>
              <a:t>buyers</a:t>
            </a:r>
            <a:r>
              <a:rPr lang="pt-BR" b="1" dirty="0">
                <a:solidFill>
                  <a:schemeClr val="tx1">
                    <a:lumMod val="75000"/>
                  </a:schemeClr>
                </a:solidFill>
              </a:rPr>
              <a:t>” </a:t>
            </a:r>
            <a:r>
              <a:rPr lang="pt-BR" b="1" dirty="0" err="1">
                <a:solidFill>
                  <a:schemeClr val="tx1">
                    <a:lumMod val="75000"/>
                  </a:schemeClr>
                </a:solidFill>
              </a:rPr>
              <a:t>at</a:t>
            </a:r>
            <a:r>
              <a:rPr lang="pt-BR" b="1" dirty="0">
                <a:solidFill>
                  <a:schemeClr val="tx1">
                    <a:lumMod val="75000"/>
                  </a:schemeClr>
                </a:solidFill>
              </a:rPr>
              <a:t> </a:t>
            </a:r>
            <a:r>
              <a:rPr lang="pt-BR" b="1" dirty="0" err="1">
                <a:solidFill>
                  <a:schemeClr val="tx1">
                    <a:lumMod val="75000"/>
                  </a:schemeClr>
                </a:solidFill>
              </a:rPr>
              <a:t>the</a:t>
            </a:r>
            <a:r>
              <a:rPr lang="pt-BR" b="1" dirty="0">
                <a:solidFill>
                  <a:schemeClr val="tx1">
                    <a:lumMod val="75000"/>
                  </a:schemeClr>
                </a:solidFill>
              </a:rPr>
              <a:t> </a:t>
            </a:r>
            <a:r>
              <a:rPr lang="pt-BR" b="1" dirty="0" err="1">
                <a:solidFill>
                  <a:schemeClr val="tx1">
                    <a:lumMod val="75000"/>
                  </a:schemeClr>
                </a:solidFill>
              </a:rPr>
              <a:t>same</a:t>
            </a:r>
            <a:r>
              <a:rPr lang="pt-BR" b="1" dirty="0">
                <a:solidFill>
                  <a:schemeClr val="tx1">
                    <a:lumMod val="75000"/>
                  </a:schemeClr>
                </a:solidFill>
              </a:rPr>
              <a:t> time.</a:t>
            </a:r>
            <a:endParaRPr lang="pt-BR" b="1" noProof="1">
              <a:solidFill>
                <a:schemeClr val="tx1">
                  <a:lumMod val="75000"/>
                </a:schemeClr>
              </a:solidFill>
            </a:endParaRPr>
          </a:p>
        </p:txBody>
      </p:sp>
      <p:sp>
        <p:nvSpPr>
          <p:cNvPr id="11" name="CaixaDeTexto 10">
            <a:extLst>
              <a:ext uri="{FF2B5EF4-FFF2-40B4-BE49-F238E27FC236}">
                <a16:creationId xmlns:a16="http://schemas.microsoft.com/office/drawing/2014/main" id="{12A9A375-305A-4978-BF74-A0FAE58F8118}"/>
              </a:ext>
            </a:extLst>
          </p:cNvPr>
          <p:cNvSpPr txBox="1"/>
          <p:nvPr/>
        </p:nvSpPr>
        <p:spPr>
          <a:xfrm>
            <a:off x="852464" y="2227770"/>
            <a:ext cx="6096000" cy="461665"/>
          </a:xfrm>
          <a:prstGeom prst="rect">
            <a:avLst/>
          </a:prstGeom>
          <a:noFill/>
        </p:spPr>
        <p:txBody>
          <a:bodyPr wrap="square">
            <a:spAutoFit/>
          </a:bodyPr>
          <a:lstStyle/>
          <a:p>
            <a:pPr marL="12700">
              <a:spcBef>
                <a:spcPts val="105"/>
              </a:spcBef>
            </a:pPr>
            <a:r>
              <a:rPr lang="en-US" sz="2400" dirty="0">
                <a:solidFill>
                  <a:srgbClr val="2F469C"/>
                </a:solidFill>
                <a:latin typeface="Arial" panose="020B0604020202020204" pitchFamily="34" charset="0"/>
                <a:cs typeface="Arial" panose="020B0604020202020204" pitchFamily="34" charset="0"/>
              </a:rPr>
              <a:t>What do we receive from clients?</a:t>
            </a:r>
          </a:p>
        </p:txBody>
      </p:sp>
      <p:sp>
        <p:nvSpPr>
          <p:cNvPr id="13" name="CaixaDeTexto 12">
            <a:extLst>
              <a:ext uri="{FF2B5EF4-FFF2-40B4-BE49-F238E27FC236}">
                <a16:creationId xmlns:a16="http://schemas.microsoft.com/office/drawing/2014/main" id="{F2D677BF-CF72-4CCA-A3AC-578B157D9E6E}"/>
              </a:ext>
            </a:extLst>
          </p:cNvPr>
          <p:cNvSpPr txBox="1"/>
          <p:nvPr/>
        </p:nvSpPr>
        <p:spPr>
          <a:xfrm>
            <a:off x="854740" y="2747685"/>
            <a:ext cx="6093724" cy="369332"/>
          </a:xfrm>
          <a:prstGeom prst="rect">
            <a:avLst/>
          </a:prstGeom>
          <a:noFill/>
        </p:spPr>
        <p:txBody>
          <a:bodyPr wrap="square">
            <a:spAutoFit/>
          </a:bodyPr>
          <a:lstStyle/>
          <a:p>
            <a:r>
              <a:rPr lang="pt-BR" dirty="0">
                <a:solidFill>
                  <a:schemeClr val="tx1">
                    <a:lumMod val="75000"/>
                  </a:schemeClr>
                </a:solidFill>
              </a:rPr>
              <a:t>The </a:t>
            </a:r>
            <a:r>
              <a:rPr lang="pt-BR" dirty="0" err="1">
                <a:solidFill>
                  <a:schemeClr val="tx1">
                    <a:lumMod val="75000"/>
                  </a:schemeClr>
                </a:solidFill>
              </a:rPr>
              <a:t>stimuli</a:t>
            </a:r>
            <a:r>
              <a:rPr lang="pt-BR" dirty="0">
                <a:solidFill>
                  <a:schemeClr val="tx1">
                    <a:lumMod val="75000"/>
                  </a:schemeClr>
                </a:solidFill>
              </a:rPr>
              <a:t> </a:t>
            </a:r>
            <a:r>
              <a:rPr lang="pt-BR" dirty="0" err="1">
                <a:solidFill>
                  <a:schemeClr val="tx1">
                    <a:lumMod val="75000"/>
                  </a:schemeClr>
                </a:solidFill>
              </a:rPr>
              <a:t>we</a:t>
            </a:r>
            <a:r>
              <a:rPr lang="pt-BR" dirty="0">
                <a:solidFill>
                  <a:schemeClr val="tx1">
                    <a:lumMod val="75000"/>
                  </a:schemeClr>
                </a:solidFill>
              </a:rPr>
              <a:t> </a:t>
            </a:r>
            <a:r>
              <a:rPr lang="pt-BR" dirty="0" err="1">
                <a:solidFill>
                  <a:schemeClr val="tx1">
                    <a:lumMod val="75000"/>
                  </a:schemeClr>
                </a:solidFill>
              </a:rPr>
              <a:t>want</a:t>
            </a:r>
            <a:r>
              <a:rPr lang="pt-BR" dirty="0">
                <a:solidFill>
                  <a:schemeClr val="tx1">
                    <a:lumMod val="75000"/>
                  </a:schemeClr>
                </a:solidFill>
              </a:rPr>
              <a:t> </a:t>
            </a:r>
            <a:r>
              <a:rPr lang="pt-BR" dirty="0" err="1">
                <a:solidFill>
                  <a:schemeClr val="tx1">
                    <a:lumMod val="75000"/>
                  </a:schemeClr>
                </a:solidFill>
              </a:rPr>
              <a:t>to</a:t>
            </a:r>
            <a:r>
              <a:rPr lang="pt-BR" dirty="0">
                <a:solidFill>
                  <a:schemeClr val="tx1">
                    <a:lumMod val="75000"/>
                  </a:schemeClr>
                </a:solidFill>
              </a:rPr>
              <a:t> </a:t>
            </a:r>
            <a:r>
              <a:rPr lang="pt-BR" dirty="0" err="1">
                <a:solidFill>
                  <a:schemeClr val="tx1">
                    <a:lumMod val="75000"/>
                  </a:schemeClr>
                </a:solidFill>
              </a:rPr>
              <a:t>assess</a:t>
            </a:r>
            <a:r>
              <a:rPr lang="pt-BR" dirty="0">
                <a:solidFill>
                  <a:schemeClr val="tx1">
                    <a:lumMod val="75000"/>
                  </a:schemeClr>
                </a:solidFill>
              </a:rPr>
              <a:t> </a:t>
            </a:r>
            <a:r>
              <a:rPr lang="pt-BR" dirty="0" err="1">
                <a:solidFill>
                  <a:schemeClr val="tx1">
                    <a:lumMod val="75000"/>
                  </a:schemeClr>
                </a:solidFill>
              </a:rPr>
              <a:t>price</a:t>
            </a:r>
            <a:r>
              <a:rPr lang="pt-BR" dirty="0">
                <a:solidFill>
                  <a:schemeClr val="tx1">
                    <a:lumMod val="75000"/>
                  </a:schemeClr>
                </a:solidFill>
              </a:rPr>
              <a:t>:</a:t>
            </a:r>
            <a:endParaRPr lang="pt-BR" dirty="0"/>
          </a:p>
        </p:txBody>
      </p:sp>
      <p:sp>
        <p:nvSpPr>
          <p:cNvPr id="12" name="object 11">
            <a:extLst>
              <a:ext uri="{FF2B5EF4-FFF2-40B4-BE49-F238E27FC236}">
                <a16:creationId xmlns:a16="http://schemas.microsoft.com/office/drawing/2014/main" id="{00024157-E383-4D63-B349-F75B9865A72F}"/>
              </a:ext>
            </a:extLst>
          </p:cNvPr>
          <p:cNvSpPr txBox="1"/>
          <p:nvPr/>
        </p:nvSpPr>
        <p:spPr>
          <a:xfrm>
            <a:off x="2231901" y="3377589"/>
            <a:ext cx="2218569"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Innovation Concept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object 15">
            <a:extLst>
              <a:ext uri="{FF2B5EF4-FFF2-40B4-BE49-F238E27FC236}">
                <a16:creationId xmlns:a16="http://schemas.microsoft.com/office/drawing/2014/main" id="{321EB01C-7E24-4B48-A939-749E133CF3D8}"/>
              </a:ext>
            </a:extLst>
          </p:cNvPr>
          <p:cNvSpPr/>
          <p:nvPr/>
        </p:nvSpPr>
        <p:spPr>
          <a:xfrm>
            <a:off x="2571753" y="4047528"/>
            <a:ext cx="820419" cy="1374775"/>
          </a:xfrm>
          <a:custGeom>
            <a:avLst/>
            <a:gdLst/>
            <a:ahLst/>
            <a:cxnLst/>
            <a:rect l="l" t="t" r="r" b="b"/>
            <a:pathLst>
              <a:path w="820419" h="1374775">
                <a:moveTo>
                  <a:pt x="2032" y="0"/>
                </a:moveTo>
                <a:lnTo>
                  <a:pt x="1270" y="7238"/>
                </a:lnTo>
                <a:lnTo>
                  <a:pt x="0" y="21843"/>
                </a:lnTo>
                <a:lnTo>
                  <a:pt x="42295" y="35919"/>
                </a:lnTo>
                <a:lnTo>
                  <a:pt x="85628" y="52696"/>
                </a:lnTo>
                <a:lnTo>
                  <a:pt x="129745" y="72372"/>
                </a:lnTo>
                <a:lnTo>
                  <a:pt x="174393" y="95145"/>
                </a:lnTo>
                <a:lnTo>
                  <a:pt x="219319" y="121213"/>
                </a:lnTo>
                <a:lnTo>
                  <a:pt x="264269" y="150773"/>
                </a:lnTo>
                <a:lnTo>
                  <a:pt x="308991" y="184023"/>
                </a:lnTo>
                <a:lnTo>
                  <a:pt x="360851" y="227968"/>
                </a:lnTo>
                <a:lnTo>
                  <a:pt x="411744" y="277633"/>
                </a:lnTo>
                <a:lnTo>
                  <a:pt x="461273" y="333372"/>
                </a:lnTo>
                <a:lnTo>
                  <a:pt x="485400" y="363631"/>
                </a:lnTo>
                <a:lnTo>
                  <a:pt x="509038" y="395541"/>
                </a:lnTo>
                <a:lnTo>
                  <a:pt x="532134" y="429147"/>
                </a:lnTo>
                <a:lnTo>
                  <a:pt x="554641" y="464493"/>
                </a:lnTo>
                <a:lnTo>
                  <a:pt x="576507" y="501624"/>
                </a:lnTo>
                <a:lnTo>
                  <a:pt x="597684" y="540584"/>
                </a:lnTo>
                <a:lnTo>
                  <a:pt x="618121" y="581418"/>
                </a:lnTo>
                <a:lnTo>
                  <a:pt x="637768" y="624169"/>
                </a:lnTo>
                <a:lnTo>
                  <a:pt x="656577" y="668883"/>
                </a:lnTo>
                <a:lnTo>
                  <a:pt x="674496" y="715603"/>
                </a:lnTo>
                <a:lnTo>
                  <a:pt x="691477" y="764374"/>
                </a:lnTo>
                <a:lnTo>
                  <a:pt x="707469" y="815241"/>
                </a:lnTo>
                <a:lnTo>
                  <a:pt x="722423" y="868247"/>
                </a:lnTo>
                <a:lnTo>
                  <a:pt x="736289" y="923437"/>
                </a:lnTo>
                <a:lnTo>
                  <a:pt x="749017" y="980856"/>
                </a:lnTo>
                <a:lnTo>
                  <a:pt x="760558" y="1040547"/>
                </a:lnTo>
                <a:lnTo>
                  <a:pt x="770861" y="1102555"/>
                </a:lnTo>
                <a:lnTo>
                  <a:pt x="779877" y="1166925"/>
                </a:lnTo>
                <a:lnTo>
                  <a:pt x="787555" y="1233701"/>
                </a:lnTo>
                <a:lnTo>
                  <a:pt x="793847" y="1302927"/>
                </a:lnTo>
                <a:lnTo>
                  <a:pt x="798703" y="1374647"/>
                </a:lnTo>
                <a:lnTo>
                  <a:pt x="819912" y="1373377"/>
                </a:lnTo>
                <a:lnTo>
                  <a:pt x="815045" y="1301193"/>
                </a:lnTo>
                <a:lnTo>
                  <a:pt x="808720" y="1231478"/>
                </a:lnTo>
                <a:lnTo>
                  <a:pt x="800987" y="1164192"/>
                </a:lnTo>
                <a:lnTo>
                  <a:pt x="791895" y="1099291"/>
                </a:lnTo>
                <a:lnTo>
                  <a:pt x="781493" y="1036734"/>
                </a:lnTo>
                <a:lnTo>
                  <a:pt x="769833" y="976477"/>
                </a:lnTo>
                <a:lnTo>
                  <a:pt x="756963" y="918479"/>
                </a:lnTo>
                <a:lnTo>
                  <a:pt x="742933" y="862697"/>
                </a:lnTo>
                <a:lnTo>
                  <a:pt x="727794" y="809088"/>
                </a:lnTo>
                <a:lnTo>
                  <a:pt x="711595" y="757611"/>
                </a:lnTo>
                <a:lnTo>
                  <a:pt x="694386" y="708223"/>
                </a:lnTo>
                <a:lnTo>
                  <a:pt x="676216" y="660881"/>
                </a:lnTo>
                <a:lnTo>
                  <a:pt x="657137" y="615544"/>
                </a:lnTo>
                <a:lnTo>
                  <a:pt x="637196" y="572168"/>
                </a:lnTo>
                <a:lnTo>
                  <a:pt x="616445" y="530712"/>
                </a:lnTo>
                <a:lnTo>
                  <a:pt x="594933" y="491132"/>
                </a:lnTo>
                <a:lnTo>
                  <a:pt x="572709" y="453387"/>
                </a:lnTo>
                <a:lnTo>
                  <a:pt x="549825" y="417434"/>
                </a:lnTo>
                <a:lnTo>
                  <a:pt x="526329" y="383231"/>
                </a:lnTo>
                <a:lnTo>
                  <a:pt x="502271" y="350736"/>
                </a:lnTo>
                <a:lnTo>
                  <a:pt x="477701" y="319905"/>
                </a:lnTo>
                <a:lnTo>
                  <a:pt x="452670" y="290697"/>
                </a:lnTo>
                <a:lnTo>
                  <a:pt x="401420" y="236979"/>
                </a:lnTo>
                <a:lnTo>
                  <a:pt x="348920" y="189243"/>
                </a:lnTo>
                <a:lnTo>
                  <a:pt x="275632" y="132961"/>
                </a:lnTo>
                <a:lnTo>
                  <a:pt x="228802" y="102312"/>
                </a:lnTo>
                <a:lnTo>
                  <a:pt x="182106" y="75349"/>
                </a:lnTo>
                <a:lnTo>
                  <a:pt x="135812" y="51854"/>
                </a:lnTo>
                <a:lnTo>
                  <a:pt x="90189" y="31610"/>
                </a:lnTo>
                <a:lnTo>
                  <a:pt x="45506" y="14397"/>
                </a:lnTo>
                <a:lnTo>
                  <a:pt x="20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object 16">
            <a:extLst>
              <a:ext uri="{FF2B5EF4-FFF2-40B4-BE49-F238E27FC236}">
                <a16:creationId xmlns:a16="http://schemas.microsoft.com/office/drawing/2014/main" id="{2F9415A6-110A-448E-B84F-065C5342B155}"/>
              </a:ext>
            </a:extLst>
          </p:cNvPr>
          <p:cNvSpPr/>
          <p:nvPr/>
        </p:nvSpPr>
        <p:spPr>
          <a:xfrm>
            <a:off x="2379800" y="4169447"/>
            <a:ext cx="268605" cy="469900"/>
          </a:xfrm>
          <a:custGeom>
            <a:avLst/>
            <a:gdLst/>
            <a:ahLst/>
            <a:cxnLst/>
            <a:rect l="l" t="t" r="r" b="b"/>
            <a:pathLst>
              <a:path w="268605" h="469900">
                <a:moveTo>
                  <a:pt x="18344" y="0"/>
                </a:moveTo>
                <a:lnTo>
                  <a:pt x="19741" y="7874"/>
                </a:lnTo>
                <a:lnTo>
                  <a:pt x="21011" y="14605"/>
                </a:lnTo>
                <a:lnTo>
                  <a:pt x="21646" y="19177"/>
                </a:lnTo>
                <a:lnTo>
                  <a:pt x="1929" y="53877"/>
                </a:lnTo>
                <a:lnTo>
                  <a:pt x="0" y="72028"/>
                </a:lnTo>
                <a:lnTo>
                  <a:pt x="1352" y="109049"/>
                </a:lnTo>
                <a:lnTo>
                  <a:pt x="16056" y="177367"/>
                </a:lnTo>
                <a:lnTo>
                  <a:pt x="31552" y="214884"/>
                </a:lnTo>
                <a:lnTo>
                  <a:pt x="65396" y="243834"/>
                </a:lnTo>
                <a:lnTo>
                  <a:pt x="77653" y="245237"/>
                </a:lnTo>
                <a:lnTo>
                  <a:pt x="80177" y="253218"/>
                </a:lnTo>
                <a:lnTo>
                  <a:pt x="82511" y="263366"/>
                </a:lnTo>
                <a:lnTo>
                  <a:pt x="84225" y="275847"/>
                </a:lnTo>
                <a:lnTo>
                  <a:pt x="84892" y="290830"/>
                </a:lnTo>
                <a:lnTo>
                  <a:pt x="83380" y="315464"/>
                </a:lnTo>
                <a:lnTo>
                  <a:pt x="78225" y="345694"/>
                </a:lnTo>
                <a:lnTo>
                  <a:pt x="68497" y="381734"/>
                </a:lnTo>
                <a:lnTo>
                  <a:pt x="53269" y="423799"/>
                </a:lnTo>
                <a:lnTo>
                  <a:pt x="50600" y="436453"/>
                </a:lnTo>
                <a:lnTo>
                  <a:pt x="75113" y="468757"/>
                </a:lnTo>
                <a:lnTo>
                  <a:pt x="79685" y="469392"/>
                </a:lnTo>
                <a:lnTo>
                  <a:pt x="83622" y="469392"/>
                </a:lnTo>
                <a:lnTo>
                  <a:pt x="131088" y="402004"/>
                </a:lnTo>
                <a:lnTo>
                  <a:pt x="142487" y="360219"/>
                </a:lnTo>
                <a:lnTo>
                  <a:pt x="150805" y="290830"/>
                </a:lnTo>
                <a:lnTo>
                  <a:pt x="149998" y="271152"/>
                </a:lnTo>
                <a:lnTo>
                  <a:pt x="147773" y="253619"/>
                </a:lnTo>
                <a:lnTo>
                  <a:pt x="144429" y="238180"/>
                </a:lnTo>
                <a:lnTo>
                  <a:pt x="140264" y="224790"/>
                </a:lnTo>
                <a:lnTo>
                  <a:pt x="148908" y="223049"/>
                </a:lnTo>
                <a:lnTo>
                  <a:pt x="157695" y="221821"/>
                </a:lnTo>
                <a:lnTo>
                  <a:pt x="166339" y="221093"/>
                </a:lnTo>
                <a:lnTo>
                  <a:pt x="174554" y="220853"/>
                </a:lnTo>
                <a:lnTo>
                  <a:pt x="266879" y="220853"/>
                </a:lnTo>
                <a:lnTo>
                  <a:pt x="266089" y="215836"/>
                </a:lnTo>
                <a:lnTo>
                  <a:pt x="248548" y="181816"/>
                </a:lnTo>
                <a:lnTo>
                  <a:pt x="221631" y="163322"/>
                </a:lnTo>
                <a:lnTo>
                  <a:pt x="111943" y="163322"/>
                </a:lnTo>
                <a:lnTo>
                  <a:pt x="105282" y="136144"/>
                </a:lnTo>
                <a:lnTo>
                  <a:pt x="100656" y="108966"/>
                </a:lnTo>
                <a:lnTo>
                  <a:pt x="97388" y="83026"/>
                </a:lnTo>
                <a:lnTo>
                  <a:pt x="96690" y="76708"/>
                </a:lnTo>
                <a:lnTo>
                  <a:pt x="58603" y="76708"/>
                </a:lnTo>
                <a:lnTo>
                  <a:pt x="32187" y="51562"/>
                </a:lnTo>
                <a:lnTo>
                  <a:pt x="32822" y="47625"/>
                </a:lnTo>
                <a:lnTo>
                  <a:pt x="34310" y="40854"/>
                </a:lnTo>
                <a:lnTo>
                  <a:pt x="37489" y="34702"/>
                </a:lnTo>
                <a:lnTo>
                  <a:pt x="42145" y="29551"/>
                </a:lnTo>
                <a:lnTo>
                  <a:pt x="48062" y="25781"/>
                </a:lnTo>
                <a:lnTo>
                  <a:pt x="48697" y="25781"/>
                </a:lnTo>
                <a:lnTo>
                  <a:pt x="54666" y="23114"/>
                </a:lnTo>
                <a:lnTo>
                  <a:pt x="63810" y="17145"/>
                </a:lnTo>
                <a:lnTo>
                  <a:pt x="65842" y="15240"/>
                </a:lnTo>
                <a:lnTo>
                  <a:pt x="68509" y="13843"/>
                </a:lnTo>
                <a:lnTo>
                  <a:pt x="71049" y="11937"/>
                </a:lnTo>
                <a:lnTo>
                  <a:pt x="68509" y="9906"/>
                </a:lnTo>
                <a:lnTo>
                  <a:pt x="65207" y="8636"/>
                </a:lnTo>
                <a:lnTo>
                  <a:pt x="62540" y="7239"/>
                </a:lnTo>
                <a:lnTo>
                  <a:pt x="61905" y="5334"/>
                </a:lnTo>
                <a:lnTo>
                  <a:pt x="61905" y="3786"/>
                </a:lnTo>
                <a:lnTo>
                  <a:pt x="38740" y="3786"/>
                </a:lnTo>
                <a:lnTo>
                  <a:pt x="31711" y="3365"/>
                </a:lnTo>
                <a:lnTo>
                  <a:pt x="24920" y="2087"/>
                </a:lnTo>
                <a:lnTo>
                  <a:pt x="18344" y="0"/>
                </a:lnTo>
                <a:close/>
              </a:path>
              <a:path w="268605" h="469900">
                <a:moveTo>
                  <a:pt x="266879" y="220853"/>
                </a:moveTo>
                <a:lnTo>
                  <a:pt x="183825" y="220853"/>
                </a:lnTo>
                <a:lnTo>
                  <a:pt x="191064" y="222123"/>
                </a:lnTo>
                <a:lnTo>
                  <a:pt x="195636" y="223520"/>
                </a:lnTo>
                <a:lnTo>
                  <a:pt x="199573" y="225425"/>
                </a:lnTo>
                <a:lnTo>
                  <a:pt x="199573" y="226060"/>
                </a:lnTo>
                <a:lnTo>
                  <a:pt x="200335" y="227457"/>
                </a:lnTo>
                <a:lnTo>
                  <a:pt x="200970" y="228092"/>
                </a:lnTo>
                <a:lnTo>
                  <a:pt x="202240" y="230759"/>
                </a:lnTo>
                <a:lnTo>
                  <a:pt x="202240" y="235966"/>
                </a:lnTo>
                <a:lnTo>
                  <a:pt x="201147" y="246270"/>
                </a:lnTo>
                <a:lnTo>
                  <a:pt x="197398" y="261064"/>
                </a:lnTo>
                <a:lnTo>
                  <a:pt x="190292" y="280167"/>
                </a:lnTo>
                <a:lnTo>
                  <a:pt x="179126" y="303403"/>
                </a:lnTo>
                <a:lnTo>
                  <a:pt x="175497" y="315918"/>
                </a:lnTo>
                <a:lnTo>
                  <a:pt x="177047" y="328564"/>
                </a:lnTo>
                <a:lnTo>
                  <a:pt x="183287" y="339711"/>
                </a:lnTo>
                <a:lnTo>
                  <a:pt x="193731" y="347725"/>
                </a:lnTo>
                <a:lnTo>
                  <a:pt x="206064" y="351438"/>
                </a:lnTo>
                <a:lnTo>
                  <a:pt x="218480" y="349996"/>
                </a:lnTo>
                <a:lnTo>
                  <a:pt x="250812" y="306135"/>
                </a:lnTo>
                <a:lnTo>
                  <a:pt x="265929" y="257784"/>
                </a:lnTo>
                <a:lnTo>
                  <a:pt x="268153" y="235966"/>
                </a:lnTo>
                <a:lnTo>
                  <a:pt x="267645" y="225722"/>
                </a:lnTo>
                <a:lnTo>
                  <a:pt x="266879" y="220853"/>
                </a:lnTo>
                <a:close/>
              </a:path>
              <a:path w="268605" h="469900">
                <a:moveTo>
                  <a:pt x="174554" y="154686"/>
                </a:moveTo>
                <a:lnTo>
                  <a:pt x="157574" y="155374"/>
                </a:lnTo>
                <a:lnTo>
                  <a:pt x="141296" y="157241"/>
                </a:lnTo>
                <a:lnTo>
                  <a:pt x="125995" y="159990"/>
                </a:lnTo>
                <a:lnTo>
                  <a:pt x="111943" y="163322"/>
                </a:lnTo>
                <a:lnTo>
                  <a:pt x="221631" y="163322"/>
                </a:lnTo>
                <a:lnTo>
                  <a:pt x="219524" y="162240"/>
                </a:lnTo>
                <a:lnTo>
                  <a:pt x="204336" y="157591"/>
                </a:lnTo>
                <a:lnTo>
                  <a:pt x="189243" y="155299"/>
                </a:lnTo>
                <a:lnTo>
                  <a:pt x="174554" y="154686"/>
                </a:lnTo>
                <a:close/>
              </a:path>
              <a:path w="268605" h="469900">
                <a:moveTo>
                  <a:pt x="94798" y="59562"/>
                </a:moveTo>
                <a:lnTo>
                  <a:pt x="65842" y="75311"/>
                </a:lnTo>
                <a:lnTo>
                  <a:pt x="62540" y="76708"/>
                </a:lnTo>
                <a:lnTo>
                  <a:pt x="96690" y="76708"/>
                </a:lnTo>
                <a:lnTo>
                  <a:pt x="94798" y="59562"/>
                </a:lnTo>
                <a:close/>
              </a:path>
              <a:path w="268605" h="469900">
                <a:moveTo>
                  <a:pt x="61270" y="635"/>
                </a:moveTo>
                <a:lnTo>
                  <a:pt x="57206" y="2032"/>
                </a:lnTo>
                <a:lnTo>
                  <a:pt x="52634" y="2667"/>
                </a:lnTo>
                <a:lnTo>
                  <a:pt x="47427" y="3302"/>
                </a:lnTo>
                <a:lnTo>
                  <a:pt x="46030" y="3302"/>
                </a:lnTo>
                <a:lnTo>
                  <a:pt x="38740" y="3786"/>
                </a:lnTo>
                <a:lnTo>
                  <a:pt x="61905" y="3786"/>
                </a:lnTo>
                <a:lnTo>
                  <a:pt x="61905" y="2667"/>
                </a:lnTo>
                <a:lnTo>
                  <a:pt x="61270" y="6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object 17">
            <a:extLst>
              <a:ext uri="{FF2B5EF4-FFF2-40B4-BE49-F238E27FC236}">
                <a16:creationId xmlns:a16="http://schemas.microsoft.com/office/drawing/2014/main" id="{8A1EB9B2-F704-45A7-8D45-C014D968997F}"/>
              </a:ext>
            </a:extLst>
          </p:cNvPr>
          <p:cNvSpPr/>
          <p:nvPr/>
        </p:nvSpPr>
        <p:spPr>
          <a:xfrm>
            <a:off x="2359917" y="4021619"/>
            <a:ext cx="208787" cy="21945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object 20">
            <a:extLst>
              <a:ext uri="{FF2B5EF4-FFF2-40B4-BE49-F238E27FC236}">
                <a16:creationId xmlns:a16="http://schemas.microsoft.com/office/drawing/2014/main" id="{95E7FE61-BD03-469E-B7F4-43B0202E797C}"/>
              </a:ext>
            </a:extLst>
          </p:cNvPr>
          <p:cNvSpPr/>
          <p:nvPr/>
        </p:nvSpPr>
        <p:spPr>
          <a:xfrm>
            <a:off x="4074417" y="4146588"/>
            <a:ext cx="883919" cy="870585"/>
          </a:xfrm>
          <a:custGeom>
            <a:avLst/>
            <a:gdLst/>
            <a:ahLst/>
            <a:cxnLst/>
            <a:rect l="l" t="t" r="r" b="b"/>
            <a:pathLst>
              <a:path w="883920" h="870585">
                <a:moveTo>
                  <a:pt x="441960" y="0"/>
                </a:moveTo>
                <a:lnTo>
                  <a:pt x="393559" y="2546"/>
                </a:lnTo>
                <a:lnTo>
                  <a:pt x="346727" y="10012"/>
                </a:lnTo>
                <a:lnTo>
                  <a:pt x="301727" y="22134"/>
                </a:lnTo>
                <a:lnTo>
                  <a:pt x="258821" y="38649"/>
                </a:lnTo>
                <a:lnTo>
                  <a:pt x="218270" y="59294"/>
                </a:lnTo>
                <a:lnTo>
                  <a:pt x="180337" y="83807"/>
                </a:lnTo>
                <a:lnTo>
                  <a:pt x="145285" y="111925"/>
                </a:lnTo>
                <a:lnTo>
                  <a:pt x="113374" y="143385"/>
                </a:lnTo>
                <a:lnTo>
                  <a:pt x="84868" y="177923"/>
                </a:lnTo>
                <a:lnTo>
                  <a:pt x="60028" y="215279"/>
                </a:lnTo>
                <a:lnTo>
                  <a:pt x="39117" y="255187"/>
                </a:lnTo>
                <a:lnTo>
                  <a:pt x="22396" y="297387"/>
                </a:lnTo>
                <a:lnTo>
                  <a:pt x="10128" y="341614"/>
                </a:lnTo>
                <a:lnTo>
                  <a:pt x="2575" y="387607"/>
                </a:lnTo>
                <a:lnTo>
                  <a:pt x="0" y="435101"/>
                </a:lnTo>
                <a:lnTo>
                  <a:pt x="2575" y="482596"/>
                </a:lnTo>
                <a:lnTo>
                  <a:pt x="10128" y="528589"/>
                </a:lnTo>
                <a:lnTo>
                  <a:pt x="22396" y="572816"/>
                </a:lnTo>
                <a:lnTo>
                  <a:pt x="39117" y="615016"/>
                </a:lnTo>
                <a:lnTo>
                  <a:pt x="60028" y="654924"/>
                </a:lnTo>
                <a:lnTo>
                  <a:pt x="84868" y="692280"/>
                </a:lnTo>
                <a:lnTo>
                  <a:pt x="113374" y="726818"/>
                </a:lnTo>
                <a:lnTo>
                  <a:pt x="145285" y="758278"/>
                </a:lnTo>
                <a:lnTo>
                  <a:pt x="180337" y="786396"/>
                </a:lnTo>
                <a:lnTo>
                  <a:pt x="218270" y="810909"/>
                </a:lnTo>
                <a:lnTo>
                  <a:pt x="258821" y="831554"/>
                </a:lnTo>
                <a:lnTo>
                  <a:pt x="301727" y="848069"/>
                </a:lnTo>
                <a:lnTo>
                  <a:pt x="346727" y="860191"/>
                </a:lnTo>
                <a:lnTo>
                  <a:pt x="393559" y="867657"/>
                </a:lnTo>
                <a:lnTo>
                  <a:pt x="441960" y="870203"/>
                </a:lnTo>
                <a:lnTo>
                  <a:pt x="490360" y="867657"/>
                </a:lnTo>
                <a:lnTo>
                  <a:pt x="537192" y="860191"/>
                </a:lnTo>
                <a:lnTo>
                  <a:pt x="582192" y="848069"/>
                </a:lnTo>
                <a:lnTo>
                  <a:pt x="625098" y="831554"/>
                </a:lnTo>
                <a:lnTo>
                  <a:pt x="665649" y="810909"/>
                </a:lnTo>
                <a:lnTo>
                  <a:pt x="703582" y="786396"/>
                </a:lnTo>
                <a:lnTo>
                  <a:pt x="738634" y="758278"/>
                </a:lnTo>
                <a:lnTo>
                  <a:pt x="770545" y="726818"/>
                </a:lnTo>
                <a:lnTo>
                  <a:pt x="799051" y="692280"/>
                </a:lnTo>
                <a:lnTo>
                  <a:pt x="815774" y="667130"/>
                </a:lnTo>
                <a:lnTo>
                  <a:pt x="306959" y="667130"/>
                </a:lnTo>
                <a:lnTo>
                  <a:pt x="260455" y="644740"/>
                </a:lnTo>
                <a:lnTo>
                  <a:pt x="218905" y="615338"/>
                </a:lnTo>
                <a:lnTo>
                  <a:pt x="183111" y="579736"/>
                </a:lnTo>
                <a:lnTo>
                  <a:pt x="153876" y="538744"/>
                </a:lnTo>
                <a:lnTo>
                  <a:pt x="132000" y="493174"/>
                </a:lnTo>
                <a:lnTo>
                  <a:pt x="118287" y="443836"/>
                </a:lnTo>
                <a:lnTo>
                  <a:pt x="113537" y="391540"/>
                </a:lnTo>
                <a:lnTo>
                  <a:pt x="117486" y="343787"/>
                </a:lnTo>
                <a:lnTo>
                  <a:pt x="128929" y="298405"/>
                </a:lnTo>
                <a:lnTo>
                  <a:pt x="147258" y="256018"/>
                </a:lnTo>
                <a:lnTo>
                  <a:pt x="171868" y="217254"/>
                </a:lnTo>
                <a:lnTo>
                  <a:pt x="202152" y="182737"/>
                </a:lnTo>
                <a:lnTo>
                  <a:pt x="237503" y="153092"/>
                </a:lnTo>
                <a:lnTo>
                  <a:pt x="277314" y="128947"/>
                </a:lnTo>
                <a:lnTo>
                  <a:pt x="320980" y="110925"/>
                </a:lnTo>
                <a:lnTo>
                  <a:pt x="367894" y="99654"/>
                </a:lnTo>
                <a:lnTo>
                  <a:pt x="417449" y="95757"/>
                </a:lnTo>
                <a:lnTo>
                  <a:pt x="718479" y="95757"/>
                </a:lnTo>
                <a:lnTo>
                  <a:pt x="703582" y="83807"/>
                </a:lnTo>
                <a:lnTo>
                  <a:pt x="665649" y="59294"/>
                </a:lnTo>
                <a:lnTo>
                  <a:pt x="625098" y="38649"/>
                </a:lnTo>
                <a:lnTo>
                  <a:pt x="582192" y="22134"/>
                </a:lnTo>
                <a:lnTo>
                  <a:pt x="537192" y="10012"/>
                </a:lnTo>
                <a:lnTo>
                  <a:pt x="490360" y="2546"/>
                </a:lnTo>
                <a:lnTo>
                  <a:pt x="441960" y="0"/>
                </a:lnTo>
                <a:close/>
              </a:path>
              <a:path w="883920" h="870585">
                <a:moveTo>
                  <a:pt x="512572" y="153796"/>
                </a:moveTo>
                <a:lnTo>
                  <a:pt x="463788" y="157696"/>
                </a:lnTo>
                <a:lnTo>
                  <a:pt x="417323" y="168988"/>
                </a:lnTo>
                <a:lnTo>
                  <a:pt x="373838" y="187065"/>
                </a:lnTo>
                <a:lnTo>
                  <a:pt x="333997" y="211318"/>
                </a:lnTo>
                <a:lnTo>
                  <a:pt x="298465" y="241141"/>
                </a:lnTo>
                <a:lnTo>
                  <a:pt x="267905" y="275924"/>
                </a:lnTo>
                <a:lnTo>
                  <a:pt x="242981" y="315059"/>
                </a:lnTo>
                <a:lnTo>
                  <a:pt x="224357" y="357939"/>
                </a:lnTo>
                <a:lnTo>
                  <a:pt x="212695" y="403956"/>
                </a:lnTo>
                <a:lnTo>
                  <a:pt x="208661" y="452500"/>
                </a:lnTo>
                <a:lnTo>
                  <a:pt x="212983" y="502096"/>
                </a:lnTo>
                <a:lnTo>
                  <a:pt x="225559" y="549337"/>
                </a:lnTo>
                <a:lnTo>
                  <a:pt x="245803" y="593245"/>
                </a:lnTo>
                <a:lnTo>
                  <a:pt x="273132" y="632836"/>
                </a:lnTo>
                <a:lnTo>
                  <a:pt x="306959" y="667130"/>
                </a:lnTo>
                <a:lnTo>
                  <a:pt x="815774" y="667130"/>
                </a:lnTo>
                <a:lnTo>
                  <a:pt x="844802" y="615016"/>
                </a:lnTo>
                <a:lnTo>
                  <a:pt x="861523" y="572816"/>
                </a:lnTo>
                <a:lnTo>
                  <a:pt x="873791" y="528589"/>
                </a:lnTo>
                <a:lnTo>
                  <a:pt x="881344" y="482596"/>
                </a:lnTo>
                <a:lnTo>
                  <a:pt x="883920" y="435101"/>
                </a:lnTo>
                <a:lnTo>
                  <a:pt x="881344" y="387607"/>
                </a:lnTo>
                <a:lnTo>
                  <a:pt x="873791" y="341614"/>
                </a:lnTo>
                <a:lnTo>
                  <a:pt x="861523" y="297387"/>
                </a:lnTo>
                <a:lnTo>
                  <a:pt x="844802" y="255187"/>
                </a:lnTo>
                <a:lnTo>
                  <a:pt x="823891" y="215279"/>
                </a:lnTo>
                <a:lnTo>
                  <a:pt x="799051" y="177923"/>
                </a:lnTo>
                <a:lnTo>
                  <a:pt x="626110" y="173989"/>
                </a:lnTo>
                <a:lnTo>
                  <a:pt x="598439" y="165959"/>
                </a:lnTo>
                <a:lnTo>
                  <a:pt x="570483" y="159559"/>
                </a:lnTo>
                <a:lnTo>
                  <a:pt x="541956" y="155326"/>
                </a:lnTo>
                <a:lnTo>
                  <a:pt x="512572" y="153796"/>
                </a:lnTo>
                <a:close/>
              </a:path>
              <a:path w="883920" h="870585">
                <a:moveTo>
                  <a:pt x="718479" y="95757"/>
                </a:moveTo>
                <a:lnTo>
                  <a:pt x="417449" y="95757"/>
                </a:lnTo>
                <a:lnTo>
                  <a:pt x="464472" y="99163"/>
                </a:lnTo>
                <a:lnTo>
                  <a:pt x="509441" y="109104"/>
                </a:lnTo>
                <a:lnTo>
                  <a:pt x="551765" y="125165"/>
                </a:lnTo>
                <a:lnTo>
                  <a:pt x="590851" y="146931"/>
                </a:lnTo>
                <a:lnTo>
                  <a:pt x="626110" y="173989"/>
                </a:lnTo>
                <a:lnTo>
                  <a:pt x="795804" y="173989"/>
                </a:lnTo>
                <a:lnTo>
                  <a:pt x="770545" y="143385"/>
                </a:lnTo>
                <a:lnTo>
                  <a:pt x="738634" y="111925"/>
                </a:lnTo>
                <a:lnTo>
                  <a:pt x="718479" y="9575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8AA75EB8-12BA-48B1-8128-CAD603294063}"/>
              </a:ext>
            </a:extLst>
          </p:cNvPr>
          <p:cNvSpPr/>
          <p:nvPr/>
        </p:nvSpPr>
        <p:spPr>
          <a:xfrm>
            <a:off x="5687762" y="4146588"/>
            <a:ext cx="697230" cy="942340"/>
          </a:xfrm>
          <a:custGeom>
            <a:avLst/>
            <a:gdLst/>
            <a:ahLst/>
            <a:cxnLst/>
            <a:rect l="l" t="t" r="r" b="b"/>
            <a:pathLst>
              <a:path w="697229" h="942339">
                <a:moveTo>
                  <a:pt x="471360" y="0"/>
                </a:moveTo>
                <a:lnTo>
                  <a:pt x="450913" y="103504"/>
                </a:lnTo>
                <a:lnTo>
                  <a:pt x="402276" y="111063"/>
                </a:lnTo>
                <a:lnTo>
                  <a:pt x="355053" y="123320"/>
                </a:lnTo>
                <a:lnTo>
                  <a:pt x="309538" y="139985"/>
                </a:lnTo>
                <a:lnTo>
                  <a:pt x="266029" y="160767"/>
                </a:lnTo>
                <a:lnTo>
                  <a:pt x="224822" y="185375"/>
                </a:lnTo>
                <a:lnTo>
                  <a:pt x="186213" y="213518"/>
                </a:lnTo>
                <a:lnTo>
                  <a:pt x="150499" y="244905"/>
                </a:lnTo>
                <a:lnTo>
                  <a:pt x="117975" y="279244"/>
                </a:lnTo>
                <a:lnTo>
                  <a:pt x="88939" y="316245"/>
                </a:lnTo>
                <a:lnTo>
                  <a:pt x="63686" y="355617"/>
                </a:lnTo>
                <a:lnTo>
                  <a:pt x="42514" y="397069"/>
                </a:lnTo>
                <a:lnTo>
                  <a:pt x="25717" y="440308"/>
                </a:lnTo>
                <a:lnTo>
                  <a:pt x="12784" y="485235"/>
                </a:lnTo>
                <a:lnTo>
                  <a:pt x="4212" y="530859"/>
                </a:lnTo>
                <a:lnTo>
                  <a:pt x="0" y="576802"/>
                </a:lnTo>
                <a:lnTo>
                  <a:pt x="148" y="622680"/>
                </a:lnTo>
                <a:lnTo>
                  <a:pt x="4656" y="668115"/>
                </a:lnTo>
                <a:lnTo>
                  <a:pt x="13525" y="712724"/>
                </a:lnTo>
                <a:lnTo>
                  <a:pt x="29325" y="764470"/>
                </a:lnTo>
                <a:lnTo>
                  <a:pt x="50952" y="813761"/>
                </a:lnTo>
                <a:lnTo>
                  <a:pt x="77926" y="860088"/>
                </a:lnTo>
                <a:lnTo>
                  <a:pt x="109765" y="902947"/>
                </a:lnTo>
                <a:lnTo>
                  <a:pt x="145986" y="941831"/>
                </a:lnTo>
                <a:lnTo>
                  <a:pt x="116869" y="903495"/>
                </a:lnTo>
                <a:lnTo>
                  <a:pt x="92419" y="862656"/>
                </a:lnTo>
                <a:lnTo>
                  <a:pt x="72633" y="819804"/>
                </a:lnTo>
                <a:lnTo>
                  <a:pt x="57512" y="775427"/>
                </a:lnTo>
                <a:lnTo>
                  <a:pt x="47056" y="730014"/>
                </a:lnTo>
                <a:lnTo>
                  <a:pt x="41263" y="684055"/>
                </a:lnTo>
                <a:lnTo>
                  <a:pt x="40133" y="638037"/>
                </a:lnTo>
                <a:lnTo>
                  <a:pt x="43665" y="592451"/>
                </a:lnTo>
                <a:lnTo>
                  <a:pt x="51860" y="547785"/>
                </a:lnTo>
                <a:lnTo>
                  <a:pt x="64716" y="504528"/>
                </a:lnTo>
                <a:lnTo>
                  <a:pt x="82232" y="463168"/>
                </a:lnTo>
                <a:lnTo>
                  <a:pt x="106199" y="418772"/>
                </a:lnTo>
                <a:lnTo>
                  <a:pt x="135187" y="378218"/>
                </a:lnTo>
                <a:lnTo>
                  <a:pt x="168583" y="341771"/>
                </a:lnTo>
                <a:lnTo>
                  <a:pt x="205773" y="309698"/>
                </a:lnTo>
                <a:lnTo>
                  <a:pt x="246144" y="282267"/>
                </a:lnTo>
                <a:lnTo>
                  <a:pt x="289082" y="259743"/>
                </a:lnTo>
                <a:lnTo>
                  <a:pt x="333974" y="242393"/>
                </a:lnTo>
                <a:lnTo>
                  <a:pt x="380206" y="230484"/>
                </a:lnTo>
                <a:lnTo>
                  <a:pt x="427164" y="224281"/>
                </a:lnTo>
                <a:lnTo>
                  <a:pt x="672184" y="224281"/>
                </a:lnTo>
                <a:lnTo>
                  <a:pt x="697039" y="214502"/>
                </a:lnTo>
                <a:lnTo>
                  <a:pt x="471360" y="0"/>
                </a:lnTo>
                <a:close/>
              </a:path>
              <a:path w="697229" h="942339">
                <a:moveTo>
                  <a:pt x="672184" y="224281"/>
                </a:moveTo>
                <a:lnTo>
                  <a:pt x="427164" y="224281"/>
                </a:lnTo>
                <a:lnTo>
                  <a:pt x="420239" y="260203"/>
                </a:lnTo>
                <a:lnTo>
                  <a:pt x="413670" y="293909"/>
                </a:lnTo>
                <a:lnTo>
                  <a:pt x="406844" y="328675"/>
                </a:lnTo>
                <a:lnTo>
                  <a:pt x="672184" y="22428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object 25">
            <a:extLst>
              <a:ext uri="{FF2B5EF4-FFF2-40B4-BE49-F238E27FC236}">
                <a16:creationId xmlns:a16="http://schemas.microsoft.com/office/drawing/2014/main" id="{31C8B062-11D6-42CD-945B-1C0872AD99D9}"/>
              </a:ext>
            </a:extLst>
          </p:cNvPr>
          <p:cNvSpPr/>
          <p:nvPr/>
        </p:nvSpPr>
        <p:spPr>
          <a:xfrm>
            <a:off x="5749294" y="4370869"/>
            <a:ext cx="920750" cy="892810"/>
          </a:xfrm>
          <a:custGeom>
            <a:avLst/>
            <a:gdLst/>
            <a:ahLst/>
            <a:cxnLst/>
            <a:rect l="l" t="t" r="r" b="b"/>
            <a:pathLst>
              <a:path w="920750" h="892810">
                <a:moveTo>
                  <a:pt x="102488" y="697230"/>
                </a:moveTo>
                <a:lnTo>
                  <a:pt x="100964" y="702310"/>
                </a:lnTo>
                <a:lnTo>
                  <a:pt x="100964" y="704850"/>
                </a:lnTo>
                <a:lnTo>
                  <a:pt x="100280" y="709930"/>
                </a:lnTo>
                <a:lnTo>
                  <a:pt x="99202" y="720090"/>
                </a:lnTo>
                <a:lnTo>
                  <a:pt x="99196" y="731520"/>
                </a:lnTo>
                <a:lnTo>
                  <a:pt x="101726" y="739140"/>
                </a:lnTo>
                <a:lnTo>
                  <a:pt x="135812" y="773430"/>
                </a:lnTo>
                <a:lnTo>
                  <a:pt x="173196" y="802640"/>
                </a:lnTo>
                <a:lnTo>
                  <a:pt x="213580" y="829310"/>
                </a:lnTo>
                <a:lnTo>
                  <a:pt x="256667" y="852170"/>
                </a:lnTo>
                <a:lnTo>
                  <a:pt x="302158" y="869950"/>
                </a:lnTo>
                <a:lnTo>
                  <a:pt x="349758" y="882650"/>
                </a:lnTo>
                <a:lnTo>
                  <a:pt x="399166" y="890270"/>
                </a:lnTo>
                <a:lnTo>
                  <a:pt x="450088" y="892810"/>
                </a:lnTo>
                <a:lnTo>
                  <a:pt x="498149" y="891540"/>
                </a:lnTo>
                <a:lnTo>
                  <a:pt x="544830" y="883920"/>
                </a:lnTo>
                <a:lnTo>
                  <a:pt x="589894" y="872490"/>
                </a:lnTo>
                <a:lnTo>
                  <a:pt x="606513" y="866140"/>
                </a:lnTo>
                <a:lnTo>
                  <a:pt x="450088" y="866140"/>
                </a:lnTo>
                <a:lnTo>
                  <a:pt x="427135" y="857250"/>
                </a:lnTo>
                <a:lnTo>
                  <a:pt x="386588" y="857250"/>
                </a:lnTo>
                <a:lnTo>
                  <a:pt x="339732" y="838200"/>
                </a:lnTo>
                <a:lnTo>
                  <a:pt x="332139" y="833120"/>
                </a:lnTo>
                <a:lnTo>
                  <a:pt x="283210" y="833120"/>
                </a:lnTo>
                <a:lnTo>
                  <a:pt x="246780" y="816610"/>
                </a:lnTo>
                <a:lnTo>
                  <a:pt x="212185" y="796290"/>
                </a:lnTo>
                <a:lnTo>
                  <a:pt x="179732" y="773430"/>
                </a:lnTo>
                <a:lnTo>
                  <a:pt x="149733" y="748030"/>
                </a:lnTo>
                <a:lnTo>
                  <a:pt x="171084" y="740410"/>
                </a:lnTo>
                <a:lnTo>
                  <a:pt x="193675" y="732790"/>
                </a:lnTo>
                <a:lnTo>
                  <a:pt x="227193" y="732790"/>
                </a:lnTo>
                <a:lnTo>
                  <a:pt x="222333" y="726440"/>
                </a:lnTo>
                <a:lnTo>
                  <a:pt x="128650" y="726440"/>
                </a:lnTo>
                <a:lnTo>
                  <a:pt x="121920" y="720090"/>
                </a:lnTo>
                <a:lnTo>
                  <a:pt x="115284" y="712470"/>
                </a:lnTo>
                <a:lnTo>
                  <a:pt x="108791" y="704850"/>
                </a:lnTo>
                <a:lnTo>
                  <a:pt x="102488" y="697230"/>
                </a:lnTo>
                <a:close/>
              </a:path>
              <a:path w="920750" h="892810">
                <a:moveTo>
                  <a:pt x="684826" y="698500"/>
                </a:moveTo>
                <a:lnTo>
                  <a:pt x="476652" y="698500"/>
                </a:lnTo>
                <a:lnTo>
                  <a:pt x="528258" y="701040"/>
                </a:lnTo>
                <a:lnTo>
                  <a:pt x="553465" y="703580"/>
                </a:lnTo>
                <a:lnTo>
                  <a:pt x="529955" y="773430"/>
                </a:lnTo>
                <a:lnTo>
                  <a:pt x="503586" y="824230"/>
                </a:lnTo>
                <a:lnTo>
                  <a:pt x="476313" y="855980"/>
                </a:lnTo>
                <a:lnTo>
                  <a:pt x="450088" y="866140"/>
                </a:lnTo>
                <a:lnTo>
                  <a:pt x="606513" y="866140"/>
                </a:lnTo>
                <a:lnTo>
                  <a:pt x="629779" y="857250"/>
                </a:lnTo>
                <a:lnTo>
                  <a:pt x="513588" y="857250"/>
                </a:lnTo>
                <a:lnTo>
                  <a:pt x="533038" y="829310"/>
                </a:lnTo>
                <a:lnTo>
                  <a:pt x="550989" y="795020"/>
                </a:lnTo>
                <a:lnTo>
                  <a:pt x="567130" y="753110"/>
                </a:lnTo>
                <a:lnTo>
                  <a:pt x="581151" y="706120"/>
                </a:lnTo>
                <a:lnTo>
                  <a:pt x="723141" y="706120"/>
                </a:lnTo>
                <a:lnTo>
                  <a:pt x="725689" y="701040"/>
                </a:lnTo>
                <a:lnTo>
                  <a:pt x="695071" y="701040"/>
                </a:lnTo>
                <a:lnTo>
                  <a:pt x="684826" y="698500"/>
                </a:lnTo>
                <a:close/>
              </a:path>
              <a:path w="920750" h="892810">
                <a:moveTo>
                  <a:pt x="348308" y="706120"/>
                </a:moveTo>
                <a:lnTo>
                  <a:pt x="319913" y="706120"/>
                </a:lnTo>
                <a:lnTo>
                  <a:pt x="333849" y="753110"/>
                </a:lnTo>
                <a:lnTo>
                  <a:pt x="349869" y="795020"/>
                </a:lnTo>
                <a:lnTo>
                  <a:pt x="367579" y="829310"/>
                </a:lnTo>
                <a:lnTo>
                  <a:pt x="386588" y="857250"/>
                </a:lnTo>
                <a:lnTo>
                  <a:pt x="427135" y="857250"/>
                </a:lnTo>
                <a:lnTo>
                  <a:pt x="423856" y="855980"/>
                </a:lnTo>
                <a:lnTo>
                  <a:pt x="396636" y="824230"/>
                </a:lnTo>
                <a:lnTo>
                  <a:pt x="370488" y="773430"/>
                </a:lnTo>
                <a:lnTo>
                  <a:pt x="348308" y="706120"/>
                </a:lnTo>
                <a:close/>
              </a:path>
              <a:path w="920750" h="892810">
                <a:moveTo>
                  <a:pt x="723141" y="706120"/>
                </a:moveTo>
                <a:lnTo>
                  <a:pt x="581151" y="706120"/>
                </a:lnTo>
                <a:lnTo>
                  <a:pt x="606925" y="709930"/>
                </a:lnTo>
                <a:lnTo>
                  <a:pt x="679576" y="725170"/>
                </a:lnTo>
                <a:lnTo>
                  <a:pt x="644247" y="770890"/>
                </a:lnTo>
                <a:lnTo>
                  <a:pt x="604488" y="808990"/>
                </a:lnTo>
                <a:lnTo>
                  <a:pt x="560776" y="838200"/>
                </a:lnTo>
                <a:lnTo>
                  <a:pt x="513588" y="857250"/>
                </a:lnTo>
                <a:lnTo>
                  <a:pt x="629779" y="857250"/>
                </a:lnTo>
                <a:lnTo>
                  <a:pt x="633102" y="855980"/>
                </a:lnTo>
                <a:lnTo>
                  <a:pt x="674218" y="836930"/>
                </a:lnTo>
                <a:lnTo>
                  <a:pt x="680342" y="833120"/>
                </a:lnTo>
                <a:lnTo>
                  <a:pt x="617727" y="833120"/>
                </a:lnTo>
                <a:lnTo>
                  <a:pt x="642254" y="811530"/>
                </a:lnTo>
                <a:lnTo>
                  <a:pt x="665543" y="788670"/>
                </a:lnTo>
                <a:lnTo>
                  <a:pt x="687308" y="762000"/>
                </a:lnTo>
                <a:lnTo>
                  <a:pt x="707263" y="732790"/>
                </a:lnTo>
                <a:lnTo>
                  <a:pt x="802885" y="732790"/>
                </a:lnTo>
                <a:lnTo>
                  <a:pt x="808509" y="726440"/>
                </a:lnTo>
                <a:lnTo>
                  <a:pt x="772413" y="726440"/>
                </a:lnTo>
                <a:lnTo>
                  <a:pt x="760015" y="722630"/>
                </a:lnTo>
                <a:lnTo>
                  <a:pt x="734695" y="712470"/>
                </a:lnTo>
                <a:lnTo>
                  <a:pt x="721867" y="708660"/>
                </a:lnTo>
                <a:lnTo>
                  <a:pt x="723141" y="706120"/>
                </a:lnTo>
                <a:close/>
              </a:path>
              <a:path w="920750" h="892810">
                <a:moveTo>
                  <a:pt x="227193" y="732790"/>
                </a:moveTo>
                <a:lnTo>
                  <a:pt x="193675" y="732790"/>
                </a:lnTo>
                <a:lnTo>
                  <a:pt x="213522" y="762000"/>
                </a:lnTo>
                <a:lnTo>
                  <a:pt x="235108" y="788670"/>
                </a:lnTo>
                <a:lnTo>
                  <a:pt x="258361" y="811530"/>
                </a:lnTo>
                <a:lnTo>
                  <a:pt x="283210" y="833120"/>
                </a:lnTo>
                <a:lnTo>
                  <a:pt x="332139" y="833120"/>
                </a:lnTo>
                <a:lnTo>
                  <a:pt x="296068" y="808990"/>
                </a:lnTo>
                <a:lnTo>
                  <a:pt x="256357" y="770890"/>
                </a:lnTo>
                <a:lnTo>
                  <a:pt x="227193" y="732790"/>
                </a:lnTo>
                <a:close/>
              </a:path>
              <a:path w="920750" h="892810">
                <a:moveTo>
                  <a:pt x="802885" y="732790"/>
                </a:moveTo>
                <a:lnTo>
                  <a:pt x="707263" y="732790"/>
                </a:lnTo>
                <a:lnTo>
                  <a:pt x="729853" y="740410"/>
                </a:lnTo>
                <a:lnTo>
                  <a:pt x="751204" y="748030"/>
                </a:lnTo>
                <a:lnTo>
                  <a:pt x="720830" y="773430"/>
                </a:lnTo>
                <a:lnTo>
                  <a:pt x="688419" y="796290"/>
                </a:lnTo>
                <a:lnTo>
                  <a:pt x="654032" y="816610"/>
                </a:lnTo>
                <a:lnTo>
                  <a:pt x="617727" y="833120"/>
                </a:lnTo>
                <a:lnTo>
                  <a:pt x="680342" y="833120"/>
                </a:lnTo>
                <a:lnTo>
                  <a:pt x="713004" y="812800"/>
                </a:lnTo>
                <a:lnTo>
                  <a:pt x="749223" y="786130"/>
                </a:lnTo>
                <a:lnTo>
                  <a:pt x="782637" y="755650"/>
                </a:lnTo>
                <a:lnTo>
                  <a:pt x="802885" y="732790"/>
                </a:lnTo>
                <a:close/>
              </a:path>
              <a:path w="920750" h="892810">
                <a:moveTo>
                  <a:pt x="135889" y="435610"/>
                </a:moveTo>
                <a:lnTo>
                  <a:pt x="109092" y="435610"/>
                </a:lnTo>
                <a:lnTo>
                  <a:pt x="111912" y="486410"/>
                </a:lnTo>
                <a:lnTo>
                  <a:pt x="118570" y="534670"/>
                </a:lnTo>
                <a:lnTo>
                  <a:pt x="128841" y="581660"/>
                </a:lnTo>
                <a:lnTo>
                  <a:pt x="142498" y="627380"/>
                </a:lnTo>
                <a:lnTo>
                  <a:pt x="159316" y="669289"/>
                </a:lnTo>
                <a:lnTo>
                  <a:pt x="179070" y="708660"/>
                </a:lnTo>
                <a:lnTo>
                  <a:pt x="165798" y="712470"/>
                </a:lnTo>
                <a:lnTo>
                  <a:pt x="152908" y="717550"/>
                </a:lnTo>
                <a:lnTo>
                  <a:pt x="140493" y="722630"/>
                </a:lnTo>
                <a:lnTo>
                  <a:pt x="128650" y="726440"/>
                </a:lnTo>
                <a:lnTo>
                  <a:pt x="222333" y="726440"/>
                </a:lnTo>
                <a:lnTo>
                  <a:pt x="221361" y="725170"/>
                </a:lnTo>
                <a:lnTo>
                  <a:pt x="268779" y="715010"/>
                </a:lnTo>
                <a:lnTo>
                  <a:pt x="293959" y="709930"/>
                </a:lnTo>
                <a:lnTo>
                  <a:pt x="319913" y="706120"/>
                </a:lnTo>
                <a:lnTo>
                  <a:pt x="348308" y="706120"/>
                </a:lnTo>
                <a:lnTo>
                  <a:pt x="347472" y="703580"/>
                </a:lnTo>
                <a:lnTo>
                  <a:pt x="371730" y="701040"/>
                </a:lnTo>
                <a:lnTo>
                  <a:pt x="205866" y="701040"/>
                </a:lnTo>
                <a:lnTo>
                  <a:pt x="186475" y="662939"/>
                </a:lnTo>
                <a:lnTo>
                  <a:pt x="169860" y="622300"/>
                </a:lnTo>
                <a:lnTo>
                  <a:pt x="156257" y="579120"/>
                </a:lnTo>
                <a:lnTo>
                  <a:pt x="145904" y="533400"/>
                </a:lnTo>
                <a:lnTo>
                  <a:pt x="139036" y="485139"/>
                </a:lnTo>
                <a:lnTo>
                  <a:pt x="135889" y="435610"/>
                </a:lnTo>
                <a:close/>
              </a:path>
              <a:path w="920750" h="892810">
                <a:moveTo>
                  <a:pt x="809584" y="116839"/>
                </a:moveTo>
                <a:lnTo>
                  <a:pt x="772413" y="116839"/>
                </a:lnTo>
                <a:lnTo>
                  <a:pt x="805973" y="157480"/>
                </a:lnTo>
                <a:lnTo>
                  <a:pt x="834728" y="201930"/>
                </a:lnTo>
                <a:lnTo>
                  <a:pt x="858234" y="248920"/>
                </a:lnTo>
                <a:lnTo>
                  <a:pt x="876046" y="299720"/>
                </a:lnTo>
                <a:lnTo>
                  <a:pt x="887719" y="353060"/>
                </a:lnTo>
                <a:lnTo>
                  <a:pt x="892810" y="407670"/>
                </a:lnTo>
                <a:lnTo>
                  <a:pt x="0" y="407670"/>
                </a:lnTo>
                <a:lnTo>
                  <a:pt x="0" y="435610"/>
                </a:lnTo>
                <a:lnTo>
                  <a:pt x="892810" y="435610"/>
                </a:lnTo>
                <a:lnTo>
                  <a:pt x="887772" y="491489"/>
                </a:lnTo>
                <a:lnTo>
                  <a:pt x="876215" y="543560"/>
                </a:lnTo>
                <a:lnTo>
                  <a:pt x="858520" y="594360"/>
                </a:lnTo>
                <a:lnTo>
                  <a:pt x="835067" y="642620"/>
                </a:lnTo>
                <a:lnTo>
                  <a:pt x="806238" y="687070"/>
                </a:lnTo>
                <a:lnTo>
                  <a:pt x="772413" y="726440"/>
                </a:lnTo>
                <a:lnTo>
                  <a:pt x="808509" y="726440"/>
                </a:lnTo>
                <a:lnTo>
                  <a:pt x="840102" y="685800"/>
                </a:lnTo>
                <a:lnTo>
                  <a:pt x="863677" y="646430"/>
                </a:lnTo>
                <a:lnTo>
                  <a:pt x="883499" y="605789"/>
                </a:lnTo>
                <a:lnTo>
                  <a:pt x="899329" y="561339"/>
                </a:lnTo>
                <a:lnTo>
                  <a:pt x="910930" y="516889"/>
                </a:lnTo>
                <a:lnTo>
                  <a:pt x="918065" y="469900"/>
                </a:lnTo>
                <a:lnTo>
                  <a:pt x="920496" y="421639"/>
                </a:lnTo>
                <a:lnTo>
                  <a:pt x="917934" y="372110"/>
                </a:lnTo>
                <a:lnTo>
                  <a:pt x="910423" y="323850"/>
                </a:lnTo>
                <a:lnTo>
                  <a:pt x="898219" y="278130"/>
                </a:lnTo>
                <a:lnTo>
                  <a:pt x="881579" y="233680"/>
                </a:lnTo>
                <a:lnTo>
                  <a:pt x="860762" y="191770"/>
                </a:lnTo>
                <a:lnTo>
                  <a:pt x="836025" y="151130"/>
                </a:lnTo>
                <a:lnTo>
                  <a:pt x="809584" y="116839"/>
                </a:lnTo>
                <a:close/>
              </a:path>
              <a:path w="920750" h="892810">
                <a:moveTo>
                  <a:pt x="314198" y="435610"/>
                </a:moveTo>
                <a:lnTo>
                  <a:pt x="286512" y="435610"/>
                </a:lnTo>
                <a:lnTo>
                  <a:pt x="288030" y="488950"/>
                </a:lnTo>
                <a:lnTo>
                  <a:pt x="291591" y="539750"/>
                </a:lnTo>
                <a:lnTo>
                  <a:pt x="297073" y="589280"/>
                </a:lnTo>
                <a:lnTo>
                  <a:pt x="304352" y="636270"/>
                </a:lnTo>
                <a:lnTo>
                  <a:pt x="313309" y="679450"/>
                </a:lnTo>
                <a:lnTo>
                  <a:pt x="285091" y="684530"/>
                </a:lnTo>
                <a:lnTo>
                  <a:pt x="257778" y="688340"/>
                </a:lnTo>
                <a:lnTo>
                  <a:pt x="205866" y="701040"/>
                </a:lnTo>
                <a:lnTo>
                  <a:pt x="371730" y="701040"/>
                </a:lnTo>
                <a:lnTo>
                  <a:pt x="422392" y="698500"/>
                </a:lnTo>
                <a:lnTo>
                  <a:pt x="684826" y="698500"/>
                </a:lnTo>
                <a:lnTo>
                  <a:pt x="669460" y="694690"/>
                </a:lnTo>
                <a:lnTo>
                  <a:pt x="615525" y="684530"/>
                </a:lnTo>
                <a:lnTo>
                  <a:pt x="587628" y="680720"/>
                </a:lnTo>
                <a:lnTo>
                  <a:pt x="588396" y="676910"/>
                </a:lnTo>
                <a:lnTo>
                  <a:pt x="340233" y="676910"/>
                </a:lnTo>
                <a:lnTo>
                  <a:pt x="331648" y="635000"/>
                </a:lnTo>
                <a:lnTo>
                  <a:pt x="324594" y="590550"/>
                </a:lnTo>
                <a:lnTo>
                  <a:pt x="319229" y="542289"/>
                </a:lnTo>
                <a:lnTo>
                  <a:pt x="315796" y="491489"/>
                </a:lnTo>
                <a:lnTo>
                  <a:pt x="315675" y="488950"/>
                </a:lnTo>
                <a:lnTo>
                  <a:pt x="314198" y="435610"/>
                </a:lnTo>
                <a:close/>
              </a:path>
              <a:path w="920750" h="892810">
                <a:moveTo>
                  <a:pt x="791845" y="435610"/>
                </a:moveTo>
                <a:lnTo>
                  <a:pt x="764286" y="435610"/>
                </a:lnTo>
                <a:lnTo>
                  <a:pt x="761469" y="485139"/>
                </a:lnTo>
                <a:lnTo>
                  <a:pt x="754836" y="533400"/>
                </a:lnTo>
                <a:lnTo>
                  <a:pt x="744632" y="579120"/>
                </a:lnTo>
                <a:lnTo>
                  <a:pt x="731106" y="622300"/>
                </a:lnTo>
                <a:lnTo>
                  <a:pt x="714503" y="662939"/>
                </a:lnTo>
                <a:lnTo>
                  <a:pt x="695071" y="701040"/>
                </a:lnTo>
                <a:lnTo>
                  <a:pt x="725689" y="701040"/>
                </a:lnTo>
                <a:lnTo>
                  <a:pt x="758326" y="627380"/>
                </a:lnTo>
                <a:lnTo>
                  <a:pt x="771858" y="581660"/>
                </a:lnTo>
                <a:lnTo>
                  <a:pt x="782056" y="534670"/>
                </a:lnTo>
                <a:lnTo>
                  <a:pt x="788769" y="486410"/>
                </a:lnTo>
                <a:lnTo>
                  <a:pt x="791845" y="435610"/>
                </a:lnTo>
                <a:close/>
              </a:path>
              <a:path w="920750" h="892810">
                <a:moveTo>
                  <a:pt x="478450" y="671830"/>
                </a:moveTo>
                <a:lnTo>
                  <a:pt x="422153" y="671830"/>
                </a:lnTo>
                <a:lnTo>
                  <a:pt x="367238" y="674370"/>
                </a:lnTo>
                <a:lnTo>
                  <a:pt x="340233" y="676910"/>
                </a:lnTo>
                <a:lnTo>
                  <a:pt x="559942" y="676910"/>
                </a:lnTo>
                <a:lnTo>
                  <a:pt x="533366" y="674370"/>
                </a:lnTo>
                <a:lnTo>
                  <a:pt x="478450" y="671830"/>
                </a:lnTo>
                <a:close/>
              </a:path>
              <a:path w="920750" h="892810">
                <a:moveTo>
                  <a:pt x="614426" y="435610"/>
                </a:moveTo>
                <a:lnTo>
                  <a:pt x="586866" y="435610"/>
                </a:lnTo>
                <a:lnTo>
                  <a:pt x="585212" y="490220"/>
                </a:lnTo>
                <a:lnTo>
                  <a:pt x="581467" y="542289"/>
                </a:lnTo>
                <a:lnTo>
                  <a:pt x="575857" y="590550"/>
                </a:lnTo>
                <a:lnTo>
                  <a:pt x="568607" y="635000"/>
                </a:lnTo>
                <a:lnTo>
                  <a:pt x="559942" y="676910"/>
                </a:lnTo>
                <a:lnTo>
                  <a:pt x="588396" y="676910"/>
                </a:lnTo>
                <a:lnTo>
                  <a:pt x="596585" y="636270"/>
                </a:lnTo>
                <a:lnTo>
                  <a:pt x="603864" y="589280"/>
                </a:lnTo>
                <a:lnTo>
                  <a:pt x="609345" y="539750"/>
                </a:lnTo>
                <a:lnTo>
                  <a:pt x="612907" y="488950"/>
                </a:lnTo>
                <a:lnTo>
                  <a:pt x="614426" y="435610"/>
                </a:lnTo>
                <a:close/>
              </a:path>
              <a:path w="920750" h="892810">
                <a:moveTo>
                  <a:pt x="159512" y="99060"/>
                </a:moveTo>
                <a:lnTo>
                  <a:pt x="152969" y="104139"/>
                </a:lnTo>
                <a:lnTo>
                  <a:pt x="146700" y="109220"/>
                </a:lnTo>
                <a:lnTo>
                  <a:pt x="140741" y="114300"/>
                </a:lnTo>
                <a:lnTo>
                  <a:pt x="135127" y="119380"/>
                </a:lnTo>
                <a:lnTo>
                  <a:pt x="156479" y="127000"/>
                </a:lnTo>
                <a:lnTo>
                  <a:pt x="179070" y="134620"/>
                </a:lnTo>
                <a:lnTo>
                  <a:pt x="159316" y="173989"/>
                </a:lnTo>
                <a:lnTo>
                  <a:pt x="142498" y="217170"/>
                </a:lnTo>
                <a:lnTo>
                  <a:pt x="128841" y="261620"/>
                </a:lnTo>
                <a:lnTo>
                  <a:pt x="118570" y="308610"/>
                </a:lnTo>
                <a:lnTo>
                  <a:pt x="111912" y="356870"/>
                </a:lnTo>
                <a:lnTo>
                  <a:pt x="109092" y="407670"/>
                </a:lnTo>
                <a:lnTo>
                  <a:pt x="135889" y="407670"/>
                </a:lnTo>
                <a:lnTo>
                  <a:pt x="139036" y="358139"/>
                </a:lnTo>
                <a:lnTo>
                  <a:pt x="145904" y="311150"/>
                </a:lnTo>
                <a:lnTo>
                  <a:pt x="156257" y="265430"/>
                </a:lnTo>
                <a:lnTo>
                  <a:pt x="169860" y="222250"/>
                </a:lnTo>
                <a:lnTo>
                  <a:pt x="186475" y="180339"/>
                </a:lnTo>
                <a:lnTo>
                  <a:pt x="205866" y="142239"/>
                </a:lnTo>
                <a:lnTo>
                  <a:pt x="372346" y="142239"/>
                </a:lnTo>
                <a:lnTo>
                  <a:pt x="347472" y="139700"/>
                </a:lnTo>
                <a:lnTo>
                  <a:pt x="347916" y="137160"/>
                </a:lnTo>
                <a:lnTo>
                  <a:pt x="319913" y="137160"/>
                </a:lnTo>
                <a:lnTo>
                  <a:pt x="293959" y="133350"/>
                </a:lnTo>
                <a:lnTo>
                  <a:pt x="244528" y="123189"/>
                </a:lnTo>
                <a:lnTo>
                  <a:pt x="221361" y="118110"/>
                </a:lnTo>
                <a:lnTo>
                  <a:pt x="226759" y="110489"/>
                </a:lnTo>
                <a:lnTo>
                  <a:pt x="193675" y="110489"/>
                </a:lnTo>
                <a:lnTo>
                  <a:pt x="175974" y="105410"/>
                </a:lnTo>
                <a:lnTo>
                  <a:pt x="167582" y="101600"/>
                </a:lnTo>
                <a:lnTo>
                  <a:pt x="159512" y="99060"/>
                </a:lnTo>
                <a:close/>
              </a:path>
              <a:path w="920750" h="892810">
                <a:moveTo>
                  <a:pt x="372346" y="142239"/>
                </a:moveTo>
                <a:lnTo>
                  <a:pt x="205866" y="142239"/>
                </a:lnTo>
                <a:lnTo>
                  <a:pt x="257778" y="154939"/>
                </a:lnTo>
                <a:lnTo>
                  <a:pt x="285091" y="160020"/>
                </a:lnTo>
                <a:lnTo>
                  <a:pt x="313309" y="163830"/>
                </a:lnTo>
                <a:lnTo>
                  <a:pt x="304352" y="207010"/>
                </a:lnTo>
                <a:lnTo>
                  <a:pt x="297073" y="254000"/>
                </a:lnTo>
                <a:lnTo>
                  <a:pt x="291592" y="303530"/>
                </a:lnTo>
                <a:lnTo>
                  <a:pt x="288030" y="354330"/>
                </a:lnTo>
                <a:lnTo>
                  <a:pt x="286512" y="407670"/>
                </a:lnTo>
                <a:lnTo>
                  <a:pt x="314198" y="407670"/>
                </a:lnTo>
                <a:lnTo>
                  <a:pt x="315710" y="353060"/>
                </a:lnTo>
                <a:lnTo>
                  <a:pt x="319229" y="300989"/>
                </a:lnTo>
                <a:lnTo>
                  <a:pt x="324594" y="252730"/>
                </a:lnTo>
                <a:lnTo>
                  <a:pt x="331648" y="208280"/>
                </a:lnTo>
                <a:lnTo>
                  <a:pt x="340233" y="166370"/>
                </a:lnTo>
                <a:lnTo>
                  <a:pt x="588140" y="166370"/>
                </a:lnTo>
                <a:lnTo>
                  <a:pt x="587628" y="163830"/>
                </a:lnTo>
                <a:lnTo>
                  <a:pt x="615525" y="160020"/>
                </a:lnTo>
                <a:lnTo>
                  <a:pt x="642874" y="154939"/>
                </a:lnTo>
                <a:lnTo>
                  <a:pt x="684826" y="144780"/>
                </a:lnTo>
                <a:lnTo>
                  <a:pt x="423856" y="144780"/>
                </a:lnTo>
                <a:lnTo>
                  <a:pt x="372346" y="142239"/>
                </a:lnTo>
                <a:close/>
              </a:path>
              <a:path w="920750" h="892810">
                <a:moveTo>
                  <a:pt x="588140" y="166370"/>
                </a:moveTo>
                <a:lnTo>
                  <a:pt x="559942" y="166370"/>
                </a:lnTo>
                <a:lnTo>
                  <a:pt x="568607" y="208280"/>
                </a:lnTo>
                <a:lnTo>
                  <a:pt x="575857" y="252730"/>
                </a:lnTo>
                <a:lnTo>
                  <a:pt x="581467" y="300989"/>
                </a:lnTo>
                <a:lnTo>
                  <a:pt x="585212" y="353060"/>
                </a:lnTo>
                <a:lnTo>
                  <a:pt x="586866" y="407670"/>
                </a:lnTo>
                <a:lnTo>
                  <a:pt x="614426" y="407670"/>
                </a:lnTo>
                <a:lnTo>
                  <a:pt x="612907" y="354330"/>
                </a:lnTo>
                <a:lnTo>
                  <a:pt x="609346" y="303530"/>
                </a:lnTo>
                <a:lnTo>
                  <a:pt x="603864" y="254000"/>
                </a:lnTo>
                <a:lnTo>
                  <a:pt x="596585" y="208280"/>
                </a:lnTo>
                <a:lnTo>
                  <a:pt x="588140" y="166370"/>
                </a:lnTo>
                <a:close/>
              </a:path>
              <a:path w="920750" h="892810">
                <a:moveTo>
                  <a:pt x="725689" y="142239"/>
                </a:moveTo>
                <a:lnTo>
                  <a:pt x="695071" y="142239"/>
                </a:lnTo>
                <a:lnTo>
                  <a:pt x="714503" y="180339"/>
                </a:lnTo>
                <a:lnTo>
                  <a:pt x="731106" y="222250"/>
                </a:lnTo>
                <a:lnTo>
                  <a:pt x="744632" y="265430"/>
                </a:lnTo>
                <a:lnTo>
                  <a:pt x="754836" y="311150"/>
                </a:lnTo>
                <a:lnTo>
                  <a:pt x="761469" y="358139"/>
                </a:lnTo>
                <a:lnTo>
                  <a:pt x="764286" y="407670"/>
                </a:lnTo>
                <a:lnTo>
                  <a:pt x="791845" y="407670"/>
                </a:lnTo>
                <a:lnTo>
                  <a:pt x="788769" y="356870"/>
                </a:lnTo>
                <a:lnTo>
                  <a:pt x="782056" y="308610"/>
                </a:lnTo>
                <a:lnTo>
                  <a:pt x="771858" y="261620"/>
                </a:lnTo>
                <a:lnTo>
                  <a:pt x="758326" y="217170"/>
                </a:lnTo>
                <a:lnTo>
                  <a:pt x="741612" y="173989"/>
                </a:lnTo>
                <a:lnTo>
                  <a:pt x="725689" y="142239"/>
                </a:lnTo>
                <a:close/>
              </a:path>
              <a:path w="920750" h="892810">
                <a:moveTo>
                  <a:pt x="559942" y="166370"/>
                </a:moveTo>
                <a:lnTo>
                  <a:pt x="340233" y="166370"/>
                </a:lnTo>
                <a:lnTo>
                  <a:pt x="394541" y="171450"/>
                </a:lnTo>
                <a:lnTo>
                  <a:pt x="422153" y="172720"/>
                </a:lnTo>
                <a:lnTo>
                  <a:pt x="478450" y="172720"/>
                </a:lnTo>
                <a:lnTo>
                  <a:pt x="506206" y="171450"/>
                </a:lnTo>
                <a:lnTo>
                  <a:pt x="559942" y="166370"/>
                </a:lnTo>
                <a:close/>
              </a:path>
              <a:path w="920750" h="892810">
                <a:moveTo>
                  <a:pt x="549401" y="45720"/>
                </a:moveTo>
                <a:lnTo>
                  <a:pt x="523366" y="54610"/>
                </a:lnTo>
                <a:lnTo>
                  <a:pt x="531248" y="73660"/>
                </a:lnTo>
                <a:lnTo>
                  <a:pt x="538988" y="93980"/>
                </a:lnTo>
                <a:lnTo>
                  <a:pt x="546441" y="116839"/>
                </a:lnTo>
                <a:lnTo>
                  <a:pt x="553465" y="139700"/>
                </a:lnTo>
                <a:lnTo>
                  <a:pt x="528258" y="142239"/>
                </a:lnTo>
                <a:lnTo>
                  <a:pt x="476652" y="144780"/>
                </a:lnTo>
                <a:lnTo>
                  <a:pt x="684826" y="144780"/>
                </a:lnTo>
                <a:lnTo>
                  <a:pt x="695071" y="142239"/>
                </a:lnTo>
                <a:lnTo>
                  <a:pt x="725689" y="142239"/>
                </a:lnTo>
                <a:lnTo>
                  <a:pt x="723141" y="137160"/>
                </a:lnTo>
                <a:lnTo>
                  <a:pt x="581151" y="137160"/>
                </a:lnTo>
                <a:lnTo>
                  <a:pt x="573976" y="111760"/>
                </a:lnTo>
                <a:lnTo>
                  <a:pt x="566134" y="87630"/>
                </a:lnTo>
                <a:lnTo>
                  <a:pt x="557863" y="66040"/>
                </a:lnTo>
                <a:lnTo>
                  <a:pt x="549401" y="45720"/>
                </a:lnTo>
                <a:close/>
              </a:path>
              <a:path w="920750" h="892810">
                <a:moveTo>
                  <a:pt x="351536" y="123189"/>
                </a:moveTo>
                <a:lnTo>
                  <a:pt x="319913" y="135889"/>
                </a:lnTo>
                <a:lnTo>
                  <a:pt x="319913" y="137160"/>
                </a:lnTo>
                <a:lnTo>
                  <a:pt x="347916" y="137160"/>
                </a:lnTo>
                <a:lnTo>
                  <a:pt x="348361" y="134620"/>
                </a:lnTo>
                <a:lnTo>
                  <a:pt x="350012" y="128270"/>
                </a:lnTo>
                <a:lnTo>
                  <a:pt x="351536" y="123189"/>
                </a:lnTo>
                <a:close/>
              </a:path>
              <a:path w="920750" h="892810">
                <a:moveTo>
                  <a:pt x="624204" y="15240"/>
                </a:moveTo>
                <a:lnTo>
                  <a:pt x="594995" y="27940"/>
                </a:lnTo>
                <a:lnTo>
                  <a:pt x="618176" y="45720"/>
                </a:lnTo>
                <a:lnTo>
                  <a:pt x="640048" y="67310"/>
                </a:lnTo>
                <a:lnTo>
                  <a:pt x="660538" y="91439"/>
                </a:lnTo>
                <a:lnTo>
                  <a:pt x="679576" y="118110"/>
                </a:lnTo>
                <a:lnTo>
                  <a:pt x="606925" y="133350"/>
                </a:lnTo>
                <a:lnTo>
                  <a:pt x="581151" y="137160"/>
                </a:lnTo>
                <a:lnTo>
                  <a:pt x="723141" y="137160"/>
                </a:lnTo>
                <a:lnTo>
                  <a:pt x="721867" y="134620"/>
                </a:lnTo>
                <a:lnTo>
                  <a:pt x="747426" y="127000"/>
                </a:lnTo>
                <a:lnTo>
                  <a:pt x="772413" y="116839"/>
                </a:lnTo>
                <a:lnTo>
                  <a:pt x="809584" y="116839"/>
                </a:lnTo>
                <a:lnTo>
                  <a:pt x="807626" y="114300"/>
                </a:lnTo>
                <a:lnTo>
                  <a:pt x="803956" y="110489"/>
                </a:lnTo>
                <a:lnTo>
                  <a:pt x="707263" y="110489"/>
                </a:lnTo>
                <a:lnTo>
                  <a:pt x="688677" y="83820"/>
                </a:lnTo>
                <a:lnTo>
                  <a:pt x="668496" y="58420"/>
                </a:lnTo>
                <a:lnTo>
                  <a:pt x="646934" y="35560"/>
                </a:lnTo>
                <a:lnTo>
                  <a:pt x="624204" y="15240"/>
                </a:lnTo>
                <a:close/>
              </a:path>
              <a:path w="920750" h="892810">
                <a:moveTo>
                  <a:pt x="302006" y="29210"/>
                </a:moveTo>
                <a:lnTo>
                  <a:pt x="237616" y="52070"/>
                </a:lnTo>
                <a:lnTo>
                  <a:pt x="203773" y="95250"/>
                </a:lnTo>
                <a:lnTo>
                  <a:pt x="193675" y="110489"/>
                </a:lnTo>
                <a:lnTo>
                  <a:pt x="226759" y="110489"/>
                </a:lnTo>
                <a:lnTo>
                  <a:pt x="239355" y="92710"/>
                </a:lnTo>
                <a:lnTo>
                  <a:pt x="258921" y="69850"/>
                </a:lnTo>
                <a:lnTo>
                  <a:pt x="279868" y="48260"/>
                </a:lnTo>
                <a:lnTo>
                  <a:pt x="302006" y="29210"/>
                </a:lnTo>
                <a:close/>
              </a:path>
              <a:path w="920750" h="892810">
                <a:moveTo>
                  <a:pt x="662559" y="0"/>
                </a:moveTo>
                <a:lnTo>
                  <a:pt x="642112" y="8890"/>
                </a:lnTo>
                <a:lnTo>
                  <a:pt x="626745" y="13970"/>
                </a:lnTo>
                <a:lnTo>
                  <a:pt x="660604" y="30479"/>
                </a:lnTo>
                <a:lnTo>
                  <a:pt x="692642" y="50800"/>
                </a:lnTo>
                <a:lnTo>
                  <a:pt x="722846" y="72390"/>
                </a:lnTo>
                <a:lnTo>
                  <a:pt x="751204" y="95250"/>
                </a:lnTo>
                <a:lnTo>
                  <a:pt x="729853" y="102870"/>
                </a:lnTo>
                <a:lnTo>
                  <a:pt x="707263" y="110489"/>
                </a:lnTo>
                <a:lnTo>
                  <a:pt x="803956" y="110489"/>
                </a:lnTo>
                <a:lnTo>
                  <a:pt x="775822" y="81280"/>
                </a:lnTo>
                <a:lnTo>
                  <a:pt x="740871" y="50800"/>
                </a:lnTo>
                <a:lnTo>
                  <a:pt x="703031" y="24129"/>
                </a:lnTo>
                <a:lnTo>
                  <a:pt x="66255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tângulo 26">
            <a:extLst>
              <a:ext uri="{FF2B5EF4-FFF2-40B4-BE49-F238E27FC236}">
                <a16:creationId xmlns:a16="http://schemas.microsoft.com/office/drawing/2014/main" id="{A357B680-D49A-42C5-9665-2AB10DDDD3BA}"/>
              </a:ext>
            </a:extLst>
          </p:cNvPr>
          <p:cNvSpPr/>
          <p:nvPr/>
        </p:nvSpPr>
        <p:spPr>
          <a:xfrm>
            <a:off x="1670712" y="3839411"/>
            <a:ext cx="3287624" cy="17219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Gráfico 28" descr="Taças de champanhe">
            <a:extLst>
              <a:ext uri="{FF2B5EF4-FFF2-40B4-BE49-F238E27FC236}">
                <a16:creationId xmlns:a16="http://schemas.microsoft.com/office/drawing/2014/main" id="{7CEB941B-F618-4474-A13E-91C498465E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3788" y="3973393"/>
            <a:ext cx="535363" cy="535363"/>
          </a:xfrm>
          <a:prstGeom prst="rect">
            <a:avLst/>
          </a:prstGeom>
        </p:spPr>
      </p:pic>
      <p:sp>
        <p:nvSpPr>
          <p:cNvPr id="31" name="object 12">
            <a:extLst>
              <a:ext uri="{FF2B5EF4-FFF2-40B4-BE49-F238E27FC236}">
                <a16:creationId xmlns:a16="http://schemas.microsoft.com/office/drawing/2014/main" id="{753862FF-38DD-4D48-809B-C506B2F33A3F}"/>
              </a:ext>
            </a:extLst>
          </p:cNvPr>
          <p:cNvSpPr txBox="1"/>
          <p:nvPr/>
        </p:nvSpPr>
        <p:spPr>
          <a:xfrm>
            <a:off x="2782214" y="3989472"/>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Insight</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3" name="object 12">
            <a:extLst>
              <a:ext uri="{FF2B5EF4-FFF2-40B4-BE49-F238E27FC236}">
                <a16:creationId xmlns:a16="http://schemas.microsoft.com/office/drawing/2014/main" id="{0CF677A6-B17B-41CC-8054-5C1D1740392F}"/>
              </a:ext>
            </a:extLst>
          </p:cNvPr>
          <p:cNvSpPr txBox="1"/>
          <p:nvPr/>
        </p:nvSpPr>
        <p:spPr>
          <a:xfrm>
            <a:off x="2782214" y="4379649"/>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Benefits</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5" name="object 12">
            <a:extLst>
              <a:ext uri="{FF2B5EF4-FFF2-40B4-BE49-F238E27FC236}">
                <a16:creationId xmlns:a16="http://schemas.microsoft.com/office/drawing/2014/main" id="{4DF4CD1E-AF91-4150-95F1-FA40EDE8C555}"/>
              </a:ext>
            </a:extLst>
          </p:cNvPr>
          <p:cNvSpPr txBox="1"/>
          <p:nvPr/>
        </p:nvSpPr>
        <p:spPr>
          <a:xfrm>
            <a:off x="2609953" y="4769826"/>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Reason to believe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7" name="object 12">
            <a:extLst>
              <a:ext uri="{FF2B5EF4-FFF2-40B4-BE49-F238E27FC236}">
                <a16:creationId xmlns:a16="http://schemas.microsoft.com/office/drawing/2014/main" id="{39FDCFC5-D9B3-4CC4-A527-5C2253D65439}"/>
              </a:ext>
            </a:extLst>
          </p:cNvPr>
          <p:cNvSpPr txBox="1"/>
          <p:nvPr/>
        </p:nvSpPr>
        <p:spPr>
          <a:xfrm>
            <a:off x="2609953" y="5160003"/>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Price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pic>
        <p:nvPicPr>
          <p:cNvPr id="39" name="Imagen 5">
            <a:extLst>
              <a:ext uri="{FF2B5EF4-FFF2-40B4-BE49-F238E27FC236}">
                <a16:creationId xmlns:a16="http://schemas.microsoft.com/office/drawing/2014/main" id="{65A400DD-EE4B-4746-BF62-8C924D73ED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624" b="15562"/>
          <a:stretch/>
        </p:blipFill>
        <p:spPr>
          <a:xfrm rot="10800000">
            <a:off x="6123239" y="3873371"/>
            <a:ext cx="1540102" cy="2099383"/>
          </a:xfrm>
          <a:prstGeom prst="rect">
            <a:avLst/>
          </a:prstGeom>
        </p:spPr>
      </p:pic>
      <p:sp>
        <p:nvSpPr>
          <p:cNvPr id="41" name="object 11">
            <a:extLst>
              <a:ext uri="{FF2B5EF4-FFF2-40B4-BE49-F238E27FC236}">
                <a16:creationId xmlns:a16="http://schemas.microsoft.com/office/drawing/2014/main" id="{49E5523E-2A64-403D-92B8-F5680A0212D6}"/>
              </a:ext>
            </a:extLst>
          </p:cNvPr>
          <p:cNvSpPr txBox="1"/>
          <p:nvPr/>
        </p:nvSpPr>
        <p:spPr>
          <a:xfrm>
            <a:off x="5843677" y="3377589"/>
            <a:ext cx="271395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Product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5" name="CaixaDeTexto 44">
            <a:extLst>
              <a:ext uri="{FF2B5EF4-FFF2-40B4-BE49-F238E27FC236}">
                <a16:creationId xmlns:a16="http://schemas.microsoft.com/office/drawing/2014/main" id="{61E89A0C-8CE7-463D-81FA-9C98127BBA81}"/>
              </a:ext>
            </a:extLst>
          </p:cNvPr>
          <p:cNvSpPr txBox="1"/>
          <p:nvPr/>
        </p:nvSpPr>
        <p:spPr>
          <a:xfrm>
            <a:off x="6323700" y="6391029"/>
            <a:ext cx="2065043" cy="338554"/>
          </a:xfrm>
          <a:prstGeom prst="rect">
            <a:avLst/>
          </a:prstGeom>
          <a:noFill/>
        </p:spPr>
        <p:txBody>
          <a:bodyPr wrap="square">
            <a:spAutoFit/>
          </a:bodyPr>
          <a:lstStyle/>
          <a:p>
            <a:pPr algn="ctr"/>
            <a:r>
              <a:rPr lang="en-US" sz="1600" spc="-5" dirty="0">
                <a:solidFill>
                  <a:srgbClr val="000004"/>
                </a:solidFill>
                <a:latin typeface="Arial" panose="020B0604020202020204" pitchFamily="34" charset="0"/>
                <a:cs typeface="Arial" panose="020B0604020202020204" pitchFamily="34" charset="0"/>
              </a:rPr>
              <a:t>Blind or branded</a:t>
            </a:r>
          </a:p>
        </p:txBody>
      </p:sp>
      <p:pic>
        <p:nvPicPr>
          <p:cNvPr id="47" name="Imagem 46" descr="Uma imagem contendo aceso, pare, camisa, noite&#10;&#10;Descrição gerada automaticamente">
            <a:extLst>
              <a:ext uri="{FF2B5EF4-FFF2-40B4-BE49-F238E27FC236}">
                <a16:creationId xmlns:a16="http://schemas.microsoft.com/office/drawing/2014/main" id="{C2850897-D69F-46A6-87DB-FA92830B2757}"/>
              </a:ext>
            </a:extLst>
          </p:cNvPr>
          <p:cNvPicPr>
            <a:picLocks noChangeAspect="1"/>
          </p:cNvPicPr>
          <p:nvPr/>
        </p:nvPicPr>
        <p:blipFill>
          <a:blip r:embed="rId7"/>
          <a:stretch>
            <a:fillRect/>
          </a:stretch>
        </p:blipFill>
        <p:spPr>
          <a:xfrm>
            <a:off x="7114418" y="4493102"/>
            <a:ext cx="1793903" cy="1793903"/>
          </a:xfrm>
          <a:prstGeom prst="rect">
            <a:avLst/>
          </a:prstGeom>
        </p:spPr>
      </p:pic>
    </p:spTree>
    <p:extLst>
      <p:ext uri="{BB962C8B-B14F-4D97-AF65-F5344CB8AC3E}">
        <p14:creationId xmlns:p14="http://schemas.microsoft.com/office/powerpoint/2010/main" val="2786022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PSM: Price Sensitivity Measurement</a:t>
            </a:r>
          </a:p>
        </p:txBody>
      </p:sp>
      <p:sp>
        <p:nvSpPr>
          <p:cNvPr id="43" name="Text Placeholder 3">
            <a:extLst>
              <a:ext uri="{FF2B5EF4-FFF2-40B4-BE49-F238E27FC236}">
                <a16:creationId xmlns:a16="http://schemas.microsoft.com/office/drawing/2014/main" id="{D53EDC16-C762-4C16-AF79-4570634CF1EB}"/>
              </a:ext>
            </a:extLst>
          </p:cNvPr>
          <p:cNvSpPr txBox="1">
            <a:spLocks/>
          </p:cNvSpPr>
          <p:nvPr/>
        </p:nvSpPr>
        <p:spPr>
          <a:xfrm>
            <a:off x="522515" y="2544129"/>
            <a:ext cx="10697028" cy="2923877"/>
          </a:xfrm>
          <a:prstGeom prst="rect">
            <a:avLst/>
          </a:prstGeom>
        </p:spPr>
        <p:txBody>
          <a:bodyPr wrap="square" lIns="0" tIns="0" rIns="0" bIns="0">
            <a:spAutoFit/>
          </a:bodyPr>
          <a:lstStyle>
            <a:lvl1pPr marL="0" indent="0" algn="l" defTabSz="914400" rtl="0" eaLnBrk="1" latinLnBrk="0" hangingPunct="1">
              <a:lnSpc>
                <a:spcPct val="100000"/>
              </a:lnSpc>
              <a:spcBef>
                <a:spcPts val="10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100000"/>
              </a:lnSpc>
              <a:spcBef>
                <a:spcPts val="500"/>
              </a:spcBef>
              <a:spcAft>
                <a:spcPts val="1200"/>
              </a:spcAft>
              <a:buFont typeface="Arial" panose="020B0604020202020204" pitchFamily="34" charset="0"/>
              <a:buNone/>
              <a:defRPr sz="1400" kern="1200">
                <a:solidFill>
                  <a:srgbClr val="22222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GB" sz="2000" dirty="0">
                <a:solidFill>
                  <a:srgbClr val="000004"/>
                </a:solidFill>
                <a:latin typeface="Arial" panose="020B0604020202020204" pitchFamily="34" charset="0"/>
                <a:cs typeface="Arial" panose="020B0604020202020204" pitchFamily="34" charset="0"/>
              </a:rPr>
              <a:t>What price would you consider this product </a:t>
            </a:r>
            <a:r>
              <a:rPr lang="en-GB" sz="2000" b="1" u="sng" dirty="0">
                <a:solidFill>
                  <a:srgbClr val="000004"/>
                </a:solidFill>
                <a:latin typeface="Arial" panose="020B0604020202020204" pitchFamily="34" charset="0"/>
                <a:cs typeface="Arial" panose="020B0604020202020204" pitchFamily="34" charset="0"/>
              </a:rPr>
              <a:t>cheap</a:t>
            </a:r>
            <a:r>
              <a:rPr lang="en-GB" sz="2000" dirty="0">
                <a:solidFill>
                  <a:srgbClr val="000004"/>
                </a:solidFill>
                <a:latin typeface="Arial" panose="020B0604020202020204" pitchFamily="34" charset="0"/>
                <a:cs typeface="Arial" panose="020B0604020202020204" pitchFamily="34" charset="0"/>
              </a:rPr>
              <a:t>, thinking it will be available in a 100g pack?</a:t>
            </a:r>
          </a:p>
          <a:p>
            <a:pPr marL="342900" indent="-342900">
              <a:spcBef>
                <a:spcPts val="0"/>
              </a:spcBef>
              <a:buFont typeface="Arial" panose="020B0604020202020204" pitchFamily="34" charset="0"/>
              <a:buChar char="•"/>
            </a:pPr>
            <a:r>
              <a:rPr lang="en-GB" sz="2000" dirty="0">
                <a:solidFill>
                  <a:srgbClr val="000004"/>
                </a:solidFill>
                <a:latin typeface="Arial" panose="020B0604020202020204" pitchFamily="34" charset="0"/>
                <a:cs typeface="Arial" panose="020B0604020202020204" pitchFamily="34" charset="0"/>
              </a:rPr>
              <a:t>What price would you consider this product </a:t>
            </a:r>
            <a:r>
              <a:rPr lang="en-GB" sz="2000" b="1" u="sng" dirty="0">
                <a:solidFill>
                  <a:srgbClr val="000004"/>
                </a:solidFill>
                <a:latin typeface="Arial" panose="020B0604020202020204" pitchFamily="34" charset="0"/>
                <a:cs typeface="Arial" panose="020B0604020202020204" pitchFamily="34" charset="0"/>
              </a:rPr>
              <a:t>expensive</a:t>
            </a:r>
            <a:r>
              <a:rPr lang="en-GB" sz="2000" dirty="0">
                <a:solidFill>
                  <a:srgbClr val="000004"/>
                </a:solidFill>
                <a:latin typeface="Arial" panose="020B0604020202020204" pitchFamily="34" charset="0"/>
                <a:cs typeface="Arial" panose="020B0604020202020204" pitchFamily="34" charset="0"/>
              </a:rPr>
              <a:t>, thinking it will be available in a 100g pack?</a:t>
            </a:r>
          </a:p>
          <a:p>
            <a:pPr marL="342900" indent="-342900">
              <a:spcBef>
                <a:spcPts val="0"/>
              </a:spcBef>
              <a:buFont typeface="Arial" panose="020B0604020202020204" pitchFamily="34" charset="0"/>
              <a:buChar char="•"/>
            </a:pPr>
            <a:r>
              <a:rPr lang="en-GB" sz="2000" dirty="0">
                <a:solidFill>
                  <a:srgbClr val="000004"/>
                </a:solidFill>
                <a:latin typeface="Arial" panose="020B0604020202020204" pitchFamily="34" charset="0"/>
                <a:cs typeface="Arial" panose="020B0604020202020204" pitchFamily="34" charset="0"/>
              </a:rPr>
              <a:t>What price would you consider this product </a:t>
            </a:r>
            <a:r>
              <a:rPr lang="en-GB" sz="2000" b="1" u="sng" dirty="0">
                <a:solidFill>
                  <a:srgbClr val="000004"/>
                </a:solidFill>
                <a:latin typeface="Arial" panose="020B0604020202020204" pitchFamily="34" charset="0"/>
                <a:cs typeface="Arial" panose="020B0604020202020204" pitchFamily="34" charset="0"/>
              </a:rPr>
              <a:t>so cheap you would question its quality </a:t>
            </a:r>
            <a:r>
              <a:rPr lang="en-GB" sz="2000" dirty="0">
                <a:solidFill>
                  <a:srgbClr val="000004"/>
                </a:solidFill>
                <a:latin typeface="Arial" panose="020B0604020202020204" pitchFamily="34" charset="0"/>
                <a:cs typeface="Arial" panose="020B0604020202020204" pitchFamily="34" charset="0"/>
              </a:rPr>
              <a:t>and would not purchase it, thinking it will be available in a 100g pack?</a:t>
            </a:r>
          </a:p>
          <a:p>
            <a:pPr marL="342900" indent="-342900">
              <a:spcBef>
                <a:spcPts val="0"/>
              </a:spcBef>
              <a:buFont typeface="Arial" panose="020B0604020202020204" pitchFamily="34" charset="0"/>
              <a:buChar char="•"/>
            </a:pPr>
            <a:r>
              <a:rPr lang="en-GB" sz="2000" dirty="0">
                <a:solidFill>
                  <a:srgbClr val="000004"/>
                </a:solidFill>
                <a:latin typeface="Arial" panose="020B0604020202020204" pitchFamily="34" charset="0"/>
                <a:cs typeface="Arial" panose="020B0604020202020204" pitchFamily="34" charset="0"/>
              </a:rPr>
              <a:t>What price would you consider this product </a:t>
            </a:r>
            <a:r>
              <a:rPr lang="en-GB" sz="2000" b="1" u="sng" dirty="0">
                <a:solidFill>
                  <a:srgbClr val="000004"/>
                </a:solidFill>
                <a:latin typeface="Arial" panose="020B0604020202020204" pitchFamily="34" charset="0"/>
                <a:cs typeface="Arial" panose="020B0604020202020204" pitchFamily="34" charset="0"/>
              </a:rPr>
              <a:t>so expensive you would not purchase it</a:t>
            </a:r>
            <a:r>
              <a:rPr lang="en-GB" sz="2000" dirty="0">
                <a:solidFill>
                  <a:srgbClr val="000004"/>
                </a:solidFill>
                <a:latin typeface="Arial" panose="020B0604020202020204" pitchFamily="34" charset="0"/>
                <a:cs typeface="Arial" panose="020B0604020202020204" pitchFamily="34" charset="0"/>
              </a:rPr>
              <a:t>, thinking it will be available in a 100g pack?</a:t>
            </a:r>
          </a:p>
        </p:txBody>
      </p:sp>
      <p:sp>
        <p:nvSpPr>
          <p:cNvPr id="11" name="CaixaDeTexto 10">
            <a:extLst>
              <a:ext uri="{FF2B5EF4-FFF2-40B4-BE49-F238E27FC236}">
                <a16:creationId xmlns:a16="http://schemas.microsoft.com/office/drawing/2014/main" id="{12A9A375-305A-4978-BF74-A0FAE58F8118}"/>
              </a:ext>
            </a:extLst>
          </p:cNvPr>
          <p:cNvSpPr txBox="1"/>
          <p:nvPr/>
        </p:nvSpPr>
        <p:spPr>
          <a:xfrm>
            <a:off x="852464" y="753806"/>
            <a:ext cx="6096000" cy="461665"/>
          </a:xfrm>
          <a:prstGeom prst="rect">
            <a:avLst/>
          </a:prstGeom>
          <a:noFill/>
        </p:spPr>
        <p:txBody>
          <a:bodyPr wrap="square">
            <a:spAutoFit/>
          </a:bodyPr>
          <a:lstStyle/>
          <a:p>
            <a:pPr marL="12700">
              <a:spcBef>
                <a:spcPts val="105"/>
              </a:spcBef>
            </a:pPr>
            <a:r>
              <a:rPr lang="en-US" sz="2400" dirty="0">
                <a:solidFill>
                  <a:srgbClr val="2F469C"/>
                </a:solidFill>
                <a:latin typeface="Arial" panose="020B0604020202020204" pitchFamily="34" charset="0"/>
                <a:cs typeface="Arial" panose="020B0604020202020204" pitchFamily="34" charset="0"/>
              </a:rPr>
              <a:t>What do we ask?</a:t>
            </a:r>
          </a:p>
        </p:txBody>
      </p:sp>
      <p:sp>
        <p:nvSpPr>
          <p:cNvPr id="13" name="CaixaDeTexto 12">
            <a:extLst>
              <a:ext uri="{FF2B5EF4-FFF2-40B4-BE49-F238E27FC236}">
                <a16:creationId xmlns:a16="http://schemas.microsoft.com/office/drawing/2014/main" id="{F2D677BF-CF72-4CCA-A3AC-578B157D9E6E}"/>
              </a:ext>
            </a:extLst>
          </p:cNvPr>
          <p:cNvSpPr txBox="1"/>
          <p:nvPr/>
        </p:nvSpPr>
        <p:spPr>
          <a:xfrm>
            <a:off x="854740" y="1601271"/>
            <a:ext cx="7484042" cy="400110"/>
          </a:xfrm>
          <a:prstGeom prst="rect">
            <a:avLst/>
          </a:prstGeom>
          <a:noFill/>
        </p:spPr>
        <p:txBody>
          <a:bodyPr wrap="square">
            <a:spAutoFit/>
          </a:bodyPr>
          <a:lstStyle/>
          <a:p>
            <a:r>
              <a:rPr lang="pt-BR" sz="2000" dirty="0" err="1">
                <a:solidFill>
                  <a:schemeClr val="tx1">
                    <a:lumMod val="75000"/>
                  </a:schemeClr>
                </a:solidFill>
              </a:rPr>
              <a:t>After</a:t>
            </a:r>
            <a:r>
              <a:rPr lang="pt-BR" sz="2000" dirty="0">
                <a:solidFill>
                  <a:schemeClr val="tx1">
                    <a:lumMod val="75000"/>
                  </a:schemeClr>
                </a:solidFill>
              </a:rPr>
              <a:t> </a:t>
            </a:r>
            <a:r>
              <a:rPr lang="pt-BR" sz="2000" dirty="0" err="1">
                <a:solidFill>
                  <a:schemeClr val="tx1">
                    <a:lumMod val="75000"/>
                  </a:schemeClr>
                </a:solidFill>
              </a:rPr>
              <a:t>consumer</a:t>
            </a:r>
            <a:r>
              <a:rPr lang="pt-BR" sz="2000" dirty="0">
                <a:solidFill>
                  <a:schemeClr val="tx1">
                    <a:lumMod val="75000"/>
                  </a:schemeClr>
                </a:solidFill>
              </a:rPr>
              <a:t> </a:t>
            </a:r>
            <a:r>
              <a:rPr lang="pt-BR" sz="2000" dirty="0" err="1">
                <a:solidFill>
                  <a:schemeClr val="tx1">
                    <a:lumMod val="75000"/>
                  </a:schemeClr>
                </a:solidFill>
              </a:rPr>
              <a:t>was</a:t>
            </a:r>
            <a:r>
              <a:rPr lang="pt-BR" sz="2000" dirty="0">
                <a:solidFill>
                  <a:schemeClr val="tx1">
                    <a:lumMod val="75000"/>
                  </a:schemeClr>
                </a:solidFill>
              </a:rPr>
              <a:t> </a:t>
            </a:r>
            <a:r>
              <a:rPr lang="pt-BR" sz="2000" dirty="0" err="1">
                <a:solidFill>
                  <a:schemeClr val="tx1">
                    <a:lumMod val="75000"/>
                  </a:schemeClr>
                </a:solidFill>
              </a:rPr>
              <a:t>exposed</a:t>
            </a:r>
            <a:r>
              <a:rPr lang="pt-BR" sz="2000" dirty="0">
                <a:solidFill>
                  <a:schemeClr val="tx1">
                    <a:lumMod val="75000"/>
                  </a:schemeClr>
                </a:solidFill>
              </a:rPr>
              <a:t> </a:t>
            </a:r>
            <a:r>
              <a:rPr lang="pt-BR" sz="2000" dirty="0" err="1">
                <a:solidFill>
                  <a:schemeClr val="tx1">
                    <a:lumMod val="75000"/>
                  </a:schemeClr>
                </a:solidFill>
              </a:rPr>
              <a:t>to</a:t>
            </a:r>
            <a:r>
              <a:rPr lang="pt-BR" sz="2000" dirty="0">
                <a:solidFill>
                  <a:schemeClr val="tx1">
                    <a:lumMod val="75000"/>
                  </a:schemeClr>
                </a:solidFill>
              </a:rPr>
              <a:t> </a:t>
            </a:r>
            <a:r>
              <a:rPr lang="pt-BR" sz="2000" dirty="0" err="1">
                <a:solidFill>
                  <a:schemeClr val="tx1">
                    <a:lumMod val="75000"/>
                  </a:schemeClr>
                </a:solidFill>
              </a:rPr>
              <a:t>concept</a:t>
            </a:r>
            <a:r>
              <a:rPr lang="pt-BR" sz="2000" dirty="0">
                <a:solidFill>
                  <a:schemeClr val="tx1">
                    <a:lumMod val="75000"/>
                  </a:schemeClr>
                </a:solidFill>
              </a:rPr>
              <a:t>/ </a:t>
            </a:r>
            <a:r>
              <a:rPr lang="pt-BR" sz="2000" dirty="0" err="1">
                <a:solidFill>
                  <a:schemeClr val="tx1">
                    <a:lumMod val="75000"/>
                  </a:schemeClr>
                </a:solidFill>
              </a:rPr>
              <a:t>product</a:t>
            </a:r>
            <a:r>
              <a:rPr lang="pt-BR" sz="2000" dirty="0">
                <a:solidFill>
                  <a:schemeClr val="tx1">
                    <a:lumMod val="75000"/>
                  </a:schemeClr>
                </a:solidFill>
              </a:rPr>
              <a:t>, </a:t>
            </a:r>
            <a:r>
              <a:rPr lang="pt-BR" sz="2000" dirty="0" err="1">
                <a:solidFill>
                  <a:schemeClr val="tx1">
                    <a:lumMod val="75000"/>
                  </a:schemeClr>
                </a:solidFill>
              </a:rPr>
              <a:t>we</a:t>
            </a:r>
            <a:r>
              <a:rPr lang="pt-BR" sz="2000" dirty="0">
                <a:solidFill>
                  <a:schemeClr val="tx1">
                    <a:lumMod val="75000"/>
                  </a:schemeClr>
                </a:solidFill>
              </a:rPr>
              <a:t> </a:t>
            </a:r>
            <a:r>
              <a:rPr lang="pt-BR" sz="2000" dirty="0" err="1">
                <a:solidFill>
                  <a:schemeClr val="tx1">
                    <a:lumMod val="75000"/>
                  </a:schemeClr>
                </a:solidFill>
              </a:rPr>
              <a:t>ask</a:t>
            </a:r>
            <a:r>
              <a:rPr lang="pt-BR" sz="2000" dirty="0">
                <a:solidFill>
                  <a:schemeClr val="tx1">
                    <a:lumMod val="75000"/>
                  </a:schemeClr>
                </a:solidFill>
              </a:rPr>
              <a:t>:</a:t>
            </a:r>
            <a:endParaRPr lang="pt-BR" sz="2000" dirty="0"/>
          </a:p>
        </p:txBody>
      </p:sp>
    </p:spTree>
    <p:extLst>
      <p:ext uri="{BB962C8B-B14F-4D97-AF65-F5344CB8AC3E}">
        <p14:creationId xmlns:p14="http://schemas.microsoft.com/office/powerpoint/2010/main" val="2014508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PSM: Price Sensitivity Measurement</a:t>
            </a:r>
          </a:p>
        </p:txBody>
      </p:sp>
      <p:grpSp>
        <p:nvGrpSpPr>
          <p:cNvPr id="44" name="Group 18">
            <a:extLst>
              <a:ext uri="{FF2B5EF4-FFF2-40B4-BE49-F238E27FC236}">
                <a16:creationId xmlns:a16="http://schemas.microsoft.com/office/drawing/2014/main" id="{AA4E5E87-C25E-4A40-9654-489B982940C8}"/>
              </a:ext>
            </a:extLst>
          </p:cNvPr>
          <p:cNvGrpSpPr>
            <a:grpSpLocks/>
          </p:cNvGrpSpPr>
          <p:nvPr/>
        </p:nvGrpSpPr>
        <p:grpSpPr bwMode="auto">
          <a:xfrm>
            <a:off x="1669175" y="1428050"/>
            <a:ext cx="7518336" cy="4409080"/>
            <a:chOff x="644557" y="1990757"/>
            <a:chExt cx="7518336" cy="4678299"/>
          </a:xfrm>
        </p:grpSpPr>
        <p:graphicFrame>
          <p:nvGraphicFramePr>
            <p:cNvPr id="45" name="Object 2">
              <a:extLst>
                <a:ext uri="{FF2B5EF4-FFF2-40B4-BE49-F238E27FC236}">
                  <a16:creationId xmlns:a16="http://schemas.microsoft.com/office/drawing/2014/main" id="{A33F5D23-B100-4EF0-A580-264604492264}"/>
                </a:ext>
              </a:extLst>
            </p:cNvPr>
            <p:cNvGraphicFramePr>
              <a:graphicFrameLocks noChangeAspect="1"/>
            </p:cNvGraphicFramePr>
            <p:nvPr>
              <p:extLst>
                <p:ext uri="{D42A27DB-BD31-4B8C-83A1-F6EECF244321}">
                  <p14:modId xmlns:p14="http://schemas.microsoft.com/office/powerpoint/2010/main" val="1669204415"/>
                </p:ext>
              </p:extLst>
            </p:nvPr>
          </p:nvGraphicFramePr>
          <p:xfrm>
            <a:off x="644557" y="1990757"/>
            <a:ext cx="7518336" cy="4678299"/>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 Box 4">
              <a:extLst>
                <a:ext uri="{FF2B5EF4-FFF2-40B4-BE49-F238E27FC236}">
                  <a16:creationId xmlns:a16="http://schemas.microsoft.com/office/drawing/2014/main" id="{6BB0E670-D270-466D-8CB8-B3B72245007B}"/>
                </a:ext>
              </a:extLst>
            </p:cNvPr>
            <p:cNvSpPr txBox="1">
              <a:spLocks noChangeArrowheads="1"/>
            </p:cNvSpPr>
            <p:nvPr/>
          </p:nvSpPr>
          <p:spPr bwMode="auto">
            <a:xfrm>
              <a:off x="1354139" y="3598863"/>
              <a:ext cx="1048542" cy="325165"/>
            </a:xfrm>
            <a:prstGeom prst="roundRect">
              <a:avLst/>
            </a:prstGeom>
            <a:solidFill>
              <a:srgbClr val="FFFFFF"/>
            </a:solidFill>
            <a:ln w="25400" cap="flat" cmpd="sng" algn="ctr">
              <a:solidFill>
                <a:srgbClr val="008E94"/>
              </a:solidFill>
              <a:prstDash val="solid"/>
            </a:ln>
            <a:effectLst/>
          </p:spPr>
          <p:txBody>
            <a:bodyPr wrap="square" lIns="91429" tIns="45714" rIns="91429" bIns="45714">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fontAlgn="base">
                <a:spcBef>
                  <a:spcPct val="0"/>
                </a:spcBef>
                <a:spcAft>
                  <a:spcPct val="0"/>
                </a:spcAft>
                <a:defRPr sz="2400">
                  <a:solidFill>
                    <a:schemeClr val="bg1"/>
                  </a:solidFill>
                  <a:latin typeface="Arial" pitchFamily="34" charset="0"/>
                  <a:ea typeface="MS PGothic" pitchFamily="34" charset="-128"/>
                </a:defRPr>
              </a:lvl6pPr>
              <a:lvl7pPr marL="2971800" indent="-228600" fontAlgn="base">
                <a:spcBef>
                  <a:spcPct val="0"/>
                </a:spcBef>
                <a:spcAft>
                  <a:spcPct val="0"/>
                </a:spcAft>
                <a:defRPr sz="2400">
                  <a:solidFill>
                    <a:schemeClr val="bg1"/>
                  </a:solidFill>
                  <a:latin typeface="Arial" pitchFamily="34" charset="0"/>
                  <a:ea typeface="MS PGothic" pitchFamily="34" charset="-128"/>
                </a:defRPr>
              </a:lvl7pPr>
              <a:lvl8pPr marL="3429000" indent="-228600" fontAlgn="base">
                <a:spcBef>
                  <a:spcPct val="0"/>
                </a:spcBef>
                <a:spcAft>
                  <a:spcPct val="0"/>
                </a:spcAft>
                <a:defRPr sz="2400">
                  <a:solidFill>
                    <a:schemeClr val="bg1"/>
                  </a:solidFill>
                  <a:latin typeface="Arial" pitchFamily="34" charset="0"/>
                  <a:ea typeface="MS PGothic" pitchFamily="34" charset="-128"/>
                </a:defRPr>
              </a:lvl8pPr>
              <a:lvl9pPr marL="3886200" indent="-228600" fontAlgn="base">
                <a:spcBef>
                  <a:spcPct val="0"/>
                </a:spcBef>
                <a:spcAft>
                  <a:spcPct val="0"/>
                </a:spcAft>
                <a:defRPr sz="2400">
                  <a:solidFill>
                    <a:schemeClr val="bg1"/>
                  </a:solidFill>
                  <a:latin typeface="Arial" pitchFamily="34" charset="0"/>
                  <a:ea typeface="MS PGothic" pitchFamily="34"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58595B"/>
                  </a:solidFill>
                  <a:effectLst/>
                  <a:uLnTx/>
                  <a:uFillTx/>
                  <a:latin typeface="Arial" pitchFamily="34" charset="0"/>
                  <a:ea typeface="MS PGothic" pitchFamily="34" charset="-128"/>
                  <a:cs typeface="+mn-cs"/>
                </a:rPr>
                <a:t>Too Cheap</a:t>
              </a:r>
            </a:p>
          </p:txBody>
        </p:sp>
        <p:sp>
          <p:nvSpPr>
            <p:cNvPr id="48" name="Text Box 5">
              <a:extLst>
                <a:ext uri="{FF2B5EF4-FFF2-40B4-BE49-F238E27FC236}">
                  <a16:creationId xmlns:a16="http://schemas.microsoft.com/office/drawing/2014/main" id="{4CBDE0C6-75F9-44E5-AD5F-DC5A7E5C01F9}"/>
                </a:ext>
              </a:extLst>
            </p:cNvPr>
            <p:cNvSpPr txBox="1">
              <a:spLocks noChangeArrowheads="1"/>
            </p:cNvSpPr>
            <p:nvPr/>
          </p:nvSpPr>
          <p:spPr bwMode="auto">
            <a:xfrm>
              <a:off x="2178050" y="2295525"/>
              <a:ext cx="679636" cy="325165"/>
            </a:xfrm>
            <a:prstGeom prst="roundRect">
              <a:avLst/>
            </a:prstGeom>
            <a:solidFill>
              <a:srgbClr val="FFFFFF"/>
            </a:solidFill>
            <a:ln w="25400" cap="flat" cmpd="sng" algn="ctr">
              <a:solidFill>
                <a:srgbClr val="FBB040"/>
              </a:solidFill>
              <a:prstDash val="solid"/>
            </a:ln>
            <a:effectLst/>
          </p:spPr>
          <p:txBody>
            <a:bodyPr wrap="none" lIns="91429" tIns="45714" rIns="91429" bIns="45714">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fontAlgn="base">
                <a:spcBef>
                  <a:spcPct val="0"/>
                </a:spcBef>
                <a:spcAft>
                  <a:spcPct val="0"/>
                </a:spcAft>
                <a:defRPr sz="2400">
                  <a:solidFill>
                    <a:schemeClr val="bg1"/>
                  </a:solidFill>
                  <a:latin typeface="Arial" pitchFamily="34" charset="0"/>
                  <a:ea typeface="MS PGothic" pitchFamily="34" charset="-128"/>
                </a:defRPr>
              </a:lvl6pPr>
              <a:lvl7pPr marL="2971800" indent="-228600" fontAlgn="base">
                <a:spcBef>
                  <a:spcPct val="0"/>
                </a:spcBef>
                <a:spcAft>
                  <a:spcPct val="0"/>
                </a:spcAft>
                <a:defRPr sz="2400">
                  <a:solidFill>
                    <a:schemeClr val="bg1"/>
                  </a:solidFill>
                  <a:latin typeface="Arial" pitchFamily="34" charset="0"/>
                  <a:ea typeface="MS PGothic" pitchFamily="34" charset="-128"/>
                </a:defRPr>
              </a:lvl7pPr>
              <a:lvl8pPr marL="3429000" indent="-228600" fontAlgn="base">
                <a:spcBef>
                  <a:spcPct val="0"/>
                </a:spcBef>
                <a:spcAft>
                  <a:spcPct val="0"/>
                </a:spcAft>
                <a:defRPr sz="2400">
                  <a:solidFill>
                    <a:schemeClr val="bg1"/>
                  </a:solidFill>
                  <a:latin typeface="Arial" pitchFamily="34" charset="0"/>
                  <a:ea typeface="MS PGothic" pitchFamily="34" charset="-128"/>
                </a:defRPr>
              </a:lvl8pPr>
              <a:lvl9pPr marL="3886200" indent="-228600" fontAlgn="base">
                <a:spcBef>
                  <a:spcPct val="0"/>
                </a:spcBef>
                <a:spcAft>
                  <a:spcPct val="0"/>
                </a:spcAft>
                <a:defRPr sz="2400">
                  <a:solidFill>
                    <a:schemeClr val="bg1"/>
                  </a:solidFill>
                  <a:latin typeface="Arial" pitchFamily="34" charset="0"/>
                  <a:ea typeface="MS PGothic" pitchFamily="34" charset="-128"/>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58595B"/>
                  </a:solidFill>
                  <a:effectLst/>
                  <a:uLnTx/>
                  <a:uFillTx/>
                  <a:latin typeface="Arial" pitchFamily="34" charset="0"/>
                  <a:ea typeface="MS PGothic" pitchFamily="34" charset="-128"/>
                  <a:cs typeface="+mn-cs"/>
                </a:rPr>
                <a:t>Cheap</a:t>
              </a:r>
            </a:p>
          </p:txBody>
        </p:sp>
        <p:sp>
          <p:nvSpPr>
            <p:cNvPr id="50" name="Text Box 6">
              <a:extLst>
                <a:ext uri="{FF2B5EF4-FFF2-40B4-BE49-F238E27FC236}">
                  <a16:creationId xmlns:a16="http://schemas.microsoft.com/office/drawing/2014/main" id="{DAE8A0FA-FA4C-4BEE-BBC6-5718B1962A16}"/>
                </a:ext>
              </a:extLst>
            </p:cNvPr>
            <p:cNvSpPr txBox="1">
              <a:spLocks noChangeArrowheads="1"/>
            </p:cNvSpPr>
            <p:nvPr/>
          </p:nvSpPr>
          <p:spPr bwMode="auto">
            <a:xfrm>
              <a:off x="6954838" y="2289175"/>
              <a:ext cx="971869" cy="325165"/>
            </a:xfrm>
            <a:prstGeom prst="roundRect">
              <a:avLst/>
            </a:prstGeom>
            <a:solidFill>
              <a:srgbClr val="FFFFFF"/>
            </a:solidFill>
            <a:ln w="25400" cap="flat" cmpd="sng" algn="ctr">
              <a:solidFill>
                <a:srgbClr val="ED6737"/>
              </a:solidFill>
              <a:prstDash val="solid"/>
            </a:ln>
            <a:effectLst/>
          </p:spPr>
          <p:txBody>
            <a:bodyPr wrap="none" lIns="91429" tIns="45714" rIns="91429" bIns="45714">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fontAlgn="base">
                <a:spcBef>
                  <a:spcPct val="0"/>
                </a:spcBef>
                <a:spcAft>
                  <a:spcPct val="0"/>
                </a:spcAft>
                <a:defRPr sz="2400">
                  <a:solidFill>
                    <a:schemeClr val="bg1"/>
                  </a:solidFill>
                  <a:latin typeface="Arial" pitchFamily="34" charset="0"/>
                  <a:ea typeface="MS PGothic" pitchFamily="34" charset="-128"/>
                </a:defRPr>
              </a:lvl6pPr>
              <a:lvl7pPr marL="2971800" indent="-228600" fontAlgn="base">
                <a:spcBef>
                  <a:spcPct val="0"/>
                </a:spcBef>
                <a:spcAft>
                  <a:spcPct val="0"/>
                </a:spcAft>
                <a:defRPr sz="2400">
                  <a:solidFill>
                    <a:schemeClr val="bg1"/>
                  </a:solidFill>
                  <a:latin typeface="Arial" pitchFamily="34" charset="0"/>
                  <a:ea typeface="MS PGothic" pitchFamily="34" charset="-128"/>
                </a:defRPr>
              </a:lvl7pPr>
              <a:lvl8pPr marL="3429000" indent="-228600" fontAlgn="base">
                <a:spcBef>
                  <a:spcPct val="0"/>
                </a:spcBef>
                <a:spcAft>
                  <a:spcPct val="0"/>
                </a:spcAft>
                <a:defRPr sz="2400">
                  <a:solidFill>
                    <a:schemeClr val="bg1"/>
                  </a:solidFill>
                  <a:latin typeface="Arial" pitchFamily="34" charset="0"/>
                  <a:ea typeface="MS PGothic" pitchFamily="34" charset="-128"/>
                </a:defRPr>
              </a:lvl8pPr>
              <a:lvl9pPr marL="3886200" indent="-228600" fontAlgn="base">
                <a:spcBef>
                  <a:spcPct val="0"/>
                </a:spcBef>
                <a:spcAft>
                  <a:spcPct val="0"/>
                </a:spcAft>
                <a:defRPr sz="2400">
                  <a:solidFill>
                    <a:schemeClr val="bg1"/>
                  </a:solidFill>
                  <a:latin typeface="Arial" pitchFamily="34" charset="0"/>
                  <a:ea typeface="MS PGothic" pitchFamily="34" charset="-128"/>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58595B"/>
                  </a:solidFill>
                  <a:effectLst/>
                  <a:uLnTx/>
                  <a:uFillTx/>
                  <a:latin typeface="Arial" pitchFamily="34" charset="0"/>
                  <a:ea typeface="MS PGothic" pitchFamily="34" charset="-128"/>
                  <a:cs typeface="+mn-cs"/>
                </a:rPr>
                <a:t>Expensive</a:t>
              </a:r>
            </a:p>
          </p:txBody>
        </p:sp>
        <p:sp>
          <p:nvSpPr>
            <p:cNvPr id="52" name="Text Box 7">
              <a:extLst>
                <a:ext uri="{FF2B5EF4-FFF2-40B4-BE49-F238E27FC236}">
                  <a16:creationId xmlns:a16="http://schemas.microsoft.com/office/drawing/2014/main" id="{E1B4E499-B0DB-4736-8A61-AF0DE5BB360A}"/>
                </a:ext>
              </a:extLst>
            </p:cNvPr>
            <p:cNvSpPr txBox="1">
              <a:spLocks noChangeArrowheads="1"/>
            </p:cNvSpPr>
            <p:nvPr/>
          </p:nvSpPr>
          <p:spPr bwMode="auto">
            <a:xfrm>
              <a:off x="6899506" y="2986088"/>
              <a:ext cx="990138" cy="541952"/>
            </a:xfrm>
            <a:prstGeom prst="roundRect">
              <a:avLst/>
            </a:prstGeom>
            <a:solidFill>
              <a:srgbClr val="FFFFFF"/>
            </a:solidFill>
            <a:ln w="25400" cap="flat" cmpd="sng" algn="ctr">
              <a:solidFill>
                <a:srgbClr val="A8CCDD"/>
              </a:solidFill>
              <a:prstDash val="solid"/>
            </a:ln>
            <a:effectLst/>
          </p:spPr>
          <p:txBody>
            <a:bodyPr wrap="none" lIns="91429" tIns="45714" rIns="91429" bIns="45714">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fontAlgn="base">
                <a:spcBef>
                  <a:spcPct val="0"/>
                </a:spcBef>
                <a:spcAft>
                  <a:spcPct val="0"/>
                </a:spcAft>
                <a:defRPr sz="2400">
                  <a:solidFill>
                    <a:schemeClr val="bg1"/>
                  </a:solidFill>
                  <a:latin typeface="Arial" pitchFamily="34" charset="0"/>
                  <a:ea typeface="MS PGothic" pitchFamily="34" charset="-128"/>
                </a:defRPr>
              </a:lvl6pPr>
              <a:lvl7pPr marL="2971800" indent="-228600" fontAlgn="base">
                <a:spcBef>
                  <a:spcPct val="0"/>
                </a:spcBef>
                <a:spcAft>
                  <a:spcPct val="0"/>
                </a:spcAft>
                <a:defRPr sz="2400">
                  <a:solidFill>
                    <a:schemeClr val="bg1"/>
                  </a:solidFill>
                  <a:latin typeface="Arial" pitchFamily="34" charset="0"/>
                  <a:ea typeface="MS PGothic" pitchFamily="34" charset="-128"/>
                </a:defRPr>
              </a:lvl7pPr>
              <a:lvl8pPr marL="3429000" indent="-228600" fontAlgn="base">
                <a:spcBef>
                  <a:spcPct val="0"/>
                </a:spcBef>
                <a:spcAft>
                  <a:spcPct val="0"/>
                </a:spcAft>
                <a:defRPr sz="2400">
                  <a:solidFill>
                    <a:schemeClr val="bg1"/>
                  </a:solidFill>
                  <a:latin typeface="Arial" pitchFamily="34" charset="0"/>
                  <a:ea typeface="MS PGothic" pitchFamily="34" charset="-128"/>
                </a:defRPr>
              </a:lvl8pPr>
              <a:lvl9pPr marL="3886200" indent="-228600" fontAlgn="base">
                <a:spcBef>
                  <a:spcPct val="0"/>
                </a:spcBef>
                <a:spcAft>
                  <a:spcPct val="0"/>
                </a:spcAft>
                <a:defRPr sz="2400">
                  <a:solidFill>
                    <a:schemeClr val="bg1"/>
                  </a:solidFill>
                  <a:latin typeface="Arial" pitchFamily="34" charset="0"/>
                  <a:ea typeface="MS PGothic" pitchFamily="34"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58595B"/>
                  </a:solidFill>
                  <a:effectLst/>
                  <a:uLnTx/>
                  <a:uFillTx/>
                  <a:latin typeface="Arial" pitchFamily="34" charset="0"/>
                  <a:ea typeface="MS PGothic" pitchFamily="34" charset="-128"/>
                  <a:cs typeface="+mn-cs"/>
                </a:rPr>
                <a:t>Too</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58595B"/>
                  </a:solidFill>
                  <a:effectLst/>
                  <a:uLnTx/>
                  <a:uFillTx/>
                  <a:latin typeface="Arial" pitchFamily="34" charset="0"/>
                  <a:ea typeface="MS PGothic" pitchFamily="34" charset="-128"/>
                  <a:cs typeface="+mn-cs"/>
                </a:rPr>
                <a:t>Expensive</a:t>
              </a:r>
            </a:p>
          </p:txBody>
        </p:sp>
        <p:sp>
          <p:nvSpPr>
            <p:cNvPr id="54" name="Text Box 289">
              <a:extLst>
                <a:ext uri="{FF2B5EF4-FFF2-40B4-BE49-F238E27FC236}">
                  <a16:creationId xmlns:a16="http://schemas.microsoft.com/office/drawing/2014/main" id="{D4A47813-6E9C-42A2-BAB2-584DA2EC7499}"/>
                </a:ext>
              </a:extLst>
            </p:cNvPr>
            <p:cNvSpPr>
              <a:spLocks noChangeArrowheads="1"/>
            </p:cNvSpPr>
            <p:nvPr/>
          </p:nvSpPr>
          <p:spPr bwMode="auto">
            <a:xfrm>
              <a:off x="1855788" y="4651279"/>
              <a:ext cx="1093787" cy="650333"/>
            </a:xfrm>
            <a:prstGeom prst="roundRect">
              <a:avLst>
                <a:gd name="adj" fmla="val 16667"/>
              </a:avLst>
            </a:prstGeom>
            <a:solidFill>
              <a:srgbClr val="FFFFFF"/>
            </a:solidFill>
            <a:ln w="9525">
              <a:solidFill>
                <a:srgbClr val="004E69"/>
              </a:solidFill>
              <a:miter lim="800000"/>
              <a:headEnd/>
              <a:tailEnd/>
            </a:ln>
          </p:spPr>
          <p:txBody>
            <a:bodyPr lIns="91418" tIns="45709" rIns="91418" bIns="45709">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58595B"/>
                  </a:solidFill>
                  <a:effectLst/>
                  <a:uLnTx/>
                  <a:uFillTx/>
                  <a:latin typeface="Calibri" pitchFamily="34" charset="0"/>
                </a:rPr>
                <a:t>Point of Marginal Cheapness</a:t>
              </a:r>
              <a:endParaRPr kumimoji="0" lang="en-US" sz="1000" b="0" i="0" u="none" strike="noStrike" kern="0" cap="none" spc="0" normalizeH="0" baseline="0" noProof="0">
                <a:ln>
                  <a:noFill/>
                </a:ln>
                <a:solidFill>
                  <a:srgbClr val="58595B"/>
                </a:solidFill>
                <a:effectLst/>
                <a:uLnTx/>
                <a:uFillTx/>
                <a:latin typeface="Calibri" pitchFamily="34" charset="0"/>
              </a:endParaRPr>
            </a:p>
          </p:txBody>
        </p:sp>
        <p:sp>
          <p:nvSpPr>
            <p:cNvPr id="56" name="Text Box 290">
              <a:extLst>
                <a:ext uri="{FF2B5EF4-FFF2-40B4-BE49-F238E27FC236}">
                  <a16:creationId xmlns:a16="http://schemas.microsoft.com/office/drawing/2014/main" id="{79071F0E-FAD8-421F-A70B-4894FDDB84E9}"/>
                </a:ext>
              </a:extLst>
            </p:cNvPr>
            <p:cNvSpPr>
              <a:spLocks noChangeArrowheads="1"/>
            </p:cNvSpPr>
            <p:nvPr/>
          </p:nvSpPr>
          <p:spPr bwMode="auto">
            <a:xfrm>
              <a:off x="3987006" y="3517901"/>
              <a:ext cx="1036637" cy="469678"/>
            </a:xfrm>
            <a:prstGeom prst="roundRect">
              <a:avLst>
                <a:gd name="adj" fmla="val 16667"/>
              </a:avLst>
            </a:prstGeom>
            <a:solidFill>
              <a:srgbClr val="FFFFFF"/>
            </a:solidFill>
            <a:ln w="9525">
              <a:solidFill>
                <a:srgbClr val="004E69"/>
              </a:solidFill>
              <a:miter lim="800000"/>
              <a:headEnd/>
              <a:tailEnd/>
            </a:ln>
          </p:spPr>
          <p:txBody>
            <a:bodyPr lIns="91418" tIns="45709" rIns="91418" bIns="45709">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58595B"/>
                  </a:solidFill>
                  <a:effectLst/>
                  <a:uLnTx/>
                  <a:uFillTx/>
                  <a:latin typeface="Calibri" pitchFamily="34" charset="0"/>
                </a:rPr>
                <a:t>Normal Price (Indifference)</a:t>
              </a:r>
            </a:p>
          </p:txBody>
        </p:sp>
        <p:sp>
          <p:nvSpPr>
            <p:cNvPr id="58" name="Text Box 291">
              <a:extLst>
                <a:ext uri="{FF2B5EF4-FFF2-40B4-BE49-F238E27FC236}">
                  <a16:creationId xmlns:a16="http://schemas.microsoft.com/office/drawing/2014/main" id="{E9F6F4E7-9699-43B0-9613-5C09A33DE465}"/>
                </a:ext>
              </a:extLst>
            </p:cNvPr>
            <p:cNvSpPr>
              <a:spLocks noChangeArrowheads="1"/>
            </p:cNvSpPr>
            <p:nvPr/>
          </p:nvSpPr>
          <p:spPr bwMode="auto">
            <a:xfrm>
              <a:off x="5703888" y="4446793"/>
              <a:ext cx="1481137" cy="469678"/>
            </a:xfrm>
            <a:prstGeom prst="roundRect">
              <a:avLst>
                <a:gd name="adj" fmla="val 16667"/>
              </a:avLst>
            </a:prstGeom>
            <a:solidFill>
              <a:srgbClr val="FFFFFF"/>
            </a:solidFill>
            <a:ln w="9525">
              <a:solidFill>
                <a:srgbClr val="004E69"/>
              </a:solidFill>
              <a:miter lim="800000"/>
              <a:headEnd/>
              <a:tailEnd/>
            </a:ln>
          </p:spPr>
          <p:txBody>
            <a:bodyPr lIns="91418" tIns="45709" rIns="91418" bIns="45709">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58595B"/>
                  </a:solidFill>
                  <a:effectLst/>
                  <a:uLnTx/>
                  <a:uFillTx/>
                  <a:latin typeface="Calibri" pitchFamily="34" charset="0"/>
                </a:rPr>
                <a:t>Point of Marginal</a:t>
              </a:r>
              <a:br>
                <a:rPr kumimoji="0" lang="en-US" sz="1000" b="1" i="0" u="none" strike="noStrike" kern="0" cap="none" spc="0" normalizeH="0" baseline="0" noProof="0">
                  <a:ln>
                    <a:noFill/>
                  </a:ln>
                  <a:solidFill>
                    <a:srgbClr val="58595B"/>
                  </a:solidFill>
                  <a:effectLst/>
                  <a:uLnTx/>
                  <a:uFillTx/>
                  <a:latin typeface="Calibri" pitchFamily="34" charset="0"/>
                </a:rPr>
              </a:br>
              <a:r>
                <a:rPr kumimoji="0" lang="en-US" sz="1000" b="1" i="0" u="none" strike="noStrike" kern="0" cap="none" spc="0" normalizeH="0" baseline="0" noProof="0">
                  <a:ln>
                    <a:noFill/>
                  </a:ln>
                  <a:solidFill>
                    <a:srgbClr val="58595B"/>
                  </a:solidFill>
                  <a:effectLst/>
                  <a:uLnTx/>
                  <a:uFillTx/>
                  <a:latin typeface="Calibri" pitchFamily="34" charset="0"/>
                </a:rPr>
                <a:t>Expensiveness</a:t>
              </a:r>
              <a:endParaRPr kumimoji="0" lang="en-US" sz="1000" b="0" i="0" u="none" strike="noStrike" kern="0" cap="none" spc="0" normalizeH="0" baseline="0" noProof="0">
                <a:ln>
                  <a:noFill/>
                </a:ln>
                <a:solidFill>
                  <a:srgbClr val="58595B"/>
                </a:solidFill>
                <a:effectLst/>
                <a:uLnTx/>
                <a:uFillTx/>
                <a:latin typeface="Calibri" pitchFamily="34" charset="0"/>
              </a:endParaRPr>
            </a:p>
          </p:txBody>
        </p:sp>
        <p:sp>
          <p:nvSpPr>
            <p:cNvPr id="60" name="Text Box 292">
              <a:extLst>
                <a:ext uri="{FF2B5EF4-FFF2-40B4-BE49-F238E27FC236}">
                  <a16:creationId xmlns:a16="http://schemas.microsoft.com/office/drawing/2014/main" id="{122477DA-FFAF-46CF-B1E0-41E27C31B7F5}"/>
                </a:ext>
              </a:extLst>
            </p:cNvPr>
            <p:cNvSpPr>
              <a:spLocks noChangeArrowheads="1"/>
            </p:cNvSpPr>
            <p:nvPr/>
          </p:nvSpPr>
          <p:spPr bwMode="auto">
            <a:xfrm>
              <a:off x="3277926" y="5506746"/>
              <a:ext cx="1809750" cy="650333"/>
            </a:xfrm>
            <a:prstGeom prst="roundRect">
              <a:avLst>
                <a:gd name="adj" fmla="val 16667"/>
              </a:avLst>
            </a:prstGeom>
            <a:solidFill>
              <a:srgbClr val="FFFFFF"/>
            </a:solidFill>
            <a:ln w="9525">
              <a:solidFill>
                <a:srgbClr val="004E69"/>
              </a:solidFill>
              <a:miter lim="800000"/>
              <a:headEnd/>
              <a:tailEnd/>
            </a:ln>
          </p:spPr>
          <p:txBody>
            <a:bodyPr lIns="91418" tIns="45709" rIns="91418" bIns="45709">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58595B"/>
                  </a:solidFill>
                  <a:effectLst/>
                  <a:uLnTx/>
                  <a:uFillTx/>
                  <a:latin typeface="Calibri" pitchFamily="34" charset="0"/>
                </a:rPr>
                <a:t>Minimum Rejection Price/Point of Lease Resistance (Optimal)</a:t>
              </a:r>
              <a:endParaRPr kumimoji="0" lang="en-US" sz="1000" b="0" i="0" u="none" strike="noStrike" kern="0" cap="none" spc="0" normalizeH="0" baseline="0" noProof="0">
                <a:ln>
                  <a:noFill/>
                </a:ln>
                <a:solidFill>
                  <a:srgbClr val="58595B"/>
                </a:solidFill>
                <a:effectLst/>
                <a:uLnTx/>
                <a:uFillTx/>
                <a:latin typeface="Calibri" pitchFamily="34" charset="0"/>
              </a:endParaRPr>
            </a:p>
          </p:txBody>
        </p:sp>
        <p:grpSp>
          <p:nvGrpSpPr>
            <p:cNvPr id="62" name="Group 36">
              <a:extLst>
                <a:ext uri="{FF2B5EF4-FFF2-40B4-BE49-F238E27FC236}">
                  <a16:creationId xmlns:a16="http://schemas.microsoft.com/office/drawing/2014/main" id="{8EA918C1-1398-4A64-9657-A929278F7C91}"/>
                </a:ext>
              </a:extLst>
            </p:cNvPr>
            <p:cNvGrpSpPr>
              <a:grpSpLocks/>
            </p:cNvGrpSpPr>
            <p:nvPr/>
          </p:nvGrpSpPr>
          <p:grpSpPr bwMode="auto">
            <a:xfrm>
              <a:off x="3159125" y="4264028"/>
              <a:ext cx="2418946" cy="712788"/>
              <a:chOff x="2156" y="2242"/>
              <a:chExt cx="1651" cy="449"/>
            </a:xfrm>
          </p:grpSpPr>
          <p:sp>
            <p:nvSpPr>
              <p:cNvPr id="63" name="Line 307">
                <a:extLst>
                  <a:ext uri="{FF2B5EF4-FFF2-40B4-BE49-F238E27FC236}">
                    <a16:creationId xmlns:a16="http://schemas.microsoft.com/office/drawing/2014/main" id="{216A99EB-36F8-4DDF-8C0F-C12C2DA2FDE6}"/>
                  </a:ext>
                </a:extLst>
              </p:cNvPr>
              <p:cNvSpPr>
                <a:spLocks noChangeShapeType="1"/>
              </p:cNvSpPr>
              <p:nvPr/>
            </p:nvSpPr>
            <p:spPr bwMode="auto">
              <a:xfrm flipH="1">
                <a:off x="3805" y="2242"/>
                <a:ext cx="2" cy="449"/>
              </a:xfrm>
              <a:prstGeom prst="line">
                <a:avLst/>
              </a:prstGeom>
              <a:noFill/>
              <a:ln w="76200">
                <a:solidFill>
                  <a:srgbClr val="28105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8595B"/>
                  </a:solidFill>
                  <a:effectLst/>
                  <a:uLnTx/>
                  <a:uFillTx/>
                  <a:latin typeface="Calibri"/>
                </a:endParaRPr>
              </a:p>
            </p:txBody>
          </p:sp>
          <p:sp>
            <p:nvSpPr>
              <p:cNvPr id="64" name="Text Box 308">
                <a:extLst>
                  <a:ext uri="{FF2B5EF4-FFF2-40B4-BE49-F238E27FC236}">
                    <a16:creationId xmlns:a16="http://schemas.microsoft.com/office/drawing/2014/main" id="{3891AC7C-4DF5-49FA-B712-12C81707FDB7}"/>
                  </a:ext>
                </a:extLst>
              </p:cNvPr>
              <p:cNvSpPr txBox="1">
                <a:spLocks noChangeArrowheads="1"/>
              </p:cNvSpPr>
              <p:nvPr/>
            </p:nvSpPr>
            <p:spPr bwMode="auto">
              <a:xfrm>
                <a:off x="2179" y="2475"/>
                <a:ext cx="1597" cy="205"/>
              </a:xfrm>
              <a:prstGeom prst="roundRect">
                <a:avLst/>
              </a:prstGeom>
              <a:noFill/>
              <a:ln w="25400" cap="flat" cmpd="sng" algn="ctr">
                <a:noFill/>
                <a:prstDash val="solid"/>
                <a:headEnd/>
                <a:tailEnd/>
              </a:ln>
              <a:effectLst/>
            </p:spPr>
            <p:txBody>
              <a:bodyPr wrap="square">
                <a:spAutoFit/>
              </a:bodyPr>
              <a:lstStyle>
                <a:lvl1pPr>
                  <a:defRPr sz="2400">
                    <a:solidFill>
                      <a:schemeClr val="bg1"/>
                    </a:solidFill>
                    <a:latin typeface="Arial" pitchFamily="34" charset="0"/>
                    <a:ea typeface="MS PGothic" pitchFamily="34" charset="-128"/>
                  </a:defRPr>
                </a:lvl1pPr>
                <a:lvl2pPr marL="742950" indent="-285750">
                  <a:defRPr sz="2400">
                    <a:solidFill>
                      <a:schemeClr val="bg1"/>
                    </a:solidFill>
                    <a:latin typeface="Arial" pitchFamily="34" charset="0"/>
                    <a:ea typeface="MS PGothic" pitchFamily="34" charset="-128"/>
                  </a:defRPr>
                </a:lvl2pPr>
                <a:lvl3pPr marL="1143000" indent="-228600">
                  <a:defRPr sz="2400">
                    <a:solidFill>
                      <a:schemeClr val="bg1"/>
                    </a:solidFill>
                    <a:latin typeface="Arial" pitchFamily="34" charset="0"/>
                    <a:ea typeface="MS PGothic" pitchFamily="34" charset="-128"/>
                  </a:defRPr>
                </a:lvl3pPr>
                <a:lvl4pPr marL="1600200" indent="-228600">
                  <a:defRPr sz="2400">
                    <a:solidFill>
                      <a:schemeClr val="bg1"/>
                    </a:solidFill>
                    <a:latin typeface="Arial" pitchFamily="34" charset="0"/>
                    <a:ea typeface="MS PGothic" pitchFamily="34" charset="-128"/>
                  </a:defRPr>
                </a:lvl4pPr>
                <a:lvl5pPr marL="2057400" indent="-228600">
                  <a:defRPr sz="2400">
                    <a:solidFill>
                      <a:schemeClr val="bg1"/>
                    </a:solidFill>
                    <a:latin typeface="Arial" pitchFamily="34" charset="0"/>
                    <a:ea typeface="MS PGothic" pitchFamily="34" charset="-128"/>
                  </a:defRPr>
                </a:lvl5pPr>
                <a:lvl6pPr marL="2514600" indent="-228600" fontAlgn="base">
                  <a:spcBef>
                    <a:spcPct val="0"/>
                  </a:spcBef>
                  <a:spcAft>
                    <a:spcPct val="0"/>
                  </a:spcAft>
                  <a:defRPr sz="2400">
                    <a:solidFill>
                      <a:schemeClr val="bg1"/>
                    </a:solidFill>
                    <a:latin typeface="Arial" pitchFamily="34" charset="0"/>
                    <a:ea typeface="MS PGothic" pitchFamily="34" charset="-128"/>
                  </a:defRPr>
                </a:lvl6pPr>
                <a:lvl7pPr marL="2971800" indent="-228600" fontAlgn="base">
                  <a:spcBef>
                    <a:spcPct val="0"/>
                  </a:spcBef>
                  <a:spcAft>
                    <a:spcPct val="0"/>
                  </a:spcAft>
                  <a:defRPr sz="2400">
                    <a:solidFill>
                      <a:schemeClr val="bg1"/>
                    </a:solidFill>
                    <a:latin typeface="Arial" pitchFamily="34" charset="0"/>
                    <a:ea typeface="MS PGothic" pitchFamily="34" charset="-128"/>
                  </a:defRPr>
                </a:lvl7pPr>
                <a:lvl8pPr marL="3429000" indent="-228600" fontAlgn="base">
                  <a:spcBef>
                    <a:spcPct val="0"/>
                  </a:spcBef>
                  <a:spcAft>
                    <a:spcPct val="0"/>
                  </a:spcAft>
                  <a:defRPr sz="2400">
                    <a:solidFill>
                      <a:schemeClr val="bg1"/>
                    </a:solidFill>
                    <a:latin typeface="Arial" pitchFamily="34" charset="0"/>
                    <a:ea typeface="MS PGothic" pitchFamily="34" charset="-128"/>
                  </a:defRPr>
                </a:lvl8pPr>
                <a:lvl9pPr marL="3886200" indent="-228600" fontAlgn="base">
                  <a:spcBef>
                    <a:spcPct val="0"/>
                  </a:spcBef>
                  <a:spcAft>
                    <a:spcPct val="0"/>
                  </a:spcAft>
                  <a:defRPr sz="2400">
                    <a:solidFill>
                      <a:schemeClr val="bg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200" b="1" i="0" u="none" strike="noStrike" kern="0" cap="none" spc="0" normalizeH="0" baseline="0" noProof="0" dirty="0">
                    <a:ln>
                      <a:noFill/>
                    </a:ln>
                    <a:solidFill>
                      <a:srgbClr val="58595B"/>
                    </a:solidFill>
                    <a:effectLst/>
                    <a:uLnTx/>
                    <a:uFillTx/>
                    <a:latin typeface="Arial" pitchFamily="34" charset="0"/>
                    <a:ea typeface="MS PGothic" pitchFamily="34" charset="-128"/>
                    <a:cs typeface="+mn-cs"/>
                  </a:rPr>
                  <a:t>Acceptable Price Range</a:t>
                </a:r>
              </a:p>
            </p:txBody>
          </p:sp>
          <p:sp>
            <p:nvSpPr>
              <p:cNvPr id="65" name="Line 307">
                <a:extLst>
                  <a:ext uri="{FF2B5EF4-FFF2-40B4-BE49-F238E27FC236}">
                    <a16:creationId xmlns:a16="http://schemas.microsoft.com/office/drawing/2014/main" id="{E32E8C64-DEF0-484D-B61E-8868CAE2115E}"/>
                  </a:ext>
                </a:extLst>
              </p:cNvPr>
              <p:cNvSpPr>
                <a:spLocks noChangeShapeType="1"/>
              </p:cNvSpPr>
              <p:nvPr/>
            </p:nvSpPr>
            <p:spPr bwMode="auto">
              <a:xfrm flipH="1">
                <a:off x="2156" y="2242"/>
                <a:ext cx="2" cy="449"/>
              </a:xfrm>
              <a:prstGeom prst="line">
                <a:avLst/>
              </a:prstGeom>
              <a:noFill/>
              <a:ln w="76200">
                <a:solidFill>
                  <a:srgbClr val="28105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8595B"/>
                  </a:solidFill>
                  <a:effectLst/>
                  <a:uLnTx/>
                  <a:uFillTx/>
                  <a:latin typeface="Calibri"/>
                </a:endParaRPr>
              </a:p>
            </p:txBody>
          </p:sp>
          <p:cxnSp>
            <p:nvCxnSpPr>
              <p:cNvPr id="66" name="Straight Connector 15">
                <a:extLst>
                  <a:ext uri="{FF2B5EF4-FFF2-40B4-BE49-F238E27FC236}">
                    <a16:creationId xmlns:a16="http://schemas.microsoft.com/office/drawing/2014/main" id="{8A32DBD3-A656-4DDB-8044-53A96A2999F8}"/>
                  </a:ext>
                </a:extLst>
              </p:cNvPr>
              <p:cNvCxnSpPr>
                <a:cxnSpLocks noChangeShapeType="1"/>
              </p:cNvCxnSpPr>
              <p:nvPr/>
            </p:nvCxnSpPr>
            <p:spPr bwMode="auto">
              <a:xfrm flipV="1">
                <a:off x="2164" y="2435"/>
                <a:ext cx="1626" cy="25"/>
              </a:xfrm>
              <a:prstGeom prst="line">
                <a:avLst/>
              </a:prstGeom>
              <a:noFill/>
              <a:ln w="25400" algn="ctr">
                <a:solidFill>
                  <a:srgbClr val="281051"/>
                </a:solidFill>
                <a:prstDash val="dash"/>
                <a:round/>
                <a:headEnd type="triangle" w="med" len="med"/>
                <a:tailEnd type="triangle" w="med" len="med"/>
              </a:ln>
            </p:spPr>
          </p:cxnSp>
        </p:grpSp>
      </p:grpSp>
      <p:grpSp>
        <p:nvGrpSpPr>
          <p:cNvPr id="67" name="Group 28">
            <a:extLst>
              <a:ext uri="{FF2B5EF4-FFF2-40B4-BE49-F238E27FC236}">
                <a16:creationId xmlns:a16="http://schemas.microsoft.com/office/drawing/2014/main" id="{4CB612F4-07A0-4095-8987-8B95665E5DA4}"/>
              </a:ext>
            </a:extLst>
          </p:cNvPr>
          <p:cNvGrpSpPr/>
          <p:nvPr/>
        </p:nvGrpSpPr>
        <p:grpSpPr>
          <a:xfrm>
            <a:off x="9644146" y="1523967"/>
            <a:ext cx="1794662" cy="677108"/>
            <a:chOff x="386862" y="5627078"/>
            <a:chExt cx="1406770" cy="752958"/>
          </a:xfrm>
        </p:grpSpPr>
        <p:cxnSp>
          <p:nvCxnSpPr>
            <p:cNvPr id="69" name="Straight Connector 23">
              <a:extLst>
                <a:ext uri="{FF2B5EF4-FFF2-40B4-BE49-F238E27FC236}">
                  <a16:creationId xmlns:a16="http://schemas.microsoft.com/office/drawing/2014/main" id="{2435CE3E-E85B-4B97-90DD-3FC306C2EDBE}"/>
                </a:ext>
              </a:extLst>
            </p:cNvPr>
            <p:cNvCxnSpPr/>
            <p:nvPr/>
          </p:nvCxnSpPr>
          <p:spPr>
            <a:xfrm>
              <a:off x="386862" y="5709138"/>
              <a:ext cx="422031" cy="0"/>
            </a:xfrm>
            <a:prstGeom prst="line">
              <a:avLst/>
            </a:prstGeom>
            <a:noFill/>
            <a:ln w="25400" cap="flat" cmpd="sng" algn="ctr">
              <a:solidFill>
                <a:srgbClr val="ED6737"/>
              </a:solidFill>
              <a:prstDash val="solid"/>
            </a:ln>
            <a:effectLst/>
          </p:spPr>
        </p:cxnSp>
        <p:cxnSp>
          <p:nvCxnSpPr>
            <p:cNvPr id="71" name="Straight Connector 24">
              <a:extLst>
                <a:ext uri="{FF2B5EF4-FFF2-40B4-BE49-F238E27FC236}">
                  <a16:creationId xmlns:a16="http://schemas.microsoft.com/office/drawing/2014/main" id="{CCADF7F1-AE68-452D-9471-B9732CADE940}"/>
                </a:ext>
              </a:extLst>
            </p:cNvPr>
            <p:cNvCxnSpPr/>
            <p:nvPr/>
          </p:nvCxnSpPr>
          <p:spPr>
            <a:xfrm>
              <a:off x="386862" y="5903906"/>
              <a:ext cx="422031" cy="0"/>
            </a:xfrm>
            <a:prstGeom prst="line">
              <a:avLst/>
            </a:prstGeom>
            <a:noFill/>
            <a:ln w="25400" cap="flat" cmpd="sng" algn="ctr">
              <a:solidFill>
                <a:srgbClr val="A8CCDD"/>
              </a:solidFill>
              <a:prstDash val="solid"/>
            </a:ln>
            <a:effectLst/>
          </p:spPr>
        </p:cxnSp>
        <p:cxnSp>
          <p:nvCxnSpPr>
            <p:cNvPr id="73" name="Straight Connector 25">
              <a:extLst>
                <a:ext uri="{FF2B5EF4-FFF2-40B4-BE49-F238E27FC236}">
                  <a16:creationId xmlns:a16="http://schemas.microsoft.com/office/drawing/2014/main" id="{CC78F3EE-49CD-4B63-A28D-25561B8D5214}"/>
                </a:ext>
              </a:extLst>
            </p:cNvPr>
            <p:cNvCxnSpPr/>
            <p:nvPr/>
          </p:nvCxnSpPr>
          <p:spPr>
            <a:xfrm>
              <a:off x="386862" y="6101334"/>
              <a:ext cx="422031" cy="0"/>
            </a:xfrm>
            <a:prstGeom prst="line">
              <a:avLst/>
            </a:prstGeom>
            <a:noFill/>
            <a:ln w="25400" cap="flat" cmpd="sng" algn="ctr">
              <a:solidFill>
                <a:srgbClr val="FBB040"/>
              </a:solidFill>
              <a:prstDash val="solid"/>
            </a:ln>
            <a:effectLst/>
          </p:spPr>
        </p:cxnSp>
        <p:cxnSp>
          <p:nvCxnSpPr>
            <p:cNvPr id="75" name="Straight Connector 26">
              <a:extLst>
                <a:ext uri="{FF2B5EF4-FFF2-40B4-BE49-F238E27FC236}">
                  <a16:creationId xmlns:a16="http://schemas.microsoft.com/office/drawing/2014/main" id="{7F88F35C-39BC-4B36-BA6A-10B4848F5EA1}"/>
                </a:ext>
              </a:extLst>
            </p:cNvPr>
            <p:cNvCxnSpPr/>
            <p:nvPr/>
          </p:nvCxnSpPr>
          <p:spPr>
            <a:xfrm>
              <a:off x="386862" y="6289728"/>
              <a:ext cx="422031" cy="0"/>
            </a:xfrm>
            <a:prstGeom prst="line">
              <a:avLst/>
            </a:prstGeom>
            <a:noFill/>
            <a:ln w="25400" cap="flat" cmpd="sng" algn="ctr">
              <a:solidFill>
                <a:srgbClr val="008E94"/>
              </a:solidFill>
              <a:prstDash val="solid"/>
            </a:ln>
            <a:effectLst/>
          </p:spPr>
        </p:cxnSp>
        <p:sp>
          <p:nvSpPr>
            <p:cNvPr id="76" name="TextBox 27">
              <a:extLst>
                <a:ext uri="{FF2B5EF4-FFF2-40B4-BE49-F238E27FC236}">
                  <a16:creationId xmlns:a16="http://schemas.microsoft.com/office/drawing/2014/main" id="{BD54DC04-2A16-4EDB-A2FE-3775A83DF745}"/>
                </a:ext>
              </a:extLst>
            </p:cNvPr>
            <p:cNvSpPr txBox="1"/>
            <p:nvPr/>
          </p:nvSpPr>
          <p:spPr>
            <a:xfrm>
              <a:off x="879232" y="5627078"/>
              <a:ext cx="914400" cy="75295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58595B"/>
                  </a:solidFill>
                  <a:effectLst/>
                  <a:uLnTx/>
                  <a:uFillTx/>
                  <a:latin typeface="Calibri"/>
                </a:rPr>
                <a:t>Expensive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58595B"/>
                  </a:solidFill>
                  <a:effectLst/>
                  <a:uLnTx/>
                  <a:uFillTx/>
                  <a:latin typeface="Calibri"/>
                </a:rPr>
                <a:t>Too expensive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58595B"/>
                  </a:solidFill>
                  <a:effectLst/>
                  <a:uLnTx/>
                  <a:uFillTx/>
                  <a:latin typeface="Calibri"/>
                </a:rPr>
                <a:t>Cheap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58595B"/>
                  </a:solidFill>
                  <a:effectLst/>
                  <a:uLnTx/>
                  <a:uFillTx/>
                  <a:latin typeface="Calibri"/>
                </a:rPr>
                <a:t>Too Cheap</a:t>
              </a:r>
            </a:p>
          </p:txBody>
        </p:sp>
      </p:grpSp>
    </p:spTree>
    <p:extLst>
      <p:ext uri="{BB962C8B-B14F-4D97-AF65-F5344CB8AC3E}">
        <p14:creationId xmlns:p14="http://schemas.microsoft.com/office/powerpoint/2010/main" val="329995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E9124B54-37A2-4650-ACD1-01FA64FAC4BA}"/>
              </a:ext>
            </a:extLst>
          </p:cNvPr>
          <p:cNvGraphicFramePr>
            <a:graphicFrameLocks noChangeAspect="1"/>
          </p:cNvGraphicFramePr>
          <p:nvPr>
            <p:extLst>
              <p:ext uri="{D42A27DB-BD31-4B8C-83A1-F6EECF244321}">
                <p14:modId xmlns:p14="http://schemas.microsoft.com/office/powerpoint/2010/main" val="1305051997"/>
              </p:ext>
            </p:extLst>
          </p:nvPr>
        </p:nvGraphicFramePr>
        <p:xfrm>
          <a:off x="312001" y="1429920"/>
          <a:ext cx="11269985" cy="473526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10">
            <a:extLst>
              <a:ext uri="{FF2B5EF4-FFF2-40B4-BE49-F238E27FC236}">
                <a16:creationId xmlns:a16="http://schemas.microsoft.com/office/drawing/2014/main" id="{43D9C6E2-21B0-4B1E-B053-FB4FAE3D9F25}"/>
              </a:ext>
            </a:extLst>
          </p:cNvPr>
          <p:cNvSpPr>
            <a:spLocks noChangeArrowheads="1"/>
          </p:cNvSpPr>
          <p:nvPr/>
        </p:nvSpPr>
        <p:spPr bwMode="auto">
          <a:xfrm>
            <a:off x="2897163" y="3257255"/>
            <a:ext cx="45719" cy="276999"/>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0000"/>
              </a:solidFill>
              <a:effectLst/>
              <a:uLnTx/>
              <a:uFillTx/>
            </a:endParaRPr>
          </a:p>
        </p:txBody>
      </p:sp>
      <p:sp>
        <p:nvSpPr>
          <p:cNvPr id="7" name="Rectangle 213">
            <a:extLst>
              <a:ext uri="{FF2B5EF4-FFF2-40B4-BE49-F238E27FC236}">
                <a16:creationId xmlns:a16="http://schemas.microsoft.com/office/drawing/2014/main" id="{484F30E9-462B-4494-8584-18A766F232C0}"/>
              </a:ext>
            </a:extLst>
          </p:cNvPr>
          <p:cNvSpPr>
            <a:spLocks noChangeArrowheads="1"/>
          </p:cNvSpPr>
          <p:nvPr/>
        </p:nvSpPr>
        <p:spPr bwMode="auto">
          <a:xfrm>
            <a:off x="2897163" y="4081172"/>
            <a:ext cx="45719" cy="276999"/>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0000"/>
              </a:solidFill>
              <a:effectLst/>
              <a:uLnTx/>
              <a:uFillTx/>
            </a:endParaRPr>
          </a:p>
        </p:txBody>
      </p:sp>
      <p:sp>
        <p:nvSpPr>
          <p:cNvPr id="8" name="Rectangle 214">
            <a:extLst>
              <a:ext uri="{FF2B5EF4-FFF2-40B4-BE49-F238E27FC236}">
                <a16:creationId xmlns:a16="http://schemas.microsoft.com/office/drawing/2014/main" id="{E39A590E-B49E-44C6-8DBE-F43644EF5253}"/>
              </a:ext>
            </a:extLst>
          </p:cNvPr>
          <p:cNvSpPr>
            <a:spLocks noChangeArrowheads="1"/>
          </p:cNvSpPr>
          <p:nvPr/>
        </p:nvSpPr>
        <p:spPr bwMode="auto">
          <a:xfrm>
            <a:off x="2897163" y="4357397"/>
            <a:ext cx="45719" cy="276999"/>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0000"/>
              </a:solidFill>
              <a:effectLst/>
              <a:uLnTx/>
              <a:uFillTx/>
            </a:endParaRPr>
          </a:p>
        </p:txBody>
      </p:sp>
      <p:sp>
        <p:nvSpPr>
          <p:cNvPr id="9" name="Rectangle 216">
            <a:extLst>
              <a:ext uri="{FF2B5EF4-FFF2-40B4-BE49-F238E27FC236}">
                <a16:creationId xmlns:a16="http://schemas.microsoft.com/office/drawing/2014/main" id="{6967A5D3-3E25-4BC7-A74B-CE01F669CC36}"/>
              </a:ext>
            </a:extLst>
          </p:cNvPr>
          <p:cNvSpPr>
            <a:spLocks noChangeArrowheads="1"/>
          </p:cNvSpPr>
          <p:nvPr/>
        </p:nvSpPr>
        <p:spPr bwMode="auto">
          <a:xfrm>
            <a:off x="2897163" y="4906672"/>
            <a:ext cx="45719" cy="276999"/>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0000"/>
              </a:solidFill>
              <a:effectLst/>
              <a:uLnTx/>
              <a:uFillTx/>
            </a:endParaRPr>
          </a:p>
        </p:txBody>
      </p:sp>
      <p:sp>
        <p:nvSpPr>
          <p:cNvPr id="4" name="object 10">
            <a:extLst>
              <a:ext uri="{FF2B5EF4-FFF2-40B4-BE49-F238E27FC236}">
                <a16:creationId xmlns:a16="http://schemas.microsoft.com/office/drawing/2014/main" id="{7E63C582-E2B3-40E1-8739-C6B31EF8DD3B}"/>
              </a:ext>
            </a:extLst>
          </p:cNvPr>
          <p:cNvSpPr txBox="1"/>
          <p:nvPr/>
        </p:nvSpPr>
        <p:spPr>
          <a:xfrm>
            <a:off x="852465" y="297694"/>
            <a:ext cx="9808058" cy="413575"/>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PSM: Price Sensitivity Measurement</a:t>
            </a:r>
          </a:p>
        </p:txBody>
      </p:sp>
    </p:spTree>
    <p:extLst>
      <p:ext uri="{BB962C8B-B14F-4D97-AF65-F5344CB8AC3E}">
        <p14:creationId xmlns:p14="http://schemas.microsoft.com/office/powerpoint/2010/main" val="2948813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a:spcBef>
                <a:spcPts val="105"/>
              </a:spcBef>
            </a:pPr>
            <a:r>
              <a:rPr lang="en-US" sz="2600" dirty="0">
                <a:solidFill>
                  <a:srgbClr val="2F469C"/>
                </a:solidFill>
                <a:latin typeface="Arial" panose="020B0604020202020204" pitchFamily="34" charset="0"/>
                <a:cs typeface="Arial" panose="020B0604020202020204" pitchFamily="34" charset="0"/>
              </a:rPr>
              <a:t>PSM: Price Sensitivity Measurement</a:t>
            </a:r>
          </a:p>
          <a:p>
            <a:pPr marL="12700">
              <a:spcBef>
                <a:spcPts val="105"/>
              </a:spcBef>
            </a:pPr>
            <a:r>
              <a:rPr lang="en-US" sz="2600" dirty="0">
                <a:solidFill>
                  <a:srgbClr val="2F469C"/>
                </a:solidFill>
                <a:latin typeface="Arial" panose="020B0604020202020204" pitchFamily="34" charset="0"/>
                <a:cs typeface="Arial" panose="020B0604020202020204" pitchFamily="34" charset="0"/>
              </a:rPr>
              <a:t>Example of Deliverable</a:t>
            </a:r>
          </a:p>
        </p:txBody>
      </p:sp>
      <p:pic>
        <p:nvPicPr>
          <p:cNvPr id="3" name="Imagem 2">
            <a:extLst>
              <a:ext uri="{FF2B5EF4-FFF2-40B4-BE49-F238E27FC236}">
                <a16:creationId xmlns:a16="http://schemas.microsoft.com/office/drawing/2014/main" id="{E872A586-916B-44BB-B6EA-04A132D883CF}"/>
              </a:ext>
            </a:extLst>
          </p:cNvPr>
          <p:cNvPicPr>
            <a:picLocks noChangeAspect="1"/>
          </p:cNvPicPr>
          <p:nvPr/>
        </p:nvPicPr>
        <p:blipFill>
          <a:blip r:embed="rId3"/>
          <a:stretch>
            <a:fillRect/>
          </a:stretch>
        </p:blipFill>
        <p:spPr>
          <a:xfrm>
            <a:off x="1517299" y="1364343"/>
            <a:ext cx="9143224" cy="5021792"/>
          </a:xfrm>
          <a:prstGeom prst="rect">
            <a:avLst/>
          </a:prstGeom>
        </p:spPr>
      </p:pic>
    </p:spTree>
    <p:extLst>
      <p:ext uri="{BB962C8B-B14F-4D97-AF65-F5344CB8AC3E}">
        <p14:creationId xmlns:p14="http://schemas.microsoft.com/office/powerpoint/2010/main" val="1500448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 forme 12">
            <a:extLst>
              <a:ext uri="{FF2B5EF4-FFF2-40B4-BE49-F238E27FC236}">
                <a16:creationId xmlns:a16="http://schemas.microsoft.com/office/drawing/2014/main" id="{3CC64BAE-EA8C-4CA0-BC02-2C2042E508A0}"/>
              </a:ext>
            </a:extLst>
          </p:cNvPr>
          <p:cNvSpPr/>
          <p:nvPr/>
        </p:nvSpPr>
        <p:spPr>
          <a:xfrm rot="18932423">
            <a:off x="2101013" y="2821241"/>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Forme libre : forme 13">
            <a:extLst>
              <a:ext uri="{FF2B5EF4-FFF2-40B4-BE49-F238E27FC236}">
                <a16:creationId xmlns:a16="http://schemas.microsoft.com/office/drawing/2014/main" id="{8F55E7D5-45E7-4651-8FB0-B3795B9F2A7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Slide Number Placeholder 1">
            <a:extLst>
              <a:ext uri="{FF2B5EF4-FFF2-40B4-BE49-F238E27FC236}">
                <a16:creationId xmlns:a16="http://schemas.microsoft.com/office/drawing/2014/main" id="{2C2F4526-073C-4762-8DC1-34E206B68C2D}"/>
              </a:ext>
            </a:extLst>
          </p:cNvPr>
          <p:cNvSpPr txBox="1">
            <a:spLocks/>
          </p:cNvSpPr>
          <p:nvPr/>
        </p:nvSpPr>
        <p:spPr>
          <a:xfrm>
            <a:off x="281255" y="6290354"/>
            <a:ext cx="5290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r>
              <a:rPr kumimoji="0" lang="en-GB" sz="900" b="0" i="0" u="none" strike="noStrike" kern="1200" cap="none" spc="0" normalizeH="0" baseline="0" noProof="0" dirty="0">
                <a:ln>
                  <a:noFill/>
                </a:ln>
                <a:solidFill>
                  <a:prstClr val="white"/>
                </a:solidFill>
                <a:effectLst/>
                <a:uLnTx/>
                <a:uFillTx/>
                <a:latin typeface="Arial"/>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7" name="Text Placeholder 1">
            <a:extLst>
              <a:ext uri="{FF2B5EF4-FFF2-40B4-BE49-F238E27FC236}">
                <a16:creationId xmlns:a16="http://schemas.microsoft.com/office/drawing/2014/main" id="{73F68C11-478E-4C8C-8D03-D3B024EC88B7}"/>
              </a:ext>
            </a:extLst>
          </p:cNvPr>
          <p:cNvSpPr txBox="1">
            <a:spLocks/>
          </p:cNvSpPr>
          <p:nvPr/>
        </p:nvSpPr>
        <p:spPr>
          <a:xfrm>
            <a:off x="1028032" y="1141998"/>
            <a:ext cx="10729912" cy="916066"/>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6000" b="1" i="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r>
              <a:rPr kumimoji="0" lang="en-US" sz="6000" b="1" i="0" u="none" strike="noStrike" kern="1200" cap="none" spc="0" normalizeH="0" baseline="0" noProof="0" dirty="0">
                <a:ln>
                  <a:noFill/>
                </a:ln>
                <a:solidFill>
                  <a:prstClr val="white"/>
                </a:solidFill>
                <a:effectLst/>
                <a:uLnTx/>
                <a:uFillTx/>
                <a:latin typeface="Arial"/>
                <a:cs typeface="Segoe UI" panose="020B0502040204020203" pitchFamily="34" charset="0"/>
              </a:rPr>
              <a:t>Price Evaluation Methods</a:t>
            </a:r>
          </a:p>
          <a:p>
            <a:r>
              <a:rPr lang="en-US" sz="4400" dirty="0">
                <a:solidFill>
                  <a:prstClr val="white"/>
                </a:solidFill>
                <a:latin typeface="Arial"/>
              </a:rPr>
              <a:t>	PSM (Van </a:t>
            </a:r>
            <a:r>
              <a:rPr lang="en-US" sz="4400" dirty="0" err="1">
                <a:solidFill>
                  <a:prstClr val="white"/>
                </a:solidFill>
                <a:latin typeface="Arial"/>
              </a:rPr>
              <a:t>Westendorp</a:t>
            </a:r>
            <a:r>
              <a:rPr lang="en-US" sz="4400" dirty="0">
                <a:solidFill>
                  <a:prstClr val="white"/>
                </a:solidFill>
                <a:latin typeface="Arial"/>
              </a:rPr>
              <a:t>)</a:t>
            </a:r>
          </a:p>
          <a:p>
            <a:r>
              <a:rPr kumimoji="0" lang="en-US" sz="4400" b="1" i="0" u="none" strike="noStrike" kern="1200" cap="none" spc="0" normalizeH="0" baseline="0" noProof="0" dirty="0">
                <a:ln>
                  <a:noFill/>
                </a:ln>
                <a:solidFill>
                  <a:prstClr val="white"/>
                </a:solidFill>
                <a:effectLst/>
                <a:uLnTx/>
                <a:uFillTx/>
                <a:latin typeface="Arial"/>
                <a:cs typeface="Segoe UI" panose="020B0502040204020203" pitchFamily="34" charset="0"/>
              </a:rPr>
              <a:t>	Gabor Granger</a:t>
            </a:r>
          </a:p>
          <a:p>
            <a:r>
              <a:rPr lang="en-US" sz="4400" dirty="0">
                <a:solidFill>
                  <a:prstClr val="white"/>
                </a:solidFill>
                <a:latin typeface="Arial"/>
              </a:rPr>
              <a:t>	Conjoint</a:t>
            </a:r>
            <a:endParaRPr kumimoji="0" lang="en-US" sz="4400" b="1" i="0" u="none" strike="noStrike" kern="1200" cap="none" spc="0" normalizeH="0" baseline="0" noProof="0" dirty="0">
              <a:ln>
                <a:noFill/>
              </a:ln>
              <a:solidFill>
                <a:srgbClr val="FF585D"/>
              </a:solidFill>
              <a:effectLst/>
              <a:uLnTx/>
              <a:uFillTx/>
              <a:latin typeface="Segoe UI" panose="020B0502040204020203" pitchFamily="34" charset="0"/>
              <a:cs typeface="Segoe UI" panose="020B0502040204020203" pitchFamily="34" charset="0"/>
            </a:endParaRP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 name="Seta: para a Direita 1">
            <a:extLst>
              <a:ext uri="{FF2B5EF4-FFF2-40B4-BE49-F238E27FC236}">
                <a16:creationId xmlns:a16="http://schemas.microsoft.com/office/drawing/2014/main" id="{E5ECB568-9468-4EC7-B5FC-BC5DDF454435}"/>
              </a:ext>
            </a:extLst>
          </p:cNvPr>
          <p:cNvSpPr/>
          <p:nvPr/>
        </p:nvSpPr>
        <p:spPr>
          <a:xfrm>
            <a:off x="654201" y="3320351"/>
            <a:ext cx="1085389" cy="59101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907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Gabor Granger</a:t>
            </a:r>
          </a:p>
        </p:txBody>
      </p:sp>
      <p:sp>
        <p:nvSpPr>
          <p:cNvPr id="2" name="Rectangle 2">
            <a:extLst>
              <a:ext uri="{FF2B5EF4-FFF2-40B4-BE49-F238E27FC236}">
                <a16:creationId xmlns:a16="http://schemas.microsoft.com/office/drawing/2014/main" id="{8DB015DD-4712-49D5-AF57-D08CC0499C3D}"/>
              </a:ext>
            </a:extLst>
          </p:cNvPr>
          <p:cNvSpPr txBox="1">
            <a:spLocks noChangeArrowheads="1"/>
          </p:cNvSpPr>
          <p:nvPr/>
        </p:nvSpPr>
        <p:spPr>
          <a:xfrm>
            <a:off x="429832" y="2318184"/>
            <a:ext cx="4844955" cy="2261382"/>
          </a:xfrm>
          <a:prstGeom prst="flowChartAlternateProcess">
            <a:avLst/>
          </a:prstGeom>
          <a:noFill/>
          <a:ln w="19050">
            <a:noFill/>
            <a:prstDash val="dash"/>
          </a:ln>
        </p:spPr>
        <p:txBody>
          <a:bodyPr vert="horz" lIns="90000" tIns="90000" rIns="90000" bIns="90000" rtlCol="0" anchor="ctr">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eaLnBrk="0" hangingPunct="0">
              <a:spcBef>
                <a:spcPct val="50000"/>
              </a:spcBef>
              <a:buNone/>
            </a:pPr>
            <a:r>
              <a:rPr lang="en-US" altLang="ko-KR" sz="1600" dirty="0">
                <a:solidFill>
                  <a:schemeClr val="tx1">
                    <a:lumMod val="75000"/>
                  </a:schemeClr>
                </a:solidFill>
              </a:rPr>
              <a:t>The Gabor Granger Pricing Method, is a simple technique used to evaluate interest in a concept/product.</a:t>
            </a:r>
          </a:p>
          <a:p>
            <a:pPr marL="0" indent="0" algn="just" eaLnBrk="0" hangingPunct="0">
              <a:spcBef>
                <a:spcPct val="50000"/>
              </a:spcBef>
              <a:buNone/>
            </a:pPr>
            <a:r>
              <a:rPr lang="en-US" altLang="ko-KR" sz="1600" dirty="0">
                <a:solidFill>
                  <a:schemeClr val="tx1">
                    <a:lumMod val="75000"/>
                  </a:schemeClr>
                </a:solidFill>
              </a:rPr>
              <a:t>Gabor Granger is a form of pricing analysis </a:t>
            </a:r>
            <a:r>
              <a:rPr lang="en-US" altLang="ko-KR" sz="1600" b="1" dirty="0">
                <a:solidFill>
                  <a:schemeClr val="tx1">
                    <a:lumMod val="75000"/>
                  </a:schemeClr>
                </a:solidFill>
              </a:rPr>
              <a:t>based upon respondent ratings of purchase intention of a concept at a number of pre-defined price levels. </a:t>
            </a:r>
          </a:p>
          <a:p>
            <a:pPr marL="0" indent="0" algn="just" eaLnBrk="0" hangingPunct="0">
              <a:spcBef>
                <a:spcPct val="50000"/>
              </a:spcBef>
              <a:buNone/>
            </a:pPr>
            <a:r>
              <a:rPr lang="en-US" altLang="ko-KR" sz="1600" b="1" dirty="0">
                <a:solidFill>
                  <a:schemeClr val="tx1">
                    <a:lumMod val="75000"/>
                  </a:schemeClr>
                </a:solidFill>
              </a:rPr>
              <a:t>Respondents are asked their likelihood to purchase the concept being evaluated at each price level.</a:t>
            </a:r>
          </a:p>
          <a:p>
            <a:pPr marL="0" indent="0" algn="just" eaLnBrk="0" hangingPunct="0">
              <a:spcBef>
                <a:spcPct val="50000"/>
              </a:spcBef>
              <a:buNone/>
            </a:pPr>
            <a:r>
              <a:rPr lang="en-US" altLang="ko-KR" sz="1600" dirty="0">
                <a:solidFill>
                  <a:schemeClr val="tx1">
                    <a:lumMod val="75000"/>
                  </a:schemeClr>
                </a:solidFill>
              </a:rPr>
              <a:t>The level of purchase intention at each price level is summarized using a top or top two box purchase interest percentage plotted against price to create a purchase intent curve, which can be examined for an inflection point or a trend flattening, offering an indicator of what price might be suggested at retail.</a:t>
            </a:r>
          </a:p>
        </p:txBody>
      </p:sp>
      <p:sp>
        <p:nvSpPr>
          <p:cNvPr id="3" name="Retângulo: Cantos Arredondados 2">
            <a:extLst>
              <a:ext uri="{FF2B5EF4-FFF2-40B4-BE49-F238E27FC236}">
                <a16:creationId xmlns:a16="http://schemas.microsoft.com/office/drawing/2014/main" id="{F443F2D1-33FB-4DF2-8E1E-CB53D08D2602}"/>
              </a:ext>
            </a:extLst>
          </p:cNvPr>
          <p:cNvSpPr/>
          <p:nvPr/>
        </p:nvSpPr>
        <p:spPr>
          <a:xfrm>
            <a:off x="356968" y="1009934"/>
            <a:ext cx="4990684" cy="4954138"/>
          </a:xfrm>
          <a:prstGeom prst="roundRect">
            <a:avLst>
              <a:gd name="adj" fmla="val 5892"/>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5" name="Rounded Rectangle 1">
            <a:extLst>
              <a:ext uri="{FF2B5EF4-FFF2-40B4-BE49-F238E27FC236}">
                <a16:creationId xmlns:a16="http://schemas.microsoft.com/office/drawing/2014/main" id="{B372D64D-B499-4CFF-BE94-68D8D4DC655A}"/>
              </a:ext>
            </a:extLst>
          </p:cNvPr>
          <p:cNvSpPr>
            <a:spLocks noChangeArrowheads="1"/>
          </p:cNvSpPr>
          <p:nvPr/>
        </p:nvSpPr>
        <p:spPr bwMode="auto">
          <a:xfrm>
            <a:off x="5892225" y="4759855"/>
            <a:ext cx="5942807" cy="821865"/>
          </a:xfrm>
          <a:prstGeom prst="roundRect">
            <a:avLst>
              <a:gd name="adj" fmla="val 12535"/>
            </a:avLst>
          </a:prstGeom>
          <a:solidFill>
            <a:srgbClr val="009D9C"/>
          </a:solidFill>
          <a:ln>
            <a:noFill/>
          </a:ln>
        </p:spPr>
        <p:txBody>
          <a:bodyPr lIns="90000" tIns="90000" rIns="90000" bIns="9000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altLang="pt-BR" sz="1600" b="1" dirty="0">
                <a:solidFill>
                  <a:schemeClr val="bg1"/>
                </a:solidFill>
                <a:latin typeface="Century Gothic" panose="020B0502020202020204" pitchFamily="34" charset="0"/>
                <a:cs typeface="Segoe UI" panose="020B0502040204020203" pitchFamily="34" charset="0"/>
              </a:rPr>
              <a:t>This graph provides an illustration of top 2 box purchase intent levels at each price point.  </a:t>
            </a:r>
          </a:p>
        </p:txBody>
      </p:sp>
      <p:pic>
        <p:nvPicPr>
          <p:cNvPr id="16" name="Imagem 15">
            <a:extLst>
              <a:ext uri="{FF2B5EF4-FFF2-40B4-BE49-F238E27FC236}">
                <a16:creationId xmlns:a16="http://schemas.microsoft.com/office/drawing/2014/main" id="{4F692A32-701C-4572-B0AF-79078492A080}"/>
              </a:ext>
            </a:extLst>
          </p:cNvPr>
          <p:cNvPicPr>
            <a:picLocks noChangeAspect="1"/>
          </p:cNvPicPr>
          <p:nvPr/>
        </p:nvPicPr>
        <p:blipFill>
          <a:blip r:embed="rId3"/>
          <a:stretch>
            <a:fillRect/>
          </a:stretch>
        </p:blipFill>
        <p:spPr>
          <a:xfrm>
            <a:off x="5892225" y="1627939"/>
            <a:ext cx="5942807" cy="2798699"/>
          </a:xfrm>
          <a:prstGeom prst="rect">
            <a:avLst/>
          </a:prstGeom>
          <a:solidFill>
            <a:schemeClr val="bg1"/>
          </a:solidFill>
        </p:spPr>
      </p:pic>
      <p:sp>
        <p:nvSpPr>
          <p:cNvPr id="18" name="CaixaDeTexto 21">
            <a:extLst>
              <a:ext uri="{FF2B5EF4-FFF2-40B4-BE49-F238E27FC236}">
                <a16:creationId xmlns:a16="http://schemas.microsoft.com/office/drawing/2014/main" id="{A2BAF946-4C48-45FD-B029-8D41CEADF6AD}"/>
              </a:ext>
            </a:extLst>
          </p:cNvPr>
          <p:cNvSpPr txBox="1"/>
          <p:nvPr/>
        </p:nvSpPr>
        <p:spPr>
          <a:xfrm>
            <a:off x="5892225" y="1329525"/>
            <a:ext cx="3454792" cy="276999"/>
          </a:xfrm>
          <a:prstGeom prst="rect">
            <a:avLst/>
          </a:prstGeom>
          <a:noFill/>
          <a:effectLst/>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Example: </a:t>
            </a:r>
          </a:p>
        </p:txBody>
      </p:sp>
    </p:spTree>
    <p:extLst>
      <p:ext uri="{BB962C8B-B14F-4D97-AF65-F5344CB8AC3E}">
        <p14:creationId xmlns:p14="http://schemas.microsoft.com/office/powerpoint/2010/main" val="972661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Gabor Granger</a:t>
            </a:r>
          </a:p>
        </p:txBody>
      </p:sp>
      <p:sp>
        <p:nvSpPr>
          <p:cNvPr id="4" name="CaixaDeTexto 3">
            <a:extLst>
              <a:ext uri="{FF2B5EF4-FFF2-40B4-BE49-F238E27FC236}">
                <a16:creationId xmlns:a16="http://schemas.microsoft.com/office/drawing/2014/main" id="{4BC2873C-7E48-4597-BFE7-8D7AE0CE1CD4}"/>
              </a:ext>
            </a:extLst>
          </p:cNvPr>
          <p:cNvSpPr txBox="1"/>
          <p:nvPr/>
        </p:nvSpPr>
        <p:spPr>
          <a:xfrm>
            <a:off x="702338" y="846937"/>
            <a:ext cx="6096000" cy="461665"/>
          </a:xfrm>
          <a:prstGeom prst="rect">
            <a:avLst/>
          </a:prstGeom>
          <a:noFill/>
        </p:spPr>
        <p:txBody>
          <a:bodyPr wrap="square">
            <a:spAutoFit/>
          </a:bodyPr>
          <a:lstStyle/>
          <a:p>
            <a:pPr marL="12700">
              <a:spcBef>
                <a:spcPts val="105"/>
              </a:spcBef>
            </a:pPr>
            <a:r>
              <a:rPr lang="en-US" sz="2400" dirty="0">
                <a:solidFill>
                  <a:srgbClr val="2F469C"/>
                </a:solidFill>
                <a:latin typeface="Arial" panose="020B0604020202020204" pitchFamily="34" charset="0"/>
                <a:cs typeface="Arial" panose="020B0604020202020204" pitchFamily="34" charset="0"/>
              </a:rPr>
              <a:t>What do we receive from clients?</a:t>
            </a:r>
          </a:p>
        </p:txBody>
      </p:sp>
      <p:sp>
        <p:nvSpPr>
          <p:cNvPr id="6" name="CaixaDeTexto 5">
            <a:extLst>
              <a:ext uri="{FF2B5EF4-FFF2-40B4-BE49-F238E27FC236}">
                <a16:creationId xmlns:a16="http://schemas.microsoft.com/office/drawing/2014/main" id="{227208BE-FD64-4265-ADD5-B5999D5C8691}"/>
              </a:ext>
            </a:extLst>
          </p:cNvPr>
          <p:cNvSpPr txBox="1"/>
          <p:nvPr/>
        </p:nvSpPr>
        <p:spPr>
          <a:xfrm>
            <a:off x="704614" y="1366852"/>
            <a:ext cx="6093724" cy="369332"/>
          </a:xfrm>
          <a:prstGeom prst="rect">
            <a:avLst/>
          </a:prstGeom>
          <a:noFill/>
        </p:spPr>
        <p:txBody>
          <a:bodyPr wrap="square">
            <a:spAutoFit/>
          </a:bodyPr>
          <a:lstStyle/>
          <a:p>
            <a:r>
              <a:rPr lang="pt-BR" dirty="0">
                <a:solidFill>
                  <a:schemeClr val="tx1">
                    <a:lumMod val="75000"/>
                  </a:schemeClr>
                </a:solidFill>
              </a:rPr>
              <a:t>The </a:t>
            </a:r>
            <a:r>
              <a:rPr lang="pt-BR" dirty="0" err="1">
                <a:solidFill>
                  <a:schemeClr val="tx1">
                    <a:lumMod val="75000"/>
                  </a:schemeClr>
                </a:solidFill>
              </a:rPr>
              <a:t>stimuli</a:t>
            </a:r>
            <a:r>
              <a:rPr lang="pt-BR" dirty="0">
                <a:solidFill>
                  <a:schemeClr val="tx1">
                    <a:lumMod val="75000"/>
                  </a:schemeClr>
                </a:solidFill>
              </a:rPr>
              <a:t> </a:t>
            </a:r>
            <a:r>
              <a:rPr lang="pt-BR" dirty="0" err="1">
                <a:solidFill>
                  <a:schemeClr val="tx1">
                    <a:lumMod val="75000"/>
                  </a:schemeClr>
                </a:solidFill>
              </a:rPr>
              <a:t>we</a:t>
            </a:r>
            <a:r>
              <a:rPr lang="pt-BR" dirty="0">
                <a:solidFill>
                  <a:schemeClr val="tx1">
                    <a:lumMod val="75000"/>
                  </a:schemeClr>
                </a:solidFill>
              </a:rPr>
              <a:t> </a:t>
            </a:r>
            <a:r>
              <a:rPr lang="pt-BR" dirty="0" err="1">
                <a:solidFill>
                  <a:schemeClr val="tx1">
                    <a:lumMod val="75000"/>
                  </a:schemeClr>
                </a:solidFill>
              </a:rPr>
              <a:t>want</a:t>
            </a:r>
            <a:r>
              <a:rPr lang="pt-BR" dirty="0">
                <a:solidFill>
                  <a:schemeClr val="tx1">
                    <a:lumMod val="75000"/>
                  </a:schemeClr>
                </a:solidFill>
              </a:rPr>
              <a:t> </a:t>
            </a:r>
            <a:r>
              <a:rPr lang="pt-BR" dirty="0" err="1">
                <a:solidFill>
                  <a:schemeClr val="tx1">
                    <a:lumMod val="75000"/>
                  </a:schemeClr>
                </a:solidFill>
              </a:rPr>
              <a:t>to</a:t>
            </a:r>
            <a:r>
              <a:rPr lang="pt-BR" dirty="0">
                <a:solidFill>
                  <a:schemeClr val="tx1">
                    <a:lumMod val="75000"/>
                  </a:schemeClr>
                </a:solidFill>
              </a:rPr>
              <a:t> </a:t>
            </a:r>
            <a:r>
              <a:rPr lang="pt-BR" dirty="0" err="1">
                <a:solidFill>
                  <a:schemeClr val="tx1">
                    <a:lumMod val="75000"/>
                  </a:schemeClr>
                </a:solidFill>
              </a:rPr>
              <a:t>assess</a:t>
            </a:r>
            <a:r>
              <a:rPr lang="pt-BR" dirty="0">
                <a:solidFill>
                  <a:schemeClr val="tx1">
                    <a:lumMod val="75000"/>
                  </a:schemeClr>
                </a:solidFill>
              </a:rPr>
              <a:t> </a:t>
            </a:r>
            <a:r>
              <a:rPr lang="pt-BR" dirty="0" err="1">
                <a:solidFill>
                  <a:schemeClr val="tx1">
                    <a:lumMod val="75000"/>
                  </a:schemeClr>
                </a:solidFill>
              </a:rPr>
              <a:t>price</a:t>
            </a:r>
            <a:r>
              <a:rPr lang="pt-BR" dirty="0">
                <a:solidFill>
                  <a:schemeClr val="tx1">
                    <a:lumMod val="75000"/>
                  </a:schemeClr>
                </a:solidFill>
              </a:rPr>
              <a:t>:</a:t>
            </a:r>
            <a:endParaRPr lang="pt-BR" dirty="0"/>
          </a:p>
        </p:txBody>
      </p:sp>
      <p:sp>
        <p:nvSpPr>
          <p:cNvPr id="7" name="object 11">
            <a:extLst>
              <a:ext uri="{FF2B5EF4-FFF2-40B4-BE49-F238E27FC236}">
                <a16:creationId xmlns:a16="http://schemas.microsoft.com/office/drawing/2014/main" id="{CA1F2E5B-55AE-42F0-A9BA-BB4ED7D74882}"/>
              </a:ext>
            </a:extLst>
          </p:cNvPr>
          <p:cNvSpPr txBox="1"/>
          <p:nvPr/>
        </p:nvSpPr>
        <p:spPr>
          <a:xfrm>
            <a:off x="1100957" y="2208963"/>
            <a:ext cx="2218569"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a:ln>
                  <a:noFill/>
                </a:ln>
                <a:solidFill>
                  <a:srgbClr val="000004"/>
                </a:solidFill>
                <a:effectLst/>
                <a:uLnTx/>
                <a:uFillTx/>
                <a:latin typeface="Arial" panose="020B0604020202020204" pitchFamily="34" charset="0"/>
                <a:cs typeface="Arial" panose="020B0604020202020204" pitchFamily="34" charset="0"/>
              </a:rPr>
              <a:t>Innovation Concept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object 15">
            <a:extLst>
              <a:ext uri="{FF2B5EF4-FFF2-40B4-BE49-F238E27FC236}">
                <a16:creationId xmlns:a16="http://schemas.microsoft.com/office/drawing/2014/main" id="{3F887CD3-C418-46A7-B3DF-4A029D9C148E}"/>
              </a:ext>
            </a:extLst>
          </p:cNvPr>
          <p:cNvSpPr/>
          <p:nvPr/>
        </p:nvSpPr>
        <p:spPr>
          <a:xfrm>
            <a:off x="1440809" y="2878902"/>
            <a:ext cx="820419" cy="1374775"/>
          </a:xfrm>
          <a:custGeom>
            <a:avLst/>
            <a:gdLst/>
            <a:ahLst/>
            <a:cxnLst/>
            <a:rect l="l" t="t" r="r" b="b"/>
            <a:pathLst>
              <a:path w="820419" h="1374775">
                <a:moveTo>
                  <a:pt x="2032" y="0"/>
                </a:moveTo>
                <a:lnTo>
                  <a:pt x="1270" y="7238"/>
                </a:lnTo>
                <a:lnTo>
                  <a:pt x="0" y="21843"/>
                </a:lnTo>
                <a:lnTo>
                  <a:pt x="42295" y="35919"/>
                </a:lnTo>
                <a:lnTo>
                  <a:pt x="85628" y="52696"/>
                </a:lnTo>
                <a:lnTo>
                  <a:pt x="129745" y="72372"/>
                </a:lnTo>
                <a:lnTo>
                  <a:pt x="174393" y="95145"/>
                </a:lnTo>
                <a:lnTo>
                  <a:pt x="219319" y="121213"/>
                </a:lnTo>
                <a:lnTo>
                  <a:pt x="264269" y="150773"/>
                </a:lnTo>
                <a:lnTo>
                  <a:pt x="308991" y="184023"/>
                </a:lnTo>
                <a:lnTo>
                  <a:pt x="360851" y="227968"/>
                </a:lnTo>
                <a:lnTo>
                  <a:pt x="411744" y="277633"/>
                </a:lnTo>
                <a:lnTo>
                  <a:pt x="461273" y="333372"/>
                </a:lnTo>
                <a:lnTo>
                  <a:pt x="485400" y="363631"/>
                </a:lnTo>
                <a:lnTo>
                  <a:pt x="509038" y="395541"/>
                </a:lnTo>
                <a:lnTo>
                  <a:pt x="532134" y="429147"/>
                </a:lnTo>
                <a:lnTo>
                  <a:pt x="554641" y="464493"/>
                </a:lnTo>
                <a:lnTo>
                  <a:pt x="576507" y="501624"/>
                </a:lnTo>
                <a:lnTo>
                  <a:pt x="597684" y="540584"/>
                </a:lnTo>
                <a:lnTo>
                  <a:pt x="618121" y="581418"/>
                </a:lnTo>
                <a:lnTo>
                  <a:pt x="637768" y="624169"/>
                </a:lnTo>
                <a:lnTo>
                  <a:pt x="656577" y="668883"/>
                </a:lnTo>
                <a:lnTo>
                  <a:pt x="674496" y="715603"/>
                </a:lnTo>
                <a:lnTo>
                  <a:pt x="691477" y="764374"/>
                </a:lnTo>
                <a:lnTo>
                  <a:pt x="707469" y="815241"/>
                </a:lnTo>
                <a:lnTo>
                  <a:pt x="722423" y="868247"/>
                </a:lnTo>
                <a:lnTo>
                  <a:pt x="736289" y="923437"/>
                </a:lnTo>
                <a:lnTo>
                  <a:pt x="749017" y="980856"/>
                </a:lnTo>
                <a:lnTo>
                  <a:pt x="760558" y="1040547"/>
                </a:lnTo>
                <a:lnTo>
                  <a:pt x="770861" y="1102555"/>
                </a:lnTo>
                <a:lnTo>
                  <a:pt x="779877" y="1166925"/>
                </a:lnTo>
                <a:lnTo>
                  <a:pt x="787555" y="1233701"/>
                </a:lnTo>
                <a:lnTo>
                  <a:pt x="793847" y="1302927"/>
                </a:lnTo>
                <a:lnTo>
                  <a:pt x="798703" y="1374647"/>
                </a:lnTo>
                <a:lnTo>
                  <a:pt x="819912" y="1373377"/>
                </a:lnTo>
                <a:lnTo>
                  <a:pt x="815045" y="1301193"/>
                </a:lnTo>
                <a:lnTo>
                  <a:pt x="808720" y="1231478"/>
                </a:lnTo>
                <a:lnTo>
                  <a:pt x="800987" y="1164192"/>
                </a:lnTo>
                <a:lnTo>
                  <a:pt x="791895" y="1099291"/>
                </a:lnTo>
                <a:lnTo>
                  <a:pt x="781493" y="1036734"/>
                </a:lnTo>
                <a:lnTo>
                  <a:pt x="769833" y="976477"/>
                </a:lnTo>
                <a:lnTo>
                  <a:pt x="756963" y="918479"/>
                </a:lnTo>
                <a:lnTo>
                  <a:pt x="742933" y="862697"/>
                </a:lnTo>
                <a:lnTo>
                  <a:pt x="727794" y="809088"/>
                </a:lnTo>
                <a:lnTo>
                  <a:pt x="711595" y="757611"/>
                </a:lnTo>
                <a:lnTo>
                  <a:pt x="694386" y="708223"/>
                </a:lnTo>
                <a:lnTo>
                  <a:pt x="676216" y="660881"/>
                </a:lnTo>
                <a:lnTo>
                  <a:pt x="657137" y="615544"/>
                </a:lnTo>
                <a:lnTo>
                  <a:pt x="637196" y="572168"/>
                </a:lnTo>
                <a:lnTo>
                  <a:pt x="616445" y="530712"/>
                </a:lnTo>
                <a:lnTo>
                  <a:pt x="594933" y="491132"/>
                </a:lnTo>
                <a:lnTo>
                  <a:pt x="572709" y="453387"/>
                </a:lnTo>
                <a:lnTo>
                  <a:pt x="549825" y="417434"/>
                </a:lnTo>
                <a:lnTo>
                  <a:pt x="526329" y="383231"/>
                </a:lnTo>
                <a:lnTo>
                  <a:pt x="502271" y="350736"/>
                </a:lnTo>
                <a:lnTo>
                  <a:pt x="477701" y="319905"/>
                </a:lnTo>
                <a:lnTo>
                  <a:pt x="452670" y="290697"/>
                </a:lnTo>
                <a:lnTo>
                  <a:pt x="401420" y="236979"/>
                </a:lnTo>
                <a:lnTo>
                  <a:pt x="348920" y="189243"/>
                </a:lnTo>
                <a:lnTo>
                  <a:pt x="275632" y="132961"/>
                </a:lnTo>
                <a:lnTo>
                  <a:pt x="228802" y="102312"/>
                </a:lnTo>
                <a:lnTo>
                  <a:pt x="182106" y="75349"/>
                </a:lnTo>
                <a:lnTo>
                  <a:pt x="135812" y="51854"/>
                </a:lnTo>
                <a:lnTo>
                  <a:pt x="90189" y="31610"/>
                </a:lnTo>
                <a:lnTo>
                  <a:pt x="45506" y="14397"/>
                </a:lnTo>
                <a:lnTo>
                  <a:pt x="20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object 16">
            <a:extLst>
              <a:ext uri="{FF2B5EF4-FFF2-40B4-BE49-F238E27FC236}">
                <a16:creationId xmlns:a16="http://schemas.microsoft.com/office/drawing/2014/main" id="{84803404-18C8-4BB6-AF59-A5091E472F09}"/>
              </a:ext>
            </a:extLst>
          </p:cNvPr>
          <p:cNvSpPr/>
          <p:nvPr/>
        </p:nvSpPr>
        <p:spPr>
          <a:xfrm>
            <a:off x="1248856" y="3000821"/>
            <a:ext cx="268605" cy="469900"/>
          </a:xfrm>
          <a:custGeom>
            <a:avLst/>
            <a:gdLst/>
            <a:ahLst/>
            <a:cxnLst/>
            <a:rect l="l" t="t" r="r" b="b"/>
            <a:pathLst>
              <a:path w="268605" h="469900">
                <a:moveTo>
                  <a:pt x="18344" y="0"/>
                </a:moveTo>
                <a:lnTo>
                  <a:pt x="19741" y="7874"/>
                </a:lnTo>
                <a:lnTo>
                  <a:pt x="21011" y="14605"/>
                </a:lnTo>
                <a:lnTo>
                  <a:pt x="21646" y="19177"/>
                </a:lnTo>
                <a:lnTo>
                  <a:pt x="1929" y="53877"/>
                </a:lnTo>
                <a:lnTo>
                  <a:pt x="0" y="72028"/>
                </a:lnTo>
                <a:lnTo>
                  <a:pt x="1352" y="109049"/>
                </a:lnTo>
                <a:lnTo>
                  <a:pt x="16056" y="177367"/>
                </a:lnTo>
                <a:lnTo>
                  <a:pt x="31552" y="214884"/>
                </a:lnTo>
                <a:lnTo>
                  <a:pt x="65396" y="243834"/>
                </a:lnTo>
                <a:lnTo>
                  <a:pt x="77653" y="245237"/>
                </a:lnTo>
                <a:lnTo>
                  <a:pt x="80177" y="253218"/>
                </a:lnTo>
                <a:lnTo>
                  <a:pt x="82511" y="263366"/>
                </a:lnTo>
                <a:lnTo>
                  <a:pt x="84225" y="275847"/>
                </a:lnTo>
                <a:lnTo>
                  <a:pt x="84892" y="290830"/>
                </a:lnTo>
                <a:lnTo>
                  <a:pt x="83380" y="315464"/>
                </a:lnTo>
                <a:lnTo>
                  <a:pt x="78225" y="345694"/>
                </a:lnTo>
                <a:lnTo>
                  <a:pt x="68497" y="381734"/>
                </a:lnTo>
                <a:lnTo>
                  <a:pt x="53269" y="423799"/>
                </a:lnTo>
                <a:lnTo>
                  <a:pt x="50600" y="436453"/>
                </a:lnTo>
                <a:lnTo>
                  <a:pt x="75113" y="468757"/>
                </a:lnTo>
                <a:lnTo>
                  <a:pt x="79685" y="469392"/>
                </a:lnTo>
                <a:lnTo>
                  <a:pt x="83622" y="469392"/>
                </a:lnTo>
                <a:lnTo>
                  <a:pt x="131088" y="402004"/>
                </a:lnTo>
                <a:lnTo>
                  <a:pt x="142487" y="360219"/>
                </a:lnTo>
                <a:lnTo>
                  <a:pt x="150805" y="290830"/>
                </a:lnTo>
                <a:lnTo>
                  <a:pt x="149998" y="271152"/>
                </a:lnTo>
                <a:lnTo>
                  <a:pt x="147773" y="253619"/>
                </a:lnTo>
                <a:lnTo>
                  <a:pt x="144429" y="238180"/>
                </a:lnTo>
                <a:lnTo>
                  <a:pt x="140264" y="224790"/>
                </a:lnTo>
                <a:lnTo>
                  <a:pt x="148908" y="223049"/>
                </a:lnTo>
                <a:lnTo>
                  <a:pt x="157695" y="221821"/>
                </a:lnTo>
                <a:lnTo>
                  <a:pt x="166339" y="221093"/>
                </a:lnTo>
                <a:lnTo>
                  <a:pt x="174554" y="220853"/>
                </a:lnTo>
                <a:lnTo>
                  <a:pt x="266879" y="220853"/>
                </a:lnTo>
                <a:lnTo>
                  <a:pt x="266089" y="215836"/>
                </a:lnTo>
                <a:lnTo>
                  <a:pt x="248548" y="181816"/>
                </a:lnTo>
                <a:lnTo>
                  <a:pt x="221631" y="163322"/>
                </a:lnTo>
                <a:lnTo>
                  <a:pt x="111943" y="163322"/>
                </a:lnTo>
                <a:lnTo>
                  <a:pt x="105282" y="136144"/>
                </a:lnTo>
                <a:lnTo>
                  <a:pt x="100656" y="108966"/>
                </a:lnTo>
                <a:lnTo>
                  <a:pt x="97388" y="83026"/>
                </a:lnTo>
                <a:lnTo>
                  <a:pt x="96690" y="76708"/>
                </a:lnTo>
                <a:lnTo>
                  <a:pt x="58603" y="76708"/>
                </a:lnTo>
                <a:lnTo>
                  <a:pt x="32187" y="51562"/>
                </a:lnTo>
                <a:lnTo>
                  <a:pt x="32822" y="47625"/>
                </a:lnTo>
                <a:lnTo>
                  <a:pt x="34310" y="40854"/>
                </a:lnTo>
                <a:lnTo>
                  <a:pt x="37489" y="34702"/>
                </a:lnTo>
                <a:lnTo>
                  <a:pt x="42145" y="29551"/>
                </a:lnTo>
                <a:lnTo>
                  <a:pt x="48062" y="25781"/>
                </a:lnTo>
                <a:lnTo>
                  <a:pt x="48697" y="25781"/>
                </a:lnTo>
                <a:lnTo>
                  <a:pt x="54666" y="23114"/>
                </a:lnTo>
                <a:lnTo>
                  <a:pt x="63810" y="17145"/>
                </a:lnTo>
                <a:lnTo>
                  <a:pt x="65842" y="15240"/>
                </a:lnTo>
                <a:lnTo>
                  <a:pt x="68509" y="13843"/>
                </a:lnTo>
                <a:lnTo>
                  <a:pt x="71049" y="11937"/>
                </a:lnTo>
                <a:lnTo>
                  <a:pt x="68509" y="9906"/>
                </a:lnTo>
                <a:lnTo>
                  <a:pt x="65207" y="8636"/>
                </a:lnTo>
                <a:lnTo>
                  <a:pt x="62540" y="7239"/>
                </a:lnTo>
                <a:lnTo>
                  <a:pt x="61905" y="5334"/>
                </a:lnTo>
                <a:lnTo>
                  <a:pt x="61905" y="3786"/>
                </a:lnTo>
                <a:lnTo>
                  <a:pt x="38740" y="3786"/>
                </a:lnTo>
                <a:lnTo>
                  <a:pt x="31711" y="3365"/>
                </a:lnTo>
                <a:lnTo>
                  <a:pt x="24920" y="2087"/>
                </a:lnTo>
                <a:lnTo>
                  <a:pt x="18344" y="0"/>
                </a:lnTo>
                <a:close/>
              </a:path>
              <a:path w="268605" h="469900">
                <a:moveTo>
                  <a:pt x="266879" y="220853"/>
                </a:moveTo>
                <a:lnTo>
                  <a:pt x="183825" y="220853"/>
                </a:lnTo>
                <a:lnTo>
                  <a:pt x="191064" y="222123"/>
                </a:lnTo>
                <a:lnTo>
                  <a:pt x="195636" y="223520"/>
                </a:lnTo>
                <a:lnTo>
                  <a:pt x="199573" y="225425"/>
                </a:lnTo>
                <a:lnTo>
                  <a:pt x="199573" y="226060"/>
                </a:lnTo>
                <a:lnTo>
                  <a:pt x="200335" y="227457"/>
                </a:lnTo>
                <a:lnTo>
                  <a:pt x="200970" y="228092"/>
                </a:lnTo>
                <a:lnTo>
                  <a:pt x="202240" y="230759"/>
                </a:lnTo>
                <a:lnTo>
                  <a:pt x="202240" y="235966"/>
                </a:lnTo>
                <a:lnTo>
                  <a:pt x="201147" y="246270"/>
                </a:lnTo>
                <a:lnTo>
                  <a:pt x="197398" y="261064"/>
                </a:lnTo>
                <a:lnTo>
                  <a:pt x="190292" y="280167"/>
                </a:lnTo>
                <a:lnTo>
                  <a:pt x="179126" y="303403"/>
                </a:lnTo>
                <a:lnTo>
                  <a:pt x="175497" y="315918"/>
                </a:lnTo>
                <a:lnTo>
                  <a:pt x="177047" y="328564"/>
                </a:lnTo>
                <a:lnTo>
                  <a:pt x="183287" y="339711"/>
                </a:lnTo>
                <a:lnTo>
                  <a:pt x="193731" y="347725"/>
                </a:lnTo>
                <a:lnTo>
                  <a:pt x="206064" y="351438"/>
                </a:lnTo>
                <a:lnTo>
                  <a:pt x="218480" y="349996"/>
                </a:lnTo>
                <a:lnTo>
                  <a:pt x="250812" y="306135"/>
                </a:lnTo>
                <a:lnTo>
                  <a:pt x="265929" y="257784"/>
                </a:lnTo>
                <a:lnTo>
                  <a:pt x="268153" y="235966"/>
                </a:lnTo>
                <a:lnTo>
                  <a:pt x="267645" y="225722"/>
                </a:lnTo>
                <a:lnTo>
                  <a:pt x="266879" y="220853"/>
                </a:lnTo>
                <a:close/>
              </a:path>
              <a:path w="268605" h="469900">
                <a:moveTo>
                  <a:pt x="174554" y="154686"/>
                </a:moveTo>
                <a:lnTo>
                  <a:pt x="157574" y="155374"/>
                </a:lnTo>
                <a:lnTo>
                  <a:pt x="141296" y="157241"/>
                </a:lnTo>
                <a:lnTo>
                  <a:pt x="125995" y="159990"/>
                </a:lnTo>
                <a:lnTo>
                  <a:pt x="111943" y="163322"/>
                </a:lnTo>
                <a:lnTo>
                  <a:pt x="221631" y="163322"/>
                </a:lnTo>
                <a:lnTo>
                  <a:pt x="219524" y="162240"/>
                </a:lnTo>
                <a:lnTo>
                  <a:pt x="204336" y="157591"/>
                </a:lnTo>
                <a:lnTo>
                  <a:pt x="189243" y="155299"/>
                </a:lnTo>
                <a:lnTo>
                  <a:pt x="174554" y="154686"/>
                </a:lnTo>
                <a:close/>
              </a:path>
              <a:path w="268605" h="469900">
                <a:moveTo>
                  <a:pt x="94798" y="59562"/>
                </a:moveTo>
                <a:lnTo>
                  <a:pt x="65842" y="75311"/>
                </a:lnTo>
                <a:lnTo>
                  <a:pt x="62540" y="76708"/>
                </a:lnTo>
                <a:lnTo>
                  <a:pt x="96690" y="76708"/>
                </a:lnTo>
                <a:lnTo>
                  <a:pt x="94798" y="59562"/>
                </a:lnTo>
                <a:close/>
              </a:path>
              <a:path w="268605" h="469900">
                <a:moveTo>
                  <a:pt x="61270" y="635"/>
                </a:moveTo>
                <a:lnTo>
                  <a:pt x="57206" y="2032"/>
                </a:lnTo>
                <a:lnTo>
                  <a:pt x="52634" y="2667"/>
                </a:lnTo>
                <a:lnTo>
                  <a:pt x="47427" y="3302"/>
                </a:lnTo>
                <a:lnTo>
                  <a:pt x="46030" y="3302"/>
                </a:lnTo>
                <a:lnTo>
                  <a:pt x="38740" y="3786"/>
                </a:lnTo>
                <a:lnTo>
                  <a:pt x="61905" y="3786"/>
                </a:lnTo>
                <a:lnTo>
                  <a:pt x="61905" y="2667"/>
                </a:lnTo>
                <a:lnTo>
                  <a:pt x="61270" y="6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object 17">
            <a:extLst>
              <a:ext uri="{FF2B5EF4-FFF2-40B4-BE49-F238E27FC236}">
                <a16:creationId xmlns:a16="http://schemas.microsoft.com/office/drawing/2014/main" id="{1F32E46B-77F9-4167-B871-A7EF7CBBB4B1}"/>
              </a:ext>
            </a:extLst>
          </p:cNvPr>
          <p:cNvSpPr/>
          <p:nvPr/>
        </p:nvSpPr>
        <p:spPr>
          <a:xfrm>
            <a:off x="1228973" y="2852993"/>
            <a:ext cx="208787" cy="21945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object 20">
            <a:extLst>
              <a:ext uri="{FF2B5EF4-FFF2-40B4-BE49-F238E27FC236}">
                <a16:creationId xmlns:a16="http://schemas.microsoft.com/office/drawing/2014/main" id="{F7B9E5BF-DD29-4ABB-ACCF-AF07C4A27928}"/>
              </a:ext>
            </a:extLst>
          </p:cNvPr>
          <p:cNvSpPr/>
          <p:nvPr/>
        </p:nvSpPr>
        <p:spPr>
          <a:xfrm>
            <a:off x="2943473" y="2977962"/>
            <a:ext cx="883919" cy="870585"/>
          </a:xfrm>
          <a:custGeom>
            <a:avLst/>
            <a:gdLst/>
            <a:ahLst/>
            <a:cxnLst/>
            <a:rect l="l" t="t" r="r" b="b"/>
            <a:pathLst>
              <a:path w="883920" h="870585">
                <a:moveTo>
                  <a:pt x="441960" y="0"/>
                </a:moveTo>
                <a:lnTo>
                  <a:pt x="393559" y="2546"/>
                </a:lnTo>
                <a:lnTo>
                  <a:pt x="346727" y="10012"/>
                </a:lnTo>
                <a:lnTo>
                  <a:pt x="301727" y="22134"/>
                </a:lnTo>
                <a:lnTo>
                  <a:pt x="258821" y="38649"/>
                </a:lnTo>
                <a:lnTo>
                  <a:pt x="218270" y="59294"/>
                </a:lnTo>
                <a:lnTo>
                  <a:pt x="180337" y="83807"/>
                </a:lnTo>
                <a:lnTo>
                  <a:pt x="145285" y="111925"/>
                </a:lnTo>
                <a:lnTo>
                  <a:pt x="113374" y="143385"/>
                </a:lnTo>
                <a:lnTo>
                  <a:pt x="84868" y="177923"/>
                </a:lnTo>
                <a:lnTo>
                  <a:pt x="60028" y="215279"/>
                </a:lnTo>
                <a:lnTo>
                  <a:pt x="39117" y="255187"/>
                </a:lnTo>
                <a:lnTo>
                  <a:pt x="22396" y="297387"/>
                </a:lnTo>
                <a:lnTo>
                  <a:pt x="10128" y="341614"/>
                </a:lnTo>
                <a:lnTo>
                  <a:pt x="2575" y="387607"/>
                </a:lnTo>
                <a:lnTo>
                  <a:pt x="0" y="435101"/>
                </a:lnTo>
                <a:lnTo>
                  <a:pt x="2575" y="482596"/>
                </a:lnTo>
                <a:lnTo>
                  <a:pt x="10128" y="528589"/>
                </a:lnTo>
                <a:lnTo>
                  <a:pt x="22396" y="572816"/>
                </a:lnTo>
                <a:lnTo>
                  <a:pt x="39117" y="615016"/>
                </a:lnTo>
                <a:lnTo>
                  <a:pt x="60028" y="654924"/>
                </a:lnTo>
                <a:lnTo>
                  <a:pt x="84868" y="692280"/>
                </a:lnTo>
                <a:lnTo>
                  <a:pt x="113374" y="726818"/>
                </a:lnTo>
                <a:lnTo>
                  <a:pt x="145285" y="758278"/>
                </a:lnTo>
                <a:lnTo>
                  <a:pt x="180337" y="786396"/>
                </a:lnTo>
                <a:lnTo>
                  <a:pt x="218270" y="810909"/>
                </a:lnTo>
                <a:lnTo>
                  <a:pt x="258821" y="831554"/>
                </a:lnTo>
                <a:lnTo>
                  <a:pt x="301727" y="848069"/>
                </a:lnTo>
                <a:lnTo>
                  <a:pt x="346727" y="860191"/>
                </a:lnTo>
                <a:lnTo>
                  <a:pt x="393559" y="867657"/>
                </a:lnTo>
                <a:lnTo>
                  <a:pt x="441960" y="870203"/>
                </a:lnTo>
                <a:lnTo>
                  <a:pt x="490360" y="867657"/>
                </a:lnTo>
                <a:lnTo>
                  <a:pt x="537192" y="860191"/>
                </a:lnTo>
                <a:lnTo>
                  <a:pt x="582192" y="848069"/>
                </a:lnTo>
                <a:lnTo>
                  <a:pt x="625098" y="831554"/>
                </a:lnTo>
                <a:lnTo>
                  <a:pt x="665649" y="810909"/>
                </a:lnTo>
                <a:lnTo>
                  <a:pt x="703582" y="786396"/>
                </a:lnTo>
                <a:lnTo>
                  <a:pt x="738634" y="758278"/>
                </a:lnTo>
                <a:lnTo>
                  <a:pt x="770545" y="726818"/>
                </a:lnTo>
                <a:lnTo>
                  <a:pt x="799051" y="692280"/>
                </a:lnTo>
                <a:lnTo>
                  <a:pt x="815774" y="667130"/>
                </a:lnTo>
                <a:lnTo>
                  <a:pt x="306959" y="667130"/>
                </a:lnTo>
                <a:lnTo>
                  <a:pt x="260455" y="644740"/>
                </a:lnTo>
                <a:lnTo>
                  <a:pt x="218905" y="615338"/>
                </a:lnTo>
                <a:lnTo>
                  <a:pt x="183111" y="579736"/>
                </a:lnTo>
                <a:lnTo>
                  <a:pt x="153876" y="538744"/>
                </a:lnTo>
                <a:lnTo>
                  <a:pt x="132000" y="493174"/>
                </a:lnTo>
                <a:lnTo>
                  <a:pt x="118287" y="443836"/>
                </a:lnTo>
                <a:lnTo>
                  <a:pt x="113537" y="391540"/>
                </a:lnTo>
                <a:lnTo>
                  <a:pt x="117486" y="343787"/>
                </a:lnTo>
                <a:lnTo>
                  <a:pt x="128929" y="298405"/>
                </a:lnTo>
                <a:lnTo>
                  <a:pt x="147258" y="256018"/>
                </a:lnTo>
                <a:lnTo>
                  <a:pt x="171868" y="217254"/>
                </a:lnTo>
                <a:lnTo>
                  <a:pt x="202152" y="182737"/>
                </a:lnTo>
                <a:lnTo>
                  <a:pt x="237503" y="153092"/>
                </a:lnTo>
                <a:lnTo>
                  <a:pt x="277314" y="128947"/>
                </a:lnTo>
                <a:lnTo>
                  <a:pt x="320980" y="110925"/>
                </a:lnTo>
                <a:lnTo>
                  <a:pt x="367894" y="99654"/>
                </a:lnTo>
                <a:lnTo>
                  <a:pt x="417449" y="95757"/>
                </a:lnTo>
                <a:lnTo>
                  <a:pt x="718479" y="95757"/>
                </a:lnTo>
                <a:lnTo>
                  <a:pt x="703582" y="83807"/>
                </a:lnTo>
                <a:lnTo>
                  <a:pt x="665649" y="59294"/>
                </a:lnTo>
                <a:lnTo>
                  <a:pt x="625098" y="38649"/>
                </a:lnTo>
                <a:lnTo>
                  <a:pt x="582192" y="22134"/>
                </a:lnTo>
                <a:lnTo>
                  <a:pt x="537192" y="10012"/>
                </a:lnTo>
                <a:lnTo>
                  <a:pt x="490360" y="2546"/>
                </a:lnTo>
                <a:lnTo>
                  <a:pt x="441960" y="0"/>
                </a:lnTo>
                <a:close/>
              </a:path>
              <a:path w="883920" h="870585">
                <a:moveTo>
                  <a:pt x="512572" y="153796"/>
                </a:moveTo>
                <a:lnTo>
                  <a:pt x="463788" y="157696"/>
                </a:lnTo>
                <a:lnTo>
                  <a:pt x="417323" y="168988"/>
                </a:lnTo>
                <a:lnTo>
                  <a:pt x="373838" y="187065"/>
                </a:lnTo>
                <a:lnTo>
                  <a:pt x="333997" y="211318"/>
                </a:lnTo>
                <a:lnTo>
                  <a:pt x="298465" y="241141"/>
                </a:lnTo>
                <a:lnTo>
                  <a:pt x="267905" y="275924"/>
                </a:lnTo>
                <a:lnTo>
                  <a:pt x="242981" y="315059"/>
                </a:lnTo>
                <a:lnTo>
                  <a:pt x="224357" y="357939"/>
                </a:lnTo>
                <a:lnTo>
                  <a:pt x="212695" y="403956"/>
                </a:lnTo>
                <a:lnTo>
                  <a:pt x="208661" y="452500"/>
                </a:lnTo>
                <a:lnTo>
                  <a:pt x="212983" y="502096"/>
                </a:lnTo>
                <a:lnTo>
                  <a:pt x="225559" y="549337"/>
                </a:lnTo>
                <a:lnTo>
                  <a:pt x="245803" y="593245"/>
                </a:lnTo>
                <a:lnTo>
                  <a:pt x="273132" y="632836"/>
                </a:lnTo>
                <a:lnTo>
                  <a:pt x="306959" y="667130"/>
                </a:lnTo>
                <a:lnTo>
                  <a:pt x="815774" y="667130"/>
                </a:lnTo>
                <a:lnTo>
                  <a:pt x="844802" y="615016"/>
                </a:lnTo>
                <a:lnTo>
                  <a:pt x="861523" y="572816"/>
                </a:lnTo>
                <a:lnTo>
                  <a:pt x="873791" y="528589"/>
                </a:lnTo>
                <a:lnTo>
                  <a:pt x="881344" y="482596"/>
                </a:lnTo>
                <a:lnTo>
                  <a:pt x="883920" y="435101"/>
                </a:lnTo>
                <a:lnTo>
                  <a:pt x="881344" y="387607"/>
                </a:lnTo>
                <a:lnTo>
                  <a:pt x="873791" y="341614"/>
                </a:lnTo>
                <a:lnTo>
                  <a:pt x="861523" y="297387"/>
                </a:lnTo>
                <a:lnTo>
                  <a:pt x="844802" y="255187"/>
                </a:lnTo>
                <a:lnTo>
                  <a:pt x="823891" y="215279"/>
                </a:lnTo>
                <a:lnTo>
                  <a:pt x="799051" y="177923"/>
                </a:lnTo>
                <a:lnTo>
                  <a:pt x="626110" y="173989"/>
                </a:lnTo>
                <a:lnTo>
                  <a:pt x="598439" y="165959"/>
                </a:lnTo>
                <a:lnTo>
                  <a:pt x="570483" y="159559"/>
                </a:lnTo>
                <a:lnTo>
                  <a:pt x="541956" y="155326"/>
                </a:lnTo>
                <a:lnTo>
                  <a:pt x="512572" y="153796"/>
                </a:lnTo>
                <a:close/>
              </a:path>
              <a:path w="883920" h="870585">
                <a:moveTo>
                  <a:pt x="718479" y="95757"/>
                </a:moveTo>
                <a:lnTo>
                  <a:pt x="417449" y="95757"/>
                </a:lnTo>
                <a:lnTo>
                  <a:pt x="464472" y="99163"/>
                </a:lnTo>
                <a:lnTo>
                  <a:pt x="509441" y="109104"/>
                </a:lnTo>
                <a:lnTo>
                  <a:pt x="551765" y="125165"/>
                </a:lnTo>
                <a:lnTo>
                  <a:pt x="590851" y="146931"/>
                </a:lnTo>
                <a:lnTo>
                  <a:pt x="626110" y="173989"/>
                </a:lnTo>
                <a:lnTo>
                  <a:pt x="795804" y="173989"/>
                </a:lnTo>
                <a:lnTo>
                  <a:pt x="770545" y="143385"/>
                </a:lnTo>
                <a:lnTo>
                  <a:pt x="738634" y="111925"/>
                </a:lnTo>
                <a:lnTo>
                  <a:pt x="718479" y="95757"/>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927F0E89-05B7-42EF-BB1A-3461D6410AD9}"/>
              </a:ext>
            </a:extLst>
          </p:cNvPr>
          <p:cNvSpPr/>
          <p:nvPr/>
        </p:nvSpPr>
        <p:spPr>
          <a:xfrm>
            <a:off x="4312363" y="2971713"/>
            <a:ext cx="697230" cy="942340"/>
          </a:xfrm>
          <a:custGeom>
            <a:avLst/>
            <a:gdLst/>
            <a:ahLst/>
            <a:cxnLst/>
            <a:rect l="l" t="t" r="r" b="b"/>
            <a:pathLst>
              <a:path w="697229" h="942339">
                <a:moveTo>
                  <a:pt x="471360" y="0"/>
                </a:moveTo>
                <a:lnTo>
                  <a:pt x="450913" y="103504"/>
                </a:lnTo>
                <a:lnTo>
                  <a:pt x="402276" y="111063"/>
                </a:lnTo>
                <a:lnTo>
                  <a:pt x="355053" y="123320"/>
                </a:lnTo>
                <a:lnTo>
                  <a:pt x="309538" y="139985"/>
                </a:lnTo>
                <a:lnTo>
                  <a:pt x="266029" y="160767"/>
                </a:lnTo>
                <a:lnTo>
                  <a:pt x="224822" y="185375"/>
                </a:lnTo>
                <a:lnTo>
                  <a:pt x="186213" y="213518"/>
                </a:lnTo>
                <a:lnTo>
                  <a:pt x="150499" y="244905"/>
                </a:lnTo>
                <a:lnTo>
                  <a:pt x="117975" y="279244"/>
                </a:lnTo>
                <a:lnTo>
                  <a:pt x="88939" y="316245"/>
                </a:lnTo>
                <a:lnTo>
                  <a:pt x="63686" y="355617"/>
                </a:lnTo>
                <a:lnTo>
                  <a:pt x="42514" y="397069"/>
                </a:lnTo>
                <a:lnTo>
                  <a:pt x="25717" y="440308"/>
                </a:lnTo>
                <a:lnTo>
                  <a:pt x="12784" y="485235"/>
                </a:lnTo>
                <a:lnTo>
                  <a:pt x="4212" y="530859"/>
                </a:lnTo>
                <a:lnTo>
                  <a:pt x="0" y="576802"/>
                </a:lnTo>
                <a:lnTo>
                  <a:pt x="148" y="622680"/>
                </a:lnTo>
                <a:lnTo>
                  <a:pt x="4656" y="668115"/>
                </a:lnTo>
                <a:lnTo>
                  <a:pt x="13525" y="712724"/>
                </a:lnTo>
                <a:lnTo>
                  <a:pt x="29325" y="764470"/>
                </a:lnTo>
                <a:lnTo>
                  <a:pt x="50952" y="813761"/>
                </a:lnTo>
                <a:lnTo>
                  <a:pt x="77926" y="860088"/>
                </a:lnTo>
                <a:lnTo>
                  <a:pt x="109765" y="902947"/>
                </a:lnTo>
                <a:lnTo>
                  <a:pt x="145986" y="941831"/>
                </a:lnTo>
                <a:lnTo>
                  <a:pt x="116869" y="903495"/>
                </a:lnTo>
                <a:lnTo>
                  <a:pt x="92419" y="862656"/>
                </a:lnTo>
                <a:lnTo>
                  <a:pt x="72633" y="819804"/>
                </a:lnTo>
                <a:lnTo>
                  <a:pt x="57512" y="775427"/>
                </a:lnTo>
                <a:lnTo>
                  <a:pt x="47056" y="730014"/>
                </a:lnTo>
                <a:lnTo>
                  <a:pt x="41263" y="684055"/>
                </a:lnTo>
                <a:lnTo>
                  <a:pt x="40133" y="638037"/>
                </a:lnTo>
                <a:lnTo>
                  <a:pt x="43665" y="592451"/>
                </a:lnTo>
                <a:lnTo>
                  <a:pt x="51860" y="547785"/>
                </a:lnTo>
                <a:lnTo>
                  <a:pt x="64716" y="504528"/>
                </a:lnTo>
                <a:lnTo>
                  <a:pt x="82232" y="463168"/>
                </a:lnTo>
                <a:lnTo>
                  <a:pt x="106199" y="418772"/>
                </a:lnTo>
                <a:lnTo>
                  <a:pt x="135187" y="378218"/>
                </a:lnTo>
                <a:lnTo>
                  <a:pt x="168583" y="341771"/>
                </a:lnTo>
                <a:lnTo>
                  <a:pt x="205773" y="309698"/>
                </a:lnTo>
                <a:lnTo>
                  <a:pt x="246144" y="282267"/>
                </a:lnTo>
                <a:lnTo>
                  <a:pt x="289082" y="259743"/>
                </a:lnTo>
                <a:lnTo>
                  <a:pt x="333974" y="242393"/>
                </a:lnTo>
                <a:lnTo>
                  <a:pt x="380206" y="230484"/>
                </a:lnTo>
                <a:lnTo>
                  <a:pt x="427164" y="224281"/>
                </a:lnTo>
                <a:lnTo>
                  <a:pt x="672184" y="224281"/>
                </a:lnTo>
                <a:lnTo>
                  <a:pt x="697039" y="214502"/>
                </a:lnTo>
                <a:lnTo>
                  <a:pt x="471360" y="0"/>
                </a:lnTo>
                <a:close/>
              </a:path>
              <a:path w="697229" h="942339">
                <a:moveTo>
                  <a:pt x="672184" y="224281"/>
                </a:moveTo>
                <a:lnTo>
                  <a:pt x="427164" y="224281"/>
                </a:lnTo>
                <a:lnTo>
                  <a:pt x="420239" y="260203"/>
                </a:lnTo>
                <a:lnTo>
                  <a:pt x="413670" y="293909"/>
                </a:lnTo>
                <a:lnTo>
                  <a:pt x="406844" y="328675"/>
                </a:lnTo>
                <a:lnTo>
                  <a:pt x="672184" y="22428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object 25">
            <a:extLst>
              <a:ext uri="{FF2B5EF4-FFF2-40B4-BE49-F238E27FC236}">
                <a16:creationId xmlns:a16="http://schemas.microsoft.com/office/drawing/2014/main" id="{F7560B40-1F39-498E-AFB6-CC6B92BAB117}"/>
              </a:ext>
            </a:extLst>
          </p:cNvPr>
          <p:cNvSpPr/>
          <p:nvPr/>
        </p:nvSpPr>
        <p:spPr>
          <a:xfrm>
            <a:off x="4373895" y="3195994"/>
            <a:ext cx="920750" cy="892810"/>
          </a:xfrm>
          <a:custGeom>
            <a:avLst/>
            <a:gdLst/>
            <a:ahLst/>
            <a:cxnLst/>
            <a:rect l="l" t="t" r="r" b="b"/>
            <a:pathLst>
              <a:path w="920750" h="892810">
                <a:moveTo>
                  <a:pt x="102488" y="697230"/>
                </a:moveTo>
                <a:lnTo>
                  <a:pt x="100964" y="702310"/>
                </a:lnTo>
                <a:lnTo>
                  <a:pt x="100964" y="704850"/>
                </a:lnTo>
                <a:lnTo>
                  <a:pt x="100280" y="709930"/>
                </a:lnTo>
                <a:lnTo>
                  <a:pt x="99202" y="720090"/>
                </a:lnTo>
                <a:lnTo>
                  <a:pt x="99196" y="731520"/>
                </a:lnTo>
                <a:lnTo>
                  <a:pt x="101726" y="739140"/>
                </a:lnTo>
                <a:lnTo>
                  <a:pt x="135812" y="773430"/>
                </a:lnTo>
                <a:lnTo>
                  <a:pt x="173196" y="802640"/>
                </a:lnTo>
                <a:lnTo>
                  <a:pt x="213580" y="829310"/>
                </a:lnTo>
                <a:lnTo>
                  <a:pt x="256667" y="852170"/>
                </a:lnTo>
                <a:lnTo>
                  <a:pt x="302158" y="869950"/>
                </a:lnTo>
                <a:lnTo>
                  <a:pt x="349758" y="882650"/>
                </a:lnTo>
                <a:lnTo>
                  <a:pt x="399166" y="890270"/>
                </a:lnTo>
                <a:lnTo>
                  <a:pt x="450088" y="892810"/>
                </a:lnTo>
                <a:lnTo>
                  <a:pt x="498149" y="891540"/>
                </a:lnTo>
                <a:lnTo>
                  <a:pt x="544830" y="883920"/>
                </a:lnTo>
                <a:lnTo>
                  <a:pt x="589894" y="872490"/>
                </a:lnTo>
                <a:lnTo>
                  <a:pt x="606513" y="866140"/>
                </a:lnTo>
                <a:lnTo>
                  <a:pt x="450088" y="866140"/>
                </a:lnTo>
                <a:lnTo>
                  <a:pt x="427135" y="857250"/>
                </a:lnTo>
                <a:lnTo>
                  <a:pt x="386588" y="857250"/>
                </a:lnTo>
                <a:lnTo>
                  <a:pt x="339732" y="838200"/>
                </a:lnTo>
                <a:lnTo>
                  <a:pt x="332139" y="833120"/>
                </a:lnTo>
                <a:lnTo>
                  <a:pt x="283210" y="833120"/>
                </a:lnTo>
                <a:lnTo>
                  <a:pt x="246780" y="816610"/>
                </a:lnTo>
                <a:lnTo>
                  <a:pt x="212185" y="796290"/>
                </a:lnTo>
                <a:lnTo>
                  <a:pt x="179732" y="773430"/>
                </a:lnTo>
                <a:lnTo>
                  <a:pt x="149733" y="748030"/>
                </a:lnTo>
                <a:lnTo>
                  <a:pt x="171084" y="740410"/>
                </a:lnTo>
                <a:lnTo>
                  <a:pt x="193675" y="732790"/>
                </a:lnTo>
                <a:lnTo>
                  <a:pt x="227193" y="732790"/>
                </a:lnTo>
                <a:lnTo>
                  <a:pt x="222333" y="726440"/>
                </a:lnTo>
                <a:lnTo>
                  <a:pt x="128650" y="726440"/>
                </a:lnTo>
                <a:lnTo>
                  <a:pt x="121920" y="720090"/>
                </a:lnTo>
                <a:lnTo>
                  <a:pt x="115284" y="712470"/>
                </a:lnTo>
                <a:lnTo>
                  <a:pt x="108791" y="704850"/>
                </a:lnTo>
                <a:lnTo>
                  <a:pt x="102488" y="697230"/>
                </a:lnTo>
                <a:close/>
              </a:path>
              <a:path w="920750" h="892810">
                <a:moveTo>
                  <a:pt x="684826" y="698500"/>
                </a:moveTo>
                <a:lnTo>
                  <a:pt x="476652" y="698500"/>
                </a:lnTo>
                <a:lnTo>
                  <a:pt x="528258" y="701040"/>
                </a:lnTo>
                <a:lnTo>
                  <a:pt x="553465" y="703580"/>
                </a:lnTo>
                <a:lnTo>
                  <a:pt x="529955" y="773430"/>
                </a:lnTo>
                <a:lnTo>
                  <a:pt x="503586" y="824230"/>
                </a:lnTo>
                <a:lnTo>
                  <a:pt x="476313" y="855980"/>
                </a:lnTo>
                <a:lnTo>
                  <a:pt x="450088" y="866140"/>
                </a:lnTo>
                <a:lnTo>
                  <a:pt x="606513" y="866140"/>
                </a:lnTo>
                <a:lnTo>
                  <a:pt x="629779" y="857250"/>
                </a:lnTo>
                <a:lnTo>
                  <a:pt x="513588" y="857250"/>
                </a:lnTo>
                <a:lnTo>
                  <a:pt x="533038" y="829310"/>
                </a:lnTo>
                <a:lnTo>
                  <a:pt x="550989" y="795020"/>
                </a:lnTo>
                <a:lnTo>
                  <a:pt x="567130" y="753110"/>
                </a:lnTo>
                <a:lnTo>
                  <a:pt x="581151" y="706120"/>
                </a:lnTo>
                <a:lnTo>
                  <a:pt x="723141" y="706120"/>
                </a:lnTo>
                <a:lnTo>
                  <a:pt x="725689" y="701040"/>
                </a:lnTo>
                <a:lnTo>
                  <a:pt x="695071" y="701040"/>
                </a:lnTo>
                <a:lnTo>
                  <a:pt x="684826" y="698500"/>
                </a:lnTo>
                <a:close/>
              </a:path>
              <a:path w="920750" h="892810">
                <a:moveTo>
                  <a:pt x="348308" y="706120"/>
                </a:moveTo>
                <a:lnTo>
                  <a:pt x="319913" y="706120"/>
                </a:lnTo>
                <a:lnTo>
                  <a:pt x="333849" y="753110"/>
                </a:lnTo>
                <a:lnTo>
                  <a:pt x="349869" y="795020"/>
                </a:lnTo>
                <a:lnTo>
                  <a:pt x="367579" y="829310"/>
                </a:lnTo>
                <a:lnTo>
                  <a:pt x="386588" y="857250"/>
                </a:lnTo>
                <a:lnTo>
                  <a:pt x="427135" y="857250"/>
                </a:lnTo>
                <a:lnTo>
                  <a:pt x="423856" y="855980"/>
                </a:lnTo>
                <a:lnTo>
                  <a:pt x="396636" y="824230"/>
                </a:lnTo>
                <a:lnTo>
                  <a:pt x="370488" y="773430"/>
                </a:lnTo>
                <a:lnTo>
                  <a:pt x="348308" y="706120"/>
                </a:lnTo>
                <a:close/>
              </a:path>
              <a:path w="920750" h="892810">
                <a:moveTo>
                  <a:pt x="723141" y="706120"/>
                </a:moveTo>
                <a:lnTo>
                  <a:pt x="581151" y="706120"/>
                </a:lnTo>
                <a:lnTo>
                  <a:pt x="606925" y="709930"/>
                </a:lnTo>
                <a:lnTo>
                  <a:pt x="679576" y="725170"/>
                </a:lnTo>
                <a:lnTo>
                  <a:pt x="644247" y="770890"/>
                </a:lnTo>
                <a:lnTo>
                  <a:pt x="604488" y="808990"/>
                </a:lnTo>
                <a:lnTo>
                  <a:pt x="560776" y="838200"/>
                </a:lnTo>
                <a:lnTo>
                  <a:pt x="513588" y="857250"/>
                </a:lnTo>
                <a:lnTo>
                  <a:pt x="629779" y="857250"/>
                </a:lnTo>
                <a:lnTo>
                  <a:pt x="633102" y="855980"/>
                </a:lnTo>
                <a:lnTo>
                  <a:pt x="674218" y="836930"/>
                </a:lnTo>
                <a:lnTo>
                  <a:pt x="680342" y="833120"/>
                </a:lnTo>
                <a:lnTo>
                  <a:pt x="617727" y="833120"/>
                </a:lnTo>
                <a:lnTo>
                  <a:pt x="642254" y="811530"/>
                </a:lnTo>
                <a:lnTo>
                  <a:pt x="665543" y="788670"/>
                </a:lnTo>
                <a:lnTo>
                  <a:pt x="687308" y="762000"/>
                </a:lnTo>
                <a:lnTo>
                  <a:pt x="707263" y="732790"/>
                </a:lnTo>
                <a:lnTo>
                  <a:pt x="802885" y="732790"/>
                </a:lnTo>
                <a:lnTo>
                  <a:pt x="808509" y="726440"/>
                </a:lnTo>
                <a:lnTo>
                  <a:pt x="772413" y="726440"/>
                </a:lnTo>
                <a:lnTo>
                  <a:pt x="760015" y="722630"/>
                </a:lnTo>
                <a:lnTo>
                  <a:pt x="734695" y="712470"/>
                </a:lnTo>
                <a:lnTo>
                  <a:pt x="721867" y="708660"/>
                </a:lnTo>
                <a:lnTo>
                  <a:pt x="723141" y="706120"/>
                </a:lnTo>
                <a:close/>
              </a:path>
              <a:path w="920750" h="892810">
                <a:moveTo>
                  <a:pt x="227193" y="732790"/>
                </a:moveTo>
                <a:lnTo>
                  <a:pt x="193675" y="732790"/>
                </a:lnTo>
                <a:lnTo>
                  <a:pt x="213522" y="762000"/>
                </a:lnTo>
                <a:lnTo>
                  <a:pt x="235108" y="788670"/>
                </a:lnTo>
                <a:lnTo>
                  <a:pt x="258361" y="811530"/>
                </a:lnTo>
                <a:lnTo>
                  <a:pt x="283210" y="833120"/>
                </a:lnTo>
                <a:lnTo>
                  <a:pt x="332139" y="833120"/>
                </a:lnTo>
                <a:lnTo>
                  <a:pt x="296068" y="808990"/>
                </a:lnTo>
                <a:lnTo>
                  <a:pt x="256357" y="770890"/>
                </a:lnTo>
                <a:lnTo>
                  <a:pt x="227193" y="732790"/>
                </a:lnTo>
                <a:close/>
              </a:path>
              <a:path w="920750" h="892810">
                <a:moveTo>
                  <a:pt x="802885" y="732790"/>
                </a:moveTo>
                <a:lnTo>
                  <a:pt x="707263" y="732790"/>
                </a:lnTo>
                <a:lnTo>
                  <a:pt x="729853" y="740410"/>
                </a:lnTo>
                <a:lnTo>
                  <a:pt x="751204" y="748030"/>
                </a:lnTo>
                <a:lnTo>
                  <a:pt x="720830" y="773430"/>
                </a:lnTo>
                <a:lnTo>
                  <a:pt x="688419" y="796290"/>
                </a:lnTo>
                <a:lnTo>
                  <a:pt x="654032" y="816610"/>
                </a:lnTo>
                <a:lnTo>
                  <a:pt x="617727" y="833120"/>
                </a:lnTo>
                <a:lnTo>
                  <a:pt x="680342" y="833120"/>
                </a:lnTo>
                <a:lnTo>
                  <a:pt x="713004" y="812800"/>
                </a:lnTo>
                <a:lnTo>
                  <a:pt x="749223" y="786130"/>
                </a:lnTo>
                <a:lnTo>
                  <a:pt x="782637" y="755650"/>
                </a:lnTo>
                <a:lnTo>
                  <a:pt x="802885" y="732790"/>
                </a:lnTo>
                <a:close/>
              </a:path>
              <a:path w="920750" h="892810">
                <a:moveTo>
                  <a:pt x="135889" y="435610"/>
                </a:moveTo>
                <a:lnTo>
                  <a:pt x="109092" y="435610"/>
                </a:lnTo>
                <a:lnTo>
                  <a:pt x="111912" y="486410"/>
                </a:lnTo>
                <a:lnTo>
                  <a:pt x="118570" y="534670"/>
                </a:lnTo>
                <a:lnTo>
                  <a:pt x="128841" y="581660"/>
                </a:lnTo>
                <a:lnTo>
                  <a:pt x="142498" y="627380"/>
                </a:lnTo>
                <a:lnTo>
                  <a:pt x="159316" y="669289"/>
                </a:lnTo>
                <a:lnTo>
                  <a:pt x="179070" y="708660"/>
                </a:lnTo>
                <a:lnTo>
                  <a:pt x="165798" y="712470"/>
                </a:lnTo>
                <a:lnTo>
                  <a:pt x="152908" y="717550"/>
                </a:lnTo>
                <a:lnTo>
                  <a:pt x="140493" y="722630"/>
                </a:lnTo>
                <a:lnTo>
                  <a:pt x="128650" y="726440"/>
                </a:lnTo>
                <a:lnTo>
                  <a:pt x="222333" y="726440"/>
                </a:lnTo>
                <a:lnTo>
                  <a:pt x="221361" y="725170"/>
                </a:lnTo>
                <a:lnTo>
                  <a:pt x="268779" y="715010"/>
                </a:lnTo>
                <a:lnTo>
                  <a:pt x="293959" y="709930"/>
                </a:lnTo>
                <a:lnTo>
                  <a:pt x="319913" y="706120"/>
                </a:lnTo>
                <a:lnTo>
                  <a:pt x="348308" y="706120"/>
                </a:lnTo>
                <a:lnTo>
                  <a:pt x="347472" y="703580"/>
                </a:lnTo>
                <a:lnTo>
                  <a:pt x="371730" y="701040"/>
                </a:lnTo>
                <a:lnTo>
                  <a:pt x="205866" y="701040"/>
                </a:lnTo>
                <a:lnTo>
                  <a:pt x="186475" y="662939"/>
                </a:lnTo>
                <a:lnTo>
                  <a:pt x="169860" y="622300"/>
                </a:lnTo>
                <a:lnTo>
                  <a:pt x="156257" y="579120"/>
                </a:lnTo>
                <a:lnTo>
                  <a:pt x="145904" y="533400"/>
                </a:lnTo>
                <a:lnTo>
                  <a:pt x="139036" y="485139"/>
                </a:lnTo>
                <a:lnTo>
                  <a:pt x="135889" y="435610"/>
                </a:lnTo>
                <a:close/>
              </a:path>
              <a:path w="920750" h="892810">
                <a:moveTo>
                  <a:pt x="809584" y="116839"/>
                </a:moveTo>
                <a:lnTo>
                  <a:pt x="772413" y="116839"/>
                </a:lnTo>
                <a:lnTo>
                  <a:pt x="805973" y="157480"/>
                </a:lnTo>
                <a:lnTo>
                  <a:pt x="834728" y="201930"/>
                </a:lnTo>
                <a:lnTo>
                  <a:pt x="858234" y="248920"/>
                </a:lnTo>
                <a:lnTo>
                  <a:pt x="876046" y="299720"/>
                </a:lnTo>
                <a:lnTo>
                  <a:pt x="887719" y="353060"/>
                </a:lnTo>
                <a:lnTo>
                  <a:pt x="892810" y="407670"/>
                </a:lnTo>
                <a:lnTo>
                  <a:pt x="0" y="407670"/>
                </a:lnTo>
                <a:lnTo>
                  <a:pt x="0" y="435610"/>
                </a:lnTo>
                <a:lnTo>
                  <a:pt x="892810" y="435610"/>
                </a:lnTo>
                <a:lnTo>
                  <a:pt x="887772" y="491489"/>
                </a:lnTo>
                <a:lnTo>
                  <a:pt x="876215" y="543560"/>
                </a:lnTo>
                <a:lnTo>
                  <a:pt x="858520" y="594360"/>
                </a:lnTo>
                <a:lnTo>
                  <a:pt x="835067" y="642620"/>
                </a:lnTo>
                <a:lnTo>
                  <a:pt x="806238" y="687070"/>
                </a:lnTo>
                <a:lnTo>
                  <a:pt x="772413" y="726440"/>
                </a:lnTo>
                <a:lnTo>
                  <a:pt x="808509" y="726440"/>
                </a:lnTo>
                <a:lnTo>
                  <a:pt x="840102" y="685800"/>
                </a:lnTo>
                <a:lnTo>
                  <a:pt x="863677" y="646430"/>
                </a:lnTo>
                <a:lnTo>
                  <a:pt x="883499" y="605789"/>
                </a:lnTo>
                <a:lnTo>
                  <a:pt x="899329" y="561339"/>
                </a:lnTo>
                <a:lnTo>
                  <a:pt x="910930" y="516889"/>
                </a:lnTo>
                <a:lnTo>
                  <a:pt x="918065" y="469900"/>
                </a:lnTo>
                <a:lnTo>
                  <a:pt x="920496" y="421639"/>
                </a:lnTo>
                <a:lnTo>
                  <a:pt x="917934" y="372110"/>
                </a:lnTo>
                <a:lnTo>
                  <a:pt x="910423" y="323850"/>
                </a:lnTo>
                <a:lnTo>
                  <a:pt x="898219" y="278130"/>
                </a:lnTo>
                <a:lnTo>
                  <a:pt x="881579" y="233680"/>
                </a:lnTo>
                <a:lnTo>
                  <a:pt x="860762" y="191770"/>
                </a:lnTo>
                <a:lnTo>
                  <a:pt x="836025" y="151130"/>
                </a:lnTo>
                <a:lnTo>
                  <a:pt x="809584" y="116839"/>
                </a:lnTo>
                <a:close/>
              </a:path>
              <a:path w="920750" h="892810">
                <a:moveTo>
                  <a:pt x="314198" y="435610"/>
                </a:moveTo>
                <a:lnTo>
                  <a:pt x="286512" y="435610"/>
                </a:lnTo>
                <a:lnTo>
                  <a:pt x="288030" y="488950"/>
                </a:lnTo>
                <a:lnTo>
                  <a:pt x="291591" y="539750"/>
                </a:lnTo>
                <a:lnTo>
                  <a:pt x="297073" y="589280"/>
                </a:lnTo>
                <a:lnTo>
                  <a:pt x="304352" y="636270"/>
                </a:lnTo>
                <a:lnTo>
                  <a:pt x="313309" y="679450"/>
                </a:lnTo>
                <a:lnTo>
                  <a:pt x="285091" y="684530"/>
                </a:lnTo>
                <a:lnTo>
                  <a:pt x="257778" y="688340"/>
                </a:lnTo>
                <a:lnTo>
                  <a:pt x="205866" y="701040"/>
                </a:lnTo>
                <a:lnTo>
                  <a:pt x="371730" y="701040"/>
                </a:lnTo>
                <a:lnTo>
                  <a:pt x="422392" y="698500"/>
                </a:lnTo>
                <a:lnTo>
                  <a:pt x="684826" y="698500"/>
                </a:lnTo>
                <a:lnTo>
                  <a:pt x="669460" y="694690"/>
                </a:lnTo>
                <a:lnTo>
                  <a:pt x="615525" y="684530"/>
                </a:lnTo>
                <a:lnTo>
                  <a:pt x="587628" y="680720"/>
                </a:lnTo>
                <a:lnTo>
                  <a:pt x="588396" y="676910"/>
                </a:lnTo>
                <a:lnTo>
                  <a:pt x="340233" y="676910"/>
                </a:lnTo>
                <a:lnTo>
                  <a:pt x="331648" y="635000"/>
                </a:lnTo>
                <a:lnTo>
                  <a:pt x="324594" y="590550"/>
                </a:lnTo>
                <a:lnTo>
                  <a:pt x="319229" y="542289"/>
                </a:lnTo>
                <a:lnTo>
                  <a:pt x="315796" y="491489"/>
                </a:lnTo>
                <a:lnTo>
                  <a:pt x="315675" y="488950"/>
                </a:lnTo>
                <a:lnTo>
                  <a:pt x="314198" y="435610"/>
                </a:lnTo>
                <a:close/>
              </a:path>
              <a:path w="920750" h="892810">
                <a:moveTo>
                  <a:pt x="791845" y="435610"/>
                </a:moveTo>
                <a:lnTo>
                  <a:pt x="764286" y="435610"/>
                </a:lnTo>
                <a:lnTo>
                  <a:pt x="761469" y="485139"/>
                </a:lnTo>
                <a:lnTo>
                  <a:pt x="754836" y="533400"/>
                </a:lnTo>
                <a:lnTo>
                  <a:pt x="744632" y="579120"/>
                </a:lnTo>
                <a:lnTo>
                  <a:pt x="731106" y="622300"/>
                </a:lnTo>
                <a:lnTo>
                  <a:pt x="714503" y="662939"/>
                </a:lnTo>
                <a:lnTo>
                  <a:pt x="695071" y="701040"/>
                </a:lnTo>
                <a:lnTo>
                  <a:pt x="725689" y="701040"/>
                </a:lnTo>
                <a:lnTo>
                  <a:pt x="758326" y="627380"/>
                </a:lnTo>
                <a:lnTo>
                  <a:pt x="771858" y="581660"/>
                </a:lnTo>
                <a:lnTo>
                  <a:pt x="782056" y="534670"/>
                </a:lnTo>
                <a:lnTo>
                  <a:pt x="788769" y="486410"/>
                </a:lnTo>
                <a:lnTo>
                  <a:pt x="791845" y="435610"/>
                </a:lnTo>
                <a:close/>
              </a:path>
              <a:path w="920750" h="892810">
                <a:moveTo>
                  <a:pt x="478450" y="671830"/>
                </a:moveTo>
                <a:lnTo>
                  <a:pt x="422153" y="671830"/>
                </a:lnTo>
                <a:lnTo>
                  <a:pt x="367238" y="674370"/>
                </a:lnTo>
                <a:lnTo>
                  <a:pt x="340233" y="676910"/>
                </a:lnTo>
                <a:lnTo>
                  <a:pt x="559942" y="676910"/>
                </a:lnTo>
                <a:lnTo>
                  <a:pt x="533366" y="674370"/>
                </a:lnTo>
                <a:lnTo>
                  <a:pt x="478450" y="671830"/>
                </a:lnTo>
                <a:close/>
              </a:path>
              <a:path w="920750" h="892810">
                <a:moveTo>
                  <a:pt x="614426" y="435610"/>
                </a:moveTo>
                <a:lnTo>
                  <a:pt x="586866" y="435610"/>
                </a:lnTo>
                <a:lnTo>
                  <a:pt x="585212" y="490220"/>
                </a:lnTo>
                <a:lnTo>
                  <a:pt x="581467" y="542289"/>
                </a:lnTo>
                <a:lnTo>
                  <a:pt x="575857" y="590550"/>
                </a:lnTo>
                <a:lnTo>
                  <a:pt x="568607" y="635000"/>
                </a:lnTo>
                <a:lnTo>
                  <a:pt x="559942" y="676910"/>
                </a:lnTo>
                <a:lnTo>
                  <a:pt x="588396" y="676910"/>
                </a:lnTo>
                <a:lnTo>
                  <a:pt x="596585" y="636270"/>
                </a:lnTo>
                <a:lnTo>
                  <a:pt x="603864" y="589280"/>
                </a:lnTo>
                <a:lnTo>
                  <a:pt x="609345" y="539750"/>
                </a:lnTo>
                <a:lnTo>
                  <a:pt x="612907" y="488950"/>
                </a:lnTo>
                <a:lnTo>
                  <a:pt x="614426" y="435610"/>
                </a:lnTo>
                <a:close/>
              </a:path>
              <a:path w="920750" h="892810">
                <a:moveTo>
                  <a:pt x="159512" y="99060"/>
                </a:moveTo>
                <a:lnTo>
                  <a:pt x="152969" y="104139"/>
                </a:lnTo>
                <a:lnTo>
                  <a:pt x="146700" y="109220"/>
                </a:lnTo>
                <a:lnTo>
                  <a:pt x="140741" y="114300"/>
                </a:lnTo>
                <a:lnTo>
                  <a:pt x="135127" y="119380"/>
                </a:lnTo>
                <a:lnTo>
                  <a:pt x="156479" y="127000"/>
                </a:lnTo>
                <a:lnTo>
                  <a:pt x="179070" y="134620"/>
                </a:lnTo>
                <a:lnTo>
                  <a:pt x="159316" y="173989"/>
                </a:lnTo>
                <a:lnTo>
                  <a:pt x="142498" y="217170"/>
                </a:lnTo>
                <a:lnTo>
                  <a:pt x="128841" y="261620"/>
                </a:lnTo>
                <a:lnTo>
                  <a:pt x="118570" y="308610"/>
                </a:lnTo>
                <a:lnTo>
                  <a:pt x="111912" y="356870"/>
                </a:lnTo>
                <a:lnTo>
                  <a:pt x="109092" y="407670"/>
                </a:lnTo>
                <a:lnTo>
                  <a:pt x="135889" y="407670"/>
                </a:lnTo>
                <a:lnTo>
                  <a:pt x="139036" y="358139"/>
                </a:lnTo>
                <a:lnTo>
                  <a:pt x="145904" y="311150"/>
                </a:lnTo>
                <a:lnTo>
                  <a:pt x="156257" y="265430"/>
                </a:lnTo>
                <a:lnTo>
                  <a:pt x="169860" y="222250"/>
                </a:lnTo>
                <a:lnTo>
                  <a:pt x="186475" y="180339"/>
                </a:lnTo>
                <a:lnTo>
                  <a:pt x="205866" y="142239"/>
                </a:lnTo>
                <a:lnTo>
                  <a:pt x="372346" y="142239"/>
                </a:lnTo>
                <a:lnTo>
                  <a:pt x="347472" y="139700"/>
                </a:lnTo>
                <a:lnTo>
                  <a:pt x="347916" y="137160"/>
                </a:lnTo>
                <a:lnTo>
                  <a:pt x="319913" y="137160"/>
                </a:lnTo>
                <a:lnTo>
                  <a:pt x="293959" y="133350"/>
                </a:lnTo>
                <a:lnTo>
                  <a:pt x="244528" y="123189"/>
                </a:lnTo>
                <a:lnTo>
                  <a:pt x="221361" y="118110"/>
                </a:lnTo>
                <a:lnTo>
                  <a:pt x="226759" y="110489"/>
                </a:lnTo>
                <a:lnTo>
                  <a:pt x="193675" y="110489"/>
                </a:lnTo>
                <a:lnTo>
                  <a:pt x="175974" y="105410"/>
                </a:lnTo>
                <a:lnTo>
                  <a:pt x="167582" y="101600"/>
                </a:lnTo>
                <a:lnTo>
                  <a:pt x="159512" y="99060"/>
                </a:lnTo>
                <a:close/>
              </a:path>
              <a:path w="920750" h="892810">
                <a:moveTo>
                  <a:pt x="372346" y="142239"/>
                </a:moveTo>
                <a:lnTo>
                  <a:pt x="205866" y="142239"/>
                </a:lnTo>
                <a:lnTo>
                  <a:pt x="257778" y="154939"/>
                </a:lnTo>
                <a:lnTo>
                  <a:pt x="285091" y="160020"/>
                </a:lnTo>
                <a:lnTo>
                  <a:pt x="313309" y="163830"/>
                </a:lnTo>
                <a:lnTo>
                  <a:pt x="304352" y="207010"/>
                </a:lnTo>
                <a:lnTo>
                  <a:pt x="297073" y="254000"/>
                </a:lnTo>
                <a:lnTo>
                  <a:pt x="291592" y="303530"/>
                </a:lnTo>
                <a:lnTo>
                  <a:pt x="288030" y="354330"/>
                </a:lnTo>
                <a:lnTo>
                  <a:pt x="286512" y="407670"/>
                </a:lnTo>
                <a:lnTo>
                  <a:pt x="314198" y="407670"/>
                </a:lnTo>
                <a:lnTo>
                  <a:pt x="315710" y="353060"/>
                </a:lnTo>
                <a:lnTo>
                  <a:pt x="319229" y="300989"/>
                </a:lnTo>
                <a:lnTo>
                  <a:pt x="324594" y="252730"/>
                </a:lnTo>
                <a:lnTo>
                  <a:pt x="331648" y="208280"/>
                </a:lnTo>
                <a:lnTo>
                  <a:pt x="340233" y="166370"/>
                </a:lnTo>
                <a:lnTo>
                  <a:pt x="588140" y="166370"/>
                </a:lnTo>
                <a:lnTo>
                  <a:pt x="587628" y="163830"/>
                </a:lnTo>
                <a:lnTo>
                  <a:pt x="615525" y="160020"/>
                </a:lnTo>
                <a:lnTo>
                  <a:pt x="642874" y="154939"/>
                </a:lnTo>
                <a:lnTo>
                  <a:pt x="684826" y="144780"/>
                </a:lnTo>
                <a:lnTo>
                  <a:pt x="423856" y="144780"/>
                </a:lnTo>
                <a:lnTo>
                  <a:pt x="372346" y="142239"/>
                </a:lnTo>
                <a:close/>
              </a:path>
              <a:path w="920750" h="892810">
                <a:moveTo>
                  <a:pt x="588140" y="166370"/>
                </a:moveTo>
                <a:lnTo>
                  <a:pt x="559942" y="166370"/>
                </a:lnTo>
                <a:lnTo>
                  <a:pt x="568607" y="208280"/>
                </a:lnTo>
                <a:lnTo>
                  <a:pt x="575857" y="252730"/>
                </a:lnTo>
                <a:lnTo>
                  <a:pt x="581467" y="300989"/>
                </a:lnTo>
                <a:lnTo>
                  <a:pt x="585212" y="353060"/>
                </a:lnTo>
                <a:lnTo>
                  <a:pt x="586866" y="407670"/>
                </a:lnTo>
                <a:lnTo>
                  <a:pt x="614426" y="407670"/>
                </a:lnTo>
                <a:lnTo>
                  <a:pt x="612907" y="354330"/>
                </a:lnTo>
                <a:lnTo>
                  <a:pt x="609346" y="303530"/>
                </a:lnTo>
                <a:lnTo>
                  <a:pt x="603864" y="254000"/>
                </a:lnTo>
                <a:lnTo>
                  <a:pt x="596585" y="208280"/>
                </a:lnTo>
                <a:lnTo>
                  <a:pt x="588140" y="166370"/>
                </a:lnTo>
                <a:close/>
              </a:path>
              <a:path w="920750" h="892810">
                <a:moveTo>
                  <a:pt x="725689" y="142239"/>
                </a:moveTo>
                <a:lnTo>
                  <a:pt x="695071" y="142239"/>
                </a:lnTo>
                <a:lnTo>
                  <a:pt x="714503" y="180339"/>
                </a:lnTo>
                <a:lnTo>
                  <a:pt x="731106" y="222250"/>
                </a:lnTo>
                <a:lnTo>
                  <a:pt x="744632" y="265430"/>
                </a:lnTo>
                <a:lnTo>
                  <a:pt x="754836" y="311150"/>
                </a:lnTo>
                <a:lnTo>
                  <a:pt x="761469" y="358139"/>
                </a:lnTo>
                <a:lnTo>
                  <a:pt x="764286" y="407670"/>
                </a:lnTo>
                <a:lnTo>
                  <a:pt x="791845" y="407670"/>
                </a:lnTo>
                <a:lnTo>
                  <a:pt x="788769" y="356870"/>
                </a:lnTo>
                <a:lnTo>
                  <a:pt x="782056" y="308610"/>
                </a:lnTo>
                <a:lnTo>
                  <a:pt x="771858" y="261620"/>
                </a:lnTo>
                <a:lnTo>
                  <a:pt x="758326" y="217170"/>
                </a:lnTo>
                <a:lnTo>
                  <a:pt x="741612" y="173989"/>
                </a:lnTo>
                <a:lnTo>
                  <a:pt x="725689" y="142239"/>
                </a:lnTo>
                <a:close/>
              </a:path>
              <a:path w="920750" h="892810">
                <a:moveTo>
                  <a:pt x="559942" y="166370"/>
                </a:moveTo>
                <a:lnTo>
                  <a:pt x="340233" y="166370"/>
                </a:lnTo>
                <a:lnTo>
                  <a:pt x="394541" y="171450"/>
                </a:lnTo>
                <a:lnTo>
                  <a:pt x="422153" y="172720"/>
                </a:lnTo>
                <a:lnTo>
                  <a:pt x="478450" y="172720"/>
                </a:lnTo>
                <a:lnTo>
                  <a:pt x="506206" y="171450"/>
                </a:lnTo>
                <a:lnTo>
                  <a:pt x="559942" y="166370"/>
                </a:lnTo>
                <a:close/>
              </a:path>
              <a:path w="920750" h="892810">
                <a:moveTo>
                  <a:pt x="549401" y="45720"/>
                </a:moveTo>
                <a:lnTo>
                  <a:pt x="523366" y="54610"/>
                </a:lnTo>
                <a:lnTo>
                  <a:pt x="531248" y="73660"/>
                </a:lnTo>
                <a:lnTo>
                  <a:pt x="538988" y="93980"/>
                </a:lnTo>
                <a:lnTo>
                  <a:pt x="546441" y="116839"/>
                </a:lnTo>
                <a:lnTo>
                  <a:pt x="553465" y="139700"/>
                </a:lnTo>
                <a:lnTo>
                  <a:pt x="528258" y="142239"/>
                </a:lnTo>
                <a:lnTo>
                  <a:pt x="476652" y="144780"/>
                </a:lnTo>
                <a:lnTo>
                  <a:pt x="684826" y="144780"/>
                </a:lnTo>
                <a:lnTo>
                  <a:pt x="695071" y="142239"/>
                </a:lnTo>
                <a:lnTo>
                  <a:pt x="725689" y="142239"/>
                </a:lnTo>
                <a:lnTo>
                  <a:pt x="723141" y="137160"/>
                </a:lnTo>
                <a:lnTo>
                  <a:pt x="581151" y="137160"/>
                </a:lnTo>
                <a:lnTo>
                  <a:pt x="573976" y="111760"/>
                </a:lnTo>
                <a:lnTo>
                  <a:pt x="566134" y="87630"/>
                </a:lnTo>
                <a:lnTo>
                  <a:pt x="557863" y="66040"/>
                </a:lnTo>
                <a:lnTo>
                  <a:pt x="549401" y="45720"/>
                </a:lnTo>
                <a:close/>
              </a:path>
              <a:path w="920750" h="892810">
                <a:moveTo>
                  <a:pt x="351536" y="123189"/>
                </a:moveTo>
                <a:lnTo>
                  <a:pt x="319913" y="135889"/>
                </a:lnTo>
                <a:lnTo>
                  <a:pt x="319913" y="137160"/>
                </a:lnTo>
                <a:lnTo>
                  <a:pt x="347916" y="137160"/>
                </a:lnTo>
                <a:lnTo>
                  <a:pt x="348361" y="134620"/>
                </a:lnTo>
                <a:lnTo>
                  <a:pt x="350012" y="128270"/>
                </a:lnTo>
                <a:lnTo>
                  <a:pt x="351536" y="123189"/>
                </a:lnTo>
                <a:close/>
              </a:path>
              <a:path w="920750" h="892810">
                <a:moveTo>
                  <a:pt x="624204" y="15240"/>
                </a:moveTo>
                <a:lnTo>
                  <a:pt x="594995" y="27940"/>
                </a:lnTo>
                <a:lnTo>
                  <a:pt x="618176" y="45720"/>
                </a:lnTo>
                <a:lnTo>
                  <a:pt x="640048" y="67310"/>
                </a:lnTo>
                <a:lnTo>
                  <a:pt x="660538" y="91439"/>
                </a:lnTo>
                <a:lnTo>
                  <a:pt x="679576" y="118110"/>
                </a:lnTo>
                <a:lnTo>
                  <a:pt x="606925" y="133350"/>
                </a:lnTo>
                <a:lnTo>
                  <a:pt x="581151" y="137160"/>
                </a:lnTo>
                <a:lnTo>
                  <a:pt x="723141" y="137160"/>
                </a:lnTo>
                <a:lnTo>
                  <a:pt x="721867" y="134620"/>
                </a:lnTo>
                <a:lnTo>
                  <a:pt x="747426" y="127000"/>
                </a:lnTo>
                <a:lnTo>
                  <a:pt x="772413" y="116839"/>
                </a:lnTo>
                <a:lnTo>
                  <a:pt x="809584" y="116839"/>
                </a:lnTo>
                <a:lnTo>
                  <a:pt x="807626" y="114300"/>
                </a:lnTo>
                <a:lnTo>
                  <a:pt x="803956" y="110489"/>
                </a:lnTo>
                <a:lnTo>
                  <a:pt x="707263" y="110489"/>
                </a:lnTo>
                <a:lnTo>
                  <a:pt x="688677" y="83820"/>
                </a:lnTo>
                <a:lnTo>
                  <a:pt x="668496" y="58420"/>
                </a:lnTo>
                <a:lnTo>
                  <a:pt x="646934" y="35560"/>
                </a:lnTo>
                <a:lnTo>
                  <a:pt x="624204" y="15240"/>
                </a:lnTo>
                <a:close/>
              </a:path>
              <a:path w="920750" h="892810">
                <a:moveTo>
                  <a:pt x="302006" y="29210"/>
                </a:moveTo>
                <a:lnTo>
                  <a:pt x="237616" y="52070"/>
                </a:lnTo>
                <a:lnTo>
                  <a:pt x="203773" y="95250"/>
                </a:lnTo>
                <a:lnTo>
                  <a:pt x="193675" y="110489"/>
                </a:lnTo>
                <a:lnTo>
                  <a:pt x="226759" y="110489"/>
                </a:lnTo>
                <a:lnTo>
                  <a:pt x="239355" y="92710"/>
                </a:lnTo>
                <a:lnTo>
                  <a:pt x="258921" y="69850"/>
                </a:lnTo>
                <a:lnTo>
                  <a:pt x="279868" y="48260"/>
                </a:lnTo>
                <a:lnTo>
                  <a:pt x="302006" y="29210"/>
                </a:lnTo>
                <a:close/>
              </a:path>
              <a:path w="920750" h="892810">
                <a:moveTo>
                  <a:pt x="662559" y="0"/>
                </a:moveTo>
                <a:lnTo>
                  <a:pt x="642112" y="8890"/>
                </a:lnTo>
                <a:lnTo>
                  <a:pt x="626745" y="13970"/>
                </a:lnTo>
                <a:lnTo>
                  <a:pt x="660604" y="30479"/>
                </a:lnTo>
                <a:lnTo>
                  <a:pt x="692642" y="50800"/>
                </a:lnTo>
                <a:lnTo>
                  <a:pt x="722846" y="72390"/>
                </a:lnTo>
                <a:lnTo>
                  <a:pt x="751204" y="95250"/>
                </a:lnTo>
                <a:lnTo>
                  <a:pt x="729853" y="102870"/>
                </a:lnTo>
                <a:lnTo>
                  <a:pt x="707263" y="110489"/>
                </a:lnTo>
                <a:lnTo>
                  <a:pt x="803956" y="110489"/>
                </a:lnTo>
                <a:lnTo>
                  <a:pt x="775822" y="81280"/>
                </a:lnTo>
                <a:lnTo>
                  <a:pt x="740871" y="50800"/>
                </a:lnTo>
                <a:lnTo>
                  <a:pt x="703031" y="24129"/>
                </a:lnTo>
                <a:lnTo>
                  <a:pt x="662559"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tângulo 26">
            <a:extLst>
              <a:ext uri="{FF2B5EF4-FFF2-40B4-BE49-F238E27FC236}">
                <a16:creationId xmlns:a16="http://schemas.microsoft.com/office/drawing/2014/main" id="{D4B6F34D-C32C-45BF-8B00-FF9346C82F8A}"/>
              </a:ext>
            </a:extLst>
          </p:cNvPr>
          <p:cNvSpPr/>
          <p:nvPr/>
        </p:nvSpPr>
        <p:spPr>
          <a:xfrm>
            <a:off x="539768" y="2670785"/>
            <a:ext cx="3287624" cy="17219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9" name="Gráfico 28" descr="Taças de champanhe">
            <a:extLst>
              <a:ext uri="{FF2B5EF4-FFF2-40B4-BE49-F238E27FC236}">
                <a16:creationId xmlns:a16="http://schemas.microsoft.com/office/drawing/2014/main" id="{CBF9776F-EA23-4C3E-AAA7-6137188B75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844" y="2804767"/>
            <a:ext cx="535363" cy="535363"/>
          </a:xfrm>
          <a:prstGeom prst="rect">
            <a:avLst/>
          </a:prstGeom>
        </p:spPr>
      </p:pic>
      <p:sp>
        <p:nvSpPr>
          <p:cNvPr id="31" name="object 12">
            <a:extLst>
              <a:ext uri="{FF2B5EF4-FFF2-40B4-BE49-F238E27FC236}">
                <a16:creationId xmlns:a16="http://schemas.microsoft.com/office/drawing/2014/main" id="{57B4F677-AA19-4247-9699-B2F92F9C9170}"/>
              </a:ext>
            </a:extLst>
          </p:cNvPr>
          <p:cNvSpPr txBox="1"/>
          <p:nvPr/>
        </p:nvSpPr>
        <p:spPr>
          <a:xfrm>
            <a:off x="1651270" y="2820846"/>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Insight</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3" name="object 12">
            <a:extLst>
              <a:ext uri="{FF2B5EF4-FFF2-40B4-BE49-F238E27FC236}">
                <a16:creationId xmlns:a16="http://schemas.microsoft.com/office/drawing/2014/main" id="{FB3C7F01-0B83-4692-8C37-AF56FF71F2A8}"/>
              </a:ext>
            </a:extLst>
          </p:cNvPr>
          <p:cNvSpPr txBox="1"/>
          <p:nvPr/>
        </p:nvSpPr>
        <p:spPr>
          <a:xfrm>
            <a:off x="1651270" y="3211023"/>
            <a:ext cx="1705399"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Benefits</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5" name="object 12">
            <a:extLst>
              <a:ext uri="{FF2B5EF4-FFF2-40B4-BE49-F238E27FC236}">
                <a16:creationId xmlns:a16="http://schemas.microsoft.com/office/drawing/2014/main" id="{2D08E06E-55BF-41B2-B575-0035CB035E9A}"/>
              </a:ext>
            </a:extLst>
          </p:cNvPr>
          <p:cNvSpPr txBox="1"/>
          <p:nvPr/>
        </p:nvSpPr>
        <p:spPr>
          <a:xfrm>
            <a:off x="1479009" y="3601200"/>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Reason to believe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37" name="object 12">
            <a:extLst>
              <a:ext uri="{FF2B5EF4-FFF2-40B4-BE49-F238E27FC236}">
                <a16:creationId xmlns:a16="http://schemas.microsoft.com/office/drawing/2014/main" id="{F6B6E899-E8BD-4085-92C2-B4BAAFAEB844}"/>
              </a:ext>
            </a:extLst>
          </p:cNvPr>
          <p:cNvSpPr txBox="1"/>
          <p:nvPr/>
        </p:nvSpPr>
        <p:spPr>
          <a:xfrm>
            <a:off x="1479009" y="3991377"/>
            <a:ext cx="2049921" cy="258404"/>
          </a:xfrm>
          <a:prstGeom prst="rect">
            <a:avLst/>
          </a:prstGeom>
        </p:spPr>
        <p:txBody>
          <a:bodyPr vert="horz" wrap="square" lIns="0" tIns="12065" rIns="0" bIns="0" rtlCol="0">
            <a:spAutoFit/>
          </a:bodyPr>
          <a:lstStyle/>
          <a:p>
            <a:pPr marL="167640" marR="160020" lvl="0" indent="0" algn="ctr"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a:ln>
                  <a:noFill/>
                </a:ln>
                <a:solidFill>
                  <a:srgbClr val="000004"/>
                </a:solidFill>
                <a:effectLst/>
                <a:uLnTx/>
                <a:uFillTx/>
                <a:latin typeface="Arial" panose="020B0604020202020204" pitchFamily="34" charset="0"/>
                <a:cs typeface="Arial" panose="020B0604020202020204" pitchFamily="34" charset="0"/>
              </a:rPr>
              <a:t>Price</a:t>
            </a:r>
            <a:endParaRPr kumimoji="0" lang="en-US" sz="16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pic>
        <p:nvPicPr>
          <p:cNvPr id="39" name="Imagen 5">
            <a:extLst>
              <a:ext uri="{FF2B5EF4-FFF2-40B4-BE49-F238E27FC236}">
                <a16:creationId xmlns:a16="http://schemas.microsoft.com/office/drawing/2014/main" id="{973BEBCA-B3E8-4598-BE88-B6DA7F0D6C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624" b="15562"/>
          <a:stretch/>
        </p:blipFill>
        <p:spPr>
          <a:xfrm rot="10800000">
            <a:off x="4747840" y="2698496"/>
            <a:ext cx="1540102" cy="2099383"/>
          </a:xfrm>
          <a:prstGeom prst="rect">
            <a:avLst/>
          </a:prstGeom>
        </p:spPr>
      </p:pic>
      <p:sp>
        <p:nvSpPr>
          <p:cNvPr id="41" name="object 11">
            <a:extLst>
              <a:ext uri="{FF2B5EF4-FFF2-40B4-BE49-F238E27FC236}">
                <a16:creationId xmlns:a16="http://schemas.microsoft.com/office/drawing/2014/main" id="{2EABAA19-7EFC-4511-9EE8-4DCD76DAC158}"/>
              </a:ext>
            </a:extLst>
          </p:cNvPr>
          <p:cNvSpPr txBox="1"/>
          <p:nvPr/>
        </p:nvSpPr>
        <p:spPr>
          <a:xfrm>
            <a:off x="4747838" y="2202715"/>
            <a:ext cx="2570387"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Product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3" name="CaixaDeTexto 42">
            <a:extLst>
              <a:ext uri="{FF2B5EF4-FFF2-40B4-BE49-F238E27FC236}">
                <a16:creationId xmlns:a16="http://schemas.microsoft.com/office/drawing/2014/main" id="{E6DF3D45-A040-4140-9DA1-EE7A82C42C5C}"/>
              </a:ext>
            </a:extLst>
          </p:cNvPr>
          <p:cNvSpPr txBox="1"/>
          <p:nvPr/>
        </p:nvSpPr>
        <p:spPr>
          <a:xfrm>
            <a:off x="4948301" y="5216154"/>
            <a:ext cx="2065043" cy="338554"/>
          </a:xfrm>
          <a:prstGeom prst="rect">
            <a:avLst/>
          </a:prstGeom>
          <a:noFill/>
        </p:spPr>
        <p:txBody>
          <a:bodyPr wrap="square">
            <a:spAutoFit/>
          </a:bodyPr>
          <a:lstStyle/>
          <a:p>
            <a:pPr algn="ctr"/>
            <a:r>
              <a:rPr lang="en-US" sz="1600" spc="-5" dirty="0">
                <a:solidFill>
                  <a:srgbClr val="000004"/>
                </a:solidFill>
                <a:latin typeface="Arial" panose="020B0604020202020204" pitchFamily="34" charset="0"/>
                <a:cs typeface="Arial" panose="020B0604020202020204" pitchFamily="34" charset="0"/>
              </a:rPr>
              <a:t>Blind or branded</a:t>
            </a:r>
          </a:p>
        </p:txBody>
      </p:sp>
      <p:pic>
        <p:nvPicPr>
          <p:cNvPr id="45" name="Imagem 44" descr="Uma imagem contendo aceso, pare, camisa, noite&#10;&#10;Descrição gerada automaticamente">
            <a:extLst>
              <a:ext uri="{FF2B5EF4-FFF2-40B4-BE49-F238E27FC236}">
                <a16:creationId xmlns:a16="http://schemas.microsoft.com/office/drawing/2014/main" id="{9482142B-7ACB-4352-B38E-7E6225A11AD2}"/>
              </a:ext>
            </a:extLst>
          </p:cNvPr>
          <p:cNvPicPr>
            <a:picLocks noChangeAspect="1"/>
          </p:cNvPicPr>
          <p:nvPr/>
        </p:nvPicPr>
        <p:blipFill>
          <a:blip r:embed="rId7"/>
          <a:stretch>
            <a:fillRect/>
          </a:stretch>
        </p:blipFill>
        <p:spPr>
          <a:xfrm>
            <a:off x="5739019" y="3318227"/>
            <a:ext cx="1793903" cy="1793903"/>
          </a:xfrm>
          <a:prstGeom prst="rect">
            <a:avLst/>
          </a:prstGeom>
        </p:spPr>
      </p:pic>
      <p:cxnSp>
        <p:nvCxnSpPr>
          <p:cNvPr id="47" name="Conector reto 46">
            <a:extLst>
              <a:ext uri="{FF2B5EF4-FFF2-40B4-BE49-F238E27FC236}">
                <a16:creationId xmlns:a16="http://schemas.microsoft.com/office/drawing/2014/main" id="{61FA9747-7853-48DE-A20D-632F55FE638E}"/>
              </a:ext>
            </a:extLst>
          </p:cNvPr>
          <p:cNvCxnSpPr/>
          <p:nvPr/>
        </p:nvCxnSpPr>
        <p:spPr>
          <a:xfrm>
            <a:off x="8065827" y="1308602"/>
            <a:ext cx="0" cy="4641822"/>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CaixaDeTexto 48">
            <a:extLst>
              <a:ext uri="{FF2B5EF4-FFF2-40B4-BE49-F238E27FC236}">
                <a16:creationId xmlns:a16="http://schemas.microsoft.com/office/drawing/2014/main" id="{FEE98CBD-61EE-4E06-8332-F733986A8AF1}"/>
              </a:ext>
            </a:extLst>
          </p:cNvPr>
          <p:cNvSpPr txBox="1"/>
          <p:nvPr/>
        </p:nvSpPr>
        <p:spPr>
          <a:xfrm>
            <a:off x="8440524" y="1458800"/>
            <a:ext cx="3514915" cy="3970318"/>
          </a:xfrm>
          <a:prstGeom prst="rect">
            <a:avLst/>
          </a:prstGeom>
          <a:noFill/>
        </p:spPr>
        <p:txBody>
          <a:bodyPr wrap="square">
            <a:spAutoFit/>
          </a:bodyPr>
          <a:lstStyle/>
          <a:p>
            <a:r>
              <a:rPr lang="en-US">
                <a:solidFill>
                  <a:schemeClr val="tx1">
                    <a:lumMod val="75000"/>
                  </a:schemeClr>
                </a:solidFill>
              </a:rPr>
              <a:t>The price points we are asking purchase intention.</a:t>
            </a:r>
          </a:p>
          <a:p>
            <a:endParaRPr lang="en-US">
              <a:solidFill>
                <a:schemeClr val="tx1">
                  <a:lumMod val="75000"/>
                </a:schemeClr>
              </a:solidFill>
            </a:endParaRPr>
          </a:p>
          <a:p>
            <a:r>
              <a:rPr lang="en-US">
                <a:solidFill>
                  <a:schemeClr val="tx1">
                    <a:lumMod val="75000"/>
                  </a:schemeClr>
                </a:solidFill>
              </a:rPr>
              <a:t>The range covered should be wide enought to cover the cheapest to the most expensive price possibilities in real life.</a:t>
            </a:r>
          </a:p>
          <a:p>
            <a:endParaRPr lang="en-US">
              <a:solidFill>
                <a:schemeClr val="tx1">
                  <a:lumMod val="75000"/>
                </a:schemeClr>
              </a:solidFill>
            </a:endParaRPr>
          </a:p>
          <a:p>
            <a:pPr marL="285750" indent="-285750">
              <a:buFont typeface="Arial" panose="020B0604020202020204" pitchFamily="34" charset="0"/>
              <a:buChar char="•"/>
            </a:pPr>
            <a:r>
              <a:rPr lang="en-US">
                <a:solidFill>
                  <a:schemeClr val="tx1">
                    <a:lumMod val="75000"/>
                  </a:schemeClr>
                </a:solidFill>
              </a:rPr>
              <a:t>R$ XX,00</a:t>
            </a:r>
          </a:p>
          <a:p>
            <a:pPr marL="285750" indent="-285750">
              <a:buFont typeface="Arial" panose="020B0604020202020204" pitchFamily="34" charset="0"/>
              <a:buChar char="•"/>
            </a:pPr>
            <a:r>
              <a:rPr lang="en-US">
                <a:solidFill>
                  <a:schemeClr val="tx1">
                    <a:lumMod val="75000"/>
                  </a:schemeClr>
                </a:solidFill>
              </a:rPr>
              <a:t>R$ XX,00 +</a:t>
            </a:r>
          </a:p>
          <a:p>
            <a:pPr marL="285750" indent="-285750">
              <a:buFont typeface="Arial" panose="020B0604020202020204" pitchFamily="34" charset="0"/>
              <a:buChar char="•"/>
            </a:pPr>
            <a:r>
              <a:rPr lang="en-US">
                <a:solidFill>
                  <a:schemeClr val="tx1">
                    <a:lumMod val="75000"/>
                  </a:schemeClr>
                </a:solidFill>
              </a:rPr>
              <a:t>R$ XX,00 ++</a:t>
            </a:r>
          </a:p>
          <a:p>
            <a:pPr marL="285750" indent="-285750">
              <a:buFont typeface="Arial" panose="020B0604020202020204" pitchFamily="34" charset="0"/>
              <a:buChar char="•"/>
            </a:pPr>
            <a:r>
              <a:rPr lang="en-US">
                <a:solidFill>
                  <a:schemeClr val="tx1">
                    <a:lumMod val="75000"/>
                  </a:schemeClr>
                </a:solidFill>
              </a:rPr>
              <a:t>R$ XX,00 +++</a:t>
            </a:r>
          </a:p>
          <a:p>
            <a:pPr marL="285750" indent="-285750">
              <a:buFont typeface="Arial" panose="020B0604020202020204" pitchFamily="34" charset="0"/>
              <a:buChar char="•"/>
            </a:pPr>
            <a:r>
              <a:rPr lang="en-US">
                <a:solidFill>
                  <a:schemeClr val="tx1">
                    <a:lumMod val="75000"/>
                  </a:schemeClr>
                </a:solidFill>
              </a:rPr>
              <a:t>R$ XX,00 ++++</a:t>
            </a:r>
          </a:p>
          <a:p>
            <a:pPr marL="285750" indent="-285750">
              <a:buFont typeface="Arial" panose="020B0604020202020204" pitchFamily="34" charset="0"/>
              <a:buChar char="•"/>
            </a:pPr>
            <a:r>
              <a:rPr lang="en-US">
                <a:solidFill>
                  <a:schemeClr val="tx1">
                    <a:lumMod val="75000"/>
                  </a:schemeClr>
                </a:solidFill>
              </a:rPr>
              <a:t>R$ XX,00 ++++++</a:t>
            </a:r>
            <a:endParaRPr lang="en-US"/>
          </a:p>
        </p:txBody>
      </p:sp>
    </p:spTree>
    <p:extLst>
      <p:ext uri="{BB962C8B-B14F-4D97-AF65-F5344CB8AC3E}">
        <p14:creationId xmlns:p14="http://schemas.microsoft.com/office/powerpoint/2010/main" val="414742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Gabor Granger</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Example of deliverable</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sp>
        <p:nvSpPr>
          <p:cNvPr id="4" name="CaixaDeTexto 3">
            <a:extLst>
              <a:ext uri="{FF2B5EF4-FFF2-40B4-BE49-F238E27FC236}">
                <a16:creationId xmlns:a16="http://schemas.microsoft.com/office/drawing/2014/main" id="{182C5850-28A1-4266-B4BD-6E66409DC7D9}"/>
              </a:ext>
            </a:extLst>
          </p:cNvPr>
          <p:cNvSpPr txBox="1"/>
          <p:nvPr/>
        </p:nvSpPr>
        <p:spPr>
          <a:xfrm>
            <a:off x="839130" y="1326794"/>
            <a:ext cx="10503718" cy="307777"/>
          </a:xfrm>
          <a:prstGeom prst="rect">
            <a:avLst/>
          </a:prstGeom>
          <a:noFill/>
          <a:effectLst/>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chemeClr val="bg2">
                    <a:lumMod val="10000"/>
                  </a:schemeClr>
                </a:solidFill>
                <a:effectLst/>
                <a:uLnTx/>
                <a:uFillTx/>
                <a:latin typeface="Century Gothic" panose="020B0502020202020204" pitchFamily="34" charset="0"/>
                <a:cs typeface="Segoe UI" panose="020B0502040204020203" pitchFamily="34" charset="0"/>
              </a:rPr>
              <a:t>The range of R$ 59,99 – R$69,99 is </a:t>
            </a:r>
            <a:r>
              <a:rPr kumimoji="0" lang="en-US" sz="2000" b="1" i="0" u="none" strike="noStrike" kern="0" cap="none" spc="0" normalizeH="0" baseline="0" noProof="0" dirty="0">
                <a:ln>
                  <a:noFill/>
                </a:ln>
                <a:solidFill>
                  <a:schemeClr val="bg2">
                    <a:lumMod val="10000"/>
                  </a:schemeClr>
                </a:solidFill>
                <a:effectLst/>
                <a:uLnTx/>
                <a:uFillTx/>
                <a:latin typeface="Century Gothic" panose="020B0502020202020204" pitchFamily="34" charset="0"/>
                <a:cs typeface="Segoe UI" panose="020B0502040204020203" pitchFamily="34" charset="0"/>
              </a:rPr>
              <a:t>the most acceptable</a:t>
            </a:r>
            <a:r>
              <a:rPr kumimoji="0" lang="en-US" sz="2000" i="0" u="none" strike="noStrike" kern="0" cap="none" spc="0" normalizeH="0" baseline="0" noProof="0" dirty="0">
                <a:ln>
                  <a:noFill/>
                </a:ln>
                <a:solidFill>
                  <a:schemeClr val="bg2">
                    <a:lumMod val="10000"/>
                  </a:schemeClr>
                </a:solidFill>
                <a:effectLst/>
                <a:uLnTx/>
                <a:uFillTx/>
                <a:latin typeface="Century Gothic" panose="020B0502020202020204" pitchFamily="34" charset="0"/>
                <a:cs typeface="Segoe UI" panose="020B0502040204020203" pitchFamily="34" charset="0"/>
              </a:rPr>
              <a:t> for consumers. </a:t>
            </a:r>
          </a:p>
        </p:txBody>
      </p:sp>
      <p:grpSp>
        <p:nvGrpSpPr>
          <p:cNvPr id="6" name="Group 4">
            <a:extLst>
              <a:ext uri="{FF2B5EF4-FFF2-40B4-BE49-F238E27FC236}">
                <a16:creationId xmlns:a16="http://schemas.microsoft.com/office/drawing/2014/main" id="{44907BCB-A58A-4C29-9433-D5B3F659485F}"/>
              </a:ext>
            </a:extLst>
          </p:cNvPr>
          <p:cNvGrpSpPr>
            <a:grpSpLocks/>
          </p:cNvGrpSpPr>
          <p:nvPr/>
        </p:nvGrpSpPr>
        <p:grpSpPr bwMode="auto">
          <a:xfrm>
            <a:off x="917872" y="1842393"/>
            <a:ext cx="10899024" cy="4164408"/>
            <a:chOff x="-73" y="1354"/>
            <a:chExt cx="4758" cy="2407"/>
          </a:xfrm>
          <a:noFill/>
        </p:grpSpPr>
        <p:graphicFrame>
          <p:nvGraphicFramePr>
            <p:cNvPr id="41" name="Object 2">
              <a:extLst>
                <a:ext uri="{FF2B5EF4-FFF2-40B4-BE49-F238E27FC236}">
                  <a16:creationId xmlns:a16="http://schemas.microsoft.com/office/drawing/2014/main" id="{5F6BD1E7-2B34-476F-BAAD-8DEEFD937573}"/>
                </a:ext>
              </a:extLst>
            </p:cNvPr>
            <p:cNvGraphicFramePr>
              <a:graphicFrameLocks noChangeAspect="1"/>
            </p:cNvGraphicFramePr>
            <p:nvPr>
              <p:extLst>
                <p:ext uri="{D42A27DB-BD31-4B8C-83A1-F6EECF244321}">
                  <p14:modId xmlns:p14="http://schemas.microsoft.com/office/powerpoint/2010/main" val="916993136"/>
                </p:ext>
              </p:extLst>
            </p:nvPr>
          </p:nvGraphicFramePr>
          <p:xfrm>
            <a:off x="-73" y="1354"/>
            <a:ext cx="4758" cy="2407"/>
          </p:xfrm>
          <a:graphic>
            <a:graphicData uri="http://schemas.openxmlformats.org/drawingml/2006/chart">
              <c:chart xmlns:c="http://schemas.openxmlformats.org/drawingml/2006/chart" xmlns:r="http://schemas.openxmlformats.org/officeDocument/2006/relationships" r:id="rId3"/>
            </a:graphicData>
          </a:graphic>
        </p:graphicFrame>
        <p:sp>
          <p:nvSpPr>
            <p:cNvPr id="42" name="AutoShape 12">
              <a:extLst>
                <a:ext uri="{FF2B5EF4-FFF2-40B4-BE49-F238E27FC236}">
                  <a16:creationId xmlns:a16="http://schemas.microsoft.com/office/drawing/2014/main" id="{06E1A117-3976-48D2-8249-54D39894C34E}"/>
                </a:ext>
              </a:extLst>
            </p:cNvPr>
            <p:cNvSpPr>
              <a:spLocks/>
            </p:cNvSpPr>
            <p:nvPr/>
          </p:nvSpPr>
          <p:spPr bwMode="auto">
            <a:xfrm rot="16200000">
              <a:off x="3969" y="2441"/>
              <a:ext cx="248" cy="616"/>
            </a:xfrm>
            <a:prstGeom prst="rightBrace">
              <a:avLst>
                <a:gd name="adj1" fmla="val 32897"/>
                <a:gd name="adj2" fmla="val 50000"/>
              </a:avLst>
            </a:prstGeom>
            <a:grpFill/>
            <a:ln w="9525">
              <a:solidFill>
                <a:schemeClr val="bg1">
                  <a:lumMod val="50000"/>
                </a:schemeClr>
              </a:solidFill>
              <a:round/>
              <a:headEnd/>
              <a:tailEnd/>
            </a:ln>
          </p:spPr>
          <p:txBody>
            <a:bodyPr vert="eaVert"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cs typeface="Segoe UI" panose="020B0502040204020203" pitchFamily="34" charset="0"/>
              </a:endParaRPr>
            </a:p>
          </p:txBody>
        </p:sp>
        <p:sp>
          <p:nvSpPr>
            <p:cNvPr id="43" name="Text Box 14">
              <a:extLst>
                <a:ext uri="{FF2B5EF4-FFF2-40B4-BE49-F238E27FC236}">
                  <a16:creationId xmlns:a16="http://schemas.microsoft.com/office/drawing/2014/main" id="{E61E744A-845F-4152-B6EA-83DEB4281DA8}"/>
                </a:ext>
              </a:extLst>
            </p:cNvPr>
            <p:cNvSpPr txBox="1">
              <a:spLocks noChangeArrowheads="1"/>
            </p:cNvSpPr>
            <p:nvPr/>
          </p:nvSpPr>
          <p:spPr bwMode="auto">
            <a:xfrm>
              <a:off x="3924" y="2418"/>
              <a:ext cx="341" cy="1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sz="16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-02 pts</a:t>
              </a:r>
            </a:p>
          </p:txBody>
        </p:sp>
      </p:grpSp>
      <p:grpSp>
        <p:nvGrpSpPr>
          <p:cNvPr id="7" name="Group 4">
            <a:extLst>
              <a:ext uri="{FF2B5EF4-FFF2-40B4-BE49-F238E27FC236}">
                <a16:creationId xmlns:a16="http://schemas.microsoft.com/office/drawing/2014/main" id="{E4E70E6D-9220-43D5-8F70-C1D5119BEAC7}"/>
              </a:ext>
            </a:extLst>
          </p:cNvPr>
          <p:cNvGrpSpPr>
            <a:grpSpLocks/>
          </p:cNvGrpSpPr>
          <p:nvPr/>
        </p:nvGrpSpPr>
        <p:grpSpPr bwMode="auto">
          <a:xfrm>
            <a:off x="9377071" y="2439921"/>
            <a:ext cx="2463829" cy="855663"/>
            <a:chOff x="4268" y="1621"/>
            <a:chExt cx="1100" cy="539"/>
          </a:xfrm>
        </p:grpSpPr>
        <p:sp>
          <p:nvSpPr>
            <p:cNvPr id="45" name="Text Box 5">
              <a:extLst>
                <a:ext uri="{FF2B5EF4-FFF2-40B4-BE49-F238E27FC236}">
                  <a16:creationId xmlns:a16="http://schemas.microsoft.com/office/drawing/2014/main" id="{AE147A89-6487-42B5-8444-2D66CB961C43}"/>
                </a:ext>
              </a:extLst>
            </p:cNvPr>
            <p:cNvSpPr txBox="1">
              <a:spLocks noChangeArrowheads="1"/>
            </p:cNvSpPr>
            <p:nvPr/>
          </p:nvSpPr>
          <p:spPr bwMode="auto">
            <a:xfrm>
              <a:off x="4486" y="1801"/>
              <a:ext cx="8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altLang="pt-BR" sz="12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Definitely will buy</a:t>
              </a:r>
            </a:p>
          </p:txBody>
        </p:sp>
        <p:sp>
          <p:nvSpPr>
            <p:cNvPr id="46" name="Text Box 6">
              <a:extLst>
                <a:ext uri="{FF2B5EF4-FFF2-40B4-BE49-F238E27FC236}">
                  <a16:creationId xmlns:a16="http://schemas.microsoft.com/office/drawing/2014/main" id="{B38BC345-F1F7-4885-9C43-64BC51AEB7F5}"/>
                </a:ext>
              </a:extLst>
            </p:cNvPr>
            <p:cNvSpPr txBox="1">
              <a:spLocks noChangeArrowheads="1"/>
            </p:cNvSpPr>
            <p:nvPr/>
          </p:nvSpPr>
          <p:spPr bwMode="auto">
            <a:xfrm>
              <a:off x="4493" y="1986"/>
              <a:ext cx="8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altLang="pt-BR" sz="12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Probably  will buy</a:t>
              </a:r>
            </a:p>
          </p:txBody>
        </p:sp>
        <p:sp>
          <p:nvSpPr>
            <p:cNvPr id="47" name="Text Box 7">
              <a:extLst>
                <a:ext uri="{FF2B5EF4-FFF2-40B4-BE49-F238E27FC236}">
                  <a16:creationId xmlns:a16="http://schemas.microsoft.com/office/drawing/2014/main" id="{D92AE16B-364A-41DA-A2CC-23815570ABF3}"/>
                </a:ext>
              </a:extLst>
            </p:cNvPr>
            <p:cNvSpPr txBox="1">
              <a:spLocks noChangeArrowheads="1"/>
            </p:cNvSpPr>
            <p:nvPr/>
          </p:nvSpPr>
          <p:spPr bwMode="auto">
            <a:xfrm>
              <a:off x="4268" y="1621"/>
              <a:ext cx="8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pt-BR" sz="1400" u="sng"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 of Purchase Intent</a:t>
              </a:r>
            </a:p>
          </p:txBody>
        </p:sp>
        <p:sp>
          <p:nvSpPr>
            <p:cNvPr id="48" name="Rectangle 8">
              <a:extLst>
                <a:ext uri="{FF2B5EF4-FFF2-40B4-BE49-F238E27FC236}">
                  <a16:creationId xmlns:a16="http://schemas.microsoft.com/office/drawing/2014/main" id="{9E9C413D-6D30-4610-8537-DE0DB96478C7}"/>
                </a:ext>
              </a:extLst>
            </p:cNvPr>
            <p:cNvSpPr>
              <a:spLocks noChangeArrowheads="1"/>
            </p:cNvSpPr>
            <p:nvPr/>
          </p:nvSpPr>
          <p:spPr bwMode="auto">
            <a:xfrm>
              <a:off x="4273" y="2001"/>
              <a:ext cx="190" cy="144"/>
            </a:xfrm>
            <a:prstGeom prst="rect">
              <a:avLst/>
            </a:prstGeom>
            <a:solidFill>
              <a:schemeClr val="accent3"/>
            </a:solidFill>
            <a:ln w="9525">
              <a:noFill/>
              <a:miter lim="800000"/>
              <a:headEnd/>
              <a:tailEnd/>
            </a:ln>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cs typeface="Segoe UI" panose="020B0502040204020203" pitchFamily="34" charset="0"/>
              </a:endParaRPr>
            </a:p>
          </p:txBody>
        </p:sp>
        <p:sp>
          <p:nvSpPr>
            <p:cNvPr id="49" name="Rectangle 9">
              <a:extLst>
                <a:ext uri="{FF2B5EF4-FFF2-40B4-BE49-F238E27FC236}">
                  <a16:creationId xmlns:a16="http://schemas.microsoft.com/office/drawing/2014/main" id="{48B695F7-A954-420D-8DEA-8259B8D66EBE}"/>
                </a:ext>
              </a:extLst>
            </p:cNvPr>
            <p:cNvSpPr>
              <a:spLocks noChangeArrowheads="1"/>
            </p:cNvSpPr>
            <p:nvPr/>
          </p:nvSpPr>
          <p:spPr bwMode="auto">
            <a:xfrm>
              <a:off x="4275" y="1804"/>
              <a:ext cx="190" cy="144"/>
            </a:xfrm>
            <a:prstGeom prst="rect">
              <a:avLst/>
            </a:prstGeom>
            <a:solidFill>
              <a:srgbClr val="FF1D78"/>
            </a:solidFill>
            <a:ln w="9525">
              <a:noFill/>
              <a:miter lim="800000"/>
              <a:headEnd/>
              <a:tailEnd/>
            </a:ln>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cs typeface="Segoe UI" panose="020B0502040204020203" pitchFamily="34" charset="0"/>
              </a:endParaRPr>
            </a:p>
          </p:txBody>
        </p:sp>
      </p:grpSp>
      <p:sp>
        <p:nvSpPr>
          <p:cNvPr id="51" name="AutoShape 12">
            <a:extLst>
              <a:ext uri="{FF2B5EF4-FFF2-40B4-BE49-F238E27FC236}">
                <a16:creationId xmlns:a16="http://schemas.microsoft.com/office/drawing/2014/main" id="{619A2799-04E6-4928-97A2-B43A4C5EDD1A}"/>
              </a:ext>
            </a:extLst>
          </p:cNvPr>
          <p:cNvSpPr>
            <a:spLocks/>
          </p:cNvSpPr>
          <p:nvPr/>
        </p:nvSpPr>
        <p:spPr bwMode="auto">
          <a:xfrm rot="16200000">
            <a:off x="8693622" y="3334563"/>
            <a:ext cx="445219" cy="1492848"/>
          </a:xfrm>
          <a:prstGeom prst="rightBrace">
            <a:avLst>
              <a:gd name="adj1" fmla="val 32897"/>
              <a:gd name="adj2" fmla="val 50000"/>
            </a:avLst>
          </a:prstGeom>
          <a:noFill/>
          <a:ln w="952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endParaRPr>
          </a:p>
        </p:txBody>
      </p:sp>
      <p:sp>
        <p:nvSpPr>
          <p:cNvPr id="53" name="Text Box 14">
            <a:extLst>
              <a:ext uri="{FF2B5EF4-FFF2-40B4-BE49-F238E27FC236}">
                <a16:creationId xmlns:a16="http://schemas.microsoft.com/office/drawing/2014/main" id="{C2873F1B-358D-4888-8390-FC34BBA2872D}"/>
              </a:ext>
            </a:extLst>
          </p:cNvPr>
          <p:cNvSpPr txBox="1">
            <a:spLocks noChangeArrowheads="1"/>
          </p:cNvSpPr>
          <p:nvPr/>
        </p:nvSpPr>
        <p:spPr bwMode="auto">
          <a:xfrm>
            <a:off x="8506934" y="3486763"/>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sz="16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-04 pts</a:t>
            </a:r>
          </a:p>
        </p:txBody>
      </p:sp>
      <p:sp>
        <p:nvSpPr>
          <p:cNvPr id="55" name="AutoShape 12">
            <a:extLst>
              <a:ext uri="{FF2B5EF4-FFF2-40B4-BE49-F238E27FC236}">
                <a16:creationId xmlns:a16="http://schemas.microsoft.com/office/drawing/2014/main" id="{21EC3463-706B-4CA0-8AE0-E10821574AA5}"/>
              </a:ext>
            </a:extLst>
          </p:cNvPr>
          <p:cNvSpPr>
            <a:spLocks/>
          </p:cNvSpPr>
          <p:nvPr/>
        </p:nvSpPr>
        <p:spPr bwMode="auto">
          <a:xfrm rot="16200000">
            <a:off x="7289122" y="3056803"/>
            <a:ext cx="445219" cy="1492848"/>
          </a:xfrm>
          <a:prstGeom prst="rightBrace">
            <a:avLst>
              <a:gd name="adj1" fmla="val 32897"/>
              <a:gd name="adj2" fmla="val 50000"/>
            </a:avLst>
          </a:prstGeom>
          <a:noFill/>
          <a:ln w="952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endParaRPr>
          </a:p>
        </p:txBody>
      </p:sp>
      <p:sp>
        <p:nvSpPr>
          <p:cNvPr id="57" name="Text Box 14">
            <a:extLst>
              <a:ext uri="{FF2B5EF4-FFF2-40B4-BE49-F238E27FC236}">
                <a16:creationId xmlns:a16="http://schemas.microsoft.com/office/drawing/2014/main" id="{9B50F1A3-399A-4AA3-A2DC-C6DA990B933C}"/>
              </a:ext>
            </a:extLst>
          </p:cNvPr>
          <p:cNvSpPr txBox="1">
            <a:spLocks noChangeArrowheads="1"/>
          </p:cNvSpPr>
          <p:nvPr/>
        </p:nvSpPr>
        <p:spPr bwMode="auto">
          <a:xfrm>
            <a:off x="7102434" y="3209003"/>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sz="16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-04 pts</a:t>
            </a:r>
          </a:p>
        </p:txBody>
      </p:sp>
      <p:sp>
        <p:nvSpPr>
          <p:cNvPr id="59" name="AutoShape 12">
            <a:extLst>
              <a:ext uri="{FF2B5EF4-FFF2-40B4-BE49-F238E27FC236}">
                <a16:creationId xmlns:a16="http://schemas.microsoft.com/office/drawing/2014/main" id="{D82AD0D1-62A2-44BF-B5A5-DCE6B57B2F1B}"/>
              </a:ext>
            </a:extLst>
          </p:cNvPr>
          <p:cNvSpPr>
            <a:spLocks/>
          </p:cNvSpPr>
          <p:nvPr/>
        </p:nvSpPr>
        <p:spPr bwMode="auto">
          <a:xfrm rot="16200000">
            <a:off x="5796273" y="2778712"/>
            <a:ext cx="445219" cy="1492848"/>
          </a:xfrm>
          <a:prstGeom prst="rightBrace">
            <a:avLst>
              <a:gd name="adj1" fmla="val 32897"/>
              <a:gd name="adj2" fmla="val 50000"/>
            </a:avLst>
          </a:prstGeom>
          <a:noFill/>
          <a:ln w="952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endParaRPr>
          </a:p>
        </p:txBody>
      </p:sp>
      <p:sp>
        <p:nvSpPr>
          <p:cNvPr id="61" name="Text Box 14">
            <a:extLst>
              <a:ext uri="{FF2B5EF4-FFF2-40B4-BE49-F238E27FC236}">
                <a16:creationId xmlns:a16="http://schemas.microsoft.com/office/drawing/2014/main" id="{5FF326C9-C889-4AD0-9FD8-BAE732CC8D16}"/>
              </a:ext>
            </a:extLst>
          </p:cNvPr>
          <p:cNvSpPr txBox="1">
            <a:spLocks noChangeArrowheads="1"/>
          </p:cNvSpPr>
          <p:nvPr/>
        </p:nvSpPr>
        <p:spPr bwMode="auto">
          <a:xfrm>
            <a:off x="5609585" y="2930912"/>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sz="16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-07 pts</a:t>
            </a:r>
          </a:p>
        </p:txBody>
      </p:sp>
      <p:sp>
        <p:nvSpPr>
          <p:cNvPr id="63" name="AutoShape 12">
            <a:extLst>
              <a:ext uri="{FF2B5EF4-FFF2-40B4-BE49-F238E27FC236}">
                <a16:creationId xmlns:a16="http://schemas.microsoft.com/office/drawing/2014/main" id="{49B18947-2245-4B29-8553-2A9136782170}"/>
              </a:ext>
            </a:extLst>
          </p:cNvPr>
          <p:cNvSpPr>
            <a:spLocks/>
          </p:cNvSpPr>
          <p:nvPr/>
        </p:nvSpPr>
        <p:spPr bwMode="auto">
          <a:xfrm rot="16200000">
            <a:off x="4351234" y="2530201"/>
            <a:ext cx="445219" cy="1492848"/>
          </a:xfrm>
          <a:prstGeom prst="rightBrace">
            <a:avLst>
              <a:gd name="adj1" fmla="val 32897"/>
              <a:gd name="adj2" fmla="val 50000"/>
            </a:avLst>
          </a:prstGeom>
          <a:noFill/>
          <a:ln w="952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endParaRPr>
          </a:p>
        </p:txBody>
      </p:sp>
      <p:sp>
        <p:nvSpPr>
          <p:cNvPr id="65" name="Text Box 14">
            <a:extLst>
              <a:ext uri="{FF2B5EF4-FFF2-40B4-BE49-F238E27FC236}">
                <a16:creationId xmlns:a16="http://schemas.microsoft.com/office/drawing/2014/main" id="{6A8B6E2E-A877-4FE2-9F5D-63AE7D56C08A}"/>
              </a:ext>
            </a:extLst>
          </p:cNvPr>
          <p:cNvSpPr txBox="1">
            <a:spLocks noChangeArrowheads="1"/>
          </p:cNvSpPr>
          <p:nvPr/>
        </p:nvSpPr>
        <p:spPr bwMode="auto">
          <a:xfrm>
            <a:off x="4164546" y="2682401"/>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sz="16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-06 pts</a:t>
            </a:r>
          </a:p>
        </p:txBody>
      </p:sp>
      <p:sp>
        <p:nvSpPr>
          <p:cNvPr id="67" name="AutoShape 12">
            <a:extLst>
              <a:ext uri="{FF2B5EF4-FFF2-40B4-BE49-F238E27FC236}">
                <a16:creationId xmlns:a16="http://schemas.microsoft.com/office/drawing/2014/main" id="{6691666B-184B-4DC1-A8C5-C2F2DF734BA1}"/>
              </a:ext>
            </a:extLst>
          </p:cNvPr>
          <p:cNvSpPr>
            <a:spLocks/>
          </p:cNvSpPr>
          <p:nvPr/>
        </p:nvSpPr>
        <p:spPr bwMode="auto">
          <a:xfrm rot="16200000">
            <a:off x="2906194" y="2307590"/>
            <a:ext cx="445219" cy="1492848"/>
          </a:xfrm>
          <a:prstGeom prst="rightBrace">
            <a:avLst>
              <a:gd name="adj1" fmla="val 32897"/>
              <a:gd name="adj2" fmla="val 50000"/>
            </a:avLst>
          </a:prstGeom>
          <a:noFill/>
          <a:ln w="952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endParaRPr>
          </a:p>
        </p:txBody>
      </p:sp>
      <p:sp>
        <p:nvSpPr>
          <p:cNvPr id="69" name="Text Box 14">
            <a:extLst>
              <a:ext uri="{FF2B5EF4-FFF2-40B4-BE49-F238E27FC236}">
                <a16:creationId xmlns:a16="http://schemas.microsoft.com/office/drawing/2014/main" id="{C75E65EE-9A47-4EF9-89A8-1E5D123DD7A5}"/>
              </a:ext>
            </a:extLst>
          </p:cNvPr>
          <p:cNvSpPr txBox="1">
            <a:spLocks noChangeArrowheads="1"/>
          </p:cNvSpPr>
          <p:nvPr/>
        </p:nvSpPr>
        <p:spPr bwMode="auto">
          <a:xfrm>
            <a:off x="2719506" y="2459790"/>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sz="16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-14 pts</a:t>
            </a:r>
          </a:p>
        </p:txBody>
      </p:sp>
      <p:sp>
        <p:nvSpPr>
          <p:cNvPr id="71" name="AutoShape 12">
            <a:extLst>
              <a:ext uri="{FF2B5EF4-FFF2-40B4-BE49-F238E27FC236}">
                <a16:creationId xmlns:a16="http://schemas.microsoft.com/office/drawing/2014/main" id="{DA2C2745-0C5C-4A50-8809-3AB4F576CC64}"/>
              </a:ext>
            </a:extLst>
          </p:cNvPr>
          <p:cNvSpPr>
            <a:spLocks/>
          </p:cNvSpPr>
          <p:nvPr/>
        </p:nvSpPr>
        <p:spPr bwMode="auto">
          <a:xfrm rot="16200000">
            <a:off x="1441687" y="2062381"/>
            <a:ext cx="445219" cy="1492848"/>
          </a:xfrm>
          <a:prstGeom prst="rightBrace">
            <a:avLst>
              <a:gd name="adj1" fmla="val 32897"/>
              <a:gd name="adj2" fmla="val 50000"/>
            </a:avLst>
          </a:prstGeom>
          <a:noFill/>
          <a:ln w="9525">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pt-BR" altLang="pt-BR" b="1">
              <a:solidFill>
                <a:schemeClr val="tx2"/>
              </a:solidFill>
              <a:latin typeface="Century Gothic" panose="020B0502020202020204" pitchFamily="34" charset="0"/>
            </a:endParaRPr>
          </a:p>
        </p:txBody>
      </p:sp>
      <p:sp>
        <p:nvSpPr>
          <p:cNvPr id="73" name="Text Box 14">
            <a:extLst>
              <a:ext uri="{FF2B5EF4-FFF2-40B4-BE49-F238E27FC236}">
                <a16:creationId xmlns:a16="http://schemas.microsoft.com/office/drawing/2014/main" id="{0CF20B7C-A052-4B13-9B24-57CFAEB70AF3}"/>
              </a:ext>
            </a:extLst>
          </p:cNvPr>
          <p:cNvSpPr txBox="1">
            <a:spLocks noChangeArrowheads="1"/>
          </p:cNvSpPr>
          <p:nvPr/>
        </p:nvSpPr>
        <p:spPr bwMode="auto">
          <a:xfrm>
            <a:off x="1254999" y="2214581"/>
            <a:ext cx="82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pt-BR" sz="1600" dirty="0">
                <a:solidFill>
                  <a:schemeClr val="bg1">
                    <a:lumMod val="50000"/>
                  </a:schemeClr>
                </a:solidFill>
                <a:latin typeface="Century Gothic" panose="020B0502020202020204" pitchFamily="34" charset="0"/>
                <a:ea typeface="ＭＳ Ｐゴシック" panose="020B0600070205080204" pitchFamily="34" charset="-128"/>
                <a:cs typeface="Segoe UI" panose="020B0502040204020203" pitchFamily="34" charset="0"/>
              </a:rPr>
              <a:t>-18 pts</a:t>
            </a:r>
          </a:p>
        </p:txBody>
      </p:sp>
      <p:sp>
        <p:nvSpPr>
          <p:cNvPr id="75" name="Retângulo 74">
            <a:extLst>
              <a:ext uri="{FF2B5EF4-FFF2-40B4-BE49-F238E27FC236}">
                <a16:creationId xmlns:a16="http://schemas.microsoft.com/office/drawing/2014/main" id="{E3B62A03-AE11-4008-9100-C896CC72486F}"/>
              </a:ext>
            </a:extLst>
          </p:cNvPr>
          <p:cNvSpPr/>
          <p:nvPr/>
        </p:nvSpPr>
        <p:spPr>
          <a:xfrm>
            <a:off x="3811493" y="3684705"/>
            <a:ext cx="1106393" cy="369332"/>
          </a:xfrm>
          <a:prstGeom prst="rect">
            <a:avLst/>
          </a:prstGeom>
          <a:solidFill>
            <a:srgbClr val="FF0000"/>
          </a:solidFill>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pt-BR" b="1" dirty="0">
                <a:solidFill>
                  <a:schemeClr val="bg1"/>
                </a:solidFill>
                <a:latin typeface="Century Gothic" panose="020B0502020202020204" pitchFamily="34" charset="0"/>
              </a:rPr>
              <a:t>B2B </a:t>
            </a:r>
            <a:r>
              <a:rPr lang="en-US" altLang="pt-BR" b="1" dirty="0">
                <a:solidFill>
                  <a:schemeClr val="bg1"/>
                </a:solidFill>
                <a:latin typeface="Century Gothic" panose="020B0502020202020204" pitchFamily="34" charset="0"/>
                <a:cs typeface="Segoe UI" panose="020B0502040204020203" pitchFamily="34" charset="0"/>
              </a:rPr>
              <a:t>51</a:t>
            </a:r>
            <a:r>
              <a:rPr lang="en-US" altLang="pt-BR" b="1" dirty="0">
                <a:solidFill>
                  <a:schemeClr val="bg1"/>
                </a:solidFill>
                <a:latin typeface="Century Gothic" panose="020B0502020202020204" pitchFamily="34" charset="0"/>
              </a:rPr>
              <a:t>%</a:t>
            </a:r>
            <a:endParaRPr lang="pt-BR" dirty="0">
              <a:solidFill>
                <a:schemeClr val="bg1"/>
              </a:solidFill>
              <a:latin typeface="Century Gothic" panose="020B0502020202020204" pitchFamily="34" charset="0"/>
            </a:endParaRPr>
          </a:p>
        </p:txBody>
      </p:sp>
      <p:sp>
        <p:nvSpPr>
          <p:cNvPr id="77" name="Colchete Direito 76">
            <a:extLst>
              <a:ext uri="{FF2B5EF4-FFF2-40B4-BE49-F238E27FC236}">
                <a16:creationId xmlns:a16="http://schemas.microsoft.com/office/drawing/2014/main" id="{2CD6731D-06B7-49A7-8096-5626070D206B}"/>
              </a:ext>
            </a:extLst>
          </p:cNvPr>
          <p:cNvSpPr/>
          <p:nvPr/>
        </p:nvSpPr>
        <p:spPr>
          <a:xfrm rot="10800000">
            <a:off x="1205112" y="3269466"/>
            <a:ext cx="45719" cy="369333"/>
          </a:xfrm>
          <a:prstGeom prst="rightBracket">
            <a:avLst>
              <a:gd name="adj" fmla="val 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pt-BR" dirty="0"/>
          </a:p>
        </p:txBody>
      </p:sp>
      <p:sp>
        <p:nvSpPr>
          <p:cNvPr id="79" name="CaixaDeTexto 33">
            <a:extLst>
              <a:ext uri="{FF2B5EF4-FFF2-40B4-BE49-F238E27FC236}">
                <a16:creationId xmlns:a16="http://schemas.microsoft.com/office/drawing/2014/main" id="{684BFB75-CD5F-4419-B21D-245773666D8A}"/>
              </a:ext>
            </a:extLst>
          </p:cNvPr>
          <p:cNvSpPr txBox="1"/>
          <p:nvPr/>
        </p:nvSpPr>
        <p:spPr>
          <a:xfrm>
            <a:off x="749691" y="3317287"/>
            <a:ext cx="534021" cy="307777"/>
          </a:xfrm>
          <a:prstGeom prst="rect">
            <a:avLst/>
          </a:prstGeom>
          <a:noFill/>
          <a:effectLst/>
        </p:spPr>
        <p:txBody>
          <a:bodyPr vert="horz" wrap="square" lIns="0" tIns="0" rIns="0" bIns="0"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2">
                    <a:lumMod val="10000"/>
                  </a:schemeClr>
                </a:solidFill>
                <a:effectLst/>
                <a:uLnTx/>
                <a:uFillTx/>
                <a:latin typeface="Century Gothic" panose="020B0502020202020204" pitchFamily="34" charset="0"/>
                <a:cs typeface="Segoe UI" panose="020B0502040204020203" pitchFamily="34" charset="0"/>
              </a:rPr>
              <a:t>T2B</a:t>
            </a:r>
          </a:p>
        </p:txBody>
      </p:sp>
      <p:sp>
        <p:nvSpPr>
          <p:cNvPr id="83" name="Retângulo 82">
            <a:extLst>
              <a:ext uri="{FF2B5EF4-FFF2-40B4-BE49-F238E27FC236}">
                <a16:creationId xmlns:a16="http://schemas.microsoft.com/office/drawing/2014/main" id="{FE417227-05ED-4CCD-8F64-5CC6FC6D60BB}"/>
              </a:ext>
            </a:extLst>
          </p:cNvPr>
          <p:cNvSpPr/>
          <p:nvPr/>
        </p:nvSpPr>
        <p:spPr>
          <a:xfrm>
            <a:off x="839130" y="1657835"/>
            <a:ext cx="10503718" cy="461665"/>
          </a:xfrm>
          <a:prstGeom prst="rect">
            <a:avLst/>
          </a:prstGeom>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63" lvl="0" algn="just">
              <a:defRPr/>
            </a:pPr>
            <a:r>
              <a:rPr lang="en-US" b="1" kern="0" dirty="0">
                <a:solidFill>
                  <a:srgbClr val="DE005A"/>
                </a:solidFill>
                <a:latin typeface="Century Gothic" panose="020B0502020202020204" pitchFamily="34" charset="0"/>
                <a:cs typeface="Segoe UI" panose="020B0502040204020203" pitchFamily="34" charset="0"/>
              </a:rPr>
              <a:t>The intended price R$ 79,99, seems to be </a:t>
            </a:r>
            <a:r>
              <a:rPr lang="en-US" sz="2400" b="1" kern="0" dirty="0">
                <a:solidFill>
                  <a:srgbClr val="DE005A"/>
                </a:solidFill>
                <a:latin typeface="Century Gothic" panose="020B0502020202020204" pitchFamily="34" charset="0"/>
                <a:cs typeface="Segoe UI" panose="020B0502040204020203" pitchFamily="34" charset="0"/>
              </a:rPr>
              <a:t>quite high </a:t>
            </a:r>
            <a:r>
              <a:rPr lang="en-US" b="1" kern="0" dirty="0">
                <a:solidFill>
                  <a:srgbClr val="DE005A"/>
                </a:solidFill>
                <a:latin typeface="Century Gothic" panose="020B0502020202020204" pitchFamily="34" charset="0"/>
                <a:cs typeface="Segoe UI" panose="020B0502040204020203" pitchFamily="34" charset="0"/>
              </a:rPr>
              <a:t>for </a:t>
            </a:r>
            <a:r>
              <a:rPr lang="en-US" sz="2400" b="1" kern="0" dirty="0">
                <a:solidFill>
                  <a:srgbClr val="DE005A"/>
                </a:solidFill>
                <a:latin typeface="Century Gothic" panose="020B0502020202020204" pitchFamily="34" charset="0"/>
                <a:cs typeface="Segoe UI" panose="020B0502040204020203" pitchFamily="34" charset="0"/>
              </a:rPr>
              <a:t>51% of consumers.  </a:t>
            </a:r>
            <a:endParaRPr lang="en-US" b="1" kern="0" dirty="0">
              <a:solidFill>
                <a:srgbClr val="DE005A"/>
              </a:solidFill>
              <a:latin typeface="Century Gothic" panose="020B0502020202020204" pitchFamily="34" charset="0"/>
              <a:cs typeface="Segoe UI" panose="020B0502040204020203" pitchFamily="34" charset="0"/>
            </a:endParaRPr>
          </a:p>
        </p:txBody>
      </p:sp>
    </p:spTree>
    <p:extLst>
      <p:ext uri="{BB962C8B-B14F-4D97-AF65-F5344CB8AC3E}">
        <p14:creationId xmlns:p14="http://schemas.microsoft.com/office/powerpoint/2010/main" val="2004080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Forme libre : forme 12">
            <a:extLst>
              <a:ext uri="{FF2B5EF4-FFF2-40B4-BE49-F238E27FC236}">
                <a16:creationId xmlns:a16="http://schemas.microsoft.com/office/drawing/2014/main" id="{3CC64BAE-EA8C-4CA0-BC02-2C2042E508A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Forme libre : forme 13">
            <a:extLst>
              <a:ext uri="{FF2B5EF4-FFF2-40B4-BE49-F238E27FC236}">
                <a16:creationId xmlns:a16="http://schemas.microsoft.com/office/drawing/2014/main" id="{8F55E7D5-45E7-4651-8FB0-B3795B9F2A7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Slide Number Placeholder 1">
            <a:extLst>
              <a:ext uri="{FF2B5EF4-FFF2-40B4-BE49-F238E27FC236}">
                <a16:creationId xmlns:a16="http://schemas.microsoft.com/office/drawing/2014/main" id="{2C2F4526-073C-4762-8DC1-34E206B68C2D}"/>
              </a:ext>
            </a:extLst>
          </p:cNvPr>
          <p:cNvSpPr txBox="1">
            <a:spLocks/>
          </p:cNvSpPr>
          <p:nvPr/>
        </p:nvSpPr>
        <p:spPr>
          <a:xfrm>
            <a:off x="281255" y="6290354"/>
            <a:ext cx="5290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GB" sz="900" b="0" i="0" u="none" strike="noStrike" kern="1200" cap="none" spc="0" normalizeH="0" baseline="0" noProof="0" dirty="0">
                <a:ln>
                  <a:noFill/>
                </a:ln>
                <a:solidFill>
                  <a:prstClr val="white"/>
                </a:solidFill>
                <a:effectLst/>
                <a:uLnTx/>
                <a:uFillTx/>
                <a:latin typeface="Arial"/>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7" name="Text Placeholder 1">
            <a:extLst>
              <a:ext uri="{FF2B5EF4-FFF2-40B4-BE49-F238E27FC236}">
                <a16:creationId xmlns:a16="http://schemas.microsoft.com/office/drawing/2014/main" id="{73F68C11-478E-4C8C-8D03-D3B024EC88B7}"/>
              </a:ext>
            </a:extLst>
          </p:cNvPr>
          <p:cNvSpPr txBox="1">
            <a:spLocks/>
          </p:cNvSpPr>
          <p:nvPr/>
        </p:nvSpPr>
        <p:spPr>
          <a:xfrm>
            <a:off x="810318" y="1840350"/>
            <a:ext cx="10729912" cy="916066"/>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6000" b="1" i="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r>
              <a:rPr lang="en-US" dirty="0">
                <a:latin typeface="+mn-lt"/>
              </a:rPr>
              <a:t>OUR INNOVATION PHILOSOPHY</a:t>
            </a:r>
            <a:r>
              <a:rPr kumimoji="0" lang="en-US" sz="6000" b="1" i="0" u="none" strike="noStrike" kern="1200" cap="none" spc="0" normalizeH="0" baseline="0" noProof="0" dirty="0">
                <a:ln>
                  <a:noFill/>
                </a:ln>
                <a:solidFill>
                  <a:srgbClr val="FF585D"/>
                </a:solidFill>
                <a:effectLst/>
                <a:uLnTx/>
                <a:uFillTx/>
                <a:latin typeface="Segoe UI" panose="020B0502040204020203" pitchFamily="34" charset="0"/>
                <a:cs typeface="Segoe UI" panose="020B0502040204020203" pitchFamily="34" charset="0"/>
              </a:rPr>
              <a:t>.</a:t>
            </a: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40907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 forme 12">
            <a:extLst>
              <a:ext uri="{FF2B5EF4-FFF2-40B4-BE49-F238E27FC236}">
                <a16:creationId xmlns:a16="http://schemas.microsoft.com/office/drawing/2014/main" id="{3CC64BAE-EA8C-4CA0-BC02-2C2042E508A0}"/>
              </a:ext>
            </a:extLst>
          </p:cNvPr>
          <p:cNvSpPr/>
          <p:nvPr/>
        </p:nvSpPr>
        <p:spPr>
          <a:xfrm rot="18932423">
            <a:off x="2101013" y="2821241"/>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Forme libre : forme 13">
            <a:extLst>
              <a:ext uri="{FF2B5EF4-FFF2-40B4-BE49-F238E27FC236}">
                <a16:creationId xmlns:a16="http://schemas.microsoft.com/office/drawing/2014/main" id="{8F55E7D5-45E7-4651-8FB0-B3795B9F2A7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Slide Number Placeholder 1">
            <a:extLst>
              <a:ext uri="{FF2B5EF4-FFF2-40B4-BE49-F238E27FC236}">
                <a16:creationId xmlns:a16="http://schemas.microsoft.com/office/drawing/2014/main" id="{2C2F4526-073C-4762-8DC1-34E206B68C2D}"/>
              </a:ext>
            </a:extLst>
          </p:cNvPr>
          <p:cNvSpPr txBox="1">
            <a:spLocks/>
          </p:cNvSpPr>
          <p:nvPr/>
        </p:nvSpPr>
        <p:spPr>
          <a:xfrm>
            <a:off x="281255" y="6290354"/>
            <a:ext cx="52906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r>
              <a:rPr kumimoji="0" lang="en-GB" sz="900" b="0" i="0" u="none" strike="noStrike" kern="1200" cap="none" spc="0" normalizeH="0" baseline="0" noProof="0" dirty="0">
                <a:ln>
                  <a:noFill/>
                </a:ln>
                <a:solidFill>
                  <a:prstClr val="white"/>
                </a:solidFill>
                <a:effectLst/>
                <a:uLnTx/>
                <a:uFillTx/>
                <a:latin typeface="Arial"/>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7" name="Text Placeholder 1">
            <a:extLst>
              <a:ext uri="{FF2B5EF4-FFF2-40B4-BE49-F238E27FC236}">
                <a16:creationId xmlns:a16="http://schemas.microsoft.com/office/drawing/2014/main" id="{73F68C11-478E-4C8C-8D03-D3B024EC88B7}"/>
              </a:ext>
            </a:extLst>
          </p:cNvPr>
          <p:cNvSpPr txBox="1">
            <a:spLocks/>
          </p:cNvSpPr>
          <p:nvPr/>
        </p:nvSpPr>
        <p:spPr>
          <a:xfrm>
            <a:off x="1028032" y="1141998"/>
            <a:ext cx="10729912" cy="916066"/>
          </a:xfrm>
          <a:prstGeom prst="rect">
            <a:avLst/>
          </a:prstGeom>
        </p:spPr>
        <p:txBody>
          <a:bodyPr vert="horz" lIns="0" tIns="0" rIns="0" bIns="0" rtlCol="0">
            <a:noAutofit/>
          </a:bodyPr>
          <a:lstStyle>
            <a:lvl1pPr marL="0" indent="0" algn="l" defTabSz="914204" rtl="0" eaLnBrk="1" latinLnBrk="0" hangingPunct="1">
              <a:lnSpc>
                <a:spcPct val="100000"/>
              </a:lnSpc>
              <a:spcBef>
                <a:spcPts val="1000"/>
              </a:spcBef>
              <a:spcAft>
                <a:spcPts val="1200"/>
              </a:spcAft>
              <a:buFont typeface="Arial" panose="020B0604020202020204" pitchFamily="34" charset="0"/>
              <a:buNone/>
              <a:defRPr sz="6000" b="1" i="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03"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2pPr>
            <a:lvl3pPr marL="914204"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3pPr>
            <a:lvl4pPr marL="1371307"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4pPr>
            <a:lvl5pPr marL="1828409" indent="0" algn="l" defTabSz="914204" rtl="0" eaLnBrk="1" latinLnBrk="0" hangingPunct="1">
              <a:lnSpc>
                <a:spcPct val="100000"/>
              </a:lnSpc>
              <a:spcBef>
                <a:spcPts val="500"/>
              </a:spcBef>
              <a:spcAft>
                <a:spcPts val="1200"/>
              </a:spcAft>
              <a:buFont typeface="Arial" panose="020B0604020202020204" pitchFamily="34" charset="0"/>
              <a:buNone/>
              <a:defRPr sz="1400" kern="1200">
                <a:solidFill>
                  <a:srgbClr val="000004"/>
                </a:solidFill>
                <a:latin typeface="Segoe UI" panose="020B0502040204020203" pitchFamily="34" charset="0"/>
                <a:ea typeface="+mn-ea"/>
                <a:cs typeface="Segoe UI" panose="020B0502040204020203" pitchFamily="34" charset="0"/>
              </a:defRPr>
            </a:lvl5pPr>
            <a:lvl6pPr marL="2514063"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164"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267"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369" indent="-228551" algn="l" defTabSz="91420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r>
              <a:rPr kumimoji="0" lang="en-US" sz="6000" b="1" i="0" u="none" strike="noStrike" kern="1200" cap="none" spc="0" normalizeH="0" baseline="0" noProof="0" dirty="0">
                <a:ln>
                  <a:noFill/>
                </a:ln>
                <a:solidFill>
                  <a:prstClr val="white"/>
                </a:solidFill>
                <a:effectLst/>
                <a:uLnTx/>
                <a:uFillTx/>
                <a:latin typeface="Arial"/>
                <a:cs typeface="Segoe UI" panose="020B0502040204020203" pitchFamily="34" charset="0"/>
              </a:rPr>
              <a:t>Price Evaluation Methods</a:t>
            </a:r>
          </a:p>
          <a:p>
            <a:r>
              <a:rPr lang="en-US" sz="4400" dirty="0">
                <a:solidFill>
                  <a:prstClr val="white"/>
                </a:solidFill>
                <a:latin typeface="Arial"/>
              </a:rPr>
              <a:t>	PSM (Van </a:t>
            </a:r>
            <a:r>
              <a:rPr lang="en-US" sz="4400" dirty="0" err="1">
                <a:solidFill>
                  <a:prstClr val="white"/>
                </a:solidFill>
                <a:latin typeface="Arial"/>
              </a:rPr>
              <a:t>Westendorp</a:t>
            </a:r>
            <a:r>
              <a:rPr lang="en-US" sz="4400" dirty="0">
                <a:solidFill>
                  <a:prstClr val="white"/>
                </a:solidFill>
                <a:latin typeface="Arial"/>
              </a:rPr>
              <a:t>)</a:t>
            </a:r>
          </a:p>
          <a:p>
            <a:r>
              <a:rPr kumimoji="0" lang="en-US" sz="4400" b="1" i="0" u="none" strike="noStrike" kern="1200" cap="none" spc="0" normalizeH="0" baseline="0" noProof="0" dirty="0">
                <a:ln>
                  <a:noFill/>
                </a:ln>
                <a:solidFill>
                  <a:prstClr val="white"/>
                </a:solidFill>
                <a:effectLst/>
                <a:uLnTx/>
                <a:uFillTx/>
                <a:latin typeface="Arial"/>
                <a:cs typeface="Segoe UI" panose="020B0502040204020203" pitchFamily="34" charset="0"/>
              </a:rPr>
              <a:t>	Gabor Granger</a:t>
            </a:r>
          </a:p>
          <a:p>
            <a:r>
              <a:rPr lang="en-US" sz="4400" dirty="0">
                <a:solidFill>
                  <a:prstClr val="white"/>
                </a:solidFill>
                <a:latin typeface="Arial"/>
              </a:rPr>
              <a:t>	Conjoint</a:t>
            </a:r>
            <a:endParaRPr kumimoji="0" lang="en-US" sz="4400" b="1" i="0" u="none" strike="noStrike" kern="1200" cap="none" spc="0" normalizeH="0" baseline="0" noProof="0" dirty="0">
              <a:ln>
                <a:noFill/>
              </a:ln>
              <a:solidFill>
                <a:srgbClr val="FF585D"/>
              </a:solidFill>
              <a:effectLst/>
              <a:uLnTx/>
              <a:uFillTx/>
              <a:latin typeface="Segoe UI" panose="020B0502040204020203" pitchFamily="34" charset="0"/>
              <a:cs typeface="Segoe UI" panose="020B0502040204020203" pitchFamily="34" charset="0"/>
            </a:endParaRPr>
          </a:p>
          <a:p>
            <a:pPr marL="0" marR="0" lvl="0" indent="0" algn="l" defTabSz="914204"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 name="Seta: para a Direita 1">
            <a:extLst>
              <a:ext uri="{FF2B5EF4-FFF2-40B4-BE49-F238E27FC236}">
                <a16:creationId xmlns:a16="http://schemas.microsoft.com/office/drawing/2014/main" id="{E5ECB568-9468-4EC7-B5FC-BC5DDF454435}"/>
              </a:ext>
            </a:extLst>
          </p:cNvPr>
          <p:cNvSpPr/>
          <p:nvPr/>
        </p:nvSpPr>
        <p:spPr>
          <a:xfrm>
            <a:off x="654201" y="4289343"/>
            <a:ext cx="1085389" cy="59101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644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p:txBody>
      </p:sp>
      <p:sp>
        <p:nvSpPr>
          <p:cNvPr id="12" name="Title 4">
            <a:extLst>
              <a:ext uri="{FF2B5EF4-FFF2-40B4-BE49-F238E27FC236}">
                <a16:creationId xmlns:a16="http://schemas.microsoft.com/office/drawing/2014/main" id="{CEDEDD67-C838-4636-938D-D773B8AFDE49}"/>
              </a:ext>
            </a:extLst>
          </p:cNvPr>
          <p:cNvSpPr>
            <a:spLocks noGrp="1"/>
          </p:cNvSpPr>
          <p:nvPr/>
        </p:nvSpPr>
        <p:spPr>
          <a:xfrm>
            <a:off x="662705" y="987958"/>
            <a:ext cx="11529295" cy="4247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pt-BR" sz="2400" cap="none" dirty="0" err="1">
                <a:solidFill>
                  <a:srgbClr val="2F469C"/>
                </a:solidFill>
                <a:latin typeface="Arial" panose="020B0604020202020204" pitchFamily="34" charset="0"/>
                <a:ea typeface="+mn-ea"/>
                <a:cs typeface="Arial" panose="020B0604020202020204" pitchFamily="34" charset="0"/>
              </a:rPr>
              <a:t>How</a:t>
            </a:r>
            <a:r>
              <a:rPr lang="pt-BR" sz="2400" cap="none" dirty="0">
                <a:solidFill>
                  <a:srgbClr val="2F469C"/>
                </a:solidFill>
                <a:latin typeface="Arial" panose="020B0604020202020204" pitchFamily="34" charset="0"/>
                <a:ea typeface="+mn-ea"/>
                <a:cs typeface="Arial" panose="020B0604020202020204" pitchFamily="34" charset="0"/>
              </a:rPr>
              <a:t> does it </a:t>
            </a:r>
            <a:r>
              <a:rPr lang="pt-BR" sz="2400" cap="none" dirty="0" err="1">
                <a:solidFill>
                  <a:srgbClr val="2F469C"/>
                </a:solidFill>
                <a:latin typeface="Arial" panose="020B0604020202020204" pitchFamily="34" charset="0"/>
                <a:ea typeface="+mn-ea"/>
                <a:cs typeface="Arial" panose="020B0604020202020204" pitchFamily="34" charset="0"/>
              </a:rPr>
              <a:t>work</a:t>
            </a:r>
            <a:r>
              <a:rPr lang="pt-BR" sz="2400" cap="none" dirty="0">
                <a:solidFill>
                  <a:srgbClr val="2F469C"/>
                </a:solidFill>
                <a:latin typeface="Arial" panose="020B0604020202020204" pitchFamily="34" charset="0"/>
                <a:ea typeface="+mn-ea"/>
                <a:cs typeface="Arial" panose="020B0604020202020204" pitchFamily="34" charset="0"/>
              </a:rPr>
              <a:t>?</a:t>
            </a:r>
          </a:p>
        </p:txBody>
      </p:sp>
      <p:sp>
        <p:nvSpPr>
          <p:cNvPr id="21" name="Rectangle 12">
            <a:extLst>
              <a:ext uri="{FF2B5EF4-FFF2-40B4-BE49-F238E27FC236}">
                <a16:creationId xmlns:a16="http://schemas.microsoft.com/office/drawing/2014/main" id="{4BE1649A-B7FB-47AD-9E49-CE1C7B0E026F}"/>
              </a:ext>
            </a:extLst>
          </p:cNvPr>
          <p:cNvSpPr>
            <a:spLocks noChangeArrowheads="1"/>
          </p:cNvSpPr>
          <p:nvPr/>
        </p:nvSpPr>
        <p:spPr bwMode="auto">
          <a:xfrm>
            <a:off x="477599" y="1664668"/>
            <a:ext cx="6424867" cy="4895638"/>
          </a:xfrm>
          <a:prstGeom prst="rect">
            <a:avLst/>
          </a:prstGeom>
          <a:noFill/>
          <a:ln w="9525" algn="ctr">
            <a:no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Bef>
                <a:spcPct val="20000"/>
              </a:spcBef>
              <a:buFont typeface="Arial" panose="020B0604020202020204" pitchFamily="34" charset="0"/>
              <a:buChar char="•"/>
            </a:pPr>
            <a:r>
              <a:rPr lang="en-US" sz="1600" dirty="0"/>
              <a:t>Consumers express their </a:t>
            </a:r>
            <a:r>
              <a:rPr lang="en-US" sz="1600" b="1" dirty="0">
                <a:solidFill>
                  <a:schemeClr val="tx2"/>
                </a:solidFill>
              </a:rPr>
              <a:t>preference </a:t>
            </a:r>
            <a:r>
              <a:rPr lang="en-US" sz="1600" dirty="0"/>
              <a:t>“choosing” a product among different options (“purchase scenarios”).</a:t>
            </a:r>
          </a:p>
          <a:p>
            <a:pPr marL="285750" indent="-285750" algn="just">
              <a:spcBef>
                <a:spcPct val="20000"/>
              </a:spcBef>
              <a:buFont typeface="Arial" panose="020B0604020202020204" pitchFamily="34" charset="0"/>
              <a:buChar char="•"/>
            </a:pPr>
            <a:r>
              <a:rPr lang="en-US" sz="1600" dirty="0"/>
              <a:t>The purchase simulation (“choice task”) simulates the real purchase situation, including the possibility to choose “</a:t>
            </a:r>
            <a:r>
              <a:rPr lang="en-US" sz="1600" b="1" dirty="0">
                <a:solidFill>
                  <a:schemeClr val="tx2"/>
                </a:solidFill>
              </a:rPr>
              <a:t>none</a:t>
            </a:r>
            <a:r>
              <a:rPr lang="en-US" sz="1600" dirty="0"/>
              <a:t>”.</a:t>
            </a:r>
          </a:p>
          <a:p>
            <a:pPr marL="285750" indent="-285750" algn="just">
              <a:spcBef>
                <a:spcPct val="20000"/>
              </a:spcBef>
              <a:buFont typeface="Arial" panose="020B0604020202020204" pitchFamily="34" charset="0"/>
              <a:buChar char="•"/>
            </a:pPr>
            <a:r>
              <a:rPr lang="en-US" sz="1600" dirty="0"/>
              <a:t>In this method, the respondent evaluates several elements (price, brand, size, packaging, etc.) “</a:t>
            </a:r>
            <a:r>
              <a:rPr lang="en-US" sz="1600" b="1" dirty="0">
                <a:solidFill>
                  <a:schemeClr val="tx2"/>
                </a:solidFill>
              </a:rPr>
              <a:t>conjointly</a:t>
            </a:r>
            <a:r>
              <a:rPr lang="en-US" sz="1600" dirty="0"/>
              <a:t>”.</a:t>
            </a:r>
          </a:p>
          <a:p>
            <a:pPr marL="285750" indent="-285750" algn="just">
              <a:spcBef>
                <a:spcPct val="20000"/>
              </a:spcBef>
              <a:buFont typeface="Arial" panose="020B0604020202020204" pitchFamily="34" charset="0"/>
              <a:buChar char="•"/>
            </a:pPr>
            <a:r>
              <a:rPr lang="en-US" sz="1600" dirty="0"/>
              <a:t>After each choice task, the system shows a </a:t>
            </a:r>
            <a:r>
              <a:rPr lang="en-US" sz="1600" b="1" dirty="0">
                <a:solidFill>
                  <a:schemeClr val="tx2"/>
                </a:solidFill>
              </a:rPr>
              <a:t>different products set</a:t>
            </a:r>
            <a:r>
              <a:rPr lang="en-US" sz="1600" dirty="0"/>
              <a:t> combining different levels of each attribute.</a:t>
            </a:r>
          </a:p>
          <a:p>
            <a:pPr marL="633413" lvl="1" indent="-285750" algn="just">
              <a:spcBef>
                <a:spcPct val="20000"/>
              </a:spcBef>
              <a:buFont typeface="Arial" panose="020B0604020202020204" pitchFamily="34" charset="0"/>
              <a:buChar char="•"/>
            </a:pPr>
            <a:r>
              <a:rPr lang="en-US" sz="1200" dirty="0"/>
              <a:t>We include our test product + competitive universe</a:t>
            </a:r>
          </a:p>
          <a:p>
            <a:pPr marL="633413" lvl="1" indent="-285750" algn="just">
              <a:spcBef>
                <a:spcPct val="20000"/>
              </a:spcBef>
              <a:buFont typeface="Arial" panose="020B0604020202020204" pitchFamily="34" charset="0"/>
              <a:buChar char="•"/>
            </a:pPr>
            <a:r>
              <a:rPr lang="en-US" sz="1200" dirty="0"/>
              <a:t>We do not show the same products in all the choice tasks</a:t>
            </a:r>
          </a:p>
          <a:p>
            <a:pPr marL="633413" lvl="1" indent="-285750" algn="just">
              <a:spcBef>
                <a:spcPct val="20000"/>
              </a:spcBef>
              <a:buFont typeface="Arial" panose="020B0604020202020204" pitchFamily="34" charset="0"/>
              <a:buChar char="•"/>
            </a:pPr>
            <a:r>
              <a:rPr lang="en-US" sz="1200" dirty="0"/>
              <a:t>The price of each SKU can increase or decrease along the tasks</a:t>
            </a:r>
          </a:p>
          <a:p>
            <a:pPr marL="285750" indent="-285750" algn="just">
              <a:spcBef>
                <a:spcPct val="20000"/>
              </a:spcBef>
              <a:buFont typeface="Arial" panose="020B0604020202020204" pitchFamily="34" charset="0"/>
              <a:buChar char="•"/>
            </a:pPr>
            <a:r>
              <a:rPr lang="en-US" sz="1600" dirty="0"/>
              <a:t>The exercise is repeated </a:t>
            </a:r>
            <a:r>
              <a:rPr lang="en-US" sz="1600" b="1" dirty="0">
                <a:solidFill>
                  <a:schemeClr val="tx2"/>
                </a:solidFill>
              </a:rPr>
              <a:t>many times</a:t>
            </a:r>
            <a:r>
              <a:rPr lang="en-US" sz="1600" dirty="0"/>
              <a:t> (the amount of tasks will depend on the amount of attributes and levels to be tested).</a:t>
            </a:r>
          </a:p>
          <a:p>
            <a:pPr marL="285750" indent="-285750" algn="just">
              <a:spcBef>
                <a:spcPct val="20000"/>
              </a:spcBef>
              <a:buFont typeface="Arial" panose="020B0604020202020204" pitchFamily="34" charset="0"/>
              <a:buChar char="•"/>
            </a:pPr>
            <a:r>
              <a:rPr lang="en-US" sz="1600" dirty="0"/>
              <a:t>The purchase scenarios </a:t>
            </a:r>
            <a:r>
              <a:rPr lang="en-US" sz="1600" b="1" dirty="0">
                <a:solidFill>
                  <a:schemeClr val="tx2"/>
                </a:solidFill>
              </a:rPr>
              <a:t>change</a:t>
            </a:r>
            <a:r>
              <a:rPr lang="en-US" sz="1600" dirty="0"/>
              <a:t> among the tasks.</a:t>
            </a:r>
          </a:p>
          <a:p>
            <a:pPr marL="285750" indent="-285750" algn="just">
              <a:spcBef>
                <a:spcPct val="20000"/>
              </a:spcBef>
              <a:buFont typeface="Arial" panose="020B0604020202020204" pitchFamily="34" charset="0"/>
              <a:buChar char="•"/>
            </a:pPr>
            <a:r>
              <a:rPr lang="en-US" sz="1600" dirty="0"/>
              <a:t>Consumer attention is divided among the attributes, so price is not emphasized or super estimated.</a:t>
            </a:r>
          </a:p>
        </p:txBody>
      </p:sp>
      <p:pic>
        <p:nvPicPr>
          <p:cNvPr id="23" name="Imagem 22">
            <a:extLst>
              <a:ext uri="{FF2B5EF4-FFF2-40B4-BE49-F238E27FC236}">
                <a16:creationId xmlns:a16="http://schemas.microsoft.com/office/drawing/2014/main" id="{1B64CD2A-35B2-4D31-93B0-329C76409118}"/>
              </a:ext>
            </a:extLst>
          </p:cNvPr>
          <p:cNvPicPr>
            <a:picLocks noChangeAspect="1"/>
          </p:cNvPicPr>
          <p:nvPr/>
        </p:nvPicPr>
        <p:blipFill>
          <a:blip r:embed="rId3"/>
          <a:stretch>
            <a:fillRect/>
          </a:stretch>
        </p:blipFill>
        <p:spPr>
          <a:xfrm>
            <a:off x="7384684" y="1412690"/>
            <a:ext cx="4325098" cy="4932979"/>
          </a:xfrm>
          <a:prstGeom prst="rect">
            <a:avLst/>
          </a:prstGeom>
        </p:spPr>
      </p:pic>
    </p:spTree>
    <p:extLst>
      <p:ext uri="{BB962C8B-B14F-4D97-AF65-F5344CB8AC3E}">
        <p14:creationId xmlns:p14="http://schemas.microsoft.com/office/powerpoint/2010/main" val="3147431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4135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Gabor Granger</a:t>
            </a:r>
          </a:p>
        </p:txBody>
      </p:sp>
      <p:sp>
        <p:nvSpPr>
          <p:cNvPr id="4" name="CaixaDeTexto 3">
            <a:extLst>
              <a:ext uri="{FF2B5EF4-FFF2-40B4-BE49-F238E27FC236}">
                <a16:creationId xmlns:a16="http://schemas.microsoft.com/office/drawing/2014/main" id="{4BC2873C-7E48-4597-BFE7-8D7AE0CE1CD4}"/>
              </a:ext>
            </a:extLst>
          </p:cNvPr>
          <p:cNvSpPr txBox="1"/>
          <p:nvPr/>
        </p:nvSpPr>
        <p:spPr>
          <a:xfrm>
            <a:off x="702338" y="846937"/>
            <a:ext cx="6096000" cy="461665"/>
          </a:xfrm>
          <a:prstGeom prst="rect">
            <a:avLst/>
          </a:prstGeom>
          <a:noFill/>
        </p:spPr>
        <p:txBody>
          <a:bodyPr wrap="square">
            <a:spAutoFit/>
          </a:bodyPr>
          <a:lstStyle/>
          <a:p>
            <a:pPr marL="12700">
              <a:spcBef>
                <a:spcPts val="105"/>
              </a:spcBef>
            </a:pPr>
            <a:r>
              <a:rPr lang="en-US" sz="2400" dirty="0">
                <a:solidFill>
                  <a:srgbClr val="2F469C"/>
                </a:solidFill>
                <a:latin typeface="Arial" panose="020B0604020202020204" pitchFamily="34" charset="0"/>
                <a:cs typeface="Arial" panose="020B0604020202020204" pitchFamily="34" charset="0"/>
              </a:rPr>
              <a:t>What do we receive from clients?</a:t>
            </a:r>
          </a:p>
        </p:txBody>
      </p:sp>
      <p:sp>
        <p:nvSpPr>
          <p:cNvPr id="7" name="object 11">
            <a:extLst>
              <a:ext uri="{FF2B5EF4-FFF2-40B4-BE49-F238E27FC236}">
                <a16:creationId xmlns:a16="http://schemas.microsoft.com/office/drawing/2014/main" id="{CA1F2E5B-55AE-42F0-A9BA-BB4ED7D74882}"/>
              </a:ext>
            </a:extLst>
          </p:cNvPr>
          <p:cNvSpPr txBox="1"/>
          <p:nvPr/>
        </p:nvSpPr>
        <p:spPr>
          <a:xfrm>
            <a:off x="852465" y="1322294"/>
            <a:ext cx="10666245" cy="56682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5" normalizeH="0" baseline="0" noProof="0" dirty="0">
                <a:ln>
                  <a:noFill/>
                </a:ln>
                <a:solidFill>
                  <a:srgbClr val="000004"/>
                </a:solidFill>
                <a:effectLst/>
                <a:uLnTx/>
                <a:uFillTx/>
                <a:latin typeface="Arial" panose="020B0604020202020204" pitchFamily="34" charset="0"/>
                <a:cs typeface="Arial" panose="020B0604020202020204" pitchFamily="34" charset="0"/>
              </a:rPr>
              <a:t>Images, descriptions, prices and market information for the main SKUs which compose the market. These SKUs are used to compose the purchase scenarios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609F0538-410E-459E-842A-C7436E295A6B}"/>
              </a:ext>
            </a:extLst>
          </p:cNvPr>
          <p:cNvPicPr>
            <a:picLocks noChangeAspect="1"/>
          </p:cNvPicPr>
          <p:nvPr/>
        </p:nvPicPr>
        <p:blipFill>
          <a:blip r:embed="rId3"/>
          <a:stretch>
            <a:fillRect/>
          </a:stretch>
        </p:blipFill>
        <p:spPr>
          <a:xfrm>
            <a:off x="702338" y="2123970"/>
            <a:ext cx="10950054" cy="3684693"/>
          </a:xfrm>
          <a:prstGeom prst="rect">
            <a:avLst/>
          </a:prstGeom>
        </p:spPr>
      </p:pic>
    </p:spTree>
    <p:extLst>
      <p:ext uri="{BB962C8B-B14F-4D97-AF65-F5344CB8AC3E}">
        <p14:creationId xmlns:p14="http://schemas.microsoft.com/office/powerpoint/2010/main" val="249082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125" name="Imagem 124">
            <a:extLst>
              <a:ext uri="{FF2B5EF4-FFF2-40B4-BE49-F238E27FC236}">
                <a16:creationId xmlns:a16="http://schemas.microsoft.com/office/drawing/2014/main" id="{5B947161-E91E-43A3-861F-E3FFB92BDC34}"/>
              </a:ext>
            </a:extLst>
          </p:cNvPr>
          <p:cNvPicPr>
            <a:picLocks noChangeAspect="1"/>
          </p:cNvPicPr>
          <p:nvPr/>
        </p:nvPicPr>
        <p:blipFill>
          <a:blip r:embed="rId3"/>
          <a:stretch>
            <a:fillRect/>
          </a:stretch>
        </p:blipFill>
        <p:spPr>
          <a:xfrm>
            <a:off x="784225" y="1250983"/>
            <a:ext cx="10136424" cy="4771330"/>
          </a:xfrm>
          <a:prstGeom prst="rect">
            <a:avLst/>
          </a:prstGeom>
        </p:spPr>
      </p:pic>
    </p:spTree>
    <p:extLst>
      <p:ext uri="{BB962C8B-B14F-4D97-AF65-F5344CB8AC3E}">
        <p14:creationId xmlns:p14="http://schemas.microsoft.com/office/powerpoint/2010/main" val="1692503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CD7A3238-43A2-40B3-ACD9-E5CB7F234FDA}"/>
              </a:ext>
            </a:extLst>
          </p:cNvPr>
          <p:cNvPicPr>
            <a:picLocks noChangeAspect="1"/>
          </p:cNvPicPr>
          <p:nvPr/>
        </p:nvPicPr>
        <p:blipFill>
          <a:blip r:embed="rId3"/>
          <a:stretch>
            <a:fillRect/>
          </a:stretch>
        </p:blipFill>
        <p:spPr>
          <a:xfrm>
            <a:off x="852465" y="1124202"/>
            <a:ext cx="10192397" cy="5082082"/>
          </a:xfrm>
          <a:prstGeom prst="rect">
            <a:avLst/>
          </a:prstGeom>
        </p:spPr>
      </p:pic>
    </p:spTree>
    <p:extLst>
      <p:ext uri="{BB962C8B-B14F-4D97-AF65-F5344CB8AC3E}">
        <p14:creationId xmlns:p14="http://schemas.microsoft.com/office/powerpoint/2010/main" val="582201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E1BEBC4E-75F7-4C79-A93B-A9EB80EEC55A}"/>
              </a:ext>
            </a:extLst>
          </p:cNvPr>
          <p:cNvPicPr>
            <a:picLocks noChangeAspect="1"/>
          </p:cNvPicPr>
          <p:nvPr/>
        </p:nvPicPr>
        <p:blipFill>
          <a:blip r:embed="rId3"/>
          <a:stretch>
            <a:fillRect/>
          </a:stretch>
        </p:blipFill>
        <p:spPr>
          <a:xfrm>
            <a:off x="852465" y="1124202"/>
            <a:ext cx="10745727" cy="4873627"/>
          </a:xfrm>
          <a:prstGeom prst="rect">
            <a:avLst/>
          </a:prstGeom>
        </p:spPr>
      </p:pic>
    </p:spTree>
    <p:extLst>
      <p:ext uri="{BB962C8B-B14F-4D97-AF65-F5344CB8AC3E}">
        <p14:creationId xmlns:p14="http://schemas.microsoft.com/office/powerpoint/2010/main" val="102221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A6AFDEB1-CF28-430D-B69E-3A975086A115}"/>
              </a:ext>
            </a:extLst>
          </p:cNvPr>
          <p:cNvPicPr>
            <a:picLocks noChangeAspect="1"/>
          </p:cNvPicPr>
          <p:nvPr/>
        </p:nvPicPr>
        <p:blipFill>
          <a:blip r:embed="rId3"/>
          <a:stretch>
            <a:fillRect/>
          </a:stretch>
        </p:blipFill>
        <p:spPr>
          <a:xfrm>
            <a:off x="829964" y="1124202"/>
            <a:ext cx="10532071" cy="5224527"/>
          </a:xfrm>
          <a:prstGeom prst="rect">
            <a:avLst/>
          </a:prstGeom>
        </p:spPr>
      </p:pic>
    </p:spTree>
    <p:extLst>
      <p:ext uri="{BB962C8B-B14F-4D97-AF65-F5344CB8AC3E}">
        <p14:creationId xmlns:p14="http://schemas.microsoft.com/office/powerpoint/2010/main" val="3770969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5FA10801-E2C8-4465-A8E5-C669BBD4B746}"/>
              </a:ext>
            </a:extLst>
          </p:cNvPr>
          <p:cNvPicPr>
            <a:picLocks noChangeAspect="1"/>
          </p:cNvPicPr>
          <p:nvPr/>
        </p:nvPicPr>
        <p:blipFill>
          <a:blip r:embed="rId3"/>
          <a:stretch>
            <a:fillRect/>
          </a:stretch>
        </p:blipFill>
        <p:spPr>
          <a:xfrm>
            <a:off x="544355" y="1124202"/>
            <a:ext cx="10424277" cy="5094454"/>
          </a:xfrm>
          <a:prstGeom prst="rect">
            <a:avLst/>
          </a:prstGeom>
        </p:spPr>
      </p:pic>
    </p:spTree>
    <p:extLst>
      <p:ext uri="{BB962C8B-B14F-4D97-AF65-F5344CB8AC3E}">
        <p14:creationId xmlns:p14="http://schemas.microsoft.com/office/powerpoint/2010/main" val="253673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D26D5620-38E0-4DDC-A483-B739EB475B1F}"/>
              </a:ext>
            </a:extLst>
          </p:cNvPr>
          <p:cNvPicPr>
            <a:picLocks noChangeAspect="1"/>
          </p:cNvPicPr>
          <p:nvPr/>
        </p:nvPicPr>
        <p:blipFill>
          <a:blip r:embed="rId3"/>
          <a:stretch>
            <a:fillRect/>
          </a:stretch>
        </p:blipFill>
        <p:spPr>
          <a:xfrm>
            <a:off x="682388" y="1124202"/>
            <a:ext cx="10516346" cy="5309015"/>
          </a:xfrm>
          <a:prstGeom prst="rect">
            <a:avLst/>
          </a:prstGeom>
        </p:spPr>
      </p:pic>
    </p:spTree>
    <p:extLst>
      <p:ext uri="{BB962C8B-B14F-4D97-AF65-F5344CB8AC3E}">
        <p14:creationId xmlns:p14="http://schemas.microsoft.com/office/powerpoint/2010/main" val="3716413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40998634-3E3B-4943-8014-7C9347F8D7E5}"/>
              </a:ext>
            </a:extLst>
          </p:cNvPr>
          <p:cNvPicPr>
            <a:picLocks noChangeAspect="1"/>
          </p:cNvPicPr>
          <p:nvPr/>
        </p:nvPicPr>
        <p:blipFill>
          <a:blip r:embed="rId3"/>
          <a:stretch>
            <a:fillRect/>
          </a:stretch>
        </p:blipFill>
        <p:spPr>
          <a:xfrm>
            <a:off x="579509" y="1291192"/>
            <a:ext cx="11321774" cy="5087416"/>
          </a:xfrm>
          <a:prstGeom prst="rect">
            <a:avLst/>
          </a:prstGeom>
        </p:spPr>
      </p:pic>
    </p:spTree>
    <p:extLst>
      <p:ext uri="{BB962C8B-B14F-4D97-AF65-F5344CB8AC3E}">
        <p14:creationId xmlns:p14="http://schemas.microsoft.com/office/powerpoint/2010/main" val="308541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rot="16200000">
            <a:off x="-1610100" y="3936106"/>
            <a:ext cx="4597403" cy="328231"/>
          </a:xfrm>
          <a:prstGeom prst="rect">
            <a:avLst/>
          </a:prstGeom>
        </p:spPr>
        <p:txBody>
          <a:bodyPr vert="horz" wrap="square" lIns="0" tIns="0" rIns="0" bIns="0" rtlCol="0">
            <a:spAutoFit/>
          </a:bodyPr>
          <a:lstStyle/>
          <a:p>
            <a:pPr marL="6351"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58595B"/>
                </a:solidFill>
                <a:effectLst/>
                <a:uLnTx/>
                <a:uFillTx/>
                <a:latin typeface="Arial"/>
                <a:ea typeface="+mn-ea"/>
                <a:cs typeface="+mn-cs"/>
              </a:rPr>
              <a:t>EXISTING PRODUCT</a:t>
            </a:r>
          </a:p>
        </p:txBody>
      </p:sp>
      <p:sp>
        <p:nvSpPr>
          <p:cNvPr id="39" name="TextBox 38"/>
          <p:cNvSpPr txBox="1"/>
          <p:nvPr/>
        </p:nvSpPr>
        <p:spPr>
          <a:xfrm rot="5400000">
            <a:off x="9353538" y="4131040"/>
            <a:ext cx="4597403" cy="328231"/>
          </a:xfrm>
          <a:prstGeom prst="rect">
            <a:avLst/>
          </a:prstGeom>
        </p:spPr>
        <p:txBody>
          <a:bodyPr vert="horz" wrap="square" lIns="0" tIns="0" rIns="0" bIns="0" rtlCol="0">
            <a:spAutoFit/>
          </a:bodyPr>
          <a:lstStyle>
            <a:defPPr>
              <a:defRPr lang="en-US"/>
            </a:defPPr>
            <a:lvl1pPr marL="6351" algn="ctr">
              <a:defRPr sz="2133" b="1">
                <a:solidFill>
                  <a:srgbClr val="58595B"/>
                </a:solidFill>
                <a:latin typeface="Century Gothic" panose="020B0502020202020204" pitchFamily="34" charset="0"/>
              </a:defRPr>
            </a:lvl1pPr>
          </a:lstStyle>
          <a:p>
            <a:pPr marL="6351"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58595B"/>
                </a:solidFill>
                <a:effectLst/>
                <a:uLnTx/>
                <a:uFillTx/>
                <a:latin typeface="Arial"/>
                <a:ea typeface="+mn-ea"/>
                <a:cs typeface="+mn-cs"/>
              </a:rPr>
              <a:t>NEW PRODUCT</a:t>
            </a:r>
          </a:p>
        </p:txBody>
      </p:sp>
      <p:sp>
        <p:nvSpPr>
          <p:cNvPr id="45" name="TextBox 42">
            <a:extLst>
              <a:ext uri="{FF2B5EF4-FFF2-40B4-BE49-F238E27FC236}">
                <a16:creationId xmlns:a16="http://schemas.microsoft.com/office/drawing/2014/main" id="{62A6A670-1628-447B-BE24-35F4D7B0C2ED}"/>
              </a:ext>
            </a:extLst>
          </p:cNvPr>
          <p:cNvSpPr txBox="1"/>
          <p:nvPr/>
        </p:nvSpPr>
        <p:spPr>
          <a:xfrm>
            <a:off x="1012757" y="5027438"/>
            <a:ext cx="1536418" cy="670555"/>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A0000"/>
                </a:solidFill>
                <a:effectLst/>
                <a:uLnTx/>
                <a:uFillTx/>
                <a:latin typeface="Arial"/>
                <a:ea typeface="+mn-ea"/>
                <a:cs typeface="+mn-cs"/>
              </a:rPr>
              <a:t>LOSSES: </a:t>
            </a:r>
            <a:endParaRPr kumimoji="0" lang="en-US" sz="1632" b="0" i="0" u="none" strike="noStrike" kern="1200" cap="none" spc="0" normalizeH="0" baseline="0" noProof="0" dirty="0">
              <a:ln>
                <a:noFill/>
              </a:ln>
              <a:solidFill>
                <a:prstClr val="black"/>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Any perceived loss from switching to innovation</a:t>
            </a:r>
          </a:p>
        </p:txBody>
      </p:sp>
      <p:sp>
        <p:nvSpPr>
          <p:cNvPr id="48" name="Rectangle 47">
            <a:extLst>
              <a:ext uri="{FF2B5EF4-FFF2-40B4-BE49-F238E27FC236}">
                <a16:creationId xmlns:a16="http://schemas.microsoft.com/office/drawing/2014/main" id="{94932D83-F438-4D3F-B367-E08CB2B2F6D3}"/>
              </a:ext>
            </a:extLst>
          </p:cNvPr>
          <p:cNvSpPr/>
          <p:nvPr/>
        </p:nvSpPr>
        <p:spPr>
          <a:xfrm>
            <a:off x="10081588" y="1851114"/>
            <a:ext cx="1346674" cy="84086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15531"/>
                </a:solidFill>
                <a:effectLst/>
                <a:uLnTx/>
                <a:uFillTx/>
                <a:latin typeface="Arial"/>
                <a:ea typeface="+mn-ea"/>
                <a:cs typeface="+mn-cs"/>
              </a:rPr>
              <a:t>GAINS:</a:t>
            </a:r>
            <a:r>
              <a:rPr kumimoji="0" lang="en-US" sz="1800" b="0" i="0" u="none" strike="noStrike" kern="1200" cap="none" spc="0" normalizeH="0" baseline="0" noProof="0" dirty="0">
                <a:ln>
                  <a:noFill/>
                </a:ln>
                <a:solidFill>
                  <a:srgbClr val="11553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Advantages gained by trying/using the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15531"/>
              </a:solidFill>
              <a:effectLst/>
              <a:uLnTx/>
              <a:uFillTx/>
              <a:latin typeface="Arial"/>
              <a:ea typeface="+mn-ea"/>
              <a:cs typeface="+mn-cs"/>
            </a:endParaRPr>
          </a:p>
        </p:txBody>
      </p:sp>
      <p:grpSp>
        <p:nvGrpSpPr>
          <p:cNvPr id="44" name="Group 43">
            <a:extLst>
              <a:ext uri="{FF2B5EF4-FFF2-40B4-BE49-F238E27FC236}">
                <a16:creationId xmlns:a16="http://schemas.microsoft.com/office/drawing/2014/main" id="{FCC148A3-0ECF-4061-8720-A3C21ED37CFB}"/>
              </a:ext>
            </a:extLst>
          </p:cNvPr>
          <p:cNvGrpSpPr/>
          <p:nvPr/>
        </p:nvGrpSpPr>
        <p:grpSpPr>
          <a:xfrm>
            <a:off x="2731815" y="2132290"/>
            <a:ext cx="6995364" cy="3646185"/>
            <a:chOff x="2430451" y="1552428"/>
            <a:chExt cx="6995364" cy="3646185"/>
          </a:xfrm>
        </p:grpSpPr>
        <p:grpSp>
          <p:nvGrpSpPr>
            <p:cNvPr id="49" name="Group 48">
              <a:extLst>
                <a:ext uri="{FF2B5EF4-FFF2-40B4-BE49-F238E27FC236}">
                  <a16:creationId xmlns:a16="http://schemas.microsoft.com/office/drawing/2014/main" id="{C0170D45-3065-43E8-9D61-191517104435}"/>
                </a:ext>
              </a:extLst>
            </p:cNvPr>
            <p:cNvGrpSpPr/>
            <p:nvPr/>
          </p:nvGrpSpPr>
          <p:grpSpPr>
            <a:xfrm>
              <a:off x="2430451" y="1552428"/>
              <a:ext cx="6995364" cy="3646185"/>
              <a:chOff x="1287819" y="1337237"/>
              <a:chExt cx="9565301" cy="4587017"/>
            </a:xfrm>
          </p:grpSpPr>
          <p:grpSp>
            <p:nvGrpSpPr>
              <p:cNvPr id="53" name="Group 52">
                <a:extLst>
                  <a:ext uri="{FF2B5EF4-FFF2-40B4-BE49-F238E27FC236}">
                    <a16:creationId xmlns:a16="http://schemas.microsoft.com/office/drawing/2014/main" id="{52A6544C-F0F4-4E83-870C-77833C4C8CF2}"/>
                  </a:ext>
                </a:extLst>
              </p:cNvPr>
              <p:cNvGrpSpPr/>
              <p:nvPr/>
            </p:nvGrpSpPr>
            <p:grpSpPr>
              <a:xfrm>
                <a:off x="1287819" y="1337237"/>
                <a:ext cx="9565301" cy="4587017"/>
                <a:chOff x="952496" y="1002927"/>
                <a:chExt cx="7173976" cy="3440263"/>
              </a:xfrm>
            </p:grpSpPr>
            <p:sp>
              <p:nvSpPr>
                <p:cNvPr id="66" name="Rectangle 65">
                  <a:extLst>
                    <a:ext uri="{FF2B5EF4-FFF2-40B4-BE49-F238E27FC236}">
                      <a16:creationId xmlns:a16="http://schemas.microsoft.com/office/drawing/2014/main" id="{B6CD1871-6BFB-4F03-BFF5-F9AE04318678}"/>
                    </a:ext>
                  </a:extLst>
                </p:cNvPr>
                <p:cNvSpPr/>
                <p:nvPr/>
              </p:nvSpPr>
              <p:spPr>
                <a:xfrm>
                  <a:off x="5658986" y="1125783"/>
                  <a:ext cx="2077148" cy="354197"/>
                </a:xfrm>
                <a:prstGeom prst="rect">
                  <a:avLst/>
                </a:prstGeom>
                <a:solidFill>
                  <a:srgbClr val="92D050">
                    <a:lumMod val="75000"/>
                  </a:srgbClr>
                </a:solidFill>
                <a:ln w="12700" cap="flat" cmpd="sng" algn="ctr">
                  <a:noFill/>
                  <a:prstDash val="solid"/>
                  <a:miter lim="800000"/>
                </a:ln>
                <a:effectLst/>
              </p:spPr>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67" name="Isosceles Triangle 66">
                  <a:extLst>
                    <a:ext uri="{FF2B5EF4-FFF2-40B4-BE49-F238E27FC236}">
                      <a16:creationId xmlns:a16="http://schemas.microsoft.com/office/drawing/2014/main" id="{E5A19745-B5BA-4C35-8EE2-C49E0FA658C7}"/>
                    </a:ext>
                  </a:extLst>
                </p:cNvPr>
                <p:cNvSpPr/>
                <p:nvPr/>
              </p:nvSpPr>
              <p:spPr>
                <a:xfrm rot="5400000">
                  <a:off x="7604529" y="1065564"/>
                  <a:ext cx="584579" cy="459306"/>
                </a:xfrm>
                <a:prstGeom prst="triangle">
                  <a:avLst/>
                </a:prstGeom>
                <a:solidFill>
                  <a:srgbClr val="92D050">
                    <a:lumMod val="75000"/>
                  </a:srgbClr>
                </a:solidFill>
                <a:ln w="12700" cap="flat" cmpd="sng" algn="ctr">
                  <a:noFill/>
                  <a:prstDash val="solid"/>
                  <a:miter lim="800000"/>
                </a:ln>
                <a:effectLst/>
              </p:spPr>
              <p:txBody>
                <a:bodyPr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ea typeface="Times New Roman"/>
                      <a:cs typeface="Times New Roman"/>
                    </a:rPr>
                    <a:t> </a:t>
                  </a:r>
                  <a:endParaRPr kumimoji="0" lang="en-US" sz="1600" b="0" i="0" u="none" strike="noStrike" kern="0" cap="none" spc="0" normalizeH="0" baseline="0" noProof="0" dirty="0">
                    <a:ln>
                      <a:noFill/>
                    </a:ln>
                    <a:solidFill>
                      <a:prstClr val="white"/>
                    </a:solidFill>
                    <a:effectLst/>
                    <a:uLnTx/>
                    <a:uFillTx/>
                    <a:latin typeface="Times New Roman"/>
                    <a:ea typeface="MS Mincho"/>
                    <a:cs typeface="Times New Roman"/>
                  </a:endParaRPr>
                </a:p>
              </p:txBody>
            </p:sp>
            <p:sp>
              <p:nvSpPr>
                <p:cNvPr id="68" name="Rectangle 67">
                  <a:extLst>
                    <a:ext uri="{FF2B5EF4-FFF2-40B4-BE49-F238E27FC236}">
                      <a16:creationId xmlns:a16="http://schemas.microsoft.com/office/drawing/2014/main" id="{9FE63766-7139-4755-9E54-51FB930DC28F}"/>
                    </a:ext>
                  </a:extLst>
                </p:cNvPr>
                <p:cNvSpPr/>
                <p:nvPr/>
              </p:nvSpPr>
              <p:spPr>
                <a:xfrm>
                  <a:off x="1374176" y="3975726"/>
                  <a:ext cx="2077148" cy="349863"/>
                </a:xfrm>
                <a:prstGeom prst="rect">
                  <a:avLst/>
                </a:prstGeom>
                <a:solidFill>
                  <a:srgbClr val="C00000"/>
                </a:solidFill>
                <a:ln w="12700" cap="flat" cmpd="sng" algn="ctr">
                  <a:noFill/>
                  <a:prstDash val="solid"/>
                  <a:miter lim="800000"/>
                </a:ln>
                <a:effectLst/>
              </p:spPr>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9" name="Group 68">
                  <a:extLst>
                    <a:ext uri="{FF2B5EF4-FFF2-40B4-BE49-F238E27FC236}">
                      <a16:creationId xmlns:a16="http://schemas.microsoft.com/office/drawing/2014/main" id="{7EDF4540-A50A-438B-9A55-363920066D97}"/>
                    </a:ext>
                  </a:extLst>
                </p:cNvPr>
                <p:cNvGrpSpPr/>
                <p:nvPr/>
              </p:nvGrpSpPr>
              <p:grpSpPr>
                <a:xfrm rot="5400000" flipV="1">
                  <a:off x="2933217" y="954344"/>
                  <a:ext cx="3205545" cy="3545902"/>
                  <a:chOff x="2583180" y="527029"/>
                  <a:chExt cx="3570604" cy="3949722"/>
                </a:xfrm>
              </p:grpSpPr>
              <p:sp>
                <p:nvSpPr>
                  <p:cNvPr id="77" name="Freeform 1">
                    <a:extLst>
                      <a:ext uri="{FF2B5EF4-FFF2-40B4-BE49-F238E27FC236}">
                        <a16:creationId xmlns:a16="http://schemas.microsoft.com/office/drawing/2014/main" id="{C7BC4E9B-3C3E-4589-92E1-FB7B636326FF}"/>
                      </a:ext>
                    </a:extLst>
                  </p:cNvPr>
                  <p:cNvSpPr>
                    <a:spLocks noChangeArrowheads="1"/>
                  </p:cNvSpPr>
                  <p:nvPr/>
                </p:nvSpPr>
                <p:spPr bwMode="auto">
                  <a:xfrm rot="5400000" flipH="1">
                    <a:off x="2350827" y="759382"/>
                    <a:ext cx="3547631" cy="3082925"/>
                  </a:xfrm>
                  <a:custGeom>
                    <a:avLst/>
                    <a:gdLst>
                      <a:gd name="T0" fmla="*/ 0 w 9719"/>
                      <a:gd name="T1" fmla="*/ 7468 h 8563"/>
                      <a:gd name="T2" fmla="*/ 0 w 9719"/>
                      <a:gd name="T3" fmla="*/ 7468 h 8563"/>
                      <a:gd name="T4" fmla="*/ 0 w 9719"/>
                      <a:gd name="T5" fmla="*/ 8562 h 8563"/>
                      <a:gd name="T6" fmla="*/ 2781 w 9719"/>
                      <a:gd name="T7" fmla="*/ 8562 h 8563"/>
                      <a:gd name="T8" fmla="*/ 5468 w 9719"/>
                      <a:gd name="T9" fmla="*/ 5687 h 8563"/>
                      <a:gd name="T10" fmla="*/ 6655 w 9719"/>
                      <a:gd name="T11" fmla="*/ 1094 h 8563"/>
                      <a:gd name="T12" fmla="*/ 9718 w 9719"/>
                      <a:gd name="T13" fmla="*/ 1094 h 8563"/>
                      <a:gd name="T14" fmla="*/ 9718 w 9719"/>
                      <a:gd name="T15" fmla="*/ 32 h 8563"/>
                      <a:gd name="T16" fmla="*/ 6687 w 9719"/>
                      <a:gd name="T17" fmla="*/ 0 h 8563"/>
                      <a:gd name="T18" fmla="*/ 4344 w 9719"/>
                      <a:gd name="T19" fmla="*/ 4343 h 8563"/>
                      <a:gd name="T20" fmla="*/ 4344 w 9719"/>
                      <a:gd name="T21" fmla="*/ 5656 h 8563"/>
                      <a:gd name="T22" fmla="*/ 2969 w 9719"/>
                      <a:gd name="T23" fmla="*/ 7437 h 8563"/>
                      <a:gd name="T24" fmla="*/ 0 w 9719"/>
                      <a:gd name="T25" fmla="*/ 7468 h 8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19" h="8563">
                        <a:moveTo>
                          <a:pt x="0" y="7468"/>
                        </a:moveTo>
                        <a:lnTo>
                          <a:pt x="0" y="7468"/>
                        </a:lnTo>
                        <a:cubicBezTo>
                          <a:pt x="0" y="8562"/>
                          <a:pt x="0" y="8562"/>
                          <a:pt x="0" y="8562"/>
                        </a:cubicBezTo>
                        <a:cubicBezTo>
                          <a:pt x="0" y="8562"/>
                          <a:pt x="2125" y="8562"/>
                          <a:pt x="2781" y="8562"/>
                        </a:cubicBezTo>
                        <a:cubicBezTo>
                          <a:pt x="3438" y="8531"/>
                          <a:pt x="5437" y="8343"/>
                          <a:pt x="5468" y="5687"/>
                        </a:cubicBezTo>
                        <a:cubicBezTo>
                          <a:pt x="5468" y="3125"/>
                          <a:pt x="5155" y="1094"/>
                          <a:pt x="6655" y="1094"/>
                        </a:cubicBezTo>
                        <a:cubicBezTo>
                          <a:pt x="7655" y="1125"/>
                          <a:pt x="9718" y="1094"/>
                          <a:pt x="9718" y="1094"/>
                        </a:cubicBezTo>
                        <a:cubicBezTo>
                          <a:pt x="9718" y="32"/>
                          <a:pt x="9718" y="32"/>
                          <a:pt x="9718" y="32"/>
                        </a:cubicBezTo>
                        <a:cubicBezTo>
                          <a:pt x="9718" y="32"/>
                          <a:pt x="7249" y="0"/>
                          <a:pt x="6687" y="0"/>
                        </a:cubicBezTo>
                        <a:cubicBezTo>
                          <a:pt x="5749" y="32"/>
                          <a:pt x="4000" y="563"/>
                          <a:pt x="4344" y="4343"/>
                        </a:cubicBezTo>
                        <a:cubicBezTo>
                          <a:pt x="4313" y="4906"/>
                          <a:pt x="4344" y="5406"/>
                          <a:pt x="4344" y="5656"/>
                        </a:cubicBezTo>
                        <a:cubicBezTo>
                          <a:pt x="4344" y="5812"/>
                          <a:pt x="4437" y="7437"/>
                          <a:pt x="2969" y="7437"/>
                        </a:cubicBezTo>
                        <a:cubicBezTo>
                          <a:pt x="1281" y="7468"/>
                          <a:pt x="0" y="7468"/>
                          <a:pt x="0" y="7468"/>
                        </a:cubicBezTo>
                      </a:path>
                    </a:pathLst>
                  </a:custGeom>
                  <a:solidFill>
                    <a:srgbClr val="92D0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22223"/>
                      </a:solidFill>
                      <a:effectLst/>
                      <a:uLnTx/>
                      <a:uFillTx/>
                      <a:latin typeface="Calibri"/>
                      <a:ea typeface="+mn-ea"/>
                      <a:cs typeface="+mn-cs"/>
                    </a:endParaRPr>
                  </a:p>
                </p:txBody>
              </p:sp>
              <p:sp>
                <p:nvSpPr>
                  <p:cNvPr id="78" name="Freeform 1">
                    <a:extLst>
                      <a:ext uri="{FF2B5EF4-FFF2-40B4-BE49-F238E27FC236}">
                        <a16:creationId xmlns:a16="http://schemas.microsoft.com/office/drawing/2014/main" id="{D3B06966-CED6-4DE8-BD19-9946F2D63A03}"/>
                      </a:ext>
                    </a:extLst>
                  </p:cNvPr>
                  <p:cNvSpPr>
                    <a:spLocks noChangeArrowheads="1"/>
                  </p:cNvSpPr>
                  <p:nvPr/>
                </p:nvSpPr>
                <p:spPr bwMode="auto">
                  <a:xfrm rot="5400000" flipH="1">
                    <a:off x="2862897" y="1185863"/>
                    <a:ext cx="3498850" cy="3082925"/>
                  </a:xfrm>
                  <a:custGeom>
                    <a:avLst/>
                    <a:gdLst>
                      <a:gd name="T0" fmla="*/ 0 w 9719"/>
                      <a:gd name="T1" fmla="*/ 7468 h 8562"/>
                      <a:gd name="T2" fmla="*/ 0 w 9719"/>
                      <a:gd name="T3" fmla="*/ 7468 h 8562"/>
                      <a:gd name="T4" fmla="*/ 0 w 9719"/>
                      <a:gd name="T5" fmla="*/ 8561 h 8562"/>
                      <a:gd name="T6" fmla="*/ 4063 w 9719"/>
                      <a:gd name="T7" fmla="*/ 8561 h 8562"/>
                      <a:gd name="T8" fmla="*/ 6718 w 9719"/>
                      <a:gd name="T9" fmla="*/ 5686 h 8562"/>
                      <a:gd name="T10" fmla="*/ 7968 w 9719"/>
                      <a:gd name="T11" fmla="*/ 1094 h 8562"/>
                      <a:gd name="T12" fmla="*/ 9718 w 9719"/>
                      <a:gd name="T13" fmla="*/ 1094 h 8562"/>
                      <a:gd name="T14" fmla="*/ 9718 w 9719"/>
                      <a:gd name="T15" fmla="*/ 31 h 8562"/>
                      <a:gd name="T16" fmla="*/ 7999 w 9719"/>
                      <a:gd name="T17" fmla="*/ 0 h 8562"/>
                      <a:gd name="T18" fmla="*/ 5655 w 9719"/>
                      <a:gd name="T19" fmla="*/ 2562 h 8562"/>
                      <a:gd name="T20" fmla="*/ 5593 w 9719"/>
                      <a:gd name="T21" fmla="*/ 4343 h 8562"/>
                      <a:gd name="T22" fmla="*/ 5593 w 9719"/>
                      <a:gd name="T23" fmla="*/ 5655 h 8562"/>
                      <a:gd name="T24" fmla="*/ 4219 w 9719"/>
                      <a:gd name="T25" fmla="*/ 7436 h 8562"/>
                      <a:gd name="T26" fmla="*/ 0 w 9719"/>
                      <a:gd name="T27" fmla="*/ 7468 h 8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19" h="8562">
                        <a:moveTo>
                          <a:pt x="0" y="7468"/>
                        </a:moveTo>
                        <a:lnTo>
                          <a:pt x="0" y="7468"/>
                        </a:lnTo>
                        <a:cubicBezTo>
                          <a:pt x="0" y="8561"/>
                          <a:pt x="0" y="8561"/>
                          <a:pt x="0" y="8561"/>
                        </a:cubicBezTo>
                        <a:cubicBezTo>
                          <a:pt x="0" y="8561"/>
                          <a:pt x="3406" y="8561"/>
                          <a:pt x="4063" y="8561"/>
                        </a:cubicBezTo>
                        <a:cubicBezTo>
                          <a:pt x="4719" y="8530"/>
                          <a:pt x="6687" y="8343"/>
                          <a:pt x="6718" y="5686"/>
                        </a:cubicBezTo>
                        <a:cubicBezTo>
                          <a:pt x="6718" y="3125"/>
                          <a:pt x="6499" y="1094"/>
                          <a:pt x="7968" y="1094"/>
                        </a:cubicBezTo>
                        <a:cubicBezTo>
                          <a:pt x="8905" y="1094"/>
                          <a:pt x="9718" y="1094"/>
                          <a:pt x="9718" y="1094"/>
                        </a:cubicBezTo>
                        <a:cubicBezTo>
                          <a:pt x="9718" y="31"/>
                          <a:pt x="9718" y="31"/>
                          <a:pt x="9718" y="31"/>
                        </a:cubicBezTo>
                        <a:cubicBezTo>
                          <a:pt x="9718" y="31"/>
                          <a:pt x="9437" y="0"/>
                          <a:pt x="7999" y="0"/>
                        </a:cubicBezTo>
                        <a:cubicBezTo>
                          <a:pt x="7343" y="31"/>
                          <a:pt x="5655" y="531"/>
                          <a:pt x="5655" y="2562"/>
                        </a:cubicBezTo>
                        <a:cubicBezTo>
                          <a:pt x="5624" y="3031"/>
                          <a:pt x="5593" y="3625"/>
                          <a:pt x="5593" y="4343"/>
                        </a:cubicBezTo>
                        <a:cubicBezTo>
                          <a:pt x="5593" y="4593"/>
                          <a:pt x="5593" y="5405"/>
                          <a:pt x="5593" y="5655"/>
                        </a:cubicBezTo>
                        <a:cubicBezTo>
                          <a:pt x="5593" y="5811"/>
                          <a:pt x="5718" y="7436"/>
                          <a:pt x="4219" y="7436"/>
                        </a:cubicBezTo>
                        <a:cubicBezTo>
                          <a:pt x="2563" y="7468"/>
                          <a:pt x="0" y="7468"/>
                          <a:pt x="0" y="7468"/>
                        </a:cubicBezTo>
                      </a:path>
                    </a:pathLst>
                  </a:custGeom>
                  <a:solidFill>
                    <a:srgbClr val="FF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22223"/>
                      </a:solidFill>
                      <a:effectLst/>
                      <a:uLnTx/>
                      <a:uFillTx/>
                      <a:latin typeface="Calibri"/>
                      <a:ea typeface="+mn-ea"/>
                      <a:cs typeface="+mn-cs"/>
                    </a:endParaRPr>
                  </a:p>
                </p:txBody>
              </p:sp>
            </p:grpSp>
            <p:sp>
              <p:nvSpPr>
                <p:cNvPr id="70" name="Rectangle 69">
                  <a:extLst>
                    <a:ext uri="{FF2B5EF4-FFF2-40B4-BE49-F238E27FC236}">
                      <a16:creationId xmlns:a16="http://schemas.microsoft.com/office/drawing/2014/main" id="{6FE3DD6D-0E70-4E12-89C4-BDEE40F8476C}"/>
                    </a:ext>
                  </a:extLst>
                </p:cNvPr>
                <p:cNvSpPr/>
                <p:nvPr/>
              </p:nvSpPr>
              <p:spPr>
                <a:xfrm>
                  <a:off x="6242165" y="1560770"/>
                  <a:ext cx="997734" cy="357030"/>
                </a:xfrm>
                <a:prstGeom prst="rect">
                  <a:avLst/>
                </a:prstGeom>
                <a:solidFill>
                  <a:srgbClr val="CC0000"/>
                </a:solidFill>
                <a:ln w="12700" cap="flat" cmpd="sng" algn="ctr">
                  <a:noFill/>
                  <a:prstDash val="solid"/>
                  <a:miter lim="800000"/>
                </a:ln>
                <a:effectLst/>
              </p:spPr>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Isosceles Triangle 70">
                  <a:extLst>
                    <a:ext uri="{FF2B5EF4-FFF2-40B4-BE49-F238E27FC236}">
                      <a16:creationId xmlns:a16="http://schemas.microsoft.com/office/drawing/2014/main" id="{82DC9509-49AB-4CBF-A223-A54799C76689}"/>
                    </a:ext>
                  </a:extLst>
                </p:cNvPr>
                <p:cNvSpPr/>
                <p:nvPr/>
              </p:nvSpPr>
              <p:spPr>
                <a:xfrm rot="16200000">
                  <a:off x="889859" y="3921248"/>
                  <a:ext cx="584579" cy="459306"/>
                </a:xfrm>
                <a:prstGeom prst="triangle">
                  <a:avLst/>
                </a:prstGeom>
                <a:solidFill>
                  <a:srgbClr val="C00000"/>
                </a:solidFill>
                <a:ln w="12700" cap="flat" cmpd="sng" algn="ctr">
                  <a:noFill/>
                  <a:prstDash val="solid"/>
                  <a:miter lim="800000"/>
                </a:ln>
                <a:effectLst/>
              </p:spPr>
              <p:txBody>
                <a:bodyPr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imes New Roman"/>
                      <a:ea typeface="Times New Roman"/>
                      <a:cs typeface="Times New Roman"/>
                    </a:rPr>
                    <a:t> </a:t>
                  </a:r>
                  <a:endParaRPr kumimoji="0" lang="en-US" sz="1600" b="0" i="0" u="none" strike="noStrike" kern="0" cap="none" spc="0" normalizeH="0" baseline="0" noProof="0" dirty="0">
                    <a:ln>
                      <a:noFill/>
                    </a:ln>
                    <a:solidFill>
                      <a:prstClr val="white"/>
                    </a:solidFill>
                    <a:effectLst/>
                    <a:uLnTx/>
                    <a:uFillTx/>
                    <a:latin typeface="Times New Roman"/>
                    <a:ea typeface="MS Mincho"/>
                    <a:cs typeface="Times New Roman"/>
                  </a:endParaRPr>
                </a:p>
              </p:txBody>
            </p:sp>
            <p:sp>
              <p:nvSpPr>
                <p:cNvPr id="72" name="TextBox 71">
                  <a:extLst>
                    <a:ext uri="{FF2B5EF4-FFF2-40B4-BE49-F238E27FC236}">
                      <a16:creationId xmlns:a16="http://schemas.microsoft.com/office/drawing/2014/main" id="{F1EFE761-B59A-4FCE-A56B-072687A6883F}"/>
                    </a:ext>
                  </a:extLst>
                </p:cNvPr>
                <p:cNvSpPr txBox="1"/>
                <p:nvPr/>
              </p:nvSpPr>
              <p:spPr>
                <a:xfrm>
                  <a:off x="1519647" y="4062951"/>
                  <a:ext cx="1463100" cy="174237"/>
                </a:xfrm>
                <a:prstGeom prst="rect">
                  <a:avLst/>
                </a:prstGeom>
              </p:spPr>
              <p:txBody>
                <a:bodyPr vert="horz" wrap="none" lIns="0" tIns="0" rIns="0" bIns="0" rtlCol="0">
                  <a:spAutoFit/>
                </a:bodyPr>
                <a:lstStyle/>
                <a:p>
                  <a:pPr marL="6351" marR="0" lvl="0" indent="0" algn="l" defTabSz="123234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rPr>
                    <a:t>STATUS QUO BIAS</a:t>
                  </a:r>
                </a:p>
              </p:txBody>
            </p:sp>
            <p:sp>
              <p:nvSpPr>
                <p:cNvPr id="73" name="TextBox 72">
                  <a:extLst>
                    <a:ext uri="{FF2B5EF4-FFF2-40B4-BE49-F238E27FC236}">
                      <a16:creationId xmlns:a16="http://schemas.microsoft.com/office/drawing/2014/main" id="{C46E88B9-36F6-4B93-A9D8-8188FAC39E22}"/>
                    </a:ext>
                  </a:extLst>
                </p:cNvPr>
                <p:cNvSpPr txBox="1"/>
                <p:nvPr/>
              </p:nvSpPr>
              <p:spPr>
                <a:xfrm>
                  <a:off x="6180191" y="1218867"/>
                  <a:ext cx="1709689" cy="174237"/>
                </a:xfrm>
                <a:prstGeom prst="rect">
                  <a:avLst/>
                </a:prstGeom>
              </p:spPr>
              <p:txBody>
                <a:bodyPr vert="horz" wrap="none" lIns="0" tIns="0" rIns="0" bIns="0" rtlCol="0">
                  <a:spAutoFit/>
                </a:bodyPr>
                <a:lstStyle/>
                <a:p>
                  <a:pPr marL="6351" marR="0" lvl="0" indent="0" algn="l" defTabSz="123234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rPr>
                    <a:t>ATTRACTION OF NEW</a:t>
                  </a:r>
                </a:p>
              </p:txBody>
            </p:sp>
            <p:sp>
              <p:nvSpPr>
                <p:cNvPr id="74" name="TextBox 73">
                  <a:extLst>
                    <a:ext uri="{FF2B5EF4-FFF2-40B4-BE49-F238E27FC236}">
                      <a16:creationId xmlns:a16="http://schemas.microsoft.com/office/drawing/2014/main" id="{DE969F8E-C4BE-4943-B98D-683DAA4776DA}"/>
                    </a:ext>
                  </a:extLst>
                </p:cNvPr>
                <p:cNvSpPr txBox="1"/>
                <p:nvPr/>
              </p:nvSpPr>
              <p:spPr>
                <a:xfrm>
                  <a:off x="6391677" y="1660024"/>
                  <a:ext cx="828541" cy="174237"/>
                </a:xfrm>
                <a:prstGeom prst="rect">
                  <a:avLst/>
                </a:prstGeom>
              </p:spPr>
              <p:txBody>
                <a:bodyPr vert="horz" wrap="none" lIns="0" tIns="0" rIns="0" bIns="0" rtlCol="0">
                  <a:spAutoFit/>
                </a:bodyPr>
                <a:lstStyle/>
                <a:p>
                  <a:pPr marL="6351" marR="0" lvl="0" indent="0" algn="l" defTabSz="123234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rPr>
                    <a:t>BARRIERS</a:t>
                  </a:r>
                </a:p>
              </p:txBody>
            </p:sp>
            <p:sp>
              <p:nvSpPr>
                <p:cNvPr id="75" name="Rectangle 74">
                  <a:extLst>
                    <a:ext uri="{FF2B5EF4-FFF2-40B4-BE49-F238E27FC236}">
                      <a16:creationId xmlns:a16="http://schemas.microsoft.com/office/drawing/2014/main" id="{962055CE-AC57-4B09-9F31-F31D9712A63F}"/>
                    </a:ext>
                  </a:extLst>
                </p:cNvPr>
                <p:cNvSpPr/>
                <p:nvPr/>
              </p:nvSpPr>
              <p:spPr>
                <a:xfrm>
                  <a:off x="1756823" y="3538985"/>
                  <a:ext cx="1006216" cy="344311"/>
                </a:xfrm>
                <a:prstGeom prst="rect">
                  <a:avLst/>
                </a:prstGeom>
                <a:solidFill>
                  <a:srgbClr val="92D050">
                    <a:lumMod val="75000"/>
                  </a:srgbClr>
                </a:solidFill>
                <a:ln w="12700" cap="flat" cmpd="sng" algn="ctr">
                  <a:noFill/>
                  <a:prstDash val="solid"/>
                  <a:miter lim="800000"/>
                </a:ln>
                <a:effectLst/>
              </p:spPr>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4881F1D1-9899-46DE-9488-96997E7D53D4}"/>
                    </a:ext>
                  </a:extLst>
                </p:cNvPr>
                <p:cNvSpPr txBox="1"/>
                <p:nvPr/>
              </p:nvSpPr>
              <p:spPr>
                <a:xfrm>
                  <a:off x="1846178" y="3627461"/>
                  <a:ext cx="787444" cy="174237"/>
                </a:xfrm>
                <a:prstGeom prst="rect">
                  <a:avLst/>
                </a:prstGeom>
              </p:spPr>
              <p:txBody>
                <a:bodyPr vert="horz" wrap="none" lIns="0" tIns="0" rIns="0" bIns="0" rtlCol="0">
                  <a:spAutoFit/>
                </a:bodyPr>
                <a:lstStyle/>
                <a:p>
                  <a:pPr marL="6351" marR="0" lvl="0" indent="0" algn="l" defTabSz="123234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BENEFITS</a:t>
                  </a:r>
                </a:p>
              </p:txBody>
            </p:sp>
          </p:grpSp>
          <p:grpSp>
            <p:nvGrpSpPr>
              <p:cNvPr id="54" name="Group 53">
                <a:extLst>
                  <a:ext uri="{FF2B5EF4-FFF2-40B4-BE49-F238E27FC236}">
                    <a16:creationId xmlns:a16="http://schemas.microsoft.com/office/drawing/2014/main" id="{494298E1-7A9C-48A5-A27B-5179BCAE95D6}"/>
                  </a:ext>
                </a:extLst>
              </p:cNvPr>
              <p:cNvGrpSpPr/>
              <p:nvPr/>
            </p:nvGrpSpPr>
            <p:grpSpPr>
              <a:xfrm>
                <a:off x="5192273" y="3195012"/>
                <a:ext cx="1265765" cy="1177648"/>
                <a:chOff x="5422587" y="2490943"/>
                <a:chExt cx="1182772" cy="1100433"/>
              </a:xfrm>
            </p:grpSpPr>
            <p:sp>
              <p:nvSpPr>
                <p:cNvPr id="56" name="Oval 55">
                  <a:extLst>
                    <a:ext uri="{FF2B5EF4-FFF2-40B4-BE49-F238E27FC236}">
                      <a16:creationId xmlns:a16="http://schemas.microsoft.com/office/drawing/2014/main" id="{AD343971-EE10-48AB-B320-4F0AF357D85D}"/>
                    </a:ext>
                  </a:extLst>
                </p:cNvPr>
                <p:cNvSpPr/>
                <p:nvPr/>
              </p:nvSpPr>
              <p:spPr>
                <a:xfrm>
                  <a:off x="5422587" y="2490943"/>
                  <a:ext cx="1182772" cy="1100433"/>
                </a:xfrm>
                <a:prstGeom prst="ellipse">
                  <a:avLst/>
                </a:prstGeom>
                <a:solidFill>
                  <a:srgbClr val="FFFFFF"/>
                </a:solidFill>
                <a:ln w="57150" cap="flat" cmpd="sng" algn="ctr">
                  <a:solidFill>
                    <a:srgbClr val="424242"/>
                  </a:solidFill>
                  <a:prstDash val="solid"/>
                  <a:miter lim="800000"/>
                </a:ln>
                <a:effectLst/>
              </p:spPr>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A932BDC5-3566-47EA-B28E-6B843C65AEA4}"/>
                    </a:ext>
                  </a:extLst>
                </p:cNvPr>
                <p:cNvGrpSpPr/>
                <p:nvPr/>
              </p:nvGrpSpPr>
              <p:grpSpPr>
                <a:xfrm>
                  <a:off x="5739234" y="2568624"/>
                  <a:ext cx="566339" cy="499747"/>
                  <a:chOff x="5993758" y="2965683"/>
                  <a:chExt cx="1110419" cy="979853"/>
                </a:xfrm>
              </p:grpSpPr>
              <p:cxnSp>
                <p:nvCxnSpPr>
                  <p:cNvPr id="62" name="Straight Connector 61">
                    <a:extLst>
                      <a:ext uri="{FF2B5EF4-FFF2-40B4-BE49-F238E27FC236}">
                        <a16:creationId xmlns:a16="http://schemas.microsoft.com/office/drawing/2014/main" id="{E0FB7E2C-E1D5-4AFB-AB69-A30B83AE2E5F}"/>
                      </a:ext>
                    </a:extLst>
                  </p:cNvPr>
                  <p:cNvCxnSpPr>
                    <a:endCxn id="64" idx="2"/>
                  </p:cNvCxnSpPr>
                  <p:nvPr/>
                </p:nvCxnSpPr>
                <p:spPr>
                  <a:xfrm flipV="1">
                    <a:off x="5993758" y="3126104"/>
                    <a:ext cx="300789" cy="2"/>
                  </a:xfrm>
                  <a:prstGeom prst="line">
                    <a:avLst/>
                  </a:prstGeom>
                  <a:noFill/>
                  <a:ln w="57150" cmpd="sng">
                    <a:solidFill>
                      <a:srgbClr val="FEFFFE"/>
                    </a:solidFill>
                    <a:round/>
                    <a:headEnd/>
                    <a:tailEnd/>
                  </a:ln>
                  <a:effectLst/>
                  <a:extLst>
                    <a:ext uri="{909E8E84-426E-40DD-AFC4-6F175D3DCCD1}">
                      <a14:hiddenFill xmlns:a14="http://schemas.microsoft.com/office/drawing/2010/main">
                        <a:noFill/>
                      </a14:hiddenFill>
                    </a:ext>
                  </a:extLst>
                </p:spPr>
              </p:cxnSp>
              <p:cxnSp>
                <p:nvCxnSpPr>
                  <p:cNvPr id="63" name="Straight Connector 62">
                    <a:extLst>
                      <a:ext uri="{FF2B5EF4-FFF2-40B4-BE49-F238E27FC236}">
                        <a16:creationId xmlns:a16="http://schemas.microsoft.com/office/drawing/2014/main" id="{E934C5CA-8A6B-4A3A-91DD-C948F627D26D}"/>
                      </a:ext>
                    </a:extLst>
                  </p:cNvPr>
                  <p:cNvCxnSpPr>
                    <a:cxnSpLocks/>
                    <a:stCxn id="64" idx="6"/>
                  </p:cNvCxnSpPr>
                  <p:nvPr/>
                </p:nvCxnSpPr>
                <p:spPr>
                  <a:xfrm>
                    <a:off x="6615388" y="3126105"/>
                    <a:ext cx="488789" cy="129303"/>
                  </a:xfrm>
                  <a:prstGeom prst="line">
                    <a:avLst/>
                  </a:prstGeom>
                  <a:noFill/>
                  <a:ln w="57150" cmpd="sng">
                    <a:solidFill>
                      <a:srgbClr val="FEFFFE"/>
                    </a:solidFill>
                    <a:round/>
                    <a:headEnd/>
                    <a:tailEnd/>
                  </a:ln>
                  <a:effectLst/>
                  <a:extLst>
                    <a:ext uri="{909E8E84-426E-40DD-AFC4-6F175D3DCCD1}">
                      <a14:hiddenFill xmlns:a14="http://schemas.microsoft.com/office/drawing/2010/main">
                        <a:noFill/>
                      </a14:hiddenFill>
                    </a:ext>
                  </a:extLst>
                </p:spPr>
              </p:cxnSp>
              <p:sp>
                <p:nvSpPr>
                  <p:cNvPr id="64" name="Oval 63">
                    <a:extLst>
                      <a:ext uri="{FF2B5EF4-FFF2-40B4-BE49-F238E27FC236}">
                        <a16:creationId xmlns:a16="http://schemas.microsoft.com/office/drawing/2014/main" id="{C100BA3B-130E-4A75-BD85-F4371AC1FD43}"/>
                      </a:ext>
                    </a:extLst>
                  </p:cNvPr>
                  <p:cNvSpPr/>
                  <p:nvPr/>
                </p:nvSpPr>
                <p:spPr>
                  <a:xfrm>
                    <a:off x="6294546" y="2965683"/>
                    <a:ext cx="320842" cy="320843"/>
                  </a:xfrm>
                  <a:prstGeom prst="ellipse">
                    <a:avLst/>
                  </a:prstGeom>
                  <a:noFill/>
                  <a:ln w="57150" cap="flat" cmpd="sng" algn="ctr">
                    <a:solidFill>
                      <a:srgbClr val="92D050"/>
                    </a:solidFill>
                    <a:prstDash val="solid"/>
                    <a:miter lim="800000"/>
                  </a:ln>
                  <a:effectLst/>
                </p:spPr>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Freeform 15">
                    <a:extLst>
                      <a:ext uri="{FF2B5EF4-FFF2-40B4-BE49-F238E27FC236}">
                        <a16:creationId xmlns:a16="http://schemas.microsoft.com/office/drawing/2014/main" id="{45C8029C-BCA8-4D6D-AF67-04F83B4AAA75}"/>
                      </a:ext>
                    </a:extLst>
                  </p:cNvPr>
                  <p:cNvSpPr>
                    <a:spLocks/>
                  </p:cNvSpPr>
                  <p:nvPr/>
                </p:nvSpPr>
                <p:spPr bwMode="auto">
                  <a:xfrm>
                    <a:off x="6311538" y="3189414"/>
                    <a:ext cx="460094" cy="756122"/>
                  </a:xfrm>
                  <a:custGeom>
                    <a:avLst/>
                    <a:gdLst/>
                    <a:ahLst/>
                    <a:cxnLst>
                      <a:cxn ang="0">
                        <a:pos x="45" y="151"/>
                      </a:cxn>
                      <a:cxn ang="0">
                        <a:pos x="45" y="87"/>
                      </a:cxn>
                      <a:cxn ang="0">
                        <a:pos x="48" y="23"/>
                      </a:cxn>
                      <a:cxn ang="0">
                        <a:pos x="79" y="23"/>
                      </a:cxn>
                      <a:cxn ang="0">
                        <a:pos x="81" y="86"/>
                      </a:cxn>
                      <a:cxn ang="0">
                        <a:pos x="92" y="100"/>
                      </a:cxn>
                      <a:cxn ang="0">
                        <a:pos x="134" y="112"/>
                      </a:cxn>
                      <a:cxn ang="0">
                        <a:pos x="159" y="154"/>
                      </a:cxn>
                      <a:cxn ang="0">
                        <a:pos x="152" y="201"/>
                      </a:cxn>
                      <a:cxn ang="0">
                        <a:pos x="149" y="237"/>
                      </a:cxn>
                      <a:cxn ang="0">
                        <a:pos x="149" y="262"/>
                      </a:cxn>
                      <a:cxn ang="0">
                        <a:pos x="142" y="269"/>
                      </a:cxn>
                      <a:cxn ang="0">
                        <a:pos x="55" y="269"/>
                      </a:cxn>
                      <a:cxn ang="0">
                        <a:pos x="47" y="262"/>
                      </a:cxn>
                      <a:cxn ang="0">
                        <a:pos x="37" y="226"/>
                      </a:cxn>
                      <a:cxn ang="0">
                        <a:pos x="16" y="186"/>
                      </a:cxn>
                      <a:cxn ang="0">
                        <a:pos x="11" y="172"/>
                      </a:cxn>
                      <a:cxn ang="0">
                        <a:pos x="4" y="122"/>
                      </a:cxn>
                      <a:cxn ang="0">
                        <a:pos x="34" y="116"/>
                      </a:cxn>
                      <a:cxn ang="0">
                        <a:pos x="44" y="152"/>
                      </a:cxn>
                      <a:cxn ang="0">
                        <a:pos x="45" y="151"/>
                      </a:cxn>
                    </a:cxnLst>
                    <a:rect l="0" t="0" r="r" b="b"/>
                    <a:pathLst>
                      <a:path w="164" h="269">
                        <a:moveTo>
                          <a:pt x="45" y="151"/>
                        </a:moveTo>
                        <a:cubicBezTo>
                          <a:pt x="45" y="87"/>
                          <a:pt x="45" y="87"/>
                          <a:pt x="45" y="87"/>
                        </a:cubicBezTo>
                        <a:cubicBezTo>
                          <a:pt x="48" y="23"/>
                          <a:pt x="48" y="23"/>
                          <a:pt x="48" y="23"/>
                        </a:cubicBezTo>
                        <a:cubicBezTo>
                          <a:pt x="48" y="0"/>
                          <a:pt x="79" y="0"/>
                          <a:pt x="79" y="23"/>
                        </a:cubicBezTo>
                        <a:cubicBezTo>
                          <a:pt x="81" y="86"/>
                          <a:pt x="81" y="86"/>
                          <a:pt x="81" y="86"/>
                        </a:cubicBezTo>
                        <a:cubicBezTo>
                          <a:pt x="81" y="92"/>
                          <a:pt x="86" y="98"/>
                          <a:pt x="92" y="100"/>
                        </a:cubicBezTo>
                        <a:cubicBezTo>
                          <a:pt x="134" y="112"/>
                          <a:pt x="134" y="112"/>
                          <a:pt x="134" y="112"/>
                        </a:cubicBezTo>
                        <a:cubicBezTo>
                          <a:pt x="156" y="118"/>
                          <a:pt x="164" y="131"/>
                          <a:pt x="159" y="154"/>
                        </a:cubicBezTo>
                        <a:cubicBezTo>
                          <a:pt x="152" y="201"/>
                          <a:pt x="152" y="201"/>
                          <a:pt x="152" y="201"/>
                        </a:cubicBezTo>
                        <a:cubicBezTo>
                          <a:pt x="149" y="213"/>
                          <a:pt x="148" y="222"/>
                          <a:pt x="149" y="237"/>
                        </a:cubicBezTo>
                        <a:cubicBezTo>
                          <a:pt x="149" y="262"/>
                          <a:pt x="149" y="262"/>
                          <a:pt x="149" y="262"/>
                        </a:cubicBezTo>
                        <a:cubicBezTo>
                          <a:pt x="150" y="265"/>
                          <a:pt x="147" y="269"/>
                          <a:pt x="142" y="269"/>
                        </a:cubicBezTo>
                        <a:cubicBezTo>
                          <a:pt x="55" y="269"/>
                          <a:pt x="55" y="269"/>
                          <a:pt x="55" y="269"/>
                        </a:cubicBezTo>
                        <a:cubicBezTo>
                          <a:pt x="50" y="269"/>
                          <a:pt x="47" y="265"/>
                          <a:pt x="47" y="262"/>
                        </a:cubicBezTo>
                        <a:cubicBezTo>
                          <a:pt x="45" y="244"/>
                          <a:pt x="43" y="236"/>
                          <a:pt x="37" y="226"/>
                        </a:cubicBezTo>
                        <a:cubicBezTo>
                          <a:pt x="16" y="186"/>
                          <a:pt x="16" y="186"/>
                          <a:pt x="16" y="186"/>
                        </a:cubicBezTo>
                        <a:cubicBezTo>
                          <a:pt x="13" y="180"/>
                          <a:pt x="13" y="180"/>
                          <a:pt x="11" y="172"/>
                        </a:cubicBezTo>
                        <a:cubicBezTo>
                          <a:pt x="4" y="122"/>
                          <a:pt x="4" y="122"/>
                          <a:pt x="4" y="122"/>
                        </a:cubicBezTo>
                        <a:cubicBezTo>
                          <a:pt x="0" y="99"/>
                          <a:pt x="30" y="93"/>
                          <a:pt x="34" y="116"/>
                        </a:cubicBezTo>
                        <a:cubicBezTo>
                          <a:pt x="44" y="152"/>
                          <a:pt x="44" y="152"/>
                          <a:pt x="44" y="152"/>
                        </a:cubicBezTo>
                        <a:cubicBezTo>
                          <a:pt x="44" y="154"/>
                          <a:pt x="45" y="153"/>
                          <a:pt x="45" y="151"/>
                        </a:cubicBezTo>
                        <a:close/>
                      </a:path>
                    </a:pathLst>
                  </a:custGeom>
                  <a:solidFill>
                    <a:srgbClr val="C8C9C7">
                      <a:lumMod val="75000"/>
                    </a:srgb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222223"/>
                      </a:solidFill>
                      <a:effectLst/>
                      <a:uLnTx/>
                      <a:uFillTx/>
                      <a:latin typeface="Calibri"/>
                      <a:ea typeface="+mn-ea"/>
                      <a:cs typeface="+mn-cs"/>
                    </a:endParaRPr>
                  </a:p>
                </p:txBody>
              </p:sp>
            </p:grpSp>
            <p:sp>
              <p:nvSpPr>
                <p:cNvPr id="59" name="TextBox 58">
                  <a:extLst>
                    <a:ext uri="{FF2B5EF4-FFF2-40B4-BE49-F238E27FC236}">
                      <a16:creationId xmlns:a16="http://schemas.microsoft.com/office/drawing/2014/main" id="{A92A8A06-F45E-4851-AE1C-B469C2BDCDE1}"/>
                    </a:ext>
                  </a:extLst>
                </p:cNvPr>
                <p:cNvSpPr txBox="1"/>
                <p:nvPr/>
              </p:nvSpPr>
              <p:spPr>
                <a:xfrm>
                  <a:off x="5631100" y="3082426"/>
                  <a:ext cx="745542" cy="396103"/>
                </a:xfrm>
                <a:prstGeom prst="rect">
                  <a:avLst/>
                </a:prstGeom>
              </p:spPr>
              <p:txBody>
                <a:bodyPr vert="horz" wrap="none" lIns="0" tIns="0" rIns="0" bIns="0" rtlCol="0">
                  <a:spAutoFit/>
                </a:bodyPr>
                <a:lstStyle/>
                <a:p>
                  <a:pPr marL="6351" marR="0" lvl="0" indent="0" algn="ctr" defTabSz="1232345" rtl="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83838"/>
                      </a:solidFill>
                      <a:effectLst/>
                      <a:uLnTx/>
                      <a:uFillTx/>
                      <a:latin typeface="Calibri"/>
                      <a:ea typeface="+mn-ea"/>
                      <a:cs typeface="+mn-cs"/>
                    </a:rPr>
                    <a:t>PRODUCT</a:t>
                  </a:r>
                  <a:br>
                    <a:rPr kumimoji="0" lang="en-US" sz="1333" b="1" i="0" u="none" strike="noStrike" kern="0" cap="none" spc="0" normalizeH="0" baseline="0" noProof="0" dirty="0">
                      <a:ln>
                        <a:noFill/>
                      </a:ln>
                      <a:solidFill>
                        <a:srgbClr val="383838"/>
                      </a:solidFill>
                      <a:effectLst/>
                      <a:uLnTx/>
                      <a:uFillTx/>
                      <a:latin typeface="Calibri"/>
                      <a:ea typeface="+mn-ea"/>
                      <a:cs typeface="+mn-cs"/>
                    </a:rPr>
                  </a:br>
                  <a:r>
                    <a:rPr kumimoji="0" lang="en-US" sz="1333" b="1" i="0" u="none" strike="noStrike" kern="0" cap="none" spc="0" normalizeH="0" baseline="0" noProof="0" dirty="0">
                      <a:ln>
                        <a:noFill/>
                      </a:ln>
                      <a:solidFill>
                        <a:srgbClr val="383838"/>
                      </a:solidFill>
                      <a:effectLst/>
                      <a:uLnTx/>
                      <a:uFillTx/>
                      <a:latin typeface="Calibri"/>
                      <a:ea typeface="+mn-ea"/>
                      <a:cs typeface="+mn-cs"/>
                    </a:rPr>
                    <a:t>CHOICE</a:t>
                  </a:r>
                </a:p>
              </p:txBody>
            </p:sp>
          </p:grpSp>
        </p:grpSp>
        <p:sp>
          <p:nvSpPr>
            <p:cNvPr id="50" name="Freeform: Shape 48">
              <a:extLst>
                <a:ext uri="{FF2B5EF4-FFF2-40B4-BE49-F238E27FC236}">
                  <a16:creationId xmlns:a16="http://schemas.microsoft.com/office/drawing/2014/main" id="{B0EECE45-BA82-4F5C-8FFE-3202D5E68E34}"/>
                </a:ext>
              </a:extLst>
            </p:cNvPr>
            <p:cNvSpPr/>
            <p:nvPr/>
          </p:nvSpPr>
          <p:spPr>
            <a:xfrm>
              <a:off x="6887370" y="1564705"/>
              <a:ext cx="562014" cy="562015"/>
            </a:xfrm>
            <a:custGeom>
              <a:avLst/>
              <a:gdLst>
                <a:gd name="connsiteX0" fmla="*/ 641161 w 1280993"/>
                <a:gd name="connsiteY0" fmla="*/ 0 h 1280993"/>
                <a:gd name="connsiteX1" fmla="*/ 0 w 1280993"/>
                <a:gd name="connsiteY1" fmla="*/ 641239 h 1280993"/>
                <a:gd name="connsiteX2" fmla="*/ 641239 w 1280993"/>
                <a:gd name="connsiteY2" fmla="*/ 1282399 h 1280993"/>
                <a:gd name="connsiteX3" fmla="*/ 1282400 w 1280993"/>
                <a:gd name="connsiteY3" fmla="*/ 641200 h 1280993"/>
                <a:gd name="connsiteX4" fmla="*/ 641200 w 1280993"/>
                <a:gd name="connsiteY4" fmla="*/ 0 h 1280993"/>
                <a:gd name="connsiteX5" fmla="*/ 641161 w 1280993"/>
                <a:gd name="connsiteY5" fmla="*/ 0 h 1280993"/>
                <a:gd name="connsiteX6" fmla="*/ 635498 w 1280993"/>
                <a:gd name="connsiteY6" fmla="*/ 1005931 h 1280993"/>
                <a:gd name="connsiteX7" fmla="*/ 268149 w 1280993"/>
                <a:gd name="connsiteY7" fmla="*/ 678927 h 1280993"/>
                <a:gd name="connsiteX8" fmla="*/ 384962 w 1280993"/>
                <a:gd name="connsiteY8" fmla="*/ 678927 h 1280993"/>
                <a:gd name="connsiteX9" fmla="*/ 416987 w 1280993"/>
                <a:gd name="connsiteY9" fmla="*/ 659868 h 1280993"/>
                <a:gd name="connsiteX10" fmla="*/ 422611 w 1280993"/>
                <a:gd name="connsiteY10" fmla="*/ 692517 h 1280993"/>
                <a:gd name="connsiteX11" fmla="*/ 441825 w 1280993"/>
                <a:gd name="connsiteY11" fmla="*/ 713099 h 1280993"/>
                <a:gd name="connsiteX12" fmla="*/ 461001 w 1280993"/>
                <a:gd name="connsiteY12" fmla="*/ 692517 h 1280993"/>
                <a:gd name="connsiteX13" fmla="*/ 476623 w 1280993"/>
                <a:gd name="connsiteY13" fmla="*/ 602692 h 1280993"/>
                <a:gd name="connsiteX14" fmla="*/ 496463 w 1280993"/>
                <a:gd name="connsiteY14" fmla="*/ 764105 h 1280993"/>
                <a:gd name="connsiteX15" fmla="*/ 514858 w 1280993"/>
                <a:gd name="connsiteY15" fmla="*/ 785546 h 1280993"/>
                <a:gd name="connsiteX16" fmla="*/ 515170 w 1280993"/>
                <a:gd name="connsiteY16" fmla="*/ 785546 h 1280993"/>
                <a:gd name="connsiteX17" fmla="*/ 533878 w 1280993"/>
                <a:gd name="connsiteY17" fmla="*/ 764612 h 1280993"/>
                <a:gd name="connsiteX18" fmla="*/ 544696 w 1280993"/>
                <a:gd name="connsiteY18" fmla="*/ 692478 h 1280993"/>
                <a:gd name="connsiteX19" fmla="*/ 564223 w 1280993"/>
                <a:gd name="connsiteY19" fmla="*/ 708335 h 1280993"/>
                <a:gd name="connsiteX20" fmla="*/ 583204 w 1280993"/>
                <a:gd name="connsiteY20" fmla="*/ 687792 h 1280993"/>
                <a:gd name="connsiteX21" fmla="*/ 591952 w 1280993"/>
                <a:gd name="connsiteY21" fmla="*/ 638310 h 1280993"/>
                <a:gd name="connsiteX22" fmla="*/ 594998 w 1280993"/>
                <a:gd name="connsiteY22" fmla="*/ 650299 h 1280993"/>
                <a:gd name="connsiteX23" fmla="*/ 631866 w 1280993"/>
                <a:gd name="connsiteY23" fmla="*/ 678965 h 1280993"/>
                <a:gd name="connsiteX24" fmla="*/ 1002924 w 1280993"/>
                <a:gd name="connsiteY24" fmla="*/ 678965 h 1280993"/>
                <a:gd name="connsiteX25" fmla="*/ 635498 w 1280993"/>
                <a:gd name="connsiteY25" fmla="*/ 1005736 h 1280993"/>
                <a:gd name="connsiteX26" fmla="*/ 1007025 w 1280993"/>
                <a:gd name="connsiteY26" fmla="*/ 668538 h 1280993"/>
                <a:gd name="connsiteX27" fmla="*/ 631632 w 1280993"/>
                <a:gd name="connsiteY27" fmla="*/ 668538 h 1280993"/>
                <a:gd name="connsiteX28" fmla="*/ 604879 w 1280993"/>
                <a:gd name="connsiteY28" fmla="*/ 647722 h 1280993"/>
                <a:gd name="connsiteX29" fmla="*/ 589882 w 1280993"/>
                <a:gd name="connsiteY29" fmla="*/ 588866 h 1280993"/>
                <a:gd name="connsiteX30" fmla="*/ 572776 w 1280993"/>
                <a:gd name="connsiteY30" fmla="*/ 685956 h 1280993"/>
                <a:gd name="connsiteX31" fmla="*/ 563598 w 1280993"/>
                <a:gd name="connsiteY31" fmla="*/ 697907 h 1280993"/>
                <a:gd name="connsiteX32" fmla="*/ 553678 w 1280993"/>
                <a:gd name="connsiteY32" fmla="*/ 686620 h 1280993"/>
                <a:gd name="connsiteX33" fmla="*/ 541962 w 1280993"/>
                <a:gd name="connsiteY33" fmla="*/ 639755 h 1280993"/>
                <a:gd name="connsiteX34" fmla="*/ 523489 w 1280993"/>
                <a:gd name="connsiteY34" fmla="*/ 763128 h 1280993"/>
                <a:gd name="connsiteX35" fmla="*/ 515014 w 1280993"/>
                <a:gd name="connsiteY35" fmla="*/ 775235 h 1280993"/>
                <a:gd name="connsiteX36" fmla="*/ 515014 w 1280993"/>
                <a:gd name="connsiteY36" fmla="*/ 775235 h 1280993"/>
                <a:gd name="connsiteX37" fmla="*/ 506734 w 1280993"/>
                <a:gd name="connsiteY37" fmla="*/ 762933 h 1280993"/>
                <a:gd name="connsiteX38" fmla="*/ 478186 w 1280993"/>
                <a:gd name="connsiteY38" fmla="*/ 531144 h 1280993"/>
                <a:gd name="connsiteX39" fmla="*/ 450847 w 1280993"/>
                <a:gd name="connsiteY39" fmla="*/ 690565 h 1280993"/>
                <a:gd name="connsiteX40" fmla="*/ 441904 w 1280993"/>
                <a:gd name="connsiteY40" fmla="*/ 702515 h 1280993"/>
                <a:gd name="connsiteX41" fmla="*/ 432921 w 1280993"/>
                <a:gd name="connsiteY41" fmla="*/ 690565 h 1280993"/>
                <a:gd name="connsiteX42" fmla="*/ 418354 w 1280993"/>
                <a:gd name="connsiteY42" fmla="*/ 606206 h 1280993"/>
                <a:gd name="connsiteX43" fmla="*/ 410816 w 1280993"/>
                <a:gd name="connsiteY43" fmla="*/ 646902 h 1280993"/>
                <a:gd name="connsiteX44" fmla="*/ 385040 w 1280993"/>
                <a:gd name="connsiteY44" fmla="*/ 668343 h 1280993"/>
                <a:gd name="connsiteX45" fmla="*/ 67135 w 1280993"/>
                <a:gd name="connsiteY45" fmla="*/ 668343 h 1280993"/>
                <a:gd name="connsiteX46" fmla="*/ 67135 w 1280993"/>
                <a:gd name="connsiteY46" fmla="*/ 655884 h 1280993"/>
                <a:gd name="connsiteX47" fmla="*/ 385040 w 1280993"/>
                <a:gd name="connsiteY47" fmla="*/ 655884 h 1280993"/>
                <a:gd name="connsiteX48" fmla="*/ 398592 w 1280993"/>
                <a:gd name="connsiteY48" fmla="*/ 644636 h 1280993"/>
                <a:gd name="connsiteX49" fmla="*/ 409410 w 1280993"/>
                <a:gd name="connsiteY49" fmla="*/ 586054 h 1280993"/>
                <a:gd name="connsiteX50" fmla="*/ 418510 w 1280993"/>
                <a:gd name="connsiteY50" fmla="*/ 574338 h 1280993"/>
                <a:gd name="connsiteX51" fmla="*/ 418510 w 1280993"/>
                <a:gd name="connsiteY51" fmla="*/ 574338 h 1280993"/>
                <a:gd name="connsiteX52" fmla="*/ 427454 w 1280993"/>
                <a:gd name="connsiteY52" fmla="*/ 586289 h 1280993"/>
                <a:gd name="connsiteX53" fmla="*/ 441825 w 1280993"/>
                <a:gd name="connsiteY53" fmla="*/ 669319 h 1280993"/>
                <a:gd name="connsiteX54" fmla="*/ 470257 w 1280993"/>
                <a:gd name="connsiteY54" fmla="*/ 503844 h 1280993"/>
                <a:gd name="connsiteX55" fmla="*/ 478927 w 1280993"/>
                <a:gd name="connsiteY55" fmla="*/ 492128 h 1280993"/>
                <a:gd name="connsiteX56" fmla="*/ 479162 w 1280993"/>
                <a:gd name="connsiteY56" fmla="*/ 492128 h 1280993"/>
                <a:gd name="connsiteX57" fmla="*/ 487442 w 1280993"/>
                <a:gd name="connsiteY57" fmla="*/ 504430 h 1280993"/>
                <a:gd name="connsiteX58" fmla="*/ 515444 w 1280993"/>
                <a:gd name="connsiteY58" fmla="*/ 732509 h 1280993"/>
                <a:gd name="connsiteX59" fmla="*/ 531769 w 1280993"/>
                <a:gd name="connsiteY59" fmla="*/ 623391 h 1280993"/>
                <a:gd name="connsiteX60" fmla="*/ 540556 w 1280993"/>
                <a:gd name="connsiteY60" fmla="*/ 611206 h 1280993"/>
                <a:gd name="connsiteX61" fmla="*/ 550476 w 1280993"/>
                <a:gd name="connsiteY61" fmla="*/ 622492 h 1280993"/>
                <a:gd name="connsiteX62" fmla="*/ 562700 w 1280993"/>
                <a:gd name="connsiteY62" fmla="*/ 671428 h 1280993"/>
                <a:gd name="connsiteX63" fmla="*/ 579806 w 1280993"/>
                <a:gd name="connsiteY63" fmla="*/ 574611 h 1280993"/>
                <a:gd name="connsiteX64" fmla="*/ 588945 w 1280993"/>
                <a:gd name="connsiteY64" fmla="*/ 562661 h 1280993"/>
                <a:gd name="connsiteX65" fmla="*/ 598943 w 1280993"/>
                <a:gd name="connsiteY65" fmla="*/ 573908 h 1280993"/>
                <a:gd name="connsiteX66" fmla="*/ 616947 w 1280993"/>
                <a:gd name="connsiteY66" fmla="*/ 644754 h 1280993"/>
                <a:gd name="connsiteX67" fmla="*/ 631632 w 1280993"/>
                <a:gd name="connsiteY67" fmla="*/ 656197 h 1280993"/>
                <a:gd name="connsiteX68" fmla="*/ 1011750 w 1280993"/>
                <a:gd name="connsiteY68" fmla="*/ 655533 h 1280993"/>
                <a:gd name="connsiteX69" fmla="*/ 1015226 w 1280993"/>
                <a:gd name="connsiteY69" fmla="*/ 645691 h 1280993"/>
                <a:gd name="connsiteX70" fmla="*/ 631632 w 1280993"/>
                <a:gd name="connsiteY70" fmla="*/ 645691 h 1280993"/>
                <a:gd name="connsiteX71" fmla="*/ 627023 w 1280993"/>
                <a:gd name="connsiteY71" fmla="*/ 642098 h 1280993"/>
                <a:gd name="connsiteX72" fmla="*/ 609019 w 1280993"/>
                <a:gd name="connsiteY72" fmla="*/ 571253 h 1280993"/>
                <a:gd name="connsiteX73" fmla="*/ 588554 w 1280993"/>
                <a:gd name="connsiteY73" fmla="*/ 552155 h 1280993"/>
                <a:gd name="connsiteX74" fmla="*/ 569535 w 1280993"/>
                <a:gd name="connsiteY74" fmla="*/ 572698 h 1280993"/>
                <a:gd name="connsiteX75" fmla="*/ 560942 w 1280993"/>
                <a:gd name="connsiteY75" fmla="*/ 621438 h 1280993"/>
                <a:gd name="connsiteX76" fmla="*/ 560552 w 1280993"/>
                <a:gd name="connsiteY76" fmla="*/ 619837 h 1280993"/>
                <a:gd name="connsiteX77" fmla="*/ 540048 w 1280993"/>
                <a:gd name="connsiteY77" fmla="*/ 600700 h 1280993"/>
                <a:gd name="connsiteX78" fmla="*/ 521497 w 1280993"/>
                <a:gd name="connsiteY78" fmla="*/ 621711 h 1280993"/>
                <a:gd name="connsiteX79" fmla="*/ 516459 w 1280993"/>
                <a:gd name="connsiteY79" fmla="*/ 655416 h 1280993"/>
                <a:gd name="connsiteX80" fmla="*/ 497752 w 1280993"/>
                <a:gd name="connsiteY80" fmla="*/ 503102 h 1280993"/>
                <a:gd name="connsiteX81" fmla="*/ 479396 w 1280993"/>
                <a:gd name="connsiteY81" fmla="*/ 481700 h 1280993"/>
                <a:gd name="connsiteX82" fmla="*/ 459869 w 1280993"/>
                <a:gd name="connsiteY82" fmla="*/ 502204 h 1280993"/>
                <a:gd name="connsiteX83" fmla="*/ 441630 w 1280993"/>
                <a:gd name="connsiteY83" fmla="*/ 608277 h 1280993"/>
                <a:gd name="connsiteX84" fmla="*/ 437725 w 1280993"/>
                <a:gd name="connsiteY84" fmla="*/ 584844 h 1280993"/>
                <a:gd name="connsiteX85" fmla="*/ 418588 w 1280993"/>
                <a:gd name="connsiteY85" fmla="*/ 564262 h 1280993"/>
                <a:gd name="connsiteX86" fmla="*/ 399061 w 1280993"/>
                <a:gd name="connsiteY86" fmla="*/ 584609 h 1280993"/>
                <a:gd name="connsiteX87" fmla="*/ 388204 w 1280993"/>
                <a:gd name="connsiteY87" fmla="*/ 643191 h 1280993"/>
                <a:gd name="connsiteX88" fmla="*/ 384884 w 1280993"/>
                <a:gd name="connsiteY88" fmla="*/ 645964 h 1280993"/>
                <a:gd name="connsiteX89" fmla="*/ 255691 w 1280993"/>
                <a:gd name="connsiteY89" fmla="*/ 645964 h 1280993"/>
                <a:gd name="connsiteX90" fmla="*/ 245264 w 1280993"/>
                <a:gd name="connsiteY90" fmla="*/ 566293 h 1280993"/>
                <a:gd name="connsiteX91" fmla="*/ 439912 w 1280993"/>
                <a:gd name="connsiteY91" fmla="*/ 371019 h 1280993"/>
                <a:gd name="connsiteX92" fmla="*/ 440537 w 1280993"/>
                <a:gd name="connsiteY92" fmla="*/ 371019 h 1280993"/>
                <a:gd name="connsiteX93" fmla="*/ 635576 w 1280993"/>
                <a:gd name="connsiteY93" fmla="*/ 469906 h 1280993"/>
                <a:gd name="connsiteX94" fmla="*/ 830576 w 1280993"/>
                <a:gd name="connsiteY94" fmla="*/ 371019 h 1280993"/>
                <a:gd name="connsiteX95" fmla="*/ 1025615 w 1280993"/>
                <a:gd name="connsiteY95" fmla="*/ 565902 h 1280993"/>
                <a:gd name="connsiteX96" fmla="*/ 1025615 w 1280993"/>
                <a:gd name="connsiteY96" fmla="*/ 566293 h 1280993"/>
                <a:gd name="connsiteX97" fmla="*/ 1015226 w 1280993"/>
                <a:gd name="connsiteY97" fmla="*/ 645496 h 128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80993" h="1280993">
                  <a:moveTo>
                    <a:pt x="641161" y="0"/>
                  </a:moveTo>
                  <a:cubicBezTo>
                    <a:pt x="287052" y="23"/>
                    <a:pt x="-39" y="287114"/>
                    <a:pt x="0" y="641239"/>
                  </a:cubicBezTo>
                  <a:cubicBezTo>
                    <a:pt x="39" y="995363"/>
                    <a:pt x="287130" y="1282423"/>
                    <a:pt x="641239" y="1282399"/>
                  </a:cubicBezTo>
                  <a:cubicBezTo>
                    <a:pt x="995348" y="1282376"/>
                    <a:pt x="1282400" y="995308"/>
                    <a:pt x="1282400" y="641200"/>
                  </a:cubicBezTo>
                  <a:cubicBezTo>
                    <a:pt x="1282400" y="287075"/>
                    <a:pt x="995309" y="0"/>
                    <a:pt x="641200" y="0"/>
                  </a:cubicBezTo>
                  <a:cubicBezTo>
                    <a:pt x="641200" y="0"/>
                    <a:pt x="641161" y="0"/>
                    <a:pt x="641161" y="0"/>
                  </a:cubicBezTo>
                  <a:close/>
                  <a:moveTo>
                    <a:pt x="635498" y="1005931"/>
                  </a:moveTo>
                  <a:cubicBezTo>
                    <a:pt x="472288" y="842683"/>
                    <a:pt x="323334" y="797184"/>
                    <a:pt x="268149" y="678927"/>
                  </a:cubicBezTo>
                  <a:lnTo>
                    <a:pt x="384962" y="678927"/>
                  </a:lnTo>
                  <a:cubicBezTo>
                    <a:pt x="398241" y="678641"/>
                    <a:pt x="410387" y="671404"/>
                    <a:pt x="416987" y="659868"/>
                  </a:cubicBezTo>
                  <a:lnTo>
                    <a:pt x="422611" y="692517"/>
                  </a:lnTo>
                  <a:cubicBezTo>
                    <a:pt x="425696" y="710405"/>
                    <a:pt x="435967" y="713099"/>
                    <a:pt x="441825" y="713099"/>
                  </a:cubicBezTo>
                  <a:cubicBezTo>
                    <a:pt x="447684" y="713099"/>
                    <a:pt x="457955" y="710405"/>
                    <a:pt x="461001" y="692517"/>
                  </a:cubicBezTo>
                  <a:lnTo>
                    <a:pt x="476623" y="602692"/>
                  </a:lnTo>
                  <a:lnTo>
                    <a:pt x="496463" y="764105"/>
                  </a:lnTo>
                  <a:cubicBezTo>
                    <a:pt x="498611" y="781640"/>
                    <a:pt x="507672" y="785428"/>
                    <a:pt x="514858" y="785546"/>
                  </a:cubicBezTo>
                  <a:lnTo>
                    <a:pt x="515170" y="785546"/>
                  </a:lnTo>
                  <a:cubicBezTo>
                    <a:pt x="522356" y="785546"/>
                    <a:pt x="531300" y="781640"/>
                    <a:pt x="533878" y="764612"/>
                  </a:cubicBezTo>
                  <a:lnTo>
                    <a:pt x="544696" y="692478"/>
                  </a:lnTo>
                  <a:cubicBezTo>
                    <a:pt x="549421" y="706577"/>
                    <a:pt x="558599" y="708374"/>
                    <a:pt x="564223" y="708335"/>
                  </a:cubicBezTo>
                  <a:cubicBezTo>
                    <a:pt x="569847" y="708295"/>
                    <a:pt x="580118" y="705210"/>
                    <a:pt x="583204" y="687792"/>
                  </a:cubicBezTo>
                  <a:lnTo>
                    <a:pt x="591952" y="638310"/>
                  </a:lnTo>
                  <a:lnTo>
                    <a:pt x="594998" y="650299"/>
                  </a:lnTo>
                  <a:cubicBezTo>
                    <a:pt x="599606" y="666960"/>
                    <a:pt x="614603" y="678618"/>
                    <a:pt x="631866" y="678965"/>
                  </a:cubicBezTo>
                  <a:lnTo>
                    <a:pt x="1002924" y="678965"/>
                  </a:lnTo>
                  <a:cubicBezTo>
                    <a:pt x="947701" y="796989"/>
                    <a:pt x="798746" y="842487"/>
                    <a:pt x="635498" y="1005736"/>
                  </a:cubicBezTo>
                  <a:close/>
                  <a:moveTo>
                    <a:pt x="1007025" y="668538"/>
                  </a:moveTo>
                  <a:lnTo>
                    <a:pt x="631632" y="668538"/>
                  </a:lnTo>
                  <a:cubicBezTo>
                    <a:pt x="619134" y="668190"/>
                    <a:pt x="608276" y="659762"/>
                    <a:pt x="604879" y="647722"/>
                  </a:cubicBezTo>
                  <a:lnTo>
                    <a:pt x="589882" y="588866"/>
                  </a:lnTo>
                  <a:lnTo>
                    <a:pt x="572776" y="685956"/>
                  </a:lnTo>
                  <a:cubicBezTo>
                    <a:pt x="572229" y="688846"/>
                    <a:pt x="570706" y="697673"/>
                    <a:pt x="563598" y="697907"/>
                  </a:cubicBezTo>
                  <a:cubicBezTo>
                    <a:pt x="556490" y="698141"/>
                    <a:pt x="554381" y="689471"/>
                    <a:pt x="553678" y="686620"/>
                  </a:cubicBezTo>
                  <a:lnTo>
                    <a:pt x="541962" y="639755"/>
                  </a:lnTo>
                  <a:lnTo>
                    <a:pt x="523489" y="763128"/>
                  </a:lnTo>
                  <a:cubicBezTo>
                    <a:pt x="522864" y="767346"/>
                    <a:pt x="521653" y="775235"/>
                    <a:pt x="515014" y="775235"/>
                  </a:cubicBezTo>
                  <a:lnTo>
                    <a:pt x="515014" y="775235"/>
                  </a:lnTo>
                  <a:cubicBezTo>
                    <a:pt x="508218" y="775235"/>
                    <a:pt x="507203" y="767190"/>
                    <a:pt x="506734" y="762933"/>
                  </a:cubicBezTo>
                  <a:lnTo>
                    <a:pt x="478186" y="531144"/>
                  </a:lnTo>
                  <a:lnTo>
                    <a:pt x="450847" y="690565"/>
                  </a:lnTo>
                  <a:cubicBezTo>
                    <a:pt x="450222" y="694119"/>
                    <a:pt x="448816" y="702515"/>
                    <a:pt x="441904" y="702515"/>
                  </a:cubicBezTo>
                  <a:cubicBezTo>
                    <a:pt x="434991" y="702515"/>
                    <a:pt x="433546" y="694119"/>
                    <a:pt x="432921" y="690565"/>
                  </a:cubicBezTo>
                  <a:lnTo>
                    <a:pt x="418354" y="606206"/>
                  </a:lnTo>
                  <a:lnTo>
                    <a:pt x="410816" y="646902"/>
                  </a:lnTo>
                  <a:cubicBezTo>
                    <a:pt x="408278" y="659200"/>
                    <a:pt x="397577" y="668104"/>
                    <a:pt x="385040" y="668343"/>
                  </a:cubicBezTo>
                  <a:lnTo>
                    <a:pt x="67135" y="668343"/>
                  </a:lnTo>
                  <a:lnTo>
                    <a:pt x="67135" y="655884"/>
                  </a:lnTo>
                  <a:lnTo>
                    <a:pt x="385040" y="655884"/>
                  </a:lnTo>
                  <a:cubicBezTo>
                    <a:pt x="391562" y="655548"/>
                    <a:pt x="397069" y="650971"/>
                    <a:pt x="398592" y="644636"/>
                  </a:cubicBezTo>
                  <a:lnTo>
                    <a:pt x="409410" y="586054"/>
                  </a:lnTo>
                  <a:cubicBezTo>
                    <a:pt x="410035" y="582813"/>
                    <a:pt x="411636" y="574338"/>
                    <a:pt x="418510" y="574338"/>
                  </a:cubicBezTo>
                  <a:lnTo>
                    <a:pt x="418510" y="574338"/>
                  </a:lnTo>
                  <a:cubicBezTo>
                    <a:pt x="425423" y="574338"/>
                    <a:pt x="426907" y="583047"/>
                    <a:pt x="427454" y="586289"/>
                  </a:cubicBezTo>
                  <a:lnTo>
                    <a:pt x="441825" y="669319"/>
                  </a:lnTo>
                  <a:lnTo>
                    <a:pt x="470257" y="503844"/>
                  </a:lnTo>
                  <a:cubicBezTo>
                    <a:pt x="470921" y="499939"/>
                    <a:pt x="472288" y="492128"/>
                    <a:pt x="478927" y="492128"/>
                  </a:cubicBezTo>
                  <a:lnTo>
                    <a:pt x="479162" y="492128"/>
                  </a:lnTo>
                  <a:cubicBezTo>
                    <a:pt x="485957" y="492128"/>
                    <a:pt x="486973" y="500486"/>
                    <a:pt x="487442" y="504430"/>
                  </a:cubicBezTo>
                  <a:lnTo>
                    <a:pt x="515444" y="732509"/>
                  </a:lnTo>
                  <a:lnTo>
                    <a:pt x="531769" y="623391"/>
                  </a:lnTo>
                  <a:cubicBezTo>
                    <a:pt x="532276" y="620149"/>
                    <a:pt x="533565" y="611674"/>
                    <a:pt x="540556" y="611206"/>
                  </a:cubicBezTo>
                  <a:cubicBezTo>
                    <a:pt x="547547" y="610737"/>
                    <a:pt x="549694" y="619290"/>
                    <a:pt x="550476" y="622492"/>
                  </a:cubicBezTo>
                  <a:lnTo>
                    <a:pt x="562700" y="671428"/>
                  </a:lnTo>
                  <a:lnTo>
                    <a:pt x="579806" y="574611"/>
                  </a:lnTo>
                  <a:cubicBezTo>
                    <a:pt x="580314" y="571721"/>
                    <a:pt x="581837" y="562895"/>
                    <a:pt x="588945" y="562661"/>
                  </a:cubicBezTo>
                  <a:cubicBezTo>
                    <a:pt x="596052" y="562426"/>
                    <a:pt x="598240" y="571057"/>
                    <a:pt x="598943" y="573908"/>
                  </a:cubicBezTo>
                  <a:lnTo>
                    <a:pt x="616947" y="644754"/>
                  </a:lnTo>
                  <a:cubicBezTo>
                    <a:pt x="618977" y="651245"/>
                    <a:pt x="624836" y="655798"/>
                    <a:pt x="631632" y="656197"/>
                  </a:cubicBezTo>
                  <a:lnTo>
                    <a:pt x="1011750" y="655533"/>
                  </a:lnTo>
                  <a:close/>
                  <a:moveTo>
                    <a:pt x="1015226" y="645691"/>
                  </a:moveTo>
                  <a:lnTo>
                    <a:pt x="631632" y="645691"/>
                  </a:lnTo>
                  <a:cubicBezTo>
                    <a:pt x="629601" y="645312"/>
                    <a:pt x="627882" y="643973"/>
                    <a:pt x="627023" y="642098"/>
                  </a:cubicBezTo>
                  <a:lnTo>
                    <a:pt x="609019" y="571253"/>
                  </a:lnTo>
                  <a:cubicBezTo>
                    <a:pt x="604684" y="554147"/>
                    <a:pt x="594451" y="551725"/>
                    <a:pt x="588554" y="552155"/>
                  </a:cubicBezTo>
                  <a:cubicBezTo>
                    <a:pt x="582657" y="552585"/>
                    <a:pt x="572620" y="555318"/>
                    <a:pt x="569535" y="572698"/>
                  </a:cubicBezTo>
                  <a:lnTo>
                    <a:pt x="560942" y="621438"/>
                  </a:lnTo>
                  <a:lnTo>
                    <a:pt x="560552" y="619837"/>
                  </a:lnTo>
                  <a:cubicBezTo>
                    <a:pt x="556217" y="602574"/>
                    <a:pt x="545984" y="600309"/>
                    <a:pt x="540048" y="600700"/>
                  </a:cubicBezTo>
                  <a:cubicBezTo>
                    <a:pt x="534112" y="601090"/>
                    <a:pt x="524114" y="604098"/>
                    <a:pt x="521497" y="621711"/>
                  </a:cubicBezTo>
                  <a:lnTo>
                    <a:pt x="516459" y="655416"/>
                  </a:lnTo>
                  <a:lnTo>
                    <a:pt x="497752" y="503102"/>
                  </a:lnTo>
                  <a:cubicBezTo>
                    <a:pt x="495604" y="485723"/>
                    <a:pt x="486582" y="481857"/>
                    <a:pt x="479396" y="481700"/>
                  </a:cubicBezTo>
                  <a:cubicBezTo>
                    <a:pt x="472210" y="481544"/>
                    <a:pt x="462993" y="484942"/>
                    <a:pt x="459869" y="502204"/>
                  </a:cubicBezTo>
                  <a:lnTo>
                    <a:pt x="441630" y="608277"/>
                  </a:lnTo>
                  <a:lnTo>
                    <a:pt x="437725" y="584844"/>
                  </a:lnTo>
                  <a:cubicBezTo>
                    <a:pt x="434679" y="567035"/>
                    <a:pt x="424407" y="564301"/>
                    <a:pt x="418588" y="564262"/>
                  </a:cubicBezTo>
                  <a:cubicBezTo>
                    <a:pt x="412769" y="564223"/>
                    <a:pt x="402459" y="566800"/>
                    <a:pt x="399061" y="584609"/>
                  </a:cubicBezTo>
                  <a:lnTo>
                    <a:pt x="388204" y="643191"/>
                  </a:lnTo>
                  <a:cubicBezTo>
                    <a:pt x="387618" y="644609"/>
                    <a:pt x="386368" y="645648"/>
                    <a:pt x="384884" y="645964"/>
                  </a:cubicBezTo>
                  <a:lnTo>
                    <a:pt x="255691" y="645964"/>
                  </a:lnTo>
                  <a:cubicBezTo>
                    <a:pt x="248466" y="620032"/>
                    <a:pt x="244990" y="593209"/>
                    <a:pt x="245264" y="566293"/>
                  </a:cubicBezTo>
                  <a:cubicBezTo>
                    <a:pt x="245107" y="458619"/>
                    <a:pt x="332238" y="371191"/>
                    <a:pt x="439912" y="371019"/>
                  </a:cubicBezTo>
                  <a:cubicBezTo>
                    <a:pt x="440107" y="371019"/>
                    <a:pt x="440341" y="371019"/>
                    <a:pt x="440537" y="371019"/>
                  </a:cubicBezTo>
                  <a:cubicBezTo>
                    <a:pt x="548367" y="371019"/>
                    <a:pt x="635576" y="469906"/>
                    <a:pt x="635576" y="469906"/>
                  </a:cubicBezTo>
                  <a:cubicBezTo>
                    <a:pt x="635576" y="469906"/>
                    <a:pt x="722746" y="371019"/>
                    <a:pt x="830576" y="371019"/>
                  </a:cubicBezTo>
                  <a:cubicBezTo>
                    <a:pt x="938249" y="370976"/>
                    <a:pt x="1025576" y="458229"/>
                    <a:pt x="1025615" y="565902"/>
                  </a:cubicBezTo>
                  <a:cubicBezTo>
                    <a:pt x="1025615" y="566031"/>
                    <a:pt x="1025615" y="566164"/>
                    <a:pt x="1025615" y="566293"/>
                  </a:cubicBezTo>
                  <a:cubicBezTo>
                    <a:pt x="1025888" y="593053"/>
                    <a:pt x="1022412" y="619716"/>
                    <a:pt x="1015226" y="645496"/>
                  </a:cubicBezTo>
                  <a:close/>
                </a:path>
              </a:pathLst>
            </a:custGeom>
            <a:solidFill>
              <a:srgbClr val="115531"/>
            </a:solidFill>
            <a:ln w="3903" cap="flat">
              <a:noFill/>
              <a:prstDash val="solid"/>
              <a:miter/>
            </a:ln>
          </p:spPr>
          <p:txBody>
            <a:bodyPr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sp>
          <p:nvSpPr>
            <p:cNvPr id="52" name="Freeform: Shape 54">
              <a:extLst>
                <a:ext uri="{FF2B5EF4-FFF2-40B4-BE49-F238E27FC236}">
                  <a16:creationId xmlns:a16="http://schemas.microsoft.com/office/drawing/2014/main" id="{353D1FFD-60DB-4E05-B7F2-08B8867ECCA0}"/>
                </a:ext>
              </a:extLst>
            </p:cNvPr>
            <p:cNvSpPr/>
            <p:nvPr/>
          </p:nvSpPr>
          <p:spPr>
            <a:xfrm>
              <a:off x="4505844" y="4605205"/>
              <a:ext cx="562014" cy="562015"/>
            </a:xfrm>
            <a:custGeom>
              <a:avLst/>
              <a:gdLst>
                <a:gd name="connsiteX0" fmla="*/ 641356 w 1280993"/>
                <a:gd name="connsiteY0" fmla="*/ 0 h 1280993"/>
                <a:gd name="connsiteX1" fmla="*/ 0 w 1280993"/>
                <a:gd name="connsiteY1" fmla="*/ 641043 h 1280993"/>
                <a:gd name="connsiteX2" fmla="*/ 641043 w 1280993"/>
                <a:gd name="connsiteY2" fmla="*/ 1282399 h 1280993"/>
                <a:gd name="connsiteX3" fmla="*/ 1282399 w 1280993"/>
                <a:gd name="connsiteY3" fmla="*/ 641356 h 1280993"/>
                <a:gd name="connsiteX4" fmla="*/ 1282399 w 1280993"/>
                <a:gd name="connsiteY4" fmla="*/ 641004 h 1280993"/>
                <a:gd name="connsiteX5" fmla="*/ 641356 w 1280993"/>
                <a:gd name="connsiteY5" fmla="*/ 0 h 1280993"/>
                <a:gd name="connsiteX6" fmla="*/ 240811 w 1280993"/>
                <a:gd name="connsiteY6" fmla="*/ 564926 h 1280993"/>
                <a:gd name="connsiteX7" fmla="*/ 440849 w 1280993"/>
                <a:gd name="connsiteY7" fmla="*/ 364653 h 1280993"/>
                <a:gd name="connsiteX8" fmla="*/ 441083 w 1280993"/>
                <a:gd name="connsiteY8" fmla="*/ 364653 h 1280993"/>
                <a:gd name="connsiteX9" fmla="*/ 588281 w 1280993"/>
                <a:gd name="connsiteY9" fmla="*/ 419330 h 1280993"/>
                <a:gd name="connsiteX10" fmla="*/ 495877 w 1280993"/>
                <a:gd name="connsiteY10" fmla="*/ 526769 h 1280993"/>
                <a:gd name="connsiteX11" fmla="*/ 468187 w 1280993"/>
                <a:gd name="connsiteY11" fmla="*/ 558990 h 1280993"/>
                <a:gd name="connsiteX12" fmla="*/ 505094 w 1280993"/>
                <a:gd name="connsiteY12" fmla="*/ 575314 h 1280993"/>
                <a:gd name="connsiteX13" fmla="*/ 687519 w 1280993"/>
                <a:gd name="connsiteY13" fmla="*/ 656119 h 1280993"/>
                <a:gd name="connsiteX14" fmla="*/ 573908 w 1280993"/>
                <a:gd name="connsiteY14" fmla="*/ 745944 h 1280993"/>
                <a:gd name="connsiteX15" fmla="*/ 555006 w 1280993"/>
                <a:gd name="connsiteY15" fmla="*/ 760941 h 1280993"/>
                <a:gd name="connsiteX16" fmla="*/ 575783 w 1280993"/>
                <a:gd name="connsiteY16" fmla="*/ 770510 h 1280993"/>
                <a:gd name="connsiteX17" fmla="*/ 673419 w 1280993"/>
                <a:gd name="connsiteY17" fmla="*/ 815462 h 1280993"/>
                <a:gd name="connsiteX18" fmla="*/ 591405 w 1280993"/>
                <a:gd name="connsiteY18" fmla="*/ 871544 h 1280993"/>
                <a:gd name="connsiteX19" fmla="*/ 579923 w 1280993"/>
                <a:gd name="connsiteY19" fmla="*/ 879355 h 1280993"/>
                <a:gd name="connsiteX20" fmla="*/ 591366 w 1280993"/>
                <a:gd name="connsiteY20" fmla="*/ 886854 h 1280993"/>
                <a:gd name="connsiteX21" fmla="*/ 646043 w 1280993"/>
                <a:gd name="connsiteY21" fmla="*/ 922588 h 1280993"/>
                <a:gd name="connsiteX22" fmla="*/ 608120 w 1280993"/>
                <a:gd name="connsiteY22" fmla="*/ 950474 h 1280993"/>
                <a:gd name="connsiteX23" fmla="*/ 603473 w 1280993"/>
                <a:gd name="connsiteY23" fmla="*/ 953871 h 1280993"/>
                <a:gd name="connsiteX24" fmla="*/ 606206 w 1280993"/>
                <a:gd name="connsiteY24" fmla="*/ 958558 h 1280993"/>
                <a:gd name="connsiteX25" fmla="*/ 637450 w 1280993"/>
                <a:gd name="connsiteY25" fmla="*/ 1012219 h 1280993"/>
                <a:gd name="connsiteX26" fmla="*/ 240811 w 1280993"/>
                <a:gd name="connsiteY26" fmla="*/ 564926 h 1280993"/>
                <a:gd name="connsiteX27" fmla="*/ 646120 w 1280993"/>
                <a:gd name="connsiteY27" fmla="*/ 1011516 h 1280993"/>
                <a:gd name="connsiteX28" fmla="*/ 619642 w 1280993"/>
                <a:gd name="connsiteY28" fmla="*/ 957738 h 1280993"/>
                <a:gd name="connsiteX29" fmla="*/ 663422 w 1280993"/>
                <a:gd name="connsiteY29" fmla="*/ 928369 h 1280993"/>
                <a:gd name="connsiteX30" fmla="*/ 672287 w 1280993"/>
                <a:gd name="connsiteY30" fmla="*/ 922393 h 1280993"/>
                <a:gd name="connsiteX31" fmla="*/ 663343 w 1280993"/>
                <a:gd name="connsiteY31" fmla="*/ 915988 h 1280993"/>
                <a:gd name="connsiteX32" fmla="*/ 612572 w 1280993"/>
                <a:gd name="connsiteY32" fmla="*/ 879472 h 1280993"/>
                <a:gd name="connsiteX33" fmla="*/ 698493 w 1280993"/>
                <a:gd name="connsiteY33" fmla="*/ 821906 h 1280993"/>
                <a:gd name="connsiteX34" fmla="*/ 711889 w 1280993"/>
                <a:gd name="connsiteY34" fmla="*/ 812923 h 1280993"/>
                <a:gd name="connsiteX35" fmla="*/ 697438 w 1280993"/>
                <a:gd name="connsiteY35" fmla="*/ 805112 h 1280993"/>
                <a:gd name="connsiteX36" fmla="*/ 610151 w 1280993"/>
                <a:gd name="connsiteY36" fmla="*/ 756880 h 1280993"/>
                <a:gd name="connsiteX37" fmla="*/ 746569 w 1280993"/>
                <a:gd name="connsiteY37" fmla="*/ 669670 h 1280993"/>
                <a:gd name="connsiteX38" fmla="*/ 780351 w 1280993"/>
                <a:gd name="connsiteY38" fmla="*/ 648073 h 1280993"/>
                <a:gd name="connsiteX39" fmla="*/ 743445 w 1280993"/>
                <a:gd name="connsiteY39" fmla="*/ 628780 h 1280993"/>
                <a:gd name="connsiteX40" fmla="*/ 570003 w 1280993"/>
                <a:gd name="connsiteY40" fmla="*/ 539814 h 1280993"/>
                <a:gd name="connsiteX41" fmla="*/ 681504 w 1280993"/>
                <a:gd name="connsiteY41" fmla="*/ 429406 h 1280993"/>
                <a:gd name="connsiteX42" fmla="*/ 841628 w 1280993"/>
                <a:gd name="connsiteY42" fmla="*/ 364693 h 1280993"/>
                <a:gd name="connsiteX43" fmla="*/ 1041901 w 1280993"/>
                <a:gd name="connsiteY43" fmla="*/ 564809 h 1280993"/>
                <a:gd name="connsiteX44" fmla="*/ 1041901 w 1280993"/>
                <a:gd name="connsiteY44" fmla="*/ 564965 h 1280993"/>
                <a:gd name="connsiteX45" fmla="*/ 646120 w 1280993"/>
                <a:gd name="connsiteY45" fmla="*/ 1011516 h 128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80993" h="1280993">
                  <a:moveTo>
                    <a:pt x="641356" y="0"/>
                  </a:moveTo>
                  <a:cubicBezTo>
                    <a:pt x="287247" y="-86"/>
                    <a:pt x="86" y="286919"/>
                    <a:pt x="0" y="641043"/>
                  </a:cubicBezTo>
                  <a:cubicBezTo>
                    <a:pt x="-86" y="995168"/>
                    <a:pt x="286935" y="1282313"/>
                    <a:pt x="641043" y="1282399"/>
                  </a:cubicBezTo>
                  <a:cubicBezTo>
                    <a:pt x="995152" y="1282485"/>
                    <a:pt x="1282321" y="995480"/>
                    <a:pt x="1282399" y="641356"/>
                  </a:cubicBezTo>
                  <a:cubicBezTo>
                    <a:pt x="1282399" y="641239"/>
                    <a:pt x="1282399" y="641121"/>
                    <a:pt x="1282399" y="641004"/>
                  </a:cubicBezTo>
                  <a:cubicBezTo>
                    <a:pt x="1282282" y="287017"/>
                    <a:pt x="995347" y="86"/>
                    <a:pt x="641356" y="0"/>
                  </a:cubicBezTo>
                  <a:close/>
                  <a:moveTo>
                    <a:pt x="240811" y="564926"/>
                  </a:moveTo>
                  <a:cubicBezTo>
                    <a:pt x="240733" y="454381"/>
                    <a:pt x="330324" y="364720"/>
                    <a:pt x="440849" y="364653"/>
                  </a:cubicBezTo>
                  <a:cubicBezTo>
                    <a:pt x="440927" y="364653"/>
                    <a:pt x="441006" y="364653"/>
                    <a:pt x="441083" y="364653"/>
                  </a:cubicBezTo>
                  <a:cubicBezTo>
                    <a:pt x="499314" y="364653"/>
                    <a:pt x="551686" y="392773"/>
                    <a:pt x="588281" y="419330"/>
                  </a:cubicBezTo>
                  <a:lnTo>
                    <a:pt x="495877" y="526769"/>
                  </a:lnTo>
                  <a:lnTo>
                    <a:pt x="468187" y="558990"/>
                  </a:lnTo>
                  <a:lnTo>
                    <a:pt x="505094" y="575314"/>
                  </a:lnTo>
                  <a:lnTo>
                    <a:pt x="687519" y="656119"/>
                  </a:lnTo>
                  <a:lnTo>
                    <a:pt x="573908" y="745944"/>
                  </a:lnTo>
                  <a:lnTo>
                    <a:pt x="555006" y="760941"/>
                  </a:lnTo>
                  <a:lnTo>
                    <a:pt x="575783" y="770510"/>
                  </a:lnTo>
                  <a:lnTo>
                    <a:pt x="673419" y="815462"/>
                  </a:lnTo>
                  <a:lnTo>
                    <a:pt x="591405" y="871544"/>
                  </a:lnTo>
                  <a:lnTo>
                    <a:pt x="579923" y="879355"/>
                  </a:lnTo>
                  <a:lnTo>
                    <a:pt x="591366" y="886854"/>
                  </a:lnTo>
                  <a:lnTo>
                    <a:pt x="646043" y="922588"/>
                  </a:lnTo>
                  <a:lnTo>
                    <a:pt x="608120" y="950474"/>
                  </a:lnTo>
                  <a:lnTo>
                    <a:pt x="603473" y="953871"/>
                  </a:lnTo>
                  <a:lnTo>
                    <a:pt x="606206" y="958558"/>
                  </a:lnTo>
                  <a:lnTo>
                    <a:pt x="637450" y="1012219"/>
                  </a:lnTo>
                  <a:cubicBezTo>
                    <a:pt x="427102" y="804136"/>
                    <a:pt x="240811" y="784335"/>
                    <a:pt x="240811" y="564926"/>
                  </a:cubicBezTo>
                  <a:close/>
                  <a:moveTo>
                    <a:pt x="646120" y="1011516"/>
                  </a:moveTo>
                  <a:lnTo>
                    <a:pt x="619642" y="957738"/>
                  </a:lnTo>
                  <a:lnTo>
                    <a:pt x="663422" y="928369"/>
                  </a:lnTo>
                  <a:lnTo>
                    <a:pt x="672287" y="922393"/>
                  </a:lnTo>
                  <a:lnTo>
                    <a:pt x="663343" y="915988"/>
                  </a:lnTo>
                  <a:lnTo>
                    <a:pt x="612572" y="879472"/>
                  </a:lnTo>
                  <a:lnTo>
                    <a:pt x="698493" y="821906"/>
                  </a:lnTo>
                  <a:lnTo>
                    <a:pt x="711889" y="812923"/>
                  </a:lnTo>
                  <a:lnTo>
                    <a:pt x="697438" y="805112"/>
                  </a:lnTo>
                  <a:lnTo>
                    <a:pt x="610151" y="756880"/>
                  </a:lnTo>
                  <a:lnTo>
                    <a:pt x="746569" y="669670"/>
                  </a:lnTo>
                  <a:lnTo>
                    <a:pt x="780351" y="648073"/>
                  </a:lnTo>
                  <a:lnTo>
                    <a:pt x="743445" y="628780"/>
                  </a:lnTo>
                  <a:lnTo>
                    <a:pt x="570003" y="539814"/>
                  </a:lnTo>
                  <a:lnTo>
                    <a:pt x="681504" y="429406"/>
                  </a:lnTo>
                  <a:cubicBezTo>
                    <a:pt x="718020" y="400349"/>
                    <a:pt x="776172" y="364693"/>
                    <a:pt x="841628" y="364693"/>
                  </a:cubicBezTo>
                  <a:cubicBezTo>
                    <a:pt x="952192" y="364650"/>
                    <a:pt x="1041861" y="454245"/>
                    <a:pt x="1041901" y="564809"/>
                  </a:cubicBezTo>
                  <a:cubicBezTo>
                    <a:pt x="1041901" y="564859"/>
                    <a:pt x="1041901" y="564914"/>
                    <a:pt x="1041901" y="564965"/>
                  </a:cubicBezTo>
                  <a:cubicBezTo>
                    <a:pt x="1041861" y="784101"/>
                    <a:pt x="856078" y="804097"/>
                    <a:pt x="646120" y="1011516"/>
                  </a:cubicBezTo>
                  <a:close/>
                </a:path>
              </a:pathLst>
            </a:custGeom>
            <a:solidFill>
              <a:srgbClr val="9A0000"/>
            </a:solidFill>
            <a:ln w="3903" cap="flat">
              <a:noFill/>
              <a:prstDash val="solid"/>
              <a:miter/>
            </a:ln>
          </p:spPr>
          <p:txBody>
            <a:bodyPr rtlCol="0" anchor="ct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83838"/>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id="{DAC788B5-439E-4ACD-9D94-27F5C7C262F8}"/>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srgbClr val="2F469C">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en-GB" sz="900" b="0" i="0" u="none" strike="noStrike" kern="1200" cap="none" spc="0" normalizeH="0" baseline="0" noProof="0" dirty="0">
                <a:ln>
                  <a:noFill/>
                </a:ln>
                <a:solidFill>
                  <a:srgbClr val="2F469C">
                    <a:lumMod val="75000"/>
                  </a:srgbClr>
                </a:solidFill>
                <a:effectLst/>
                <a:uLnTx/>
                <a:uFillTx/>
                <a:latin typeface="+mn-lt"/>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35" name="Title 10">
            <a:extLst>
              <a:ext uri="{FF2B5EF4-FFF2-40B4-BE49-F238E27FC236}">
                <a16:creationId xmlns:a16="http://schemas.microsoft.com/office/drawing/2014/main" id="{63221E1A-65EA-F440-A428-12CFD68D14DB}"/>
              </a:ext>
            </a:extLst>
          </p:cNvPr>
          <p:cNvSpPr>
            <a:spLocks noGrp="1"/>
          </p:cNvSpPr>
          <p:nvPr>
            <p:ph type="title"/>
          </p:nvPr>
        </p:nvSpPr>
        <p:spPr>
          <a:xfrm>
            <a:off x="412913" y="260648"/>
            <a:ext cx="11023044" cy="954107"/>
          </a:xfrm>
        </p:spPr>
        <p:txBody>
          <a:bodyPr/>
          <a:lstStyle/>
          <a:p>
            <a:pPr>
              <a:lnSpc>
                <a:spcPct val="100000"/>
              </a:lnSpc>
            </a:pPr>
            <a:r>
              <a:rPr lang="en-US" spc="-5" dirty="0">
                <a:latin typeface="Segoe UI"/>
                <a:cs typeface="Segoe UI"/>
              </a:rPr>
              <a:t>Behavioral </a:t>
            </a:r>
            <a:r>
              <a:rPr lang="en-US" dirty="0">
                <a:latin typeface="Segoe UI"/>
                <a:cs typeface="Segoe UI"/>
              </a:rPr>
              <a:t>Science </a:t>
            </a:r>
            <a:r>
              <a:rPr lang="en-US" spc="-5" dirty="0">
                <a:latin typeface="Segoe UI"/>
                <a:cs typeface="Segoe UI"/>
              </a:rPr>
              <a:t>has </a:t>
            </a:r>
            <a:r>
              <a:rPr lang="en-US" dirty="0">
                <a:latin typeface="Segoe UI"/>
                <a:cs typeface="Segoe UI"/>
              </a:rPr>
              <a:t>shown consumer  </a:t>
            </a:r>
            <a:r>
              <a:rPr lang="en-US" spc="-5" dirty="0">
                <a:latin typeface="Segoe UI"/>
                <a:cs typeface="Segoe UI"/>
              </a:rPr>
              <a:t>decisions </a:t>
            </a:r>
            <a:r>
              <a:rPr lang="en-US" spc="-10" dirty="0">
                <a:latin typeface="Segoe UI"/>
                <a:cs typeface="Segoe UI"/>
              </a:rPr>
              <a:t>are driven </a:t>
            </a:r>
            <a:r>
              <a:rPr lang="en-US" dirty="0">
                <a:latin typeface="Segoe UI"/>
                <a:cs typeface="Segoe UI"/>
              </a:rPr>
              <a:t>by many</a:t>
            </a:r>
            <a:r>
              <a:rPr lang="en-US" spc="-90" dirty="0">
                <a:latin typeface="Segoe UI"/>
                <a:cs typeface="Segoe UI"/>
              </a:rPr>
              <a:t> </a:t>
            </a:r>
            <a:r>
              <a:rPr lang="en-US" spc="-5" dirty="0">
                <a:latin typeface="Segoe UI"/>
                <a:cs typeface="Segoe UI"/>
              </a:rPr>
              <a:t>factors</a:t>
            </a:r>
            <a:endParaRPr lang="en-US" sz="2600" dirty="0">
              <a:solidFill>
                <a:srgbClr val="2F469C"/>
              </a:solidFill>
            </a:endParaRPr>
          </a:p>
        </p:txBody>
      </p:sp>
    </p:spTree>
    <p:extLst>
      <p:ext uri="{BB962C8B-B14F-4D97-AF65-F5344CB8AC3E}">
        <p14:creationId xmlns:p14="http://schemas.microsoft.com/office/powerpoint/2010/main" val="3846265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5" name="Imagem 4">
            <a:extLst>
              <a:ext uri="{FF2B5EF4-FFF2-40B4-BE49-F238E27FC236}">
                <a16:creationId xmlns:a16="http://schemas.microsoft.com/office/drawing/2014/main" id="{6F1CAED0-0C51-4E07-BDF8-7EF875EC38AE}"/>
              </a:ext>
            </a:extLst>
          </p:cNvPr>
          <p:cNvPicPr>
            <a:picLocks noChangeAspect="1"/>
          </p:cNvPicPr>
          <p:nvPr/>
        </p:nvPicPr>
        <p:blipFill>
          <a:blip r:embed="rId3"/>
          <a:stretch>
            <a:fillRect/>
          </a:stretch>
        </p:blipFill>
        <p:spPr>
          <a:xfrm>
            <a:off x="982638" y="1124202"/>
            <a:ext cx="10953835" cy="5071009"/>
          </a:xfrm>
          <a:prstGeom prst="rect">
            <a:avLst/>
          </a:prstGeom>
        </p:spPr>
      </p:pic>
    </p:spTree>
    <p:extLst>
      <p:ext uri="{BB962C8B-B14F-4D97-AF65-F5344CB8AC3E}">
        <p14:creationId xmlns:p14="http://schemas.microsoft.com/office/powerpoint/2010/main" val="4115113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3" name="Imagem 2">
            <a:extLst>
              <a:ext uri="{FF2B5EF4-FFF2-40B4-BE49-F238E27FC236}">
                <a16:creationId xmlns:a16="http://schemas.microsoft.com/office/drawing/2014/main" id="{4591EF3D-DEC8-4BCA-8441-2BB6EB0BA296}"/>
              </a:ext>
            </a:extLst>
          </p:cNvPr>
          <p:cNvPicPr>
            <a:picLocks noChangeAspect="1"/>
          </p:cNvPicPr>
          <p:nvPr/>
        </p:nvPicPr>
        <p:blipFill>
          <a:blip r:embed="rId3"/>
          <a:stretch>
            <a:fillRect/>
          </a:stretch>
        </p:blipFill>
        <p:spPr>
          <a:xfrm>
            <a:off x="1231226" y="960671"/>
            <a:ext cx="10597038" cy="5413646"/>
          </a:xfrm>
          <a:prstGeom prst="rect">
            <a:avLst/>
          </a:prstGeom>
        </p:spPr>
      </p:pic>
    </p:spTree>
    <p:extLst>
      <p:ext uri="{BB962C8B-B14F-4D97-AF65-F5344CB8AC3E}">
        <p14:creationId xmlns:p14="http://schemas.microsoft.com/office/powerpoint/2010/main" val="2616049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52465" y="297694"/>
            <a:ext cx="9808058" cy="82650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Conjoint</a:t>
            </a:r>
          </a:p>
          <a:p>
            <a:pPr marL="12700" marR="0" lvl="0" indent="0" algn="l" defTabSz="914400" rtl="0" eaLnBrk="1" fontAlgn="auto" latinLnBrk="0" hangingPunct="1">
              <a:lnSpc>
                <a:spcPct val="100000"/>
              </a:lnSpc>
              <a:spcBef>
                <a:spcPts val="105"/>
              </a:spcBef>
              <a:spcAft>
                <a:spcPts val="0"/>
              </a:spcAft>
              <a:buClrTx/>
              <a:buSzTx/>
              <a:buFontTx/>
              <a:buNone/>
              <a:tabLst/>
              <a:defRPr/>
            </a:pPr>
            <a:r>
              <a:rPr lang="en-US" sz="2600" dirty="0">
                <a:solidFill>
                  <a:srgbClr val="2F469C"/>
                </a:solidFill>
                <a:latin typeface="Arial" panose="020B0604020202020204" pitchFamily="34" charset="0"/>
                <a:cs typeface="Arial" panose="020B0604020202020204" pitchFamily="34" charset="0"/>
              </a:rPr>
              <a:t>What do we deliver</a:t>
            </a:r>
            <a:endParaRPr kumimoji="0" lang="en-US" sz="26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pic>
        <p:nvPicPr>
          <p:cNvPr id="4" name="Imagem 3">
            <a:extLst>
              <a:ext uri="{FF2B5EF4-FFF2-40B4-BE49-F238E27FC236}">
                <a16:creationId xmlns:a16="http://schemas.microsoft.com/office/drawing/2014/main" id="{C54B681C-1BE3-4C55-B7DD-9A332C1303CD}"/>
              </a:ext>
            </a:extLst>
          </p:cNvPr>
          <p:cNvPicPr>
            <a:picLocks noChangeAspect="1"/>
          </p:cNvPicPr>
          <p:nvPr/>
        </p:nvPicPr>
        <p:blipFill>
          <a:blip r:embed="rId3"/>
          <a:stretch>
            <a:fillRect/>
          </a:stretch>
        </p:blipFill>
        <p:spPr>
          <a:xfrm>
            <a:off x="560557" y="447870"/>
            <a:ext cx="10778978" cy="5962259"/>
          </a:xfrm>
          <a:prstGeom prst="rect">
            <a:avLst/>
          </a:prstGeom>
        </p:spPr>
      </p:pic>
    </p:spTree>
    <p:extLst>
      <p:ext uri="{BB962C8B-B14F-4D97-AF65-F5344CB8AC3E}">
        <p14:creationId xmlns:p14="http://schemas.microsoft.com/office/powerpoint/2010/main" val="1801392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5FF9675-974C-482B-B75C-CFE3FFC22D5F}"/>
              </a:ext>
            </a:extLst>
          </p:cNvPr>
          <p:cNvSpPr>
            <a:spLocks noGrp="1"/>
          </p:cNvSpPr>
          <p:nvPr>
            <p:ph type="sldNum" sz="quarter" idx="4294967295"/>
          </p:nvPr>
        </p:nvSpPr>
        <p:spPr>
          <a:xfrm>
            <a:off x="0" y="6219825"/>
            <a:ext cx="360363" cy="365125"/>
          </a:xfrm>
        </p:spPr>
        <p:txBody>
          <a:bodyPr/>
          <a:lstStyle/>
          <a:p>
            <a:fld id="{D61AABEC-672F-4B68-B914-690DA978312C}" type="slidenum">
              <a:rPr lang="en-GB" smtClean="0"/>
              <a:pPr/>
              <a:t>53</a:t>
            </a:fld>
            <a:r>
              <a:rPr lang="en-GB"/>
              <a:t> ‒ </a:t>
            </a:r>
            <a:endParaRPr lang="en-GB" dirty="0"/>
          </a:p>
        </p:txBody>
      </p:sp>
    </p:spTree>
    <p:extLst>
      <p:ext uri="{BB962C8B-B14F-4D97-AF65-F5344CB8AC3E}">
        <p14:creationId xmlns:p14="http://schemas.microsoft.com/office/powerpoint/2010/main" val="281220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D2E8F6A-6DAA-44A1-AFF6-2E0CD57B72A8}"/>
              </a:ext>
            </a:extLst>
          </p:cNvPr>
          <p:cNvSpPr/>
          <p:nvPr/>
        </p:nvSpPr>
        <p:spPr>
          <a:xfrm>
            <a:off x="675410" y="3688614"/>
            <a:ext cx="5021222" cy="2129232"/>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1232081"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Rectangle 22">
            <a:extLst>
              <a:ext uri="{FF2B5EF4-FFF2-40B4-BE49-F238E27FC236}">
                <a16:creationId xmlns:a16="http://schemas.microsoft.com/office/drawing/2014/main" id="{9E80A32D-7D35-41B4-9565-ACBD3A46F6CC}"/>
              </a:ext>
            </a:extLst>
          </p:cNvPr>
          <p:cNvSpPr/>
          <p:nvPr/>
        </p:nvSpPr>
        <p:spPr>
          <a:xfrm>
            <a:off x="639675" y="1376772"/>
            <a:ext cx="5021222" cy="2123939"/>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1232081"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Content Placeholder 1">
            <a:extLst>
              <a:ext uri="{FF2B5EF4-FFF2-40B4-BE49-F238E27FC236}">
                <a16:creationId xmlns:a16="http://schemas.microsoft.com/office/drawing/2014/main" id="{478B50AA-7C28-4107-80B2-5A1D357E260A}"/>
              </a:ext>
            </a:extLst>
          </p:cNvPr>
          <p:cNvSpPr txBox="1">
            <a:spLocks/>
          </p:cNvSpPr>
          <p:nvPr/>
        </p:nvSpPr>
        <p:spPr bwMode="gray">
          <a:xfrm>
            <a:off x="867410" y="2066991"/>
            <a:ext cx="4363730" cy="984885"/>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Consumers evaluate innovations relative to their current products. Perceived LOSS switching to new products have much larger impact on perceived GAIN. </a:t>
            </a:r>
          </a:p>
        </p:txBody>
      </p:sp>
      <p:sp>
        <p:nvSpPr>
          <p:cNvPr id="12" name="Rectangle 11">
            <a:extLst>
              <a:ext uri="{FF2B5EF4-FFF2-40B4-BE49-F238E27FC236}">
                <a16:creationId xmlns:a16="http://schemas.microsoft.com/office/drawing/2014/main" id="{813922C6-F2A7-4339-B185-AB30FF903773}"/>
              </a:ext>
            </a:extLst>
          </p:cNvPr>
          <p:cNvSpPr/>
          <p:nvPr/>
        </p:nvSpPr>
        <p:spPr>
          <a:xfrm>
            <a:off x="867410" y="1508201"/>
            <a:ext cx="2753415" cy="400110"/>
          </a:xfrm>
          <a:prstGeom prst="rect">
            <a:avLst/>
          </a:prstGeom>
          <a:solidFill>
            <a:srgbClr val="2F469C"/>
          </a:solidFill>
          <a:ln>
            <a:solidFill>
              <a:srgbClr val="2F469C"/>
            </a:solidFill>
          </a:ln>
        </p:spPr>
        <p:txBody>
          <a:bodyPr wrap="square">
            <a:spAutoFit/>
          </a:bodyPr>
          <a:lstStyle/>
          <a:p>
            <a:pPr marL="0" marR="0" lvl="0" indent="0" algn="l" defTabSz="914009"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a:ea typeface="Segoe UI" panose="020B0502040204020203" pitchFamily="34" charset="0"/>
                <a:cs typeface="Segoe UI" panose="020B0502040204020203" pitchFamily="34" charset="0"/>
              </a:rPr>
              <a:t>Prospect Theory</a:t>
            </a:r>
          </a:p>
        </p:txBody>
      </p:sp>
      <p:cxnSp>
        <p:nvCxnSpPr>
          <p:cNvPr id="14" name="Straight Connector 13">
            <a:extLst>
              <a:ext uri="{FF2B5EF4-FFF2-40B4-BE49-F238E27FC236}">
                <a16:creationId xmlns:a16="http://schemas.microsoft.com/office/drawing/2014/main" id="{00312CB7-9F16-4856-A74F-315419C0E568}"/>
              </a:ext>
            </a:extLst>
          </p:cNvPr>
          <p:cNvCxnSpPr>
            <a:cxnSpLocks/>
          </p:cNvCxnSpPr>
          <p:nvPr/>
        </p:nvCxnSpPr>
        <p:spPr>
          <a:xfrm>
            <a:off x="639675" y="1382065"/>
            <a:ext cx="0" cy="2118646"/>
          </a:xfrm>
          <a:prstGeom prst="line">
            <a:avLst/>
          </a:prstGeom>
          <a:ln w="57150">
            <a:solidFill>
              <a:srgbClr val="2F469C"/>
            </a:solidFill>
          </a:ln>
        </p:spPr>
        <p:style>
          <a:lnRef idx="1">
            <a:schemeClr val="accent1"/>
          </a:lnRef>
          <a:fillRef idx="0">
            <a:schemeClr val="accent1"/>
          </a:fillRef>
          <a:effectRef idx="0">
            <a:schemeClr val="accent1"/>
          </a:effectRef>
          <a:fontRef idx="minor">
            <a:schemeClr val="tx1"/>
          </a:fontRef>
        </p:style>
      </p:cxnSp>
      <p:sp>
        <p:nvSpPr>
          <p:cNvPr id="16" name="Content Placeholder 1">
            <a:extLst>
              <a:ext uri="{FF2B5EF4-FFF2-40B4-BE49-F238E27FC236}">
                <a16:creationId xmlns:a16="http://schemas.microsoft.com/office/drawing/2014/main" id="{21888BD5-0176-4A5F-9D53-5B24935B34C5}"/>
              </a:ext>
            </a:extLst>
          </p:cNvPr>
          <p:cNvSpPr txBox="1">
            <a:spLocks/>
          </p:cNvSpPr>
          <p:nvPr/>
        </p:nvSpPr>
        <p:spPr bwMode="gray">
          <a:xfrm>
            <a:off x="903145" y="4579649"/>
            <a:ext cx="4363730" cy="738664"/>
          </a:xfrm>
          <a:prstGeom prst="rect">
            <a:avLst/>
          </a:prstGeom>
        </p:spPr>
        <p:txBody>
          <a:bodyPr vert="horz" wrap="square" lIns="0" tIns="0" rIns="0" bIns="0" rtlCol="0">
            <a:spAutoFit/>
          </a:bodyPr>
          <a:lstStyle>
            <a:lvl1pPr marL="0" indent="0" algn="l" defTabSz="953984" rtl="0" eaLnBrk="1" latinLnBrk="0" hangingPunct="1">
              <a:lnSpc>
                <a:spcPct val="100000"/>
              </a:lnSpc>
              <a:spcBef>
                <a:spcPts val="0"/>
              </a:spcBef>
              <a:spcAft>
                <a:spcPts val="0"/>
              </a:spcAft>
              <a:buClr>
                <a:schemeClr val="bg2"/>
              </a:buClr>
              <a:buFont typeface="Wingdings" panose="05000000000000000000" pitchFamily="2" charset="2"/>
              <a:buNone/>
              <a:defRPr sz="1633" kern="1200">
                <a:solidFill>
                  <a:schemeClr val="tx1"/>
                </a:solidFill>
                <a:latin typeface="+mn-lt"/>
                <a:ea typeface="+mn-ea"/>
                <a:cs typeface="+mn-cs"/>
              </a:defRPr>
            </a:lvl1pPr>
            <a:lvl2pPr marL="246217" indent="-246217" algn="l" defTabSz="953984" rtl="0" eaLnBrk="1" latinLnBrk="0" hangingPunct="1">
              <a:lnSpc>
                <a:spcPct val="100000"/>
              </a:lnSpc>
              <a:spcBef>
                <a:spcPts val="0"/>
              </a:spcBef>
              <a:spcAft>
                <a:spcPts val="0"/>
              </a:spcAft>
              <a:buClr>
                <a:schemeClr val="bg2"/>
              </a:buClr>
              <a:buFont typeface="Arial" panose="020B0604020202020204" pitchFamily="34" charset="0"/>
              <a:buChar char="•"/>
              <a:defRPr sz="1633" kern="1200">
                <a:solidFill>
                  <a:schemeClr val="tx1"/>
                </a:solidFill>
                <a:latin typeface="+mn-lt"/>
                <a:ea typeface="+mn-ea"/>
                <a:cs typeface="+mn-cs"/>
              </a:defRPr>
            </a:lvl2pPr>
            <a:lvl3pPr marL="483794" indent="-237578"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3pPr>
            <a:lvl4pPr marL="731450" indent="-247656" algn="l" defTabSz="953984" rtl="0" eaLnBrk="1" latinLnBrk="0" hangingPunct="1">
              <a:lnSpc>
                <a:spcPct val="100000"/>
              </a:lnSpc>
              <a:spcBef>
                <a:spcPts val="0"/>
              </a:spcBef>
              <a:spcAft>
                <a:spcPts val="0"/>
              </a:spcAft>
              <a:buClr>
                <a:schemeClr val="bg2"/>
              </a:buClr>
              <a:buFont typeface="Geomanist Light" pitchFamily="50" charset="0"/>
              <a:buChar char="–"/>
              <a:tabLst/>
              <a:defRPr sz="1633" kern="1200">
                <a:solidFill>
                  <a:schemeClr val="tx1"/>
                </a:solidFill>
                <a:latin typeface="+mn-lt"/>
                <a:ea typeface="+mn-ea"/>
                <a:cs typeface="+mn-cs"/>
              </a:defRPr>
            </a:lvl4pPr>
            <a:lvl5pPr marL="977667" indent="-246217" algn="l" defTabSz="953984" rtl="0" eaLnBrk="1" latinLnBrk="0" hangingPunct="1">
              <a:lnSpc>
                <a:spcPct val="100000"/>
              </a:lnSpc>
              <a:spcBef>
                <a:spcPts val="0"/>
              </a:spcBef>
              <a:spcAft>
                <a:spcPts val="0"/>
              </a:spcAft>
              <a:buClr>
                <a:schemeClr val="bg2"/>
              </a:buClr>
              <a:buFont typeface="Geomanist Light" pitchFamily="50" charset="0"/>
              <a:buChar char="–"/>
              <a:defRPr sz="1633" kern="1200">
                <a:solidFill>
                  <a:schemeClr val="tx1"/>
                </a:solidFill>
                <a:latin typeface="+mn-lt"/>
                <a:ea typeface="+mn-ea"/>
                <a:cs typeface="+mn-cs"/>
              </a:defRPr>
            </a:lvl5pPr>
            <a:lvl6pPr marL="2623459"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100452"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577444"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054437" indent="-238496" algn="l" defTabSz="953984"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a:lstStyle>
          <a:p>
            <a:pPr marL="0" marR="0" lvl="0" indent="0" algn="l" defTabSz="1051352" rtl="0" eaLnBrk="1" fontAlgn="auto" latinLnBrk="0" hangingPunct="1">
              <a:lnSpc>
                <a:spcPct val="100000"/>
              </a:lnSpc>
              <a:spcBef>
                <a:spcPts val="0"/>
              </a:spcBef>
              <a:spcAft>
                <a:spcPts val="1199"/>
              </a:spcAft>
              <a:buClr>
                <a:srgbClr val="222223"/>
              </a:buClr>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Arial"/>
                <a:ea typeface="Segoe UI" panose="020B0502040204020203" pitchFamily="34" charset="0"/>
                <a:cs typeface="Segoe UI" panose="020B0502040204020203" pitchFamily="34" charset="0"/>
              </a:rPr>
              <a:t>Habit is strong. Any changes from the status quo are often viewed as LOSS. Consumers have strong tendency to not want to change</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Segoe UI" panose="020B0502040204020203" pitchFamily="34" charset="0"/>
                <a:cs typeface="Segoe UI" panose="020B0502040204020203" pitchFamily="34" charset="0"/>
              </a:rPr>
              <a:t>. </a:t>
            </a:r>
          </a:p>
        </p:txBody>
      </p:sp>
      <p:sp>
        <p:nvSpPr>
          <p:cNvPr id="17" name="Rectangle 16">
            <a:extLst>
              <a:ext uri="{FF2B5EF4-FFF2-40B4-BE49-F238E27FC236}">
                <a16:creationId xmlns:a16="http://schemas.microsoft.com/office/drawing/2014/main" id="{C2BD624A-7A93-4CB7-B752-43F8EEC51185}"/>
              </a:ext>
            </a:extLst>
          </p:cNvPr>
          <p:cNvSpPr/>
          <p:nvPr/>
        </p:nvSpPr>
        <p:spPr>
          <a:xfrm>
            <a:off x="903145" y="3830694"/>
            <a:ext cx="2753415" cy="400110"/>
          </a:xfrm>
          <a:prstGeom prst="rect">
            <a:avLst/>
          </a:prstGeom>
          <a:solidFill>
            <a:srgbClr val="2F469C"/>
          </a:solidFill>
          <a:ln>
            <a:solidFill>
              <a:srgbClr val="2F469C"/>
            </a:solidFill>
          </a:ln>
        </p:spPr>
        <p:txBody>
          <a:bodyPr wrap="square">
            <a:spAutoFit/>
          </a:bodyPr>
          <a:lstStyle/>
          <a:p>
            <a:pPr marL="0" marR="0" lvl="0" indent="0" algn="l" defTabSz="914009"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a:ea typeface="Segoe UI" panose="020B0502040204020203" pitchFamily="34" charset="0"/>
                <a:cs typeface="Segoe UI" panose="020B0502040204020203" pitchFamily="34" charset="0"/>
              </a:rPr>
              <a:t>Status Quo Bias</a:t>
            </a:r>
          </a:p>
        </p:txBody>
      </p:sp>
      <p:sp>
        <p:nvSpPr>
          <p:cNvPr id="26" name="TextBox 25">
            <a:extLst>
              <a:ext uri="{FF2B5EF4-FFF2-40B4-BE49-F238E27FC236}">
                <a16:creationId xmlns:a16="http://schemas.microsoft.com/office/drawing/2014/main" id="{DAB071D6-1DF9-4D1F-9FED-C30469E88DEC}"/>
              </a:ext>
            </a:extLst>
          </p:cNvPr>
          <p:cNvSpPr txBox="1"/>
          <p:nvPr/>
        </p:nvSpPr>
        <p:spPr>
          <a:xfrm>
            <a:off x="11712387" y="6477626"/>
            <a:ext cx="31611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C87128-71DC-44E8-BC58-58EB719FD390}"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2308BF35-1470-4B86-81AD-755C0A2C5B48}"/>
              </a:ext>
            </a:extLst>
          </p:cNvPr>
          <p:cNvCxnSpPr>
            <a:cxnSpLocks/>
          </p:cNvCxnSpPr>
          <p:nvPr/>
        </p:nvCxnSpPr>
        <p:spPr>
          <a:xfrm>
            <a:off x="639675" y="3693906"/>
            <a:ext cx="0" cy="2123940"/>
          </a:xfrm>
          <a:prstGeom prst="line">
            <a:avLst/>
          </a:prstGeom>
          <a:ln w="57150">
            <a:solidFill>
              <a:srgbClr val="2F469C"/>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CDBF061A-8A9E-4175-AFFD-4BA81F306209}"/>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srgbClr val="2F469C"/>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GB" sz="900" b="0" i="0" u="none" strike="noStrike" kern="1200" cap="none" spc="0" normalizeH="0" baseline="0" noProof="0" dirty="0">
                <a:ln>
                  <a:noFill/>
                </a:ln>
                <a:solidFill>
                  <a:srgbClr val="2F469C">
                    <a:lumMod val="75000"/>
                  </a:srgbClr>
                </a:solidFill>
                <a:effectLst/>
                <a:uLnTx/>
                <a:uFillTx/>
                <a:latin typeface="+mn-lt"/>
                <a:ea typeface="+mn-ea"/>
                <a:cs typeface="+mn-cs"/>
              </a:rPr>
              <a:t> ‒ </a:t>
            </a:r>
          </a:p>
        </p:txBody>
      </p:sp>
      <p:pic>
        <p:nvPicPr>
          <p:cNvPr id="2" name="Picture 1">
            <a:extLst>
              <a:ext uri="{FF2B5EF4-FFF2-40B4-BE49-F238E27FC236}">
                <a16:creationId xmlns:a16="http://schemas.microsoft.com/office/drawing/2014/main" id="{13215092-0E3E-49F2-A3D0-9B25AB38D5F5}"/>
              </a:ext>
            </a:extLst>
          </p:cNvPr>
          <p:cNvPicPr>
            <a:picLocks noChangeAspect="1"/>
          </p:cNvPicPr>
          <p:nvPr/>
        </p:nvPicPr>
        <p:blipFill>
          <a:blip r:embed="rId3"/>
          <a:stretch>
            <a:fillRect/>
          </a:stretch>
        </p:blipFill>
        <p:spPr>
          <a:xfrm>
            <a:off x="6297755" y="1379196"/>
            <a:ext cx="4991100" cy="4438650"/>
          </a:xfrm>
          <a:prstGeom prst="rect">
            <a:avLst/>
          </a:prstGeom>
        </p:spPr>
      </p:pic>
      <p:sp>
        <p:nvSpPr>
          <p:cNvPr id="15" name="Title 10">
            <a:extLst>
              <a:ext uri="{FF2B5EF4-FFF2-40B4-BE49-F238E27FC236}">
                <a16:creationId xmlns:a16="http://schemas.microsoft.com/office/drawing/2014/main" id="{9C8F1FA8-F864-264F-BCA7-8FC276ABEFB8}"/>
              </a:ext>
            </a:extLst>
          </p:cNvPr>
          <p:cNvSpPr>
            <a:spLocks noGrp="1"/>
          </p:cNvSpPr>
          <p:nvPr>
            <p:ph type="title"/>
          </p:nvPr>
        </p:nvSpPr>
        <p:spPr>
          <a:xfrm>
            <a:off x="562950" y="155331"/>
            <a:ext cx="11023044" cy="812530"/>
          </a:xfrm>
        </p:spPr>
        <p:txBody>
          <a:bodyPr/>
          <a:lstStyle/>
          <a:p>
            <a:r>
              <a:rPr lang="en-US" sz="2600" dirty="0">
                <a:solidFill>
                  <a:srgbClr val="2F469C"/>
                </a:solidFill>
              </a:rPr>
              <a:t>IPSOS TESTING IS GROUNDED IN B-SCI PRINCIPLES TO BETTER MIMIC REAL CONSUMER BEHAVIOR</a:t>
            </a:r>
          </a:p>
        </p:txBody>
      </p:sp>
    </p:spTree>
    <p:extLst>
      <p:ext uri="{BB962C8B-B14F-4D97-AF65-F5344CB8AC3E}">
        <p14:creationId xmlns:p14="http://schemas.microsoft.com/office/powerpoint/2010/main" val="64688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6C2B24F0-55BA-4D8C-8FC2-FAB1811850E4}"/>
              </a:ext>
            </a:extLst>
          </p:cNvPr>
          <p:cNvSpPr txBox="1"/>
          <p:nvPr/>
        </p:nvSpPr>
        <p:spPr>
          <a:xfrm>
            <a:off x="883961" y="1505379"/>
            <a:ext cx="5899965" cy="735458"/>
          </a:xfrm>
          <a:prstGeom prst="rect">
            <a:avLst/>
          </a:prstGeom>
          <a:noFill/>
        </p:spPr>
        <p:txBody>
          <a:bodyPr wrap="square" lIns="0" tIns="0" rIns="0" bIns="0" rtlCol="0">
            <a:spAutoFit/>
          </a:bodyPr>
          <a:lstStyle/>
          <a:p>
            <a:pPr marL="0" marR="0" lvl="0" indent="0" algn="l" defTabSz="828983" rtl="0" eaLnBrk="1" fontAlgn="auto" latinLnBrk="0" hangingPunct="1">
              <a:lnSpc>
                <a:spcPct val="90000"/>
              </a:lnSpc>
              <a:spcBef>
                <a:spcPts val="0"/>
              </a:spcBef>
              <a:spcAft>
                <a:spcPts val="120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a:ea typeface="+mn-ea"/>
                <a:cs typeface="Calibri Light" charset="0"/>
              </a:rPr>
              <a:t>OUR PHILOSOPHY</a:t>
            </a:r>
          </a:p>
          <a:p>
            <a:pPr marL="0" marR="0" lvl="0" indent="0" algn="l" defTabSz="828983" rtl="0" eaLnBrk="1" fontAlgn="auto" latinLnBrk="0" hangingPunct="1">
              <a:lnSpc>
                <a:spcPct val="90000"/>
              </a:lnSpc>
              <a:spcBef>
                <a:spcPts val="0"/>
              </a:spcBef>
              <a:spcAft>
                <a:spcPts val="1200"/>
              </a:spcAft>
              <a:buClrTx/>
              <a:buSzTx/>
              <a:buFontTx/>
              <a:buNone/>
              <a:tabLst/>
              <a:defRPr/>
            </a:pPr>
            <a:r>
              <a:rPr kumimoji="0" lang="en-US" sz="1799"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t>Innovation Must Be Evaluated Through Two Lenses</a:t>
            </a:r>
          </a:p>
        </p:txBody>
      </p:sp>
      <p:cxnSp>
        <p:nvCxnSpPr>
          <p:cNvPr id="38" name="Straight Connector 37">
            <a:extLst>
              <a:ext uri="{FF2B5EF4-FFF2-40B4-BE49-F238E27FC236}">
                <a16:creationId xmlns:a16="http://schemas.microsoft.com/office/drawing/2014/main" id="{090CFEB1-BB36-46D0-939F-BCCF2B37D2A9}"/>
              </a:ext>
            </a:extLst>
          </p:cNvPr>
          <p:cNvCxnSpPr>
            <a:cxnSpLocks/>
          </p:cNvCxnSpPr>
          <p:nvPr/>
        </p:nvCxnSpPr>
        <p:spPr>
          <a:xfrm>
            <a:off x="641214" y="1505379"/>
            <a:ext cx="0" cy="77891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CD78632-2CEE-4A62-ACC2-A0E15549C50E}"/>
              </a:ext>
            </a:extLst>
          </p:cNvPr>
          <p:cNvGrpSpPr/>
          <p:nvPr/>
        </p:nvGrpSpPr>
        <p:grpSpPr>
          <a:xfrm>
            <a:off x="2819636" y="2821217"/>
            <a:ext cx="5902135" cy="2690217"/>
            <a:chOff x="2674224" y="2411364"/>
            <a:chExt cx="6841219" cy="3067882"/>
          </a:xfrm>
        </p:grpSpPr>
        <p:grpSp>
          <p:nvGrpSpPr>
            <p:cNvPr id="20" name="Group 4">
              <a:extLst>
                <a:ext uri="{FF2B5EF4-FFF2-40B4-BE49-F238E27FC236}">
                  <a16:creationId xmlns:a16="http://schemas.microsoft.com/office/drawing/2014/main" id="{2C34EA5D-DF38-4DE2-99D7-30A7B7381FE1}"/>
                </a:ext>
              </a:extLst>
            </p:cNvPr>
            <p:cNvGrpSpPr>
              <a:grpSpLocks/>
            </p:cNvGrpSpPr>
            <p:nvPr/>
          </p:nvGrpSpPr>
          <p:grpSpPr bwMode="auto">
            <a:xfrm>
              <a:off x="2674224" y="2562092"/>
              <a:ext cx="2916618" cy="2917154"/>
              <a:chOff x="3298261" y="2477181"/>
              <a:chExt cx="2917239" cy="2916159"/>
            </a:xfrm>
          </p:grpSpPr>
          <p:sp>
            <p:nvSpPr>
              <p:cNvPr id="22" name="ZoneTexte 57">
                <a:extLst>
                  <a:ext uri="{FF2B5EF4-FFF2-40B4-BE49-F238E27FC236}">
                    <a16:creationId xmlns:a16="http://schemas.microsoft.com/office/drawing/2014/main" id="{A6FA6997-80F3-4849-8154-15C03B8964C2}"/>
                  </a:ext>
                </a:extLst>
              </p:cNvPr>
              <p:cNvSpPr txBox="1"/>
              <p:nvPr/>
            </p:nvSpPr>
            <p:spPr>
              <a:xfrm>
                <a:off x="3958725" y="3263377"/>
                <a:ext cx="1663992" cy="1010489"/>
              </a:xfrm>
              <a:prstGeom prst="round1Rect">
                <a:avLst/>
              </a:prstGeom>
              <a:noFill/>
            </p:spPr>
            <p:txBody>
              <a:bodyPr lIns="0" tIns="0" rIns="0" bIns="0">
                <a:spAutoFit/>
              </a:bodyPr>
              <a:lstStyle/>
              <a:p>
                <a:pPr marL="0" marR="0" lvl="0" indent="0" algn="ctr" defTabSz="1358510" rtl="0" eaLnBrk="1" fontAlgn="auto" latinLnBrk="0" hangingPunct="1">
                  <a:lnSpc>
                    <a:spcPct val="90000"/>
                  </a:lnSpc>
                  <a:spcBef>
                    <a:spcPts val="0"/>
                  </a:spcBef>
                  <a:spcAft>
                    <a:spcPts val="0"/>
                  </a:spcAft>
                  <a:buClrTx/>
                  <a:buSzTx/>
                  <a:buFontTx/>
                  <a:buNone/>
                  <a:tabLst/>
                  <a:defRPr/>
                </a:pPr>
                <a:r>
                  <a:rPr kumimoji="0" lang="en-GB" altLang="fr-FR" sz="1800" b="1" i="0" u="none" strike="noStrike" kern="1200" cap="none" spc="0" normalizeH="0" baseline="0" noProof="0" dirty="0">
                    <a:ln>
                      <a:noFill/>
                    </a:ln>
                    <a:solidFill>
                      <a:srgbClr val="002554"/>
                    </a:solidFill>
                    <a:effectLst/>
                    <a:uLnTx/>
                    <a:uFillTx/>
                    <a:latin typeface="Arial"/>
                    <a:ea typeface="+mn-ea"/>
                    <a:cs typeface="+mn-cs"/>
                  </a:rPr>
                  <a:t>Consumer Lens</a:t>
                </a:r>
              </a:p>
              <a:p>
                <a:pPr marL="0" marR="0" lvl="0" indent="0" algn="ctr" defTabSz="1358510" rtl="0" eaLnBrk="1" fontAlgn="auto" latinLnBrk="0" hangingPunct="1">
                  <a:lnSpc>
                    <a:spcPct val="90000"/>
                  </a:lnSpc>
                  <a:spcBef>
                    <a:spcPts val="0"/>
                  </a:spcBef>
                  <a:spcAft>
                    <a:spcPts val="0"/>
                  </a:spcAft>
                  <a:buClrTx/>
                  <a:buSzTx/>
                  <a:buFontTx/>
                  <a:buNone/>
                  <a:tabLst/>
                  <a:defRPr/>
                </a:pPr>
                <a:r>
                  <a:rPr kumimoji="0" lang="en-GB" altLang="fr-FR" sz="1400" b="0" i="1" u="none" strike="noStrike" kern="1200" cap="none" spc="0" normalizeH="0" baseline="0" noProof="0" dirty="0">
                    <a:ln>
                      <a:noFill/>
                    </a:ln>
                    <a:solidFill>
                      <a:srgbClr val="002554"/>
                    </a:solidFill>
                    <a:effectLst/>
                    <a:uLnTx/>
                    <a:uFillTx/>
                    <a:latin typeface="Arial"/>
                    <a:ea typeface="+mn-ea"/>
                    <a:cs typeface="+mn-cs"/>
                  </a:rPr>
                  <a:t>How We Do It:</a:t>
                </a:r>
              </a:p>
              <a:p>
                <a:pPr marL="0" marR="0" lvl="0" indent="0" algn="ctr" defTabSz="1358510" rtl="0" eaLnBrk="1" fontAlgn="auto" latinLnBrk="0" hangingPunct="1">
                  <a:lnSpc>
                    <a:spcPct val="90000"/>
                  </a:lnSpc>
                  <a:spcBef>
                    <a:spcPts val="0"/>
                  </a:spcBef>
                  <a:spcAft>
                    <a:spcPts val="0"/>
                  </a:spcAft>
                  <a:buClrTx/>
                  <a:buSzTx/>
                  <a:buFontTx/>
                  <a:buNone/>
                  <a:tabLst/>
                  <a:defRPr/>
                </a:pPr>
                <a:r>
                  <a:rPr kumimoji="0" lang="en-GB" altLang="fr-FR" sz="1400" b="0" i="1" u="none" strike="noStrike" kern="1200" cap="none" spc="0" normalizeH="0" baseline="0" noProof="0" dirty="0">
                    <a:ln>
                      <a:noFill/>
                    </a:ln>
                    <a:solidFill>
                      <a:srgbClr val="002554"/>
                    </a:solidFill>
                    <a:effectLst/>
                    <a:uLnTx/>
                    <a:uFillTx/>
                    <a:latin typeface="Arial"/>
                    <a:ea typeface="+mn-ea"/>
                    <a:cs typeface="+mn-cs"/>
                  </a:rPr>
                  <a:t>RED Measures</a:t>
                </a:r>
              </a:p>
            </p:txBody>
          </p:sp>
          <p:sp>
            <p:nvSpPr>
              <p:cNvPr id="23" name="Freeform 5">
                <a:extLst>
                  <a:ext uri="{FF2B5EF4-FFF2-40B4-BE49-F238E27FC236}">
                    <a16:creationId xmlns:a16="http://schemas.microsoft.com/office/drawing/2014/main" id="{D78F3684-36FA-47A3-9144-4CEF477E91FB}"/>
                  </a:ext>
                </a:extLst>
              </p:cNvPr>
              <p:cNvSpPr>
                <a:spLocks noEditPoints="1"/>
              </p:cNvSpPr>
              <p:nvPr/>
            </p:nvSpPr>
            <p:spPr bwMode="auto">
              <a:xfrm>
                <a:off x="3298261" y="2477181"/>
                <a:ext cx="2917239" cy="2916159"/>
              </a:xfrm>
              <a:custGeom>
                <a:avLst/>
                <a:gdLst>
                  <a:gd name="T0" fmla="*/ 2147483647 w 2701"/>
                  <a:gd name="T1" fmla="*/ 2147483647 h 2700"/>
                  <a:gd name="T2" fmla="*/ 2147483647 w 2701"/>
                  <a:gd name="T3" fmla="*/ 2147483647 h 2700"/>
                  <a:gd name="T4" fmla="*/ 2147483647 w 2701"/>
                  <a:gd name="T5" fmla="*/ 2147483647 h 2700"/>
                  <a:gd name="T6" fmla="*/ 2147483647 w 2701"/>
                  <a:gd name="T7" fmla="*/ 2147483647 h 2700"/>
                  <a:gd name="T8" fmla="*/ 2147483647 w 2701"/>
                  <a:gd name="T9" fmla="*/ 2147483647 h 2700"/>
                  <a:gd name="T10" fmla="*/ 2147483647 w 2701"/>
                  <a:gd name="T11" fmla="*/ 2147483647 h 2700"/>
                  <a:gd name="T12" fmla="*/ 2147483647 w 2701"/>
                  <a:gd name="T13" fmla="*/ 2147483647 h 2700"/>
                  <a:gd name="T14" fmla="*/ 2147483647 w 2701"/>
                  <a:gd name="T15" fmla="*/ 2147483647 h 2700"/>
                  <a:gd name="T16" fmla="*/ 2147483647 w 2701"/>
                  <a:gd name="T17" fmla="*/ 2147483647 h 2700"/>
                  <a:gd name="T18" fmla="*/ 2147483647 w 2701"/>
                  <a:gd name="T19" fmla="*/ 2147483647 h 2700"/>
                  <a:gd name="T20" fmla="*/ 2147483647 w 2701"/>
                  <a:gd name="T21" fmla="*/ 2147483647 h 2700"/>
                  <a:gd name="T22" fmla="*/ 2147483647 w 2701"/>
                  <a:gd name="T23" fmla="*/ 2147483647 h 2700"/>
                  <a:gd name="T24" fmla="*/ 2147483647 w 2701"/>
                  <a:gd name="T25" fmla="*/ 2147483647 h 2700"/>
                  <a:gd name="T26" fmla="*/ 2147483647 w 2701"/>
                  <a:gd name="T27" fmla="*/ 2147483647 h 2700"/>
                  <a:gd name="T28" fmla="*/ 2147483647 w 2701"/>
                  <a:gd name="T29" fmla="*/ 2147483647 h 2700"/>
                  <a:gd name="T30" fmla="*/ 2147483647 w 2701"/>
                  <a:gd name="T31" fmla="*/ 2147483647 h 2700"/>
                  <a:gd name="T32" fmla="*/ 2147483647 w 2701"/>
                  <a:gd name="T33" fmla="*/ 0 h 2700"/>
                  <a:gd name="T34" fmla="*/ 2147483647 w 2701"/>
                  <a:gd name="T35" fmla="*/ 2147483647 h 2700"/>
                  <a:gd name="T36" fmla="*/ 2147483647 w 2701"/>
                  <a:gd name="T37" fmla="*/ 2147483647 h 2700"/>
                  <a:gd name="T38" fmla="*/ 2147483647 w 2701"/>
                  <a:gd name="T39" fmla="*/ 2147483647 h 2700"/>
                  <a:gd name="T40" fmla="*/ 2147483647 w 2701"/>
                  <a:gd name="T41" fmla="*/ 2147483647 h 2700"/>
                  <a:gd name="T42" fmla="*/ 2147483647 w 2701"/>
                  <a:gd name="T43" fmla="*/ 2147483647 h 2700"/>
                  <a:gd name="T44" fmla="*/ 2147483647 w 2701"/>
                  <a:gd name="T45" fmla="*/ 2147483647 h 2700"/>
                  <a:gd name="T46" fmla="*/ 2147483647 w 2701"/>
                  <a:gd name="T47" fmla="*/ 2147483647 h 2700"/>
                  <a:gd name="T48" fmla="*/ 2147483647 w 2701"/>
                  <a:gd name="T49" fmla="*/ 2147483647 h 2700"/>
                  <a:gd name="T50" fmla="*/ 2147483647 w 2701"/>
                  <a:gd name="T51" fmla="*/ 2147483647 h 2700"/>
                  <a:gd name="T52" fmla="*/ 2147483647 w 2701"/>
                  <a:gd name="T53" fmla="*/ 2147483647 h 2700"/>
                  <a:gd name="T54" fmla="*/ 2147483647 w 2701"/>
                  <a:gd name="T55" fmla="*/ 2147483647 h 2700"/>
                  <a:gd name="T56" fmla="*/ 2147483647 w 2701"/>
                  <a:gd name="T57" fmla="*/ 2147483647 h 2700"/>
                  <a:gd name="T58" fmla="*/ 2147483647 w 2701"/>
                  <a:gd name="T59" fmla="*/ 2147483647 h 2700"/>
                  <a:gd name="T60" fmla="*/ 2147483647 w 2701"/>
                  <a:gd name="T61" fmla="*/ 2147483647 h 2700"/>
                  <a:gd name="T62" fmla="*/ 2147483647 w 2701"/>
                  <a:gd name="T63" fmla="*/ 2147483647 h 2700"/>
                  <a:gd name="T64" fmla="*/ 2147483647 w 2701"/>
                  <a:gd name="T65" fmla="*/ 2147483647 h 2700"/>
                  <a:gd name="T66" fmla="*/ 2147483647 w 2701"/>
                  <a:gd name="T67" fmla="*/ 2147483647 h 2700"/>
                  <a:gd name="T68" fmla="*/ 2147483647 w 2701"/>
                  <a:gd name="T69" fmla="*/ 2147483647 h 2700"/>
                  <a:gd name="T70" fmla="*/ 2147483647 w 2701"/>
                  <a:gd name="T71" fmla="*/ 2147483647 h 2700"/>
                  <a:gd name="T72" fmla="*/ 2147483647 w 2701"/>
                  <a:gd name="T73" fmla="*/ 2147483647 h 2700"/>
                  <a:gd name="T74" fmla="*/ 2147483647 w 2701"/>
                  <a:gd name="T75" fmla="*/ 2147483647 h 2700"/>
                  <a:gd name="T76" fmla="*/ 2147483647 w 2701"/>
                  <a:gd name="T77" fmla="*/ 2147483647 h 2700"/>
                  <a:gd name="T78" fmla="*/ 2147483647 w 2701"/>
                  <a:gd name="T79" fmla="*/ 2147483647 h 2700"/>
                  <a:gd name="T80" fmla="*/ 2147483647 w 2701"/>
                  <a:gd name="T81" fmla="*/ 2147483647 h 2700"/>
                  <a:gd name="T82" fmla="*/ 2147483647 w 2701"/>
                  <a:gd name="T83" fmla="*/ 2147483647 h 2700"/>
                  <a:gd name="T84" fmla="*/ 2147483647 w 2701"/>
                  <a:gd name="T85" fmla="*/ 2147483647 h 2700"/>
                  <a:gd name="T86" fmla="*/ 2147483647 w 2701"/>
                  <a:gd name="T87" fmla="*/ 2147483647 h 2700"/>
                  <a:gd name="T88" fmla="*/ 2147483647 w 2701"/>
                  <a:gd name="T89" fmla="*/ 2147483647 h 2700"/>
                  <a:gd name="T90" fmla="*/ 2147483647 w 2701"/>
                  <a:gd name="T91" fmla="*/ 2147483647 h 2700"/>
                  <a:gd name="T92" fmla="*/ 2147483647 w 2701"/>
                  <a:gd name="T93" fmla="*/ 2147483647 h 2700"/>
                  <a:gd name="T94" fmla="*/ 2147483647 w 2701"/>
                  <a:gd name="T95" fmla="*/ 2147483647 h 2700"/>
                  <a:gd name="T96" fmla="*/ 2147483647 w 2701"/>
                  <a:gd name="T97" fmla="*/ 2147483647 h 2700"/>
                  <a:gd name="T98" fmla="*/ 2147483647 w 2701"/>
                  <a:gd name="T99" fmla="*/ 2147483647 h 2700"/>
                  <a:gd name="T100" fmla="*/ 2147483647 w 2701"/>
                  <a:gd name="T101" fmla="*/ 2147483647 h 2700"/>
                  <a:gd name="T102" fmla="*/ 2147483647 w 2701"/>
                  <a:gd name="T103" fmla="*/ 2147483647 h 2700"/>
                  <a:gd name="T104" fmla="*/ 2147483647 w 2701"/>
                  <a:gd name="T105" fmla="*/ 2147483647 h 2700"/>
                  <a:gd name="T106" fmla="*/ 2147483647 w 2701"/>
                  <a:gd name="T107" fmla="*/ 2147483647 h 2700"/>
                  <a:gd name="T108" fmla="*/ 2147483647 w 2701"/>
                  <a:gd name="T109" fmla="*/ 2147483647 h 2700"/>
                  <a:gd name="T110" fmla="*/ 2147483647 w 2701"/>
                  <a:gd name="T111" fmla="*/ 2147483647 h 2700"/>
                  <a:gd name="T112" fmla="*/ 2147483647 w 2701"/>
                  <a:gd name="T113" fmla="*/ 2147483647 h 2700"/>
                  <a:gd name="T114" fmla="*/ 2147483647 w 2701"/>
                  <a:gd name="T115" fmla="*/ 2147483647 h 2700"/>
                  <a:gd name="T116" fmla="*/ 2147483647 w 2701"/>
                  <a:gd name="T117" fmla="*/ 2147483647 h 2700"/>
                  <a:gd name="T118" fmla="*/ 2147483647 w 2701"/>
                  <a:gd name="T119" fmla="*/ 2147483647 h 2700"/>
                  <a:gd name="T120" fmla="*/ 2147483647 w 2701"/>
                  <a:gd name="T121" fmla="*/ 2147483647 h 2700"/>
                  <a:gd name="T122" fmla="*/ 2147483647 w 2701"/>
                  <a:gd name="T123" fmla="*/ 2147483647 h 27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01" h="2700">
                    <a:moveTo>
                      <a:pt x="1351" y="2700"/>
                    </a:moveTo>
                    <a:lnTo>
                      <a:pt x="1351" y="2700"/>
                    </a:lnTo>
                    <a:lnTo>
                      <a:pt x="1317" y="2699"/>
                    </a:lnTo>
                    <a:lnTo>
                      <a:pt x="1283" y="2698"/>
                    </a:lnTo>
                    <a:lnTo>
                      <a:pt x="1248" y="2696"/>
                    </a:lnTo>
                    <a:lnTo>
                      <a:pt x="1215" y="2693"/>
                    </a:lnTo>
                    <a:lnTo>
                      <a:pt x="1181" y="2689"/>
                    </a:lnTo>
                    <a:lnTo>
                      <a:pt x="1148" y="2684"/>
                    </a:lnTo>
                    <a:lnTo>
                      <a:pt x="1115" y="2679"/>
                    </a:lnTo>
                    <a:lnTo>
                      <a:pt x="1082" y="2673"/>
                    </a:lnTo>
                    <a:lnTo>
                      <a:pt x="1049" y="2666"/>
                    </a:lnTo>
                    <a:lnTo>
                      <a:pt x="1016" y="2658"/>
                    </a:lnTo>
                    <a:lnTo>
                      <a:pt x="983" y="2649"/>
                    </a:lnTo>
                    <a:lnTo>
                      <a:pt x="951" y="2640"/>
                    </a:lnTo>
                    <a:lnTo>
                      <a:pt x="919" y="2630"/>
                    </a:lnTo>
                    <a:lnTo>
                      <a:pt x="888" y="2618"/>
                    </a:lnTo>
                    <a:lnTo>
                      <a:pt x="856" y="2606"/>
                    </a:lnTo>
                    <a:lnTo>
                      <a:pt x="825" y="2593"/>
                    </a:lnTo>
                    <a:lnTo>
                      <a:pt x="795" y="2580"/>
                    </a:lnTo>
                    <a:lnTo>
                      <a:pt x="765" y="2566"/>
                    </a:lnTo>
                    <a:lnTo>
                      <a:pt x="736" y="2552"/>
                    </a:lnTo>
                    <a:lnTo>
                      <a:pt x="707" y="2536"/>
                    </a:lnTo>
                    <a:lnTo>
                      <a:pt x="679" y="2521"/>
                    </a:lnTo>
                    <a:lnTo>
                      <a:pt x="651" y="2504"/>
                    </a:lnTo>
                    <a:lnTo>
                      <a:pt x="623" y="2488"/>
                    </a:lnTo>
                    <a:lnTo>
                      <a:pt x="596" y="2470"/>
                    </a:lnTo>
                    <a:lnTo>
                      <a:pt x="569" y="2452"/>
                    </a:lnTo>
                    <a:lnTo>
                      <a:pt x="543" y="2432"/>
                    </a:lnTo>
                    <a:lnTo>
                      <a:pt x="518" y="2412"/>
                    </a:lnTo>
                    <a:lnTo>
                      <a:pt x="493" y="2392"/>
                    </a:lnTo>
                    <a:lnTo>
                      <a:pt x="468" y="2371"/>
                    </a:lnTo>
                    <a:lnTo>
                      <a:pt x="443" y="2349"/>
                    </a:lnTo>
                    <a:lnTo>
                      <a:pt x="419" y="2327"/>
                    </a:lnTo>
                    <a:lnTo>
                      <a:pt x="395" y="2305"/>
                    </a:lnTo>
                    <a:lnTo>
                      <a:pt x="373" y="2281"/>
                    </a:lnTo>
                    <a:lnTo>
                      <a:pt x="351" y="2257"/>
                    </a:lnTo>
                    <a:lnTo>
                      <a:pt x="329" y="2232"/>
                    </a:lnTo>
                    <a:lnTo>
                      <a:pt x="307" y="2207"/>
                    </a:lnTo>
                    <a:lnTo>
                      <a:pt x="288" y="2183"/>
                    </a:lnTo>
                    <a:lnTo>
                      <a:pt x="267" y="2157"/>
                    </a:lnTo>
                    <a:lnTo>
                      <a:pt x="248" y="2130"/>
                    </a:lnTo>
                    <a:lnTo>
                      <a:pt x="230" y="2104"/>
                    </a:lnTo>
                    <a:lnTo>
                      <a:pt x="212" y="2076"/>
                    </a:lnTo>
                    <a:lnTo>
                      <a:pt x="195" y="2049"/>
                    </a:lnTo>
                    <a:lnTo>
                      <a:pt x="179" y="2021"/>
                    </a:lnTo>
                    <a:lnTo>
                      <a:pt x="163" y="1992"/>
                    </a:lnTo>
                    <a:lnTo>
                      <a:pt x="148" y="1964"/>
                    </a:lnTo>
                    <a:lnTo>
                      <a:pt x="134" y="1934"/>
                    </a:lnTo>
                    <a:lnTo>
                      <a:pt x="119" y="1905"/>
                    </a:lnTo>
                    <a:lnTo>
                      <a:pt x="107" y="1875"/>
                    </a:lnTo>
                    <a:lnTo>
                      <a:pt x="93" y="1844"/>
                    </a:lnTo>
                    <a:lnTo>
                      <a:pt x="82" y="1812"/>
                    </a:lnTo>
                    <a:lnTo>
                      <a:pt x="70" y="1780"/>
                    </a:lnTo>
                    <a:lnTo>
                      <a:pt x="60" y="1748"/>
                    </a:lnTo>
                    <a:lnTo>
                      <a:pt x="51" y="1716"/>
                    </a:lnTo>
                    <a:lnTo>
                      <a:pt x="41" y="1684"/>
                    </a:lnTo>
                    <a:lnTo>
                      <a:pt x="34" y="1651"/>
                    </a:lnTo>
                    <a:lnTo>
                      <a:pt x="27" y="1619"/>
                    </a:lnTo>
                    <a:lnTo>
                      <a:pt x="21" y="1585"/>
                    </a:lnTo>
                    <a:lnTo>
                      <a:pt x="16" y="1552"/>
                    </a:lnTo>
                    <a:lnTo>
                      <a:pt x="10" y="1519"/>
                    </a:lnTo>
                    <a:lnTo>
                      <a:pt x="7" y="1485"/>
                    </a:lnTo>
                    <a:lnTo>
                      <a:pt x="4" y="1452"/>
                    </a:lnTo>
                    <a:lnTo>
                      <a:pt x="2" y="1418"/>
                    </a:lnTo>
                    <a:lnTo>
                      <a:pt x="1" y="1384"/>
                    </a:lnTo>
                    <a:lnTo>
                      <a:pt x="0" y="1349"/>
                    </a:lnTo>
                    <a:lnTo>
                      <a:pt x="1" y="1315"/>
                    </a:lnTo>
                    <a:lnTo>
                      <a:pt x="2" y="1281"/>
                    </a:lnTo>
                    <a:lnTo>
                      <a:pt x="4" y="1248"/>
                    </a:lnTo>
                    <a:lnTo>
                      <a:pt x="7" y="1214"/>
                    </a:lnTo>
                    <a:lnTo>
                      <a:pt x="10" y="1181"/>
                    </a:lnTo>
                    <a:lnTo>
                      <a:pt x="16" y="1148"/>
                    </a:lnTo>
                    <a:lnTo>
                      <a:pt x="21" y="1115"/>
                    </a:lnTo>
                    <a:lnTo>
                      <a:pt x="27" y="1081"/>
                    </a:lnTo>
                    <a:lnTo>
                      <a:pt x="34" y="1048"/>
                    </a:lnTo>
                    <a:lnTo>
                      <a:pt x="41" y="1015"/>
                    </a:lnTo>
                    <a:lnTo>
                      <a:pt x="51" y="983"/>
                    </a:lnTo>
                    <a:lnTo>
                      <a:pt x="60" y="951"/>
                    </a:lnTo>
                    <a:lnTo>
                      <a:pt x="70" y="919"/>
                    </a:lnTo>
                    <a:lnTo>
                      <a:pt x="82" y="887"/>
                    </a:lnTo>
                    <a:lnTo>
                      <a:pt x="93" y="856"/>
                    </a:lnTo>
                    <a:lnTo>
                      <a:pt x="107" y="824"/>
                    </a:lnTo>
                    <a:lnTo>
                      <a:pt x="119" y="794"/>
                    </a:lnTo>
                    <a:lnTo>
                      <a:pt x="134" y="765"/>
                    </a:lnTo>
                    <a:lnTo>
                      <a:pt x="148" y="736"/>
                    </a:lnTo>
                    <a:lnTo>
                      <a:pt x="163" y="707"/>
                    </a:lnTo>
                    <a:lnTo>
                      <a:pt x="179" y="679"/>
                    </a:lnTo>
                    <a:lnTo>
                      <a:pt x="195" y="651"/>
                    </a:lnTo>
                    <a:lnTo>
                      <a:pt x="212" y="623"/>
                    </a:lnTo>
                    <a:lnTo>
                      <a:pt x="230" y="596"/>
                    </a:lnTo>
                    <a:lnTo>
                      <a:pt x="248" y="569"/>
                    </a:lnTo>
                    <a:lnTo>
                      <a:pt x="267" y="543"/>
                    </a:lnTo>
                    <a:lnTo>
                      <a:pt x="288" y="517"/>
                    </a:lnTo>
                    <a:lnTo>
                      <a:pt x="307" y="492"/>
                    </a:lnTo>
                    <a:lnTo>
                      <a:pt x="329" y="467"/>
                    </a:lnTo>
                    <a:lnTo>
                      <a:pt x="351" y="443"/>
                    </a:lnTo>
                    <a:lnTo>
                      <a:pt x="373" y="419"/>
                    </a:lnTo>
                    <a:lnTo>
                      <a:pt x="395" y="395"/>
                    </a:lnTo>
                    <a:lnTo>
                      <a:pt x="419" y="372"/>
                    </a:lnTo>
                    <a:lnTo>
                      <a:pt x="443" y="350"/>
                    </a:lnTo>
                    <a:lnTo>
                      <a:pt x="468" y="328"/>
                    </a:lnTo>
                    <a:lnTo>
                      <a:pt x="493" y="307"/>
                    </a:lnTo>
                    <a:lnTo>
                      <a:pt x="518" y="287"/>
                    </a:lnTo>
                    <a:lnTo>
                      <a:pt x="543" y="267"/>
                    </a:lnTo>
                    <a:lnTo>
                      <a:pt x="569" y="248"/>
                    </a:lnTo>
                    <a:lnTo>
                      <a:pt x="596" y="230"/>
                    </a:lnTo>
                    <a:lnTo>
                      <a:pt x="623" y="212"/>
                    </a:lnTo>
                    <a:lnTo>
                      <a:pt x="651" y="194"/>
                    </a:lnTo>
                    <a:lnTo>
                      <a:pt x="679" y="178"/>
                    </a:lnTo>
                    <a:lnTo>
                      <a:pt x="707" y="162"/>
                    </a:lnTo>
                    <a:lnTo>
                      <a:pt x="736" y="147"/>
                    </a:lnTo>
                    <a:lnTo>
                      <a:pt x="765" y="132"/>
                    </a:lnTo>
                    <a:lnTo>
                      <a:pt x="795" y="119"/>
                    </a:lnTo>
                    <a:lnTo>
                      <a:pt x="825" y="105"/>
                    </a:lnTo>
                    <a:lnTo>
                      <a:pt x="856" y="93"/>
                    </a:lnTo>
                    <a:lnTo>
                      <a:pt x="888" y="81"/>
                    </a:lnTo>
                    <a:lnTo>
                      <a:pt x="919" y="70"/>
                    </a:lnTo>
                    <a:lnTo>
                      <a:pt x="951" y="60"/>
                    </a:lnTo>
                    <a:lnTo>
                      <a:pt x="983" y="50"/>
                    </a:lnTo>
                    <a:lnTo>
                      <a:pt x="1016" y="41"/>
                    </a:lnTo>
                    <a:lnTo>
                      <a:pt x="1049" y="33"/>
                    </a:lnTo>
                    <a:lnTo>
                      <a:pt x="1082" y="27"/>
                    </a:lnTo>
                    <a:lnTo>
                      <a:pt x="1115" y="21"/>
                    </a:lnTo>
                    <a:lnTo>
                      <a:pt x="1148" y="14"/>
                    </a:lnTo>
                    <a:lnTo>
                      <a:pt x="1181" y="10"/>
                    </a:lnTo>
                    <a:lnTo>
                      <a:pt x="1215" y="6"/>
                    </a:lnTo>
                    <a:lnTo>
                      <a:pt x="1248" y="3"/>
                    </a:lnTo>
                    <a:lnTo>
                      <a:pt x="1283" y="1"/>
                    </a:lnTo>
                    <a:lnTo>
                      <a:pt x="1317" y="0"/>
                    </a:lnTo>
                    <a:lnTo>
                      <a:pt x="1351" y="0"/>
                    </a:lnTo>
                    <a:lnTo>
                      <a:pt x="1384" y="0"/>
                    </a:lnTo>
                    <a:lnTo>
                      <a:pt x="1418" y="1"/>
                    </a:lnTo>
                    <a:lnTo>
                      <a:pt x="1452" y="3"/>
                    </a:lnTo>
                    <a:lnTo>
                      <a:pt x="1486" y="6"/>
                    </a:lnTo>
                    <a:lnTo>
                      <a:pt x="1520" y="10"/>
                    </a:lnTo>
                    <a:lnTo>
                      <a:pt x="1553" y="14"/>
                    </a:lnTo>
                    <a:lnTo>
                      <a:pt x="1586" y="21"/>
                    </a:lnTo>
                    <a:lnTo>
                      <a:pt x="1619" y="27"/>
                    </a:lnTo>
                    <a:lnTo>
                      <a:pt x="1652" y="33"/>
                    </a:lnTo>
                    <a:lnTo>
                      <a:pt x="1684" y="41"/>
                    </a:lnTo>
                    <a:lnTo>
                      <a:pt x="1717" y="50"/>
                    </a:lnTo>
                    <a:lnTo>
                      <a:pt x="1749" y="60"/>
                    </a:lnTo>
                    <a:lnTo>
                      <a:pt x="1781" y="70"/>
                    </a:lnTo>
                    <a:lnTo>
                      <a:pt x="1814" y="81"/>
                    </a:lnTo>
                    <a:lnTo>
                      <a:pt x="1845" y="93"/>
                    </a:lnTo>
                    <a:lnTo>
                      <a:pt x="1876" y="105"/>
                    </a:lnTo>
                    <a:lnTo>
                      <a:pt x="1906" y="119"/>
                    </a:lnTo>
                    <a:lnTo>
                      <a:pt x="1936" y="132"/>
                    </a:lnTo>
                    <a:lnTo>
                      <a:pt x="1965" y="147"/>
                    </a:lnTo>
                    <a:lnTo>
                      <a:pt x="1994" y="162"/>
                    </a:lnTo>
                    <a:lnTo>
                      <a:pt x="2022" y="178"/>
                    </a:lnTo>
                    <a:lnTo>
                      <a:pt x="2050" y="194"/>
                    </a:lnTo>
                    <a:lnTo>
                      <a:pt x="2077" y="212"/>
                    </a:lnTo>
                    <a:lnTo>
                      <a:pt x="2104" y="230"/>
                    </a:lnTo>
                    <a:lnTo>
                      <a:pt x="2131" y="248"/>
                    </a:lnTo>
                    <a:lnTo>
                      <a:pt x="2157" y="267"/>
                    </a:lnTo>
                    <a:lnTo>
                      <a:pt x="2183" y="287"/>
                    </a:lnTo>
                    <a:lnTo>
                      <a:pt x="2208" y="307"/>
                    </a:lnTo>
                    <a:lnTo>
                      <a:pt x="2233" y="328"/>
                    </a:lnTo>
                    <a:lnTo>
                      <a:pt x="2258" y="350"/>
                    </a:lnTo>
                    <a:lnTo>
                      <a:pt x="2281" y="372"/>
                    </a:lnTo>
                    <a:lnTo>
                      <a:pt x="2305" y="395"/>
                    </a:lnTo>
                    <a:lnTo>
                      <a:pt x="2328" y="419"/>
                    </a:lnTo>
                    <a:lnTo>
                      <a:pt x="2351" y="443"/>
                    </a:lnTo>
                    <a:lnTo>
                      <a:pt x="2373" y="467"/>
                    </a:lnTo>
                    <a:lnTo>
                      <a:pt x="2393" y="492"/>
                    </a:lnTo>
                    <a:lnTo>
                      <a:pt x="2414" y="517"/>
                    </a:lnTo>
                    <a:lnTo>
                      <a:pt x="2434" y="543"/>
                    </a:lnTo>
                    <a:lnTo>
                      <a:pt x="2452" y="569"/>
                    </a:lnTo>
                    <a:lnTo>
                      <a:pt x="2471" y="596"/>
                    </a:lnTo>
                    <a:lnTo>
                      <a:pt x="2488" y="623"/>
                    </a:lnTo>
                    <a:lnTo>
                      <a:pt x="2506" y="651"/>
                    </a:lnTo>
                    <a:lnTo>
                      <a:pt x="2523" y="679"/>
                    </a:lnTo>
                    <a:lnTo>
                      <a:pt x="2538" y="707"/>
                    </a:lnTo>
                    <a:lnTo>
                      <a:pt x="2553" y="736"/>
                    </a:lnTo>
                    <a:lnTo>
                      <a:pt x="2567" y="765"/>
                    </a:lnTo>
                    <a:lnTo>
                      <a:pt x="2582" y="794"/>
                    </a:lnTo>
                    <a:lnTo>
                      <a:pt x="2594" y="824"/>
                    </a:lnTo>
                    <a:lnTo>
                      <a:pt x="2607" y="856"/>
                    </a:lnTo>
                    <a:lnTo>
                      <a:pt x="2619" y="887"/>
                    </a:lnTo>
                    <a:lnTo>
                      <a:pt x="2630" y="919"/>
                    </a:lnTo>
                    <a:lnTo>
                      <a:pt x="2641" y="951"/>
                    </a:lnTo>
                    <a:lnTo>
                      <a:pt x="2650" y="983"/>
                    </a:lnTo>
                    <a:lnTo>
                      <a:pt x="2659" y="1015"/>
                    </a:lnTo>
                    <a:lnTo>
                      <a:pt x="2666" y="1048"/>
                    </a:lnTo>
                    <a:lnTo>
                      <a:pt x="2674" y="1081"/>
                    </a:lnTo>
                    <a:lnTo>
                      <a:pt x="2680" y="1115"/>
                    </a:lnTo>
                    <a:lnTo>
                      <a:pt x="2685" y="1148"/>
                    </a:lnTo>
                    <a:lnTo>
                      <a:pt x="2690" y="1181"/>
                    </a:lnTo>
                    <a:lnTo>
                      <a:pt x="2693" y="1214"/>
                    </a:lnTo>
                    <a:lnTo>
                      <a:pt x="2697" y="1248"/>
                    </a:lnTo>
                    <a:lnTo>
                      <a:pt x="2699" y="1281"/>
                    </a:lnTo>
                    <a:lnTo>
                      <a:pt x="2701" y="1315"/>
                    </a:lnTo>
                    <a:lnTo>
                      <a:pt x="2701" y="1349"/>
                    </a:lnTo>
                    <a:lnTo>
                      <a:pt x="2701" y="1384"/>
                    </a:lnTo>
                    <a:lnTo>
                      <a:pt x="2699" y="1418"/>
                    </a:lnTo>
                    <a:lnTo>
                      <a:pt x="2697" y="1452"/>
                    </a:lnTo>
                    <a:lnTo>
                      <a:pt x="2693" y="1485"/>
                    </a:lnTo>
                    <a:lnTo>
                      <a:pt x="2690" y="1519"/>
                    </a:lnTo>
                    <a:lnTo>
                      <a:pt x="2685" y="1552"/>
                    </a:lnTo>
                    <a:lnTo>
                      <a:pt x="2680" y="1585"/>
                    </a:lnTo>
                    <a:lnTo>
                      <a:pt x="2674" y="1619"/>
                    </a:lnTo>
                    <a:lnTo>
                      <a:pt x="2666" y="1651"/>
                    </a:lnTo>
                    <a:lnTo>
                      <a:pt x="2659" y="1684"/>
                    </a:lnTo>
                    <a:lnTo>
                      <a:pt x="2650" y="1716"/>
                    </a:lnTo>
                    <a:lnTo>
                      <a:pt x="2641" y="1748"/>
                    </a:lnTo>
                    <a:lnTo>
                      <a:pt x="2630" y="1780"/>
                    </a:lnTo>
                    <a:lnTo>
                      <a:pt x="2619" y="1812"/>
                    </a:lnTo>
                    <a:lnTo>
                      <a:pt x="2607" y="1844"/>
                    </a:lnTo>
                    <a:lnTo>
                      <a:pt x="2594" y="1875"/>
                    </a:lnTo>
                    <a:lnTo>
                      <a:pt x="2582" y="1905"/>
                    </a:lnTo>
                    <a:lnTo>
                      <a:pt x="2567" y="1934"/>
                    </a:lnTo>
                    <a:lnTo>
                      <a:pt x="2553" y="1964"/>
                    </a:lnTo>
                    <a:lnTo>
                      <a:pt x="2538" y="1992"/>
                    </a:lnTo>
                    <a:lnTo>
                      <a:pt x="2523" y="2021"/>
                    </a:lnTo>
                    <a:lnTo>
                      <a:pt x="2506" y="2049"/>
                    </a:lnTo>
                    <a:lnTo>
                      <a:pt x="2488" y="2076"/>
                    </a:lnTo>
                    <a:lnTo>
                      <a:pt x="2471" y="2104"/>
                    </a:lnTo>
                    <a:lnTo>
                      <a:pt x="2452" y="2130"/>
                    </a:lnTo>
                    <a:lnTo>
                      <a:pt x="2434" y="2157"/>
                    </a:lnTo>
                    <a:lnTo>
                      <a:pt x="2414" y="2183"/>
                    </a:lnTo>
                    <a:lnTo>
                      <a:pt x="2393" y="2207"/>
                    </a:lnTo>
                    <a:lnTo>
                      <a:pt x="2373" y="2232"/>
                    </a:lnTo>
                    <a:lnTo>
                      <a:pt x="2351" y="2257"/>
                    </a:lnTo>
                    <a:lnTo>
                      <a:pt x="2328" y="2281"/>
                    </a:lnTo>
                    <a:lnTo>
                      <a:pt x="2305" y="2305"/>
                    </a:lnTo>
                    <a:lnTo>
                      <a:pt x="2281" y="2327"/>
                    </a:lnTo>
                    <a:lnTo>
                      <a:pt x="2258" y="2349"/>
                    </a:lnTo>
                    <a:lnTo>
                      <a:pt x="2233" y="2371"/>
                    </a:lnTo>
                    <a:lnTo>
                      <a:pt x="2208" y="2392"/>
                    </a:lnTo>
                    <a:lnTo>
                      <a:pt x="2183" y="2412"/>
                    </a:lnTo>
                    <a:lnTo>
                      <a:pt x="2157" y="2432"/>
                    </a:lnTo>
                    <a:lnTo>
                      <a:pt x="2131" y="2452"/>
                    </a:lnTo>
                    <a:lnTo>
                      <a:pt x="2104" y="2470"/>
                    </a:lnTo>
                    <a:lnTo>
                      <a:pt x="2077" y="2488"/>
                    </a:lnTo>
                    <a:lnTo>
                      <a:pt x="2050" y="2504"/>
                    </a:lnTo>
                    <a:lnTo>
                      <a:pt x="2022" y="2521"/>
                    </a:lnTo>
                    <a:lnTo>
                      <a:pt x="1994" y="2536"/>
                    </a:lnTo>
                    <a:lnTo>
                      <a:pt x="1965" y="2552"/>
                    </a:lnTo>
                    <a:lnTo>
                      <a:pt x="1936" y="2566"/>
                    </a:lnTo>
                    <a:lnTo>
                      <a:pt x="1906" y="2580"/>
                    </a:lnTo>
                    <a:lnTo>
                      <a:pt x="1876" y="2593"/>
                    </a:lnTo>
                    <a:lnTo>
                      <a:pt x="1845" y="2606"/>
                    </a:lnTo>
                    <a:lnTo>
                      <a:pt x="1814" y="2618"/>
                    </a:lnTo>
                    <a:lnTo>
                      <a:pt x="1781" y="2630"/>
                    </a:lnTo>
                    <a:lnTo>
                      <a:pt x="1749" y="2640"/>
                    </a:lnTo>
                    <a:lnTo>
                      <a:pt x="1717" y="2649"/>
                    </a:lnTo>
                    <a:lnTo>
                      <a:pt x="1684" y="2658"/>
                    </a:lnTo>
                    <a:lnTo>
                      <a:pt x="1652" y="2666"/>
                    </a:lnTo>
                    <a:lnTo>
                      <a:pt x="1619" y="2673"/>
                    </a:lnTo>
                    <a:lnTo>
                      <a:pt x="1586" y="2679"/>
                    </a:lnTo>
                    <a:lnTo>
                      <a:pt x="1553" y="2684"/>
                    </a:lnTo>
                    <a:lnTo>
                      <a:pt x="1520" y="2689"/>
                    </a:lnTo>
                    <a:lnTo>
                      <a:pt x="1486" y="2693"/>
                    </a:lnTo>
                    <a:lnTo>
                      <a:pt x="1452" y="2696"/>
                    </a:lnTo>
                    <a:lnTo>
                      <a:pt x="1418" y="2698"/>
                    </a:lnTo>
                    <a:lnTo>
                      <a:pt x="1384" y="2699"/>
                    </a:lnTo>
                    <a:lnTo>
                      <a:pt x="1351" y="2700"/>
                    </a:lnTo>
                    <a:close/>
                    <a:moveTo>
                      <a:pt x="1351" y="286"/>
                    </a:moveTo>
                    <a:lnTo>
                      <a:pt x="1351" y="286"/>
                    </a:lnTo>
                    <a:lnTo>
                      <a:pt x="1323" y="286"/>
                    </a:lnTo>
                    <a:lnTo>
                      <a:pt x="1296" y="287"/>
                    </a:lnTo>
                    <a:lnTo>
                      <a:pt x="1269" y="289"/>
                    </a:lnTo>
                    <a:lnTo>
                      <a:pt x="1242" y="291"/>
                    </a:lnTo>
                    <a:lnTo>
                      <a:pt x="1215" y="294"/>
                    </a:lnTo>
                    <a:lnTo>
                      <a:pt x="1188" y="298"/>
                    </a:lnTo>
                    <a:lnTo>
                      <a:pt x="1162" y="302"/>
                    </a:lnTo>
                    <a:lnTo>
                      <a:pt x="1137" y="307"/>
                    </a:lnTo>
                    <a:lnTo>
                      <a:pt x="1111" y="312"/>
                    </a:lnTo>
                    <a:lnTo>
                      <a:pt x="1085" y="319"/>
                    </a:lnTo>
                    <a:lnTo>
                      <a:pt x="1059" y="326"/>
                    </a:lnTo>
                    <a:lnTo>
                      <a:pt x="1034" y="333"/>
                    </a:lnTo>
                    <a:lnTo>
                      <a:pt x="1009" y="341"/>
                    </a:lnTo>
                    <a:lnTo>
                      <a:pt x="984" y="350"/>
                    </a:lnTo>
                    <a:lnTo>
                      <a:pt x="961" y="359"/>
                    </a:lnTo>
                    <a:lnTo>
                      <a:pt x="937" y="369"/>
                    </a:lnTo>
                    <a:lnTo>
                      <a:pt x="913" y="380"/>
                    </a:lnTo>
                    <a:lnTo>
                      <a:pt x="889" y="390"/>
                    </a:lnTo>
                    <a:lnTo>
                      <a:pt x="866" y="401"/>
                    </a:lnTo>
                    <a:lnTo>
                      <a:pt x="844" y="414"/>
                    </a:lnTo>
                    <a:lnTo>
                      <a:pt x="821" y="426"/>
                    </a:lnTo>
                    <a:lnTo>
                      <a:pt x="799" y="440"/>
                    </a:lnTo>
                    <a:lnTo>
                      <a:pt x="756" y="468"/>
                    </a:lnTo>
                    <a:lnTo>
                      <a:pt x="714" y="497"/>
                    </a:lnTo>
                    <a:lnTo>
                      <a:pt x="674" y="529"/>
                    </a:lnTo>
                    <a:lnTo>
                      <a:pt x="635" y="562"/>
                    </a:lnTo>
                    <a:lnTo>
                      <a:pt x="598" y="597"/>
                    </a:lnTo>
                    <a:lnTo>
                      <a:pt x="563" y="634"/>
                    </a:lnTo>
                    <a:lnTo>
                      <a:pt x="529" y="673"/>
                    </a:lnTo>
                    <a:lnTo>
                      <a:pt x="498" y="713"/>
                    </a:lnTo>
                    <a:lnTo>
                      <a:pt x="468" y="755"/>
                    </a:lnTo>
                    <a:lnTo>
                      <a:pt x="440" y="798"/>
                    </a:lnTo>
                    <a:lnTo>
                      <a:pt x="426" y="821"/>
                    </a:lnTo>
                    <a:lnTo>
                      <a:pt x="414" y="842"/>
                    </a:lnTo>
                    <a:lnTo>
                      <a:pt x="403" y="865"/>
                    </a:lnTo>
                    <a:lnTo>
                      <a:pt x="391" y="889"/>
                    </a:lnTo>
                    <a:lnTo>
                      <a:pt x="380" y="912"/>
                    </a:lnTo>
                    <a:lnTo>
                      <a:pt x="370" y="935"/>
                    </a:lnTo>
                    <a:lnTo>
                      <a:pt x="359" y="959"/>
                    </a:lnTo>
                    <a:lnTo>
                      <a:pt x="351" y="984"/>
                    </a:lnTo>
                    <a:lnTo>
                      <a:pt x="342" y="1009"/>
                    </a:lnTo>
                    <a:lnTo>
                      <a:pt x="333" y="1034"/>
                    </a:lnTo>
                    <a:lnTo>
                      <a:pt x="326" y="1059"/>
                    </a:lnTo>
                    <a:lnTo>
                      <a:pt x="319" y="1083"/>
                    </a:lnTo>
                    <a:lnTo>
                      <a:pt x="313" y="1109"/>
                    </a:lnTo>
                    <a:lnTo>
                      <a:pt x="307" y="1135"/>
                    </a:lnTo>
                    <a:lnTo>
                      <a:pt x="302" y="1161"/>
                    </a:lnTo>
                    <a:lnTo>
                      <a:pt x="298" y="1188"/>
                    </a:lnTo>
                    <a:lnTo>
                      <a:pt x="294" y="1214"/>
                    </a:lnTo>
                    <a:lnTo>
                      <a:pt x="291" y="1241"/>
                    </a:lnTo>
                    <a:lnTo>
                      <a:pt x="289" y="1268"/>
                    </a:lnTo>
                    <a:lnTo>
                      <a:pt x="287" y="1295"/>
                    </a:lnTo>
                    <a:lnTo>
                      <a:pt x="286" y="1323"/>
                    </a:lnTo>
                    <a:lnTo>
                      <a:pt x="286" y="1349"/>
                    </a:lnTo>
                    <a:lnTo>
                      <a:pt x="286" y="1377"/>
                    </a:lnTo>
                    <a:lnTo>
                      <a:pt x="287" y="1404"/>
                    </a:lnTo>
                    <a:lnTo>
                      <a:pt x="289" y="1431"/>
                    </a:lnTo>
                    <a:lnTo>
                      <a:pt x="291" y="1458"/>
                    </a:lnTo>
                    <a:lnTo>
                      <a:pt x="294" y="1485"/>
                    </a:lnTo>
                    <a:lnTo>
                      <a:pt x="298" y="1512"/>
                    </a:lnTo>
                    <a:lnTo>
                      <a:pt x="302" y="1538"/>
                    </a:lnTo>
                    <a:lnTo>
                      <a:pt x="307" y="1564"/>
                    </a:lnTo>
                    <a:lnTo>
                      <a:pt x="313" y="1590"/>
                    </a:lnTo>
                    <a:lnTo>
                      <a:pt x="319" y="1615"/>
                    </a:lnTo>
                    <a:lnTo>
                      <a:pt x="326" y="1640"/>
                    </a:lnTo>
                    <a:lnTo>
                      <a:pt x="333" y="1666"/>
                    </a:lnTo>
                    <a:lnTo>
                      <a:pt x="342" y="1691"/>
                    </a:lnTo>
                    <a:lnTo>
                      <a:pt x="351" y="1715"/>
                    </a:lnTo>
                    <a:lnTo>
                      <a:pt x="359" y="1740"/>
                    </a:lnTo>
                    <a:lnTo>
                      <a:pt x="370" y="1763"/>
                    </a:lnTo>
                    <a:lnTo>
                      <a:pt x="380" y="1787"/>
                    </a:lnTo>
                    <a:lnTo>
                      <a:pt x="391" y="1811"/>
                    </a:lnTo>
                    <a:lnTo>
                      <a:pt x="403" y="1834"/>
                    </a:lnTo>
                    <a:lnTo>
                      <a:pt x="414" y="1857"/>
                    </a:lnTo>
                    <a:lnTo>
                      <a:pt x="426" y="1879"/>
                    </a:lnTo>
                    <a:lnTo>
                      <a:pt x="440" y="1901"/>
                    </a:lnTo>
                    <a:lnTo>
                      <a:pt x="468" y="1945"/>
                    </a:lnTo>
                    <a:lnTo>
                      <a:pt x="498" y="1986"/>
                    </a:lnTo>
                    <a:lnTo>
                      <a:pt x="529" y="2026"/>
                    </a:lnTo>
                    <a:lnTo>
                      <a:pt x="563" y="2065"/>
                    </a:lnTo>
                    <a:lnTo>
                      <a:pt x="598" y="2102"/>
                    </a:lnTo>
                    <a:lnTo>
                      <a:pt x="635" y="2137"/>
                    </a:lnTo>
                    <a:lnTo>
                      <a:pt x="674" y="2171"/>
                    </a:lnTo>
                    <a:lnTo>
                      <a:pt x="714" y="2202"/>
                    </a:lnTo>
                    <a:lnTo>
                      <a:pt x="756" y="2232"/>
                    </a:lnTo>
                    <a:lnTo>
                      <a:pt x="799" y="2260"/>
                    </a:lnTo>
                    <a:lnTo>
                      <a:pt x="821" y="2273"/>
                    </a:lnTo>
                    <a:lnTo>
                      <a:pt x="844" y="2285"/>
                    </a:lnTo>
                    <a:lnTo>
                      <a:pt x="866" y="2297"/>
                    </a:lnTo>
                    <a:lnTo>
                      <a:pt x="889" y="2309"/>
                    </a:lnTo>
                    <a:lnTo>
                      <a:pt x="913" y="2320"/>
                    </a:lnTo>
                    <a:lnTo>
                      <a:pt x="937" y="2331"/>
                    </a:lnTo>
                    <a:lnTo>
                      <a:pt x="961" y="2340"/>
                    </a:lnTo>
                    <a:lnTo>
                      <a:pt x="984" y="2349"/>
                    </a:lnTo>
                    <a:lnTo>
                      <a:pt x="1009" y="2358"/>
                    </a:lnTo>
                    <a:lnTo>
                      <a:pt x="1034" y="2366"/>
                    </a:lnTo>
                    <a:lnTo>
                      <a:pt x="1059" y="2374"/>
                    </a:lnTo>
                    <a:lnTo>
                      <a:pt x="1085" y="2380"/>
                    </a:lnTo>
                    <a:lnTo>
                      <a:pt x="1111" y="2386"/>
                    </a:lnTo>
                    <a:lnTo>
                      <a:pt x="1137" y="2393"/>
                    </a:lnTo>
                    <a:lnTo>
                      <a:pt x="1162" y="2398"/>
                    </a:lnTo>
                    <a:lnTo>
                      <a:pt x="1188" y="2402"/>
                    </a:lnTo>
                    <a:lnTo>
                      <a:pt x="1215" y="2405"/>
                    </a:lnTo>
                    <a:lnTo>
                      <a:pt x="1242" y="2408"/>
                    </a:lnTo>
                    <a:lnTo>
                      <a:pt x="1269" y="2411"/>
                    </a:lnTo>
                    <a:lnTo>
                      <a:pt x="1296" y="2412"/>
                    </a:lnTo>
                    <a:lnTo>
                      <a:pt x="1323" y="2413"/>
                    </a:lnTo>
                    <a:lnTo>
                      <a:pt x="1351" y="2414"/>
                    </a:lnTo>
                    <a:lnTo>
                      <a:pt x="1378" y="2413"/>
                    </a:lnTo>
                    <a:lnTo>
                      <a:pt x="1405" y="2412"/>
                    </a:lnTo>
                    <a:lnTo>
                      <a:pt x="1433" y="2411"/>
                    </a:lnTo>
                    <a:lnTo>
                      <a:pt x="1460" y="2408"/>
                    </a:lnTo>
                    <a:lnTo>
                      <a:pt x="1485" y="2405"/>
                    </a:lnTo>
                    <a:lnTo>
                      <a:pt x="1512" y="2402"/>
                    </a:lnTo>
                    <a:lnTo>
                      <a:pt x="1538" y="2398"/>
                    </a:lnTo>
                    <a:lnTo>
                      <a:pt x="1565" y="2393"/>
                    </a:lnTo>
                    <a:lnTo>
                      <a:pt x="1591" y="2386"/>
                    </a:lnTo>
                    <a:lnTo>
                      <a:pt x="1616" y="2380"/>
                    </a:lnTo>
                    <a:lnTo>
                      <a:pt x="1642" y="2374"/>
                    </a:lnTo>
                    <a:lnTo>
                      <a:pt x="1667" y="2366"/>
                    </a:lnTo>
                    <a:lnTo>
                      <a:pt x="1691" y="2358"/>
                    </a:lnTo>
                    <a:lnTo>
                      <a:pt x="1716" y="2349"/>
                    </a:lnTo>
                    <a:lnTo>
                      <a:pt x="1740" y="2340"/>
                    </a:lnTo>
                    <a:lnTo>
                      <a:pt x="1765" y="2331"/>
                    </a:lnTo>
                    <a:lnTo>
                      <a:pt x="1788" y="2320"/>
                    </a:lnTo>
                    <a:lnTo>
                      <a:pt x="1811" y="2309"/>
                    </a:lnTo>
                    <a:lnTo>
                      <a:pt x="1834" y="2297"/>
                    </a:lnTo>
                    <a:lnTo>
                      <a:pt x="1857" y="2285"/>
                    </a:lnTo>
                    <a:lnTo>
                      <a:pt x="1880" y="2273"/>
                    </a:lnTo>
                    <a:lnTo>
                      <a:pt x="1902" y="2260"/>
                    </a:lnTo>
                    <a:lnTo>
                      <a:pt x="1945" y="2232"/>
                    </a:lnTo>
                    <a:lnTo>
                      <a:pt x="1987" y="2202"/>
                    </a:lnTo>
                    <a:lnTo>
                      <a:pt x="2027" y="2171"/>
                    </a:lnTo>
                    <a:lnTo>
                      <a:pt x="2066" y="2137"/>
                    </a:lnTo>
                    <a:lnTo>
                      <a:pt x="2102" y="2102"/>
                    </a:lnTo>
                    <a:lnTo>
                      <a:pt x="2139" y="2065"/>
                    </a:lnTo>
                    <a:lnTo>
                      <a:pt x="2172" y="2026"/>
                    </a:lnTo>
                    <a:lnTo>
                      <a:pt x="2203" y="1986"/>
                    </a:lnTo>
                    <a:lnTo>
                      <a:pt x="2233" y="1945"/>
                    </a:lnTo>
                    <a:lnTo>
                      <a:pt x="2261" y="1901"/>
                    </a:lnTo>
                    <a:lnTo>
                      <a:pt x="2274" y="1879"/>
                    </a:lnTo>
                    <a:lnTo>
                      <a:pt x="2287" y="1857"/>
                    </a:lnTo>
                    <a:lnTo>
                      <a:pt x="2298" y="1834"/>
                    </a:lnTo>
                    <a:lnTo>
                      <a:pt x="2309" y="1811"/>
                    </a:lnTo>
                    <a:lnTo>
                      <a:pt x="2321" y="1787"/>
                    </a:lnTo>
                    <a:lnTo>
                      <a:pt x="2331" y="1763"/>
                    </a:lnTo>
                    <a:lnTo>
                      <a:pt x="2341" y="1740"/>
                    </a:lnTo>
                    <a:lnTo>
                      <a:pt x="2351" y="1715"/>
                    </a:lnTo>
                    <a:lnTo>
                      <a:pt x="2359" y="1691"/>
                    </a:lnTo>
                    <a:lnTo>
                      <a:pt x="2367" y="1666"/>
                    </a:lnTo>
                    <a:lnTo>
                      <a:pt x="2375" y="1640"/>
                    </a:lnTo>
                    <a:lnTo>
                      <a:pt x="2382" y="1615"/>
                    </a:lnTo>
                    <a:lnTo>
                      <a:pt x="2388" y="1590"/>
                    </a:lnTo>
                    <a:lnTo>
                      <a:pt x="2393" y="1564"/>
                    </a:lnTo>
                    <a:lnTo>
                      <a:pt x="2398" y="1538"/>
                    </a:lnTo>
                    <a:lnTo>
                      <a:pt x="2403" y="1512"/>
                    </a:lnTo>
                    <a:lnTo>
                      <a:pt x="2407" y="1485"/>
                    </a:lnTo>
                    <a:lnTo>
                      <a:pt x="2410" y="1458"/>
                    </a:lnTo>
                    <a:lnTo>
                      <a:pt x="2412" y="1431"/>
                    </a:lnTo>
                    <a:lnTo>
                      <a:pt x="2414" y="1404"/>
                    </a:lnTo>
                    <a:lnTo>
                      <a:pt x="2415" y="1377"/>
                    </a:lnTo>
                    <a:lnTo>
                      <a:pt x="2415" y="1349"/>
                    </a:lnTo>
                    <a:lnTo>
                      <a:pt x="2415" y="1323"/>
                    </a:lnTo>
                    <a:lnTo>
                      <a:pt x="2414" y="1295"/>
                    </a:lnTo>
                    <a:lnTo>
                      <a:pt x="2412" y="1268"/>
                    </a:lnTo>
                    <a:lnTo>
                      <a:pt x="2410" y="1241"/>
                    </a:lnTo>
                    <a:lnTo>
                      <a:pt x="2407" y="1214"/>
                    </a:lnTo>
                    <a:lnTo>
                      <a:pt x="2403" y="1188"/>
                    </a:lnTo>
                    <a:lnTo>
                      <a:pt x="2398" y="1161"/>
                    </a:lnTo>
                    <a:lnTo>
                      <a:pt x="2393" y="1135"/>
                    </a:lnTo>
                    <a:lnTo>
                      <a:pt x="2388" y="1109"/>
                    </a:lnTo>
                    <a:lnTo>
                      <a:pt x="2382" y="1083"/>
                    </a:lnTo>
                    <a:lnTo>
                      <a:pt x="2375" y="1059"/>
                    </a:lnTo>
                    <a:lnTo>
                      <a:pt x="2367" y="1034"/>
                    </a:lnTo>
                    <a:lnTo>
                      <a:pt x="2359" y="1009"/>
                    </a:lnTo>
                    <a:lnTo>
                      <a:pt x="2351" y="984"/>
                    </a:lnTo>
                    <a:lnTo>
                      <a:pt x="2341" y="959"/>
                    </a:lnTo>
                    <a:lnTo>
                      <a:pt x="2331" y="935"/>
                    </a:lnTo>
                    <a:lnTo>
                      <a:pt x="2321" y="912"/>
                    </a:lnTo>
                    <a:lnTo>
                      <a:pt x="2309" y="889"/>
                    </a:lnTo>
                    <a:lnTo>
                      <a:pt x="2298" y="865"/>
                    </a:lnTo>
                    <a:lnTo>
                      <a:pt x="2287" y="842"/>
                    </a:lnTo>
                    <a:lnTo>
                      <a:pt x="2274" y="821"/>
                    </a:lnTo>
                    <a:lnTo>
                      <a:pt x="2261" y="798"/>
                    </a:lnTo>
                    <a:lnTo>
                      <a:pt x="2233" y="755"/>
                    </a:lnTo>
                    <a:lnTo>
                      <a:pt x="2203" y="713"/>
                    </a:lnTo>
                    <a:lnTo>
                      <a:pt x="2172" y="673"/>
                    </a:lnTo>
                    <a:lnTo>
                      <a:pt x="2139" y="634"/>
                    </a:lnTo>
                    <a:lnTo>
                      <a:pt x="2102" y="597"/>
                    </a:lnTo>
                    <a:lnTo>
                      <a:pt x="2066" y="562"/>
                    </a:lnTo>
                    <a:lnTo>
                      <a:pt x="2027" y="529"/>
                    </a:lnTo>
                    <a:lnTo>
                      <a:pt x="1987" y="497"/>
                    </a:lnTo>
                    <a:lnTo>
                      <a:pt x="1945" y="468"/>
                    </a:lnTo>
                    <a:lnTo>
                      <a:pt x="1902" y="440"/>
                    </a:lnTo>
                    <a:lnTo>
                      <a:pt x="1880" y="426"/>
                    </a:lnTo>
                    <a:lnTo>
                      <a:pt x="1857" y="414"/>
                    </a:lnTo>
                    <a:lnTo>
                      <a:pt x="1834" y="401"/>
                    </a:lnTo>
                    <a:lnTo>
                      <a:pt x="1811" y="390"/>
                    </a:lnTo>
                    <a:lnTo>
                      <a:pt x="1788" y="380"/>
                    </a:lnTo>
                    <a:lnTo>
                      <a:pt x="1765" y="369"/>
                    </a:lnTo>
                    <a:lnTo>
                      <a:pt x="1740" y="359"/>
                    </a:lnTo>
                    <a:lnTo>
                      <a:pt x="1716" y="350"/>
                    </a:lnTo>
                    <a:lnTo>
                      <a:pt x="1691" y="341"/>
                    </a:lnTo>
                    <a:lnTo>
                      <a:pt x="1667" y="333"/>
                    </a:lnTo>
                    <a:lnTo>
                      <a:pt x="1642" y="326"/>
                    </a:lnTo>
                    <a:lnTo>
                      <a:pt x="1616" y="319"/>
                    </a:lnTo>
                    <a:lnTo>
                      <a:pt x="1591" y="312"/>
                    </a:lnTo>
                    <a:lnTo>
                      <a:pt x="1565" y="307"/>
                    </a:lnTo>
                    <a:lnTo>
                      <a:pt x="1538" y="302"/>
                    </a:lnTo>
                    <a:lnTo>
                      <a:pt x="1512" y="298"/>
                    </a:lnTo>
                    <a:lnTo>
                      <a:pt x="1485" y="294"/>
                    </a:lnTo>
                    <a:lnTo>
                      <a:pt x="1460" y="291"/>
                    </a:lnTo>
                    <a:lnTo>
                      <a:pt x="1433" y="289"/>
                    </a:lnTo>
                    <a:lnTo>
                      <a:pt x="1405" y="287"/>
                    </a:lnTo>
                    <a:lnTo>
                      <a:pt x="1378" y="286"/>
                    </a:lnTo>
                    <a:lnTo>
                      <a:pt x="1351" y="286"/>
                    </a:lnTo>
                    <a:close/>
                  </a:path>
                </a:pathLst>
              </a:custGeom>
              <a:solidFill>
                <a:srgbClr val="0025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4" name="Group 7">
              <a:extLst>
                <a:ext uri="{FF2B5EF4-FFF2-40B4-BE49-F238E27FC236}">
                  <a16:creationId xmlns:a16="http://schemas.microsoft.com/office/drawing/2014/main" id="{D7BDE47B-FF8D-416E-BA26-3B292CCFDEDB}"/>
                </a:ext>
              </a:extLst>
            </p:cNvPr>
            <p:cNvGrpSpPr>
              <a:grpSpLocks/>
            </p:cNvGrpSpPr>
            <p:nvPr/>
          </p:nvGrpSpPr>
          <p:grpSpPr bwMode="auto">
            <a:xfrm>
              <a:off x="6598825" y="2562092"/>
              <a:ext cx="2916618" cy="2917154"/>
              <a:chOff x="7224274" y="2477181"/>
              <a:chExt cx="2917239" cy="2916159"/>
            </a:xfrm>
          </p:grpSpPr>
          <p:sp>
            <p:nvSpPr>
              <p:cNvPr id="26" name="ZoneTexte 57">
                <a:extLst>
                  <a:ext uri="{FF2B5EF4-FFF2-40B4-BE49-F238E27FC236}">
                    <a16:creationId xmlns:a16="http://schemas.microsoft.com/office/drawing/2014/main" id="{0ED03591-A9E4-4533-8CAC-61C5DC4769FE}"/>
                  </a:ext>
                </a:extLst>
              </p:cNvPr>
              <p:cNvSpPr txBox="1"/>
              <p:nvPr/>
            </p:nvSpPr>
            <p:spPr>
              <a:xfrm>
                <a:off x="7756378" y="3263377"/>
                <a:ext cx="1955717" cy="1515732"/>
              </a:xfrm>
              <a:prstGeom prst="round1Rect">
                <a:avLst/>
              </a:prstGeom>
              <a:noFill/>
            </p:spPr>
            <p:txBody>
              <a:bodyPr lIns="0" tIns="0" rIns="0" bIns="0">
                <a:spAutoFit/>
              </a:bodyPr>
              <a:lstStyle/>
              <a:p>
                <a:pPr marL="0" marR="0" lvl="0" indent="0" algn="ctr" defTabSz="1358510" rtl="0" eaLnBrk="1" fontAlgn="auto" latinLnBrk="0" hangingPunct="1">
                  <a:lnSpc>
                    <a:spcPct val="90000"/>
                  </a:lnSpc>
                  <a:spcBef>
                    <a:spcPts val="0"/>
                  </a:spcBef>
                  <a:spcAft>
                    <a:spcPts val="0"/>
                  </a:spcAft>
                  <a:buClrTx/>
                  <a:buSzTx/>
                  <a:buFontTx/>
                  <a:buNone/>
                  <a:tabLst/>
                  <a:defRPr/>
                </a:pPr>
                <a:r>
                  <a:rPr kumimoji="0" lang="en-GB" altLang="fr-FR" sz="1800" b="1"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Competitive Lens</a:t>
                </a:r>
              </a:p>
              <a:p>
                <a:pPr marL="0" marR="0" lvl="0" indent="0" algn="ctr" defTabSz="1358510" rtl="0" eaLnBrk="1" fontAlgn="auto" latinLnBrk="0" hangingPunct="1">
                  <a:lnSpc>
                    <a:spcPct val="90000"/>
                  </a:lnSpc>
                  <a:spcBef>
                    <a:spcPts val="0"/>
                  </a:spcBef>
                  <a:spcAft>
                    <a:spcPts val="0"/>
                  </a:spcAft>
                  <a:buClrTx/>
                  <a:buSzTx/>
                  <a:buFontTx/>
                  <a:buNone/>
                  <a:tabLst/>
                  <a:defRPr/>
                </a:pPr>
                <a:r>
                  <a:rPr kumimoji="0" lang="en-GB" altLang="fr-FR" sz="1400" b="0" i="1"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How We Do It:</a:t>
                </a:r>
              </a:p>
              <a:p>
                <a:pPr marL="0" marR="0" lvl="0" indent="0" algn="ctr" defTabSz="1358510" rtl="0" eaLnBrk="1" fontAlgn="auto" latinLnBrk="0" hangingPunct="1">
                  <a:lnSpc>
                    <a:spcPct val="90000"/>
                  </a:lnSpc>
                  <a:spcBef>
                    <a:spcPts val="0"/>
                  </a:spcBef>
                  <a:spcAft>
                    <a:spcPts val="0"/>
                  </a:spcAft>
                  <a:buClrTx/>
                  <a:buSzTx/>
                  <a:buFontTx/>
                  <a:buNone/>
                  <a:tabLst/>
                  <a:defRPr/>
                </a:pPr>
                <a:r>
                  <a:rPr kumimoji="0" lang="en-GB" altLang="fr-FR" sz="1400" b="0" i="1"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rPr>
                  <a:t>Consumer-defined competition</a:t>
                </a:r>
              </a:p>
              <a:p>
                <a:pPr marL="0" marR="0" lvl="0" indent="0" algn="ctr" defTabSz="1358510" rtl="0" eaLnBrk="1" fontAlgn="auto" latinLnBrk="0" hangingPunct="1">
                  <a:lnSpc>
                    <a:spcPct val="90000"/>
                  </a:lnSpc>
                  <a:spcBef>
                    <a:spcPts val="0"/>
                  </a:spcBef>
                  <a:spcAft>
                    <a:spcPts val="0"/>
                  </a:spcAft>
                  <a:buClrTx/>
                  <a:buSzTx/>
                  <a:buFontTx/>
                  <a:buNone/>
                  <a:tabLst/>
                  <a:defRPr/>
                </a:pPr>
                <a:endParaRPr kumimoji="0" lang="en-GB" altLang="fr-FR" sz="1800" b="0" i="0" u="none" strike="noStrike" kern="1200" cap="none" spc="0" normalizeH="0" baseline="0" noProof="0" dirty="0">
                  <a:ln>
                    <a:noFill/>
                  </a:ln>
                  <a:solidFill>
                    <a:srgbClr val="2F469C"/>
                  </a:solidFill>
                  <a:effectLst/>
                  <a:uLnTx/>
                  <a:uFillTx/>
                  <a:latin typeface="Arial" panose="020B0604020202020204" pitchFamily="34" charset="0"/>
                  <a:ea typeface="+mn-ea"/>
                  <a:cs typeface="Arial" panose="020B0604020202020204" pitchFamily="34" charset="0"/>
                </a:endParaRPr>
              </a:p>
            </p:txBody>
          </p:sp>
          <p:sp>
            <p:nvSpPr>
              <p:cNvPr id="27" name="Freeform 6">
                <a:extLst>
                  <a:ext uri="{FF2B5EF4-FFF2-40B4-BE49-F238E27FC236}">
                    <a16:creationId xmlns:a16="http://schemas.microsoft.com/office/drawing/2014/main" id="{AD8E9350-7AE7-47F4-AA72-1ED9A1976FC0}"/>
                  </a:ext>
                </a:extLst>
              </p:cNvPr>
              <p:cNvSpPr>
                <a:spLocks noEditPoints="1"/>
              </p:cNvSpPr>
              <p:nvPr/>
            </p:nvSpPr>
            <p:spPr bwMode="auto">
              <a:xfrm>
                <a:off x="7224274" y="2477181"/>
                <a:ext cx="2917239" cy="2916159"/>
              </a:xfrm>
              <a:custGeom>
                <a:avLst/>
                <a:gdLst>
                  <a:gd name="T0" fmla="*/ 2147483647 w 2701"/>
                  <a:gd name="T1" fmla="*/ 2147483647 h 2700"/>
                  <a:gd name="T2" fmla="*/ 2147483647 w 2701"/>
                  <a:gd name="T3" fmla="*/ 2147483647 h 2700"/>
                  <a:gd name="T4" fmla="*/ 2147483647 w 2701"/>
                  <a:gd name="T5" fmla="*/ 2147483647 h 2700"/>
                  <a:gd name="T6" fmla="*/ 2147483647 w 2701"/>
                  <a:gd name="T7" fmla="*/ 2147483647 h 2700"/>
                  <a:gd name="T8" fmla="*/ 2147483647 w 2701"/>
                  <a:gd name="T9" fmla="*/ 2147483647 h 2700"/>
                  <a:gd name="T10" fmla="*/ 2147483647 w 2701"/>
                  <a:gd name="T11" fmla="*/ 2147483647 h 2700"/>
                  <a:gd name="T12" fmla="*/ 2147483647 w 2701"/>
                  <a:gd name="T13" fmla="*/ 2147483647 h 2700"/>
                  <a:gd name="T14" fmla="*/ 2147483647 w 2701"/>
                  <a:gd name="T15" fmla="*/ 2147483647 h 2700"/>
                  <a:gd name="T16" fmla="*/ 2147483647 w 2701"/>
                  <a:gd name="T17" fmla="*/ 2147483647 h 2700"/>
                  <a:gd name="T18" fmla="*/ 2147483647 w 2701"/>
                  <a:gd name="T19" fmla="*/ 2147483647 h 2700"/>
                  <a:gd name="T20" fmla="*/ 2147483647 w 2701"/>
                  <a:gd name="T21" fmla="*/ 2147483647 h 2700"/>
                  <a:gd name="T22" fmla="*/ 2147483647 w 2701"/>
                  <a:gd name="T23" fmla="*/ 2147483647 h 2700"/>
                  <a:gd name="T24" fmla="*/ 2147483647 w 2701"/>
                  <a:gd name="T25" fmla="*/ 2147483647 h 2700"/>
                  <a:gd name="T26" fmla="*/ 2147483647 w 2701"/>
                  <a:gd name="T27" fmla="*/ 2147483647 h 2700"/>
                  <a:gd name="T28" fmla="*/ 2147483647 w 2701"/>
                  <a:gd name="T29" fmla="*/ 2147483647 h 2700"/>
                  <a:gd name="T30" fmla="*/ 2147483647 w 2701"/>
                  <a:gd name="T31" fmla="*/ 2147483647 h 2700"/>
                  <a:gd name="T32" fmla="*/ 2147483647 w 2701"/>
                  <a:gd name="T33" fmla="*/ 0 h 2700"/>
                  <a:gd name="T34" fmla="*/ 2147483647 w 2701"/>
                  <a:gd name="T35" fmla="*/ 2147483647 h 2700"/>
                  <a:gd name="T36" fmla="*/ 2147483647 w 2701"/>
                  <a:gd name="T37" fmla="*/ 2147483647 h 2700"/>
                  <a:gd name="T38" fmla="*/ 2147483647 w 2701"/>
                  <a:gd name="T39" fmla="*/ 2147483647 h 2700"/>
                  <a:gd name="T40" fmla="*/ 2147483647 w 2701"/>
                  <a:gd name="T41" fmla="*/ 2147483647 h 2700"/>
                  <a:gd name="T42" fmla="*/ 2147483647 w 2701"/>
                  <a:gd name="T43" fmla="*/ 2147483647 h 2700"/>
                  <a:gd name="T44" fmla="*/ 2147483647 w 2701"/>
                  <a:gd name="T45" fmla="*/ 2147483647 h 2700"/>
                  <a:gd name="T46" fmla="*/ 2147483647 w 2701"/>
                  <a:gd name="T47" fmla="*/ 2147483647 h 2700"/>
                  <a:gd name="T48" fmla="*/ 2147483647 w 2701"/>
                  <a:gd name="T49" fmla="*/ 2147483647 h 2700"/>
                  <a:gd name="T50" fmla="*/ 2147483647 w 2701"/>
                  <a:gd name="T51" fmla="*/ 2147483647 h 2700"/>
                  <a:gd name="T52" fmla="*/ 2147483647 w 2701"/>
                  <a:gd name="T53" fmla="*/ 2147483647 h 2700"/>
                  <a:gd name="T54" fmla="*/ 2147483647 w 2701"/>
                  <a:gd name="T55" fmla="*/ 2147483647 h 2700"/>
                  <a:gd name="T56" fmla="*/ 2147483647 w 2701"/>
                  <a:gd name="T57" fmla="*/ 2147483647 h 2700"/>
                  <a:gd name="T58" fmla="*/ 2147483647 w 2701"/>
                  <a:gd name="T59" fmla="*/ 2147483647 h 2700"/>
                  <a:gd name="T60" fmla="*/ 2147483647 w 2701"/>
                  <a:gd name="T61" fmla="*/ 2147483647 h 2700"/>
                  <a:gd name="T62" fmla="*/ 2147483647 w 2701"/>
                  <a:gd name="T63" fmla="*/ 2147483647 h 2700"/>
                  <a:gd name="T64" fmla="*/ 2147483647 w 2701"/>
                  <a:gd name="T65" fmla="*/ 2147483647 h 2700"/>
                  <a:gd name="T66" fmla="*/ 2147483647 w 2701"/>
                  <a:gd name="T67" fmla="*/ 2147483647 h 2700"/>
                  <a:gd name="T68" fmla="*/ 2147483647 w 2701"/>
                  <a:gd name="T69" fmla="*/ 2147483647 h 2700"/>
                  <a:gd name="T70" fmla="*/ 2147483647 w 2701"/>
                  <a:gd name="T71" fmla="*/ 2147483647 h 2700"/>
                  <a:gd name="T72" fmla="*/ 2147483647 w 2701"/>
                  <a:gd name="T73" fmla="*/ 2147483647 h 2700"/>
                  <a:gd name="T74" fmla="*/ 2147483647 w 2701"/>
                  <a:gd name="T75" fmla="*/ 2147483647 h 2700"/>
                  <a:gd name="T76" fmla="*/ 2147483647 w 2701"/>
                  <a:gd name="T77" fmla="*/ 2147483647 h 2700"/>
                  <a:gd name="T78" fmla="*/ 2147483647 w 2701"/>
                  <a:gd name="T79" fmla="*/ 2147483647 h 2700"/>
                  <a:gd name="T80" fmla="*/ 2147483647 w 2701"/>
                  <a:gd name="T81" fmla="*/ 2147483647 h 2700"/>
                  <a:gd name="T82" fmla="*/ 2147483647 w 2701"/>
                  <a:gd name="T83" fmla="*/ 2147483647 h 2700"/>
                  <a:gd name="T84" fmla="*/ 2147483647 w 2701"/>
                  <a:gd name="T85" fmla="*/ 2147483647 h 2700"/>
                  <a:gd name="T86" fmla="*/ 2147483647 w 2701"/>
                  <a:gd name="T87" fmla="*/ 2147483647 h 2700"/>
                  <a:gd name="T88" fmla="*/ 2147483647 w 2701"/>
                  <a:gd name="T89" fmla="*/ 2147483647 h 2700"/>
                  <a:gd name="T90" fmla="*/ 2147483647 w 2701"/>
                  <a:gd name="T91" fmla="*/ 2147483647 h 2700"/>
                  <a:gd name="T92" fmla="*/ 2147483647 w 2701"/>
                  <a:gd name="T93" fmla="*/ 2147483647 h 2700"/>
                  <a:gd name="T94" fmla="*/ 2147483647 w 2701"/>
                  <a:gd name="T95" fmla="*/ 2147483647 h 2700"/>
                  <a:gd name="T96" fmla="*/ 2147483647 w 2701"/>
                  <a:gd name="T97" fmla="*/ 2147483647 h 2700"/>
                  <a:gd name="T98" fmla="*/ 2147483647 w 2701"/>
                  <a:gd name="T99" fmla="*/ 2147483647 h 2700"/>
                  <a:gd name="T100" fmla="*/ 2147483647 w 2701"/>
                  <a:gd name="T101" fmla="*/ 2147483647 h 2700"/>
                  <a:gd name="T102" fmla="*/ 2147483647 w 2701"/>
                  <a:gd name="T103" fmla="*/ 2147483647 h 2700"/>
                  <a:gd name="T104" fmla="*/ 2147483647 w 2701"/>
                  <a:gd name="T105" fmla="*/ 2147483647 h 2700"/>
                  <a:gd name="T106" fmla="*/ 2147483647 w 2701"/>
                  <a:gd name="T107" fmla="*/ 2147483647 h 2700"/>
                  <a:gd name="T108" fmla="*/ 2147483647 w 2701"/>
                  <a:gd name="T109" fmla="*/ 2147483647 h 2700"/>
                  <a:gd name="T110" fmla="*/ 2147483647 w 2701"/>
                  <a:gd name="T111" fmla="*/ 2147483647 h 2700"/>
                  <a:gd name="T112" fmla="*/ 2147483647 w 2701"/>
                  <a:gd name="T113" fmla="*/ 2147483647 h 2700"/>
                  <a:gd name="T114" fmla="*/ 2147483647 w 2701"/>
                  <a:gd name="T115" fmla="*/ 2147483647 h 2700"/>
                  <a:gd name="T116" fmla="*/ 2147483647 w 2701"/>
                  <a:gd name="T117" fmla="*/ 2147483647 h 2700"/>
                  <a:gd name="T118" fmla="*/ 2147483647 w 2701"/>
                  <a:gd name="T119" fmla="*/ 2147483647 h 2700"/>
                  <a:gd name="T120" fmla="*/ 2147483647 w 2701"/>
                  <a:gd name="T121" fmla="*/ 2147483647 h 2700"/>
                  <a:gd name="T122" fmla="*/ 2147483647 w 2701"/>
                  <a:gd name="T123" fmla="*/ 2147483647 h 27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01" h="2700">
                    <a:moveTo>
                      <a:pt x="1351" y="2700"/>
                    </a:moveTo>
                    <a:lnTo>
                      <a:pt x="1351" y="2700"/>
                    </a:lnTo>
                    <a:lnTo>
                      <a:pt x="1317" y="2699"/>
                    </a:lnTo>
                    <a:lnTo>
                      <a:pt x="1283" y="2698"/>
                    </a:lnTo>
                    <a:lnTo>
                      <a:pt x="1249" y="2696"/>
                    </a:lnTo>
                    <a:lnTo>
                      <a:pt x="1216" y="2693"/>
                    </a:lnTo>
                    <a:lnTo>
                      <a:pt x="1181" y="2689"/>
                    </a:lnTo>
                    <a:lnTo>
                      <a:pt x="1148" y="2684"/>
                    </a:lnTo>
                    <a:lnTo>
                      <a:pt x="1115" y="2679"/>
                    </a:lnTo>
                    <a:lnTo>
                      <a:pt x="1082" y="2673"/>
                    </a:lnTo>
                    <a:lnTo>
                      <a:pt x="1050" y="2666"/>
                    </a:lnTo>
                    <a:lnTo>
                      <a:pt x="1017" y="2658"/>
                    </a:lnTo>
                    <a:lnTo>
                      <a:pt x="985" y="2649"/>
                    </a:lnTo>
                    <a:lnTo>
                      <a:pt x="953" y="2640"/>
                    </a:lnTo>
                    <a:lnTo>
                      <a:pt x="921" y="2630"/>
                    </a:lnTo>
                    <a:lnTo>
                      <a:pt x="888" y="2618"/>
                    </a:lnTo>
                    <a:lnTo>
                      <a:pt x="856" y="2606"/>
                    </a:lnTo>
                    <a:lnTo>
                      <a:pt x="825" y="2593"/>
                    </a:lnTo>
                    <a:lnTo>
                      <a:pt x="795" y="2580"/>
                    </a:lnTo>
                    <a:lnTo>
                      <a:pt x="766" y="2566"/>
                    </a:lnTo>
                    <a:lnTo>
                      <a:pt x="736" y="2552"/>
                    </a:lnTo>
                    <a:lnTo>
                      <a:pt x="708" y="2536"/>
                    </a:lnTo>
                    <a:lnTo>
                      <a:pt x="679" y="2521"/>
                    </a:lnTo>
                    <a:lnTo>
                      <a:pt x="651" y="2504"/>
                    </a:lnTo>
                    <a:lnTo>
                      <a:pt x="625" y="2488"/>
                    </a:lnTo>
                    <a:lnTo>
                      <a:pt x="597" y="2470"/>
                    </a:lnTo>
                    <a:lnTo>
                      <a:pt x="571" y="2452"/>
                    </a:lnTo>
                    <a:lnTo>
                      <a:pt x="544" y="2432"/>
                    </a:lnTo>
                    <a:lnTo>
                      <a:pt x="518" y="2412"/>
                    </a:lnTo>
                    <a:lnTo>
                      <a:pt x="493" y="2392"/>
                    </a:lnTo>
                    <a:lnTo>
                      <a:pt x="468" y="2371"/>
                    </a:lnTo>
                    <a:lnTo>
                      <a:pt x="443" y="2349"/>
                    </a:lnTo>
                    <a:lnTo>
                      <a:pt x="420" y="2327"/>
                    </a:lnTo>
                    <a:lnTo>
                      <a:pt x="397" y="2305"/>
                    </a:lnTo>
                    <a:lnTo>
                      <a:pt x="373" y="2281"/>
                    </a:lnTo>
                    <a:lnTo>
                      <a:pt x="351" y="2257"/>
                    </a:lnTo>
                    <a:lnTo>
                      <a:pt x="330" y="2232"/>
                    </a:lnTo>
                    <a:lnTo>
                      <a:pt x="309" y="2207"/>
                    </a:lnTo>
                    <a:lnTo>
                      <a:pt x="288" y="2183"/>
                    </a:lnTo>
                    <a:lnTo>
                      <a:pt x="268" y="2157"/>
                    </a:lnTo>
                    <a:lnTo>
                      <a:pt x="249" y="2130"/>
                    </a:lnTo>
                    <a:lnTo>
                      <a:pt x="230" y="2104"/>
                    </a:lnTo>
                    <a:lnTo>
                      <a:pt x="213" y="2076"/>
                    </a:lnTo>
                    <a:lnTo>
                      <a:pt x="196" y="2049"/>
                    </a:lnTo>
                    <a:lnTo>
                      <a:pt x="179" y="2021"/>
                    </a:lnTo>
                    <a:lnTo>
                      <a:pt x="164" y="1992"/>
                    </a:lnTo>
                    <a:lnTo>
                      <a:pt x="148" y="1964"/>
                    </a:lnTo>
                    <a:lnTo>
                      <a:pt x="134" y="1934"/>
                    </a:lnTo>
                    <a:lnTo>
                      <a:pt x="120" y="1905"/>
                    </a:lnTo>
                    <a:lnTo>
                      <a:pt x="107" y="1875"/>
                    </a:lnTo>
                    <a:lnTo>
                      <a:pt x="95" y="1844"/>
                    </a:lnTo>
                    <a:lnTo>
                      <a:pt x="82" y="1812"/>
                    </a:lnTo>
                    <a:lnTo>
                      <a:pt x="71" y="1780"/>
                    </a:lnTo>
                    <a:lnTo>
                      <a:pt x="60" y="1748"/>
                    </a:lnTo>
                    <a:lnTo>
                      <a:pt x="51" y="1716"/>
                    </a:lnTo>
                    <a:lnTo>
                      <a:pt x="43" y="1684"/>
                    </a:lnTo>
                    <a:lnTo>
                      <a:pt x="35" y="1651"/>
                    </a:lnTo>
                    <a:lnTo>
                      <a:pt x="27" y="1619"/>
                    </a:lnTo>
                    <a:lnTo>
                      <a:pt x="21" y="1585"/>
                    </a:lnTo>
                    <a:lnTo>
                      <a:pt x="16" y="1552"/>
                    </a:lnTo>
                    <a:lnTo>
                      <a:pt x="12" y="1519"/>
                    </a:lnTo>
                    <a:lnTo>
                      <a:pt x="8" y="1485"/>
                    </a:lnTo>
                    <a:lnTo>
                      <a:pt x="4" y="1452"/>
                    </a:lnTo>
                    <a:lnTo>
                      <a:pt x="2" y="1418"/>
                    </a:lnTo>
                    <a:lnTo>
                      <a:pt x="1" y="1384"/>
                    </a:lnTo>
                    <a:lnTo>
                      <a:pt x="0" y="1349"/>
                    </a:lnTo>
                    <a:lnTo>
                      <a:pt x="1" y="1315"/>
                    </a:lnTo>
                    <a:lnTo>
                      <a:pt x="2" y="1281"/>
                    </a:lnTo>
                    <a:lnTo>
                      <a:pt x="4" y="1248"/>
                    </a:lnTo>
                    <a:lnTo>
                      <a:pt x="8" y="1214"/>
                    </a:lnTo>
                    <a:lnTo>
                      <a:pt x="12" y="1181"/>
                    </a:lnTo>
                    <a:lnTo>
                      <a:pt x="16" y="1148"/>
                    </a:lnTo>
                    <a:lnTo>
                      <a:pt x="21" y="1115"/>
                    </a:lnTo>
                    <a:lnTo>
                      <a:pt x="27" y="1081"/>
                    </a:lnTo>
                    <a:lnTo>
                      <a:pt x="35" y="1048"/>
                    </a:lnTo>
                    <a:lnTo>
                      <a:pt x="43" y="1015"/>
                    </a:lnTo>
                    <a:lnTo>
                      <a:pt x="51" y="983"/>
                    </a:lnTo>
                    <a:lnTo>
                      <a:pt x="60" y="951"/>
                    </a:lnTo>
                    <a:lnTo>
                      <a:pt x="71" y="919"/>
                    </a:lnTo>
                    <a:lnTo>
                      <a:pt x="82" y="887"/>
                    </a:lnTo>
                    <a:lnTo>
                      <a:pt x="95" y="856"/>
                    </a:lnTo>
                    <a:lnTo>
                      <a:pt x="107" y="824"/>
                    </a:lnTo>
                    <a:lnTo>
                      <a:pt x="120" y="794"/>
                    </a:lnTo>
                    <a:lnTo>
                      <a:pt x="134" y="765"/>
                    </a:lnTo>
                    <a:lnTo>
                      <a:pt x="148" y="736"/>
                    </a:lnTo>
                    <a:lnTo>
                      <a:pt x="164" y="707"/>
                    </a:lnTo>
                    <a:lnTo>
                      <a:pt x="179" y="679"/>
                    </a:lnTo>
                    <a:lnTo>
                      <a:pt x="196" y="651"/>
                    </a:lnTo>
                    <a:lnTo>
                      <a:pt x="213" y="623"/>
                    </a:lnTo>
                    <a:lnTo>
                      <a:pt x="230" y="596"/>
                    </a:lnTo>
                    <a:lnTo>
                      <a:pt x="249" y="569"/>
                    </a:lnTo>
                    <a:lnTo>
                      <a:pt x="268" y="543"/>
                    </a:lnTo>
                    <a:lnTo>
                      <a:pt x="288" y="517"/>
                    </a:lnTo>
                    <a:lnTo>
                      <a:pt x="309" y="492"/>
                    </a:lnTo>
                    <a:lnTo>
                      <a:pt x="330" y="467"/>
                    </a:lnTo>
                    <a:lnTo>
                      <a:pt x="351" y="443"/>
                    </a:lnTo>
                    <a:lnTo>
                      <a:pt x="373" y="419"/>
                    </a:lnTo>
                    <a:lnTo>
                      <a:pt x="397" y="395"/>
                    </a:lnTo>
                    <a:lnTo>
                      <a:pt x="420" y="372"/>
                    </a:lnTo>
                    <a:lnTo>
                      <a:pt x="443" y="350"/>
                    </a:lnTo>
                    <a:lnTo>
                      <a:pt x="468" y="328"/>
                    </a:lnTo>
                    <a:lnTo>
                      <a:pt x="493" y="307"/>
                    </a:lnTo>
                    <a:lnTo>
                      <a:pt x="518" y="287"/>
                    </a:lnTo>
                    <a:lnTo>
                      <a:pt x="544" y="267"/>
                    </a:lnTo>
                    <a:lnTo>
                      <a:pt x="571" y="248"/>
                    </a:lnTo>
                    <a:lnTo>
                      <a:pt x="597" y="230"/>
                    </a:lnTo>
                    <a:lnTo>
                      <a:pt x="625" y="212"/>
                    </a:lnTo>
                    <a:lnTo>
                      <a:pt x="651" y="194"/>
                    </a:lnTo>
                    <a:lnTo>
                      <a:pt x="679" y="178"/>
                    </a:lnTo>
                    <a:lnTo>
                      <a:pt x="708" y="162"/>
                    </a:lnTo>
                    <a:lnTo>
                      <a:pt x="736" y="147"/>
                    </a:lnTo>
                    <a:lnTo>
                      <a:pt x="766" y="132"/>
                    </a:lnTo>
                    <a:lnTo>
                      <a:pt x="795" y="119"/>
                    </a:lnTo>
                    <a:lnTo>
                      <a:pt x="825" y="105"/>
                    </a:lnTo>
                    <a:lnTo>
                      <a:pt x="856" y="93"/>
                    </a:lnTo>
                    <a:lnTo>
                      <a:pt x="888" y="81"/>
                    </a:lnTo>
                    <a:lnTo>
                      <a:pt x="921" y="70"/>
                    </a:lnTo>
                    <a:lnTo>
                      <a:pt x="953" y="60"/>
                    </a:lnTo>
                    <a:lnTo>
                      <a:pt x="985" y="50"/>
                    </a:lnTo>
                    <a:lnTo>
                      <a:pt x="1017" y="41"/>
                    </a:lnTo>
                    <a:lnTo>
                      <a:pt x="1050" y="33"/>
                    </a:lnTo>
                    <a:lnTo>
                      <a:pt x="1082" y="27"/>
                    </a:lnTo>
                    <a:lnTo>
                      <a:pt x="1115" y="21"/>
                    </a:lnTo>
                    <a:lnTo>
                      <a:pt x="1148" y="14"/>
                    </a:lnTo>
                    <a:lnTo>
                      <a:pt x="1181" y="10"/>
                    </a:lnTo>
                    <a:lnTo>
                      <a:pt x="1216" y="6"/>
                    </a:lnTo>
                    <a:lnTo>
                      <a:pt x="1249" y="3"/>
                    </a:lnTo>
                    <a:lnTo>
                      <a:pt x="1283" y="1"/>
                    </a:lnTo>
                    <a:lnTo>
                      <a:pt x="1317" y="0"/>
                    </a:lnTo>
                    <a:lnTo>
                      <a:pt x="1351" y="0"/>
                    </a:lnTo>
                    <a:lnTo>
                      <a:pt x="1385" y="0"/>
                    </a:lnTo>
                    <a:lnTo>
                      <a:pt x="1420" y="1"/>
                    </a:lnTo>
                    <a:lnTo>
                      <a:pt x="1453" y="3"/>
                    </a:lnTo>
                    <a:lnTo>
                      <a:pt x="1487" y="6"/>
                    </a:lnTo>
                    <a:lnTo>
                      <a:pt x="1520" y="10"/>
                    </a:lnTo>
                    <a:lnTo>
                      <a:pt x="1553" y="14"/>
                    </a:lnTo>
                    <a:lnTo>
                      <a:pt x="1586" y="21"/>
                    </a:lnTo>
                    <a:lnTo>
                      <a:pt x="1619" y="27"/>
                    </a:lnTo>
                    <a:lnTo>
                      <a:pt x="1652" y="33"/>
                    </a:lnTo>
                    <a:lnTo>
                      <a:pt x="1686" y="41"/>
                    </a:lnTo>
                    <a:lnTo>
                      <a:pt x="1718" y="50"/>
                    </a:lnTo>
                    <a:lnTo>
                      <a:pt x="1750" y="60"/>
                    </a:lnTo>
                    <a:lnTo>
                      <a:pt x="1782" y="70"/>
                    </a:lnTo>
                    <a:lnTo>
                      <a:pt x="1814" y="81"/>
                    </a:lnTo>
                    <a:lnTo>
                      <a:pt x="1845" y="93"/>
                    </a:lnTo>
                    <a:lnTo>
                      <a:pt x="1877" y="105"/>
                    </a:lnTo>
                    <a:lnTo>
                      <a:pt x="1907" y="119"/>
                    </a:lnTo>
                    <a:lnTo>
                      <a:pt x="1936" y="132"/>
                    </a:lnTo>
                    <a:lnTo>
                      <a:pt x="1965" y="147"/>
                    </a:lnTo>
                    <a:lnTo>
                      <a:pt x="1994" y="162"/>
                    </a:lnTo>
                    <a:lnTo>
                      <a:pt x="2022" y="178"/>
                    </a:lnTo>
                    <a:lnTo>
                      <a:pt x="2050" y="194"/>
                    </a:lnTo>
                    <a:lnTo>
                      <a:pt x="2078" y="212"/>
                    </a:lnTo>
                    <a:lnTo>
                      <a:pt x="2105" y="230"/>
                    </a:lnTo>
                    <a:lnTo>
                      <a:pt x="2132" y="248"/>
                    </a:lnTo>
                    <a:lnTo>
                      <a:pt x="2158" y="267"/>
                    </a:lnTo>
                    <a:lnTo>
                      <a:pt x="2183" y="287"/>
                    </a:lnTo>
                    <a:lnTo>
                      <a:pt x="2209" y="307"/>
                    </a:lnTo>
                    <a:lnTo>
                      <a:pt x="2234" y="328"/>
                    </a:lnTo>
                    <a:lnTo>
                      <a:pt x="2258" y="350"/>
                    </a:lnTo>
                    <a:lnTo>
                      <a:pt x="2282" y="372"/>
                    </a:lnTo>
                    <a:lnTo>
                      <a:pt x="2306" y="395"/>
                    </a:lnTo>
                    <a:lnTo>
                      <a:pt x="2328" y="419"/>
                    </a:lnTo>
                    <a:lnTo>
                      <a:pt x="2351" y="443"/>
                    </a:lnTo>
                    <a:lnTo>
                      <a:pt x="2373" y="467"/>
                    </a:lnTo>
                    <a:lnTo>
                      <a:pt x="2394" y="492"/>
                    </a:lnTo>
                    <a:lnTo>
                      <a:pt x="2414" y="517"/>
                    </a:lnTo>
                    <a:lnTo>
                      <a:pt x="2434" y="543"/>
                    </a:lnTo>
                    <a:lnTo>
                      <a:pt x="2453" y="569"/>
                    </a:lnTo>
                    <a:lnTo>
                      <a:pt x="2471" y="596"/>
                    </a:lnTo>
                    <a:lnTo>
                      <a:pt x="2489" y="623"/>
                    </a:lnTo>
                    <a:lnTo>
                      <a:pt x="2506" y="651"/>
                    </a:lnTo>
                    <a:lnTo>
                      <a:pt x="2523" y="679"/>
                    </a:lnTo>
                    <a:lnTo>
                      <a:pt x="2538" y="707"/>
                    </a:lnTo>
                    <a:lnTo>
                      <a:pt x="2554" y="736"/>
                    </a:lnTo>
                    <a:lnTo>
                      <a:pt x="2569" y="765"/>
                    </a:lnTo>
                    <a:lnTo>
                      <a:pt x="2582" y="794"/>
                    </a:lnTo>
                    <a:lnTo>
                      <a:pt x="2595" y="824"/>
                    </a:lnTo>
                    <a:lnTo>
                      <a:pt x="2608" y="856"/>
                    </a:lnTo>
                    <a:lnTo>
                      <a:pt x="2620" y="887"/>
                    </a:lnTo>
                    <a:lnTo>
                      <a:pt x="2631" y="919"/>
                    </a:lnTo>
                    <a:lnTo>
                      <a:pt x="2641" y="951"/>
                    </a:lnTo>
                    <a:lnTo>
                      <a:pt x="2651" y="983"/>
                    </a:lnTo>
                    <a:lnTo>
                      <a:pt x="2660" y="1015"/>
                    </a:lnTo>
                    <a:lnTo>
                      <a:pt x="2668" y="1048"/>
                    </a:lnTo>
                    <a:lnTo>
                      <a:pt x="2674" y="1081"/>
                    </a:lnTo>
                    <a:lnTo>
                      <a:pt x="2680" y="1115"/>
                    </a:lnTo>
                    <a:lnTo>
                      <a:pt x="2687" y="1148"/>
                    </a:lnTo>
                    <a:lnTo>
                      <a:pt x="2691" y="1181"/>
                    </a:lnTo>
                    <a:lnTo>
                      <a:pt x="2695" y="1214"/>
                    </a:lnTo>
                    <a:lnTo>
                      <a:pt x="2698" y="1248"/>
                    </a:lnTo>
                    <a:lnTo>
                      <a:pt x="2700" y="1281"/>
                    </a:lnTo>
                    <a:lnTo>
                      <a:pt x="2701" y="1315"/>
                    </a:lnTo>
                    <a:lnTo>
                      <a:pt x="2701" y="1349"/>
                    </a:lnTo>
                    <a:lnTo>
                      <a:pt x="2701" y="1384"/>
                    </a:lnTo>
                    <a:lnTo>
                      <a:pt x="2700" y="1418"/>
                    </a:lnTo>
                    <a:lnTo>
                      <a:pt x="2698" y="1452"/>
                    </a:lnTo>
                    <a:lnTo>
                      <a:pt x="2695" y="1485"/>
                    </a:lnTo>
                    <a:lnTo>
                      <a:pt x="2691" y="1519"/>
                    </a:lnTo>
                    <a:lnTo>
                      <a:pt x="2687" y="1552"/>
                    </a:lnTo>
                    <a:lnTo>
                      <a:pt x="2680" y="1585"/>
                    </a:lnTo>
                    <a:lnTo>
                      <a:pt x="2674" y="1619"/>
                    </a:lnTo>
                    <a:lnTo>
                      <a:pt x="2668" y="1651"/>
                    </a:lnTo>
                    <a:lnTo>
                      <a:pt x="2660" y="1684"/>
                    </a:lnTo>
                    <a:lnTo>
                      <a:pt x="2651" y="1716"/>
                    </a:lnTo>
                    <a:lnTo>
                      <a:pt x="2641" y="1748"/>
                    </a:lnTo>
                    <a:lnTo>
                      <a:pt x="2631" y="1780"/>
                    </a:lnTo>
                    <a:lnTo>
                      <a:pt x="2620" y="1812"/>
                    </a:lnTo>
                    <a:lnTo>
                      <a:pt x="2608" y="1844"/>
                    </a:lnTo>
                    <a:lnTo>
                      <a:pt x="2595" y="1875"/>
                    </a:lnTo>
                    <a:lnTo>
                      <a:pt x="2582" y="1905"/>
                    </a:lnTo>
                    <a:lnTo>
                      <a:pt x="2569" y="1934"/>
                    </a:lnTo>
                    <a:lnTo>
                      <a:pt x="2554" y="1964"/>
                    </a:lnTo>
                    <a:lnTo>
                      <a:pt x="2538" y="1992"/>
                    </a:lnTo>
                    <a:lnTo>
                      <a:pt x="2523" y="2021"/>
                    </a:lnTo>
                    <a:lnTo>
                      <a:pt x="2506" y="2049"/>
                    </a:lnTo>
                    <a:lnTo>
                      <a:pt x="2489" y="2076"/>
                    </a:lnTo>
                    <a:lnTo>
                      <a:pt x="2471" y="2104"/>
                    </a:lnTo>
                    <a:lnTo>
                      <a:pt x="2453" y="2130"/>
                    </a:lnTo>
                    <a:lnTo>
                      <a:pt x="2434" y="2157"/>
                    </a:lnTo>
                    <a:lnTo>
                      <a:pt x="2414" y="2183"/>
                    </a:lnTo>
                    <a:lnTo>
                      <a:pt x="2394" y="2207"/>
                    </a:lnTo>
                    <a:lnTo>
                      <a:pt x="2373" y="2232"/>
                    </a:lnTo>
                    <a:lnTo>
                      <a:pt x="2351" y="2257"/>
                    </a:lnTo>
                    <a:lnTo>
                      <a:pt x="2328" y="2281"/>
                    </a:lnTo>
                    <a:lnTo>
                      <a:pt x="2306" y="2305"/>
                    </a:lnTo>
                    <a:lnTo>
                      <a:pt x="2282" y="2327"/>
                    </a:lnTo>
                    <a:lnTo>
                      <a:pt x="2258" y="2349"/>
                    </a:lnTo>
                    <a:lnTo>
                      <a:pt x="2234" y="2371"/>
                    </a:lnTo>
                    <a:lnTo>
                      <a:pt x="2209" y="2392"/>
                    </a:lnTo>
                    <a:lnTo>
                      <a:pt x="2183" y="2412"/>
                    </a:lnTo>
                    <a:lnTo>
                      <a:pt x="2158" y="2432"/>
                    </a:lnTo>
                    <a:lnTo>
                      <a:pt x="2132" y="2452"/>
                    </a:lnTo>
                    <a:lnTo>
                      <a:pt x="2105" y="2470"/>
                    </a:lnTo>
                    <a:lnTo>
                      <a:pt x="2078" y="2488"/>
                    </a:lnTo>
                    <a:lnTo>
                      <a:pt x="2050" y="2504"/>
                    </a:lnTo>
                    <a:lnTo>
                      <a:pt x="2022" y="2521"/>
                    </a:lnTo>
                    <a:lnTo>
                      <a:pt x="1994" y="2536"/>
                    </a:lnTo>
                    <a:lnTo>
                      <a:pt x="1965" y="2552"/>
                    </a:lnTo>
                    <a:lnTo>
                      <a:pt x="1936" y="2566"/>
                    </a:lnTo>
                    <a:lnTo>
                      <a:pt x="1907" y="2580"/>
                    </a:lnTo>
                    <a:lnTo>
                      <a:pt x="1877" y="2593"/>
                    </a:lnTo>
                    <a:lnTo>
                      <a:pt x="1845" y="2606"/>
                    </a:lnTo>
                    <a:lnTo>
                      <a:pt x="1814" y="2618"/>
                    </a:lnTo>
                    <a:lnTo>
                      <a:pt x="1782" y="2630"/>
                    </a:lnTo>
                    <a:lnTo>
                      <a:pt x="1750" y="2640"/>
                    </a:lnTo>
                    <a:lnTo>
                      <a:pt x="1718" y="2649"/>
                    </a:lnTo>
                    <a:lnTo>
                      <a:pt x="1686" y="2658"/>
                    </a:lnTo>
                    <a:lnTo>
                      <a:pt x="1652" y="2666"/>
                    </a:lnTo>
                    <a:lnTo>
                      <a:pt x="1619" y="2673"/>
                    </a:lnTo>
                    <a:lnTo>
                      <a:pt x="1586" y="2679"/>
                    </a:lnTo>
                    <a:lnTo>
                      <a:pt x="1553" y="2684"/>
                    </a:lnTo>
                    <a:lnTo>
                      <a:pt x="1520" y="2689"/>
                    </a:lnTo>
                    <a:lnTo>
                      <a:pt x="1487" y="2693"/>
                    </a:lnTo>
                    <a:lnTo>
                      <a:pt x="1453" y="2696"/>
                    </a:lnTo>
                    <a:lnTo>
                      <a:pt x="1420" y="2698"/>
                    </a:lnTo>
                    <a:lnTo>
                      <a:pt x="1385" y="2699"/>
                    </a:lnTo>
                    <a:lnTo>
                      <a:pt x="1351" y="2700"/>
                    </a:lnTo>
                    <a:close/>
                    <a:moveTo>
                      <a:pt x="1351" y="286"/>
                    </a:moveTo>
                    <a:lnTo>
                      <a:pt x="1351" y="286"/>
                    </a:lnTo>
                    <a:lnTo>
                      <a:pt x="1323" y="286"/>
                    </a:lnTo>
                    <a:lnTo>
                      <a:pt x="1296" y="287"/>
                    </a:lnTo>
                    <a:lnTo>
                      <a:pt x="1269" y="289"/>
                    </a:lnTo>
                    <a:lnTo>
                      <a:pt x="1243" y="291"/>
                    </a:lnTo>
                    <a:lnTo>
                      <a:pt x="1216" y="294"/>
                    </a:lnTo>
                    <a:lnTo>
                      <a:pt x="1189" y="298"/>
                    </a:lnTo>
                    <a:lnTo>
                      <a:pt x="1163" y="302"/>
                    </a:lnTo>
                    <a:lnTo>
                      <a:pt x="1137" y="307"/>
                    </a:lnTo>
                    <a:lnTo>
                      <a:pt x="1111" y="312"/>
                    </a:lnTo>
                    <a:lnTo>
                      <a:pt x="1085" y="319"/>
                    </a:lnTo>
                    <a:lnTo>
                      <a:pt x="1060" y="326"/>
                    </a:lnTo>
                    <a:lnTo>
                      <a:pt x="1034" y="333"/>
                    </a:lnTo>
                    <a:lnTo>
                      <a:pt x="1010" y="341"/>
                    </a:lnTo>
                    <a:lnTo>
                      <a:pt x="986" y="350"/>
                    </a:lnTo>
                    <a:lnTo>
                      <a:pt x="961" y="359"/>
                    </a:lnTo>
                    <a:lnTo>
                      <a:pt x="937" y="369"/>
                    </a:lnTo>
                    <a:lnTo>
                      <a:pt x="913" y="380"/>
                    </a:lnTo>
                    <a:lnTo>
                      <a:pt x="890" y="390"/>
                    </a:lnTo>
                    <a:lnTo>
                      <a:pt x="867" y="401"/>
                    </a:lnTo>
                    <a:lnTo>
                      <a:pt x="844" y="414"/>
                    </a:lnTo>
                    <a:lnTo>
                      <a:pt x="821" y="426"/>
                    </a:lnTo>
                    <a:lnTo>
                      <a:pt x="799" y="440"/>
                    </a:lnTo>
                    <a:lnTo>
                      <a:pt x="756" y="468"/>
                    </a:lnTo>
                    <a:lnTo>
                      <a:pt x="715" y="497"/>
                    </a:lnTo>
                    <a:lnTo>
                      <a:pt x="674" y="529"/>
                    </a:lnTo>
                    <a:lnTo>
                      <a:pt x="636" y="562"/>
                    </a:lnTo>
                    <a:lnTo>
                      <a:pt x="599" y="597"/>
                    </a:lnTo>
                    <a:lnTo>
                      <a:pt x="563" y="634"/>
                    </a:lnTo>
                    <a:lnTo>
                      <a:pt x="529" y="673"/>
                    </a:lnTo>
                    <a:lnTo>
                      <a:pt x="498" y="713"/>
                    </a:lnTo>
                    <a:lnTo>
                      <a:pt x="468" y="755"/>
                    </a:lnTo>
                    <a:lnTo>
                      <a:pt x="440" y="798"/>
                    </a:lnTo>
                    <a:lnTo>
                      <a:pt x="428" y="821"/>
                    </a:lnTo>
                    <a:lnTo>
                      <a:pt x="415" y="842"/>
                    </a:lnTo>
                    <a:lnTo>
                      <a:pt x="403" y="865"/>
                    </a:lnTo>
                    <a:lnTo>
                      <a:pt x="392" y="889"/>
                    </a:lnTo>
                    <a:lnTo>
                      <a:pt x="380" y="912"/>
                    </a:lnTo>
                    <a:lnTo>
                      <a:pt x="370" y="935"/>
                    </a:lnTo>
                    <a:lnTo>
                      <a:pt x="361" y="959"/>
                    </a:lnTo>
                    <a:lnTo>
                      <a:pt x="351" y="984"/>
                    </a:lnTo>
                    <a:lnTo>
                      <a:pt x="342" y="1009"/>
                    </a:lnTo>
                    <a:lnTo>
                      <a:pt x="335" y="1034"/>
                    </a:lnTo>
                    <a:lnTo>
                      <a:pt x="326" y="1059"/>
                    </a:lnTo>
                    <a:lnTo>
                      <a:pt x="320" y="1083"/>
                    </a:lnTo>
                    <a:lnTo>
                      <a:pt x="314" y="1109"/>
                    </a:lnTo>
                    <a:lnTo>
                      <a:pt x="308" y="1135"/>
                    </a:lnTo>
                    <a:lnTo>
                      <a:pt x="303" y="1161"/>
                    </a:lnTo>
                    <a:lnTo>
                      <a:pt x="298" y="1188"/>
                    </a:lnTo>
                    <a:lnTo>
                      <a:pt x="295" y="1214"/>
                    </a:lnTo>
                    <a:lnTo>
                      <a:pt x="292" y="1241"/>
                    </a:lnTo>
                    <a:lnTo>
                      <a:pt x="289" y="1268"/>
                    </a:lnTo>
                    <a:lnTo>
                      <a:pt x="288" y="1295"/>
                    </a:lnTo>
                    <a:lnTo>
                      <a:pt x="287" y="1323"/>
                    </a:lnTo>
                    <a:lnTo>
                      <a:pt x="286" y="1349"/>
                    </a:lnTo>
                    <a:lnTo>
                      <a:pt x="287" y="1377"/>
                    </a:lnTo>
                    <a:lnTo>
                      <a:pt x="288" y="1404"/>
                    </a:lnTo>
                    <a:lnTo>
                      <a:pt x="289" y="1431"/>
                    </a:lnTo>
                    <a:lnTo>
                      <a:pt x="292" y="1458"/>
                    </a:lnTo>
                    <a:lnTo>
                      <a:pt x="295" y="1485"/>
                    </a:lnTo>
                    <a:lnTo>
                      <a:pt x="298" y="1512"/>
                    </a:lnTo>
                    <a:lnTo>
                      <a:pt x="303" y="1538"/>
                    </a:lnTo>
                    <a:lnTo>
                      <a:pt x="308" y="1564"/>
                    </a:lnTo>
                    <a:lnTo>
                      <a:pt x="314" y="1590"/>
                    </a:lnTo>
                    <a:lnTo>
                      <a:pt x="320" y="1615"/>
                    </a:lnTo>
                    <a:lnTo>
                      <a:pt x="326" y="1640"/>
                    </a:lnTo>
                    <a:lnTo>
                      <a:pt x="335" y="1666"/>
                    </a:lnTo>
                    <a:lnTo>
                      <a:pt x="342" y="1691"/>
                    </a:lnTo>
                    <a:lnTo>
                      <a:pt x="351" y="1715"/>
                    </a:lnTo>
                    <a:lnTo>
                      <a:pt x="361" y="1740"/>
                    </a:lnTo>
                    <a:lnTo>
                      <a:pt x="370" y="1763"/>
                    </a:lnTo>
                    <a:lnTo>
                      <a:pt x="380" y="1787"/>
                    </a:lnTo>
                    <a:lnTo>
                      <a:pt x="392" y="1811"/>
                    </a:lnTo>
                    <a:lnTo>
                      <a:pt x="403" y="1834"/>
                    </a:lnTo>
                    <a:lnTo>
                      <a:pt x="415" y="1857"/>
                    </a:lnTo>
                    <a:lnTo>
                      <a:pt x="428" y="1879"/>
                    </a:lnTo>
                    <a:lnTo>
                      <a:pt x="440" y="1901"/>
                    </a:lnTo>
                    <a:lnTo>
                      <a:pt x="468" y="1945"/>
                    </a:lnTo>
                    <a:lnTo>
                      <a:pt x="498" y="1986"/>
                    </a:lnTo>
                    <a:lnTo>
                      <a:pt x="529" y="2026"/>
                    </a:lnTo>
                    <a:lnTo>
                      <a:pt x="563" y="2065"/>
                    </a:lnTo>
                    <a:lnTo>
                      <a:pt x="599" y="2102"/>
                    </a:lnTo>
                    <a:lnTo>
                      <a:pt x="636" y="2137"/>
                    </a:lnTo>
                    <a:lnTo>
                      <a:pt x="674" y="2171"/>
                    </a:lnTo>
                    <a:lnTo>
                      <a:pt x="715" y="2202"/>
                    </a:lnTo>
                    <a:lnTo>
                      <a:pt x="756" y="2232"/>
                    </a:lnTo>
                    <a:lnTo>
                      <a:pt x="799" y="2260"/>
                    </a:lnTo>
                    <a:lnTo>
                      <a:pt x="821" y="2273"/>
                    </a:lnTo>
                    <a:lnTo>
                      <a:pt x="844" y="2285"/>
                    </a:lnTo>
                    <a:lnTo>
                      <a:pt x="867" y="2297"/>
                    </a:lnTo>
                    <a:lnTo>
                      <a:pt x="890" y="2309"/>
                    </a:lnTo>
                    <a:lnTo>
                      <a:pt x="913" y="2320"/>
                    </a:lnTo>
                    <a:lnTo>
                      <a:pt x="937" y="2331"/>
                    </a:lnTo>
                    <a:lnTo>
                      <a:pt x="961" y="2340"/>
                    </a:lnTo>
                    <a:lnTo>
                      <a:pt x="986" y="2349"/>
                    </a:lnTo>
                    <a:lnTo>
                      <a:pt x="1010" y="2358"/>
                    </a:lnTo>
                    <a:lnTo>
                      <a:pt x="1034" y="2366"/>
                    </a:lnTo>
                    <a:lnTo>
                      <a:pt x="1060" y="2374"/>
                    </a:lnTo>
                    <a:lnTo>
                      <a:pt x="1085" y="2380"/>
                    </a:lnTo>
                    <a:lnTo>
                      <a:pt x="1111" y="2386"/>
                    </a:lnTo>
                    <a:lnTo>
                      <a:pt x="1137" y="2393"/>
                    </a:lnTo>
                    <a:lnTo>
                      <a:pt x="1163" y="2398"/>
                    </a:lnTo>
                    <a:lnTo>
                      <a:pt x="1189" y="2402"/>
                    </a:lnTo>
                    <a:lnTo>
                      <a:pt x="1216" y="2405"/>
                    </a:lnTo>
                    <a:lnTo>
                      <a:pt x="1243" y="2408"/>
                    </a:lnTo>
                    <a:lnTo>
                      <a:pt x="1269" y="2411"/>
                    </a:lnTo>
                    <a:lnTo>
                      <a:pt x="1296" y="2412"/>
                    </a:lnTo>
                    <a:lnTo>
                      <a:pt x="1323" y="2413"/>
                    </a:lnTo>
                    <a:lnTo>
                      <a:pt x="1351" y="2414"/>
                    </a:lnTo>
                    <a:lnTo>
                      <a:pt x="1378" y="2413"/>
                    </a:lnTo>
                    <a:lnTo>
                      <a:pt x="1406" y="2412"/>
                    </a:lnTo>
                    <a:lnTo>
                      <a:pt x="1433" y="2411"/>
                    </a:lnTo>
                    <a:lnTo>
                      <a:pt x="1460" y="2408"/>
                    </a:lnTo>
                    <a:lnTo>
                      <a:pt x="1487" y="2405"/>
                    </a:lnTo>
                    <a:lnTo>
                      <a:pt x="1513" y="2402"/>
                    </a:lnTo>
                    <a:lnTo>
                      <a:pt x="1540" y="2398"/>
                    </a:lnTo>
                    <a:lnTo>
                      <a:pt x="1565" y="2393"/>
                    </a:lnTo>
                    <a:lnTo>
                      <a:pt x="1591" y="2386"/>
                    </a:lnTo>
                    <a:lnTo>
                      <a:pt x="1617" y="2380"/>
                    </a:lnTo>
                    <a:lnTo>
                      <a:pt x="1642" y="2374"/>
                    </a:lnTo>
                    <a:lnTo>
                      <a:pt x="1667" y="2366"/>
                    </a:lnTo>
                    <a:lnTo>
                      <a:pt x="1692" y="2358"/>
                    </a:lnTo>
                    <a:lnTo>
                      <a:pt x="1717" y="2349"/>
                    </a:lnTo>
                    <a:lnTo>
                      <a:pt x="1741" y="2340"/>
                    </a:lnTo>
                    <a:lnTo>
                      <a:pt x="1765" y="2331"/>
                    </a:lnTo>
                    <a:lnTo>
                      <a:pt x="1789" y="2320"/>
                    </a:lnTo>
                    <a:lnTo>
                      <a:pt x="1812" y="2309"/>
                    </a:lnTo>
                    <a:lnTo>
                      <a:pt x="1836" y="2297"/>
                    </a:lnTo>
                    <a:lnTo>
                      <a:pt x="1858" y="2285"/>
                    </a:lnTo>
                    <a:lnTo>
                      <a:pt x="1880" y="2273"/>
                    </a:lnTo>
                    <a:lnTo>
                      <a:pt x="1903" y="2260"/>
                    </a:lnTo>
                    <a:lnTo>
                      <a:pt x="1945" y="2232"/>
                    </a:lnTo>
                    <a:lnTo>
                      <a:pt x="1988" y="2202"/>
                    </a:lnTo>
                    <a:lnTo>
                      <a:pt x="2028" y="2171"/>
                    </a:lnTo>
                    <a:lnTo>
                      <a:pt x="2066" y="2137"/>
                    </a:lnTo>
                    <a:lnTo>
                      <a:pt x="2104" y="2102"/>
                    </a:lnTo>
                    <a:lnTo>
                      <a:pt x="2139" y="2065"/>
                    </a:lnTo>
                    <a:lnTo>
                      <a:pt x="2172" y="2026"/>
                    </a:lnTo>
                    <a:lnTo>
                      <a:pt x="2204" y="1986"/>
                    </a:lnTo>
                    <a:lnTo>
                      <a:pt x="2233" y="1945"/>
                    </a:lnTo>
                    <a:lnTo>
                      <a:pt x="2261" y="1901"/>
                    </a:lnTo>
                    <a:lnTo>
                      <a:pt x="2275" y="1879"/>
                    </a:lnTo>
                    <a:lnTo>
                      <a:pt x="2287" y="1857"/>
                    </a:lnTo>
                    <a:lnTo>
                      <a:pt x="2299" y="1834"/>
                    </a:lnTo>
                    <a:lnTo>
                      <a:pt x="2311" y="1811"/>
                    </a:lnTo>
                    <a:lnTo>
                      <a:pt x="2321" y="1787"/>
                    </a:lnTo>
                    <a:lnTo>
                      <a:pt x="2331" y="1763"/>
                    </a:lnTo>
                    <a:lnTo>
                      <a:pt x="2342" y="1740"/>
                    </a:lnTo>
                    <a:lnTo>
                      <a:pt x="2351" y="1715"/>
                    </a:lnTo>
                    <a:lnTo>
                      <a:pt x="2359" y="1691"/>
                    </a:lnTo>
                    <a:lnTo>
                      <a:pt x="2368" y="1666"/>
                    </a:lnTo>
                    <a:lnTo>
                      <a:pt x="2375" y="1640"/>
                    </a:lnTo>
                    <a:lnTo>
                      <a:pt x="2382" y="1615"/>
                    </a:lnTo>
                    <a:lnTo>
                      <a:pt x="2388" y="1590"/>
                    </a:lnTo>
                    <a:lnTo>
                      <a:pt x="2394" y="1564"/>
                    </a:lnTo>
                    <a:lnTo>
                      <a:pt x="2399" y="1538"/>
                    </a:lnTo>
                    <a:lnTo>
                      <a:pt x="2403" y="1512"/>
                    </a:lnTo>
                    <a:lnTo>
                      <a:pt x="2407" y="1485"/>
                    </a:lnTo>
                    <a:lnTo>
                      <a:pt x="2410" y="1458"/>
                    </a:lnTo>
                    <a:lnTo>
                      <a:pt x="2412" y="1431"/>
                    </a:lnTo>
                    <a:lnTo>
                      <a:pt x="2414" y="1404"/>
                    </a:lnTo>
                    <a:lnTo>
                      <a:pt x="2415" y="1377"/>
                    </a:lnTo>
                    <a:lnTo>
                      <a:pt x="2415" y="1349"/>
                    </a:lnTo>
                    <a:lnTo>
                      <a:pt x="2415" y="1323"/>
                    </a:lnTo>
                    <a:lnTo>
                      <a:pt x="2414" y="1295"/>
                    </a:lnTo>
                    <a:lnTo>
                      <a:pt x="2412" y="1268"/>
                    </a:lnTo>
                    <a:lnTo>
                      <a:pt x="2410" y="1241"/>
                    </a:lnTo>
                    <a:lnTo>
                      <a:pt x="2407" y="1214"/>
                    </a:lnTo>
                    <a:lnTo>
                      <a:pt x="2403" y="1188"/>
                    </a:lnTo>
                    <a:lnTo>
                      <a:pt x="2399" y="1161"/>
                    </a:lnTo>
                    <a:lnTo>
                      <a:pt x="2394" y="1135"/>
                    </a:lnTo>
                    <a:lnTo>
                      <a:pt x="2388" y="1109"/>
                    </a:lnTo>
                    <a:lnTo>
                      <a:pt x="2382" y="1083"/>
                    </a:lnTo>
                    <a:lnTo>
                      <a:pt x="2375" y="1059"/>
                    </a:lnTo>
                    <a:lnTo>
                      <a:pt x="2368" y="1034"/>
                    </a:lnTo>
                    <a:lnTo>
                      <a:pt x="2359" y="1009"/>
                    </a:lnTo>
                    <a:lnTo>
                      <a:pt x="2351" y="984"/>
                    </a:lnTo>
                    <a:lnTo>
                      <a:pt x="2342" y="959"/>
                    </a:lnTo>
                    <a:lnTo>
                      <a:pt x="2331" y="935"/>
                    </a:lnTo>
                    <a:lnTo>
                      <a:pt x="2321" y="912"/>
                    </a:lnTo>
                    <a:lnTo>
                      <a:pt x="2311" y="889"/>
                    </a:lnTo>
                    <a:lnTo>
                      <a:pt x="2299" y="865"/>
                    </a:lnTo>
                    <a:lnTo>
                      <a:pt x="2287" y="842"/>
                    </a:lnTo>
                    <a:lnTo>
                      <a:pt x="2275" y="821"/>
                    </a:lnTo>
                    <a:lnTo>
                      <a:pt x="2261" y="798"/>
                    </a:lnTo>
                    <a:lnTo>
                      <a:pt x="2233" y="755"/>
                    </a:lnTo>
                    <a:lnTo>
                      <a:pt x="2204" y="713"/>
                    </a:lnTo>
                    <a:lnTo>
                      <a:pt x="2172" y="673"/>
                    </a:lnTo>
                    <a:lnTo>
                      <a:pt x="2139" y="634"/>
                    </a:lnTo>
                    <a:lnTo>
                      <a:pt x="2104" y="597"/>
                    </a:lnTo>
                    <a:lnTo>
                      <a:pt x="2066" y="562"/>
                    </a:lnTo>
                    <a:lnTo>
                      <a:pt x="2028" y="529"/>
                    </a:lnTo>
                    <a:lnTo>
                      <a:pt x="1988" y="497"/>
                    </a:lnTo>
                    <a:lnTo>
                      <a:pt x="1945" y="468"/>
                    </a:lnTo>
                    <a:lnTo>
                      <a:pt x="1903" y="440"/>
                    </a:lnTo>
                    <a:lnTo>
                      <a:pt x="1880" y="426"/>
                    </a:lnTo>
                    <a:lnTo>
                      <a:pt x="1858" y="414"/>
                    </a:lnTo>
                    <a:lnTo>
                      <a:pt x="1836" y="401"/>
                    </a:lnTo>
                    <a:lnTo>
                      <a:pt x="1812" y="390"/>
                    </a:lnTo>
                    <a:lnTo>
                      <a:pt x="1789" y="380"/>
                    </a:lnTo>
                    <a:lnTo>
                      <a:pt x="1765" y="369"/>
                    </a:lnTo>
                    <a:lnTo>
                      <a:pt x="1741" y="359"/>
                    </a:lnTo>
                    <a:lnTo>
                      <a:pt x="1717" y="350"/>
                    </a:lnTo>
                    <a:lnTo>
                      <a:pt x="1692" y="341"/>
                    </a:lnTo>
                    <a:lnTo>
                      <a:pt x="1667" y="333"/>
                    </a:lnTo>
                    <a:lnTo>
                      <a:pt x="1642" y="326"/>
                    </a:lnTo>
                    <a:lnTo>
                      <a:pt x="1617" y="319"/>
                    </a:lnTo>
                    <a:lnTo>
                      <a:pt x="1591" y="312"/>
                    </a:lnTo>
                    <a:lnTo>
                      <a:pt x="1565" y="307"/>
                    </a:lnTo>
                    <a:lnTo>
                      <a:pt x="1540" y="302"/>
                    </a:lnTo>
                    <a:lnTo>
                      <a:pt x="1513" y="298"/>
                    </a:lnTo>
                    <a:lnTo>
                      <a:pt x="1487" y="294"/>
                    </a:lnTo>
                    <a:lnTo>
                      <a:pt x="1460" y="291"/>
                    </a:lnTo>
                    <a:lnTo>
                      <a:pt x="1433" y="289"/>
                    </a:lnTo>
                    <a:lnTo>
                      <a:pt x="1406" y="287"/>
                    </a:lnTo>
                    <a:lnTo>
                      <a:pt x="1378" y="286"/>
                    </a:lnTo>
                    <a:lnTo>
                      <a:pt x="1351" y="28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4C7EC"/>
                  </a:solidFill>
                  <a:effectLst/>
                  <a:uLnTx/>
                  <a:uFillTx/>
                  <a:latin typeface="Arial"/>
                  <a:ea typeface="+mn-ea"/>
                  <a:cs typeface="+mn-cs"/>
                </a:endParaRPr>
              </a:p>
            </p:txBody>
          </p:sp>
        </p:grpSp>
        <p:sp>
          <p:nvSpPr>
            <p:cNvPr id="28" name="Freeform 7">
              <a:extLst>
                <a:ext uri="{FF2B5EF4-FFF2-40B4-BE49-F238E27FC236}">
                  <a16:creationId xmlns:a16="http://schemas.microsoft.com/office/drawing/2014/main" id="{71D603B6-DE66-4DA0-9B33-9050D545FFB7}"/>
                </a:ext>
              </a:extLst>
            </p:cNvPr>
            <p:cNvSpPr>
              <a:spLocks noEditPoints="1"/>
            </p:cNvSpPr>
            <p:nvPr/>
          </p:nvSpPr>
          <p:spPr bwMode="auto">
            <a:xfrm>
              <a:off x="5061184" y="2411364"/>
              <a:ext cx="2069631" cy="2326723"/>
            </a:xfrm>
            <a:custGeom>
              <a:avLst/>
              <a:gdLst>
                <a:gd name="T0" fmla="*/ 2147483647 w 1917"/>
                <a:gd name="T1" fmla="*/ 2147483647 h 2154"/>
                <a:gd name="T2" fmla="*/ 2147483647 w 1917"/>
                <a:gd name="T3" fmla="*/ 2147483647 h 2154"/>
                <a:gd name="T4" fmla="*/ 2147483647 w 1917"/>
                <a:gd name="T5" fmla="*/ 2147483647 h 2154"/>
                <a:gd name="T6" fmla="*/ 2147483647 w 1917"/>
                <a:gd name="T7" fmla="*/ 2147483647 h 2154"/>
                <a:gd name="T8" fmla="*/ 2147483647 w 1917"/>
                <a:gd name="T9" fmla="*/ 2147483647 h 2154"/>
                <a:gd name="T10" fmla="*/ 2147483647 w 1917"/>
                <a:gd name="T11" fmla="*/ 2147483647 h 2154"/>
                <a:gd name="T12" fmla="*/ 2147483647 w 1917"/>
                <a:gd name="T13" fmla="*/ 2147483647 h 2154"/>
                <a:gd name="T14" fmla="*/ 2147483647 w 1917"/>
                <a:gd name="T15" fmla="*/ 0 h 2154"/>
                <a:gd name="T16" fmla="*/ 2147483647 w 1917"/>
                <a:gd name="T17" fmla="*/ 2147483647 h 2154"/>
                <a:gd name="T18" fmla="*/ 2147483647 w 1917"/>
                <a:gd name="T19" fmla="*/ 2147483647 h 2154"/>
                <a:gd name="T20" fmla="*/ 2147483647 w 1917"/>
                <a:gd name="T21" fmla="*/ 2147483647 h 2154"/>
                <a:gd name="T22" fmla="*/ 2147483647 w 1917"/>
                <a:gd name="T23" fmla="*/ 2147483647 h 2154"/>
                <a:gd name="T24" fmla="*/ 2147483647 w 1917"/>
                <a:gd name="T25" fmla="*/ 2147483647 h 2154"/>
                <a:gd name="T26" fmla="*/ 2147483647 w 1917"/>
                <a:gd name="T27" fmla="*/ 2147483647 h 2154"/>
                <a:gd name="T28" fmla="*/ 0 w 1917"/>
                <a:gd name="T29" fmla="*/ 2147483647 h 2154"/>
                <a:gd name="T30" fmla="*/ 2147483647 w 1917"/>
                <a:gd name="T31" fmla="*/ 2147483647 h 2154"/>
                <a:gd name="T32" fmla="*/ 2147483647 w 1917"/>
                <a:gd name="T33" fmla="*/ 2147483647 h 2154"/>
                <a:gd name="T34" fmla="*/ 2147483647 w 1917"/>
                <a:gd name="T35" fmla="*/ 2147483647 h 2154"/>
                <a:gd name="T36" fmla="*/ 2147483647 w 1917"/>
                <a:gd name="T37" fmla="*/ 2147483647 h 2154"/>
                <a:gd name="T38" fmla="*/ 2147483647 w 1917"/>
                <a:gd name="T39" fmla="*/ 2147483647 h 2154"/>
                <a:gd name="T40" fmla="*/ 2147483647 w 1917"/>
                <a:gd name="T41" fmla="*/ 2147483647 h 2154"/>
                <a:gd name="T42" fmla="*/ 2147483647 w 1917"/>
                <a:gd name="T43" fmla="*/ 2147483647 h 2154"/>
                <a:gd name="T44" fmla="*/ 2147483647 w 1917"/>
                <a:gd name="T45" fmla="*/ 2147483647 h 2154"/>
                <a:gd name="T46" fmla="*/ 2147483647 w 1917"/>
                <a:gd name="T47" fmla="*/ 2147483647 h 2154"/>
                <a:gd name="T48" fmla="*/ 2147483647 w 1917"/>
                <a:gd name="T49" fmla="*/ 2147483647 h 2154"/>
                <a:gd name="T50" fmla="*/ 2147483647 w 1917"/>
                <a:gd name="T51" fmla="*/ 2147483647 h 2154"/>
                <a:gd name="T52" fmla="*/ 2147483647 w 1917"/>
                <a:gd name="T53" fmla="*/ 2147483647 h 2154"/>
                <a:gd name="T54" fmla="*/ 2147483647 w 1917"/>
                <a:gd name="T55" fmla="*/ 2147483647 h 2154"/>
                <a:gd name="T56" fmla="*/ 2147483647 w 1917"/>
                <a:gd name="T57" fmla="*/ 2147483647 h 2154"/>
                <a:gd name="T58" fmla="*/ 2147483647 w 1917"/>
                <a:gd name="T59" fmla="*/ 2147483647 h 2154"/>
                <a:gd name="T60" fmla="*/ 2147483647 w 1917"/>
                <a:gd name="T61" fmla="*/ 2147483647 h 2154"/>
                <a:gd name="T62" fmla="*/ 2147483647 w 1917"/>
                <a:gd name="T63" fmla="*/ 2147483647 h 2154"/>
                <a:gd name="T64" fmla="*/ 2147483647 w 1917"/>
                <a:gd name="T65" fmla="*/ 2147483647 h 2154"/>
                <a:gd name="T66" fmla="*/ 2147483647 w 1917"/>
                <a:gd name="T67" fmla="*/ 2147483647 h 2154"/>
                <a:gd name="T68" fmla="*/ 2147483647 w 1917"/>
                <a:gd name="T69" fmla="*/ 2147483647 h 2154"/>
                <a:gd name="T70" fmla="*/ 2147483647 w 1917"/>
                <a:gd name="T71" fmla="*/ 2147483647 h 2154"/>
                <a:gd name="T72" fmla="*/ 2147483647 w 1917"/>
                <a:gd name="T73" fmla="*/ 2147483647 h 2154"/>
                <a:gd name="T74" fmla="*/ 2147483647 w 1917"/>
                <a:gd name="T75" fmla="*/ 2147483647 h 2154"/>
                <a:gd name="T76" fmla="*/ 2147483647 w 1917"/>
                <a:gd name="T77" fmla="*/ 2147483647 h 2154"/>
                <a:gd name="T78" fmla="*/ 2147483647 w 1917"/>
                <a:gd name="T79" fmla="*/ 2147483647 h 2154"/>
                <a:gd name="T80" fmla="*/ 2147483647 w 1917"/>
                <a:gd name="T81" fmla="*/ 2147483647 h 2154"/>
                <a:gd name="T82" fmla="*/ 2147483647 w 1917"/>
                <a:gd name="T83" fmla="*/ 2147483647 h 2154"/>
                <a:gd name="T84" fmla="*/ 2147483647 w 1917"/>
                <a:gd name="T85" fmla="*/ 2147483647 h 2154"/>
                <a:gd name="T86" fmla="*/ 2147483647 w 1917"/>
                <a:gd name="T87" fmla="*/ 2147483647 h 2154"/>
                <a:gd name="T88" fmla="*/ 2147483647 w 1917"/>
                <a:gd name="T89" fmla="*/ 2147483647 h 2154"/>
                <a:gd name="T90" fmla="*/ 2147483647 w 1917"/>
                <a:gd name="T91" fmla="*/ 2147483647 h 2154"/>
                <a:gd name="T92" fmla="*/ 2147483647 w 1917"/>
                <a:gd name="T93" fmla="*/ 2147483647 h 2154"/>
                <a:gd name="T94" fmla="*/ 2147483647 w 1917"/>
                <a:gd name="T95" fmla="*/ 2147483647 h 2154"/>
                <a:gd name="T96" fmla="*/ 2147483647 w 1917"/>
                <a:gd name="T97" fmla="*/ 2147483647 h 2154"/>
                <a:gd name="T98" fmla="*/ 2147483647 w 1917"/>
                <a:gd name="T99" fmla="*/ 2147483647 h 2154"/>
                <a:gd name="T100" fmla="*/ 2147483647 w 1917"/>
                <a:gd name="T101" fmla="*/ 2147483647 h 2154"/>
                <a:gd name="T102" fmla="*/ 2147483647 w 1917"/>
                <a:gd name="T103" fmla="*/ 2147483647 h 2154"/>
                <a:gd name="T104" fmla="*/ 2147483647 w 1917"/>
                <a:gd name="T105" fmla="*/ 2147483647 h 2154"/>
                <a:gd name="T106" fmla="*/ 2147483647 w 1917"/>
                <a:gd name="T107" fmla="*/ 2147483647 h 2154"/>
                <a:gd name="T108" fmla="*/ 2147483647 w 1917"/>
                <a:gd name="T109" fmla="*/ 2147483647 h 2154"/>
                <a:gd name="T110" fmla="*/ 2147483647 w 1917"/>
                <a:gd name="T111" fmla="*/ 2147483647 h 2154"/>
                <a:gd name="T112" fmla="*/ 2147483647 w 1917"/>
                <a:gd name="T113" fmla="*/ 2147483647 h 2154"/>
                <a:gd name="T114" fmla="*/ 2147483647 w 1917"/>
                <a:gd name="T115" fmla="*/ 2147483647 h 2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17" h="2154">
                  <a:moveTo>
                    <a:pt x="1764" y="513"/>
                  </a:moveTo>
                  <a:lnTo>
                    <a:pt x="1764" y="513"/>
                  </a:lnTo>
                  <a:lnTo>
                    <a:pt x="1800" y="478"/>
                  </a:lnTo>
                  <a:lnTo>
                    <a:pt x="1838" y="444"/>
                  </a:lnTo>
                  <a:lnTo>
                    <a:pt x="1877" y="412"/>
                  </a:lnTo>
                  <a:lnTo>
                    <a:pt x="1917" y="381"/>
                  </a:lnTo>
                  <a:lnTo>
                    <a:pt x="1694" y="381"/>
                  </a:lnTo>
                  <a:lnTo>
                    <a:pt x="1679" y="359"/>
                  </a:lnTo>
                  <a:lnTo>
                    <a:pt x="1662" y="338"/>
                  </a:lnTo>
                  <a:lnTo>
                    <a:pt x="1646" y="318"/>
                  </a:lnTo>
                  <a:lnTo>
                    <a:pt x="1628" y="298"/>
                  </a:lnTo>
                  <a:lnTo>
                    <a:pt x="1611" y="278"/>
                  </a:lnTo>
                  <a:lnTo>
                    <a:pt x="1592" y="260"/>
                  </a:lnTo>
                  <a:lnTo>
                    <a:pt x="1573" y="242"/>
                  </a:lnTo>
                  <a:lnTo>
                    <a:pt x="1554" y="225"/>
                  </a:lnTo>
                  <a:lnTo>
                    <a:pt x="1534" y="207"/>
                  </a:lnTo>
                  <a:lnTo>
                    <a:pt x="1513" y="190"/>
                  </a:lnTo>
                  <a:lnTo>
                    <a:pt x="1492" y="175"/>
                  </a:lnTo>
                  <a:lnTo>
                    <a:pt x="1471" y="159"/>
                  </a:lnTo>
                  <a:lnTo>
                    <a:pt x="1448" y="145"/>
                  </a:lnTo>
                  <a:lnTo>
                    <a:pt x="1426" y="130"/>
                  </a:lnTo>
                  <a:lnTo>
                    <a:pt x="1404" y="117"/>
                  </a:lnTo>
                  <a:lnTo>
                    <a:pt x="1380" y="105"/>
                  </a:lnTo>
                  <a:lnTo>
                    <a:pt x="1356" y="92"/>
                  </a:lnTo>
                  <a:lnTo>
                    <a:pt x="1332" y="81"/>
                  </a:lnTo>
                  <a:lnTo>
                    <a:pt x="1307" y="70"/>
                  </a:lnTo>
                  <a:lnTo>
                    <a:pt x="1283" y="60"/>
                  </a:lnTo>
                  <a:lnTo>
                    <a:pt x="1258" y="51"/>
                  </a:lnTo>
                  <a:lnTo>
                    <a:pt x="1232" y="42"/>
                  </a:lnTo>
                  <a:lnTo>
                    <a:pt x="1206" y="34"/>
                  </a:lnTo>
                  <a:lnTo>
                    <a:pt x="1180" y="27"/>
                  </a:lnTo>
                  <a:lnTo>
                    <a:pt x="1153" y="21"/>
                  </a:lnTo>
                  <a:lnTo>
                    <a:pt x="1126" y="16"/>
                  </a:lnTo>
                  <a:lnTo>
                    <a:pt x="1099" y="11"/>
                  </a:lnTo>
                  <a:lnTo>
                    <a:pt x="1072" y="7"/>
                  </a:lnTo>
                  <a:lnTo>
                    <a:pt x="1044" y="4"/>
                  </a:lnTo>
                  <a:lnTo>
                    <a:pt x="1016" y="2"/>
                  </a:lnTo>
                  <a:lnTo>
                    <a:pt x="989" y="1"/>
                  </a:lnTo>
                  <a:lnTo>
                    <a:pt x="961" y="0"/>
                  </a:lnTo>
                  <a:lnTo>
                    <a:pt x="932" y="1"/>
                  </a:lnTo>
                  <a:lnTo>
                    <a:pt x="904" y="2"/>
                  </a:lnTo>
                  <a:lnTo>
                    <a:pt x="876" y="4"/>
                  </a:lnTo>
                  <a:lnTo>
                    <a:pt x="849" y="7"/>
                  </a:lnTo>
                  <a:lnTo>
                    <a:pt x="821" y="11"/>
                  </a:lnTo>
                  <a:lnTo>
                    <a:pt x="794" y="16"/>
                  </a:lnTo>
                  <a:lnTo>
                    <a:pt x="767" y="21"/>
                  </a:lnTo>
                  <a:lnTo>
                    <a:pt x="740" y="27"/>
                  </a:lnTo>
                  <a:lnTo>
                    <a:pt x="714" y="34"/>
                  </a:lnTo>
                  <a:lnTo>
                    <a:pt x="688" y="42"/>
                  </a:lnTo>
                  <a:lnTo>
                    <a:pt x="662" y="51"/>
                  </a:lnTo>
                  <a:lnTo>
                    <a:pt x="638" y="60"/>
                  </a:lnTo>
                  <a:lnTo>
                    <a:pt x="613" y="70"/>
                  </a:lnTo>
                  <a:lnTo>
                    <a:pt x="588" y="81"/>
                  </a:lnTo>
                  <a:lnTo>
                    <a:pt x="564" y="92"/>
                  </a:lnTo>
                  <a:lnTo>
                    <a:pt x="540" y="105"/>
                  </a:lnTo>
                  <a:lnTo>
                    <a:pt x="518" y="117"/>
                  </a:lnTo>
                  <a:lnTo>
                    <a:pt x="495" y="130"/>
                  </a:lnTo>
                  <a:lnTo>
                    <a:pt x="472" y="145"/>
                  </a:lnTo>
                  <a:lnTo>
                    <a:pt x="450" y="159"/>
                  </a:lnTo>
                  <a:lnTo>
                    <a:pt x="429" y="175"/>
                  </a:lnTo>
                  <a:lnTo>
                    <a:pt x="408" y="190"/>
                  </a:lnTo>
                  <a:lnTo>
                    <a:pt x="387" y="207"/>
                  </a:lnTo>
                  <a:lnTo>
                    <a:pt x="366" y="225"/>
                  </a:lnTo>
                  <a:lnTo>
                    <a:pt x="348" y="242"/>
                  </a:lnTo>
                  <a:lnTo>
                    <a:pt x="328" y="260"/>
                  </a:lnTo>
                  <a:lnTo>
                    <a:pt x="309" y="278"/>
                  </a:lnTo>
                  <a:lnTo>
                    <a:pt x="292" y="298"/>
                  </a:lnTo>
                  <a:lnTo>
                    <a:pt x="274" y="318"/>
                  </a:lnTo>
                  <a:lnTo>
                    <a:pt x="258" y="338"/>
                  </a:lnTo>
                  <a:lnTo>
                    <a:pt x="241" y="359"/>
                  </a:lnTo>
                  <a:lnTo>
                    <a:pt x="226" y="381"/>
                  </a:lnTo>
                  <a:lnTo>
                    <a:pt x="0" y="381"/>
                  </a:lnTo>
                  <a:lnTo>
                    <a:pt x="39" y="412"/>
                  </a:lnTo>
                  <a:lnTo>
                    <a:pt x="79" y="444"/>
                  </a:lnTo>
                  <a:lnTo>
                    <a:pt x="116" y="478"/>
                  </a:lnTo>
                  <a:lnTo>
                    <a:pt x="153" y="513"/>
                  </a:lnTo>
                  <a:lnTo>
                    <a:pt x="177" y="538"/>
                  </a:lnTo>
                  <a:lnTo>
                    <a:pt x="201" y="564"/>
                  </a:lnTo>
                  <a:lnTo>
                    <a:pt x="224" y="590"/>
                  </a:lnTo>
                  <a:lnTo>
                    <a:pt x="246" y="616"/>
                  </a:lnTo>
                  <a:lnTo>
                    <a:pt x="268" y="643"/>
                  </a:lnTo>
                  <a:lnTo>
                    <a:pt x="289" y="671"/>
                  </a:lnTo>
                  <a:lnTo>
                    <a:pt x="308" y="698"/>
                  </a:lnTo>
                  <a:lnTo>
                    <a:pt x="328" y="727"/>
                  </a:lnTo>
                  <a:lnTo>
                    <a:pt x="347" y="755"/>
                  </a:lnTo>
                  <a:lnTo>
                    <a:pt x="365" y="784"/>
                  </a:lnTo>
                  <a:lnTo>
                    <a:pt x="383" y="813"/>
                  </a:lnTo>
                  <a:lnTo>
                    <a:pt x="400" y="843"/>
                  </a:lnTo>
                  <a:lnTo>
                    <a:pt x="416" y="874"/>
                  </a:lnTo>
                  <a:lnTo>
                    <a:pt x="431" y="906"/>
                  </a:lnTo>
                  <a:lnTo>
                    <a:pt x="446" y="937"/>
                  </a:lnTo>
                  <a:lnTo>
                    <a:pt x="460" y="969"/>
                  </a:lnTo>
                  <a:lnTo>
                    <a:pt x="473" y="1002"/>
                  </a:lnTo>
                  <a:lnTo>
                    <a:pt x="485" y="1035"/>
                  </a:lnTo>
                  <a:lnTo>
                    <a:pt x="498" y="1069"/>
                  </a:lnTo>
                  <a:lnTo>
                    <a:pt x="508" y="1103"/>
                  </a:lnTo>
                  <a:lnTo>
                    <a:pt x="519" y="1137"/>
                  </a:lnTo>
                  <a:lnTo>
                    <a:pt x="528" y="1172"/>
                  </a:lnTo>
                  <a:lnTo>
                    <a:pt x="536" y="1206"/>
                  </a:lnTo>
                  <a:lnTo>
                    <a:pt x="543" y="1241"/>
                  </a:lnTo>
                  <a:lnTo>
                    <a:pt x="551" y="1276"/>
                  </a:lnTo>
                  <a:lnTo>
                    <a:pt x="556" y="1311"/>
                  </a:lnTo>
                  <a:lnTo>
                    <a:pt x="561" y="1346"/>
                  </a:lnTo>
                  <a:lnTo>
                    <a:pt x="565" y="1382"/>
                  </a:lnTo>
                  <a:lnTo>
                    <a:pt x="568" y="1418"/>
                  </a:lnTo>
                  <a:lnTo>
                    <a:pt x="570" y="1453"/>
                  </a:lnTo>
                  <a:lnTo>
                    <a:pt x="571" y="1489"/>
                  </a:lnTo>
                  <a:lnTo>
                    <a:pt x="572" y="1525"/>
                  </a:lnTo>
                  <a:lnTo>
                    <a:pt x="571" y="1562"/>
                  </a:lnTo>
                  <a:lnTo>
                    <a:pt x="570" y="1598"/>
                  </a:lnTo>
                  <a:lnTo>
                    <a:pt x="568" y="1634"/>
                  </a:lnTo>
                  <a:lnTo>
                    <a:pt x="565" y="1669"/>
                  </a:lnTo>
                  <a:lnTo>
                    <a:pt x="561" y="1704"/>
                  </a:lnTo>
                  <a:lnTo>
                    <a:pt x="556" y="1741"/>
                  </a:lnTo>
                  <a:lnTo>
                    <a:pt x="551" y="1776"/>
                  </a:lnTo>
                  <a:lnTo>
                    <a:pt x="543" y="1810"/>
                  </a:lnTo>
                  <a:lnTo>
                    <a:pt x="536" y="1845"/>
                  </a:lnTo>
                  <a:lnTo>
                    <a:pt x="528" y="1879"/>
                  </a:lnTo>
                  <a:lnTo>
                    <a:pt x="519" y="1915"/>
                  </a:lnTo>
                  <a:lnTo>
                    <a:pt x="508" y="1949"/>
                  </a:lnTo>
                  <a:lnTo>
                    <a:pt x="498" y="1983"/>
                  </a:lnTo>
                  <a:lnTo>
                    <a:pt x="485" y="2016"/>
                  </a:lnTo>
                  <a:lnTo>
                    <a:pt x="473" y="2050"/>
                  </a:lnTo>
                  <a:lnTo>
                    <a:pt x="460" y="2083"/>
                  </a:lnTo>
                  <a:lnTo>
                    <a:pt x="444" y="2118"/>
                  </a:lnTo>
                  <a:lnTo>
                    <a:pt x="427" y="2154"/>
                  </a:lnTo>
                  <a:lnTo>
                    <a:pt x="502" y="2154"/>
                  </a:lnTo>
                  <a:lnTo>
                    <a:pt x="521" y="2127"/>
                  </a:lnTo>
                  <a:lnTo>
                    <a:pt x="542" y="2101"/>
                  </a:lnTo>
                  <a:lnTo>
                    <a:pt x="564" y="2076"/>
                  </a:lnTo>
                  <a:lnTo>
                    <a:pt x="588" y="2053"/>
                  </a:lnTo>
                  <a:lnTo>
                    <a:pt x="614" y="2032"/>
                  </a:lnTo>
                  <a:lnTo>
                    <a:pt x="640" y="2011"/>
                  </a:lnTo>
                  <a:lnTo>
                    <a:pt x="668" y="1992"/>
                  </a:lnTo>
                  <a:lnTo>
                    <a:pt x="697" y="1976"/>
                  </a:lnTo>
                  <a:lnTo>
                    <a:pt x="727" y="1960"/>
                  </a:lnTo>
                  <a:lnTo>
                    <a:pt x="757" y="1947"/>
                  </a:lnTo>
                  <a:lnTo>
                    <a:pt x="789" y="1935"/>
                  </a:lnTo>
                  <a:lnTo>
                    <a:pt x="822" y="1926"/>
                  </a:lnTo>
                  <a:lnTo>
                    <a:pt x="855" y="1919"/>
                  </a:lnTo>
                  <a:lnTo>
                    <a:pt x="889" y="1913"/>
                  </a:lnTo>
                  <a:lnTo>
                    <a:pt x="924" y="1909"/>
                  </a:lnTo>
                  <a:lnTo>
                    <a:pt x="961" y="1908"/>
                  </a:lnTo>
                  <a:lnTo>
                    <a:pt x="996" y="1909"/>
                  </a:lnTo>
                  <a:lnTo>
                    <a:pt x="1031" y="1913"/>
                  </a:lnTo>
                  <a:lnTo>
                    <a:pt x="1065" y="1919"/>
                  </a:lnTo>
                  <a:lnTo>
                    <a:pt x="1098" y="1926"/>
                  </a:lnTo>
                  <a:lnTo>
                    <a:pt x="1131" y="1935"/>
                  </a:lnTo>
                  <a:lnTo>
                    <a:pt x="1163" y="1947"/>
                  </a:lnTo>
                  <a:lnTo>
                    <a:pt x="1195" y="1960"/>
                  </a:lnTo>
                  <a:lnTo>
                    <a:pt x="1225" y="1976"/>
                  </a:lnTo>
                  <a:lnTo>
                    <a:pt x="1252" y="1992"/>
                  </a:lnTo>
                  <a:lnTo>
                    <a:pt x="1280" y="2011"/>
                  </a:lnTo>
                  <a:lnTo>
                    <a:pt x="1307" y="2032"/>
                  </a:lnTo>
                  <a:lnTo>
                    <a:pt x="1332" y="2053"/>
                  </a:lnTo>
                  <a:lnTo>
                    <a:pt x="1356" y="2076"/>
                  </a:lnTo>
                  <a:lnTo>
                    <a:pt x="1379" y="2101"/>
                  </a:lnTo>
                  <a:lnTo>
                    <a:pt x="1399" y="2127"/>
                  </a:lnTo>
                  <a:lnTo>
                    <a:pt x="1419" y="2154"/>
                  </a:lnTo>
                  <a:lnTo>
                    <a:pt x="1490" y="2154"/>
                  </a:lnTo>
                  <a:lnTo>
                    <a:pt x="1473" y="2118"/>
                  </a:lnTo>
                  <a:lnTo>
                    <a:pt x="1456" y="2083"/>
                  </a:lnTo>
                  <a:lnTo>
                    <a:pt x="1443" y="2050"/>
                  </a:lnTo>
                  <a:lnTo>
                    <a:pt x="1431" y="2016"/>
                  </a:lnTo>
                  <a:lnTo>
                    <a:pt x="1419" y="1983"/>
                  </a:lnTo>
                  <a:lnTo>
                    <a:pt x="1408" y="1949"/>
                  </a:lnTo>
                  <a:lnTo>
                    <a:pt x="1397" y="1915"/>
                  </a:lnTo>
                  <a:lnTo>
                    <a:pt x="1388" y="1879"/>
                  </a:lnTo>
                  <a:lnTo>
                    <a:pt x="1380" y="1845"/>
                  </a:lnTo>
                  <a:lnTo>
                    <a:pt x="1373" y="1810"/>
                  </a:lnTo>
                  <a:lnTo>
                    <a:pt x="1366" y="1776"/>
                  </a:lnTo>
                  <a:lnTo>
                    <a:pt x="1360" y="1741"/>
                  </a:lnTo>
                  <a:lnTo>
                    <a:pt x="1355" y="1704"/>
                  </a:lnTo>
                  <a:lnTo>
                    <a:pt x="1351" y="1669"/>
                  </a:lnTo>
                  <a:lnTo>
                    <a:pt x="1348" y="1634"/>
                  </a:lnTo>
                  <a:lnTo>
                    <a:pt x="1346" y="1598"/>
                  </a:lnTo>
                  <a:lnTo>
                    <a:pt x="1345" y="1562"/>
                  </a:lnTo>
                  <a:lnTo>
                    <a:pt x="1345" y="1525"/>
                  </a:lnTo>
                  <a:lnTo>
                    <a:pt x="1345" y="1489"/>
                  </a:lnTo>
                  <a:lnTo>
                    <a:pt x="1346" y="1453"/>
                  </a:lnTo>
                  <a:lnTo>
                    <a:pt x="1348" y="1418"/>
                  </a:lnTo>
                  <a:lnTo>
                    <a:pt x="1351" y="1382"/>
                  </a:lnTo>
                  <a:lnTo>
                    <a:pt x="1355" y="1346"/>
                  </a:lnTo>
                  <a:lnTo>
                    <a:pt x="1360" y="1311"/>
                  </a:lnTo>
                  <a:lnTo>
                    <a:pt x="1366" y="1276"/>
                  </a:lnTo>
                  <a:lnTo>
                    <a:pt x="1373" y="1241"/>
                  </a:lnTo>
                  <a:lnTo>
                    <a:pt x="1380" y="1206"/>
                  </a:lnTo>
                  <a:lnTo>
                    <a:pt x="1388" y="1172"/>
                  </a:lnTo>
                  <a:lnTo>
                    <a:pt x="1397" y="1137"/>
                  </a:lnTo>
                  <a:lnTo>
                    <a:pt x="1408" y="1103"/>
                  </a:lnTo>
                  <a:lnTo>
                    <a:pt x="1419" y="1069"/>
                  </a:lnTo>
                  <a:lnTo>
                    <a:pt x="1431" y="1035"/>
                  </a:lnTo>
                  <a:lnTo>
                    <a:pt x="1443" y="1002"/>
                  </a:lnTo>
                  <a:lnTo>
                    <a:pt x="1456" y="969"/>
                  </a:lnTo>
                  <a:lnTo>
                    <a:pt x="1471" y="937"/>
                  </a:lnTo>
                  <a:lnTo>
                    <a:pt x="1485" y="906"/>
                  </a:lnTo>
                  <a:lnTo>
                    <a:pt x="1501" y="874"/>
                  </a:lnTo>
                  <a:lnTo>
                    <a:pt x="1516" y="843"/>
                  </a:lnTo>
                  <a:lnTo>
                    <a:pt x="1533" y="813"/>
                  </a:lnTo>
                  <a:lnTo>
                    <a:pt x="1551" y="784"/>
                  </a:lnTo>
                  <a:lnTo>
                    <a:pt x="1569" y="755"/>
                  </a:lnTo>
                  <a:lnTo>
                    <a:pt x="1588" y="727"/>
                  </a:lnTo>
                  <a:lnTo>
                    <a:pt x="1608" y="698"/>
                  </a:lnTo>
                  <a:lnTo>
                    <a:pt x="1628" y="671"/>
                  </a:lnTo>
                  <a:lnTo>
                    <a:pt x="1649" y="643"/>
                  </a:lnTo>
                  <a:lnTo>
                    <a:pt x="1671" y="616"/>
                  </a:lnTo>
                  <a:lnTo>
                    <a:pt x="1692" y="590"/>
                  </a:lnTo>
                  <a:lnTo>
                    <a:pt x="1715" y="564"/>
                  </a:lnTo>
                  <a:lnTo>
                    <a:pt x="1739" y="538"/>
                  </a:lnTo>
                  <a:lnTo>
                    <a:pt x="1764" y="513"/>
                  </a:lnTo>
                  <a:close/>
                  <a:moveTo>
                    <a:pt x="961" y="645"/>
                  </a:moveTo>
                  <a:lnTo>
                    <a:pt x="961" y="645"/>
                  </a:lnTo>
                  <a:lnTo>
                    <a:pt x="939" y="644"/>
                  </a:lnTo>
                  <a:lnTo>
                    <a:pt x="918" y="641"/>
                  </a:lnTo>
                  <a:lnTo>
                    <a:pt x="898" y="635"/>
                  </a:lnTo>
                  <a:lnTo>
                    <a:pt x="879" y="628"/>
                  </a:lnTo>
                  <a:lnTo>
                    <a:pt x="861" y="619"/>
                  </a:lnTo>
                  <a:lnTo>
                    <a:pt x="844" y="609"/>
                  </a:lnTo>
                  <a:lnTo>
                    <a:pt x="828" y="597"/>
                  </a:lnTo>
                  <a:lnTo>
                    <a:pt x="814" y="584"/>
                  </a:lnTo>
                  <a:lnTo>
                    <a:pt x="800" y="569"/>
                  </a:lnTo>
                  <a:lnTo>
                    <a:pt x="788" y="553"/>
                  </a:lnTo>
                  <a:lnTo>
                    <a:pt x="777" y="535"/>
                  </a:lnTo>
                  <a:lnTo>
                    <a:pt x="768" y="517"/>
                  </a:lnTo>
                  <a:lnTo>
                    <a:pt x="762" y="498"/>
                  </a:lnTo>
                  <a:lnTo>
                    <a:pt x="757" y="478"/>
                  </a:lnTo>
                  <a:lnTo>
                    <a:pt x="754" y="457"/>
                  </a:lnTo>
                  <a:lnTo>
                    <a:pt x="753" y="437"/>
                  </a:lnTo>
                  <a:lnTo>
                    <a:pt x="754" y="415"/>
                  </a:lnTo>
                  <a:lnTo>
                    <a:pt x="757" y="394"/>
                  </a:lnTo>
                  <a:lnTo>
                    <a:pt x="762" y="375"/>
                  </a:lnTo>
                  <a:lnTo>
                    <a:pt x="768" y="355"/>
                  </a:lnTo>
                  <a:lnTo>
                    <a:pt x="777" y="337"/>
                  </a:lnTo>
                  <a:lnTo>
                    <a:pt x="788" y="320"/>
                  </a:lnTo>
                  <a:lnTo>
                    <a:pt x="800" y="304"/>
                  </a:lnTo>
                  <a:lnTo>
                    <a:pt x="814" y="290"/>
                  </a:lnTo>
                  <a:lnTo>
                    <a:pt x="828" y="276"/>
                  </a:lnTo>
                  <a:lnTo>
                    <a:pt x="844" y="264"/>
                  </a:lnTo>
                  <a:lnTo>
                    <a:pt x="861" y="254"/>
                  </a:lnTo>
                  <a:lnTo>
                    <a:pt x="879" y="244"/>
                  </a:lnTo>
                  <a:lnTo>
                    <a:pt x="898" y="238"/>
                  </a:lnTo>
                  <a:lnTo>
                    <a:pt x="918" y="233"/>
                  </a:lnTo>
                  <a:lnTo>
                    <a:pt x="939" y="230"/>
                  </a:lnTo>
                  <a:lnTo>
                    <a:pt x="961" y="229"/>
                  </a:lnTo>
                  <a:lnTo>
                    <a:pt x="981" y="230"/>
                  </a:lnTo>
                  <a:lnTo>
                    <a:pt x="1002" y="233"/>
                  </a:lnTo>
                  <a:lnTo>
                    <a:pt x="1022" y="238"/>
                  </a:lnTo>
                  <a:lnTo>
                    <a:pt x="1041" y="244"/>
                  </a:lnTo>
                  <a:lnTo>
                    <a:pt x="1059" y="254"/>
                  </a:lnTo>
                  <a:lnTo>
                    <a:pt x="1077" y="264"/>
                  </a:lnTo>
                  <a:lnTo>
                    <a:pt x="1093" y="276"/>
                  </a:lnTo>
                  <a:lnTo>
                    <a:pt x="1108" y="290"/>
                  </a:lnTo>
                  <a:lnTo>
                    <a:pt x="1121" y="304"/>
                  </a:lnTo>
                  <a:lnTo>
                    <a:pt x="1132" y="320"/>
                  </a:lnTo>
                  <a:lnTo>
                    <a:pt x="1143" y="337"/>
                  </a:lnTo>
                  <a:lnTo>
                    <a:pt x="1152" y="355"/>
                  </a:lnTo>
                  <a:lnTo>
                    <a:pt x="1159" y="375"/>
                  </a:lnTo>
                  <a:lnTo>
                    <a:pt x="1165" y="394"/>
                  </a:lnTo>
                  <a:lnTo>
                    <a:pt x="1168" y="415"/>
                  </a:lnTo>
                  <a:lnTo>
                    <a:pt x="1169" y="437"/>
                  </a:lnTo>
                  <a:lnTo>
                    <a:pt x="1168" y="457"/>
                  </a:lnTo>
                  <a:lnTo>
                    <a:pt x="1165" y="478"/>
                  </a:lnTo>
                  <a:lnTo>
                    <a:pt x="1159" y="498"/>
                  </a:lnTo>
                  <a:lnTo>
                    <a:pt x="1152" y="517"/>
                  </a:lnTo>
                  <a:lnTo>
                    <a:pt x="1143" y="535"/>
                  </a:lnTo>
                  <a:lnTo>
                    <a:pt x="1132" y="553"/>
                  </a:lnTo>
                  <a:lnTo>
                    <a:pt x="1121" y="569"/>
                  </a:lnTo>
                  <a:lnTo>
                    <a:pt x="1108" y="584"/>
                  </a:lnTo>
                  <a:lnTo>
                    <a:pt x="1093" y="597"/>
                  </a:lnTo>
                  <a:lnTo>
                    <a:pt x="1077" y="609"/>
                  </a:lnTo>
                  <a:lnTo>
                    <a:pt x="1059" y="619"/>
                  </a:lnTo>
                  <a:lnTo>
                    <a:pt x="1041" y="628"/>
                  </a:lnTo>
                  <a:lnTo>
                    <a:pt x="1022" y="635"/>
                  </a:lnTo>
                  <a:lnTo>
                    <a:pt x="1002" y="641"/>
                  </a:lnTo>
                  <a:lnTo>
                    <a:pt x="981" y="644"/>
                  </a:lnTo>
                  <a:lnTo>
                    <a:pt x="961" y="6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32" tIns="45715" rIns="91432"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1" name="Slide Number Placeholder 2">
            <a:extLst>
              <a:ext uri="{FF2B5EF4-FFF2-40B4-BE49-F238E27FC236}">
                <a16:creationId xmlns:a16="http://schemas.microsoft.com/office/drawing/2014/main" id="{DE02D10D-5752-4B3D-A9A3-ACD99F5AFFB6}"/>
              </a:ext>
            </a:extLst>
          </p:cNvPr>
          <p:cNvSpPr>
            <a:spLocks noGrp="1"/>
          </p:cNvSpPr>
          <p:nvPr>
            <p:ph type="sldNum" sz="quarter" idx="18"/>
          </p:nvPr>
        </p:nvSpPr>
        <p:spPr>
          <a:xfrm>
            <a:off x="382932"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srgbClr val="2F469C">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GB" sz="900" b="0" i="0" u="none" strike="noStrike" kern="1200" cap="none" spc="0" normalizeH="0" baseline="0" noProof="0" dirty="0">
                <a:ln>
                  <a:noFill/>
                </a:ln>
                <a:solidFill>
                  <a:srgbClr val="2F469C">
                    <a:lumMod val="75000"/>
                  </a:srgbClr>
                </a:solidFill>
                <a:effectLst/>
                <a:uLnTx/>
                <a:uFillTx/>
                <a:latin typeface="+mn-lt"/>
                <a:ea typeface="+mn-ea"/>
                <a:cs typeface="+mn-cs"/>
              </a:rPr>
              <a:t> </a:t>
            </a:r>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a:t>
            </a:r>
          </a:p>
        </p:txBody>
      </p:sp>
      <p:sp>
        <p:nvSpPr>
          <p:cNvPr id="14" name="Title 10">
            <a:extLst>
              <a:ext uri="{FF2B5EF4-FFF2-40B4-BE49-F238E27FC236}">
                <a16:creationId xmlns:a16="http://schemas.microsoft.com/office/drawing/2014/main" id="{6399FD91-00F5-7A47-9D98-8985422787EB}"/>
              </a:ext>
            </a:extLst>
          </p:cNvPr>
          <p:cNvSpPr>
            <a:spLocks noGrp="1"/>
          </p:cNvSpPr>
          <p:nvPr>
            <p:ph type="title"/>
          </p:nvPr>
        </p:nvSpPr>
        <p:spPr>
          <a:xfrm>
            <a:off x="562949" y="101841"/>
            <a:ext cx="11396815" cy="1172629"/>
          </a:xfrm>
        </p:spPr>
        <p:txBody>
          <a:bodyPr/>
          <a:lstStyle/>
          <a:p>
            <a:r>
              <a:rPr lang="en-GB" sz="2600" dirty="0">
                <a:solidFill>
                  <a:srgbClr val="2F469C"/>
                </a:solidFill>
              </a:rPr>
              <a:t>A CONSISTENT PHILOSOPHY UNDERPINS THE SERVICES IPSOS PROVIDES AT ALL STAGES OF INNOVATION DEVELOPMENT</a:t>
            </a:r>
            <a:endParaRPr lang="en-US" sz="2600" dirty="0">
              <a:solidFill>
                <a:srgbClr val="2F469C"/>
              </a:solidFill>
            </a:endParaRPr>
          </a:p>
        </p:txBody>
      </p:sp>
    </p:spTree>
    <p:extLst>
      <p:ext uri="{BB962C8B-B14F-4D97-AF65-F5344CB8AC3E}">
        <p14:creationId xmlns:p14="http://schemas.microsoft.com/office/powerpoint/2010/main" val="383224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9BDCF5E-72C6-4488-A5AB-DC1EC6DF04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6" r="9107" b="8027"/>
          <a:stretch/>
        </p:blipFill>
        <p:spPr>
          <a:xfrm>
            <a:off x="5868751" y="1510333"/>
            <a:ext cx="6318899" cy="4609972"/>
          </a:xfrm>
          <a:prstGeom prst="rect">
            <a:avLst/>
          </a:prstGeom>
        </p:spPr>
      </p:pic>
      <p:sp>
        <p:nvSpPr>
          <p:cNvPr id="30" name="Freeform 12">
            <a:extLst>
              <a:ext uri="{FF2B5EF4-FFF2-40B4-BE49-F238E27FC236}">
                <a16:creationId xmlns:a16="http://schemas.microsoft.com/office/drawing/2014/main" id="{D1C8CD28-5470-4828-9996-7DD5ADA7D14A}"/>
              </a:ext>
            </a:extLst>
          </p:cNvPr>
          <p:cNvSpPr/>
          <p:nvPr/>
        </p:nvSpPr>
        <p:spPr>
          <a:xfrm>
            <a:off x="2003986" y="2209265"/>
            <a:ext cx="3207251" cy="713913"/>
          </a:xfrm>
          <a:custGeom>
            <a:avLst/>
            <a:gdLst>
              <a:gd name="connsiteX0" fmla="*/ 0 w 1799797"/>
              <a:gd name="connsiteY0" fmla="*/ 0 h 1894786"/>
              <a:gd name="connsiteX1" fmla="*/ 1799797 w 1799797"/>
              <a:gd name="connsiteY1" fmla="*/ 0 h 1894786"/>
              <a:gd name="connsiteX2" fmla="*/ 1799797 w 1799797"/>
              <a:gd name="connsiteY2" fmla="*/ 1894786 h 1894786"/>
              <a:gd name="connsiteX3" fmla="*/ 0 w 1799797"/>
              <a:gd name="connsiteY3" fmla="*/ 1894786 h 1894786"/>
              <a:gd name="connsiteX4" fmla="*/ 0 w 1799797"/>
              <a:gd name="connsiteY4" fmla="*/ 0 h 189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97" h="1894786">
                <a:moveTo>
                  <a:pt x="0" y="0"/>
                </a:moveTo>
                <a:lnTo>
                  <a:pt x="1799797" y="0"/>
                </a:lnTo>
                <a:lnTo>
                  <a:pt x="1799797" y="1894786"/>
                </a:lnTo>
                <a:lnTo>
                  <a:pt x="0" y="1894786"/>
                </a:lnTo>
                <a:lnTo>
                  <a:pt x="0" y="0"/>
                </a:lnTo>
                <a:close/>
              </a:path>
            </a:pathLst>
          </a:custGeom>
          <a:noFill/>
          <a:ln w="12700" cap="flat" cmpd="sng" algn="ctr">
            <a:noFill/>
            <a:prstDash val="solid"/>
            <a:miter lim="800000"/>
          </a:ln>
          <a:effectLst/>
        </p:spPr>
        <p:txBody>
          <a:bodyPr spcFirstLastPara="0" vert="horz" wrap="square" lIns="0" tIns="0" rIns="0" bIns="0" numCol="1" spcCol="968" anchor="t" anchorCtr="0">
            <a:spAutoFit/>
          </a:bodyPr>
          <a:lstStyle/>
          <a:p>
            <a:pPr marL="0" marR="0" lvl="0" indent="0" algn="l" defTabSz="366888" rtl="0" eaLnBrk="1" fontAlgn="auto" latinLnBrk="0" hangingPunct="1">
              <a:lnSpc>
                <a:spcPct val="90000"/>
              </a:lnSpc>
              <a:spcBef>
                <a:spcPct val="0"/>
              </a:spcBef>
              <a:spcAft>
                <a:spcPts val="600"/>
              </a:spcAft>
              <a:buClrTx/>
              <a:buSzTx/>
              <a:buFontTx/>
              <a:buNone/>
              <a:tabLst/>
              <a:defRPr/>
            </a:pPr>
            <a:r>
              <a:rPr kumimoji="0" lang="en-US" sz="1799" b="1" i="0" u="none" strike="noStrike" kern="0" cap="none" spc="0" normalizeH="0" baseline="0" noProof="0" dirty="0">
                <a:ln>
                  <a:noFill/>
                </a:ln>
                <a:solidFill>
                  <a:srgbClr val="00ACA4"/>
                </a:solidFill>
                <a:effectLst/>
                <a:uLnTx/>
                <a:uFillTx/>
                <a:latin typeface="Arial"/>
                <a:ea typeface="+mn-ea"/>
                <a:cs typeface="Calibri Light" charset="0"/>
              </a:rPr>
              <a:t>R</a:t>
            </a:r>
            <a:r>
              <a:rPr kumimoji="0" lang="en-US" sz="1799" b="1" i="0" u="none" strike="noStrike" kern="0" cap="none" spc="0" normalizeH="0" baseline="0" noProof="0" dirty="0">
                <a:ln>
                  <a:noFill/>
                </a:ln>
                <a:solidFill>
                  <a:sysClr val="windowText" lastClr="000000"/>
                </a:solidFill>
                <a:effectLst/>
                <a:uLnTx/>
                <a:uFillTx/>
                <a:latin typeface="Arial"/>
                <a:ea typeface="+mn-ea"/>
                <a:cs typeface="Calibri Light" charset="0"/>
              </a:rPr>
              <a:t>ELEVANCE</a:t>
            </a:r>
          </a:p>
          <a:p>
            <a:pPr marL="0" marR="0" lvl="0" indent="0" algn="l" defTabSz="366888" rtl="0" eaLnBrk="1" fontAlgn="auto" latinLnBrk="0" hangingPunct="1">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t>Extent to which an innovation </a:t>
            </a:r>
            <a:br>
              <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br>
            <a:r>
              <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t>meets consumer needs</a:t>
            </a:r>
          </a:p>
        </p:txBody>
      </p:sp>
      <p:sp>
        <p:nvSpPr>
          <p:cNvPr id="31" name="Freeform 13">
            <a:extLst>
              <a:ext uri="{FF2B5EF4-FFF2-40B4-BE49-F238E27FC236}">
                <a16:creationId xmlns:a16="http://schemas.microsoft.com/office/drawing/2014/main" id="{013BFABC-613A-4406-B502-A667747CE9AA}"/>
              </a:ext>
            </a:extLst>
          </p:cNvPr>
          <p:cNvSpPr/>
          <p:nvPr/>
        </p:nvSpPr>
        <p:spPr>
          <a:xfrm>
            <a:off x="2003986" y="3505769"/>
            <a:ext cx="3207251" cy="907813"/>
          </a:xfrm>
          <a:custGeom>
            <a:avLst/>
            <a:gdLst>
              <a:gd name="connsiteX0" fmla="*/ 0 w 1799797"/>
              <a:gd name="connsiteY0" fmla="*/ 0 h 1894786"/>
              <a:gd name="connsiteX1" fmla="*/ 1799797 w 1799797"/>
              <a:gd name="connsiteY1" fmla="*/ 0 h 1894786"/>
              <a:gd name="connsiteX2" fmla="*/ 1799797 w 1799797"/>
              <a:gd name="connsiteY2" fmla="*/ 1894786 h 1894786"/>
              <a:gd name="connsiteX3" fmla="*/ 0 w 1799797"/>
              <a:gd name="connsiteY3" fmla="*/ 1894786 h 1894786"/>
              <a:gd name="connsiteX4" fmla="*/ 0 w 1799797"/>
              <a:gd name="connsiteY4" fmla="*/ 0 h 189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97" h="1894786">
                <a:moveTo>
                  <a:pt x="0" y="0"/>
                </a:moveTo>
                <a:lnTo>
                  <a:pt x="1799797" y="0"/>
                </a:lnTo>
                <a:lnTo>
                  <a:pt x="1799797" y="1894786"/>
                </a:lnTo>
                <a:lnTo>
                  <a:pt x="0" y="1894786"/>
                </a:lnTo>
                <a:lnTo>
                  <a:pt x="0" y="0"/>
                </a:lnTo>
                <a:close/>
              </a:path>
            </a:pathLst>
          </a:custGeom>
          <a:noFill/>
          <a:ln w="12700" cap="flat" cmpd="sng" algn="ctr">
            <a:noFill/>
            <a:prstDash val="solid"/>
            <a:miter lim="800000"/>
          </a:ln>
          <a:effectLst/>
        </p:spPr>
        <p:txBody>
          <a:bodyPr spcFirstLastPara="0" vert="horz" wrap="square" lIns="0" tIns="0" rIns="0" bIns="0" numCol="1" spcCol="968" anchor="t" anchorCtr="0">
            <a:spAutoFit/>
          </a:bodyPr>
          <a:lstStyle/>
          <a:p>
            <a:pPr marL="0" marR="0" lvl="0" indent="0" algn="l" defTabSz="366888" rtl="0" eaLnBrk="1" fontAlgn="auto" latinLnBrk="0" hangingPunct="1">
              <a:lnSpc>
                <a:spcPct val="90000"/>
              </a:lnSpc>
              <a:spcBef>
                <a:spcPct val="0"/>
              </a:spcBef>
              <a:spcAft>
                <a:spcPts val="600"/>
              </a:spcAft>
              <a:buClrTx/>
              <a:buSzTx/>
              <a:buFontTx/>
              <a:buNone/>
              <a:tabLst/>
              <a:defRPr/>
            </a:pPr>
            <a:r>
              <a:rPr kumimoji="0" lang="en-US" sz="1799" b="1" i="0" u="none" strike="noStrike" kern="0" cap="none" spc="0" normalizeH="0" baseline="0" noProof="0" dirty="0">
                <a:ln>
                  <a:noFill/>
                </a:ln>
                <a:solidFill>
                  <a:srgbClr val="00ACA4"/>
                </a:solidFill>
                <a:effectLst/>
                <a:uLnTx/>
                <a:uFillTx/>
                <a:latin typeface="Arial"/>
                <a:ea typeface="+mn-ea"/>
                <a:cs typeface="Calibri Light" charset="0"/>
              </a:rPr>
              <a:t>E</a:t>
            </a:r>
            <a:r>
              <a:rPr kumimoji="0" lang="en-US" sz="1799" b="1" i="0" u="none" strike="noStrike" kern="0" cap="none" spc="0" normalizeH="0" baseline="0" noProof="0" dirty="0">
                <a:ln>
                  <a:noFill/>
                </a:ln>
                <a:solidFill>
                  <a:sysClr val="windowText" lastClr="000000"/>
                </a:solidFill>
                <a:effectLst/>
                <a:uLnTx/>
                <a:uFillTx/>
                <a:latin typeface="Arial"/>
                <a:ea typeface="+mn-ea"/>
                <a:cs typeface="Calibri Light" charset="0"/>
              </a:rPr>
              <a:t>XPENSIVENESS</a:t>
            </a:r>
          </a:p>
          <a:p>
            <a:pPr marL="0" marR="0" lvl="0" indent="0" algn="l" defTabSz="366888" rtl="0" eaLnBrk="1" fontAlgn="auto" latinLnBrk="0" hangingPunct="1">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t>Extent to which an innovation is perceived to be higher-priced than competitors</a:t>
            </a:r>
          </a:p>
        </p:txBody>
      </p:sp>
      <p:sp>
        <p:nvSpPr>
          <p:cNvPr id="32" name="Freeform 14">
            <a:extLst>
              <a:ext uri="{FF2B5EF4-FFF2-40B4-BE49-F238E27FC236}">
                <a16:creationId xmlns:a16="http://schemas.microsoft.com/office/drawing/2014/main" id="{E0002A8D-0B38-4758-A88A-1072C4E68742}"/>
              </a:ext>
            </a:extLst>
          </p:cNvPr>
          <p:cNvSpPr/>
          <p:nvPr/>
        </p:nvSpPr>
        <p:spPr>
          <a:xfrm>
            <a:off x="2003984" y="4802272"/>
            <a:ext cx="3207212" cy="713913"/>
          </a:xfrm>
          <a:custGeom>
            <a:avLst/>
            <a:gdLst>
              <a:gd name="connsiteX0" fmla="*/ 0 w 1799797"/>
              <a:gd name="connsiteY0" fmla="*/ 0 h 1894786"/>
              <a:gd name="connsiteX1" fmla="*/ 1799797 w 1799797"/>
              <a:gd name="connsiteY1" fmla="*/ 0 h 1894786"/>
              <a:gd name="connsiteX2" fmla="*/ 1799797 w 1799797"/>
              <a:gd name="connsiteY2" fmla="*/ 1894786 h 1894786"/>
              <a:gd name="connsiteX3" fmla="*/ 0 w 1799797"/>
              <a:gd name="connsiteY3" fmla="*/ 1894786 h 1894786"/>
              <a:gd name="connsiteX4" fmla="*/ 0 w 1799797"/>
              <a:gd name="connsiteY4" fmla="*/ 0 h 189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797" h="1894786">
                <a:moveTo>
                  <a:pt x="0" y="0"/>
                </a:moveTo>
                <a:lnTo>
                  <a:pt x="1799797" y="0"/>
                </a:lnTo>
                <a:lnTo>
                  <a:pt x="1799797" y="1894786"/>
                </a:lnTo>
                <a:lnTo>
                  <a:pt x="0" y="1894786"/>
                </a:lnTo>
                <a:lnTo>
                  <a:pt x="0" y="0"/>
                </a:lnTo>
                <a:close/>
              </a:path>
            </a:pathLst>
          </a:custGeom>
          <a:noFill/>
          <a:ln w="12700" cap="flat" cmpd="sng" algn="ctr">
            <a:noFill/>
            <a:prstDash val="solid"/>
            <a:miter lim="800000"/>
          </a:ln>
          <a:effectLst/>
        </p:spPr>
        <p:txBody>
          <a:bodyPr spcFirstLastPara="0" vert="horz" wrap="square" lIns="0" tIns="0" rIns="0" bIns="0" numCol="1" spcCol="968" anchor="t" anchorCtr="0">
            <a:spAutoFit/>
          </a:bodyPr>
          <a:lstStyle/>
          <a:p>
            <a:pPr marL="0" marR="0" lvl="0" indent="0" algn="l" defTabSz="366888" rtl="0" eaLnBrk="1" fontAlgn="auto" latinLnBrk="0" hangingPunct="1">
              <a:lnSpc>
                <a:spcPct val="90000"/>
              </a:lnSpc>
              <a:spcBef>
                <a:spcPct val="0"/>
              </a:spcBef>
              <a:spcAft>
                <a:spcPts val="600"/>
              </a:spcAft>
              <a:buClrTx/>
              <a:buSzTx/>
              <a:buFontTx/>
              <a:buNone/>
              <a:tabLst/>
              <a:defRPr/>
            </a:pPr>
            <a:r>
              <a:rPr kumimoji="0" lang="en-US" sz="1799" b="1" i="0" u="none" strike="noStrike" kern="0" cap="none" spc="0" normalizeH="0" baseline="0" noProof="0" dirty="0">
                <a:ln>
                  <a:noFill/>
                </a:ln>
                <a:solidFill>
                  <a:srgbClr val="00ACA4"/>
                </a:solidFill>
                <a:effectLst/>
                <a:uLnTx/>
                <a:uFillTx/>
                <a:latin typeface="Arial"/>
                <a:ea typeface="+mn-ea"/>
                <a:cs typeface="Calibri Light" charset="0"/>
              </a:rPr>
              <a:t>D</a:t>
            </a:r>
            <a:r>
              <a:rPr kumimoji="0" lang="en-US" sz="1799" b="1" i="0" u="none" strike="noStrike" kern="0" cap="none" spc="0" normalizeH="0" baseline="0" noProof="0" dirty="0">
                <a:ln>
                  <a:noFill/>
                </a:ln>
                <a:solidFill>
                  <a:sysClr val="windowText" lastClr="000000"/>
                </a:solidFill>
                <a:effectLst/>
                <a:uLnTx/>
                <a:uFillTx/>
                <a:latin typeface="Arial"/>
                <a:ea typeface="+mn-ea"/>
                <a:cs typeface="Calibri Light" charset="0"/>
              </a:rPr>
              <a:t>IFFERENTIATION</a:t>
            </a:r>
          </a:p>
          <a:p>
            <a:pPr marL="0" marR="0" lvl="0" indent="0" algn="l" defTabSz="366888" rtl="0" eaLnBrk="1" fontAlgn="auto" latinLnBrk="0" hangingPunct="1">
              <a:lnSpc>
                <a:spcPct val="90000"/>
              </a:lnSpc>
              <a:spcBef>
                <a:spcPct val="0"/>
              </a:spcBef>
              <a:spcAft>
                <a:spcPts val="600"/>
              </a:spcAft>
              <a:buClrTx/>
              <a:buSzTx/>
              <a:buFontTx/>
              <a:buNone/>
              <a:tabLst/>
              <a:defRPr/>
            </a:pPr>
            <a:r>
              <a:rPr kumimoji="0" lang="en-GB" sz="1400" b="0" i="0" u="none" strike="noStrike" kern="0" cap="none" spc="0" normalizeH="0" baseline="0" noProof="0" dirty="0">
                <a:ln>
                  <a:noFill/>
                </a:ln>
                <a:solidFill>
                  <a:prstClr val="black">
                    <a:lumMod val="75000"/>
                    <a:lumOff val="25000"/>
                  </a:prstClr>
                </a:solidFill>
                <a:effectLst/>
                <a:uLnTx/>
                <a:uFillTx/>
                <a:latin typeface="Arial"/>
                <a:ea typeface="+mn-ea"/>
                <a:cs typeface="Calibri Light" charset="0"/>
              </a:rPr>
              <a:t>Extent to which the innovation provides unique benefits vs. competitors</a:t>
            </a:r>
          </a:p>
        </p:txBody>
      </p:sp>
      <p:sp>
        <p:nvSpPr>
          <p:cNvPr id="33" name="Oval 32">
            <a:extLst>
              <a:ext uri="{FF2B5EF4-FFF2-40B4-BE49-F238E27FC236}">
                <a16:creationId xmlns:a16="http://schemas.microsoft.com/office/drawing/2014/main" id="{BD17EE17-0EE5-4870-834D-4A0FD96A156E}"/>
              </a:ext>
            </a:extLst>
          </p:cNvPr>
          <p:cNvSpPr/>
          <p:nvPr/>
        </p:nvSpPr>
        <p:spPr>
          <a:xfrm>
            <a:off x="1089039" y="2171024"/>
            <a:ext cx="696722" cy="695584"/>
          </a:xfrm>
          <a:prstGeom prst="ellipse">
            <a:avLst/>
          </a:prstGeom>
          <a:solidFill>
            <a:srgbClr val="00ACA4"/>
          </a:solidFill>
          <a:ln w="9525" cap="flat" cmpd="sng" algn="ctr">
            <a:solidFill>
              <a:srgbClr val="C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287" rtl="0" eaLnBrk="1" fontAlgn="auto" latinLnBrk="0" hangingPunct="1">
              <a:lnSpc>
                <a:spcPct val="100000"/>
              </a:lnSpc>
              <a:spcBef>
                <a:spcPts val="0"/>
              </a:spcBef>
              <a:spcAft>
                <a:spcPts val="0"/>
              </a:spcAft>
              <a:buClrTx/>
              <a:buSzTx/>
              <a:buFontTx/>
              <a:buNone/>
              <a:tabLst/>
              <a:defRPr/>
            </a:pPr>
            <a:r>
              <a:rPr kumimoji="0" lang="en-US" sz="2902" b="0" i="0" u="none" strike="noStrike" kern="0" cap="none" spc="0" normalizeH="0" baseline="0" noProof="0" dirty="0">
                <a:ln>
                  <a:noFill/>
                </a:ln>
                <a:solidFill>
                  <a:srgbClr val="FFFFFF"/>
                </a:solidFill>
                <a:effectLst/>
                <a:uLnTx/>
                <a:uFillTx/>
                <a:latin typeface="Arial Black"/>
                <a:ea typeface="+mn-ea"/>
                <a:cs typeface="+mn-cs"/>
              </a:rPr>
              <a:t>R</a:t>
            </a:r>
          </a:p>
        </p:txBody>
      </p:sp>
      <p:sp>
        <p:nvSpPr>
          <p:cNvPr id="34" name="Oval 33">
            <a:extLst>
              <a:ext uri="{FF2B5EF4-FFF2-40B4-BE49-F238E27FC236}">
                <a16:creationId xmlns:a16="http://schemas.microsoft.com/office/drawing/2014/main" id="{7E4C16AD-8460-46B0-AEA0-892D343DBA01}"/>
              </a:ext>
            </a:extLst>
          </p:cNvPr>
          <p:cNvSpPr/>
          <p:nvPr/>
        </p:nvSpPr>
        <p:spPr>
          <a:xfrm>
            <a:off x="1089039" y="3467527"/>
            <a:ext cx="696722" cy="695584"/>
          </a:xfrm>
          <a:prstGeom prst="ellipse">
            <a:avLst/>
          </a:prstGeom>
          <a:solidFill>
            <a:srgbClr val="00ACA4"/>
          </a:solidFill>
          <a:ln w="9525" cap="flat" cmpd="sng" algn="ctr">
            <a:solidFill>
              <a:srgbClr val="C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287" rtl="0" eaLnBrk="1" fontAlgn="auto" latinLnBrk="0" hangingPunct="1">
              <a:lnSpc>
                <a:spcPct val="100000"/>
              </a:lnSpc>
              <a:spcBef>
                <a:spcPts val="0"/>
              </a:spcBef>
              <a:spcAft>
                <a:spcPts val="0"/>
              </a:spcAft>
              <a:buClrTx/>
              <a:buSzTx/>
              <a:buFontTx/>
              <a:buNone/>
              <a:tabLst/>
              <a:defRPr/>
            </a:pPr>
            <a:r>
              <a:rPr kumimoji="0" lang="en-US" sz="2902" b="0" i="0" u="none" strike="noStrike" kern="0" cap="none" spc="0" normalizeH="0" baseline="0" noProof="0" dirty="0">
                <a:ln>
                  <a:noFill/>
                </a:ln>
                <a:solidFill>
                  <a:srgbClr val="FFFFFF"/>
                </a:solidFill>
                <a:effectLst/>
                <a:uLnTx/>
                <a:uFillTx/>
                <a:latin typeface="Arial Black"/>
                <a:ea typeface="+mn-ea"/>
                <a:cs typeface="+mn-cs"/>
              </a:rPr>
              <a:t>E</a:t>
            </a:r>
          </a:p>
        </p:txBody>
      </p:sp>
      <p:sp>
        <p:nvSpPr>
          <p:cNvPr id="35" name="Oval 34">
            <a:extLst>
              <a:ext uri="{FF2B5EF4-FFF2-40B4-BE49-F238E27FC236}">
                <a16:creationId xmlns:a16="http://schemas.microsoft.com/office/drawing/2014/main" id="{CC40F690-C3FC-42A6-BA01-4D252D46B181}"/>
              </a:ext>
            </a:extLst>
          </p:cNvPr>
          <p:cNvSpPr/>
          <p:nvPr/>
        </p:nvSpPr>
        <p:spPr>
          <a:xfrm>
            <a:off x="1089039" y="4764031"/>
            <a:ext cx="696722" cy="695584"/>
          </a:xfrm>
          <a:prstGeom prst="ellipse">
            <a:avLst/>
          </a:prstGeom>
          <a:solidFill>
            <a:srgbClr val="00ACA4"/>
          </a:solidFill>
          <a:ln w="9525" cap="flat" cmpd="sng" algn="ctr">
            <a:solidFill>
              <a:srgbClr val="C00000"/>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25287" rtl="0" eaLnBrk="1" fontAlgn="auto" latinLnBrk="0" hangingPunct="1">
              <a:lnSpc>
                <a:spcPct val="100000"/>
              </a:lnSpc>
              <a:spcBef>
                <a:spcPts val="0"/>
              </a:spcBef>
              <a:spcAft>
                <a:spcPts val="0"/>
              </a:spcAft>
              <a:buClrTx/>
              <a:buSzTx/>
              <a:buFontTx/>
              <a:buNone/>
              <a:tabLst/>
              <a:defRPr/>
            </a:pPr>
            <a:r>
              <a:rPr kumimoji="0" lang="en-US" sz="2902" b="0" i="0" u="none" strike="noStrike" kern="0" cap="none" spc="0" normalizeH="0" baseline="0" noProof="0" dirty="0">
                <a:ln>
                  <a:noFill/>
                </a:ln>
                <a:solidFill>
                  <a:srgbClr val="FFFFFF"/>
                </a:solidFill>
                <a:effectLst/>
                <a:uLnTx/>
                <a:uFillTx/>
                <a:latin typeface="Arial Black"/>
                <a:ea typeface="+mn-ea"/>
                <a:cs typeface="+mn-cs"/>
              </a:rPr>
              <a:t>D</a:t>
            </a:r>
          </a:p>
        </p:txBody>
      </p:sp>
      <p:sp>
        <p:nvSpPr>
          <p:cNvPr id="24" name="Rectangle 23">
            <a:extLst>
              <a:ext uri="{FF2B5EF4-FFF2-40B4-BE49-F238E27FC236}">
                <a16:creationId xmlns:a16="http://schemas.microsoft.com/office/drawing/2014/main" id="{8246F495-EBB4-47E8-BEAD-267B8499793B}"/>
              </a:ext>
            </a:extLst>
          </p:cNvPr>
          <p:cNvSpPr/>
          <p:nvPr/>
        </p:nvSpPr>
        <p:spPr>
          <a:xfrm>
            <a:off x="5837113" y="1421029"/>
            <a:ext cx="6350537" cy="4699275"/>
          </a:xfrm>
          <a:prstGeom prst="rect">
            <a:avLst/>
          </a:prstGeom>
          <a:solidFill>
            <a:srgbClr val="FEFFFE">
              <a:alpha val="82000"/>
            </a:srgbClr>
          </a:solidFill>
          <a:ln w="12700" cap="flat" cmpd="sng" algn="ctr">
            <a:noFill/>
            <a:prstDash val="solid"/>
            <a:miter lim="800000"/>
          </a:ln>
          <a:effectLst/>
        </p:spPr>
        <p:txBody>
          <a:bodyPr rtlCol="0" anchor="ctr"/>
          <a:lstStyle/>
          <a:p>
            <a:pPr marL="0" marR="0" lvl="0" indent="0" algn="ctr" defTabSz="1232081"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383838"/>
              </a:solidFill>
              <a:effectLst/>
              <a:uLnTx/>
              <a:uFillTx/>
              <a:latin typeface="Century Gothic" panose="020B0502020202020204" pitchFamily="34" charset="0"/>
              <a:ea typeface="+mn-ea"/>
              <a:cs typeface="+mn-cs"/>
            </a:endParaRPr>
          </a:p>
        </p:txBody>
      </p:sp>
      <p:sp>
        <p:nvSpPr>
          <p:cNvPr id="41" name="Title 4">
            <a:extLst>
              <a:ext uri="{FF2B5EF4-FFF2-40B4-BE49-F238E27FC236}">
                <a16:creationId xmlns:a16="http://schemas.microsoft.com/office/drawing/2014/main" id="{C91ECF63-48CD-4A0B-B44F-CE0674F122C9}"/>
              </a:ext>
            </a:extLst>
          </p:cNvPr>
          <p:cNvSpPr txBox="1">
            <a:spLocks/>
          </p:cNvSpPr>
          <p:nvPr/>
        </p:nvSpPr>
        <p:spPr>
          <a:xfrm>
            <a:off x="8854839" y="2126722"/>
            <a:ext cx="2579116" cy="981423"/>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a:lstStyle>
          <a:p>
            <a:pPr marL="0" marR="0" lvl="0" indent="0" algn="l" defTabSz="828983" rtl="0" eaLnBrk="1" fontAlgn="auto" latinLnBrk="0" hangingPunct="1">
              <a:lnSpc>
                <a:spcPct val="90000"/>
              </a:lnSpc>
              <a:spcBef>
                <a:spcPct val="0"/>
              </a:spcBef>
              <a:spcAft>
                <a:spcPts val="600"/>
              </a:spcAft>
              <a:buClrTx/>
              <a:buSzTx/>
              <a:buFontTx/>
              <a:buNone/>
              <a:tabLst/>
              <a:defRPr/>
            </a:pPr>
            <a:r>
              <a:rPr kumimoji="0" lang="en-US" sz="3265" b="1" i="0" u="none" strike="noStrike" kern="1200" cap="none" spc="0" normalizeH="0" baseline="0" noProof="0" dirty="0">
                <a:ln>
                  <a:noFill/>
                </a:ln>
                <a:solidFill>
                  <a:prstClr val="black"/>
                </a:solidFill>
                <a:effectLst/>
                <a:uLnTx/>
                <a:uFillTx/>
                <a:latin typeface="Arial"/>
                <a:ea typeface="+mj-ea"/>
                <a:cs typeface="+mj-cs"/>
              </a:rPr>
              <a:t>54%</a:t>
            </a:r>
            <a:endParaRPr kumimoji="0" lang="en-GB" sz="3265"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828983" rtl="0" eaLnBrk="1" fontAlgn="auto" latinLnBrk="0" hangingPunct="1">
              <a:lnSpc>
                <a:spcPct val="90000"/>
              </a:lnSpc>
              <a:spcBef>
                <a:spcPct val="0"/>
              </a:spcBef>
              <a:spcAft>
                <a:spcPts val="600"/>
              </a:spcAft>
              <a:buClrTx/>
              <a:buSzTx/>
              <a:buFontTx/>
              <a:buNone/>
              <a:tabLst/>
              <a:defRPr/>
            </a:pPr>
            <a:r>
              <a:rPr kumimoji="0" lang="en-GB" sz="1633" b="0" i="0" u="none" strike="noStrike" kern="1200" cap="none" spc="0" normalizeH="0" baseline="0" noProof="0" dirty="0">
                <a:ln>
                  <a:noFill/>
                </a:ln>
                <a:solidFill>
                  <a:prstClr val="black"/>
                </a:solidFill>
                <a:effectLst/>
                <a:uLnTx/>
                <a:uFillTx/>
                <a:latin typeface="Arial"/>
                <a:ea typeface="+mj-ea"/>
                <a:cs typeface="+mj-cs"/>
              </a:rPr>
              <a:t>more likely to achieve higher than expected trial</a:t>
            </a:r>
          </a:p>
        </p:txBody>
      </p:sp>
      <p:sp>
        <p:nvSpPr>
          <p:cNvPr id="42" name="Title 4">
            <a:extLst>
              <a:ext uri="{FF2B5EF4-FFF2-40B4-BE49-F238E27FC236}">
                <a16:creationId xmlns:a16="http://schemas.microsoft.com/office/drawing/2014/main" id="{9E0908E4-B339-4345-A59E-E3D384EF9737}"/>
              </a:ext>
            </a:extLst>
          </p:cNvPr>
          <p:cNvSpPr txBox="1">
            <a:spLocks/>
          </p:cNvSpPr>
          <p:nvPr/>
        </p:nvSpPr>
        <p:spPr>
          <a:xfrm>
            <a:off x="6554409" y="2197862"/>
            <a:ext cx="1869223" cy="678455"/>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a:lstStyle>
          <a:p>
            <a:pPr marL="0" marR="0" lvl="0" indent="0" algn="r" defTabSz="828983" rtl="0" eaLnBrk="1" fontAlgn="auto" latinLnBrk="0" hangingPunct="1">
              <a:lnSpc>
                <a:spcPct val="90000"/>
              </a:lnSpc>
              <a:spcBef>
                <a:spcPct val="0"/>
              </a:spcBef>
              <a:spcAft>
                <a:spcPts val="0"/>
              </a:spcAft>
              <a:buClrTx/>
              <a:buSzTx/>
              <a:buFontTx/>
              <a:buNone/>
              <a:tabLst/>
              <a:defRPr/>
            </a:pPr>
            <a:r>
              <a:rPr kumimoji="0" lang="en-US" sz="1633" b="0" i="0" u="none" strike="noStrike" kern="1200" cap="none" spc="0" normalizeH="0" baseline="0" noProof="0" dirty="0">
                <a:ln>
                  <a:noFill/>
                </a:ln>
                <a:solidFill>
                  <a:prstClr val="black"/>
                </a:solidFill>
                <a:effectLst/>
                <a:uLnTx/>
                <a:uFillTx/>
                <a:latin typeface="Arial"/>
                <a:ea typeface="+mj-ea"/>
                <a:cs typeface="+mj-cs"/>
              </a:rPr>
              <a:t>High Relevance and High Differentiation</a:t>
            </a:r>
            <a:endParaRPr kumimoji="0" lang="en-GB" sz="1633" b="0" i="0" u="none" strike="noStrike" kern="1200" cap="none" spc="0" normalizeH="0" baseline="0" noProof="0" dirty="0">
              <a:ln>
                <a:noFill/>
              </a:ln>
              <a:solidFill>
                <a:prstClr val="black"/>
              </a:solidFill>
              <a:effectLst/>
              <a:uLnTx/>
              <a:uFillTx/>
              <a:latin typeface="Arial"/>
              <a:ea typeface="+mj-ea"/>
              <a:cs typeface="+mj-cs"/>
            </a:endParaRPr>
          </a:p>
        </p:txBody>
      </p:sp>
      <p:sp>
        <p:nvSpPr>
          <p:cNvPr id="49" name="Title 4">
            <a:extLst>
              <a:ext uri="{FF2B5EF4-FFF2-40B4-BE49-F238E27FC236}">
                <a16:creationId xmlns:a16="http://schemas.microsoft.com/office/drawing/2014/main" id="{85FDFB90-3161-43A9-A7DB-C997431A818B}"/>
              </a:ext>
            </a:extLst>
          </p:cNvPr>
          <p:cNvSpPr txBox="1">
            <a:spLocks/>
          </p:cNvSpPr>
          <p:nvPr/>
        </p:nvSpPr>
        <p:spPr>
          <a:xfrm>
            <a:off x="6554408" y="3434335"/>
            <a:ext cx="1869223" cy="452303"/>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a:lstStyle>
          <a:p>
            <a:pPr marL="0" marR="0" lvl="0" indent="0" algn="r" defTabSz="828983" rtl="0" eaLnBrk="1" fontAlgn="auto" latinLnBrk="0" hangingPunct="1">
              <a:lnSpc>
                <a:spcPct val="90000"/>
              </a:lnSpc>
              <a:spcBef>
                <a:spcPct val="0"/>
              </a:spcBef>
              <a:spcAft>
                <a:spcPts val="0"/>
              </a:spcAft>
              <a:buClrTx/>
              <a:buSzTx/>
              <a:buFontTx/>
              <a:buNone/>
              <a:tabLst/>
              <a:defRPr/>
            </a:pPr>
            <a:r>
              <a:rPr kumimoji="0" lang="en-US" sz="1633" b="0" i="0" u="none" strike="noStrike" kern="1200" cap="none" spc="0" normalizeH="0" baseline="0" noProof="0" dirty="0">
                <a:ln>
                  <a:noFill/>
                </a:ln>
                <a:solidFill>
                  <a:prstClr val="black"/>
                </a:solidFill>
                <a:effectLst/>
                <a:uLnTx/>
                <a:uFillTx/>
                <a:latin typeface="Arial"/>
                <a:ea typeface="+mj-ea"/>
                <a:cs typeface="+mj-cs"/>
              </a:rPr>
              <a:t>High Purchase </a:t>
            </a:r>
            <a:br>
              <a:rPr kumimoji="0" lang="en-US" sz="1633" b="0" i="0" u="none" strike="noStrike" kern="1200" cap="none" spc="0" normalizeH="0" baseline="0" noProof="0" dirty="0">
                <a:ln>
                  <a:noFill/>
                </a:ln>
                <a:solidFill>
                  <a:prstClr val="black"/>
                </a:solidFill>
                <a:effectLst/>
                <a:uLnTx/>
                <a:uFillTx/>
                <a:latin typeface="Arial"/>
                <a:ea typeface="+mj-ea"/>
                <a:cs typeface="+mj-cs"/>
              </a:rPr>
            </a:br>
            <a:r>
              <a:rPr kumimoji="0" lang="en-US" sz="1633" b="0" i="0" u="none" strike="noStrike" kern="1200" cap="none" spc="0" normalizeH="0" baseline="0" noProof="0" dirty="0">
                <a:ln>
                  <a:noFill/>
                </a:ln>
                <a:solidFill>
                  <a:prstClr val="black"/>
                </a:solidFill>
                <a:effectLst/>
                <a:uLnTx/>
                <a:uFillTx/>
                <a:latin typeface="Arial"/>
                <a:ea typeface="+mj-ea"/>
                <a:cs typeface="+mj-cs"/>
              </a:rPr>
              <a:t>Intent</a:t>
            </a:r>
          </a:p>
        </p:txBody>
      </p:sp>
      <p:sp>
        <p:nvSpPr>
          <p:cNvPr id="50" name="Title 4">
            <a:extLst>
              <a:ext uri="{FF2B5EF4-FFF2-40B4-BE49-F238E27FC236}">
                <a16:creationId xmlns:a16="http://schemas.microsoft.com/office/drawing/2014/main" id="{9522A1C1-C8B3-4696-8E71-3DB4DC77847A}"/>
              </a:ext>
            </a:extLst>
          </p:cNvPr>
          <p:cNvSpPr txBox="1">
            <a:spLocks/>
          </p:cNvSpPr>
          <p:nvPr/>
        </p:nvSpPr>
        <p:spPr>
          <a:xfrm>
            <a:off x="8854839" y="3377555"/>
            <a:ext cx="2579116" cy="981423"/>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a:lstStyle>
          <a:p>
            <a:pPr marL="0" marR="0" lvl="0" indent="0" algn="l" defTabSz="828983" rtl="0" eaLnBrk="1" fontAlgn="auto" latinLnBrk="0" hangingPunct="1">
              <a:lnSpc>
                <a:spcPct val="90000"/>
              </a:lnSpc>
              <a:spcBef>
                <a:spcPct val="0"/>
              </a:spcBef>
              <a:spcAft>
                <a:spcPts val="600"/>
              </a:spcAft>
              <a:buClrTx/>
              <a:buSzTx/>
              <a:buFontTx/>
              <a:buNone/>
              <a:tabLst/>
              <a:defRPr/>
            </a:pPr>
            <a:r>
              <a:rPr kumimoji="0" lang="en-US" sz="3265" b="1" i="0" u="none" strike="noStrike" kern="1200" cap="none" spc="0" normalizeH="0" baseline="0" noProof="0" dirty="0">
                <a:ln>
                  <a:noFill/>
                </a:ln>
                <a:solidFill>
                  <a:prstClr val="black"/>
                </a:solidFill>
                <a:effectLst/>
                <a:uLnTx/>
                <a:uFillTx/>
                <a:latin typeface="Arial"/>
                <a:ea typeface="+mj-ea"/>
                <a:cs typeface="+mj-cs"/>
              </a:rPr>
              <a:t>34%</a:t>
            </a:r>
            <a:endParaRPr kumimoji="0" lang="en-GB" sz="3265"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828983" rtl="0" eaLnBrk="1" fontAlgn="auto" latinLnBrk="0" hangingPunct="1">
              <a:lnSpc>
                <a:spcPct val="90000"/>
              </a:lnSpc>
              <a:spcBef>
                <a:spcPct val="0"/>
              </a:spcBef>
              <a:spcAft>
                <a:spcPts val="600"/>
              </a:spcAft>
              <a:buClrTx/>
              <a:buSzTx/>
              <a:buFontTx/>
              <a:buNone/>
              <a:tabLst/>
              <a:defRPr/>
            </a:pPr>
            <a:r>
              <a:rPr kumimoji="0" lang="en-GB" sz="1633" b="0" i="0" u="none" strike="noStrike" kern="1200" cap="none" spc="0" normalizeH="0" baseline="0" noProof="0" dirty="0">
                <a:ln>
                  <a:noFill/>
                </a:ln>
                <a:solidFill>
                  <a:prstClr val="black"/>
                </a:solidFill>
                <a:effectLst/>
                <a:uLnTx/>
                <a:uFillTx/>
                <a:latin typeface="Arial"/>
                <a:ea typeface="+mj-ea"/>
                <a:cs typeface="+mj-cs"/>
              </a:rPr>
              <a:t>more likely to achieve higher than expected trial</a:t>
            </a:r>
          </a:p>
        </p:txBody>
      </p:sp>
      <p:sp>
        <p:nvSpPr>
          <p:cNvPr id="51" name="Title 4">
            <a:extLst>
              <a:ext uri="{FF2B5EF4-FFF2-40B4-BE49-F238E27FC236}">
                <a16:creationId xmlns:a16="http://schemas.microsoft.com/office/drawing/2014/main" id="{8155D52E-816F-4EB5-9668-84CD2624FD66}"/>
              </a:ext>
            </a:extLst>
          </p:cNvPr>
          <p:cNvSpPr txBox="1">
            <a:spLocks/>
          </p:cNvSpPr>
          <p:nvPr/>
        </p:nvSpPr>
        <p:spPr>
          <a:xfrm>
            <a:off x="5275283" y="1710794"/>
            <a:ext cx="6912388" cy="276999"/>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a:lstStyle>
          <a:p>
            <a:pPr marL="0" marR="0" lvl="0" indent="0" algn="ctr" defTabSz="828983"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j-ea"/>
                <a:cs typeface="+mj-cs"/>
              </a:rPr>
              <a:t>CONCEPTS WITH</a:t>
            </a:r>
            <a:endParaRPr kumimoji="0" lang="en-GB" sz="2000" b="1" i="0" u="none" strike="noStrike" kern="1200" cap="none" spc="0" normalizeH="0" baseline="0" noProof="0" dirty="0">
              <a:ln>
                <a:noFill/>
              </a:ln>
              <a:solidFill>
                <a:prstClr val="black"/>
              </a:solidFill>
              <a:effectLst/>
              <a:uLnTx/>
              <a:uFillTx/>
              <a:latin typeface="Arial"/>
              <a:ea typeface="+mj-ea"/>
              <a:cs typeface="+mj-cs"/>
            </a:endParaRPr>
          </a:p>
        </p:txBody>
      </p:sp>
      <p:sp>
        <p:nvSpPr>
          <p:cNvPr id="54" name="Title 4">
            <a:extLst>
              <a:ext uri="{FF2B5EF4-FFF2-40B4-BE49-F238E27FC236}">
                <a16:creationId xmlns:a16="http://schemas.microsoft.com/office/drawing/2014/main" id="{D13D74E7-D9A2-43D9-B4EE-AC787F4ECF60}"/>
              </a:ext>
            </a:extLst>
          </p:cNvPr>
          <p:cNvSpPr txBox="1">
            <a:spLocks/>
          </p:cNvSpPr>
          <p:nvPr/>
        </p:nvSpPr>
        <p:spPr>
          <a:xfrm>
            <a:off x="6289150" y="4558891"/>
            <a:ext cx="5478099" cy="251094"/>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a:lstStyle>
          <a:p>
            <a:pPr marL="0" marR="0" lvl="0" indent="0" algn="l" defTabSz="82916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j-ea"/>
                <a:cs typeface="+mj-cs"/>
              </a:rPr>
              <a:t>OUR R&amp;D ALSO SHOWS PURCHASE INTENT…</a:t>
            </a:r>
            <a:endParaRPr kumimoji="0" lang="en-GB" sz="1800" b="1" i="0" u="none" strike="noStrike" kern="1200" cap="none" spc="0" normalizeH="0" baseline="0" noProof="0" dirty="0">
              <a:ln>
                <a:noFill/>
              </a:ln>
              <a:solidFill>
                <a:prstClr val="black"/>
              </a:solidFill>
              <a:effectLst/>
              <a:uLnTx/>
              <a:uFillTx/>
              <a:latin typeface="Arial"/>
              <a:ea typeface="+mj-ea"/>
              <a:cs typeface="+mj-cs"/>
            </a:endParaRPr>
          </a:p>
        </p:txBody>
      </p:sp>
      <p:sp>
        <p:nvSpPr>
          <p:cNvPr id="55" name="Title 4">
            <a:extLst>
              <a:ext uri="{FF2B5EF4-FFF2-40B4-BE49-F238E27FC236}">
                <a16:creationId xmlns:a16="http://schemas.microsoft.com/office/drawing/2014/main" id="{C13ADD01-4466-4B56-85DD-E2891D49C322}"/>
              </a:ext>
            </a:extLst>
          </p:cNvPr>
          <p:cNvSpPr txBox="1">
            <a:spLocks/>
          </p:cNvSpPr>
          <p:nvPr/>
        </p:nvSpPr>
        <p:spPr>
          <a:xfrm>
            <a:off x="6339656" y="5004675"/>
            <a:ext cx="4588516" cy="1051570"/>
          </a:xfrm>
          <a:prstGeom prst="rect">
            <a:avLst/>
          </a:prstGeom>
        </p:spPr>
        <p:txBody>
          <a:bodyPr vert="horz" wrap="square" lIns="0" tIns="0" rIns="0" bIns="0" rtlCol="0" anchor="ctr">
            <a:spAutoFit/>
          </a:bodyPr>
          <a:lstStyle>
            <a:lvl1pPr algn="l" defTabSz="1219170" rtl="0" eaLnBrk="1" latinLnBrk="0" hangingPunct="1">
              <a:lnSpc>
                <a:spcPct val="90000"/>
              </a:lnSpc>
              <a:spcBef>
                <a:spcPct val="0"/>
              </a:spcBef>
              <a:buNone/>
              <a:defRPr sz="2600" b="1" kern="1200">
                <a:solidFill>
                  <a:schemeClr val="tx1"/>
                </a:solidFill>
                <a:latin typeface="+mj-lt"/>
                <a:ea typeface="+mj-ea"/>
                <a:cs typeface="+mj-cs"/>
              </a:defRPr>
            </a:lvl1pPr>
          </a:lstStyle>
          <a:p>
            <a:pPr marL="285750" marR="0" lvl="0" indent="-285750" algn="l" defTabSz="1219170" rtl="0" eaLnBrk="1" fontAlgn="auto" latinLnBrk="0" hangingPunct="1">
              <a:lnSpc>
                <a:spcPts val="16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j-ea"/>
                <a:cs typeface="+mj-cs"/>
              </a:rPr>
              <a:t>Does not provide performance diagnostics</a:t>
            </a:r>
          </a:p>
          <a:p>
            <a:pPr marL="285750" marR="0" lvl="0" indent="-285750" algn="l" defTabSz="1219170" rtl="0" eaLnBrk="1" fontAlgn="auto" latinLnBrk="0" hangingPunct="1">
              <a:lnSpc>
                <a:spcPts val="16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j-ea"/>
                <a:cs typeface="+mj-cs"/>
              </a:rPr>
              <a:t>Favors low differentiated products</a:t>
            </a:r>
          </a:p>
          <a:p>
            <a:pPr marL="285750" marR="0" lvl="0" indent="-285750" algn="l" defTabSz="1219170" rtl="0" eaLnBrk="1" fontAlgn="auto" latinLnBrk="0" hangingPunct="1">
              <a:lnSpc>
                <a:spcPts val="1600"/>
              </a:lnSpc>
              <a:spcBef>
                <a:spcPts val="3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a:ea typeface="+mj-ea"/>
                <a:cs typeface="+mj-cs"/>
              </a:rPr>
              <a:t>Disadvantages premium-priced innovation</a:t>
            </a:r>
            <a:endParaRPr kumimoji="0" lang="en-US" sz="1600" b="1" i="0" u="none" strike="noStrike" kern="1200" cap="none" spc="0" normalizeH="0" baseline="0" noProof="0" dirty="0">
              <a:ln>
                <a:noFill/>
              </a:ln>
              <a:solidFill>
                <a:prstClr val="black"/>
              </a:solidFill>
              <a:effectLst/>
              <a:uLnTx/>
              <a:uFillTx/>
              <a:latin typeface="Arial"/>
              <a:ea typeface="+mj-ea"/>
              <a:cs typeface="+mj-cs"/>
            </a:endParaRPr>
          </a:p>
          <a:p>
            <a:pPr marL="285750" marR="0" lvl="0" indent="-285750" algn="l" defTabSz="1219170" rtl="0" eaLnBrk="1" fontAlgn="auto" latinLnBrk="0" hangingPunct="1">
              <a:lnSpc>
                <a:spcPts val="1600"/>
              </a:lnSpc>
              <a:spcBef>
                <a:spcPts val="30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j-ea"/>
                <a:cs typeface="+mj-cs"/>
              </a:rPr>
              <a:t>Does not reflect competitive context</a:t>
            </a:r>
          </a:p>
        </p:txBody>
      </p:sp>
      <p:grpSp>
        <p:nvGrpSpPr>
          <p:cNvPr id="2" name="Group 1">
            <a:extLst>
              <a:ext uri="{FF2B5EF4-FFF2-40B4-BE49-F238E27FC236}">
                <a16:creationId xmlns:a16="http://schemas.microsoft.com/office/drawing/2014/main" id="{8B81B6DA-9E94-4117-AC0F-A250E00FB21E}"/>
              </a:ext>
            </a:extLst>
          </p:cNvPr>
          <p:cNvGrpSpPr/>
          <p:nvPr/>
        </p:nvGrpSpPr>
        <p:grpSpPr>
          <a:xfrm>
            <a:off x="5843972" y="1510333"/>
            <a:ext cx="276535" cy="4609971"/>
            <a:chOff x="5275262" y="1014521"/>
            <a:chExt cx="276535" cy="4609971"/>
          </a:xfrm>
        </p:grpSpPr>
        <p:sp>
          <p:nvSpPr>
            <p:cNvPr id="53" name="Triangle 36">
              <a:extLst>
                <a:ext uri="{FF2B5EF4-FFF2-40B4-BE49-F238E27FC236}">
                  <a16:creationId xmlns:a16="http://schemas.microsoft.com/office/drawing/2014/main" id="{372FC595-AAC1-4725-85D9-C35042B20AD8}"/>
                </a:ext>
              </a:extLst>
            </p:cNvPr>
            <p:cNvSpPr/>
            <p:nvPr/>
          </p:nvSpPr>
          <p:spPr>
            <a:xfrm rot="5400000">
              <a:off x="5187200" y="3321995"/>
              <a:ext cx="452682" cy="276513"/>
            </a:xfrm>
            <a:prstGeom prst="triangle">
              <a:avLst/>
            </a:prstGeom>
            <a:solidFill>
              <a:srgbClr val="00ACA4"/>
            </a:solidFill>
            <a:ln w="12700" cap="flat" cmpd="sng" algn="ctr">
              <a:noFill/>
              <a:prstDash val="solid"/>
              <a:miter lim="800000"/>
            </a:ln>
            <a:effectLst/>
          </p:spPr>
          <p:txBody>
            <a:bodyPr rtlCol="0" anchor="ctr"/>
            <a:lstStyle/>
            <a:p>
              <a:pPr marL="0" marR="0" lvl="0" indent="0" algn="ctr" defTabSz="1232081"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52" name="Straight Connector 51">
              <a:extLst>
                <a:ext uri="{FF2B5EF4-FFF2-40B4-BE49-F238E27FC236}">
                  <a16:creationId xmlns:a16="http://schemas.microsoft.com/office/drawing/2014/main" id="{015DE74A-B52D-4424-AB77-3F2D700E25DE}"/>
                </a:ext>
              </a:extLst>
            </p:cNvPr>
            <p:cNvCxnSpPr>
              <a:cxnSpLocks/>
            </p:cNvCxnSpPr>
            <p:nvPr/>
          </p:nvCxnSpPr>
          <p:spPr>
            <a:xfrm>
              <a:off x="5275262" y="1014521"/>
              <a:ext cx="22369" cy="4609971"/>
            </a:xfrm>
            <a:prstGeom prst="line">
              <a:avLst/>
            </a:prstGeom>
            <a:noFill/>
            <a:ln w="28575" cap="flat" cmpd="sng" algn="ctr">
              <a:solidFill>
                <a:srgbClr val="00ACA4"/>
              </a:solidFill>
              <a:prstDash val="solid"/>
              <a:miter lim="800000"/>
            </a:ln>
            <a:effectLst/>
          </p:spPr>
        </p:cxnSp>
      </p:grpSp>
      <p:cxnSp>
        <p:nvCxnSpPr>
          <p:cNvPr id="44" name="Straight Connector 43">
            <a:extLst>
              <a:ext uri="{FF2B5EF4-FFF2-40B4-BE49-F238E27FC236}">
                <a16:creationId xmlns:a16="http://schemas.microsoft.com/office/drawing/2014/main" id="{8EC66603-C976-47C4-9909-4464549B74D1}"/>
              </a:ext>
            </a:extLst>
          </p:cNvPr>
          <p:cNvCxnSpPr>
            <a:cxnSpLocks/>
          </p:cNvCxnSpPr>
          <p:nvPr/>
        </p:nvCxnSpPr>
        <p:spPr>
          <a:xfrm>
            <a:off x="8710548" y="2200936"/>
            <a:ext cx="0" cy="912288"/>
          </a:xfrm>
          <a:prstGeom prst="line">
            <a:avLst/>
          </a:prstGeom>
          <a:noFill/>
          <a:ln w="28575" cap="flat" cmpd="sng" algn="ctr">
            <a:solidFill>
              <a:srgbClr val="00ACA4"/>
            </a:solidFill>
            <a:prstDash val="solid"/>
            <a:miter lim="800000"/>
          </a:ln>
          <a:effectLst/>
        </p:spPr>
      </p:cxnSp>
      <p:cxnSp>
        <p:nvCxnSpPr>
          <p:cNvPr id="48" name="Straight Connector 47">
            <a:extLst>
              <a:ext uri="{FF2B5EF4-FFF2-40B4-BE49-F238E27FC236}">
                <a16:creationId xmlns:a16="http://schemas.microsoft.com/office/drawing/2014/main" id="{8B81C6E2-DCEA-44D2-ADC3-F3129248343A}"/>
              </a:ext>
            </a:extLst>
          </p:cNvPr>
          <p:cNvCxnSpPr>
            <a:cxnSpLocks/>
          </p:cNvCxnSpPr>
          <p:nvPr/>
        </p:nvCxnSpPr>
        <p:spPr>
          <a:xfrm>
            <a:off x="8710548" y="3451769"/>
            <a:ext cx="0" cy="912288"/>
          </a:xfrm>
          <a:prstGeom prst="line">
            <a:avLst/>
          </a:prstGeom>
          <a:noFill/>
          <a:ln w="28575" cap="flat" cmpd="sng" algn="ctr">
            <a:solidFill>
              <a:srgbClr val="00ACA4"/>
            </a:solidFill>
            <a:prstDash val="solid"/>
            <a:miter lim="800000"/>
          </a:ln>
          <a:effectLst/>
        </p:spPr>
      </p:cxnSp>
      <p:sp>
        <p:nvSpPr>
          <p:cNvPr id="36" name="Slide Number Placeholder 2">
            <a:extLst>
              <a:ext uri="{FF2B5EF4-FFF2-40B4-BE49-F238E27FC236}">
                <a16:creationId xmlns:a16="http://schemas.microsoft.com/office/drawing/2014/main" id="{48F909C8-234C-422F-B1C6-1BA9EF0CEBD0}"/>
              </a:ext>
            </a:extLst>
          </p:cNvPr>
          <p:cNvSpPr>
            <a:spLocks noGrp="1"/>
          </p:cNvSpPr>
          <p:nvPr>
            <p:ph type="sldNum" sz="quarter" idx="18"/>
          </p:nvPr>
        </p:nvSpPr>
        <p:spPr>
          <a:xfrm>
            <a:off x="382932"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srgbClr val="2F469C">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25" name="Title 10">
            <a:extLst>
              <a:ext uri="{FF2B5EF4-FFF2-40B4-BE49-F238E27FC236}">
                <a16:creationId xmlns:a16="http://schemas.microsoft.com/office/drawing/2014/main" id="{47E14533-FAB3-8941-8448-FADFB55BBA6D}"/>
              </a:ext>
            </a:extLst>
          </p:cNvPr>
          <p:cNvSpPr txBox="1">
            <a:spLocks/>
          </p:cNvSpPr>
          <p:nvPr/>
        </p:nvSpPr>
        <p:spPr>
          <a:xfrm>
            <a:off x="678132" y="103517"/>
            <a:ext cx="10755823" cy="812530"/>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0" i="0" u="none" strike="noStrike" kern="1200" cap="all" spc="120" normalizeH="0" baseline="0" noProof="0" dirty="0">
                <a:ln>
                  <a:noFill/>
                </a:ln>
                <a:solidFill>
                  <a:srgbClr val="2F469C"/>
                </a:solidFill>
                <a:effectLst/>
                <a:uLnTx/>
                <a:uFillTx/>
                <a:latin typeface="Arial"/>
                <a:ea typeface="+mj-ea"/>
                <a:cs typeface="+mj-cs"/>
              </a:rPr>
              <a:t>Innovation potential is assessed using validated Ipsos metrics predictive of REAL in-market success</a:t>
            </a:r>
            <a:endParaRPr kumimoji="0" lang="en-US" sz="2600" b="0" i="0" u="none" strike="noStrike" kern="1200" cap="all" spc="120" normalizeH="0" baseline="0" noProof="0" dirty="0">
              <a:ln>
                <a:noFill/>
              </a:ln>
              <a:solidFill>
                <a:srgbClr val="2F469C"/>
              </a:solidFill>
              <a:effectLst/>
              <a:uLnTx/>
              <a:uFillTx/>
              <a:latin typeface="Arial"/>
              <a:ea typeface="+mj-ea"/>
              <a:cs typeface="+mj-cs"/>
            </a:endParaRPr>
          </a:p>
        </p:txBody>
      </p:sp>
    </p:spTree>
    <p:extLst>
      <p:ext uri="{BB962C8B-B14F-4D97-AF65-F5344CB8AC3E}">
        <p14:creationId xmlns:p14="http://schemas.microsoft.com/office/powerpoint/2010/main" val="237611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204E3C0-3DC3-4AB9-9385-225FA9E5B328}"/>
              </a:ext>
            </a:extLst>
          </p:cNvPr>
          <p:cNvSpPr/>
          <p:nvPr/>
        </p:nvSpPr>
        <p:spPr>
          <a:xfrm>
            <a:off x="6846873" y="2875459"/>
            <a:ext cx="5344007" cy="2863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72" name="Elbow Connector 52">
            <a:extLst>
              <a:ext uri="{FF2B5EF4-FFF2-40B4-BE49-F238E27FC236}">
                <a16:creationId xmlns:a16="http://schemas.microsoft.com/office/drawing/2014/main" id="{294C61C2-02C3-4D3B-B689-3C53D7171F3B}"/>
              </a:ext>
            </a:extLst>
          </p:cNvPr>
          <p:cNvCxnSpPr>
            <a:stCxn id="75" idx="0"/>
            <a:endCxn id="78" idx="0"/>
          </p:cNvCxnSpPr>
          <p:nvPr/>
        </p:nvCxnSpPr>
        <p:spPr>
          <a:xfrm rot="16200000" flipV="1">
            <a:off x="7725341" y="897960"/>
            <a:ext cx="331211" cy="3589893"/>
          </a:xfrm>
          <a:prstGeom prst="bentConnector3">
            <a:avLst>
              <a:gd name="adj1" fmla="val 169007"/>
            </a:avLst>
          </a:prstGeom>
          <a:ln w="34925" cap="rnd">
            <a:solidFill>
              <a:schemeClr val="bg1">
                <a:lumMod val="65000"/>
              </a:schemeClr>
            </a:solidFill>
            <a:prstDash val="sysDot"/>
            <a:round/>
            <a:tailEnd type="none"/>
          </a:ln>
        </p:spPr>
        <p:style>
          <a:lnRef idx="1">
            <a:schemeClr val="accent1"/>
          </a:lnRef>
          <a:fillRef idx="0">
            <a:schemeClr val="accent1"/>
          </a:fillRef>
          <a:effectRef idx="0">
            <a:schemeClr val="accent1"/>
          </a:effectRef>
          <a:fontRef idx="minor">
            <a:schemeClr val="tx1"/>
          </a:fontRef>
        </p:style>
      </p:cxnSp>
      <p:cxnSp>
        <p:nvCxnSpPr>
          <p:cNvPr id="73" name="Elbow Connector 51">
            <a:extLst>
              <a:ext uri="{FF2B5EF4-FFF2-40B4-BE49-F238E27FC236}">
                <a16:creationId xmlns:a16="http://schemas.microsoft.com/office/drawing/2014/main" id="{5AB18A0E-636B-4846-B689-8D8850693147}"/>
              </a:ext>
            </a:extLst>
          </p:cNvPr>
          <p:cNvCxnSpPr>
            <a:stCxn id="74" idx="2"/>
            <a:endCxn id="78" idx="4"/>
          </p:cNvCxnSpPr>
          <p:nvPr/>
        </p:nvCxnSpPr>
        <p:spPr>
          <a:xfrm rot="5400000" flipH="1" flipV="1">
            <a:off x="4103240" y="3200265"/>
            <a:ext cx="326508" cy="3659014"/>
          </a:xfrm>
          <a:prstGeom prst="bentConnector3">
            <a:avLst>
              <a:gd name="adj1" fmla="val -70001"/>
            </a:avLst>
          </a:prstGeom>
          <a:ln w="34925" cap="rnd">
            <a:solidFill>
              <a:schemeClr val="bg1">
                <a:lumMod val="65000"/>
              </a:schemeClr>
            </a:solidFill>
            <a:prstDash val="sysDot"/>
            <a:round/>
            <a:tailEnd type="non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75EC90FF-44D5-4CBE-BA33-DA39D1B91FE0}"/>
              </a:ext>
            </a:extLst>
          </p:cNvPr>
          <p:cNvSpPr/>
          <p:nvPr/>
        </p:nvSpPr>
        <p:spPr>
          <a:xfrm>
            <a:off x="2298117" y="4904599"/>
            <a:ext cx="277741" cy="28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4D7DB31-EC01-4921-9B9C-B895B7017719}"/>
              </a:ext>
            </a:extLst>
          </p:cNvPr>
          <p:cNvSpPr/>
          <p:nvPr/>
        </p:nvSpPr>
        <p:spPr>
          <a:xfrm>
            <a:off x="9547023" y="2858511"/>
            <a:ext cx="277741" cy="28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08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76" name="Picture 75">
            <a:extLst>
              <a:ext uri="{FF2B5EF4-FFF2-40B4-BE49-F238E27FC236}">
                <a16:creationId xmlns:a16="http://schemas.microsoft.com/office/drawing/2014/main" id="{AFF490A8-55AB-4FA9-B3B5-0AC83992B0B6}"/>
              </a:ext>
            </a:extLst>
          </p:cNvPr>
          <p:cNvPicPr>
            <a:picLocks noChangeAspect="1"/>
          </p:cNvPicPr>
          <p:nvPr/>
        </p:nvPicPr>
        <p:blipFill rotWithShape="1">
          <a:blip r:embed="rId3" cstate="screen">
            <a:clrChange>
              <a:clrFrom>
                <a:srgbClr val="D9D9D9"/>
              </a:clrFrom>
              <a:clrTo>
                <a:srgbClr val="D9D9D9">
                  <a:alpha val="0"/>
                </a:srgbClr>
              </a:clrTo>
            </a:clrChange>
            <a:extLst>
              <a:ext uri="{28A0092B-C50C-407E-A947-70E740481C1C}">
                <a14:useLocalDpi xmlns:a14="http://schemas.microsoft.com/office/drawing/2010/main"/>
              </a:ext>
            </a:extLst>
          </a:blip>
          <a:srcRect l="28830" b="7361"/>
          <a:stretch/>
        </p:blipFill>
        <p:spPr>
          <a:xfrm>
            <a:off x="7433676" y="5132303"/>
            <a:ext cx="2482738" cy="452507"/>
          </a:xfrm>
          <a:prstGeom prst="rect">
            <a:avLst/>
          </a:prstGeom>
        </p:spPr>
      </p:pic>
      <p:sp>
        <p:nvSpPr>
          <p:cNvPr id="77" name="TextBox 21">
            <a:extLst>
              <a:ext uri="{FF2B5EF4-FFF2-40B4-BE49-F238E27FC236}">
                <a16:creationId xmlns:a16="http://schemas.microsoft.com/office/drawing/2014/main" id="{93C2FEEA-6CE1-4E35-924C-EDD58E285D60}"/>
              </a:ext>
            </a:extLst>
          </p:cNvPr>
          <p:cNvSpPr txBox="1">
            <a:spLocks noChangeArrowheads="1"/>
          </p:cNvSpPr>
          <p:nvPr/>
        </p:nvSpPr>
        <p:spPr bwMode="auto">
          <a:xfrm>
            <a:off x="7510962" y="3151880"/>
            <a:ext cx="4327387" cy="1661993"/>
          </a:xfrm>
          <a:prstGeom prst="rect">
            <a:avLst/>
          </a:prstGeom>
          <a:noFill/>
        </p:spPr>
        <p:txBody>
          <a:bodyPr wrap="square" lIns="0" tIns="0" rIns="0" bIns="0" rtlCol="0" anchor="t" anchorCtr="0">
            <a:spAutoFit/>
          </a:bodyPr>
          <a:lstStyle>
            <a:defPPr>
              <a:defRPr lang="de-DE"/>
            </a:defPPr>
            <a:lvl1pPr defTabSz="803275" eaLnBrk="0" hangingPunct="0">
              <a:spcBef>
                <a:spcPts val="800"/>
              </a:spcBef>
              <a:defRPr sz="1600">
                <a:latin typeface="+mn-lt"/>
              </a:defRPr>
            </a:lvl1pPr>
          </a:lstStyle>
          <a:p>
            <a:pPr marL="0" marR="0" lvl="0" indent="0" algn="l" defTabSz="803103" rtl="0" eaLnBrk="0" fontAlgn="auto" latinLnBrk="0" hangingPunct="0">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Calibri Light" charset="0"/>
              </a:rPr>
              <a:t>The Innovation is compared to real in-market products, defined by the respondent, including private label and new disruptive brands </a:t>
            </a:r>
            <a:r>
              <a:rPr kumimoji="0" lang="en-US" sz="1400" b="0" i="0" u="none" strike="noStrike" kern="0" cap="none" spc="0" normalizeH="0" baseline="0" noProof="0" dirty="0">
                <a:ln>
                  <a:noFill/>
                </a:ln>
                <a:solidFill>
                  <a:srgbClr val="00ACA4"/>
                </a:solidFill>
                <a:effectLst/>
                <a:uLnTx/>
                <a:uFillTx/>
                <a:latin typeface="Arial"/>
                <a:ea typeface="+mn-ea"/>
                <a:cs typeface="Calibri Light" charset="0"/>
              </a:rPr>
              <a:t>— </a:t>
            </a:r>
            <a:r>
              <a:rPr kumimoji="0" lang="en-US" sz="1400" b="1" i="0" u="none" strike="noStrike" kern="0" cap="none" spc="0" normalizeH="0" baseline="0" noProof="0" dirty="0">
                <a:ln>
                  <a:noFill/>
                </a:ln>
                <a:solidFill>
                  <a:srgbClr val="00ACA4"/>
                </a:solidFill>
                <a:effectLst/>
                <a:uLnTx/>
                <a:uFillTx/>
                <a:latin typeface="Arial"/>
                <a:ea typeface="+mn-ea"/>
                <a:cs typeface="Calibri Light" charset="0"/>
              </a:rPr>
              <a:t>NOT OLD IDEAS THAT NEVER LAUNCHED!</a:t>
            </a:r>
          </a:p>
          <a:p>
            <a:pPr marL="0" marR="0" lvl="0" indent="0" algn="l" defTabSz="803103" rtl="0" eaLnBrk="0" fontAlgn="auto" latinLnBrk="0" hangingPunct="0">
              <a:lnSpc>
                <a:spcPct val="100000"/>
              </a:lnSpc>
              <a:spcBef>
                <a:spcPts val="0"/>
              </a:spcBef>
              <a:spcAft>
                <a:spcPts val="120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Arial"/>
                <a:ea typeface="+mn-ea"/>
                <a:cs typeface="Calibri Light" charset="0"/>
              </a:rPr>
              <a:t>By comparing the new innovation to each respondent’s competitive product (on the RD measures), we benchmark the innovation’s performance </a:t>
            </a:r>
          </a:p>
        </p:txBody>
      </p:sp>
      <p:sp>
        <p:nvSpPr>
          <p:cNvPr id="78" name="Title 1">
            <a:extLst>
              <a:ext uri="{FF2B5EF4-FFF2-40B4-BE49-F238E27FC236}">
                <a16:creationId xmlns:a16="http://schemas.microsoft.com/office/drawing/2014/main" id="{47C0D2B6-8EDC-4B68-8768-23EBBA8FF9BA}"/>
              </a:ext>
            </a:extLst>
          </p:cNvPr>
          <p:cNvSpPr txBox="1">
            <a:spLocks/>
          </p:cNvSpPr>
          <p:nvPr/>
        </p:nvSpPr>
        <p:spPr>
          <a:xfrm>
            <a:off x="4924939" y="2527301"/>
            <a:ext cx="2342125" cy="2339217"/>
          </a:xfrm>
          <a:prstGeom prst="ellipse">
            <a:avLst/>
          </a:prstGeom>
          <a:solidFill>
            <a:srgbClr val="00ACA4"/>
          </a:solidFill>
          <a:ln>
            <a:solidFill>
              <a:schemeClr val="bg1"/>
            </a:solidFill>
          </a:ln>
          <a:effectLst/>
        </p:spPr>
        <p:txBody>
          <a:bodyPr wrap="none" lIns="0" tIns="0" rIns="0" bIns="0" anchor="ctr" anchorCtr="0">
            <a:norm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ctr" defTabSz="914204" rtl="0" eaLnBrk="1" fontAlgn="auto" latinLnBrk="0" hangingPunct="1">
              <a:lnSpc>
                <a:spcPct val="9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Arial"/>
                <a:ea typeface="+mj-ea"/>
                <a:cs typeface="Calibri Light" charset="0"/>
              </a:rPr>
              <a:t>HOW </a:t>
            </a:r>
            <a:br>
              <a:rPr kumimoji="0" lang="en-ZA" sz="2000" b="1" i="0" u="none" strike="noStrike" kern="1200" cap="none" spc="0" normalizeH="0" baseline="0" noProof="0" dirty="0">
                <a:ln>
                  <a:noFill/>
                </a:ln>
                <a:solidFill>
                  <a:srgbClr val="FFFFFF"/>
                </a:solidFill>
                <a:effectLst/>
                <a:uLnTx/>
                <a:uFillTx/>
                <a:latin typeface="Arial"/>
                <a:ea typeface="+mj-ea"/>
                <a:cs typeface="Calibri Light" charset="0"/>
              </a:rPr>
            </a:br>
            <a:r>
              <a:rPr kumimoji="0" lang="en-ZA" sz="2000" b="1" i="0" u="none" strike="noStrike" kern="1200" cap="none" spc="0" normalizeH="0" baseline="0" noProof="0" dirty="0">
                <a:ln>
                  <a:noFill/>
                </a:ln>
                <a:solidFill>
                  <a:srgbClr val="FFFFFF"/>
                </a:solidFill>
                <a:effectLst/>
                <a:uLnTx/>
                <a:uFillTx/>
                <a:latin typeface="Arial"/>
                <a:ea typeface="+mj-ea"/>
                <a:cs typeface="Calibri Light" charset="0"/>
              </a:rPr>
              <a:t>CONSUMER-</a:t>
            </a:r>
          </a:p>
          <a:p>
            <a:pPr marL="0" marR="0" lvl="0" indent="0" algn="ctr" defTabSz="914204" rtl="0" eaLnBrk="1" fontAlgn="auto" latinLnBrk="0" hangingPunct="1">
              <a:lnSpc>
                <a:spcPct val="9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Arial"/>
                <a:ea typeface="+mj-ea"/>
                <a:cs typeface="Calibri Light" charset="0"/>
              </a:rPr>
              <a:t> DEFINED </a:t>
            </a:r>
          </a:p>
          <a:p>
            <a:pPr marL="0" marR="0" lvl="0" indent="0" algn="ctr" defTabSz="914204" rtl="0" eaLnBrk="1" fontAlgn="auto" latinLnBrk="0" hangingPunct="1">
              <a:lnSpc>
                <a:spcPct val="9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Arial"/>
                <a:ea typeface="+mj-ea"/>
                <a:cs typeface="Calibri Light" charset="0"/>
              </a:rPr>
              <a:t>COMPETITION</a:t>
            </a:r>
          </a:p>
          <a:p>
            <a:pPr marL="0" marR="0" lvl="0" indent="0" algn="ctr" defTabSz="914204" rtl="0" eaLnBrk="1" fontAlgn="auto" latinLnBrk="0" hangingPunct="1">
              <a:lnSpc>
                <a:spcPct val="9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Arial"/>
                <a:ea typeface="+mj-ea"/>
                <a:cs typeface="Calibri Light" charset="0"/>
              </a:rPr>
              <a:t> WORKS</a:t>
            </a:r>
          </a:p>
        </p:txBody>
      </p:sp>
      <p:sp>
        <p:nvSpPr>
          <p:cNvPr id="20" name="Slide Number Placeholder 2">
            <a:extLst>
              <a:ext uri="{FF2B5EF4-FFF2-40B4-BE49-F238E27FC236}">
                <a16:creationId xmlns:a16="http://schemas.microsoft.com/office/drawing/2014/main" id="{E5D2D493-7883-43E1-BFEC-396A9DDB801F}"/>
              </a:ext>
            </a:extLst>
          </p:cNvPr>
          <p:cNvSpPr>
            <a:spLocks noGrp="1"/>
          </p:cNvSpPr>
          <p:nvPr>
            <p:ph type="sldNum" sz="quarter" idx="18"/>
          </p:nvPr>
        </p:nvSpPr>
        <p:spPr>
          <a:xfrm>
            <a:off x="382932"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0" i="0" u="none" strike="noStrike" kern="1200" cap="none" spc="0" normalizeH="0" baseline="0" noProof="0" smtClean="0">
                <a:ln>
                  <a:noFill/>
                </a:ln>
                <a:solidFill>
                  <a:srgbClr val="2F469C">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en-GB" sz="900" b="0" i="0" u="none" strike="noStrike" kern="1200" cap="none" spc="0" normalizeH="0" baseline="0" noProof="0" dirty="0">
                <a:ln>
                  <a:noFill/>
                </a:ln>
                <a:solidFill>
                  <a:srgbClr val="2F469C">
                    <a:lumMod val="75000"/>
                  </a:srgbClr>
                </a:solidFill>
                <a:effectLst/>
                <a:uLnTx/>
                <a:uFillTx/>
                <a:latin typeface="+mn-lt"/>
                <a:ea typeface="+mn-ea"/>
                <a:cs typeface="+mn-cs"/>
              </a:rPr>
              <a:t> ‒ </a:t>
            </a:r>
          </a:p>
        </p:txBody>
      </p:sp>
      <p:sp>
        <p:nvSpPr>
          <p:cNvPr id="21" name="TextBox 5">
            <a:extLst>
              <a:ext uri="{FF2B5EF4-FFF2-40B4-BE49-F238E27FC236}">
                <a16:creationId xmlns:a16="http://schemas.microsoft.com/office/drawing/2014/main" id="{FE94F918-97D8-482E-B602-009A2E5AE9A9}"/>
              </a:ext>
            </a:extLst>
          </p:cNvPr>
          <p:cNvSpPr txBox="1"/>
          <p:nvPr/>
        </p:nvSpPr>
        <p:spPr>
          <a:xfrm>
            <a:off x="562950" y="1506208"/>
            <a:ext cx="4273332" cy="664797"/>
          </a:xfrm>
          <a:prstGeom prst="rect">
            <a:avLst/>
          </a:prstGeom>
          <a:noFill/>
        </p:spPr>
        <p:txBody>
          <a:bodyPr wrap="square" lIns="0" tIns="0" rIns="0" bIns="0" rtlCol="0" anchor="t" anchorCtr="0">
            <a:spAutoFit/>
          </a:bodyPr>
          <a:lstStyle/>
          <a:p>
            <a:pPr marL="0" marR="0" lvl="0" indent="0" algn="l" defTabSz="728238" rtl="0" eaLnBrk="0" fontAlgn="auto" latinLnBrk="0" hangingPunct="0">
              <a:lnSpc>
                <a:spcPct val="90000"/>
              </a:lnSpc>
              <a:spcBef>
                <a:spcPts val="0"/>
              </a:spcBef>
              <a:spcAft>
                <a:spcPts val="0"/>
              </a:spcAft>
              <a:buClrTx/>
              <a:buSzTx/>
              <a:buFontTx/>
              <a:buNone/>
              <a:tabLst/>
              <a:defRPr/>
            </a:pPr>
            <a:r>
              <a:rPr kumimoji="0" lang="en-ZA" sz="1600" b="0" i="0" u="none" strike="noStrike" kern="0" cap="none" spc="0" normalizeH="0" baseline="0" noProof="0" dirty="0">
                <a:ln>
                  <a:noFill/>
                </a:ln>
                <a:solidFill>
                  <a:prstClr val="black">
                    <a:lumMod val="85000"/>
                    <a:lumOff val="15000"/>
                  </a:prstClr>
                </a:solidFill>
                <a:effectLst/>
                <a:uLnTx/>
                <a:uFillTx/>
                <a:latin typeface="Arial"/>
                <a:ea typeface="+mn-ea"/>
                <a:cs typeface="+mn-cs"/>
              </a:rPr>
              <a:t>The competitive set Is individually defined by each respondent in-survey (Likely Substituted Product - </a:t>
            </a:r>
            <a:r>
              <a:rPr kumimoji="0" lang="en-US" sz="1600" b="0" i="0" u="none" strike="noStrike" kern="1200" cap="none" spc="-5" normalizeH="0" baseline="0" noProof="0" dirty="0">
                <a:ln>
                  <a:noFill/>
                </a:ln>
                <a:solidFill>
                  <a:srgbClr val="000004"/>
                </a:solidFill>
                <a:effectLst/>
                <a:uLnTx/>
                <a:uFillTx/>
                <a:latin typeface="Segoe UI"/>
                <a:ea typeface="+mn-ea"/>
                <a:cs typeface="Segoe UI"/>
              </a:rPr>
              <a:t>Most Often Purchased  </a:t>
            </a:r>
            <a:r>
              <a:rPr kumimoji="0" lang="en-US" sz="1600" b="0" i="0" u="none" strike="noStrike" kern="1200" cap="none" spc="-10" normalizeH="0" baseline="0" noProof="0" dirty="0">
                <a:ln>
                  <a:noFill/>
                </a:ln>
                <a:solidFill>
                  <a:srgbClr val="000004"/>
                </a:solidFill>
                <a:effectLst/>
                <a:uLnTx/>
                <a:uFillTx/>
                <a:latin typeface="Segoe UI"/>
                <a:ea typeface="+mn-ea"/>
                <a:cs typeface="Segoe UI"/>
              </a:rPr>
              <a:t>Product)</a:t>
            </a:r>
            <a:endParaRPr kumimoji="0" lang="en-ZA" sz="1600" b="0" i="0" u="none" strike="noStrike" kern="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17" name="Title 10">
            <a:extLst>
              <a:ext uri="{FF2B5EF4-FFF2-40B4-BE49-F238E27FC236}">
                <a16:creationId xmlns:a16="http://schemas.microsoft.com/office/drawing/2014/main" id="{D5574480-21E6-3C4A-873E-C61639629659}"/>
              </a:ext>
            </a:extLst>
          </p:cNvPr>
          <p:cNvSpPr txBox="1">
            <a:spLocks/>
          </p:cNvSpPr>
          <p:nvPr/>
        </p:nvSpPr>
        <p:spPr>
          <a:xfrm>
            <a:off x="508312" y="246755"/>
            <a:ext cx="11023044" cy="812530"/>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0" i="0" u="none" strike="noStrike" kern="1200" cap="all" spc="120" normalizeH="0" baseline="0" noProof="0" dirty="0">
                <a:ln>
                  <a:noFill/>
                </a:ln>
                <a:solidFill>
                  <a:srgbClr val="2F469C"/>
                </a:solidFill>
                <a:effectLst/>
                <a:uLnTx/>
                <a:uFillTx/>
                <a:latin typeface="Arial"/>
                <a:ea typeface="+mj-ea"/>
                <a:cs typeface="+mj-cs"/>
              </a:rPr>
              <a:t>To truly succeed, innovations have to be strong enough to perform against </a:t>
            </a:r>
            <a:r>
              <a:rPr kumimoji="0" lang="en-GB" sz="2600" b="0" i="0" u="none" strike="noStrike" kern="1200" cap="all" spc="120" normalizeH="0" baseline="0" noProof="0" dirty="0">
                <a:ln>
                  <a:noFill/>
                </a:ln>
                <a:solidFill>
                  <a:srgbClr val="00ACA4"/>
                </a:solidFill>
                <a:effectLst/>
                <a:uLnTx/>
                <a:uFillTx/>
                <a:latin typeface="Arial"/>
                <a:ea typeface="+mj-ea"/>
                <a:cs typeface="+mj-cs"/>
              </a:rPr>
              <a:t>REAL</a:t>
            </a:r>
            <a:r>
              <a:rPr kumimoji="0" lang="en-GB" sz="2600" b="0" i="0" u="none" strike="noStrike" kern="1200" cap="all" spc="120" normalizeH="0" baseline="0" noProof="0" dirty="0">
                <a:ln>
                  <a:noFill/>
                </a:ln>
                <a:solidFill>
                  <a:prstClr val="black"/>
                </a:solidFill>
                <a:effectLst/>
                <a:uLnTx/>
                <a:uFillTx/>
                <a:latin typeface="Arial"/>
                <a:ea typeface="+mj-ea"/>
                <a:cs typeface="+mj-cs"/>
              </a:rPr>
              <a:t> </a:t>
            </a:r>
            <a:r>
              <a:rPr kumimoji="0" lang="en-GB" sz="2600" b="0" i="0" u="none" strike="noStrike" kern="1200" cap="all" spc="120" normalizeH="0" baseline="0" noProof="0" dirty="0">
                <a:ln>
                  <a:noFill/>
                </a:ln>
                <a:solidFill>
                  <a:srgbClr val="2F469C"/>
                </a:solidFill>
                <a:effectLst/>
                <a:uLnTx/>
                <a:uFillTx/>
                <a:latin typeface="Arial"/>
                <a:ea typeface="+mj-ea"/>
                <a:cs typeface="+mj-cs"/>
              </a:rPr>
              <a:t>life competition</a:t>
            </a:r>
            <a:endParaRPr kumimoji="0" lang="en-US" sz="2600" b="0" i="0" u="none" strike="noStrike" kern="1200" cap="all" spc="120" normalizeH="0" baseline="0" noProof="0" dirty="0">
              <a:ln>
                <a:noFill/>
              </a:ln>
              <a:solidFill>
                <a:srgbClr val="2F469C"/>
              </a:solidFill>
              <a:effectLst/>
              <a:uLnTx/>
              <a:uFillTx/>
              <a:latin typeface="Arial"/>
              <a:ea typeface="+mj-ea"/>
              <a:cs typeface="+mj-cs"/>
            </a:endParaRPr>
          </a:p>
        </p:txBody>
      </p:sp>
      <p:pic>
        <p:nvPicPr>
          <p:cNvPr id="4" name="Imagem 3">
            <a:extLst>
              <a:ext uri="{FF2B5EF4-FFF2-40B4-BE49-F238E27FC236}">
                <a16:creationId xmlns:a16="http://schemas.microsoft.com/office/drawing/2014/main" id="{2AEFEC88-2BA0-4603-BCBF-D3789ECC43F7}"/>
              </a:ext>
            </a:extLst>
          </p:cNvPr>
          <p:cNvPicPr>
            <a:picLocks noChangeAspect="1"/>
          </p:cNvPicPr>
          <p:nvPr/>
        </p:nvPicPr>
        <p:blipFill>
          <a:blip r:embed="rId4"/>
          <a:stretch>
            <a:fillRect/>
          </a:stretch>
        </p:blipFill>
        <p:spPr>
          <a:xfrm>
            <a:off x="684832" y="3023526"/>
            <a:ext cx="1434174" cy="1434174"/>
          </a:xfrm>
          <a:prstGeom prst="rect">
            <a:avLst/>
          </a:prstGeom>
        </p:spPr>
      </p:pic>
      <p:pic>
        <p:nvPicPr>
          <p:cNvPr id="6" name="Imagem 5" descr="Lata de refrigerante&#10;&#10;Descrição gerada automaticamente">
            <a:extLst>
              <a:ext uri="{FF2B5EF4-FFF2-40B4-BE49-F238E27FC236}">
                <a16:creationId xmlns:a16="http://schemas.microsoft.com/office/drawing/2014/main" id="{07D93BCA-F95E-422C-A75F-EDE6FDDCE33E}"/>
              </a:ext>
            </a:extLst>
          </p:cNvPr>
          <p:cNvPicPr>
            <a:picLocks noChangeAspect="1"/>
          </p:cNvPicPr>
          <p:nvPr/>
        </p:nvPicPr>
        <p:blipFill>
          <a:blip r:embed="rId5"/>
          <a:stretch>
            <a:fillRect/>
          </a:stretch>
        </p:blipFill>
        <p:spPr>
          <a:xfrm>
            <a:off x="2140154" y="3067290"/>
            <a:ext cx="1286995" cy="1286995"/>
          </a:xfrm>
          <a:prstGeom prst="rect">
            <a:avLst/>
          </a:prstGeom>
        </p:spPr>
      </p:pic>
      <p:pic>
        <p:nvPicPr>
          <p:cNvPr id="7" name="Imagem 6">
            <a:extLst>
              <a:ext uri="{FF2B5EF4-FFF2-40B4-BE49-F238E27FC236}">
                <a16:creationId xmlns:a16="http://schemas.microsoft.com/office/drawing/2014/main" id="{5CA45100-A6D9-499E-9DFB-2867359CCDFA}"/>
              </a:ext>
            </a:extLst>
          </p:cNvPr>
          <p:cNvPicPr>
            <a:picLocks noChangeAspect="1"/>
          </p:cNvPicPr>
          <p:nvPr/>
        </p:nvPicPr>
        <p:blipFill>
          <a:blip r:embed="rId6"/>
          <a:stretch>
            <a:fillRect/>
          </a:stretch>
        </p:blipFill>
        <p:spPr>
          <a:xfrm>
            <a:off x="3427149" y="2858511"/>
            <a:ext cx="1520732" cy="1520732"/>
          </a:xfrm>
          <a:prstGeom prst="rect">
            <a:avLst/>
          </a:prstGeom>
        </p:spPr>
      </p:pic>
    </p:spTree>
    <p:extLst>
      <p:ext uri="{BB962C8B-B14F-4D97-AF65-F5344CB8AC3E}">
        <p14:creationId xmlns:p14="http://schemas.microsoft.com/office/powerpoint/2010/main" val="3586510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or Parent Slide">
  <a:themeElements>
    <a:clrScheme name="IPSOS_COLOR_PALLETTE_MAY2017">
      <a:dk1>
        <a:srgbClr val="000000"/>
      </a:dk1>
      <a:lt1>
        <a:srgbClr val="FFFFFF"/>
      </a:lt1>
      <a:dk2>
        <a:srgbClr val="000000"/>
      </a:dk2>
      <a:lt2>
        <a:srgbClr val="FFFFFF"/>
      </a:lt2>
      <a:accent1>
        <a:srgbClr val="E87722"/>
      </a:accent1>
      <a:accent2>
        <a:srgbClr val="F1BE48"/>
      </a:accent2>
      <a:accent3>
        <a:srgbClr val="92D050"/>
      </a:accent3>
      <a:accent4>
        <a:srgbClr val="C8C9C7"/>
      </a:accent4>
      <a:accent5>
        <a:srgbClr val="71B2C9"/>
      </a:accent5>
      <a:accent6>
        <a:srgbClr val="007681"/>
      </a:accent6>
      <a:hlink>
        <a:srgbClr val="485CC7"/>
      </a:hlink>
      <a:folHlink>
        <a:srgbClr val="00B2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sos_Shell_SLIDE TEMPLATE_Large_10x13" id="{9BCADCA5-806B-0248-A06B-FE08391AF5E1}" vid="{81DABA7E-CBA8-A742-978E-E954F99316D1}"/>
    </a:ext>
  </a:extLst>
</a:theme>
</file>

<file path=ppt/theme/theme3.xml><?xml version="1.0" encoding="utf-8"?>
<a:theme xmlns:a="http://schemas.openxmlformats.org/drawingml/2006/main" name="1_Master or Parent Slide">
  <a:themeElements>
    <a:clrScheme name="IPSOS_COLOR_PALLETTE_MAY2017">
      <a:dk1>
        <a:srgbClr val="000000"/>
      </a:dk1>
      <a:lt1>
        <a:srgbClr val="FFFFFF"/>
      </a:lt1>
      <a:dk2>
        <a:srgbClr val="000000"/>
      </a:dk2>
      <a:lt2>
        <a:srgbClr val="FFFFFF"/>
      </a:lt2>
      <a:accent1>
        <a:srgbClr val="E87722"/>
      </a:accent1>
      <a:accent2>
        <a:srgbClr val="F1BE48"/>
      </a:accent2>
      <a:accent3>
        <a:srgbClr val="92D050"/>
      </a:accent3>
      <a:accent4>
        <a:srgbClr val="C8C9C7"/>
      </a:accent4>
      <a:accent5>
        <a:srgbClr val="71B2C9"/>
      </a:accent5>
      <a:accent6>
        <a:srgbClr val="007681"/>
      </a:accent6>
      <a:hlink>
        <a:srgbClr val="485CC7"/>
      </a:hlink>
      <a:folHlink>
        <a:srgbClr val="00B2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sos_Shell_SLIDE TEMPLATE_Large_10x13" id="{9BCADCA5-806B-0248-A06B-FE08391AF5E1}" vid="{81DABA7E-CBA8-A742-978E-E954F99316D1}"/>
    </a:ext>
  </a:extLst>
</a:theme>
</file>

<file path=ppt/theme/theme4.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SK Novartis">
    <a:dk1>
      <a:srgbClr val="222223"/>
    </a:dk1>
    <a:lt1>
      <a:sysClr val="window" lastClr="FFFFFF"/>
    </a:lt1>
    <a:dk2>
      <a:srgbClr val="888B8D"/>
    </a:dk2>
    <a:lt2>
      <a:srgbClr val="222223"/>
    </a:lt2>
    <a:accent1>
      <a:srgbClr val="F57B29"/>
    </a:accent1>
    <a:accent2>
      <a:srgbClr val="007681"/>
    </a:accent2>
    <a:accent3>
      <a:srgbClr val="1B365D"/>
    </a:accent3>
    <a:accent4>
      <a:srgbClr val="888B8D"/>
    </a:accent4>
    <a:accent5>
      <a:srgbClr val="F1BE48"/>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SK Novartis">
    <a:dk1>
      <a:srgbClr val="222223"/>
    </a:dk1>
    <a:lt1>
      <a:sysClr val="window" lastClr="FFFFFF"/>
    </a:lt1>
    <a:dk2>
      <a:srgbClr val="888B8D"/>
    </a:dk2>
    <a:lt2>
      <a:srgbClr val="222223"/>
    </a:lt2>
    <a:accent1>
      <a:srgbClr val="F57B29"/>
    </a:accent1>
    <a:accent2>
      <a:srgbClr val="007681"/>
    </a:accent2>
    <a:accent3>
      <a:srgbClr val="1B365D"/>
    </a:accent3>
    <a:accent4>
      <a:srgbClr val="888B8D"/>
    </a:accent4>
    <a:accent5>
      <a:srgbClr val="F1BE48"/>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SK Novartis">
    <a:dk1>
      <a:srgbClr val="222223"/>
    </a:dk1>
    <a:lt1>
      <a:sysClr val="window" lastClr="FFFFFF"/>
    </a:lt1>
    <a:dk2>
      <a:srgbClr val="888B8D"/>
    </a:dk2>
    <a:lt2>
      <a:srgbClr val="222223"/>
    </a:lt2>
    <a:accent1>
      <a:srgbClr val="F57B29"/>
    </a:accent1>
    <a:accent2>
      <a:srgbClr val="007681"/>
    </a:accent2>
    <a:accent3>
      <a:srgbClr val="1B365D"/>
    </a:accent3>
    <a:accent4>
      <a:srgbClr val="888B8D"/>
    </a:accent4>
    <a:accent5>
      <a:srgbClr val="F1BE48"/>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SK Novartis">
    <a:dk1>
      <a:srgbClr val="222223"/>
    </a:dk1>
    <a:lt1>
      <a:sysClr val="window" lastClr="FFFFFF"/>
    </a:lt1>
    <a:dk2>
      <a:srgbClr val="888B8D"/>
    </a:dk2>
    <a:lt2>
      <a:srgbClr val="222223"/>
    </a:lt2>
    <a:accent1>
      <a:srgbClr val="F57B29"/>
    </a:accent1>
    <a:accent2>
      <a:srgbClr val="007681"/>
    </a:accent2>
    <a:accent3>
      <a:srgbClr val="1B365D"/>
    </a:accent3>
    <a:accent4>
      <a:srgbClr val="888B8D"/>
    </a:accent4>
    <a:accent5>
      <a:srgbClr val="F1BE48"/>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f981802-b629-412b-80f5-71c2428e9cb0">
      <UserInfo>
        <DisplayName>Shiela Elauria</DisplayName>
        <AccountId>198</AccountId>
        <AccountType/>
      </UserInfo>
      <UserInfo>
        <DisplayName>Rochel DelaCruz</DisplayName>
        <AccountId>2546</AccountId>
        <AccountType/>
      </UserInfo>
      <UserInfo>
        <DisplayName>Abby Camo</DisplayName>
        <AccountId>1360</AccountId>
        <AccountType/>
      </UserInfo>
      <UserInfo>
        <DisplayName>Federico Galimberti</DisplayName>
        <AccountId>925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2B7F1557B4AD4EABD913D105AC144D" ma:contentTypeVersion="4" ma:contentTypeDescription="Create a new document." ma:contentTypeScope="" ma:versionID="3aeeb69e0eb48db62a763639ea2c59ad">
  <xsd:schema xmlns:xsd="http://www.w3.org/2001/XMLSchema" xmlns:xs="http://www.w3.org/2001/XMLSchema" xmlns:p="http://schemas.microsoft.com/office/2006/metadata/properties" xmlns:ns2="ab417c64-3e7b-48dd-9ca4-86693f3ca965" xmlns:ns3="4f981802-b629-412b-80f5-71c2428e9cb0" targetNamespace="http://schemas.microsoft.com/office/2006/metadata/properties" ma:root="true" ma:fieldsID="590e5c4cc2debf3b5e1e72acf5797ed0" ns2:_="" ns3:_="">
    <xsd:import namespace="ab417c64-3e7b-48dd-9ca4-86693f3ca965"/>
    <xsd:import namespace="4f981802-b629-412b-80f5-71c2428e9c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17c64-3e7b-48dd-9ca4-86693f3ca9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981802-b629-412b-80f5-71c2428e9c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F50BF-AF01-43E4-9DE4-A64826CB4810}">
  <ds:schemaRefs>
    <ds:schemaRef ds:uri="http://purl.org/dc/elements/1.1/"/>
    <ds:schemaRef ds:uri="ab417c64-3e7b-48dd-9ca4-86693f3ca965"/>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4f981802-b629-412b-80f5-71c2428e9cb0"/>
    <ds:schemaRef ds:uri="http://www.w3.org/XML/1998/namespace"/>
    <ds:schemaRef ds:uri="http://purl.org/dc/dcmitype/"/>
  </ds:schemaRefs>
</ds:datastoreItem>
</file>

<file path=customXml/itemProps2.xml><?xml version="1.0" encoding="utf-8"?>
<ds:datastoreItem xmlns:ds="http://schemas.openxmlformats.org/officeDocument/2006/customXml" ds:itemID="{F94E8944-2A0F-46B2-963B-E0F21ECBCAC8}">
  <ds:schemaRefs>
    <ds:schemaRef ds:uri="http://schemas.microsoft.com/sharepoint/v3/contenttype/forms"/>
  </ds:schemaRefs>
</ds:datastoreItem>
</file>

<file path=customXml/itemProps3.xml><?xml version="1.0" encoding="utf-8"?>
<ds:datastoreItem xmlns:ds="http://schemas.openxmlformats.org/officeDocument/2006/customXml" ds:itemID="{404D8C45-E04C-42B6-86BB-62DC81BE7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17c64-3e7b-48dd-9ca4-86693f3ca965"/>
    <ds:schemaRef ds:uri="4f981802-b629-412b-80f5-71c2428e9c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3998</TotalTime>
  <Words>4647</Words>
  <Application>Microsoft Office PowerPoint</Application>
  <PresentationFormat>Widescreen</PresentationFormat>
  <Paragraphs>691</Paragraphs>
  <Slides>53</Slides>
  <Notes>39</Notes>
  <HiddenSlides>8</HiddenSlides>
  <MMClips>0</MMClips>
  <ScaleCrop>false</ScaleCrop>
  <HeadingPairs>
    <vt:vector size="8" baseType="variant">
      <vt:variant>
        <vt:lpstr>Fontes usadas</vt:lpstr>
      </vt:variant>
      <vt:variant>
        <vt:i4>12</vt:i4>
      </vt:variant>
      <vt:variant>
        <vt:lpstr>Tema</vt:lpstr>
      </vt:variant>
      <vt:variant>
        <vt:i4>4</vt:i4>
      </vt:variant>
      <vt:variant>
        <vt:lpstr>Servidores OLE inseridos</vt:lpstr>
      </vt:variant>
      <vt:variant>
        <vt:i4>1</vt:i4>
      </vt:variant>
      <vt:variant>
        <vt:lpstr>Títulos de slides</vt:lpstr>
      </vt:variant>
      <vt:variant>
        <vt:i4>53</vt:i4>
      </vt:variant>
    </vt:vector>
  </HeadingPairs>
  <TitlesOfParts>
    <vt:vector size="70" baseType="lpstr">
      <vt:lpstr>Arial</vt:lpstr>
      <vt:lpstr>Arial Black</vt:lpstr>
      <vt:lpstr>Calibri</vt:lpstr>
      <vt:lpstr>Calibri Light</vt:lpstr>
      <vt:lpstr>Century Gothic</vt:lpstr>
      <vt:lpstr>HelveticaNeueLT Std Lt Cn</vt:lpstr>
      <vt:lpstr>LucidaGrande</vt:lpstr>
      <vt:lpstr>Segoe UI</vt:lpstr>
      <vt:lpstr>Segoe UI Light</vt:lpstr>
      <vt:lpstr>Segoe UI Regular</vt:lpstr>
      <vt:lpstr>Times New Roman</vt:lpstr>
      <vt:lpstr>Wingdings</vt:lpstr>
      <vt:lpstr>IPSOS - Classical Template - 16x9</vt:lpstr>
      <vt:lpstr>Master or Parent Slide</vt:lpstr>
      <vt:lpstr>1_Master or Parent Slide</vt:lpstr>
      <vt:lpstr>1_IPSOS - Classical Template - 16x9</vt:lpstr>
      <vt:lpstr>Diapositive think-cell</vt:lpstr>
      <vt:lpstr>Apresentação do PowerPoint</vt:lpstr>
      <vt:lpstr>Apresentação do PowerPoint</vt:lpstr>
      <vt:lpstr>Typical questions clients bring</vt:lpstr>
      <vt:lpstr>Apresentação do PowerPoint</vt:lpstr>
      <vt:lpstr>Behavioral Science has shown consumer  decisions are driven by many factors</vt:lpstr>
      <vt:lpstr>IPSOS TESTING IS GROUNDED IN B-SCI PRINCIPLES TO BETTER MIMIC REAL CONSUMER BEHAVIOR</vt:lpstr>
      <vt:lpstr>A CONSISTENT PHILOSOPHY UNDERPINS THE SERVICES IPSOS PROVIDES AT ALL STAGES OF INNOVATION DEVELOPMENT</vt:lpstr>
      <vt:lpstr>Apresentação do PowerPoint</vt:lpstr>
      <vt:lpstr>Apresentação do PowerPoint</vt:lpstr>
      <vt:lpstr>Apresentação do PowerPoint</vt:lpstr>
      <vt:lpstr>The Ipsos approach to databases is unique and  provides competitive advantages and greater flexibility</vt:lpstr>
      <vt:lpstr>Apresentação do PowerPoint</vt:lpstr>
      <vt:lpstr>The Ipsos database is a truly universal database rooted in relationships, not absolute scores</vt:lpstr>
      <vt:lpstr>Incorporating behavioral science and consumer psychology</vt:lpstr>
      <vt:lpstr>Not all innovations are equal, you need to manage a portfolio of innovations aligned to your strategy …</vt:lpstr>
      <vt:lpstr>Our archetypes identify the types of innovations to help you focus on the right portfolio mix</vt:lpstr>
      <vt:lpstr>Big mass market innovations are not the only route to success, other archetypes may fit with your strategy</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Harrison</dc:creator>
  <cp:lastModifiedBy>Cassia Souza Lopes</cp:lastModifiedBy>
  <cp:revision>51</cp:revision>
  <dcterms:created xsi:type="dcterms:W3CDTF">2019-06-28T14:38:28Z</dcterms:created>
  <dcterms:modified xsi:type="dcterms:W3CDTF">2020-09-01T22:13:17Z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0x0101003D2B7F1557B4AD4EABD913D105AC144D</vt:lpwstr>
  </property>
</Properties>
</file>