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1" r:id="rId3"/>
    <p:sldId id="267" r:id="rId4"/>
    <p:sldId id="284" r:id="rId5"/>
    <p:sldId id="285" r:id="rId6"/>
    <p:sldId id="286" r:id="rId7"/>
    <p:sldId id="282" r:id="rId8"/>
    <p:sldId id="283" r:id="rId9"/>
    <p:sldId id="265" r:id="rId10"/>
    <p:sldId id="266" r:id="rId11"/>
    <p:sldId id="287" r:id="rId12"/>
    <p:sldId id="289" r:id="rId13"/>
    <p:sldId id="290" r:id="rId14"/>
    <p:sldId id="281" r:id="rId15"/>
    <p:sldId id="272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9"/>
    <a:srgbClr val="E6E6E6"/>
    <a:srgbClr val="FAD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31395-C326-44D3-9030-520CDD40DDA2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790D73-EEA6-4901-A551-D7CF87C39E4E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dirty="0"/>
            <a:t>D</a:t>
          </a:r>
        </a:p>
      </dgm:t>
    </dgm:pt>
    <dgm:pt modelId="{7EAD6FE2-3039-416A-BBDB-09521E461DBF}" type="parTrans" cxnId="{B2816984-D861-4845-AD96-F9AA36DAE821}">
      <dgm:prSet/>
      <dgm:spPr/>
      <dgm:t>
        <a:bodyPr/>
        <a:lstStyle/>
        <a:p>
          <a:endParaRPr lang="pt-BR"/>
        </a:p>
      </dgm:t>
    </dgm:pt>
    <dgm:pt modelId="{6BAA69E2-F3B9-400C-8B8C-E5562AEA3EFE}" type="sibTrans" cxnId="{B2816984-D861-4845-AD96-F9AA36DAE82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</dgm:pt>
    <dgm:pt modelId="{79EF34B0-BE16-4253-BFC7-DE45D3ABFBB6}">
      <dgm:prSet phldrT="[Texto]"/>
      <dgm:spPr/>
      <dgm:t>
        <a:bodyPr/>
        <a:lstStyle/>
        <a:p>
          <a:r>
            <a:rPr lang="pt-BR" dirty="0"/>
            <a:t>D</a:t>
          </a:r>
        </a:p>
      </dgm:t>
    </dgm:pt>
    <dgm:pt modelId="{F3539B80-27BD-428E-B4B2-7E643337670D}" type="parTrans" cxnId="{AF7B6F0A-5586-45F5-83DE-90FAA8EBAAA9}">
      <dgm:prSet/>
      <dgm:spPr/>
      <dgm:t>
        <a:bodyPr/>
        <a:lstStyle/>
        <a:p>
          <a:endParaRPr lang="pt-BR"/>
        </a:p>
      </dgm:t>
    </dgm:pt>
    <dgm:pt modelId="{EDBC2B27-67E9-464D-B007-39BB51514012}" type="sibTrans" cxnId="{AF7B6F0A-5586-45F5-83DE-90FAA8EBAAA9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7B2B098-6BB8-40A4-8340-ED94BB24CD66}">
      <dgm:prSet phldrT="[Texto]"/>
      <dgm:spPr/>
      <dgm:t>
        <a:bodyPr/>
        <a:lstStyle/>
        <a:p>
          <a:r>
            <a:rPr lang="pt-BR" dirty="0"/>
            <a:t>D</a:t>
          </a:r>
        </a:p>
      </dgm:t>
    </dgm:pt>
    <dgm:pt modelId="{644271A3-4B43-4274-9EBF-C11C5B3BAE80}" type="sibTrans" cxnId="{9CAE52C0-88AA-4EC2-BBF5-5545A20C4331}">
      <dgm:prSet/>
      <dgm:spPr/>
      <dgm:t>
        <a:bodyPr/>
        <a:lstStyle/>
        <a:p>
          <a:endParaRPr lang="pt-BR"/>
        </a:p>
      </dgm:t>
    </dgm:pt>
    <dgm:pt modelId="{C1C6E6FB-3236-4040-BD47-A5FF923BA3AA}" type="parTrans" cxnId="{9CAE52C0-88AA-4EC2-BBF5-5545A20C4331}">
      <dgm:prSet/>
      <dgm:spPr/>
      <dgm:t>
        <a:bodyPr/>
        <a:lstStyle/>
        <a:p>
          <a:endParaRPr lang="pt-BR"/>
        </a:p>
      </dgm:t>
    </dgm:pt>
    <dgm:pt modelId="{9D5574A0-9A89-46DD-B1E5-184BF6BEC93D}" type="pres">
      <dgm:prSet presAssocID="{ED131395-C326-44D3-9030-520CDD40DDA2}" presName="Name0" presStyleCnt="0">
        <dgm:presLayoutVars>
          <dgm:chMax val="21"/>
          <dgm:chPref val="21"/>
        </dgm:presLayoutVars>
      </dgm:prSet>
      <dgm:spPr/>
    </dgm:pt>
    <dgm:pt modelId="{4C700A74-2874-455A-8A57-E856F27595CE}" type="pres">
      <dgm:prSet presAssocID="{6F790D73-EEA6-4901-A551-D7CF87C39E4E}" presName="text1" presStyleCnt="0"/>
      <dgm:spPr/>
    </dgm:pt>
    <dgm:pt modelId="{7350C3EE-DABB-4C28-B62E-66218EA62C85}" type="pres">
      <dgm:prSet presAssocID="{6F790D73-EEA6-4901-A551-D7CF87C39E4E}" presName="textRepeatNode" presStyleLbl="alignNode1" presStyleIdx="0" presStyleCnt="3" custLinFactX="100000" custLinFactNeighborX="150165" custLinFactNeighborY="-62606">
        <dgm:presLayoutVars>
          <dgm:chMax val="0"/>
          <dgm:chPref val="0"/>
          <dgm:bulletEnabled val="1"/>
        </dgm:presLayoutVars>
      </dgm:prSet>
      <dgm:spPr/>
    </dgm:pt>
    <dgm:pt modelId="{6127DD58-9B35-4413-9524-40A15F68FCDB}" type="pres">
      <dgm:prSet presAssocID="{6F790D73-EEA6-4901-A551-D7CF87C39E4E}" presName="textaccent1" presStyleCnt="0"/>
      <dgm:spPr/>
    </dgm:pt>
    <dgm:pt modelId="{A2AE610E-3E2D-4B92-B62C-30F09CA6FFD9}" type="pres">
      <dgm:prSet presAssocID="{6F790D73-EEA6-4901-A551-D7CF87C39E4E}" presName="accentRepeatNode" presStyleLbl="solidAlignAcc1" presStyleIdx="0" presStyleCnt="6"/>
      <dgm:spPr/>
    </dgm:pt>
    <dgm:pt modelId="{F81E419E-AA2C-4CE4-8F78-6B19FD7D3CE4}" type="pres">
      <dgm:prSet presAssocID="{6BAA69E2-F3B9-400C-8B8C-E5562AEA3EFE}" presName="image1" presStyleCnt="0"/>
      <dgm:spPr/>
    </dgm:pt>
    <dgm:pt modelId="{20D71EF7-E91C-4C47-B8DE-A9FBDEAD3A22}" type="pres">
      <dgm:prSet presAssocID="{6BAA69E2-F3B9-400C-8B8C-E5562AEA3EFE}" presName="imageRepeatNode" presStyleLbl="alignAcc1" presStyleIdx="0" presStyleCnt="3"/>
      <dgm:spPr/>
    </dgm:pt>
    <dgm:pt modelId="{1243E648-3645-40D1-BF13-5637B7E98AED}" type="pres">
      <dgm:prSet presAssocID="{6BAA69E2-F3B9-400C-8B8C-E5562AEA3EFE}" presName="imageaccent1" presStyleCnt="0"/>
      <dgm:spPr/>
    </dgm:pt>
    <dgm:pt modelId="{A16530CF-883B-49A8-94B3-089E78A8CDA7}" type="pres">
      <dgm:prSet presAssocID="{6BAA69E2-F3B9-400C-8B8C-E5562AEA3EFE}" presName="accentRepeatNode" presStyleLbl="solidAlignAcc1" presStyleIdx="1" presStyleCnt="6"/>
      <dgm:spPr/>
    </dgm:pt>
    <dgm:pt modelId="{6383DAB3-CC8A-47E2-B55C-D83FF0A1A036}" type="pres">
      <dgm:prSet presAssocID="{79EF34B0-BE16-4253-BFC7-DE45D3ABFBB6}" presName="text2" presStyleCnt="0"/>
      <dgm:spPr/>
    </dgm:pt>
    <dgm:pt modelId="{0FE481B4-160C-47A2-AD9A-89174F2567A9}" type="pres">
      <dgm:prSet presAssocID="{79EF34B0-BE16-4253-BFC7-DE45D3ABFBB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69F560C-5A7C-481F-B41A-F91CEF9A0EED}" type="pres">
      <dgm:prSet presAssocID="{79EF34B0-BE16-4253-BFC7-DE45D3ABFBB6}" presName="textaccent2" presStyleCnt="0"/>
      <dgm:spPr/>
    </dgm:pt>
    <dgm:pt modelId="{32C6266C-EE57-420E-B73A-E100C175C160}" type="pres">
      <dgm:prSet presAssocID="{79EF34B0-BE16-4253-BFC7-DE45D3ABFBB6}" presName="accentRepeatNode" presStyleLbl="solidAlignAcc1" presStyleIdx="2" presStyleCnt="6"/>
      <dgm:spPr/>
    </dgm:pt>
    <dgm:pt modelId="{EA5A300E-F762-46E8-B8F3-50B6DFCAC058}" type="pres">
      <dgm:prSet presAssocID="{EDBC2B27-67E9-464D-B007-39BB51514012}" presName="image2" presStyleCnt="0"/>
      <dgm:spPr/>
    </dgm:pt>
    <dgm:pt modelId="{6B48D6D1-4DEF-4264-A936-EE950F0E0424}" type="pres">
      <dgm:prSet presAssocID="{EDBC2B27-67E9-464D-B007-39BB51514012}" presName="imageRepeatNode" presStyleLbl="alignAcc1" presStyleIdx="1" presStyleCnt="3"/>
      <dgm:spPr/>
    </dgm:pt>
    <dgm:pt modelId="{DF9A14CA-45F0-456D-8250-17F9946D3ACF}" type="pres">
      <dgm:prSet presAssocID="{EDBC2B27-67E9-464D-B007-39BB51514012}" presName="imageaccent2" presStyleCnt="0"/>
      <dgm:spPr/>
    </dgm:pt>
    <dgm:pt modelId="{A1989A19-A348-4DB7-8D2E-A268CA63B8AC}" type="pres">
      <dgm:prSet presAssocID="{EDBC2B27-67E9-464D-B007-39BB51514012}" presName="accentRepeatNode" presStyleLbl="solidAlignAcc1" presStyleIdx="3" presStyleCnt="6"/>
      <dgm:spPr/>
    </dgm:pt>
    <dgm:pt modelId="{8F3C98F5-4DE9-459B-9B53-49044CD3D740}" type="pres">
      <dgm:prSet presAssocID="{97B2B098-6BB8-40A4-8340-ED94BB24CD66}" presName="text3" presStyleCnt="0"/>
      <dgm:spPr/>
    </dgm:pt>
    <dgm:pt modelId="{837C9F36-8384-410E-B026-4D39310CA2E0}" type="pres">
      <dgm:prSet presAssocID="{97B2B098-6BB8-40A4-8340-ED94BB24CD6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A9DC651-E0C0-48CD-A44D-A7865B4A4CCF}" type="pres">
      <dgm:prSet presAssocID="{97B2B098-6BB8-40A4-8340-ED94BB24CD66}" presName="textaccent3" presStyleCnt="0"/>
      <dgm:spPr/>
    </dgm:pt>
    <dgm:pt modelId="{1AB6DBAD-B690-4082-9393-8E8837224F4C}" type="pres">
      <dgm:prSet presAssocID="{97B2B098-6BB8-40A4-8340-ED94BB24CD66}" presName="accentRepeatNode" presStyleLbl="solidAlignAcc1" presStyleIdx="4" presStyleCnt="6"/>
      <dgm:spPr/>
    </dgm:pt>
    <dgm:pt modelId="{176996CD-3341-4AD7-9012-FA8E143800A1}" type="pres">
      <dgm:prSet presAssocID="{644271A3-4B43-4274-9EBF-C11C5B3BAE80}" presName="image3" presStyleCnt="0"/>
      <dgm:spPr/>
    </dgm:pt>
    <dgm:pt modelId="{3C4B49FE-0E47-4CC9-ADAD-EE468106777C}" type="pres">
      <dgm:prSet presAssocID="{644271A3-4B43-4274-9EBF-C11C5B3BAE80}" presName="imageRepeatNode" presStyleLbl="alignAcc1" presStyleIdx="2" presStyleCnt="3"/>
      <dgm:spPr/>
    </dgm:pt>
    <dgm:pt modelId="{9901E834-F0CB-4CF6-9DAE-67D0BE48A060}" type="pres">
      <dgm:prSet presAssocID="{644271A3-4B43-4274-9EBF-C11C5B3BAE80}" presName="imageaccent3" presStyleCnt="0"/>
      <dgm:spPr/>
    </dgm:pt>
    <dgm:pt modelId="{39C2A827-0578-4DCE-9A37-4ADAA24A86F5}" type="pres">
      <dgm:prSet presAssocID="{644271A3-4B43-4274-9EBF-C11C5B3BAE80}" presName="accentRepeatNode" presStyleLbl="solidAlignAcc1" presStyleIdx="5" presStyleCnt="6"/>
      <dgm:spPr/>
    </dgm:pt>
  </dgm:ptLst>
  <dgm:cxnLst>
    <dgm:cxn modelId="{B2816984-D861-4845-AD96-F9AA36DAE821}" srcId="{ED131395-C326-44D3-9030-520CDD40DDA2}" destId="{6F790D73-EEA6-4901-A551-D7CF87C39E4E}" srcOrd="0" destOrd="0" parTransId="{7EAD6FE2-3039-416A-BBDB-09521E461DBF}" sibTransId="{6BAA69E2-F3B9-400C-8B8C-E5562AEA3EFE}"/>
    <dgm:cxn modelId="{96C83DB6-00AE-4651-A055-9A3FBBB7C100}" type="presOf" srcId="{79EF34B0-BE16-4253-BFC7-DE45D3ABFBB6}" destId="{0FE481B4-160C-47A2-AD9A-89174F2567A9}" srcOrd="0" destOrd="0" presId="urn:microsoft.com/office/officeart/2008/layout/HexagonCluster"/>
    <dgm:cxn modelId="{EACE41FC-A861-44A2-B9FB-14191B44EA5A}" type="presOf" srcId="{644271A3-4B43-4274-9EBF-C11C5B3BAE80}" destId="{3C4B49FE-0E47-4CC9-ADAD-EE468106777C}" srcOrd="0" destOrd="0" presId="urn:microsoft.com/office/officeart/2008/layout/HexagonCluster"/>
    <dgm:cxn modelId="{96BEDA2D-9F32-4A4E-84DD-171D368903B8}" type="presOf" srcId="{97B2B098-6BB8-40A4-8340-ED94BB24CD66}" destId="{837C9F36-8384-410E-B026-4D39310CA2E0}" srcOrd="0" destOrd="0" presId="urn:microsoft.com/office/officeart/2008/layout/HexagonCluster"/>
    <dgm:cxn modelId="{2A5CFCA2-6622-4875-AF41-032BED84B50B}" type="presOf" srcId="{6BAA69E2-F3B9-400C-8B8C-E5562AEA3EFE}" destId="{20D71EF7-E91C-4C47-B8DE-A9FBDEAD3A22}" srcOrd="0" destOrd="0" presId="urn:microsoft.com/office/officeart/2008/layout/HexagonCluster"/>
    <dgm:cxn modelId="{9CAE52C0-88AA-4EC2-BBF5-5545A20C4331}" srcId="{ED131395-C326-44D3-9030-520CDD40DDA2}" destId="{97B2B098-6BB8-40A4-8340-ED94BB24CD66}" srcOrd="2" destOrd="0" parTransId="{C1C6E6FB-3236-4040-BD47-A5FF923BA3AA}" sibTransId="{644271A3-4B43-4274-9EBF-C11C5B3BAE80}"/>
    <dgm:cxn modelId="{6604AD95-2E36-45B0-AADC-C75F25493112}" type="presOf" srcId="{ED131395-C326-44D3-9030-520CDD40DDA2}" destId="{9D5574A0-9A89-46DD-B1E5-184BF6BEC93D}" srcOrd="0" destOrd="0" presId="urn:microsoft.com/office/officeart/2008/layout/HexagonCluster"/>
    <dgm:cxn modelId="{E0C8A9A2-BC39-4830-A2EA-73A54C41C199}" type="presOf" srcId="{EDBC2B27-67E9-464D-B007-39BB51514012}" destId="{6B48D6D1-4DEF-4264-A936-EE950F0E0424}" srcOrd="0" destOrd="0" presId="urn:microsoft.com/office/officeart/2008/layout/HexagonCluster"/>
    <dgm:cxn modelId="{24666754-738D-4C5F-AA3E-BDE7C5E6499B}" type="presOf" srcId="{6F790D73-EEA6-4901-A551-D7CF87C39E4E}" destId="{7350C3EE-DABB-4C28-B62E-66218EA62C85}" srcOrd="0" destOrd="0" presId="urn:microsoft.com/office/officeart/2008/layout/HexagonCluster"/>
    <dgm:cxn modelId="{AF7B6F0A-5586-45F5-83DE-90FAA8EBAAA9}" srcId="{ED131395-C326-44D3-9030-520CDD40DDA2}" destId="{79EF34B0-BE16-4253-BFC7-DE45D3ABFBB6}" srcOrd="1" destOrd="0" parTransId="{F3539B80-27BD-428E-B4B2-7E643337670D}" sibTransId="{EDBC2B27-67E9-464D-B007-39BB51514012}"/>
    <dgm:cxn modelId="{5C5BCE91-F9B1-49DC-B136-69D5AA79DD6B}" type="presParOf" srcId="{9D5574A0-9A89-46DD-B1E5-184BF6BEC93D}" destId="{4C700A74-2874-455A-8A57-E856F27595CE}" srcOrd="0" destOrd="0" presId="urn:microsoft.com/office/officeart/2008/layout/HexagonCluster"/>
    <dgm:cxn modelId="{97FEB6A5-6A92-4036-83C0-39E41511AED9}" type="presParOf" srcId="{4C700A74-2874-455A-8A57-E856F27595CE}" destId="{7350C3EE-DABB-4C28-B62E-66218EA62C85}" srcOrd="0" destOrd="0" presId="urn:microsoft.com/office/officeart/2008/layout/HexagonCluster"/>
    <dgm:cxn modelId="{039D770F-8A27-4266-8FDC-C160D81FDCB6}" type="presParOf" srcId="{9D5574A0-9A89-46DD-B1E5-184BF6BEC93D}" destId="{6127DD58-9B35-4413-9524-40A15F68FCDB}" srcOrd="1" destOrd="0" presId="urn:microsoft.com/office/officeart/2008/layout/HexagonCluster"/>
    <dgm:cxn modelId="{29C56761-6EBA-42B5-B07F-5C2E1C6C28C1}" type="presParOf" srcId="{6127DD58-9B35-4413-9524-40A15F68FCDB}" destId="{A2AE610E-3E2D-4B92-B62C-30F09CA6FFD9}" srcOrd="0" destOrd="0" presId="urn:microsoft.com/office/officeart/2008/layout/HexagonCluster"/>
    <dgm:cxn modelId="{075F79FB-277F-41D2-B7C6-E1742D63AA46}" type="presParOf" srcId="{9D5574A0-9A89-46DD-B1E5-184BF6BEC93D}" destId="{F81E419E-AA2C-4CE4-8F78-6B19FD7D3CE4}" srcOrd="2" destOrd="0" presId="urn:microsoft.com/office/officeart/2008/layout/HexagonCluster"/>
    <dgm:cxn modelId="{6C974F96-1C47-4108-9657-D3E20679B12D}" type="presParOf" srcId="{F81E419E-AA2C-4CE4-8F78-6B19FD7D3CE4}" destId="{20D71EF7-E91C-4C47-B8DE-A9FBDEAD3A22}" srcOrd="0" destOrd="0" presId="urn:microsoft.com/office/officeart/2008/layout/HexagonCluster"/>
    <dgm:cxn modelId="{8B053A69-6181-41A7-A618-7497375808F1}" type="presParOf" srcId="{9D5574A0-9A89-46DD-B1E5-184BF6BEC93D}" destId="{1243E648-3645-40D1-BF13-5637B7E98AED}" srcOrd="3" destOrd="0" presId="urn:microsoft.com/office/officeart/2008/layout/HexagonCluster"/>
    <dgm:cxn modelId="{6F044380-9545-4162-9686-21BB75D18F77}" type="presParOf" srcId="{1243E648-3645-40D1-BF13-5637B7E98AED}" destId="{A16530CF-883B-49A8-94B3-089E78A8CDA7}" srcOrd="0" destOrd="0" presId="urn:microsoft.com/office/officeart/2008/layout/HexagonCluster"/>
    <dgm:cxn modelId="{31FA6AE2-96A2-474D-AE8A-AF6B645535C7}" type="presParOf" srcId="{9D5574A0-9A89-46DD-B1E5-184BF6BEC93D}" destId="{6383DAB3-CC8A-47E2-B55C-D83FF0A1A036}" srcOrd="4" destOrd="0" presId="urn:microsoft.com/office/officeart/2008/layout/HexagonCluster"/>
    <dgm:cxn modelId="{98E11777-EF22-4F30-BEC5-FFC30677A3CB}" type="presParOf" srcId="{6383DAB3-CC8A-47E2-B55C-D83FF0A1A036}" destId="{0FE481B4-160C-47A2-AD9A-89174F2567A9}" srcOrd="0" destOrd="0" presId="urn:microsoft.com/office/officeart/2008/layout/HexagonCluster"/>
    <dgm:cxn modelId="{C671DCA5-9C6A-461D-9648-4578558CC2A2}" type="presParOf" srcId="{9D5574A0-9A89-46DD-B1E5-184BF6BEC93D}" destId="{469F560C-5A7C-481F-B41A-F91CEF9A0EED}" srcOrd="5" destOrd="0" presId="urn:microsoft.com/office/officeart/2008/layout/HexagonCluster"/>
    <dgm:cxn modelId="{734957BC-F4ED-46F2-87CD-958D693A1D1A}" type="presParOf" srcId="{469F560C-5A7C-481F-B41A-F91CEF9A0EED}" destId="{32C6266C-EE57-420E-B73A-E100C175C160}" srcOrd="0" destOrd="0" presId="urn:microsoft.com/office/officeart/2008/layout/HexagonCluster"/>
    <dgm:cxn modelId="{60EB0B16-D5A2-44D0-931E-A1E192DF7258}" type="presParOf" srcId="{9D5574A0-9A89-46DD-B1E5-184BF6BEC93D}" destId="{EA5A300E-F762-46E8-B8F3-50B6DFCAC058}" srcOrd="6" destOrd="0" presId="urn:microsoft.com/office/officeart/2008/layout/HexagonCluster"/>
    <dgm:cxn modelId="{2401C836-3E41-46B7-BC66-5045351D2435}" type="presParOf" srcId="{EA5A300E-F762-46E8-B8F3-50B6DFCAC058}" destId="{6B48D6D1-4DEF-4264-A936-EE950F0E0424}" srcOrd="0" destOrd="0" presId="urn:microsoft.com/office/officeart/2008/layout/HexagonCluster"/>
    <dgm:cxn modelId="{63F9E0DD-04ED-4485-899B-5DE21352D2B3}" type="presParOf" srcId="{9D5574A0-9A89-46DD-B1E5-184BF6BEC93D}" destId="{DF9A14CA-45F0-456D-8250-17F9946D3ACF}" srcOrd="7" destOrd="0" presId="urn:microsoft.com/office/officeart/2008/layout/HexagonCluster"/>
    <dgm:cxn modelId="{EB6F4810-537E-4E18-9FD3-542BE44C4B4F}" type="presParOf" srcId="{DF9A14CA-45F0-456D-8250-17F9946D3ACF}" destId="{A1989A19-A348-4DB7-8D2E-A268CA63B8AC}" srcOrd="0" destOrd="0" presId="urn:microsoft.com/office/officeart/2008/layout/HexagonCluster"/>
    <dgm:cxn modelId="{C28BDE2D-FBFA-4438-923B-92466376A911}" type="presParOf" srcId="{9D5574A0-9A89-46DD-B1E5-184BF6BEC93D}" destId="{8F3C98F5-4DE9-459B-9B53-49044CD3D740}" srcOrd="8" destOrd="0" presId="urn:microsoft.com/office/officeart/2008/layout/HexagonCluster"/>
    <dgm:cxn modelId="{3A8D356E-A618-4786-A1CC-B3886A34837E}" type="presParOf" srcId="{8F3C98F5-4DE9-459B-9B53-49044CD3D740}" destId="{837C9F36-8384-410E-B026-4D39310CA2E0}" srcOrd="0" destOrd="0" presId="urn:microsoft.com/office/officeart/2008/layout/HexagonCluster"/>
    <dgm:cxn modelId="{BE71A248-872B-491E-A7C2-A6775D14A264}" type="presParOf" srcId="{9D5574A0-9A89-46DD-B1E5-184BF6BEC93D}" destId="{AA9DC651-E0C0-48CD-A44D-A7865B4A4CCF}" srcOrd="9" destOrd="0" presId="urn:microsoft.com/office/officeart/2008/layout/HexagonCluster"/>
    <dgm:cxn modelId="{5A0E73C2-FCDB-46B7-9A13-F402FFD24B44}" type="presParOf" srcId="{AA9DC651-E0C0-48CD-A44D-A7865B4A4CCF}" destId="{1AB6DBAD-B690-4082-9393-8E8837224F4C}" srcOrd="0" destOrd="0" presId="urn:microsoft.com/office/officeart/2008/layout/HexagonCluster"/>
    <dgm:cxn modelId="{4B2840D9-CA4C-4B8A-A7BC-5BBE92D2EEF3}" type="presParOf" srcId="{9D5574A0-9A89-46DD-B1E5-184BF6BEC93D}" destId="{176996CD-3341-4AD7-9012-FA8E143800A1}" srcOrd="10" destOrd="0" presId="urn:microsoft.com/office/officeart/2008/layout/HexagonCluster"/>
    <dgm:cxn modelId="{DD71C2C2-FF13-4F00-AB9F-AF2E5FBE760F}" type="presParOf" srcId="{176996CD-3341-4AD7-9012-FA8E143800A1}" destId="{3C4B49FE-0E47-4CC9-ADAD-EE468106777C}" srcOrd="0" destOrd="0" presId="urn:microsoft.com/office/officeart/2008/layout/HexagonCluster"/>
    <dgm:cxn modelId="{DD11DCE5-FFBB-4266-B25D-5A2696450462}" type="presParOf" srcId="{9D5574A0-9A89-46DD-B1E5-184BF6BEC93D}" destId="{9901E834-F0CB-4CF6-9DAE-67D0BE48A060}" srcOrd="11" destOrd="0" presId="urn:microsoft.com/office/officeart/2008/layout/HexagonCluster"/>
    <dgm:cxn modelId="{19391B7C-052B-4825-9D8D-8E6A0503F4A6}" type="presParOf" srcId="{9901E834-F0CB-4CF6-9DAE-67D0BE48A060}" destId="{39C2A827-0578-4DCE-9A37-4ADAA24A86F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C3EE-DABB-4C28-B62E-66218EA62C85}">
      <dsp:nvSpPr>
        <dsp:cNvPr id="0" name=""/>
        <dsp:cNvSpPr/>
      </dsp:nvSpPr>
      <dsp:spPr>
        <a:xfrm>
          <a:off x="6051419" y="1279792"/>
          <a:ext cx="1461076" cy="125970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6040" rIns="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D</a:t>
          </a:r>
        </a:p>
      </dsp:txBody>
      <dsp:txXfrm>
        <a:off x="6278151" y="1475274"/>
        <a:ext cx="1007613" cy="868738"/>
      </dsp:txXfrm>
    </dsp:sp>
    <dsp:sp modelId="{A2AE610E-3E2D-4B92-B62C-30F09CA6FFD9}">
      <dsp:nvSpPr>
        <dsp:cNvPr id="0" name=""/>
        <dsp:cNvSpPr/>
      </dsp:nvSpPr>
      <dsp:spPr>
        <a:xfrm>
          <a:off x="2443359" y="2624574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71EF7-E91C-4C47-B8DE-A9FBDEAD3A22}">
      <dsp:nvSpPr>
        <dsp:cNvPr id="0" name=""/>
        <dsp:cNvSpPr/>
      </dsp:nvSpPr>
      <dsp:spPr>
        <a:xfrm>
          <a:off x="1156468" y="1391829"/>
          <a:ext cx="1461076" cy="12597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530CF-883B-49A8-94B3-089E78A8CDA7}">
      <dsp:nvSpPr>
        <dsp:cNvPr id="0" name=""/>
        <dsp:cNvSpPr/>
      </dsp:nvSpPr>
      <dsp:spPr>
        <a:xfrm>
          <a:off x="2151144" y="2485125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481B4-160C-47A2-AD9A-89174F2567A9}">
      <dsp:nvSpPr>
        <dsp:cNvPr id="0" name=""/>
        <dsp:cNvSpPr/>
      </dsp:nvSpPr>
      <dsp:spPr>
        <a:xfrm>
          <a:off x="3650176" y="1376853"/>
          <a:ext cx="1461076" cy="12597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6040" rIns="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D</a:t>
          </a:r>
        </a:p>
      </dsp:txBody>
      <dsp:txXfrm>
        <a:off x="3876908" y="1572335"/>
        <a:ext cx="1007613" cy="868738"/>
      </dsp:txXfrm>
    </dsp:sp>
    <dsp:sp modelId="{32C6266C-EE57-420E-B73A-E100C175C160}">
      <dsp:nvSpPr>
        <dsp:cNvPr id="0" name=""/>
        <dsp:cNvSpPr/>
      </dsp:nvSpPr>
      <dsp:spPr>
        <a:xfrm>
          <a:off x="4649012" y="2468817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8D6D1-4DEF-4264-A936-EE950F0E0424}">
      <dsp:nvSpPr>
        <dsp:cNvPr id="0" name=""/>
        <dsp:cNvSpPr/>
      </dsp:nvSpPr>
      <dsp:spPr>
        <a:xfrm>
          <a:off x="4894951" y="2068441"/>
          <a:ext cx="1461076" cy="125970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89A19-A348-4DB7-8D2E-A268CA63B8AC}">
      <dsp:nvSpPr>
        <dsp:cNvPr id="0" name=""/>
        <dsp:cNvSpPr/>
      </dsp:nvSpPr>
      <dsp:spPr>
        <a:xfrm>
          <a:off x="4932908" y="2624574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C9F36-8384-410E-B026-4D39310CA2E0}">
      <dsp:nvSpPr>
        <dsp:cNvPr id="0" name=""/>
        <dsp:cNvSpPr/>
      </dsp:nvSpPr>
      <dsp:spPr>
        <a:xfrm>
          <a:off x="2405402" y="688260"/>
          <a:ext cx="1461076" cy="12597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6040" rIns="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D</a:t>
          </a:r>
        </a:p>
      </dsp:txBody>
      <dsp:txXfrm>
        <a:off x="2632134" y="883742"/>
        <a:ext cx="1007613" cy="868738"/>
      </dsp:txXfrm>
    </dsp:sp>
    <dsp:sp modelId="{1AB6DBAD-B690-4082-9393-8E8837224F4C}">
      <dsp:nvSpPr>
        <dsp:cNvPr id="0" name=""/>
        <dsp:cNvSpPr/>
      </dsp:nvSpPr>
      <dsp:spPr>
        <a:xfrm>
          <a:off x="3395918" y="715550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B49FE-0E47-4CC9-ADAD-EE468106777C}">
      <dsp:nvSpPr>
        <dsp:cNvPr id="0" name=""/>
        <dsp:cNvSpPr/>
      </dsp:nvSpPr>
      <dsp:spPr>
        <a:xfrm>
          <a:off x="3650176" y="0"/>
          <a:ext cx="1461076" cy="1259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2A827-0578-4DCE-9A37-4ADAA24A86F5}">
      <dsp:nvSpPr>
        <dsp:cNvPr id="0" name=""/>
        <dsp:cNvSpPr/>
      </dsp:nvSpPr>
      <dsp:spPr>
        <a:xfrm>
          <a:off x="3693333" y="553137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54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33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42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3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9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89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74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4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7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7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F362-6603-4749-9C02-33914F7A9CE1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4214-C6D2-43DD-9B11-AB5E1CEF2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3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620689"/>
            <a:ext cx="8134672" cy="720079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DESIGN DIDATICO DIGITAL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122413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9523366"/>
              </p:ext>
            </p:extLst>
          </p:nvPr>
        </p:nvGraphicFramePr>
        <p:xfrm>
          <a:off x="1524000" y="1397000"/>
          <a:ext cx="751249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2060848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5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70" y="2115816"/>
            <a:ext cx="1559346" cy="132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4915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542464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85" y="4111153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1459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40427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9792" y="1556792"/>
            <a:ext cx="1247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</a:rPr>
              <a:t>Estilos de Aprendizagem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E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Identidade Grupal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47664" y="2204864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Comunicação</a:t>
            </a:r>
          </a:p>
          <a:p>
            <a:r>
              <a:rPr lang="pt-BR" sz="1400" b="1" dirty="0">
                <a:solidFill>
                  <a:srgbClr val="0070C0"/>
                </a:solidFill>
              </a:rPr>
              <a:t>Interação</a:t>
            </a:r>
          </a:p>
          <a:p>
            <a:r>
              <a:rPr lang="pt-BR" sz="1400" b="1" dirty="0">
                <a:solidFill>
                  <a:srgbClr val="0070C0"/>
                </a:solidFill>
              </a:rPr>
              <a:t>Cooperação </a:t>
            </a:r>
          </a:p>
          <a:p>
            <a:r>
              <a:rPr lang="pt-BR" sz="1400" b="1" dirty="0">
                <a:solidFill>
                  <a:srgbClr val="0070C0"/>
                </a:solidFill>
              </a:rPr>
              <a:t>Colaboração</a:t>
            </a:r>
          </a:p>
          <a:p>
            <a:r>
              <a:rPr lang="pt-BR" sz="1400" b="1" dirty="0">
                <a:solidFill>
                  <a:srgbClr val="0070C0"/>
                </a:solidFill>
              </a:rPr>
              <a:t>Cocriação 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43" y="4702490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31233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67544" y="151155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>
                <a:solidFill>
                  <a:srgbClr val="9A0000"/>
                </a:solidFill>
                <a:latin typeface="Verdana" pitchFamily="34" charset="0"/>
              </a:rPr>
              <a:t>Aula 8</a:t>
            </a:r>
            <a:endParaRPr lang="pt-BR" sz="3200" dirty="0">
              <a:solidFill>
                <a:srgbClr val="9A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11738" y="3105835"/>
            <a:ext cx="2496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b="1" dirty="0">
                <a:solidFill>
                  <a:schemeClr val="tx1"/>
                </a:solidFill>
                <a:effectLst/>
              </a:rPr>
              <a:t>.</a:t>
            </a:r>
            <a:endParaRPr lang="pt-BR" sz="1400" b="1" dirty="0">
              <a:ea typeface="Calibri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88223" y="2186861"/>
            <a:ext cx="1259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effectLst/>
              </a:rPr>
              <a:t>Práticas imersivas de aprendizagem em equipes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71309" y="1412776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>
                <a:solidFill>
                  <a:srgbClr val="9A0000"/>
                </a:solidFill>
              </a:rPr>
              <a:t>Aula 7</a:t>
            </a:r>
            <a:endParaRPr lang="pt-BR" sz="3200" dirty="0">
              <a:solidFill>
                <a:srgbClr val="9A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94" y="1664529"/>
            <a:ext cx="76041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835696" y="3645024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Bases teóricas e Abordagens Inovadoras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12360" y="285293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Seminário: Abordagens</a:t>
            </a:r>
          </a:p>
          <a:p>
            <a:r>
              <a:rPr lang="pt-BR" sz="1400" b="1" dirty="0">
                <a:solidFill>
                  <a:srgbClr val="0070C0"/>
                </a:solidFill>
              </a:rPr>
              <a:t>Inovadoras</a:t>
            </a:r>
            <a:r>
              <a:rPr lang="pt-B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35696" y="4941168"/>
            <a:ext cx="1127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0070C0"/>
                </a:solidFill>
              </a:rPr>
              <a:t>Bases do “Design didático digital”</a:t>
            </a: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65" y="5373216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07297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890838" y="45619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Workshop 1 DDD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364088" y="4275093"/>
            <a:ext cx="121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Gestão do projeto e planejamento didático</a:t>
            </a:r>
          </a:p>
        </p:txBody>
      </p:sp>
    </p:spTree>
    <p:extLst>
      <p:ext uri="{BB962C8B-B14F-4D97-AF65-F5344CB8AC3E}">
        <p14:creationId xmlns:p14="http://schemas.microsoft.com/office/powerpoint/2010/main" val="18840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Bases do “Design didático digital”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476872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Digital</a:t>
            </a:r>
            <a:r>
              <a:rPr lang="pt-BR" dirty="0"/>
              <a:t> </a:t>
            </a:r>
          </a:p>
          <a:p>
            <a:pPr marL="985838" lvl="2" indent="-444500">
              <a:buAutoNum type="arabicPeriod"/>
            </a:pPr>
            <a:r>
              <a:rPr lang="pt-BR" dirty="0"/>
              <a:t>Seleção e gestão das mídias.</a:t>
            </a:r>
          </a:p>
          <a:p>
            <a:pPr marL="985838" lvl="2" indent="-444500">
              <a:buAutoNum type="arabicPeriod"/>
            </a:pPr>
            <a:r>
              <a:rPr lang="pt-BR" dirty="0"/>
              <a:t>Plano de Mídias e Plano de Contingências.</a:t>
            </a:r>
          </a:p>
          <a:p>
            <a:pPr marL="541338" lvl="2" indent="0" defTabSz="1252538">
              <a:buNone/>
              <a:tabLst>
                <a:tab pos="985838" algn="l"/>
              </a:tabLst>
            </a:pPr>
            <a:r>
              <a:rPr lang="pt-BR" dirty="0"/>
              <a:t>3.   Criação e Produção de Hipertextos e Atividades.</a:t>
            </a:r>
          </a:p>
          <a:p>
            <a:pPr marL="541338" lvl="2" indent="0" defTabSz="1252538">
              <a:buNone/>
            </a:pPr>
            <a:r>
              <a:rPr lang="pt-BR" dirty="0"/>
              <a:t>4.   Definição das formas de avaliação.</a:t>
            </a:r>
          </a:p>
          <a:p>
            <a:pPr marL="541338" lvl="2" indent="0" defTabSz="1252538">
              <a:buNone/>
              <a:tabLst>
                <a:tab pos="985838" algn="l"/>
              </a:tabLst>
            </a:pPr>
            <a:r>
              <a:rPr lang="pt-BR" dirty="0"/>
              <a:t>5.   Validação.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304" flipH="1" flipV="1">
            <a:off x="3156227" y="4159529"/>
            <a:ext cx="4065936" cy="199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43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pt-BR" sz="3200" b="1" dirty="0"/>
              <a:t>Selecionando ambientes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807524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7479"/>
            <a:ext cx="8712968" cy="6333734"/>
          </a:xfrm>
          <a:prstGeom prst="rect">
            <a:avLst/>
          </a:prstGeom>
        </p:spPr>
      </p:pic>
      <p:sp>
        <p:nvSpPr>
          <p:cNvPr id="7" name="Forma Livre 6"/>
          <p:cNvSpPr/>
          <p:nvPr/>
        </p:nvSpPr>
        <p:spPr>
          <a:xfrm>
            <a:off x="395537" y="2204865"/>
            <a:ext cx="2397080" cy="1092518"/>
          </a:xfrm>
          <a:custGeom>
            <a:avLst/>
            <a:gdLst>
              <a:gd name="connsiteX0" fmla="*/ 1016540 w 1555483"/>
              <a:gd name="connsiteY0" fmla="*/ 212436 h 840509"/>
              <a:gd name="connsiteX1" fmla="*/ 1016540 w 1555483"/>
              <a:gd name="connsiteY1" fmla="*/ 212436 h 840509"/>
              <a:gd name="connsiteX2" fmla="*/ 887231 w 1555483"/>
              <a:gd name="connsiteY2" fmla="*/ 129309 h 840509"/>
              <a:gd name="connsiteX3" fmla="*/ 841049 w 1555483"/>
              <a:gd name="connsiteY3" fmla="*/ 120072 h 840509"/>
              <a:gd name="connsiteX4" fmla="*/ 794867 w 1555483"/>
              <a:gd name="connsiteY4" fmla="*/ 101600 h 840509"/>
              <a:gd name="connsiteX5" fmla="*/ 730212 w 1555483"/>
              <a:gd name="connsiteY5" fmla="*/ 83127 h 840509"/>
              <a:gd name="connsiteX6" fmla="*/ 693267 w 1555483"/>
              <a:gd name="connsiteY6" fmla="*/ 64654 h 840509"/>
              <a:gd name="connsiteX7" fmla="*/ 656322 w 1555483"/>
              <a:gd name="connsiteY7" fmla="*/ 55418 h 840509"/>
              <a:gd name="connsiteX8" fmla="*/ 582431 w 1555483"/>
              <a:gd name="connsiteY8" fmla="*/ 18472 h 840509"/>
              <a:gd name="connsiteX9" fmla="*/ 527012 w 1555483"/>
              <a:gd name="connsiteY9" fmla="*/ 0 h 840509"/>
              <a:gd name="connsiteX10" fmla="*/ 425412 w 1555483"/>
              <a:gd name="connsiteY10" fmla="*/ 9236 h 840509"/>
              <a:gd name="connsiteX11" fmla="*/ 379231 w 1555483"/>
              <a:gd name="connsiteY11" fmla="*/ 27709 h 840509"/>
              <a:gd name="connsiteX12" fmla="*/ 342285 w 1555483"/>
              <a:gd name="connsiteY12" fmla="*/ 36945 h 840509"/>
              <a:gd name="connsiteX13" fmla="*/ 286867 w 1555483"/>
              <a:gd name="connsiteY13" fmla="*/ 55418 h 840509"/>
              <a:gd name="connsiteX14" fmla="*/ 259158 w 1555483"/>
              <a:gd name="connsiteY14" fmla="*/ 64654 h 840509"/>
              <a:gd name="connsiteX15" fmla="*/ 222212 w 1555483"/>
              <a:gd name="connsiteY15" fmla="*/ 73891 h 840509"/>
              <a:gd name="connsiteX16" fmla="*/ 185267 w 1555483"/>
              <a:gd name="connsiteY16" fmla="*/ 92363 h 840509"/>
              <a:gd name="connsiteX17" fmla="*/ 102140 w 1555483"/>
              <a:gd name="connsiteY17" fmla="*/ 120072 h 840509"/>
              <a:gd name="connsiteX18" fmla="*/ 74431 w 1555483"/>
              <a:gd name="connsiteY18" fmla="*/ 129309 h 840509"/>
              <a:gd name="connsiteX19" fmla="*/ 46722 w 1555483"/>
              <a:gd name="connsiteY19" fmla="*/ 138545 h 840509"/>
              <a:gd name="connsiteX20" fmla="*/ 28249 w 1555483"/>
              <a:gd name="connsiteY20" fmla="*/ 378691 h 840509"/>
              <a:gd name="connsiteX21" fmla="*/ 46722 w 1555483"/>
              <a:gd name="connsiteY21" fmla="*/ 406400 h 840509"/>
              <a:gd name="connsiteX22" fmla="*/ 65194 w 1555483"/>
              <a:gd name="connsiteY22" fmla="*/ 443345 h 840509"/>
              <a:gd name="connsiteX23" fmla="*/ 111376 w 1555483"/>
              <a:gd name="connsiteY23" fmla="*/ 544945 h 840509"/>
              <a:gd name="connsiteX24" fmla="*/ 129849 w 1555483"/>
              <a:gd name="connsiteY24" fmla="*/ 572654 h 840509"/>
              <a:gd name="connsiteX25" fmla="*/ 166794 w 1555483"/>
              <a:gd name="connsiteY25" fmla="*/ 600363 h 840509"/>
              <a:gd name="connsiteX26" fmla="*/ 231449 w 1555483"/>
              <a:gd name="connsiteY26" fmla="*/ 655782 h 840509"/>
              <a:gd name="connsiteX27" fmla="*/ 305340 w 1555483"/>
              <a:gd name="connsiteY27" fmla="*/ 683491 h 840509"/>
              <a:gd name="connsiteX28" fmla="*/ 351522 w 1555483"/>
              <a:gd name="connsiteY28" fmla="*/ 692727 h 840509"/>
              <a:gd name="connsiteX29" fmla="*/ 388467 w 1555483"/>
              <a:gd name="connsiteY29" fmla="*/ 701963 h 840509"/>
              <a:gd name="connsiteX30" fmla="*/ 499303 w 1555483"/>
              <a:gd name="connsiteY30" fmla="*/ 720436 h 840509"/>
              <a:gd name="connsiteX31" fmla="*/ 563958 w 1555483"/>
              <a:gd name="connsiteY31" fmla="*/ 757382 h 840509"/>
              <a:gd name="connsiteX32" fmla="*/ 591667 w 1555483"/>
              <a:gd name="connsiteY32" fmla="*/ 775854 h 840509"/>
              <a:gd name="connsiteX33" fmla="*/ 656322 w 1555483"/>
              <a:gd name="connsiteY33" fmla="*/ 803563 h 840509"/>
              <a:gd name="connsiteX34" fmla="*/ 693267 w 1555483"/>
              <a:gd name="connsiteY34" fmla="*/ 794327 h 840509"/>
              <a:gd name="connsiteX35" fmla="*/ 720976 w 1555483"/>
              <a:gd name="connsiteY35" fmla="*/ 775854 h 840509"/>
              <a:gd name="connsiteX36" fmla="*/ 748685 w 1555483"/>
              <a:gd name="connsiteY36" fmla="*/ 766618 h 840509"/>
              <a:gd name="connsiteX37" fmla="*/ 831812 w 1555483"/>
              <a:gd name="connsiteY37" fmla="*/ 775854 h 840509"/>
              <a:gd name="connsiteX38" fmla="*/ 859522 w 1555483"/>
              <a:gd name="connsiteY38" fmla="*/ 794327 h 840509"/>
              <a:gd name="connsiteX39" fmla="*/ 896467 w 1555483"/>
              <a:gd name="connsiteY39" fmla="*/ 812800 h 840509"/>
              <a:gd name="connsiteX40" fmla="*/ 933412 w 1555483"/>
              <a:gd name="connsiteY40" fmla="*/ 822036 h 840509"/>
              <a:gd name="connsiteX41" fmla="*/ 988831 w 1555483"/>
              <a:gd name="connsiteY41" fmla="*/ 840509 h 840509"/>
              <a:gd name="connsiteX42" fmla="*/ 1108903 w 1555483"/>
              <a:gd name="connsiteY42" fmla="*/ 831272 h 840509"/>
              <a:gd name="connsiteX43" fmla="*/ 1127376 w 1555483"/>
              <a:gd name="connsiteY43" fmla="*/ 803563 h 840509"/>
              <a:gd name="connsiteX44" fmla="*/ 1155085 w 1555483"/>
              <a:gd name="connsiteY44" fmla="*/ 785091 h 840509"/>
              <a:gd name="connsiteX45" fmla="*/ 1256685 w 1555483"/>
              <a:gd name="connsiteY45" fmla="*/ 775854 h 840509"/>
              <a:gd name="connsiteX46" fmla="*/ 1321340 w 1555483"/>
              <a:gd name="connsiteY46" fmla="*/ 757382 h 840509"/>
              <a:gd name="connsiteX47" fmla="*/ 1349049 w 1555483"/>
              <a:gd name="connsiteY47" fmla="*/ 748145 h 840509"/>
              <a:gd name="connsiteX48" fmla="*/ 1413703 w 1555483"/>
              <a:gd name="connsiteY48" fmla="*/ 738909 h 840509"/>
              <a:gd name="connsiteX49" fmla="*/ 1441412 w 1555483"/>
              <a:gd name="connsiteY49" fmla="*/ 729672 h 840509"/>
              <a:gd name="connsiteX50" fmla="*/ 1469122 w 1555483"/>
              <a:gd name="connsiteY50" fmla="*/ 711200 h 840509"/>
              <a:gd name="connsiteX51" fmla="*/ 1506067 w 1555483"/>
              <a:gd name="connsiteY51" fmla="*/ 692727 h 840509"/>
              <a:gd name="connsiteX52" fmla="*/ 1533776 w 1555483"/>
              <a:gd name="connsiteY52" fmla="*/ 655782 h 840509"/>
              <a:gd name="connsiteX53" fmla="*/ 1506067 w 1555483"/>
              <a:gd name="connsiteY53" fmla="*/ 286327 h 840509"/>
              <a:gd name="connsiteX54" fmla="*/ 1496831 w 1555483"/>
              <a:gd name="connsiteY54" fmla="*/ 258618 h 840509"/>
              <a:gd name="connsiteX55" fmla="*/ 1469122 w 1555483"/>
              <a:gd name="connsiteY55" fmla="*/ 249382 h 840509"/>
              <a:gd name="connsiteX56" fmla="*/ 1413703 w 1555483"/>
              <a:gd name="connsiteY56" fmla="*/ 212436 h 840509"/>
              <a:gd name="connsiteX57" fmla="*/ 1339812 w 1555483"/>
              <a:gd name="connsiteY57" fmla="*/ 193963 h 840509"/>
              <a:gd name="connsiteX58" fmla="*/ 1312103 w 1555483"/>
              <a:gd name="connsiteY58" fmla="*/ 184727 h 840509"/>
              <a:gd name="connsiteX59" fmla="*/ 1247449 w 1555483"/>
              <a:gd name="connsiteY59" fmla="*/ 166254 h 840509"/>
              <a:gd name="connsiteX60" fmla="*/ 1219740 w 1555483"/>
              <a:gd name="connsiteY60" fmla="*/ 147782 h 840509"/>
              <a:gd name="connsiteX61" fmla="*/ 1127376 w 1555483"/>
              <a:gd name="connsiteY61" fmla="*/ 129309 h 840509"/>
              <a:gd name="connsiteX62" fmla="*/ 914940 w 1555483"/>
              <a:gd name="connsiteY62" fmla="*/ 129309 h 840509"/>
              <a:gd name="connsiteX63" fmla="*/ 896467 w 1555483"/>
              <a:gd name="connsiteY63" fmla="*/ 120072 h 840509"/>
              <a:gd name="connsiteX64" fmla="*/ 896467 w 1555483"/>
              <a:gd name="connsiteY64" fmla="*/ 120072 h 840509"/>
              <a:gd name="connsiteX65" fmla="*/ 868758 w 1555483"/>
              <a:gd name="connsiteY65" fmla="*/ 129309 h 840509"/>
              <a:gd name="connsiteX66" fmla="*/ 850285 w 1555483"/>
              <a:gd name="connsiteY66" fmla="*/ 120072 h 840509"/>
              <a:gd name="connsiteX67" fmla="*/ 859522 w 1555483"/>
              <a:gd name="connsiteY67" fmla="*/ 101600 h 840509"/>
              <a:gd name="connsiteX68" fmla="*/ 877994 w 1555483"/>
              <a:gd name="connsiteY68" fmla="*/ 129309 h 840509"/>
              <a:gd name="connsiteX69" fmla="*/ 877994 w 1555483"/>
              <a:gd name="connsiteY69" fmla="*/ 138545 h 840509"/>
              <a:gd name="connsiteX70" fmla="*/ 887231 w 1555483"/>
              <a:gd name="connsiteY70" fmla="*/ 138545 h 840509"/>
              <a:gd name="connsiteX71" fmla="*/ 887231 w 1555483"/>
              <a:gd name="connsiteY71" fmla="*/ 138545 h 84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55483" h="840509">
                <a:moveTo>
                  <a:pt x="1016540" y="212436"/>
                </a:moveTo>
                <a:lnTo>
                  <a:pt x="1016540" y="212436"/>
                </a:lnTo>
                <a:cubicBezTo>
                  <a:pt x="1000442" y="201168"/>
                  <a:pt x="925715" y="142138"/>
                  <a:pt x="887231" y="129309"/>
                </a:cubicBezTo>
                <a:cubicBezTo>
                  <a:pt x="872338" y="124344"/>
                  <a:pt x="856086" y="124583"/>
                  <a:pt x="841049" y="120072"/>
                </a:cubicBezTo>
                <a:cubicBezTo>
                  <a:pt x="825168" y="115308"/>
                  <a:pt x="810391" y="107422"/>
                  <a:pt x="794867" y="101600"/>
                </a:cubicBezTo>
                <a:cubicBezTo>
                  <a:pt x="768356" y="91659"/>
                  <a:pt x="759339" y="90408"/>
                  <a:pt x="730212" y="83127"/>
                </a:cubicBezTo>
                <a:cubicBezTo>
                  <a:pt x="717897" y="76969"/>
                  <a:pt x="706159" y="69489"/>
                  <a:pt x="693267" y="64654"/>
                </a:cubicBezTo>
                <a:cubicBezTo>
                  <a:pt x="681381" y="60197"/>
                  <a:pt x="668040" y="60300"/>
                  <a:pt x="656322" y="55418"/>
                </a:cubicBezTo>
                <a:cubicBezTo>
                  <a:pt x="630903" y="44827"/>
                  <a:pt x="608556" y="27180"/>
                  <a:pt x="582431" y="18472"/>
                </a:cubicBezTo>
                <a:lnTo>
                  <a:pt x="527012" y="0"/>
                </a:lnTo>
                <a:cubicBezTo>
                  <a:pt x="493145" y="3079"/>
                  <a:pt x="458836" y="2969"/>
                  <a:pt x="425412" y="9236"/>
                </a:cubicBezTo>
                <a:cubicBezTo>
                  <a:pt x="409116" y="12291"/>
                  <a:pt x="394960" y="22466"/>
                  <a:pt x="379231" y="27709"/>
                </a:cubicBezTo>
                <a:cubicBezTo>
                  <a:pt x="367188" y="31723"/>
                  <a:pt x="354444" y="33297"/>
                  <a:pt x="342285" y="36945"/>
                </a:cubicBezTo>
                <a:cubicBezTo>
                  <a:pt x="323634" y="42540"/>
                  <a:pt x="305340" y="49260"/>
                  <a:pt x="286867" y="55418"/>
                </a:cubicBezTo>
                <a:cubicBezTo>
                  <a:pt x="277631" y="58497"/>
                  <a:pt x="268603" y="62293"/>
                  <a:pt x="259158" y="64654"/>
                </a:cubicBezTo>
                <a:cubicBezTo>
                  <a:pt x="246843" y="67733"/>
                  <a:pt x="234098" y="69434"/>
                  <a:pt x="222212" y="73891"/>
                </a:cubicBezTo>
                <a:cubicBezTo>
                  <a:pt x="209320" y="78725"/>
                  <a:pt x="198051" y="87250"/>
                  <a:pt x="185267" y="92363"/>
                </a:cubicBezTo>
                <a:cubicBezTo>
                  <a:pt x="185242" y="92373"/>
                  <a:pt x="116007" y="115449"/>
                  <a:pt x="102140" y="120072"/>
                </a:cubicBezTo>
                <a:lnTo>
                  <a:pt x="74431" y="129309"/>
                </a:lnTo>
                <a:lnTo>
                  <a:pt x="46722" y="138545"/>
                </a:lnTo>
                <a:cubicBezTo>
                  <a:pt x="-28429" y="213693"/>
                  <a:pt x="3908" y="167740"/>
                  <a:pt x="28249" y="378691"/>
                </a:cubicBezTo>
                <a:cubicBezTo>
                  <a:pt x="29521" y="389719"/>
                  <a:pt x="41215" y="396762"/>
                  <a:pt x="46722" y="406400"/>
                </a:cubicBezTo>
                <a:cubicBezTo>
                  <a:pt x="53553" y="418354"/>
                  <a:pt x="60081" y="430561"/>
                  <a:pt x="65194" y="443345"/>
                </a:cubicBezTo>
                <a:cubicBezTo>
                  <a:pt x="99727" y="529678"/>
                  <a:pt x="64076" y="469266"/>
                  <a:pt x="111376" y="544945"/>
                </a:cubicBezTo>
                <a:cubicBezTo>
                  <a:pt x="117259" y="554358"/>
                  <a:pt x="122000" y="564805"/>
                  <a:pt x="129849" y="572654"/>
                </a:cubicBezTo>
                <a:cubicBezTo>
                  <a:pt x="140734" y="583539"/>
                  <a:pt x="155209" y="590226"/>
                  <a:pt x="166794" y="600363"/>
                </a:cubicBezTo>
                <a:cubicBezTo>
                  <a:pt x="197091" y="626873"/>
                  <a:pt x="198490" y="639302"/>
                  <a:pt x="231449" y="655782"/>
                </a:cubicBezTo>
                <a:cubicBezTo>
                  <a:pt x="239915" y="660015"/>
                  <a:pt x="289359" y="679496"/>
                  <a:pt x="305340" y="683491"/>
                </a:cubicBezTo>
                <a:cubicBezTo>
                  <a:pt x="320570" y="687299"/>
                  <a:pt x="336197" y="689322"/>
                  <a:pt x="351522" y="692727"/>
                </a:cubicBezTo>
                <a:cubicBezTo>
                  <a:pt x="363914" y="695481"/>
                  <a:pt x="375990" y="699624"/>
                  <a:pt x="388467" y="701963"/>
                </a:cubicBezTo>
                <a:cubicBezTo>
                  <a:pt x="425280" y="708866"/>
                  <a:pt x="499303" y="720436"/>
                  <a:pt x="499303" y="720436"/>
                </a:cubicBezTo>
                <a:cubicBezTo>
                  <a:pt x="566801" y="765435"/>
                  <a:pt x="481941" y="710516"/>
                  <a:pt x="563958" y="757382"/>
                </a:cubicBezTo>
                <a:cubicBezTo>
                  <a:pt x="573596" y="762889"/>
                  <a:pt x="582029" y="770347"/>
                  <a:pt x="591667" y="775854"/>
                </a:cubicBezTo>
                <a:cubicBezTo>
                  <a:pt x="623629" y="794118"/>
                  <a:pt x="625232" y="793200"/>
                  <a:pt x="656322" y="803563"/>
                </a:cubicBezTo>
                <a:cubicBezTo>
                  <a:pt x="668637" y="800484"/>
                  <a:pt x="681599" y="799327"/>
                  <a:pt x="693267" y="794327"/>
                </a:cubicBezTo>
                <a:cubicBezTo>
                  <a:pt x="703470" y="789954"/>
                  <a:pt x="711047" y="780818"/>
                  <a:pt x="720976" y="775854"/>
                </a:cubicBezTo>
                <a:cubicBezTo>
                  <a:pt x="729684" y="771500"/>
                  <a:pt x="739449" y="769697"/>
                  <a:pt x="748685" y="766618"/>
                </a:cubicBezTo>
                <a:cubicBezTo>
                  <a:pt x="776394" y="769697"/>
                  <a:pt x="804765" y="769092"/>
                  <a:pt x="831812" y="775854"/>
                </a:cubicBezTo>
                <a:cubicBezTo>
                  <a:pt x="842582" y="778546"/>
                  <a:pt x="849884" y="788819"/>
                  <a:pt x="859522" y="794327"/>
                </a:cubicBezTo>
                <a:cubicBezTo>
                  <a:pt x="871477" y="801158"/>
                  <a:pt x="883575" y="807965"/>
                  <a:pt x="896467" y="812800"/>
                </a:cubicBezTo>
                <a:cubicBezTo>
                  <a:pt x="908353" y="817257"/>
                  <a:pt x="921253" y="818388"/>
                  <a:pt x="933412" y="822036"/>
                </a:cubicBezTo>
                <a:cubicBezTo>
                  <a:pt x="952063" y="827631"/>
                  <a:pt x="970358" y="834351"/>
                  <a:pt x="988831" y="840509"/>
                </a:cubicBezTo>
                <a:cubicBezTo>
                  <a:pt x="1028855" y="837430"/>
                  <a:pt x="1070116" y="841615"/>
                  <a:pt x="1108903" y="831272"/>
                </a:cubicBezTo>
                <a:cubicBezTo>
                  <a:pt x="1119629" y="828412"/>
                  <a:pt x="1119526" y="811412"/>
                  <a:pt x="1127376" y="803563"/>
                </a:cubicBezTo>
                <a:cubicBezTo>
                  <a:pt x="1135225" y="795714"/>
                  <a:pt x="1144231" y="787417"/>
                  <a:pt x="1155085" y="785091"/>
                </a:cubicBezTo>
                <a:cubicBezTo>
                  <a:pt x="1188336" y="777966"/>
                  <a:pt x="1222818" y="778933"/>
                  <a:pt x="1256685" y="775854"/>
                </a:cubicBezTo>
                <a:cubicBezTo>
                  <a:pt x="1323142" y="753703"/>
                  <a:pt x="1240130" y="780585"/>
                  <a:pt x="1321340" y="757382"/>
                </a:cubicBezTo>
                <a:cubicBezTo>
                  <a:pt x="1330701" y="754707"/>
                  <a:pt x="1339502" y="750054"/>
                  <a:pt x="1349049" y="748145"/>
                </a:cubicBezTo>
                <a:cubicBezTo>
                  <a:pt x="1370396" y="743875"/>
                  <a:pt x="1392152" y="741988"/>
                  <a:pt x="1413703" y="738909"/>
                </a:cubicBezTo>
                <a:cubicBezTo>
                  <a:pt x="1422939" y="735830"/>
                  <a:pt x="1432704" y="734026"/>
                  <a:pt x="1441412" y="729672"/>
                </a:cubicBezTo>
                <a:cubicBezTo>
                  <a:pt x="1451341" y="724708"/>
                  <a:pt x="1459484" y="716707"/>
                  <a:pt x="1469122" y="711200"/>
                </a:cubicBezTo>
                <a:cubicBezTo>
                  <a:pt x="1481077" y="704369"/>
                  <a:pt x="1493752" y="698885"/>
                  <a:pt x="1506067" y="692727"/>
                </a:cubicBezTo>
                <a:cubicBezTo>
                  <a:pt x="1515303" y="680412"/>
                  <a:pt x="1533026" y="671158"/>
                  <a:pt x="1533776" y="655782"/>
                </a:cubicBezTo>
                <a:cubicBezTo>
                  <a:pt x="1549164" y="340325"/>
                  <a:pt x="1585325" y="405212"/>
                  <a:pt x="1506067" y="286327"/>
                </a:cubicBezTo>
                <a:cubicBezTo>
                  <a:pt x="1502988" y="277091"/>
                  <a:pt x="1503715" y="265502"/>
                  <a:pt x="1496831" y="258618"/>
                </a:cubicBezTo>
                <a:cubicBezTo>
                  <a:pt x="1489947" y="251734"/>
                  <a:pt x="1477633" y="254110"/>
                  <a:pt x="1469122" y="249382"/>
                </a:cubicBezTo>
                <a:cubicBezTo>
                  <a:pt x="1449714" y="238600"/>
                  <a:pt x="1435242" y="217821"/>
                  <a:pt x="1413703" y="212436"/>
                </a:cubicBezTo>
                <a:cubicBezTo>
                  <a:pt x="1389073" y="206278"/>
                  <a:pt x="1363898" y="201991"/>
                  <a:pt x="1339812" y="193963"/>
                </a:cubicBezTo>
                <a:cubicBezTo>
                  <a:pt x="1330576" y="190884"/>
                  <a:pt x="1321464" y="187402"/>
                  <a:pt x="1312103" y="184727"/>
                </a:cubicBezTo>
                <a:cubicBezTo>
                  <a:pt x="1298285" y="180779"/>
                  <a:pt x="1262218" y="173638"/>
                  <a:pt x="1247449" y="166254"/>
                </a:cubicBezTo>
                <a:cubicBezTo>
                  <a:pt x="1237520" y="161290"/>
                  <a:pt x="1229669" y="152746"/>
                  <a:pt x="1219740" y="147782"/>
                </a:cubicBezTo>
                <a:cubicBezTo>
                  <a:pt x="1193943" y="134884"/>
                  <a:pt x="1151212" y="132714"/>
                  <a:pt x="1127376" y="129309"/>
                </a:cubicBezTo>
                <a:cubicBezTo>
                  <a:pt x="1028173" y="143480"/>
                  <a:pt x="1052002" y="144538"/>
                  <a:pt x="914940" y="129309"/>
                </a:cubicBezTo>
                <a:cubicBezTo>
                  <a:pt x="908098" y="128549"/>
                  <a:pt x="902625" y="123151"/>
                  <a:pt x="896467" y="120072"/>
                </a:cubicBezTo>
                <a:lnTo>
                  <a:pt x="896467" y="120072"/>
                </a:lnTo>
                <a:lnTo>
                  <a:pt x="868758" y="129309"/>
                </a:lnTo>
                <a:lnTo>
                  <a:pt x="850285" y="120072"/>
                </a:lnTo>
                <a:lnTo>
                  <a:pt x="859522" y="101600"/>
                </a:lnTo>
                <a:lnTo>
                  <a:pt x="877994" y="129309"/>
                </a:lnTo>
                <a:lnTo>
                  <a:pt x="877994" y="138545"/>
                </a:lnTo>
                <a:lnTo>
                  <a:pt x="887231" y="138545"/>
                </a:lnTo>
                <a:lnTo>
                  <a:pt x="887231" y="138545"/>
                </a:lnTo>
              </a:path>
            </a:pathLst>
          </a:custGeom>
          <a:solidFill>
            <a:srgbClr val="EDF6F9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Segurança e Privacidade</a:t>
            </a:r>
          </a:p>
        </p:txBody>
      </p:sp>
      <p:sp>
        <p:nvSpPr>
          <p:cNvPr id="8" name="Forma Livre 7"/>
          <p:cNvSpPr/>
          <p:nvPr/>
        </p:nvSpPr>
        <p:spPr>
          <a:xfrm>
            <a:off x="1256145" y="2623127"/>
            <a:ext cx="18473" cy="64655"/>
          </a:xfrm>
          <a:custGeom>
            <a:avLst/>
            <a:gdLst>
              <a:gd name="connsiteX0" fmla="*/ 0 w 18473"/>
              <a:gd name="connsiteY0" fmla="*/ 0 h 64655"/>
              <a:gd name="connsiteX1" fmla="*/ 18473 w 18473"/>
              <a:gd name="connsiteY1" fmla="*/ 64655 h 64655"/>
              <a:gd name="connsiteX2" fmla="*/ 18473 w 18473"/>
              <a:gd name="connsiteY2" fmla="*/ 64655 h 64655"/>
              <a:gd name="connsiteX3" fmla="*/ 0 w 18473"/>
              <a:gd name="connsiteY3" fmla="*/ 0 h 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3" h="64655">
                <a:moveTo>
                  <a:pt x="0" y="0"/>
                </a:moveTo>
                <a:lnTo>
                  <a:pt x="18473" y="64655"/>
                </a:lnTo>
                <a:lnTo>
                  <a:pt x="18473" y="646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2792617" y="2996952"/>
            <a:ext cx="411231" cy="216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5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2" y="188640"/>
            <a:ext cx="3168352" cy="27955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62400" y="1260049"/>
            <a:ext cx="464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Plano de Contingências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45315"/>
              </p:ext>
            </p:extLst>
          </p:nvPr>
        </p:nvGraphicFramePr>
        <p:xfrm>
          <a:off x="251519" y="3212976"/>
          <a:ext cx="8352929" cy="3394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8764">
                  <a:extLst>
                    <a:ext uri="{9D8B030D-6E8A-4147-A177-3AD203B41FA5}">
                      <a16:colId xmlns:a16="http://schemas.microsoft.com/office/drawing/2014/main" val="339398995"/>
                    </a:ext>
                  </a:extLst>
                </a:gridCol>
                <a:gridCol w="1762545">
                  <a:extLst>
                    <a:ext uri="{9D8B030D-6E8A-4147-A177-3AD203B41FA5}">
                      <a16:colId xmlns:a16="http://schemas.microsoft.com/office/drawing/2014/main" val="2403495949"/>
                    </a:ext>
                  </a:extLst>
                </a:gridCol>
                <a:gridCol w="1455356">
                  <a:extLst>
                    <a:ext uri="{9D8B030D-6E8A-4147-A177-3AD203B41FA5}">
                      <a16:colId xmlns:a16="http://schemas.microsoft.com/office/drawing/2014/main" val="43315449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754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FASE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Riscos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Impacto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Prevenção ou Solução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561870"/>
                  </a:ext>
                </a:extLst>
              </a:tr>
              <a:tr h="651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1. Planejamento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1. 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</a:rPr>
                        <a:t>verbas</a:t>
                      </a:r>
                      <a:r>
                        <a:rPr lang="pt-BR" sz="1200" baseline="0" dirty="0">
                          <a:solidFill>
                            <a:srgbClr val="FF0000"/>
                          </a:solidFill>
                          <a:effectLst/>
                        </a:rPr>
                        <a:t> insuficientes</a:t>
                      </a:r>
                      <a:endParaRPr lang="pt-B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Inviabilização</a:t>
                      </a:r>
                      <a:r>
                        <a:rPr lang="pt-BR" sz="11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projeto.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100" dirty="0">
                          <a:solidFill>
                            <a:srgbClr val="FF0000"/>
                          </a:solidFill>
                          <a:effectLst/>
                        </a:rPr>
                        <a:t> 1. reduzir</a:t>
                      </a:r>
                      <a:r>
                        <a:rPr lang="pt-BR" sz="1100" baseline="0" dirty="0">
                          <a:solidFill>
                            <a:srgbClr val="FF0000"/>
                          </a:solidFill>
                          <a:effectLst/>
                        </a:rPr>
                        <a:t> e ajustar o projeto às verbas  disponíveis. 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557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2. Desenvolvimento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 2.1.  Perda</a:t>
                      </a:r>
                      <a:r>
                        <a:rPr lang="pt-BR" sz="1000" baseline="0" dirty="0">
                          <a:solidFill>
                            <a:srgbClr val="FF0000"/>
                          </a:solidFill>
                          <a:effectLst/>
                        </a:rPr>
                        <a:t> de algum membro da equipe. 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 2.1. Atraso ou comprometimento de finalização do projeto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2.1.  criar </a:t>
                      </a:r>
                      <a:r>
                        <a:rPr lang="pt-BR" sz="1000" baseline="0" dirty="0">
                          <a:solidFill>
                            <a:srgbClr val="FF0000"/>
                          </a:solidFill>
                          <a:effectLst/>
                        </a:rPr>
                        <a:t>rede de profissionais que possam ser incorporados ao projeto rapidamente, quando houver necessidade. 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360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3. Execução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3.</a:t>
                      </a:r>
                      <a:r>
                        <a:rPr lang="pt-BR" sz="1000" baseline="0" dirty="0">
                          <a:solidFill>
                            <a:srgbClr val="FF0000"/>
                          </a:solidFill>
                          <a:effectLst/>
                        </a:rPr>
                        <a:t> 1 Problemas no AVA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 3.1 Inviabilização</a:t>
                      </a:r>
                      <a:r>
                        <a:rPr lang="pt-BR" sz="1000" baseline="0" dirty="0">
                          <a:solidFill>
                            <a:srgbClr val="FF0000"/>
                          </a:solidFill>
                          <a:effectLst/>
                        </a:rPr>
                        <a:t> do oferecimento do curso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3.2.  Fazer</a:t>
                      </a:r>
                      <a:r>
                        <a:rPr lang="pt-BR" sz="1000" baseline="0" dirty="0">
                          <a:solidFill>
                            <a:srgbClr val="FF0000"/>
                          </a:solidFill>
                          <a:effectLst/>
                        </a:rPr>
                        <a:t> backup  constante /espelho  em outro AVA ou  contratar empresa (terceirizar) para o gerenciamento do AVA. 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789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4. Avaliação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 4.3  Curso ser mal avaliado 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4.3  Repercussão</a:t>
                      </a:r>
                      <a:r>
                        <a:rPr lang="pt-BR" sz="1000" baseline="0" dirty="0">
                          <a:solidFill>
                            <a:srgbClr val="FF0000"/>
                          </a:solidFill>
                          <a:effectLst/>
                        </a:rPr>
                        <a:t> ruim do curso diante do público-alvo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>
                          <a:solidFill>
                            <a:srgbClr val="FF0000"/>
                          </a:solidFill>
                          <a:effectLst/>
                        </a:rPr>
                        <a:t>4.3 . Identificar problemas; Analisar as causas; planejar medidas para corrigir os problemas detectados;  Realizar os ajustes; Verificar</a:t>
                      </a:r>
                      <a:r>
                        <a:rPr lang="pt-BR" sz="1000" baseline="0" dirty="0">
                          <a:solidFill>
                            <a:srgbClr val="FF0000"/>
                          </a:solidFill>
                          <a:effectLst/>
                        </a:rPr>
                        <a:t> exaustivamente se tudo está ok; encaminhar para nova avaliação antes da disponibilização aos alunos. 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606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79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b="1" dirty="0"/>
              <a:t>Workshop 1  DDD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442913" indent="-442913">
              <a:buNone/>
            </a:pPr>
            <a:r>
              <a:rPr lang="pt-BR" dirty="0"/>
              <a:t>1. Líder(es) apresentam o projeto para o outro grupo;</a:t>
            </a:r>
          </a:p>
          <a:p>
            <a:pPr marL="442913" indent="-442913">
              <a:buNone/>
            </a:pPr>
            <a:r>
              <a:rPr lang="pt-BR" dirty="0"/>
              <a:t>2. Membros do outro grupo levantam dúvidas e oferecem sugestões;</a:t>
            </a:r>
          </a:p>
          <a:p>
            <a:pPr marL="442913" indent="-442913">
              <a:buNone/>
            </a:pPr>
            <a:r>
              <a:rPr lang="pt-BR" dirty="0"/>
              <a:t>3. Membros do grupo apreendem pontos de melhoria apresentados pelo outro grupo.</a:t>
            </a:r>
          </a:p>
          <a:p>
            <a:pPr marL="442913" indent="-442913">
              <a:buNone/>
            </a:pPr>
            <a:r>
              <a:rPr lang="pt-BR" dirty="0"/>
              <a:t>4. Líder e  demais membros do grupo coletam as informações e retornam ao grupo para finalização desta etapa do trabalho.</a:t>
            </a:r>
          </a:p>
          <a:p>
            <a:pPr marL="0" indent="0">
              <a:buNone/>
            </a:pPr>
            <a:r>
              <a:rPr lang="pt-BR" dirty="0"/>
              <a:t>5.  Avaliação do workshop. </a:t>
            </a:r>
          </a:p>
        </p:txBody>
      </p:sp>
    </p:spTree>
    <p:extLst>
      <p:ext uri="{BB962C8B-B14F-4D97-AF65-F5344CB8AC3E}">
        <p14:creationId xmlns:p14="http://schemas.microsoft.com/office/powerpoint/2010/main" val="110898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240285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45" y="816860"/>
            <a:ext cx="2609850" cy="189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39248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4365104"/>
            <a:ext cx="58326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10 minutos!</a:t>
            </a:r>
          </a:p>
          <a:p>
            <a:endParaRPr lang="pt-BR" sz="800" b="1" dirty="0"/>
          </a:p>
          <a:p>
            <a:r>
              <a:rPr lang="pt-BR" sz="2800" b="1" dirty="0"/>
              <a:t>Por favor, voltem antes do tempo previsto!</a:t>
            </a:r>
          </a:p>
        </p:txBody>
      </p:sp>
    </p:spTree>
    <p:extLst>
      <p:ext uri="{BB962C8B-B14F-4D97-AF65-F5344CB8AC3E}">
        <p14:creationId xmlns:p14="http://schemas.microsoft.com/office/powerpoint/2010/main" val="168302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/>
          <p:cNvCxnSpPr/>
          <p:nvPr/>
        </p:nvCxnSpPr>
        <p:spPr>
          <a:xfrm flipH="1" flipV="1">
            <a:off x="971600" y="2348880"/>
            <a:ext cx="0" cy="309634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xograma: Processo Alternativo 13"/>
          <p:cNvSpPr/>
          <p:nvPr/>
        </p:nvSpPr>
        <p:spPr>
          <a:xfrm>
            <a:off x="1331640" y="2132856"/>
            <a:ext cx="3024336" cy="302433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Processo Alternativo 14"/>
          <p:cNvSpPr/>
          <p:nvPr/>
        </p:nvSpPr>
        <p:spPr>
          <a:xfrm>
            <a:off x="4499992" y="2132856"/>
            <a:ext cx="3744416" cy="3024336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 rot="3855777">
            <a:off x="4230829" y="-548093"/>
            <a:ext cx="1194761" cy="8315727"/>
          </a:xfrm>
          <a:prstGeom prst="upArrow">
            <a:avLst>
              <a:gd name="adj1" fmla="val 409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-1029208" y="3444416"/>
            <a:ext cx="4032448" cy="4012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1097251" y="5363802"/>
            <a:ext cx="7396619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584670" y="1484784"/>
            <a:ext cx="212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 Black" panose="020B0A04020102020204" pitchFamily="34" charset="0"/>
              </a:rPr>
              <a:t>CONTEÚDO</a:t>
            </a:r>
            <a:r>
              <a:rPr lang="pt-BR" b="1" dirty="0"/>
              <a:t>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75856" y="37594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BLENDED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716016" y="29249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COLABORATIVO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300192" y="2132856"/>
            <a:ext cx="253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IMERSIVO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716016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COMUNICAÇÃO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115616" y="491155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AUTOINSTRUCIONAL </a:t>
            </a: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-1291943" y="3224236"/>
            <a:ext cx="387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LARGURA DE BANDA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331640" y="5723384"/>
            <a:ext cx="572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FLUÊNCIA TECNOLÓGICA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23413" y="404664"/>
            <a:ext cx="706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Black" panose="020B0A04020102020204" pitchFamily="34" charset="0"/>
              </a:rPr>
              <a:t>CURSOS ONLINE</a:t>
            </a:r>
          </a:p>
        </p:txBody>
      </p:sp>
    </p:spTree>
    <p:extLst>
      <p:ext uri="{BB962C8B-B14F-4D97-AF65-F5344CB8AC3E}">
        <p14:creationId xmlns:p14="http://schemas.microsoft.com/office/powerpoint/2010/main" val="8056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Bases do “Design didático digital”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800" b="1" dirty="0"/>
              <a:t>Gestão do Projeto!</a:t>
            </a:r>
          </a:p>
          <a:p>
            <a:pPr marL="0" indent="0" algn="ctr">
              <a:buNone/>
            </a:pPr>
            <a:endParaRPr lang="pt-BR" sz="1200" b="1" dirty="0"/>
          </a:p>
          <a:p>
            <a:pPr marL="719138" lvl="2" indent="-452438">
              <a:buAutoNum type="arabicPeriod"/>
            </a:pPr>
            <a:r>
              <a:rPr lang="pt-BR" dirty="0"/>
              <a:t>Definição do Contexto.</a:t>
            </a:r>
          </a:p>
          <a:p>
            <a:pPr marL="719138" lvl="2" indent="-452438">
              <a:buAutoNum type="arabicPeriod"/>
            </a:pPr>
            <a:r>
              <a:rPr lang="pt-BR" dirty="0"/>
              <a:t>Definição dos Objetivos da ação.</a:t>
            </a:r>
          </a:p>
          <a:p>
            <a:pPr marL="719138" lvl="2" indent="-452438">
              <a:buAutoNum type="arabicPeriod"/>
            </a:pPr>
            <a:r>
              <a:rPr lang="pt-BR" dirty="0"/>
              <a:t>Determinação do tempo e prazos.</a:t>
            </a:r>
          </a:p>
          <a:p>
            <a:pPr marL="719138" lvl="2" indent="-452438">
              <a:buAutoNum type="arabicPeriod"/>
            </a:pPr>
            <a:r>
              <a:rPr lang="pt-BR" dirty="0"/>
              <a:t>Identificação dos Recursos (humanos, físicos, digitais...).</a:t>
            </a:r>
          </a:p>
          <a:p>
            <a:pPr marL="719138" lvl="2" indent="-452438">
              <a:buAutoNum type="arabicPeriod"/>
            </a:pPr>
            <a:r>
              <a:rPr lang="pt-BR" dirty="0"/>
              <a:t>Levantamento de Custos.</a:t>
            </a:r>
          </a:p>
          <a:p>
            <a:pPr marL="719138" lvl="2" indent="-452438">
              <a:buAutoNum type="arabicPeriod"/>
            </a:pPr>
            <a:r>
              <a:rPr lang="pt-BR" dirty="0"/>
              <a:t>Identificação das Pessoas (equipes) envolvidas na criação; na produção e no oferecimento (docentes, técnicos, etc...).</a:t>
            </a:r>
          </a:p>
          <a:p>
            <a:pPr marL="719138" lvl="2" indent="-452438">
              <a:buAutoNum type="arabicPeriod"/>
            </a:pPr>
            <a:r>
              <a:rPr lang="pt-BR" dirty="0"/>
              <a:t>Comunicação (interpessoal e intraequipes). </a:t>
            </a:r>
          </a:p>
          <a:p>
            <a:pPr marL="719138" lvl="2" indent="-452438">
              <a:buAutoNum type="arabicPeriod"/>
            </a:pPr>
            <a:r>
              <a:rPr lang="pt-BR" dirty="0"/>
              <a:t>Riscos. </a:t>
            </a:r>
          </a:p>
          <a:p>
            <a:pPr marL="719138" lvl="2" indent="-452438">
              <a:buAutoNum type="arabicPeriod"/>
            </a:pPr>
            <a:r>
              <a:rPr lang="pt-BR" dirty="0"/>
              <a:t>Documentação (abertura; escopo; plano de ação).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31017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2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800" b="1" dirty="0"/>
              <a:t>Design de um projeto educacional online livre.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908720"/>
            <a:ext cx="8712968" cy="550920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Definição do Contexto do projeto.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De que trata o projeto?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Qual a necessidade que deu origem ao projeto?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Por que vale a pena investir recursos no projeto? Quanto deverá ser investido?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Que benefícios são esperados? Quais serão os beneficiados?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Qual a área de atuação do projeto?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Qual sua dimensão em termos de público-alvo? </a:t>
            </a:r>
          </a:p>
          <a:p>
            <a:pPr marL="914400" lvl="3" indent="-45720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Definição dos Objetivos da ação.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Objetivos para a produção do curso.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Determinação dos tempos e prazos.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Definição das principais fases da produção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Cronograma </a:t>
            </a:r>
          </a:p>
        </p:txBody>
      </p:sp>
    </p:spTree>
    <p:extLst>
      <p:ext uri="{BB962C8B-B14F-4D97-AF65-F5344CB8AC3E}">
        <p14:creationId xmlns:p14="http://schemas.microsoft.com/office/powerpoint/2010/main" val="124231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800" b="1" dirty="0"/>
              <a:t>Design de um projeto educacional online livre.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908720"/>
            <a:ext cx="8712968" cy="470898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Identificação dos Recursos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 (humanos, físicos, digitais...)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Levantamento de Custos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Produção, implantação e manutenção 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Identificação das Pessoas (equipes) envolvidas na criação; na produção e no oferecimento (docentes, técnicos, etc...).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Comunicação (formatos de comunicação interpessoal e intraequipes). 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Riscos. 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Documentação.</a:t>
            </a:r>
          </a:p>
        </p:txBody>
      </p:sp>
    </p:spTree>
    <p:extLst>
      <p:ext uri="{BB962C8B-B14F-4D97-AF65-F5344CB8AC3E}">
        <p14:creationId xmlns:p14="http://schemas.microsoft.com/office/powerpoint/2010/main" val="153143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272810" cy="63408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Custos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78293"/>
              </p:ext>
            </p:extLst>
          </p:nvPr>
        </p:nvGraphicFramePr>
        <p:xfrm>
          <a:off x="611560" y="1052736"/>
          <a:ext cx="7272810" cy="4881245"/>
        </p:xfrm>
        <a:graphic>
          <a:graphicData uri="http://schemas.openxmlformats.org/drawingml/2006/table">
            <a:tbl>
              <a:tblPr firstRow="1" firstCol="1" bandRow="1"/>
              <a:tblGrid>
                <a:gridCol w="356367">
                  <a:extLst>
                    <a:ext uri="{9D8B030D-6E8A-4147-A177-3AD203B41FA5}">
                      <a16:colId xmlns:a16="http://schemas.microsoft.com/office/drawing/2014/main" val="548388273"/>
                    </a:ext>
                  </a:extLst>
                </a:gridCol>
                <a:gridCol w="2523954">
                  <a:extLst>
                    <a:ext uri="{9D8B030D-6E8A-4147-A177-3AD203B41FA5}">
                      <a16:colId xmlns:a16="http://schemas.microsoft.com/office/drawing/2014/main" val="851538986"/>
                    </a:ext>
                  </a:extLst>
                </a:gridCol>
                <a:gridCol w="334413">
                  <a:extLst>
                    <a:ext uri="{9D8B030D-6E8A-4147-A177-3AD203B41FA5}">
                      <a16:colId xmlns:a16="http://schemas.microsoft.com/office/drawing/2014/main" val="782852073"/>
                    </a:ext>
                  </a:extLst>
                </a:gridCol>
                <a:gridCol w="1026962">
                  <a:extLst>
                    <a:ext uri="{9D8B030D-6E8A-4147-A177-3AD203B41FA5}">
                      <a16:colId xmlns:a16="http://schemas.microsoft.com/office/drawing/2014/main" val="714519867"/>
                    </a:ext>
                  </a:extLst>
                </a:gridCol>
                <a:gridCol w="1723073">
                  <a:extLst>
                    <a:ext uri="{9D8B030D-6E8A-4147-A177-3AD203B41FA5}">
                      <a16:colId xmlns:a16="http://schemas.microsoft.com/office/drawing/2014/main" val="3001973923"/>
                    </a:ext>
                  </a:extLst>
                </a:gridCol>
                <a:gridCol w="1308041">
                  <a:extLst>
                    <a:ext uri="{9D8B030D-6E8A-4147-A177-3AD203B41FA5}">
                      <a16:colId xmlns:a16="http://schemas.microsoft.com/office/drawing/2014/main" val="3769980841"/>
                    </a:ext>
                  </a:extLst>
                </a:gridCol>
              </a:tblGrid>
              <a:tr h="527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Item orçamentário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Quantidade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Valor (R$)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Cronograma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Período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264086"/>
                  </a:ext>
                </a:extLst>
              </a:tr>
              <a:tr h="21285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CUSTEIO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80638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1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Serviços de ...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854166"/>
                  </a:ext>
                </a:extLst>
              </a:tr>
              <a:tr h="1672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3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Diárias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399189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5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Despesas de transporte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85779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7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Material de consumo</a:t>
                      </a: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593009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Subtotal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560"/>
                  </a:ext>
                </a:extLst>
              </a:tr>
              <a:tr h="212857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CAPITAL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46341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Instalações de ...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289191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Material Permanente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644929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247378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Subtotal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455891"/>
                  </a:ext>
                </a:extLst>
              </a:tr>
              <a:tr h="283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(R$)</a:t>
                      </a:r>
                      <a:endParaRPr lang="pt-B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pt-BR" sz="7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9818" marR="39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1515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88651" y="1530388"/>
            <a:ext cx="14559377" cy="52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50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E6E6E6"/>
          </a:solidFill>
        </p:spPr>
        <p:txBody>
          <a:bodyPr>
            <a:normAutofit fontScale="90000"/>
          </a:bodyPr>
          <a:lstStyle/>
          <a:p>
            <a:r>
              <a:rPr lang="pt-BR" sz="3600" b="1" dirty="0"/>
              <a:t>PROFISSIONAIS PARA DESENVOLVIMENTO DE CURSO ONLINE</a:t>
            </a:r>
          </a:p>
        </p:txBody>
      </p:sp>
      <p:pic>
        <p:nvPicPr>
          <p:cNvPr id="4" name="Content Placeholder 3" descr="MAC OS:Users:Ju:Dropbox:Gestao:Gestao_DI_equipe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 b="6320"/>
          <a:stretch>
            <a:fillRect/>
          </a:stretch>
        </p:blipFill>
        <p:spPr>
          <a:xfrm>
            <a:off x="1043608" y="1772816"/>
            <a:ext cx="6696744" cy="4538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241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/>
              <a:t>Processo de Inter(ação) e Comunicação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056784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5087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Bases do “Design didático digital”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Didático</a:t>
            </a:r>
            <a:r>
              <a:rPr lang="pt-BR" dirty="0"/>
              <a:t> </a:t>
            </a:r>
          </a:p>
          <a:p>
            <a:pPr marL="985838" lvl="2" indent="-444500">
              <a:buAutoNum type="arabicPeriod"/>
            </a:pPr>
            <a:r>
              <a:rPr lang="pt-BR" dirty="0"/>
              <a:t>Análise do contexto didático (diagnóstico).</a:t>
            </a:r>
          </a:p>
          <a:p>
            <a:pPr marL="998538" lvl="2" indent="-457200" defTabSz="1252538">
              <a:buAutoNum type="arabicPeriod" startAt="2"/>
            </a:pPr>
            <a:r>
              <a:rPr lang="pt-BR" dirty="0"/>
              <a:t>Processos de interação e mediação (colaboração) entre professores e alunos. </a:t>
            </a:r>
          </a:p>
          <a:p>
            <a:pPr marL="998538" lvl="2" indent="-457200" defTabSz="1252538">
              <a:buAutoNum type="arabicPeriod" startAt="2"/>
            </a:pPr>
            <a:r>
              <a:rPr lang="pt-BR" dirty="0"/>
              <a:t>Bases teóricas que subsidiam a ação didática.</a:t>
            </a:r>
          </a:p>
          <a:p>
            <a:pPr marL="998538" lvl="2" indent="-457200" defTabSz="1252538">
              <a:buAutoNum type="arabicPeriod" startAt="2"/>
            </a:pPr>
            <a:r>
              <a:rPr lang="pt-BR" dirty="0"/>
              <a:t>Planejamento didático da ação. </a:t>
            </a:r>
          </a:p>
          <a:p>
            <a:pPr marL="541338" lvl="2" indent="0" defTabSz="1252538">
              <a:buNone/>
            </a:pPr>
            <a:endParaRPr lang="pt-BR" dirty="0"/>
          </a:p>
          <a:p>
            <a:pPr marL="808038" lvl="2" indent="0" defTabSz="1252538">
              <a:buNone/>
            </a:pPr>
            <a:endParaRPr lang="pt-BR" dirty="0"/>
          </a:p>
          <a:p>
            <a:pPr marL="800100" lvl="2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0" y="4581128"/>
            <a:ext cx="3743325" cy="197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5414">
            <a:off x="6152440" y="3769644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60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552</Words>
  <Application>Microsoft Office PowerPoint</Application>
  <PresentationFormat>Apresentação na tela (4:3)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Arial Black</vt:lpstr>
      <vt:lpstr>Calibri</vt:lpstr>
      <vt:lpstr>Helvetica</vt:lpstr>
      <vt:lpstr>Times New Roman</vt:lpstr>
      <vt:lpstr>Verdana</vt:lpstr>
      <vt:lpstr>Wingdings</vt:lpstr>
      <vt:lpstr>Tema do Office</vt:lpstr>
      <vt:lpstr>DESIGN DIDATICO DIGITAL</vt:lpstr>
      <vt:lpstr>Apresentação do PowerPoint</vt:lpstr>
      <vt:lpstr>Bases do “Design didático digital”</vt:lpstr>
      <vt:lpstr>Apresentação do PowerPoint</vt:lpstr>
      <vt:lpstr>Apresentação do PowerPoint</vt:lpstr>
      <vt:lpstr>Custos </vt:lpstr>
      <vt:lpstr>PROFISSIONAIS PARA DESENVOLVIMENTO DE CURSO ONLINE</vt:lpstr>
      <vt:lpstr>Processo de Inter(ação) e Comunicação </vt:lpstr>
      <vt:lpstr>Bases do “Design didático digital”</vt:lpstr>
      <vt:lpstr>Bases do “Design didático digital”</vt:lpstr>
      <vt:lpstr>Selecionando ambientes</vt:lpstr>
      <vt:lpstr>Apresentação do PowerPoint</vt:lpstr>
      <vt:lpstr>Apresentação do PowerPoint</vt:lpstr>
      <vt:lpstr>Workshop 1  DDD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DIDATICO DIGITAL</dc:title>
  <dc:creator>Vani</dc:creator>
  <cp:lastModifiedBy>VANI KENSKI</cp:lastModifiedBy>
  <cp:revision>60</cp:revision>
  <dcterms:created xsi:type="dcterms:W3CDTF">2016-04-05T00:08:31Z</dcterms:created>
  <dcterms:modified xsi:type="dcterms:W3CDTF">2016-04-28T00:03:37Z</dcterms:modified>
</cp:coreProperties>
</file>