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8" r:id="rId21"/>
    <p:sldId id="277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A6890-E65B-4062-8F7F-98EB569C57CB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55FB7-152F-4F85-9B26-518E0404CB4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A6890-E65B-4062-8F7F-98EB569C57CB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55FB7-152F-4F85-9B26-518E0404CB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A6890-E65B-4062-8F7F-98EB569C57CB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55FB7-152F-4F85-9B26-518E0404CB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A6890-E65B-4062-8F7F-98EB569C57CB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55FB7-152F-4F85-9B26-518E0404CB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A6890-E65B-4062-8F7F-98EB569C57CB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55FB7-152F-4F85-9B26-518E0404CB4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A6890-E65B-4062-8F7F-98EB569C57CB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55FB7-152F-4F85-9B26-518E0404CB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A6890-E65B-4062-8F7F-98EB569C57CB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55FB7-152F-4F85-9B26-518E0404CB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A6890-E65B-4062-8F7F-98EB569C57CB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55FB7-152F-4F85-9B26-518E0404CB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A6890-E65B-4062-8F7F-98EB569C57CB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55FB7-152F-4F85-9B26-518E0404CB47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A6890-E65B-4062-8F7F-98EB569C57CB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55FB7-152F-4F85-9B26-518E0404CB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A6890-E65B-4062-8F7F-98EB569C57CB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55FB7-152F-4F85-9B26-518E0404CB4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72A6890-E65B-4062-8F7F-98EB569C57CB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555FB7-152F-4F85-9B26-518E0404CB47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PYV_PIFiAY&amp;feature=shar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Trabalho produção consumo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Regina </a:t>
            </a:r>
            <a:r>
              <a:rPr lang="pt-BR" dirty="0" err="1" smtClean="0"/>
              <a:t>Fiorati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Consumo e produção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Mas as desigualdades sociais colocam em questão o que </a:t>
            </a:r>
            <a:r>
              <a:rPr lang="pt-BR" dirty="0" smtClean="0"/>
              <a:t>produzir</a:t>
            </a:r>
          </a:p>
          <a:p>
            <a:endParaRPr lang="pt-BR" dirty="0" smtClean="0"/>
          </a:p>
          <a:p>
            <a:r>
              <a:rPr lang="pt-BR" dirty="0" smtClean="0"/>
              <a:t>Frente as reais necessidades sociais quais as </a:t>
            </a:r>
            <a:r>
              <a:rPr lang="pt-BR" dirty="0" smtClean="0"/>
              <a:t>prioridades? </a:t>
            </a:r>
            <a:r>
              <a:rPr lang="pt-BR" dirty="0" smtClean="0"/>
              <a:t>– o que deve ser mais ou menos </a:t>
            </a:r>
            <a:r>
              <a:rPr lang="pt-BR" dirty="0" smtClean="0"/>
              <a:t>produzido</a:t>
            </a:r>
            <a:r>
              <a:rPr lang="pt-BR" b="1" dirty="0" smtClean="0">
                <a:solidFill>
                  <a:srgbClr val="FF0000"/>
                </a:solidFill>
              </a:rPr>
              <a:t>??</a:t>
            </a:r>
          </a:p>
          <a:p>
            <a:endParaRPr lang="pt-BR" dirty="0" smtClean="0"/>
          </a:p>
          <a:p>
            <a:r>
              <a:rPr lang="pt-BR" dirty="0" smtClean="0"/>
              <a:t>Qual a lógica que guia os produtos a serem produzidos</a:t>
            </a:r>
            <a:r>
              <a:rPr lang="pt-BR" b="1" dirty="0" smtClean="0">
                <a:solidFill>
                  <a:srgbClr val="FF0000"/>
                </a:solidFill>
              </a:rPr>
              <a:t>?</a:t>
            </a:r>
          </a:p>
          <a:p>
            <a:endParaRPr lang="pt-BR" dirty="0" smtClean="0"/>
          </a:p>
          <a:p>
            <a:r>
              <a:rPr lang="pt-BR" dirty="0" smtClean="0"/>
              <a:t>As necessidades reais da sociedade ou o lucro, o capital</a:t>
            </a:r>
            <a:r>
              <a:rPr lang="pt-BR" b="1" dirty="0" smtClean="0">
                <a:solidFill>
                  <a:srgbClr val="FF0000"/>
                </a:solidFill>
              </a:rPr>
              <a:t>?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Consumo como um problema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Na lógica do capital mercadorias são criadas a todo o momento e precisam ser </a:t>
            </a:r>
            <a:r>
              <a:rPr lang="pt-BR" dirty="0" smtClean="0"/>
              <a:t>vendidas</a:t>
            </a:r>
          </a:p>
          <a:p>
            <a:endParaRPr lang="pt-BR" dirty="0" smtClean="0"/>
          </a:p>
          <a:p>
            <a:r>
              <a:rPr lang="pt-BR" dirty="0" smtClean="0"/>
              <a:t>Somando-se o fato de que as mercadorias produzidas nem sempre correspondem as reais </a:t>
            </a:r>
            <a:r>
              <a:rPr lang="pt-BR" dirty="0" smtClean="0"/>
              <a:t>necessidades</a:t>
            </a:r>
          </a:p>
          <a:p>
            <a:endParaRPr lang="pt-BR" dirty="0" smtClean="0"/>
          </a:p>
          <a:p>
            <a:r>
              <a:rPr lang="pt-BR" dirty="0" smtClean="0"/>
              <a:t>Fabricação de </a:t>
            </a:r>
            <a:r>
              <a:rPr lang="pt-BR" dirty="0" smtClean="0"/>
              <a:t>necessidades</a:t>
            </a:r>
          </a:p>
          <a:p>
            <a:endParaRPr lang="pt-BR" dirty="0" smtClean="0"/>
          </a:p>
          <a:p>
            <a:r>
              <a:rPr lang="pt-BR" dirty="0" smtClean="0"/>
              <a:t>A instalação da ideia do consumo como um valor em si – o prestígio social é medido pelo poder de </a:t>
            </a:r>
            <a:r>
              <a:rPr lang="pt-BR" dirty="0" smtClean="0"/>
              <a:t>consumo</a:t>
            </a:r>
          </a:p>
          <a:p>
            <a:endParaRPr lang="pt-BR" dirty="0" smtClean="0"/>
          </a:p>
          <a:p>
            <a:r>
              <a:rPr lang="pt-BR" dirty="0" smtClean="0"/>
              <a:t>Cria-se o consumo desenfreado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Consumo e meio ambiente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Consumo excessivo, desenfreado, compulsivo e </a:t>
            </a:r>
            <a:r>
              <a:rPr lang="pt-BR" dirty="0" smtClean="0"/>
              <a:t>acrítico</a:t>
            </a:r>
          </a:p>
          <a:p>
            <a:endParaRPr lang="pt-BR" dirty="0" smtClean="0"/>
          </a:p>
          <a:p>
            <a:r>
              <a:rPr lang="pt-BR" dirty="0" smtClean="0"/>
              <a:t>Consumir independentemente de sua necessidade “real”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>
                <a:sym typeface="Wingdings" pitchFamily="2" charset="2"/>
              </a:rPr>
              <a:t>consumismo</a:t>
            </a: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/>
              <a:t>O custo social desse modelo também transparece quando se verificam suas repercussões negativas no meio </a:t>
            </a:r>
            <a:r>
              <a:rPr lang="pt-BR" dirty="0" smtClean="0"/>
              <a:t>ambiente</a:t>
            </a:r>
          </a:p>
          <a:p>
            <a:endParaRPr lang="pt-BR" dirty="0" smtClean="0"/>
          </a:p>
          <a:p>
            <a:r>
              <a:rPr lang="pt-BR" dirty="0" smtClean="0"/>
              <a:t>o esgotamento de recursos naturais, o desperdício de energia, o lixo, a poluição, assim como seu impacto na saúde</a:t>
            </a:r>
            <a:endParaRPr lang="pt-BR" dirty="0" smtClean="0">
              <a:sym typeface="Wingdings" pitchFamily="2" charset="2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/>
              <a:t>Questões que se colocam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47500" lnSpcReduction="20000"/>
          </a:bodyPr>
          <a:lstStyle/>
          <a:p>
            <a:r>
              <a:rPr lang="pt-BR" dirty="0" smtClean="0"/>
              <a:t>como distinguir os produtos levando em consideração a relação qualidade, composição, quantidade, impacto ambiental e preço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r>
              <a:rPr lang="pt-BR" dirty="0" smtClean="0"/>
              <a:t>como defender-se das estratégias de vendas agressivas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r>
              <a:rPr lang="pt-BR" dirty="0" smtClean="0"/>
              <a:t>quais são os cuidados na hora de negociar ou assinar um contrato; como fazer valer seus direitos em relação aos serviços públicos e privados </a:t>
            </a:r>
            <a:r>
              <a:rPr lang="pt-BR" dirty="0" err="1" smtClean="0"/>
              <a:t>etc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r>
              <a:rPr lang="pt-BR" dirty="0" smtClean="0"/>
              <a:t>Como saber ao comprar um produto, quais as relações de trabalho estão por detrás daquele  produto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r>
              <a:rPr lang="pt-BR" dirty="0" smtClean="0"/>
              <a:t>Como ser crítico em relação as promessas de felicidade que estão por trás da publicidade dos produtos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r>
              <a:rPr lang="pt-BR" dirty="0" smtClean="0"/>
              <a:t>A posse de determinados objetos liga-se a imagens de amor, de poder, de segurança, de esperança, de riqueza, indo além do seu papel de preencher determinada função ou necessidade, provocando o crescimento das expectativas, criando e manipulando desejos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Por meio da publicidade criam-se necessidades e novos padrões de consumo, que passam a servir como indicadores da posição social dos indivíduos.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pt-BR" dirty="0" smtClean="0"/>
              <a:t>O capitalismo e o consumo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Cria formas de subjetividade: e manipula as subjetividades - desejo e </a:t>
            </a:r>
            <a:r>
              <a:rPr lang="pt-BR" dirty="0" smtClean="0"/>
              <a:t>fetiches</a:t>
            </a:r>
          </a:p>
          <a:p>
            <a:endParaRPr lang="pt-BR" dirty="0" smtClean="0"/>
          </a:p>
          <a:p>
            <a:r>
              <a:rPr lang="pt-BR" b="1" dirty="0" smtClean="0">
                <a:solidFill>
                  <a:srgbClr val="FF0000"/>
                </a:solidFill>
              </a:rPr>
              <a:t>O mundo como espetáculo </a:t>
            </a:r>
            <a:r>
              <a:rPr lang="pt-BR" dirty="0" smtClean="0"/>
              <a:t>– associação de bens de consumo a figuras de poder em um mundo ilusório </a:t>
            </a:r>
            <a:r>
              <a:rPr lang="pt-BR" b="1" i="1" dirty="0" smtClean="0">
                <a:solidFill>
                  <a:srgbClr val="FF0000"/>
                </a:solidFill>
              </a:rPr>
              <a:t>espetacularmente</a:t>
            </a:r>
            <a:r>
              <a:rPr lang="pt-BR" dirty="0" smtClean="0"/>
              <a:t> bonito e eternamente </a:t>
            </a:r>
            <a:r>
              <a:rPr lang="pt-BR" dirty="0" smtClean="0"/>
              <a:t>feliz</a:t>
            </a:r>
          </a:p>
          <a:p>
            <a:endParaRPr lang="pt-BR" dirty="0" smtClean="0"/>
          </a:p>
          <a:p>
            <a:r>
              <a:rPr lang="pt-BR" dirty="0" smtClean="0"/>
              <a:t>Sociedade do gozo – busca o consumo sem </a:t>
            </a:r>
            <a:r>
              <a:rPr lang="pt-BR" dirty="0" smtClean="0"/>
              <a:t>limites</a:t>
            </a:r>
          </a:p>
          <a:p>
            <a:endParaRPr lang="pt-BR" dirty="0" smtClean="0"/>
          </a:p>
          <a:p>
            <a:r>
              <a:rPr lang="pt-BR" dirty="0" smtClean="0"/>
              <a:t>O consumo é instrumento e símbolo de poder </a:t>
            </a:r>
            <a:r>
              <a:rPr lang="pt-BR" dirty="0" smtClean="0"/>
              <a:t>– mais do que </a:t>
            </a:r>
            <a:r>
              <a:rPr lang="pt-BR" dirty="0" smtClean="0"/>
              <a:t>poder sobre um </a:t>
            </a:r>
            <a:r>
              <a:rPr lang="pt-BR" dirty="0" smtClean="0"/>
              <a:t>OUTRO, um poder </a:t>
            </a:r>
            <a:r>
              <a:rPr lang="pt-BR" dirty="0" smtClean="0">
                <a:solidFill>
                  <a:srgbClr val="FF0000"/>
                </a:solidFill>
              </a:rPr>
              <a:t>mais</a:t>
            </a:r>
            <a:r>
              <a:rPr lang="pt-BR" dirty="0" smtClean="0"/>
              <a:t> que o OUTRO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sociedade do consumo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O consumo como o princípio organizador de toda a vida social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 smtClean="0"/>
              <a:t>fusão entre cultura e mercado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empresas de pesquisa de tendências </a:t>
            </a:r>
            <a:r>
              <a:rPr lang="pt-BR" dirty="0" smtClean="0"/>
              <a:t>culturais</a:t>
            </a:r>
          </a:p>
          <a:p>
            <a:endParaRPr lang="pt-BR" dirty="0" smtClean="0"/>
          </a:p>
          <a:p>
            <a:r>
              <a:rPr lang="pt-BR" dirty="0" smtClean="0"/>
              <a:t>A industria do </a:t>
            </a:r>
            <a:r>
              <a:rPr lang="pt-BR" i="1" dirty="0" smtClean="0"/>
              <a:t>MARKETING</a:t>
            </a:r>
          </a:p>
          <a:p>
            <a:endParaRPr lang="pt-BR" i="1" dirty="0" smtClean="0"/>
          </a:p>
          <a:p>
            <a:r>
              <a:rPr lang="pt-BR" dirty="0" smtClean="0"/>
              <a:t>a noção de “propriedade” é substituída pela de “acesso”.</a:t>
            </a:r>
          </a:p>
          <a:p>
            <a:r>
              <a:rPr lang="pt-BR" i="1" dirty="0" smtClean="0">
                <a:solidFill>
                  <a:srgbClr val="FF0000"/>
                </a:solidFill>
              </a:rPr>
              <a:t>Organização social da ilusão</a:t>
            </a:r>
            <a:endParaRPr lang="pt-BR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/>
              <a:t>Consumo e sociedade do espetáculo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“A sociedade do espetáculo”, tendo em vista a força da imagem, não apenas do ponto de vista de seu consumo social, mas especialmente de sua força produtora de valor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Publicidade/ </a:t>
            </a:r>
            <a:r>
              <a:rPr lang="pt-BR" dirty="0" smtClean="0"/>
              <a:t>cinema/arte</a:t>
            </a:r>
          </a:p>
          <a:p>
            <a:endParaRPr lang="pt-BR" dirty="0" smtClean="0"/>
          </a:p>
          <a:p>
            <a:r>
              <a:rPr lang="pt-BR" dirty="0" smtClean="0"/>
              <a:t>Não se trata </a:t>
            </a:r>
            <a:r>
              <a:rPr lang="pt-BR" dirty="0" smtClean="0"/>
              <a:t>apenas de </a:t>
            </a:r>
            <a:r>
              <a:rPr lang="pt-BR" dirty="0" smtClean="0"/>
              <a:t>alienação pela  força midiática, mas uma forma de consumo na qual o sujeito “sabe que consome ilusões, mas age como se não soubesse” – realidade formada pelo cinismo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A ideologia não é mais necessária porque a sociedade passa a cultuar as dominações e realiza-las em outros próximos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Consequências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fontScale="47500" lnSpcReduction="20000"/>
          </a:bodyPr>
          <a:lstStyle/>
          <a:p>
            <a:r>
              <a:rPr lang="pt-BR" dirty="0" smtClean="0"/>
              <a:t>A vida humana de desvaloriza o que importa é o acesso a bens e serviços</a:t>
            </a:r>
          </a:p>
          <a:p>
            <a:endParaRPr lang="pt-BR" dirty="0" smtClean="0"/>
          </a:p>
          <a:p>
            <a:r>
              <a:rPr lang="pt-BR" dirty="0" smtClean="0"/>
              <a:t>Quais tipos de bens e serviços mais valorizados?</a:t>
            </a:r>
          </a:p>
          <a:p>
            <a:endParaRPr lang="pt-BR" dirty="0" smtClean="0"/>
          </a:p>
          <a:p>
            <a:r>
              <a:rPr lang="pt-BR" dirty="0" smtClean="0"/>
              <a:t>Na </a:t>
            </a:r>
            <a:r>
              <a:rPr lang="pt-BR" dirty="0"/>
              <a:t>“economia do acesso” investe-se no “uso </a:t>
            </a:r>
            <a:r>
              <a:rPr lang="pt-BR" dirty="0" smtClean="0"/>
              <a:t>dos prazeres”</a:t>
            </a:r>
          </a:p>
          <a:p>
            <a:endParaRPr lang="pt-BR" dirty="0" smtClean="0"/>
          </a:p>
          <a:p>
            <a:r>
              <a:rPr lang="pt-BR" dirty="0" smtClean="0"/>
              <a:t>Prazer sexual constante e ser eternamente desejado pelo outro, mudar a percepção da realidade obscurecendo o ruim, eternizar a juventude e não morrer</a:t>
            </a:r>
          </a:p>
          <a:p>
            <a:endParaRPr lang="pt-BR" dirty="0" smtClean="0"/>
          </a:p>
          <a:p>
            <a:r>
              <a:rPr lang="pt-BR" dirty="0" smtClean="0"/>
              <a:t>Cirurgia plástica, drogas, medicalização da vida, ter acesso a tecnologias de sucesso, aparecer na mídia.</a:t>
            </a:r>
          </a:p>
          <a:p>
            <a:endParaRPr lang="pt-BR" dirty="0" smtClean="0"/>
          </a:p>
          <a:p>
            <a:r>
              <a:rPr lang="pt-BR" dirty="0" smtClean="0"/>
              <a:t>Redução das formas de solidariedade e concretização das relações competitivas do vale tudo (Big Brother)</a:t>
            </a:r>
          </a:p>
          <a:p>
            <a:endParaRPr lang="pt-BR" dirty="0" smtClean="0"/>
          </a:p>
          <a:p>
            <a:r>
              <a:rPr lang="pt-BR" dirty="0" smtClean="0"/>
              <a:t>Busca do prazer individual, eu sobre todas as coisas</a:t>
            </a:r>
          </a:p>
          <a:p>
            <a:endParaRPr lang="pt-BR" dirty="0" smtClean="0"/>
          </a:p>
          <a:p>
            <a:r>
              <a:rPr lang="pt-BR" dirty="0" smtClean="0"/>
              <a:t>Eterna busca por satisfação dos desejos sem negociação com o real</a:t>
            </a:r>
          </a:p>
          <a:p>
            <a:endParaRPr lang="pt-BR" dirty="0" smtClean="0"/>
          </a:p>
          <a:p>
            <a:r>
              <a:rPr lang="pt-BR" dirty="0" smtClean="0"/>
              <a:t>Busca desenfreada pela m</a:t>
            </a:r>
            <a:r>
              <a:rPr lang="pt-BR" dirty="0" smtClean="0"/>
              <a:t>aterialização do imaginário, da fantasia e da ilusão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/>
              <a:t>Sociedade do espetáculo/sociedade da indiferença 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Sociedade do espetáculo/sociedade da indiferença ao </a:t>
            </a:r>
            <a:r>
              <a:rPr lang="pt-BR" dirty="0" smtClean="0"/>
              <a:t>outro</a:t>
            </a:r>
          </a:p>
          <a:p>
            <a:endParaRPr lang="pt-BR" dirty="0" smtClean="0"/>
          </a:p>
          <a:p>
            <a:r>
              <a:rPr lang="pt-BR" dirty="0" smtClean="0"/>
              <a:t>Soberania do indivíduo e do prazer individual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Decadência das relações humanas de solidariedade</a:t>
            </a:r>
          </a:p>
          <a:p>
            <a:endParaRPr lang="pt-BR" dirty="0" smtClean="0"/>
          </a:p>
          <a:p>
            <a:r>
              <a:rPr lang="pt-BR" dirty="0" smtClean="0"/>
              <a:t>Eu sei dessa crítica social, mas...como o que importa sou “Eu”</a:t>
            </a:r>
          </a:p>
          <a:p>
            <a:endParaRPr lang="pt-BR" dirty="0" smtClean="0"/>
          </a:p>
          <a:p>
            <a:r>
              <a:rPr lang="pt-BR" dirty="0" smtClean="0"/>
              <a:t>Legitima que posso qualquer coisa para satisfazer-me, até passar por cima do outro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Embora saibamos </a:t>
            </a:r>
            <a:r>
              <a:rPr lang="pt-BR" dirty="0">
                <a:solidFill>
                  <a:srgbClr val="FF0000"/>
                </a:solidFill>
              </a:rPr>
              <a:t>das ilusões contidas nas promessas de gozo pela via </a:t>
            </a:r>
            <a:r>
              <a:rPr lang="pt-BR" dirty="0" smtClean="0">
                <a:solidFill>
                  <a:srgbClr val="FF0000"/>
                </a:solidFill>
              </a:rPr>
              <a:t>da mercadoria </a:t>
            </a:r>
            <a:r>
              <a:rPr lang="pt-BR" dirty="0">
                <a:solidFill>
                  <a:srgbClr val="FF0000"/>
                </a:solidFill>
              </a:rPr>
              <a:t>ou de sua imagem, consumimos assim mesmo</a:t>
            </a:r>
            <a:r>
              <a:rPr lang="pt-BR" dirty="0" smtClean="0">
                <a:solidFill>
                  <a:srgbClr val="FF0000"/>
                </a:solidFill>
              </a:rPr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706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Segundo </a:t>
            </a:r>
            <a:r>
              <a:rPr lang="pt-BR" dirty="0" err="1" smtClean="0"/>
              <a:t>Zizek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Isso não se deve a um puro </a:t>
            </a:r>
            <a:r>
              <a:rPr lang="pt-BR" i="1" dirty="0" smtClean="0"/>
              <a:t>cinismo</a:t>
            </a:r>
          </a:p>
          <a:p>
            <a:endParaRPr lang="pt-BR" i="1" dirty="0" smtClean="0"/>
          </a:p>
          <a:p>
            <a:r>
              <a:rPr lang="pt-BR" dirty="0" smtClean="0"/>
              <a:t>Há um novo tipo de alienação, a alienação da história – vida aqui e agora – </a:t>
            </a:r>
            <a:r>
              <a:rPr lang="pt-BR" i="1" dirty="0" smtClean="0">
                <a:solidFill>
                  <a:srgbClr val="FF0000"/>
                </a:solidFill>
              </a:rPr>
              <a:t>é uma alienação do agir</a:t>
            </a:r>
            <a:r>
              <a:rPr lang="pt-BR" dirty="0" smtClean="0">
                <a:sym typeface="Wingdings" panose="05000000000000000000" pitchFamily="2" charset="2"/>
              </a:rPr>
              <a:t> embora se tenha o conhecimento da exploração por trás do consumo – consome-se mesmo assim porque se está apartado da ação, </a:t>
            </a:r>
            <a:r>
              <a:rPr lang="pt-BR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não sei como agir</a:t>
            </a:r>
            <a:endParaRPr lang="pt-B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7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www.youtube.com/watch?v=QPYV_PIFiAY&amp;feature=share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07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Quais as formas de </a:t>
            </a:r>
            <a:r>
              <a:rPr lang="pt-BR" smtClean="0"/>
              <a:t>transformação social?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4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FONTENELLE, IA. </a:t>
            </a:r>
            <a:r>
              <a:rPr lang="pt-BR" dirty="0"/>
              <a:t>O TRABALHO DA ILUSÃO: </a:t>
            </a:r>
            <a:r>
              <a:rPr lang="pt-BR" dirty="0" smtClean="0"/>
              <a:t>PRODUÇÃO, CONSUMO </a:t>
            </a:r>
            <a:r>
              <a:rPr lang="pt-BR" dirty="0"/>
              <a:t>E SUBJETIVIDADE </a:t>
            </a:r>
            <a:r>
              <a:rPr lang="pt-BR" dirty="0" smtClean="0"/>
              <a:t>NA SOCIEDADE CONTEMPORÂNEA. </a:t>
            </a:r>
            <a:r>
              <a:rPr lang="pt-BR" dirty="0"/>
              <a:t>INTERAÇÕES • VOL. X • </a:t>
            </a:r>
            <a:r>
              <a:rPr lang="pt-BR" dirty="0" err="1"/>
              <a:t>n.o</a:t>
            </a:r>
            <a:r>
              <a:rPr lang="pt-BR" dirty="0"/>
              <a:t> 19 • p. 63-86 • JAN-JUN </a:t>
            </a:r>
            <a:r>
              <a:rPr lang="pt-BR" dirty="0" smtClean="0"/>
              <a:t>2005.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840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que é Consumo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As relações que os seres humanos estabelecem entre si e com a natureza, de caráter econômico, político, cultural, produzem modos de ser e de viver e definem, a cada momento, o que será considerado imprescindível ao bem viver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um conjunto de bens e serviços, produzidos por toda a sociedade, que poderão ser usufruídos. Materializado nos objetos de consumo, nos produtos e bens materiais ou simbólicos e nos </a:t>
            </a:r>
            <a:r>
              <a:rPr lang="pt-BR" dirty="0" smtClean="0"/>
              <a:t>serviços</a:t>
            </a:r>
          </a:p>
          <a:p>
            <a:endParaRPr lang="pt-BR" dirty="0" smtClean="0"/>
          </a:p>
          <a:p>
            <a:r>
              <a:rPr lang="pt-BR" dirty="0" smtClean="0"/>
              <a:t>Mas por trás de qualquer bem consumido há trabalho humano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Acesso e consumo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Todos têm o mesmo acesso ao trabalho e </a:t>
            </a:r>
            <a:r>
              <a:rPr lang="pt-BR" dirty="0" smtClean="0">
                <a:solidFill>
                  <a:srgbClr val="FF0000"/>
                </a:solidFill>
              </a:rPr>
              <a:t>ao consumo</a:t>
            </a:r>
            <a:r>
              <a:rPr lang="pt-BR" b="1" dirty="0" smtClean="0">
                <a:solidFill>
                  <a:srgbClr val="FF0000"/>
                </a:solidFill>
              </a:rPr>
              <a:t>?</a:t>
            </a:r>
            <a:r>
              <a:rPr lang="pt-BR" dirty="0" smtClean="0">
                <a:sym typeface="Wingdings" pitchFamily="2" charset="2"/>
              </a:rPr>
              <a:t> fetiche da “igualdade</a:t>
            </a:r>
            <a:r>
              <a:rPr lang="pt-BR" dirty="0" smtClean="0">
                <a:sym typeface="Wingdings" pitchFamily="2" charset="2"/>
              </a:rPr>
              <a:t>”</a:t>
            </a: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Consumir não é um ato </a:t>
            </a:r>
            <a:r>
              <a:rPr lang="pt-BR" dirty="0" smtClean="0">
                <a:sym typeface="Wingdings" pitchFamily="2" charset="2"/>
              </a:rPr>
              <a:t>neutro</a:t>
            </a: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Conflitos gerados pela desigualdade de </a:t>
            </a:r>
            <a:r>
              <a:rPr lang="pt-BR" dirty="0" smtClean="0">
                <a:sym typeface="Wingdings" pitchFamily="2" charset="2"/>
              </a:rPr>
              <a:t>acesso</a:t>
            </a: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E obscurecem condições de trabalho iníquas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que é ser consumidor?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Consumidor é toda pessoa que compra um produto ou paga pela realização de um serviço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Mas não é uma relação simples só de compra e </a:t>
            </a:r>
            <a:r>
              <a:rPr lang="pt-BR" dirty="0" smtClean="0"/>
              <a:t>venda</a:t>
            </a:r>
          </a:p>
          <a:p>
            <a:endParaRPr lang="pt-BR" dirty="0" smtClean="0"/>
          </a:p>
          <a:p>
            <a:r>
              <a:rPr lang="pt-BR" dirty="0" smtClean="0"/>
              <a:t>Ao utilizar água, luz e transporte coletivo, os serviços de saúde ou educação consome-se um serviço público, pago por todos </a:t>
            </a:r>
            <a:r>
              <a:rPr lang="pt-BR" dirty="0" smtClean="0"/>
              <a:t>nós, através de </a:t>
            </a:r>
            <a:r>
              <a:rPr lang="pt-BR" dirty="0" smtClean="0"/>
              <a:t>impostos diretos e </a:t>
            </a:r>
            <a:r>
              <a:rPr lang="pt-BR" dirty="0" smtClean="0"/>
              <a:t>indiretos</a:t>
            </a:r>
          </a:p>
          <a:p>
            <a:endParaRPr lang="pt-BR" dirty="0" smtClean="0"/>
          </a:p>
          <a:p>
            <a:r>
              <a:rPr lang="pt-BR" dirty="0" smtClean="0"/>
              <a:t>Consumir é ter acesso não só aos bens primários de subsistência, mas também usufruir dos desenvolvimentos tecnológicos, dos bens culturais e simbólicos.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Acesso aos bens de consumo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Os capitalistas após a revolução industrial e início da automação </a:t>
            </a:r>
            <a:r>
              <a:rPr lang="pt-BR" dirty="0" smtClean="0"/>
              <a:t>perceberam </a:t>
            </a:r>
            <a:r>
              <a:rPr lang="pt-BR" dirty="0" smtClean="0"/>
              <a:t>que se eles não </a:t>
            </a:r>
            <a:r>
              <a:rPr lang="pt-BR" dirty="0" smtClean="0"/>
              <a:t>aumentassem </a:t>
            </a:r>
            <a:r>
              <a:rPr lang="pt-BR" dirty="0" smtClean="0"/>
              <a:t>as condições de vida do proletariado </a:t>
            </a:r>
            <a:r>
              <a:rPr lang="pt-BR" dirty="0" smtClean="0"/>
              <a:t>(operariado), </a:t>
            </a:r>
            <a:r>
              <a:rPr lang="pt-BR" dirty="0" smtClean="0"/>
              <a:t>poder-se-ia chegar a um processo </a:t>
            </a:r>
            <a:r>
              <a:rPr lang="pt-BR" dirty="0" smtClean="0"/>
              <a:t>revolucionário</a:t>
            </a:r>
          </a:p>
          <a:p>
            <a:endParaRPr lang="pt-BR" dirty="0" smtClean="0"/>
          </a:p>
          <a:p>
            <a:r>
              <a:rPr lang="pt-BR" dirty="0" smtClean="0"/>
              <a:t>Para conter as massas e perpetuar sua dominação ideológica e a produção de bens aumenta-se as condições de vida do </a:t>
            </a:r>
            <a:r>
              <a:rPr lang="pt-BR" dirty="0" smtClean="0"/>
              <a:t>trabalhador</a:t>
            </a:r>
          </a:p>
          <a:p>
            <a:endParaRPr lang="pt-BR" dirty="0" smtClean="0"/>
          </a:p>
          <a:p>
            <a:r>
              <a:rPr lang="pt-BR" dirty="0" smtClean="0"/>
              <a:t>Surgimento da economia de </a:t>
            </a:r>
            <a:r>
              <a:rPr lang="pt-BR" dirty="0" smtClean="0"/>
              <a:t>serviços</a:t>
            </a:r>
          </a:p>
          <a:p>
            <a:endParaRPr lang="pt-BR" dirty="0" smtClean="0"/>
          </a:p>
          <a:p>
            <a:r>
              <a:rPr lang="pt-BR" dirty="0" smtClean="0"/>
              <a:t>Surgimento de uma classe média com forte poder de consumo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Globalização e transformações </a:t>
            </a:r>
            <a:r>
              <a:rPr lang="pt-BR" sz="2000" dirty="0" smtClean="0"/>
              <a:t>sociais</a:t>
            </a:r>
            <a:br>
              <a:rPr lang="pt-BR" sz="2000" dirty="0" smtClean="0"/>
            </a:br>
            <a:r>
              <a:rPr lang="pt-BR" sz="2000" dirty="0" smtClean="0"/>
              <a:t>de acesso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Reorganização da divisão do </a:t>
            </a:r>
            <a:r>
              <a:rPr lang="pt-BR" dirty="0" smtClean="0"/>
              <a:t>trabalho</a:t>
            </a:r>
          </a:p>
          <a:p>
            <a:endParaRPr lang="pt-BR" dirty="0" smtClean="0"/>
          </a:p>
          <a:p>
            <a:r>
              <a:rPr lang="pt-BR" dirty="0" smtClean="0"/>
              <a:t>Desenvolvimento da informática, telecomunicações e </a:t>
            </a:r>
            <a:r>
              <a:rPr lang="pt-BR" dirty="0" smtClean="0"/>
              <a:t>automação</a:t>
            </a:r>
          </a:p>
          <a:p>
            <a:endParaRPr lang="pt-BR" dirty="0" smtClean="0"/>
          </a:p>
          <a:p>
            <a:r>
              <a:rPr lang="pt-BR" dirty="0" smtClean="0"/>
              <a:t>Novas formas do dinheiro – cartões de </a:t>
            </a:r>
            <a:r>
              <a:rPr lang="pt-BR" dirty="0" smtClean="0"/>
              <a:t>crédito</a:t>
            </a:r>
          </a:p>
          <a:p>
            <a:endParaRPr lang="pt-BR" dirty="0" smtClean="0"/>
          </a:p>
          <a:p>
            <a:r>
              <a:rPr lang="pt-BR" dirty="0" smtClean="0"/>
              <a:t>a desigualdade de posições nessa interdependência mundial, entre os chamados países centrais (aqueles que abrigam os centros de decisão das grandes empresas, os grandes centros financeiros e </a:t>
            </a:r>
            <a:r>
              <a:rPr lang="pt-BR" dirty="0" smtClean="0"/>
              <a:t>científicos</a:t>
            </a:r>
          </a:p>
          <a:p>
            <a:endParaRPr lang="pt-BR" dirty="0" smtClean="0"/>
          </a:p>
          <a:p>
            <a:r>
              <a:rPr lang="pt-BR" dirty="0" smtClean="0"/>
              <a:t>Os periféricos, determinada pela desigual produção e acesso às tecnologias agrícolas, biotecnológicas, de automação, comunicações ou robótica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a desigualdade </a:t>
            </a:r>
            <a:r>
              <a:rPr lang="pt-BR" dirty="0" smtClean="0"/>
              <a:t>do impacto </a:t>
            </a:r>
            <a:r>
              <a:rPr lang="pt-BR" dirty="0" smtClean="0"/>
              <a:t>das inovações tecnológicas nas diferentes classes sociais.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pt-BR" dirty="0" smtClean="0"/>
              <a:t>Globalização e consumo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Ao grande aumento de produtividade conseguido pelas novas tecnologias e organização da produção de bens e serviços corresponde a necessidade de </a:t>
            </a:r>
            <a:r>
              <a:rPr lang="pt-BR" dirty="0" smtClean="0"/>
              <a:t>vendê-los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intenso o apelo às pessoas para que </a:t>
            </a:r>
            <a:r>
              <a:rPr lang="pt-BR" dirty="0" smtClean="0"/>
              <a:t>consumam</a:t>
            </a:r>
          </a:p>
          <a:p>
            <a:endParaRPr lang="pt-BR" dirty="0" smtClean="0"/>
          </a:p>
          <a:p>
            <a:r>
              <a:rPr lang="pt-BR" dirty="0" smtClean="0"/>
              <a:t>Publicidade – confunde propositalmente  desejo e necessidade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Consumir é um direito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Alguns consomem quase que ilimitadamente e outros não tem acesso a bens de 1ª </a:t>
            </a:r>
            <a:r>
              <a:rPr lang="pt-BR" dirty="0" smtClean="0"/>
              <a:t>necessidade</a:t>
            </a:r>
          </a:p>
          <a:p>
            <a:endParaRPr lang="pt-BR" dirty="0" smtClean="0"/>
          </a:p>
          <a:p>
            <a:r>
              <a:rPr lang="pt-BR" dirty="0" smtClean="0"/>
              <a:t>Então consumir é um direito básico do </a:t>
            </a:r>
            <a:r>
              <a:rPr lang="pt-BR" dirty="0" smtClean="0"/>
              <a:t>cidadão</a:t>
            </a:r>
          </a:p>
          <a:p>
            <a:endParaRPr lang="pt-BR" dirty="0" smtClean="0"/>
          </a:p>
          <a:p>
            <a:r>
              <a:rPr lang="pt-BR" dirty="0" smtClean="0"/>
              <a:t>O acesso a bens materiais e simbólicos é direito universal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177</TotalTime>
  <Words>1343</Words>
  <Application>Microsoft Office PowerPoint</Application>
  <PresentationFormat>Apresentação na tela (4:3)</PresentationFormat>
  <Paragraphs>161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Solstício</vt:lpstr>
      <vt:lpstr>Trabalho produção consumo</vt:lpstr>
      <vt:lpstr>Apresentação do PowerPoint</vt:lpstr>
      <vt:lpstr>O que é Consumo </vt:lpstr>
      <vt:lpstr>Acesso e consumo </vt:lpstr>
      <vt:lpstr>O que é ser consumidor?</vt:lpstr>
      <vt:lpstr>Acesso aos bens de consumo</vt:lpstr>
      <vt:lpstr>Globalização e transformações sociais de acesso</vt:lpstr>
      <vt:lpstr>Globalização e consumo</vt:lpstr>
      <vt:lpstr>Consumir é um direito</vt:lpstr>
      <vt:lpstr>Consumo e produção</vt:lpstr>
      <vt:lpstr>Consumo como um problema social</vt:lpstr>
      <vt:lpstr>Consumo e meio ambiente</vt:lpstr>
      <vt:lpstr>Questões que se colocam</vt:lpstr>
      <vt:lpstr>O capitalismo e o consumo</vt:lpstr>
      <vt:lpstr>A sociedade do consumo</vt:lpstr>
      <vt:lpstr>Consumo e sociedade do espetáculo</vt:lpstr>
      <vt:lpstr>Consequências </vt:lpstr>
      <vt:lpstr>Sociedade do espetáculo/sociedade da indiferença </vt:lpstr>
      <vt:lpstr>Segundo Zizek</vt:lpstr>
      <vt:lpstr>Quais as formas de transformação social?</vt:lpstr>
      <vt:lpstr>Referências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8</dc:title>
  <dc:creator>Regina</dc:creator>
  <cp:lastModifiedBy>regina</cp:lastModifiedBy>
  <cp:revision>48</cp:revision>
  <dcterms:created xsi:type="dcterms:W3CDTF">2016-10-25T00:17:09Z</dcterms:created>
  <dcterms:modified xsi:type="dcterms:W3CDTF">2016-10-25T16:15:43Z</dcterms:modified>
</cp:coreProperties>
</file>