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sldIdLst>
    <p:sldId id="257" r:id="rId6"/>
    <p:sldId id="358" r:id="rId7"/>
    <p:sldId id="495" r:id="rId8"/>
    <p:sldId id="496" r:id="rId9"/>
    <p:sldId id="497" r:id="rId10"/>
    <p:sldId id="498" r:id="rId11"/>
    <p:sldId id="264" r:id="rId12"/>
    <p:sldId id="258" r:id="rId13"/>
    <p:sldId id="259" r:id="rId14"/>
    <p:sldId id="261" r:id="rId15"/>
    <p:sldId id="262" r:id="rId16"/>
    <p:sldId id="256" r:id="rId17"/>
    <p:sldId id="263" r:id="rId18"/>
    <p:sldId id="260" r:id="rId19"/>
    <p:sldId id="471" r:id="rId20"/>
    <p:sldId id="282" r:id="rId21"/>
    <p:sldId id="479" r:id="rId22"/>
    <p:sldId id="485" r:id="rId23"/>
    <p:sldId id="486" r:id="rId24"/>
    <p:sldId id="293" r:id="rId25"/>
    <p:sldId id="489" r:id="rId26"/>
    <p:sldId id="492" r:id="rId27"/>
    <p:sldId id="370" r:id="rId28"/>
    <p:sldId id="373" r:id="rId29"/>
    <p:sldId id="487" r:id="rId30"/>
    <p:sldId id="488" r:id="rId31"/>
    <p:sldId id="359" r:id="rId32"/>
    <p:sldId id="490" r:id="rId33"/>
    <p:sldId id="366" r:id="rId34"/>
    <p:sldId id="491" r:id="rId35"/>
    <p:sldId id="365" r:id="rId36"/>
    <p:sldId id="493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2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9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02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136"/>
            <a:ext cx="10363200" cy="147031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167"/>
          </a:xfrm>
        </p:spPr>
        <p:txBody>
          <a:bodyPr/>
          <a:lstStyle>
            <a:lvl1pPr marL="0" indent="0" algn="ctr">
              <a:buNone/>
              <a:defRPr/>
            </a:lvl1pPr>
            <a:lvl2pPr marL="374081" indent="0" algn="ctr">
              <a:buNone/>
              <a:defRPr/>
            </a:lvl2pPr>
            <a:lvl3pPr marL="748162" indent="0" algn="ctr">
              <a:buNone/>
              <a:defRPr/>
            </a:lvl3pPr>
            <a:lvl4pPr marL="1122243" indent="0" algn="ctr">
              <a:buNone/>
              <a:defRPr/>
            </a:lvl4pPr>
            <a:lvl5pPr marL="1496324" indent="0" algn="ctr">
              <a:buNone/>
              <a:defRPr/>
            </a:lvl5pPr>
            <a:lvl6pPr marL="1870405" indent="0" algn="ctr">
              <a:buNone/>
              <a:defRPr/>
            </a:lvl6pPr>
            <a:lvl7pPr marL="2244486" indent="0" algn="ctr">
              <a:buNone/>
              <a:defRPr/>
            </a:lvl7pPr>
            <a:lvl8pPr marL="2618567" indent="0" algn="ctr">
              <a:buNone/>
              <a:defRPr/>
            </a:lvl8pPr>
            <a:lvl9pPr marL="299264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D1A7E-C2CA-8869-047E-144D814B4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14EF6-8A69-5D31-5E13-54D28FB5B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9F8FC0-D517-243D-8141-2F2E00266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85B92-900C-45EB-94A0-D639EAB1F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420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0A65DD-1A97-678A-13BC-9C9918AAD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0B8B59-1A46-6F2E-5304-D6D52C68C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9955D-DF0B-9114-DE10-1DC2DA3A6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2D456-FD2A-4B84-843A-7864851739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162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4407045"/>
            <a:ext cx="10363200" cy="1362508"/>
          </a:xfrm>
        </p:spPr>
        <p:txBody>
          <a:bodyPr anchor="t"/>
          <a:lstStyle>
            <a:lvl1pPr algn="l">
              <a:defRPr sz="3273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168" y="2906857"/>
            <a:ext cx="10363200" cy="1500188"/>
          </a:xfrm>
        </p:spPr>
        <p:txBody>
          <a:bodyPr anchor="b"/>
          <a:lstStyle>
            <a:lvl1pPr marL="0" indent="0">
              <a:buNone/>
              <a:defRPr sz="1636"/>
            </a:lvl1pPr>
            <a:lvl2pPr marL="374081" indent="0">
              <a:buNone/>
              <a:defRPr sz="1473"/>
            </a:lvl2pPr>
            <a:lvl3pPr marL="748162" indent="0">
              <a:buNone/>
              <a:defRPr sz="1309"/>
            </a:lvl3pPr>
            <a:lvl4pPr marL="1122243" indent="0">
              <a:buNone/>
              <a:defRPr sz="1145"/>
            </a:lvl4pPr>
            <a:lvl5pPr marL="1496324" indent="0">
              <a:buNone/>
              <a:defRPr sz="1145"/>
            </a:lvl5pPr>
            <a:lvl6pPr marL="1870405" indent="0">
              <a:buNone/>
              <a:defRPr sz="1145"/>
            </a:lvl6pPr>
            <a:lvl7pPr marL="2244486" indent="0">
              <a:buNone/>
              <a:defRPr sz="1145"/>
            </a:lvl7pPr>
            <a:lvl8pPr marL="2618567" indent="0">
              <a:buNone/>
              <a:defRPr sz="1145"/>
            </a:lvl8pPr>
            <a:lvl9pPr marL="2992648" indent="0">
              <a:buNone/>
              <a:defRPr sz="114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CBDA41-A0E7-44B8-C229-254F6F71D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32728-EBDE-F47D-2720-10A040285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10BAAF-6B20-E69F-7C32-2A25DECCB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07B-571F-4FD9-B86F-CD8A2FC6C0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9606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1" y="1980767"/>
            <a:ext cx="5084064" cy="4114800"/>
          </a:xfrm>
        </p:spPr>
        <p:txBody>
          <a:bodyPr/>
          <a:lstStyle>
            <a:lvl1pPr>
              <a:defRPr sz="2291"/>
            </a:lvl1pPr>
            <a:lvl2pPr>
              <a:defRPr sz="1964"/>
            </a:lvl2pPr>
            <a:lvl3pPr>
              <a:defRPr sz="1636"/>
            </a:lvl3pPr>
            <a:lvl4pPr>
              <a:defRPr sz="1473"/>
            </a:lvl4pPr>
            <a:lvl5pPr>
              <a:defRPr sz="1473"/>
            </a:lvl5pPr>
            <a:lvl6pPr>
              <a:defRPr sz="1473"/>
            </a:lvl6pPr>
            <a:lvl7pPr>
              <a:defRPr sz="1473"/>
            </a:lvl7pPr>
            <a:lvl8pPr>
              <a:defRPr sz="1473"/>
            </a:lvl8pPr>
            <a:lvl9pPr>
              <a:defRPr sz="147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3537" y="1980767"/>
            <a:ext cx="5084064" cy="4114800"/>
          </a:xfrm>
        </p:spPr>
        <p:txBody>
          <a:bodyPr/>
          <a:lstStyle>
            <a:lvl1pPr>
              <a:defRPr sz="2291"/>
            </a:lvl1pPr>
            <a:lvl2pPr>
              <a:defRPr sz="1964"/>
            </a:lvl2pPr>
            <a:lvl3pPr>
              <a:defRPr sz="1636"/>
            </a:lvl3pPr>
            <a:lvl4pPr>
              <a:defRPr sz="1473"/>
            </a:lvl4pPr>
            <a:lvl5pPr>
              <a:defRPr sz="1473"/>
            </a:lvl5pPr>
            <a:lvl6pPr>
              <a:defRPr sz="1473"/>
            </a:lvl6pPr>
            <a:lvl7pPr>
              <a:defRPr sz="1473"/>
            </a:lvl7pPr>
            <a:lvl8pPr>
              <a:defRPr sz="1473"/>
            </a:lvl8pPr>
            <a:lvl9pPr>
              <a:defRPr sz="147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1315F-67F1-F808-3C1E-6CFC3BE53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13E83-A1F6-5199-5601-353C10968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5E35E8-012C-9096-C820-56841969D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0CCA-164D-4151-A389-D3CDB01C3D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248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061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257"/>
            <a:ext cx="5386833" cy="639041"/>
          </a:xfrm>
        </p:spPr>
        <p:txBody>
          <a:bodyPr anchor="b"/>
          <a:lstStyle>
            <a:lvl1pPr marL="0" indent="0">
              <a:buNone/>
              <a:defRPr sz="1964" b="1"/>
            </a:lvl1pPr>
            <a:lvl2pPr marL="374081" indent="0">
              <a:buNone/>
              <a:defRPr sz="1636" b="1"/>
            </a:lvl2pPr>
            <a:lvl3pPr marL="748162" indent="0">
              <a:buNone/>
              <a:defRPr sz="1473" b="1"/>
            </a:lvl3pPr>
            <a:lvl4pPr marL="1122243" indent="0">
              <a:buNone/>
              <a:defRPr sz="1309" b="1"/>
            </a:lvl4pPr>
            <a:lvl5pPr marL="1496324" indent="0">
              <a:buNone/>
              <a:defRPr sz="1309" b="1"/>
            </a:lvl5pPr>
            <a:lvl6pPr marL="1870405" indent="0">
              <a:buNone/>
              <a:defRPr sz="1309" b="1"/>
            </a:lvl6pPr>
            <a:lvl7pPr marL="2244486" indent="0">
              <a:buNone/>
              <a:defRPr sz="1309" b="1"/>
            </a:lvl7pPr>
            <a:lvl8pPr marL="2618567" indent="0">
              <a:buNone/>
              <a:defRPr sz="1309" b="1"/>
            </a:lvl8pPr>
            <a:lvl9pPr marL="2992648" indent="0">
              <a:buNone/>
              <a:defRPr sz="130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298"/>
            <a:ext cx="5386833" cy="3952442"/>
          </a:xfrm>
        </p:spPr>
        <p:txBody>
          <a:bodyPr/>
          <a:lstStyle>
            <a:lvl1pPr>
              <a:defRPr sz="1964"/>
            </a:lvl1pPr>
            <a:lvl2pPr>
              <a:defRPr sz="1636"/>
            </a:lvl2pPr>
            <a:lvl3pPr>
              <a:defRPr sz="1473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536" y="1535257"/>
            <a:ext cx="5388864" cy="639041"/>
          </a:xfrm>
        </p:spPr>
        <p:txBody>
          <a:bodyPr anchor="b"/>
          <a:lstStyle>
            <a:lvl1pPr marL="0" indent="0">
              <a:buNone/>
              <a:defRPr sz="1964" b="1"/>
            </a:lvl1pPr>
            <a:lvl2pPr marL="374081" indent="0">
              <a:buNone/>
              <a:defRPr sz="1636" b="1"/>
            </a:lvl2pPr>
            <a:lvl3pPr marL="748162" indent="0">
              <a:buNone/>
              <a:defRPr sz="1473" b="1"/>
            </a:lvl3pPr>
            <a:lvl4pPr marL="1122243" indent="0">
              <a:buNone/>
              <a:defRPr sz="1309" b="1"/>
            </a:lvl4pPr>
            <a:lvl5pPr marL="1496324" indent="0">
              <a:buNone/>
              <a:defRPr sz="1309" b="1"/>
            </a:lvl5pPr>
            <a:lvl6pPr marL="1870405" indent="0">
              <a:buNone/>
              <a:defRPr sz="1309" b="1"/>
            </a:lvl6pPr>
            <a:lvl7pPr marL="2244486" indent="0">
              <a:buNone/>
              <a:defRPr sz="1309" b="1"/>
            </a:lvl7pPr>
            <a:lvl8pPr marL="2618567" indent="0">
              <a:buNone/>
              <a:defRPr sz="1309" b="1"/>
            </a:lvl8pPr>
            <a:lvl9pPr marL="2992648" indent="0">
              <a:buNone/>
              <a:defRPr sz="130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536" y="2174298"/>
            <a:ext cx="5388864" cy="3952442"/>
          </a:xfrm>
        </p:spPr>
        <p:txBody>
          <a:bodyPr/>
          <a:lstStyle>
            <a:lvl1pPr>
              <a:defRPr sz="1964"/>
            </a:lvl1pPr>
            <a:lvl2pPr>
              <a:defRPr sz="1636"/>
            </a:lvl2pPr>
            <a:lvl3pPr>
              <a:defRPr sz="1473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C5BE21-08D4-BB71-11A5-296FD795F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393FE4-FED4-5169-1D37-8155E3DD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6D5E8A-5E88-E4DC-5EBF-A2E3FA32D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21FDC-E5E3-4C4B-8F2A-A90E686467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479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F5C853-8704-68B4-9C8D-2190FF23D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B215CC-5C07-8D33-BA07-0A4197BC4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8F0CB8-CCF1-3BE8-2515-74767ADF5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ECC32-B96B-482F-8FAD-B2B9B5901E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529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BFC367-F675-9DBA-8F9B-2EBB083B9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8C4EC8-B249-AB2D-A307-A7FDAA6A2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0F75BE-FDE8-2553-11D7-8EDAB08EC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405A9-0CB3-4724-AD59-84F72C0404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186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2762"/>
            <a:ext cx="4011168" cy="1162483"/>
          </a:xfrm>
        </p:spPr>
        <p:txBody>
          <a:bodyPr anchor="b"/>
          <a:lstStyle>
            <a:lvl1pPr algn="l">
              <a:defRPr sz="163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073" y="272762"/>
            <a:ext cx="6815328" cy="5853979"/>
          </a:xfrm>
        </p:spPr>
        <p:txBody>
          <a:bodyPr/>
          <a:lstStyle>
            <a:lvl1pPr>
              <a:defRPr sz="2618"/>
            </a:lvl1pPr>
            <a:lvl2pPr>
              <a:defRPr sz="2291"/>
            </a:lvl2pPr>
            <a:lvl3pPr>
              <a:defRPr sz="1964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245"/>
            <a:ext cx="4011168" cy="4691495"/>
          </a:xfrm>
        </p:spPr>
        <p:txBody>
          <a:bodyPr/>
          <a:lstStyle>
            <a:lvl1pPr marL="0" indent="0">
              <a:buNone/>
              <a:defRPr sz="1145"/>
            </a:lvl1pPr>
            <a:lvl2pPr marL="374081" indent="0">
              <a:buNone/>
              <a:defRPr sz="982"/>
            </a:lvl2pPr>
            <a:lvl3pPr marL="748162" indent="0">
              <a:buNone/>
              <a:defRPr sz="818"/>
            </a:lvl3pPr>
            <a:lvl4pPr marL="1122243" indent="0">
              <a:buNone/>
              <a:defRPr sz="736"/>
            </a:lvl4pPr>
            <a:lvl5pPr marL="1496324" indent="0">
              <a:buNone/>
              <a:defRPr sz="736"/>
            </a:lvl5pPr>
            <a:lvl6pPr marL="1870405" indent="0">
              <a:buNone/>
              <a:defRPr sz="736"/>
            </a:lvl6pPr>
            <a:lvl7pPr marL="2244486" indent="0">
              <a:buNone/>
              <a:defRPr sz="736"/>
            </a:lvl7pPr>
            <a:lvl8pPr marL="2618567" indent="0">
              <a:buNone/>
              <a:defRPr sz="736"/>
            </a:lvl8pPr>
            <a:lvl9pPr marL="2992648" indent="0">
              <a:buNone/>
              <a:defRPr sz="736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1BCA1-83CF-467F-3D7D-7F0948E40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FC46B-6939-F6B9-DD52-259F62F43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55FDF-D408-4158-A944-F8D5FA2B9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63105-3980-4C9A-B485-6D41D581D7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94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461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632" y="4800600"/>
            <a:ext cx="7315200" cy="566305"/>
          </a:xfrm>
        </p:spPr>
        <p:txBody>
          <a:bodyPr anchor="b"/>
          <a:lstStyle>
            <a:lvl1pPr algn="l">
              <a:defRPr sz="163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632" y="613064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4081" indent="0">
              <a:buNone/>
              <a:defRPr sz="2291"/>
            </a:lvl2pPr>
            <a:lvl3pPr marL="748162" indent="0">
              <a:buNone/>
              <a:defRPr sz="1964"/>
            </a:lvl3pPr>
            <a:lvl4pPr marL="1122243" indent="0">
              <a:buNone/>
              <a:defRPr sz="1636"/>
            </a:lvl4pPr>
            <a:lvl5pPr marL="1496324" indent="0">
              <a:buNone/>
              <a:defRPr sz="1636"/>
            </a:lvl5pPr>
            <a:lvl6pPr marL="1870405" indent="0">
              <a:buNone/>
              <a:defRPr sz="1636"/>
            </a:lvl6pPr>
            <a:lvl7pPr marL="2244486" indent="0">
              <a:buNone/>
              <a:defRPr sz="1636"/>
            </a:lvl7pPr>
            <a:lvl8pPr marL="2618567" indent="0">
              <a:buNone/>
              <a:defRPr sz="1636"/>
            </a:lvl8pPr>
            <a:lvl9pPr marL="2992648" indent="0">
              <a:buNone/>
              <a:defRPr sz="163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632" y="5366905"/>
            <a:ext cx="7315200" cy="805295"/>
          </a:xfrm>
        </p:spPr>
        <p:txBody>
          <a:bodyPr/>
          <a:lstStyle>
            <a:lvl1pPr marL="0" indent="0">
              <a:buNone/>
              <a:defRPr sz="1145"/>
            </a:lvl1pPr>
            <a:lvl2pPr marL="374081" indent="0">
              <a:buNone/>
              <a:defRPr sz="982"/>
            </a:lvl2pPr>
            <a:lvl3pPr marL="748162" indent="0">
              <a:buNone/>
              <a:defRPr sz="818"/>
            </a:lvl3pPr>
            <a:lvl4pPr marL="1122243" indent="0">
              <a:buNone/>
              <a:defRPr sz="736"/>
            </a:lvl4pPr>
            <a:lvl5pPr marL="1496324" indent="0">
              <a:buNone/>
              <a:defRPr sz="736"/>
            </a:lvl5pPr>
            <a:lvl6pPr marL="1870405" indent="0">
              <a:buNone/>
              <a:defRPr sz="736"/>
            </a:lvl6pPr>
            <a:lvl7pPr marL="2244486" indent="0">
              <a:buNone/>
              <a:defRPr sz="736"/>
            </a:lvl7pPr>
            <a:lvl8pPr marL="2618567" indent="0">
              <a:buNone/>
              <a:defRPr sz="736"/>
            </a:lvl8pPr>
            <a:lvl9pPr marL="2992648" indent="0">
              <a:buNone/>
              <a:defRPr sz="736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82E80-862F-0CF4-05F1-1E3536F40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2225A-1281-BE28-AAC3-4A7DAE817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20E5C-18D9-C035-A534-FB2CAEB8A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0A4DC-CC9B-4DFF-812E-A929E3BE51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0573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F26D7A-117A-8356-C901-4EDE68B8E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CF841-0D6E-0C9A-955B-CFA494B4E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FDC0F1-EF5D-922C-A707-C5CB86DB1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F286D-4995-4831-8800-39B82068D0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931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1" y="609167"/>
            <a:ext cx="2590799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167"/>
            <a:ext cx="7577329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E82269-40DB-4C97-1F2D-FA7BCF168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966843-B213-13F2-6556-8CF34BD2D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5A4605-8779-1185-A4A1-486408112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514F1-DC00-4B4E-A1E7-F2D90FF6C9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127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136"/>
            <a:ext cx="10363200" cy="147031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167"/>
          </a:xfrm>
        </p:spPr>
        <p:txBody>
          <a:bodyPr/>
          <a:lstStyle>
            <a:lvl1pPr marL="0" indent="0" algn="ctr">
              <a:buNone/>
              <a:defRPr/>
            </a:lvl1pPr>
            <a:lvl2pPr marL="374081" indent="0" algn="ctr">
              <a:buNone/>
              <a:defRPr/>
            </a:lvl2pPr>
            <a:lvl3pPr marL="748162" indent="0" algn="ctr">
              <a:buNone/>
              <a:defRPr/>
            </a:lvl3pPr>
            <a:lvl4pPr marL="1122243" indent="0" algn="ctr">
              <a:buNone/>
              <a:defRPr/>
            </a:lvl4pPr>
            <a:lvl5pPr marL="1496324" indent="0" algn="ctr">
              <a:buNone/>
              <a:defRPr/>
            </a:lvl5pPr>
            <a:lvl6pPr marL="1870405" indent="0" algn="ctr">
              <a:buNone/>
              <a:defRPr/>
            </a:lvl6pPr>
            <a:lvl7pPr marL="2244486" indent="0" algn="ctr">
              <a:buNone/>
              <a:defRPr/>
            </a:lvl7pPr>
            <a:lvl8pPr marL="2618567" indent="0" algn="ctr">
              <a:buNone/>
              <a:defRPr/>
            </a:lvl8pPr>
            <a:lvl9pPr marL="299264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154FBF-BFF1-B89D-C391-2F8F44C06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70B58-F19A-6E32-3BD6-DCE7E9A84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E2B8F1-38F2-707E-508A-9BB017F82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208A1-A367-482A-9C45-729327B1CFB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95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A695A3-EE3C-7852-212E-F320F05F9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2189E-B370-7792-6584-1FBED6292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AA852-6A46-F1D3-6053-C476B50B7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CCDF2-41E6-4E9C-873F-AA927820160D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28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4407045"/>
            <a:ext cx="10363200" cy="1362508"/>
          </a:xfrm>
        </p:spPr>
        <p:txBody>
          <a:bodyPr anchor="t"/>
          <a:lstStyle>
            <a:lvl1pPr algn="l">
              <a:defRPr sz="3273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168" y="2906857"/>
            <a:ext cx="10363200" cy="1500188"/>
          </a:xfrm>
        </p:spPr>
        <p:txBody>
          <a:bodyPr anchor="b"/>
          <a:lstStyle>
            <a:lvl1pPr marL="0" indent="0">
              <a:buNone/>
              <a:defRPr sz="1636"/>
            </a:lvl1pPr>
            <a:lvl2pPr marL="374081" indent="0">
              <a:buNone/>
              <a:defRPr sz="1473"/>
            </a:lvl2pPr>
            <a:lvl3pPr marL="748162" indent="0">
              <a:buNone/>
              <a:defRPr sz="1309"/>
            </a:lvl3pPr>
            <a:lvl4pPr marL="1122243" indent="0">
              <a:buNone/>
              <a:defRPr sz="1145"/>
            </a:lvl4pPr>
            <a:lvl5pPr marL="1496324" indent="0">
              <a:buNone/>
              <a:defRPr sz="1145"/>
            </a:lvl5pPr>
            <a:lvl6pPr marL="1870405" indent="0">
              <a:buNone/>
              <a:defRPr sz="1145"/>
            </a:lvl6pPr>
            <a:lvl7pPr marL="2244486" indent="0">
              <a:buNone/>
              <a:defRPr sz="1145"/>
            </a:lvl7pPr>
            <a:lvl8pPr marL="2618567" indent="0">
              <a:buNone/>
              <a:defRPr sz="1145"/>
            </a:lvl8pPr>
            <a:lvl9pPr marL="2992648" indent="0">
              <a:buNone/>
              <a:defRPr sz="114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101450-4F86-08B6-D734-CDF163D37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D13BCD-1C95-EC62-13B6-021235D2C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D2FB81-AB7D-22B7-196D-963F388D5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83564-7F49-47CC-9504-443C3972721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015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1" y="1980767"/>
            <a:ext cx="5084064" cy="4114800"/>
          </a:xfrm>
        </p:spPr>
        <p:txBody>
          <a:bodyPr/>
          <a:lstStyle>
            <a:lvl1pPr>
              <a:defRPr sz="2291"/>
            </a:lvl1pPr>
            <a:lvl2pPr>
              <a:defRPr sz="1964"/>
            </a:lvl2pPr>
            <a:lvl3pPr>
              <a:defRPr sz="1636"/>
            </a:lvl3pPr>
            <a:lvl4pPr>
              <a:defRPr sz="1473"/>
            </a:lvl4pPr>
            <a:lvl5pPr>
              <a:defRPr sz="1473"/>
            </a:lvl5pPr>
            <a:lvl6pPr>
              <a:defRPr sz="1473"/>
            </a:lvl6pPr>
            <a:lvl7pPr>
              <a:defRPr sz="1473"/>
            </a:lvl7pPr>
            <a:lvl8pPr>
              <a:defRPr sz="1473"/>
            </a:lvl8pPr>
            <a:lvl9pPr>
              <a:defRPr sz="147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3537" y="1980767"/>
            <a:ext cx="5084064" cy="4114800"/>
          </a:xfrm>
        </p:spPr>
        <p:txBody>
          <a:bodyPr/>
          <a:lstStyle>
            <a:lvl1pPr>
              <a:defRPr sz="2291"/>
            </a:lvl1pPr>
            <a:lvl2pPr>
              <a:defRPr sz="1964"/>
            </a:lvl2pPr>
            <a:lvl3pPr>
              <a:defRPr sz="1636"/>
            </a:lvl3pPr>
            <a:lvl4pPr>
              <a:defRPr sz="1473"/>
            </a:lvl4pPr>
            <a:lvl5pPr>
              <a:defRPr sz="1473"/>
            </a:lvl5pPr>
            <a:lvl6pPr>
              <a:defRPr sz="1473"/>
            </a:lvl6pPr>
            <a:lvl7pPr>
              <a:defRPr sz="1473"/>
            </a:lvl7pPr>
            <a:lvl8pPr>
              <a:defRPr sz="1473"/>
            </a:lvl8pPr>
            <a:lvl9pPr>
              <a:defRPr sz="147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732EF-C5D2-AE6B-A7D4-82678A2E4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111C7-2D1F-AC9A-3848-5F2315C73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8EB-DE2D-AD1A-FDBD-2DF337F52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AF9B9-8E13-4AF2-84AE-5286707192C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83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061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257"/>
            <a:ext cx="5386833" cy="639041"/>
          </a:xfrm>
        </p:spPr>
        <p:txBody>
          <a:bodyPr anchor="b"/>
          <a:lstStyle>
            <a:lvl1pPr marL="0" indent="0">
              <a:buNone/>
              <a:defRPr sz="1964" b="1"/>
            </a:lvl1pPr>
            <a:lvl2pPr marL="374081" indent="0">
              <a:buNone/>
              <a:defRPr sz="1636" b="1"/>
            </a:lvl2pPr>
            <a:lvl3pPr marL="748162" indent="0">
              <a:buNone/>
              <a:defRPr sz="1473" b="1"/>
            </a:lvl3pPr>
            <a:lvl4pPr marL="1122243" indent="0">
              <a:buNone/>
              <a:defRPr sz="1309" b="1"/>
            </a:lvl4pPr>
            <a:lvl5pPr marL="1496324" indent="0">
              <a:buNone/>
              <a:defRPr sz="1309" b="1"/>
            </a:lvl5pPr>
            <a:lvl6pPr marL="1870405" indent="0">
              <a:buNone/>
              <a:defRPr sz="1309" b="1"/>
            </a:lvl6pPr>
            <a:lvl7pPr marL="2244486" indent="0">
              <a:buNone/>
              <a:defRPr sz="1309" b="1"/>
            </a:lvl7pPr>
            <a:lvl8pPr marL="2618567" indent="0">
              <a:buNone/>
              <a:defRPr sz="1309" b="1"/>
            </a:lvl8pPr>
            <a:lvl9pPr marL="2992648" indent="0">
              <a:buNone/>
              <a:defRPr sz="130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298"/>
            <a:ext cx="5386833" cy="3952442"/>
          </a:xfrm>
        </p:spPr>
        <p:txBody>
          <a:bodyPr/>
          <a:lstStyle>
            <a:lvl1pPr>
              <a:defRPr sz="1964"/>
            </a:lvl1pPr>
            <a:lvl2pPr>
              <a:defRPr sz="1636"/>
            </a:lvl2pPr>
            <a:lvl3pPr>
              <a:defRPr sz="1473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536" y="1535257"/>
            <a:ext cx="5388864" cy="639041"/>
          </a:xfrm>
        </p:spPr>
        <p:txBody>
          <a:bodyPr anchor="b"/>
          <a:lstStyle>
            <a:lvl1pPr marL="0" indent="0">
              <a:buNone/>
              <a:defRPr sz="1964" b="1"/>
            </a:lvl1pPr>
            <a:lvl2pPr marL="374081" indent="0">
              <a:buNone/>
              <a:defRPr sz="1636" b="1"/>
            </a:lvl2pPr>
            <a:lvl3pPr marL="748162" indent="0">
              <a:buNone/>
              <a:defRPr sz="1473" b="1"/>
            </a:lvl3pPr>
            <a:lvl4pPr marL="1122243" indent="0">
              <a:buNone/>
              <a:defRPr sz="1309" b="1"/>
            </a:lvl4pPr>
            <a:lvl5pPr marL="1496324" indent="0">
              <a:buNone/>
              <a:defRPr sz="1309" b="1"/>
            </a:lvl5pPr>
            <a:lvl6pPr marL="1870405" indent="0">
              <a:buNone/>
              <a:defRPr sz="1309" b="1"/>
            </a:lvl6pPr>
            <a:lvl7pPr marL="2244486" indent="0">
              <a:buNone/>
              <a:defRPr sz="1309" b="1"/>
            </a:lvl7pPr>
            <a:lvl8pPr marL="2618567" indent="0">
              <a:buNone/>
              <a:defRPr sz="1309" b="1"/>
            </a:lvl8pPr>
            <a:lvl9pPr marL="2992648" indent="0">
              <a:buNone/>
              <a:defRPr sz="130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536" y="2174298"/>
            <a:ext cx="5388864" cy="3952442"/>
          </a:xfrm>
        </p:spPr>
        <p:txBody>
          <a:bodyPr/>
          <a:lstStyle>
            <a:lvl1pPr>
              <a:defRPr sz="1964"/>
            </a:lvl1pPr>
            <a:lvl2pPr>
              <a:defRPr sz="1636"/>
            </a:lvl2pPr>
            <a:lvl3pPr>
              <a:defRPr sz="1473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D7B65C-7B47-D4EC-55F2-A51C641AC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412D8A-9724-E37F-A8F2-108329F20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846656-6E4E-8847-906D-134021928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FE52-FD09-46DA-A145-9B4F87363D12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53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6F9D3D-792D-96CD-D884-0D2E09B34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6B17C6-2AFA-FF8C-6FC9-A020B9017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C98073-EF2E-E8F6-B863-99FA5F183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201D6-3C13-405C-8076-F3DDF517532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15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A7B4AE-8C11-6618-1A40-5541B3F54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EC1A3B-770F-F4AC-2FFB-91F1E24F9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C52712-528D-5C04-31A9-D31AB213D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B0FD3-195A-451D-BB9A-BF4B097804FC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84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79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2762"/>
            <a:ext cx="4011168" cy="1162483"/>
          </a:xfrm>
        </p:spPr>
        <p:txBody>
          <a:bodyPr anchor="b"/>
          <a:lstStyle>
            <a:lvl1pPr algn="l">
              <a:defRPr sz="163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073" y="272762"/>
            <a:ext cx="6815328" cy="5853979"/>
          </a:xfrm>
        </p:spPr>
        <p:txBody>
          <a:bodyPr/>
          <a:lstStyle>
            <a:lvl1pPr>
              <a:defRPr sz="2618"/>
            </a:lvl1pPr>
            <a:lvl2pPr>
              <a:defRPr sz="2291"/>
            </a:lvl2pPr>
            <a:lvl3pPr>
              <a:defRPr sz="1964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245"/>
            <a:ext cx="4011168" cy="4691495"/>
          </a:xfrm>
        </p:spPr>
        <p:txBody>
          <a:bodyPr/>
          <a:lstStyle>
            <a:lvl1pPr marL="0" indent="0">
              <a:buNone/>
              <a:defRPr sz="1145"/>
            </a:lvl1pPr>
            <a:lvl2pPr marL="374081" indent="0">
              <a:buNone/>
              <a:defRPr sz="982"/>
            </a:lvl2pPr>
            <a:lvl3pPr marL="748162" indent="0">
              <a:buNone/>
              <a:defRPr sz="818"/>
            </a:lvl3pPr>
            <a:lvl4pPr marL="1122243" indent="0">
              <a:buNone/>
              <a:defRPr sz="736"/>
            </a:lvl4pPr>
            <a:lvl5pPr marL="1496324" indent="0">
              <a:buNone/>
              <a:defRPr sz="736"/>
            </a:lvl5pPr>
            <a:lvl6pPr marL="1870405" indent="0">
              <a:buNone/>
              <a:defRPr sz="736"/>
            </a:lvl6pPr>
            <a:lvl7pPr marL="2244486" indent="0">
              <a:buNone/>
              <a:defRPr sz="736"/>
            </a:lvl7pPr>
            <a:lvl8pPr marL="2618567" indent="0">
              <a:buNone/>
              <a:defRPr sz="736"/>
            </a:lvl8pPr>
            <a:lvl9pPr marL="2992648" indent="0">
              <a:buNone/>
              <a:defRPr sz="736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CBD72-FBB3-40D3-8011-D386301C0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3C1D1-3E2E-29BD-4939-6701036B2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A64D45-CF7D-9E62-19C2-7150FEA6F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B3422-3369-4D23-B964-FA4104C68B33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950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632" y="4800600"/>
            <a:ext cx="7315200" cy="566305"/>
          </a:xfrm>
        </p:spPr>
        <p:txBody>
          <a:bodyPr anchor="b"/>
          <a:lstStyle>
            <a:lvl1pPr algn="l">
              <a:defRPr sz="163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632" y="613064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4081" indent="0">
              <a:buNone/>
              <a:defRPr sz="2291"/>
            </a:lvl2pPr>
            <a:lvl3pPr marL="748162" indent="0">
              <a:buNone/>
              <a:defRPr sz="1964"/>
            </a:lvl3pPr>
            <a:lvl4pPr marL="1122243" indent="0">
              <a:buNone/>
              <a:defRPr sz="1636"/>
            </a:lvl4pPr>
            <a:lvl5pPr marL="1496324" indent="0">
              <a:buNone/>
              <a:defRPr sz="1636"/>
            </a:lvl5pPr>
            <a:lvl6pPr marL="1870405" indent="0">
              <a:buNone/>
              <a:defRPr sz="1636"/>
            </a:lvl6pPr>
            <a:lvl7pPr marL="2244486" indent="0">
              <a:buNone/>
              <a:defRPr sz="1636"/>
            </a:lvl7pPr>
            <a:lvl8pPr marL="2618567" indent="0">
              <a:buNone/>
              <a:defRPr sz="1636"/>
            </a:lvl8pPr>
            <a:lvl9pPr marL="2992648" indent="0">
              <a:buNone/>
              <a:defRPr sz="163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632" y="5366905"/>
            <a:ext cx="7315200" cy="805295"/>
          </a:xfrm>
        </p:spPr>
        <p:txBody>
          <a:bodyPr/>
          <a:lstStyle>
            <a:lvl1pPr marL="0" indent="0">
              <a:buNone/>
              <a:defRPr sz="1145"/>
            </a:lvl1pPr>
            <a:lvl2pPr marL="374081" indent="0">
              <a:buNone/>
              <a:defRPr sz="982"/>
            </a:lvl2pPr>
            <a:lvl3pPr marL="748162" indent="0">
              <a:buNone/>
              <a:defRPr sz="818"/>
            </a:lvl3pPr>
            <a:lvl4pPr marL="1122243" indent="0">
              <a:buNone/>
              <a:defRPr sz="736"/>
            </a:lvl4pPr>
            <a:lvl5pPr marL="1496324" indent="0">
              <a:buNone/>
              <a:defRPr sz="736"/>
            </a:lvl5pPr>
            <a:lvl6pPr marL="1870405" indent="0">
              <a:buNone/>
              <a:defRPr sz="736"/>
            </a:lvl6pPr>
            <a:lvl7pPr marL="2244486" indent="0">
              <a:buNone/>
              <a:defRPr sz="736"/>
            </a:lvl7pPr>
            <a:lvl8pPr marL="2618567" indent="0">
              <a:buNone/>
              <a:defRPr sz="736"/>
            </a:lvl8pPr>
            <a:lvl9pPr marL="2992648" indent="0">
              <a:buNone/>
              <a:defRPr sz="736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C3397-C375-30A2-92A7-77BF2694C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C9536-A919-AC20-1FA8-1B881A14A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B7459-E38D-FB4D-6558-26EFA3232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4233D-2912-41CD-B2BB-2A36617CDC5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060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4DCB5B-480D-8B61-B2D4-745F04AE2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B4F1C1-5698-537C-E15F-542D26D22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0725FB-07E6-BD65-6B9C-EA7D8A435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119A3-A145-4545-A3DC-8265FB0C9027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976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1" y="609167"/>
            <a:ext cx="2590799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167"/>
            <a:ext cx="7577329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DFA9DE-3F64-ACD1-4AB1-508B5D540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EA904-3A52-68A7-D4CC-B2827CEAF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4D4998-9BE1-498C-8A2B-E49F16CA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E4634-7916-4F57-B77A-C8C5ED6A9759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47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407F0-4BBD-B241-81F4-2C869E45346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1196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BE6B6-080E-A144-98E5-714217EA6CD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5023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C88FC-F69F-F24F-99B2-3D8F363C8A5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1840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B4488-4BE3-D042-9A7B-2A7AE1930B4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3377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E76C4-2A98-904F-AF79-F90A4D3DA4C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4840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8C921-613F-A24D-B858-6F28493094F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08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332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28587-AF71-624F-952A-B0612E2190E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1448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01914-A0F0-0340-96D5-0B15EB1F93C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5608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D52D2-456B-BC48-8A08-62EED4A6CB7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4189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EB4DD-35CB-ED4A-B1EF-80D8EDDBCF4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8328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BE69-013A-F94B-BB7C-50ECD1A519C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4862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67015-3ADD-8141-9494-1FE634F1FA4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552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939436-75AA-4E03-3DDA-8A7BB0464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BCCAC-D39F-315B-DF63-0BC87A357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544256-D630-0259-A6B3-C2231F1C9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C41A8-0FB2-409F-8BDB-84F37477B709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540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2A661-6430-565B-B81A-11CDE919B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DEF670-FDA7-3059-9E3D-9169BF3A1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ED6C7-23F9-318A-5A39-C54CD4C9F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BE9FB-12BE-4A24-84BE-79A8D3131E1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847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35A25E-648F-D86F-36DD-5E096053F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3F6D5E-4BAA-9D02-7BC9-3BC4BEBBC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AA32B8-F5D3-5C5C-EEBF-5ABA3555E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45625-B67A-48E2-BC8C-A23D4416AF69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03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57952-B64F-984F-9E40-D9C2D6E69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AE714-4770-B544-98D7-79A2BE3CD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A6E07-7713-26C8-0EEA-EBE30C833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DC8A6-49C3-48F9-BBB3-8697A1438610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62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319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079A55-7873-F0B0-8102-520C9D19C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8CB609-F6BB-A343-331C-1CF6D6A45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AE9401-1BA5-66C2-8B83-825AA7275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A31E0-7EDB-40A8-87D5-A9C833B5FC6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71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BA18A9-3E9D-FBEB-78F9-7E53CDEC0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3CEA67-63D0-CBD1-D7E1-12D07AD65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7EC18C-1048-DFB4-C209-B9D4E1E04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76A2A-98B6-44AE-B293-FA416499EEE8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782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EB3BF4-09A0-2F69-ED5E-24CB241C2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5E9E51-1F1D-AB55-9AB1-2476AF03D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859670-9849-C393-C866-C647045BC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39B4C-18F5-4E75-9FCC-8D6CDEDB571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918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D49F2-AA09-5109-78C9-8DC26DC89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8491EA-EC4B-B934-2E9A-2F90EE205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BA3D4-DAEE-F6C8-8521-7694B5DCE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37A73-AD36-40F3-B4CB-19583DD983B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47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876CC-45C3-5576-54B9-F162E07DC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5D6BF-DF37-CD1B-3754-373046B4E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9D059-9CF1-FEFB-016D-9056BBF39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C037C-CE13-4917-B839-EF2B6F28E2E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9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86F371-B4E0-F38C-9F82-BDE05F52B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BEFB6-8988-5514-F16E-32E07BB60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843D3-A729-F10B-FB36-55FACE3F7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08A95-26AC-4338-BEA4-965E1137354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824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96924-15BD-ECD6-7C91-549449941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4C415-1A3D-9E73-7CAB-6E76C079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595EA9-F4DB-50BA-E2CA-F1410BFF2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7D604-E094-4C1C-910D-2A2165235532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41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3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6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81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13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B1E7-2A1B-46AB-A163-C26441E6854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818F7-A625-42A9-BA84-3C0020ABB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6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98F822-56A3-61F3-0CE9-61559FB05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167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5" tIns="51123" rIns="102245" bIns="511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6859A3-E6F9-1481-7749-79888C551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0767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5" tIns="51123" rIns="102245" bIns="51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F2776E-D013-8AF0-CC01-40532716B2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83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245" tIns="51123" rIns="102245" bIns="511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9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8D9215-D4AB-425A-3BFF-3790E82891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83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245" tIns="51123" rIns="102245" bIns="511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9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1C5700-9670-5C77-BEF5-2738B0F322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83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245" tIns="51123" rIns="102245" bIns="511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9" b="0">
                <a:latin typeface="Times New Roman" panose="02020603050405020304" pitchFamily="18" charset="0"/>
              </a:defRPr>
            </a:lvl1pPr>
          </a:lstStyle>
          <a:p>
            <a:fld id="{697E74FB-3B82-4B8E-96B3-5BA45DEE9C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200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+mj-lt"/>
          <a:ea typeface="+mj-ea"/>
          <a:cs typeface="+mj-cs"/>
        </a:defRPr>
      </a:lvl1pPr>
      <a:lvl2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2pPr>
      <a:lvl3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3pPr>
      <a:lvl4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4pPr>
      <a:lvl5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5pPr>
      <a:lvl6pPr marL="374081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6pPr>
      <a:lvl7pPr marL="748162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7pPr>
      <a:lvl8pPr marL="1122243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8pPr>
      <a:lvl9pPr marL="1496324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9pPr>
    </p:titleStyle>
    <p:bodyStyle>
      <a:lvl1pPr marL="314332" indent="-314332" algn="l" defTabSz="837786" rtl="0" eaLnBrk="0" fontAlgn="base" hangingPunct="0">
        <a:spcBef>
          <a:spcPct val="20000"/>
        </a:spcBef>
        <a:spcAft>
          <a:spcPct val="0"/>
        </a:spcAft>
        <a:buChar char="•"/>
        <a:defRPr sz="2946">
          <a:solidFill>
            <a:schemeClr val="tx1"/>
          </a:solidFill>
          <a:latin typeface="+mn-lt"/>
          <a:ea typeface="+mn-ea"/>
          <a:cs typeface="+mn-cs"/>
        </a:defRPr>
      </a:lvl1pPr>
      <a:lvl2pPr marL="680620" indent="-262376" algn="l" defTabSz="837786" rtl="0" eaLnBrk="0" fontAlgn="base" hangingPunct="0">
        <a:spcBef>
          <a:spcPct val="20000"/>
        </a:spcBef>
        <a:spcAft>
          <a:spcPct val="0"/>
        </a:spcAft>
        <a:buChar char="–"/>
        <a:defRPr sz="2536">
          <a:solidFill>
            <a:schemeClr val="tx1"/>
          </a:solidFill>
          <a:latin typeface="+mn-lt"/>
        </a:defRPr>
      </a:lvl2pPr>
      <a:lvl3pPr marL="1046907" indent="-209122" algn="l" defTabSz="837786" rtl="0" eaLnBrk="0" fontAlgn="base" hangingPunct="0">
        <a:spcBef>
          <a:spcPct val="20000"/>
        </a:spcBef>
        <a:spcAft>
          <a:spcPct val="0"/>
        </a:spcAft>
        <a:buChar char="•"/>
        <a:defRPr sz="2209">
          <a:solidFill>
            <a:schemeClr val="tx1"/>
          </a:solidFill>
          <a:latin typeface="+mn-lt"/>
        </a:defRPr>
      </a:lvl3pPr>
      <a:lvl4pPr marL="1465151" indent="-209122" algn="l" defTabSz="837786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83394" indent="-209122" algn="l" defTabSz="837786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57475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31556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637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379718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1pPr>
      <a:lvl2pPr marL="374081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2pPr>
      <a:lvl3pPr marL="748162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3pPr>
      <a:lvl4pPr marL="1122243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4pPr>
      <a:lvl5pPr marL="1496324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5pPr>
      <a:lvl6pPr marL="1870405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6pPr>
      <a:lvl7pPr marL="2244486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7pPr>
      <a:lvl8pPr marL="2618567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8pPr>
      <a:lvl9pPr marL="2992648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E363ED-A78F-D999-E825-92E51FBB6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167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09" tIns="51154" rIns="102309" bIns="511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B0478DB-E316-3762-A89B-942F1CC11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0767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09" tIns="51154" rIns="102309" bIns="51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8B477882-A976-7197-13C4-30E7138B60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83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09" tIns="51154" rIns="102309" bIns="511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9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C36DE739-F780-AB00-B29A-1E4FBD7A73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83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09" tIns="51154" rIns="102309" bIns="5115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9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A7628E66-D416-5A02-9B09-C3567F58BC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83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09" tIns="51154" rIns="102309" bIns="51154" numCol="1" anchor="t" anchorCtr="0" compatLnSpc="1">
            <a:prstTxWarp prst="textNoShape">
              <a:avLst/>
            </a:prstTxWarp>
          </a:bodyPr>
          <a:lstStyle>
            <a:lvl1pPr algn="r">
              <a:defRPr sz="1309" b="0">
                <a:latin typeface="Times" panose="02020603050405020304" pitchFamily="18" charset="0"/>
              </a:defRPr>
            </a:lvl1pPr>
          </a:lstStyle>
          <a:p>
            <a:fld id="{303959B7-E76E-4327-929A-74864998EA2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+mj-lt"/>
          <a:ea typeface="+mj-ea"/>
          <a:cs typeface="+mj-cs"/>
        </a:defRPr>
      </a:lvl1pPr>
      <a:lvl2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"/>
        </a:defRPr>
      </a:lvl2pPr>
      <a:lvl3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"/>
        </a:defRPr>
      </a:lvl3pPr>
      <a:lvl4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"/>
        </a:defRPr>
      </a:lvl4pPr>
      <a:lvl5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"/>
        </a:defRPr>
      </a:lvl5pPr>
      <a:lvl6pPr marL="374081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"/>
        </a:defRPr>
      </a:lvl6pPr>
      <a:lvl7pPr marL="748162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"/>
        </a:defRPr>
      </a:lvl7pPr>
      <a:lvl8pPr marL="1122243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"/>
        </a:defRPr>
      </a:lvl8pPr>
      <a:lvl9pPr marL="1496324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"/>
        </a:defRPr>
      </a:lvl9pPr>
    </p:titleStyle>
    <p:bodyStyle>
      <a:lvl1pPr marL="314332" indent="-314332" algn="l" defTabSz="837786" rtl="0" eaLnBrk="0" fontAlgn="base" hangingPunct="0">
        <a:spcBef>
          <a:spcPct val="20000"/>
        </a:spcBef>
        <a:spcAft>
          <a:spcPct val="0"/>
        </a:spcAft>
        <a:buChar char="•"/>
        <a:defRPr sz="2946">
          <a:solidFill>
            <a:schemeClr val="tx1"/>
          </a:solidFill>
          <a:latin typeface="+mn-lt"/>
          <a:ea typeface="+mn-ea"/>
          <a:cs typeface="+mn-cs"/>
        </a:defRPr>
      </a:lvl1pPr>
      <a:lvl2pPr marL="680620" indent="-262376" algn="l" defTabSz="837786" rtl="0" eaLnBrk="0" fontAlgn="base" hangingPunct="0">
        <a:spcBef>
          <a:spcPct val="20000"/>
        </a:spcBef>
        <a:spcAft>
          <a:spcPct val="0"/>
        </a:spcAft>
        <a:buChar char="–"/>
        <a:defRPr sz="2536">
          <a:solidFill>
            <a:schemeClr val="tx1"/>
          </a:solidFill>
          <a:latin typeface="+mn-lt"/>
        </a:defRPr>
      </a:lvl2pPr>
      <a:lvl3pPr marL="1046907" indent="-209122" algn="l" defTabSz="837786" rtl="0" eaLnBrk="0" fontAlgn="base" hangingPunct="0">
        <a:spcBef>
          <a:spcPct val="20000"/>
        </a:spcBef>
        <a:spcAft>
          <a:spcPct val="0"/>
        </a:spcAft>
        <a:buChar char="•"/>
        <a:defRPr sz="2209">
          <a:solidFill>
            <a:schemeClr val="tx1"/>
          </a:solidFill>
          <a:latin typeface="+mn-lt"/>
        </a:defRPr>
      </a:lvl3pPr>
      <a:lvl4pPr marL="1465151" indent="-209122" algn="l" defTabSz="837786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83394" indent="-209122" algn="l" defTabSz="837786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57475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31556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637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379718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1pPr>
      <a:lvl2pPr marL="374081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2pPr>
      <a:lvl3pPr marL="748162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3pPr>
      <a:lvl4pPr marL="1122243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4pPr>
      <a:lvl5pPr marL="1496324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5pPr>
      <a:lvl6pPr marL="1870405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6pPr>
      <a:lvl7pPr marL="2244486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7pPr>
      <a:lvl8pPr marL="2618567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8pPr>
      <a:lvl9pPr marL="2992648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7220C21E-C5C9-EE47-B8D7-17EA2A18335C}" type="slidenum">
              <a:rPr lang="pt-BR" smtClean="0">
                <a:solidFill>
                  <a:srgbClr val="000000"/>
                </a:solidFill>
                <a:cs typeface="+mn-cs"/>
              </a:rPr>
              <a:pPr/>
              <a:t>‹nº›</a:t>
            </a:fld>
            <a:endParaRPr lang="pt-B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0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6E0CE7-BD9F-CEBE-CE99-7A3E2220C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6A50F3-B97F-8D8C-ABD2-A87E2DDD9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EA6479-4E5B-33E1-D374-657E09C68E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8D7AA2-0F1D-54C6-4E4E-9573D150E0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79100D-AAD3-F8E6-1F39-71635F1A84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4459E5-66E5-42D4-8E5F-35980224DEC2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6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gZDHMQcgtQ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618" y="526471"/>
            <a:ext cx="9144000" cy="886837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Introdução ao metabolismo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8764" y="1413308"/>
            <a:ext cx="10140918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4400" dirty="0"/>
              <a:t>Revisão Bioenergética – conceito de </a:t>
            </a:r>
            <a:r>
              <a:rPr lang="pt-BR" sz="4400" dirty="0">
                <a:latin typeface="DengXian" panose="020B0503020204020204" pitchFamily="2" charset="-122"/>
                <a:ea typeface="DengXian" panose="020B0503020204020204" pitchFamily="2" charset="-122"/>
              </a:rPr>
              <a:t> </a:t>
            </a:r>
            <a:r>
              <a:rPr lang="el-GR" sz="4400" dirty="0">
                <a:latin typeface="DengXian" panose="02010600030101010101" pitchFamily="2" charset="-122"/>
                <a:ea typeface="DengXian" panose="02010600030101010101" pitchFamily="2" charset="-122"/>
              </a:rPr>
              <a:t>Δ</a:t>
            </a:r>
            <a:r>
              <a:rPr lang="pt-BR" sz="4400" dirty="0">
                <a:latin typeface="DengXian" panose="02010600030101010101" pitchFamily="2" charset="-122"/>
                <a:ea typeface="DengXian" panose="02010600030101010101" pitchFamily="2" charset="-122"/>
              </a:rPr>
              <a:t>G</a:t>
            </a:r>
            <a:r>
              <a:rPr lang="pt-BR" sz="4400" dirty="0"/>
              <a:t>  </a:t>
            </a:r>
          </a:p>
          <a:p>
            <a:pPr marL="342900" indent="-342900">
              <a:buAutoNum type="arabicPeriod"/>
            </a:pPr>
            <a:r>
              <a:rPr lang="pt-BR" sz="4400" dirty="0"/>
              <a:t>Setas</a:t>
            </a:r>
          </a:p>
          <a:p>
            <a:pPr marL="342900" indent="-342900">
              <a:buAutoNum type="arabicPeriod"/>
            </a:pPr>
            <a:r>
              <a:rPr lang="pt-BR" sz="4400" dirty="0"/>
              <a:t> Nomenclatura de enzimas </a:t>
            </a:r>
          </a:p>
          <a:p>
            <a:pPr marL="342900" indent="-342900">
              <a:buAutoNum type="arabicPeriod"/>
            </a:pPr>
            <a:r>
              <a:rPr lang="pt-BR" sz="4400" dirty="0"/>
              <a:t> Reações de oxido-redução</a:t>
            </a:r>
          </a:p>
          <a:p>
            <a:pPr marL="342900" indent="-342900">
              <a:buAutoNum type="arabicPeriod"/>
            </a:pPr>
            <a:r>
              <a:rPr lang="pt-BR" sz="4400" dirty="0"/>
              <a:t> Bioenergia</a:t>
            </a:r>
          </a:p>
          <a:p>
            <a:pPr marL="342900" indent="-342900">
              <a:buAutoNum type="arabicPeriod"/>
            </a:pPr>
            <a:r>
              <a:rPr lang="pt-BR" sz="4400" dirty="0"/>
              <a:t> Integração metabólica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1128" y="6008363"/>
            <a:ext cx="363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Prof. Mauricio S. Baptista</a:t>
            </a:r>
          </a:p>
          <a:p>
            <a:r>
              <a:rPr lang="pt-BR" dirty="0"/>
              <a:t>Departamento de </a:t>
            </a:r>
            <a:r>
              <a:rPr lang="pt-BR" dirty="0" err="1"/>
              <a:t>Bioquimica</a:t>
            </a:r>
            <a:r>
              <a:rPr lang="pt-BR" dirty="0"/>
              <a:t>, IQUSP</a:t>
            </a:r>
          </a:p>
        </p:txBody>
      </p:sp>
    </p:spTree>
    <p:extLst>
      <p:ext uri="{BB962C8B-B14F-4D97-AF65-F5344CB8AC3E}">
        <p14:creationId xmlns:p14="http://schemas.microsoft.com/office/powerpoint/2010/main" val="236344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183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Tipos de reações de óxido-redução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127" y="186805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Transferência de elétrons: Fe</a:t>
            </a:r>
            <a:r>
              <a:rPr lang="pt-BR" baseline="30000" dirty="0"/>
              <a:t>+2</a:t>
            </a:r>
            <a:r>
              <a:rPr lang="pt-BR" dirty="0"/>
              <a:t> + Cu</a:t>
            </a:r>
            <a:r>
              <a:rPr lang="pt-BR" baseline="30000" dirty="0"/>
              <a:t>2+             </a:t>
            </a:r>
            <a:r>
              <a:rPr lang="pt-BR" dirty="0"/>
              <a:t>Fe</a:t>
            </a:r>
            <a:r>
              <a:rPr lang="pt-BR" baseline="30000" dirty="0"/>
              <a:t>+3</a:t>
            </a:r>
            <a:r>
              <a:rPr lang="pt-BR" dirty="0"/>
              <a:t> + Cu</a:t>
            </a:r>
            <a:r>
              <a:rPr lang="pt-BR" baseline="30000" dirty="0"/>
              <a:t>+ </a:t>
            </a:r>
          </a:p>
          <a:p>
            <a:endParaRPr lang="pt-BR" dirty="0"/>
          </a:p>
          <a:p>
            <a:r>
              <a:rPr lang="pt-BR" dirty="0"/>
              <a:t>Transferência de átomos de hidrogênio (H): AH</a:t>
            </a:r>
            <a:r>
              <a:rPr lang="pt-BR" baseline="-25000" dirty="0"/>
              <a:t>2</a:t>
            </a:r>
            <a:r>
              <a:rPr lang="pt-BR" dirty="0"/>
              <a:t> + B	  A + BH</a:t>
            </a:r>
            <a:r>
              <a:rPr lang="pt-BR" baseline="-25000" dirty="0"/>
              <a:t>2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Transferência de íons hidreto (H</a:t>
            </a:r>
            <a:r>
              <a:rPr lang="pt-BR" baseline="30000" dirty="0"/>
              <a:t>-</a:t>
            </a:r>
            <a:r>
              <a:rPr lang="pt-BR" dirty="0"/>
              <a:t>): AH</a:t>
            </a:r>
            <a:r>
              <a:rPr lang="pt-BR" baseline="-25000" dirty="0"/>
              <a:t>2</a:t>
            </a:r>
            <a:r>
              <a:rPr lang="pt-BR" dirty="0"/>
              <a:t> + B</a:t>
            </a:r>
            <a:r>
              <a:rPr lang="pt-BR" baseline="30000" dirty="0"/>
              <a:t>+</a:t>
            </a:r>
            <a:r>
              <a:rPr lang="pt-BR" dirty="0"/>
              <a:t>	A + BH + H</a:t>
            </a:r>
            <a:r>
              <a:rPr lang="pt-BR" baseline="30000" dirty="0"/>
              <a:t>+</a:t>
            </a:r>
          </a:p>
          <a:p>
            <a:endParaRPr lang="pt-BR" dirty="0"/>
          </a:p>
          <a:p>
            <a:r>
              <a:rPr lang="pt-BR" dirty="0"/>
              <a:t>Combinação direta com oxigênio: R-CH</a:t>
            </a:r>
            <a:r>
              <a:rPr lang="pt-BR" baseline="-25000" dirty="0"/>
              <a:t>3</a:t>
            </a:r>
            <a:r>
              <a:rPr lang="pt-BR" dirty="0"/>
              <a:t> + ½ O</a:t>
            </a:r>
            <a:r>
              <a:rPr lang="pt-BR" baseline="-25000" dirty="0"/>
              <a:t>2</a:t>
            </a:r>
            <a:r>
              <a:rPr lang="pt-BR" dirty="0"/>
              <a:t> 	    R-CH</a:t>
            </a:r>
            <a:r>
              <a:rPr lang="pt-BR" baseline="-25000" dirty="0"/>
              <a:t>2</a:t>
            </a:r>
            <a:r>
              <a:rPr lang="pt-BR" dirty="0"/>
              <a:t>-OH</a:t>
            </a:r>
          </a:p>
          <a:p>
            <a:pPr marL="0" indent="0">
              <a:buNone/>
            </a:pPr>
            <a:endParaRPr lang="pt-BR" baseline="30000" dirty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baseline="-25000" dirty="0"/>
              <a:t> </a:t>
            </a:r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5975927" y="2069017"/>
            <a:ext cx="452582" cy="92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 flipV="1">
            <a:off x="5975927" y="2171556"/>
            <a:ext cx="387926" cy="4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8054113" y="2921510"/>
            <a:ext cx="452582" cy="92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8026409" y="3073296"/>
            <a:ext cx="387926" cy="4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6927278" y="4015847"/>
            <a:ext cx="387926" cy="4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6927278" y="3857199"/>
            <a:ext cx="452582" cy="92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ve Direita 14"/>
          <p:cNvSpPr/>
          <p:nvPr/>
        </p:nvSpPr>
        <p:spPr>
          <a:xfrm>
            <a:off x="9772071" y="2604655"/>
            <a:ext cx="480291" cy="1911927"/>
          </a:xfrm>
          <a:prstGeom prst="rightBrace">
            <a:avLst>
              <a:gd name="adj1" fmla="val 67948"/>
              <a:gd name="adj2" fmla="val 4909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0372078" y="3332855"/>
            <a:ext cx="185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rgbClr val="FF0000"/>
                </a:solidFill>
              </a:rPr>
              <a:t>Desidrogenases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7315204" y="4794690"/>
            <a:ext cx="452582" cy="92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 flipV="1">
            <a:off x="7315204" y="4944102"/>
            <a:ext cx="387926" cy="4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226616" y="5604436"/>
            <a:ext cx="2864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rgbClr val="FF0000"/>
                </a:solidFill>
              </a:rPr>
              <a:t>Oxiredutases</a:t>
            </a:r>
            <a:r>
              <a:rPr lang="pt-BR" sz="2000" b="1" dirty="0">
                <a:solidFill>
                  <a:srgbClr val="FF0000"/>
                </a:solidFill>
              </a:rPr>
              <a:t>, </a:t>
            </a:r>
            <a:r>
              <a:rPr lang="pt-BR" sz="2000" b="1" dirty="0" err="1">
                <a:solidFill>
                  <a:srgbClr val="FF0000"/>
                </a:solidFill>
              </a:rPr>
              <a:t>oxigenases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2" name="Chave Direita 21"/>
          <p:cNvSpPr/>
          <p:nvPr/>
        </p:nvSpPr>
        <p:spPr>
          <a:xfrm rot="5400000">
            <a:off x="7236469" y="3283721"/>
            <a:ext cx="286781" cy="3911600"/>
          </a:xfrm>
          <a:prstGeom prst="rightBrace">
            <a:avLst>
              <a:gd name="adj1" fmla="val 67948"/>
              <a:gd name="adj2" fmla="val 5150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89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610" y="191075"/>
            <a:ext cx="7898245" cy="136741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Oxidação do carbono: 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>remoção de hidrogênio e adição de oxigênio</a:t>
            </a:r>
          </a:p>
        </p:txBody>
      </p:sp>
      <p:pic>
        <p:nvPicPr>
          <p:cNvPr id="4" name="Picture 2" descr="Redox Chemistry | Chemoge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8" y="1912608"/>
            <a:ext cx="9394536" cy="19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7" y="3887549"/>
            <a:ext cx="9688946" cy="267941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215418" y="4359564"/>
            <a:ext cx="158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1 caloria= 4.2 J</a:t>
            </a:r>
          </a:p>
        </p:txBody>
      </p:sp>
    </p:spTree>
    <p:extLst>
      <p:ext uri="{BB962C8B-B14F-4D97-AF65-F5344CB8AC3E}">
        <p14:creationId xmlns:p14="http://schemas.microsoft.com/office/powerpoint/2010/main" val="351076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636"/>
            <a:ext cx="9101280" cy="52228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9526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De onde vem a energia liberada durante a oxidação da Glicose?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238" y="2223170"/>
            <a:ext cx="2558761" cy="18373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633238" y="1653309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pt-BR" sz="2400" b="1" dirty="0">
                <a:solidFill>
                  <a:srgbClr val="FF0000"/>
                </a:solidFill>
              </a:rPr>
              <a:t>G = -2880 KJ/mol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39" y="4168674"/>
            <a:ext cx="2558761" cy="19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6744" y="-298195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Energia é usado para sintetizar ATP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619" y="5414083"/>
            <a:ext cx="2802316" cy="14883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014" y="5415125"/>
            <a:ext cx="2347155" cy="1401314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4069278" y="6405584"/>
            <a:ext cx="2436058" cy="15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7430439">
            <a:off x="4704239" y="5315483"/>
            <a:ext cx="810343" cy="1200465"/>
          </a:xfrm>
          <a:prstGeom prst="arc">
            <a:avLst>
              <a:gd name="adj1" fmla="val 14501932"/>
              <a:gd name="adj2" fmla="val 2073552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354" y="5448387"/>
            <a:ext cx="532430" cy="5739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281" y="5645637"/>
            <a:ext cx="438811" cy="22473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312011" y="6513929"/>
            <a:ext cx="19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pt-BR" dirty="0">
                <a:solidFill>
                  <a:srgbClr val="FF0000"/>
                </a:solidFill>
              </a:rPr>
              <a:t>G</a:t>
            </a:r>
            <a:r>
              <a:rPr lang="pt-BR" baseline="30000" dirty="0">
                <a:solidFill>
                  <a:srgbClr val="FF0000"/>
                </a:solidFill>
              </a:rPr>
              <a:t>o</a:t>
            </a:r>
            <a:r>
              <a:rPr lang="pt-BR" baseline="-25000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= 8000cal/mol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962" y="746784"/>
            <a:ext cx="7807155" cy="4679061"/>
          </a:xfrm>
          <a:prstGeom prst="rect">
            <a:avLst/>
          </a:prstGeom>
        </p:spPr>
      </p:pic>
      <p:sp>
        <p:nvSpPr>
          <p:cNvPr id="16" name="Chave Direita 15"/>
          <p:cNvSpPr/>
          <p:nvPr/>
        </p:nvSpPr>
        <p:spPr>
          <a:xfrm rot="10800000">
            <a:off x="853952" y="2345202"/>
            <a:ext cx="577283" cy="2919066"/>
          </a:xfrm>
          <a:prstGeom prst="rightBrace">
            <a:avLst>
              <a:gd name="adj1" fmla="val 86255"/>
              <a:gd name="adj2" fmla="val 516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4367320" y="2754420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ATP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640010" y="3027168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ATP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860484" y="3318474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ATP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126369" y="3588477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ATP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359272" y="3856135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ATP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613570" y="4180328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ATP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854784" y="4437709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ATP</a:t>
            </a:r>
          </a:p>
        </p:txBody>
      </p:sp>
      <p:sp>
        <p:nvSpPr>
          <p:cNvPr id="41" name="CaixaDeTexto 40"/>
          <p:cNvSpPr txBox="1"/>
          <p:nvPr/>
        </p:nvSpPr>
        <p:spPr>
          <a:xfrm rot="16200000">
            <a:off x="-889225" y="3379299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pt-BR" sz="2400" b="1" dirty="0">
                <a:solidFill>
                  <a:srgbClr val="FF0000"/>
                </a:solidFill>
              </a:rPr>
              <a:t>G = -2880 KJ/mol</a:t>
            </a:r>
          </a:p>
        </p:txBody>
      </p:sp>
      <p:cxnSp>
        <p:nvCxnSpPr>
          <p:cNvPr id="42" name="Conector de Seta Reta 41"/>
          <p:cNvCxnSpPr/>
          <p:nvPr/>
        </p:nvCxnSpPr>
        <p:spPr>
          <a:xfrm flipV="1">
            <a:off x="8476797" y="3307401"/>
            <a:ext cx="817794" cy="4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9272201" y="2975994"/>
            <a:ext cx="126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Calor</a:t>
            </a:r>
          </a:p>
        </p:txBody>
      </p:sp>
    </p:spTree>
    <p:extLst>
      <p:ext uri="{BB962C8B-B14F-4D97-AF65-F5344CB8AC3E}">
        <p14:creationId xmlns:p14="http://schemas.microsoft.com/office/powerpoint/2010/main" val="65973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3" y="649913"/>
            <a:ext cx="5098473" cy="61900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03926" y="0"/>
            <a:ext cx="2785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Bioenergia: ATP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569" y="2619035"/>
            <a:ext cx="2614787" cy="1453676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 flipV="1">
            <a:off x="5055939" y="2068945"/>
            <a:ext cx="812800" cy="9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5055939" y="3052618"/>
            <a:ext cx="812800" cy="9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5055939" y="4410363"/>
            <a:ext cx="812800" cy="9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560945" y="831273"/>
            <a:ext cx="2207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5055939" y="5079999"/>
            <a:ext cx="812800" cy="9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5055939" y="5504872"/>
            <a:ext cx="812800" cy="9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097" y="5107420"/>
            <a:ext cx="1952272" cy="1293380"/>
          </a:xfrm>
          <a:prstGeom prst="rect">
            <a:avLst/>
          </a:prstGeom>
        </p:spPr>
      </p:pic>
      <p:cxnSp>
        <p:nvCxnSpPr>
          <p:cNvPr id="17" name="Conector de Seta Reta 16"/>
          <p:cNvCxnSpPr/>
          <p:nvPr/>
        </p:nvCxnSpPr>
        <p:spPr>
          <a:xfrm>
            <a:off x="8752682" y="4193310"/>
            <a:ext cx="17503" cy="10483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o 18"/>
          <p:cNvSpPr/>
          <p:nvPr/>
        </p:nvSpPr>
        <p:spPr>
          <a:xfrm rot="3430384">
            <a:off x="7812517" y="4169391"/>
            <a:ext cx="810343" cy="1200465"/>
          </a:xfrm>
          <a:prstGeom prst="arc">
            <a:avLst>
              <a:gd name="adj1" fmla="val 13372023"/>
              <a:gd name="adj2" fmla="val 3858175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406" y="4713982"/>
            <a:ext cx="856613" cy="90769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661" y="4103765"/>
            <a:ext cx="707580" cy="36238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9114014" y="4369799"/>
            <a:ext cx="19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pt-BR" dirty="0">
                <a:solidFill>
                  <a:srgbClr val="FF0000"/>
                </a:solidFill>
              </a:rPr>
              <a:t>G</a:t>
            </a:r>
            <a:r>
              <a:rPr lang="pt-BR" baseline="30000" dirty="0">
                <a:solidFill>
                  <a:srgbClr val="FF0000"/>
                </a:solidFill>
              </a:rPr>
              <a:t>o</a:t>
            </a:r>
            <a:r>
              <a:rPr lang="pt-BR" baseline="-25000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= -8000cal/mol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382327" y="1599956"/>
            <a:ext cx="6012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Potencial de transferir grupos fosfatos!</a:t>
            </a:r>
          </a:p>
        </p:txBody>
      </p:sp>
    </p:spTree>
    <p:extLst>
      <p:ext uri="{BB962C8B-B14F-4D97-AF65-F5344CB8AC3E}">
        <p14:creationId xmlns:p14="http://schemas.microsoft.com/office/powerpoint/2010/main" val="241597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4871EA0-019A-2B60-0146-99A2FC913475}"/>
              </a:ext>
            </a:extLst>
          </p:cNvPr>
          <p:cNvSpPr txBox="1"/>
          <p:nvPr/>
        </p:nvSpPr>
        <p:spPr>
          <a:xfrm>
            <a:off x="7832513" y="1434500"/>
            <a:ext cx="3013364" cy="6432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[ATP]+[ADP]+[AMP]</a:t>
            </a:r>
          </a:p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       constante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7D435C-1960-70DA-2F3A-6E891F66F377}"/>
              </a:ext>
            </a:extLst>
          </p:cNvPr>
          <p:cNvSpPr txBox="1"/>
          <p:nvPr/>
        </p:nvSpPr>
        <p:spPr>
          <a:xfrm>
            <a:off x="5528330" y="2524246"/>
            <a:ext cx="1482072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[ATP]/[ADP]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34187EC-9648-4ADA-D359-F3D03D1C3A24}"/>
              </a:ext>
            </a:extLst>
          </p:cNvPr>
          <p:cNvCxnSpPr/>
          <p:nvPr/>
        </p:nvCxnSpPr>
        <p:spPr>
          <a:xfrm flipH="1" flipV="1">
            <a:off x="6998643" y="2552821"/>
            <a:ext cx="6494" cy="292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985FA8-4408-D6A0-BECC-BA84B7AE1B96}"/>
              </a:ext>
            </a:extLst>
          </p:cNvPr>
          <p:cNvSpPr txBox="1"/>
          <p:nvPr/>
        </p:nvSpPr>
        <p:spPr>
          <a:xfrm>
            <a:off x="5521835" y="3012619"/>
            <a:ext cx="1482072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[ATP]/[ADP]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3083E01-1AC8-601A-CDBC-9D93F9014D02}"/>
              </a:ext>
            </a:extLst>
          </p:cNvPr>
          <p:cNvCxnSpPr/>
          <p:nvPr/>
        </p:nvCxnSpPr>
        <p:spPr>
          <a:xfrm>
            <a:off x="6990850" y="3107437"/>
            <a:ext cx="7793" cy="250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110704-61DC-8905-DD3D-CCB40C860678}"/>
              </a:ext>
            </a:extLst>
          </p:cNvPr>
          <p:cNvSpPr txBox="1"/>
          <p:nvPr/>
        </p:nvSpPr>
        <p:spPr>
          <a:xfrm>
            <a:off x="5655686" y="302042"/>
            <a:ext cx="4883727" cy="6432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FF0000"/>
                </a:solidFill>
                <a:latin typeface="Arial" panose="020B0604020202020204" pitchFamily="34" charset="0"/>
              </a:rPr>
              <a:t>Nível energético das células definem muitas regulações </a:t>
            </a:r>
            <a:r>
              <a:rPr lang="pt-BR" sz="1790" b="1" dirty="0" err="1">
                <a:solidFill>
                  <a:srgbClr val="FF0000"/>
                </a:solidFill>
                <a:latin typeface="Arial" panose="020B0604020202020204" pitchFamily="34" charset="0"/>
              </a:rPr>
              <a:t>alostéricas</a:t>
            </a:r>
            <a:endParaRPr lang="pt-BR" sz="179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E5D4D96-DA74-0E70-733B-7E5F3278DE99}"/>
              </a:ext>
            </a:extLst>
          </p:cNvPr>
          <p:cNvCxnSpPr/>
          <p:nvPr/>
        </p:nvCxnSpPr>
        <p:spPr>
          <a:xfrm>
            <a:off x="7105150" y="2696995"/>
            <a:ext cx="3377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CaixaDeTexto 13">
            <a:extLst>
              <a:ext uri="{FF2B5EF4-FFF2-40B4-BE49-F238E27FC236}">
                <a16:creationId xmlns:a16="http://schemas.microsoft.com/office/drawing/2014/main" id="{8F1F0646-F073-AAAA-EB5C-6C58FC09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247" y="2517752"/>
            <a:ext cx="2238113" cy="3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8162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36">
                <a:solidFill>
                  <a:srgbClr val="000000"/>
                </a:solidFill>
              </a:rPr>
              <a:t>Nível energético alto</a:t>
            </a:r>
          </a:p>
        </p:txBody>
      </p:sp>
      <p:sp>
        <p:nvSpPr>
          <p:cNvPr id="25610" name="CaixaDeTexto 16">
            <a:extLst>
              <a:ext uri="{FF2B5EF4-FFF2-40B4-BE49-F238E27FC236}">
                <a16:creationId xmlns:a16="http://schemas.microsoft.com/office/drawing/2014/main" id="{89F1E265-0E8F-A0E9-8211-8A1B02CF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728" y="3065873"/>
            <a:ext cx="2412840" cy="3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8162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36">
                <a:solidFill>
                  <a:srgbClr val="000000"/>
                </a:solidFill>
              </a:rPr>
              <a:t>Nível energético baixo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6EED7C3-1746-4017-B785-C5B2A1384239}"/>
              </a:ext>
            </a:extLst>
          </p:cNvPr>
          <p:cNvCxnSpPr/>
          <p:nvPr/>
        </p:nvCxnSpPr>
        <p:spPr>
          <a:xfrm>
            <a:off x="7133725" y="3229529"/>
            <a:ext cx="3390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2" name="Imagem 6">
            <a:extLst>
              <a:ext uri="{FF2B5EF4-FFF2-40B4-BE49-F238E27FC236}">
                <a16:creationId xmlns:a16="http://schemas.microsoft.com/office/drawing/2014/main" id="{D5C3853D-EEBA-A520-2785-335D304CF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0" y="0"/>
            <a:ext cx="4366855" cy="52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27B8DA84-A82A-5F28-0070-F1604E8FC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50203"/>
              </p:ext>
            </p:extLst>
          </p:nvPr>
        </p:nvGraphicFramePr>
        <p:xfrm>
          <a:off x="4855518" y="5100572"/>
          <a:ext cx="6183889" cy="123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375">
                  <a:extLst>
                    <a:ext uri="{9D8B030D-6E8A-4147-A177-3AD203B41FA5}">
                      <a16:colId xmlns:a16="http://schemas.microsoft.com/office/drawing/2014/main" val="510579190"/>
                    </a:ext>
                  </a:extLst>
                </a:gridCol>
                <a:gridCol w="1808217">
                  <a:extLst>
                    <a:ext uri="{9D8B030D-6E8A-4147-A177-3AD203B41FA5}">
                      <a16:colId xmlns:a16="http://schemas.microsoft.com/office/drawing/2014/main" val="2585446526"/>
                    </a:ext>
                  </a:extLst>
                </a:gridCol>
                <a:gridCol w="2061297">
                  <a:extLst>
                    <a:ext uri="{9D8B030D-6E8A-4147-A177-3AD203B41FA5}">
                      <a16:colId xmlns:a16="http://schemas.microsoft.com/office/drawing/2014/main" val="3565339877"/>
                    </a:ext>
                  </a:extLst>
                </a:gridCol>
              </a:tblGrid>
              <a:tr h="415013">
                <a:tc>
                  <a:txBody>
                    <a:bodyPr/>
                    <a:lstStyle/>
                    <a:p>
                      <a:r>
                        <a:rPr lang="pt-BR" sz="2300" dirty="0"/>
                        <a:t>Condição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/>
                        <a:t>Δ</a:t>
                      </a:r>
                      <a:r>
                        <a:rPr lang="pt-BR" sz="2300" dirty="0"/>
                        <a:t>G (</a:t>
                      </a:r>
                      <a:r>
                        <a:rPr lang="pt-BR" sz="2300" dirty="0" err="1"/>
                        <a:t>kJ</a:t>
                      </a:r>
                      <a:r>
                        <a:rPr lang="pt-BR" sz="2300" dirty="0"/>
                        <a:t>/mol)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[ATP]/[ADP]</a:t>
                      </a:r>
                    </a:p>
                  </a:txBody>
                  <a:tcPr marL="58444" marR="58444" marT="29234" marB="29234"/>
                </a:tc>
                <a:extLst>
                  <a:ext uri="{0D108BD9-81ED-4DB2-BD59-A6C34878D82A}">
                    <a16:rowId xmlns:a16="http://schemas.microsoft.com/office/drawing/2014/main" val="2308108782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r>
                        <a:rPr lang="pt-BR" sz="2300" dirty="0"/>
                        <a:t>Equilíbrio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0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10</a:t>
                      </a:r>
                      <a:r>
                        <a:rPr lang="pt-BR" sz="2300" baseline="30000" dirty="0"/>
                        <a:t>-7</a:t>
                      </a:r>
                      <a:endParaRPr lang="pt-BR" sz="2300" dirty="0"/>
                    </a:p>
                  </a:txBody>
                  <a:tcPr marL="58444" marR="58444" marT="29234" marB="29234"/>
                </a:tc>
                <a:extLst>
                  <a:ext uri="{0D108BD9-81ED-4DB2-BD59-A6C34878D82A}">
                    <a16:rowId xmlns:a16="http://schemas.microsoft.com/office/drawing/2014/main" val="1454845006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r>
                        <a:rPr lang="pt-BR" sz="2300" dirty="0"/>
                        <a:t>Células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-57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10</a:t>
                      </a:r>
                      <a:r>
                        <a:rPr lang="pt-BR" sz="2300" baseline="30000" dirty="0"/>
                        <a:t>3</a:t>
                      </a:r>
                      <a:endParaRPr lang="pt-BR" sz="2300" dirty="0"/>
                    </a:p>
                  </a:txBody>
                  <a:tcPr marL="58444" marR="58444" marT="29234" marB="29234"/>
                </a:tc>
                <a:extLst>
                  <a:ext uri="{0D108BD9-81ED-4DB2-BD59-A6C34878D82A}">
                    <a16:rowId xmlns:a16="http://schemas.microsoft.com/office/drawing/2014/main" val="2700025360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B7E18ED5-74F7-1048-2430-A0C4E5F7824B}"/>
              </a:ext>
            </a:extLst>
          </p:cNvPr>
          <p:cNvSpPr txBox="1"/>
          <p:nvPr/>
        </p:nvSpPr>
        <p:spPr>
          <a:xfrm>
            <a:off x="5584181" y="1257854"/>
            <a:ext cx="626069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ATP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74433C5-D7BA-0BDF-5D1A-03ADE0051E1C}"/>
              </a:ext>
            </a:extLst>
          </p:cNvPr>
          <p:cNvSpPr txBox="1"/>
          <p:nvPr/>
        </p:nvSpPr>
        <p:spPr>
          <a:xfrm>
            <a:off x="6297257" y="1256555"/>
            <a:ext cx="1145506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ADP + </a:t>
            </a:r>
            <a:r>
              <a:rPr lang="pt-BR" sz="1790" b="1" dirty="0" err="1">
                <a:solidFill>
                  <a:srgbClr val="000000"/>
                </a:solidFill>
                <a:latin typeface="Arial" panose="020B0604020202020204" pitchFamily="34" charset="0"/>
              </a:rPr>
              <a:t>Pi</a:t>
            </a:r>
            <a:endParaRPr lang="pt-BR" sz="179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345534CB-4172-F6BD-8710-7440C8533291}"/>
              </a:ext>
            </a:extLst>
          </p:cNvPr>
          <p:cNvCxnSpPr/>
          <p:nvPr/>
        </p:nvCxnSpPr>
        <p:spPr>
          <a:xfrm>
            <a:off x="6119312" y="1430603"/>
            <a:ext cx="2454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106D450-99AB-0DA6-4A26-502B972DF09D}"/>
              </a:ext>
            </a:extLst>
          </p:cNvPr>
          <p:cNvSpPr txBox="1"/>
          <p:nvPr/>
        </p:nvSpPr>
        <p:spPr>
          <a:xfrm>
            <a:off x="5577687" y="1595559"/>
            <a:ext cx="668773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ADP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A031AE14-840A-55BE-5DD4-EFDE7E4A2F4D}"/>
              </a:ext>
            </a:extLst>
          </p:cNvPr>
          <p:cNvCxnSpPr/>
          <p:nvPr/>
        </p:nvCxnSpPr>
        <p:spPr>
          <a:xfrm>
            <a:off x="6155680" y="1770905"/>
            <a:ext cx="2454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9BE220A-BCC6-B72E-7C63-6C5AD7EF17AD}"/>
              </a:ext>
            </a:extLst>
          </p:cNvPr>
          <p:cNvSpPr txBox="1"/>
          <p:nvPr/>
        </p:nvSpPr>
        <p:spPr>
          <a:xfrm>
            <a:off x="6355705" y="1565685"/>
            <a:ext cx="1171154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AMP + </a:t>
            </a:r>
            <a:r>
              <a:rPr lang="pt-BR" sz="1790" b="1" dirty="0" err="1">
                <a:solidFill>
                  <a:srgbClr val="000000"/>
                </a:solidFill>
                <a:latin typeface="Arial" panose="020B0604020202020204" pitchFamily="34" charset="0"/>
              </a:rPr>
              <a:t>Pi</a:t>
            </a:r>
            <a:endParaRPr lang="pt-BR" sz="179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799E67E-551A-BE73-A7D2-7F6FB95FF033}"/>
              </a:ext>
            </a:extLst>
          </p:cNvPr>
          <p:cNvSpPr txBox="1"/>
          <p:nvPr/>
        </p:nvSpPr>
        <p:spPr>
          <a:xfrm>
            <a:off x="5510145" y="1850136"/>
            <a:ext cx="797013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2ADP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6290F26-2425-2D3A-5FA5-798083546373}"/>
              </a:ext>
            </a:extLst>
          </p:cNvPr>
          <p:cNvCxnSpPr/>
          <p:nvPr/>
        </p:nvCxnSpPr>
        <p:spPr>
          <a:xfrm>
            <a:off x="6206337" y="2043666"/>
            <a:ext cx="2454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2FE11E0-CFA0-0F05-962B-931E7F86CDCF}"/>
              </a:ext>
            </a:extLst>
          </p:cNvPr>
          <p:cNvSpPr txBox="1"/>
          <p:nvPr/>
        </p:nvSpPr>
        <p:spPr>
          <a:xfrm>
            <a:off x="6421948" y="1864423"/>
            <a:ext cx="1386020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ATP + AMP</a:t>
            </a:r>
          </a:p>
        </p:txBody>
      </p:sp>
      <p:sp>
        <p:nvSpPr>
          <p:cNvPr id="29" name="Chave Direita 28">
            <a:extLst>
              <a:ext uri="{FF2B5EF4-FFF2-40B4-BE49-F238E27FC236}">
                <a16:creationId xmlns:a16="http://schemas.microsoft.com/office/drawing/2014/main" id="{A524C13B-0906-D257-1961-200C7A8F4BD4}"/>
              </a:ext>
            </a:extLst>
          </p:cNvPr>
          <p:cNvSpPr/>
          <p:nvPr/>
        </p:nvSpPr>
        <p:spPr>
          <a:xfrm>
            <a:off x="7638982" y="1335787"/>
            <a:ext cx="161059" cy="818284"/>
          </a:xfrm>
          <a:prstGeom prst="rightBrace">
            <a:avLst>
              <a:gd name="adj1" fmla="val 49406"/>
              <a:gd name="adj2" fmla="val 752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748162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767" b="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41" name="Imagem 29">
            <a:extLst>
              <a:ext uri="{FF2B5EF4-FFF2-40B4-BE49-F238E27FC236}">
                <a16:creationId xmlns:a16="http://schemas.microsoft.com/office/drawing/2014/main" id="{4F939A4A-71D1-8412-3922-2238E016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3" y="4019239"/>
            <a:ext cx="1157288" cy="6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04E3006F-8F68-DB1B-B689-DD433C577812}"/>
              </a:ext>
            </a:extLst>
          </p:cNvPr>
          <p:cNvSpPr txBox="1"/>
          <p:nvPr/>
        </p:nvSpPr>
        <p:spPr>
          <a:xfrm>
            <a:off x="6519362" y="4097170"/>
            <a:ext cx="1145506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ADP + </a:t>
            </a:r>
            <a:r>
              <a:rPr lang="pt-BR" sz="1790" b="1" dirty="0" err="1">
                <a:solidFill>
                  <a:srgbClr val="000000"/>
                </a:solidFill>
                <a:latin typeface="Arial" panose="020B0604020202020204" pitchFamily="34" charset="0"/>
              </a:rPr>
              <a:t>Pi</a:t>
            </a:r>
            <a:endParaRPr lang="pt-BR" sz="179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ABE09FC-4984-7080-921A-B7485B5E492F}"/>
              </a:ext>
            </a:extLst>
          </p:cNvPr>
          <p:cNvSpPr txBox="1"/>
          <p:nvPr/>
        </p:nvSpPr>
        <p:spPr>
          <a:xfrm>
            <a:off x="5708872" y="4146527"/>
            <a:ext cx="626069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81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790" b="1" dirty="0">
                <a:solidFill>
                  <a:srgbClr val="000000"/>
                </a:solidFill>
                <a:latin typeface="Arial" panose="020B0604020202020204" pitchFamily="34" charset="0"/>
              </a:rPr>
              <a:t>ATP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C39BB01-0383-C274-6C95-106DA465887C}"/>
              </a:ext>
            </a:extLst>
          </p:cNvPr>
          <p:cNvCxnSpPr/>
          <p:nvPr/>
        </p:nvCxnSpPr>
        <p:spPr>
          <a:xfrm>
            <a:off x="6247900" y="4310184"/>
            <a:ext cx="2441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45" name="Imagem 33">
            <a:extLst>
              <a:ext uri="{FF2B5EF4-FFF2-40B4-BE49-F238E27FC236}">
                <a16:creationId xmlns:a16="http://schemas.microsoft.com/office/drawing/2014/main" id="{C0646CD7-E719-AF48-AD4C-35DB35937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56" y="4038721"/>
            <a:ext cx="554615" cy="4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DC31B6C-9C99-46F9-75B2-628C7CFE1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213" y="5462860"/>
            <a:ext cx="2044368" cy="12803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Acoplamento de oxidação com síntese de ATP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57" y="1865746"/>
            <a:ext cx="9930359" cy="399530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 flipV="1">
            <a:off x="5283200" y="3980873"/>
            <a:ext cx="637310" cy="9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5945792" y="3205016"/>
            <a:ext cx="85553" cy="369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2763865" y="3205016"/>
            <a:ext cx="85553" cy="369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83200" y="1778120"/>
            <a:ext cx="2099377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Gliceraldeido</a:t>
            </a:r>
            <a:r>
              <a:rPr lang="pt-BR" sz="2000" b="1" dirty="0"/>
              <a:t> 3P </a:t>
            </a:r>
            <a:r>
              <a:rPr lang="pt-BR" sz="2000" b="1" dirty="0" err="1"/>
              <a:t>desidrogenase</a:t>
            </a:r>
            <a:endParaRPr lang="pt-BR" sz="2000" b="1" dirty="0"/>
          </a:p>
          <a:p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165073" y="2877778"/>
            <a:ext cx="1322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NADH + H</a:t>
            </a:r>
            <a:r>
              <a:rPr lang="pt-BR" baseline="30000" dirty="0">
                <a:solidFill>
                  <a:srgbClr val="FF0000"/>
                </a:solidFill>
              </a:rPr>
              <a:t>+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06969" y="2877778"/>
            <a:ext cx="1322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NAD</a:t>
            </a:r>
            <a:r>
              <a:rPr lang="pt-BR" baseline="30000" dirty="0">
                <a:solidFill>
                  <a:srgbClr val="FF0000"/>
                </a:solidFill>
              </a:rPr>
              <a:t>+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44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>
            <a:extLst>
              <a:ext uri="{FF2B5EF4-FFF2-40B4-BE49-F238E27FC236}">
                <a16:creationId xmlns:a16="http://schemas.microsoft.com/office/drawing/2014/main" id="{4E02B5E5-16E5-1809-88B7-309585C81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75" y="2049607"/>
            <a:ext cx="4931785" cy="480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4">
            <a:extLst>
              <a:ext uri="{FF2B5EF4-FFF2-40B4-BE49-F238E27FC236}">
                <a16:creationId xmlns:a16="http://schemas.microsoft.com/office/drawing/2014/main" id="{31AD5F02-FAA4-489E-2FAC-29CCF0A6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79" y="129886"/>
            <a:ext cx="5403273" cy="201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aixaDeTexto 5">
            <a:extLst>
              <a:ext uri="{FF2B5EF4-FFF2-40B4-BE49-F238E27FC236}">
                <a16:creationId xmlns:a16="http://schemas.microsoft.com/office/drawing/2014/main" id="{EDA6DD07-FC50-86D4-9981-8E60476B1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86570"/>
            <a:ext cx="2592532" cy="89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8162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618" dirty="0" err="1">
                <a:solidFill>
                  <a:srgbClr val="000000"/>
                </a:solidFill>
              </a:rPr>
              <a:t>Fosfoglicerato</a:t>
            </a:r>
            <a:r>
              <a:rPr lang="pt-BR" altLang="pt-BR" sz="2618" dirty="0">
                <a:solidFill>
                  <a:srgbClr val="000000"/>
                </a:solidFill>
              </a:rPr>
              <a:t> quinase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5535B3-F3F8-69ED-A3BC-A63222292743}"/>
              </a:ext>
            </a:extLst>
          </p:cNvPr>
          <p:cNvSpPr txBox="1"/>
          <p:nvPr/>
        </p:nvSpPr>
        <p:spPr>
          <a:xfrm>
            <a:off x="7871547" y="2049607"/>
            <a:ext cx="414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Fosforilação ao nível do substrato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DD531593-C833-F985-0195-5A546BD50242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4435" y="318052"/>
            <a:ext cx="7855887" cy="6671135"/>
          </a:xfrm>
          <a:noFill/>
        </p:spPr>
      </p:pic>
      <p:sp>
        <p:nvSpPr>
          <p:cNvPr id="12291" name="Text Box 4">
            <a:extLst>
              <a:ext uri="{FF2B5EF4-FFF2-40B4-BE49-F238E27FC236}">
                <a16:creationId xmlns:a16="http://schemas.microsoft.com/office/drawing/2014/main" id="{5CB17113-BB19-1ED7-409F-E54F8357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98" y="1482456"/>
            <a:ext cx="2545773" cy="479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17" tIns="41859" rIns="83717" bIns="41859">
            <a:spAutoFit/>
          </a:bodyPr>
          <a:lstStyle>
            <a:lvl1pPr defTabSz="1023938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1023938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102393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10239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10239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1023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1023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1023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1023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1800" b="1" dirty="0" err="1">
                <a:solidFill>
                  <a:srgbClr val="000000"/>
                </a:solidFill>
              </a:rPr>
              <a:t>Proteínas</a:t>
            </a:r>
            <a:r>
              <a:rPr lang="en-US" altLang="pt-BR" sz="1800" b="1" dirty="0">
                <a:solidFill>
                  <a:srgbClr val="000000"/>
                </a:solidFill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</a:rPr>
              <a:t>transportadoras</a:t>
            </a:r>
            <a:r>
              <a:rPr lang="en-US" altLang="pt-BR" sz="1800" b="1" dirty="0">
                <a:solidFill>
                  <a:srgbClr val="000000"/>
                </a:solidFill>
              </a:rPr>
              <a:t> de </a:t>
            </a:r>
            <a:r>
              <a:rPr lang="en-US" altLang="pt-BR" sz="1800" b="1" dirty="0" err="1">
                <a:solidFill>
                  <a:srgbClr val="000000"/>
                </a:solidFill>
              </a:rPr>
              <a:t>eletrons</a:t>
            </a: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1800" b="1" dirty="0" err="1">
                <a:solidFill>
                  <a:srgbClr val="000000"/>
                </a:solidFill>
              </a:rPr>
              <a:t>Proteínas</a:t>
            </a:r>
            <a:r>
              <a:rPr lang="en-US" altLang="pt-BR" sz="1800" b="1" dirty="0">
                <a:solidFill>
                  <a:srgbClr val="000000"/>
                </a:solidFill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</a:rPr>
              <a:t>integrais</a:t>
            </a:r>
            <a:r>
              <a:rPr lang="en-US" altLang="pt-BR" sz="1800" b="1" dirty="0">
                <a:solidFill>
                  <a:srgbClr val="000000"/>
                </a:solidFill>
              </a:rPr>
              <a:t> e </a:t>
            </a:r>
            <a:r>
              <a:rPr lang="en-US" altLang="pt-BR" sz="1800" b="1" dirty="0" err="1">
                <a:solidFill>
                  <a:srgbClr val="000000"/>
                </a:solidFill>
              </a:rPr>
              <a:t>periféricas</a:t>
            </a: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1800" b="1" dirty="0" err="1">
                <a:solidFill>
                  <a:srgbClr val="000000"/>
                </a:solidFill>
              </a:rPr>
              <a:t>Extrusão</a:t>
            </a:r>
            <a:r>
              <a:rPr lang="en-US" altLang="pt-BR" sz="1800" b="1" dirty="0">
                <a:solidFill>
                  <a:srgbClr val="000000"/>
                </a:solidFill>
              </a:rPr>
              <a:t> de </a:t>
            </a:r>
            <a:r>
              <a:rPr lang="en-US" altLang="pt-BR" sz="1800" b="1" dirty="0" err="1">
                <a:solidFill>
                  <a:srgbClr val="000000"/>
                </a:solidFill>
              </a:rPr>
              <a:t>prótons</a:t>
            </a: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1800" b="1" dirty="0" err="1">
                <a:solidFill>
                  <a:srgbClr val="000000"/>
                </a:solidFill>
              </a:rPr>
              <a:t>Complexo</a:t>
            </a:r>
            <a:r>
              <a:rPr lang="en-US" altLang="pt-BR" sz="1800" b="1" dirty="0">
                <a:solidFill>
                  <a:srgbClr val="000000"/>
                </a:solidFill>
              </a:rPr>
              <a:t> ATP </a:t>
            </a:r>
            <a:r>
              <a:rPr lang="en-US" altLang="pt-BR" sz="1800" b="1" dirty="0" err="1">
                <a:solidFill>
                  <a:srgbClr val="000000"/>
                </a:solidFill>
              </a:rPr>
              <a:t>sintase</a:t>
            </a: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1800" b="1" dirty="0" err="1">
                <a:solidFill>
                  <a:srgbClr val="000000"/>
                </a:solidFill>
              </a:rPr>
              <a:t>Gradiente</a:t>
            </a:r>
            <a:r>
              <a:rPr lang="en-US" altLang="pt-BR" sz="1800" b="1" dirty="0">
                <a:solidFill>
                  <a:srgbClr val="000000"/>
                </a:solidFill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</a:rPr>
              <a:t>químico</a:t>
            </a: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1800" b="1" dirty="0" err="1">
                <a:solidFill>
                  <a:srgbClr val="000000"/>
                </a:solidFill>
              </a:rPr>
              <a:t>Gradiente</a:t>
            </a:r>
            <a:r>
              <a:rPr lang="en-US" altLang="pt-BR" sz="1800" b="1" dirty="0">
                <a:solidFill>
                  <a:srgbClr val="000000"/>
                </a:solidFill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</a:rPr>
              <a:t>elétrico</a:t>
            </a: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pt-BR" sz="1800" b="1" dirty="0">
              <a:solidFill>
                <a:srgbClr val="000000"/>
              </a:solidFill>
            </a:endParaRPr>
          </a:p>
          <a:p>
            <a:pPr defTabSz="83778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1800" b="1" dirty="0" err="1">
                <a:solidFill>
                  <a:srgbClr val="000000"/>
                </a:solidFill>
              </a:rPr>
              <a:t>Gradiente</a:t>
            </a:r>
            <a:r>
              <a:rPr lang="en-US" altLang="pt-BR" sz="1800" b="1" dirty="0">
                <a:solidFill>
                  <a:srgbClr val="000000"/>
                </a:solidFill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</a:rPr>
              <a:t>eletroquímico</a:t>
            </a:r>
            <a:endParaRPr lang="pt-BR" altLang="pt-BR" sz="1800" b="1" dirty="0">
              <a:solidFill>
                <a:srgbClr val="000000"/>
              </a:solidFill>
            </a:endParaRPr>
          </a:p>
        </p:txBody>
      </p:sp>
      <p:pic>
        <p:nvPicPr>
          <p:cNvPr id="12292" name="Imagem 2">
            <a:extLst>
              <a:ext uri="{FF2B5EF4-FFF2-40B4-BE49-F238E27FC236}">
                <a16:creationId xmlns:a16="http://schemas.microsoft.com/office/drawing/2014/main" id="{1AE8ADE5-21CB-28D9-6C6D-6AC6155D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77"/>
            <a:ext cx="4548620" cy="58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22B7C-432B-8EF7-4AF2-7015B8DF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ATP funciona? Acoplamento de reações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B785F-06AC-D543-7B49-AFB2ABE48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2481700"/>
            <a:ext cx="10363200" cy="4114800"/>
          </a:xfrm>
        </p:spPr>
        <p:txBody>
          <a:bodyPr/>
          <a:lstStyle/>
          <a:p>
            <a:r>
              <a:rPr lang="pt-BR" dirty="0"/>
              <a:t>Glicose + HPO</a:t>
            </a:r>
            <a:r>
              <a:rPr lang="pt-BR" baseline="-25000" dirty="0"/>
              <a:t>4</a:t>
            </a:r>
            <a:r>
              <a:rPr lang="pt-BR" baseline="30000" dirty="0"/>
              <a:t>2-</a:t>
            </a:r>
            <a:r>
              <a:rPr lang="pt-BR" dirty="0"/>
              <a:t> </a:t>
            </a:r>
            <a:r>
              <a:rPr lang="pt-BR" dirty="0">
                <a:sym typeface="Wingdings" panose="05000000000000000000" pitchFamily="2" charset="2"/>
              </a:rPr>
              <a:t> Glicose-6P			13,8</a:t>
            </a:r>
          </a:p>
          <a:p>
            <a:r>
              <a:rPr lang="pt-BR" dirty="0">
                <a:sym typeface="Wingdings" panose="05000000000000000000" pitchFamily="2" charset="2"/>
              </a:rPr>
              <a:t>ATP + H</a:t>
            </a:r>
            <a:r>
              <a:rPr lang="pt-BR" baseline="-25000" dirty="0">
                <a:sym typeface="Wingdings" panose="05000000000000000000" pitchFamily="2" charset="2"/>
              </a:rPr>
              <a:t>2</a:t>
            </a:r>
            <a:r>
              <a:rPr lang="pt-BR" dirty="0">
                <a:sym typeface="Wingdings" panose="05000000000000000000" pitchFamily="2" charset="2"/>
              </a:rPr>
              <a:t>O  ADP + </a:t>
            </a:r>
            <a:r>
              <a:rPr lang="pt-BR" dirty="0"/>
              <a:t>HPO</a:t>
            </a:r>
            <a:r>
              <a:rPr lang="pt-BR" baseline="-25000" dirty="0"/>
              <a:t>4</a:t>
            </a:r>
            <a:r>
              <a:rPr lang="pt-BR" baseline="30000" dirty="0"/>
              <a:t>2- </a:t>
            </a:r>
            <a:r>
              <a:rPr lang="pt-BR" dirty="0"/>
              <a:t>     			-30,5</a:t>
            </a:r>
          </a:p>
          <a:p>
            <a:endParaRPr lang="pt-BR" dirty="0"/>
          </a:p>
          <a:p>
            <a:r>
              <a:rPr lang="pt-BR" dirty="0"/>
              <a:t>Glicose + ATP </a:t>
            </a:r>
            <a:r>
              <a:rPr lang="pt-BR" dirty="0">
                <a:sym typeface="Wingdings" panose="05000000000000000000" pitchFamily="2" charset="2"/>
              </a:rPr>
              <a:t> Glicose-6P + ADP		-16,7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83E0D4-D18A-33E6-FF86-02BA1A27310C}"/>
              </a:ext>
            </a:extLst>
          </p:cNvPr>
          <p:cNvSpPr txBox="1"/>
          <p:nvPr/>
        </p:nvSpPr>
        <p:spPr>
          <a:xfrm>
            <a:off x="8142136" y="1855323"/>
            <a:ext cx="2364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0" dirty="0">
                <a:solidFill>
                  <a:srgbClr val="000000"/>
                </a:solidFill>
                <a:effectLst/>
                <a:latin typeface="Lucida Grande"/>
              </a:rPr>
              <a:t>∆</a:t>
            </a:r>
            <a:r>
              <a:rPr lang="pt-BR" sz="2800" b="1" i="0" dirty="0" err="1">
                <a:solidFill>
                  <a:srgbClr val="000000"/>
                </a:solidFill>
                <a:effectLst/>
                <a:latin typeface="Lucida Grande"/>
              </a:rPr>
              <a:t>G</a:t>
            </a:r>
            <a:r>
              <a:rPr lang="pt-BR" sz="2800" b="0" i="0" dirty="0" err="1">
                <a:solidFill>
                  <a:srgbClr val="000000"/>
                </a:solidFill>
                <a:effectLst/>
                <a:latin typeface="Lucida Grande"/>
              </a:rPr>
              <a:t>º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Lucida Grande"/>
              </a:rPr>
              <a:t> , KJ.mol</a:t>
            </a:r>
            <a:r>
              <a:rPr lang="pt-BR" sz="2800" b="0" i="0" baseline="30000" dirty="0">
                <a:solidFill>
                  <a:srgbClr val="000000"/>
                </a:solidFill>
                <a:effectLst/>
                <a:latin typeface="Lucida Grande"/>
              </a:rPr>
              <a:t>-1</a:t>
            </a:r>
            <a:endParaRPr lang="pt-BR" sz="2800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537EB6F-BE33-1876-F0D5-3F9468B8D1BE}"/>
              </a:ext>
            </a:extLst>
          </p:cNvPr>
          <p:cNvCxnSpPr/>
          <p:nvPr/>
        </p:nvCxnSpPr>
        <p:spPr bwMode="auto">
          <a:xfrm flipV="1">
            <a:off x="556591" y="3729161"/>
            <a:ext cx="9748299" cy="63611"/>
          </a:xfrm>
          <a:prstGeom prst="line">
            <a:avLst/>
          </a:prstGeom>
          <a:gradFill rotWithShape="0">
            <a:gsLst>
              <a:gs pos="0">
                <a:srgbClr val="D8EBB3"/>
              </a:gs>
              <a:gs pos="100000">
                <a:srgbClr val="FFFFFF"/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5538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B56AF92F-0C4F-B726-1599-00FBE21F1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-304800"/>
            <a:ext cx="7772400" cy="1470025"/>
          </a:xfrm>
        </p:spPr>
        <p:txBody>
          <a:bodyPr/>
          <a:lstStyle/>
          <a:p>
            <a:r>
              <a:rPr lang="pt-BR" altLang="en-US"/>
              <a:t>Termodinâmica</a:t>
            </a:r>
            <a:endParaRPr lang="en-US" altLang="en-US"/>
          </a:p>
        </p:txBody>
      </p:sp>
      <p:sp>
        <p:nvSpPr>
          <p:cNvPr id="2051" name="Subtítulo 2">
            <a:extLst>
              <a:ext uri="{FF2B5EF4-FFF2-40B4-BE49-F238E27FC236}">
                <a16:creationId xmlns:a16="http://schemas.microsoft.com/office/drawing/2014/main" id="{25407CBB-AC4F-C144-1429-320171877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38200"/>
            <a:ext cx="9144000" cy="1752600"/>
          </a:xfrm>
        </p:spPr>
        <p:txBody>
          <a:bodyPr/>
          <a:lstStyle/>
          <a:p>
            <a:r>
              <a:rPr lang="pt-BR" altLang="en-US"/>
              <a:t>Energia x matéria (nível macroscópico); </a:t>
            </a:r>
          </a:p>
          <a:p>
            <a:r>
              <a:rPr lang="pt-BR" altLang="en-US"/>
              <a:t>T,P bem definidos</a:t>
            </a:r>
          </a:p>
          <a:p>
            <a:r>
              <a:rPr lang="pt-BR" altLang="en-US"/>
              <a:t>Possibilidade de um processo ocorrer</a:t>
            </a:r>
            <a:endParaRPr lang="en-US" altLang="en-US"/>
          </a:p>
        </p:txBody>
      </p:sp>
      <p:grpSp>
        <p:nvGrpSpPr>
          <p:cNvPr id="2052" name="Grupo 13">
            <a:extLst>
              <a:ext uri="{FF2B5EF4-FFF2-40B4-BE49-F238E27FC236}">
                <a16:creationId xmlns:a16="http://schemas.microsoft.com/office/drawing/2014/main" id="{5F676E90-61F0-E15D-B606-152C268CE4BB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971800" cy="2362200"/>
            <a:chOff x="1219200" y="3962400"/>
            <a:chExt cx="2971800" cy="23622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3037A72-1D6E-2EF0-1C2C-C80D8436A051}"/>
                </a:ext>
              </a:extLst>
            </p:cNvPr>
            <p:cNvSpPr/>
            <p:nvPr/>
          </p:nvSpPr>
          <p:spPr>
            <a:xfrm>
              <a:off x="1219200" y="3962400"/>
              <a:ext cx="29718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27586C1-B39D-033E-7F54-C4A856F9DD64}"/>
                </a:ext>
              </a:extLst>
            </p:cNvPr>
            <p:cNvSpPr/>
            <p:nvPr/>
          </p:nvSpPr>
          <p:spPr>
            <a:xfrm>
              <a:off x="2019300" y="4610100"/>
              <a:ext cx="1371600" cy="1066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B0F94E2-F5AB-4E32-9C11-362A7404BAB2}"/>
              </a:ext>
            </a:extLst>
          </p:cNvPr>
          <p:cNvCxnSpPr/>
          <p:nvPr/>
        </p:nvCxnSpPr>
        <p:spPr>
          <a:xfrm flipH="1">
            <a:off x="5508625" y="3429000"/>
            <a:ext cx="6477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aixaDeTexto 7">
            <a:extLst>
              <a:ext uri="{FF2B5EF4-FFF2-40B4-BE49-F238E27FC236}">
                <a16:creationId xmlns:a16="http://schemas.microsoft.com/office/drawing/2014/main" id="{CB054E11-3EC5-6CE0-4FDC-E4E39AA1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6" y="3016251"/>
            <a:ext cx="1757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dirty="0">
                <a:solidFill>
                  <a:srgbClr val="000000"/>
                </a:solidFill>
              </a:rPr>
              <a:t>vizinhança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8018A33-70C9-5026-AD2C-E8CAF86F59BA}"/>
              </a:ext>
            </a:extLst>
          </p:cNvPr>
          <p:cNvCxnSpPr/>
          <p:nvPr/>
        </p:nvCxnSpPr>
        <p:spPr>
          <a:xfrm flipH="1">
            <a:off x="4495800" y="51435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CaixaDeTexto 10">
            <a:extLst>
              <a:ext uri="{FF2B5EF4-FFF2-40B4-BE49-F238E27FC236}">
                <a16:creationId xmlns:a16="http://schemas.microsoft.com/office/drawing/2014/main" id="{2B3418AC-F785-F257-FEDB-EB20DDAF6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913314"/>
            <a:ext cx="1333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00"/>
                </a:solidFill>
              </a:rPr>
              <a:t>sistema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8832D1E-A631-C278-4E5B-FAB7CF65D163}"/>
              </a:ext>
            </a:extLst>
          </p:cNvPr>
          <p:cNvSpPr/>
          <p:nvPr/>
        </p:nvSpPr>
        <p:spPr>
          <a:xfrm>
            <a:off x="1016000" y="2854037"/>
            <a:ext cx="9144000" cy="400396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006DDE-C1C7-E133-E965-8D3D10C249C3}"/>
              </a:ext>
            </a:extLst>
          </p:cNvPr>
          <p:cNvSpPr txBox="1"/>
          <p:nvPr/>
        </p:nvSpPr>
        <p:spPr>
          <a:xfrm>
            <a:off x="9448800" y="266937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F0"/>
                </a:solidFill>
              </a:rPr>
              <a:t>Universo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A7CBD3C-BC6B-FC3F-7404-7AECF02193EC}"/>
              </a:ext>
            </a:extLst>
          </p:cNvPr>
          <p:cNvCxnSpPr>
            <a:cxnSpLocks/>
          </p:cNvCxnSpPr>
          <p:nvPr/>
        </p:nvCxnSpPr>
        <p:spPr>
          <a:xfrm flipH="1">
            <a:off x="9097818" y="2993810"/>
            <a:ext cx="480291" cy="6241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93" y="2881744"/>
            <a:ext cx="4168302" cy="368555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58879" y="4440869"/>
            <a:ext cx="507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https://www.youtube.com/watch?v=2gZDHMQcgtQ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7" y="975661"/>
            <a:ext cx="7027373" cy="30547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8000" y="21420"/>
            <a:ext cx="2654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Hexoquinase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88698">
            <a:off x="110840" y="2181097"/>
            <a:ext cx="974190" cy="498927"/>
          </a:xfrm>
          <a:prstGeom prst="rect">
            <a:avLst/>
          </a:prstGeom>
        </p:spPr>
      </p:pic>
      <p:sp>
        <p:nvSpPr>
          <p:cNvPr id="10" name="Forma Livre 9"/>
          <p:cNvSpPr/>
          <p:nvPr/>
        </p:nvSpPr>
        <p:spPr>
          <a:xfrm rot="21381783">
            <a:off x="720436" y="1791855"/>
            <a:ext cx="1163781" cy="471054"/>
          </a:xfrm>
          <a:custGeom>
            <a:avLst/>
            <a:gdLst>
              <a:gd name="connsiteX0" fmla="*/ 0 w 1163781"/>
              <a:gd name="connsiteY0" fmla="*/ 471054 h 471054"/>
              <a:gd name="connsiteX1" fmla="*/ 46181 w 1163781"/>
              <a:gd name="connsiteY1" fmla="*/ 443345 h 471054"/>
              <a:gd name="connsiteX2" fmla="*/ 55418 w 1163781"/>
              <a:gd name="connsiteY2" fmla="*/ 415636 h 471054"/>
              <a:gd name="connsiteX3" fmla="*/ 92363 w 1163781"/>
              <a:gd name="connsiteY3" fmla="*/ 350981 h 471054"/>
              <a:gd name="connsiteX4" fmla="*/ 101600 w 1163781"/>
              <a:gd name="connsiteY4" fmla="*/ 323272 h 471054"/>
              <a:gd name="connsiteX5" fmla="*/ 129309 w 1163781"/>
              <a:gd name="connsiteY5" fmla="*/ 304800 h 471054"/>
              <a:gd name="connsiteX6" fmla="*/ 175490 w 1163781"/>
              <a:gd name="connsiteY6" fmla="*/ 249381 h 471054"/>
              <a:gd name="connsiteX7" fmla="*/ 203200 w 1163781"/>
              <a:gd name="connsiteY7" fmla="*/ 230909 h 471054"/>
              <a:gd name="connsiteX8" fmla="*/ 230909 w 1163781"/>
              <a:gd name="connsiteY8" fmla="*/ 203200 h 471054"/>
              <a:gd name="connsiteX9" fmla="*/ 258618 w 1163781"/>
              <a:gd name="connsiteY9" fmla="*/ 193963 h 471054"/>
              <a:gd name="connsiteX10" fmla="*/ 323272 w 1163781"/>
              <a:gd name="connsiteY10" fmla="*/ 147781 h 471054"/>
              <a:gd name="connsiteX11" fmla="*/ 406400 w 1163781"/>
              <a:gd name="connsiteY11" fmla="*/ 110836 h 471054"/>
              <a:gd name="connsiteX12" fmla="*/ 461818 w 1163781"/>
              <a:gd name="connsiteY12" fmla="*/ 92363 h 471054"/>
              <a:gd name="connsiteX13" fmla="*/ 498763 w 1163781"/>
              <a:gd name="connsiteY13" fmla="*/ 73891 h 471054"/>
              <a:gd name="connsiteX14" fmla="*/ 563418 w 1163781"/>
              <a:gd name="connsiteY14" fmla="*/ 55418 h 471054"/>
              <a:gd name="connsiteX15" fmla="*/ 618836 w 1163781"/>
              <a:gd name="connsiteY15" fmla="*/ 36945 h 471054"/>
              <a:gd name="connsiteX16" fmla="*/ 701963 w 1163781"/>
              <a:gd name="connsiteY16" fmla="*/ 27709 h 471054"/>
              <a:gd name="connsiteX17" fmla="*/ 729672 w 1163781"/>
              <a:gd name="connsiteY17" fmla="*/ 18472 h 471054"/>
              <a:gd name="connsiteX18" fmla="*/ 932872 w 1163781"/>
              <a:gd name="connsiteY18" fmla="*/ 18472 h 471054"/>
              <a:gd name="connsiteX19" fmla="*/ 1163781 w 1163781"/>
              <a:gd name="connsiteY19" fmla="*/ 0 h 47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3781" h="471054">
                <a:moveTo>
                  <a:pt x="0" y="471054"/>
                </a:moveTo>
                <a:cubicBezTo>
                  <a:pt x="15394" y="461818"/>
                  <a:pt x="33487" y="456039"/>
                  <a:pt x="46181" y="443345"/>
                </a:cubicBezTo>
                <a:cubicBezTo>
                  <a:pt x="53065" y="436461"/>
                  <a:pt x="51583" y="424585"/>
                  <a:pt x="55418" y="415636"/>
                </a:cubicBezTo>
                <a:cubicBezTo>
                  <a:pt x="103991" y="302299"/>
                  <a:pt x="45986" y="443734"/>
                  <a:pt x="92363" y="350981"/>
                </a:cubicBezTo>
                <a:cubicBezTo>
                  <a:pt x="96717" y="342273"/>
                  <a:pt x="95518" y="330874"/>
                  <a:pt x="101600" y="323272"/>
                </a:cubicBezTo>
                <a:cubicBezTo>
                  <a:pt x="108535" y="314604"/>
                  <a:pt x="120781" y="311906"/>
                  <a:pt x="129309" y="304800"/>
                </a:cubicBezTo>
                <a:cubicBezTo>
                  <a:pt x="220105" y="229138"/>
                  <a:pt x="102829" y="322042"/>
                  <a:pt x="175490" y="249381"/>
                </a:cubicBezTo>
                <a:cubicBezTo>
                  <a:pt x="183339" y="241532"/>
                  <a:pt x="194672" y="238015"/>
                  <a:pt x="203200" y="230909"/>
                </a:cubicBezTo>
                <a:cubicBezTo>
                  <a:pt x="213235" y="222547"/>
                  <a:pt x="220041" y="210446"/>
                  <a:pt x="230909" y="203200"/>
                </a:cubicBezTo>
                <a:cubicBezTo>
                  <a:pt x="239010" y="197799"/>
                  <a:pt x="249910" y="198317"/>
                  <a:pt x="258618" y="193963"/>
                </a:cubicBezTo>
                <a:cubicBezTo>
                  <a:pt x="278173" y="184185"/>
                  <a:pt x="306517" y="158253"/>
                  <a:pt x="323272" y="147781"/>
                </a:cubicBezTo>
                <a:cubicBezTo>
                  <a:pt x="343466" y="135159"/>
                  <a:pt x="385463" y="118450"/>
                  <a:pt x="406400" y="110836"/>
                </a:cubicBezTo>
                <a:cubicBezTo>
                  <a:pt x="424700" y="104182"/>
                  <a:pt x="444402" y="101071"/>
                  <a:pt x="461818" y="92363"/>
                </a:cubicBezTo>
                <a:cubicBezTo>
                  <a:pt x="474133" y="86206"/>
                  <a:pt x="486108" y="79315"/>
                  <a:pt x="498763" y="73891"/>
                </a:cubicBezTo>
                <a:cubicBezTo>
                  <a:pt x="522916" y="63540"/>
                  <a:pt x="537365" y="63234"/>
                  <a:pt x="563418" y="55418"/>
                </a:cubicBezTo>
                <a:cubicBezTo>
                  <a:pt x="582069" y="49823"/>
                  <a:pt x="599483" y="39095"/>
                  <a:pt x="618836" y="36945"/>
                </a:cubicBezTo>
                <a:lnTo>
                  <a:pt x="701963" y="27709"/>
                </a:lnTo>
                <a:cubicBezTo>
                  <a:pt x="711199" y="24630"/>
                  <a:pt x="720168" y="20584"/>
                  <a:pt x="729672" y="18472"/>
                </a:cubicBezTo>
                <a:cubicBezTo>
                  <a:pt x="813459" y="-148"/>
                  <a:pt x="819943" y="11414"/>
                  <a:pt x="932872" y="18472"/>
                </a:cubicBezTo>
                <a:cubicBezTo>
                  <a:pt x="1152187" y="8937"/>
                  <a:pt x="1081913" y="40934"/>
                  <a:pt x="1163781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6980" y="3164842"/>
            <a:ext cx="180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Porque não ocorre a hidrólise? </a:t>
            </a:r>
          </a:p>
        </p:txBody>
      </p:sp>
    </p:spTree>
    <p:extLst>
      <p:ext uri="{BB962C8B-B14F-4D97-AF65-F5344CB8AC3E}">
        <p14:creationId xmlns:p14="http://schemas.microsoft.com/office/powerpoint/2010/main" val="30248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1601" y="73891"/>
            <a:ext cx="467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Metabolismo em 1 slide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3" y="1622712"/>
            <a:ext cx="5504872" cy="51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49" y="1533235"/>
            <a:ext cx="5206524" cy="532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64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EFD5C77-E586-D346-96C3-3BF0E17A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56" y="-13677"/>
            <a:ext cx="9207609" cy="69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3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48681"/>
            <a:ext cx="8663683" cy="64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90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451" y="537990"/>
            <a:ext cx="8570407" cy="632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115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972048-DB34-375C-AE2E-E1BC9A520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11" y="763325"/>
            <a:ext cx="10892766" cy="54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8567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0A91DF-FDA8-4CB9-BA84-CE9B88752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712" y="572494"/>
            <a:ext cx="12253827" cy="58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339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3" y="-178492"/>
            <a:ext cx="8617727" cy="70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561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29F17C-C9CE-1DFA-4DD4-5A3D2116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9" y="1041621"/>
            <a:ext cx="11575921" cy="50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0744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8908" y="643935"/>
            <a:ext cx="4006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Balanço de nitrogênio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264352" y="212335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Renovação proteica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400g/dia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2711624" y="2805187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085348" y="2576702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Pool de aminoácidos</a:t>
            </a:r>
          </a:p>
        </p:txBody>
      </p:sp>
      <p:sp>
        <p:nvSpPr>
          <p:cNvPr id="11" name="Elipse 10"/>
          <p:cNvSpPr/>
          <p:nvPr/>
        </p:nvSpPr>
        <p:spPr>
          <a:xfrm>
            <a:off x="3935761" y="2123350"/>
            <a:ext cx="2885301" cy="136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998253" y="3327857"/>
            <a:ext cx="504056" cy="801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792609" y="294243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400g/dia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808403" y="405211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Oxidação de aminoácidos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100g/dia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6198038" y="3404095"/>
            <a:ext cx="624096" cy="845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319036" y="412961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Ingestão de aminoácidos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100g/dia</a:t>
            </a: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6916439" y="2805187"/>
            <a:ext cx="19999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700499" y="2267071"/>
            <a:ext cx="2694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Síntese proteica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Depende de insulina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598807" y="2199910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Degradação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para renovação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de proteínas </a:t>
            </a:r>
            <a:r>
              <a:rPr lang="pt-BR" sz="24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400g/dia</a:t>
            </a:r>
          </a:p>
        </p:txBody>
      </p:sp>
    </p:spTree>
    <p:extLst>
      <p:ext uri="{BB962C8B-B14F-4D97-AF65-F5344CB8AC3E}">
        <p14:creationId xmlns:p14="http://schemas.microsoft.com/office/powerpoint/2010/main" val="11379798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F80E5F29-689B-A71D-BEAA-84A9541E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-53974"/>
            <a:ext cx="12118108" cy="1143000"/>
          </a:xfrm>
        </p:spPr>
        <p:txBody>
          <a:bodyPr/>
          <a:lstStyle/>
          <a:p>
            <a:r>
              <a:rPr lang="pt-BR" altLang="en-US" sz="4000" dirty="0"/>
              <a:t>1 Lei: Conservação da energia, </a:t>
            </a:r>
            <a:br>
              <a:rPr lang="pt-BR" altLang="en-US" sz="4000" dirty="0"/>
            </a:br>
            <a:r>
              <a:rPr lang="pt-BR" altLang="en-US" sz="4000" dirty="0"/>
              <a:t>Energia não é criada nem destruída</a:t>
            </a:r>
            <a:endParaRPr lang="en-US" altLang="en-US" sz="4000" dirty="0"/>
          </a:p>
        </p:txBody>
      </p:sp>
      <p:grpSp>
        <p:nvGrpSpPr>
          <p:cNvPr id="3075" name="Grupo 3">
            <a:extLst>
              <a:ext uri="{FF2B5EF4-FFF2-40B4-BE49-F238E27FC236}">
                <a16:creationId xmlns:a16="http://schemas.microsoft.com/office/drawing/2014/main" id="{E82FAF73-266E-3D35-2907-D6E9DD513BFE}"/>
              </a:ext>
            </a:extLst>
          </p:cNvPr>
          <p:cNvGrpSpPr>
            <a:grpSpLocks/>
          </p:cNvGrpSpPr>
          <p:nvPr/>
        </p:nvGrpSpPr>
        <p:grpSpPr bwMode="auto">
          <a:xfrm>
            <a:off x="2308226" y="1492707"/>
            <a:ext cx="1943100" cy="1866900"/>
            <a:chOff x="1219200" y="3962400"/>
            <a:chExt cx="2971800" cy="23622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749303D-4D8B-8BAD-406A-595514886F94}"/>
                </a:ext>
              </a:extLst>
            </p:cNvPr>
            <p:cNvSpPr/>
            <p:nvPr/>
          </p:nvSpPr>
          <p:spPr>
            <a:xfrm>
              <a:off x="1219200" y="3962400"/>
              <a:ext cx="29718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7BEB8ED-3433-3F95-7A72-AF9E61FE3DFC}"/>
                </a:ext>
              </a:extLst>
            </p:cNvPr>
            <p:cNvSpPr/>
            <p:nvPr/>
          </p:nvSpPr>
          <p:spPr>
            <a:xfrm>
              <a:off x="2020421" y="4609193"/>
              <a:ext cx="1369359" cy="106861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076" name="CaixaDeTexto 6">
            <a:extLst>
              <a:ext uri="{FF2B5EF4-FFF2-40B4-BE49-F238E27FC236}">
                <a16:creationId xmlns:a16="http://schemas.microsoft.com/office/drawing/2014/main" id="{3D4F44B3-95FE-41E2-716A-61382CBC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910" y="3749675"/>
            <a:ext cx="5427663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sym typeface="Symbol" panose="05050102010706020507" pitchFamily="18" charset="2"/>
              </a:rPr>
              <a:t>U = U</a:t>
            </a:r>
            <a:r>
              <a:rPr lang="en-US" altLang="en-US" sz="3200" b="1" baseline="-25000">
                <a:solidFill>
                  <a:srgbClr val="000000"/>
                </a:solidFill>
                <a:sym typeface="Symbol" panose="05050102010706020507" pitchFamily="18" charset="2"/>
              </a:rPr>
              <a:t>FINAL</a:t>
            </a:r>
            <a:r>
              <a:rPr lang="en-US" altLang="en-US" sz="3200" b="1">
                <a:solidFill>
                  <a:srgbClr val="000000"/>
                </a:solidFill>
                <a:sym typeface="Symbol" panose="05050102010706020507" pitchFamily="18" charset="2"/>
              </a:rPr>
              <a:t> – U</a:t>
            </a:r>
            <a:r>
              <a:rPr lang="en-US" altLang="en-US" sz="3200" b="1" baseline="-25000">
                <a:solidFill>
                  <a:srgbClr val="000000"/>
                </a:solidFill>
                <a:sym typeface="Symbol" panose="05050102010706020507" pitchFamily="18" charset="2"/>
              </a:rPr>
              <a:t>INICIAL</a:t>
            </a:r>
            <a:r>
              <a:rPr lang="en-US" altLang="en-US" sz="3200" b="1">
                <a:solidFill>
                  <a:srgbClr val="000000"/>
                </a:solidFill>
                <a:sym typeface="Symbol" panose="05050102010706020507" pitchFamily="18" charset="2"/>
              </a:rPr>
              <a:t> = q - w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  <p:sp>
        <p:nvSpPr>
          <p:cNvPr id="3077" name="CaixaDeTexto 7">
            <a:extLst>
              <a:ext uri="{FF2B5EF4-FFF2-40B4-BE49-F238E27FC236}">
                <a16:creationId xmlns:a16="http://schemas.microsoft.com/office/drawing/2014/main" id="{90F84F7F-15D4-06BA-59B1-3FC63AAC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23368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>
                <a:solidFill>
                  <a:srgbClr val="000000"/>
                </a:solidFill>
              </a:rPr>
              <a:t>q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0BF58FD4-D394-CA24-E11C-B4F0867B3844}"/>
              </a:ext>
            </a:extLst>
          </p:cNvPr>
          <p:cNvSpPr/>
          <p:nvPr/>
        </p:nvSpPr>
        <p:spPr>
          <a:xfrm>
            <a:off x="2798764" y="2319338"/>
            <a:ext cx="1163637" cy="500062"/>
          </a:xfrm>
          <a:prstGeom prst="arc">
            <a:avLst/>
          </a:prstGeom>
          <a:noFill/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BA2B7B5-6D4A-9FE8-A33C-624AA7F68940}"/>
              </a:ext>
            </a:extLst>
          </p:cNvPr>
          <p:cNvCxnSpPr/>
          <p:nvPr/>
        </p:nvCxnSpPr>
        <p:spPr>
          <a:xfrm flipV="1">
            <a:off x="3336925" y="1470026"/>
            <a:ext cx="0" cy="511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CaixaDeTexto 13">
            <a:extLst>
              <a:ext uri="{FF2B5EF4-FFF2-40B4-BE49-F238E27FC236}">
                <a16:creationId xmlns:a16="http://schemas.microsoft.com/office/drawing/2014/main" id="{4E9FD216-86FC-7E51-ADCC-3AC88301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1457326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>
                <a:solidFill>
                  <a:srgbClr val="000000"/>
                </a:solidFill>
              </a:rPr>
              <a:t>w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3081" name="CaixaDeTexto 14">
            <a:extLst>
              <a:ext uri="{FF2B5EF4-FFF2-40B4-BE49-F238E27FC236}">
                <a16:creationId xmlns:a16="http://schemas.microsoft.com/office/drawing/2014/main" id="{5C2E6898-8B31-CED6-BAF3-92581C46C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1" y="1245839"/>
            <a:ext cx="32111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dirty="0">
                <a:solidFill>
                  <a:srgbClr val="000000"/>
                </a:solidFill>
              </a:rPr>
              <a:t>q é  calor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dirty="0">
                <a:solidFill>
                  <a:srgbClr val="000000"/>
                </a:solidFill>
              </a:rPr>
              <a:t>w é trabalho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dirty="0">
                <a:solidFill>
                  <a:srgbClr val="000000"/>
                </a:solidFill>
              </a:rPr>
              <a:t>U é energia interna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en-US" sz="2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dirty="0">
                <a:solidFill>
                  <a:srgbClr val="000000"/>
                </a:solidFill>
              </a:rPr>
              <a:t>q &lt; 0 </a:t>
            </a:r>
            <a:r>
              <a:rPr lang="pt-BR" altLang="en-US" sz="2400" b="1" dirty="0">
                <a:solidFill>
                  <a:srgbClr val="000000"/>
                </a:solidFill>
                <a:sym typeface="Wingdings" panose="05000000000000000000" pitchFamily="2" charset="2"/>
              </a:rPr>
              <a:t> exotérmico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dirty="0">
                <a:solidFill>
                  <a:srgbClr val="000000"/>
                </a:solidFill>
                <a:sym typeface="Wingdings" panose="05000000000000000000" pitchFamily="2" charset="2"/>
              </a:rPr>
              <a:t>q &gt; 0  endotérmico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EF083-EF55-03AF-939A-A466954F9B53}"/>
              </a:ext>
            </a:extLst>
          </p:cNvPr>
          <p:cNvSpPr txBox="1"/>
          <p:nvPr/>
        </p:nvSpPr>
        <p:spPr>
          <a:xfrm>
            <a:off x="2135910" y="4542153"/>
            <a:ext cx="2999539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000000"/>
                </a:solidFill>
                <a:latin typeface="Arial" charset="0"/>
              </a:rPr>
              <a:t>Entalpia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000000"/>
                </a:solidFill>
                <a:latin typeface="Arial" charset="0"/>
              </a:rPr>
              <a:t>H = U+PV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000000"/>
                </a:solidFill>
                <a:latin typeface="Arial" charset="0"/>
                <a:sym typeface="Symbol"/>
              </a:rPr>
              <a:t>H = </a:t>
            </a:r>
            <a:r>
              <a:rPr lang="pt-BR" sz="2800" dirty="0" err="1">
                <a:solidFill>
                  <a:srgbClr val="000000"/>
                </a:solidFill>
                <a:latin typeface="Arial" charset="0"/>
                <a:sym typeface="Symbol"/>
              </a:rPr>
              <a:t>U+pV</a:t>
            </a:r>
            <a:endParaRPr lang="pt-BR" sz="2800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000000"/>
                </a:solidFill>
                <a:latin typeface="Arial" charset="0"/>
                <a:sym typeface="Symbol"/>
              </a:rPr>
              <a:t>H = q – </a:t>
            </a:r>
            <a:r>
              <a:rPr lang="pt-BR" sz="2800" strike="sngStrike" dirty="0">
                <a:solidFill>
                  <a:srgbClr val="000000"/>
                </a:solidFill>
                <a:latin typeface="Arial" charset="0"/>
                <a:sym typeface="Symbol"/>
              </a:rPr>
              <a:t>w</a:t>
            </a:r>
            <a:r>
              <a:rPr lang="pt-BR" sz="2800" dirty="0">
                <a:solidFill>
                  <a:srgbClr val="000000"/>
                </a:solidFill>
                <a:latin typeface="Arial" charset="0"/>
                <a:sym typeface="Symbol"/>
              </a:rPr>
              <a:t> + </a:t>
            </a:r>
            <a:r>
              <a:rPr lang="pt-BR" sz="2800" strike="sngStrike" dirty="0" err="1">
                <a:solidFill>
                  <a:srgbClr val="000000"/>
                </a:solidFill>
                <a:latin typeface="Arial" charset="0"/>
                <a:sym typeface="Symbol"/>
              </a:rPr>
              <a:t>pV</a:t>
            </a:r>
            <a:endParaRPr lang="pt-BR" sz="2800" strike="sngStrike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FF0000"/>
                </a:solidFill>
                <a:latin typeface="Arial" charset="0"/>
                <a:sym typeface="Symbol"/>
              </a:rPr>
              <a:t>H = q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80B13ADA-95B2-1E08-2688-08CB70755CA4}"/>
              </a:ext>
            </a:extLst>
          </p:cNvPr>
          <p:cNvCxnSpPr/>
          <p:nvPr/>
        </p:nvCxnSpPr>
        <p:spPr>
          <a:xfrm flipH="1">
            <a:off x="3698876" y="6629400"/>
            <a:ext cx="9175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CaixaDeTexto 18">
            <a:extLst>
              <a:ext uri="{FF2B5EF4-FFF2-40B4-BE49-F238E27FC236}">
                <a16:creationId xmlns:a16="http://schemas.microsoft.com/office/drawing/2014/main" id="{56A2B671-0CA1-EA2E-620C-839ED39C4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6" y="6445250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b="1">
                <a:solidFill>
                  <a:srgbClr val="000000"/>
                </a:solidFill>
              </a:rPr>
              <a:t>Pode-se medir com calorímetros</a:t>
            </a:r>
            <a:endParaRPr lang="en-US" alt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5CFFB2-32C3-33FE-250D-52BD3443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156502"/>
            <a:ext cx="10527527" cy="674538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78BBAD8-6F70-94F9-F288-20407D1BDF5F}"/>
              </a:ext>
            </a:extLst>
          </p:cNvPr>
          <p:cNvSpPr/>
          <p:nvPr/>
        </p:nvSpPr>
        <p:spPr>
          <a:xfrm>
            <a:off x="7315200" y="4047214"/>
            <a:ext cx="3888188" cy="285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23284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9" y="-103774"/>
            <a:ext cx="5943703" cy="68067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909" y="155051"/>
            <a:ext cx="5351480" cy="2965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495" y="3299587"/>
            <a:ext cx="4539477" cy="33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246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E5968C5-E5F6-F4EC-A5E6-B5451DC4E5C5}"/>
              </a:ext>
            </a:extLst>
          </p:cNvPr>
          <p:cNvSpPr txBox="1"/>
          <p:nvPr/>
        </p:nvSpPr>
        <p:spPr>
          <a:xfrm>
            <a:off x="397164" y="2064573"/>
            <a:ext cx="11277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INTRODUÇÃO AO METABOLISMO ENERGÉTICO NO ESFORÇO MUSCULAR E NO JEJUM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(tarefa para casa!) </a:t>
            </a:r>
            <a:r>
              <a:rPr lang="pt-BR" sz="3200" dirty="0"/>
              <a:t>Fazer cadastro no site da Unicamp: https://www.bdc.ib.unicamp.br/bdc/index.php</a:t>
            </a:r>
          </a:p>
          <a:p>
            <a:r>
              <a:rPr lang="pt-BR" sz="3200" dirty="0"/>
              <a:t>Procurar por software de metabolismo. Baixar arquivo e instalar!</a:t>
            </a:r>
          </a:p>
        </p:txBody>
      </p:sp>
    </p:spTree>
    <p:extLst>
      <p:ext uri="{BB962C8B-B14F-4D97-AF65-F5344CB8AC3E}">
        <p14:creationId xmlns:p14="http://schemas.microsoft.com/office/powerpoint/2010/main" val="9883162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21252-D6B2-4544-E3AC-0D4A7ECF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1886"/>
            <a:ext cx="10972800" cy="1143000"/>
          </a:xfrm>
        </p:spPr>
        <p:txBody>
          <a:bodyPr/>
          <a:lstStyle/>
          <a:p>
            <a:r>
              <a:rPr lang="pt-BR" altLang="en-US" dirty="0"/>
              <a:t>2</a:t>
            </a:r>
            <a:r>
              <a:rPr lang="pt-BR" altLang="en-US" sz="4400" dirty="0"/>
              <a:t> Lei</a:t>
            </a:r>
            <a:r>
              <a:rPr lang="pt-BR" altLang="en-US" dirty="0"/>
              <a:t>: A entropia do universo sempre aumenta em</a:t>
            </a:r>
            <a:r>
              <a:rPr lang="pt-BR" altLang="en-US" sz="4400" dirty="0"/>
              <a:t> processos espontâneos </a:t>
            </a:r>
            <a:endParaRPr lang="en-US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F85613-AF33-26A0-CB3F-02AB14C5418A}"/>
              </a:ext>
            </a:extLst>
          </p:cNvPr>
          <p:cNvSpPr txBox="1"/>
          <p:nvPr/>
        </p:nvSpPr>
        <p:spPr>
          <a:xfrm>
            <a:off x="2515672" y="4157352"/>
            <a:ext cx="6595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</a:t>
            </a:r>
            <a:r>
              <a:rPr lang="en-US" sz="3600" dirty="0" err="1"/>
              <a:t>S</a:t>
            </a:r>
            <a:r>
              <a:rPr lang="en-US" sz="3600" baseline="-25000" dirty="0" err="1"/>
              <a:t>sistema</a:t>
            </a:r>
            <a:r>
              <a:rPr lang="en-US" sz="3600" dirty="0"/>
              <a:t> +      </a:t>
            </a:r>
            <a:r>
              <a:rPr lang="el-GR" sz="3600" dirty="0"/>
              <a:t>Δ</a:t>
            </a:r>
            <a:r>
              <a:rPr lang="en-US" sz="3600" dirty="0" err="1"/>
              <a:t>S</a:t>
            </a:r>
            <a:r>
              <a:rPr lang="en-US" sz="3600" baseline="-25000" dirty="0" err="1"/>
              <a:t>vizinhança</a:t>
            </a:r>
            <a:r>
              <a:rPr lang="en-US" sz="3600" dirty="0"/>
              <a:t>       &gt; 0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0EA8C27-E30E-BE9A-8565-F2F18F6EECE8}"/>
              </a:ext>
            </a:extLst>
          </p:cNvPr>
          <p:cNvCxnSpPr>
            <a:cxnSpLocks/>
          </p:cNvCxnSpPr>
          <p:nvPr/>
        </p:nvCxnSpPr>
        <p:spPr>
          <a:xfrm>
            <a:off x="1384217" y="720367"/>
            <a:ext cx="0" cy="1654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337D1BF-B25A-073A-160B-1C34334344A2}"/>
              </a:ext>
            </a:extLst>
          </p:cNvPr>
          <p:cNvCxnSpPr>
            <a:cxnSpLocks/>
          </p:cNvCxnSpPr>
          <p:nvPr/>
        </p:nvCxnSpPr>
        <p:spPr>
          <a:xfrm flipH="1">
            <a:off x="1384217" y="2374831"/>
            <a:ext cx="1500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EB58F1B-E840-1A92-01F8-7B63A9F62D3C}"/>
              </a:ext>
            </a:extLst>
          </p:cNvPr>
          <p:cNvCxnSpPr>
            <a:cxnSpLocks/>
          </p:cNvCxnSpPr>
          <p:nvPr/>
        </p:nvCxnSpPr>
        <p:spPr>
          <a:xfrm>
            <a:off x="2875885" y="734227"/>
            <a:ext cx="0" cy="1654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6BA0857-3345-3E60-380C-BC7A06A5F342}"/>
              </a:ext>
            </a:extLst>
          </p:cNvPr>
          <p:cNvCxnSpPr>
            <a:cxnSpLocks/>
          </p:cNvCxnSpPr>
          <p:nvPr/>
        </p:nvCxnSpPr>
        <p:spPr>
          <a:xfrm flipH="1">
            <a:off x="1384217" y="734227"/>
            <a:ext cx="3833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B639D1D-43AE-1E1F-B85B-C64491EC3021}"/>
              </a:ext>
            </a:extLst>
          </p:cNvPr>
          <p:cNvCxnSpPr>
            <a:cxnSpLocks/>
          </p:cNvCxnSpPr>
          <p:nvPr/>
        </p:nvCxnSpPr>
        <p:spPr>
          <a:xfrm flipV="1">
            <a:off x="1753672" y="734227"/>
            <a:ext cx="0" cy="11372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164BBF6-0061-1882-19D4-56B8BED3528F}"/>
              </a:ext>
            </a:extLst>
          </p:cNvPr>
          <p:cNvCxnSpPr>
            <a:cxnSpLocks/>
          </p:cNvCxnSpPr>
          <p:nvPr/>
        </p:nvCxnSpPr>
        <p:spPr>
          <a:xfrm flipH="1">
            <a:off x="2501817" y="742314"/>
            <a:ext cx="3833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3886F66-8B34-7D8A-0E64-67E45A8CC633}"/>
              </a:ext>
            </a:extLst>
          </p:cNvPr>
          <p:cNvCxnSpPr>
            <a:cxnSpLocks/>
          </p:cNvCxnSpPr>
          <p:nvPr/>
        </p:nvCxnSpPr>
        <p:spPr>
          <a:xfrm flipV="1">
            <a:off x="2515672" y="720367"/>
            <a:ext cx="0" cy="11372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2D6ABB7-DFBD-DB9E-D28D-037221077573}"/>
              </a:ext>
            </a:extLst>
          </p:cNvPr>
          <p:cNvCxnSpPr>
            <a:cxnSpLocks/>
          </p:cNvCxnSpPr>
          <p:nvPr/>
        </p:nvCxnSpPr>
        <p:spPr>
          <a:xfrm flipH="1">
            <a:off x="1753672" y="1871449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975D8DB7-5099-7FD9-B5AF-27825E5165CD}"/>
              </a:ext>
            </a:extLst>
          </p:cNvPr>
          <p:cNvSpPr/>
          <p:nvPr/>
        </p:nvSpPr>
        <p:spPr bwMode="auto">
          <a:xfrm>
            <a:off x="1766740" y="427299"/>
            <a:ext cx="734290" cy="145993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409A595-EE93-BDE0-C3F9-1F66EE365706}"/>
              </a:ext>
            </a:extLst>
          </p:cNvPr>
          <p:cNvSpPr txBox="1"/>
          <p:nvPr/>
        </p:nvSpPr>
        <p:spPr>
          <a:xfrm>
            <a:off x="4479056" y="93503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0" i="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S = </a:t>
            </a:r>
            <a:r>
              <a:rPr lang="en-US" sz="4000" b="0" i="0" baseline="3000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sz="4000" baseline="-25000" dirty="0">
                <a:solidFill>
                  <a:srgbClr val="3A3A3A"/>
                </a:solidFill>
                <a:latin typeface="inherit"/>
              </a:rPr>
              <a:t>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⁄</a:t>
            </a:r>
            <a:r>
              <a:rPr lang="en-US" sz="4000" b="0" i="0" baseline="-2500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 T</a:t>
            </a:r>
            <a:endParaRPr lang="en-US" sz="400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F8A9976-AF6B-870B-D93B-C1C37BE2AD65}"/>
              </a:ext>
            </a:extLst>
          </p:cNvPr>
          <p:cNvSpPr txBox="1"/>
          <p:nvPr/>
        </p:nvSpPr>
        <p:spPr>
          <a:xfrm>
            <a:off x="2330945" y="5185534"/>
            <a:ext cx="6965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– TS    +        H         =        G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842DB3C-1EDC-D6BD-33D1-21FF238013BE}"/>
              </a:ext>
            </a:extLst>
          </p:cNvPr>
          <p:cNvCxnSpPr>
            <a:cxnSpLocks/>
          </p:cNvCxnSpPr>
          <p:nvPr/>
        </p:nvCxnSpPr>
        <p:spPr>
          <a:xfrm flipV="1">
            <a:off x="3026004" y="4772018"/>
            <a:ext cx="0" cy="501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920323A3-E94E-DF60-D55F-29EBCEFB506A}"/>
              </a:ext>
            </a:extLst>
          </p:cNvPr>
          <p:cNvCxnSpPr>
            <a:cxnSpLocks/>
          </p:cNvCxnSpPr>
          <p:nvPr/>
        </p:nvCxnSpPr>
        <p:spPr>
          <a:xfrm flipV="1">
            <a:off x="5638800" y="4822856"/>
            <a:ext cx="0" cy="501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27A9ED2E-0FCA-EB73-E2CC-ED7F014A0BB2}"/>
              </a:ext>
            </a:extLst>
          </p:cNvPr>
          <p:cNvCxnSpPr>
            <a:cxnSpLocks/>
          </p:cNvCxnSpPr>
          <p:nvPr/>
        </p:nvCxnSpPr>
        <p:spPr>
          <a:xfrm flipV="1">
            <a:off x="8694656" y="4772019"/>
            <a:ext cx="0" cy="501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7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463BD-BB31-D577-728D-2F52863C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Equação de Gibbs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D1D1AE-8EFE-F8FE-56B0-CD751461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74" y="1270263"/>
            <a:ext cx="1189034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 = H – TS</a:t>
            </a:r>
          </a:p>
          <a:p>
            <a:pPr marL="0" indent="0">
              <a:buNone/>
            </a:pPr>
            <a:r>
              <a:rPr lang="en-US" dirty="0"/>
              <a:t>						     	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Δ</a:t>
            </a:r>
            <a:r>
              <a:rPr lang="en-US" dirty="0"/>
              <a:t>G =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Δ </a:t>
            </a:r>
            <a:r>
              <a:rPr lang="en-US" dirty="0"/>
              <a:t>H – T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 Δ </a:t>
            </a:r>
            <a:r>
              <a:rPr lang="en-US" dirty="0"/>
              <a:t>S</a:t>
            </a:r>
          </a:p>
          <a:p>
            <a:pPr marL="0" indent="0">
              <a:buNone/>
            </a:pPr>
            <a:r>
              <a:rPr lang="en-US" dirty="0" err="1"/>
              <a:t>Onde</a:t>
            </a:r>
            <a:r>
              <a:rPr lang="en-US" dirty="0"/>
              <a:t>,					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pt-BR" dirty="0">
                <a:latin typeface="DengXian" panose="02010600030101010101" pitchFamily="2" charset="-122"/>
                <a:ea typeface="DengXian" panose="02010600030101010101" pitchFamily="2" charset="-122"/>
              </a:rPr>
              <a:t>    	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Δ</a:t>
            </a:r>
            <a:r>
              <a:rPr lang="en-US" dirty="0"/>
              <a:t>G &lt; 0 (</a:t>
            </a:r>
            <a:r>
              <a:rPr lang="en-US" dirty="0" err="1"/>
              <a:t>expontâneo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G = </a:t>
            </a:r>
            <a:r>
              <a:rPr lang="en-US" dirty="0" err="1"/>
              <a:t>Energia</a:t>
            </a:r>
            <a:r>
              <a:rPr lang="en-US" dirty="0"/>
              <a:t> livre de Gibbs</a:t>
            </a:r>
          </a:p>
          <a:p>
            <a:pPr marL="0" indent="0">
              <a:buNone/>
            </a:pPr>
            <a:r>
              <a:rPr lang="en-US" dirty="0"/>
              <a:t>H = </a:t>
            </a:r>
            <a:r>
              <a:rPr lang="en-US" dirty="0" err="1"/>
              <a:t>entalpia</a:t>
            </a:r>
            <a:r>
              <a:rPr lang="en-US" dirty="0"/>
              <a:t>					</a:t>
            </a:r>
            <a:r>
              <a:rPr lang="el-GR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Δ</a:t>
            </a:r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G° = –2.303 RT log K</a:t>
            </a:r>
            <a:r>
              <a:rPr lang="en-US" b="0" i="0" baseline="-2500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eq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T = </a:t>
            </a:r>
            <a:r>
              <a:rPr lang="en-US" dirty="0" err="1"/>
              <a:t>temperatura</a:t>
            </a:r>
            <a:r>
              <a:rPr lang="en-US" dirty="0"/>
              <a:t>				</a:t>
            </a:r>
            <a:r>
              <a:rPr lang="el-GR" dirty="0"/>
              <a:t>Δ</a:t>
            </a:r>
            <a:r>
              <a:rPr lang="en-US" dirty="0"/>
              <a:t>G = </a:t>
            </a:r>
            <a:r>
              <a:rPr lang="el-GR" dirty="0"/>
              <a:t>Δ</a:t>
            </a:r>
            <a:r>
              <a:rPr lang="en-US" dirty="0"/>
              <a:t>G° + 2.3 RT </a:t>
            </a:r>
            <a:r>
              <a:rPr lang="en-US" dirty="0" err="1"/>
              <a:t>IogQ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S = </a:t>
            </a:r>
            <a:r>
              <a:rPr lang="en-US" dirty="0" err="1"/>
              <a:t>entropia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2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1E2B02-C8A5-D65E-E521-33A999F1E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66" y="0"/>
            <a:ext cx="5253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Nomenclatura de enzimas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Função, especificidade (recomendada e sistemática)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___________        _____________   </a:t>
            </a:r>
            <a:r>
              <a:rPr lang="pt-BR" dirty="0">
                <a:solidFill>
                  <a:srgbClr val="FF0000"/>
                </a:solidFill>
              </a:rPr>
              <a:t>ase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substrato</a:t>
            </a:r>
            <a:r>
              <a:rPr lang="pt-BR" dirty="0"/>
              <a:t>  		</a:t>
            </a:r>
            <a:r>
              <a:rPr lang="pt-BR" dirty="0">
                <a:solidFill>
                  <a:srgbClr val="FF0000"/>
                </a:solidFill>
              </a:rPr>
              <a:t>    função</a:t>
            </a:r>
          </a:p>
          <a:p>
            <a:pPr marL="0" indent="0">
              <a:buNone/>
            </a:pPr>
            <a:r>
              <a:rPr lang="pt-BR" dirty="0"/>
              <a:t>			</a:t>
            </a:r>
          </a:p>
          <a:p>
            <a:pPr marL="0" indent="0">
              <a:buNone/>
            </a:pPr>
            <a:r>
              <a:rPr lang="pt-BR" dirty="0"/>
              <a:t>			</a:t>
            </a:r>
            <a:r>
              <a:rPr lang="pt-BR" dirty="0" err="1"/>
              <a:t>isomerase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		</a:t>
            </a:r>
            <a:r>
              <a:rPr lang="pt-BR" dirty="0" err="1"/>
              <a:t>desidrogenase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		</a:t>
            </a:r>
            <a:r>
              <a:rPr lang="pt-BR" dirty="0" err="1"/>
              <a:t>mutase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		</a:t>
            </a:r>
            <a:r>
              <a:rPr lang="pt-BR" dirty="0" err="1"/>
              <a:t>quinase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		</a:t>
            </a:r>
            <a:r>
              <a:rPr lang="pt-BR" dirty="0" err="1"/>
              <a:t>fosfatase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01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1601" y="73891"/>
            <a:ext cx="467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Metabolismo em 1 slide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3" y="1622712"/>
            <a:ext cx="5504872" cy="51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49" y="1533235"/>
            <a:ext cx="5206524" cy="532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6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788753" y="152867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51406" y="1578187"/>
            <a:ext cx="1369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AH</a:t>
            </a:r>
            <a:r>
              <a:rPr lang="pt-BR" sz="6000" baseline="-25000" dirty="0"/>
              <a:t>2</a:t>
            </a:r>
            <a:endParaRPr lang="pt-BR" sz="6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54884" y="1561178"/>
            <a:ext cx="60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B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3403577" y="2096437"/>
            <a:ext cx="200080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/>
          <p:cNvSpPr/>
          <p:nvPr/>
        </p:nvSpPr>
        <p:spPr>
          <a:xfrm rot="7975633">
            <a:off x="3692106" y="760227"/>
            <a:ext cx="1272651" cy="1342418"/>
          </a:xfrm>
          <a:prstGeom prst="arc">
            <a:avLst>
              <a:gd name="adj1" fmla="val 14346242"/>
              <a:gd name="adj2" fmla="val 2070361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257173" y="1185796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NAD</a:t>
            </a:r>
            <a:r>
              <a:rPr lang="pt-BR" sz="2400" baseline="30000" dirty="0"/>
              <a:t>+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70543" y="1185795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NADH + H</a:t>
            </a:r>
            <a:r>
              <a:rPr lang="pt-BR" sz="2400" baseline="30000" dirty="0"/>
              <a:t>+</a:t>
            </a:r>
            <a:endParaRPr lang="pt-BR" sz="2400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6419054" y="2076343"/>
            <a:ext cx="200080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487839" y="269356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Lucida Handwriting" panose="03010101010101010101" pitchFamily="66" charset="0"/>
              </a:rPr>
              <a:t>Irreversível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80252" y="2752827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Lucida Handwriting" panose="03010101010101010101" pitchFamily="66" charset="0"/>
              </a:rPr>
              <a:t>reversível</a:t>
            </a:r>
          </a:p>
        </p:txBody>
      </p:sp>
      <p:sp>
        <p:nvSpPr>
          <p:cNvPr id="24" name="Forma Livre 23"/>
          <p:cNvSpPr/>
          <p:nvPr/>
        </p:nvSpPr>
        <p:spPr>
          <a:xfrm rot="16200000">
            <a:off x="7483690" y="2034776"/>
            <a:ext cx="864073" cy="1156160"/>
          </a:xfrm>
          <a:custGeom>
            <a:avLst/>
            <a:gdLst>
              <a:gd name="connsiteX0" fmla="*/ 1671782 w 1671782"/>
              <a:gd name="connsiteY0" fmla="*/ 0 h 1256146"/>
              <a:gd name="connsiteX1" fmla="*/ 1560946 w 1671782"/>
              <a:gd name="connsiteY1" fmla="*/ 9237 h 1256146"/>
              <a:gd name="connsiteX2" fmla="*/ 1505528 w 1671782"/>
              <a:gd name="connsiteY2" fmla="*/ 27709 h 1256146"/>
              <a:gd name="connsiteX3" fmla="*/ 1422400 w 1671782"/>
              <a:gd name="connsiteY3" fmla="*/ 36946 h 1256146"/>
              <a:gd name="connsiteX4" fmla="*/ 1348509 w 1671782"/>
              <a:gd name="connsiteY4" fmla="*/ 46182 h 1256146"/>
              <a:gd name="connsiteX5" fmla="*/ 1246909 w 1671782"/>
              <a:gd name="connsiteY5" fmla="*/ 73891 h 1256146"/>
              <a:gd name="connsiteX6" fmla="*/ 1154546 w 1671782"/>
              <a:gd name="connsiteY6" fmla="*/ 92364 h 1256146"/>
              <a:gd name="connsiteX7" fmla="*/ 997528 w 1671782"/>
              <a:gd name="connsiteY7" fmla="*/ 147782 h 1256146"/>
              <a:gd name="connsiteX8" fmla="*/ 849746 w 1671782"/>
              <a:gd name="connsiteY8" fmla="*/ 193964 h 1256146"/>
              <a:gd name="connsiteX9" fmla="*/ 803564 w 1671782"/>
              <a:gd name="connsiteY9" fmla="*/ 221673 h 1256146"/>
              <a:gd name="connsiteX10" fmla="*/ 711200 w 1671782"/>
              <a:gd name="connsiteY10" fmla="*/ 295564 h 1256146"/>
              <a:gd name="connsiteX11" fmla="*/ 665018 w 1671782"/>
              <a:gd name="connsiteY11" fmla="*/ 314037 h 1256146"/>
              <a:gd name="connsiteX12" fmla="*/ 600364 w 1671782"/>
              <a:gd name="connsiteY12" fmla="*/ 369455 h 1256146"/>
              <a:gd name="connsiteX13" fmla="*/ 535709 w 1671782"/>
              <a:gd name="connsiteY13" fmla="*/ 415637 h 1256146"/>
              <a:gd name="connsiteX14" fmla="*/ 452582 w 1671782"/>
              <a:gd name="connsiteY14" fmla="*/ 498764 h 1256146"/>
              <a:gd name="connsiteX15" fmla="*/ 424873 w 1671782"/>
              <a:gd name="connsiteY15" fmla="*/ 535709 h 1256146"/>
              <a:gd name="connsiteX16" fmla="*/ 387928 w 1671782"/>
              <a:gd name="connsiteY16" fmla="*/ 563419 h 1256146"/>
              <a:gd name="connsiteX17" fmla="*/ 369455 w 1671782"/>
              <a:gd name="connsiteY17" fmla="*/ 591128 h 1256146"/>
              <a:gd name="connsiteX18" fmla="*/ 286328 w 1671782"/>
              <a:gd name="connsiteY18" fmla="*/ 692728 h 1256146"/>
              <a:gd name="connsiteX19" fmla="*/ 267855 w 1671782"/>
              <a:gd name="connsiteY19" fmla="*/ 729673 h 1256146"/>
              <a:gd name="connsiteX20" fmla="*/ 258618 w 1671782"/>
              <a:gd name="connsiteY20" fmla="*/ 757382 h 1256146"/>
              <a:gd name="connsiteX21" fmla="*/ 240146 w 1671782"/>
              <a:gd name="connsiteY21" fmla="*/ 785091 h 1256146"/>
              <a:gd name="connsiteX22" fmla="*/ 212437 w 1671782"/>
              <a:gd name="connsiteY22" fmla="*/ 840509 h 1256146"/>
              <a:gd name="connsiteX23" fmla="*/ 203200 w 1671782"/>
              <a:gd name="connsiteY23" fmla="*/ 868219 h 1256146"/>
              <a:gd name="connsiteX24" fmla="*/ 157018 w 1671782"/>
              <a:gd name="connsiteY24" fmla="*/ 932873 h 1256146"/>
              <a:gd name="connsiteX25" fmla="*/ 138546 w 1671782"/>
              <a:gd name="connsiteY25" fmla="*/ 988291 h 1256146"/>
              <a:gd name="connsiteX26" fmla="*/ 129309 w 1671782"/>
              <a:gd name="connsiteY26" fmla="*/ 1025237 h 1256146"/>
              <a:gd name="connsiteX27" fmla="*/ 92364 w 1671782"/>
              <a:gd name="connsiteY27" fmla="*/ 1080655 h 1256146"/>
              <a:gd name="connsiteX28" fmla="*/ 55418 w 1671782"/>
              <a:gd name="connsiteY28" fmla="*/ 1145309 h 1256146"/>
              <a:gd name="connsiteX29" fmla="*/ 46182 w 1671782"/>
              <a:gd name="connsiteY29" fmla="*/ 1182255 h 1256146"/>
              <a:gd name="connsiteX30" fmla="*/ 9237 w 1671782"/>
              <a:gd name="connsiteY30" fmla="*/ 1246909 h 1256146"/>
              <a:gd name="connsiteX31" fmla="*/ 0 w 1671782"/>
              <a:gd name="connsiteY31" fmla="*/ 1256146 h 125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71782" h="1256146">
                <a:moveTo>
                  <a:pt x="1671782" y="0"/>
                </a:moveTo>
                <a:cubicBezTo>
                  <a:pt x="1634837" y="3079"/>
                  <a:pt x="1597515" y="3142"/>
                  <a:pt x="1560946" y="9237"/>
                </a:cubicBezTo>
                <a:cubicBezTo>
                  <a:pt x="1541739" y="12438"/>
                  <a:pt x="1524622" y="23890"/>
                  <a:pt x="1505528" y="27709"/>
                </a:cubicBezTo>
                <a:cubicBezTo>
                  <a:pt x="1478190" y="33177"/>
                  <a:pt x="1450089" y="33688"/>
                  <a:pt x="1422400" y="36946"/>
                </a:cubicBezTo>
                <a:lnTo>
                  <a:pt x="1348509" y="46182"/>
                </a:lnTo>
                <a:cubicBezTo>
                  <a:pt x="1314642" y="55418"/>
                  <a:pt x="1281058" y="65760"/>
                  <a:pt x="1246909" y="73891"/>
                </a:cubicBezTo>
                <a:cubicBezTo>
                  <a:pt x="1216365" y="81163"/>
                  <a:pt x="1184910" y="84374"/>
                  <a:pt x="1154546" y="92364"/>
                </a:cubicBezTo>
                <a:cubicBezTo>
                  <a:pt x="1103313" y="105846"/>
                  <a:pt x="1047567" y="130121"/>
                  <a:pt x="997528" y="147782"/>
                </a:cubicBezTo>
                <a:cubicBezTo>
                  <a:pt x="923592" y="173877"/>
                  <a:pt x="919113" y="174144"/>
                  <a:pt x="849746" y="193964"/>
                </a:cubicBezTo>
                <a:cubicBezTo>
                  <a:pt x="834352" y="203200"/>
                  <a:pt x="818041" y="211057"/>
                  <a:pt x="803564" y="221673"/>
                </a:cubicBezTo>
                <a:cubicBezTo>
                  <a:pt x="771769" y="244989"/>
                  <a:pt x="747808" y="280921"/>
                  <a:pt x="711200" y="295564"/>
                </a:cubicBezTo>
                <a:lnTo>
                  <a:pt x="665018" y="314037"/>
                </a:lnTo>
                <a:cubicBezTo>
                  <a:pt x="596262" y="382793"/>
                  <a:pt x="683305" y="298362"/>
                  <a:pt x="600364" y="369455"/>
                </a:cubicBezTo>
                <a:cubicBezTo>
                  <a:pt x="547941" y="414389"/>
                  <a:pt x="600126" y="383429"/>
                  <a:pt x="535709" y="415637"/>
                </a:cubicBezTo>
                <a:cubicBezTo>
                  <a:pt x="472048" y="500517"/>
                  <a:pt x="553448" y="397898"/>
                  <a:pt x="452582" y="498764"/>
                </a:cubicBezTo>
                <a:cubicBezTo>
                  <a:pt x="441697" y="509649"/>
                  <a:pt x="435758" y="524824"/>
                  <a:pt x="424873" y="535709"/>
                </a:cubicBezTo>
                <a:cubicBezTo>
                  <a:pt x="413988" y="546594"/>
                  <a:pt x="398813" y="552534"/>
                  <a:pt x="387928" y="563419"/>
                </a:cubicBezTo>
                <a:cubicBezTo>
                  <a:pt x="380079" y="571268"/>
                  <a:pt x="376562" y="582600"/>
                  <a:pt x="369455" y="591128"/>
                </a:cubicBezTo>
                <a:cubicBezTo>
                  <a:pt x="329969" y="638511"/>
                  <a:pt x="326029" y="613329"/>
                  <a:pt x="286328" y="692728"/>
                </a:cubicBezTo>
                <a:cubicBezTo>
                  <a:pt x="280170" y="705043"/>
                  <a:pt x="273279" y="717018"/>
                  <a:pt x="267855" y="729673"/>
                </a:cubicBezTo>
                <a:cubicBezTo>
                  <a:pt x="264020" y="738622"/>
                  <a:pt x="262972" y="748674"/>
                  <a:pt x="258618" y="757382"/>
                </a:cubicBezTo>
                <a:cubicBezTo>
                  <a:pt x="253654" y="767311"/>
                  <a:pt x="245537" y="775387"/>
                  <a:pt x="240146" y="785091"/>
                </a:cubicBezTo>
                <a:cubicBezTo>
                  <a:pt x="230116" y="803145"/>
                  <a:pt x="220825" y="821636"/>
                  <a:pt x="212437" y="840509"/>
                </a:cubicBezTo>
                <a:cubicBezTo>
                  <a:pt x="208483" y="849406"/>
                  <a:pt x="208601" y="860118"/>
                  <a:pt x="203200" y="868219"/>
                </a:cubicBezTo>
                <a:cubicBezTo>
                  <a:pt x="158568" y="935167"/>
                  <a:pt x="188909" y="853146"/>
                  <a:pt x="157018" y="932873"/>
                </a:cubicBezTo>
                <a:cubicBezTo>
                  <a:pt x="149786" y="950952"/>
                  <a:pt x="143269" y="969401"/>
                  <a:pt x="138546" y="988291"/>
                </a:cubicBezTo>
                <a:cubicBezTo>
                  <a:pt x="135467" y="1000606"/>
                  <a:pt x="134986" y="1013883"/>
                  <a:pt x="129309" y="1025237"/>
                </a:cubicBezTo>
                <a:cubicBezTo>
                  <a:pt x="119380" y="1045094"/>
                  <a:pt x="104679" y="1062182"/>
                  <a:pt x="92364" y="1080655"/>
                </a:cubicBezTo>
                <a:cubicBezTo>
                  <a:pt x="66252" y="1119823"/>
                  <a:pt x="78857" y="1098432"/>
                  <a:pt x="55418" y="1145309"/>
                </a:cubicBezTo>
                <a:cubicBezTo>
                  <a:pt x="52339" y="1157624"/>
                  <a:pt x="50639" y="1170369"/>
                  <a:pt x="46182" y="1182255"/>
                </a:cubicBezTo>
                <a:cubicBezTo>
                  <a:pt x="38513" y="1202705"/>
                  <a:pt x="22633" y="1229047"/>
                  <a:pt x="9237" y="1246909"/>
                </a:cubicBezTo>
                <a:cubicBezTo>
                  <a:pt x="6624" y="1250393"/>
                  <a:pt x="3079" y="1253067"/>
                  <a:pt x="0" y="1256146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 24"/>
          <p:cNvSpPr/>
          <p:nvPr/>
        </p:nvSpPr>
        <p:spPr>
          <a:xfrm rot="11544316">
            <a:off x="3228338" y="2064802"/>
            <a:ext cx="910790" cy="1001294"/>
          </a:xfrm>
          <a:custGeom>
            <a:avLst/>
            <a:gdLst>
              <a:gd name="connsiteX0" fmla="*/ 1671782 w 1671782"/>
              <a:gd name="connsiteY0" fmla="*/ 0 h 1256146"/>
              <a:gd name="connsiteX1" fmla="*/ 1560946 w 1671782"/>
              <a:gd name="connsiteY1" fmla="*/ 9237 h 1256146"/>
              <a:gd name="connsiteX2" fmla="*/ 1505528 w 1671782"/>
              <a:gd name="connsiteY2" fmla="*/ 27709 h 1256146"/>
              <a:gd name="connsiteX3" fmla="*/ 1422400 w 1671782"/>
              <a:gd name="connsiteY3" fmla="*/ 36946 h 1256146"/>
              <a:gd name="connsiteX4" fmla="*/ 1348509 w 1671782"/>
              <a:gd name="connsiteY4" fmla="*/ 46182 h 1256146"/>
              <a:gd name="connsiteX5" fmla="*/ 1246909 w 1671782"/>
              <a:gd name="connsiteY5" fmla="*/ 73891 h 1256146"/>
              <a:gd name="connsiteX6" fmla="*/ 1154546 w 1671782"/>
              <a:gd name="connsiteY6" fmla="*/ 92364 h 1256146"/>
              <a:gd name="connsiteX7" fmla="*/ 997528 w 1671782"/>
              <a:gd name="connsiteY7" fmla="*/ 147782 h 1256146"/>
              <a:gd name="connsiteX8" fmla="*/ 849746 w 1671782"/>
              <a:gd name="connsiteY8" fmla="*/ 193964 h 1256146"/>
              <a:gd name="connsiteX9" fmla="*/ 803564 w 1671782"/>
              <a:gd name="connsiteY9" fmla="*/ 221673 h 1256146"/>
              <a:gd name="connsiteX10" fmla="*/ 711200 w 1671782"/>
              <a:gd name="connsiteY10" fmla="*/ 295564 h 1256146"/>
              <a:gd name="connsiteX11" fmla="*/ 665018 w 1671782"/>
              <a:gd name="connsiteY11" fmla="*/ 314037 h 1256146"/>
              <a:gd name="connsiteX12" fmla="*/ 600364 w 1671782"/>
              <a:gd name="connsiteY12" fmla="*/ 369455 h 1256146"/>
              <a:gd name="connsiteX13" fmla="*/ 535709 w 1671782"/>
              <a:gd name="connsiteY13" fmla="*/ 415637 h 1256146"/>
              <a:gd name="connsiteX14" fmla="*/ 452582 w 1671782"/>
              <a:gd name="connsiteY14" fmla="*/ 498764 h 1256146"/>
              <a:gd name="connsiteX15" fmla="*/ 424873 w 1671782"/>
              <a:gd name="connsiteY15" fmla="*/ 535709 h 1256146"/>
              <a:gd name="connsiteX16" fmla="*/ 387928 w 1671782"/>
              <a:gd name="connsiteY16" fmla="*/ 563419 h 1256146"/>
              <a:gd name="connsiteX17" fmla="*/ 369455 w 1671782"/>
              <a:gd name="connsiteY17" fmla="*/ 591128 h 1256146"/>
              <a:gd name="connsiteX18" fmla="*/ 286328 w 1671782"/>
              <a:gd name="connsiteY18" fmla="*/ 692728 h 1256146"/>
              <a:gd name="connsiteX19" fmla="*/ 267855 w 1671782"/>
              <a:gd name="connsiteY19" fmla="*/ 729673 h 1256146"/>
              <a:gd name="connsiteX20" fmla="*/ 258618 w 1671782"/>
              <a:gd name="connsiteY20" fmla="*/ 757382 h 1256146"/>
              <a:gd name="connsiteX21" fmla="*/ 240146 w 1671782"/>
              <a:gd name="connsiteY21" fmla="*/ 785091 h 1256146"/>
              <a:gd name="connsiteX22" fmla="*/ 212437 w 1671782"/>
              <a:gd name="connsiteY22" fmla="*/ 840509 h 1256146"/>
              <a:gd name="connsiteX23" fmla="*/ 203200 w 1671782"/>
              <a:gd name="connsiteY23" fmla="*/ 868219 h 1256146"/>
              <a:gd name="connsiteX24" fmla="*/ 157018 w 1671782"/>
              <a:gd name="connsiteY24" fmla="*/ 932873 h 1256146"/>
              <a:gd name="connsiteX25" fmla="*/ 138546 w 1671782"/>
              <a:gd name="connsiteY25" fmla="*/ 988291 h 1256146"/>
              <a:gd name="connsiteX26" fmla="*/ 129309 w 1671782"/>
              <a:gd name="connsiteY26" fmla="*/ 1025237 h 1256146"/>
              <a:gd name="connsiteX27" fmla="*/ 92364 w 1671782"/>
              <a:gd name="connsiteY27" fmla="*/ 1080655 h 1256146"/>
              <a:gd name="connsiteX28" fmla="*/ 55418 w 1671782"/>
              <a:gd name="connsiteY28" fmla="*/ 1145309 h 1256146"/>
              <a:gd name="connsiteX29" fmla="*/ 46182 w 1671782"/>
              <a:gd name="connsiteY29" fmla="*/ 1182255 h 1256146"/>
              <a:gd name="connsiteX30" fmla="*/ 9237 w 1671782"/>
              <a:gd name="connsiteY30" fmla="*/ 1246909 h 1256146"/>
              <a:gd name="connsiteX31" fmla="*/ 0 w 1671782"/>
              <a:gd name="connsiteY31" fmla="*/ 1256146 h 125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71782" h="1256146">
                <a:moveTo>
                  <a:pt x="1671782" y="0"/>
                </a:moveTo>
                <a:cubicBezTo>
                  <a:pt x="1634837" y="3079"/>
                  <a:pt x="1597515" y="3142"/>
                  <a:pt x="1560946" y="9237"/>
                </a:cubicBezTo>
                <a:cubicBezTo>
                  <a:pt x="1541739" y="12438"/>
                  <a:pt x="1524622" y="23890"/>
                  <a:pt x="1505528" y="27709"/>
                </a:cubicBezTo>
                <a:cubicBezTo>
                  <a:pt x="1478190" y="33177"/>
                  <a:pt x="1450089" y="33688"/>
                  <a:pt x="1422400" y="36946"/>
                </a:cubicBezTo>
                <a:lnTo>
                  <a:pt x="1348509" y="46182"/>
                </a:lnTo>
                <a:cubicBezTo>
                  <a:pt x="1314642" y="55418"/>
                  <a:pt x="1281058" y="65760"/>
                  <a:pt x="1246909" y="73891"/>
                </a:cubicBezTo>
                <a:cubicBezTo>
                  <a:pt x="1216365" y="81163"/>
                  <a:pt x="1184910" y="84374"/>
                  <a:pt x="1154546" y="92364"/>
                </a:cubicBezTo>
                <a:cubicBezTo>
                  <a:pt x="1103313" y="105846"/>
                  <a:pt x="1047567" y="130121"/>
                  <a:pt x="997528" y="147782"/>
                </a:cubicBezTo>
                <a:cubicBezTo>
                  <a:pt x="923592" y="173877"/>
                  <a:pt x="919113" y="174144"/>
                  <a:pt x="849746" y="193964"/>
                </a:cubicBezTo>
                <a:cubicBezTo>
                  <a:pt x="834352" y="203200"/>
                  <a:pt x="818041" y="211057"/>
                  <a:pt x="803564" y="221673"/>
                </a:cubicBezTo>
                <a:cubicBezTo>
                  <a:pt x="771769" y="244989"/>
                  <a:pt x="747808" y="280921"/>
                  <a:pt x="711200" y="295564"/>
                </a:cubicBezTo>
                <a:lnTo>
                  <a:pt x="665018" y="314037"/>
                </a:lnTo>
                <a:cubicBezTo>
                  <a:pt x="596262" y="382793"/>
                  <a:pt x="683305" y="298362"/>
                  <a:pt x="600364" y="369455"/>
                </a:cubicBezTo>
                <a:cubicBezTo>
                  <a:pt x="547941" y="414389"/>
                  <a:pt x="600126" y="383429"/>
                  <a:pt x="535709" y="415637"/>
                </a:cubicBezTo>
                <a:cubicBezTo>
                  <a:pt x="472048" y="500517"/>
                  <a:pt x="553448" y="397898"/>
                  <a:pt x="452582" y="498764"/>
                </a:cubicBezTo>
                <a:cubicBezTo>
                  <a:pt x="441697" y="509649"/>
                  <a:pt x="435758" y="524824"/>
                  <a:pt x="424873" y="535709"/>
                </a:cubicBezTo>
                <a:cubicBezTo>
                  <a:pt x="413988" y="546594"/>
                  <a:pt x="398813" y="552534"/>
                  <a:pt x="387928" y="563419"/>
                </a:cubicBezTo>
                <a:cubicBezTo>
                  <a:pt x="380079" y="571268"/>
                  <a:pt x="376562" y="582600"/>
                  <a:pt x="369455" y="591128"/>
                </a:cubicBezTo>
                <a:cubicBezTo>
                  <a:pt x="329969" y="638511"/>
                  <a:pt x="326029" y="613329"/>
                  <a:pt x="286328" y="692728"/>
                </a:cubicBezTo>
                <a:cubicBezTo>
                  <a:pt x="280170" y="705043"/>
                  <a:pt x="273279" y="717018"/>
                  <a:pt x="267855" y="729673"/>
                </a:cubicBezTo>
                <a:cubicBezTo>
                  <a:pt x="264020" y="738622"/>
                  <a:pt x="262972" y="748674"/>
                  <a:pt x="258618" y="757382"/>
                </a:cubicBezTo>
                <a:cubicBezTo>
                  <a:pt x="253654" y="767311"/>
                  <a:pt x="245537" y="775387"/>
                  <a:pt x="240146" y="785091"/>
                </a:cubicBezTo>
                <a:cubicBezTo>
                  <a:pt x="230116" y="803145"/>
                  <a:pt x="220825" y="821636"/>
                  <a:pt x="212437" y="840509"/>
                </a:cubicBezTo>
                <a:cubicBezTo>
                  <a:pt x="208483" y="849406"/>
                  <a:pt x="208601" y="860118"/>
                  <a:pt x="203200" y="868219"/>
                </a:cubicBezTo>
                <a:cubicBezTo>
                  <a:pt x="158568" y="935167"/>
                  <a:pt x="188909" y="853146"/>
                  <a:pt x="157018" y="932873"/>
                </a:cubicBezTo>
                <a:cubicBezTo>
                  <a:pt x="149786" y="950952"/>
                  <a:pt x="143269" y="969401"/>
                  <a:pt x="138546" y="988291"/>
                </a:cubicBezTo>
                <a:cubicBezTo>
                  <a:pt x="135467" y="1000606"/>
                  <a:pt x="134986" y="1013883"/>
                  <a:pt x="129309" y="1025237"/>
                </a:cubicBezTo>
                <a:cubicBezTo>
                  <a:pt x="119380" y="1045094"/>
                  <a:pt x="104679" y="1062182"/>
                  <a:pt x="92364" y="1080655"/>
                </a:cubicBezTo>
                <a:cubicBezTo>
                  <a:pt x="66252" y="1119823"/>
                  <a:pt x="78857" y="1098432"/>
                  <a:pt x="55418" y="1145309"/>
                </a:cubicBezTo>
                <a:cubicBezTo>
                  <a:pt x="52339" y="1157624"/>
                  <a:pt x="50639" y="1170369"/>
                  <a:pt x="46182" y="1182255"/>
                </a:cubicBezTo>
                <a:cubicBezTo>
                  <a:pt x="38513" y="1202705"/>
                  <a:pt x="22633" y="1229047"/>
                  <a:pt x="9237" y="1246909"/>
                </a:cubicBezTo>
                <a:cubicBezTo>
                  <a:pt x="6624" y="1250393"/>
                  <a:pt x="3079" y="1253067"/>
                  <a:pt x="0" y="1256146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563554" y="3278340"/>
            <a:ext cx="569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pt-BR" sz="2400" b="1" dirty="0">
                <a:solidFill>
                  <a:srgbClr val="FF0000"/>
                </a:solidFill>
              </a:rPr>
              <a:t>G mais negativo do que – 6.5 Kcal/mol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</a:rPr>
              <a:t>Equilíbrio é tão deslocado para produto, que não pode ser revertido!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21058" y="3141122"/>
            <a:ext cx="5841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pt-BR" sz="2400" b="1" dirty="0">
                <a:solidFill>
                  <a:srgbClr val="FF0000"/>
                </a:solidFill>
              </a:rPr>
              <a:t>G menos negativo do que – 6.5 Kcal/mol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</a:rPr>
              <a:t>Equilíbrio ocorre na condição de concentrações equivalentes de reagentes e produtos ou não é tão deslocado para produto, de tal forma que pode ser revertido!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11366" y="49580"/>
            <a:ext cx="4926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Flechas em Bioquímica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563553" y="6109765"/>
            <a:ext cx="3930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</a:t>
            </a:r>
          </a:p>
          <a:p>
            <a:endParaRPr lang="pt-BR" sz="6000" dirty="0"/>
          </a:p>
        </p:txBody>
      </p:sp>
      <p:cxnSp>
        <p:nvCxnSpPr>
          <p:cNvPr id="42" name="Conector de Seta Reta 41"/>
          <p:cNvCxnSpPr/>
          <p:nvPr/>
        </p:nvCxnSpPr>
        <p:spPr>
          <a:xfrm>
            <a:off x="2976780" y="6370540"/>
            <a:ext cx="454933" cy="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H="1" flipV="1">
            <a:off x="2936392" y="6463919"/>
            <a:ext cx="495322" cy="1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787941" y="6238319"/>
            <a:ext cx="22541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</a:t>
            </a:r>
            <a:r>
              <a:rPr lang="pt-BR" sz="2800" baseline="-25000" dirty="0"/>
              <a:t> </a:t>
            </a:r>
            <a:r>
              <a:rPr lang="pt-BR" sz="2800" dirty="0"/>
              <a:t>+</a:t>
            </a:r>
            <a:r>
              <a:rPr lang="pt-BR" sz="2800" baseline="-25000" dirty="0"/>
              <a:t> </a:t>
            </a:r>
            <a:r>
              <a:rPr lang="pt-BR" sz="2800" dirty="0"/>
              <a:t>NADH + H</a:t>
            </a:r>
            <a:r>
              <a:rPr lang="pt-BR" sz="2800" baseline="30000" dirty="0"/>
              <a:t>+</a:t>
            </a:r>
            <a:endParaRPr lang="pt-BR" sz="2800" dirty="0"/>
          </a:p>
          <a:p>
            <a:endParaRPr lang="pt-BR" sz="6000" dirty="0"/>
          </a:p>
        </p:txBody>
      </p:sp>
      <p:cxnSp>
        <p:nvCxnSpPr>
          <p:cNvPr id="52" name="Conector de Seta Reta 51"/>
          <p:cNvCxnSpPr/>
          <p:nvPr/>
        </p:nvCxnSpPr>
        <p:spPr>
          <a:xfrm>
            <a:off x="7080850" y="6300291"/>
            <a:ext cx="1390735" cy="1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flipH="1" flipV="1">
            <a:off x="7065647" y="6449709"/>
            <a:ext cx="495322" cy="14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812044" y="6219833"/>
            <a:ext cx="1808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AH</a:t>
            </a:r>
            <a:r>
              <a:rPr lang="pt-BR" sz="2800" baseline="-25000" dirty="0"/>
              <a:t>2 </a:t>
            </a:r>
            <a:r>
              <a:rPr lang="pt-BR" sz="2800" dirty="0"/>
              <a:t>+</a:t>
            </a:r>
            <a:r>
              <a:rPr lang="pt-BR" sz="2800" baseline="-25000" dirty="0"/>
              <a:t> </a:t>
            </a:r>
            <a:r>
              <a:rPr lang="pt-BR" sz="2800" dirty="0"/>
              <a:t>NAD</a:t>
            </a:r>
            <a:r>
              <a:rPr lang="pt-BR" sz="2800" baseline="30000" dirty="0"/>
              <a:t>+</a:t>
            </a:r>
            <a:endParaRPr lang="pt-BR" sz="2800" dirty="0"/>
          </a:p>
          <a:p>
            <a:endParaRPr lang="pt-BR" sz="60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8487839" y="6109765"/>
            <a:ext cx="567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B</a:t>
            </a:r>
          </a:p>
          <a:p>
            <a:endParaRPr lang="pt-BR" sz="60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511366" y="5466899"/>
            <a:ext cx="1168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Como são as equações em formato clássico de equilíbrios químicos!</a:t>
            </a:r>
          </a:p>
        </p:txBody>
      </p:sp>
    </p:spTree>
    <p:extLst>
      <p:ext uri="{BB962C8B-B14F-4D97-AF65-F5344CB8AC3E}">
        <p14:creationId xmlns:p14="http://schemas.microsoft.com/office/powerpoint/2010/main" val="4122275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8EBB3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8EBB3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hninger">
  <a:themeElements>
    <a:clrScheme name="Lehnin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hning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8EBB3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8EBB3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nin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nin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11061</TotalTime>
  <Words>821</Words>
  <Application>Microsoft Office PowerPoint</Application>
  <PresentationFormat>Widescreen</PresentationFormat>
  <Paragraphs>174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32</vt:i4>
      </vt:variant>
    </vt:vector>
  </HeadingPairs>
  <TitlesOfParts>
    <vt:vector size="47" baseType="lpstr">
      <vt:lpstr>DengXian</vt:lpstr>
      <vt:lpstr>Arial</vt:lpstr>
      <vt:lpstr>Calibri</vt:lpstr>
      <vt:lpstr>Calibri Light</vt:lpstr>
      <vt:lpstr>inherit</vt:lpstr>
      <vt:lpstr>Lucida Grande</vt:lpstr>
      <vt:lpstr>Lucida Handwriting</vt:lpstr>
      <vt:lpstr>Poppins</vt:lpstr>
      <vt:lpstr>Times</vt:lpstr>
      <vt:lpstr>Times New Roman</vt:lpstr>
      <vt:lpstr>Tema do Office</vt:lpstr>
      <vt:lpstr>Estrutura padrão</vt:lpstr>
      <vt:lpstr>Lehninger</vt:lpstr>
      <vt:lpstr>1_Estrutura padrão</vt:lpstr>
      <vt:lpstr>Default Design</vt:lpstr>
      <vt:lpstr>Introdução ao metabolismo</vt:lpstr>
      <vt:lpstr>Termodinâmica</vt:lpstr>
      <vt:lpstr>1 Lei: Conservação da energia,  Energia não é criada nem destruída</vt:lpstr>
      <vt:lpstr>2 Lei: A entropia do universo sempre aumenta em processos espontâneos </vt:lpstr>
      <vt:lpstr>Equação de Gibbs</vt:lpstr>
      <vt:lpstr>Apresentação do PowerPoint</vt:lpstr>
      <vt:lpstr>Nomenclatura de enzimas</vt:lpstr>
      <vt:lpstr>Apresentação do PowerPoint</vt:lpstr>
      <vt:lpstr>Apresentação do PowerPoint</vt:lpstr>
      <vt:lpstr>Tipos de reações de óxido-redução</vt:lpstr>
      <vt:lpstr>Oxidação do carbono:  remoção de hidrogênio e adição de oxigênio</vt:lpstr>
      <vt:lpstr>Apresentação do PowerPoint</vt:lpstr>
      <vt:lpstr>Energia é usado para sintetizar ATP </vt:lpstr>
      <vt:lpstr>Apresentação do PowerPoint</vt:lpstr>
      <vt:lpstr>Apresentação do PowerPoint</vt:lpstr>
      <vt:lpstr>Acoplamento de oxidação com síntese de ATP</vt:lpstr>
      <vt:lpstr>Apresentação do PowerPoint</vt:lpstr>
      <vt:lpstr>Apresentação do PowerPoint</vt:lpstr>
      <vt:lpstr>Como ATP funciona? Acoplamento de reações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metabolismo</dc:title>
  <dc:creator>mauricio baptista</dc:creator>
  <cp:lastModifiedBy>Helena Couto Junqueira</cp:lastModifiedBy>
  <cp:revision>41</cp:revision>
  <dcterms:created xsi:type="dcterms:W3CDTF">2020-08-11T22:02:08Z</dcterms:created>
  <dcterms:modified xsi:type="dcterms:W3CDTF">2023-08-10T14:38:18Z</dcterms:modified>
</cp:coreProperties>
</file>