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0"/>
  </p:notesMasterIdLst>
  <p:sldIdLst>
    <p:sldId id="335" r:id="rId2"/>
    <p:sldId id="336" r:id="rId3"/>
    <p:sldId id="338" r:id="rId4"/>
    <p:sldId id="339" r:id="rId5"/>
    <p:sldId id="340" r:id="rId6"/>
    <p:sldId id="341" r:id="rId7"/>
    <p:sldId id="342" r:id="rId8"/>
    <p:sldId id="343" r:id="rId9"/>
  </p:sldIdLst>
  <p:sldSz cx="9144000" cy="5143500" type="screen16x9"/>
  <p:notesSz cx="51435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6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41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0A5EC-13BC-4971-9647-4930046DE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F35B7C-31C5-4DB1-BC38-4448DE528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D3FA0-F9DC-4370-84D0-F93B464D3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767EA-BD79-4A6E-8879-67E4CF5C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88B27-8D7B-44D4-AB8E-83E9CBFC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8485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184EE-5572-4C9C-8820-8AF1B9B16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0A447-CB41-4804-87DA-5538C07D5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C56D6-5797-419F-A9F1-00E26075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1A5CF-2D49-4FAA-9732-98919D5E4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4975E-A729-471B-BD53-63D0F31AF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86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F98AB9-CA08-4C0B-84D6-9108D1D6B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4F6FA-3CE6-4345-88DB-EA2031EE1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283F6-17C3-4D7F-ABE1-7849D197D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E294C-4095-444C-AF1D-39E40B56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145DC-B3B0-45CD-AC3A-DF320D62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1787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C869-CA3F-416F-9F96-F3442B66F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9994A-38EC-49BC-94B9-A13AB92D0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37F58-E0B9-44F9-867B-7B25F66BC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B4177-367B-43CD-80B4-4735213F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3BE2-626B-406B-8C22-C45E3E987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626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B2D22-84B9-4E8E-A517-F3F3221F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850C5-AF93-4C46-932C-28C2B92E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C395D-70E0-47CC-8DCE-6BBECFEA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8328C-BEF1-48D7-926E-661A5DF4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3B76F-328B-49A9-8451-23C50AE33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9152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56CB-DCDF-43F4-A16C-227B7711A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FD793-1D1F-4E58-81DD-88F1B5E61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F5CB4-7AEC-444E-9B6E-67EA8F678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228CB-28E2-4B14-9B47-A1F07A72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F5517-BE42-41C7-945D-B4FA68E4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92B95-FD0C-402F-9F5A-EF1BCC6B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168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E86D5-5699-4C95-A716-C066CAD2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8588F-5F2D-47E0-8DD4-71259D66E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68D28-9CE0-4544-8FA8-C74F1EC12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BA170-2325-4541-8BD9-5BC897E65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4D76C-9FA0-4FD1-98A8-950B6B814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7F0B3-97F5-4D44-9FE6-0575A7F2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0268C0-BC39-4FFA-A707-DD93905A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A8F4CF-98D1-413A-901A-EA535DEE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748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CF09-A30E-4BD2-821A-DB164DA0A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7EAEB-4DE7-46FB-8E23-81277129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37C77-2435-46B2-AB8E-598F1B4C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58319-898D-4CB5-8217-B6A8075B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84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CB39E-6A83-4039-87E4-84ADAB4D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5487F7-3625-4856-864F-4CC2EBF4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B4BFB-B896-40A6-90D9-833DF13D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0346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98E51-D927-43E3-9A87-A3A6C98B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08E9E-3791-47E0-BA31-C52297626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4EDA2-4EAA-456B-8C8B-1E26D3A00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93BC3-0BF7-401B-9D43-1F38A959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5CC9A-058E-4D31-8136-DFC6447B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89CBB-DAE4-4A19-B1AF-AE969639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13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98D37-609A-4F25-9268-37048061F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E8ADAB-660E-4511-8DFA-7FFC33E75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75C99-8B5C-495D-82ED-D4E977BD3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A0C66-3FCF-4998-B107-20E66EA6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36846-4BFA-46E5-9D85-A5807C4E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7241D-3BDF-4168-A2D3-E07D6009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5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F1D847-9BC9-434B-A796-924AED57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DF1CA-9916-4685-9C4C-2902B2331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B540B-944A-4216-B078-D77DB0E29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4026-511C-4C1E-9379-BAC3A79F777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56154-6B8C-4F9D-955E-1FC164922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BCA7D-7911-49B8-A40D-F5D9BCE8B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D2C1-8B5D-45AB-8309-98481A87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3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2ObyRy9dG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FAB7-F4B1-478E-BD65-82383B49E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PRO5802 - Programação de Produção Intermitente (2021)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C11CF-C8ED-4C57-A3BB-24EECD659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Aula 10 – Status </a:t>
            </a:r>
            <a:r>
              <a:rPr lang="en-US" dirty="0" err="1"/>
              <a:t>Projeto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Prof. Daniel de Oliveira Mota</a:t>
            </a:r>
          </a:p>
        </p:txBody>
      </p:sp>
    </p:spTree>
    <p:extLst>
      <p:ext uri="{BB962C8B-B14F-4D97-AF65-F5344CB8AC3E}">
        <p14:creationId xmlns:p14="http://schemas.microsoft.com/office/powerpoint/2010/main" val="31897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B712-7BD6-4FB7-816C-267EFD3F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Grupo 1: Matheus e Carol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BB7C1-092B-4E62-8B28-5871031B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Tema</a:t>
            </a:r>
            <a:r>
              <a:rPr lang="en-US" dirty="0"/>
              <a:t>: Group Scheduling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623056-B1FF-4F89-9B19-6C217716A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52778"/>
              </p:ext>
            </p:extLst>
          </p:nvPr>
        </p:nvGraphicFramePr>
        <p:xfrm>
          <a:off x="34636" y="1710459"/>
          <a:ext cx="9040091" cy="226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0442087"/>
                    </a:ext>
                  </a:extLst>
                </a:gridCol>
                <a:gridCol w="6356928">
                  <a:extLst>
                    <a:ext uri="{9D8B030D-6E8A-4147-A177-3AD203B41FA5}">
                      <a16:colId xmlns:a16="http://schemas.microsoft.com/office/drawing/2014/main" val="871439991"/>
                    </a:ext>
                  </a:extLst>
                </a:gridCol>
                <a:gridCol w="651163">
                  <a:extLst>
                    <a:ext uri="{9D8B030D-6E8A-4147-A177-3AD203B41FA5}">
                      <a16:colId xmlns:a16="http://schemas.microsoft.com/office/drawing/2014/main" val="68912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1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Caso: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Programação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caminhões</a:t>
                      </a:r>
                      <a:r>
                        <a:rPr lang="en-US" dirty="0"/>
                        <a:t> num terminal de </a:t>
                      </a:r>
                      <a:r>
                        <a:rPr lang="en-US" dirty="0" err="1"/>
                        <a:t>grãos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94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Experimento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Planilha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caminhões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1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0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3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2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B712-7BD6-4FB7-816C-267EFD3F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Grupo 2: Alan e Felipe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BB7C1-092B-4E62-8B28-5871031B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Tema</a:t>
            </a:r>
            <a:r>
              <a:rPr lang="en-US" dirty="0"/>
              <a:t>: Job Shop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623056-B1FF-4F89-9B19-6C217716A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86952"/>
              </p:ext>
            </p:extLst>
          </p:nvPr>
        </p:nvGraphicFramePr>
        <p:xfrm>
          <a:off x="34636" y="1710459"/>
          <a:ext cx="9040091" cy="226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0442087"/>
                    </a:ext>
                  </a:extLst>
                </a:gridCol>
                <a:gridCol w="6356928">
                  <a:extLst>
                    <a:ext uri="{9D8B030D-6E8A-4147-A177-3AD203B41FA5}">
                      <a16:colId xmlns:a16="http://schemas.microsoft.com/office/drawing/2014/main" val="871439991"/>
                    </a:ext>
                  </a:extLst>
                </a:gridCol>
                <a:gridCol w="651163">
                  <a:extLst>
                    <a:ext uri="{9D8B030D-6E8A-4147-A177-3AD203B41FA5}">
                      <a16:colId xmlns:a16="http://schemas.microsoft.com/office/drawing/2014/main" val="68912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1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Caso: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Programação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entregas</a:t>
                      </a:r>
                      <a:r>
                        <a:rPr lang="en-US" dirty="0"/>
                        <a:t> de carga com </a:t>
                      </a:r>
                      <a:r>
                        <a:rPr lang="en-US" dirty="0" err="1"/>
                        <a:t>foco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ocupação</a:t>
                      </a:r>
                      <a:r>
                        <a:rPr lang="en-US" dirty="0"/>
                        <a:t> das </a:t>
                      </a:r>
                      <a:r>
                        <a:rPr lang="en-US" dirty="0" err="1"/>
                        <a:t>baias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descarga</a:t>
                      </a:r>
                      <a:r>
                        <a:rPr lang="en-US" dirty="0"/>
                        <a:t>/carga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94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Experimento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Planilha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caminhões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1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0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3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58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B712-7BD6-4FB7-816C-267EFD3F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Grupo 3: André e Alex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BB7C1-092B-4E62-8B28-5871031B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Tema</a:t>
            </a:r>
            <a:r>
              <a:rPr lang="en-US" dirty="0"/>
              <a:t>: No Wait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623056-B1FF-4F89-9B19-6C217716A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869083"/>
              </p:ext>
            </p:extLst>
          </p:nvPr>
        </p:nvGraphicFramePr>
        <p:xfrm>
          <a:off x="34636" y="1710459"/>
          <a:ext cx="9040091" cy="239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0442087"/>
                    </a:ext>
                  </a:extLst>
                </a:gridCol>
                <a:gridCol w="6356928">
                  <a:extLst>
                    <a:ext uri="{9D8B030D-6E8A-4147-A177-3AD203B41FA5}">
                      <a16:colId xmlns:a16="http://schemas.microsoft.com/office/drawing/2014/main" val="871439991"/>
                    </a:ext>
                  </a:extLst>
                </a:gridCol>
                <a:gridCol w="651163">
                  <a:extLst>
                    <a:ext uri="{9D8B030D-6E8A-4147-A177-3AD203B41FA5}">
                      <a16:colId xmlns:a16="http://schemas.microsoft.com/office/drawing/2014/main" val="68912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1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Caso: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Programação</a:t>
                      </a:r>
                      <a:r>
                        <a:rPr lang="en-US" dirty="0"/>
                        <a:t> do </a:t>
                      </a:r>
                      <a:r>
                        <a:rPr lang="en-US" dirty="0" err="1"/>
                        <a:t>processo</a:t>
                      </a:r>
                      <a:r>
                        <a:rPr lang="en-US" dirty="0"/>
                        <a:t> de pintura </a:t>
                      </a:r>
                      <a:r>
                        <a:rPr lang="en-US" dirty="0" err="1"/>
                        <a:t>eletrostática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flowshop</a:t>
                      </a:r>
                      <a:r>
                        <a:rPr lang="en-US" dirty="0"/>
                        <a:t>, F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0" dirty="0"/>
                        <a:t>/</a:t>
                      </a:r>
                      <a:r>
                        <a:rPr lang="en-US" baseline="0" dirty="0" err="1"/>
                        <a:t>NoWait</a:t>
                      </a:r>
                      <a:r>
                        <a:rPr lang="en-US" baseline="0" dirty="0"/>
                        <a:t>/</a:t>
                      </a:r>
                      <a:r>
                        <a:rPr lang="en-US" baseline="0" dirty="0" err="1"/>
                        <a:t>C</a:t>
                      </a:r>
                      <a:r>
                        <a:rPr lang="en-US" baseline="-25000" dirty="0" err="1"/>
                        <a:t>max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94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Experimento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Planilha</a:t>
                      </a:r>
                      <a:r>
                        <a:rPr lang="en-US" dirty="0"/>
                        <a:t> dados reais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1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0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3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48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B712-7BD6-4FB7-816C-267EFD3F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Grupo 4: Arthur e Rafael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BB7C1-092B-4E62-8B28-5871031B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Tema</a:t>
            </a:r>
            <a:r>
              <a:rPr lang="en-US" dirty="0"/>
              <a:t>: Buffer </a:t>
            </a:r>
            <a:r>
              <a:rPr lang="en-US" dirty="0" err="1"/>
              <a:t>limitado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623056-B1FF-4F89-9B19-6C217716A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36250"/>
              </p:ext>
            </p:extLst>
          </p:nvPr>
        </p:nvGraphicFramePr>
        <p:xfrm>
          <a:off x="34636" y="1710459"/>
          <a:ext cx="9040091" cy="239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0442087"/>
                    </a:ext>
                  </a:extLst>
                </a:gridCol>
                <a:gridCol w="6356928">
                  <a:extLst>
                    <a:ext uri="{9D8B030D-6E8A-4147-A177-3AD203B41FA5}">
                      <a16:colId xmlns:a16="http://schemas.microsoft.com/office/drawing/2014/main" val="871439991"/>
                    </a:ext>
                  </a:extLst>
                </a:gridCol>
                <a:gridCol w="651163">
                  <a:extLst>
                    <a:ext uri="{9D8B030D-6E8A-4147-A177-3AD203B41FA5}">
                      <a16:colId xmlns:a16="http://schemas.microsoft.com/office/drawing/2014/main" val="68912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1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Caso: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Processo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extração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petróleo</a:t>
                      </a:r>
                      <a:endParaRPr lang="en-US" dirty="0"/>
                    </a:p>
                    <a:p>
                      <a:r>
                        <a:rPr lang="en-US" dirty="0">
                          <a:hlinkClick r:id="rId2"/>
                        </a:rPr>
                        <a:t>https://youtu.be/a2ObyRy9dG8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94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Experimento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Planilha</a:t>
                      </a:r>
                      <a:r>
                        <a:rPr lang="en-US" dirty="0"/>
                        <a:t> dados 5x20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1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0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3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46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B712-7BD6-4FB7-816C-267EFD3F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Grupo 5: Fernanda e Marcelo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BB7C1-092B-4E62-8B28-5871031B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Tema</a:t>
            </a:r>
            <a:r>
              <a:rPr lang="en-US" dirty="0"/>
              <a:t>: Buffer tempo </a:t>
            </a:r>
            <a:r>
              <a:rPr lang="en-US" dirty="0" err="1"/>
              <a:t>limitado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623056-B1FF-4F89-9B19-6C217716A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552992"/>
              </p:ext>
            </p:extLst>
          </p:nvPr>
        </p:nvGraphicFramePr>
        <p:xfrm>
          <a:off x="34636" y="1710459"/>
          <a:ext cx="9040091" cy="226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0442087"/>
                    </a:ext>
                  </a:extLst>
                </a:gridCol>
                <a:gridCol w="6356928">
                  <a:extLst>
                    <a:ext uri="{9D8B030D-6E8A-4147-A177-3AD203B41FA5}">
                      <a16:colId xmlns:a16="http://schemas.microsoft.com/office/drawing/2014/main" val="871439991"/>
                    </a:ext>
                  </a:extLst>
                </a:gridCol>
                <a:gridCol w="651163">
                  <a:extLst>
                    <a:ext uri="{9D8B030D-6E8A-4147-A177-3AD203B41FA5}">
                      <a16:colId xmlns:a16="http://schemas.microsoft.com/office/drawing/2014/main" val="68912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1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Caso: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Eurofarma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94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Experimento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Planilha</a:t>
                      </a:r>
                      <a:r>
                        <a:rPr lang="en-US" dirty="0"/>
                        <a:t> dados 5x20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1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0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3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152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B712-7BD6-4FB7-816C-267EFD3F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Grupo 6: </a:t>
            </a:r>
            <a:r>
              <a:rPr lang="en-US" dirty="0" err="1"/>
              <a:t>Cris</a:t>
            </a:r>
            <a:r>
              <a:rPr lang="en-US" dirty="0"/>
              <a:t> e Eder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BB7C1-092B-4E62-8B28-5871031B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Tema</a:t>
            </a:r>
            <a:r>
              <a:rPr lang="en-US" dirty="0"/>
              <a:t>: Blocking </a:t>
            </a:r>
            <a:r>
              <a:rPr lang="en-US" dirty="0" err="1"/>
              <a:t>Flowshop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623056-B1FF-4F89-9B19-6C217716A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14188"/>
              </p:ext>
            </p:extLst>
          </p:nvPr>
        </p:nvGraphicFramePr>
        <p:xfrm>
          <a:off x="34636" y="1710459"/>
          <a:ext cx="9040091" cy="239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0442087"/>
                    </a:ext>
                  </a:extLst>
                </a:gridCol>
                <a:gridCol w="6356928">
                  <a:extLst>
                    <a:ext uri="{9D8B030D-6E8A-4147-A177-3AD203B41FA5}">
                      <a16:colId xmlns:a16="http://schemas.microsoft.com/office/drawing/2014/main" val="871439991"/>
                    </a:ext>
                  </a:extLst>
                </a:gridCol>
                <a:gridCol w="651163">
                  <a:extLst>
                    <a:ext uri="{9D8B030D-6E8A-4147-A177-3AD203B41FA5}">
                      <a16:colId xmlns:a16="http://schemas.microsoft.com/office/drawing/2014/main" val="68912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1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Caso: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Linha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montagem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automobilistica</a:t>
                      </a:r>
                      <a:r>
                        <a:rPr lang="en-US" dirty="0"/>
                        <a:t> com job=</a:t>
                      </a:r>
                      <a:r>
                        <a:rPr lang="en-US" dirty="0" err="1"/>
                        <a:t>bielas</a:t>
                      </a:r>
                      <a:r>
                        <a:rPr lang="en-US" dirty="0"/>
                        <a:t> / machines=</a:t>
                      </a:r>
                      <a:r>
                        <a:rPr lang="en-US" dirty="0" err="1"/>
                        <a:t>trabalhadores</a:t>
                      </a:r>
                      <a:endParaRPr lang="en-US" dirty="0"/>
                    </a:p>
                    <a:p>
                      <a:r>
                        <a:rPr lang="en-US" dirty="0"/>
                        <a:t>5 </a:t>
                      </a:r>
                      <a:r>
                        <a:rPr lang="en-US" dirty="0" err="1"/>
                        <a:t>postos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montando</a:t>
                      </a:r>
                      <a:r>
                        <a:rPr lang="en-US" dirty="0"/>
                        <a:t> 20 </a:t>
                      </a:r>
                      <a:r>
                        <a:rPr lang="en-US" dirty="0" err="1"/>
                        <a:t>bielas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94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Experimento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Instancia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Taillard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1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0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3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81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B712-7BD6-4FB7-816C-267EFD3F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Grupo 7: Alfredo e Marcio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BB7C1-092B-4E62-8B28-5871031B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Tema</a:t>
            </a:r>
            <a:r>
              <a:rPr lang="en-US" dirty="0"/>
              <a:t>: Lot Streaming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623056-B1FF-4F89-9B19-6C217716A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39697"/>
              </p:ext>
            </p:extLst>
          </p:nvPr>
        </p:nvGraphicFramePr>
        <p:xfrm>
          <a:off x="34636" y="1710459"/>
          <a:ext cx="9040091" cy="226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0442087"/>
                    </a:ext>
                  </a:extLst>
                </a:gridCol>
                <a:gridCol w="6356928">
                  <a:extLst>
                    <a:ext uri="{9D8B030D-6E8A-4147-A177-3AD203B41FA5}">
                      <a16:colId xmlns:a16="http://schemas.microsoft.com/office/drawing/2014/main" val="871439991"/>
                    </a:ext>
                  </a:extLst>
                </a:gridCol>
                <a:gridCol w="651163">
                  <a:extLst>
                    <a:ext uri="{9D8B030D-6E8A-4147-A177-3AD203B41FA5}">
                      <a16:colId xmlns:a16="http://schemas.microsoft.com/office/drawing/2014/main" val="68912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2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Título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1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Caso: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Fábrica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parafusos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94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Experimento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Instancia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Taillard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quebrando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lotes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propostos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em</a:t>
                      </a:r>
                      <a:r>
                        <a:rPr lang="en-US" dirty="0"/>
                        <a:t> jobs </a:t>
                      </a:r>
                      <a:r>
                        <a:rPr lang="en-US" dirty="0" err="1"/>
                        <a:t>menores</a:t>
                      </a:r>
                      <a:r>
                        <a:rPr lang="en-US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1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Resultado</a:t>
                      </a: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0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32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18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271</Words>
  <Application>Microsoft Office PowerPoint</Application>
  <PresentationFormat>On-screen Show (16:9)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PRO5802 - Programação de Produção Intermitente (2021)</vt:lpstr>
      <vt:lpstr>Grupo 1: Matheus e Carol</vt:lpstr>
      <vt:lpstr>Grupo 2: Alan e Felipe</vt:lpstr>
      <vt:lpstr>Grupo 3: André e Alex</vt:lpstr>
      <vt:lpstr>Grupo 4: Arthur e Rafael</vt:lpstr>
      <vt:lpstr>Grupo 5: Fernanda e Marcelo</vt:lpstr>
      <vt:lpstr>Grupo 6: Cris e Eder</vt:lpstr>
      <vt:lpstr>Grupo 7: Alfredo e Marcio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Daniel Mota</cp:lastModifiedBy>
  <cp:revision>54</cp:revision>
  <dcterms:created xsi:type="dcterms:W3CDTF">2021-07-04T19:04:21Z</dcterms:created>
  <dcterms:modified xsi:type="dcterms:W3CDTF">2021-08-31T14:10:18Z</dcterms:modified>
</cp:coreProperties>
</file>