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816" r:id="rId5"/>
    <p:sldMasterId id="2147483820" r:id="rId6"/>
    <p:sldMasterId id="2147483927" r:id="rId7"/>
    <p:sldMasterId id="2147483929" r:id="rId8"/>
    <p:sldMasterId id="2147483931" r:id="rId9"/>
    <p:sldMasterId id="2147483986" r:id="rId10"/>
    <p:sldMasterId id="2147483988" r:id="rId11"/>
    <p:sldMasterId id="2147483990" r:id="rId12"/>
    <p:sldMasterId id="2147483992" r:id="rId13"/>
    <p:sldMasterId id="2147483994" r:id="rId14"/>
    <p:sldMasterId id="2147483996" r:id="rId15"/>
    <p:sldMasterId id="2147483997" r:id="rId16"/>
    <p:sldMasterId id="2147484821" r:id="rId17"/>
    <p:sldMasterId id="2147484894" r:id="rId18"/>
  </p:sldMasterIdLst>
  <p:notesMasterIdLst>
    <p:notesMasterId r:id="rId68"/>
  </p:notesMasterIdLst>
  <p:sldIdLst>
    <p:sldId id="1418" r:id="rId19"/>
    <p:sldId id="1416" r:id="rId20"/>
    <p:sldId id="1437" r:id="rId21"/>
    <p:sldId id="1417" r:id="rId22"/>
    <p:sldId id="1436" r:id="rId23"/>
    <p:sldId id="453" r:id="rId24"/>
    <p:sldId id="391" r:id="rId25"/>
    <p:sldId id="397" r:id="rId26"/>
    <p:sldId id="415" r:id="rId27"/>
    <p:sldId id="442" r:id="rId28"/>
    <p:sldId id="399" r:id="rId29"/>
    <p:sldId id="443" r:id="rId30"/>
    <p:sldId id="400" r:id="rId31"/>
    <p:sldId id="1406" r:id="rId32"/>
    <p:sldId id="454" r:id="rId33"/>
    <p:sldId id="451" r:id="rId34"/>
    <p:sldId id="456" r:id="rId35"/>
    <p:sldId id="458" r:id="rId36"/>
    <p:sldId id="460" r:id="rId37"/>
    <p:sldId id="461" r:id="rId38"/>
    <p:sldId id="462" r:id="rId39"/>
    <p:sldId id="463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259" r:id="rId48"/>
    <p:sldId id="1386" r:id="rId49"/>
    <p:sldId id="1407" r:id="rId50"/>
    <p:sldId id="1408" r:id="rId51"/>
    <p:sldId id="1392" r:id="rId52"/>
    <p:sldId id="1401" r:id="rId53"/>
    <p:sldId id="444" r:id="rId54"/>
    <p:sldId id="433" r:id="rId55"/>
    <p:sldId id="431" r:id="rId56"/>
    <p:sldId id="445" r:id="rId57"/>
    <p:sldId id="446" r:id="rId58"/>
    <p:sldId id="1423" r:id="rId59"/>
    <p:sldId id="1419" r:id="rId60"/>
    <p:sldId id="1420" r:id="rId61"/>
    <p:sldId id="1421" r:id="rId62"/>
    <p:sldId id="1422" r:id="rId63"/>
    <p:sldId id="1424" r:id="rId64"/>
    <p:sldId id="1427" r:id="rId65"/>
    <p:sldId id="1428" r:id="rId66"/>
    <p:sldId id="1429" r:id="rId6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28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DFDFD"/>
    <a:srgbClr val="129BCC"/>
    <a:srgbClr val="0E99C0"/>
    <a:srgbClr val="0D7294"/>
    <a:srgbClr val="6ACEF2"/>
    <a:srgbClr val="D8F3FC"/>
    <a:srgbClr val="1E344B"/>
    <a:srgbClr val="009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6044" autoAdjust="0"/>
    <p:restoredTop sz="94662" autoAdjust="0"/>
  </p:normalViewPr>
  <p:slideViewPr>
    <p:cSldViewPr snapToGrid="0">
      <p:cViewPr>
        <p:scale>
          <a:sx n="70" d="100"/>
          <a:sy n="70" d="100"/>
        </p:scale>
        <p:origin x="1566" y="60"/>
      </p:cViewPr>
      <p:guideLst>
        <p:guide orient="horz" pos="864"/>
        <p:guide pos="2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43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72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S&#237;filis_Aquirida2022\Tabelas\Tabelas%20e%20Figuras%20Boletim%202022%20SifAdq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S&#237;filis_Aquirida2022\Tabelas\Tabelas%20e%20Figuras%20Boletim%202022%20SifAdq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HIVadulto\Tabelas\HIVAd_Bol2022_atualizar%20-%20Copia%20Artu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PIDEMIO4\U_Trabalho\1Estado\10Boletins\BOLETIM_2022\HIVadulto\Tabelas\HIVAd_Bol2022_atualizar%20-%20Copia%20Artur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5214515538087"/>
          <c:y val="0.10150961994815816"/>
          <c:w val="0.84148194549794331"/>
          <c:h val="0.6665157564079488"/>
        </c:manualLayout>
      </c:layout>
      <c:lineChart>
        <c:grouping val="standard"/>
        <c:varyColors val="0"/>
        <c:ser>
          <c:idx val="1"/>
          <c:order val="0"/>
          <c:tx>
            <c:v>Masculino</c:v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cat>
            <c:strRef>
              <c:f>'BASE FIG 2'!$B$11:$P$11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'BASE FIG 2'!$B$12:$P$12</c:f>
              <c:numCache>
                <c:formatCode>0.0</c:formatCode>
                <c:ptCount val="15"/>
                <c:pt idx="0">
                  <c:v>7.0439346855638778</c:v>
                </c:pt>
                <c:pt idx="1">
                  <c:v>10.42140443780254</c:v>
                </c:pt>
                <c:pt idx="2">
                  <c:v>15.29907092731789</c:v>
                </c:pt>
                <c:pt idx="3">
                  <c:v>21.415928894729195</c:v>
                </c:pt>
                <c:pt idx="4">
                  <c:v>31.764250840613446</c:v>
                </c:pt>
                <c:pt idx="5">
                  <c:v>42.814186577247831</c:v>
                </c:pt>
                <c:pt idx="6">
                  <c:v>54.733668098592297</c:v>
                </c:pt>
                <c:pt idx="7">
                  <c:v>66.79016024437783</c:v>
                </c:pt>
                <c:pt idx="8">
                  <c:v>76.388151291693475</c:v>
                </c:pt>
                <c:pt idx="9">
                  <c:v>90.438688062259047</c:v>
                </c:pt>
                <c:pt idx="10">
                  <c:v>94.494424716022706</c:v>
                </c:pt>
                <c:pt idx="11">
                  <c:v>108.812225531834</c:v>
                </c:pt>
                <c:pt idx="12">
                  <c:v>109.15771107580046</c:v>
                </c:pt>
                <c:pt idx="13">
                  <c:v>93.402366355925381</c:v>
                </c:pt>
                <c:pt idx="14">
                  <c:v>120.20647391184922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C5-4978-A031-405888DC4541}"/>
            </c:ext>
          </c:extLst>
        </c:ser>
        <c:ser>
          <c:idx val="2"/>
          <c:order val="1"/>
          <c:tx>
            <c:v>Feminino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'BASE FIG 2'!$B$11:$P$11</c:f>
              <c:strCach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strCache>
            </c:strRef>
          </c:cat>
          <c:val>
            <c:numRef>
              <c:f>'BASE FIG 2'!$B$13:$P$13</c:f>
              <c:numCache>
                <c:formatCode>0.0</c:formatCode>
                <c:ptCount val="15"/>
                <c:pt idx="0">
                  <c:v>6.0093243056242835</c:v>
                </c:pt>
                <c:pt idx="1">
                  <c:v>7.9729937520107441</c:v>
                </c:pt>
                <c:pt idx="2">
                  <c:v>10.445097757900305</c:v>
                </c:pt>
                <c:pt idx="3">
                  <c:v>13.225383210085424</c:v>
                </c:pt>
                <c:pt idx="4">
                  <c:v>19.061889866687167</c:v>
                </c:pt>
                <c:pt idx="5">
                  <c:v>25.191731650094649</c:v>
                </c:pt>
                <c:pt idx="6">
                  <c:v>32.959244223072844</c:v>
                </c:pt>
                <c:pt idx="7">
                  <c:v>39.47166489537932</c:v>
                </c:pt>
                <c:pt idx="8">
                  <c:v>41.392361758471701</c:v>
                </c:pt>
                <c:pt idx="9">
                  <c:v>54.922784181267744</c:v>
                </c:pt>
                <c:pt idx="10">
                  <c:v>56.444209281301298</c:v>
                </c:pt>
                <c:pt idx="11">
                  <c:v>61.402421204580271</c:v>
                </c:pt>
                <c:pt idx="12">
                  <c:v>62.706367248048977</c:v>
                </c:pt>
                <c:pt idx="13">
                  <c:v>45.623921859378825</c:v>
                </c:pt>
                <c:pt idx="14">
                  <c:v>57.96358621462938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C5-4978-A031-405888DC45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822400"/>
        <c:axId val="334107392"/>
        <c:extLst/>
      </c:lineChart>
      <c:catAx>
        <c:axId val="33482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107392"/>
        <c:crosses val="autoZero"/>
        <c:auto val="1"/>
        <c:lblAlgn val="ctr"/>
        <c:lblOffset val="100"/>
        <c:noMultiLvlLbl val="0"/>
      </c:catAx>
      <c:valAx>
        <c:axId val="33410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400" b="1"/>
                  <a:t>Taxa de Detecção por 100.000 Hab.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822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597747197259775"/>
          <c:y val="0.87174337290616355"/>
          <c:w val="0.41771878545829888"/>
          <c:h val="3.5594939769921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78439808425986E-2"/>
          <c:y val="5.6004174507197781E-2"/>
          <c:w val="0.84099539104003751"/>
          <c:h val="0.74612166371465216"/>
        </c:manualLayout>
      </c:layout>
      <c:lineChart>
        <c:grouping val="standard"/>
        <c:varyColors val="0"/>
        <c:ser>
          <c:idx val="0"/>
          <c:order val="0"/>
          <c:tx>
            <c:strRef>
              <c:f>'Base FIG 3'!$Z$23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rgbClr val="0000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3'!$AA$23:$AO$23</c:f>
              <c:numCache>
                <c:formatCode>0.0</c:formatCode>
                <c:ptCount val="11"/>
                <c:pt idx="0">
                  <c:v>19.867018286572236</c:v>
                </c:pt>
                <c:pt idx="1">
                  <c:v>25.589689556009699</c:v>
                </c:pt>
                <c:pt idx="2">
                  <c:v>32.483314881265713</c:v>
                </c:pt>
                <c:pt idx="3">
                  <c:v>38.31707141124771</c:v>
                </c:pt>
                <c:pt idx="4">
                  <c:v>42.004049657491834</c:v>
                </c:pt>
                <c:pt idx="5">
                  <c:v>51.084805200167061</c:v>
                </c:pt>
                <c:pt idx="6">
                  <c:v>52.717918410067711</c:v>
                </c:pt>
                <c:pt idx="7">
                  <c:v>57.240692281186483</c:v>
                </c:pt>
                <c:pt idx="8">
                  <c:v>56.195496142251891</c:v>
                </c:pt>
                <c:pt idx="9">
                  <c:v>44.966719231355214</c:v>
                </c:pt>
                <c:pt idx="10">
                  <c:v>58.788203239062952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01-4B77-8430-21B98F02F448}"/>
            </c:ext>
          </c:extLst>
        </c:ser>
        <c:ser>
          <c:idx val="1"/>
          <c:order val="1"/>
          <c:tx>
            <c:strRef>
              <c:f>'Base FIG 3'!$Z$24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3'!$AA$24:$AO$24</c:f>
              <c:numCache>
                <c:formatCode>0.0</c:formatCode>
                <c:ptCount val="11"/>
                <c:pt idx="0">
                  <c:v>26.321139508914321</c:v>
                </c:pt>
                <c:pt idx="1">
                  <c:v>35.830968159095669</c:v>
                </c:pt>
                <c:pt idx="2">
                  <c:v>46.085291464523834</c:v>
                </c:pt>
                <c:pt idx="3">
                  <c:v>55.605479048854136</c:v>
                </c:pt>
                <c:pt idx="4">
                  <c:v>62.827318253294756</c:v>
                </c:pt>
                <c:pt idx="5">
                  <c:v>78.456195050239344</c:v>
                </c:pt>
                <c:pt idx="6">
                  <c:v>80.489858987261854</c:v>
                </c:pt>
                <c:pt idx="7">
                  <c:v>91.364732286535471</c:v>
                </c:pt>
                <c:pt idx="8">
                  <c:v>95.48574499820954</c:v>
                </c:pt>
                <c:pt idx="9">
                  <c:v>80.346722541965292</c:v>
                </c:pt>
                <c:pt idx="10">
                  <c:v>102.51346227946017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01-4B77-8430-21B98F02F448}"/>
            </c:ext>
          </c:extLst>
        </c:ser>
        <c:ser>
          <c:idx val="2"/>
          <c:order val="2"/>
          <c:tx>
            <c:strRef>
              <c:f>'Base FIG 3'!$Z$25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'Base FIG 3'!$AA$22:$AO$22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'Base FIG 3'!$AA$25:$AO$25</c:f>
              <c:numCache>
                <c:formatCode>0.0</c:formatCode>
                <c:ptCount val="11"/>
                <c:pt idx="0">
                  <c:v>49.071574649359285</c:v>
                </c:pt>
                <c:pt idx="1">
                  <c:v>65.070030358701288</c:v>
                </c:pt>
                <c:pt idx="2">
                  <c:v>78.107039065309266</c:v>
                </c:pt>
                <c:pt idx="3">
                  <c:v>93.313181582858761</c:v>
                </c:pt>
                <c:pt idx="4">
                  <c:v>103.69367298808805</c:v>
                </c:pt>
                <c:pt idx="5">
                  <c:v>128.5118386601244</c:v>
                </c:pt>
                <c:pt idx="6">
                  <c:v>126.38658312649422</c:v>
                </c:pt>
                <c:pt idx="7">
                  <c:v>153.69739739881186</c:v>
                </c:pt>
                <c:pt idx="8">
                  <c:v>159.9922486237904</c:v>
                </c:pt>
                <c:pt idx="9">
                  <c:v>138.61522201670454</c:v>
                </c:pt>
                <c:pt idx="10">
                  <c:v>180.82911392155228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01-4B77-8430-21B98F02F4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0476448"/>
        <c:axId val="540481040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'Base FIG 3'!$Z$26</c15:sqref>
                        </c15:formulaRef>
                      </c:ext>
                    </c:extLst>
                    <c:strCache>
                      <c:ptCount val="1"/>
                      <c:pt idx="0">
                        <c:v>Amarela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'Base FIG 3'!$AA$22:$AO$22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'Base FIG 3'!$AA$26:$AO$26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8.527062983671545</c:v>
                      </c:pt>
                      <c:pt idx="1">
                        <c:v>15.371860858751598</c:v>
                      </c:pt>
                      <c:pt idx="2">
                        <c:v>19.226529959408818</c:v>
                      </c:pt>
                      <c:pt idx="3">
                        <c:v>24.487729839531411</c:v>
                      </c:pt>
                      <c:pt idx="4">
                        <c:v>24.125491679150521</c:v>
                      </c:pt>
                      <c:pt idx="5">
                        <c:v>23.773367036528509</c:v>
                      </c:pt>
                      <c:pt idx="6">
                        <c:v>32.578569720546483</c:v>
                      </c:pt>
                      <c:pt idx="7">
                        <c:v>35.439296299533567</c:v>
                      </c:pt>
                      <c:pt idx="8">
                        <c:v>32.781872885135783</c:v>
                      </c:pt>
                      <c:pt idx="9">
                        <c:v>28.611006013001592</c:v>
                      </c:pt>
                      <c:pt idx="10">
                        <c:v>40.64630731400824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1B01-4B77-8430-21B98F02F44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3'!$Z$27</c15:sqref>
                        </c15:formulaRef>
                      </c:ext>
                    </c:extLst>
                    <c:strCache>
                      <c:ptCount val="1"/>
                      <c:pt idx="0">
                        <c:v>Indigena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3'!$AA$22:$AO$22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'Base FIG 3'!$AA$27:$AO$27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97.446459814408783</c:v>
                      </c:pt>
                      <c:pt idx="1">
                        <c:v>92.31986635600299</c:v>
                      </c:pt>
                      <c:pt idx="2">
                        <c:v>86.485118231484805</c:v>
                      </c:pt>
                      <c:pt idx="3">
                        <c:v>148.50139089330906</c:v>
                      </c:pt>
                      <c:pt idx="4">
                        <c:v>116.17534178370641</c:v>
                      </c:pt>
                      <c:pt idx="5">
                        <c:v>127.60614979315454</c:v>
                      </c:pt>
                      <c:pt idx="6">
                        <c:v>165.43779743060804</c:v>
                      </c:pt>
                      <c:pt idx="7">
                        <c:v>177.98272758530024</c:v>
                      </c:pt>
                      <c:pt idx="8">
                        <c:v>160.46213093709886</c:v>
                      </c:pt>
                      <c:pt idx="9">
                        <c:v>93.517449958215607</c:v>
                      </c:pt>
                      <c:pt idx="10">
                        <c:v>134.25733973030071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1B01-4B77-8430-21B98F02F448}"/>
                  </c:ext>
                </c:extLst>
              </c15:ser>
            </c15:filteredLineSeries>
          </c:ext>
        </c:extLst>
      </c:lineChart>
      <c:catAx>
        <c:axId val="540476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Ano</a:t>
                </a:r>
              </a:p>
            </c:rich>
          </c:tx>
          <c:layout>
            <c:manualLayout>
              <c:xMode val="edge"/>
              <c:yMode val="edge"/>
              <c:x val="0.50074555113600494"/>
              <c:y val="0.83905799446302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0481040"/>
        <c:crosses val="autoZero"/>
        <c:auto val="1"/>
        <c:lblAlgn val="ctr"/>
        <c:lblOffset val="100"/>
        <c:noMultiLvlLbl val="0"/>
      </c:catAx>
      <c:valAx>
        <c:axId val="5404810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ysClr val="windowText" lastClr="000000"/>
                    </a:solidFill>
                  </a:rPr>
                  <a:t>Taxa de Detecçãpo por 100.000 Hab.</a:t>
                </a:r>
              </a:p>
              <a:p>
                <a:pPr>
                  <a:defRPr/>
                </a:pP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404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796430569111716"/>
          <c:y val="0.86065956849733405"/>
          <c:w val="0.24803474307979545"/>
          <c:h val="3.4246815038531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589036502595766E-2"/>
          <c:y val="0.26196438004142863"/>
          <c:w val="0.81661625446598907"/>
          <c:h val="0.56256465047527793"/>
        </c:manualLayout>
      </c:layout>
      <c:lineChart>
        <c:grouping val="standard"/>
        <c:varyColors val="0"/>
        <c:ser>
          <c:idx val="0"/>
          <c:order val="0"/>
          <c:tx>
            <c:strRef>
              <c:f>Tab6cat!$X$27</c:f>
              <c:strCache>
                <c:ptCount val="1"/>
                <c:pt idx="0">
                  <c:v>HSH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Tab6cat!$Y$27:$AJ$27</c:f>
              <c:numCache>
                <c:formatCode>General</c:formatCode>
                <c:ptCount val="12"/>
                <c:pt idx="0">
                  <c:v>1918</c:v>
                </c:pt>
                <c:pt idx="1">
                  <c:v>2366</c:v>
                </c:pt>
                <c:pt idx="2">
                  <c:v>2693</c:v>
                </c:pt>
                <c:pt idx="3">
                  <c:v>3073</c:v>
                </c:pt>
                <c:pt idx="4">
                  <c:v>3862</c:v>
                </c:pt>
                <c:pt idx="5">
                  <c:v>4577</c:v>
                </c:pt>
                <c:pt idx="6">
                  <c:v>4930</c:v>
                </c:pt>
                <c:pt idx="7">
                  <c:v>5070</c:v>
                </c:pt>
                <c:pt idx="8">
                  <c:v>4692</c:v>
                </c:pt>
                <c:pt idx="9">
                  <c:v>4351</c:v>
                </c:pt>
                <c:pt idx="10">
                  <c:v>3779</c:v>
                </c:pt>
                <c:pt idx="11">
                  <c:v>3750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4423-469F-81CB-D44A63522B06}"/>
            </c:ext>
          </c:extLst>
        </c:ser>
        <c:ser>
          <c:idx val="1"/>
          <c:order val="1"/>
          <c:tx>
            <c:strRef>
              <c:f>Tab6cat!$X$28</c:f>
              <c:strCache>
                <c:ptCount val="1"/>
                <c:pt idx="0">
                  <c:v>HeteroMasc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Tab6cat!$Y$28:$AJ$28</c:f>
              <c:numCache>
                <c:formatCode>General</c:formatCode>
                <c:ptCount val="12"/>
                <c:pt idx="0">
                  <c:v>1218</c:v>
                </c:pt>
                <c:pt idx="1">
                  <c:v>1258</c:v>
                </c:pt>
                <c:pt idx="2">
                  <c:v>1304</c:v>
                </c:pt>
                <c:pt idx="3">
                  <c:v>1470</c:v>
                </c:pt>
                <c:pt idx="4">
                  <c:v>1569</c:v>
                </c:pt>
                <c:pt idx="5">
                  <c:v>1686</c:v>
                </c:pt>
                <c:pt idx="6">
                  <c:v>1827</c:v>
                </c:pt>
                <c:pt idx="7">
                  <c:v>1683</c:v>
                </c:pt>
                <c:pt idx="8">
                  <c:v>1694</c:v>
                </c:pt>
                <c:pt idx="9">
                  <c:v>1501</c:v>
                </c:pt>
                <c:pt idx="10">
                  <c:v>1113</c:v>
                </c:pt>
                <c:pt idx="11">
                  <c:v>1116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4423-469F-81CB-D44A63522B06}"/>
            </c:ext>
          </c:extLst>
        </c:ser>
        <c:ser>
          <c:idx val="2"/>
          <c:order val="2"/>
          <c:tx>
            <c:strRef>
              <c:f>Tab6cat!$X$29</c:f>
              <c:strCache>
                <c:ptCount val="1"/>
                <c:pt idx="0">
                  <c:v>HeteroFem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Tab6cat!$Y$29:$AJ$29</c:f>
              <c:numCache>
                <c:formatCode>General</c:formatCode>
                <c:ptCount val="12"/>
                <c:pt idx="0">
                  <c:v>1407</c:v>
                </c:pt>
                <c:pt idx="1">
                  <c:v>1353</c:v>
                </c:pt>
                <c:pt idx="2">
                  <c:v>1399</c:v>
                </c:pt>
                <c:pt idx="3">
                  <c:v>1509</c:v>
                </c:pt>
                <c:pt idx="4">
                  <c:v>1624</c:v>
                </c:pt>
                <c:pt idx="5">
                  <c:v>1646</c:v>
                </c:pt>
                <c:pt idx="6">
                  <c:v>1717</c:v>
                </c:pt>
                <c:pt idx="7">
                  <c:v>1583</c:v>
                </c:pt>
                <c:pt idx="8">
                  <c:v>1611</c:v>
                </c:pt>
                <c:pt idx="9">
                  <c:v>1412</c:v>
                </c:pt>
                <c:pt idx="10">
                  <c:v>1108</c:v>
                </c:pt>
                <c:pt idx="11">
                  <c:v>1213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423-469F-81CB-D44A63522B06}"/>
            </c:ext>
          </c:extLst>
        </c:ser>
        <c:ser>
          <c:idx val="3"/>
          <c:order val="3"/>
          <c:tx>
            <c:strRef>
              <c:f>Tab6cat!$X$30</c:f>
              <c:strCache>
                <c:ptCount val="1"/>
                <c:pt idx="0">
                  <c:v>UDI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Tab6cat!$Y$30:$AJ$30</c:f>
              <c:numCache>
                <c:formatCode>General</c:formatCode>
                <c:ptCount val="12"/>
                <c:pt idx="0">
                  <c:v>166</c:v>
                </c:pt>
                <c:pt idx="1">
                  <c:v>194</c:v>
                </c:pt>
                <c:pt idx="2">
                  <c:v>160</c:v>
                </c:pt>
                <c:pt idx="3">
                  <c:v>134</c:v>
                </c:pt>
                <c:pt idx="4">
                  <c:v>158</c:v>
                </c:pt>
                <c:pt idx="5">
                  <c:v>171</c:v>
                </c:pt>
                <c:pt idx="6">
                  <c:v>172</c:v>
                </c:pt>
                <c:pt idx="7">
                  <c:v>128</c:v>
                </c:pt>
                <c:pt idx="8">
                  <c:v>143</c:v>
                </c:pt>
                <c:pt idx="9">
                  <c:v>155</c:v>
                </c:pt>
                <c:pt idx="10">
                  <c:v>109</c:v>
                </c:pt>
                <c:pt idx="11">
                  <c:v>104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4423-469F-81CB-D44A63522B06}"/>
            </c:ext>
          </c:extLst>
        </c:ser>
        <c:ser>
          <c:idx val="8"/>
          <c:order val="8"/>
          <c:tx>
            <c:strRef>
              <c:f>Tab6cat!$X$35</c:f>
              <c:strCache>
                <c:ptCount val="1"/>
                <c:pt idx="0">
                  <c:v>Ignorado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Tab6cat!$Y$24:$AJ$24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Tab6cat!$Y$35:$AJ$35</c:f>
              <c:numCache>
                <c:formatCode>General</c:formatCode>
                <c:ptCount val="12"/>
                <c:pt idx="0">
                  <c:v>603</c:v>
                </c:pt>
                <c:pt idx="1">
                  <c:v>692</c:v>
                </c:pt>
                <c:pt idx="2">
                  <c:v>706</c:v>
                </c:pt>
                <c:pt idx="3">
                  <c:v>712</c:v>
                </c:pt>
                <c:pt idx="4">
                  <c:v>864</c:v>
                </c:pt>
                <c:pt idx="5">
                  <c:v>1036</c:v>
                </c:pt>
                <c:pt idx="6">
                  <c:v>1030</c:v>
                </c:pt>
                <c:pt idx="7">
                  <c:v>950</c:v>
                </c:pt>
                <c:pt idx="8">
                  <c:v>776</c:v>
                </c:pt>
                <c:pt idx="9">
                  <c:v>594</c:v>
                </c:pt>
                <c:pt idx="10">
                  <c:v>535</c:v>
                </c:pt>
                <c:pt idx="11">
                  <c:v>536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4423-469F-81CB-D44A63522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525496"/>
        <c:axId val="512522216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Tab6cat!$X$31</c15:sqref>
                        </c15:formulaRef>
                      </c:ext>
                    </c:extLst>
                    <c:strCache>
                      <c:ptCount val="1"/>
                      <c:pt idx="0">
                        <c:v>Hemofílico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Tab6cat!$Y$31:$AJ$31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1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4423-469F-81CB-D44A63522B06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Tab6cat!$X$32</c15:sqref>
                        </c15:formulaRef>
                      </c:ext>
                    </c:extLst>
                    <c:strCache>
                      <c:ptCount val="1"/>
                      <c:pt idx="0">
                        <c:v>Transfusão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Tab6cat!$Y$32:$AJ$32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423-469F-81CB-D44A63522B06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Tab6cat!$X$33</c15:sqref>
                        </c15:formulaRef>
                      </c:ext>
                    </c:extLst>
                    <c:strCache>
                      <c:ptCount val="1"/>
                      <c:pt idx="0">
                        <c:v>Acid.Mat.Biológico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Tab6cat!$Y$33:$AJ$33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423-469F-81CB-D44A63522B06}"/>
                  </c:ext>
                </c:extLst>
              </c15:ser>
            </c15:filteredLineSeries>
            <c15:filteredLin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Tab6cat!$X$34</c15:sqref>
                        </c15:formulaRef>
                      </c:ext>
                    </c:extLst>
                    <c:strCache>
                      <c:ptCount val="1"/>
                      <c:pt idx="0">
                        <c:v>Perinatal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Tab6cat!$Y$24:$AJ$24</c15:sqref>
                        </c15:formulaRef>
                      </c:ext>
                    </c:extLst>
                    <c:strCache>
                      <c:ptCount val="12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Tab6cat!$Y$34:$AJ$34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</c:v>
                      </c:pt>
                      <c:pt idx="1">
                        <c:v>0</c:v>
                      </c:pt>
                      <c:pt idx="2">
                        <c:v>1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1</c:v>
                      </c:pt>
                      <c:pt idx="7">
                        <c:v>2</c:v>
                      </c:pt>
                      <c:pt idx="8">
                        <c:v>1</c:v>
                      </c:pt>
                      <c:pt idx="9">
                        <c:v>0</c:v>
                      </c:pt>
                      <c:pt idx="10">
                        <c:v>2</c:v>
                      </c:pt>
                      <c:pt idx="11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423-469F-81CB-D44A63522B06}"/>
                  </c:ext>
                </c:extLst>
              </c15:ser>
            </c15:filteredLineSeries>
          </c:ext>
        </c:extLst>
      </c:lineChart>
      <c:catAx>
        <c:axId val="512525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Ano Diagnóstico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22216"/>
        <c:crosses val="autoZero"/>
        <c:auto val="1"/>
        <c:lblAlgn val="ctr"/>
        <c:lblOffset val="100"/>
        <c:noMultiLvlLbl val="0"/>
      </c:catAx>
      <c:valAx>
        <c:axId val="51252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1252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5954452702477E-2"/>
          <c:y val="0.20713815846243808"/>
          <c:w val="0.9457348139223043"/>
          <c:h val="0.55520892156425983"/>
        </c:manualLayout>
      </c:layout>
      <c:lineChart>
        <c:grouping val="standard"/>
        <c:varyColors val="0"/>
        <c:ser>
          <c:idx val="0"/>
          <c:order val="0"/>
          <c:tx>
            <c:strRef>
              <c:f>'Planilha1 (2)'!$A$20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(2)'!$B$20:$L$20</c:f>
              <c:numCache>
                <c:formatCode>0.0</c:formatCode>
                <c:ptCount val="11"/>
                <c:pt idx="0">
                  <c:v>12.103808060501512</c:v>
                </c:pt>
                <c:pt idx="1">
                  <c:v>12.414280164094963</c:v>
                </c:pt>
                <c:pt idx="2">
                  <c:v>13.417177801532992</c:v>
                </c:pt>
                <c:pt idx="3">
                  <c:v>15.56586429862884</c:v>
                </c:pt>
                <c:pt idx="4">
                  <c:v>17.233337980790665</c:v>
                </c:pt>
                <c:pt idx="5">
                  <c:v>17.729246530193365</c:v>
                </c:pt>
                <c:pt idx="6">
                  <c:v>17.178962178168376</c:v>
                </c:pt>
                <c:pt idx="7">
                  <c:v>15.593534782483298</c:v>
                </c:pt>
                <c:pt idx="8">
                  <c:v>13.134521137905939</c:v>
                </c:pt>
                <c:pt idx="9">
                  <c:v>10.928586000827517</c:v>
                </c:pt>
                <c:pt idx="10">
                  <c:v>10.945328856952029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15-43A0-9B5A-24E093FD5F6A}"/>
            </c:ext>
          </c:extLst>
        </c:ser>
        <c:ser>
          <c:idx val="1"/>
          <c:order val="1"/>
          <c:tx>
            <c:strRef>
              <c:f>'Planilha1 (2)'!$A$21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(2)'!$B$21:$L$21</c:f>
              <c:numCache>
                <c:formatCode>0.0</c:formatCode>
                <c:ptCount val="11"/>
                <c:pt idx="0">
                  <c:v>14.789272105910502</c:v>
                </c:pt>
                <c:pt idx="1">
                  <c:v>15.775048779180183</c:v>
                </c:pt>
                <c:pt idx="2">
                  <c:v>16.767500328178414</c:v>
                </c:pt>
                <c:pt idx="3">
                  <c:v>19.70230276557259</c:v>
                </c:pt>
                <c:pt idx="4">
                  <c:v>21.734648840523569</c:v>
                </c:pt>
                <c:pt idx="5">
                  <c:v>23.152754021612076</c:v>
                </c:pt>
                <c:pt idx="6">
                  <c:v>21.93393944270283</c:v>
                </c:pt>
                <c:pt idx="7">
                  <c:v>21.869535885994992</c:v>
                </c:pt>
                <c:pt idx="8">
                  <c:v>20.554414755475477</c:v>
                </c:pt>
                <c:pt idx="9">
                  <c:v>16.345818999797647</c:v>
                </c:pt>
                <c:pt idx="10">
                  <c:v>16.803452215629662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15-43A0-9B5A-24E093FD5F6A}"/>
            </c:ext>
          </c:extLst>
        </c:ser>
        <c:ser>
          <c:idx val="2"/>
          <c:order val="2"/>
          <c:tx>
            <c:strRef>
              <c:f>'Planilha1 (2)'!$A$22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(2)'!$B$22:$L$22</c:f>
              <c:numCache>
                <c:formatCode>0.0</c:formatCode>
                <c:ptCount val="11"/>
                <c:pt idx="0">
                  <c:v>23.828449311715904</c:v>
                </c:pt>
                <c:pt idx="1">
                  <c:v>29.529420385304089</c:v>
                </c:pt>
                <c:pt idx="2">
                  <c:v>27.32693711772815</c:v>
                </c:pt>
                <c:pt idx="3">
                  <c:v>31.688905960353381</c:v>
                </c:pt>
                <c:pt idx="4">
                  <c:v>36.027753793784591</c:v>
                </c:pt>
                <c:pt idx="5">
                  <c:v>39.728563933612627</c:v>
                </c:pt>
                <c:pt idx="6">
                  <c:v>38.201363996620991</c:v>
                </c:pt>
                <c:pt idx="7">
                  <c:v>38.353697801121946</c:v>
                </c:pt>
                <c:pt idx="8">
                  <c:v>37.876042842368797</c:v>
                </c:pt>
                <c:pt idx="9">
                  <c:v>33.799872188027379</c:v>
                </c:pt>
                <c:pt idx="10">
                  <c:v>33.118451556468543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E15-43A0-9B5A-24E093FD5F6A}"/>
            </c:ext>
          </c:extLst>
        </c:ser>
        <c:ser>
          <c:idx val="5"/>
          <c:order val="5"/>
          <c:tx>
            <c:strRef>
              <c:f>'Planilha1 (2)'!$A$25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'Planilha1 (2)'!$B$19:$L$19</c:f>
              <c:strCach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strCache>
            </c:strRef>
          </c:cat>
          <c:val>
            <c:numRef>
              <c:f>'Planilha1 (2)'!$B$25:$L$25</c:f>
              <c:numCache>
                <c:formatCode>0.0</c:formatCode>
                <c:ptCount val="11"/>
                <c:pt idx="0">
                  <c:v>14.100632532297315</c:v>
                </c:pt>
                <c:pt idx="1">
                  <c:v>14.933239027174942</c:v>
                </c:pt>
                <c:pt idx="2">
                  <c:v>16.307882997569962</c:v>
                </c:pt>
                <c:pt idx="3">
                  <c:v>18.927487966387293</c:v>
                </c:pt>
                <c:pt idx="4">
                  <c:v>21.177072125748506</c:v>
                </c:pt>
                <c:pt idx="5">
                  <c:v>22.329848205695679</c:v>
                </c:pt>
                <c:pt idx="6">
                  <c:v>21.559474946188892</c:v>
                </c:pt>
                <c:pt idx="7">
                  <c:v>20.269060469151579</c:v>
                </c:pt>
                <c:pt idx="8">
                  <c:v>18.084198711359804</c:v>
                </c:pt>
                <c:pt idx="9">
                  <c:v>14.363067129898274</c:v>
                </c:pt>
                <c:pt idx="10">
                  <c:v>14.405412730937844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15-43A0-9B5A-24E093FD5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8900208"/>
        <c:axId val="668900624"/>
        <c:extLst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'Planilha1 (2)'!$A$23</c15:sqref>
                        </c15:formulaRef>
                      </c:ext>
                    </c:extLst>
                    <c:strCache>
                      <c:ptCount val="1"/>
                      <c:pt idx="0">
                        <c:v>Amarela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'Planilha1 (2)'!$B$19:$L$19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'Planilha1 (2)'!$B$23:$L$23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4.0024989515192964</c:v>
                      </c:pt>
                      <c:pt idx="1">
                        <c:v>5.3542436699022415</c:v>
                      </c:pt>
                      <c:pt idx="2">
                        <c:v>7.4585676566672134</c:v>
                      </c:pt>
                      <c:pt idx="3">
                        <c:v>5.916498484718999</c:v>
                      </c:pt>
                      <c:pt idx="4">
                        <c:v>8.4765241034853194</c:v>
                      </c:pt>
                      <c:pt idx="5">
                        <c:v>11.320650969775478</c:v>
                      </c:pt>
                      <c:pt idx="6">
                        <c:v>6.4194226050337901</c:v>
                      </c:pt>
                      <c:pt idx="7">
                        <c:v>6.8335862819728401</c:v>
                      </c:pt>
                      <c:pt idx="8">
                        <c:v>8.8258888536904045</c:v>
                      </c:pt>
                      <c:pt idx="9">
                        <c:v>7.1918375770386511</c:v>
                      </c:pt>
                      <c:pt idx="10">
                        <c:v>6.0504045238409212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8E15-43A0-9B5A-24E093FD5F6A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(2)'!$A$24</c15:sqref>
                        </c15:formulaRef>
                      </c:ext>
                    </c:extLst>
                    <c:strCache>
                      <c:ptCount val="1"/>
                      <c:pt idx="0">
                        <c:v>Indigena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(2)'!$B$19:$L$19</c15:sqref>
                        </c15:formulaRef>
                      </c:ext>
                    </c:extLst>
                    <c:strCache>
                      <c:ptCount val="11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  <c:pt idx="9">
                        <c:v>2020</c:v>
                      </c:pt>
                      <c:pt idx="10">
                        <c:v>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'Planilha1 (2)'!$B$24:$L$24</c15:sqref>
                        </c15:formulaRef>
                      </c:ext>
                    </c:extLst>
                    <c:numCache>
                      <c:formatCode>0.0</c:formatCode>
                      <c:ptCount val="11"/>
                      <c:pt idx="0">
                        <c:v>28.790999490620781</c:v>
                      </c:pt>
                      <c:pt idx="1">
                        <c:v>32.971380841429635</c:v>
                      </c:pt>
                      <c:pt idx="2">
                        <c:v>12.656358765583141</c:v>
                      </c:pt>
                      <c:pt idx="3">
                        <c:v>48.106084373888855</c:v>
                      </c:pt>
                      <c:pt idx="4">
                        <c:v>37.342074144762776</c:v>
                      </c:pt>
                      <c:pt idx="5">
                        <c:v>32.930619301459238</c:v>
                      </c:pt>
                      <c:pt idx="6">
                        <c:v>63.315700251220363</c:v>
                      </c:pt>
                      <c:pt idx="7">
                        <c:v>54.608336872762571</c:v>
                      </c:pt>
                      <c:pt idx="8">
                        <c:v>52.150192554557123</c:v>
                      </c:pt>
                      <c:pt idx="9">
                        <c:v>33.82546062318437</c:v>
                      </c:pt>
                      <c:pt idx="10">
                        <c:v>27.641217003297204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E15-43A0-9B5A-24E093FD5F6A}"/>
                  </c:ext>
                </c:extLst>
              </c15:ser>
            </c15:filteredLineSeries>
          </c:ext>
        </c:extLst>
      </c:lineChart>
      <c:catAx>
        <c:axId val="66890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8900624"/>
        <c:crosses val="autoZero"/>
        <c:auto val="1"/>
        <c:lblAlgn val="ctr"/>
        <c:lblOffset val="100"/>
        <c:noMultiLvlLbl val="0"/>
      </c:catAx>
      <c:valAx>
        <c:axId val="66890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6890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81614728647708"/>
          <c:y val="0.81692680723864952"/>
          <c:w val="0.49793470709536292"/>
          <c:h val="3.51565018301348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Tab7HSH!$X$28</c:f>
              <c:strCache>
                <c:ptCount val="1"/>
                <c:pt idx="0">
                  <c:v>Branca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Tab7HSH!$Y$28:$AJ$28</c:f>
              <c:numCache>
                <c:formatCode>General</c:formatCode>
                <c:ptCount val="12"/>
                <c:pt idx="0">
                  <c:v>1181</c:v>
                </c:pt>
                <c:pt idx="1">
                  <c:v>1419</c:v>
                </c:pt>
                <c:pt idx="2">
                  <c:v>1620</c:v>
                </c:pt>
                <c:pt idx="3">
                  <c:v>1810</c:v>
                </c:pt>
                <c:pt idx="4">
                  <c:v>2344</c:v>
                </c:pt>
                <c:pt idx="5">
                  <c:v>2709</c:v>
                </c:pt>
                <c:pt idx="6">
                  <c:v>2812</c:v>
                </c:pt>
                <c:pt idx="7">
                  <c:v>2782</c:v>
                </c:pt>
                <c:pt idx="8">
                  <c:v>2595</c:v>
                </c:pt>
                <c:pt idx="9">
                  <c:v>2285</c:v>
                </c:pt>
                <c:pt idx="10">
                  <c:v>1971</c:v>
                </c:pt>
                <c:pt idx="11">
                  <c:v>1929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D751-4E27-B0FD-8D31A39C3AFD}"/>
            </c:ext>
          </c:extLst>
        </c:ser>
        <c:ser>
          <c:idx val="1"/>
          <c:order val="1"/>
          <c:tx>
            <c:strRef>
              <c:f>Tab7HSH!$X$29</c:f>
              <c:strCache>
                <c:ptCount val="1"/>
                <c:pt idx="0">
                  <c:v>Preta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Tab7HSH!$Y$29:$AJ$29</c:f>
              <c:numCache>
                <c:formatCode>General</c:formatCode>
                <c:ptCount val="12"/>
                <c:pt idx="0">
                  <c:v>121</c:v>
                </c:pt>
                <c:pt idx="1">
                  <c:v>182</c:v>
                </c:pt>
                <c:pt idx="2">
                  <c:v>230</c:v>
                </c:pt>
                <c:pt idx="3">
                  <c:v>244</c:v>
                </c:pt>
                <c:pt idx="4">
                  <c:v>279</c:v>
                </c:pt>
                <c:pt idx="5">
                  <c:v>382</c:v>
                </c:pt>
                <c:pt idx="6">
                  <c:v>409</c:v>
                </c:pt>
                <c:pt idx="7">
                  <c:v>489</c:v>
                </c:pt>
                <c:pt idx="8">
                  <c:v>423</c:v>
                </c:pt>
                <c:pt idx="9">
                  <c:v>488</c:v>
                </c:pt>
                <c:pt idx="10">
                  <c:v>465</c:v>
                </c:pt>
                <c:pt idx="11">
                  <c:v>475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D751-4E27-B0FD-8D31A39C3AFD}"/>
            </c:ext>
          </c:extLst>
        </c:ser>
        <c:ser>
          <c:idx val="2"/>
          <c:order val="2"/>
          <c:tx>
            <c:strRef>
              <c:f>Tab7HSH!$X$30</c:f>
              <c:strCache>
                <c:ptCount val="1"/>
                <c:pt idx="0">
                  <c:v>Parda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Tab7HSH!$Y$30:$AJ$30</c:f>
              <c:numCache>
                <c:formatCode>General</c:formatCode>
                <c:ptCount val="12"/>
                <c:pt idx="0">
                  <c:v>532</c:v>
                </c:pt>
                <c:pt idx="1">
                  <c:v>686</c:v>
                </c:pt>
                <c:pt idx="2">
                  <c:v>733</c:v>
                </c:pt>
                <c:pt idx="3">
                  <c:v>896</c:v>
                </c:pt>
                <c:pt idx="4">
                  <c:v>1116</c:v>
                </c:pt>
                <c:pt idx="5">
                  <c:v>1315</c:v>
                </c:pt>
                <c:pt idx="6">
                  <c:v>1497</c:v>
                </c:pt>
                <c:pt idx="7">
                  <c:v>1550</c:v>
                </c:pt>
                <c:pt idx="8">
                  <c:v>1471</c:v>
                </c:pt>
                <c:pt idx="9">
                  <c:v>1406</c:v>
                </c:pt>
                <c:pt idx="10">
                  <c:v>1209</c:v>
                </c:pt>
                <c:pt idx="11">
                  <c:v>1226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D751-4E27-B0FD-8D31A39C3AFD}"/>
            </c:ext>
          </c:extLst>
        </c:ser>
        <c:ser>
          <c:idx val="3"/>
          <c:order val="3"/>
          <c:tx>
            <c:strRef>
              <c:f>Tab7HSH!$X$31</c:f>
              <c:strCache>
                <c:ptCount val="1"/>
                <c:pt idx="0">
                  <c:v>Amarela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Tab7HSH!$Y$31:$AJ$31</c:f>
              <c:numCache>
                <c:formatCode>General</c:formatCode>
                <c:ptCount val="12"/>
                <c:pt idx="0">
                  <c:v>15</c:v>
                </c:pt>
                <c:pt idx="1">
                  <c:v>11</c:v>
                </c:pt>
                <c:pt idx="2">
                  <c:v>12</c:v>
                </c:pt>
                <c:pt idx="3">
                  <c:v>24</c:v>
                </c:pt>
                <c:pt idx="4">
                  <c:v>19</c:v>
                </c:pt>
                <c:pt idx="5">
                  <c:v>25</c:v>
                </c:pt>
                <c:pt idx="6">
                  <c:v>35</c:v>
                </c:pt>
                <c:pt idx="7">
                  <c:v>21</c:v>
                </c:pt>
                <c:pt idx="8">
                  <c:v>32</c:v>
                </c:pt>
                <c:pt idx="9">
                  <c:v>35</c:v>
                </c:pt>
                <c:pt idx="10">
                  <c:v>27</c:v>
                </c:pt>
                <c:pt idx="11">
                  <c:v>25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D751-4E27-B0FD-8D31A39C3AFD}"/>
            </c:ext>
          </c:extLst>
        </c:ser>
        <c:ser>
          <c:idx val="4"/>
          <c:order val="4"/>
          <c:tx>
            <c:strRef>
              <c:f>Tab7HSH!$X$32</c:f>
              <c:strCache>
                <c:ptCount val="1"/>
                <c:pt idx="0">
                  <c:v>Indigena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Tab7HSH!$Y$32:$AJ$32</c:f>
              <c:numCache>
                <c:formatCode>General</c:formatCode>
                <c:ptCount val="12"/>
                <c:pt idx="0">
                  <c:v>5</c:v>
                </c:pt>
                <c:pt idx="1">
                  <c:v>8</c:v>
                </c:pt>
                <c:pt idx="2">
                  <c:v>13</c:v>
                </c:pt>
                <c:pt idx="3">
                  <c:v>3</c:v>
                </c:pt>
                <c:pt idx="4">
                  <c:v>10</c:v>
                </c:pt>
                <c:pt idx="5">
                  <c:v>12</c:v>
                </c:pt>
                <c:pt idx="6">
                  <c:v>13</c:v>
                </c:pt>
                <c:pt idx="7">
                  <c:v>18</c:v>
                </c:pt>
                <c:pt idx="8">
                  <c:v>16</c:v>
                </c:pt>
                <c:pt idx="9">
                  <c:v>18</c:v>
                </c:pt>
                <c:pt idx="10">
                  <c:v>13</c:v>
                </c:pt>
                <c:pt idx="11">
                  <c:v>11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D751-4E27-B0FD-8D31A39C3AFD}"/>
            </c:ext>
          </c:extLst>
        </c:ser>
        <c:ser>
          <c:idx val="5"/>
          <c:order val="5"/>
          <c:tx>
            <c:strRef>
              <c:f>Tab7HSH!$X$33</c:f>
              <c:strCache>
                <c:ptCount val="1"/>
                <c:pt idx="0">
                  <c:v>Ign/Branco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Tab7HSH!$Y$27:$AJ$27</c:f>
              <c:strCach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strCache>
              <c:extLst/>
            </c:strRef>
          </c:cat>
          <c:val>
            <c:numRef>
              <c:f>Tab7HSH!$Y$33:$AJ$33</c:f>
              <c:numCache>
                <c:formatCode>General</c:formatCode>
                <c:ptCount val="12"/>
                <c:pt idx="0">
                  <c:v>64</c:v>
                </c:pt>
                <c:pt idx="1">
                  <c:v>60</c:v>
                </c:pt>
                <c:pt idx="2">
                  <c:v>85</c:v>
                </c:pt>
                <c:pt idx="3">
                  <c:v>96</c:v>
                </c:pt>
                <c:pt idx="4">
                  <c:v>94</c:v>
                </c:pt>
                <c:pt idx="5">
                  <c:v>134</c:v>
                </c:pt>
                <c:pt idx="6">
                  <c:v>164</c:v>
                </c:pt>
                <c:pt idx="7">
                  <c:v>210</c:v>
                </c:pt>
                <c:pt idx="8">
                  <c:v>155</c:v>
                </c:pt>
                <c:pt idx="9">
                  <c:v>119</c:v>
                </c:pt>
                <c:pt idx="10">
                  <c:v>94</c:v>
                </c:pt>
                <c:pt idx="11">
                  <c:v>84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5-D751-4E27-B0FD-8D31A39C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211128"/>
        <c:axId val="561204896"/>
      </c:lineChart>
      <c:catAx>
        <c:axId val="561211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204896"/>
        <c:crosses val="autoZero"/>
        <c:auto val="1"/>
        <c:lblAlgn val="ctr"/>
        <c:lblOffset val="100"/>
        <c:noMultiLvlLbl val="0"/>
      </c:catAx>
      <c:valAx>
        <c:axId val="56120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1211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311594817404148"/>
          <c:y val="0.43950035690733447"/>
          <c:w val="0.12688405182595835"/>
          <c:h val="0.291206491727721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'\\EPIDEMIO4\U_Trabalho\7Demandas\demanda2021\Mariza\[CASOBTXFXET.xlsx]Planilha7'!$B$25</c:f>
              <c:strCache>
                <c:ptCount val="1"/>
                <c:pt idx="0">
                  <c:v>&lt; 50 anos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6032240064480129E-2"/>
                  <c:y val="-0.1167715331847255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cat>
            <c:numRef>
              <c:f>[1]Planilha7!$A$26:$A$44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[1]Planilha7!$B$26:$B$44</c:f>
              <c:numCache>
                <c:formatCode>General</c:formatCode>
                <c:ptCount val="19"/>
                <c:pt idx="0">
                  <c:v>9881</c:v>
                </c:pt>
                <c:pt idx="1">
                  <c:v>9470</c:v>
                </c:pt>
                <c:pt idx="2">
                  <c:v>9630</c:v>
                </c:pt>
                <c:pt idx="3">
                  <c:v>9239</c:v>
                </c:pt>
                <c:pt idx="4">
                  <c:v>8169</c:v>
                </c:pt>
                <c:pt idx="5">
                  <c:v>8042</c:v>
                </c:pt>
                <c:pt idx="6">
                  <c:v>7626</c:v>
                </c:pt>
                <c:pt idx="7">
                  <c:v>7233</c:v>
                </c:pt>
                <c:pt idx="8">
                  <c:v>7406</c:v>
                </c:pt>
                <c:pt idx="9">
                  <c:v>7354</c:v>
                </c:pt>
                <c:pt idx="10">
                  <c:v>7057</c:v>
                </c:pt>
                <c:pt idx="11">
                  <c:v>7395</c:v>
                </c:pt>
                <c:pt idx="12">
                  <c:v>6973</c:v>
                </c:pt>
                <c:pt idx="13">
                  <c:v>6426</c:v>
                </c:pt>
                <c:pt idx="14">
                  <c:v>6382</c:v>
                </c:pt>
                <c:pt idx="15">
                  <c:v>5956</c:v>
                </c:pt>
                <c:pt idx="16">
                  <c:v>6042</c:v>
                </c:pt>
                <c:pt idx="17">
                  <c:v>5684</c:v>
                </c:pt>
                <c:pt idx="18">
                  <c:v>5442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4E-4745-9A53-192D036DB314}"/>
            </c:ext>
          </c:extLst>
        </c:ser>
        <c:ser>
          <c:idx val="1"/>
          <c:order val="1"/>
          <c:tx>
            <c:strRef>
              <c:f>'\\EPIDEMIO4\U_Trabalho\7Demandas\demanda2021\Mariza\[CASOBTXFXET.xlsx]Planilha7'!$C$25</c:f>
              <c:strCache>
                <c:ptCount val="1"/>
                <c:pt idx="0">
                  <c:v>&gt; 50 anos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1.3418149502965673E-2"/>
                  <c:y val="-5.541569233465204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cat>
            <c:numRef>
              <c:f>[1]Planilha7!$A$26:$A$44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[1]Planilha7!$C$26:$C$44</c:f>
              <c:numCache>
                <c:formatCode>General</c:formatCode>
                <c:ptCount val="19"/>
                <c:pt idx="0">
                  <c:v>946</c:v>
                </c:pt>
                <c:pt idx="1">
                  <c:v>964</c:v>
                </c:pt>
                <c:pt idx="2">
                  <c:v>1048</c:v>
                </c:pt>
                <c:pt idx="3">
                  <c:v>1117</c:v>
                </c:pt>
                <c:pt idx="4">
                  <c:v>1139</c:v>
                </c:pt>
                <c:pt idx="5">
                  <c:v>1169</c:v>
                </c:pt>
                <c:pt idx="6">
                  <c:v>1220</c:v>
                </c:pt>
                <c:pt idx="7">
                  <c:v>1245</c:v>
                </c:pt>
                <c:pt idx="8">
                  <c:v>1309</c:v>
                </c:pt>
                <c:pt idx="9">
                  <c:v>1359</c:v>
                </c:pt>
                <c:pt idx="10">
                  <c:v>1406</c:v>
                </c:pt>
                <c:pt idx="11">
                  <c:v>1387</c:v>
                </c:pt>
                <c:pt idx="12">
                  <c:v>1324</c:v>
                </c:pt>
                <c:pt idx="13">
                  <c:v>1355</c:v>
                </c:pt>
                <c:pt idx="14">
                  <c:v>1314</c:v>
                </c:pt>
                <c:pt idx="15">
                  <c:v>1333</c:v>
                </c:pt>
                <c:pt idx="16">
                  <c:v>1390</c:v>
                </c:pt>
                <c:pt idx="17">
                  <c:v>1356</c:v>
                </c:pt>
                <c:pt idx="18">
                  <c:v>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4E-4745-9A53-192D036DB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9474320"/>
        <c:axId val="1789468496"/>
      </c:lineChart>
      <c:catAx>
        <c:axId val="17894743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Ano do Caso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468496"/>
        <c:crosses val="autoZero"/>
        <c:auto val="1"/>
        <c:lblAlgn val="ctr"/>
        <c:lblOffset val="100"/>
        <c:noMultiLvlLbl val="0"/>
      </c:catAx>
      <c:valAx>
        <c:axId val="178946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No de Casos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8947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56FD70-3905-442D-B7D4-5ABCA1736DEB}" type="doc">
      <dgm:prSet loTypeId="urn:microsoft.com/office/officeart/2005/8/layout/hList6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CA6C3596-3B28-4563-B09C-B90481722F7E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2010 - Sífilis adquirida compulsória no território </a:t>
          </a:r>
          <a:r>
            <a:rPr lang="pt-BR" sz="2400" b="1" dirty="0" smtClean="0">
              <a:solidFill>
                <a:schemeClr val="tx1"/>
              </a:solidFill>
            </a:rPr>
            <a:t>nacional </a:t>
          </a:r>
          <a:r>
            <a:rPr lang="pt-BR" sz="2400" b="1" dirty="0">
              <a:solidFill>
                <a:schemeClr val="tx1"/>
              </a:solidFill>
            </a:rPr>
            <a:t>em adulto</a:t>
          </a:r>
          <a:endParaRPr lang="en-US" sz="3100" dirty="0">
            <a:solidFill>
              <a:schemeClr val="tx1"/>
            </a:solidFill>
          </a:endParaRPr>
        </a:p>
      </dgm:t>
    </dgm:pt>
    <dgm:pt modelId="{B785B294-24DB-462A-BE25-BEBB12D14C2E}" type="parTrans" cxnId="{1998938F-845A-4927-A016-5C147587C5AF}">
      <dgm:prSet/>
      <dgm:spPr/>
      <dgm:t>
        <a:bodyPr/>
        <a:lstStyle/>
        <a:p>
          <a:endParaRPr lang="en-US"/>
        </a:p>
      </dgm:t>
    </dgm:pt>
    <dgm:pt modelId="{C7928164-8563-4E11-A11E-8BB610A6FA40}" type="sibTrans" cxnId="{1998938F-845A-4927-A016-5C147587C5AF}">
      <dgm:prSet/>
      <dgm:spPr/>
      <dgm:t>
        <a:bodyPr/>
        <a:lstStyle/>
        <a:p>
          <a:endParaRPr lang="en-US"/>
        </a:p>
      </dgm:t>
    </dgm:pt>
    <dgm:pt modelId="{16C11A31-947F-45F4-87B2-252880FD3F65}">
      <dgm:prSet custT="1"/>
      <dgm:spPr/>
      <dgm:t>
        <a:bodyPr/>
        <a:lstStyle/>
        <a:p>
          <a:r>
            <a:rPr lang="pt-BR" sz="2400" b="1" dirty="0">
              <a:solidFill>
                <a:schemeClr val="tx1"/>
              </a:solidFill>
            </a:rPr>
            <a:t>1986 - Sífilis congênita</a:t>
          </a:r>
          <a:endParaRPr lang="en-US" sz="2400" dirty="0">
            <a:solidFill>
              <a:schemeClr val="tx1"/>
            </a:solidFill>
          </a:endParaRPr>
        </a:p>
      </dgm:t>
    </dgm:pt>
    <dgm:pt modelId="{56EADEDD-F56F-4816-867C-F0F3714C19FD}" type="sibTrans" cxnId="{72008122-CB9A-4D66-A6D8-4A63F74B841F}">
      <dgm:prSet/>
      <dgm:spPr/>
      <dgm:t>
        <a:bodyPr/>
        <a:lstStyle/>
        <a:p>
          <a:endParaRPr lang="en-US"/>
        </a:p>
      </dgm:t>
    </dgm:pt>
    <dgm:pt modelId="{63DB7834-4EFA-4573-BDA3-D3581B1648F2}" type="parTrans" cxnId="{72008122-CB9A-4D66-A6D8-4A63F74B841F}">
      <dgm:prSet/>
      <dgm:spPr/>
      <dgm:t>
        <a:bodyPr/>
        <a:lstStyle/>
        <a:p>
          <a:endParaRPr lang="en-US"/>
        </a:p>
      </dgm:t>
    </dgm:pt>
    <dgm:pt modelId="{D825E0EF-AAC9-40F4-B4BC-2BD44346918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tx1"/>
              </a:solidFill>
            </a:rPr>
            <a:t>2005 -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>
              <a:solidFill>
                <a:schemeClr val="tx1"/>
              </a:solidFill>
            </a:rPr>
            <a:t>Sífilis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em</a:t>
          </a:r>
          <a:r>
            <a:rPr lang="en-US" sz="2400" b="1" dirty="0">
              <a:solidFill>
                <a:schemeClr val="tx1"/>
              </a:solidFill>
            </a:rPr>
            <a:t> </a:t>
          </a:r>
          <a:r>
            <a:rPr lang="en-US" sz="2400" b="1" dirty="0" err="1">
              <a:solidFill>
                <a:schemeClr val="tx1"/>
              </a:solidFill>
            </a:rPr>
            <a:t>gestante</a:t>
          </a:r>
          <a:endParaRPr lang="en-US" sz="2400" b="1" dirty="0">
            <a:solidFill>
              <a:schemeClr val="tx1"/>
            </a:solidFill>
          </a:endParaRPr>
        </a:p>
      </dgm:t>
    </dgm:pt>
    <dgm:pt modelId="{5BD2EE9E-63AF-496C-B7F7-19E5F18DEE06}" type="parTrans" cxnId="{2DF22889-6546-4982-B43F-EDA0EE8AA758}">
      <dgm:prSet/>
      <dgm:spPr/>
      <dgm:t>
        <a:bodyPr/>
        <a:lstStyle/>
        <a:p>
          <a:endParaRPr lang="pt-BR"/>
        </a:p>
      </dgm:t>
    </dgm:pt>
    <dgm:pt modelId="{CFEC1F4E-47A5-4C31-B9EB-962F8F06C255}" type="sibTrans" cxnId="{2DF22889-6546-4982-B43F-EDA0EE8AA758}">
      <dgm:prSet/>
      <dgm:spPr/>
      <dgm:t>
        <a:bodyPr/>
        <a:lstStyle/>
        <a:p>
          <a:endParaRPr lang="pt-BR"/>
        </a:p>
      </dgm:t>
    </dgm:pt>
    <dgm:pt modelId="{7C5EEC05-F5FD-43BF-B6B0-72593FB4FB74}" type="pres">
      <dgm:prSet presAssocID="{5656FD70-3905-442D-B7D4-5ABCA1736DE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15C2DE5-FD71-454F-A63D-426B3967D4A2}" type="pres">
      <dgm:prSet presAssocID="{16C11A31-947F-45F4-87B2-252880FD3F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2CEAF0-2A37-4E80-8B5B-3E75B68F34FA}" type="pres">
      <dgm:prSet presAssocID="{56EADEDD-F56F-4816-867C-F0F3714C19FD}" presName="sibTrans" presStyleCnt="0"/>
      <dgm:spPr/>
    </dgm:pt>
    <dgm:pt modelId="{D5C4F78D-3DA4-42F4-BC5E-296D1D9F90F0}" type="pres">
      <dgm:prSet presAssocID="{D825E0EF-AAC9-40F4-B4BC-2BD4434691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099FC6C-8CD1-4AF4-A9F8-07C91649494E}" type="pres">
      <dgm:prSet presAssocID="{CFEC1F4E-47A5-4C31-B9EB-962F8F06C255}" presName="sibTrans" presStyleCnt="0"/>
      <dgm:spPr/>
    </dgm:pt>
    <dgm:pt modelId="{EFCC3711-1739-4AFA-9BC7-D857DC9DD6E2}" type="pres">
      <dgm:prSet presAssocID="{CA6C3596-3B28-4563-B09C-B90481722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DF22889-6546-4982-B43F-EDA0EE8AA758}" srcId="{5656FD70-3905-442D-B7D4-5ABCA1736DEB}" destId="{D825E0EF-AAC9-40F4-B4BC-2BD44346918A}" srcOrd="1" destOrd="0" parTransId="{5BD2EE9E-63AF-496C-B7F7-19E5F18DEE06}" sibTransId="{CFEC1F4E-47A5-4C31-B9EB-962F8F06C255}"/>
    <dgm:cxn modelId="{6BD2E30F-DDFD-4390-A862-6AD020780113}" type="presOf" srcId="{CA6C3596-3B28-4563-B09C-B90481722F7E}" destId="{EFCC3711-1739-4AFA-9BC7-D857DC9DD6E2}" srcOrd="0" destOrd="0" presId="urn:microsoft.com/office/officeart/2005/8/layout/hList6"/>
    <dgm:cxn modelId="{8E01F46B-9DEC-425F-B959-221EADD09043}" type="presOf" srcId="{D825E0EF-AAC9-40F4-B4BC-2BD44346918A}" destId="{D5C4F78D-3DA4-42F4-BC5E-296D1D9F90F0}" srcOrd="0" destOrd="0" presId="urn:microsoft.com/office/officeart/2005/8/layout/hList6"/>
    <dgm:cxn modelId="{065D50FD-8E47-41B7-9F27-5CFEC9D34AE7}" type="presOf" srcId="{5656FD70-3905-442D-B7D4-5ABCA1736DEB}" destId="{7C5EEC05-F5FD-43BF-B6B0-72593FB4FB74}" srcOrd="0" destOrd="0" presId="urn:microsoft.com/office/officeart/2005/8/layout/hList6"/>
    <dgm:cxn modelId="{1998938F-845A-4927-A016-5C147587C5AF}" srcId="{5656FD70-3905-442D-B7D4-5ABCA1736DEB}" destId="{CA6C3596-3B28-4563-B09C-B90481722F7E}" srcOrd="2" destOrd="0" parTransId="{B785B294-24DB-462A-BE25-BEBB12D14C2E}" sibTransId="{C7928164-8563-4E11-A11E-8BB610A6FA40}"/>
    <dgm:cxn modelId="{2A7E9E79-14DB-4753-BFF8-61AEA046219C}" type="presOf" srcId="{16C11A31-947F-45F4-87B2-252880FD3F65}" destId="{415C2DE5-FD71-454F-A63D-426B3967D4A2}" srcOrd="0" destOrd="0" presId="urn:microsoft.com/office/officeart/2005/8/layout/hList6"/>
    <dgm:cxn modelId="{72008122-CB9A-4D66-A6D8-4A63F74B841F}" srcId="{5656FD70-3905-442D-B7D4-5ABCA1736DEB}" destId="{16C11A31-947F-45F4-87B2-252880FD3F65}" srcOrd="0" destOrd="0" parTransId="{63DB7834-4EFA-4573-BDA3-D3581B1648F2}" sibTransId="{56EADEDD-F56F-4816-867C-F0F3714C19FD}"/>
    <dgm:cxn modelId="{645AF484-CAFD-4237-8F30-CD3C9354D8A1}" type="presParOf" srcId="{7C5EEC05-F5FD-43BF-B6B0-72593FB4FB74}" destId="{415C2DE5-FD71-454F-A63D-426B3967D4A2}" srcOrd="0" destOrd="0" presId="urn:microsoft.com/office/officeart/2005/8/layout/hList6"/>
    <dgm:cxn modelId="{73FF8EF7-83D3-4FC6-BB06-D4A765BECE6E}" type="presParOf" srcId="{7C5EEC05-F5FD-43BF-B6B0-72593FB4FB74}" destId="{632CEAF0-2A37-4E80-8B5B-3E75B68F34FA}" srcOrd="1" destOrd="0" presId="urn:microsoft.com/office/officeart/2005/8/layout/hList6"/>
    <dgm:cxn modelId="{5C3154B7-27A1-459C-9356-24C70437849D}" type="presParOf" srcId="{7C5EEC05-F5FD-43BF-B6B0-72593FB4FB74}" destId="{D5C4F78D-3DA4-42F4-BC5E-296D1D9F90F0}" srcOrd="2" destOrd="0" presId="urn:microsoft.com/office/officeart/2005/8/layout/hList6"/>
    <dgm:cxn modelId="{ADAFAB5A-12A6-4BE6-AF33-FBD724BB27D0}" type="presParOf" srcId="{7C5EEC05-F5FD-43BF-B6B0-72593FB4FB74}" destId="{3099FC6C-8CD1-4AF4-A9F8-07C91649494E}" srcOrd="3" destOrd="0" presId="urn:microsoft.com/office/officeart/2005/8/layout/hList6"/>
    <dgm:cxn modelId="{D3E62A11-C384-4C62-903D-5D5A395381A0}" type="presParOf" srcId="{7C5EEC05-F5FD-43BF-B6B0-72593FB4FB74}" destId="{EFCC3711-1739-4AFA-9BC7-D857DC9DD6E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C2DE5-FD71-454F-A63D-426B3967D4A2}">
      <dsp:nvSpPr>
        <dsp:cNvPr id="0" name=""/>
        <dsp:cNvSpPr/>
      </dsp:nvSpPr>
      <dsp:spPr>
        <a:xfrm rot="16200000">
          <a:off x="-923154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1986 - Sífilis congênita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963" y="870268"/>
        <a:ext cx="2503103" cy="2610802"/>
      </dsp:txXfrm>
    </dsp:sp>
    <dsp:sp modelId="{D5C4F78D-3DA4-42F4-BC5E-296D1D9F90F0}">
      <dsp:nvSpPr>
        <dsp:cNvPr id="0" name=""/>
        <dsp:cNvSpPr/>
      </dsp:nvSpPr>
      <dsp:spPr>
        <a:xfrm rot="16200000">
          <a:off x="1767681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chemeClr val="tx1"/>
              </a:solidFill>
            </a:rPr>
            <a:t>2005 -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>
              <a:solidFill>
                <a:schemeClr val="tx1"/>
              </a:solidFill>
            </a:rPr>
            <a:t>Sífilis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em</a:t>
          </a:r>
          <a:r>
            <a:rPr lang="en-US" sz="2400" b="1" kern="1200" dirty="0">
              <a:solidFill>
                <a:schemeClr val="tx1"/>
              </a:solidFill>
            </a:rPr>
            <a:t> </a:t>
          </a:r>
          <a:r>
            <a:rPr lang="en-US" sz="2400" b="1" kern="1200" dirty="0" err="1">
              <a:solidFill>
                <a:schemeClr val="tx1"/>
              </a:solidFill>
            </a:rPr>
            <a:t>gestante</a:t>
          </a:r>
          <a:endParaRPr lang="en-US" sz="2400" b="1" kern="1200" dirty="0">
            <a:solidFill>
              <a:schemeClr val="tx1"/>
            </a:solidFill>
          </a:endParaRPr>
        </a:p>
      </dsp:txBody>
      <dsp:txXfrm rot="5400000">
        <a:off x="2691798" y="870268"/>
        <a:ext cx="2503103" cy="2610802"/>
      </dsp:txXfrm>
    </dsp:sp>
    <dsp:sp modelId="{EFCC3711-1739-4AFA-9BC7-D857DC9DD6E2}">
      <dsp:nvSpPr>
        <dsp:cNvPr id="0" name=""/>
        <dsp:cNvSpPr/>
      </dsp:nvSpPr>
      <dsp:spPr>
        <a:xfrm rot="16200000">
          <a:off x="4458516" y="924117"/>
          <a:ext cx="4351338" cy="2503103"/>
        </a:xfrm>
        <a:prstGeom prst="flowChartManualOperation">
          <a:avLst/>
        </a:prstGeom>
        <a:gradFill rotWithShape="0">
          <a:gsLst>
            <a:gs pos="0">
              <a:schemeClr val="accent6">
                <a:shade val="50000"/>
                <a:hueOff val="-307797"/>
                <a:satOff val="20520"/>
                <a:lumOff val="2679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07797"/>
                <a:satOff val="20520"/>
                <a:lumOff val="2679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07797"/>
                <a:satOff val="20520"/>
                <a:lumOff val="267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tx1"/>
              </a:solidFill>
            </a:rPr>
            <a:t>2010 - Sífilis adquirida compulsória no território </a:t>
          </a:r>
          <a:r>
            <a:rPr lang="pt-BR" sz="2400" b="1" kern="1200" dirty="0" smtClean="0">
              <a:solidFill>
                <a:schemeClr val="tx1"/>
              </a:solidFill>
            </a:rPr>
            <a:t>nacional </a:t>
          </a:r>
          <a:r>
            <a:rPr lang="pt-BR" sz="2400" b="1" kern="1200" dirty="0">
              <a:solidFill>
                <a:schemeClr val="tx1"/>
              </a:solidFill>
            </a:rPr>
            <a:t>em adulto</a:t>
          </a:r>
          <a:endParaRPr lang="en-US" sz="3100" kern="1200" dirty="0">
            <a:solidFill>
              <a:schemeClr val="tx1"/>
            </a:solidFill>
          </a:endParaRPr>
        </a:p>
      </dsp:txBody>
      <dsp:txXfrm rot="5400000">
        <a:off x="5382633" y="870268"/>
        <a:ext cx="2503103" cy="2610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0.37941</cdr:x>
      <cdr:y>0.37903</cdr:y>
    </cdr:from>
    <cdr:to>
      <cdr:x>0.53078</cdr:x>
      <cdr:y>0.43226</cdr:y>
    </cdr:to>
    <cdr:sp macro="" textlink="">
      <cdr:nvSpPr>
        <cdr:cNvPr id="10" name="CaixaDeTexto 9">
          <a:extLst xmlns:a="http://schemas.openxmlformats.org/drawingml/2006/main">
            <a:ext uri="{FF2B5EF4-FFF2-40B4-BE49-F238E27FC236}">
              <a16:creationId xmlns:a16="http://schemas.microsoft.com/office/drawing/2014/main" id="{12EC007D-0EFD-4865-94CB-C0617F69B4D0}"/>
            </a:ext>
          </a:extLst>
        </cdr:cNvPr>
        <cdr:cNvSpPr txBox="1"/>
      </cdr:nvSpPr>
      <cdr:spPr>
        <a:xfrm xmlns:a="http://schemas.openxmlformats.org/drawingml/2006/main" rot="19538543">
          <a:off x="3654490" y="2284057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600">
            <a:solidFill>
              <a:srgbClr val="0000CC"/>
            </a:solidFill>
          </a:endParaRPr>
        </a:p>
      </cdr:txBody>
    </cdr:sp>
  </cdr:relSizeAnchor>
  <cdr:relSizeAnchor xmlns:cdr="http://schemas.openxmlformats.org/drawingml/2006/chartDrawing">
    <cdr:from>
      <cdr:x>0.49165</cdr:x>
      <cdr:y>0.61327</cdr:y>
    </cdr:from>
    <cdr:to>
      <cdr:x>0.64301</cdr:x>
      <cdr:y>0.66649</cdr:y>
    </cdr:to>
    <cdr:sp macro="" textlink="">
      <cdr:nvSpPr>
        <cdr:cNvPr id="14" name="CaixaDeTexto 1">
          <a:extLst xmlns:a="http://schemas.openxmlformats.org/drawingml/2006/main">
            <a:ext uri="{FF2B5EF4-FFF2-40B4-BE49-F238E27FC236}">
              <a16:creationId xmlns:a16="http://schemas.microsoft.com/office/drawing/2014/main" id="{17F8E8EF-2EFF-4E58-A7C5-9609904C4997}"/>
            </a:ext>
          </a:extLst>
        </cdr:cNvPr>
        <cdr:cNvSpPr txBox="1"/>
      </cdr:nvSpPr>
      <cdr:spPr>
        <a:xfrm xmlns:a="http://schemas.openxmlformats.org/drawingml/2006/main" rot="20350178">
          <a:off x="4735545" y="3695569"/>
          <a:ext cx="1457908" cy="320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 sz="160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0.53007</cdr:x>
      <cdr:y>0.6895</cdr:y>
    </cdr:from>
    <cdr:to>
      <cdr:x>0.71907</cdr:x>
      <cdr:y>0.72755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F246721-0D58-41B2-B427-041217105708}"/>
            </a:ext>
          </a:extLst>
        </cdr:cNvPr>
        <cdr:cNvSpPr txBox="1"/>
      </cdr:nvSpPr>
      <cdr:spPr>
        <a:xfrm xmlns:a="http://schemas.openxmlformats.org/drawingml/2006/main" rot="21253261">
          <a:off x="5876925" y="4314826"/>
          <a:ext cx="2095500" cy="2381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600" b="1">
            <a:solidFill>
              <a:srgbClr val="0000CC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0.86132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6790D922-FC6F-FDCE-C511-45233FFF72F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5250619"/>
          <a:ext cx="13077825" cy="84538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DBBACA-B7F5-4C8F-92F2-BFC0C3FA96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0429E-FCE3-455F-BD46-4256C9BD6C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EA422D-9B87-48D4-824B-92E712910EC3}" type="datetimeFigureOut">
              <a:rPr lang="en-US" altLang="pt-BR"/>
              <a:pPr>
                <a:defRPr/>
              </a:pPr>
              <a:t>4/1/2024</a:t>
            </a:fld>
            <a:endParaRPr lang="en-US" altLang="pt-B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FC66730-8AC7-4198-AE25-CCD38A1B96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D7C81CC-A9C8-436C-B4CD-C4ECA1AC8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E5E8A-0DB0-4779-AF47-A06923EDAB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7840F-E703-4164-92E4-970F6DEAD0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43FBD4-E445-4398-A767-B89BBB788EEC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272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75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17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364" algn="l" defTabSz="9130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>
            <a:extLst>
              <a:ext uri="{FF2B5EF4-FFF2-40B4-BE49-F238E27FC236}">
                <a16:creationId xmlns:a16="http://schemas.microsoft.com/office/drawing/2014/main" id="{C1462B09-7FB5-4BD1-AF52-7482D8FBEE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>
            <a:extLst>
              <a:ext uri="{FF2B5EF4-FFF2-40B4-BE49-F238E27FC236}">
                <a16:creationId xmlns:a16="http://schemas.microsoft.com/office/drawing/2014/main" id="{911408FC-6C64-4419-AEDE-D07E8D18DB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NOTE:  This slide has limitations because they are not exact comparisons.  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P&amp;S Syphilis analysis uses case based surveillance data matching to get the hazard ratio and the annual incidence on the slide.  The incidence for all men in the syphilis group was 1/20 within the year.  As such, there is no data on syphilis negatives – this makes it a pretend cohort rather than a real cohort.  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Rectal GC/CT and the no STD category uses an STD clinic cohort that was then matched to HIV case registry data.  It seems like a much more valid cohort analysis to me, since we have information on STD-negatives to compare it to.  I used incidence among those negative for rectal infection and no syphilis in the past 2 years to get the 1/53 figure.</a:t>
            </a:r>
          </a:p>
          <a:p>
            <a:pPr eaLnBrk="1" hangingPunct="1">
              <a:spcBef>
                <a:spcPct val="0"/>
              </a:spcBef>
            </a:pPr>
            <a:endParaRPr lang="en-US" altLang="pt-BR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pt-BR">
                <a:ea typeface="ＭＳ Ｐゴシック" panose="020B0600070205080204" pitchFamily="34" charset="-128"/>
              </a:rPr>
              <a:t>The population for all of these groups was HIV-negative MSM, which is implied but not explicit on this slide.  </a:t>
            </a:r>
          </a:p>
        </p:txBody>
      </p:sp>
      <p:sp>
        <p:nvSpPr>
          <p:cNvPr id="81924" name="Slide Number Placeholder 3">
            <a:extLst>
              <a:ext uri="{FF2B5EF4-FFF2-40B4-BE49-F238E27FC236}">
                <a16:creationId xmlns:a16="http://schemas.microsoft.com/office/drawing/2014/main" id="{479279C6-91BC-4302-981F-F1495B22D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25AD971-8988-4EE3-9A29-9E98F9A88261}" type="slidenum">
              <a:rPr lang="en-US" altLang="pt-BR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43FBD4-E445-4398-A767-B89BBB788EEC}" type="slidenum">
              <a:rPr lang="en-US" altLang="pt-BR" smtClean="0"/>
              <a:pPr>
                <a:defRPr/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9656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00531A9E-0BDD-4841-92A9-A238606642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8D126537-0164-4AD1-8ECC-430E44E37E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>
                <a:ea typeface="ＭＳ Ｐゴシック" panose="020B0600070205080204" pitchFamily="34" charset="-128"/>
              </a:rPr>
              <a:t>Quais são as fontes de dados no Brasil</a:t>
            </a:r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E9BC485A-55E5-4B44-B295-4CCFF3EC0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7E6E08-11B4-425E-AF0B-E2E3A25D40D6}" type="slidenum">
              <a:rPr lang="pt-BR" altLang="pt-BR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5F1DCF1E-0A7C-4208-B65C-CE30EDC9F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C70D745A-1783-4FDA-BF31-338A20BEAF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>
                <a:ea typeface="ＭＳ Ｐゴシック" panose="020B0600070205080204" pitchFamily="34" charset="-128"/>
              </a:rPr>
              <a:t>Ao comparamos a taxa de detecção de sífilis em gestantes com a TI de Sífilis congênita, pode-se observar um aumento na distância. No próximo slide vamos apresentar TI/TD segundo DRS.</a:t>
            </a:r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7230180B-9E34-4469-A026-2E2D99BED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4AEC8F-9D90-4715-A865-728C86B47309}" type="slidenum">
              <a:rPr lang="pt-BR" altLang="pt-BR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>
            <a:extLst>
              <a:ext uri="{FF2B5EF4-FFF2-40B4-BE49-F238E27FC236}">
                <a16:creationId xmlns:a16="http://schemas.microsoft.com/office/drawing/2014/main" id="{C06034C6-654A-4D5A-9C27-8274E1F5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>
            <a:extLst>
              <a:ext uri="{FF2B5EF4-FFF2-40B4-BE49-F238E27FC236}">
                <a16:creationId xmlns:a16="http://schemas.microsoft.com/office/drawing/2014/main" id="{80F48C37-1AC9-47FE-8EAC-2684E2A873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118788" name="Espaço Reservado para Número de Slide 3">
            <a:extLst>
              <a:ext uri="{FF2B5EF4-FFF2-40B4-BE49-F238E27FC236}">
                <a16:creationId xmlns:a16="http://schemas.microsoft.com/office/drawing/2014/main" id="{0731C565-3844-48F0-BEC5-AC757C592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CFCB7B0-111F-4ADB-94A4-F885790A8E75}" type="slidenum">
              <a:rPr lang="pt-BR" altLang="pt-BR"/>
              <a:pPr>
                <a:spcBef>
                  <a:spcPct val="0"/>
                </a:spcBef>
              </a:pPr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hptn_ppt_gradient-mediumblue_v1.png">
            <a:extLst>
              <a:ext uri="{FF2B5EF4-FFF2-40B4-BE49-F238E27FC236}">
                <a16:creationId xmlns:a16="http://schemas.microsoft.com/office/drawing/2014/main" id="{395ACE5B-52C7-45E4-8D22-01036EF01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0D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HPTNPPT headere_purple only.png">
            <a:extLst>
              <a:ext uri="{FF2B5EF4-FFF2-40B4-BE49-F238E27FC236}">
                <a16:creationId xmlns:a16="http://schemas.microsoft.com/office/drawing/2014/main" id="{115F3214-F8B3-43B8-9B0A-7F994ECFC0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0"/>
            <a:ext cx="6203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avy-background_large.png">
            <a:extLst>
              <a:ext uri="{FF2B5EF4-FFF2-40B4-BE49-F238E27FC236}">
                <a16:creationId xmlns:a16="http://schemas.microsoft.com/office/drawing/2014/main" id="{8F546C8C-A8F1-48B5-9B82-9E0DA6E0B2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701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3873500"/>
            <a:ext cx="6959600" cy="698500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3450" y="5067300"/>
            <a:ext cx="7073900" cy="139700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83458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C41D-BDAA-4A5A-9811-71EB2CE0EAC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35075" y="1584325"/>
            <a:ext cx="6829425" cy="3463925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FE5B1F7D-10BA-46FD-AC5F-BD76D1815A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0" y="1214438"/>
            <a:ext cx="6569075" cy="522287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>
                <a:solidFill>
                  <a:srgbClr val="0E99C0"/>
                </a:solidFill>
              </a:rPr>
              <a:t>ACKNOWLEDGEMENTS</a:t>
            </a:r>
          </a:p>
        </p:txBody>
      </p:sp>
      <p:pic>
        <p:nvPicPr>
          <p:cNvPr id="6" name="Picture 7" descr="navyHPTNPPT headere_purple only.png">
            <a:extLst>
              <a:ext uri="{FF2B5EF4-FFF2-40B4-BE49-F238E27FC236}">
                <a16:creationId xmlns:a16="http://schemas.microsoft.com/office/drawing/2014/main" id="{B9A3236C-B1CC-44F5-8686-7C7AFE93E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-background.png">
            <a:extLst>
              <a:ext uri="{FF2B5EF4-FFF2-40B4-BE49-F238E27FC236}">
                <a16:creationId xmlns:a16="http://schemas.microsoft.com/office/drawing/2014/main" id="{A3891B00-DAB2-4745-8933-6CC8C0C674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93787" y="2606201"/>
            <a:ext cx="7112000" cy="213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9690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 descr="hptn_ppt_gradient-mediumblue_v1.png">
            <a:extLst>
              <a:ext uri="{FF2B5EF4-FFF2-40B4-BE49-F238E27FC236}">
                <a16:creationId xmlns:a16="http://schemas.microsoft.com/office/drawing/2014/main" id="{FDEF80A2-3185-4F2D-B7EA-D526C328E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solidFill>
            <a:srgbClr val="0D729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HPTNPPT headere_purple only.png">
            <a:extLst>
              <a:ext uri="{FF2B5EF4-FFF2-40B4-BE49-F238E27FC236}">
                <a16:creationId xmlns:a16="http://schemas.microsoft.com/office/drawing/2014/main" id="{B6F14BD8-6EB0-4A96-8A14-EE4C8C281D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0"/>
            <a:ext cx="62039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navy-background_large.png">
            <a:extLst>
              <a:ext uri="{FF2B5EF4-FFF2-40B4-BE49-F238E27FC236}">
                <a16:creationId xmlns:a16="http://schemas.microsoft.com/office/drawing/2014/main" id="{2D3C19C2-0619-4732-9E93-DE82F64D78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6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070100"/>
            <a:ext cx="82296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500" b="1" i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90600" y="3873500"/>
            <a:ext cx="6959600" cy="698500"/>
          </a:xfrm>
        </p:spPr>
        <p:txBody>
          <a:bodyPr/>
          <a:lstStyle>
            <a:lvl1pPr marL="0" indent="0" algn="ctr">
              <a:buNone/>
              <a:defRPr b="1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33450" y="5067300"/>
            <a:ext cx="7073900" cy="1397000"/>
          </a:xfrm>
        </p:spPr>
        <p:txBody>
          <a:bodyPr/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</p:txBody>
      </p:sp>
    </p:spTree>
    <p:extLst>
      <p:ext uri="{BB962C8B-B14F-4D97-AF65-F5344CB8AC3E}">
        <p14:creationId xmlns:p14="http://schemas.microsoft.com/office/powerpoint/2010/main" val="1216090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39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4F7DB69-CA07-406A-BF7E-3BE467A0BF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0" y="-1"/>
            <a:chExt cx="9143999" cy="1043870"/>
          </a:xfrm>
        </p:grpSpPr>
        <p:pic>
          <p:nvPicPr>
            <p:cNvPr id="7" name="Picture 7" descr="navyHPTNPPT headere_purple only.png">
              <a:extLst>
                <a:ext uri="{FF2B5EF4-FFF2-40B4-BE49-F238E27FC236}">
                  <a16:creationId xmlns:a16="http://schemas.microsoft.com/office/drawing/2014/main" id="{24BEF26A-EBD1-49E0-89C7-F086BCFFAD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navy-background.png">
              <a:extLst>
                <a:ext uri="{FF2B5EF4-FFF2-40B4-BE49-F238E27FC236}">
                  <a16:creationId xmlns:a16="http://schemas.microsoft.com/office/drawing/2014/main" id="{D7EA1518-5D2F-4EC3-9FB9-018C1B3278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7" y="-1"/>
              <a:ext cx="1968012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665" y="2120752"/>
            <a:ext cx="7487717" cy="4612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04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avyHPTNPPT headere_purple only.png">
            <a:extLst>
              <a:ext uri="{FF2B5EF4-FFF2-40B4-BE49-F238E27FC236}">
                <a16:creationId xmlns:a16="http://schemas.microsoft.com/office/drawing/2014/main" id="{72A6EA99-7927-4DA9-B279-F4A9FB3D2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navy-background.png">
            <a:extLst>
              <a:ext uri="{FF2B5EF4-FFF2-40B4-BE49-F238E27FC236}">
                <a16:creationId xmlns:a16="http://schemas.microsoft.com/office/drawing/2014/main" id="{CAB8A4D9-3EF3-427C-AC8A-37D3BB002C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4572" y="955524"/>
            <a:ext cx="7467810" cy="5778166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22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AC93A078-3AA3-4D57-8E91-B83AE95DB46E}"/>
              </a:ext>
            </a:extLst>
          </p:cNvPr>
          <p:cNvCxnSpPr/>
          <p:nvPr userDrawn="1"/>
        </p:nvCxnSpPr>
        <p:spPr>
          <a:xfrm rot="5400000">
            <a:off x="1183482" y="3694906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navyHPTNPPT headere_purple only.png">
            <a:extLst>
              <a:ext uri="{FF2B5EF4-FFF2-40B4-BE49-F238E27FC236}">
                <a16:creationId xmlns:a16="http://schemas.microsoft.com/office/drawing/2014/main" id="{3DC43B76-3995-4A29-B73C-E7765D211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avy-background.png">
            <a:extLst>
              <a:ext uri="{FF2B5EF4-FFF2-40B4-BE49-F238E27FC236}">
                <a16:creationId xmlns:a16="http://schemas.microsoft.com/office/drawing/2014/main" id="{0CAC1817-C9C9-43F8-A7AE-445ACA224E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60501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B8721827-A244-427B-B92E-2BF82D83B5CE}"/>
              </a:ext>
            </a:extLst>
          </p:cNvPr>
          <p:cNvCxnSpPr/>
          <p:nvPr userDrawn="1"/>
        </p:nvCxnSpPr>
        <p:spPr>
          <a:xfrm rot="5400000">
            <a:off x="3144044" y="3694906"/>
            <a:ext cx="464820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navyHPTNPPT headere_purple only.png">
            <a:extLst>
              <a:ext uri="{FF2B5EF4-FFF2-40B4-BE49-F238E27FC236}">
                <a16:creationId xmlns:a16="http://schemas.microsoft.com/office/drawing/2014/main" id="{C1564A05-7088-4427-80FE-FA29EFF16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avy-background.png">
            <a:extLst>
              <a:ext uri="{FF2B5EF4-FFF2-40B4-BE49-F238E27FC236}">
                <a16:creationId xmlns:a16="http://schemas.microsoft.com/office/drawing/2014/main" id="{2E1306E7-67A3-4DB7-BF8A-EFBF88C3CD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364291"/>
            <a:ext cx="4724400" cy="466664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80" y="1360149"/>
            <a:ext cx="2780489" cy="4642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0" indent="0" algn="ctr">
              <a:buFontTx/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710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B48DFF49-F35A-46FA-8325-29C15FACC1F0}"/>
              </a:ext>
            </a:extLst>
          </p:cNvPr>
          <p:cNvCxnSpPr/>
          <p:nvPr userDrawn="1"/>
        </p:nvCxnSpPr>
        <p:spPr>
          <a:xfrm rot="5400000">
            <a:off x="2247107" y="4423569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vyHPTNPPT headere_purple only.png">
            <a:extLst>
              <a:ext uri="{FF2B5EF4-FFF2-40B4-BE49-F238E27FC236}">
                <a16:creationId xmlns:a16="http://schemas.microsoft.com/office/drawing/2014/main" id="{BBBBF0A3-A098-47FB-B35E-B2193A28A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avy-background.png">
            <a:extLst>
              <a:ext uri="{FF2B5EF4-FFF2-40B4-BE49-F238E27FC236}">
                <a16:creationId xmlns:a16="http://schemas.microsoft.com/office/drawing/2014/main" id="{2DBAD0A4-0911-44B0-99CD-DB03548A9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4" y="2134158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4" y="2773920"/>
            <a:ext cx="3426380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7" y="2118815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3" y="2758577"/>
            <a:ext cx="342637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0633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457200"/>
            <a:ext cx="7467600" cy="944562"/>
          </a:xfrm>
        </p:spPr>
        <p:txBody>
          <a:bodyPr>
            <a:normAutofit/>
          </a:bodyPr>
          <a:lstStyle>
            <a:lvl1pPr algn="ctr">
              <a:defRPr sz="2500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2593924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avyHPTNPPT headere_purple only.png">
            <a:extLst>
              <a:ext uri="{FF2B5EF4-FFF2-40B4-BE49-F238E27FC236}">
                <a16:creationId xmlns:a16="http://schemas.microsoft.com/office/drawing/2014/main" id="{BF16E7C2-911C-42CD-A64F-A322F9B6B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vy-background.png">
            <a:extLst>
              <a:ext uri="{FF2B5EF4-FFF2-40B4-BE49-F238E27FC236}">
                <a16:creationId xmlns:a16="http://schemas.microsoft.com/office/drawing/2014/main" id="{6A1F22A4-2F98-4128-BEEA-45CCE6CC5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42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-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831A-EB1F-43ED-BA94-43EC5756DA0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235075" y="1584325"/>
            <a:ext cx="6829425" cy="3463925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/>
          <a:lstStyle>
            <a:lvl1pPr marL="341313" indent="-3413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CD14177-C25A-4149-B646-AE80DE7AA5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65250" y="1214438"/>
            <a:ext cx="6569075" cy="522287"/>
          </a:xfrm>
          <a:prstGeom prst="rect">
            <a:avLst/>
          </a:prstGeom>
          <a:noFill/>
          <a:ln>
            <a:noFill/>
          </a:ln>
        </p:spPr>
        <p:txBody>
          <a:bodyPr lIns="91307" tIns="45654" rIns="91307" bIns="4565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pt-BR" sz="2800" b="1">
                <a:solidFill>
                  <a:srgbClr val="0E99C0"/>
                </a:solidFill>
              </a:rPr>
              <a:t>ACKNOWLEDGEMENTS</a:t>
            </a:r>
          </a:p>
        </p:txBody>
      </p:sp>
      <p:pic>
        <p:nvPicPr>
          <p:cNvPr id="6" name="Picture 7" descr="navyHPTNPPT headere_purple only.png">
            <a:extLst>
              <a:ext uri="{FF2B5EF4-FFF2-40B4-BE49-F238E27FC236}">
                <a16:creationId xmlns:a16="http://schemas.microsoft.com/office/drawing/2014/main" id="{FB0BB9AD-1550-4626-97C7-662D357D7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navy-background.png">
            <a:extLst>
              <a:ext uri="{FF2B5EF4-FFF2-40B4-BE49-F238E27FC236}">
                <a16:creationId xmlns:a16="http://schemas.microsoft.com/office/drawing/2014/main" id="{162865A5-5BCC-4495-9E80-C08E913D2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93787" y="2606201"/>
            <a:ext cx="7112000" cy="2133600"/>
          </a:xfrm>
        </p:spPr>
        <p:txBody>
          <a:bodyPr/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70857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8">
            <a:extLst>
              <a:ext uri="{FF2B5EF4-FFF2-40B4-BE49-F238E27FC236}">
                <a16:creationId xmlns:a16="http://schemas.microsoft.com/office/drawing/2014/main" id="{0C5E5D1D-28F6-4F7E-85EC-918CA15F737E}"/>
              </a:ext>
            </a:extLst>
          </p:cNvPr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id="{2D81923A-087A-467D-BE94-FC17FF564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308725"/>
            <a:ext cx="1692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C03754B-4054-4F58-83A2-A7E7123064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322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8DDE401-EB0C-42B5-BA68-C2CB479B9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5BD715-D4FE-4918-ACD6-3942A10CB2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FB05BFF-109C-4504-9508-EC5B3F623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F527D8-3C2A-4D0B-B473-DE96ADECFA1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88703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CF844E-7DBB-471D-BDA2-954DED0706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6308725"/>
            <a:ext cx="16922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FD342-EC62-4A73-9147-8A81B44267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0"/>
            <a:ext cx="0" cy="0"/>
          </a:xfrm>
        </p:spPr>
        <p:txBody>
          <a:bodyPr lIns="91307" tIns="45654" rIns="91307" bIns="45654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99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B50F85-FD93-4752-901C-AF4156AA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FAF7AB8-E57E-474C-B1CC-4FFF50C3F4EC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7F77D8-38BD-4B16-A5A9-AAC6FFECE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806F3A-026B-42F5-9426-1BA9C334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8718E0-52B3-4C46-89B0-4874B101AB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2440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72A9BA-8214-4285-A10B-72F01CA9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3E1DF39-BB4C-4124-AD2A-88721F824A7E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B34C36-AC10-4282-8819-C3940102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C99E80-7257-446F-BDAB-20AFEEE2A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0E79D3-4CF5-45C1-9053-0491D6F901D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58139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8D9F91-74DC-49B5-9CF1-CCA3DD10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757D96D-77F8-4F30-8C03-ECC1C027AB3B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F1DD17-39E6-4D05-81FA-6B5EF4D39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ADD26B-2AE5-46D5-991A-74391A53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086A5F-6BAB-4A38-B473-A180F39DA7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910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1AE8854F-0CF9-49C0-A6E9-768AA3BC9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0718D38-E733-4A5E-B4B9-C56B5AD7DE4E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2C7E09B-73AB-4ADC-BD3D-9D4C4D10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A12B1D9-53BC-42D6-A37E-D508BC40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DDF10-F24C-48C4-A5BE-4D40E5B814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1066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B9D03E2-4E86-4B66-9753-201B8EAA7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ED6827D-9678-446A-A15A-AD317BC77BE3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77D31D1-2D06-4B0E-ADEB-0CCFC9E1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F31E075-DA4C-4068-B97D-ACB2B49E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F40BC-ADE7-4006-8B2D-E27C594BE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7777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1C6FD9B0-F2AB-4773-8259-EB7ED05D8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49913E0-0BB3-4739-A658-9EA254A0A489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D30A5215-ACF1-4951-9A78-A18E4214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C8E0386-2FE7-4375-9049-BC11EF5D9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E47C94-D9F7-482E-8109-DA9EE1750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918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18A20080-A264-481A-A35B-D5FF0F5E49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0" y="-1"/>
            <a:chExt cx="9143999" cy="1043870"/>
          </a:xfrm>
        </p:grpSpPr>
        <p:pic>
          <p:nvPicPr>
            <p:cNvPr id="7" name="Picture 7" descr="navyHPTNPPT headere_purple only.png">
              <a:extLst>
                <a:ext uri="{FF2B5EF4-FFF2-40B4-BE49-F238E27FC236}">
                  <a16:creationId xmlns:a16="http://schemas.microsoft.com/office/drawing/2014/main" id="{3A40808F-AD24-4FFE-8C6C-3745F8A35A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999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navy-background.png">
              <a:extLst>
                <a:ext uri="{FF2B5EF4-FFF2-40B4-BE49-F238E27FC236}">
                  <a16:creationId xmlns:a16="http://schemas.microsoft.com/office/drawing/2014/main" id="{C52837E4-EFDB-4FD0-B031-945E1984A2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637" y="-1"/>
              <a:ext cx="1968012" cy="1043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4665" y="2120752"/>
            <a:ext cx="7487717" cy="4612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 baseline="0">
                <a:solidFill>
                  <a:srgbClr val="000000"/>
                </a:solidFill>
              </a:defRPr>
            </a:lvl4pPr>
            <a:lvl5pPr>
              <a:defRPr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53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2C882984-E782-478F-A7C2-28F97C92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99E0726-AC9B-45D4-8E53-9321A53A97C4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3061916-45DE-4A5A-BFA7-7EC543F65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6F23B0C-5B75-4126-8437-07F341C06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244CB7-14D7-446F-AF41-2B1C101E0F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272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4317F9F-4810-42C8-A969-91CC9BE3E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BEAB53-B8AD-4FA9-89C7-D8A132EEAC54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ACF6639-C094-4C04-8D28-1B98762A1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21F598F-CCA7-4FCD-BB38-25D1FC540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BBAE80-3D97-4E39-82B8-35D81DE83A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479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0C2281E-0624-428B-A86F-2B51B349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E641A03-3596-4C98-BD08-F70CCC226275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BAA1AF4-D80A-4092-A266-3E8E371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C1E9635-7680-4D08-84BB-71A4D12F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984480-CCB5-4092-8CAB-76440A5FB2B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7693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B212E1-3129-4CEE-8414-F1089E01F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A7E003E-8E3E-4DAA-9692-C79CA20BDD7E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2A724-BC65-4B50-8AD9-C0B781ED4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B1BC00-0F64-42CB-B7A9-798CBACB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3C588-11FB-402E-883D-C2C814E93C1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2081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ED6BB2-87BA-410C-952F-0AFBB1AE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249F275-C72B-4238-9555-4CAD5006642F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7A14A7-02A4-41B4-98F1-D1868C069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3FB3D7-E81E-4513-A14F-819A236A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3EB7B6-8030-4577-9892-802C8B51F7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331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D9EA18-51F5-4944-9D74-847217F4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087E104-D6BB-408F-B8A4-BFFC700A3496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EAA5D2-A793-4F8D-BFEA-AF5D34B20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DD23A4-F40F-42F2-8C9D-A953C42D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16084B-3A51-4AE4-B4D5-22210AF1AA4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55682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7915C-66C1-4759-ABA6-D2294C53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1C6DE7A-5282-45A5-BD2B-9EFE0459F8C6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498591-2093-44A2-ADA7-7E464586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51CF7-7DAE-4D0D-98C3-B3DB8C1E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0C2D1A-6D83-4104-82CE-B5A0BF1185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758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7FED10-8687-411F-87A9-727694F9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60DB27F-F854-4C53-A12E-8BEFC9A68AC3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4D570E-6002-472B-9BDA-47C046618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4C8E6F-C755-4989-83D0-4CF32608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4D962A-6768-4C1D-8546-D677ACAEF6F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1698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6B26843-60F7-46B7-A0A1-15125DAB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63DF5D4-E083-49C4-BC5E-1295CD7B2380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02733A-DFEC-44A5-8EEB-2504007B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19DF800-59E6-41F0-99A8-479C8C65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A1A7E1-8FF0-4506-A007-1FE250DDAF0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007963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2375162-574F-4E94-8AE5-427C1FD5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79380EA-0336-431B-8CE5-166B02B4C888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66C55C-7FE4-4E4B-99B5-C6E3F25C4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049322E-8784-45C3-B445-63776EB3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86AC89-9F5D-4657-9163-5A7174E2DF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041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navyHPTNPPT headere_purple only.png">
            <a:extLst>
              <a:ext uri="{FF2B5EF4-FFF2-40B4-BE49-F238E27FC236}">
                <a16:creationId xmlns:a16="http://schemas.microsoft.com/office/drawing/2014/main" id="{EA307863-D4DC-49D3-A54D-1990D2BBD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navy-background.png">
            <a:extLst>
              <a:ext uri="{FF2B5EF4-FFF2-40B4-BE49-F238E27FC236}">
                <a16:creationId xmlns:a16="http://schemas.microsoft.com/office/drawing/2014/main" id="{57CAFE6E-B440-4EBD-812F-BFD79A343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4572" y="955524"/>
            <a:ext cx="7467810" cy="5778166"/>
          </a:xfrm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71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1074C21-8B6B-4728-84DC-BCFDE2E5F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D413555-06B9-488A-8A56-79F402771CE1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B647BB6-1704-4AE3-80EC-61EDBA66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412F93-3DA3-4724-AC42-60819B128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5683CC-0105-4C3F-8D4C-4485A99C888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4983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CFEF046-7501-4BC5-99ED-1FA731EE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EA13538-B574-49FF-B798-D52B72FF3A27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62291D9-A0FA-4B06-852E-A6E5D1D0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D4E4767-BC0A-4484-B8A2-4E73322F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E195CE-E391-4750-BA2B-0351CF14DC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092511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D8A67-7EE2-48FA-A2A6-88AE042F7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7AE7588-5231-44E3-8897-0931E7A8C586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79E2886-340F-48B1-A4DC-9958C2227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CD8CF7-354E-4D1F-A9DE-161B5622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08A1BA-E6B3-4665-8C77-975BAFD60F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1439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6025F85-0442-49A3-9D3E-2BBFCA271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DC0A4D0-272A-4C73-B25E-423ABB261E03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28270C7-8AB8-4230-AF3C-E56889AC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94FE79-F1A9-4E92-AC00-D65486F4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DBBB84-8DB2-426A-8DAE-C4A4D3B3D8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23695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69F262-8DF4-4FFF-8F01-900620D5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7338A09-882D-4F93-A8C0-BD490136D02B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1B8B21-5658-461B-97C1-91A8D02D2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584CCE-E943-426F-8CD8-8324588E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0DE65D-5A60-4931-B365-EBC26C95AB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1880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5B4110-F0E7-402E-893E-8BFFDE651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9790FF1-8336-4A7F-99BF-B2A77B75B6FB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67A319-6826-4C32-A90B-CC764246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A98F52-A13F-4065-A6A1-2305DF3A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D50BA40-2E10-4E0C-8DE6-65F68FBF77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20155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lvl="0"/>
            <a:endParaRPr lang="pt-BR" noProof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3C803A-B097-4315-A38D-CF2CA097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768A72-A5C5-4548-98FC-AB6BD3F7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2C628F-5E0A-439E-9FB4-E2988D12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A08DE80-D5E1-4AB0-A53E-C7362E03D5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94950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066B35B-D526-4D54-B6AD-595F93855722}"/>
              </a:ext>
            </a:extLst>
          </p:cNvPr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pt-BR" altLang="pt-BR" sz="4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EA0B77F-36A4-458F-9D84-DDE2BAA21FF8}"/>
              </a:ext>
            </a:extLst>
          </p:cNvPr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2828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7400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1972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54425" indent="3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pt-BR" altLang="pt-BR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9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eft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69D213DE-49E4-49AA-9E42-E222BC4A6F79}"/>
              </a:ext>
            </a:extLst>
          </p:cNvPr>
          <p:cNvCxnSpPr/>
          <p:nvPr userDrawn="1"/>
        </p:nvCxnSpPr>
        <p:spPr>
          <a:xfrm rot="5400000">
            <a:off x="1183482" y="3694906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9" descr="navyHPTNPPT headere_purple only.png">
            <a:extLst>
              <a:ext uri="{FF2B5EF4-FFF2-40B4-BE49-F238E27FC236}">
                <a16:creationId xmlns:a16="http://schemas.microsoft.com/office/drawing/2014/main" id="{181F4918-1183-41BB-BF52-A4094934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avy-background.png">
            <a:extLst>
              <a:ext uri="{FF2B5EF4-FFF2-40B4-BE49-F238E27FC236}">
                <a16:creationId xmlns:a16="http://schemas.microsoft.com/office/drawing/2014/main" id="{4694FF7E-D4C0-4D00-96FB-1A3AD0DB79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2400" y="1371600"/>
            <a:ext cx="4724400" cy="472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71600"/>
            <a:ext cx="2743200" cy="3581400"/>
          </a:xfrm>
        </p:spPr>
        <p:txBody>
          <a:bodyPr anchor="t"/>
          <a:lstStyle>
            <a:lvl1pPr algn="r"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2276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righ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5329171-0E95-472C-8316-6509890C3C3C}"/>
              </a:ext>
            </a:extLst>
          </p:cNvPr>
          <p:cNvCxnSpPr/>
          <p:nvPr userDrawn="1"/>
        </p:nvCxnSpPr>
        <p:spPr>
          <a:xfrm rot="5400000">
            <a:off x="3144044" y="3694906"/>
            <a:ext cx="4648200" cy="1588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 descr="navyHPTNPPT headere_purple only.png">
            <a:extLst>
              <a:ext uri="{FF2B5EF4-FFF2-40B4-BE49-F238E27FC236}">
                <a16:creationId xmlns:a16="http://schemas.microsoft.com/office/drawing/2014/main" id="{EFB13C8C-3D38-41C8-82DE-58DDB58D7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navy-background.png">
            <a:extLst>
              <a:ext uri="{FF2B5EF4-FFF2-40B4-BE49-F238E27FC236}">
                <a16:creationId xmlns:a16="http://schemas.microsoft.com/office/drawing/2014/main" id="{857A7F3D-0761-4135-AE82-E25562517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3166" y="1364291"/>
            <a:ext cx="4724400" cy="466664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 marL="2054460" indent="-228268">
              <a:buFont typeface="Arial" pitchFamily="34" charset="0"/>
              <a:buChar char="•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5942280" y="1360149"/>
            <a:ext cx="2780489" cy="4642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0" indent="0" algn="ctr">
              <a:buFontTx/>
              <a:buNone/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4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3">
            <a:extLst>
              <a:ext uri="{FF2B5EF4-FFF2-40B4-BE49-F238E27FC236}">
                <a16:creationId xmlns:a16="http://schemas.microsoft.com/office/drawing/2014/main" id="{DEE86BC5-EFC3-4718-BD5C-792311867B02}"/>
              </a:ext>
            </a:extLst>
          </p:cNvPr>
          <p:cNvCxnSpPr/>
          <p:nvPr userDrawn="1"/>
        </p:nvCxnSpPr>
        <p:spPr>
          <a:xfrm rot="5400000">
            <a:off x="2247107" y="4423569"/>
            <a:ext cx="4648200" cy="1587"/>
          </a:xfrm>
          <a:prstGeom prst="line">
            <a:avLst/>
          </a:prstGeom>
          <a:ln>
            <a:solidFill>
              <a:srgbClr val="0E99C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1" descr="navyHPTNPPT headere_purple only.png">
            <a:extLst>
              <a:ext uri="{FF2B5EF4-FFF2-40B4-BE49-F238E27FC236}">
                <a16:creationId xmlns:a16="http://schemas.microsoft.com/office/drawing/2014/main" id="{CF80B3C8-A2AE-4F29-BADD-DAE552FD90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navy-background.png">
            <a:extLst>
              <a:ext uri="{FF2B5EF4-FFF2-40B4-BE49-F238E27FC236}">
                <a16:creationId xmlns:a16="http://schemas.microsoft.com/office/drawing/2014/main" id="{E8B9C56C-FCB5-4BA4-9850-AE0A639EF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26644" y="2134158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4664" y="2773920"/>
            <a:ext cx="3426380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896617" y="2118815"/>
            <a:ext cx="341439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</a:defRPr>
            </a:lvl1pPr>
            <a:lvl2pPr marL="456538" indent="0">
              <a:buNone/>
              <a:defRPr sz="2000" b="1"/>
            </a:lvl2pPr>
            <a:lvl3pPr marL="913087" indent="0">
              <a:buNone/>
              <a:defRPr sz="1800" b="1"/>
            </a:lvl3pPr>
            <a:lvl4pPr marL="1369640" indent="0">
              <a:buNone/>
              <a:defRPr sz="1600" b="1"/>
            </a:lvl4pPr>
            <a:lvl5pPr marL="1826183" indent="0">
              <a:buNone/>
              <a:defRPr sz="1600" b="1"/>
            </a:lvl5pPr>
            <a:lvl6pPr marL="2282724" indent="0">
              <a:buNone/>
              <a:defRPr sz="1600" b="1"/>
            </a:lvl6pPr>
            <a:lvl7pPr marL="2739275" indent="0">
              <a:buNone/>
              <a:defRPr sz="1600" b="1"/>
            </a:lvl7pPr>
            <a:lvl8pPr marL="3195817" indent="0">
              <a:buNone/>
              <a:defRPr sz="1600" b="1"/>
            </a:lvl8pPr>
            <a:lvl9pPr marL="3652364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2"/>
          </p:nvPr>
        </p:nvSpPr>
        <p:spPr>
          <a:xfrm>
            <a:off x="4887983" y="2758577"/>
            <a:ext cx="3426378" cy="395128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777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457200"/>
            <a:ext cx="7467600" cy="944562"/>
          </a:xfrm>
        </p:spPr>
        <p:txBody>
          <a:bodyPr>
            <a:normAutofit/>
          </a:bodyPr>
          <a:lstStyle>
            <a:lvl1pPr algn="ctr">
              <a:defRPr sz="2500" cap="all">
                <a:solidFill>
                  <a:srgbClr val="0E99C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388736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w/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navyHPTNPPT headere_purple only.png">
            <a:extLst>
              <a:ext uri="{FF2B5EF4-FFF2-40B4-BE49-F238E27FC236}">
                <a16:creationId xmlns:a16="http://schemas.microsoft.com/office/drawing/2014/main" id="{559C4338-C2F3-4EB5-A3A2-F6AE6029D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vy-background.png">
            <a:extLst>
              <a:ext uri="{FF2B5EF4-FFF2-40B4-BE49-F238E27FC236}">
                <a16:creationId xmlns:a16="http://schemas.microsoft.com/office/drawing/2014/main" id="{FF2630A2-F01B-4883-ABF9-933ECA61D8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0"/>
            <a:ext cx="196691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133601"/>
            <a:ext cx="7391400" cy="3962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826183" indent="0">
              <a:buFont typeface="Arial" pitchFamily="34" charset="0"/>
              <a:buNone/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1" y="960438"/>
            <a:ext cx="7467600" cy="944562"/>
          </a:xfrm>
        </p:spPr>
        <p:txBody>
          <a:bodyPr/>
          <a:lstStyle>
            <a:lvl1pPr>
              <a:defRPr>
                <a:solidFill>
                  <a:srgbClr val="0E99C0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1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934AD2-26DA-4218-8D9A-64E18B5A52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84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HPTN 2015 Powerpoint Template </a:t>
            </a:r>
          </a:p>
        </p:txBody>
      </p:sp>
      <p:sp>
        <p:nvSpPr>
          <p:cNvPr id="1027" name="Text Placeholder 4">
            <a:extLst>
              <a:ext uri="{FF2B5EF4-FFF2-40B4-BE49-F238E27FC236}">
                <a16:creationId xmlns:a16="http://schemas.microsoft.com/office/drawing/2014/main" id="{F4F36D96-61B7-430A-96D6-08C444B507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This template must be used for all presentations that pertain to HPTN studies.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02" r:id="rId2"/>
    <p:sldLayoutId id="2147486012" r:id="rId3"/>
    <p:sldLayoutId id="2147486013" r:id="rId4"/>
    <p:sldLayoutId id="2147486014" r:id="rId5"/>
    <p:sldLayoutId id="2147486015" r:id="rId6"/>
    <p:sldLayoutId id="2147486016" r:id="rId7"/>
    <p:sldLayoutId id="2147486003" r:id="rId8"/>
    <p:sldLayoutId id="2147486017" r:id="rId9"/>
    <p:sldLayoutId id="214748601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E99C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5pPr>
      <a:lvl6pPr marL="456538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6pPr>
      <a:lvl7pPr marL="913087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7pPr>
      <a:lvl8pPr marL="136964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8pPr>
      <a:lvl9pPr marL="1826183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100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44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9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5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resentation_Template_Innerpage_new">
            <a:extLst>
              <a:ext uri="{FF2B5EF4-FFF2-40B4-BE49-F238E27FC236}">
                <a16:creationId xmlns:a16="http://schemas.microsoft.com/office/drawing/2014/main" id="{647FC81F-169B-45B5-8405-909E139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>
            <a:extLst>
              <a:ext uri="{FF2B5EF4-FFF2-40B4-BE49-F238E27FC236}">
                <a16:creationId xmlns:a16="http://schemas.microsoft.com/office/drawing/2014/main" id="{CFFBE35A-2EFE-4319-87E7-38A573492A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>
            <a:extLst>
              <a:ext uri="{FF2B5EF4-FFF2-40B4-BE49-F238E27FC236}">
                <a16:creationId xmlns:a16="http://schemas.microsoft.com/office/drawing/2014/main" id="{7563A1EC-697B-4B43-8C9D-7CA6F3A73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0245" name="Rectangle 3">
            <a:extLst>
              <a:ext uri="{FF2B5EF4-FFF2-40B4-BE49-F238E27FC236}">
                <a16:creationId xmlns:a16="http://schemas.microsoft.com/office/drawing/2014/main" id="{B4C162DB-6A55-4EE3-90F6-427C0663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96FA1-593A-4215-9F61-F76C6575F734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082DC934-BA40-43EE-99D2-C0B4D967067B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Presentation_Template_Innerpage_new">
            <a:extLst>
              <a:ext uri="{FF2B5EF4-FFF2-40B4-BE49-F238E27FC236}">
                <a16:creationId xmlns:a16="http://schemas.microsoft.com/office/drawing/2014/main" id="{D16221F8-5DB9-4E5A-9632-264AFD6AA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>
            <a:extLst>
              <a:ext uri="{FF2B5EF4-FFF2-40B4-BE49-F238E27FC236}">
                <a16:creationId xmlns:a16="http://schemas.microsoft.com/office/drawing/2014/main" id="{71124EAA-3401-4CDB-84C8-F11C78CAA06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2">
            <a:extLst>
              <a:ext uri="{FF2B5EF4-FFF2-40B4-BE49-F238E27FC236}">
                <a16:creationId xmlns:a16="http://schemas.microsoft.com/office/drawing/2014/main" id="{BB727383-15B1-404E-8DE5-291A9681D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8F4F802B-289F-4862-923B-73B0D8C6C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CC6DD-F127-4BF8-928F-0C137686F98E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A119B4B-1C36-4393-8800-BF8B12B1B59E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resentation_Template_Innerpage_new">
            <a:extLst>
              <a:ext uri="{FF2B5EF4-FFF2-40B4-BE49-F238E27FC236}">
                <a16:creationId xmlns:a16="http://schemas.microsoft.com/office/drawing/2014/main" id="{FB1B2B66-B7E9-47CC-AD01-4E42B2998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>
            <a:extLst>
              <a:ext uri="{FF2B5EF4-FFF2-40B4-BE49-F238E27FC236}">
                <a16:creationId xmlns:a16="http://schemas.microsoft.com/office/drawing/2014/main" id="{6600FF1D-2588-48F5-A547-727FDED319B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2">
            <a:extLst>
              <a:ext uri="{FF2B5EF4-FFF2-40B4-BE49-F238E27FC236}">
                <a16:creationId xmlns:a16="http://schemas.microsoft.com/office/drawing/2014/main" id="{0B2249C4-4AC0-4B65-B0BB-7142813AD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4315AE06-960C-4CD1-9884-96B7A36B0A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4758E7-1053-439F-9773-030BB5AB4492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637F9AFE-D8CA-47D2-95C7-EB12F91DD06F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14B5C0AB-47E4-4C59-8E60-990FAE268D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8842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HPTN 2015 Powerpoint Template </a:t>
            </a:r>
          </a:p>
        </p:txBody>
      </p:sp>
      <p:sp>
        <p:nvSpPr>
          <p:cNvPr id="13315" name="Text Placeholder 4">
            <a:extLst>
              <a:ext uri="{FF2B5EF4-FFF2-40B4-BE49-F238E27FC236}">
                <a16:creationId xmlns:a16="http://schemas.microsoft.com/office/drawing/2014/main" id="{88406B82-51D9-4B4F-81D3-8E4F4FEC2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1336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7" tIns="45654" rIns="91307" bIns="45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This template must be used for all presentations that pertain to HPTN studies.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9" r:id="rId1"/>
    <p:sldLayoutId id="214748600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10" r:id="rId8"/>
    <p:sldLayoutId id="2147486025" r:id="rId9"/>
    <p:sldLayoutId id="2147486026" r:id="rId10"/>
    <p:sldLayoutId id="2147486027" r:id="rId11"/>
    <p:sldLayoutId id="2147486028" r:id="rId12"/>
    <p:sldLayoutId id="214748602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E99C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ea typeface="ＭＳ Ｐゴシック" charset="0"/>
          <a:cs typeface="Arial" charset="0"/>
        </a:defRPr>
      </a:lvl5pPr>
      <a:lvl6pPr marL="456538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6pPr>
      <a:lvl7pPr marL="913087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7pPr>
      <a:lvl8pPr marL="1369640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8pPr>
      <a:lvl9pPr marL="1826183" algn="l" rtl="0" fontAlgn="base">
        <a:spcBef>
          <a:spcPct val="0"/>
        </a:spcBef>
        <a:spcAft>
          <a:spcPct val="0"/>
        </a:spcAft>
        <a:defRPr sz="3600" b="1">
          <a:solidFill>
            <a:srgbClr val="0E99C0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398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5970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4225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100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44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93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30" indent="-228268" algn="l" defTabSz="9130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0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3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5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17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4" algn="l" defTabSz="91308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Título 1">
            <a:extLst>
              <a:ext uri="{FF2B5EF4-FFF2-40B4-BE49-F238E27FC236}">
                <a16:creationId xmlns:a16="http://schemas.microsoft.com/office/drawing/2014/main" id="{327D39BD-8E19-4D35-9FE3-893301E382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4339" name="Espaço Reservado para Texto 2">
            <a:extLst>
              <a:ext uri="{FF2B5EF4-FFF2-40B4-BE49-F238E27FC236}">
                <a16:creationId xmlns:a16="http://schemas.microsoft.com/office/drawing/2014/main" id="{63DEBB78-3B41-4334-A69D-AE7171BFDC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218AE5-1B7C-499F-804A-04476880B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9FBDA99-C1BF-4ED1-A486-7C125BE7A118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128D8-BE73-45A8-A16D-69039412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FF3AF9-9372-4D03-87FA-A7DD83339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1E64F77-0C0A-4223-A7AF-B8C9CBA4751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0" r:id="rId1"/>
    <p:sldLayoutId id="2147486031" r:id="rId2"/>
    <p:sldLayoutId id="2147486032" r:id="rId3"/>
    <p:sldLayoutId id="2147486033" r:id="rId4"/>
    <p:sldLayoutId id="2147486034" r:id="rId5"/>
    <p:sldLayoutId id="2147486035" r:id="rId6"/>
    <p:sldLayoutId id="2147486036" r:id="rId7"/>
    <p:sldLayoutId id="2147486037" r:id="rId8"/>
    <p:sldLayoutId id="2147486038" r:id="rId9"/>
    <p:sldLayoutId id="2147486039" r:id="rId10"/>
    <p:sldLayoutId id="21474860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>
            <a:extLst>
              <a:ext uri="{FF2B5EF4-FFF2-40B4-BE49-F238E27FC236}">
                <a16:creationId xmlns:a16="http://schemas.microsoft.com/office/drawing/2014/main" id="{8F985595-1CF6-4873-9D78-A9C2769DB2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6387" name="Espaço Reservado para Texto 2">
            <a:extLst>
              <a:ext uri="{FF2B5EF4-FFF2-40B4-BE49-F238E27FC236}">
                <a16:creationId xmlns:a16="http://schemas.microsoft.com/office/drawing/2014/main" id="{F53DD19E-36EA-4089-9D72-8257E808AE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0BEADA-F1E7-4B29-954F-4BF407B15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BEF51E0-C0E3-4409-81E6-0C141C030F54}" type="datetimeFigureOut">
              <a:rPr lang="pt-BR"/>
              <a:pPr>
                <a:defRPr/>
              </a:pPr>
              <a:t>01/04/2024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6F0B2F-0B3C-41C0-8811-09F50CEBC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F4EC53-7EF8-43B5-AB4D-C63BBA2E6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076C758-D2E8-43A2-8766-5E40AE484EC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2" r:id="rId1"/>
    <p:sldLayoutId id="2147486053" r:id="rId2"/>
    <p:sldLayoutId id="2147486054" r:id="rId3"/>
    <p:sldLayoutId id="2147486055" r:id="rId4"/>
    <p:sldLayoutId id="2147486056" r:id="rId5"/>
    <p:sldLayoutId id="2147486057" r:id="rId6"/>
    <p:sldLayoutId id="2147486058" r:id="rId7"/>
    <p:sldLayoutId id="2147486059" r:id="rId8"/>
    <p:sldLayoutId id="2147486060" r:id="rId9"/>
    <p:sldLayoutId id="2147486061" r:id="rId10"/>
    <p:sldLayoutId id="2147486062" r:id="rId11"/>
    <p:sldLayoutId id="2147486063" r:id="rId12"/>
    <p:sldLayoutId id="21474860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DDA7193-254B-4106-A408-2F335DE30F65}"/>
              </a:ext>
            </a:extLst>
          </p:cNvPr>
          <p:cNvSpPr/>
          <p:nvPr userDrawn="1"/>
        </p:nvSpPr>
        <p:spPr>
          <a:xfrm>
            <a:off x="471488" y="1201738"/>
            <a:ext cx="8672512" cy="65087"/>
          </a:xfrm>
          <a:prstGeom prst="rect">
            <a:avLst/>
          </a:prstGeom>
          <a:solidFill>
            <a:srgbClr val="4F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F40931-BF3E-4B8A-862F-5560005F8B9E}"/>
              </a:ext>
            </a:extLst>
          </p:cNvPr>
          <p:cNvSpPr/>
          <p:nvPr userDrawn="1"/>
        </p:nvSpPr>
        <p:spPr>
          <a:xfrm>
            <a:off x="0" y="1201738"/>
            <a:ext cx="442913" cy="65087"/>
          </a:xfrm>
          <a:prstGeom prst="rect">
            <a:avLst/>
          </a:prstGeom>
          <a:solidFill>
            <a:srgbClr val="F47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2" name="Title Placeholder 1">
            <a:extLst>
              <a:ext uri="{FF2B5EF4-FFF2-40B4-BE49-F238E27FC236}">
                <a16:creationId xmlns:a16="http://schemas.microsoft.com/office/drawing/2014/main" id="{67428AD0-DAAB-480F-A875-0AEABC75584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66725"/>
            <a:ext cx="8229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2053" name="Text Placeholder 2">
            <a:extLst>
              <a:ext uri="{FF2B5EF4-FFF2-40B4-BE49-F238E27FC236}">
                <a16:creationId xmlns:a16="http://schemas.microsoft.com/office/drawing/2014/main" id="{03C7E393-89E3-4AAA-BF2E-765D615D43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240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8300422-4029-40EF-BD51-BD066150E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438" y="6537325"/>
            <a:ext cx="3048000" cy="1651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BFE9ECEE-29EC-4C8F-9A36-6F70C0A07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9150" y="6537325"/>
            <a:ext cx="247650" cy="16827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329D3D3-44E5-44F0-95B1-A3B9A8A3520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ＭＳ Ｐゴシック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MS PGothic" panose="020B0600070205080204" pitchFamily="34" charset="-128"/>
        </a:defRPr>
      </a:lvl1pPr>
      <a:lvl2pPr marL="50165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7302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9588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118745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A9A9A9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ADCCBB8-930E-4290-9AE8-5BE742797C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69CD31E0-6798-46BA-B544-39D75E5FE6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414D7-C83A-4DA4-B927-377A95D108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F1103D5-4B56-4554-946B-900958B7F56D}" type="datetimeFigureOut">
              <a:rPr lang="en-US" altLang="pt-BR"/>
              <a:pPr>
                <a:defRPr/>
              </a:pPr>
              <a:t>4/1/2024</a:t>
            </a:fld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B9B20-CDA2-4E58-A1A2-5105E7FEB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701BF-10E1-40D5-AF8C-D77FC252F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569CFAC-980D-4613-8CE7-DAC031C24A6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Presentation_Template_Innerpage_new">
            <a:extLst>
              <a:ext uri="{FF2B5EF4-FFF2-40B4-BE49-F238E27FC236}">
                <a16:creationId xmlns:a16="http://schemas.microsoft.com/office/drawing/2014/main" id="{F88B7376-249C-46FD-B2F2-62DA4E2E3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0">
            <a:extLst>
              <a:ext uri="{FF2B5EF4-FFF2-40B4-BE49-F238E27FC236}">
                <a16:creationId xmlns:a16="http://schemas.microsoft.com/office/drawing/2014/main" id="{22975A11-B0C1-423C-B0F1-186B3E856E3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33908AD8-B28E-4FA4-9E09-276FD1C3A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ACFF2C5F-765C-4019-9668-074DD19F5C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C6C1B-11A9-4514-A8F1-88D5F15642A8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E145920D-6C9E-4CC1-848A-67775478638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Presentation_Template_Innerpage_new">
            <a:extLst>
              <a:ext uri="{FF2B5EF4-FFF2-40B4-BE49-F238E27FC236}">
                <a16:creationId xmlns:a16="http://schemas.microsoft.com/office/drawing/2014/main" id="{FFDEEE57-5C15-4B87-8464-CA06FDE2D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">
            <a:extLst>
              <a:ext uri="{FF2B5EF4-FFF2-40B4-BE49-F238E27FC236}">
                <a16:creationId xmlns:a16="http://schemas.microsoft.com/office/drawing/2014/main" id="{7A511155-33D8-4B10-B43F-E277925986C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9334F2F9-2F94-4981-8A17-C4218375D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CE4F9FAA-D515-49B9-945D-76A69F5D0E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B67088-19FD-40EC-8F3A-F5BC76865FF5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57402AF1-C3B4-4AEF-A244-A0092D28EEFF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Presentation_Template_Innerpage_new">
            <a:extLst>
              <a:ext uri="{FF2B5EF4-FFF2-40B4-BE49-F238E27FC236}">
                <a16:creationId xmlns:a16="http://schemas.microsoft.com/office/drawing/2014/main" id="{DBB15983-DC64-4474-AAB5-EFBDB66F0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>
            <a:extLst>
              <a:ext uri="{FF2B5EF4-FFF2-40B4-BE49-F238E27FC236}">
                <a16:creationId xmlns:a16="http://schemas.microsoft.com/office/drawing/2014/main" id="{9A73B1E0-7C31-4137-93D5-0964EA64245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5DFBC152-5816-4639-96A4-B5F9E344D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0D915C12-A6C2-46E6-9DDF-5DCF5711B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29C4C-E0EC-4F72-9CA3-50F35989C7FB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A0CFEA7-846C-403A-80AE-C9D47DA7BD8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Presentation_Template_Innerpage_new">
            <a:extLst>
              <a:ext uri="{FF2B5EF4-FFF2-40B4-BE49-F238E27FC236}">
                <a16:creationId xmlns:a16="http://schemas.microsoft.com/office/drawing/2014/main" id="{1B44DEBC-04EC-44DF-8019-5E4D0344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10">
            <a:extLst>
              <a:ext uri="{FF2B5EF4-FFF2-40B4-BE49-F238E27FC236}">
                <a16:creationId xmlns:a16="http://schemas.microsoft.com/office/drawing/2014/main" id="{73B1BBDA-D471-4332-893D-AC32614B361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984C2673-BE1B-4FAB-98B1-2ABA41105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36B2260A-9D55-4428-844D-A3B4A84E4A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F270D0-D01E-4464-B585-F14452ECD935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9CC99978-44BD-4ABF-9B57-CF14BF4D1EB0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Presentation_Template_Innerpage_new">
            <a:extLst>
              <a:ext uri="{FF2B5EF4-FFF2-40B4-BE49-F238E27FC236}">
                <a16:creationId xmlns:a16="http://schemas.microsoft.com/office/drawing/2014/main" id="{2F5F523B-F9F4-480F-810E-2888C5EBC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0">
            <a:extLst>
              <a:ext uri="{FF2B5EF4-FFF2-40B4-BE49-F238E27FC236}">
                <a16:creationId xmlns:a16="http://schemas.microsoft.com/office/drawing/2014/main" id="{DBBC81C0-1E37-4B88-80DC-AF9B43234DF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>
            <a:extLst>
              <a:ext uri="{FF2B5EF4-FFF2-40B4-BE49-F238E27FC236}">
                <a16:creationId xmlns:a16="http://schemas.microsoft.com/office/drawing/2014/main" id="{AF0B2876-C45A-473E-9449-B36DD4B78B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22381D2-47CA-4E82-BAB8-A8255B8D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3A4D87-BF33-4E68-964D-8C7FCBB17717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C21FFA15-FBF0-420C-AC76-F708B90A5114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resentation_Template_Innerpage_new">
            <a:extLst>
              <a:ext uri="{FF2B5EF4-FFF2-40B4-BE49-F238E27FC236}">
                <a16:creationId xmlns:a16="http://schemas.microsoft.com/office/drawing/2014/main" id="{134938C0-60B5-41AE-B663-4A08E92B4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4675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0">
            <a:extLst>
              <a:ext uri="{FF2B5EF4-FFF2-40B4-BE49-F238E27FC236}">
                <a16:creationId xmlns:a16="http://schemas.microsoft.com/office/drawing/2014/main" id="{293BC8CC-C993-4E9C-BA19-0D4C60ADEBD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07950"/>
            <a:ext cx="882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65E4409D-E6C7-47D2-8A85-02E4319DE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42875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en-GB" altLang="pt-BR"/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8EA3E4BC-01A7-4B05-873E-9F3363ED0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079500"/>
            <a:ext cx="85264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0"/>
            <a:endParaRPr lang="en-GB" altLang="pt-B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B24F12-9E75-468C-87B8-1D59E6D02983}"/>
              </a:ext>
            </a:extLst>
          </p:cNvPr>
          <p:cNvSpPr txBox="1"/>
          <p:nvPr/>
        </p:nvSpPr>
        <p:spPr>
          <a:xfrm>
            <a:off x="8761413" y="6523038"/>
            <a:ext cx="587375" cy="2778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09255617-793E-4649-9C73-39CD60EB73DD}" type="slidenum">
              <a:rPr lang="en-GB" altLang="pt-BR" sz="1200" smtClean="0">
                <a:solidFill>
                  <a:srgbClr val="FFFFFF"/>
                </a:solidFill>
                <a:latin typeface="Tahoma" panose="020B060403050404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‹nº›</a:t>
            </a:fld>
            <a:endParaRPr lang="en-GB" altLang="pt-BR">
              <a:solidFill>
                <a:srgbClr val="FFFFFF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  <a:ea typeface="ＭＳ Ｐゴシック" charset="0"/>
          <a:cs typeface="Tahom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333333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300"/>
        </a:spcBef>
        <a:spcAft>
          <a:spcPts val="600"/>
        </a:spcAft>
        <a:buFont typeface="Wingdings" panose="05000000000000000000" pitchFamily="2" charset="2"/>
        <a:defRPr sz="2400">
          <a:solidFill>
            <a:schemeClr val="tx1"/>
          </a:solidFill>
          <a:latin typeface="Tahoma" pitchFamily="34" charset="0"/>
          <a:ea typeface="ＭＳ Ｐゴシック" charset="0"/>
          <a:cs typeface="Tahoma" pitchFamily="34" charset="0"/>
        </a:defRPr>
      </a:lvl1pPr>
      <a:lvl2pPr marL="269875" indent="-269875" algn="l" rtl="0" eaLnBrk="0" fontAlgn="base" hangingPunct="0">
        <a:lnSpc>
          <a:spcPct val="9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2pPr>
      <a:lvl3pPr marL="541338" indent="-271463" algn="l" rtl="0" eaLnBrk="0" fontAlgn="base" hangingPunct="0">
        <a:lnSpc>
          <a:spcPct val="90000"/>
        </a:lnSpc>
        <a:spcBef>
          <a:spcPct val="20000"/>
        </a:spcBef>
        <a:spcAft>
          <a:spcPts val="300"/>
        </a:spcAft>
        <a:buFont typeface="Tahoma" panose="020B0604030504040204" pitchFamily="34" charset="0"/>
        <a:buChar char="–"/>
        <a:defRPr sz="2400">
          <a:solidFill>
            <a:schemeClr val="tx1"/>
          </a:solidFill>
          <a:latin typeface="+mn-lt"/>
          <a:ea typeface="Tahoma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Tahoma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0.wp.com/jornal.usp.br/wp-content/uploads/2022/08/20220808_hiv.jpg?fit=1200%2C630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8692"/>
          <a:stretch/>
        </p:blipFill>
        <p:spPr bwMode="auto">
          <a:xfrm>
            <a:off x="2" y="874481"/>
            <a:ext cx="9143998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898" y="994792"/>
            <a:ext cx="3492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Prof. Dr. Jefferson Drezett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Arial" charset="0"/>
              </a:rPr>
              <a:t>Faculdade de Saúde Pública da USP</a:t>
            </a:r>
            <a:endParaRPr lang="es-ES" sz="1400" dirty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01898" y="131894"/>
            <a:ext cx="397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 Narrow" panose="020B0606020202030204" pitchFamily="34" charset="0"/>
                <a:cs typeface="Arial" charset="0"/>
              </a:rPr>
              <a:t>INFECÇÕES SEXUALMENTE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>
                <a:latin typeface="Arial Narrow" panose="020B0606020202030204" pitchFamily="34" charset="0"/>
                <a:cs typeface="Arial" charset="0"/>
              </a:rPr>
              <a:t>TRANSMISSÍVEIS NOS CICLOS DE VIDA</a:t>
            </a:r>
          </a:p>
        </p:txBody>
      </p:sp>
    </p:spTree>
    <p:extLst>
      <p:ext uri="{BB962C8B-B14F-4D97-AF65-F5344CB8AC3E}">
        <p14:creationId xmlns:p14="http://schemas.microsoft.com/office/powerpoint/2010/main" val="55829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1" name="Rectangle 3">
            <a:extLst>
              <a:ext uri="{FF2B5EF4-FFF2-40B4-BE49-F238E27FC236}">
                <a16:creationId xmlns:a16="http://schemas.microsoft.com/office/drawing/2014/main" id="{F7F05D88-CEC0-4A78-85FE-E2D723B06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829157"/>
              </p:ext>
            </p:extLst>
          </p:nvPr>
        </p:nvGraphicFramePr>
        <p:xfrm>
          <a:off x="601895" y="1665059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-1175" y="-4577"/>
            <a:ext cx="9145175" cy="1243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85735"/>
            <a:ext cx="83595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FONTES DE DADOS SOBRE SÍFILIS NO BRASIL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SISTEMA DE INFORMAÇÃO DE AGRAVOS DE NOTIFICAÇÃO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/>
          <p:cNvGrpSpPr/>
          <p:nvPr/>
        </p:nvGrpSpPr>
        <p:grpSpPr>
          <a:xfrm>
            <a:off x="-1175" y="-52740"/>
            <a:ext cx="9145175" cy="6935049"/>
            <a:chOff x="-1175" y="-52740"/>
            <a:chExt cx="9145175" cy="6935049"/>
          </a:xfrm>
        </p:grpSpPr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6A10AF07-9CF5-9579-65D8-70099F678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60" t="14228" r="9553" b="14350"/>
            <a:stretch/>
          </p:blipFill>
          <p:spPr>
            <a:xfrm>
              <a:off x="764275" y="1801502"/>
              <a:ext cx="7533564" cy="4121624"/>
            </a:xfrm>
            <a:prstGeom prst="rect">
              <a:avLst/>
            </a:prstGeom>
          </p:spPr>
        </p:pic>
        <p:sp>
          <p:nvSpPr>
            <p:cNvPr id="4" name="Retângulo 3"/>
            <p:cNvSpPr/>
            <p:nvPr/>
          </p:nvSpPr>
          <p:spPr>
            <a:xfrm>
              <a:off x="0" y="-52740"/>
              <a:ext cx="9144000" cy="143116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139">
              <a:extLst>
                <a:ext uri="{FF2B5EF4-FFF2-40B4-BE49-F238E27FC236}">
                  <a16:creationId xmlns:a16="http://schemas.microsoft.com/office/drawing/2014/main" id="{6B1977C4-8E2C-408F-BCC4-4323E07EE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83" y="53412"/>
              <a:ext cx="8427871" cy="1169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200" b="1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TAXAS DE DETECÇÃO DE SÍFILIS ADQUIRIDA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(POR 100 MIL HABITANTES), TAXA DE DETECÇÃO DE SÍFILIS EM GESTANTES E TAXA DE INCIDÊNCIA DE SÍFILIS CONGÊNITA (POR 1.000 NASCIDOS VIVOS).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Brasil, 2011 - 2021 </a:t>
              </a:r>
              <a:endParaRPr lang="es-ES" sz="16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Retângulo 5"/>
            <p:cNvSpPr/>
            <p:nvPr/>
          </p:nvSpPr>
          <p:spPr>
            <a:xfrm>
              <a:off x="62684" y="6293836"/>
              <a:ext cx="53685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smtClean="0">
                  <a:latin typeface="Arial" charset="0"/>
                  <a:cs typeface="Arial" charset="0"/>
                </a:rPr>
                <a:t>FONTE: </a:t>
              </a:r>
              <a:r>
                <a:rPr lang="es-ES" sz="1400" dirty="0" smtClean="0">
                  <a:latin typeface="Arial" charset="0"/>
                  <a:cs typeface="Arial" charset="0"/>
                </a:rPr>
                <a:t>Sistema de </a:t>
              </a:r>
              <a:r>
                <a:rPr lang="es-ES" sz="1400" dirty="0" err="1" smtClean="0">
                  <a:latin typeface="Arial" charset="0"/>
                  <a:cs typeface="Arial" charset="0"/>
                </a:rPr>
                <a:t>Informação</a:t>
              </a:r>
              <a:r>
                <a:rPr lang="es-ES" sz="1400" dirty="0" smtClean="0">
                  <a:latin typeface="Arial" charset="0"/>
                  <a:cs typeface="Arial" charset="0"/>
                </a:rPr>
                <a:t> de </a:t>
              </a:r>
              <a:r>
                <a:rPr lang="es-ES" sz="1400" dirty="0" err="1" smtClean="0">
                  <a:latin typeface="Arial" charset="0"/>
                  <a:cs typeface="Arial" charset="0"/>
                </a:rPr>
                <a:t>Agravos</a:t>
              </a:r>
              <a:r>
                <a:rPr lang="es-ES" sz="1400" dirty="0" smtClean="0">
                  <a:latin typeface="Arial" charset="0"/>
                  <a:cs typeface="Arial" charset="0"/>
                </a:rPr>
                <a:t> de </a:t>
              </a:r>
              <a:r>
                <a:rPr lang="es-ES" sz="1400" dirty="0" err="1" smtClean="0">
                  <a:latin typeface="Arial" charset="0"/>
                  <a:cs typeface="Arial" charset="0"/>
                </a:rPr>
                <a:t>Notificação</a:t>
              </a:r>
              <a:r>
                <a:rPr lang="es-ES" sz="1400" dirty="0" smtClean="0">
                  <a:latin typeface="Arial" charset="0"/>
                  <a:cs typeface="Arial" charset="0"/>
                </a:rPr>
                <a:t>. 2022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-1175" y="6663932"/>
              <a:ext cx="9145175" cy="2183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39408D-2E64-0002-D890-8E477CCF65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58"/>
          <a:stretch/>
        </p:blipFill>
        <p:spPr>
          <a:xfrm>
            <a:off x="859809" y="2129975"/>
            <a:ext cx="7472479" cy="411660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-52740"/>
            <a:ext cx="9144000" cy="15161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80" y="191069"/>
            <a:ext cx="85714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TAXAS DE DETECÇÃO DE SÍFILIS ADQUIRIDA, DE SÍFILIS EM GESTANTES E INCIDÊNCIA DE SÍFILIS CONGÊNITA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ESTADO DE SÃO PAULO, 2007 - 2021 </a:t>
            </a:r>
            <a:endParaRPr lang="es-ES" sz="16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2740"/>
            <a:ext cx="9144000" cy="143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1EAF5B-84FC-E088-1E1B-E90D6C792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3" t="8784" r="11195" b="12933"/>
          <a:stretch/>
        </p:blipFill>
        <p:spPr>
          <a:xfrm>
            <a:off x="293043" y="1774204"/>
            <a:ext cx="8605296" cy="4223931"/>
          </a:xfrm>
          <a:prstGeom prst="rect">
            <a:avLst/>
          </a:prstGeom>
        </p:spPr>
      </p:pic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31" y="148948"/>
            <a:ext cx="84278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TAXAS DE DETECÇÃO DE SÍFILIS ADQUIRIDA POR MACRORREGIÃO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POR 100 MIL HABITANTES, SEGUNDO ANO DE DIAGNÓSTICO. BRASIL, 2011 - 2021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2684" y="6293836"/>
            <a:ext cx="536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atin typeface="Arial" charset="0"/>
                <a:cs typeface="Arial" charset="0"/>
              </a:rPr>
              <a:t>FONTE: </a:t>
            </a:r>
            <a:r>
              <a:rPr lang="es-ES" sz="1400" dirty="0" smtClean="0">
                <a:latin typeface="Arial" charset="0"/>
                <a:cs typeface="Arial" charset="0"/>
              </a:rPr>
              <a:t>Sistema de </a:t>
            </a:r>
            <a:r>
              <a:rPr lang="es-ES" sz="1400" dirty="0" err="1" smtClean="0">
                <a:latin typeface="Arial" charset="0"/>
                <a:cs typeface="Arial" charset="0"/>
              </a:rPr>
              <a:t>Informação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Agravos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Notificação</a:t>
            </a:r>
            <a:r>
              <a:rPr lang="es-ES" sz="1400" dirty="0" smtClean="0">
                <a:latin typeface="Arial" charset="0"/>
                <a:cs typeface="Arial" charset="0"/>
              </a:rPr>
              <a:t>. 2022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3CBE7DD-8306-65A8-4E43-81D73779C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447"/>
          <a:stretch/>
        </p:blipFill>
        <p:spPr>
          <a:xfrm>
            <a:off x="16866" y="1767327"/>
            <a:ext cx="9144000" cy="420351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-52740"/>
            <a:ext cx="9144000" cy="143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31" y="148948"/>
            <a:ext cx="842787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TAXAS DE DETECÇÃO DE SÍFILIS ADQUIRIDA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POR FAIXA ETÁRIA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POR 100 MIL HABITANTES, SEGUNDO ANO DE DIAGNÓSTICO. BRASIL, 2011 - 2021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2684" y="6293836"/>
            <a:ext cx="536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atin typeface="Arial" charset="0"/>
                <a:cs typeface="Arial" charset="0"/>
              </a:rPr>
              <a:t>FONTE: </a:t>
            </a:r>
            <a:r>
              <a:rPr lang="es-ES" sz="1400" dirty="0" smtClean="0">
                <a:latin typeface="Arial" charset="0"/>
                <a:cs typeface="Arial" charset="0"/>
              </a:rPr>
              <a:t>Sistema de </a:t>
            </a:r>
            <a:r>
              <a:rPr lang="es-ES" sz="1400" dirty="0" err="1" smtClean="0">
                <a:latin typeface="Arial" charset="0"/>
                <a:cs typeface="Arial" charset="0"/>
              </a:rPr>
              <a:t>Informação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Agravos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Notificação</a:t>
            </a:r>
            <a:r>
              <a:rPr lang="es-ES" sz="1400" dirty="0" smtClean="0">
                <a:latin typeface="Arial" charset="0"/>
                <a:cs typeface="Arial" charset="0"/>
              </a:rPr>
              <a:t>. 2022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2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F24D9BD-0B97-430C-8BF1-787FF583AD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476024"/>
              </p:ext>
            </p:extLst>
          </p:nvPr>
        </p:nvGraphicFramePr>
        <p:xfrm>
          <a:off x="641445" y="1608508"/>
          <a:ext cx="7547212" cy="4572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tângulo 6"/>
          <p:cNvSpPr/>
          <p:nvPr/>
        </p:nvSpPr>
        <p:spPr>
          <a:xfrm>
            <a:off x="0" y="-52740"/>
            <a:ext cx="9144000" cy="143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931" y="299076"/>
            <a:ext cx="842787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TAXAS DE DETECÇÃO DE SÍFILIS ADQUIRIDA POR SEXO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POR 100 MIL HABITANTES, SEGUNDO ANO DE DIAGNÓSTICO. BRASIL, 2011 - 2021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684" y="6293836"/>
            <a:ext cx="5368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atin typeface="Arial" charset="0"/>
                <a:cs typeface="Arial" charset="0"/>
              </a:rPr>
              <a:t>FONTE: </a:t>
            </a:r>
            <a:r>
              <a:rPr lang="es-ES" sz="1400" dirty="0" smtClean="0">
                <a:latin typeface="Arial" charset="0"/>
                <a:cs typeface="Arial" charset="0"/>
              </a:rPr>
              <a:t>Sistema de </a:t>
            </a:r>
            <a:r>
              <a:rPr lang="es-ES" sz="1400" dirty="0" err="1" smtClean="0">
                <a:latin typeface="Arial" charset="0"/>
                <a:cs typeface="Arial" charset="0"/>
              </a:rPr>
              <a:t>Informação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Agravos</a:t>
            </a:r>
            <a:r>
              <a:rPr lang="es-ES" sz="1400" dirty="0" smtClean="0">
                <a:latin typeface="Arial" charset="0"/>
                <a:cs typeface="Arial" charset="0"/>
              </a:rPr>
              <a:t> de </a:t>
            </a:r>
            <a:r>
              <a:rPr lang="es-ES" sz="1400" dirty="0" err="1" smtClean="0">
                <a:latin typeface="Arial" charset="0"/>
                <a:cs typeface="Arial" charset="0"/>
              </a:rPr>
              <a:t>Notificação</a:t>
            </a:r>
            <a:r>
              <a:rPr lang="es-ES" sz="1400" dirty="0" smtClean="0">
                <a:latin typeface="Arial" charset="0"/>
                <a:cs typeface="Arial" charset="0"/>
              </a:rPr>
              <a:t>. 2022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1400" dirty="0">
              <a:latin typeface="Arial" charset="0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D971830-0435-4D94-9052-E228ECA88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933425"/>
              </p:ext>
            </p:extLst>
          </p:nvPr>
        </p:nvGraphicFramePr>
        <p:xfrm>
          <a:off x="509831" y="2007458"/>
          <a:ext cx="8368368" cy="4125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-52740"/>
            <a:ext cx="9144000" cy="15161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80" y="191069"/>
            <a:ext cx="857141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TAXAS DE DETECÇÃO DE SÍFILIS ADQUIRIDA SEGUNDO RAÇA/COR E ANO DE DIAGNÓSTICO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ESTADO DE SÃO PAULO, 2007 - 2021 </a:t>
            </a:r>
            <a:endParaRPr lang="es-ES" sz="16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2CF9339-9C74-296E-2623-835E121B1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17"/>
          <a:stretch/>
        </p:blipFill>
        <p:spPr>
          <a:xfrm>
            <a:off x="523259" y="358423"/>
            <a:ext cx="8102127" cy="59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872D61-6208-650D-61BE-2D55724C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495"/>
            <a:ext cx="9144000" cy="61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019173-1CA0-76B3-E47D-4948AC94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8374"/>
            <a:ext cx="9144000" cy="620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10899"/>
          <a:stretch/>
        </p:blipFill>
        <p:spPr>
          <a:xfrm>
            <a:off x="604446" y="1434304"/>
            <a:ext cx="8049748" cy="457504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-1" y="-4577"/>
            <a:ext cx="9144001" cy="1243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62903"/>
            <a:ext cx="83595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INFECÇÕES SEXUALMENTE TRANSMISSÍVEIS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INCIDÊNCIA GLOBAL DE CASOS DE SÍFILIS, GONOCOCO, CLAMÍDIA E TRICOMONAS ENTRE PESSOAS DE 15 - 49 ANOS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742" y="6315211"/>
            <a:ext cx="3366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 smtClean="0">
                <a:latin typeface="Arial Narrow" panose="020B0606020202030204" pitchFamily="34" charset="0"/>
                <a:cs typeface="Arial" charset="0"/>
              </a:rPr>
              <a:t>FONTE: </a:t>
            </a:r>
            <a:r>
              <a:rPr lang="es-ES" sz="1400" dirty="0" smtClean="0">
                <a:latin typeface="Arial" charset="0"/>
                <a:cs typeface="Arial" charset="0"/>
              </a:rPr>
              <a:t>World Health Organization; 2020</a:t>
            </a:r>
            <a:endParaRPr lang="es-ES" sz="1400" dirty="0">
              <a:latin typeface="Arial" charset="0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7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C221B9-92FB-91D2-82D4-D9C8F4D31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104"/>
            <a:ext cx="9144000" cy="592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405034-A869-DD0B-693A-B11600EBC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109"/>
            <a:ext cx="9144000" cy="50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DCD41B-EC2C-2587-8AB9-DD6C4744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682"/>
            <a:ext cx="9144000" cy="555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333DB9-B99F-DA42-85C6-7ED627E06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89"/>
            <a:ext cx="9144000" cy="485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6549CD8-8496-BC6A-5263-C6F2A307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07"/>
            <a:ext cx="9144000" cy="512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F5D675-38D5-7E68-F7CF-699489869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9246"/>
            <a:ext cx="9144000" cy="487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0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0C185AE-E617-C6F9-9C1D-8C833FF0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692"/>
            <a:ext cx="9144000" cy="495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F8FEF3-4A71-7037-A5EB-37A574760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025"/>
            <a:ext cx="9144000" cy="49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F714B5C-795A-BBF9-1C6D-15A59159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426"/>
            <a:ext cx="9144000" cy="453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4432C21-AD15-52A8-4371-33D19338B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7909"/>
            <a:ext cx="9144000" cy="462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2661"/>
          <a:stretch/>
        </p:blipFill>
        <p:spPr>
          <a:xfrm>
            <a:off x="253687" y="1473957"/>
            <a:ext cx="8717359" cy="474942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-52740"/>
            <a:ext cx="9144000" cy="12946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64" y="216256"/>
            <a:ext cx="8605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BUSCA POR INFORMAÇÃO SOBRE IST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JOVENS EM SITUAÇÃO DE VULNERABILIDADE – CUFA (DF)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7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52740"/>
            <a:ext cx="9144000" cy="143116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2134" r="755" b="2193"/>
          <a:stretch/>
        </p:blipFill>
        <p:spPr bwMode="auto">
          <a:xfrm>
            <a:off x="941695" y="1692322"/>
            <a:ext cx="7165075" cy="384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1887" y="6124507"/>
            <a:ext cx="8467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FONTE: </a:t>
            </a:r>
            <a:r>
              <a:rPr lang="pt-BR" sz="1400" dirty="0" smtClean="0"/>
              <a:t>Base </a:t>
            </a:r>
            <a:r>
              <a:rPr lang="pt-BR" sz="1400" dirty="0"/>
              <a:t>Integrada Paulista de Aids (BIPAIDS)  - Cooperação Técnica PEDST/Aids-SP e Fundação Seade,  MS/SVS/Departamento de DST, Aids e Hepatites Virais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E57E7D-8B72-419A-B136-91DDCEACD867}"/>
              </a:ext>
            </a:extLst>
          </p:cNvPr>
          <p:cNvSpPr txBox="1"/>
          <p:nvPr/>
        </p:nvSpPr>
        <p:spPr>
          <a:xfrm>
            <a:off x="7488324" y="4671138"/>
            <a:ext cx="2700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600" dirty="0"/>
              <a:t>4,6</a:t>
            </a:r>
          </a:p>
        </p:txBody>
      </p:sp>
      <p:sp>
        <p:nvSpPr>
          <p:cNvPr id="7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00" y="175318"/>
            <a:ext cx="84674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TAXAS DE INCIDÊNCIA DE AIDS, INFECÇÃO PELO HIV E TAXA DE MORTALIDADE POR AIDS</a:t>
            </a:r>
            <a:endParaRPr lang="es-ES" sz="160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2007 - 2019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0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9A948F3B-0AE7-4721-96BC-0B6C883989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230295"/>
              </p:ext>
            </p:extLst>
          </p:nvPr>
        </p:nvGraphicFramePr>
        <p:xfrm>
          <a:off x="415999" y="614150"/>
          <a:ext cx="8529851" cy="5349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20726"/>
            <a:ext cx="83595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CASOS NOTIFICADOS DE INFECÇÃO PELO HIV EM INDIVÍDUOS COM 13 ANOS OU MAIS, SEGUNDO CATEGORIA DE EXPOSIÇÃO E ANO DE DIAGNÓSTICO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2010 - 2021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" name="chart">
            <a:extLst>
              <a:ext uri="{FF2B5EF4-FFF2-40B4-BE49-F238E27FC236}">
                <a16:creationId xmlns:a16="http://schemas.microsoft.com/office/drawing/2014/main" id="{221FBC41-97EC-36AE-BF23-4A46F4C7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44" y="6175577"/>
            <a:ext cx="5321263" cy="45538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2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83DC387-1F18-4D9D-AAC6-A638F39561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6794" y="1143000"/>
          <a:ext cx="8344337" cy="516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20726"/>
            <a:ext cx="83595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CASOS NOTIFICADOS DE INFECÇÃO PELO HIV EM INDIVÍDUOS COM 13 ANOS OU MAIS, SEGUNDO RAÇA/COR E ANO DE DIAGNÓSTICO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2010 - 2021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20ADC92A-8E43-4593-AFD1-4BF0B40F7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129055"/>
              </p:ext>
            </p:extLst>
          </p:nvPr>
        </p:nvGraphicFramePr>
        <p:xfrm>
          <a:off x="804417" y="2033516"/>
          <a:ext cx="7820968" cy="345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20726"/>
            <a:ext cx="835951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CASOS NOTIFICADOS DE INFECÇÃO PELO HIV EM HOMENS QUE FAZEM SEXO COM HOMENS COM 13 ANOS OU MAIS, SEGUNDO RAÇA/COR E ANO DE DIAGNÓSTICO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2010 - 2021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chart">
            <a:extLst>
              <a:ext uri="{FF2B5EF4-FFF2-40B4-BE49-F238E27FC236}">
                <a16:creationId xmlns:a16="http://schemas.microsoft.com/office/drawing/2014/main" id="{6790D922-FC6F-FDCE-C511-45233FFF7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48" y="5902814"/>
            <a:ext cx="8344337" cy="7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88962"/>
            <a:ext cx="835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TENDÊNCIA DE CASOS DE AIDS NAS IDADES MENORES E MAIORES DO QUE 50 ANOS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2000 - 2018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338782" y="6018663"/>
            <a:ext cx="488842" cy="395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E5FBBF4B-EAE2-4D7F-9573-9539BE9C1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6886306"/>
              </p:ext>
            </p:extLst>
          </p:nvPr>
        </p:nvGraphicFramePr>
        <p:xfrm>
          <a:off x="525280" y="1706718"/>
          <a:ext cx="8250232" cy="441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tângulo 8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F9B28FA-1C8B-4899-AD6C-C27BEDE1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6" y="6124499"/>
            <a:ext cx="2586398" cy="47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D5BA49-B21E-1BC9-9731-D96E6B193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94"/>
          <a:stretch/>
        </p:blipFill>
        <p:spPr>
          <a:xfrm>
            <a:off x="385475" y="1610435"/>
            <a:ext cx="8254219" cy="413527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9B28FA-1C8B-4899-AD6C-C27BEDE11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75" y="6015315"/>
            <a:ext cx="2586398" cy="471554"/>
          </a:xfrm>
          <a:prstGeom prst="rect">
            <a:avLst/>
          </a:prstGeom>
        </p:spPr>
      </p:pic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29906"/>
            <a:ext cx="83595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TENDÊNCIA DE ÓBITOS POR AIDS POR ANO NAS IDADES MENORES E MAIORES DO QUE 50 ANOS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ESTADO DE SÃO PAULO, 2000 - 2018 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61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tângulo 83"/>
          <p:cNvSpPr/>
          <p:nvPr/>
        </p:nvSpPr>
        <p:spPr>
          <a:xfrm>
            <a:off x="0" y="-52740"/>
            <a:ext cx="9144000" cy="15539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5715" name="Agrupar 6">
            <a:extLst>
              <a:ext uri="{FF2B5EF4-FFF2-40B4-BE49-F238E27FC236}">
                <a16:creationId xmlns:a16="http://schemas.microsoft.com/office/drawing/2014/main" id="{83FFBA95-A2D2-475A-ADED-5428F71A7A5B}"/>
              </a:ext>
            </a:extLst>
          </p:cNvPr>
          <p:cNvGrpSpPr>
            <a:grpSpLocks/>
          </p:cNvGrpSpPr>
          <p:nvPr/>
        </p:nvGrpSpPr>
        <p:grpSpPr bwMode="auto">
          <a:xfrm>
            <a:off x="537282" y="2043876"/>
            <a:ext cx="8402001" cy="1644105"/>
            <a:chOff x="51604" y="2206593"/>
            <a:chExt cx="12292283" cy="2193589"/>
          </a:xfrm>
        </p:grpSpPr>
        <p:grpSp>
          <p:nvGrpSpPr>
            <p:cNvPr id="115726" name="Agrupar 7">
              <a:extLst>
                <a:ext uri="{FF2B5EF4-FFF2-40B4-BE49-F238E27FC236}">
                  <a16:creationId xmlns:a16="http://schemas.microsoft.com/office/drawing/2014/main" id="{96333B12-2FE6-40B0-AE81-22823EA70B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8803" y="3241827"/>
              <a:ext cx="1108353" cy="1158355"/>
              <a:chOff x="7565325" y="3200678"/>
              <a:chExt cx="1241848" cy="1216042"/>
            </a:xfrm>
          </p:grpSpPr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328A6A77-11CC-4D1E-909A-BF5F3AF43B69}"/>
                  </a:ext>
                </a:extLst>
              </p:cNvPr>
              <p:cNvSpPr/>
              <p:nvPr/>
            </p:nvSpPr>
            <p:spPr>
              <a:xfrm>
                <a:off x="7565668" y="3200438"/>
                <a:ext cx="1244582" cy="12162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5" name="Imagem 70">
                <a:extLst>
                  <a:ext uri="{FF2B5EF4-FFF2-40B4-BE49-F238E27FC236}">
                    <a16:creationId xmlns:a16="http://schemas.microsoft.com/office/drawing/2014/main" id="{36CB5153-3D87-47C2-BDBA-508C39383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6538" y="3429256"/>
                <a:ext cx="760836" cy="8215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7" name="Agrupar 8">
              <a:extLst>
                <a:ext uri="{FF2B5EF4-FFF2-40B4-BE49-F238E27FC236}">
                  <a16:creationId xmlns:a16="http://schemas.microsoft.com/office/drawing/2014/main" id="{DF1C1575-0C36-44AC-97E0-9B122552D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2689" y="3236759"/>
              <a:ext cx="1144366" cy="1163423"/>
              <a:chOff x="1732130" y="3200678"/>
              <a:chExt cx="1241848" cy="1216042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3E5B804A-E07D-4125-BA65-27F8187B9531}"/>
                  </a:ext>
                </a:extLst>
              </p:cNvPr>
              <p:cNvSpPr/>
              <p:nvPr/>
            </p:nvSpPr>
            <p:spPr>
              <a:xfrm>
                <a:off x="1732638" y="3201310"/>
                <a:ext cx="1242669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3" name="Imagem 68">
                <a:extLst>
                  <a:ext uri="{FF2B5EF4-FFF2-40B4-BE49-F238E27FC236}">
                    <a16:creationId xmlns:a16="http://schemas.microsoft.com/office/drawing/2014/main" id="{00276DC7-6D59-47A8-8505-6B70A7307D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859"/>
              <a:stretch>
                <a:fillRect/>
              </a:stretch>
            </p:blipFill>
            <p:spPr bwMode="auto">
              <a:xfrm>
                <a:off x="2021504" y="3460463"/>
                <a:ext cx="678579" cy="703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8" name="Agrupar 9">
              <a:extLst>
                <a:ext uri="{FF2B5EF4-FFF2-40B4-BE49-F238E27FC236}">
                  <a16:creationId xmlns:a16="http://schemas.microsoft.com/office/drawing/2014/main" id="{6A53A60C-B2D3-4AF7-968A-AF7C680B3A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773" y="3241576"/>
              <a:ext cx="1185851" cy="1158605"/>
              <a:chOff x="346124" y="3200678"/>
              <a:chExt cx="1287827" cy="1216042"/>
            </a:xfrm>
          </p:grpSpPr>
          <p:sp>
            <p:nvSpPr>
              <p:cNvPr id="65" name="Elipse 64">
                <a:extLst>
                  <a:ext uri="{FF2B5EF4-FFF2-40B4-BE49-F238E27FC236}">
                    <a16:creationId xmlns:a16="http://schemas.microsoft.com/office/drawing/2014/main" id="{4434D581-BD9C-4630-830A-56203D637C0B}"/>
                  </a:ext>
                </a:extLst>
              </p:cNvPr>
              <p:cNvSpPr/>
              <p:nvPr/>
            </p:nvSpPr>
            <p:spPr>
              <a:xfrm>
                <a:off x="347104" y="3200703"/>
                <a:ext cx="1238270" cy="121601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80" name="Imagem 65">
                <a:extLst>
                  <a:ext uri="{FF2B5EF4-FFF2-40B4-BE49-F238E27FC236}">
                    <a16:creationId xmlns:a16="http://schemas.microsoft.com/office/drawing/2014/main" id="{2935171F-E898-42F8-9E17-37EFCEF7FD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241" b="27266"/>
              <a:stretch>
                <a:fillRect/>
              </a:stretch>
            </p:blipFill>
            <p:spPr bwMode="auto">
              <a:xfrm>
                <a:off x="357681" y="3497447"/>
                <a:ext cx="1276270" cy="8176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5781" name="Imagem 66">
                <a:extLst>
                  <a:ext uri="{FF2B5EF4-FFF2-40B4-BE49-F238E27FC236}">
                    <a16:creationId xmlns:a16="http://schemas.microsoft.com/office/drawing/2014/main" id="{7DA7426F-7B73-4A43-9993-10142EEF2B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" r="14114" b="18994"/>
              <a:stretch>
                <a:fillRect/>
              </a:stretch>
            </p:blipFill>
            <p:spPr bwMode="auto">
              <a:xfrm>
                <a:off x="428351" y="3355877"/>
                <a:ext cx="478463" cy="477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29" name="Agrupar 10">
              <a:extLst>
                <a:ext uri="{FF2B5EF4-FFF2-40B4-BE49-F238E27FC236}">
                  <a16:creationId xmlns:a16="http://schemas.microsoft.com/office/drawing/2014/main" id="{82AE27FC-BDF0-4C0C-A7EC-56D0964DB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647" y="3236759"/>
              <a:ext cx="1140485" cy="1163423"/>
              <a:chOff x="3169959" y="3200678"/>
              <a:chExt cx="1241848" cy="1216042"/>
            </a:xfrm>
          </p:grpSpPr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026BA4CE-38F5-48DB-9EBF-D02A6BA68CF5}"/>
                  </a:ext>
                </a:extLst>
              </p:cNvPr>
              <p:cNvSpPr/>
              <p:nvPr/>
            </p:nvSpPr>
            <p:spPr>
              <a:xfrm>
                <a:off x="3168846" y="3201310"/>
                <a:ext cx="1244226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8" name="Espaço Reservado para Conteúdo 28">
                <a:extLst>
                  <a:ext uri="{FF2B5EF4-FFF2-40B4-BE49-F238E27FC236}">
                    <a16:creationId xmlns:a16="http://schemas.microsoft.com/office/drawing/2014/main" id="{55871E8A-0D96-43D7-ADEA-56BB7EA690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721" t="38452"/>
              <a:stretch>
                <a:fillRect/>
              </a:stretch>
            </p:blipFill>
            <p:spPr bwMode="auto">
              <a:xfrm>
                <a:off x="3588789" y="3459436"/>
                <a:ext cx="428136" cy="913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0" name="Agrupar 11">
              <a:extLst>
                <a:ext uri="{FF2B5EF4-FFF2-40B4-BE49-F238E27FC236}">
                  <a16:creationId xmlns:a16="http://schemas.microsoft.com/office/drawing/2014/main" id="{0F58DD32-74B9-45A1-B6F5-FB810BF1FE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84588" y="3234426"/>
              <a:ext cx="1108959" cy="1165756"/>
              <a:chOff x="4538012" y="3200678"/>
              <a:chExt cx="1241845" cy="1216042"/>
            </a:xfrm>
          </p:grpSpPr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55B5EFEF-92C4-4ED9-9D73-015C76E58EF8}"/>
                  </a:ext>
                </a:extLst>
              </p:cNvPr>
              <p:cNvSpPr/>
              <p:nvPr/>
            </p:nvSpPr>
            <p:spPr>
              <a:xfrm>
                <a:off x="4536889" y="3201531"/>
                <a:ext cx="1243898" cy="12151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6" name="Imagem 61">
                <a:extLst>
                  <a:ext uri="{FF2B5EF4-FFF2-40B4-BE49-F238E27FC236}">
                    <a16:creationId xmlns:a16="http://schemas.microsoft.com/office/drawing/2014/main" id="{DD0DB4DF-EFE7-41B0-9789-BEBBD65FFE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3" t="25671" r="23318" b="37585"/>
              <a:stretch>
                <a:fillRect/>
              </a:stretch>
            </p:blipFill>
            <p:spPr bwMode="auto">
              <a:xfrm>
                <a:off x="4687969" y="3505708"/>
                <a:ext cx="988152" cy="714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1" name="Agrupar 12">
              <a:extLst>
                <a:ext uri="{FF2B5EF4-FFF2-40B4-BE49-F238E27FC236}">
                  <a16:creationId xmlns:a16="http://schemas.microsoft.com/office/drawing/2014/main" id="{9C4986EE-346F-40DD-B7A4-AF86C77E1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22494" y="3228381"/>
              <a:ext cx="1147363" cy="1171801"/>
              <a:chOff x="5894614" y="3200678"/>
              <a:chExt cx="1241850" cy="1226933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9D90ECA3-6578-4E52-A680-7C3983DAECDA}"/>
                  </a:ext>
                </a:extLst>
              </p:cNvPr>
              <p:cNvSpPr/>
              <p:nvPr/>
            </p:nvSpPr>
            <p:spPr>
              <a:xfrm>
                <a:off x="5897769" y="3201212"/>
                <a:ext cx="1239423" cy="12153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grpSp>
            <p:nvGrpSpPr>
              <p:cNvPr id="115772" name="Agrupar 59">
                <a:extLst>
                  <a:ext uri="{FF2B5EF4-FFF2-40B4-BE49-F238E27FC236}">
                    <a16:creationId xmlns:a16="http://schemas.microsoft.com/office/drawing/2014/main" id="{2F0F9060-5526-4A71-B23A-7250799109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07771" y="3483476"/>
                <a:ext cx="808895" cy="944135"/>
                <a:chOff x="7903471" y="758146"/>
                <a:chExt cx="786711" cy="1203608"/>
              </a:xfrm>
            </p:grpSpPr>
            <p:pic>
              <p:nvPicPr>
                <p:cNvPr id="115773" name="Imagem 58">
                  <a:extLst>
                    <a:ext uri="{FF2B5EF4-FFF2-40B4-BE49-F238E27FC236}">
                      <a16:creationId xmlns:a16="http://schemas.microsoft.com/office/drawing/2014/main" id="{9316F3A8-4E0D-422F-A97A-712CE89A4C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2263"/>
                <a:stretch>
                  <a:fillRect/>
                </a:stretch>
              </p:blipFill>
              <p:spPr bwMode="auto">
                <a:xfrm>
                  <a:off x="8020666" y="758146"/>
                  <a:ext cx="669516" cy="6897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5774" name="Imagem 59">
                  <a:extLst>
                    <a:ext uri="{FF2B5EF4-FFF2-40B4-BE49-F238E27FC236}">
                      <a16:creationId xmlns:a16="http://schemas.microsoft.com/office/drawing/2014/main" id="{BC51252C-3841-41AE-BE5D-28B06AD5B9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7240" r="2" b="28491"/>
                <a:stretch>
                  <a:fillRect/>
                </a:stretch>
              </p:blipFill>
              <p:spPr bwMode="auto">
                <a:xfrm>
                  <a:off x="7903471" y="1275311"/>
                  <a:ext cx="728621" cy="686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5732" name="Agrupar 13">
              <a:extLst>
                <a:ext uri="{FF2B5EF4-FFF2-40B4-BE49-F238E27FC236}">
                  <a16:creationId xmlns:a16="http://schemas.microsoft.com/office/drawing/2014/main" id="{67E01BC6-BC06-427A-B5D4-146FAC4C23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53219" y="3236759"/>
              <a:ext cx="1112926" cy="1163423"/>
              <a:chOff x="8647230" y="3200678"/>
              <a:chExt cx="1241848" cy="1216042"/>
            </a:xfrm>
          </p:grpSpPr>
          <p:sp>
            <p:nvSpPr>
              <p:cNvPr id="55" name="Elipse 54">
                <a:extLst>
                  <a:ext uri="{FF2B5EF4-FFF2-40B4-BE49-F238E27FC236}">
                    <a16:creationId xmlns:a16="http://schemas.microsoft.com/office/drawing/2014/main" id="{1DB623BB-EB24-435E-A855-839C12D87436}"/>
                  </a:ext>
                </a:extLst>
              </p:cNvPr>
              <p:cNvSpPr/>
              <p:nvPr/>
            </p:nvSpPr>
            <p:spPr>
              <a:xfrm>
                <a:off x="8647201" y="3201310"/>
                <a:ext cx="1242203" cy="121541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/>
              </a:p>
            </p:txBody>
          </p:sp>
          <p:pic>
            <p:nvPicPr>
              <p:cNvPr id="115770" name="Imagem 55">
                <a:extLst>
                  <a:ext uri="{FF2B5EF4-FFF2-40B4-BE49-F238E27FC236}">
                    <a16:creationId xmlns:a16="http://schemas.microsoft.com/office/drawing/2014/main" id="{61D3F29B-E27E-4711-B7E9-A8CEE6116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103"/>
              <a:stretch>
                <a:fillRect/>
              </a:stretch>
            </p:blipFill>
            <p:spPr bwMode="auto">
              <a:xfrm>
                <a:off x="8858157" y="3397250"/>
                <a:ext cx="935110" cy="811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5733" name="Agrupar 15">
              <a:extLst>
                <a:ext uri="{FF2B5EF4-FFF2-40B4-BE49-F238E27FC236}">
                  <a16:creationId xmlns:a16="http://schemas.microsoft.com/office/drawing/2014/main" id="{6390BA27-8086-4352-B9EC-FDA38373C7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604" y="2206593"/>
              <a:ext cx="12292283" cy="2187842"/>
              <a:chOff x="51604" y="2206593"/>
              <a:chExt cx="12292283" cy="2187842"/>
            </a:xfrm>
          </p:grpSpPr>
          <p:grpSp>
            <p:nvGrpSpPr>
              <p:cNvPr id="115734" name="Agrupar 21">
                <a:extLst>
                  <a:ext uri="{FF2B5EF4-FFF2-40B4-BE49-F238E27FC236}">
                    <a16:creationId xmlns:a16="http://schemas.microsoft.com/office/drawing/2014/main" id="{C219C3BD-A848-4A52-8F1B-F65884E460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604" y="2206593"/>
                <a:ext cx="12292283" cy="2187842"/>
                <a:chOff x="51604" y="2206593"/>
                <a:chExt cx="12292283" cy="2187842"/>
              </a:xfrm>
            </p:grpSpPr>
            <p:sp>
              <p:nvSpPr>
                <p:cNvPr id="42" name="CaixaDeTexto 41">
                  <a:extLst>
                    <a:ext uri="{FF2B5EF4-FFF2-40B4-BE49-F238E27FC236}">
                      <a16:creationId xmlns:a16="http://schemas.microsoft.com/office/drawing/2014/main" id="{0F8DEA6B-14B4-4A45-945B-CB4FA610C0BA}"/>
                    </a:ext>
                  </a:extLst>
                </p:cNvPr>
                <p:cNvSpPr txBox="1"/>
                <p:nvPr/>
              </p:nvSpPr>
              <p:spPr bwMode="auto">
                <a:xfrm>
                  <a:off x="10266974" y="2206593"/>
                  <a:ext cx="2076913" cy="13555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Cura/ supressão da infectividade/</a:t>
                  </a:r>
                  <a:r>
                    <a:rPr lang="pt-BR" sz="1200" b="1" dirty="0" err="1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casospotenciais</a:t>
                  </a:r>
                  <a:r>
                    <a:rPr lang="pt-BR" sz="12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cs typeface="Arial" panose="020B0604020202020204" pitchFamily="34" charset="0"/>
                    </a:rPr>
                    <a:t> evitados</a:t>
                  </a:r>
                </a:p>
              </p:txBody>
            </p:sp>
            <p:grpSp>
              <p:nvGrpSpPr>
                <p:cNvPr id="115757" name="Agrupar 44">
                  <a:extLst>
                    <a:ext uri="{FF2B5EF4-FFF2-40B4-BE49-F238E27FC236}">
                      <a16:creationId xmlns:a16="http://schemas.microsoft.com/office/drawing/2014/main" id="{335652E3-E715-436F-9ABC-E5D39657B0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604" y="2541425"/>
                  <a:ext cx="10233077" cy="1816558"/>
                  <a:chOff x="51604" y="2541425"/>
                  <a:chExt cx="10233077" cy="1816558"/>
                </a:xfrm>
              </p:grpSpPr>
              <p:sp>
                <p:nvSpPr>
                  <p:cNvPr id="47" name="CaixaDeTexto 46">
                    <a:extLst>
                      <a:ext uri="{FF2B5EF4-FFF2-40B4-BE49-F238E27FC236}">
                        <a16:creationId xmlns:a16="http://schemas.microsoft.com/office/drawing/2014/main" id="{EF6BABC7-76BC-484F-BD4D-FD05B63BC51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2942608" y="2731144"/>
                    <a:ext cx="1772854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Diagnóstico </a:t>
                    </a:r>
                  </a:p>
                </p:txBody>
              </p:sp>
              <p:sp>
                <p:nvSpPr>
                  <p:cNvPr id="48" name="CaixaDeTexto 47">
                    <a:extLst>
                      <a:ext uri="{FF2B5EF4-FFF2-40B4-BE49-F238E27FC236}">
                        <a16:creationId xmlns:a16="http://schemas.microsoft.com/office/drawing/2014/main" id="{B63CC085-C7CE-42D9-A6E5-C40E5A570894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4492323" y="2724790"/>
                    <a:ext cx="1630633" cy="3706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Vinculação</a:t>
                    </a:r>
                  </a:p>
                </p:txBody>
              </p:sp>
              <p:sp>
                <p:nvSpPr>
                  <p:cNvPr id="49" name="CaixaDeTexto 48">
                    <a:extLst>
                      <a:ext uri="{FF2B5EF4-FFF2-40B4-BE49-F238E27FC236}">
                        <a16:creationId xmlns:a16="http://schemas.microsoft.com/office/drawing/2014/main" id="{F2B35F8D-B2D6-4200-B040-C6E6ECABE6EA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6061654" y="2724790"/>
                    <a:ext cx="1552166" cy="37066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Tratamento</a:t>
                    </a:r>
                  </a:p>
                </p:txBody>
              </p:sp>
              <p:sp>
                <p:nvSpPr>
                  <p:cNvPr id="50" name="CaixaDeTexto 49">
                    <a:extLst>
                      <a:ext uri="{FF2B5EF4-FFF2-40B4-BE49-F238E27FC236}">
                        <a16:creationId xmlns:a16="http://schemas.microsoft.com/office/drawing/2014/main" id="{54D678B6-EDDF-4BCA-AE1C-7F639803552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1498332" y="2731144"/>
                    <a:ext cx="1569332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Prevenção </a:t>
                    </a:r>
                  </a:p>
                </p:txBody>
              </p:sp>
              <p:sp>
                <p:nvSpPr>
                  <p:cNvPr id="51" name="CaixaDeTexto 50">
                    <a:extLst>
                      <a:ext uri="{FF2B5EF4-FFF2-40B4-BE49-F238E27FC236}">
                        <a16:creationId xmlns:a16="http://schemas.microsoft.com/office/drawing/2014/main" id="{F1A970A3-930B-44A2-86D3-C34E7C0D244F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7503478" y="2718435"/>
                    <a:ext cx="1427111" cy="370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Retenção</a:t>
                    </a:r>
                  </a:p>
                </p:txBody>
              </p:sp>
              <p:sp>
                <p:nvSpPr>
                  <p:cNvPr id="52" name="Retângulo 51">
                    <a:extLst>
                      <a:ext uri="{FF2B5EF4-FFF2-40B4-BE49-F238E27FC236}">
                        <a16:creationId xmlns:a16="http://schemas.microsoft.com/office/drawing/2014/main" id="{CE64109C-4082-4DD6-9F4C-67D123AC7DF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942848" y="2709963"/>
                    <a:ext cx="1341289" cy="368544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Adesão</a:t>
                    </a:r>
                  </a:p>
                </p:txBody>
              </p:sp>
              <p:sp>
                <p:nvSpPr>
                  <p:cNvPr id="53" name="Menos 52">
                    <a:extLst>
                      <a:ext uri="{FF2B5EF4-FFF2-40B4-BE49-F238E27FC236}">
                        <a16:creationId xmlns:a16="http://schemas.microsoft.com/office/drawing/2014/main" id="{5058A986-9556-47C4-8EFD-CCBCE067B2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47598" y="4211674"/>
                    <a:ext cx="132412" cy="146146"/>
                  </a:xfrm>
                  <a:prstGeom prst="mathMinus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4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sp>
                <p:nvSpPr>
                  <p:cNvPr id="54" name="CaixaDeTexto 53">
                    <a:extLst>
                      <a:ext uri="{FF2B5EF4-FFF2-40B4-BE49-F238E27FC236}">
                        <a16:creationId xmlns:a16="http://schemas.microsoft.com/office/drawing/2014/main" id="{C83E5600-1B35-4662-A090-26F43FAA3FD3}"/>
                      </a:ext>
                    </a:extLst>
                  </p:cNvPr>
                  <p:cNvSpPr txBox="1"/>
                  <p:nvPr/>
                </p:nvSpPr>
                <p:spPr bwMode="auto">
                  <a:xfrm>
                    <a:off x="51604" y="2540518"/>
                    <a:ext cx="1611018" cy="6163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Promoção</a:t>
                    </a:r>
                  </a:p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pt-BR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  <a:cs typeface="Arial" panose="020B0604020202020204" pitchFamily="34" charset="0"/>
                      </a:rPr>
                      <a:t>SSR</a:t>
                    </a:r>
                  </a:p>
                </p:txBody>
              </p:sp>
            </p:grpSp>
            <p:grpSp>
              <p:nvGrpSpPr>
                <p:cNvPr id="115758" name="Agrupar 45">
                  <a:extLst>
                    <a:ext uri="{FF2B5EF4-FFF2-40B4-BE49-F238E27FC236}">
                      <a16:creationId xmlns:a16="http://schemas.microsoft.com/office/drawing/2014/main" id="{4D71A189-DE9E-491A-BF5B-5348BCF354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56789" y="3244785"/>
                  <a:ext cx="1090477" cy="1149650"/>
                  <a:chOff x="10072875" y="3200678"/>
                  <a:chExt cx="1241847" cy="1216042"/>
                </a:xfrm>
              </p:grpSpPr>
              <p:sp>
                <p:nvSpPr>
                  <p:cNvPr id="45" name="Elipse 44">
                    <a:extLst>
                      <a:ext uri="{FF2B5EF4-FFF2-40B4-BE49-F238E27FC236}">
                        <a16:creationId xmlns:a16="http://schemas.microsoft.com/office/drawing/2014/main" id="{7CE07827-2F7F-48D9-8C17-5E7FD0601452}"/>
                      </a:ext>
                    </a:extLst>
                  </p:cNvPr>
                  <p:cNvSpPr/>
                  <p:nvPr/>
                </p:nvSpPr>
                <p:spPr>
                  <a:xfrm>
                    <a:off x="10071730" y="3192827"/>
                    <a:ext cx="1242642" cy="1223251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pt-BR" sz="1400"/>
                  </a:p>
                </p:txBody>
              </p:sp>
              <p:pic>
                <p:nvPicPr>
                  <p:cNvPr id="115760" name="Imagem 45">
                    <a:extLst>
                      <a:ext uri="{FF2B5EF4-FFF2-40B4-BE49-F238E27FC236}">
                        <a16:creationId xmlns:a16="http://schemas.microsoft.com/office/drawing/2014/main" id="{D0832CDA-B8A8-406A-A272-DFE367762A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17059"/>
                  <a:stretch>
                    <a:fillRect/>
                  </a:stretch>
                </p:blipFill>
                <p:spPr bwMode="auto">
                  <a:xfrm>
                    <a:off x="10221758" y="3365840"/>
                    <a:ext cx="990985" cy="8505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35" name="Agrupar 22">
                <a:extLst>
                  <a:ext uri="{FF2B5EF4-FFF2-40B4-BE49-F238E27FC236}">
                    <a16:creationId xmlns:a16="http://schemas.microsoft.com/office/drawing/2014/main" id="{957D7F51-7DAC-4A58-B2DC-1E0BA14776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06955" y="345351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40" name="Conector reto 39">
                  <a:extLst>
                    <a:ext uri="{FF2B5EF4-FFF2-40B4-BE49-F238E27FC236}">
                      <a16:creationId xmlns:a16="http://schemas.microsoft.com/office/drawing/2014/main" id="{72EFF82B-2FB5-49EA-8B30-6C27D30D8DE0}"/>
                    </a:ext>
                  </a:extLst>
                </p:cNvPr>
                <p:cNvCxnSpPr/>
                <p:nvPr/>
              </p:nvCxnSpPr>
              <p:spPr>
                <a:xfrm>
                  <a:off x="335463" y="1272305"/>
                  <a:ext cx="237851" cy="3537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ector reto 40">
                  <a:extLst>
                    <a:ext uri="{FF2B5EF4-FFF2-40B4-BE49-F238E27FC236}">
                      <a16:creationId xmlns:a16="http://schemas.microsoft.com/office/drawing/2014/main" id="{3AE10503-9359-4DEC-A15C-4350119C0406}"/>
                    </a:ext>
                  </a:extLst>
                </p:cNvPr>
                <p:cNvCxnSpPr/>
                <p:nvPr/>
              </p:nvCxnSpPr>
              <p:spPr>
                <a:xfrm flipH="1">
                  <a:off x="335463" y="1626021"/>
                  <a:ext cx="237851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6" name="Agrupar 23">
                <a:extLst>
                  <a:ext uri="{FF2B5EF4-FFF2-40B4-BE49-F238E27FC236}">
                    <a16:creationId xmlns:a16="http://schemas.microsoft.com/office/drawing/2014/main" id="{5DF545FD-9A42-489E-8700-E9F0CAB90E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9375" y="3448495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8" name="Conector reto 37">
                  <a:extLst>
                    <a:ext uri="{FF2B5EF4-FFF2-40B4-BE49-F238E27FC236}">
                      <a16:creationId xmlns:a16="http://schemas.microsoft.com/office/drawing/2014/main" id="{3C4357BD-E997-423E-A466-0881E45A90E2}"/>
                    </a:ext>
                  </a:extLst>
                </p:cNvPr>
                <p:cNvCxnSpPr/>
                <p:nvPr/>
              </p:nvCxnSpPr>
              <p:spPr>
                <a:xfrm>
                  <a:off x="336551" y="1273088"/>
                  <a:ext cx="240304" cy="3515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38">
                  <a:extLst>
                    <a:ext uri="{FF2B5EF4-FFF2-40B4-BE49-F238E27FC236}">
                      <a16:creationId xmlns:a16="http://schemas.microsoft.com/office/drawing/2014/main" id="{F7EE1888-AF36-40B5-9C3C-FF3CB320CDC4}"/>
                    </a:ext>
                  </a:extLst>
                </p:cNvPr>
                <p:cNvCxnSpPr/>
                <p:nvPr/>
              </p:nvCxnSpPr>
              <p:spPr>
                <a:xfrm flipH="1">
                  <a:off x="336551" y="1624687"/>
                  <a:ext cx="240304" cy="3621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7" name="Agrupar 24">
                <a:extLst>
                  <a:ext uri="{FF2B5EF4-FFF2-40B4-BE49-F238E27FC236}">
                    <a16:creationId xmlns:a16="http://schemas.microsoft.com/office/drawing/2014/main" id="{82F40399-2DFC-426D-9F56-73222D3A4B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71816" y="34429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6" name="Conector reto 35">
                  <a:extLst>
                    <a:ext uri="{FF2B5EF4-FFF2-40B4-BE49-F238E27FC236}">
                      <a16:creationId xmlns:a16="http://schemas.microsoft.com/office/drawing/2014/main" id="{E198F6A5-3DD5-446A-A707-C8F5131C4FF3}"/>
                    </a:ext>
                  </a:extLst>
                </p:cNvPr>
                <p:cNvCxnSpPr/>
                <p:nvPr/>
              </p:nvCxnSpPr>
              <p:spPr>
                <a:xfrm>
                  <a:off x="332715" y="1272280"/>
                  <a:ext cx="240304" cy="353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6">
                  <a:extLst>
                    <a:ext uri="{FF2B5EF4-FFF2-40B4-BE49-F238E27FC236}">
                      <a16:creationId xmlns:a16="http://schemas.microsoft.com/office/drawing/2014/main" id="{AD463580-85B4-447A-8B2E-ED6CFDC38DBD}"/>
                    </a:ext>
                  </a:extLst>
                </p:cNvPr>
                <p:cNvCxnSpPr/>
                <p:nvPr/>
              </p:nvCxnSpPr>
              <p:spPr>
                <a:xfrm flipH="1">
                  <a:off x="332715" y="1625997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8" name="Agrupar 25">
                <a:extLst>
                  <a:ext uri="{FF2B5EF4-FFF2-40B4-BE49-F238E27FC236}">
                    <a16:creationId xmlns:a16="http://schemas.microsoft.com/office/drawing/2014/main" id="{A8949AD1-5309-414B-99C8-D5FB58014B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98842" y="3439654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4" name="Conector reto 33">
                  <a:extLst>
                    <a:ext uri="{FF2B5EF4-FFF2-40B4-BE49-F238E27FC236}">
                      <a16:creationId xmlns:a16="http://schemas.microsoft.com/office/drawing/2014/main" id="{022287EF-5054-41D8-94CB-57E52A6BEFCB}"/>
                    </a:ext>
                  </a:extLst>
                </p:cNvPr>
                <p:cNvCxnSpPr/>
                <p:nvPr/>
              </p:nvCxnSpPr>
              <p:spPr>
                <a:xfrm>
                  <a:off x="335252" y="1264984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4">
                  <a:extLst>
                    <a:ext uri="{FF2B5EF4-FFF2-40B4-BE49-F238E27FC236}">
                      <a16:creationId xmlns:a16="http://schemas.microsoft.com/office/drawing/2014/main" id="{E28E5FEC-DAE6-42AF-8AFE-743A3BF94820}"/>
                    </a:ext>
                  </a:extLst>
                </p:cNvPr>
                <p:cNvCxnSpPr/>
                <p:nvPr/>
              </p:nvCxnSpPr>
              <p:spPr>
                <a:xfrm flipH="1">
                  <a:off x="335252" y="1625055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39" name="Agrupar 26">
                <a:extLst>
                  <a:ext uri="{FF2B5EF4-FFF2-40B4-BE49-F238E27FC236}">
                    <a16:creationId xmlns:a16="http://schemas.microsoft.com/office/drawing/2014/main" id="{3EEC03B0-2B3C-4712-9716-31FD7B81D7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306225" y="3442426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2" name="Conector reto 31">
                  <a:extLst>
                    <a:ext uri="{FF2B5EF4-FFF2-40B4-BE49-F238E27FC236}">
                      <a16:creationId xmlns:a16="http://schemas.microsoft.com/office/drawing/2014/main" id="{0FFAE332-7F06-4FF8-8759-BEFC4F920C29}"/>
                    </a:ext>
                  </a:extLst>
                </p:cNvPr>
                <p:cNvCxnSpPr/>
                <p:nvPr/>
              </p:nvCxnSpPr>
              <p:spPr>
                <a:xfrm>
                  <a:off x="338350" y="1272801"/>
                  <a:ext cx="232948" cy="35159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32">
                  <a:extLst>
                    <a:ext uri="{FF2B5EF4-FFF2-40B4-BE49-F238E27FC236}">
                      <a16:creationId xmlns:a16="http://schemas.microsoft.com/office/drawing/2014/main" id="{AD15BF20-A20D-472C-827F-5766AA90D2B2}"/>
                    </a:ext>
                  </a:extLst>
                </p:cNvPr>
                <p:cNvCxnSpPr/>
                <p:nvPr/>
              </p:nvCxnSpPr>
              <p:spPr>
                <a:xfrm flipH="1">
                  <a:off x="338350" y="1624400"/>
                  <a:ext cx="232948" cy="36219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40" name="Agrupar 27">
                <a:extLst>
                  <a:ext uri="{FF2B5EF4-FFF2-40B4-BE49-F238E27FC236}">
                    <a16:creationId xmlns:a16="http://schemas.microsoft.com/office/drawing/2014/main" id="{5E45960E-E53A-482E-B81D-1262EADE84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55414" y="3436879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30" name="Conector reto 29">
                  <a:extLst>
                    <a:ext uri="{FF2B5EF4-FFF2-40B4-BE49-F238E27FC236}">
                      <a16:creationId xmlns:a16="http://schemas.microsoft.com/office/drawing/2014/main" id="{D32FA24F-CA8A-4945-813A-22DBACD51B95}"/>
                    </a:ext>
                  </a:extLst>
                </p:cNvPr>
                <p:cNvCxnSpPr/>
                <p:nvPr/>
              </p:nvCxnSpPr>
              <p:spPr>
                <a:xfrm>
                  <a:off x="335890" y="1271995"/>
                  <a:ext cx="237852" cy="3537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ector reto 30">
                  <a:extLst>
                    <a:ext uri="{FF2B5EF4-FFF2-40B4-BE49-F238E27FC236}">
                      <a16:creationId xmlns:a16="http://schemas.microsoft.com/office/drawing/2014/main" id="{8FA32C80-DE11-4FEB-BC6B-54C3EA662A9B}"/>
                    </a:ext>
                  </a:extLst>
                </p:cNvPr>
                <p:cNvCxnSpPr/>
                <p:nvPr/>
              </p:nvCxnSpPr>
              <p:spPr>
                <a:xfrm flipH="1">
                  <a:off x="335890" y="1625712"/>
                  <a:ext cx="237852" cy="35371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5741" name="Agrupar 28">
                <a:extLst>
                  <a:ext uri="{FF2B5EF4-FFF2-40B4-BE49-F238E27FC236}">
                    <a16:creationId xmlns:a16="http://schemas.microsoft.com/office/drawing/2014/main" id="{C2A88D1B-12C2-4313-BA9D-E38800D7BC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171348" y="3439648"/>
                <a:ext cx="239576" cy="714500"/>
                <a:chOff x="334813" y="1272413"/>
                <a:chExt cx="239576" cy="714500"/>
              </a:xfrm>
            </p:grpSpPr>
            <p:cxnSp>
              <p:nvCxnSpPr>
                <p:cNvPr id="28" name="Conector reto 27">
                  <a:extLst>
                    <a:ext uri="{FF2B5EF4-FFF2-40B4-BE49-F238E27FC236}">
                      <a16:creationId xmlns:a16="http://schemas.microsoft.com/office/drawing/2014/main" id="{B0D34D53-3828-4301-9915-21812290263C}"/>
                    </a:ext>
                  </a:extLst>
                </p:cNvPr>
                <p:cNvCxnSpPr/>
                <p:nvPr/>
              </p:nvCxnSpPr>
              <p:spPr>
                <a:xfrm>
                  <a:off x="334807" y="1264991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ector reto 28">
                  <a:extLst>
                    <a:ext uri="{FF2B5EF4-FFF2-40B4-BE49-F238E27FC236}">
                      <a16:creationId xmlns:a16="http://schemas.microsoft.com/office/drawing/2014/main" id="{A4F014B8-0E14-449D-AC9D-0B1C775E31F6}"/>
                    </a:ext>
                  </a:extLst>
                </p:cNvPr>
                <p:cNvCxnSpPr/>
                <p:nvPr/>
              </p:nvCxnSpPr>
              <p:spPr>
                <a:xfrm flipH="1">
                  <a:off x="334807" y="1625062"/>
                  <a:ext cx="240304" cy="3600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73" name="Retângulo 72">
            <a:extLst>
              <a:ext uri="{FF2B5EF4-FFF2-40B4-BE49-F238E27FC236}">
                <a16:creationId xmlns:a16="http://schemas.microsoft.com/office/drawing/2014/main" id="{13BD5BF5-E3BC-4EC8-850D-DB99D29723B4}"/>
              </a:ext>
            </a:extLst>
          </p:cNvPr>
          <p:cNvSpPr/>
          <p:nvPr/>
        </p:nvSpPr>
        <p:spPr>
          <a:xfrm>
            <a:off x="1393870" y="5091657"/>
            <a:ext cx="202723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Diagnóstico oportuno</a:t>
            </a:r>
            <a:endParaRPr lang="pt-BR" sz="2400" dirty="0">
              <a:latin typeface="+mn-lt"/>
            </a:endParaRPr>
          </a:p>
        </p:txBody>
      </p:sp>
      <p:sp>
        <p:nvSpPr>
          <p:cNvPr id="74" name="Colchete esquerdo 73">
            <a:extLst>
              <a:ext uri="{FF2B5EF4-FFF2-40B4-BE49-F238E27FC236}">
                <a16:creationId xmlns:a16="http://schemas.microsoft.com/office/drawing/2014/main" id="{20AF3083-B9BD-450A-8DEE-86CE093CBE52}"/>
              </a:ext>
            </a:extLst>
          </p:cNvPr>
          <p:cNvSpPr/>
          <p:nvPr/>
        </p:nvSpPr>
        <p:spPr>
          <a:xfrm rot="5400000" flipH="1">
            <a:off x="1196094" y="3445089"/>
            <a:ext cx="2081213" cy="3081338"/>
          </a:xfrm>
          <a:prstGeom prst="leftBracket">
            <a:avLst/>
          </a:prstGeom>
          <a:ln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78A942B3-A212-4202-BFC9-E8C72966CF96}"/>
              </a:ext>
            </a:extLst>
          </p:cNvPr>
          <p:cNvSpPr txBox="1"/>
          <p:nvPr/>
        </p:nvSpPr>
        <p:spPr>
          <a:xfrm>
            <a:off x="1127569" y="4010239"/>
            <a:ext cx="27019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5597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6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Vulnerabilidade ao adoecimento  </a:t>
            </a:r>
          </a:p>
        </p:txBody>
      </p:sp>
      <p:sp>
        <p:nvSpPr>
          <p:cNvPr id="75" name="Seta para baixo 74">
            <a:extLst>
              <a:ext uri="{FF2B5EF4-FFF2-40B4-BE49-F238E27FC236}">
                <a16:creationId xmlns:a16="http://schemas.microsoft.com/office/drawing/2014/main" id="{2C6A2F3E-78D4-491A-95EA-D49B6E39A9BA}"/>
              </a:ext>
            </a:extLst>
          </p:cNvPr>
          <p:cNvSpPr/>
          <p:nvPr/>
        </p:nvSpPr>
        <p:spPr>
          <a:xfrm>
            <a:off x="905582" y="4057864"/>
            <a:ext cx="284163" cy="74453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7" name="Seta para cima 76">
            <a:extLst>
              <a:ext uri="{FF2B5EF4-FFF2-40B4-BE49-F238E27FC236}">
                <a16:creationId xmlns:a16="http://schemas.microsoft.com/office/drawing/2014/main" id="{929BAAA0-C64C-44E7-9FC9-EE136AAF6CF5}"/>
              </a:ext>
            </a:extLst>
          </p:cNvPr>
          <p:cNvSpPr/>
          <p:nvPr/>
        </p:nvSpPr>
        <p:spPr>
          <a:xfrm>
            <a:off x="888120" y="5145301"/>
            <a:ext cx="301625" cy="7366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8" name="Colchete esquerdo 77">
            <a:extLst>
              <a:ext uri="{FF2B5EF4-FFF2-40B4-BE49-F238E27FC236}">
                <a16:creationId xmlns:a16="http://schemas.microsoft.com/office/drawing/2014/main" id="{28624174-CD9E-40DA-B940-4FF511F2F16B}"/>
              </a:ext>
            </a:extLst>
          </p:cNvPr>
          <p:cNvSpPr/>
          <p:nvPr/>
        </p:nvSpPr>
        <p:spPr>
          <a:xfrm rot="5400000" flipH="1">
            <a:off x="5040264" y="2737820"/>
            <a:ext cx="2081212" cy="4505400"/>
          </a:xfrm>
          <a:prstGeom prst="leftBracket">
            <a:avLst/>
          </a:prstGeom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6977378A-032A-490B-9C0F-FF0255CF4E9F}"/>
              </a:ext>
            </a:extLst>
          </p:cNvPr>
          <p:cNvSpPr/>
          <p:nvPr/>
        </p:nvSpPr>
        <p:spPr>
          <a:xfrm>
            <a:off x="4332995" y="4016589"/>
            <a:ext cx="3429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Vínculo ao cuidado de </a:t>
            </a:r>
            <a:r>
              <a:rPr lang="pt-BR" altLang="pt-B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altLang="pt-BR" sz="24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saúde </a:t>
            </a: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integral 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0" name="Seta para cima 79">
            <a:extLst>
              <a:ext uri="{FF2B5EF4-FFF2-40B4-BE49-F238E27FC236}">
                <a16:creationId xmlns:a16="http://schemas.microsoft.com/office/drawing/2014/main" id="{F914F54E-7BED-4CBA-B0DF-F34B3F344535}"/>
              </a:ext>
            </a:extLst>
          </p:cNvPr>
          <p:cNvSpPr/>
          <p:nvPr/>
        </p:nvSpPr>
        <p:spPr>
          <a:xfrm>
            <a:off x="4083757" y="4064214"/>
            <a:ext cx="301625" cy="738187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1" name="Seta para cima 80">
            <a:extLst>
              <a:ext uri="{FF2B5EF4-FFF2-40B4-BE49-F238E27FC236}">
                <a16:creationId xmlns:a16="http://schemas.microsoft.com/office/drawing/2014/main" id="{4E9BCCB9-C189-4D95-9E34-D95427460DB0}"/>
              </a:ext>
            </a:extLst>
          </p:cNvPr>
          <p:cNvSpPr/>
          <p:nvPr/>
        </p:nvSpPr>
        <p:spPr>
          <a:xfrm>
            <a:off x="4083757" y="5145301"/>
            <a:ext cx="301625" cy="736600"/>
          </a:xfrm>
          <a:prstGeom prst="up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7FB82D4E-13A6-4756-9205-B0CC288DCB02}"/>
              </a:ext>
            </a:extLst>
          </p:cNvPr>
          <p:cNvSpPr/>
          <p:nvPr/>
        </p:nvSpPr>
        <p:spPr>
          <a:xfrm>
            <a:off x="4910160" y="5108172"/>
            <a:ext cx="223678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Efetividade </a:t>
            </a:r>
            <a:b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altLang="pt-BR" sz="24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do tratamento</a:t>
            </a:r>
          </a:p>
        </p:txBody>
      </p:sp>
      <p:sp>
        <p:nvSpPr>
          <p:cNvPr id="83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25442"/>
            <a:ext cx="8359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MODELO QUALI-REDE DO CONTÍNUO DO CUIDADO DAS IST, HIV E HEPATITES VIRAIS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2740"/>
            <a:ext cx="9144000" cy="13985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C995AB5-FB3E-4A1F-AE58-781BAEB644EB}"/>
              </a:ext>
            </a:extLst>
          </p:cNvPr>
          <p:cNvSpPr/>
          <p:nvPr/>
        </p:nvSpPr>
        <p:spPr>
          <a:xfrm>
            <a:off x="559793" y="1534976"/>
            <a:ext cx="8148638" cy="4939814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3200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 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Ampliar as Ações Intersetoriais de Promoção e Prevenção em SSR (Escolas e outros equipamentos socias)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Maior e melhor uso das mídias sociais para divulgar conteúdos de promoção e prevenção em SSR 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Acolhimento e criação de vinculo e responsabilização nos pontos de atenção da rede de cuidado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Relação mais dialogada e menos prescritiva entre profissionais e usuários dos serviços (colocar leveza no uso das tecnologias duras)</a:t>
            </a:r>
          </a:p>
          <a:p>
            <a:pPr marL="342900" indent="-342900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Equipes </a:t>
            </a:r>
            <a:r>
              <a:rPr lang="pt-BR" sz="2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multiprofissionais </a:t>
            </a:r>
            <a:r>
              <a:rPr lang="pt-BR" sz="22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com maior fluidez e compartilhamento de papeis na efetivação dos protocolos de cuidado</a:t>
            </a:r>
            <a:r>
              <a:rPr lang="pt-BR" sz="22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.</a:t>
            </a:r>
            <a:endParaRPr lang="pt-BR" sz="22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8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502866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PROMOÇÃO, TECNOLOGIAS LEVES E SABER PRÁTICO 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-52740"/>
            <a:ext cx="9144000" cy="1106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763" name="object 3">
            <a:extLst>
              <a:ext uri="{FF2B5EF4-FFF2-40B4-BE49-F238E27FC236}">
                <a16:creationId xmlns:a16="http://schemas.microsoft.com/office/drawing/2014/main" id="{9736D21B-30C6-4945-96B1-CCB6AEC6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038" y="1117600"/>
            <a:ext cx="4049712" cy="53578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17764" name="object 4">
            <a:extLst>
              <a:ext uri="{FF2B5EF4-FFF2-40B4-BE49-F238E27FC236}">
                <a16:creationId xmlns:a16="http://schemas.microsoft.com/office/drawing/2014/main" id="{A5F31D7B-2009-4AA3-B615-DEF70ED96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29" y="1341438"/>
            <a:ext cx="4774157" cy="47117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117766" name="object 6">
            <a:extLst>
              <a:ext uri="{FF2B5EF4-FFF2-40B4-BE49-F238E27FC236}">
                <a16:creationId xmlns:a16="http://schemas.microsoft.com/office/drawing/2014/main" id="{DADC85B1-F812-4ED0-8AB7-054CD8E5A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82" y="2551896"/>
            <a:ext cx="1552456" cy="2264723"/>
          </a:xfrm>
          <a:prstGeom prst="rect">
            <a:avLst/>
          </a:prstGeom>
          <a:solidFill>
            <a:srgbClr val="DBEDF4"/>
          </a:solidFill>
          <a:ln w="9144">
            <a:noFill/>
            <a:miter lim="800000"/>
            <a:headEnd/>
            <a:tailEnd/>
          </a:ln>
        </p:spPr>
        <p:txBody>
          <a:bodyPr wrap="square" lIns="0" tIns="2540" rIns="0" bIns="0">
            <a:spAutoFit/>
          </a:bodyPr>
          <a:lstStyle>
            <a:lvl1pPr marL="1730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25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Estratégia de  prevenção que visa  aumentar a  autonomia de  indivíduos e de  segmentos sociais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68" name="object 8">
            <a:extLst>
              <a:ext uri="{FF2B5EF4-FFF2-40B4-BE49-F238E27FC236}">
                <a16:creationId xmlns:a16="http://schemas.microsoft.com/office/drawing/2014/main" id="{DEAACF67-9CE1-4680-91D1-A2493C786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066" y="1476429"/>
            <a:ext cx="1978926" cy="1628775"/>
          </a:xfrm>
          <a:prstGeom prst="rect">
            <a:avLst/>
          </a:prstGeom>
          <a:solidFill>
            <a:srgbClr val="DBEDF4"/>
          </a:solidFill>
          <a:ln w="9525">
            <a:noFill/>
            <a:miter lim="800000"/>
            <a:headEnd/>
            <a:tailEnd/>
          </a:ln>
          <a:extLst/>
        </p:spPr>
        <p:txBody>
          <a:bodyPr wrap="square" lIns="0" tIns="26034" rIns="0" bIns="0">
            <a:spAutoFit/>
          </a:bodyPr>
          <a:lstStyle>
            <a:lvl1pPr marL="1158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25"/>
              </a:lnSpc>
              <a:spcBef>
                <a:spcPts val="20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Baseada no direito de pleno  acesso às informações e aos  diversos métodos de  prevenção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770" name="object 10">
            <a:extLst>
              <a:ext uri="{FF2B5EF4-FFF2-40B4-BE49-F238E27FC236}">
                <a16:creationId xmlns:a16="http://schemas.microsoft.com/office/drawing/2014/main" id="{CC055D1D-2051-49F2-A405-40C78ED8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903" y="3528048"/>
            <a:ext cx="1979918" cy="2591735"/>
          </a:xfrm>
          <a:prstGeom prst="rect">
            <a:avLst/>
          </a:prstGeom>
          <a:solidFill>
            <a:srgbClr val="DBED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6670" rIns="0" bIns="0">
            <a:spAutoFit/>
          </a:bodyPr>
          <a:lstStyle>
            <a:lvl1pPr marL="222250" indent="-31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525"/>
              </a:lnSpc>
              <a:spcBef>
                <a:spcPts val="213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Cada indivíduo possui a  capacidade de escolher o  método preventivo mais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2525"/>
              </a:lnSpc>
              <a:spcBef>
                <a:spcPct val="0"/>
              </a:spcBef>
              <a:buFontTx/>
              <a:buNone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adequado a sua realidade e  às suas necessidades.</a:t>
            </a:r>
            <a:endParaRPr lang="pt-BR" alt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PREVENÇÃO COMBINADA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2740"/>
            <a:ext cx="9144000" cy="1106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B9841BA-8FB0-4896-9C35-2BB78BA6F5F9}"/>
              </a:ext>
            </a:extLst>
          </p:cNvPr>
          <p:cNvSpPr/>
          <p:nvPr/>
        </p:nvSpPr>
        <p:spPr>
          <a:xfrm>
            <a:off x="551905" y="1267538"/>
            <a:ext cx="8020050" cy="5478423"/>
          </a:xfrm>
          <a:prstGeom prst="rect">
            <a:avLst/>
          </a:prstGeom>
          <a:ln w="19050">
            <a:noFill/>
          </a:ln>
        </p:spPr>
        <p:txBody>
          <a:bodyPr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2800" b="1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 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ü"/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Ampliar acesso aos mais </a:t>
            </a:r>
            <a:r>
              <a:rPr lang="pt-BR" sz="2400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vulneráveis</a:t>
            </a: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Ø"/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Preservativos &amp; Gel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abordagens, lugares, cores, sabores, texturas...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Teste HIV e outras IST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abordagens e locais de realização </a:t>
            </a:r>
            <a:r>
              <a:rPr lang="pt-BR" sz="20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(AB, CTA, ONG, Outros equipamentos e espaços sociais e comunitários)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Novas utilidades (</a:t>
            </a:r>
            <a:r>
              <a:rPr lang="pt-BR" sz="2000" dirty="0">
                <a:solidFill>
                  <a:prstClr val="black"/>
                </a:solidFill>
                <a:latin typeface="+mj-lt"/>
                <a:ea typeface="MS PGothic" pitchFamily="34" charset="-128"/>
                <a:cs typeface="Arial" pitchFamily="34" charset="0"/>
              </a:rPr>
              <a:t>Aconselhamento para prevenção, Início de PrEp,  PEP e de TARV</a:t>
            </a:r>
            <a:r>
              <a:rPr lang="pt-BR" sz="2000" dirty="0">
                <a:solidFill>
                  <a:prstClr val="black"/>
                </a:solidFill>
                <a:latin typeface="+mj-lt"/>
                <a:ea typeface="MS PGothic" pitchFamily="34" charset="-128"/>
              </a:rPr>
              <a:t>)</a:t>
            </a:r>
          </a:p>
          <a:p>
            <a:pPr marL="342900" indent="-342900" algn="just" defTabSz="457200" eaLnBrk="1" hangingPunct="1">
              <a:lnSpc>
                <a:spcPts val="2100"/>
              </a:lnSpc>
              <a:buFont typeface="Wingdings" pitchFamily="2" charset="2"/>
              <a:buChar char="§"/>
              <a:defRPr/>
            </a:pPr>
            <a:endParaRPr lang="pt-BR" sz="2000" dirty="0">
              <a:solidFill>
                <a:prstClr val="black"/>
              </a:solidFill>
              <a:latin typeface="+mj-lt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Teste rápido</a:t>
            </a: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r>
              <a:rPr lang="pt-BR" sz="2400" dirty="0" err="1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Autoteste</a:t>
            </a: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algn="just" defTabSz="457200" eaLnBrk="1" hangingPunct="1">
              <a:lnSpc>
                <a:spcPts val="2100"/>
              </a:lnSpc>
              <a:defRPr/>
            </a:pPr>
            <a:endParaRPr lang="pt-BR" sz="2400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TECNOLOGIAS DE AMPLO ALCANCE E AUTONOMIA DE USO </a:t>
            </a:r>
            <a:endParaRPr lang="es-ES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20847" b="19356"/>
          <a:stretch/>
        </p:blipFill>
        <p:spPr>
          <a:xfrm>
            <a:off x="169926" y="1992582"/>
            <a:ext cx="8796408" cy="36166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260609" y="1746918"/>
            <a:ext cx="600501" cy="364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157656" y="1927032"/>
            <a:ext cx="600501" cy="3643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457907" y="5157720"/>
            <a:ext cx="6275696" cy="466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-1" y="-4577"/>
            <a:ext cx="9144001" cy="1243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58439"/>
            <a:ext cx="83595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TENDÊNCIA DAS IST NA EUROPA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EU/EEA – DADOS DE PAÍSES QUE REPORTAM CONSISTENTEMENTE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859" y="629775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FONTE: </a:t>
            </a:r>
            <a:r>
              <a:rPr lang="en-US" sz="1400" dirty="0" smtClean="0">
                <a:solidFill>
                  <a:srgbClr val="333333"/>
                </a:solidFill>
                <a:latin typeface="Arial Narrow" panose="020B0606020202030204" pitchFamily="34" charset="0"/>
              </a:rPr>
              <a:t>European </a:t>
            </a:r>
            <a:r>
              <a:rPr lang="en-US" sz="1400" dirty="0">
                <a:solidFill>
                  <a:srgbClr val="333333"/>
                </a:solidFill>
                <a:latin typeface="Arial Narrow" panose="020B0606020202030204" pitchFamily="34" charset="0"/>
              </a:rPr>
              <a:t>Centre for Disease Prevention and Control</a:t>
            </a:r>
            <a:endParaRPr lang="pt-BR" sz="1400" dirty="0">
              <a:latin typeface="Arial Narrow" panose="020B060602020203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27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52740"/>
            <a:ext cx="9144000" cy="13356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D19C3DA-CA5A-4D4A-90D1-A2D4DD7D736B}"/>
              </a:ext>
            </a:extLst>
          </p:cNvPr>
          <p:cNvSpPr/>
          <p:nvPr/>
        </p:nvSpPr>
        <p:spPr>
          <a:xfrm>
            <a:off x="415999" y="1753337"/>
            <a:ext cx="8591523" cy="4401205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ctr" defTabSz="457200" eaLnBrk="1" hangingPunct="1">
              <a:lnSpc>
                <a:spcPts val="2100"/>
              </a:lnSpc>
              <a:defRPr/>
            </a:pPr>
            <a:r>
              <a:rPr lang="pt-BR" sz="2800" b="1" dirty="0" smtClean="0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t>DESAFIOS</a:t>
            </a:r>
          </a:p>
          <a:p>
            <a:pPr algn="ctr" defTabSz="457200" eaLnBrk="1" hangingPunct="1">
              <a:lnSpc>
                <a:spcPts val="2100"/>
              </a:lnSpc>
              <a:defRPr/>
            </a:pPr>
            <a:endParaRPr lang="pt-BR" sz="2400" b="1" dirty="0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Ampliar acesso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para pessoas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mais vulneráveis</a:t>
            </a: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Organização 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 regionalizada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Ampliar o papel 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enfermagem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no manejo clínico e dispensa dos medicamentos sob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protocolo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Definição dos pontos de atenção na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cuidados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200" b="1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PrEP &amp; Diagnóstico e Tratamento das </a:t>
            </a:r>
            <a:r>
              <a:rPr lang="pt-BR" sz="2200" b="1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IST</a:t>
            </a:r>
            <a:endParaRPr lang="pt-BR" sz="2200" b="1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b="1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Barreiras para a incorporação:</a:t>
            </a:r>
          </a:p>
          <a:p>
            <a:pPr defTabSz="457200" eaLnBrk="1" hangingPunct="1">
              <a:lnSpc>
                <a:spcPts val="2100"/>
              </a:lnSpc>
              <a:defRPr/>
            </a:pPr>
            <a:endParaRPr lang="pt-BR" sz="2200" dirty="0" smtClean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Infraestrutura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recursos humanos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da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rede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cuidado </a:t>
            </a: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Infraestrutura laboratorial: as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principais IST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em geral são assintomáticas (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biologia molecular </a:t>
            </a: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para diagnóstico 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  <a:cs typeface="Arial" pitchFamily="34" charset="0"/>
              </a:rPr>
              <a:t>clamídia e neisseria) 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>
                <a:solidFill>
                  <a:prstClr val="black"/>
                </a:solidFill>
                <a:latin typeface="+mn-lt"/>
                <a:ea typeface="MS PGothic" pitchFamily="34" charset="-128"/>
              </a:rPr>
              <a:t>Capacitação de </a:t>
            </a: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recursos humanos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  <a:p>
            <a:pPr defTabSz="457200" eaLnBrk="1" hangingPunct="1">
              <a:lnSpc>
                <a:spcPts val="2100"/>
              </a:lnSpc>
              <a:defRPr/>
            </a:pPr>
            <a:r>
              <a:rPr lang="pt-BR" sz="2200" dirty="0" smtClean="0">
                <a:solidFill>
                  <a:prstClr val="black"/>
                </a:solidFill>
                <a:latin typeface="+mn-lt"/>
                <a:ea typeface="MS PGothic" pitchFamily="34" charset="-128"/>
              </a:rPr>
              <a:t>Disponibilidade de medicamentos </a:t>
            </a:r>
            <a:endParaRPr lang="pt-BR" sz="2200" dirty="0">
              <a:solidFill>
                <a:prstClr val="black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70846"/>
            <a:ext cx="83595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TECNOLOGIAS REDE / PROFISSIONAIS DE SAÚDE / CUSTO DEPENDENTES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9170239" cy="6860930"/>
            <a:chOff x="0" y="0"/>
            <a:chExt cx="9170239" cy="6860930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70239" cy="5404513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4263863"/>
              <a:ext cx="9165436" cy="2597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3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463141" y="1760558"/>
            <a:ext cx="8257781" cy="4476469"/>
            <a:chOff x="302523" y="1132767"/>
            <a:chExt cx="8483595" cy="5509142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2"/>
            <a:srcRect t="12030" b="87282"/>
            <a:stretch/>
          </p:blipFill>
          <p:spPr>
            <a:xfrm>
              <a:off x="313895" y="1132767"/>
              <a:ext cx="8472223" cy="45719"/>
            </a:xfrm>
            <a:prstGeom prst="rect">
              <a:avLst/>
            </a:prstGeom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/>
            <a:srcRect t="17539"/>
            <a:stretch/>
          </p:blipFill>
          <p:spPr>
            <a:xfrm>
              <a:off x="302523" y="1160060"/>
              <a:ext cx="8472223" cy="5481849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0" y="-52740"/>
            <a:ext cx="9144000" cy="14074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88962"/>
            <a:ext cx="83595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INCIDÊNCIA E MORTALIDADE PELO HIV COM E SEM AS MEDIDAS E ESTRATÉGIAS PROPOSTAS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WHO, 2020- 2030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s-ES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9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078"/>
          <a:stretch/>
        </p:blipFill>
        <p:spPr>
          <a:xfrm>
            <a:off x="502288" y="1814821"/>
            <a:ext cx="8232280" cy="42910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-52740"/>
            <a:ext cx="9144000" cy="14074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88962"/>
            <a:ext cx="835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TENDÊNCIA DE INCIDÊNCIA E MORTALIDADE POR HEPATITE B COM E SEM AS MEDIDAS E ESTRATÉGIAS PROPOSTAS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WHO, 2020- 2030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s-ES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8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6218"/>
          <a:stretch/>
        </p:blipFill>
        <p:spPr>
          <a:xfrm>
            <a:off x="282172" y="1637731"/>
            <a:ext cx="8643468" cy="451740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-52740"/>
            <a:ext cx="9144000" cy="14074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88962"/>
            <a:ext cx="835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TENDÊNCIA DE INCIDÊNCIA E MORTALIDADE POR HEPATITE C COM E SEM AS MEDIDAS E ESTRATÉGIAS PROPOSTAS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WHO, 2020- 2030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s-ES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97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t="15324"/>
          <a:stretch/>
        </p:blipFill>
        <p:spPr>
          <a:xfrm>
            <a:off x="460355" y="1881854"/>
            <a:ext cx="8246920" cy="424971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52740"/>
            <a:ext cx="9144000" cy="14074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88962"/>
            <a:ext cx="835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INCIDÊNCIA DAS QUATRO IST CURÁVEIS E SÍFILIS COM E SEM AS MEDIDAS E ESTRATÉGIAS PROPOSTAS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WHO, 2020- 2030</a:t>
            </a:r>
            <a:r>
              <a:rPr lang="es-ES" sz="20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 </a:t>
            </a:r>
            <a:endParaRPr lang="es-ES" sz="20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39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52740"/>
            <a:ext cx="9144000" cy="115820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t="8019"/>
          <a:stretch/>
        </p:blipFill>
        <p:spPr>
          <a:xfrm>
            <a:off x="1907593" y="1378090"/>
            <a:ext cx="5310823" cy="4995414"/>
          </a:xfrm>
          <a:prstGeom prst="rect">
            <a:avLst/>
          </a:prstGeom>
        </p:spPr>
      </p:pic>
      <p:sp>
        <p:nvSpPr>
          <p:cNvPr id="6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339090"/>
            <a:ext cx="8359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CUSTOS DAS INFEÇÕES SEXUALMENTE TRANSMISSÍVEIS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t="11348" b="4888"/>
          <a:stretch/>
        </p:blipFill>
        <p:spPr>
          <a:xfrm>
            <a:off x="194453" y="1490613"/>
            <a:ext cx="8758483" cy="493748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-52740"/>
            <a:ext cx="9144000" cy="12946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93426"/>
            <a:ext cx="8359513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ADOÇÃO DAS RECOMENDAÇÕES DA WHO PARA PROFILAXIA PRÉ-EXPOSIÇÃO (</a:t>
            </a:r>
            <a:r>
              <a:rPr lang="es-ES" sz="2200" b="1" dirty="0" err="1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PrEP</a:t>
            </a: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)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WHO 3032</a:t>
            </a:r>
            <a:endParaRPr lang="es-ES" sz="1600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52740"/>
            <a:ext cx="9144000" cy="12946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58" y="1732918"/>
            <a:ext cx="7257824" cy="4100924"/>
          </a:xfrm>
          <a:prstGeom prst="rect">
            <a:avLst/>
          </a:prstGeom>
        </p:spPr>
      </p:pic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67" y="257202"/>
            <a:ext cx="8605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IMPLEMENTAÇÃO DA </a:t>
            </a:r>
            <a:r>
              <a:rPr lang="es-ES" sz="2200" b="1" dirty="0" err="1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PrEP</a:t>
            </a:r>
            <a:endParaRPr lang="es-ES" sz="220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PERFIL DE USUÁRIOS E POPULAÇÕES</a:t>
            </a:r>
            <a:endParaRPr lang="es-ES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-52740"/>
            <a:ext cx="9144000" cy="12946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151" y="1651378"/>
            <a:ext cx="6164947" cy="4364975"/>
          </a:xfrm>
          <a:prstGeom prst="rect">
            <a:avLst/>
          </a:prstGeom>
        </p:spPr>
      </p:pic>
      <p:sp>
        <p:nvSpPr>
          <p:cNvPr id="4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67" y="243554"/>
            <a:ext cx="86051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IMPLEMENTAÇÃO DA </a:t>
            </a:r>
            <a:r>
              <a:rPr lang="es-ES" sz="2200" b="1" dirty="0" err="1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PrEP</a:t>
            </a:r>
            <a:endParaRPr lang="es-ES" sz="2200" b="1" dirty="0" smtClean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DIAGNÓSTICO DE IST</a:t>
            </a:r>
            <a:endParaRPr lang="es-ES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-1175" y="-4577"/>
            <a:ext cx="9145175" cy="6886886"/>
            <a:chOff x="-1175" y="-4577"/>
            <a:chExt cx="9145175" cy="6886886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2"/>
            <a:srcRect b="12451"/>
            <a:stretch/>
          </p:blipFill>
          <p:spPr>
            <a:xfrm>
              <a:off x="415999" y="1543213"/>
              <a:ext cx="8141147" cy="4325325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-1" y="-4577"/>
              <a:ext cx="9144001" cy="12438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tângulo 139">
              <a:extLst>
                <a:ext uri="{FF2B5EF4-FFF2-40B4-BE49-F238E27FC236}">
                  <a16:creationId xmlns:a16="http://schemas.microsoft.com/office/drawing/2014/main" id="{6B1977C4-8E2C-408F-BCC4-4323E07EE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99" y="258439"/>
              <a:ext cx="8359513" cy="677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2200" b="1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PREVALÊNCIA E INCIDÊNCIA</a:t>
              </a:r>
              <a:r>
                <a:rPr kumimoji="0" lang="es-E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 DAS IST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CENTERS FOR DISEASE CONTROL AND PREVENTION. EUA, 2018</a:t>
              </a:r>
              <a:endPara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-1175" y="6663932"/>
              <a:ext cx="9145175" cy="2183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47508" y="6311397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400" b="1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FONTE: </a:t>
              </a:r>
              <a:r>
                <a:rPr lang="en-US" sz="1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Centers </a:t>
              </a:r>
              <a:r>
                <a:rPr lang="en-US" sz="1400" dirty="0">
                  <a:solidFill>
                    <a:srgbClr val="333333"/>
                  </a:solidFill>
                  <a:latin typeface="Arial Narrow" panose="020B0606020202030204" pitchFamily="34" charset="0"/>
                </a:rPr>
                <a:t>for Disease Prevention and </a:t>
              </a:r>
              <a:r>
                <a:rPr lang="en-US" sz="1400" dirty="0" smtClean="0">
                  <a:solidFill>
                    <a:srgbClr val="333333"/>
                  </a:solidFill>
                  <a:latin typeface="Arial Narrow" panose="020B0606020202030204" pitchFamily="34" charset="0"/>
                </a:rPr>
                <a:t>Control. EUA, 2018.</a:t>
              </a:r>
              <a:endParaRPr lang="pt-BR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5117910" y="4462818"/>
              <a:ext cx="3848669" cy="16104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520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4098F69-F88D-A7E4-1737-46BB3E4F9C47}"/>
              </a:ext>
            </a:extLst>
          </p:cNvPr>
          <p:cNvSpPr txBox="1"/>
          <p:nvPr/>
        </p:nvSpPr>
        <p:spPr>
          <a:xfrm>
            <a:off x="204716" y="1016334"/>
            <a:ext cx="8748215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1600" dirty="0" smtClean="0"/>
              <a:t>Mais </a:t>
            </a:r>
            <a:r>
              <a:rPr lang="pt-BR" sz="1600" dirty="0"/>
              <a:t>de </a:t>
            </a:r>
            <a:r>
              <a:rPr lang="pt-BR" sz="1600" dirty="0" smtClean="0"/>
              <a:t>1.000.000 de IST </a:t>
            </a:r>
            <a:r>
              <a:rPr lang="pt-BR" sz="1600" dirty="0"/>
              <a:t>são adquiridas </a:t>
            </a:r>
            <a:r>
              <a:rPr lang="pt-BR" sz="1600" dirty="0" smtClean="0"/>
              <a:t>por dia no </a:t>
            </a:r>
            <a:r>
              <a:rPr lang="pt-BR" sz="1600" dirty="0"/>
              <a:t>mundo, a maioria </a:t>
            </a:r>
            <a:r>
              <a:rPr lang="pt-BR" sz="1600" dirty="0" smtClean="0"/>
              <a:t>assintomática.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</a:t>
            </a:r>
            <a:r>
              <a:rPr lang="pt-BR" sz="1600" dirty="0"/>
              <a:t>cada </a:t>
            </a:r>
            <a:r>
              <a:rPr lang="pt-BR" sz="1600" dirty="0" smtClean="0"/>
              <a:t>ano ocorrem </a:t>
            </a:r>
            <a:r>
              <a:rPr lang="pt-BR" sz="1600" dirty="0"/>
              <a:t>374 milhões de novas infecções </a:t>
            </a:r>
            <a:r>
              <a:rPr lang="pt-BR" sz="1600" dirty="0" smtClean="0"/>
              <a:t>por </a:t>
            </a:r>
            <a:r>
              <a:rPr lang="pt-BR" sz="1600" dirty="0"/>
              <a:t>clamídia, </a:t>
            </a:r>
            <a:r>
              <a:rPr lang="pt-BR" sz="1600" dirty="0" smtClean="0"/>
              <a:t>gonococo, </a:t>
            </a:r>
            <a:r>
              <a:rPr lang="pt-BR" sz="1600" dirty="0"/>
              <a:t>sífilis e tricomoníase.</a:t>
            </a:r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500 </a:t>
            </a:r>
            <a:r>
              <a:rPr lang="pt-BR" sz="1600" dirty="0"/>
              <a:t>milhões de pessoas de 15 a 49 anos </a:t>
            </a:r>
            <a:r>
              <a:rPr lang="pt-BR" sz="1600" dirty="0" smtClean="0"/>
              <a:t>tem infecção </a:t>
            </a:r>
            <a:r>
              <a:rPr lang="pt-BR" sz="1600" dirty="0"/>
              <a:t>genital pelo vírus herpes </a:t>
            </a:r>
            <a:r>
              <a:rPr lang="pt-BR" sz="1600" dirty="0" smtClean="0"/>
              <a:t>simplex.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infecção pelo HPV </a:t>
            </a:r>
            <a:r>
              <a:rPr lang="pt-BR" sz="1600" dirty="0"/>
              <a:t>está associada a mais de </a:t>
            </a:r>
            <a:r>
              <a:rPr lang="pt-BR" sz="1600" dirty="0" smtClean="0"/>
              <a:t>311.000 </a:t>
            </a:r>
            <a:r>
              <a:rPr lang="pt-BR" sz="1600" dirty="0"/>
              <a:t>mortes por câncer do colo </a:t>
            </a:r>
            <a:r>
              <a:rPr lang="pt-BR" sz="1600" dirty="0" smtClean="0"/>
              <a:t>de </a:t>
            </a:r>
            <a:r>
              <a:rPr lang="pt-BR" sz="1600" dirty="0"/>
              <a:t>útero a cada </a:t>
            </a:r>
            <a:r>
              <a:rPr lang="pt-BR" sz="1600" dirty="0" smtClean="0"/>
              <a:t>ano.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Quase </a:t>
            </a:r>
            <a:r>
              <a:rPr lang="pt-BR" sz="1600" dirty="0"/>
              <a:t>1 milhão de </a:t>
            </a:r>
            <a:r>
              <a:rPr lang="pt-BR" sz="1600" dirty="0" smtClean="0"/>
              <a:t>gestantes </a:t>
            </a:r>
            <a:r>
              <a:rPr lang="pt-BR" sz="1600" dirty="0"/>
              <a:t>foram infectadas com sífilis em 2016, </a:t>
            </a:r>
            <a:r>
              <a:rPr lang="pt-BR" sz="1600" dirty="0" smtClean="0"/>
              <a:t>com mais </a:t>
            </a:r>
            <a:r>
              <a:rPr lang="pt-BR" sz="1600" dirty="0"/>
              <a:t>de 350.000 resultados adversos no </a:t>
            </a:r>
            <a:r>
              <a:rPr lang="pt-BR" sz="1600" dirty="0" smtClean="0"/>
              <a:t>parto.</a:t>
            </a:r>
            <a:endParaRPr lang="pt-BR" sz="1600" dirty="0"/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As IST </a:t>
            </a:r>
            <a:r>
              <a:rPr lang="pt-BR" sz="1600" dirty="0"/>
              <a:t>têm </a:t>
            </a:r>
            <a:r>
              <a:rPr lang="pt-BR" sz="1600" dirty="0" smtClean="0"/>
              <a:t>impacto </a:t>
            </a:r>
            <a:r>
              <a:rPr lang="pt-BR" sz="1600" dirty="0"/>
              <a:t>direto na saúde sexual e </a:t>
            </a:r>
            <a:r>
              <a:rPr lang="pt-BR" sz="1600" dirty="0" smtClean="0"/>
              <a:t>reprodutiva: estigmatização</a:t>
            </a:r>
            <a:r>
              <a:rPr lang="pt-BR" sz="1600" dirty="0"/>
              <a:t>, infertilidade, câncer </a:t>
            </a:r>
            <a:r>
              <a:rPr lang="pt-BR" sz="1600" dirty="0" smtClean="0"/>
              <a:t>ano-genital, </a:t>
            </a:r>
            <a:r>
              <a:rPr lang="pt-BR" sz="1600" dirty="0"/>
              <a:t>complicações na </a:t>
            </a:r>
            <a:r>
              <a:rPr lang="pt-BR" sz="1600" dirty="0" smtClean="0"/>
              <a:t>gravidez, e aumento do </a:t>
            </a:r>
            <a:r>
              <a:rPr lang="pt-BR" sz="1600" dirty="0"/>
              <a:t>risco </a:t>
            </a:r>
            <a:r>
              <a:rPr lang="pt-BR" sz="1600" dirty="0" smtClean="0"/>
              <a:t>para o </a:t>
            </a:r>
            <a:r>
              <a:rPr lang="pt-BR" sz="1600" dirty="0"/>
              <a:t>HIV.</a:t>
            </a:r>
          </a:p>
          <a:p>
            <a:pPr algn="just">
              <a:spcAft>
                <a:spcPts val="600"/>
              </a:spcAft>
            </a:pPr>
            <a:endParaRPr lang="pt-BR" sz="1600" dirty="0" smtClean="0"/>
          </a:p>
          <a:p>
            <a:pPr algn="just">
              <a:spcAft>
                <a:spcPts val="600"/>
              </a:spcAft>
            </a:pPr>
            <a:r>
              <a:rPr lang="pt-BR" sz="1600" dirty="0" smtClean="0"/>
              <a:t>A </a:t>
            </a:r>
            <a:r>
              <a:rPr lang="pt-BR" sz="1600" dirty="0"/>
              <a:t>resistência aos medicamentos é uma grande ameaça para a redução da carga de </a:t>
            </a:r>
            <a:r>
              <a:rPr lang="pt-BR" sz="1600" dirty="0" smtClean="0"/>
              <a:t>IST </a:t>
            </a:r>
            <a:r>
              <a:rPr lang="pt-BR" sz="1600" dirty="0"/>
              <a:t>em todo o mundo.</a:t>
            </a:r>
          </a:p>
        </p:txBody>
      </p:sp>
      <p:sp>
        <p:nvSpPr>
          <p:cNvPr id="6" name="Retângulo 5"/>
          <p:cNvSpPr/>
          <p:nvPr/>
        </p:nvSpPr>
        <p:spPr>
          <a:xfrm>
            <a:off x="-1" y="-4577"/>
            <a:ext cx="9144001" cy="8298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4295" y="193414"/>
            <a:ext cx="55891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rPr>
              <a:t>ASPECTOS EPIDEMIOLÓGICOS</a:t>
            </a:r>
            <a:endParaRPr lang="es-ES" sz="2200" b="1" dirty="0">
              <a:solidFill>
                <a:schemeClr val="bg1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3" descr="Screen Shot 2018-03-26 at 11.41.36 AM.png">
            <a:extLst>
              <a:ext uri="{FF2B5EF4-FFF2-40B4-BE49-F238E27FC236}">
                <a16:creationId xmlns:a16="http://schemas.microsoft.com/office/drawing/2014/main" id="{38DCFB1D-DF2C-422F-B204-DD01D5763A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r="3670" b="16198"/>
          <a:stretch/>
        </p:blipFill>
        <p:spPr bwMode="auto">
          <a:xfrm>
            <a:off x="559558" y="1678672"/>
            <a:ext cx="8038531" cy="42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6" descr="navy-background.png">
            <a:extLst>
              <a:ext uri="{FF2B5EF4-FFF2-40B4-BE49-F238E27FC236}">
                <a16:creationId xmlns:a16="http://schemas.microsoft.com/office/drawing/2014/main" id="{7C45883F-F679-4B41-BD3D-8BAC608787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392" y="6141493"/>
            <a:ext cx="649008" cy="40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1175" y="-4577"/>
            <a:ext cx="9145175" cy="1243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258439"/>
            <a:ext cx="8359513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RESISTÊNCIA DO GONOCOCO À AZITROMICINA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PANORAMA INTERNACIONAL, WHO - 2024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7767" y="6299414"/>
            <a:ext cx="5834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 smtClean="0">
                <a:latin typeface="Arial Narrow" panose="020B0606020202030204" pitchFamily="34" charset="0"/>
                <a:cs typeface="Arial" charset="0"/>
              </a:rPr>
              <a:t>FONTE:</a:t>
            </a:r>
            <a:r>
              <a:rPr lang="es-ES" sz="1400" dirty="0" smtClean="0">
                <a:latin typeface="Arial Narrow" panose="020B0606020202030204" pitchFamily="34" charset="0"/>
                <a:cs typeface="Arial" charset="0"/>
              </a:rPr>
              <a:t> HIV </a:t>
            </a:r>
            <a:r>
              <a:rPr lang="es-ES" sz="1400" dirty="0" err="1" smtClean="0">
                <a:latin typeface="Arial Narrow" panose="020B0606020202030204" pitchFamily="34" charset="0"/>
                <a:cs typeface="Arial" charset="0"/>
              </a:rPr>
              <a:t>Prevention</a:t>
            </a:r>
            <a:r>
              <a:rPr lang="es-ES" sz="1400" dirty="0" smtClean="0">
                <a:latin typeface="Arial Narrow" panose="020B0606020202030204" pitchFamily="34" charset="0"/>
                <a:cs typeface="Arial" charset="0"/>
              </a:rPr>
              <a:t> </a:t>
            </a:r>
            <a:r>
              <a:rPr lang="es-ES" sz="1400" dirty="0" err="1" smtClean="0">
                <a:latin typeface="Arial Narrow" panose="020B0606020202030204" pitchFamily="34" charset="0"/>
                <a:cs typeface="Arial" charset="0"/>
              </a:rPr>
              <a:t>Trials</a:t>
            </a:r>
            <a:r>
              <a:rPr lang="es-ES" sz="1400" dirty="0" smtClean="0">
                <a:latin typeface="Arial Narrow" panose="020B0606020202030204" pitchFamily="34" charset="0"/>
                <a:cs typeface="Arial" charset="0"/>
              </a:rPr>
              <a:t> Network (HPTN). 2024</a:t>
            </a:r>
            <a:endParaRPr lang="pt-BR" sz="1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228600" y="1498954"/>
            <a:ext cx="7882046" cy="1075625"/>
            <a:chOff x="228600" y="1608138"/>
            <a:chExt cx="7882046" cy="1075625"/>
          </a:xfrm>
        </p:grpSpPr>
        <p:grpSp>
          <p:nvGrpSpPr>
            <p:cNvPr id="80899" name="Group 24">
              <a:extLst>
                <a:ext uri="{FF2B5EF4-FFF2-40B4-BE49-F238E27FC236}">
                  <a16:creationId xmlns:a16="http://schemas.microsoft.com/office/drawing/2014/main" id="{824DD7F9-15A0-40C6-A63C-E2426C9D0A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5825" y="1658938"/>
              <a:ext cx="4513263" cy="655637"/>
              <a:chOff x="228600" y="1600200"/>
              <a:chExt cx="5018028" cy="728270"/>
            </a:xfrm>
          </p:grpSpPr>
          <p:pic>
            <p:nvPicPr>
              <p:cNvPr id="80988" name="Picture 113">
                <a:extLst>
                  <a:ext uri="{FF2B5EF4-FFF2-40B4-BE49-F238E27FC236}">
                    <a16:creationId xmlns:a16="http://schemas.microsoft.com/office/drawing/2014/main" id="{B00FAC2C-A450-44D2-971E-C0614CE026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600200"/>
                <a:ext cx="322867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9" name="Picture 114">
                <a:extLst>
                  <a:ext uri="{FF2B5EF4-FFF2-40B4-BE49-F238E27FC236}">
                    <a16:creationId xmlns:a16="http://schemas.microsoft.com/office/drawing/2014/main" id="{175E0A44-2527-4547-ABEC-DC2D03155E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660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0" name="Picture 115">
                <a:extLst>
                  <a:ext uri="{FF2B5EF4-FFF2-40B4-BE49-F238E27FC236}">
                    <a16:creationId xmlns:a16="http://schemas.microsoft.com/office/drawing/2014/main" id="{31B29BEF-4678-4218-BFE5-17246FA6E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1720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1" name="Picture 116">
                <a:extLst>
                  <a:ext uri="{FF2B5EF4-FFF2-40B4-BE49-F238E27FC236}">
                    <a16:creationId xmlns:a16="http://schemas.microsoft.com/office/drawing/2014/main" id="{DDD6E6F9-867E-4063-8BE5-77286AAEEB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2012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2" name="Picture 117">
                <a:extLst>
                  <a:ext uri="{FF2B5EF4-FFF2-40B4-BE49-F238E27FC236}">
                    <a16:creationId xmlns:a16="http://schemas.microsoft.com/office/drawing/2014/main" id="{86E0912C-CE6F-410D-9AA7-847ED5EE08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4072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3" name="Picture 118">
                <a:extLst>
                  <a:ext uri="{FF2B5EF4-FFF2-40B4-BE49-F238E27FC236}">
                    <a16:creationId xmlns:a16="http://schemas.microsoft.com/office/drawing/2014/main" id="{A1408BD2-1198-4067-89D5-167E3AB2E6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02817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4" name="Picture 119">
                <a:extLst>
                  <a:ext uri="{FF2B5EF4-FFF2-40B4-BE49-F238E27FC236}">
                    <a16:creationId xmlns:a16="http://schemas.microsoft.com/office/drawing/2014/main" id="{F78B8D4C-C19E-4A45-BC39-6BF0C05D54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4876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5" name="Picture 120">
                <a:extLst>
                  <a:ext uri="{FF2B5EF4-FFF2-40B4-BE49-F238E27FC236}">
                    <a16:creationId xmlns:a16="http://schemas.microsoft.com/office/drawing/2014/main" id="{4E23756D-186F-4627-8EE6-97A9F05F6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5169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6" name="Picture 121">
                <a:extLst>
                  <a:ext uri="{FF2B5EF4-FFF2-40B4-BE49-F238E27FC236}">
                    <a16:creationId xmlns:a16="http://schemas.microsoft.com/office/drawing/2014/main" id="{FDAD7744-152D-4EB3-BEFC-83E6FD4E95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228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7" name="Picture 122">
                <a:extLst>
                  <a:ext uri="{FF2B5EF4-FFF2-40B4-BE49-F238E27FC236}">
                    <a16:creationId xmlns:a16="http://schemas.microsoft.com/office/drawing/2014/main" id="{83EB7377-4FC6-4D9B-8143-8BCBB2596F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3560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8" name="Picture 123">
                <a:extLst>
                  <a:ext uri="{FF2B5EF4-FFF2-40B4-BE49-F238E27FC236}">
                    <a16:creationId xmlns:a16="http://schemas.microsoft.com/office/drawing/2014/main" id="{4CCCC774-0321-4045-A1AA-3417F8683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350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99" name="Picture 124">
                <a:extLst>
                  <a:ext uri="{FF2B5EF4-FFF2-40B4-BE49-F238E27FC236}">
                    <a16:creationId xmlns:a16="http://schemas.microsoft.com/office/drawing/2014/main" id="{6A08B099-0204-4F4F-9997-B8D356F994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410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000" name="Picture 125">
                <a:extLst>
                  <a:ext uri="{FF2B5EF4-FFF2-40B4-BE49-F238E27FC236}">
                    <a16:creationId xmlns:a16="http://schemas.microsoft.com/office/drawing/2014/main" id="{70DD11C0-6709-4676-821E-7312DB4ECB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0702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001" name="Picture 126">
                <a:extLst>
                  <a:ext uri="{FF2B5EF4-FFF2-40B4-BE49-F238E27FC236}">
                    <a16:creationId xmlns:a16="http://schemas.microsoft.com/office/drawing/2014/main" id="{389323C8-431C-49CE-91CD-2F342C53B2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2762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002" name="Picture 132">
                <a:extLst>
                  <a:ext uri="{FF2B5EF4-FFF2-40B4-BE49-F238E27FC236}">
                    <a16:creationId xmlns:a16="http://schemas.microsoft.com/office/drawing/2014/main" id="{92DA4343-2123-4A07-A11C-6598AD1D8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3325" y="1600200"/>
                <a:ext cx="323866" cy="728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900" name="TextBox 40">
              <a:extLst>
                <a:ext uri="{FF2B5EF4-FFF2-40B4-BE49-F238E27FC236}">
                  <a16:creationId xmlns:a16="http://schemas.microsoft.com/office/drawing/2014/main" id="{C20B2CC1-8D6C-414E-AF93-78F628159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238" y="2314575"/>
              <a:ext cx="5956408" cy="36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1 em 15 HSH foi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diagnosticado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com HIV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dentro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de 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1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ano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.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80902" name="TextBox 41">
              <a:extLst>
                <a:ext uri="{FF2B5EF4-FFF2-40B4-BE49-F238E27FC236}">
                  <a16:creationId xmlns:a16="http://schemas.microsoft.com/office/drawing/2014/main" id="{2A1FEE9D-CCB4-4223-87B3-3FF61ED96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1608138"/>
              <a:ext cx="1674813" cy="6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Gonococo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ou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clamídia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retal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228600" y="2708275"/>
            <a:ext cx="7807924" cy="1169288"/>
            <a:chOff x="228600" y="2708275"/>
            <a:chExt cx="7807924" cy="1169288"/>
          </a:xfrm>
        </p:grpSpPr>
        <p:grpSp>
          <p:nvGrpSpPr>
            <p:cNvPr id="80903" name="Group 190">
              <a:extLst>
                <a:ext uri="{FF2B5EF4-FFF2-40B4-BE49-F238E27FC236}">
                  <a16:creationId xmlns:a16="http://schemas.microsoft.com/office/drawing/2014/main" id="{AE68E0AE-C529-406E-91A2-FBEB170141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1063" y="2852738"/>
              <a:ext cx="5422900" cy="655637"/>
              <a:chOff x="2141684" y="2587798"/>
              <a:chExt cx="5423129" cy="655071"/>
            </a:xfrm>
          </p:grpSpPr>
          <p:pic>
            <p:nvPicPr>
              <p:cNvPr id="80970" name="Picture 135">
                <a:extLst>
                  <a:ext uri="{FF2B5EF4-FFF2-40B4-BE49-F238E27FC236}">
                    <a16:creationId xmlns:a16="http://schemas.microsoft.com/office/drawing/2014/main" id="{C4E58352-A0BA-4D42-8400-18095D705E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1684" y="2587798"/>
                <a:ext cx="290415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1" name="Picture 136">
                <a:extLst>
                  <a:ext uri="{FF2B5EF4-FFF2-40B4-BE49-F238E27FC236}">
                    <a16:creationId xmlns:a16="http://schemas.microsoft.com/office/drawing/2014/main" id="{FD6FB799-E50A-4E25-9929-E7D48D6A31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469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2" name="Picture 137">
                <a:extLst>
                  <a:ext uri="{FF2B5EF4-FFF2-40B4-BE49-F238E27FC236}">
                    <a16:creationId xmlns:a16="http://schemas.microsoft.com/office/drawing/2014/main" id="{36A37BC6-C696-4D8A-A142-087EE8E204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8153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3" name="Picture 138">
                <a:extLst>
                  <a:ext uri="{FF2B5EF4-FFF2-40B4-BE49-F238E27FC236}">
                    <a16:creationId xmlns:a16="http://schemas.microsoft.com/office/drawing/2014/main" id="{B2F0D90E-C23C-4E02-B142-DBEE95ABC0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4242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4" name="Picture 139">
                <a:extLst>
                  <a:ext uri="{FF2B5EF4-FFF2-40B4-BE49-F238E27FC236}">
                    <a16:creationId xmlns:a16="http://schemas.microsoft.com/office/drawing/2014/main" id="{7F1BC644-C36C-4521-BB0F-CC6BCFF80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2926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5" name="Picture 140">
                <a:extLst>
                  <a:ext uri="{FF2B5EF4-FFF2-40B4-BE49-F238E27FC236}">
                    <a16:creationId xmlns:a16="http://schemas.microsoft.com/office/drawing/2014/main" id="{1B0BAD6E-BC46-421B-B8AF-233FF3285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7623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6" name="Picture 141">
                <a:extLst>
                  <a:ext uri="{FF2B5EF4-FFF2-40B4-BE49-F238E27FC236}">
                    <a16:creationId xmlns:a16="http://schemas.microsoft.com/office/drawing/2014/main" id="{15E9DC54-9DD7-44C4-B4E0-BD87250D98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6307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7" name="Picture 142">
                <a:extLst>
                  <a:ext uri="{FF2B5EF4-FFF2-40B4-BE49-F238E27FC236}">
                    <a16:creationId xmlns:a16="http://schemas.microsoft.com/office/drawing/2014/main" id="{7E632ADA-3156-447E-92AB-67B2781F95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396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8" name="Picture 143">
                <a:extLst>
                  <a:ext uri="{FF2B5EF4-FFF2-40B4-BE49-F238E27FC236}">
                    <a16:creationId xmlns:a16="http://schemas.microsoft.com/office/drawing/2014/main" id="{E0E8BA82-1BF0-4484-9D3B-3739F6C75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1080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79" name="Picture 144">
                <a:extLst>
                  <a:ext uri="{FF2B5EF4-FFF2-40B4-BE49-F238E27FC236}">
                    <a16:creationId xmlns:a16="http://schemas.microsoft.com/office/drawing/2014/main" id="{C58E9C31-D244-4CF0-9962-561C4E7EAD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3606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0" name="Picture 145">
                <a:extLst>
                  <a:ext uri="{FF2B5EF4-FFF2-40B4-BE49-F238E27FC236}">
                    <a16:creationId xmlns:a16="http://schemas.microsoft.com/office/drawing/2014/main" id="{A1899898-A0DD-4C64-9C5F-AEA78E41A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0572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1" name="Picture 146">
                <a:extLst>
                  <a:ext uri="{FF2B5EF4-FFF2-40B4-BE49-F238E27FC236}">
                    <a16:creationId xmlns:a16="http://schemas.microsoft.com/office/drawing/2014/main" id="{F099E205-97F3-4A48-A49F-B98B2F5F5B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9256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2" name="Picture 147">
                <a:extLst>
                  <a:ext uri="{FF2B5EF4-FFF2-40B4-BE49-F238E27FC236}">
                    <a16:creationId xmlns:a16="http://schemas.microsoft.com/office/drawing/2014/main" id="{27FFE2F8-7B0F-44D7-A799-C9054FD810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65345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3" name="Picture 148">
                <a:extLst>
                  <a:ext uri="{FF2B5EF4-FFF2-40B4-BE49-F238E27FC236}">
                    <a16:creationId xmlns:a16="http://schemas.microsoft.com/office/drawing/2014/main" id="{FB252EE1-7CE6-4875-B001-5DEF9ED97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4029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4" name="Picture 149">
                <a:extLst>
                  <a:ext uri="{FF2B5EF4-FFF2-40B4-BE49-F238E27FC236}">
                    <a16:creationId xmlns:a16="http://schemas.microsoft.com/office/drawing/2014/main" id="{7EA1B5A4-F852-4608-ACAA-6EC104080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8726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5" name="Picture 150">
                <a:extLst>
                  <a:ext uri="{FF2B5EF4-FFF2-40B4-BE49-F238E27FC236}">
                    <a16:creationId xmlns:a16="http://schemas.microsoft.com/office/drawing/2014/main" id="{D67DC059-84B3-43A4-9027-031E620CF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7410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6" name="Picture 151">
                <a:extLst>
                  <a:ext uri="{FF2B5EF4-FFF2-40B4-BE49-F238E27FC236}">
                    <a16:creationId xmlns:a16="http://schemas.microsoft.com/office/drawing/2014/main" id="{569B3CB2-4C94-40CD-96A6-959A416A5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73499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987" name="Picture 154">
                <a:extLst>
                  <a:ext uri="{FF2B5EF4-FFF2-40B4-BE49-F238E27FC236}">
                    <a16:creationId xmlns:a16="http://schemas.microsoft.com/office/drawing/2014/main" id="{36B648BD-4FD3-41A5-B278-4F8BF0E02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9221" y="2587798"/>
                <a:ext cx="291314" cy="655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0904" name="TextBox 155">
              <a:extLst>
                <a:ext uri="{FF2B5EF4-FFF2-40B4-BE49-F238E27FC236}">
                  <a16:creationId xmlns:a16="http://schemas.microsoft.com/office/drawing/2014/main" id="{F2994B62-A5D1-43BE-A6CA-A17D8E6EE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238" y="3508375"/>
              <a:ext cx="5882286" cy="36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1 em 18 HSH foi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diagnosticado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com HIV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dentro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de  1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ano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.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80905" name="TextBox 156">
              <a:extLst>
                <a:ext uri="{FF2B5EF4-FFF2-40B4-BE49-F238E27FC236}">
                  <a16:creationId xmlns:a16="http://schemas.microsoft.com/office/drawing/2014/main" id="{856ACA54-5EE5-4FA8-82C2-0484E145D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2708275"/>
              <a:ext cx="1674813" cy="646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Sifilis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primária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ou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secundária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" name="Agrupar 4"/>
          <p:cNvGrpSpPr/>
          <p:nvPr/>
        </p:nvGrpSpPr>
        <p:grpSpPr>
          <a:xfrm>
            <a:off x="228600" y="4081395"/>
            <a:ext cx="7935913" cy="2524125"/>
            <a:chOff x="228600" y="3876675"/>
            <a:chExt cx="7935913" cy="2524125"/>
          </a:xfrm>
        </p:grpSpPr>
        <p:sp>
          <p:nvSpPr>
            <p:cNvPr id="80901" name="TextBox 133">
              <a:extLst>
                <a:ext uri="{FF2B5EF4-FFF2-40B4-BE49-F238E27FC236}">
                  <a16:creationId xmlns:a16="http://schemas.microsoft.com/office/drawing/2014/main" id="{4EEFE843-DF6B-461C-A22E-3B37D452BF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8838" y="6030913"/>
              <a:ext cx="602456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1 em 53 HSH foi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diagnosticado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com HIV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dentro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de 1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ano</a:t>
              </a:r>
              <a:r>
                <a:rPr lang="en-US" altLang="pt-BR" sz="1800" dirty="0" smtClean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.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80906" name="TextBox 157">
              <a:extLst>
                <a:ext uri="{FF2B5EF4-FFF2-40B4-BE49-F238E27FC236}">
                  <a16:creationId xmlns:a16="http://schemas.microsoft.com/office/drawing/2014/main" id="{5DCBA3AD-4DF5-4F2D-B113-526003A66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876675"/>
              <a:ext cx="1760538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298" tIns="45649" rIns="91298" bIns="45649">
              <a:spAutoFit/>
            </a:bodyPr>
            <a:lstStyle>
              <a:lvl1pPr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defRPr>
              </a:lvl1pPr>
              <a:lvl2pPr marL="742950" indent="-28575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339725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339725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339725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Sem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sifilis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ou</a:t>
              </a:r>
              <a:r>
                <a:rPr lang="en-US" altLang="pt-BR" sz="1800" dirty="0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 IST </a:t>
              </a:r>
              <a:r>
                <a:rPr lang="en-US" altLang="pt-BR" sz="1800" dirty="0" err="1">
                  <a:solidFill>
                    <a:srgbClr val="000000"/>
                  </a:solidFill>
                  <a:latin typeface="Franklin Gothic Medium" panose="020B0603020102020204" pitchFamily="34" charset="0"/>
                </a:rPr>
                <a:t>retal</a:t>
              </a:r>
              <a:endParaRPr lang="en-US" altLang="pt-BR" sz="1800" dirty="0">
                <a:solidFill>
                  <a:srgbClr val="000000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80907" name="Group 183">
              <a:extLst>
                <a:ext uri="{FF2B5EF4-FFF2-40B4-BE49-F238E27FC236}">
                  <a16:creationId xmlns:a16="http://schemas.microsoft.com/office/drawing/2014/main" id="{58EEACAB-F893-4773-B06C-6494164418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8838" y="3959225"/>
              <a:ext cx="6035675" cy="2060575"/>
              <a:chOff x="1976478" y="4033070"/>
              <a:chExt cx="6709262" cy="2291530"/>
            </a:xfrm>
          </p:grpSpPr>
          <p:grpSp>
            <p:nvGrpSpPr>
              <p:cNvPr id="80914" name="Group 49">
                <a:extLst>
                  <a:ext uri="{FF2B5EF4-FFF2-40B4-BE49-F238E27FC236}">
                    <a16:creationId xmlns:a16="http://schemas.microsoft.com/office/drawing/2014/main" id="{78EDD72A-2204-4824-A031-249FBFDC1C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2257" y="4033070"/>
                <a:ext cx="6697516" cy="728270"/>
                <a:chOff x="685517" y="1828800"/>
                <a:chExt cx="8550829" cy="929794"/>
              </a:xfrm>
            </p:grpSpPr>
            <p:pic>
              <p:nvPicPr>
                <p:cNvPr id="80950" name="Picture 4">
                  <a:extLst>
                    <a:ext uri="{FF2B5EF4-FFF2-40B4-BE49-F238E27FC236}">
                      <a16:creationId xmlns:a16="http://schemas.microsoft.com/office/drawing/2014/main" id="{7D846FFC-87B6-485F-84BD-D08DA58983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5517" y="1828800"/>
                  <a:ext cx="412209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1" name="Picture 5">
                  <a:extLst>
                    <a:ext uri="{FF2B5EF4-FFF2-40B4-BE49-F238E27FC236}">
                      <a16:creationId xmlns:a16="http://schemas.microsoft.com/office/drawing/2014/main" id="{81F948C4-ED6E-4791-8036-8F6D206BE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8187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2" name="Picture 6">
                  <a:extLst>
                    <a:ext uri="{FF2B5EF4-FFF2-40B4-BE49-F238E27FC236}">
                      <a16:creationId xmlns:a16="http://schemas.microsoft.com/office/drawing/2014/main" id="{D3C80FB4-88EE-424D-98E8-92B32D76CF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32133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3" name="Picture 7">
                  <a:extLst>
                    <a:ext uri="{FF2B5EF4-FFF2-40B4-BE49-F238E27FC236}">
                      <a16:creationId xmlns:a16="http://schemas.microsoft.com/office/drawing/2014/main" id="{CE814DF4-0783-4833-8630-FF80A66C47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66590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4" name="Picture 8">
                  <a:extLst>
                    <a:ext uri="{FF2B5EF4-FFF2-40B4-BE49-F238E27FC236}">
                      <a16:creationId xmlns:a16="http://schemas.microsoft.com/office/drawing/2014/main" id="{4352BFE2-0146-42D3-A401-56104FE9F5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90536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5" name="Picture 9">
                  <a:extLst>
                    <a:ext uri="{FF2B5EF4-FFF2-40B4-BE49-F238E27FC236}">
                      <a16:creationId xmlns:a16="http://schemas.microsoft.com/office/drawing/2014/main" id="{38F62B0F-7EE1-442E-BEF5-739EDA82F3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23017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6" name="Picture 10">
                  <a:extLst>
                    <a:ext uri="{FF2B5EF4-FFF2-40B4-BE49-F238E27FC236}">
                      <a16:creationId xmlns:a16="http://schemas.microsoft.com/office/drawing/2014/main" id="{77ACD00D-F91F-44A4-9E04-70338A2BF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46963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7" name="Picture 11">
                  <a:extLst>
                    <a:ext uri="{FF2B5EF4-FFF2-40B4-BE49-F238E27FC236}">
                      <a16:creationId xmlns:a16="http://schemas.microsoft.com/office/drawing/2014/main" id="{153097DF-2416-4274-A38A-80738245D3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81420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8" name="Picture 12">
                  <a:extLst>
                    <a:ext uri="{FF2B5EF4-FFF2-40B4-BE49-F238E27FC236}">
                      <a16:creationId xmlns:a16="http://schemas.microsoft.com/office/drawing/2014/main" id="{8ABA66F5-5634-4367-8BDB-D466EB4C69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5366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59" name="Picture 13">
                  <a:extLst>
                    <a:ext uri="{FF2B5EF4-FFF2-40B4-BE49-F238E27FC236}">
                      <a16:creationId xmlns:a16="http://schemas.microsoft.com/office/drawing/2014/main" id="{078906A7-7AE7-40F1-B6DD-126BD4D44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34766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0" name="Picture 14">
                  <a:extLst>
                    <a:ext uri="{FF2B5EF4-FFF2-40B4-BE49-F238E27FC236}">
                      <a16:creationId xmlns:a16="http://schemas.microsoft.com/office/drawing/2014/main" id="{8F131EB1-1972-4DA5-8796-BB5ABC9034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96282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1" name="Picture 15">
                  <a:extLst>
                    <a:ext uri="{FF2B5EF4-FFF2-40B4-BE49-F238E27FC236}">
                      <a16:creationId xmlns:a16="http://schemas.microsoft.com/office/drawing/2014/main" id="{2D76AEC2-C0B6-4FB1-854A-58FF8F8CD9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0228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2" name="Picture 16">
                  <a:extLst>
                    <a:ext uri="{FF2B5EF4-FFF2-40B4-BE49-F238E27FC236}">
                      <a16:creationId xmlns:a16="http://schemas.microsoft.com/office/drawing/2014/main" id="{3B852843-E11D-4304-BD41-FC2F500468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4685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3" name="Picture 17">
                  <a:extLst>
                    <a:ext uri="{FF2B5EF4-FFF2-40B4-BE49-F238E27FC236}">
                      <a16:creationId xmlns:a16="http://schemas.microsoft.com/office/drawing/2014/main" id="{DE7BF02A-09AA-4A2B-A428-10434F7656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78631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4" name="Picture 18">
                  <a:extLst>
                    <a:ext uri="{FF2B5EF4-FFF2-40B4-BE49-F238E27FC236}">
                      <a16:creationId xmlns:a16="http://schemas.microsoft.com/office/drawing/2014/main" id="{2AD6411C-8E3E-485D-AAAD-668478D794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11112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5" name="Picture 19">
                  <a:extLst>
                    <a:ext uri="{FF2B5EF4-FFF2-40B4-BE49-F238E27FC236}">
                      <a16:creationId xmlns:a16="http://schemas.microsoft.com/office/drawing/2014/main" id="{7FAFBA44-6BB7-4007-8A87-9AEE89FCD3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35058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6" name="Picture 20">
                  <a:extLst>
                    <a:ext uri="{FF2B5EF4-FFF2-40B4-BE49-F238E27FC236}">
                      <a16:creationId xmlns:a16="http://schemas.microsoft.com/office/drawing/2014/main" id="{AE20E306-7FD1-4579-BF9F-0FB62FDAD9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9515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7" name="Picture 21">
                  <a:extLst>
                    <a:ext uri="{FF2B5EF4-FFF2-40B4-BE49-F238E27FC236}">
                      <a16:creationId xmlns:a16="http://schemas.microsoft.com/office/drawing/2014/main" id="{71D1FD59-DBB0-4676-9CB1-134C089434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3461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8" name="Picture 22">
                  <a:extLst>
                    <a:ext uri="{FF2B5EF4-FFF2-40B4-BE49-F238E27FC236}">
                      <a16:creationId xmlns:a16="http://schemas.microsoft.com/office/drawing/2014/main" id="{6BB4A144-4F0C-4117-AD9A-8D7FC20844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822861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69" name="Picture 23">
                  <a:extLst>
                    <a:ext uri="{FF2B5EF4-FFF2-40B4-BE49-F238E27FC236}">
                      <a16:creationId xmlns:a16="http://schemas.microsoft.com/office/drawing/2014/main" id="{17A6D511-BED0-48FF-9A53-EF825B463C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8550" y="1828800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0915" name="Group 1">
                <a:extLst>
                  <a:ext uri="{FF2B5EF4-FFF2-40B4-BE49-F238E27FC236}">
                    <a16:creationId xmlns:a16="http://schemas.microsoft.com/office/drawing/2014/main" id="{BC03A818-6F48-44C9-95FE-55FFBC6041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6478" y="4831015"/>
                <a:ext cx="6709262" cy="732896"/>
                <a:chOff x="293917" y="4051355"/>
                <a:chExt cx="8565825" cy="935701"/>
              </a:xfrm>
            </p:grpSpPr>
            <p:pic>
              <p:nvPicPr>
                <p:cNvPr id="80930" name="Picture 44">
                  <a:extLst>
                    <a:ext uri="{FF2B5EF4-FFF2-40B4-BE49-F238E27FC236}">
                      <a16:creationId xmlns:a16="http://schemas.microsoft.com/office/drawing/2014/main" id="{30921E16-C1E4-4DBD-BD2A-DFFE681F1A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83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1" name="Picture 46">
                  <a:extLst>
                    <a:ext uri="{FF2B5EF4-FFF2-40B4-BE49-F238E27FC236}">
                      <a16:creationId xmlns:a16="http://schemas.microsoft.com/office/drawing/2014/main" id="{9AD3DF1E-46FB-4A3C-9358-BA63AE12B1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5529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2" name="Picture 48">
                  <a:extLst>
                    <a:ext uri="{FF2B5EF4-FFF2-40B4-BE49-F238E27FC236}">
                      <a16:creationId xmlns:a16="http://schemas.microsoft.com/office/drawing/2014/main" id="{3DDEF3D7-241F-40FC-B8DC-5EE0CAC10D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9986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3" name="Picture 50">
                  <a:extLst>
                    <a:ext uri="{FF2B5EF4-FFF2-40B4-BE49-F238E27FC236}">
                      <a16:creationId xmlns:a16="http://schemas.microsoft.com/office/drawing/2014/main" id="{B60932B0-D7FF-4D82-85CD-08DA420B56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3932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4" name="Picture 54">
                  <a:extLst>
                    <a:ext uri="{FF2B5EF4-FFF2-40B4-BE49-F238E27FC236}">
                      <a16:creationId xmlns:a16="http://schemas.microsoft.com/office/drawing/2014/main" id="{2DB2DEC5-6446-421E-8ADC-AEB9C336D5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46413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5" name="Picture 55">
                  <a:extLst>
                    <a:ext uri="{FF2B5EF4-FFF2-40B4-BE49-F238E27FC236}">
                      <a16:creationId xmlns:a16="http://schemas.microsoft.com/office/drawing/2014/main" id="{0BFA1343-A19B-4926-B0CA-124888085F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70359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6" name="Picture 56">
                  <a:extLst>
                    <a:ext uri="{FF2B5EF4-FFF2-40B4-BE49-F238E27FC236}">
                      <a16:creationId xmlns:a16="http://schemas.microsoft.com/office/drawing/2014/main" id="{1C56132E-787B-4F13-8C26-183A506E93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4816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7" name="Picture 57">
                  <a:extLst>
                    <a:ext uri="{FF2B5EF4-FFF2-40B4-BE49-F238E27FC236}">
                      <a16:creationId xmlns:a16="http://schemas.microsoft.com/office/drawing/2014/main" id="{2D936D3B-C075-493B-8F31-7310E4A9A3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8762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8" name="Picture 58">
                  <a:extLst>
                    <a:ext uri="{FF2B5EF4-FFF2-40B4-BE49-F238E27FC236}">
                      <a16:creationId xmlns:a16="http://schemas.microsoft.com/office/drawing/2014/main" id="{BE1F54EE-A15F-4796-9D83-804A91156D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58162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39" name="Picture 59">
                  <a:extLst>
                    <a:ext uri="{FF2B5EF4-FFF2-40B4-BE49-F238E27FC236}">
                      <a16:creationId xmlns:a16="http://schemas.microsoft.com/office/drawing/2014/main" id="{AB985451-DEEC-4C3A-A32F-B8B1FA487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19678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0" name="Picture 60">
                  <a:extLst>
                    <a:ext uri="{FF2B5EF4-FFF2-40B4-BE49-F238E27FC236}">
                      <a16:creationId xmlns:a16="http://schemas.microsoft.com/office/drawing/2014/main" id="{8F0ED378-366F-460D-9923-897EC725E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43624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1" name="Picture 61">
                  <a:extLst>
                    <a:ext uri="{FF2B5EF4-FFF2-40B4-BE49-F238E27FC236}">
                      <a16:creationId xmlns:a16="http://schemas.microsoft.com/office/drawing/2014/main" id="{1CA9FA11-812C-4524-93C6-7A62634378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78081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2" name="Picture 62">
                  <a:extLst>
                    <a:ext uri="{FF2B5EF4-FFF2-40B4-BE49-F238E27FC236}">
                      <a16:creationId xmlns:a16="http://schemas.microsoft.com/office/drawing/2014/main" id="{BE9F3F9D-52A3-42C8-9737-DC3050E87B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02027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3" name="Picture 63">
                  <a:extLst>
                    <a:ext uri="{FF2B5EF4-FFF2-40B4-BE49-F238E27FC236}">
                      <a16:creationId xmlns:a16="http://schemas.microsoft.com/office/drawing/2014/main" id="{895C6909-2D41-4544-8A4B-C0E821DC8E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34508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4" name="Picture 64">
                  <a:extLst>
                    <a:ext uri="{FF2B5EF4-FFF2-40B4-BE49-F238E27FC236}">
                      <a16:creationId xmlns:a16="http://schemas.microsoft.com/office/drawing/2014/main" id="{88EA8DE3-0D59-4DE9-9282-A12B7BA42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58454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5" name="Picture 65">
                  <a:extLst>
                    <a:ext uri="{FF2B5EF4-FFF2-40B4-BE49-F238E27FC236}">
                      <a16:creationId xmlns:a16="http://schemas.microsoft.com/office/drawing/2014/main" id="{39FB88BE-7000-4BCA-AA41-E1F4EDDB0F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92911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6" name="Picture 66">
                  <a:extLst>
                    <a:ext uri="{FF2B5EF4-FFF2-40B4-BE49-F238E27FC236}">
                      <a16:creationId xmlns:a16="http://schemas.microsoft.com/office/drawing/2014/main" id="{7AFC6460-24C9-42E5-852A-400078D6B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16857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7" name="Picture 67">
                  <a:extLst>
                    <a:ext uri="{FF2B5EF4-FFF2-40B4-BE49-F238E27FC236}">
                      <a16:creationId xmlns:a16="http://schemas.microsoft.com/office/drawing/2014/main" id="{55694F02-514A-42D4-8E3A-3775A890A3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446257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8" name="Picture 68">
                  <a:extLst>
                    <a:ext uri="{FF2B5EF4-FFF2-40B4-BE49-F238E27FC236}">
                      <a16:creationId xmlns:a16="http://schemas.microsoft.com/office/drawing/2014/main" id="{246D9CD1-FE70-4AA0-B40E-0A93E6E134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946" y="4051355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49" name="Picture 69">
                  <a:extLst>
                    <a:ext uri="{FF2B5EF4-FFF2-40B4-BE49-F238E27FC236}">
                      <a16:creationId xmlns:a16="http://schemas.microsoft.com/office/drawing/2014/main" id="{A344793C-292C-4609-8110-B1E901019E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917" y="4057262"/>
                  <a:ext cx="413485" cy="9297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80916" name="Group 182">
                <a:extLst>
                  <a:ext uri="{FF2B5EF4-FFF2-40B4-BE49-F238E27FC236}">
                    <a16:creationId xmlns:a16="http://schemas.microsoft.com/office/drawing/2014/main" id="{A9ED75D1-2D30-472A-A4D7-F822C7447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81200" y="5591704"/>
                <a:ext cx="4357422" cy="732896"/>
                <a:chOff x="1981200" y="5591704"/>
                <a:chExt cx="4357422" cy="732896"/>
              </a:xfrm>
            </p:grpSpPr>
            <p:pic>
              <p:nvPicPr>
                <p:cNvPr id="80917" name="Picture 159">
                  <a:extLst>
                    <a:ext uri="{FF2B5EF4-FFF2-40B4-BE49-F238E27FC236}">
                      <a16:creationId xmlns:a16="http://schemas.microsoft.com/office/drawing/2014/main" id="{08A5C9DF-AE8E-42B8-B658-0FB523633A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24006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18" name="Picture 160">
                  <a:extLst>
                    <a:ext uri="{FF2B5EF4-FFF2-40B4-BE49-F238E27FC236}">
                      <a16:creationId xmlns:a16="http://schemas.microsoft.com/office/drawing/2014/main" id="{E853E1EC-6CA5-4C47-9BAC-292518310EC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6066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19" name="Picture 161">
                  <a:extLst>
                    <a:ext uri="{FF2B5EF4-FFF2-40B4-BE49-F238E27FC236}">
                      <a16:creationId xmlns:a16="http://schemas.microsoft.com/office/drawing/2014/main" id="{394D9229-FB29-481C-B6D0-9AA1EEC58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6358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0" name="Picture 162">
                  <a:extLst>
                    <a:ext uri="{FF2B5EF4-FFF2-40B4-BE49-F238E27FC236}">
                      <a16:creationId xmlns:a16="http://schemas.microsoft.com/office/drawing/2014/main" id="{D35EF53B-EAE0-45BC-B169-593B89CE17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8418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1" name="Picture 163">
                  <a:extLst>
                    <a:ext uri="{FF2B5EF4-FFF2-40B4-BE49-F238E27FC236}">
                      <a16:creationId xmlns:a16="http://schemas.microsoft.com/office/drawing/2014/main" id="{E99437B8-84DE-46DC-AE05-A08347B1F3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7162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2" name="Picture 164">
                  <a:extLst>
                    <a:ext uri="{FF2B5EF4-FFF2-40B4-BE49-F238E27FC236}">
                      <a16:creationId xmlns:a16="http://schemas.microsoft.com/office/drawing/2014/main" id="{5CF3BA71-C316-402A-9619-2E32DA357C4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9222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3" name="Picture 165">
                  <a:extLst>
                    <a:ext uri="{FF2B5EF4-FFF2-40B4-BE49-F238E27FC236}">
                      <a16:creationId xmlns:a16="http://schemas.microsoft.com/office/drawing/2014/main" id="{3371BA19-350E-4638-A0E7-A7F0DCB9DD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39515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4" name="Picture 166">
                  <a:extLst>
                    <a:ext uri="{FF2B5EF4-FFF2-40B4-BE49-F238E27FC236}">
                      <a16:creationId xmlns:a16="http://schemas.microsoft.com/office/drawing/2014/main" id="{58858A26-DE35-4A06-83DB-E546A5AE39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1574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5" name="Picture 167">
                  <a:extLst>
                    <a:ext uri="{FF2B5EF4-FFF2-40B4-BE49-F238E27FC236}">
                      <a16:creationId xmlns:a16="http://schemas.microsoft.com/office/drawing/2014/main" id="{FDE8C9D1-F8EE-4EE7-A560-2C842C9AD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7906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6" name="Picture 168">
                  <a:extLst>
                    <a:ext uri="{FF2B5EF4-FFF2-40B4-BE49-F238E27FC236}">
                      <a16:creationId xmlns:a16="http://schemas.microsoft.com/office/drawing/2014/main" id="{757E9C16-E7ED-45F5-9350-1283F0BCE4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82696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7" name="Picture 169">
                  <a:extLst>
                    <a:ext uri="{FF2B5EF4-FFF2-40B4-BE49-F238E27FC236}">
                      <a16:creationId xmlns:a16="http://schemas.microsoft.com/office/drawing/2014/main" id="{700CB18D-677A-45DE-BB89-BF012BF33F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4756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8" name="Picture 177">
                  <a:extLst>
                    <a:ext uri="{FF2B5EF4-FFF2-40B4-BE49-F238E27FC236}">
                      <a16:creationId xmlns:a16="http://schemas.microsoft.com/office/drawing/2014/main" id="{25E8D01A-C9CD-49AB-AE0C-74F250B096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47671" y="5591704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929" name="Picture 178">
                  <a:extLst>
                    <a:ext uri="{FF2B5EF4-FFF2-40B4-BE49-F238E27FC236}">
                      <a16:creationId xmlns:a16="http://schemas.microsoft.com/office/drawing/2014/main" id="{6EF2FD90-0D63-4578-84F5-AB5AC67C54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1200" y="5596331"/>
                  <a:ext cx="323866" cy="728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07" name="Retângulo 106"/>
          <p:cNvSpPr/>
          <p:nvPr/>
        </p:nvSpPr>
        <p:spPr>
          <a:xfrm>
            <a:off x="-1175" y="6663932"/>
            <a:ext cx="9145175" cy="21837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8" name="Picture 6" descr="navy-background.png">
            <a:extLst>
              <a:ext uri="{FF2B5EF4-FFF2-40B4-BE49-F238E27FC236}">
                <a16:creationId xmlns:a16="http://schemas.microsoft.com/office/drawing/2014/main" id="{7C45883F-F679-4B41-BD3D-8BAC608787F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4" y="6140131"/>
            <a:ext cx="635590" cy="40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Retângulo 108"/>
          <p:cNvSpPr/>
          <p:nvPr/>
        </p:nvSpPr>
        <p:spPr>
          <a:xfrm>
            <a:off x="-1175" y="-4577"/>
            <a:ext cx="9145175" cy="12438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Retângulo 139">
            <a:extLst>
              <a:ext uri="{FF2B5EF4-FFF2-40B4-BE49-F238E27FC236}">
                <a16:creationId xmlns:a16="http://schemas.microsoft.com/office/drawing/2014/main" id="{6B1977C4-8E2C-408F-BCC4-4323E07EE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99" y="135607"/>
            <a:ext cx="83595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anose="020B0600070205080204" pitchFamily="34" charset="-128"/>
                <a:cs typeface="Arial" charset="0"/>
              </a:rPr>
              <a:t>INFECÇÕES SEXUALMENTE TRANSMISSÍVEIS COMO PREDITORES DO RISCO DE HIV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HIV PREVENTION TRIALS NETWORK (HPTN) </a:t>
            </a:r>
            <a:endParaRPr kumimoji="0" lang="es-ES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-16412" y="-4577"/>
            <a:ext cx="9162684" cy="6886886"/>
            <a:chOff x="-16412" y="-4577"/>
            <a:chExt cx="9162684" cy="6886886"/>
          </a:xfrm>
        </p:grpSpPr>
        <p:sp>
          <p:nvSpPr>
            <p:cNvPr id="2" name="Retângulo 1"/>
            <p:cNvSpPr/>
            <p:nvPr/>
          </p:nvSpPr>
          <p:spPr>
            <a:xfrm>
              <a:off x="121982" y="6206027"/>
              <a:ext cx="517135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400" b="1" dirty="0" smtClean="0">
                  <a:latin typeface="Arial" charset="0"/>
                  <a:cs typeface="Arial" charset="0"/>
                </a:rPr>
                <a:t>FONTE: </a:t>
              </a:r>
              <a:r>
                <a:rPr lang="es-ES" sz="1400" dirty="0" smtClean="0">
                  <a:latin typeface="Arial" charset="0"/>
                  <a:cs typeface="Arial" charset="0"/>
                </a:rPr>
                <a:t>Programa Nacional de DST-</a:t>
              </a:r>
              <a:r>
                <a:rPr lang="es-ES" sz="1400" dirty="0" err="1" smtClean="0">
                  <a:latin typeface="Arial" charset="0"/>
                  <a:cs typeface="Arial" charset="0"/>
                </a:rPr>
                <a:t>Aids</a:t>
              </a:r>
              <a:r>
                <a:rPr lang="es-ES" sz="1400" dirty="0" smtClean="0">
                  <a:latin typeface="Arial" charset="0"/>
                  <a:cs typeface="Arial" charset="0"/>
                </a:rPr>
                <a:t>. </a:t>
              </a:r>
              <a:r>
                <a:rPr lang="es-ES" sz="1400" dirty="0" err="1" smtClean="0">
                  <a:latin typeface="Arial" charset="0"/>
                  <a:cs typeface="Arial" charset="0"/>
                </a:rPr>
                <a:t>Ministério</a:t>
              </a:r>
              <a:r>
                <a:rPr lang="es-ES" sz="1400" dirty="0" smtClean="0">
                  <a:latin typeface="Arial" charset="0"/>
                  <a:cs typeface="Arial" charset="0"/>
                </a:rPr>
                <a:t> da Saúde</a:t>
              </a:r>
              <a:endParaRPr lang="es-ES" sz="1400" dirty="0">
                <a:latin typeface="Arial" charset="0"/>
                <a:cs typeface="Arial" charset="0"/>
              </a:endParaRPr>
            </a:p>
          </p:txBody>
        </p:sp>
        <p:sp>
          <p:nvSpPr>
            <p:cNvPr id="15365" name="Rectangle 1814">
              <a:extLst>
                <a:ext uri="{FF2B5EF4-FFF2-40B4-BE49-F238E27FC236}">
                  <a16:creationId xmlns:a16="http://schemas.microsoft.com/office/drawing/2014/main" id="{A11F315C-5778-4662-9BDB-051F06C5D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678" y="1586076"/>
              <a:ext cx="2189047" cy="625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 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INDUSTRIÁRIOS</a:t>
              </a:r>
            </a:p>
          </p:txBody>
        </p:sp>
        <p:sp>
          <p:nvSpPr>
            <p:cNvPr id="15366" name="Rectangle 1815">
              <a:extLst>
                <a:ext uri="{FF2B5EF4-FFF2-40B4-BE49-F238E27FC236}">
                  <a16:creationId xmlns:a16="http://schemas.microsoft.com/office/drawing/2014/main" id="{90258852-A38A-449D-B978-4E836E762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1027" y="1839770"/>
              <a:ext cx="1664675" cy="334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GESTANTES 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68" name="Rectangle 1819">
              <a:extLst>
                <a:ext uri="{FF2B5EF4-FFF2-40B4-BE49-F238E27FC236}">
                  <a16:creationId xmlns:a16="http://schemas.microsoft.com/office/drawing/2014/main" id="{C54C6EA3-B487-4BB8-836A-21D0F4E9F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41" y="2045406"/>
              <a:ext cx="1866101" cy="42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IST</a:t>
              </a:r>
              <a:endParaRPr lang="pt-BR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69" name="Rectangle 1821">
              <a:extLst>
                <a:ext uri="{FF2B5EF4-FFF2-40B4-BE49-F238E27FC236}">
                  <a16:creationId xmlns:a16="http://schemas.microsoft.com/office/drawing/2014/main" id="{90C081C2-FC37-4C88-8702-31BAD99B5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7455" y="5156535"/>
              <a:ext cx="1363369" cy="362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17,4%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0" name="Rectangle 1822">
              <a:extLst>
                <a:ext uri="{FF2B5EF4-FFF2-40B4-BE49-F238E27FC236}">
                  <a16:creationId xmlns:a16="http://schemas.microsoft.com/office/drawing/2014/main" id="{933B34CC-D8DD-48AE-AF34-2E1E17C2F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6" y="5136744"/>
              <a:ext cx="2373826" cy="57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HPV </a:t>
              </a: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BAIXO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RISCO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1" name="Rectangle 1826">
              <a:extLst>
                <a:ext uri="{FF2B5EF4-FFF2-40B4-BE49-F238E27FC236}">
                  <a16:creationId xmlns:a16="http://schemas.microsoft.com/office/drawing/2014/main" id="{E343B997-E4F4-4B1B-98AB-95DF4DE3E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437" y="4709762"/>
              <a:ext cx="1363369" cy="394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33,5%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2" name="Rectangle 1827">
              <a:extLst>
                <a:ext uri="{FF2B5EF4-FFF2-40B4-BE49-F238E27FC236}">
                  <a16:creationId xmlns:a16="http://schemas.microsoft.com/office/drawing/2014/main" id="{EB1F9B17-D41C-4763-BA29-E546E460E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61" y="4709762"/>
              <a:ext cx="2219012" cy="52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HPV ALTO RISCO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5" name="Rectangle 1836">
              <a:extLst>
                <a:ext uri="{FF2B5EF4-FFF2-40B4-BE49-F238E27FC236}">
                  <a16:creationId xmlns:a16="http://schemas.microsoft.com/office/drawing/2014/main" id="{747D43E6-A82D-43FD-8BCD-0E988C370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4275811"/>
              <a:ext cx="1363369" cy="27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0,9%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6" name="Rectangle 1837">
              <a:extLst>
                <a:ext uri="{FF2B5EF4-FFF2-40B4-BE49-F238E27FC236}">
                  <a16:creationId xmlns:a16="http://schemas.microsoft.com/office/drawing/2014/main" id="{07E6575C-BAD3-449A-8800-67F5B60F2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4248165"/>
              <a:ext cx="1363369" cy="273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0,9%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7" name="Rectangle 1838">
              <a:extLst>
                <a:ext uri="{FF2B5EF4-FFF2-40B4-BE49-F238E27FC236}">
                  <a16:creationId xmlns:a16="http://schemas.microsoft.com/office/drawing/2014/main" id="{DD1A97B0-8F32-4AA9-9069-4C4A762CF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4275811"/>
              <a:ext cx="1689645" cy="245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HEPATITE B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8" name="Rectangle 1842">
              <a:extLst>
                <a:ext uri="{FF2B5EF4-FFF2-40B4-BE49-F238E27FC236}">
                  <a16:creationId xmlns:a16="http://schemas.microsoft.com/office/drawing/2014/main" id="{CECEF141-B543-4EDE-9421-EB079D19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3887227"/>
              <a:ext cx="1363369" cy="39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0,5%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79" name="Rectangle 1843">
              <a:extLst>
                <a:ext uri="{FF2B5EF4-FFF2-40B4-BE49-F238E27FC236}">
                  <a16:creationId xmlns:a16="http://schemas.microsoft.com/office/drawing/2014/main" id="{3F3B2DC8-98CB-44C1-AD2C-2D2016D7D4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755" y="3870157"/>
              <a:ext cx="1261824" cy="591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HIV</a:t>
              </a:r>
            </a:p>
          </p:txBody>
        </p:sp>
        <p:sp>
          <p:nvSpPr>
            <p:cNvPr id="15380" name="Rectangle 1847">
              <a:extLst>
                <a:ext uri="{FF2B5EF4-FFF2-40B4-BE49-F238E27FC236}">
                  <a16:creationId xmlns:a16="http://schemas.microsoft.com/office/drawing/2014/main" id="{DE26251C-807F-4CF6-B305-EDEF3438D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3478676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3,4%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1" name="Rectangle 1848">
              <a:extLst>
                <a:ext uri="{FF2B5EF4-FFF2-40B4-BE49-F238E27FC236}">
                  <a16:creationId xmlns:a16="http://schemas.microsoft.com/office/drawing/2014/main" id="{9875ACFC-2C87-4635-B7E1-A348A41AC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3518610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9,4%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2" name="Rectangle 1849">
              <a:extLst>
                <a:ext uri="{FF2B5EF4-FFF2-40B4-BE49-F238E27FC236}">
                  <a16:creationId xmlns:a16="http://schemas.microsoft.com/office/drawing/2014/main" id="{D948BB3A-AEEC-4DD8-808A-9A90FCCBCD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3478676"/>
              <a:ext cx="146657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CLAMÍDIA</a:t>
              </a:r>
            </a:p>
          </p:txBody>
        </p:sp>
        <p:sp>
          <p:nvSpPr>
            <p:cNvPr id="15383" name="Rectangle 1853">
              <a:extLst>
                <a:ext uri="{FF2B5EF4-FFF2-40B4-BE49-F238E27FC236}">
                  <a16:creationId xmlns:a16="http://schemas.microsoft.com/office/drawing/2014/main" id="{7B46DBDD-CC70-4BD8-ACA7-46F995495B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3099658"/>
              <a:ext cx="1363369" cy="2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0,9%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4" name="Rectangle 1854">
              <a:extLst>
                <a:ext uri="{FF2B5EF4-FFF2-40B4-BE49-F238E27FC236}">
                  <a16:creationId xmlns:a16="http://schemas.microsoft.com/office/drawing/2014/main" id="{7AA1F2B6-F393-4E92-AA5B-D0B473800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782" y="3139591"/>
              <a:ext cx="1363369" cy="277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1,5%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5" name="Rectangle 1855">
              <a:extLst>
                <a:ext uri="{FF2B5EF4-FFF2-40B4-BE49-F238E27FC236}">
                  <a16:creationId xmlns:a16="http://schemas.microsoft.com/office/drawing/2014/main" id="{A4EB92E0-731C-4DA3-BE88-F46840486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3099658"/>
              <a:ext cx="1689645" cy="26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GONORRÉIA</a:t>
              </a:r>
            </a:p>
          </p:txBody>
        </p:sp>
        <p:sp>
          <p:nvSpPr>
            <p:cNvPr id="15386" name="Rectangle 1859">
              <a:extLst>
                <a:ext uri="{FF2B5EF4-FFF2-40B4-BE49-F238E27FC236}">
                  <a16:creationId xmlns:a16="http://schemas.microsoft.com/office/drawing/2014/main" id="{EB0B38A5-0C6D-45BF-A989-B4996FF13B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3554" y="2695889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2,0%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7" name="Rectangle 1860">
              <a:extLst>
                <a:ext uri="{FF2B5EF4-FFF2-40B4-BE49-F238E27FC236}">
                  <a16:creationId xmlns:a16="http://schemas.microsoft.com/office/drawing/2014/main" id="{724BDCBF-91D3-46E4-A780-1DBAF48E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078" y="2695889"/>
              <a:ext cx="1363369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2,7%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88" name="Rectangle 1861">
              <a:extLst>
                <a:ext uri="{FF2B5EF4-FFF2-40B4-BE49-F238E27FC236}">
                  <a16:creationId xmlns:a16="http://schemas.microsoft.com/office/drawing/2014/main" id="{0E5A5D83-8E06-4600-A8DD-275032CAE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100" y="2695889"/>
              <a:ext cx="1240183" cy="27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SIFÍLIS</a:t>
              </a:r>
            </a:p>
          </p:txBody>
        </p:sp>
        <p:sp>
          <p:nvSpPr>
            <p:cNvPr id="15389" name="Text Box 1862">
              <a:extLst>
                <a:ext uri="{FF2B5EF4-FFF2-40B4-BE49-F238E27FC236}">
                  <a16:creationId xmlns:a16="http://schemas.microsoft.com/office/drawing/2014/main" id="{F40BA41A-79D2-4FFF-ABEC-3B82CA2A7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536" y="4699011"/>
              <a:ext cx="8389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0" name="Text Box 1863">
              <a:extLst>
                <a:ext uri="{FF2B5EF4-FFF2-40B4-BE49-F238E27FC236}">
                  <a16:creationId xmlns:a16="http://schemas.microsoft.com/office/drawing/2014/main" id="{A00A32F7-C95E-4A32-992F-6000EF015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8536" y="3911802"/>
              <a:ext cx="2535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2" name="Text Box 1865">
              <a:extLst>
                <a:ext uri="{FF2B5EF4-FFF2-40B4-BE49-F238E27FC236}">
                  <a16:creationId xmlns:a16="http://schemas.microsoft.com/office/drawing/2014/main" id="{44899D3A-A70A-4DE7-934B-772B395798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5278" y="5147320"/>
              <a:ext cx="88227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s-ES" sz="1600" dirty="0"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-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5394" name="Line 1868">
              <a:extLst>
                <a:ext uri="{FF2B5EF4-FFF2-40B4-BE49-F238E27FC236}">
                  <a16:creationId xmlns:a16="http://schemas.microsoft.com/office/drawing/2014/main" id="{DF45B110-E5EB-4CF1-8552-DAE9FAA0F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6412" y="2467119"/>
              <a:ext cx="9160412" cy="59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Calibri"/>
                <a:ea typeface="+mn-ea"/>
              </a:endParaRPr>
            </a:p>
          </p:txBody>
        </p:sp>
        <p:sp>
          <p:nvSpPr>
            <p:cNvPr id="42" name="Rectangle 1131">
              <a:extLst>
                <a:ext uri="{FF2B5EF4-FFF2-40B4-BE49-F238E27FC236}">
                  <a16:creationId xmlns:a16="http://schemas.microsoft.com/office/drawing/2014/main" id="{0FEA14CE-6B44-4919-890E-25D14539D5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8158" y="1842215"/>
              <a:ext cx="119062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HOMENS  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COM IST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Rectangle 1132">
              <a:extLst>
                <a:ext uri="{FF2B5EF4-FFF2-40B4-BE49-F238E27FC236}">
                  <a16:creationId xmlns:a16="http://schemas.microsoft.com/office/drawing/2014/main" id="{9F9CF3A9-2953-40E3-BAB6-4771F78A4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0195" y="1842215"/>
              <a:ext cx="1512887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b="1" dirty="0">
                  <a:latin typeface="Arial" charset="0"/>
                  <a:ea typeface="+mn-ea"/>
                  <a:cs typeface="Arial" charset="0"/>
                </a:rPr>
                <a:t>MULHERES </a:t>
              </a:r>
              <a:r>
                <a:rPr lang="es-ES" sz="1600" b="1" dirty="0" smtClean="0">
                  <a:latin typeface="Arial" charset="0"/>
                  <a:ea typeface="+mn-ea"/>
                  <a:cs typeface="Arial" charset="0"/>
                </a:rPr>
                <a:t>COM IST</a:t>
              </a:r>
              <a:endParaRPr lang="es-ES" sz="1600" b="1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" name="Rectangle 1136">
              <a:extLst>
                <a:ext uri="{FF2B5EF4-FFF2-40B4-BE49-F238E27FC236}">
                  <a16:creationId xmlns:a16="http://schemas.microsoft.com/office/drawing/2014/main" id="{5721E2E5-8B0B-42F1-AB93-54344DBE4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4758523"/>
              <a:ext cx="1189037" cy="397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21,9%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" name="Rectangle 1137">
              <a:extLst>
                <a:ext uri="{FF2B5EF4-FFF2-40B4-BE49-F238E27FC236}">
                  <a16:creationId xmlns:a16="http://schemas.microsoft.com/office/drawing/2014/main" id="{18951E59-D490-4090-8AD2-4331CEE8C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4744875"/>
              <a:ext cx="1162050" cy="3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38,0%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Rectangle 1142">
              <a:extLst>
                <a:ext uri="{FF2B5EF4-FFF2-40B4-BE49-F238E27FC236}">
                  <a16:creationId xmlns:a16="http://schemas.microsoft.com/office/drawing/2014/main" id="{4EC308FE-5F33-40B0-AAB9-A761CA88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4336088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1,6%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Rectangle 1143">
              <a:extLst>
                <a:ext uri="{FF2B5EF4-FFF2-40B4-BE49-F238E27FC236}">
                  <a16:creationId xmlns:a16="http://schemas.microsoft.com/office/drawing/2014/main" id="{8C084ED0-BF6E-450F-B310-DCEF9A896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4336088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0,7%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0" name="Rectangle 1145">
              <a:extLst>
                <a:ext uri="{FF2B5EF4-FFF2-40B4-BE49-F238E27FC236}">
                  <a16:creationId xmlns:a16="http://schemas.microsoft.com/office/drawing/2014/main" id="{50ED2B2E-199D-4EAA-8EF6-0CDB75E03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1253" y="3941748"/>
              <a:ext cx="1063625" cy="433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1,7%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1" name="Rectangle 1146">
              <a:extLst>
                <a:ext uri="{FF2B5EF4-FFF2-40B4-BE49-F238E27FC236}">
                  <a16:creationId xmlns:a16="http://schemas.microsoft.com/office/drawing/2014/main" id="{88FC818F-3EC2-4E94-AEF9-2198FF0D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907154"/>
              <a:ext cx="1122362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0,6%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Rectangle 1148">
              <a:extLst>
                <a:ext uri="{FF2B5EF4-FFF2-40B4-BE49-F238E27FC236}">
                  <a16:creationId xmlns:a16="http://schemas.microsoft.com/office/drawing/2014/main" id="{2FB597DE-04B1-4267-9AA7-A14249A5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3512175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13,1%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Rectangle 1149">
              <a:extLst>
                <a:ext uri="{FF2B5EF4-FFF2-40B4-BE49-F238E27FC236}">
                  <a16:creationId xmlns:a16="http://schemas.microsoft.com/office/drawing/2014/main" id="{260D9792-D6D6-4FF3-A11E-61C76F675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512175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7,3%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Rectangle 1151">
              <a:extLst>
                <a:ext uri="{FF2B5EF4-FFF2-40B4-BE49-F238E27FC236}">
                  <a16:creationId xmlns:a16="http://schemas.microsoft.com/office/drawing/2014/main" id="{32860C63-12F3-4614-BA22-1E12AE0C3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3121342"/>
              <a:ext cx="1189037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18,5%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" name="Rectangle 1152">
              <a:extLst>
                <a:ext uri="{FF2B5EF4-FFF2-40B4-BE49-F238E27FC236}">
                  <a16:creationId xmlns:a16="http://schemas.microsoft.com/office/drawing/2014/main" id="{ADE1B6B4-F5D8-4D8C-9634-84BA54180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3121342"/>
              <a:ext cx="1162050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3,3%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Rectangle 1154">
              <a:extLst>
                <a:ext uri="{FF2B5EF4-FFF2-40B4-BE49-F238E27FC236}">
                  <a16:creationId xmlns:a16="http://schemas.microsoft.com/office/drawing/2014/main" id="{47D63B54-5B2F-4971-B940-0B10170807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69978" y="2704469"/>
              <a:ext cx="1189037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4,4%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" name="Rectangle 1155">
              <a:extLst>
                <a:ext uri="{FF2B5EF4-FFF2-40B4-BE49-F238E27FC236}">
                  <a16:creationId xmlns:a16="http://schemas.microsoft.com/office/drawing/2014/main" id="{DC48F06F-13A9-41FC-B3DB-148CD6A89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2704469"/>
              <a:ext cx="116205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3,5%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Rectangle 1161">
              <a:extLst>
                <a:ext uri="{FF2B5EF4-FFF2-40B4-BE49-F238E27FC236}">
                  <a16:creationId xmlns:a16="http://schemas.microsoft.com/office/drawing/2014/main" id="{413D1B16-C3A7-4758-B4CE-13DF57B7BE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855" y="5138386"/>
              <a:ext cx="1060450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26,1%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Rectangle 1162">
              <a:extLst>
                <a:ext uri="{FF2B5EF4-FFF2-40B4-BE49-F238E27FC236}">
                  <a16:creationId xmlns:a16="http://schemas.microsoft.com/office/drawing/2014/main" id="{F0A4F3A3-75FB-4E18-B6EE-EBCBE05D4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834" y="5172291"/>
              <a:ext cx="1060450" cy="446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600" dirty="0" smtClean="0">
                  <a:latin typeface="Arial" charset="0"/>
                  <a:ea typeface="+mn-ea"/>
                  <a:cs typeface="Arial" charset="0"/>
                </a:rPr>
                <a:t>38,1%</a:t>
              </a:r>
              <a:endParaRPr lang="es-ES" sz="1600" dirty="0"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-1175" y="-4577"/>
              <a:ext cx="9145175" cy="124383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Retângulo 139">
              <a:extLst>
                <a:ext uri="{FF2B5EF4-FFF2-40B4-BE49-F238E27FC236}">
                  <a16:creationId xmlns:a16="http://schemas.microsoft.com/office/drawing/2014/main" id="{6B1977C4-8E2C-408F-BCC4-4323E07EE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999" y="135607"/>
              <a:ext cx="835951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PREVALÊNCIA DE IST SEGUNDO</a:t>
              </a:r>
              <a:r>
                <a:rPr kumimoji="0" lang="es-ES" sz="22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 AGENTE ETIOLÓGICO E GRUPOS DE ESTUDO</a:t>
              </a:r>
              <a:r>
                <a:rPr kumimoji="0" lang="es-E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ＭＳ Ｐゴシック" panose="020B0600070205080204" pitchFamily="34" charset="-128"/>
                  <a:cs typeface="Arial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16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BRASIL, 2004 - 2005</a:t>
              </a:r>
              <a:endParaRPr kumimoji="0" lang="es-E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3" name="Retângulo 62"/>
            <p:cNvSpPr/>
            <p:nvPr/>
          </p:nvSpPr>
          <p:spPr>
            <a:xfrm>
              <a:off x="-1175" y="6663932"/>
              <a:ext cx="9145175" cy="21837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Line 1868">
              <a:extLst>
                <a:ext uri="{FF2B5EF4-FFF2-40B4-BE49-F238E27FC236}">
                  <a16:creationId xmlns:a16="http://schemas.microsoft.com/office/drawing/2014/main" id="{DF45B110-E5EB-4CF1-8552-DAE9FAA0F6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140" y="5622031"/>
              <a:ext cx="9160412" cy="598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>
                <a:latin typeface="Calibri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HPTN 2015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indent="0" algn="ctr">
          <a:defRPr sz="3200" b="1" dirty="0" smtClean="0">
            <a:solidFill>
              <a:srgbClr val="1E344B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Gilead HIV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>
              <a:lumMod val="50000"/>
            </a:schemeClr>
          </a:solidFill>
          <a:miter lim="800000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smtClean="0"/>
        </a:defPPr>
      </a:lstStyle>
    </a:txDef>
  </a:objectDefaults>
  <a:extraClrSchemeLst/>
  <a:custClrLst>
    <a:custClr name="R94 G186 B32">
      <a:srgbClr val="5EBA20"/>
    </a:custClr>
    <a:custClr name="R252 G138 B44">
      <a:srgbClr val="FC8A2C"/>
    </a:custClr>
    <a:custClr name="R148 G100 B29">
      <a:srgbClr val="94641D"/>
    </a:custClr>
    <a:custClr name="R99 G56 B162">
      <a:srgbClr val="6338A2"/>
    </a:custClr>
    <a:custClr name="R202 G32 B85">
      <a:srgbClr val="CA2055"/>
    </a:custClr>
    <a:custClr name="R41 G96 B4">
      <a:srgbClr val="296004"/>
    </a:custClr>
    <a:custClr name="R167 G164 B97">
      <a:srgbClr val="A7A461"/>
    </a:custClr>
    <a:custClr name="R109 G107 B4">
      <a:srgbClr val="6D6B04"/>
    </a:custClr>
    <a:custClr name="R14 G172 B108">
      <a:srgbClr val="0EAC6C"/>
    </a:custClr>
    <a:custClr name="R224 G82 B82">
      <a:srgbClr val="E05252"/>
    </a:custClr>
  </a:custClrLst>
</a:theme>
</file>

<file path=ppt/theme/theme3.xml><?xml version="1.0" encoding="utf-8"?>
<a:theme xmlns:a="http://schemas.openxmlformats.org/drawingml/2006/main" name="12_Office Theme">
  <a:themeElements>
    <a:clrScheme name="Metrô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F Presentation Template 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F2F2F2"/>
      </a:lt2>
      <a:accent1>
        <a:srgbClr val="7CB73D"/>
      </a:accent1>
      <a:accent2>
        <a:srgbClr val="8FBF54"/>
      </a:accent2>
      <a:accent3>
        <a:srgbClr val="9FC76B"/>
      </a:accent3>
      <a:accent4>
        <a:srgbClr val="AFD082"/>
      </a:accent4>
      <a:accent5>
        <a:srgbClr val="BED898"/>
      </a:accent5>
      <a:accent6>
        <a:srgbClr val="CCE0AF"/>
      </a:accent6>
      <a:hlink>
        <a:srgbClr val="D9E8C4"/>
      </a:hlink>
      <a:folHlink>
        <a:srgbClr val="E7F0D8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ECDC_PowerPoint_Template_2009_rev_1_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DC_PowerPoint_Template_2009_rev_1_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DC_PowerPoint_Template_2009_rev_1_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assification xmlns="765c2d5f-25a3-4c08-9648-e4ec2e793894">14</Classification>
    <Target_x0020_Audiences xmlns="765c2d5f-25a3-4c08-9648-e4ec2e793894" xsi:nil="true"/>
    <Project xmlns="765c2d5f-25a3-4c08-9648-e4ec2e793894">
      <Value>1</Value>
    </Projec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81742E1D2203488C94D2188C0EB810" ma:contentTypeVersion="9" ma:contentTypeDescription="Create a new document." ma:contentTypeScope="" ma:versionID="57ab8835304ad83245ddf89d058270c7">
  <xsd:schema xmlns:xsd="http://www.w3.org/2001/XMLSchema" xmlns:p="http://schemas.microsoft.com/office/2006/metadata/properties" xmlns:ns2="765c2d5f-25a3-4c08-9648-e4ec2e793894" targetNamespace="http://schemas.microsoft.com/office/2006/metadata/properties" ma:root="true" ma:fieldsID="23340b4be71d48a2395bfd767546f3df" ns2:_="">
    <xsd:import namespace="765c2d5f-25a3-4c08-9648-e4ec2e793894"/>
    <xsd:element name="properties">
      <xsd:complexType>
        <xsd:sequence>
          <xsd:element name="documentManagement">
            <xsd:complexType>
              <xsd:all>
                <xsd:element ref="ns2:Classification" minOccurs="0"/>
                <xsd:element ref="ns2:Project" minOccurs="0"/>
                <xsd:element ref="ns2:Target_x0020_Audience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65c2d5f-25a3-4c08-9648-e4ec2e793894" elementFormDefault="qualified">
    <xsd:import namespace="http://schemas.microsoft.com/office/2006/documentManagement/types"/>
    <xsd:element name="Classification" ma:index="8" nillable="true" ma:displayName="Classification" ma:description="Classification of document used for sorting &amp; filtering." ma:list="121f14cc-ad15-412c-bd3d-ca0153fe47ab" ma:internalName="Classification" ma:showField="Title" ma:web="7036b03e-3060-463f-b85f-c12fcf9ffdda">
      <xsd:simpleType>
        <xsd:restriction base="dms:Lookup"/>
      </xsd:simpleType>
    </xsd:element>
    <xsd:element name="Project" ma:index="9" nillable="true" ma:displayName="Project" ma:description="Projects to which this document applies." ma:list="e2e93df9-308f-4a06-b357-fd9db10fd272" ma:internalName="Project" ma:showField="Title" ma:web="7036b03e-3060-463f-b85f-c12fcf9ffd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rget_x0020_Audiences" ma:index="10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733B335-AAB7-45E5-90BE-A4D741F4FC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2D539B-B807-42E8-820D-A87813C44510}">
  <ds:schemaRefs>
    <ds:schemaRef ds:uri="http://schemas.microsoft.com/office/2006/metadata/properties"/>
    <ds:schemaRef ds:uri="http://purl.org/dc/terms/"/>
    <ds:schemaRef ds:uri="765c2d5f-25a3-4c08-9648-e4ec2e793894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C4404BC-333E-45AB-8063-C0BFE03FD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5c2d5f-25a3-4c08-9648-e4ec2e79389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1552</Words>
  <Application>Microsoft Office PowerPoint</Application>
  <PresentationFormat>Apresentação na tela (4:3)</PresentationFormat>
  <Paragraphs>223</Paragraphs>
  <Slides>49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15</vt:i4>
      </vt:variant>
      <vt:variant>
        <vt:lpstr>Títulos de slides</vt:lpstr>
      </vt:variant>
      <vt:variant>
        <vt:i4>49</vt:i4>
      </vt:variant>
    </vt:vector>
  </HeadingPairs>
  <TitlesOfParts>
    <vt:vector size="73" baseType="lpstr">
      <vt:lpstr>ＭＳ Ｐゴシック</vt:lpstr>
      <vt:lpstr>ＭＳ Ｐゴシック</vt:lpstr>
      <vt:lpstr>Arial</vt:lpstr>
      <vt:lpstr>Arial Narrow</vt:lpstr>
      <vt:lpstr>Calibri</vt:lpstr>
      <vt:lpstr>Franklin Gothic Medium</vt:lpstr>
      <vt:lpstr>Tahoma</vt:lpstr>
      <vt:lpstr>Times New Roman</vt:lpstr>
      <vt:lpstr>Wingdings</vt:lpstr>
      <vt:lpstr>HPTN 2015 Template</vt:lpstr>
      <vt:lpstr>4_Gilead HIV</vt:lpstr>
      <vt:lpstr>12_Office Theme</vt:lpstr>
      <vt:lpstr>AF Presentation Template </vt:lpstr>
      <vt:lpstr>1_AF Presentation Template </vt:lpstr>
      <vt:lpstr>2_AF Presentation Template </vt:lpstr>
      <vt:lpstr>3_AF Presentation Template </vt:lpstr>
      <vt:lpstr>4_AF Presentation Template </vt:lpstr>
      <vt:lpstr>5_AF Presentation Template </vt:lpstr>
      <vt:lpstr>6_AF Presentation Template </vt:lpstr>
      <vt:lpstr>7_AF Presentation Template </vt:lpstr>
      <vt:lpstr>8_AF Presentation Template </vt:lpstr>
      <vt:lpstr>1_HPTN 2015 Template</vt:lpstr>
      <vt:lpstr>Tema do Office</vt:lpstr>
      <vt:lpstr>5_Tema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Stefanie O'Brien</dc:creator>
  <cp:lastModifiedBy>Raquel</cp:lastModifiedBy>
  <cp:revision>367</cp:revision>
  <dcterms:created xsi:type="dcterms:W3CDTF">2012-05-02T13:21:13Z</dcterms:created>
  <dcterms:modified xsi:type="dcterms:W3CDTF">2024-04-01T10:35:26Z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0x010100C181742E1D2203488C94D2188C0EB810</vt:lpwstr>
  </property>
</Properties>
</file>