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305" r:id="rId4"/>
    <p:sldId id="306" r:id="rId5"/>
    <p:sldId id="307" r:id="rId6"/>
    <p:sldId id="308" r:id="rId7"/>
    <p:sldId id="328" r:id="rId8"/>
    <p:sldId id="259" r:id="rId9"/>
    <p:sldId id="260" r:id="rId10"/>
    <p:sldId id="261" r:id="rId11"/>
    <p:sldId id="262" r:id="rId12"/>
    <p:sldId id="263" r:id="rId13"/>
    <p:sldId id="274" r:id="rId14"/>
    <p:sldId id="275" r:id="rId15"/>
    <p:sldId id="276" r:id="rId16"/>
    <p:sldId id="279" r:id="rId17"/>
    <p:sldId id="299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6" r:id="rId28"/>
    <p:sldId id="300" r:id="rId29"/>
    <p:sldId id="315" r:id="rId30"/>
    <p:sldId id="301" r:id="rId31"/>
    <p:sldId id="316" r:id="rId32"/>
    <p:sldId id="317" r:id="rId33"/>
    <p:sldId id="294" r:id="rId34"/>
    <p:sldId id="302" r:id="rId35"/>
    <p:sldId id="303" r:id="rId36"/>
    <p:sldId id="304" r:id="rId37"/>
    <p:sldId id="310" r:id="rId38"/>
    <p:sldId id="311" r:id="rId39"/>
    <p:sldId id="312" r:id="rId40"/>
    <p:sldId id="313" r:id="rId41"/>
    <p:sldId id="319" r:id="rId42"/>
    <p:sldId id="320" r:id="rId43"/>
    <p:sldId id="329" r:id="rId44"/>
    <p:sldId id="321" r:id="rId45"/>
    <p:sldId id="322" r:id="rId46"/>
    <p:sldId id="323" r:id="rId47"/>
    <p:sldId id="324" r:id="rId48"/>
    <p:sldId id="325" r:id="rId49"/>
    <p:sldId id="326" r:id="rId50"/>
    <p:sldId id="297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>
        <p:scale>
          <a:sx n="60" d="100"/>
          <a:sy n="60" d="100"/>
        </p:scale>
        <p:origin x="91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ECD2-5F8E-403E-9868-59588FE724C8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3246-E1CD-4E97-864A-9F5E4F8C3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27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41CF-7888-4B47-866E-B138DFEE970A}" type="datetime1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75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7D1-BA38-44F4-A386-00B92951BE99}" type="datetime1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82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3CD-4CAD-45C2-A9DC-A0A3D7217E19}" type="datetime1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42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1C55-E132-4FD5-8D5E-9DD5897A1DEE}" type="datetime1">
              <a:rPr lang="pt-BR" smtClean="0"/>
              <a:t>28/10/2020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79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F0D-A94D-486D-AF03-D2A6717ACA34}" type="datetime1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54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F7B9-07E9-4FC5-8A3E-99D9DEA9D0D1}" type="datetime1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49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0B7-DA3C-40A6-9D4D-AEB23C2BDF74}" type="datetime1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7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6133-5CD5-4B88-91A1-F6ADC9A37623}" type="datetime1">
              <a:rPr lang="pt-BR" smtClean="0"/>
              <a:t>28/10/2020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0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D41-5245-4524-A2FA-238F471594AF}" type="datetime1">
              <a:rPr lang="pt-BR" smtClean="0"/>
              <a:t>28/10/2020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15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D33D-84DE-4AE8-800F-8B61D5DCB2A1}" type="datetime1">
              <a:rPr lang="pt-BR" smtClean="0"/>
              <a:t>28/10/2020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9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C2C9-E292-4E88-861D-E9A27D31C507}" type="datetime1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C7BA-0EFF-482F-AA42-58A1D3EF21EC}" type="datetime1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41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700C-7527-42D6-8AF4-D09D011C6400}" type="datetime1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F333-6B44-48D5-887E-FA2DE4A3E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5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rtalimpacto.com.br/09/material2010/medio_e_vest/docs/vest/bio/f2/aula10_estudo_das_mutacoes_e_sindrome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elidamarnunes@usp.br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1313" y="1060547"/>
            <a:ext cx="120449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DisciplinaACH4226: Princípios de Genética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09</a:t>
            </a:r>
            <a:endParaRPr lang="pt-BR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DOENÇAS GENÉTICAS</a:t>
            </a:r>
            <a:endParaRPr lang="pt-BR" altLang="en-US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1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1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28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de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7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67986" y="1751000"/>
            <a:ext cx="11410032" cy="44582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FontTx/>
              <a:buChar char="-"/>
            </a:pPr>
            <a:r>
              <a:rPr sz="2400" dirty="0" err="1" smtClean="0">
                <a:latin typeface="Calibri"/>
                <a:cs typeface="Calibri"/>
              </a:rPr>
              <a:t>Além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das </a:t>
            </a:r>
            <a:r>
              <a:rPr sz="2400" spc="-10" dirty="0">
                <a:latin typeface="Calibri"/>
                <a:cs typeface="Calibri"/>
              </a:rPr>
              <a:t>condições detectáveis </a:t>
            </a:r>
            <a:r>
              <a:rPr sz="2400" dirty="0">
                <a:latin typeface="Calibri"/>
                <a:cs typeface="Calibri"/>
              </a:rPr>
              <a:t>ao </a:t>
            </a:r>
            <a:r>
              <a:rPr sz="2400" spc="-10" dirty="0">
                <a:latin typeface="Calibri"/>
                <a:cs typeface="Calibri"/>
              </a:rPr>
              <a:t>nascimento, </a:t>
            </a:r>
            <a:r>
              <a:rPr sz="2400" spc="-15" dirty="0">
                <a:latin typeface="Calibri"/>
                <a:cs typeface="Calibri"/>
              </a:rPr>
              <a:t>este eixo </a:t>
            </a:r>
            <a:r>
              <a:rPr sz="2400" dirty="0">
                <a:latin typeface="Calibri"/>
                <a:cs typeface="Calibri"/>
              </a:rPr>
              <a:t>inclui </a:t>
            </a:r>
            <a:r>
              <a:rPr sz="2400" spc="-15" dirty="0">
                <a:latin typeface="Calibri"/>
                <a:cs typeface="Calibri"/>
              </a:rPr>
              <a:t>toda  </a:t>
            </a:r>
            <a:r>
              <a:rPr sz="2400" dirty="0">
                <a:latin typeface="Calibri"/>
                <a:cs typeface="Calibri"/>
              </a:rPr>
              <a:t>anomalia funcional </a:t>
            </a:r>
            <a:r>
              <a:rPr sz="2400" spc="-10" dirty="0">
                <a:latin typeface="Calibri"/>
                <a:cs typeface="Calibri"/>
              </a:rPr>
              <a:t>ou </a:t>
            </a:r>
            <a:r>
              <a:rPr sz="2400" spc="-5" dirty="0">
                <a:latin typeface="Calibri"/>
                <a:cs typeface="Calibri"/>
              </a:rPr>
              <a:t>estrutural do </a:t>
            </a:r>
            <a:r>
              <a:rPr sz="2400" spc="-10" dirty="0">
                <a:latin typeface="Calibri"/>
                <a:cs typeface="Calibri"/>
              </a:rPr>
              <a:t>desenvolvimento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30" dirty="0">
                <a:latin typeface="Calibri"/>
                <a:cs typeface="Calibri"/>
              </a:rPr>
              <a:t>feto, </a:t>
            </a:r>
            <a:r>
              <a:rPr sz="2400" spc="-10" dirty="0">
                <a:latin typeface="Calibri"/>
                <a:cs typeface="Calibri"/>
              </a:rPr>
              <a:t>decorrente 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20" dirty="0">
                <a:latin typeface="Calibri"/>
                <a:cs typeface="Calibri"/>
              </a:rPr>
              <a:t>fator </a:t>
            </a:r>
            <a:r>
              <a:rPr sz="2400" spc="-5" dirty="0">
                <a:latin typeface="Calibri"/>
                <a:cs typeface="Calibri"/>
              </a:rPr>
              <a:t>originado </a:t>
            </a:r>
            <a:r>
              <a:rPr sz="2400" spc="-10" dirty="0">
                <a:latin typeface="Calibri"/>
                <a:cs typeface="Calibri"/>
              </a:rPr>
              <a:t>antes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nascimento, </a:t>
            </a:r>
            <a:r>
              <a:rPr sz="2400" spc="-5" dirty="0">
                <a:latin typeface="Calibri"/>
                <a:cs typeface="Calibri"/>
              </a:rPr>
              <a:t>seja </a:t>
            </a:r>
            <a:r>
              <a:rPr sz="2400" spc="-10" dirty="0">
                <a:latin typeface="Calibri"/>
                <a:cs typeface="Calibri"/>
              </a:rPr>
              <a:t>genético, </a:t>
            </a:r>
            <a:r>
              <a:rPr sz="2400" spc="-5" dirty="0">
                <a:latin typeface="Calibri"/>
                <a:cs typeface="Calibri"/>
              </a:rPr>
              <a:t>ambiental ou  </a:t>
            </a:r>
            <a:r>
              <a:rPr sz="2400" spc="-10" dirty="0">
                <a:latin typeface="Calibri"/>
                <a:cs typeface="Calibri"/>
              </a:rPr>
              <a:t>desconhecido, </a:t>
            </a:r>
            <a:r>
              <a:rPr sz="2400" spc="-5" dirty="0">
                <a:latin typeface="Calibri"/>
                <a:cs typeface="Calibri"/>
              </a:rPr>
              <a:t>mesmo quando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5" dirty="0">
                <a:latin typeface="Calibri"/>
                <a:cs typeface="Calibri"/>
              </a:rPr>
              <a:t>defeito </a:t>
            </a:r>
            <a:r>
              <a:rPr sz="2400" spc="-5" dirty="0">
                <a:latin typeface="Calibri"/>
                <a:cs typeface="Calibri"/>
              </a:rPr>
              <a:t>não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aparente </a:t>
            </a: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recém-  nascido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só se </a:t>
            </a:r>
            <a:r>
              <a:rPr sz="2400" spc="-15" dirty="0">
                <a:latin typeface="Calibri"/>
                <a:cs typeface="Calibri"/>
              </a:rPr>
              <a:t>manifeste </a:t>
            </a:r>
            <a:r>
              <a:rPr sz="2400" spc="-5" dirty="0">
                <a:latin typeface="Calibri"/>
                <a:cs typeface="Calibri"/>
              </a:rPr>
              <a:t>mais </a:t>
            </a:r>
            <a:r>
              <a:rPr sz="2400" spc="-15" dirty="0">
                <a:latin typeface="Calibri"/>
                <a:cs typeface="Calibri"/>
              </a:rPr>
              <a:t>tarde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(OPAS,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1984</a:t>
            </a:r>
            <a:r>
              <a:rPr sz="2400" dirty="0" smtClean="0">
                <a:latin typeface="Calibri"/>
                <a:cs typeface="Calibri"/>
              </a:rPr>
              <a:t>)</a:t>
            </a:r>
            <a:endParaRPr lang="pt-BR" sz="24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2400" dirty="0" smtClean="0">
                <a:latin typeface="Calibri"/>
                <a:cs typeface="Calibri"/>
              </a:rPr>
              <a:t>- </a:t>
            </a:r>
            <a:r>
              <a:rPr sz="2400" dirty="0" err="1" smtClean="0">
                <a:latin typeface="Calibri"/>
                <a:cs typeface="Calibri"/>
              </a:rPr>
              <a:t>Inclui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também doenças </a:t>
            </a:r>
            <a:r>
              <a:rPr sz="2400" spc="-10" dirty="0">
                <a:latin typeface="Calibri"/>
                <a:cs typeface="Calibri"/>
              </a:rPr>
              <a:t>neurodegenerativas, </a:t>
            </a:r>
            <a:r>
              <a:rPr sz="2400" spc="-5" dirty="0">
                <a:latin typeface="Calibri"/>
                <a:cs typeface="Calibri"/>
              </a:rPr>
              <a:t>bem </a:t>
            </a:r>
            <a:r>
              <a:rPr sz="2400" spc="-10" dirty="0">
                <a:latin typeface="Calibri"/>
                <a:cs typeface="Calibri"/>
              </a:rPr>
              <a:t>como </a:t>
            </a:r>
            <a:r>
              <a:rPr sz="2400" dirty="0">
                <a:latin typeface="Calibri"/>
                <a:cs typeface="Calibri"/>
              </a:rPr>
              <a:t>qualquer </a:t>
            </a:r>
            <a:r>
              <a:rPr sz="2400" spc="-5" dirty="0">
                <a:latin typeface="Calibri"/>
                <a:cs typeface="Calibri"/>
              </a:rPr>
              <a:t>doença  genética,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-5" dirty="0">
                <a:latin typeface="Calibri"/>
                <a:cs typeface="Calibri"/>
              </a:rPr>
              <a:t>especial </a:t>
            </a:r>
            <a:r>
              <a:rPr sz="2400" dirty="0">
                <a:latin typeface="Calibri"/>
                <a:cs typeface="Calibri"/>
              </a:rPr>
              <a:t>as causadas </a:t>
            </a:r>
            <a:r>
              <a:rPr sz="2400" spc="-5" dirty="0">
                <a:latin typeface="Calibri"/>
                <a:cs typeface="Calibri"/>
              </a:rPr>
              <a:t>por </a:t>
            </a:r>
            <a:r>
              <a:rPr sz="2400" dirty="0">
                <a:latin typeface="Calibri"/>
                <a:cs typeface="Calibri"/>
              </a:rPr>
              <a:t>genes </a:t>
            </a:r>
            <a:r>
              <a:rPr sz="2400" spc="-5" dirty="0">
                <a:latin typeface="Calibri"/>
                <a:cs typeface="Calibri"/>
              </a:rPr>
              <a:t>principais </a:t>
            </a:r>
            <a:r>
              <a:rPr sz="2400" dirty="0">
                <a:latin typeface="Calibri"/>
                <a:cs typeface="Calibri"/>
              </a:rPr>
              <a:t>ou </a:t>
            </a:r>
            <a:r>
              <a:rPr sz="2400" spc="-5" dirty="0">
                <a:latin typeface="Calibri"/>
                <a:cs typeface="Calibri"/>
              </a:rPr>
              <a:t>mendelianos, ou  seja,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herança </a:t>
            </a:r>
            <a:r>
              <a:rPr sz="2400" spc="-5" dirty="0">
                <a:latin typeface="Calibri"/>
                <a:cs typeface="Calibri"/>
              </a:rPr>
              <a:t>autossômica </a:t>
            </a:r>
            <a:r>
              <a:rPr sz="2400" spc="-10" dirty="0">
                <a:latin typeface="Calibri"/>
                <a:cs typeface="Calibri"/>
              </a:rPr>
              <a:t>dominante, </a:t>
            </a:r>
            <a:r>
              <a:rPr sz="2400" spc="-5" dirty="0">
                <a:latin typeface="Calibri"/>
                <a:cs typeface="Calibri"/>
              </a:rPr>
              <a:t>autossômica </a:t>
            </a:r>
            <a:r>
              <a:rPr sz="2400" spc="-10" dirty="0">
                <a:latin typeface="Calibri"/>
                <a:cs typeface="Calibri"/>
              </a:rPr>
              <a:t>recessiva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ligadas  </a:t>
            </a:r>
            <a:r>
              <a:rPr sz="2400" dirty="0">
                <a:latin typeface="Calibri"/>
                <a:cs typeface="Calibri"/>
              </a:rPr>
              <a:t>ao </a:t>
            </a:r>
            <a:r>
              <a:rPr sz="2400" spc="-10" dirty="0">
                <a:latin typeface="Calibri"/>
                <a:cs typeface="Calibri"/>
              </a:rPr>
              <a:t>cromossomo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878417" y="536529"/>
            <a:ext cx="3564805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Anomalias Congênitas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9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27293" y="1458126"/>
            <a:ext cx="10727644" cy="522040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Malformações congênitas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História familiar </a:t>
            </a:r>
            <a:r>
              <a:rPr sz="2000" spc="-5" dirty="0">
                <a:latin typeface="Calibri"/>
                <a:cs typeface="Calibri"/>
              </a:rPr>
              <a:t>de doença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genética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Abortos de repetição ou </a:t>
            </a:r>
            <a:r>
              <a:rPr sz="2000" spc="-10" dirty="0">
                <a:latin typeface="Calibri"/>
                <a:cs typeface="Calibri"/>
              </a:rPr>
              <a:t>infertilidade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;</a:t>
            </a:r>
          </a:p>
          <a:p>
            <a:pPr marL="3556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Diagnóstico </a:t>
            </a:r>
            <a:r>
              <a:rPr sz="2000" spc="-10" dirty="0">
                <a:latin typeface="Calibri"/>
                <a:cs typeface="Calibri"/>
              </a:rPr>
              <a:t>pré-natal </a:t>
            </a:r>
            <a:r>
              <a:rPr sz="2000" spc="-15" dirty="0">
                <a:latin typeface="Calibri"/>
                <a:cs typeface="Calibri"/>
              </a:rPr>
              <a:t>para </a:t>
            </a:r>
            <a:r>
              <a:rPr sz="2000" dirty="0">
                <a:latin typeface="Calibri"/>
                <a:cs typeface="Calibri"/>
              </a:rPr>
              <a:t>idade </a:t>
            </a:r>
            <a:r>
              <a:rPr sz="2000" spc="-10" dirty="0">
                <a:latin typeface="Calibri"/>
                <a:cs typeface="Calibri"/>
              </a:rPr>
              <a:t>materna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avançada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Consanguinidade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Exposição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drogas, fármacos </a:t>
            </a:r>
            <a:r>
              <a:rPr sz="2000" spc="-5" dirty="0">
                <a:latin typeface="Calibri"/>
                <a:cs typeface="Calibri"/>
              </a:rPr>
              <a:t>ou </a:t>
            </a:r>
            <a:r>
              <a:rPr sz="2000" spc="-15" dirty="0">
                <a:latin typeface="Calibri"/>
                <a:cs typeface="Calibri"/>
              </a:rPr>
              <a:t>teratógenos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reconhecidos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Diagnóstico </a:t>
            </a:r>
            <a:r>
              <a:rPr sz="2000" spc="-10" dirty="0">
                <a:latin typeface="Calibri"/>
                <a:cs typeface="Calibri"/>
              </a:rPr>
              <a:t>recente </a:t>
            </a:r>
            <a:r>
              <a:rPr sz="2000" spc="-5" dirty="0">
                <a:latin typeface="Calibri"/>
                <a:cs typeface="Calibri"/>
              </a:rPr>
              <a:t>de doença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genética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Avaliação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predisposição genética </a:t>
            </a:r>
            <a:r>
              <a:rPr sz="2000" spc="-15" dirty="0">
                <a:latin typeface="Calibri"/>
                <a:cs typeface="Calibri"/>
              </a:rPr>
              <a:t>(teste </a:t>
            </a:r>
            <a:r>
              <a:rPr sz="2000" spc="-5" dirty="0">
                <a:latin typeface="Calibri"/>
                <a:cs typeface="Calibri"/>
              </a:rPr>
              <a:t>genético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preditivo</a:t>
            </a:r>
            <a:r>
              <a:rPr sz="2000" spc="-10" dirty="0">
                <a:latin typeface="Calibri"/>
                <a:cs typeface="Calibri"/>
              </a:rPr>
              <a:t>);</a:t>
            </a:r>
            <a:endParaRPr sz="2000" dirty="0">
              <a:latin typeface="Calibri"/>
              <a:cs typeface="Calibri"/>
            </a:endParaRPr>
          </a:p>
          <a:p>
            <a:pPr marL="355600" marR="1651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Acompanhamento </a:t>
            </a:r>
            <a:r>
              <a:rPr sz="2000" dirty="0">
                <a:latin typeface="Calibri"/>
                <a:cs typeface="Calibri"/>
              </a:rPr>
              <a:t>após </a:t>
            </a:r>
            <a:r>
              <a:rPr sz="2000" spc="-15" dirty="0">
                <a:latin typeface="Calibri"/>
                <a:cs typeface="Calibri"/>
              </a:rPr>
              <a:t>teste </a:t>
            </a:r>
            <a:r>
              <a:rPr sz="2000" spc="-10" dirty="0">
                <a:latin typeface="Calibri"/>
                <a:cs typeface="Calibri"/>
              </a:rPr>
              <a:t>positivo para </a:t>
            </a:r>
            <a:r>
              <a:rPr sz="2000" spc="-5" dirty="0">
                <a:latin typeface="Calibri"/>
                <a:cs typeface="Calibri"/>
              </a:rPr>
              <a:t>doença genética </a:t>
            </a:r>
            <a:r>
              <a:rPr sz="2000" dirty="0">
                <a:latin typeface="Calibri"/>
                <a:cs typeface="Calibri"/>
              </a:rPr>
              <a:t>(p. </a:t>
            </a:r>
            <a:r>
              <a:rPr sz="2000" spc="-20" dirty="0">
                <a:latin typeface="Calibri"/>
                <a:cs typeface="Calibri"/>
              </a:rPr>
              <a:t>ex.  </a:t>
            </a:r>
            <a:r>
              <a:rPr sz="2000" spc="-15" dirty="0">
                <a:latin typeface="Calibri"/>
                <a:cs typeface="Calibri"/>
              </a:rPr>
              <a:t>teste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pezinho</a:t>
            </a:r>
            <a:r>
              <a:rPr sz="2000" spc="-5" dirty="0">
                <a:latin typeface="Calibri"/>
                <a:cs typeface="Calibri"/>
              </a:rPr>
              <a:t>);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Dúvidas </a:t>
            </a:r>
            <a:r>
              <a:rPr sz="2000" spc="-10" dirty="0">
                <a:latin typeface="Calibri"/>
                <a:cs typeface="Calibri"/>
              </a:rPr>
              <a:t>sobre componente </a:t>
            </a:r>
            <a:r>
              <a:rPr sz="2000" spc="-5" dirty="0">
                <a:latin typeface="Calibri"/>
                <a:cs typeface="Calibri"/>
              </a:rPr>
              <a:t>genético de condições médicas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comuns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124325" y="541930"/>
            <a:ext cx="5033571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Motivos para avaliação genética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11</a:t>
            </a:fld>
            <a:endParaRPr lang="pt-BR"/>
          </a:p>
        </p:txBody>
      </p:sp>
      <p:pic>
        <p:nvPicPr>
          <p:cNvPr id="39940" name="Picture 4" descr="O que é e quando ocorre a mutação. Mutação em organismos v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79" y="2319370"/>
            <a:ext cx="4375481" cy="304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12277" y="1498332"/>
            <a:ext cx="11273553" cy="224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5"/>
              </a:spcBef>
              <a:buFontTx/>
              <a:buChar char="-"/>
            </a:pPr>
            <a:r>
              <a:rPr sz="2400" dirty="0" smtClean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diagnóstico preciso </a:t>
            </a:r>
            <a:r>
              <a:rPr sz="2400" dirty="0">
                <a:latin typeface="Calibri"/>
                <a:cs typeface="Calibri"/>
              </a:rPr>
              <a:t>é a </a:t>
            </a:r>
            <a:r>
              <a:rPr sz="2400" spc="-10" dirty="0">
                <a:latin typeface="Calibri"/>
                <a:cs typeface="Calibri"/>
              </a:rPr>
              <a:t>primeira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mais </a:t>
            </a:r>
            <a:r>
              <a:rPr sz="2400" spc="-10" dirty="0">
                <a:latin typeface="Calibri"/>
                <a:cs typeface="Calibri"/>
              </a:rPr>
              <a:t>importante etapa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dirty="0" err="1">
                <a:latin typeface="Calibri"/>
                <a:cs typeface="Calibri"/>
              </a:rPr>
              <a:t>cuidado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do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paciente</a:t>
            </a:r>
            <a:endParaRPr lang="pt-BR" sz="2400" spc="-10" dirty="0" smtClean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10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lang="pt-BR" sz="2400" spc="-40" dirty="0" smtClean="0">
                <a:latin typeface="Calibri"/>
                <a:cs typeface="Calibri"/>
              </a:rPr>
              <a:t>- </a:t>
            </a:r>
            <a:r>
              <a:rPr sz="2400" spc="-40" dirty="0" err="1" smtClean="0">
                <a:latin typeface="Calibri"/>
                <a:cs typeface="Calibri"/>
              </a:rPr>
              <a:t>Todas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informações posteriores </a:t>
            </a:r>
            <a:r>
              <a:rPr sz="2400" dirty="0">
                <a:latin typeface="Calibri"/>
                <a:cs typeface="Calibri"/>
              </a:rPr>
              <a:t>que </a:t>
            </a:r>
            <a:r>
              <a:rPr sz="2400" spc="-10" dirty="0">
                <a:latin typeface="Calibri"/>
                <a:cs typeface="Calibri"/>
              </a:rPr>
              <a:t>serão </a:t>
            </a:r>
            <a:r>
              <a:rPr sz="2400" spc="-5" dirty="0">
                <a:latin typeface="Calibri"/>
                <a:cs typeface="Calibri"/>
              </a:rPr>
              <a:t>transmitidas </a:t>
            </a:r>
            <a:r>
              <a:rPr sz="2400" dirty="0">
                <a:latin typeface="Calibri"/>
                <a:cs typeface="Calibri"/>
              </a:rPr>
              <a:t>ao </a:t>
            </a:r>
            <a:r>
              <a:rPr sz="2400" spc="-10" dirty="0">
                <a:latin typeface="Calibri"/>
                <a:cs typeface="Calibri"/>
              </a:rPr>
              <a:t>paciente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sua  </a:t>
            </a:r>
            <a:r>
              <a:rPr sz="2400" spc="-10" dirty="0">
                <a:latin typeface="Calibri"/>
                <a:cs typeface="Calibri"/>
              </a:rPr>
              <a:t>família serão </a:t>
            </a:r>
            <a:r>
              <a:rPr sz="2400" spc="-5" dirty="0">
                <a:latin typeface="Calibri"/>
                <a:cs typeface="Calibri"/>
              </a:rPr>
              <a:t>relacionadas </a:t>
            </a:r>
            <a:r>
              <a:rPr sz="2400" dirty="0">
                <a:latin typeface="Calibri"/>
                <a:cs typeface="Calibri"/>
              </a:rPr>
              <a:t>a um </a:t>
            </a:r>
            <a:r>
              <a:rPr sz="2400" spc="-5" dirty="0">
                <a:latin typeface="Calibri"/>
                <a:cs typeface="Calibri"/>
              </a:rPr>
              <a:t>diagnóstico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específico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231781" y="541930"/>
            <a:ext cx="5033571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Importância da avaliação genética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12</a:t>
            </a:fld>
            <a:endParaRPr lang="pt-BR"/>
          </a:p>
        </p:txBody>
      </p:sp>
      <p:pic>
        <p:nvPicPr>
          <p:cNvPr id="17" name="Picture 2" descr="Doenças genéticas. As principais doenças genéticas - Biologia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03" y="4066242"/>
            <a:ext cx="3723900" cy="24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" y="1175495"/>
            <a:ext cx="11696131" cy="5739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3355" indent="-342900" algn="just">
              <a:lnSpc>
                <a:spcPct val="15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200" spc="-5" dirty="0" smtClean="0">
                <a:cs typeface="Calibri"/>
              </a:rPr>
              <a:t>É</a:t>
            </a:r>
            <a:r>
              <a:rPr sz="2200" dirty="0" smtClean="0">
                <a:cs typeface="Calibri"/>
              </a:rPr>
              <a:t> </a:t>
            </a:r>
            <a:r>
              <a:rPr sz="2200" dirty="0">
                <a:cs typeface="Calibri"/>
              </a:rPr>
              <a:t>um </a:t>
            </a:r>
            <a:r>
              <a:rPr sz="2200" spc="-10" dirty="0">
                <a:cs typeface="Calibri"/>
              </a:rPr>
              <a:t>processo </a:t>
            </a:r>
            <a:r>
              <a:rPr sz="2200" spc="-5" dirty="0">
                <a:cs typeface="Calibri"/>
              </a:rPr>
              <a:t>de comunicação </a:t>
            </a:r>
            <a:r>
              <a:rPr sz="2200" dirty="0">
                <a:cs typeface="Calibri"/>
              </a:rPr>
              <a:t>que </a:t>
            </a:r>
            <a:r>
              <a:rPr sz="2200" spc="-5" dirty="0">
                <a:cs typeface="Calibri"/>
              </a:rPr>
              <a:t>lida com os </a:t>
            </a:r>
            <a:r>
              <a:rPr sz="2200" spc="-10" dirty="0">
                <a:cs typeface="Calibri"/>
              </a:rPr>
              <a:t>problemas </a:t>
            </a:r>
            <a:r>
              <a:rPr sz="2200" dirty="0">
                <a:cs typeface="Calibri"/>
              </a:rPr>
              <a:t>humanos  </a:t>
            </a:r>
            <a:r>
              <a:rPr sz="2200" spc="-5" dirty="0">
                <a:cs typeface="Calibri"/>
              </a:rPr>
              <a:t>associados </a:t>
            </a:r>
            <a:r>
              <a:rPr sz="2200" dirty="0">
                <a:cs typeface="Calibri"/>
              </a:rPr>
              <a:t>à </a:t>
            </a:r>
            <a:r>
              <a:rPr sz="2200" spc="-5" dirty="0">
                <a:cs typeface="Calibri"/>
              </a:rPr>
              <a:t>ocorrência ou </a:t>
            </a:r>
            <a:r>
              <a:rPr sz="2200" dirty="0">
                <a:cs typeface="Calibri"/>
              </a:rPr>
              <a:t>ao </a:t>
            </a:r>
            <a:r>
              <a:rPr sz="2200" spc="-5" dirty="0">
                <a:cs typeface="Calibri"/>
              </a:rPr>
              <a:t>risco de ocorrência de uma doença genética  </a:t>
            </a:r>
            <a:r>
              <a:rPr sz="2200" dirty="0">
                <a:cs typeface="Calibri"/>
              </a:rPr>
              <a:t>em </a:t>
            </a:r>
            <a:r>
              <a:rPr sz="2200" spc="-5" dirty="0" err="1">
                <a:cs typeface="Calibri"/>
              </a:rPr>
              <a:t>uma</a:t>
            </a:r>
            <a:r>
              <a:rPr sz="2200" spc="-10" dirty="0">
                <a:cs typeface="Calibri"/>
              </a:rPr>
              <a:t> </a:t>
            </a:r>
            <a:r>
              <a:rPr sz="2200" spc="-10" dirty="0" err="1" smtClean="0">
                <a:cs typeface="Calibri"/>
              </a:rPr>
              <a:t>família</a:t>
            </a:r>
            <a:endParaRPr sz="2200" dirty="0">
              <a:cs typeface="Calibri"/>
            </a:endParaRPr>
          </a:p>
          <a:p>
            <a:pPr marL="355600" marR="671195" indent="-342900" algn="just">
              <a:lnSpc>
                <a:spcPct val="150000"/>
              </a:lnSpc>
              <a:spcBef>
                <a:spcPts val="480"/>
              </a:spcBef>
              <a:buClr>
                <a:srgbClr val="585858"/>
              </a:buClr>
              <a:buFont typeface="Calibri"/>
              <a:buChar char="•"/>
              <a:tabLst>
                <a:tab pos="411480" algn="l"/>
                <a:tab pos="412115" algn="l"/>
              </a:tabLst>
            </a:pPr>
            <a:r>
              <a:rPr sz="2200" dirty="0"/>
              <a:t>	</a:t>
            </a:r>
            <a:r>
              <a:rPr lang="pt-BR" sz="2200" spc="-15" dirty="0" smtClean="0">
                <a:cs typeface="Calibri"/>
              </a:rPr>
              <a:t>E</a:t>
            </a:r>
            <a:r>
              <a:rPr sz="2200" spc="-15" dirty="0" err="1" smtClean="0">
                <a:cs typeface="Calibri"/>
              </a:rPr>
              <a:t>nvolve</a:t>
            </a:r>
            <a:r>
              <a:rPr sz="2200" spc="-15" dirty="0" smtClean="0">
                <a:cs typeface="Calibri"/>
              </a:rPr>
              <a:t> </a:t>
            </a:r>
            <a:r>
              <a:rPr sz="2200" dirty="0">
                <a:cs typeface="Calibri"/>
              </a:rPr>
              <a:t>a </a:t>
            </a:r>
            <a:r>
              <a:rPr sz="2200" spc="-5" dirty="0">
                <a:cs typeface="Calibri"/>
              </a:rPr>
              <a:t>participação de </a:t>
            </a:r>
            <a:r>
              <a:rPr sz="2200" spc="-5" dirty="0" err="1">
                <a:cs typeface="Calibri"/>
              </a:rPr>
              <a:t>pessoas</a:t>
            </a:r>
            <a:r>
              <a:rPr sz="2200" spc="-5" dirty="0">
                <a:cs typeface="Calibri"/>
              </a:rPr>
              <a:t> </a:t>
            </a:r>
            <a:r>
              <a:rPr sz="2200" spc="-5" dirty="0" err="1" smtClean="0">
                <a:cs typeface="Calibri"/>
              </a:rPr>
              <a:t>capacitadas</a:t>
            </a:r>
            <a:r>
              <a:rPr sz="2200" spc="-10" dirty="0" smtClean="0">
                <a:cs typeface="Calibri"/>
              </a:rPr>
              <a:t>, </a:t>
            </a:r>
            <a:r>
              <a:rPr sz="2200" spc="-5" dirty="0">
                <a:cs typeface="Calibri"/>
              </a:rPr>
              <a:t>com </a:t>
            </a:r>
            <a:r>
              <a:rPr sz="2200" spc="-10" dirty="0" err="1" smtClean="0">
                <a:cs typeface="Calibri"/>
              </a:rPr>
              <a:t>objetivo</a:t>
            </a:r>
            <a:r>
              <a:rPr sz="2200" spc="-10" dirty="0" smtClean="0">
                <a:cs typeface="Calibri"/>
              </a:rPr>
              <a:t> </a:t>
            </a:r>
            <a:r>
              <a:rPr sz="2200" spc="-5" dirty="0">
                <a:cs typeface="Calibri"/>
              </a:rPr>
              <a:t>de </a:t>
            </a:r>
            <a:r>
              <a:rPr sz="2200" dirty="0">
                <a:cs typeface="Calibri"/>
              </a:rPr>
              <a:t>ajudar</a:t>
            </a:r>
            <a:r>
              <a:rPr sz="2200" dirty="0">
                <a:cs typeface="Calibri"/>
              </a:rPr>
              <a:t> o </a:t>
            </a:r>
            <a:r>
              <a:rPr sz="2200" dirty="0" err="1" smtClean="0">
                <a:cs typeface="Calibri"/>
              </a:rPr>
              <a:t>individu</a:t>
            </a:r>
            <a:r>
              <a:rPr lang="pt-BR" sz="2200" dirty="0" smtClean="0">
                <a:cs typeface="Calibri"/>
              </a:rPr>
              <a:t>o</a:t>
            </a:r>
            <a:r>
              <a:rPr sz="2200" dirty="0" smtClean="0">
                <a:cs typeface="Calibri"/>
              </a:rPr>
              <a:t> a  </a:t>
            </a:r>
            <a:r>
              <a:rPr sz="2200" spc="-5" dirty="0">
                <a:cs typeface="Calibri"/>
              </a:rPr>
              <a:t>compreender os aspectos </a:t>
            </a:r>
            <a:r>
              <a:rPr sz="2200" spc="-10" dirty="0">
                <a:cs typeface="Calibri"/>
              </a:rPr>
              <a:t>envolvidos, </a:t>
            </a:r>
            <a:r>
              <a:rPr sz="2200" dirty="0">
                <a:cs typeface="Calibri"/>
              </a:rPr>
              <a:t>incluindo o </a:t>
            </a:r>
            <a:r>
              <a:rPr sz="2200" spc="-10" dirty="0">
                <a:cs typeface="Calibri"/>
              </a:rPr>
              <a:t>diagnóstico, </a:t>
            </a:r>
            <a:r>
              <a:rPr sz="2200" dirty="0">
                <a:cs typeface="Calibri"/>
              </a:rPr>
              <a:t>o </a:t>
            </a:r>
            <a:r>
              <a:rPr sz="2200" spc="-10" dirty="0">
                <a:cs typeface="Calibri"/>
              </a:rPr>
              <a:t>curso  </a:t>
            </a:r>
            <a:r>
              <a:rPr sz="2200" spc="-20" dirty="0">
                <a:cs typeface="Calibri"/>
              </a:rPr>
              <a:t>provável </a:t>
            </a:r>
            <a:r>
              <a:rPr sz="2200" dirty="0">
                <a:cs typeface="Calibri"/>
              </a:rPr>
              <a:t>da </a:t>
            </a:r>
            <a:r>
              <a:rPr sz="2200" spc="-5" dirty="0">
                <a:cs typeface="Calibri"/>
              </a:rPr>
              <a:t>doença </a:t>
            </a:r>
            <a:r>
              <a:rPr sz="2200" dirty="0">
                <a:cs typeface="Calibri"/>
              </a:rPr>
              <a:t>e o </a:t>
            </a:r>
            <a:r>
              <a:rPr sz="2200" dirty="0" err="1">
                <a:cs typeface="Calibri"/>
              </a:rPr>
              <a:t>manejo</a:t>
            </a:r>
            <a:r>
              <a:rPr sz="2200" spc="-25" dirty="0">
                <a:cs typeface="Calibri"/>
              </a:rPr>
              <a:t> </a:t>
            </a:r>
            <a:r>
              <a:rPr sz="2200" spc="-5" dirty="0" err="1" smtClean="0">
                <a:cs typeface="Calibri"/>
              </a:rPr>
              <a:t>disponível</a:t>
            </a:r>
            <a:endParaRPr sz="2200" dirty="0">
              <a:cs typeface="Calibri"/>
            </a:endParaRPr>
          </a:p>
          <a:p>
            <a:pPr marL="355600" marR="75565" indent="-342900" algn="just">
              <a:lnSpc>
                <a:spcPct val="15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lang="pt-BR" sz="2200" dirty="0" smtClean="0">
                <a:cs typeface="Calibri"/>
              </a:rPr>
              <a:t>Tem o </a:t>
            </a:r>
            <a:r>
              <a:rPr sz="2200" dirty="0" err="1" smtClean="0">
                <a:cs typeface="Calibri"/>
              </a:rPr>
              <a:t>papel</a:t>
            </a:r>
            <a:r>
              <a:rPr sz="2200" dirty="0" smtClean="0">
                <a:cs typeface="Calibri"/>
              </a:rPr>
              <a:t> </a:t>
            </a:r>
            <a:r>
              <a:rPr sz="2200" spc="-5" dirty="0">
                <a:cs typeface="Calibri"/>
              </a:rPr>
              <a:t>de </a:t>
            </a:r>
            <a:r>
              <a:rPr sz="2200" spc="-10" dirty="0">
                <a:cs typeface="Calibri"/>
              </a:rPr>
              <a:t>avaliar </a:t>
            </a:r>
            <a:r>
              <a:rPr sz="2200" spc="-5" dirty="0">
                <a:cs typeface="Calibri"/>
              </a:rPr>
              <a:t>como </a:t>
            </a:r>
            <a:r>
              <a:rPr sz="2200" dirty="0">
                <a:cs typeface="Calibri"/>
              </a:rPr>
              <a:t>a </a:t>
            </a:r>
            <a:r>
              <a:rPr sz="2200" spc="-5" dirty="0">
                <a:cs typeface="Calibri"/>
              </a:rPr>
              <a:t>hereditariedade contribui </a:t>
            </a:r>
            <a:r>
              <a:rPr sz="2200" spc="-15" dirty="0">
                <a:cs typeface="Calibri"/>
              </a:rPr>
              <a:t>para </a:t>
            </a:r>
            <a:r>
              <a:rPr sz="2200" dirty="0">
                <a:cs typeface="Calibri"/>
              </a:rPr>
              <a:t>a  </a:t>
            </a:r>
            <a:r>
              <a:rPr sz="2200" spc="-5" dirty="0">
                <a:cs typeface="Calibri"/>
              </a:rPr>
              <a:t>doença </a:t>
            </a:r>
            <a:r>
              <a:rPr sz="2200" dirty="0">
                <a:cs typeface="Calibri"/>
              </a:rPr>
              <a:t>e o </a:t>
            </a:r>
            <a:r>
              <a:rPr sz="2200" spc="-5" dirty="0">
                <a:cs typeface="Calibri"/>
              </a:rPr>
              <a:t>risco de </a:t>
            </a:r>
            <a:r>
              <a:rPr sz="2200" spc="-10" dirty="0">
                <a:cs typeface="Calibri"/>
              </a:rPr>
              <a:t>recorrência </a:t>
            </a:r>
            <a:r>
              <a:rPr sz="2200" spc="-5" dirty="0">
                <a:cs typeface="Calibri"/>
              </a:rPr>
              <a:t>nos </a:t>
            </a:r>
            <a:r>
              <a:rPr sz="2200" spc="-10" dirty="0">
                <a:cs typeface="Calibri"/>
              </a:rPr>
              <a:t>familiares, </a:t>
            </a:r>
            <a:r>
              <a:rPr sz="2200" spc="-5" dirty="0">
                <a:cs typeface="Calibri"/>
              </a:rPr>
              <a:t>bem como compreender </a:t>
            </a:r>
            <a:r>
              <a:rPr sz="2200" dirty="0">
                <a:cs typeface="Calibri"/>
              </a:rPr>
              <a:t>as  </a:t>
            </a:r>
            <a:r>
              <a:rPr sz="2200" spc="-5" dirty="0">
                <a:cs typeface="Calibri"/>
              </a:rPr>
              <a:t>opções </a:t>
            </a:r>
            <a:r>
              <a:rPr sz="2200" spc="-15" dirty="0">
                <a:cs typeface="Calibri"/>
              </a:rPr>
              <a:t>para </a:t>
            </a:r>
            <a:r>
              <a:rPr sz="2200" spc="-5" dirty="0">
                <a:cs typeface="Calibri"/>
              </a:rPr>
              <a:t>lidar com </a:t>
            </a:r>
            <a:r>
              <a:rPr sz="2200" dirty="0">
                <a:cs typeface="Calibri"/>
              </a:rPr>
              <a:t>o </a:t>
            </a:r>
            <a:r>
              <a:rPr sz="2200" spc="-5" dirty="0">
                <a:cs typeface="Calibri"/>
              </a:rPr>
              <a:t>risco de</a:t>
            </a:r>
            <a:r>
              <a:rPr sz="2200" spc="-10" dirty="0">
                <a:cs typeface="Calibri"/>
              </a:rPr>
              <a:t> recorrência</a:t>
            </a:r>
            <a:r>
              <a:rPr sz="2200" spc="-10" dirty="0">
                <a:cs typeface="Calibri"/>
              </a:rPr>
              <a:t>;</a:t>
            </a:r>
            <a:endParaRPr sz="2200" dirty="0"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480"/>
              </a:spcBef>
              <a:buClr>
                <a:srgbClr val="585858"/>
              </a:buClr>
              <a:buFont typeface="Calibri"/>
              <a:buChar char="•"/>
              <a:tabLst>
                <a:tab pos="411480" algn="l"/>
                <a:tab pos="412115" algn="l"/>
              </a:tabLst>
            </a:pPr>
            <a:r>
              <a:rPr lang="pt-BR" sz="2200" dirty="0" smtClean="0"/>
              <a:t>Fornece </a:t>
            </a:r>
            <a:r>
              <a:rPr sz="2200" spc="-5" dirty="0" err="1" smtClean="0">
                <a:cs typeface="Calibri"/>
              </a:rPr>
              <a:t>subsídio</a:t>
            </a:r>
            <a:r>
              <a:rPr sz="2200" spc="-5" dirty="0" smtClean="0">
                <a:cs typeface="Calibri"/>
              </a:rPr>
              <a:t> </a:t>
            </a:r>
            <a:r>
              <a:rPr sz="2200" spc="-10" dirty="0">
                <a:cs typeface="Calibri"/>
              </a:rPr>
              <a:t>para </a:t>
            </a:r>
            <a:r>
              <a:rPr sz="2200" spc="-5" dirty="0">
                <a:cs typeface="Calibri"/>
              </a:rPr>
              <a:t>escolha </a:t>
            </a:r>
            <a:r>
              <a:rPr sz="2200" dirty="0">
                <a:cs typeface="Calibri"/>
              </a:rPr>
              <a:t>do </a:t>
            </a:r>
            <a:r>
              <a:rPr sz="2200" spc="-10" dirty="0">
                <a:cs typeface="Calibri"/>
              </a:rPr>
              <a:t>curso </a:t>
            </a:r>
            <a:r>
              <a:rPr sz="2200" dirty="0">
                <a:cs typeface="Calibri"/>
              </a:rPr>
              <a:t>de ação que </a:t>
            </a:r>
            <a:r>
              <a:rPr sz="2200" spc="-10" dirty="0">
                <a:cs typeface="Calibri"/>
              </a:rPr>
              <a:t>pareça  apropriado </a:t>
            </a:r>
            <a:r>
              <a:rPr sz="2200" dirty="0">
                <a:cs typeface="Calibri"/>
              </a:rPr>
              <a:t>à </a:t>
            </a:r>
            <a:r>
              <a:rPr sz="2200" spc="-10" dirty="0">
                <a:cs typeface="Calibri"/>
              </a:rPr>
              <a:t>família, </a:t>
            </a:r>
            <a:r>
              <a:rPr sz="2200" dirty="0">
                <a:cs typeface="Calibri"/>
              </a:rPr>
              <a:t>em </a:t>
            </a:r>
            <a:r>
              <a:rPr sz="2200" spc="-5" dirty="0">
                <a:cs typeface="Calibri"/>
              </a:rPr>
              <a:t>função dos seus riscos </a:t>
            </a:r>
            <a:r>
              <a:rPr sz="2200" dirty="0">
                <a:cs typeface="Calibri"/>
              </a:rPr>
              <a:t>e </a:t>
            </a:r>
            <a:r>
              <a:rPr sz="2200" spc="-10" dirty="0">
                <a:cs typeface="Calibri"/>
              </a:rPr>
              <a:t>objetivos; </a:t>
            </a:r>
            <a:r>
              <a:rPr sz="2200" dirty="0">
                <a:cs typeface="Calibri"/>
              </a:rPr>
              <a:t>a agir </a:t>
            </a:r>
            <a:r>
              <a:rPr sz="2200" spc="-5" dirty="0">
                <a:cs typeface="Calibri"/>
              </a:rPr>
              <a:t>de </a:t>
            </a:r>
            <a:r>
              <a:rPr sz="2200" spc="-10" dirty="0">
                <a:cs typeface="Calibri"/>
              </a:rPr>
              <a:t>acordo  </a:t>
            </a:r>
            <a:r>
              <a:rPr sz="2200" spc="-5" dirty="0">
                <a:cs typeface="Calibri"/>
              </a:rPr>
              <a:t>com sua decisão </a:t>
            </a:r>
            <a:r>
              <a:rPr sz="2200" dirty="0">
                <a:cs typeface="Calibri"/>
              </a:rPr>
              <a:t>e a </a:t>
            </a:r>
            <a:r>
              <a:rPr sz="2200" spc="-5" dirty="0">
                <a:cs typeface="Calibri"/>
              </a:rPr>
              <a:t>adaptar-se </a:t>
            </a:r>
            <a:r>
              <a:rPr sz="2200" dirty="0">
                <a:cs typeface="Calibri"/>
              </a:rPr>
              <a:t>à </a:t>
            </a:r>
            <a:r>
              <a:rPr sz="2200" spc="-5" dirty="0">
                <a:cs typeface="Calibri"/>
              </a:rPr>
              <a:t>doença da </a:t>
            </a:r>
            <a:r>
              <a:rPr sz="2200" dirty="0">
                <a:cs typeface="Calibri"/>
              </a:rPr>
              <a:t>melhor </a:t>
            </a:r>
            <a:r>
              <a:rPr sz="2200" spc="-10" dirty="0">
                <a:cs typeface="Calibri"/>
              </a:rPr>
              <a:t>maneira possível,  </a:t>
            </a:r>
            <a:r>
              <a:rPr sz="2200" spc="-5" dirty="0">
                <a:cs typeface="Calibri"/>
              </a:rPr>
              <a:t>considerando-se </a:t>
            </a:r>
            <a:r>
              <a:rPr sz="2200" spc="-15" dirty="0">
                <a:cs typeface="Calibri"/>
              </a:rPr>
              <a:t>tanto </a:t>
            </a:r>
            <a:r>
              <a:rPr sz="2200" dirty="0">
                <a:cs typeface="Calibri"/>
              </a:rPr>
              <a:t>um </a:t>
            </a:r>
            <a:r>
              <a:rPr sz="2200" spc="-10" dirty="0">
                <a:cs typeface="Calibri"/>
              </a:rPr>
              <a:t>membro </a:t>
            </a:r>
            <a:r>
              <a:rPr sz="2200" spc="-5" dirty="0">
                <a:cs typeface="Calibri"/>
              </a:rPr>
              <a:t>da </a:t>
            </a:r>
            <a:r>
              <a:rPr sz="2200" spc="-10" dirty="0">
                <a:cs typeface="Calibri"/>
              </a:rPr>
              <a:t>família </a:t>
            </a:r>
            <a:r>
              <a:rPr sz="2200" spc="-15" dirty="0">
                <a:cs typeface="Calibri"/>
              </a:rPr>
              <a:t>afetado </a:t>
            </a:r>
            <a:r>
              <a:rPr sz="2200" spc="-10" dirty="0">
                <a:cs typeface="Calibri"/>
              </a:rPr>
              <a:t>quanto </a:t>
            </a:r>
            <a:r>
              <a:rPr sz="2200" dirty="0">
                <a:cs typeface="Calibri"/>
              </a:rPr>
              <a:t>o </a:t>
            </a:r>
            <a:r>
              <a:rPr sz="2200" spc="-5" dirty="0">
                <a:cs typeface="Calibri"/>
              </a:rPr>
              <a:t>risco de  </a:t>
            </a:r>
            <a:r>
              <a:rPr sz="2200" spc="-10" dirty="0">
                <a:cs typeface="Calibri"/>
              </a:rPr>
              <a:t>recorrência </a:t>
            </a:r>
            <a:r>
              <a:rPr sz="2200" spc="-5" dirty="0">
                <a:cs typeface="Calibri"/>
              </a:rPr>
              <a:t>daquela</a:t>
            </a:r>
            <a:r>
              <a:rPr sz="220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doença</a:t>
            </a:r>
            <a:r>
              <a:rPr sz="2200" spc="-5" dirty="0">
                <a:cs typeface="Calibri"/>
              </a:rPr>
              <a:t>.</a:t>
            </a:r>
            <a:endParaRPr sz="2200" dirty="0"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0" y="66047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Aconselhamento Genético - AG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7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27620" y="1596221"/>
            <a:ext cx="11682409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sz="2400" spc="-10" dirty="0">
                <a:latin typeface="Calibri"/>
                <a:cs typeface="Calibri"/>
              </a:rPr>
              <a:t>AG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envolve</a:t>
            </a:r>
            <a:endParaRPr sz="2400" dirty="0">
              <a:latin typeface="Calibri"/>
              <a:cs typeface="Calibri"/>
            </a:endParaRPr>
          </a:p>
          <a:p>
            <a:pPr marL="355600" marR="82550" indent="-342900" algn="just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400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existência prévia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estabelecimento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diagnóstico 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determinada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doença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marR="286385" indent="-342900" algn="just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400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interpretação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achados e </a:t>
            </a:r>
            <a:r>
              <a:rPr sz="2400" spc="-10" dirty="0">
                <a:latin typeface="Calibri"/>
                <a:cs typeface="Calibri"/>
              </a:rPr>
              <a:t>estimativas </a:t>
            </a:r>
            <a:r>
              <a:rPr sz="2400" spc="-5" dirty="0">
                <a:latin typeface="Calibri"/>
                <a:cs typeface="Calibri"/>
              </a:rPr>
              <a:t>de riscos  </a:t>
            </a:r>
            <a:r>
              <a:rPr sz="2400" spc="-10" dirty="0">
                <a:latin typeface="Calibri"/>
                <a:cs typeface="Calibri"/>
              </a:rPr>
              <a:t>genéticos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spc="-5" dirty="0">
                <a:latin typeface="Calibri"/>
                <a:cs typeface="Calibri"/>
              </a:rPr>
              <a:t>pessoas clinicamente normais </a:t>
            </a:r>
            <a:r>
              <a:rPr sz="2400" spc="-10" dirty="0">
                <a:latin typeface="Calibri"/>
                <a:cs typeface="Calibri"/>
              </a:rPr>
              <a:t>com  familiares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10" dirty="0">
                <a:latin typeface="Calibri"/>
                <a:cs typeface="Calibri"/>
              </a:rPr>
              <a:t>apresentam diagnóstico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doença </a:t>
            </a:r>
            <a:r>
              <a:rPr sz="2400" spc="-25" dirty="0">
                <a:latin typeface="Calibri"/>
                <a:cs typeface="Calibri"/>
              </a:rPr>
              <a:t>rara  </a:t>
            </a:r>
            <a:r>
              <a:rPr sz="2400" spc="-5" dirty="0">
                <a:latin typeface="Calibri"/>
                <a:cs typeface="Calibri"/>
              </a:rPr>
              <a:t>documentada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marR="436245" indent="-342900" algn="just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400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transmissão das </a:t>
            </a:r>
            <a:r>
              <a:rPr sz="2400" spc="-15" dirty="0">
                <a:latin typeface="Calibri"/>
                <a:cs typeface="Calibri"/>
              </a:rPr>
              <a:t>informações </a:t>
            </a:r>
            <a:r>
              <a:rPr sz="2400" spc="-10" dirty="0">
                <a:latin typeface="Calibri"/>
                <a:cs typeface="Calibri"/>
              </a:rPr>
              <a:t>relativas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etiologia, </a:t>
            </a:r>
            <a:r>
              <a:rPr sz="2400" dirty="0">
                <a:latin typeface="Calibri"/>
                <a:cs typeface="Calibri"/>
              </a:rPr>
              <a:t>à  </a:t>
            </a:r>
            <a:r>
              <a:rPr sz="2400" spc="-15" dirty="0">
                <a:latin typeface="Calibri"/>
                <a:cs typeface="Calibri"/>
              </a:rPr>
              <a:t>evolução, </a:t>
            </a:r>
            <a:r>
              <a:rPr sz="2400" dirty="0">
                <a:latin typeface="Calibri"/>
                <a:cs typeface="Calibri"/>
              </a:rPr>
              <a:t>ao </a:t>
            </a:r>
            <a:r>
              <a:rPr sz="2400" spc="-10" dirty="0">
                <a:latin typeface="Calibri"/>
                <a:cs typeface="Calibri"/>
              </a:rPr>
              <a:t>prognóstico </a:t>
            </a:r>
            <a:r>
              <a:rPr sz="2400" dirty="0">
                <a:latin typeface="Calibri"/>
                <a:cs typeface="Calibri"/>
              </a:rPr>
              <a:t>e ao </a:t>
            </a:r>
            <a:r>
              <a:rPr sz="2400" spc="-5" dirty="0">
                <a:latin typeface="Calibri"/>
                <a:cs typeface="Calibri"/>
              </a:rPr>
              <a:t>risco de</a:t>
            </a:r>
            <a:r>
              <a:rPr sz="2400" spc="-10" dirty="0">
                <a:latin typeface="Calibri"/>
                <a:cs typeface="Calibri"/>
              </a:rPr>
              <a:t> recorrência</a:t>
            </a:r>
            <a:r>
              <a:rPr sz="2400" spc="-10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400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estratégias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tratamento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prevenção, </a:t>
            </a:r>
            <a:r>
              <a:rPr sz="2400" dirty="0">
                <a:latin typeface="Calibri"/>
                <a:cs typeface="Calibri"/>
              </a:rPr>
              <a:t>além </a:t>
            </a:r>
            <a:r>
              <a:rPr sz="2400" spc="-5" dirty="0">
                <a:latin typeface="Calibri"/>
                <a:cs typeface="Calibri"/>
              </a:rPr>
              <a:t>de  </a:t>
            </a:r>
            <a:r>
              <a:rPr sz="2400" spc="-10" dirty="0">
                <a:latin typeface="Calibri"/>
                <a:cs typeface="Calibri"/>
              </a:rPr>
              <a:t>recomendações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spc="-10" dirty="0">
                <a:latin typeface="Calibri"/>
                <a:cs typeface="Calibri"/>
              </a:rPr>
              <a:t>acompanhamento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0" dirty="0">
                <a:latin typeface="Calibri"/>
                <a:cs typeface="Calibri"/>
              </a:rPr>
              <a:t>elaboração </a:t>
            </a:r>
            <a:r>
              <a:rPr sz="2400" spc="-5" dirty="0">
                <a:latin typeface="Calibri"/>
                <a:cs typeface="Calibri"/>
              </a:rPr>
              <a:t>de  </a:t>
            </a:r>
            <a:r>
              <a:rPr sz="2400" spc="-10" dirty="0">
                <a:latin typeface="Calibri"/>
                <a:cs typeface="Calibri"/>
              </a:rPr>
              <a:t>relatório </a:t>
            </a:r>
            <a:r>
              <a:rPr sz="2400" spc="-5" dirty="0">
                <a:latin typeface="Calibri"/>
                <a:cs typeface="Calibri"/>
              </a:rPr>
              <a:t>final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ser entregue </a:t>
            </a:r>
            <a:r>
              <a:rPr sz="2400" dirty="0">
                <a:latin typeface="Calibri"/>
                <a:cs typeface="Calibri"/>
              </a:rPr>
              <a:t>ao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consulente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2" y="796739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Aconselhamento Genético - AG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4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85011" y="1554252"/>
            <a:ext cx="11582400" cy="4300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95"/>
              </a:spcBef>
            </a:pPr>
            <a:r>
              <a:rPr sz="2400" spc="-5" dirty="0">
                <a:latin typeface="Calibri"/>
                <a:cs typeface="Calibri"/>
              </a:rPr>
              <a:t>O </a:t>
            </a:r>
            <a:r>
              <a:rPr sz="2400" spc="-15" dirty="0">
                <a:latin typeface="Calibri"/>
                <a:cs typeface="Calibri"/>
              </a:rPr>
              <a:t>AG –poderá </a:t>
            </a:r>
            <a:r>
              <a:rPr sz="2400" spc="-5" dirty="0">
                <a:latin typeface="Calibri"/>
                <a:cs typeface="Calibri"/>
              </a:rPr>
              <a:t>ser </a:t>
            </a:r>
            <a:r>
              <a:rPr sz="2400" spc="-10" dirty="0">
                <a:latin typeface="Calibri"/>
                <a:cs typeface="Calibri"/>
              </a:rPr>
              <a:t>indicado </a:t>
            </a:r>
            <a:r>
              <a:rPr sz="2400" spc="-5" dirty="0">
                <a:latin typeface="Calibri"/>
                <a:cs typeface="Calibri"/>
              </a:rPr>
              <a:t>nas </a:t>
            </a:r>
            <a:r>
              <a:rPr sz="2400" spc="-15" dirty="0">
                <a:latin typeface="Calibri"/>
                <a:cs typeface="Calibri"/>
              </a:rPr>
              <a:t>seguintes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situações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5"/>
              </a:spcBef>
            </a:pPr>
            <a:endParaRPr sz="1000" dirty="0">
              <a:latin typeface="Calibri"/>
              <a:cs typeface="Calibri"/>
            </a:endParaRPr>
          </a:p>
          <a:p>
            <a:pPr marL="527685" marR="162560" indent="-515620" algn="just">
              <a:lnSpc>
                <a:spcPct val="150000"/>
              </a:lnSpc>
              <a:buAutoNum type="alphaLcParenR"/>
              <a:tabLst>
                <a:tab pos="527685" algn="l"/>
                <a:tab pos="528320" algn="l"/>
              </a:tabLst>
            </a:pPr>
            <a:r>
              <a:rPr sz="2400" spc="-15" dirty="0">
                <a:latin typeface="Calibri"/>
                <a:cs typeface="Calibri"/>
              </a:rPr>
              <a:t>Pessoas com </a:t>
            </a:r>
            <a:r>
              <a:rPr sz="2400" spc="-10" dirty="0">
                <a:latin typeface="Calibri"/>
                <a:cs typeface="Calibri"/>
              </a:rPr>
              <a:t>doenças genéticas </a:t>
            </a:r>
            <a:r>
              <a:rPr sz="2400" spc="-30" dirty="0">
                <a:latin typeface="Calibri"/>
                <a:cs typeface="Calibri"/>
              </a:rPr>
              <a:t>raras </a:t>
            </a:r>
            <a:r>
              <a:rPr sz="2400" spc="-15" dirty="0">
                <a:latin typeface="Calibri"/>
                <a:cs typeface="Calibri"/>
              </a:rPr>
              <a:t>previamente  </a:t>
            </a:r>
            <a:r>
              <a:rPr sz="2400" spc="-10" dirty="0">
                <a:latin typeface="Calibri"/>
                <a:cs typeface="Calibri"/>
              </a:rPr>
              <a:t>diagnosticadas </a:t>
            </a:r>
            <a:r>
              <a:rPr sz="2400" spc="-5" dirty="0">
                <a:latin typeface="Calibri"/>
                <a:cs typeface="Calibri"/>
              </a:rPr>
              <a:t>sem </a:t>
            </a:r>
            <a:r>
              <a:rPr sz="2400" spc="-15" dirty="0">
                <a:latin typeface="Calibri"/>
                <a:cs typeface="Calibri"/>
              </a:rPr>
              <a:t>AG </a:t>
            </a:r>
            <a:r>
              <a:rPr sz="2400" spc="-5" dirty="0">
                <a:latin typeface="Calibri"/>
                <a:cs typeface="Calibri"/>
              </a:rPr>
              <a:t>e seu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familiares</a:t>
            </a:r>
            <a:r>
              <a:rPr sz="2400" spc="-1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675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Indivíduos, </a:t>
            </a:r>
            <a:r>
              <a:rPr sz="2400" spc="-5" dirty="0">
                <a:latin typeface="Calibri"/>
                <a:cs typeface="Calibri"/>
              </a:rPr>
              <a:t>casais e </a:t>
            </a:r>
            <a:r>
              <a:rPr sz="2400" spc="-20" dirty="0">
                <a:latin typeface="Calibri"/>
                <a:cs typeface="Calibri"/>
              </a:rPr>
              <a:t>gestantes </a:t>
            </a:r>
            <a:r>
              <a:rPr sz="2400" spc="-15" dirty="0">
                <a:latin typeface="Calibri"/>
                <a:cs typeface="Calibri"/>
              </a:rPr>
              <a:t>com questionamento  sobre </a:t>
            </a:r>
            <a:r>
              <a:rPr sz="2400" spc="-10" dirty="0">
                <a:latin typeface="Calibri"/>
                <a:cs typeface="Calibri"/>
              </a:rPr>
              <a:t>riscos individuais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spc="-25" dirty="0">
                <a:latin typeface="Calibri"/>
                <a:cs typeface="Calibri"/>
              </a:rPr>
              <a:t>para </a:t>
            </a:r>
            <a:r>
              <a:rPr sz="2400" spc="-20" dirty="0">
                <a:latin typeface="Calibri"/>
                <a:cs typeface="Calibri"/>
              </a:rPr>
              <a:t>prole futura </a:t>
            </a:r>
            <a:r>
              <a:rPr sz="2400" spc="-5" dirty="0">
                <a:latin typeface="Calibri"/>
                <a:cs typeface="Calibri"/>
              </a:rPr>
              <a:t>em  </a:t>
            </a:r>
            <a:r>
              <a:rPr sz="2400" spc="-10" dirty="0">
                <a:latin typeface="Calibri"/>
                <a:cs typeface="Calibri"/>
              </a:rPr>
              <a:t>função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doença genética </a:t>
            </a:r>
            <a:r>
              <a:rPr sz="2400" spc="-35" dirty="0">
                <a:latin typeface="Calibri"/>
                <a:cs typeface="Calibri"/>
              </a:rPr>
              <a:t>rara </a:t>
            </a:r>
            <a:r>
              <a:rPr sz="2400" spc="-10" dirty="0">
                <a:latin typeface="Calibri"/>
                <a:cs typeface="Calibri"/>
              </a:rPr>
              <a:t>(confirmada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spc="-10" dirty="0">
                <a:latin typeface="Calibri"/>
                <a:cs typeface="Calibri"/>
              </a:rPr>
              <a:t>sob  </a:t>
            </a:r>
            <a:r>
              <a:rPr sz="2400" spc="-15" dirty="0">
                <a:latin typeface="Calibri"/>
                <a:cs typeface="Calibri"/>
              </a:rPr>
              <a:t>suspeita) </a:t>
            </a:r>
            <a:r>
              <a:rPr sz="2400" spc="-10" dirty="0">
                <a:latin typeface="Calibri"/>
                <a:cs typeface="Calibri"/>
              </a:rPr>
              <a:t>na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família</a:t>
            </a:r>
            <a:r>
              <a:rPr sz="2400" spc="-1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527685" marR="134620" indent="-515620" algn="just">
              <a:lnSpc>
                <a:spcPct val="150000"/>
              </a:lnSpc>
              <a:spcBef>
                <a:spcPts val="650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400" spc="-15" dirty="0">
                <a:latin typeface="Calibri"/>
                <a:cs typeface="Calibri"/>
              </a:rPr>
              <a:t>Gestantes/casais com suspeita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doença genética  </a:t>
            </a:r>
            <a:r>
              <a:rPr sz="2400" spc="-35" dirty="0">
                <a:latin typeface="Calibri"/>
                <a:cs typeface="Calibri"/>
              </a:rPr>
              <a:t>rara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20" dirty="0">
                <a:latin typeface="Calibri"/>
                <a:cs typeface="Calibri"/>
              </a:rPr>
              <a:t>gestação </a:t>
            </a:r>
            <a:r>
              <a:rPr sz="2400" spc="-5" dirty="0">
                <a:latin typeface="Calibri"/>
                <a:cs typeface="Calibri"/>
              </a:rPr>
              <a:t>em </a:t>
            </a:r>
            <a:r>
              <a:rPr sz="2400" spc="-15" dirty="0">
                <a:latin typeface="Calibri"/>
                <a:cs typeface="Calibri"/>
              </a:rPr>
              <a:t>curso </a:t>
            </a:r>
            <a:r>
              <a:rPr sz="2400" spc="-10" dirty="0">
                <a:latin typeface="Calibri"/>
                <a:cs typeface="Calibri"/>
              </a:rPr>
              <a:t>que </a:t>
            </a:r>
            <a:r>
              <a:rPr sz="2400" spc="-5" dirty="0">
                <a:latin typeface="Calibri"/>
                <a:cs typeface="Calibri"/>
              </a:rPr>
              <a:t>ainda </a:t>
            </a:r>
            <a:r>
              <a:rPr sz="2400" spc="-10" dirty="0">
                <a:latin typeface="Calibri"/>
                <a:cs typeface="Calibri"/>
              </a:rPr>
              <a:t>não tenham  sido encaminhados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para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2" y="796739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Aconselhamento Genético - AG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3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04715" y="1605789"/>
            <a:ext cx="11846257" cy="466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1.	</a:t>
            </a:r>
            <a:r>
              <a:rPr lang="pt-BR" sz="2400" spc="-5" dirty="0" smtClean="0">
                <a:latin typeface="Calibri"/>
                <a:cs typeface="Calibri"/>
              </a:rPr>
              <a:t>Etapas da AG: </a:t>
            </a:r>
            <a:r>
              <a:rPr sz="2400" spc="-5" dirty="0" smtClean="0">
                <a:latin typeface="Calibri"/>
                <a:cs typeface="Calibri"/>
              </a:rPr>
              <a:t>REUNIR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INFORMAÇÕES</a:t>
            </a:r>
            <a:endParaRPr sz="2400" dirty="0">
              <a:latin typeface="Calibri"/>
              <a:cs typeface="Calibri"/>
            </a:endParaRPr>
          </a:p>
          <a:p>
            <a:pPr marL="469900" marR="977900" indent="-457834" algn="just">
              <a:lnSpc>
                <a:spcPct val="15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spc="-10" dirty="0" err="1" smtClean="0">
                <a:latin typeface="Calibri"/>
                <a:cs typeface="Calibri"/>
              </a:rPr>
              <a:t>História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dos </a:t>
            </a:r>
            <a:r>
              <a:rPr sz="2400" b="1" dirty="0">
                <a:latin typeface="Calibri"/>
                <a:cs typeface="Calibri"/>
              </a:rPr>
              <a:t>pais: </a:t>
            </a:r>
            <a:r>
              <a:rPr sz="2400" dirty="0">
                <a:latin typeface="Calibri"/>
                <a:cs typeface="Calibri"/>
              </a:rPr>
              <a:t>idade, </a:t>
            </a:r>
            <a:r>
              <a:rPr sz="2400" spc="-10" dirty="0">
                <a:latin typeface="Calibri"/>
                <a:cs typeface="Calibri"/>
              </a:rPr>
              <a:t>ocupação, </a:t>
            </a:r>
            <a:r>
              <a:rPr sz="2400" spc="-15" dirty="0">
                <a:latin typeface="Calibri"/>
                <a:cs typeface="Calibri"/>
              </a:rPr>
              <a:t>outras gestações,  </a:t>
            </a:r>
            <a:r>
              <a:rPr sz="2400" spc="-10" dirty="0">
                <a:latin typeface="Calibri"/>
                <a:cs typeface="Calibri"/>
              </a:rPr>
              <a:t>doenças </a:t>
            </a:r>
            <a:r>
              <a:rPr sz="2400" dirty="0">
                <a:latin typeface="Calibri"/>
                <a:cs typeface="Calibri"/>
              </a:rPr>
              <a:t>agudas </a:t>
            </a:r>
            <a:r>
              <a:rPr sz="2400" spc="-10" dirty="0">
                <a:latin typeface="Calibri"/>
                <a:cs typeface="Calibri"/>
              </a:rPr>
              <a:t>ou crônicas, procedência,</a:t>
            </a:r>
            <a:r>
              <a:rPr sz="2400" spc="-5" dirty="0">
                <a:latin typeface="Calibri"/>
                <a:cs typeface="Calibri"/>
              </a:rPr>
              <a:t> etnia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469900" marR="201295" indent="-457834" algn="just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Calibri"/>
                <a:cs typeface="Calibri"/>
              </a:rPr>
              <a:t>História </a:t>
            </a:r>
            <a:r>
              <a:rPr sz="2400" b="1" dirty="0">
                <a:latin typeface="Calibri"/>
                <a:cs typeface="Calibri"/>
              </a:rPr>
              <a:t>da </a:t>
            </a:r>
            <a:r>
              <a:rPr sz="2400" b="1" spc="-15" dirty="0">
                <a:latin typeface="Calibri"/>
                <a:cs typeface="Calibri"/>
              </a:rPr>
              <a:t>gravidez: </a:t>
            </a:r>
            <a:r>
              <a:rPr sz="2400" spc="-10" dirty="0">
                <a:latin typeface="Calibri"/>
                <a:cs typeface="Calibri"/>
              </a:rPr>
              <a:t>complicações, </a:t>
            </a:r>
            <a:r>
              <a:rPr sz="2400" spc="-15" dirty="0">
                <a:latin typeface="Calibri"/>
                <a:cs typeface="Calibri"/>
              </a:rPr>
              <a:t>duração </a:t>
            </a:r>
            <a:r>
              <a:rPr sz="2400" spc="-5" dirty="0">
                <a:latin typeface="Calibri"/>
                <a:cs typeface="Calibri"/>
              </a:rPr>
              <a:t>da </a:t>
            </a:r>
            <a:r>
              <a:rPr sz="2400" spc="-10" dirty="0">
                <a:latin typeface="Calibri"/>
                <a:cs typeface="Calibri"/>
              </a:rPr>
              <a:t>exposição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um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teratógeno</a:t>
            </a:r>
            <a:r>
              <a:rPr sz="2400" spc="-1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50000"/>
              </a:lnSpc>
              <a:spcBef>
                <a:spcPts val="54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Calibri"/>
                <a:cs typeface="Calibri"/>
              </a:rPr>
              <a:t>História peri-natal: </a:t>
            </a:r>
            <a:r>
              <a:rPr sz="2400" dirty="0">
                <a:latin typeface="Calibri"/>
                <a:cs typeface="Calibri"/>
              </a:rPr>
              <a:t>tipo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20" dirty="0">
                <a:latin typeface="Calibri"/>
                <a:cs typeface="Calibri"/>
              </a:rPr>
              <a:t>parto, </a:t>
            </a:r>
            <a:r>
              <a:rPr sz="2400" spc="-10" dirty="0">
                <a:latin typeface="Calibri"/>
                <a:cs typeface="Calibri"/>
              </a:rPr>
              <a:t>condições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nascimento,  peso, estatura, </a:t>
            </a:r>
            <a:r>
              <a:rPr sz="2400" spc="-10" dirty="0">
                <a:latin typeface="Calibri"/>
                <a:cs typeface="Calibri"/>
              </a:rPr>
              <a:t>perímetro </a:t>
            </a:r>
            <a:r>
              <a:rPr sz="2400" spc="-20" dirty="0">
                <a:latin typeface="Calibri"/>
                <a:cs typeface="Calibri"/>
              </a:rPr>
              <a:t>cefálico, </a:t>
            </a:r>
            <a:r>
              <a:rPr sz="2400" dirty="0">
                <a:latin typeface="Calibri"/>
                <a:cs typeface="Calibri"/>
              </a:rPr>
              <a:t>índice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45" dirty="0">
                <a:latin typeface="Calibri"/>
                <a:cs typeface="Calibri"/>
              </a:rPr>
              <a:t>Apgar, </a:t>
            </a:r>
            <a:r>
              <a:rPr sz="2400" spc="-5" dirty="0">
                <a:latin typeface="Calibri"/>
                <a:cs typeface="Calibri"/>
              </a:rPr>
              <a:t>tempo de  permanência no </a:t>
            </a:r>
            <a:r>
              <a:rPr sz="2400" spc="-10" dirty="0">
                <a:latin typeface="Calibri"/>
                <a:cs typeface="Calibri"/>
              </a:rPr>
              <a:t>hospital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intercorrências</a:t>
            </a:r>
            <a:r>
              <a:rPr sz="2400" spc="-10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469900" marR="34290" indent="-457834" algn="just">
              <a:lnSpc>
                <a:spcPct val="150000"/>
              </a:lnSpc>
              <a:spcBef>
                <a:spcPts val="61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spc="-15" dirty="0">
                <a:latin typeface="Calibri"/>
                <a:cs typeface="Calibri"/>
              </a:rPr>
              <a:t>Evolução </a:t>
            </a:r>
            <a:r>
              <a:rPr sz="2400" b="1" dirty="0">
                <a:latin typeface="Calibri"/>
                <a:cs typeface="Calibri"/>
              </a:rPr>
              <a:t>do </a:t>
            </a:r>
            <a:r>
              <a:rPr sz="2400" b="1" spc="-10" dirty="0">
                <a:latin typeface="Calibri"/>
                <a:cs typeface="Calibri"/>
              </a:rPr>
              <a:t>paciente: </a:t>
            </a:r>
            <a:r>
              <a:rPr sz="2400" spc="-5" dirty="0">
                <a:latin typeface="Calibri"/>
                <a:cs typeface="Calibri"/>
              </a:rPr>
              <a:t>saúde, </a:t>
            </a:r>
            <a:r>
              <a:rPr sz="2400" spc="-15" dirty="0">
                <a:latin typeface="Calibri"/>
                <a:cs typeface="Calibri"/>
              </a:rPr>
              <a:t>crescimento, desenvolvimento  </a:t>
            </a:r>
            <a:r>
              <a:rPr sz="2400" spc="-25" dirty="0">
                <a:latin typeface="Calibri"/>
                <a:cs typeface="Calibri"/>
              </a:rPr>
              <a:t>neuropsicomotor, </a:t>
            </a:r>
            <a:r>
              <a:rPr sz="2400" spc="-10" dirty="0">
                <a:latin typeface="Calibri"/>
                <a:cs typeface="Calibri"/>
              </a:rPr>
              <a:t>avaliações </a:t>
            </a:r>
            <a:r>
              <a:rPr sz="2400" spc="-5" dirty="0">
                <a:latin typeface="Calibri"/>
                <a:cs typeface="Calibri"/>
              </a:rPr>
              <a:t>já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realizadas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2" y="796739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Aconselhamento Genético - AG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0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/>
          <p:nvPr/>
        </p:nvSpPr>
        <p:spPr>
          <a:xfrm>
            <a:off x="3068009" y="1155032"/>
            <a:ext cx="5706132" cy="566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96422" y="796739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Aconselhamento Genético - AG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497306" y="2646702"/>
            <a:ext cx="2830008" cy="936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Heredograma</a:t>
            </a:r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-</a:t>
            </a:r>
            <a:r>
              <a:rPr lang="pt-BR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Probando</a:t>
            </a:r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Termo usado ao que está sendo estudado.</a:t>
            </a:r>
            <a:endParaRPr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9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77421" y="1912051"/>
            <a:ext cx="11764369" cy="395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115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52145" algn="l"/>
                <a:tab pos="2019300" algn="l"/>
              </a:tabLst>
            </a:pPr>
            <a:r>
              <a:rPr lang="pt-BR" sz="2400" spc="-5" dirty="0" smtClean="0">
                <a:latin typeface="Calibri"/>
                <a:cs typeface="Calibri"/>
              </a:rPr>
              <a:t>Afeta </a:t>
            </a:r>
            <a:r>
              <a:rPr lang="pt-BR" sz="2400" spc="-5" dirty="0" err="1" smtClean="0">
                <a:latin typeface="Calibri"/>
                <a:cs typeface="Calibri"/>
              </a:rPr>
              <a:t>ho</a:t>
            </a:r>
            <a:r>
              <a:rPr sz="2400" spc="-5" dirty="0" err="1" smtClean="0">
                <a:latin typeface="Calibri"/>
                <a:cs typeface="Calibri"/>
              </a:rPr>
              <a:t>mens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 err="1">
                <a:latin typeface="Calibri"/>
                <a:cs typeface="Calibri"/>
              </a:rPr>
              <a:t>mulheres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pt-BR" sz="2400" spc="-5" dirty="0" smtClean="0">
                <a:latin typeface="Calibri"/>
                <a:cs typeface="Calibri"/>
              </a:rPr>
              <a:t>igualmente e tem a mesma probabilidade de transmitir o fenótipo aos descendentes.</a:t>
            </a:r>
          </a:p>
          <a:p>
            <a:pPr marL="355600" marR="31115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52145" algn="l"/>
                <a:tab pos="2019300" algn="l"/>
              </a:tabLst>
            </a:pPr>
            <a:r>
              <a:rPr lang="pt-BR" sz="2400" spc="-5" dirty="0" err="1" smtClean="0">
                <a:latin typeface="Calibri"/>
                <a:cs typeface="Calibri"/>
              </a:rPr>
              <a:t>Ex</a:t>
            </a:r>
            <a:r>
              <a:rPr lang="pt-BR" sz="2400" spc="-5" dirty="0" smtClean="0">
                <a:latin typeface="Calibri"/>
                <a:cs typeface="Calibri"/>
              </a:rPr>
              <a:t>: </a:t>
            </a:r>
            <a:r>
              <a:rPr lang="pt-BR" sz="2400" spc="-5" dirty="0" err="1" smtClean="0">
                <a:latin typeface="Calibri"/>
                <a:cs typeface="Calibri"/>
              </a:rPr>
              <a:t>Neurofiblomatose</a:t>
            </a:r>
            <a:endParaRPr lang="pt-BR" sz="2400" spc="-5" dirty="0" smtClean="0">
              <a:latin typeface="Calibri"/>
              <a:cs typeface="Calibri"/>
            </a:endParaRPr>
          </a:p>
          <a:p>
            <a:pPr marL="355600" marR="31115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52145" algn="l"/>
                <a:tab pos="2019300" algn="l"/>
              </a:tabLst>
            </a:pPr>
            <a:r>
              <a:rPr lang="pt-BR" sz="2400" spc="-5" dirty="0" err="1" smtClean="0">
                <a:latin typeface="Calibri"/>
                <a:cs typeface="Calibri"/>
              </a:rPr>
              <a:t>Hipercolesterolomia</a:t>
            </a:r>
            <a:r>
              <a:rPr lang="pt-BR" sz="2400" spc="-5" dirty="0" smtClean="0">
                <a:latin typeface="Calibri"/>
                <a:cs typeface="Calibri"/>
              </a:rPr>
              <a:t> familiar</a:t>
            </a:r>
          </a:p>
          <a:p>
            <a:pPr marL="355600" marR="31115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52145" algn="l"/>
                <a:tab pos="2019300" algn="l"/>
              </a:tabLst>
            </a:pPr>
            <a:r>
              <a:rPr lang="pt-BR" sz="2400" spc="-5" dirty="0" err="1" smtClean="0">
                <a:latin typeface="Calibri"/>
                <a:cs typeface="Calibri"/>
              </a:rPr>
              <a:t>Acondroplasia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</a:p>
          <a:p>
            <a:pPr marL="355600" marR="31115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52145" algn="l"/>
                <a:tab pos="2019300" algn="l"/>
              </a:tabLst>
            </a:pPr>
            <a:r>
              <a:rPr lang="pt-BR" sz="2400" spc="-5" dirty="0" smtClean="0">
                <a:latin typeface="Calibri"/>
                <a:cs typeface="Calibri"/>
              </a:rPr>
              <a:t>Doença de Huntington</a:t>
            </a:r>
          </a:p>
          <a:p>
            <a:pPr marL="355600" marR="31115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52145" algn="l"/>
                <a:tab pos="2019300" algn="l"/>
              </a:tabLst>
            </a:pPr>
            <a:r>
              <a:rPr lang="pt-BR" sz="2400" spc="-5" dirty="0" smtClean="0">
                <a:latin typeface="Calibri"/>
                <a:cs typeface="Calibri"/>
              </a:rPr>
              <a:t>Doença de Machado-Joseph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autossômica dominante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object 8"/>
          <p:cNvSpPr txBox="1">
            <a:spLocks noGrp="1"/>
          </p:cNvSpPr>
          <p:nvPr>
            <p:ph type="title"/>
          </p:nvPr>
        </p:nvSpPr>
        <p:spPr>
          <a:xfrm>
            <a:off x="5785279" y="3312459"/>
            <a:ext cx="4660900" cy="87884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O </a:t>
            </a:r>
            <a:r>
              <a:rPr sz="2800" b="1" spc="-15" dirty="0">
                <a:latin typeface="Calibri"/>
                <a:cs typeface="Calibri"/>
              </a:rPr>
              <a:t>Heredograma </a:t>
            </a:r>
            <a:r>
              <a:rPr sz="2800" b="1" spc="-5" dirty="0">
                <a:latin typeface="Calibri"/>
                <a:cs typeface="Calibri"/>
              </a:rPr>
              <a:t>é </a:t>
            </a:r>
            <a:r>
              <a:rPr sz="2800" b="1" spc="-10" dirty="0">
                <a:latin typeface="Calibri"/>
                <a:cs typeface="Calibri"/>
              </a:rPr>
              <a:t>fundamental  </a:t>
            </a:r>
            <a:r>
              <a:rPr sz="2800" b="1" spc="-20" dirty="0">
                <a:latin typeface="Calibri"/>
                <a:cs typeface="Calibri"/>
              </a:rPr>
              <a:t>para </a:t>
            </a:r>
            <a:r>
              <a:rPr sz="2800" b="1" spc="-10" dirty="0">
                <a:latin typeface="Calibri"/>
                <a:cs typeface="Calibri"/>
              </a:rPr>
              <a:t>definir </a:t>
            </a:r>
            <a:r>
              <a:rPr sz="2800" b="1" spc="-5" dirty="0">
                <a:latin typeface="Calibri"/>
                <a:cs typeface="Calibri"/>
              </a:rPr>
              <a:t>o </a:t>
            </a:r>
            <a:r>
              <a:rPr sz="2800" b="1" spc="-10" dirty="0">
                <a:latin typeface="Calibri"/>
                <a:cs typeface="Calibri"/>
              </a:rPr>
              <a:t>modo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herança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63974" y="1786916"/>
            <a:ext cx="11000079" cy="3239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 err="1" smtClean="0">
                <a:latin typeface="Calibri"/>
                <a:cs typeface="Calibri"/>
              </a:rPr>
              <a:t>Afeta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homens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mulheres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em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igual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proporção</a:t>
            </a:r>
            <a:r>
              <a:rPr sz="2400" spc="-1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marR="316230" indent="-342900">
              <a:lnSpc>
                <a:spcPct val="15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Afeta </a:t>
            </a:r>
            <a:r>
              <a:rPr sz="2400" spc="-5" dirty="0">
                <a:latin typeface="Calibri"/>
                <a:cs typeface="Calibri"/>
              </a:rPr>
              <a:t>apenas uma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geração  </a:t>
            </a:r>
            <a:r>
              <a:rPr sz="2400" spc="-5" dirty="0">
                <a:latin typeface="Calibri"/>
                <a:cs typeface="Calibri"/>
              </a:rPr>
              <a:t>de uma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irmandade</a:t>
            </a:r>
            <a:r>
              <a:rPr sz="2400" dirty="0">
                <a:latin typeface="Calibri"/>
                <a:cs typeface="Calibri"/>
              </a:rPr>
              <a:t>;</a:t>
            </a:r>
          </a:p>
          <a:p>
            <a:pPr marL="355600" marR="203200" indent="-342900">
              <a:lnSpc>
                <a:spcPct val="15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Herda-se </a:t>
            </a:r>
            <a:r>
              <a:rPr sz="2400" spc="-5" dirty="0">
                <a:latin typeface="Calibri"/>
                <a:cs typeface="Calibri"/>
              </a:rPr>
              <a:t>um </a:t>
            </a:r>
            <a:r>
              <a:rPr sz="2400" dirty="0">
                <a:latin typeface="Calibri"/>
                <a:cs typeface="Calibri"/>
              </a:rPr>
              <a:t>alelo </a:t>
            </a:r>
            <a:r>
              <a:rPr sz="2400" spc="-15" dirty="0">
                <a:latin typeface="Calibri"/>
                <a:cs typeface="Calibri"/>
              </a:rPr>
              <a:t>mutante  </a:t>
            </a:r>
            <a:r>
              <a:rPr sz="2400" spc="-5" dirty="0">
                <a:latin typeface="Calibri"/>
                <a:cs typeface="Calibri"/>
              </a:rPr>
              <a:t>de cada </a:t>
            </a:r>
            <a:r>
              <a:rPr sz="2400" spc="-10" dirty="0">
                <a:latin typeface="Calibri"/>
                <a:cs typeface="Calibri"/>
              </a:rPr>
              <a:t>genitor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(normais</a:t>
            </a:r>
            <a:r>
              <a:rPr sz="2400" spc="-5" dirty="0">
                <a:latin typeface="Calibri"/>
                <a:cs typeface="Calibri"/>
              </a:rPr>
              <a:t>);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623185" algn="l"/>
              </a:tabLst>
            </a:pPr>
            <a:r>
              <a:rPr sz="2400" spc="-5" dirty="0">
                <a:latin typeface="Calibri"/>
                <a:cs typeface="Calibri"/>
              </a:rPr>
              <a:t>Consangüinidad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eqü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;</a:t>
            </a:r>
          </a:p>
          <a:p>
            <a:pPr marL="355600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Risco de </a:t>
            </a:r>
            <a:r>
              <a:rPr sz="2400" spc="-10" dirty="0" err="1">
                <a:latin typeface="Calibri"/>
                <a:cs typeface="Calibri"/>
              </a:rPr>
              <a:t>recorrência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na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irmandade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25%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8115" y="2367180"/>
            <a:ext cx="3816350" cy="194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autossômica recessiva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8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4015" y="151440"/>
            <a:ext cx="304038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551" y="1225124"/>
            <a:ext cx="11339307" cy="241882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Doenças Genéticas – Introdução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Aconselhamento Genético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Doenças autossômicas dominantes e recessivas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Diagnóstico de doenças genéticas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pt-BR" sz="2400" b="1" dirty="0" err="1" smtClean="0"/>
              <a:t>Neurofibromatose</a:t>
            </a:r>
            <a:endParaRPr lang="pt-BR" sz="2400" b="1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pt-BR" sz="2400" b="1" dirty="0" err="1" smtClean="0"/>
              <a:t>Osteogenese</a:t>
            </a:r>
            <a:r>
              <a:rPr lang="pt-BR" sz="2400" b="1" dirty="0" smtClean="0"/>
              <a:t> Imperfeita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pt-BR" sz="2400" b="1" dirty="0" smtClean="0"/>
              <a:t>Albinismo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pt-BR" sz="2400" b="1" dirty="0" smtClean="0"/>
              <a:t>Fibrose Cística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pt-BR" sz="2400" b="1" dirty="0" smtClean="0"/>
              <a:t>Síndromes: Down, </a:t>
            </a:r>
            <a:r>
              <a:rPr lang="pt-BR" sz="2400" b="1" dirty="0" err="1" smtClean="0"/>
              <a:t>Duchenne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Tay</a:t>
            </a:r>
            <a:r>
              <a:rPr lang="pt-BR" sz="2400" b="1" dirty="0" smtClean="0"/>
              <a:t>-Sachs, Chi-Du-Chat, Patau, Edwards, Turner, </a:t>
            </a:r>
            <a:r>
              <a:rPr lang="pt-BR" sz="2400" b="1" dirty="0" err="1" smtClean="0"/>
              <a:t>Klinefelter</a:t>
            </a:r>
            <a:endParaRPr lang="pt-BR" sz="2400" b="1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pt-BR" sz="24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b="1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/>
          <p:nvPr/>
        </p:nvSpPr>
        <p:spPr>
          <a:xfrm>
            <a:off x="497306" y="1731035"/>
            <a:ext cx="10774863" cy="349069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Afeta </a:t>
            </a:r>
            <a:r>
              <a:rPr sz="2400" spc="-5" dirty="0">
                <a:latin typeface="Calibri"/>
                <a:cs typeface="Calibri"/>
              </a:rPr>
              <a:t>homens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predominantemente</a:t>
            </a:r>
            <a:r>
              <a:rPr sz="2400" spc="-10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4965" marR="229235" indent="-342900">
              <a:lnSpc>
                <a:spcPct val="150000"/>
              </a:lnSpc>
              <a:spcBef>
                <a:spcPts val="11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Transmissão através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portadora 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spc="-5" dirty="0">
                <a:latin typeface="Calibri"/>
                <a:cs typeface="Calibri"/>
              </a:rPr>
              <a:t>seus filhos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homens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4965" marR="21590" indent="-342900">
              <a:lnSpc>
                <a:spcPct val="1500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Homens </a:t>
            </a:r>
            <a:r>
              <a:rPr sz="2400" spc="-15" dirty="0">
                <a:latin typeface="Calibri"/>
                <a:cs typeface="Calibri"/>
              </a:rPr>
              <a:t>afetados </a:t>
            </a:r>
            <a:r>
              <a:rPr sz="2400" dirty="0">
                <a:latin typeface="Calibri"/>
                <a:cs typeface="Calibri"/>
              </a:rPr>
              <a:t>não </a:t>
            </a:r>
            <a:r>
              <a:rPr sz="2400" spc="-10" dirty="0">
                <a:latin typeface="Calibri"/>
                <a:cs typeface="Calibri"/>
              </a:rPr>
              <a:t>transmitem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doença </a:t>
            </a:r>
            <a:r>
              <a:rPr sz="2400" spc="-10" dirty="0">
                <a:latin typeface="Calibri"/>
                <a:cs typeface="Calibri"/>
              </a:rPr>
              <a:t>para </a:t>
            </a:r>
            <a:r>
              <a:rPr sz="2400" spc="-5" dirty="0">
                <a:latin typeface="Calibri"/>
                <a:cs typeface="Calibri"/>
              </a:rPr>
              <a:t>seus filhos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25" dirty="0">
                <a:latin typeface="Calibri"/>
                <a:cs typeface="Calibri"/>
              </a:rPr>
              <a:t>sexo  </a:t>
            </a:r>
            <a:r>
              <a:rPr sz="2400" spc="-5" dirty="0">
                <a:latin typeface="Calibri"/>
                <a:cs typeface="Calibri"/>
              </a:rPr>
              <a:t>masculino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4965" marR="415290" indent="-3429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Filhas mulheres de </a:t>
            </a:r>
            <a:r>
              <a:rPr sz="2400" spc="-15" dirty="0">
                <a:latin typeface="Calibri"/>
                <a:cs typeface="Calibri"/>
              </a:rPr>
              <a:t>afetados </a:t>
            </a:r>
            <a:r>
              <a:rPr sz="2400" spc="-5" dirty="0">
                <a:latin typeface="Calibri"/>
                <a:cs typeface="Calibri"/>
              </a:rPr>
              <a:t>são  </a:t>
            </a:r>
            <a:r>
              <a:rPr sz="2400" spc="-10" dirty="0" err="1">
                <a:latin typeface="Calibri"/>
                <a:cs typeface="Calibri"/>
              </a:rPr>
              <a:t>sempre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portadoras</a:t>
            </a:r>
            <a:endParaRPr lang="pt-BR" sz="2400" spc="-10" dirty="0" smtClean="0">
              <a:latin typeface="Calibri"/>
              <a:cs typeface="Calibri"/>
            </a:endParaRPr>
          </a:p>
          <a:p>
            <a:pPr marL="354965" marR="415290" indent="-3429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400" spc="-10" dirty="0" err="1" smtClean="0">
                <a:latin typeface="Calibri"/>
                <a:cs typeface="Calibri"/>
              </a:rPr>
              <a:t>Ex</a:t>
            </a:r>
            <a:r>
              <a:rPr lang="pt-BR" sz="2400" spc="-10" dirty="0" smtClean="0">
                <a:latin typeface="Calibri"/>
                <a:cs typeface="Calibri"/>
              </a:rPr>
              <a:t>: Hemofilia A, Daltonismo, Distrofia Muscular de </a:t>
            </a:r>
            <a:r>
              <a:rPr lang="pt-BR" sz="2400" spc="-10" dirty="0" err="1" smtClean="0">
                <a:latin typeface="Calibri"/>
                <a:cs typeface="Calibri"/>
              </a:rPr>
              <a:t>Duchenne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autossômica recessiva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4" name="Espaço Reservado para Número de Slide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1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90950" y="2078162"/>
            <a:ext cx="4798695" cy="3085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Medidas</a:t>
            </a:r>
            <a:r>
              <a:rPr sz="2400" spc="25" dirty="0" smtClean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antropométricas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 err="1">
                <a:latin typeface="Calibri"/>
                <a:cs typeface="Calibri"/>
              </a:rPr>
              <a:t>Malformações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maiores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Defeitos </a:t>
            </a:r>
            <a:r>
              <a:rPr sz="2400" spc="-10" dirty="0">
                <a:latin typeface="Calibri"/>
                <a:cs typeface="Calibri"/>
              </a:rPr>
              <a:t>menores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dismorfias</a:t>
            </a:r>
            <a:r>
              <a:rPr sz="2400" spc="-10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 err="1" smtClean="0">
                <a:latin typeface="Calibri"/>
                <a:cs typeface="Calibri"/>
              </a:rPr>
              <a:t>Dermatoglifos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 err="1" smtClean="0">
                <a:latin typeface="Calibri"/>
                <a:cs typeface="Calibri"/>
              </a:rPr>
              <a:t>Fotografia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Diagnóstico e Exames físicos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7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94611" y="1917995"/>
            <a:ext cx="10524099" cy="2402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 smtClean="0">
                <a:latin typeface="Calibri"/>
                <a:cs typeface="Calibri"/>
              </a:rPr>
              <a:t>Dados </a:t>
            </a:r>
            <a:r>
              <a:rPr sz="2400" b="1" spc="-5" dirty="0">
                <a:latin typeface="Calibri"/>
                <a:cs typeface="Calibri"/>
              </a:rPr>
              <a:t>positivos: </a:t>
            </a:r>
            <a:r>
              <a:rPr sz="2400" spc="-10" dirty="0">
                <a:latin typeface="Calibri"/>
                <a:cs typeface="Calibri"/>
              </a:rPr>
              <a:t>resumo </a:t>
            </a:r>
            <a:r>
              <a:rPr sz="2400" spc="-5" dirty="0">
                <a:latin typeface="Calibri"/>
                <a:cs typeface="Calibri"/>
              </a:rPr>
              <a:t>dos achados </a:t>
            </a:r>
            <a:r>
              <a:rPr sz="2400" spc="-10" dirty="0">
                <a:latin typeface="Calibri"/>
                <a:cs typeface="Calibri"/>
              </a:rPr>
              <a:t>importantes </a:t>
            </a:r>
            <a:r>
              <a:rPr sz="2400" spc="-5" dirty="0">
                <a:latin typeface="Calibri"/>
                <a:cs typeface="Calibri"/>
              </a:rPr>
              <a:t>da </a:t>
            </a:r>
            <a:r>
              <a:rPr sz="2400" spc="-15" dirty="0">
                <a:latin typeface="Calibri"/>
                <a:cs typeface="Calibri"/>
              </a:rPr>
              <a:t>história 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 err="1">
                <a:latin typeface="Calibri"/>
                <a:cs typeface="Calibri"/>
              </a:rPr>
              <a:t>exame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físico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Malformações </a:t>
            </a:r>
            <a:r>
              <a:rPr sz="2400" b="1" dirty="0">
                <a:latin typeface="Calibri"/>
                <a:cs typeface="Calibri"/>
              </a:rPr>
              <a:t>isoladas 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múltiplas</a:t>
            </a:r>
            <a:r>
              <a:rPr sz="2400" spc="-5" dirty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Deficiência </a:t>
            </a:r>
            <a:r>
              <a:rPr sz="2400" b="1" spc="-10" dirty="0">
                <a:latin typeface="Calibri"/>
                <a:cs typeface="Calibri"/>
              </a:rPr>
              <a:t>intelectual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spc="-10" dirty="0">
                <a:latin typeface="Calibri"/>
                <a:cs typeface="Calibri"/>
              </a:rPr>
              <a:t>alterações neurológicas</a:t>
            </a:r>
            <a:r>
              <a:rPr sz="2400" spc="-10" dirty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  <a:p>
            <a:pPr marL="355600" marR="1372870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Existe </a:t>
            </a:r>
            <a:r>
              <a:rPr sz="2400" spc="-5" dirty="0">
                <a:latin typeface="Calibri"/>
                <a:cs typeface="Calibri"/>
              </a:rPr>
              <a:t>um </a:t>
            </a:r>
            <a:r>
              <a:rPr sz="2400" b="1" spc="-10" dirty="0">
                <a:latin typeface="Calibri"/>
                <a:cs typeface="Calibri"/>
              </a:rPr>
              <a:t>padrão característico</a:t>
            </a:r>
            <a:r>
              <a:rPr sz="2400" spc="-10" dirty="0">
                <a:latin typeface="Calibri"/>
                <a:cs typeface="Calibri"/>
              </a:rPr>
              <a:t>?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437866" y="660478"/>
            <a:ext cx="4409598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Resumo do Diagnóstico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1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48336" y="1622015"/>
            <a:ext cx="11129682" cy="316432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Solicitação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avaliação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outros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especialistas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marR="142240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Exames </a:t>
            </a:r>
            <a:r>
              <a:rPr sz="2400" spc="-5" dirty="0">
                <a:latin typeface="Calibri"/>
                <a:cs typeface="Calibri"/>
              </a:rPr>
              <a:t>de imagem </a:t>
            </a:r>
            <a:r>
              <a:rPr sz="2400" spc="-10" dirty="0">
                <a:latin typeface="Calibri"/>
                <a:cs typeface="Calibri"/>
              </a:rPr>
              <a:t>(sistema </a:t>
            </a:r>
            <a:r>
              <a:rPr sz="2400" spc="-5" dirty="0">
                <a:latin typeface="Calibri"/>
                <a:cs typeface="Calibri"/>
              </a:rPr>
              <a:t>nervoso </a:t>
            </a:r>
            <a:r>
              <a:rPr sz="2400" spc="-10" dirty="0">
                <a:latin typeface="Calibri"/>
                <a:cs typeface="Calibri"/>
              </a:rPr>
              <a:t>central, ossos, </a:t>
            </a:r>
            <a:r>
              <a:rPr sz="2400" spc="-20" dirty="0">
                <a:latin typeface="Calibri"/>
                <a:cs typeface="Calibri"/>
              </a:rPr>
              <a:t>órgãos  </a:t>
            </a:r>
            <a:r>
              <a:rPr sz="2400" spc="-10" dirty="0">
                <a:latin typeface="Calibri"/>
                <a:cs typeface="Calibri"/>
              </a:rPr>
              <a:t>internos</a:t>
            </a:r>
            <a:r>
              <a:rPr sz="2400" spc="-10" dirty="0">
                <a:latin typeface="Calibri"/>
                <a:cs typeface="Calibri"/>
              </a:rPr>
              <a:t>);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Exames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genéticos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756285" marR="260985" lvl="1" indent="-287020">
              <a:lnSpc>
                <a:spcPct val="150000"/>
              </a:lnSpc>
              <a:spcBef>
                <a:spcPts val="57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Qual </a:t>
            </a:r>
            <a:r>
              <a:rPr sz="2400" spc="-15" dirty="0">
                <a:latin typeface="Calibri"/>
                <a:cs typeface="Calibri"/>
              </a:rPr>
              <a:t>exame? </a:t>
            </a:r>
            <a:r>
              <a:rPr sz="2400" spc="-5" dirty="0">
                <a:latin typeface="Calibri"/>
                <a:cs typeface="Calibri"/>
              </a:rPr>
              <a:t>(Cariótipo, </a:t>
            </a:r>
            <a:r>
              <a:rPr sz="2400" spc="-15" dirty="0">
                <a:latin typeface="Calibri"/>
                <a:cs typeface="Calibri"/>
              </a:rPr>
              <a:t>testes </a:t>
            </a:r>
            <a:r>
              <a:rPr sz="2400" spc="-10" dirty="0">
                <a:latin typeface="Calibri"/>
                <a:cs typeface="Calibri"/>
              </a:rPr>
              <a:t>bioquímicos, </a:t>
            </a:r>
            <a:r>
              <a:rPr sz="2400" dirty="0">
                <a:latin typeface="Calibri"/>
                <a:cs typeface="Calibri"/>
              </a:rPr>
              <a:t>análise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  </a:t>
            </a:r>
            <a:r>
              <a:rPr sz="2400" spc="-5" dirty="0" smtClean="0">
                <a:latin typeface="Calibri"/>
                <a:cs typeface="Calibri"/>
              </a:rPr>
              <a:t>DNA</a:t>
            </a:r>
            <a:r>
              <a:rPr lang="pt-BR" sz="2400" spc="-5" dirty="0" smtClean="0">
                <a:latin typeface="Calibri"/>
                <a:cs typeface="Calibri"/>
              </a:rPr>
              <a:t>, </a:t>
            </a:r>
            <a:r>
              <a:rPr lang="pt-BR" sz="2400" spc="-5" dirty="0" err="1" smtClean="0">
                <a:latin typeface="Calibri"/>
                <a:cs typeface="Calibri"/>
              </a:rPr>
              <a:t>etc</a:t>
            </a:r>
            <a:r>
              <a:rPr sz="2400" spc="-5" dirty="0" smtClean="0">
                <a:latin typeface="Calibri"/>
                <a:cs typeface="Calibri"/>
              </a:rPr>
              <a:t>);</a:t>
            </a:r>
            <a:endParaRPr sz="24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150000"/>
              </a:lnSpc>
              <a:spcBef>
                <a:spcPts val="58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Em qual tecido </a:t>
            </a:r>
            <a:r>
              <a:rPr sz="2400" spc="-15" dirty="0">
                <a:latin typeface="Calibri"/>
                <a:cs typeface="Calibri"/>
              </a:rPr>
              <a:t>deve </a:t>
            </a:r>
            <a:r>
              <a:rPr sz="2400" spc="-5" dirty="0">
                <a:latin typeface="Calibri"/>
                <a:cs typeface="Calibri"/>
              </a:rPr>
              <a:t>ser </a:t>
            </a:r>
            <a:r>
              <a:rPr sz="2400" spc="-10" dirty="0">
                <a:latin typeface="Calibri"/>
                <a:cs typeface="Calibri"/>
              </a:rPr>
              <a:t>realizado? </a:t>
            </a:r>
            <a:r>
              <a:rPr sz="2400" spc="-5" dirty="0">
                <a:latin typeface="Calibri"/>
                <a:cs typeface="Calibri"/>
              </a:rPr>
              <a:t>(sangue, pele, </a:t>
            </a:r>
            <a:r>
              <a:rPr sz="2400" dirty="0">
                <a:latin typeface="Calibri"/>
                <a:cs typeface="Calibri"/>
              </a:rPr>
              <a:t>líquido  </a:t>
            </a:r>
            <a:r>
              <a:rPr sz="2400" spc="-10" dirty="0">
                <a:latin typeface="Calibri"/>
                <a:cs typeface="Calibri"/>
              </a:rPr>
              <a:t>amniótico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lang="pt-BR" sz="2400" spc="-10" dirty="0" err="1" smtClean="0">
                <a:latin typeface="Calibri"/>
                <a:cs typeface="Calibri"/>
              </a:rPr>
              <a:t>etc</a:t>
            </a:r>
            <a:r>
              <a:rPr sz="2400" spc="-10" dirty="0" smtClean="0">
                <a:latin typeface="Calibri"/>
                <a:cs typeface="Calibri"/>
              </a:rPr>
              <a:t>);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Avaliação complementar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0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95785" y="1902856"/>
            <a:ext cx="11122926" cy="17066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Diagnóstico clínico: </a:t>
            </a:r>
            <a:r>
              <a:rPr sz="2400" spc="-20" dirty="0">
                <a:latin typeface="Calibri"/>
                <a:cs typeface="Calibri"/>
              </a:rPr>
              <a:t>herança </a:t>
            </a:r>
            <a:r>
              <a:rPr sz="2400" spc="-15" dirty="0">
                <a:latin typeface="Calibri"/>
                <a:cs typeface="Calibri"/>
              </a:rPr>
              <a:t>multifatorial, </a:t>
            </a:r>
            <a:r>
              <a:rPr sz="2400" spc="-20" dirty="0">
                <a:latin typeface="Calibri"/>
                <a:cs typeface="Calibri"/>
              </a:rPr>
              <a:t>herança  </a:t>
            </a:r>
            <a:r>
              <a:rPr sz="2400" spc="-10" dirty="0">
                <a:latin typeface="Calibri"/>
                <a:cs typeface="Calibri"/>
              </a:rPr>
              <a:t>desconhecida, </a:t>
            </a:r>
            <a:r>
              <a:rPr sz="2400" spc="-5" dirty="0">
                <a:latin typeface="Calibri"/>
                <a:cs typeface="Calibri"/>
              </a:rPr>
              <a:t>algumas </a:t>
            </a:r>
            <a:r>
              <a:rPr sz="2400" spc="-15" dirty="0">
                <a:latin typeface="Calibri"/>
                <a:cs typeface="Calibri"/>
              </a:rPr>
              <a:t>heranças </a:t>
            </a:r>
            <a:r>
              <a:rPr sz="2400" spc="-10" dirty="0">
                <a:latin typeface="Calibri"/>
                <a:cs typeface="Calibri"/>
              </a:rPr>
              <a:t>mendelianas </a:t>
            </a:r>
            <a:r>
              <a:rPr sz="2400" spc="-15" dirty="0">
                <a:latin typeface="Calibri"/>
                <a:cs typeface="Calibri"/>
              </a:rPr>
              <a:t>com  </a:t>
            </a:r>
            <a:r>
              <a:rPr sz="2400" spc="-10" dirty="0">
                <a:latin typeface="Calibri"/>
                <a:cs typeface="Calibri"/>
              </a:rPr>
              <a:t>gene conhecido </a:t>
            </a:r>
            <a:r>
              <a:rPr sz="2400" spc="-5" dirty="0">
                <a:latin typeface="Calibri"/>
                <a:cs typeface="Calibri"/>
              </a:rPr>
              <a:t>mas </a:t>
            </a:r>
            <a:r>
              <a:rPr sz="2400" spc="-15" dirty="0">
                <a:latin typeface="Calibri"/>
                <a:cs typeface="Calibri"/>
              </a:rPr>
              <a:t>muitas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mutações</a:t>
            </a:r>
            <a:r>
              <a:rPr sz="2400" spc="-1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marR="361315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Exames </a:t>
            </a:r>
            <a:r>
              <a:rPr sz="2400" spc="-10" dirty="0">
                <a:latin typeface="Calibri"/>
                <a:cs typeface="Calibri"/>
              </a:rPr>
              <a:t>genéticos: </a:t>
            </a:r>
            <a:r>
              <a:rPr sz="2400" spc="-15" dirty="0">
                <a:latin typeface="Calibri"/>
                <a:cs typeface="Calibri"/>
              </a:rPr>
              <a:t>Cariótipo, </a:t>
            </a:r>
            <a:r>
              <a:rPr sz="2400" spc="-20" dirty="0">
                <a:latin typeface="Calibri"/>
                <a:cs typeface="Calibri"/>
              </a:rPr>
              <a:t>testes </a:t>
            </a:r>
            <a:r>
              <a:rPr sz="2400" spc="-10" dirty="0">
                <a:latin typeface="Calibri"/>
                <a:cs typeface="Calibri"/>
              </a:rPr>
              <a:t>bioquímicos,  </a:t>
            </a:r>
            <a:r>
              <a:rPr sz="2400" spc="-5" dirty="0">
                <a:latin typeface="Calibri"/>
                <a:cs typeface="Calibri"/>
              </a:rPr>
              <a:t>análise</a:t>
            </a:r>
            <a:r>
              <a:rPr sz="2400" spc="-5" dirty="0">
                <a:latin typeface="Calibri"/>
                <a:cs typeface="Calibri"/>
              </a:rPr>
              <a:t> do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Diagnóstico clinico e 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24</a:t>
            </a:fld>
            <a:endParaRPr lang="pt-BR"/>
          </a:p>
        </p:txBody>
      </p:sp>
      <p:pic>
        <p:nvPicPr>
          <p:cNvPr id="27650" name="Picture 2" descr="Quando vale a pena fazer teste genético para diagnosticar doenças? -  20/12/2018 - UOL VivaB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8" y="4030347"/>
            <a:ext cx="3908272" cy="260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94611" y="1640458"/>
            <a:ext cx="8463288" cy="252678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Déficit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crescimento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 err="1">
                <a:latin typeface="Calibri"/>
                <a:cs typeface="Calibri"/>
              </a:rPr>
              <a:t>Deficiência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intelectual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 err="1">
                <a:latin typeface="Calibri"/>
                <a:cs typeface="Calibri"/>
              </a:rPr>
              <a:t>Sinais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dismórficos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Malformações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20" dirty="0">
                <a:latin typeface="Calibri"/>
                <a:cs typeface="Calibri"/>
              </a:rPr>
              <a:t>órgãos </a:t>
            </a:r>
            <a:r>
              <a:rPr sz="2400" spc="-15" dirty="0">
                <a:latin typeface="Calibri"/>
                <a:cs typeface="Calibri"/>
              </a:rPr>
              <a:t>internos </a:t>
            </a:r>
            <a:r>
              <a:rPr sz="2400" spc="-5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Cardiopatia  congênita</a:t>
            </a:r>
            <a:r>
              <a:rPr sz="2400" spc="-1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Alterações cromossômicas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3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27547" y="1482051"/>
            <a:ext cx="11546006" cy="287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10" dirty="0" smtClean="0">
                <a:latin typeface="Calibri"/>
                <a:cs typeface="Calibri"/>
              </a:rPr>
              <a:t>INTERVENÇÃO</a:t>
            </a:r>
            <a:r>
              <a:rPr lang="pt-BR" sz="2400" spc="-10" dirty="0" smtClean="0">
                <a:latin typeface="Calibri"/>
                <a:cs typeface="Calibri"/>
              </a:rPr>
              <a:t>/Tratamento </a:t>
            </a:r>
            <a:endParaRPr sz="2400" dirty="0">
              <a:latin typeface="Calibri"/>
              <a:cs typeface="Calibri"/>
            </a:endParaRPr>
          </a:p>
          <a:p>
            <a:pPr marL="354965" marR="14478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Aconselhamento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genético: </a:t>
            </a:r>
            <a:r>
              <a:rPr sz="2400" spc="-5" dirty="0">
                <a:latin typeface="Calibri"/>
                <a:cs typeface="Calibri"/>
              </a:rPr>
              <a:t>etiologia, </a:t>
            </a:r>
            <a:r>
              <a:rPr sz="2400" spc="-15" dirty="0">
                <a:latin typeface="Calibri"/>
                <a:cs typeface="Calibri"/>
              </a:rPr>
              <a:t>prognóstico, </a:t>
            </a:r>
            <a:r>
              <a:rPr sz="2400" spc="-5" dirty="0">
                <a:latin typeface="Calibri"/>
                <a:cs typeface="Calibri"/>
              </a:rPr>
              <a:t>risco de  </a:t>
            </a:r>
            <a:r>
              <a:rPr sz="2400" spc="-10" dirty="0">
                <a:latin typeface="Calibri"/>
                <a:cs typeface="Calibri"/>
              </a:rPr>
              <a:t>recorrência, </a:t>
            </a:r>
            <a:r>
              <a:rPr sz="2400" spc="-5" dirty="0">
                <a:latin typeface="Calibri"/>
                <a:cs typeface="Calibri"/>
              </a:rPr>
              <a:t>possibilidades de manejo do risco </a:t>
            </a:r>
            <a:r>
              <a:rPr sz="2400" spc="-10" dirty="0">
                <a:latin typeface="Calibri"/>
                <a:cs typeface="Calibri"/>
              </a:rPr>
              <a:t>(opções  reprodutivas), </a:t>
            </a:r>
            <a:r>
              <a:rPr sz="2400" spc="-5" dirty="0">
                <a:latin typeface="Calibri"/>
                <a:cs typeface="Calibri"/>
              </a:rPr>
              <a:t>possibilidade de </a:t>
            </a:r>
            <a:r>
              <a:rPr sz="2400" spc="-10" dirty="0">
                <a:latin typeface="Calibri"/>
                <a:cs typeface="Calibri"/>
              </a:rPr>
              <a:t>diagnóstico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pré</a:t>
            </a:r>
            <a:r>
              <a:rPr sz="2400" spc="-5" dirty="0">
                <a:latin typeface="Calibri"/>
                <a:cs typeface="Calibri"/>
              </a:rPr>
              <a:t>-natal;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Seguimento: acompanhamento </a:t>
            </a:r>
            <a:r>
              <a:rPr sz="2400" spc="-5" dirty="0">
                <a:latin typeface="Calibri"/>
                <a:cs typeface="Calibri"/>
              </a:rPr>
              <a:t>da </a:t>
            </a:r>
            <a:r>
              <a:rPr sz="2400" spc="-15" dirty="0">
                <a:latin typeface="Calibri"/>
                <a:cs typeface="Calibri"/>
              </a:rPr>
              <a:t>evolução, </a:t>
            </a:r>
            <a:r>
              <a:rPr sz="2400" spc="-10" dirty="0">
                <a:latin typeface="Calibri"/>
                <a:cs typeface="Calibri"/>
              </a:rPr>
              <a:t>complicações,  </a:t>
            </a:r>
            <a:r>
              <a:rPr sz="2400" spc="-15" dirty="0">
                <a:latin typeface="Calibri"/>
                <a:cs typeface="Calibri"/>
              </a:rPr>
              <a:t>testagem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outros familiares, opções </a:t>
            </a:r>
            <a:r>
              <a:rPr sz="2400" spc="-15" dirty="0">
                <a:latin typeface="Calibri"/>
                <a:cs typeface="Calibri"/>
              </a:rPr>
              <a:t>reprodutivas para </a:t>
            </a:r>
            <a:r>
              <a:rPr sz="2400" dirty="0">
                <a:latin typeface="Calibri"/>
                <a:cs typeface="Calibri"/>
              </a:rPr>
              <a:t>o  </a:t>
            </a:r>
            <a:r>
              <a:rPr sz="2400" spc="-15" dirty="0">
                <a:latin typeface="Calibri"/>
                <a:cs typeface="Calibri"/>
              </a:rPr>
              <a:t>afetado</a:t>
            </a:r>
            <a:r>
              <a:rPr sz="2400" spc="-1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Diagnóstico etapas da avaliação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26</a:t>
            </a:fld>
            <a:endParaRPr lang="pt-BR"/>
          </a:p>
        </p:txBody>
      </p:sp>
      <p:pic>
        <p:nvPicPr>
          <p:cNvPr id="25602" name="Picture 2" descr="Exames genéticos transformam a vida de autistas - Saúde Busi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24" y="4361494"/>
            <a:ext cx="4939115" cy="232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287648" y="260616"/>
            <a:ext cx="5836412" cy="594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9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6262951" y="1757184"/>
            <a:ext cx="5569635" cy="2649082"/>
            <a:chOff x="395541" y="1772792"/>
            <a:chExt cx="6720840" cy="3758565"/>
          </a:xfrm>
        </p:grpSpPr>
        <p:sp>
          <p:nvSpPr>
            <p:cNvPr id="11" name="object 11"/>
            <p:cNvSpPr/>
            <p:nvPr/>
          </p:nvSpPr>
          <p:spPr>
            <a:xfrm>
              <a:off x="4638039" y="1772792"/>
              <a:ext cx="2478150" cy="3095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541" y="1786381"/>
              <a:ext cx="3716274" cy="3744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78585" y="1686085"/>
            <a:ext cx="55482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202124"/>
                </a:solidFill>
              </a:rPr>
              <a:t>- É </a:t>
            </a:r>
            <a:r>
              <a:rPr lang="pt-BR" sz="2400" b="0" i="0" dirty="0" smtClean="0">
                <a:solidFill>
                  <a:srgbClr val="202124"/>
                </a:solidFill>
                <a:effectLst/>
              </a:rPr>
              <a:t>um distúrbio genético causado pela divisão celular anormal, o que resulta em material genético extra do cromossomo 21.</a:t>
            </a:r>
          </a:p>
          <a:p>
            <a:pPr algn="just"/>
            <a:endParaRPr lang="pt-BR" sz="2400" dirty="0">
              <a:solidFill>
                <a:srgbClr val="202124"/>
              </a:solidFill>
            </a:endParaRPr>
          </a:p>
          <a:p>
            <a:pPr algn="just">
              <a:buFontTx/>
              <a:buChar char="-"/>
            </a:pPr>
            <a:r>
              <a:rPr lang="pt-BR" sz="2400" b="0" i="0" dirty="0" smtClean="0">
                <a:solidFill>
                  <a:srgbClr val="202124"/>
                </a:solidFill>
                <a:effectLst/>
              </a:rPr>
              <a:t>Provoca uma aparência facial distinta, deficiência mental, atrasos no desenvolvimento e alguns casos estão relacionados com doença cardíaca/tireoidite.</a:t>
            </a:r>
            <a:endParaRPr lang="pt-BR" sz="2400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480407" y="541930"/>
            <a:ext cx="7567828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Alterações cromossômicas - Síndrome de Down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78409" y="1465277"/>
            <a:ext cx="11540551" cy="5072063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 smtClean="0">
                <a:cs typeface="Arial" charset="0"/>
              </a:rPr>
              <a:t>Os </a:t>
            </a:r>
            <a:r>
              <a:rPr lang="pt-BR" sz="2400" dirty="0">
                <a:cs typeface="Arial" charset="0"/>
              </a:rPr>
              <a:t>indivíduos portadores dessa síndrome possuem um cromossomo a mais no par 21 </a:t>
            </a:r>
            <a:r>
              <a:rPr lang="pt-BR" sz="2400" dirty="0" smtClean="0">
                <a:cs typeface="Arial" charset="0"/>
              </a:rPr>
              <a:t>autossômico/</a:t>
            </a:r>
            <a:r>
              <a:rPr lang="pt-BR" sz="2400" dirty="0" err="1" smtClean="0">
                <a:cs typeface="Arial" charset="0"/>
              </a:rPr>
              <a:t>trissomia</a:t>
            </a:r>
            <a:r>
              <a:rPr lang="pt-BR" sz="2400" dirty="0" smtClean="0">
                <a:cs typeface="Arial" charset="0"/>
              </a:rPr>
              <a:t> do 21</a:t>
            </a:r>
            <a:endParaRPr lang="pt-BR" sz="2400" dirty="0"/>
          </a:p>
          <a:p>
            <a:pPr marL="342900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/>
              <a:t> </a:t>
            </a:r>
            <a:r>
              <a:rPr lang="pt-BR" sz="2400" dirty="0">
                <a:cs typeface="Arial" charset="0"/>
              </a:rPr>
              <a:t>Alguns sinais percebidos são: </a:t>
            </a:r>
          </a:p>
          <a:p>
            <a:pPr marL="800100" lvl="1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>
                <a:cs typeface="Arial" charset="0"/>
              </a:rPr>
              <a:t>Retardo </a:t>
            </a:r>
            <a:r>
              <a:rPr lang="pt-BR" sz="2400" dirty="0" smtClean="0">
                <a:cs typeface="Arial" charset="0"/>
              </a:rPr>
              <a:t>mental</a:t>
            </a:r>
            <a:endParaRPr lang="pt-BR" sz="2400" dirty="0">
              <a:cs typeface="Arial" charset="0"/>
            </a:endParaRPr>
          </a:p>
          <a:p>
            <a:pPr marL="800100" lvl="1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>
                <a:cs typeface="Arial" charset="0"/>
              </a:rPr>
              <a:t>Pescoço e dedos </a:t>
            </a:r>
            <a:r>
              <a:rPr lang="pt-BR" sz="2400" dirty="0" smtClean="0">
                <a:cs typeface="Arial" charset="0"/>
              </a:rPr>
              <a:t>curtos</a:t>
            </a:r>
            <a:endParaRPr lang="pt-BR" sz="2400" dirty="0">
              <a:cs typeface="Arial" charset="0"/>
            </a:endParaRPr>
          </a:p>
          <a:p>
            <a:pPr marL="800100" lvl="1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>
                <a:cs typeface="Arial" charset="0"/>
              </a:rPr>
              <a:t>Linha reta da palma da </a:t>
            </a:r>
            <a:r>
              <a:rPr lang="pt-BR" sz="2400" dirty="0" smtClean="0">
                <a:cs typeface="Arial" charset="0"/>
              </a:rPr>
              <a:t>mão</a:t>
            </a:r>
            <a:endParaRPr lang="pt-BR" sz="2400" dirty="0">
              <a:cs typeface="Arial" charset="0"/>
            </a:endParaRPr>
          </a:p>
          <a:p>
            <a:pPr marL="800100" lvl="1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>
                <a:cs typeface="Arial" charset="0"/>
              </a:rPr>
              <a:t>Baixa </a:t>
            </a:r>
            <a:r>
              <a:rPr lang="pt-BR" sz="2400" dirty="0" smtClean="0">
                <a:cs typeface="Arial" charset="0"/>
              </a:rPr>
              <a:t>estatura</a:t>
            </a:r>
            <a:endParaRPr lang="pt-BR" sz="2400" dirty="0">
              <a:cs typeface="Arial" charset="0"/>
            </a:endParaRPr>
          </a:p>
          <a:p>
            <a:pPr marL="800100" lvl="1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>
                <a:cs typeface="Arial" charset="0"/>
              </a:rPr>
              <a:t>Extremidade externa dos olhos voltada para cima (entre outros</a:t>
            </a:r>
            <a:r>
              <a:rPr lang="pt-BR" sz="2400" dirty="0" smtClean="0">
                <a:cs typeface="Arial" charset="0"/>
              </a:rPr>
              <a:t>)</a:t>
            </a:r>
            <a:r>
              <a:rPr lang="pt-BR" sz="2400" dirty="0" smtClean="0"/>
              <a:t>.</a:t>
            </a:r>
          </a:p>
          <a:p>
            <a:pPr marL="800100" lvl="1" indent="-342900" algn="just" eaLnBrk="0" hangingPunct="0">
              <a:lnSpc>
                <a:spcPct val="150000"/>
              </a:lnSpc>
              <a:defRPr/>
            </a:pPr>
            <a:endParaRPr lang="pt-BR" sz="2400" dirty="0" smtClean="0"/>
          </a:p>
          <a:p>
            <a:pPr marL="342900" indent="-342900" algn="just" eaLnBrk="0" hangingPunct="0">
              <a:lnSpc>
                <a:spcPct val="150000"/>
              </a:lnSpc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80407" y="541930"/>
            <a:ext cx="7567828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Alterações cromossômicas - Síndrome de Down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5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charset="0"/>
              </a:rPr>
              <a:t>BIOLOGIA, 3º Ano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+mj-lt"/>
                <a:cs typeface="Arial" charset="0"/>
              </a:rPr>
              <a:t>As principais anomalias genéticas no homem</a:t>
            </a: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327547" y="1492005"/>
            <a:ext cx="115323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 smtClean="0">
                <a:cs typeface="Arial" charset="0"/>
              </a:rPr>
              <a:t>Existem </a:t>
            </a:r>
            <a:r>
              <a:rPr lang="pt-BR" sz="2400" dirty="0">
                <a:cs typeface="Arial" charset="0"/>
              </a:rPr>
              <a:t>duas categorias de anomalias genéticas que afetam a espécie humana</a:t>
            </a:r>
            <a:r>
              <a:rPr lang="pt-BR" sz="2400" dirty="0" smtClean="0">
                <a:cs typeface="Arial" charset="0"/>
              </a:rPr>
              <a:t>: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Defeito em um </a:t>
            </a:r>
            <a:r>
              <a:rPr lang="pt-BR" sz="2400" dirty="0" smtClean="0">
                <a:cs typeface="Arial" charset="0"/>
              </a:rPr>
              <a:t>gene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Defeito nos cromossomos, seja na estrutura, seja no </a:t>
            </a:r>
            <a:r>
              <a:rPr lang="pt-BR" sz="2400" dirty="0" smtClean="0">
                <a:cs typeface="Arial" charset="0"/>
              </a:rPr>
              <a:t>número</a:t>
            </a:r>
            <a:endParaRPr lang="pt-BR" sz="2400" b="1" dirty="0">
              <a:cs typeface="Arial" charset="0"/>
            </a:endParaRPr>
          </a:p>
          <a:p>
            <a:pPr lvl="1" algn="just">
              <a:lnSpc>
                <a:spcPct val="150000"/>
              </a:lnSpc>
              <a:buSzPct val="100000"/>
              <a:defRPr/>
            </a:pPr>
            <a:endParaRPr lang="pt-BR" sz="2400" b="1" dirty="0">
              <a:hlinkClick r:id="rId2"/>
            </a:endParaRPr>
          </a:p>
          <a:p>
            <a:pPr lvl="1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pt-BR" sz="2400" b="1" dirty="0"/>
          </a:p>
          <a:p>
            <a:pPr lvl="1" algn="just">
              <a:lnSpc>
                <a:spcPct val="150000"/>
              </a:lnSpc>
              <a:buSzPct val="100000"/>
              <a:defRPr/>
            </a:pPr>
            <a:endParaRPr lang="pt-BR" sz="2400" b="1" dirty="0">
              <a:cs typeface="Arial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06974" y="699696"/>
            <a:ext cx="696035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Anomalias genética: Gene ou Cromossomo?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290" name="Picture 2" descr="Genes e cromossomos - Mundo Educ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99" y="3415861"/>
            <a:ext cx="4441020" cy="328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28597" y="1433015"/>
            <a:ext cx="4357452" cy="4981433"/>
            <a:chOff x="3550920" y="116662"/>
            <a:chExt cx="5369433" cy="6124574"/>
          </a:xfrm>
        </p:grpSpPr>
        <p:sp>
          <p:nvSpPr>
            <p:cNvPr id="8" name="object 8"/>
            <p:cNvSpPr/>
            <p:nvPr/>
          </p:nvSpPr>
          <p:spPr>
            <a:xfrm>
              <a:off x="4888484" y="116662"/>
              <a:ext cx="4031869" cy="61245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0920" y="4821935"/>
              <a:ext cx="548639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1008" y="5625811"/>
            <a:ext cx="52933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-10" dirty="0">
                <a:solidFill>
                  <a:srgbClr val="378D88"/>
                </a:solidFill>
                <a:latin typeface="Calibri"/>
                <a:cs typeface="Calibri"/>
              </a:rPr>
              <a:t>London Hospital </a:t>
            </a:r>
            <a:r>
              <a:rPr sz="2000" spc="-5" dirty="0">
                <a:solidFill>
                  <a:srgbClr val="378D88"/>
                </a:solidFill>
                <a:latin typeface="Calibri"/>
                <a:cs typeface="Calibri"/>
              </a:rPr>
              <a:t>Reports,  3:259-262,1866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7956" y="1983081"/>
            <a:ext cx="2342722" cy="3319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340963" y="96481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273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2480407" y="555578"/>
            <a:ext cx="7567828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Alterações cromossômicas - Síndrome de Down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9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09876" y="6215063"/>
            <a:ext cx="7572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Cariótipo demonstrando a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trissomia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do cromossomo 21</a:t>
            </a:r>
          </a:p>
        </p:txBody>
      </p:sp>
      <p:pic>
        <p:nvPicPr>
          <p:cNvPr id="19460" name="Picture 2" descr="File:21 trisomy - Down syndr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013" y="1725485"/>
            <a:ext cx="68389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480407" y="541930"/>
            <a:ext cx="7567828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Alterações cromossômicas - Síndrome de Down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3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le:Pined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444" y="2186836"/>
            <a:ext cx="2695144" cy="40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pic>
        <p:nvPicPr>
          <p:cNvPr id="20485" name="Picture 2" descr="File:Boy with Down Synd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26" y="2186836"/>
            <a:ext cx="2976228" cy="396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cheiro:Single transverse palmar crease ad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815" y="2186836"/>
            <a:ext cx="3085625" cy="411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729766" y="6395824"/>
            <a:ext cx="5143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B0F0"/>
                </a:solidFill>
                <a:latin typeface="Calibrii"/>
                <a:cs typeface="Arial" charset="0"/>
              </a:rPr>
              <a:t>Demonstração da linha simiesca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480407" y="541930"/>
            <a:ext cx="7567828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Alterações cromossômicas - Síndrome de Down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7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532511" y="1468354"/>
            <a:ext cx="7560309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 err="1" smtClean="0">
                <a:latin typeface="+mn-lt"/>
              </a:rPr>
              <a:t>Ocorrência</a:t>
            </a:r>
            <a:r>
              <a:rPr sz="2200" spc="-10" dirty="0" smtClean="0">
                <a:latin typeface="+mn-lt"/>
              </a:rPr>
              <a:t> </a:t>
            </a:r>
            <a:r>
              <a:rPr sz="2200" spc="-5" dirty="0">
                <a:latin typeface="+mn-lt"/>
              </a:rPr>
              <a:t>de um </a:t>
            </a:r>
            <a:r>
              <a:rPr sz="2200" spc="-10" dirty="0">
                <a:latin typeface="+mn-lt"/>
              </a:rPr>
              <a:t>caso </a:t>
            </a:r>
            <a:r>
              <a:rPr sz="2200" dirty="0">
                <a:latin typeface="+mn-lt"/>
              </a:rPr>
              <a:t>isolado </a:t>
            </a:r>
            <a:r>
              <a:rPr sz="2200" spc="-5" dirty="0">
                <a:latin typeface="+mn-lt"/>
              </a:rPr>
              <a:t>de DMD: </a:t>
            </a:r>
            <a:r>
              <a:rPr sz="2200" spc="-10" dirty="0">
                <a:latin typeface="+mn-lt"/>
              </a:rPr>
              <a:t>três </a:t>
            </a:r>
            <a:r>
              <a:rPr sz="2200" spc="-15" dirty="0">
                <a:latin typeface="+mn-lt"/>
              </a:rPr>
              <a:t>explicações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possíveis</a:t>
            </a:r>
            <a:r>
              <a:rPr sz="2200" spc="-5" dirty="0">
                <a:latin typeface="+mn-lt"/>
              </a:rPr>
              <a:t>:</a:t>
            </a:r>
            <a:endParaRPr sz="2200" dirty="0">
              <a:latin typeface="+mn-l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4571" y="2008778"/>
            <a:ext cx="7340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t-BR" sz="2200" spc="-10" dirty="0">
                <a:latin typeface="Calibri"/>
                <a:cs typeface="Calibri"/>
              </a:rPr>
              <a:t>C</a:t>
            </a:r>
            <a:r>
              <a:rPr sz="2200" spc="-10" dirty="0" err="1" smtClean="0">
                <a:latin typeface="Calibri"/>
                <a:cs typeface="Calibri"/>
              </a:rPr>
              <a:t>onseqüências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distintas </a:t>
            </a:r>
            <a:r>
              <a:rPr sz="2200" spc="-5" dirty="0">
                <a:latin typeface="Calibri"/>
                <a:cs typeface="Calibri"/>
              </a:rPr>
              <a:t>em </a:t>
            </a:r>
            <a:r>
              <a:rPr sz="2200" spc="-10" dirty="0">
                <a:latin typeface="Calibri"/>
                <a:cs typeface="Calibri"/>
              </a:rPr>
              <a:t>relação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risco </a:t>
            </a:r>
            <a:r>
              <a:rPr sz="2200" spc="-20" dirty="0">
                <a:latin typeface="Calibri"/>
                <a:cs typeface="Calibri"/>
              </a:rPr>
              <a:t>para </a:t>
            </a:r>
            <a:r>
              <a:rPr sz="2200" spc="-15" dirty="0">
                <a:latin typeface="Calibri"/>
                <a:cs typeface="Calibri"/>
              </a:rPr>
              <a:t>outros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familiares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3327314" y="160474"/>
            <a:ext cx="491593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ítulo 1"/>
          <p:cNvSpPr txBox="1">
            <a:spLocks/>
          </p:cNvSpPr>
          <p:nvPr/>
        </p:nvSpPr>
        <p:spPr>
          <a:xfrm>
            <a:off x="2796420" y="724538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Distrofia Muscular de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Duchenne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9" name="Espaço Reservado para Número de Slid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33</a:t>
            </a:fld>
            <a:endParaRPr lang="pt-BR"/>
          </a:p>
        </p:txBody>
      </p:sp>
      <p:pic>
        <p:nvPicPr>
          <p:cNvPr id="24580" name="Picture 4" descr="EuPaciente APDM - Distrofia Muscular de Duch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3" y="2788634"/>
            <a:ext cx="3290618" cy="38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55" y="2727758"/>
            <a:ext cx="3589290" cy="39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481154" y="163173"/>
            <a:ext cx="6635550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 - MONOGÊNICAS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Causadas por um único par de genes -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Neurofibromatose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7465" y="1751633"/>
            <a:ext cx="117043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i="0" dirty="0" smtClean="0">
                <a:solidFill>
                  <a:srgbClr val="202124"/>
                </a:solidFill>
                <a:effectLst/>
              </a:rPr>
              <a:t>É uma doença autossômica dominante e de expressividade variável, classificada como </a:t>
            </a:r>
            <a:r>
              <a:rPr lang="pt-BR" sz="2400" i="0" dirty="0" err="1" smtClean="0">
                <a:solidFill>
                  <a:srgbClr val="202124"/>
                </a:solidFill>
                <a:effectLst/>
              </a:rPr>
              <a:t>neurofibromatose</a:t>
            </a:r>
            <a:r>
              <a:rPr lang="pt-BR" sz="2400" i="0" dirty="0" smtClean="0">
                <a:solidFill>
                  <a:srgbClr val="202124"/>
                </a:solidFill>
                <a:effectLst/>
              </a:rPr>
              <a:t> tipo 1 (NF1), </a:t>
            </a:r>
            <a:r>
              <a:rPr lang="pt-BR" sz="2400" i="0" dirty="0" err="1" smtClean="0">
                <a:solidFill>
                  <a:srgbClr val="202124"/>
                </a:solidFill>
                <a:effectLst/>
              </a:rPr>
              <a:t>neurofibromatose</a:t>
            </a:r>
            <a:r>
              <a:rPr lang="pt-BR" sz="2400" i="0" dirty="0" smtClean="0">
                <a:solidFill>
                  <a:srgbClr val="202124"/>
                </a:solidFill>
                <a:effectLst/>
              </a:rPr>
              <a:t> tipo 2 (NF2), ocorre em 1 para cada +- 3.000 nascidos vivos, de todas as raças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É uma doença </a:t>
            </a:r>
            <a:r>
              <a:rPr lang="pt-BR" sz="2400" dirty="0"/>
              <a:t>que provoca a formação de tumores no cérebro, na medula espinhal e nos nervos</a:t>
            </a:r>
            <a:r>
              <a:rPr lang="pt-BR" sz="2400" dirty="0" smtClean="0"/>
              <a:t>. Mas não é cancerosa. </a:t>
            </a:r>
            <a:r>
              <a:rPr lang="pt-BR" sz="2400" dirty="0"/>
              <a:t>O tipo 1 costuma aparecer na infância, enquanto os </a:t>
            </a:r>
            <a:r>
              <a:rPr lang="pt-BR" sz="2400" dirty="0" smtClean="0"/>
              <a:t>outros tipos </a:t>
            </a:r>
            <a:r>
              <a:rPr lang="pt-BR" sz="2400" dirty="0"/>
              <a:t>aparecem no início da </a:t>
            </a:r>
            <a:r>
              <a:rPr lang="pt-BR" sz="2400" dirty="0" smtClean="0"/>
              <a:t>fase adulta.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O tipo </a:t>
            </a:r>
            <a:r>
              <a:rPr lang="pt-BR" sz="2400" dirty="0"/>
              <a:t>1 </a:t>
            </a:r>
            <a:r>
              <a:rPr lang="pt-BR" sz="2400" dirty="0" smtClean="0"/>
              <a:t>causa deformidades </a:t>
            </a:r>
            <a:r>
              <a:rPr lang="pt-BR" sz="2400" dirty="0"/>
              <a:t>ósseas, dificuldades de aprendizagem e pressão arterial </a:t>
            </a:r>
            <a:r>
              <a:rPr lang="pt-BR" sz="2400" dirty="0" smtClean="0"/>
              <a:t>elevada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/>
              <a:t>tipo 2 </a:t>
            </a:r>
            <a:r>
              <a:rPr lang="pt-BR" sz="2400" dirty="0" smtClean="0"/>
              <a:t>causa </a:t>
            </a:r>
            <a:r>
              <a:rPr lang="pt-BR" sz="2400" dirty="0"/>
              <a:t>perda de </a:t>
            </a:r>
            <a:r>
              <a:rPr lang="pt-BR" sz="2400" dirty="0" smtClean="0"/>
              <a:t>audição/visão </a:t>
            </a:r>
            <a:r>
              <a:rPr lang="pt-BR" sz="2400" dirty="0"/>
              <a:t>e dificuldade com o equilíbrio. 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8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BCP - Neurofibromatose: relato de c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8" y="3523115"/>
            <a:ext cx="3275083" cy="30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urofibromatose: Principais Sintomas e Tratamentos | Trocando Fral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5" y="3523115"/>
            <a:ext cx="2947917" cy="29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7547" y="1612999"/>
            <a:ext cx="11532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Clínica da </a:t>
            </a:r>
            <a:r>
              <a:rPr lang="pt-BR" sz="2400" b="1" dirty="0" err="1" smtClean="0"/>
              <a:t>Neurofibromatose</a:t>
            </a:r>
            <a:r>
              <a:rPr lang="pt-BR" sz="2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Alguns </a:t>
            </a:r>
            <a:r>
              <a:rPr lang="pt-BR" sz="2400" dirty="0"/>
              <a:t>casos podem não precisar de tratamento, somente de uma observação cuidadosa. Outros podem requerer quimioterapia, radioterapia ou cirurgia.</a:t>
            </a:r>
            <a:endParaRPr lang="pt-BR" sz="2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81154" y="163173"/>
            <a:ext cx="6635550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 - MONOGÊNICAS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Causadas por um único par de genes -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Neurofibromatose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3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481154" y="163173"/>
            <a:ext cx="6635550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 - MONOGÊNICAS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2810069" y="702794"/>
            <a:ext cx="5977719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Causadas por um único par de genes – Osteogênese Imperfeita/ossos de vidro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00082" y="1578856"/>
            <a:ext cx="117461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É uma doença autossômica recessiva causada por genes defeituosos que alteram o modo de produção de colágeno, a proteína que auxilia no fortalecimento dos ossos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Varia de grau leve a grave e pode envolver centenas de fraturas durante a vida da pessoa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Os tratamentos incluem medicamentos para fortalecer os ossos, fisioterapia e cirurgia ortopédica.</a:t>
            </a:r>
            <a:endParaRPr lang="pt-BR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t-BR" sz="2400" dirty="0"/>
          </a:p>
        </p:txBody>
      </p:sp>
      <p:pic>
        <p:nvPicPr>
          <p:cNvPr id="2050" name="Picture 2" descr="06 de maio: Dia Internacional da Osteogênese Imperfeita - Prematuridade.com  | Associação Brasileira de Pais, Familiares, Amigos e Cuidadores de Bebês  Prematu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00" y="4232831"/>
            <a:ext cx="1874104" cy="23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duta anestésica em criança com osteogênese imperfeita e hemorragia  epidu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5" y="4135712"/>
            <a:ext cx="1877665" cy="26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steogênese imperfeita - Sinais, Sintomas e Doenças &gt; Abc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2" y="4408227"/>
            <a:ext cx="3451440" cy="22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5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Albinisitic man 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5068" y="1470857"/>
            <a:ext cx="2206389" cy="250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102285" y="1707954"/>
            <a:ext cx="8727815" cy="266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É </a:t>
            </a:r>
            <a:r>
              <a:rPr lang="pt-BR" sz="2400" dirty="0"/>
              <a:t>uma condição causada pela deficiência na produção de melanina</a:t>
            </a:r>
            <a:r>
              <a:rPr lang="pt-BR" sz="2400" dirty="0" smtClean="0"/>
              <a:t>.</a:t>
            </a:r>
            <a:r>
              <a:rPr lang="pt-BR" sz="2400" dirty="0">
                <a:cs typeface="Arial" charset="0"/>
              </a:rPr>
              <a:t> Ausência parcial ou total do pigmento melanina na pele, no cabelo e nos olhos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Pessoas </a:t>
            </a:r>
            <a:r>
              <a:rPr lang="pt-BR" sz="2400" dirty="0"/>
              <a:t>com esse problema apresentam a ausência de pigmentação e, dependendo do grau, apresentam alterações até mesmo na cor dos olhos e dos cabelos</a:t>
            </a:r>
            <a:endParaRPr lang="pt-BR" sz="32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3200" b="1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3200" b="1" dirty="0">
              <a:cs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00020" y="58273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273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06974" y="713344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Albinismo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482" name="Picture 2" descr="Albinismo - Sociedade Brasileira de Dermatolog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89" y="4183682"/>
            <a:ext cx="2082468" cy="25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lbinismo | Optica2000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51" y="4785802"/>
            <a:ext cx="3439851" cy="19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252125" y="1412309"/>
            <a:ext cx="11573301" cy="335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Caracterizada pela ausência da produção da enzima </a:t>
            </a:r>
            <a:r>
              <a:rPr lang="pt-BR" sz="2400" dirty="0" err="1">
                <a:cs typeface="Arial" charset="0"/>
              </a:rPr>
              <a:t>hexosaminidase</a:t>
            </a:r>
            <a:r>
              <a:rPr lang="pt-BR" sz="2400" dirty="0">
                <a:cs typeface="Arial" charset="0"/>
              </a:rPr>
              <a:t> A, que catalisa a hidrólise de </a:t>
            </a:r>
            <a:r>
              <a:rPr lang="pt-BR" sz="2400" dirty="0" err="1">
                <a:cs typeface="Arial" charset="0"/>
              </a:rPr>
              <a:t>glicolipídeos</a:t>
            </a:r>
            <a:r>
              <a:rPr lang="pt-BR" sz="2400" dirty="0">
                <a:cs typeface="Arial" charset="0"/>
              </a:rPr>
              <a:t> do tipo </a:t>
            </a:r>
            <a:r>
              <a:rPr lang="pt-BR" sz="2400" dirty="0" err="1">
                <a:cs typeface="Arial" charset="0"/>
              </a:rPr>
              <a:t>gangliosídeos</a:t>
            </a:r>
            <a:r>
              <a:rPr lang="pt-BR" sz="2400" dirty="0">
                <a:cs typeface="Arial" charset="0"/>
              </a:rPr>
              <a:t>. Como resultado há o acúmulo de </a:t>
            </a:r>
            <a:r>
              <a:rPr lang="pt-BR" sz="2400" dirty="0" err="1">
                <a:cs typeface="Arial" charset="0"/>
              </a:rPr>
              <a:t>gangliosídeo</a:t>
            </a:r>
            <a:r>
              <a:rPr lang="pt-BR" sz="2400" dirty="0">
                <a:cs typeface="Arial" charset="0"/>
              </a:rPr>
              <a:t> GM2 em neurônios de todo o SNC.</a:t>
            </a:r>
          </a:p>
          <a:p>
            <a:pPr algn="just">
              <a:lnSpc>
                <a:spcPct val="150000"/>
              </a:lnSpc>
              <a:defRPr/>
            </a:pPr>
            <a:endParaRPr lang="pt-BR" sz="10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Sintomas: problemas neurológicos, cegueira, surdez, incapacidade de deglutir e, eventualmente, a morte. </a:t>
            </a: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 de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Tay</a:t>
            </a:r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-Sachs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9458" name="Picture 2" descr="Caderno de Medicina: Terapia gênica: a cura para a mortal doença de Tay  Sac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53" y="3964719"/>
            <a:ext cx="1979361" cy="282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amília faz campanha para tratar filha com doença rara em Teresina -  09/04/2014 - UOL Notíci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86" y="4028888"/>
            <a:ext cx="3528750" cy="26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181506" y="1623043"/>
            <a:ext cx="11880058" cy="186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As glândulas exócrinas produzem muco muito espesso, o que normalmente leva à obstrução do pâncreas e à infecção crônicas dos pulmões, além de causar problemas digestivos.</a:t>
            </a:r>
            <a:endParaRPr lang="pt-BR" sz="2400" dirty="0"/>
          </a:p>
        </p:txBody>
      </p:sp>
      <p:pic>
        <p:nvPicPr>
          <p:cNvPr id="9221" name="Picture 2" descr="Ficheiro:CFtreatmentve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199" y="3397591"/>
            <a:ext cx="3094027" cy="28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Fibrose Cística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434" name="Picture 2" descr="Fibrose Cística: a conscientização é o melhor tratamento | Hospital das  Clínicas de Botuca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18" y="3448303"/>
            <a:ext cx="4256003" cy="27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charset="0"/>
              </a:rPr>
              <a:t>BIOLOGIA, 3º Ano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+mj-lt"/>
                <a:cs typeface="Arial" charset="0"/>
              </a:rPr>
              <a:t>As principais anomalias genéticas no homem</a:t>
            </a: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332665" y="1457209"/>
            <a:ext cx="11546006" cy="254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Mudanças acidentais no DNA podem levar a modificações nas proteínas fabricadas, muitas das quais são enzimas, com papel fundamental no metabolismo </a:t>
            </a:r>
            <a:r>
              <a:rPr lang="pt-BR" sz="2400" dirty="0" smtClean="0">
                <a:cs typeface="Arial" charset="0"/>
              </a:rPr>
              <a:t> </a:t>
            </a:r>
            <a:r>
              <a:rPr lang="pt-BR" sz="2400" dirty="0">
                <a:cs typeface="Arial" charset="0"/>
              </a:rPr>
              <a:t>	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Exemplos de doenças causadas por defeitos nos genes : albinismo, doença de </a:t>
            </a:r>
            <a:r>
              <a:rPr lang="pt-BR" sz="2400" dirty="0" err="1">
                <a:cs typeface="Arial" charset="0"/>
              </a:rPr>
              <a:t>Tay-Sachs</a:t>
            </a:r>
            <a:r>
              <a:rPr lang="pt-BR" sz="2400" dirty="0">
                <a:cs typeface="Arial" charset="0"/>
              </a:rPr>
              <a:t> e fibrose cística.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b="1" dirty="0">
              <a:cs typeface="Arial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Defeitos nos genes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316" name="Picture 4" descr="Mutação: o que é, tipos, como ocorre, importância - Biologia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05" y="3421039"/>
            <a:ext cx="4950726" cy="330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362446" y="1622806"/>
            <a:ext cx="83625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/>
              <a:t> Causada pela deficiência de um segmento no cromossomo 5.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/>
              <a:t> Sintomas:</a:t>
            </a:r>
            <a:r>
              <a:rPr lang="pt-BR" sz="2400" dirty="0">
                <a:cs typeface="Arial" charset="0"/>
              </a:rPr>
              <a:t> os bebês apresentam o choro semelhante ao miado do gato, microcefalia, nariz achatado e face alargada. Apresentam também retardo mental, motor e do crescimento. 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Os indivíduos portadores dessa síndrome morrem nos primeiros meses de vida ou na primeira fase da infância.</a:t>
            </a:r>
          </a:p>
        </p:txBody>
      </p:sp>
      <p:pic>
        <p:nvPicPr>
          <p:cNvPr id="11269" name="Picture 2" descr="Ficheiro:Cridu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949" y="1920462"/>
            <a:ext cx="29511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06974" y="699696"/>
            <a:ext cx="5595581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Chi-Du-Chat/miado do gato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4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154746" y="1465277"/>
            <a:ext cx="118027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Os indivíduos portadores dessa síndrome possuem um cromossomo a mais no par 13 </a:t>
            </a:r>
            <a:r>
              <a:rPr lang="pt-BR" sz="2400" dirty="0" smtClean="0">
                <a:cs typeface="Arial" charset="0"/>
              </a:rPr>
              <a:t>autossômico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Os portadores </a:t>
            </a:r>
            <a:r>
              <a:rPr lang="pt-BR" sz="2400" dirty="0" smtClean="0">
                <a:cs typeface="Arial" charset="0"/>
              </a:rPr>
              <a:t>apresentam: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Graves malformações do sistema nervoso </a:t>
            </a:r>
            <a:r>
              <a:rPr lang="pt-BR" sz="2400" dirty="0" smtClean="0">
                <a:cs typeface="Arial" charset="0"/>
              </a:rPr>
              <a:t>central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Baixo peso ao </a:t>
            </a:r>
            <a:r>
              <a:rPr lang="pt-BR" sz="2400" dirty="0" smtClean="0">
                <a:cs typeface="Arial" charset="0"/>
              </a:rPr>
              <a:t>nascimento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 Defeitos na formação dos olhos ou ausência dos </a:t>
            </a:r>
            <a:r>
              <a:rPr lang="pt-BR" sz="2400" dirty="0" smtClean="0">
                <a:cs typeface="Arial" charset="0"/>
              </a:rPr>
              <a:t>mesmos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 Fenda palatina e/ou lábio </a:t>
            </a:r>
            <a:r>
              <a:rPr lang="pt-BR" sz="2400" dirty="0" smtClean="0">
                <a:cs typeface="Arial" charset="0"/>
              </a:rPr>
              <a:t>leporino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Anormalidades no controle da respiração, entre </a:t>
            </a:r>
            <a:r>
              <a:rPr lang="pt-BR" sz="2400" dirty="0" smtClean="0">
                <a:cs typeface="Arial" charset="0"/>
              </a:rPr>
              <a:t>outros 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sz="2400" dirty="0" smtClean="0">
                <a:cs typeface="Arial" charset="0"/>
              </a:rPr>
              <a:t>bem como prognóstico </a:t>
            </a:r>
            <a:r>
              <a:rPr lang="pt-BR" sz="2400" dirty="0">
                <a:cs typeface="Arial" charset="0"/>
              </a:rPr>
              <a:t>de sobrevivência muito curto.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300020" y="541930"/>
            <a:ext cx="4394158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Patau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268" name="Picture 4" descr="O que é Síndrome de Patau? | Clínica Cauchi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7" y="2450939"/>
            <a:ext cx="3891711" cy="16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ÍNDROME DE PATAU Bianca Bacchieri, Juçara Maccari, - ppt video online  carreg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7" y="4358983"/>
            <a:ext cx="3123363" cy="23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168812" y="1428751"/>
            <a:ext cx="11788726" cy="397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Os indivíduos portadores dessa síndrome possuem </a:t>
            </a:r>
            <a:endParaRPr lang="pt-BR" sz="2400" dirty="0" smtClean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dirty="0" smtClean="0">
                <a:cs typeface="Arial" charset="0"/>
              </a:rPr>
              <a:t>um </a:t>
            </a:r>
            <a:r>
              <a:rPr lang="pt-BR" sz="2400" dirty="0">
                <a:cs typeface="Arial" charset="0"/>
              </a:rPr>
              <a:t>cromossomo a mais no par 18 autossômico.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Os portadores </a:t>
            </a:r>
            <a:r>
              <a:rPr lang="pt-BR" sz="2400" dirty="0" smtClean="0">
                <a:cs typeface="Arial" charset="0"/>
              </a:rPr>
              <a:t>apresentam: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Hipertonia (característica típica</a:t>
            </a:r>
            <a:r>
              <a:rPr lang="pt-BR" sz="2400" dirty="0" smtClean="0">
                <a:cs typeface="Arial" charset="0"/>
              </a:rPr>
              <a:t>)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Cabeça pequena, alongada e </a:t>
            </a:r>
            <a:r>
              <a:rPr lang="pt-BR" sz="2400" dirty="0" smtClean="0">
                <a:cs typeface="Arial" charset="0"/>
              </a:rPr>
              <a:t>estreita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Zona occipital muito </a:t>
            </a:r>
            <a:r>
              <a:rPr lang="pt-BR" sz="2400" dirty="0" smtClean="0">
                <a:cs typeface="Arial" charset="0"/>
              </a:rPr>
              <a:t>saliente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Orelhas baixas e mal </a:t>
            </a:r>
            <a:r>
              <a:rPr lang="pt-BR" sz="2400" dirty="0" smtClean="0">
                <a:cs typeface="Arial" charset="0"/>
              </a:rPr>
              <a:t>formadas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Defeitos </a:t>
            </a:r>
            <a:r>
              <a:rPr lang="pt-BR" sz="2400" dirty="0" smtClean="0">
                <a:cs typeface="Arial" charset="0"/>
              </a:rPr>
              <a:t>oculares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639918" y="494644"/>
            <a:ext cx="5595581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Edwards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42" name="Picture 2" descr="Síndrome de Edwards: características, sintomas, causas - Maestrovirtual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53" y="1428751"/>
            <a:ext cx="4407004" cy="54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43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63773" y="1630913"/>
            <a:ext cx="114777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Maxilares </a:t>
            </a:r>
            <a:r>
              <a:rPr lang="pt-BR" sz="2400" dirty="0" smtClean="0">
                <a:cs typeface="Arial" charset="0"/>
              </a:rPr>
              <a:t>recuados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Anomalias do aparelho </a:t>
            </a:r>
            <a:r>
              <a:rPr lang="pt-BR" sz="2400" dirty="0" smtClean="0">
                <a:cs typeface="Arial" charset="0"/>
              </a:rPr>
              <a:t>reprodutor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Mão cerrada segundo uma forma característica (2º e 5º dedos sobrepostos, respectivamente, aos 3º e 4º dedos</a:t>
            </a:r>
            <a:r>
              <a:rPr lang="pt-BR" sz="2400" dirty="0" smtClean="0">
                <a:cs typeface="Arial" charset="0"/>
              </a:rPr>
              <a:t>)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Pés virados para fora e com calcanhar </a:t>
            </a:r>
            <a:r>
              <a:rPr lang="pt-BR" sz="2400" dirty="0" smtClean="0">
                <a:cs typeface="Arial" charset="0"/>
              </a:rPr>
              <a:t>saliente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Acentuada má formação </a:t>
            </a:r>
            <a:r>
              <a:rPr lang="pt-BR" sz="2400" dirty="0" smtClean="0">
                <a:cs typeface="Arial" charset="0"/>
              </a:rPr>
              <a:t>cardíaca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Anomalias renais (rim em ferradura</a:t>
            </a:r>
            <a:r>
              <a:rPr lang="pt-BR" sz="2400" dirty="0" smtClean="0">
                <a:cs typeface="Arial" charset="0"/>
              </a:rPr>
              <a:t>).</a:t>
            </a:r>
            <a:endParaRPr lang="pt-BR" sz="2400" dirty="0">
              <a:cs typeface="Arial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639918" y="494644"/>
            <a:ext cx="5595581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Edwards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4" descr="SÍNDROME DE EDWARDS OU TRISSOMIA 18 - educação dife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68015"/>
            <a:ext cx="3875855" cy="29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26628" name="CaixaDeTexto 6"/>
          <p:cNvSpPr txBox="1">
            <a:spLocks noChangeArrowheads="1"/>
          </p:cNvSpPr>
          <p:nvPr/>
        </p:nvSpPr>
        <p:spPr bwMode="auto">
          <a:xfrm>
            <a:off x="354842" y="2205038"/>
            <a:ext cx="78806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400" dirty="0" err="1"/>
              <a:t>Hipertonicidade</a:t>
            </a:r>
            <a:r>
              <a:rPr lang="pt-BR" sz="2400" dirty="0" smtClean="0"/>
              <a:t>, Esterno </a:t>
            </a:r>
            <a:r>
              <a:rPr lang="pt-BR" sz="2400" dirty="0"/>
              <a:t>e pescoço curtos, pelve </a:t>
            </a:r>
            <a:r>
              <a:rPr lang="pt-BR" sz="2400" dirty="0" smtClean="0"/>
              <a:t>estreita</a:t>
            </a:r>
            <a:endParaRPr lang="pt-BR" sz="2400" dirty="0"/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 Pés virados para fora e calcanhar </a:t>
            </a:r>
            <a:r>
              <a:rPr lang="pt-BR" sz="2400" dirty="0" smtClean="0"/>
              <a:t>saliente</a:t>
            </a:r>
            <a:endParaRPr lang="pt-BR" sz="2400" dirty="0"/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 2º e 5º dedos se sobrepondo ao 3º e </a:t>
            </a:r>
            <a:r>
              <a:rPr lang="pt-BR" sz="2400" dirty="0" smtClean="0"/>
              <a:t>4º</a:t>
            </a:r>
            <a:endParaRPr lang="pt-BR" sz="2400" dirty="0"/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 </a:t>
            </a:r>
            <a:r>
              <a:rPr lang="pt-BR" sz="2400" dirty="0" err="1"/>
              <a:t>Micrognatia</a:t>
            </a:r>
            <a:r>
              <a:rPr lang="pt-BR" sz="2400" dirty="0"/>
              <a:t> (mandíbula recuada</a:t>
            </a:r>
            <a:r>
              <a:rPr lang="pt-BR" sz="2400" dirty="0" smtClean="0"/>
              <a:t>)</a:t>
            </a:r>
            <a:endParaRPr lang="pt-BR" sz="2400" dirty="0"/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 Crânio alongado na região occipital e orelhas com implantação baixa.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639918" y="494644"/>
            <a:ext cx="5595581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Edwards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194" name="Picture 2" descr="Síndrome de Edwards (ou Trissomia 18) - Kno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38" y="2530256"/>
            <a:ext cx="4926678" cy="3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204717" y="1488387"/>
            <a:ext cx="116142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Mutação </a:t>
            </a:r>
            <a:r>
              <a:rPr lang="pt-BR" sz="2400" dirty="0" err="1">
                <a:cs typeface="Arial" charset="0"/>
              </a:rPr>
              <a:t>monossômica</a:t>
            </a:r>
            <a:r>
              <a:rPr lang="pt-BR" sz="2400" dirty="0">
                <a:cs typeface="Arial" charset="0"/>
              </a:rPr>
              <a:t> que afeta o sexo feminino, provocada pela ausência de um cromossomo sexual, possuindo apenas um cromossomo </a:t>
            </a:r>
            <a:r>
              <a:rPr lang="pt-BR" sz="2400" dirty="0" smtClean="0">
                <a:cs typeface="Arial" charset="0"/>
              </a:rPr>
              <a:t>X 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Os sinais característicos </a:t>
            </a:r>
            <a:r>
              <a:rPr lang="pt-BR" sz="2400" dirty="0" smtClean="0">
                <a:cs typeface="Arial" charset="0"/>
              </a:rPr>
              <a:t>são: 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Tórax </a:t>
            </a:r>
            <a:r>
              <a:rPr lang="pt-BR" sz="2400" dirty="0" smtClean="0">
                <a:cs typeface="Arial" charset="0"/>
              </a:rPr>
              <a:t>largo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Ovários não </a:t>
            </a:r>
            <a:r>
              <a:rPr lang="pt-BR" sz="2400" dirty="0" smtClean="0">
                <a:cs typeface="Arial" charset="0"/>
              </a:rPr>
              <a:t>funcionais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Pescoço curto e </a:t>
            </a:r>
            <a:r>
              <a:rPr lang="pt-BR" sz="2400" dirty="0" smtClean="0">
                <a:cs typeface="Arial" charset="0"/>
              </a:rPr>
              <a:t>largo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Baixa estatura.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415132" y="493777"/>
            <a:ext cx="4535582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Turner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170" name="Picture 2" descr="Síndrome de Turner – Observa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8" y="2823434"/>
            <a:ext cx="3877164" cy="38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0357" y="1617536"/>
            <a:ext cx="81993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cs typeface="Arial" charset="0"/>
              </a:rPr>
              <a:t> Baixa </a:t>
            </a:r>
            <a:r>
              <a:rPr lang="pt-BR" sz="2400" dirty="0" smtClean="0">
                <a:cs typeface="Arial" charset="0"/>
              </a:rPr>
              <a:t>estatura e Tórax largo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cs typeface="Arial" charset="0"/>
              </a:rPr>
              <a:t> </a:t>
            </a:r>
            <a:r>
              <a:rPr lang="pt-BR" sz="2400" dirty="0">
                <a:cs typeface="Arial" charset="0"/>
              </a:rPr>
              <a:t> Pouco desenvolvimento dos </a:t>
            </a:r>
            <a:r>
              <a:rPr lang="pt-BR" sz="2400" dirty="0" smtClean="0">
                <a:cs typeface="Arial" charset="0"/>
              </a:rPr>
              <a:t>seios e mamilos </a:t>
            </a:r>
            <a:r>
              <a:rPr lang="pt-BR" sz="2400" dirty="0">
                <a:cs typeface="Arial" charset="0"/>
              </a:rPr>
              <a:t>muito </a:t>
            </a:r>
            <a:r>
              <a:rPr lang="pt-BR" sz="2400" dirty="0" smtClean="0">
                <a:cs typeface="Arial" charset="0"/>
              </a:rPr>
              <a:t>separados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 smtClean="0">
                <a:cs typeface="Arial" charset="0"/>
              </a:rPr>
              <a:t> Metacarpo curto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cs typeface="Arial" charset="0"/>
              </a:rPr>
              <a:t> Unhas </a:t>
            </a:r>
            <a:r>
              <a:rPr lang="pt-BR" sz="2400" dirty="0" smtClean="0">
                <a:cs typeface="Arial" charset="0"/>
              </a:rPr>
              <a:t>pequenas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 smtClean="0">
                <a:cs typeface="Arial" charset="0"/>
              </a:rPr>
              <a:t> Muitas </a:t>
            </a:r>
            <a:r>
              <a:rPr lang="pt-BR" sz="2400" dirty="0">
                <a:cs typeface="Arial" charset="0"/>
              </a:rPr>
              <a:t>dobras na </a:t>
            </a:r>
            <a:r>
              <a:rPr lang="pt-BR" sz="2400" dirty="0" smtClean="0">
                <a:cs typeface="Arial" charset="0"/>
              </a:rPr>
              <a:t>pele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cs typeface="Arial" charset="0"/>
              </a:rPr>
              <a:t> Constrição da </a:t>
            </a:r>
            <a:r>
              <a:rPr lang="pt-BR" sz="2400" dirty="0" smtClean="0">
                <a:cs typeface="Arial" charset="0"/>
              </a:rPr>
              <a:t>aorta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 smtClean="0">
                <a:cs typeface="Arial" charset="0"/>
              </a:rPr>
              <a:t>Deformidades </a:t>
            </a:r>
            <a:r>
              <a:rPr lang="pt-BR" sz="2400" dirty="0">
                <a:cs typeface="Arial" charset="0"/>
              </a:rPr>
              <a:t>no </a:t>
            </a:r>
            <a:r>
              <a:rPr lang="pt-BR" sz="2400" dirty="0" smtClean="0">
                <a:cs typeface="Arial" charset="0"/>
              </a:rPr>
              <a:t>cotovelo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cs typeface="Arial" charset="0"/>
              </a:rPr>
              <a:t> Ovários </a:t>
            </a:r>
            <a:r>
              <a:rPr lang="pt-BR" sz="2400" dirty="0" smtClean="0">
                <a:cs typeface="Arial" charset="0"/>
              </a:rPr>
              <a:t>subdesenvolvidos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cs typeface="Arial" charset="0"/>
              </a:rPr>
              <a:t> Sem menstruação. 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415132" y="493777"/>
            <a:ext cx="4535582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Turner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6" name="Picture 2" descr="Síndrome de turner – Causas, sintomas e trat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18" y="3122188"/>
            <a:ext cx="6010943" cy="338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8634" y="2321613"/>
            <a:ext cx="6616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cs typeface="Arial" charset="0"/>
              </a:rPr>
              <a:t>- Baixa estatura, ombros largos e seios reduzidos</a:t>
            </a:r>
          </a:p>
          <a:p>
            <a:pPr algn="just">
              <a:defRPr/>
            </a:pPr>
            <a:endParaRPr lang="pt-BR" sz="2400" dirty="0">
              <a:cs typeface="Arial" charset="0"/>
            </a:endParaRPr>
          </a:p>
          <a:p>
            <a:pPr algn="just">
              <a:defRPr/>
            </a:pPr>
            <a:r>
              <a:rPr lang="pt-BR" sz="2400" dirty="0">
                <a:cs typeface="Arial" charset="0"/>
              </a:rPr>
              <a:t> - Linha posterior de implantação dos cabelos baixa</a:t>
            </a:r>
          </a:p>
        </p:txBody>
      </p:sp>
      <p:pic>
        <p:nvPicPr>
          <p:cNvPr id="30724" name="Picture 2" descr="File:Neck Tu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5009" y="2518657"/>
            <a:ext cx="3334982" cy="37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File:Puffy f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529" y="3916980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415132" y="493777"/>
            <a:ext cx="4535582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Turner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5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244433" y="1148775"/>
            <a:ext cx="116853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Mutação no cromossomo sexual, a qual afeta indivíduos masculinos portadores de dois cromossomos X e um </a:t>
            </a:r>
            <a:r>
              <a:rPr lang="pt-BR" sz="2400" dirty="0" smtClean="0">
                <a:cs typeface="Arial" charset="0"/>
              </a:rPr>
              <a:t>Y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 Apresenta os seguintes </a:t>
            </a:r>
            <a:r>
              <a:rPr lang="pt-BR" sz="2400" dirty="0" smtClean="0">
                <a:cs typeface="Arial" charset="0"/>
              </a:rPr>
              <a:t>sinais: 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Alta </a:t>
            </a:r>
            <a:r>
              <a:rPr lang="pt-BR" sz="2400" dirty="0" smtClean="0">
                <a:cs typeface="Arial" charset="0"/>
              </a:rPr>
              <a:t>estatura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</a:t>
            </a:r>
            <a:r>
              <a:rPr lang="pt-BR" sz="2400" dirty="0" err="1">
                <a:cs typeface="Arial" charset="0"/>
              </a:rPr>
              <a:t>Ginecomastia</a:t>
            </a:r>
            <a:r>
              <a:rPr lang="pt-BR" sz="2400" dirty="0">
                <a:cs typeface="Arial" charset="0"/>
              </a:rPr>
              <a:t> (desenvolvimento das glândulas </a:t>
            </a:r>
            <a:endParaRPr lang="pt-BR" sz="2400" dirty="0">
              <a:cs typeface="Arial" charset="0"/>
            </a:endParaRPr>
          </a:p>
          <a:p>
            <a:pPr lvl="1" indent="-457200" algn="just">
              <a:lnSpc>
                <a:spcPct val="150000"/>
              </a:lnSpc>
              <a:defRPr/>
            </a:pPr>
            <a:r>
              <a:rPr lang="pt-BR" sz="2400" dirty="0" smtClean="0">
                <a:cs typeface="Arial" charset="0"/>
              </a:rPr>
              <a:t>mamárias) 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Testículos não funcionais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Coeficiente intelectual baixo ou médio. </a:t>
            </a: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cs typeface="Arial" charset="0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415132" y="507425"/>
            <a:ext cx="4535582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Klinefelter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100" name="Picture 4" descr="Conheça 3 principais síndromes cromossômicas - Biologia Para Bió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11" y="1727738"/>
            <a:ext cx="4180640" cy="49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33796" name="CaixaDeTexto 4"/>
          <p:cNvSpPr txBox="1">
            <a:spLocks noChangeArrowheads="1"/>
          </p:cNvSpPr>
          <p:nvPr/>
        </p:nvSpPr>
        <p:spPr bwMode="auto">
          <a:xfrm>
            <a:off x="226783" y="1251290"/>
            <a:ext cx="757955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Calvície frontal </a:t>
            </a:r>
            <a:r>
              <a:rPr lang="pt-BR" sz="2400" dirty="0" smtClean="0"/>
              <a:t>ausente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Tendência para crescer menos </a:t>
            </a:r>
            <a:r>
              <a:rPr lang="pt-BR" sz="2400" dirty="0" smtClean="0"/>
              <a:t>pelos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Desenvolvimento dos </a:t>
            </a:r>
            <a:r>
              <a:rPr lang="pt-BR" sz="2400" dirty="0" smtClean="0"/>
              <a:t>seios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pelos púbicos </a:t>
            </a:r>
            <a:r>
              <a:rPr lang="pt-BR" sz="2400" dirty="0" smtClean="0"/>
              <a:t>femininos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Testículos </a:t>
            </a:r>
            <a:r>
              <a:rPr lang="pt-BR" sz="2400" dirty="0" smtClean="0"/>
              <a:t>reduzidos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Fraco crescimento de </a:t>
            </a:r>
            <a:r>
              <a:rPr lang="pt-BR" sz="2400" dirty="0" smtClean="0"/>
              <a:t>barba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Ombros </a:t>
            </a:r>
            <a:r>
              <a:rPr lang="pt-BR" sz="2400" dirty="0" smtClean="0"/>
              <a:t>estreitos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Ancas </a:t>
            </a:r>
            <a:r>
              <a:rPr lang="pt-BR" sz="2400" dirty="0" smtClean="0"/>
              <a:t>largas</a:t>
            </a:r>
            <a:endParaRPr lang="pt-B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 Braços e pernas compridas.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415132" y="493777"/>
            <a:ext cx="4535582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Síndrome de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Klinefelter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" name="Picture 2" descr="Casos Clínicos: Síndrome de Klinefelter | Ligas - Sanar Medic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2" y="1991757"/>
            <a:ext cx="4337846" cy="4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233007" y="1623044"/>
            <a:ext cx="11668836" cy="31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Os principais tipos de alterações </a:t>
            </a:r>
            <a:r>
              <a:rPr lang="pt-BR" sz="2400" dirty="0" smtClean="0">
                <a:cs typeface="Arial" charset="0"/>
              </a:rPr>
              <a:t>estruturais que </a:t>
            </a:r>
            <a:r>
              <a:rPr lang="pt-BR" sz="2400" dirty="0">
                <a:cs typeface="Arial" charset="0"/>
              </a:rPr>
              <a:t>causam </a:t>
            </a:r>
            <a:r>
              <a:rPr lang="pt-BR" sz="2400" dirty="0"/>
              <a:t>Anomalias cromossômicas são: </a:t>
            </a:r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/>
              <a:t>Deficiência ou </a:t>
            </a:r>
            <a:r>
              <a:rPr lang="pt-BR" sz="2400" dirty="0" smtClean="0"/>
              <a:t>Deleção</a:t>
            </a:r>
            <a:endParaRPr lang="pt-BR" sz="2400" dirty="0"/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Duplicação</a:t>
            </a:r>
            <a:endParaRPr lang="pt-BR" sz="2400" dirty="0"/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Inversão</a:t>
            </a:r>
            <a:endParaRPr lang="pt-BR" sz="2400" dirty="0"/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err="1"/>
              <a:t>Translocação</a:t>
            </a:r>
            <a:r>
              <a:rPr lang="pt-BR" sz="2400" dirty="0"/>
              <a:t>.</a:t>
            </a:r>
          </a:p>
          <a:p>
            <a:pPr lvl="1" algn="just" eaLnBrk="0" hangingPunct="0">
              <a:lnSpc>
                <a:spcPct val="150000"/>
              </a:lnSpc>
              <a:defRPr/>
            </a:pPr>
            <a:endParaRPr lang="pt-BR" sz="2400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Defeitos nos cromossomos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79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3814" y="1177457"/>
            <a:ext cx="11536907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marR="5080" indent="-285750" algn="just">
              <a:lnSpc>
                <a:spcPct val="150000"/>
              </a:lnSpc>
              <a:buFontTx/>
              <a:buChar char="-"/>
              <a:tabLst>
                <a:tab pos="2606675" algn="l"/>
              </a:tabLst>
            </a:pPr>
            <a:r>
              <a:rPr lang="pt-BR" sz="2000" spc="-10" dirty="0" err="1" smtClean="0">
                <a:cs typeface="Calibri"/>
              </a:rPr>
              <a:t>Lavinia</a:t>
            </a:r>
            <a:r>
              <a:rPr lang="pt-BR" sz="2000" spc="-10" dirty="0" smtClean="0">
                <a:cs typeface="Calibri"/>
              </a:rPr>
              <a:t> </a:t>
            </a:r>
            <a:r>
              <a:rPr lang="pt-BR" sz="2000" dirty="0">
                <a:cs typeface="Calibri"/>
              </a:rPr>
              <a:t>Schuler </a:t>
            </a:r>
            <a:r>
              <a:rPr lang="pt-BR" sz="2000" dirty="0" smtClean="0">
                <a:cs typeface="Calibri"/>
              </a:rPr>
              <a:t>–</a:t>
            </a:r>
            <a:r>
              <a:rPr lang="pt-BR" sz="2000" spc="-60" dirty="0" smtClean="0">
                <a:cs typeface="Calibri"/>
              </a:rPr>
              <a:t> </a:t>
            </a:r>
            <a:r>
              <a:rPr lang="pt-BR" sz="2000" spc="-10" dirty="0" err="1" smtClean="0">
                <a:cs typeface="Calibri"/>
              </a:rPr>
              <a:t>Faccini</a:t>
            </a:r>
            <a:r>
              <a:rPr lang="pt-BR" sz="2000" spc="-10" dirty="0" smtClean="0">
                <a:cs typeface="Calibri"/>
              </a:rPr>
              <a:t>. </a:t>
            </a:r>
            <a:r>
              <a:rPr lang="pt-BR" sz="2000" dirty="0" smtClean="0">
                <a:cs typeface="Calibri"/>
              </a:rPr>
              <a:t>Anomalias </a:t>
            </a:r>
            <a:r>
              <a:rPr lang="pt-BR" sz="2000" spc="-10" dirty="0">
                <a:cs typeface="Calibri"/>
              </a:rPr>
              <a:t>Congênitas </a:t>
            </a:r>
            <a:r>
              <a:rPr lang="pt-BR" sz="2000" dirty="0">
                <a:cs typeface="Calibri"/>
              </a:rPr>
              <a:t>ou</a:t>
            </a:r>
            <a:r>
              <a:rPr lang="pt-BR" sz="2000" spc="-130" dirty="0">
                <a:cs typeface="Calibri"/>
              </a:rPr>
              <a:t> </a:t>
            </a:r>
            <a:r>
              <a:rPr lang="pt-BR" sz="2000" dirty="0">
                <a:cs typeface="Calibri"/>
              </a:rPr>
              <a:t>de  </a:t>
            </a:r>
            <a:r>
              <a:rPr lang="pt-BR" sz="2000" spc="-10" dirty="0">
                <a:cs typeface="Calibri"/>
              </a:rPr>
              <a:t>Manifestação</a:t>
            </a:r>
            <a:r>
              <a:rPr lang="pt-BR" sz="2000" spc="-25" dirty="0">
                <a:cs typeface="Calibri"/>
              </a:rPr>
              <a:t> </a:t>
            </a:r>
            <a:r>
              <a:rPr lang="pt-BR" sz="2000" spc="-30" dirty="0" smtClean="0">
                <a:cs typeface="Calibri"/>
              </a:rPr>
              <a:t>Tardia. </a:t>
            </a:r>
            <a:r>
              <a:rPr lang="pt-BR" sz="2000" spc="-5" dirty="0" smtClean="0">
                <a:cs typeface="Calibri"/>
              </a:rPr>
              <a:t>Núcleo </a:t>
            </a:r>
            <a:r>
              <a:rPr lang="pt-BR" sz="2000" spc="-5" dirty="0">
                <a:cs typeface="Calibri"/>
              </a:rPr>
              <a:t>de </a:t>
            </a:r>
            <a:r>
              <a:rPr lang="pt-BR" sz="2000" spc="-15" dirty="0" err="1">
                <a:cs typeface="Calibri"/>
              </a:rPr>
              <a:t>Telessaúde</a:t>
            </a:r>
            <a:r>
              <a:rPr lang="pt-BR" sz="2000" spc="-1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Técnico-Científico </a:t>
            </a:r>
            <a:r>
              <a:rPr lang="pt-BR" sz="2000" spc="-5" dirty="0">
                <a:cs typeface="Calibri"/>
              </a:rPr>
              <a:t>do </a:t>
            </a:r>
            <a:r>
              <a:rPr lang="pt-BR" sz="2000" dirty="0">
                <a:cs typeface="Calibri"/>
              </a:rPr>
              <a:t>Rio </a:t>
            </a:r>
            <a:r>
              <a:rPr lang="pt-BR" sz="2000" spc="-5" dirty="0">
                <a:cs typeface="Calibri"/>
              </a:rPr>
              <a:t>Grande do Sul  Universidade </a:t>
            </a:r>
            <a:r>
              <a:rPr lang="pt-BR" sz="2000" spc="-10" dirty="0">
                <a:cs typeface="Calibri"/>
              </a:rPr>
              <a:t>Federal </a:t>
            </a:r>
            <a:r>
              <a:rPr lang="pt-BR" sz="2000" spc="-5" dirty="0">
                <a:cs typeface="Calibri"/>
              </a:rPr>
              <a:t>do </a:t>
            </a:r>
            <a:r>
              <a:rPr lang="pt-BR" sz="2000" dirty="0">
                <a:cs typeface="Calibri"/>
              </a:rPr>
              <a:t>Rio </a:t>
            </a:r>
            <a:r>
              <a:rPr lang="pt-BR" sz="2000" spc="-5" dirty="0">
                <a:cs typeface="Calibri"/>
              </a:rPr>
              <a:t>Grande do Sul </a:t>
            </a:r>
            <a:r>
              <a:rPr lang="pt-BR" sz="2000" dirty="0">
                <a:cs typeface="Calibri"/>
              </a:rPr>
              <a:t>– UFRGS  </a:t>
            </a:r>
            <a:r>
              <a:rPr lang="pt-BR" sz="2000" spc="-10" dirty="0">
                <a:cs typeface="Calibri"/>
              </a:rPr>
              <a:t>Programa </a:t>
            </a:r>
            <a:r>
              <a:rPr lang="pt-BR" sz="2000" spc="-5" dirty="0">
                <a:cs typeface="Calibri"/>
              </a:rPr>
              <a:t>de Pós-Graduação </a:t>
            </a:r>
            <a:r>
              <a:rPr lang="pt-BR" sz="2000" dirty="0">
                <a:cs typeface="Calibri"/>
              </a:rPr>
              <a:t>em </a:t>
            </a:r>
            <a:r>
              <a:rPr lang="pt-BR" sz="2000" spc="-5" dirty="0" smtClean="0">
                <a:cs typeface="Calibri"/>
              </a:rPr>
              <a:t>Epidemiologia. PPGEPI  </a:t>
            </a:r>
            <a:r>
              <a:rPr lang="pt-BR" sz="2000" spc="-10" dirty="0">
                <a:cs typeface="Calibri"/>
              </a:rPr>
              <a:t>Faculdade </a:t>
            </a:r>
            <a:r>
              <a:rPr lang="pt-BR" sz="2000" spc="-5" dirty="0">
                <a:cs typeface="Calibri"/>
              </a:rPr>
              <a:t>de </a:t>
            </a:r>
            <a:r>
              <a:rPr lang="pt-BR" sz="2000" dirty="0">
                <a:cs typeface="Calibri"/>
              </a:rPr>
              <a:t>Medicina </a:t>
            </a:r>
            <a:r>
              <a:rPr lang="pt-BR" sz="2000" dirty="0" smtClean="0">
                <a:cs typeface="Calibri"/>
              </a:rPr>
              <a:t>–</a:t>
            </a:r>
            <a:r>
              <a:rPr lang="pt-BR" sz="2000" spc="5" dirty="0" smtClean="0">
                <a:cs typeface="Calibri"/>
              </a:rPr>
              <a:t> </a:t>
            </a:r>
            <a:r>
              <a:rPr lang="pt-BR" sz="2000" spc="-15" dirty="0" smtClean="0">
                <a:cs typeface="Calibri"/>
              </a:rPr>
              <a:t>FAMED.</a:t>
            </a:r>
          </a:p>
          <a:p>
            <a:pPr marL="297815" marR="5080" indent="-285750" algn="just">
              <a:lnSpc>
                <a:spcPct val="150000"/>
              </a:lnSpc>
              <a:buFontTx/>
              <a:buChar char="-"/>
              <a:tabLst>
                <a:tab pos="2606675" algn="l"/>
              </a:tabLst>
            </a:pPr>
            <a:r>
              <a:rPr lang="pt-BR" sz="2000" dirty="0"/>
              <a:t>Pasternak, Jack J</a:t>
            </a:r>
            <a:r>
              <a:rPr lang="pt-BR" sz="2000" dirty="0" smtClean="0"/>
              <a:t>. </a:t>
            </a:r>
            <a:r>
              <a:rPr lang="pt-BR" sz="2000" spc="-15" dirty="0" smtClean="0">
                <a:cs typeface="Calibri"/>
              </a:rPr>
              <a:t>Genética Molecular Humana. 2002, </a:t>
            </a:r>
            <a:r>
              <a:rPr lang="pt-BR" sz="2000" dirty="0" smtClean="0"/>
              <a:t>Editora: Manole.</a:t>
            </a:r>
            <a:r>
              <a:rPr lang="pt-BR" sz="2000" spc="-15" dirty="0" smtClean="0">
                <a:cs typeface="Calibri"/>
              </a:rPr>
              <a:t> ISBN:</a:t>
            </a:r>
            <a:r>
              <a:rPr lang="pt-BR" sz="2000" dirty="0" smtClean="0"/>
              <a:t>9788520412589.</a:t>
            </a:r>
          </a:p>
          <a:p>
            <a:pPr marL="297815" marR="5080" indent="-285750" algn="just">
              <a:lnSpc>
                <a:spcPct val="150000"/>
              </a:lnSpc>
              <a:buFontTx/>
              <a:buChar char="-"/>
              <a:tabLst>
                <a:tab pos="2606675" algn="l"/>
              </a:tabLst>
            </a:pPr>
            <a:r>
              <a:rPr lang="pt-BR" sz="2000" dirty="0"/>
              <a:t>Gerson </a:t>
            </a:r>
            <a:r>
              <a:rPr lang="pt-BR" sz="2000" dirty="0" err="1" smtClean="0"/>
              <a:t>Carakushansky</a:t>
            </a:r>
            <a:r>
              <a:rPr lang="pt-BR" sz="2000" dirty="0" smtClean="0"/>
              <a:t>. </a:t>
            </a:r>
            <a:r>
              <a:rPr lang="pt-BR" sz="2000" dirty="0"/>
              <a:t>Doenças Genéticas em </a:t>
            </a:r>
            <a:r>
              <a:rPr lang="pt-BR" sz="2000" dirty="0" smtClean="0"/>
              <a:t>Pediatria.2001 </a:t>
            </a:r>
            <a:r>
              <a:rPr lang="pt-BR" sz="2000" dirty="0"/>
              <a:t>Guanabara </a:t>
            </a:r>
            <a:r>
              <a:rPr lang="pt-BR" sz="2000" dirty="0" smtClean="0"/>
              <a:t>Koogan. </a:t>
            </a:r>
            <a:endParaRPr lang="pt-BR" sz="2000" dirty="0">
              <a:cs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5189" y="524640"/>
            <a:ext cx="2163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5" dirty="0" smtClean="0">
                <a:cs typeface="Calibri"/>
              </a:rPr>
              <a:t>REFERENCIAS</a:t>
            </a:r>
            <a:endParaRPr lang="pt-BR" sz="2400" b="1" dirty="0">
              <a:cs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06388" y="5235392"/>
            <a:ext cx="71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2800" b="1" spc="-5" dirty="0" smtClean="0">
                <a:cs typeface="Calibri"/>
              </a:rPr>
              <a:t>Contato-dúvida: </a:t>
            </a:r>
            <a:r>
              <a:rPr lang="pt-BR" sz="2800" b="1" spc="-5" dirty="0" smtClean="0">
                <a:cs typeface="Calibri"/>
                <a:hlinkClick r:id="rId2"/>
              </a:rPr>
              <a:t>elidamarnunes@usp.br</a:t>
            </a:r>
            <a:r>
              <a:rPr lang="pt-BR" sz="2800" b="1" spc="-5" dirty="0" smtClean="0">
                <a:cs typeface="Calibri"/>
              </a:rPr>
              <a:t> </a:t>
            </a:r>
            <a:endParaRPr lang="pt-BR" sz="2800" b="1" dirty="0">
              <a:cs typeface="Calibri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300249" y="1795534"/>
            <a:ext cx="116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Durante a Meiose pode ocorrer um erro na divisão dos cromossomos e durante a Anáfase I ou Anáfase </a:t>
            </a:r>
            <a:r>
              <a:rPr lang="pt-BR" sz="2400" dirty="0" smtClean="0">
                <a:cs typeface="Arial" charset="0"/>
              </a:rPr>
              <a:t>II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 Esse erro na divisão irá causar uma anomalia genética,  denominada </a:t>
            </a:r>
            <a:r>
              <a:rPr lang="pt-BR" sz="2400" dirty="0" err="1">
                <a:cs typeface="Arial" charset="0"/>
              </a:rPr>
              <a:t>aneuploidia</a:t>
            </a:r>
            <a:r>
              <a:rPr lang="pt-BR" sz="2400" dirty="0">
                <a:cs typeface="Arial" charset="0"/>
              </a:rPr>
              <a:t> (Alterações no número, falta ou excesso de alguns cromossomo</a:t>
            </a:r>
            <a:r>
              <a:rPr lang="pt-BR" sz="2400" dirty="0" smtClean="0">
                <a:cs typeface="Arial" charset="0"/>
              </a:rPr>
              <a:t>)</a:t>
            </a:r>
            <a:endParaRPr lang="pt-BR" sz="2400" dirty="0">
              <a:cs typeface="Arial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 As </a:t>
            </a:r>
            <a:r>
              <a:rPr lang="pt-BR" sz="2400" dirty="0" err="1">
                <a:cs typeface="Arial" charset="0"/>
              </a:rPr>
              <a:t>aneuploidias</a:t>
            </a:r>
            <a:r>
              <a:rPr lang="pt-BR" sz="2400" dirty="0">
                <a:cs typeface="Arial" charset="0"/>
              </a:rPr>
              <a:t> nos seres humanos podem ocorrer nos: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Cromossomos sexuais (</a:t>
            </a:r>
            <a:r>
              <a:rPr lang="pt-BR" sz="2400" dirty="0" err="1">
                <a:cs typeface="Arial" charset="0"/>
              </a:rPr>
              <a:t>alossomos</a:t>
            </a:r>
            <a:r>
              <a:rPr lang="pt-BR" sz="2400" dirty="0" smtClean="0">
                <a:cs typeface="Arial" charset="0"/>
              </a:rPr>
              <a:t>)</a:t>
            </a:r>
            <a:endParaRPr lang="pt-BR" sz="2400" dirty="0">
              <a:cs typeface="Arial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charset="0"/>
              </a:rPr>
              <a:t> Nos autossomos. 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Defeitos nos cromossomos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6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/>
          <p:cNvSpPr txBox="1">
            <a:spLocks noChangeArrowheads="1"/>
          </p:cNvSpPr>
          <p:nvPr/>
        </p:nvSpPr>
        <p:spPr bwMode="auto">
          <a:xfrm>
            <a:off x="1703388" y="11588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3º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As principais anomalias genéticas no homem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2012" y="1501575"/>
            <a:ext cx="11341289" cy="2346988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/>
              <a:t>Representação gráfica do conjunto de cromossomos de uma célula, organizados conforme tamanho, forma e número de cada </a:t>
            </a:r>
            <a:r>
              <a:rPr lang="pt-BR" sz="2400" dirty="0" smtClean="0"/>
              <a:t>um</a:t>
            </a:r>
          </a:p>
          <a:p>
            <a:pPr algn="just" eaLnBrk="0" hangingPunct="0">
              <a:lnSpc>
                <a:spcPct val="150000"/>
              </a:lnSpc>
              <a:defRPr/>
            </a:pPr>
            <a:endParaRPr lang="pt-BR" sz="1000" dirty="0" smtClean="0"/>
          </a:p>
          <a:p>
            <a:pPr marL="342900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/>
              <a:t>Utilização: detecção de alterações genéticas, o que permite um aconselhamento genético mais adequado a casais que pretendam ter filhos.</a:t>
            </a:r>
          </a:p>
          <a:p>
            <a:pPr marL="342900" indent="-342900" algn="just" eaLnBrk="0" hangingPunct="0">
              <a:lnSpc>
                <a:spcPct val="150000"/>
              </a:lnSpc>
              <a:buFont typeface="Arial" charset="0"/>
              <a:buChar char="•"/>
              <a:defRPr/>
            </a:pPr>
            <a:endParaRPr lang="pt-BR" sz="2400" dirty="0"/>
          </a:p>
          <a:p>
            <a:pPr marL="342900" indent="-342900" algn="just" eaLnBrk="0" hangingPunct="0">
              <a:lnSpc>
                <a:spcPct val="150000"/>
              </a:lnSpc>
              <a:defRPr/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952625" y="4071938"/>
            <a:ext cx="8229600" cy="1757362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>
              <a:latin typeface="+mj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00020" y="44625"/>
            <a:ext cx="476580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06974" y="699696"/>
            <a:ext cx="5254387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Definições - Cariótipo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6386" name="Picture 2" descr="O que é cariótipo? - Brasil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40" y="4071939"/>
            <a:ext cx="3268560" cy="2614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9702" y="2444495"/>
            <a:ext cx="3611398" cy="3160650"/>
            <a:chOff x="1125702" y="2444495"/>
            <a:chExt cx="3611398" cy="3160650"/>
          </a:xfrm>
        </p:grpSpPr>
        <p:sp>
          <p:nvSpPr>
            <p:cNvPr id="6" name="object 6"/>
            <p:cNvSpPr/>
            <p:nvPr/>
          </p:nvSpPr>
          <p:spPr>
            <a:xfrm>
              <a:off x="1225652" y="2680970"/>
              <a:ext cx="2924175" cy="2924175"/>
            </a:xfrm>
            <a:custGeom>
              <a:avLst/>
              <a:gdLst/>
              <a:ahLst/>
              <a:cxnLst/>
              <a:rect l="l" t="t" r="r" b="b"/>
              <a:pathLst>
                <a:path w="2924175" h="2924175">
                  <a:moveTo>
                    <a:pt x="1462048" y="0"/>
                  </a:moveTo>
                  <a:lnTo>
                    <a:pt x="1462048" y="1461642"/>
                  </a:lnTo>
                  <a:lnTo>
                    <a:pt x="71906" y="1010030"/>
                  </a:lnTo>
                  <a:lnTo>
                    <a:pt x="57738" y="1056157"/>
                  </a:lnTo>
                  <a:lnTo>
                    <a:pt x="45162" y="1102389"/>
                  </a:lnTo>
                  <a:lnTo>
                    <a:pt x="34163" y="1148697"/>
                  </a:lnTo>
                  <a:lnTo>
                    <a:pt x="24723" y="1195051"/>
                  </a:lnTo>
                  <a:lnTo>
                    <a:pt x="16830" y="1241420"/>
                  </a:lnTo>
                  <a:lnTo>
                    <a:pt x="10466" y="1287774"/>
                  </a:lnTo>
                  <a:lnTo>
                    <a:pt x="5616" y="1334082"/>
                  </a:lnTo>
                  <a:lnTo>
                    <a:pt x="2266" y="1380314"/>
                  </a:lnTo>
                  <a:lnTo>
                    <a:pt x="399" y="1426441"/>
                  </a:lnTo>
                  <a:lnTo>
                    <a:pt x="0" y="1472430"/>
                  </a:lnTo>
                  <a:lnTo>
                    <a:pt x="1053" y="1518253"/>
                  </a:lnTo>
                  <a:lnTo>
                    <a:pt x="3543" y="1563879"/>
                  </a:lnTo>
                  <a:lnTo>
                    <a:pt x="7456" y="1609277"/>
                  </a:lnTo>
                  <a:lnTo>
                    <a:pt x="12774" y="1654418"/>
                  </a:lnTo>
                  <a:lnTo>
                    <a:pt x="19483" y="1699270"/>
                  </a:lnTo>
                  <a:lnTo>
                    <a:pt x="27567" y="1743803"/>
                  </a:lnTo>
                  <a:lnTo>
                    <a:pt x="37011" y="1787988"/>
                  </a:lnTo>
                  <a:lnTo>
                    <a:pt x="47799" y="1831794"/>
                  </a:lnTo>
                  <a:lnTo>
                    <a:pt x="59917" y="1875190"/>
                  </a:lnTo>
                  <a:lnTo>
                    <a:pt x="73347" y="1918146"/>
                  </a:lnTo>
                  <a:lnTo>
                    <a:pt x="88076" y="1960631"/>
                  </a:lnTo>
                  <a:lnTo>
                    <a:pt x="104087" y="2002616"/>
                  </a:lnTo>
                  <a:lnTo>
                    <a:pt x="121365" y="2044071"/>
                  </a:lnTo>
                  <a:lnTo>
                    <a:pt x="139894" y="2084964"/>
                  </a:lnTo>
                  <a:lnTo>
                    <a:pt x="159660" y="2125265"/>
                  </a:lnTo>
                  <a:lnTo>
                    <a:pt x="180646" y="2164945"/>
                  </a:lnTo>
                  <a:lnTo>
                    <a:pt x="202838" y="2203972"/>
                  </a:lnTo>
                  <a:lnTo>
                    <a:pt x="226219" y="2242316"/>
                  </a:lnTo>
                  <a:lnTo>
                    <a:pt x="250774" y="2279948"/>
                  </a:lnTo>
                  <a:lnTo>
                    <a:pt x="276488" y="2316836"/>
                  </a:lnTo>
                  <a:lnTo>
                    <a:pt x="303346" y="2352951"/>
                  </a:lnTo>
                  <a:lnTo>
                    <a:pt x="331331" y="2388261"/>
                  </a:lnTo>
                  <a:lnTo>
                    <a:pt x="360429" y="2422738"/>
                  </a:lnTo>
                  <a:lnTo>
                    <a:pt x="390624" y="2456349"/>
                  </a:lnTo>
                  <a:lnTo>
                    <a:pt x="421900" y="2489066"/>
                  </a:lnTo>
                  <a:lnTo>
                    <a:pt x="454243" y="2520857"/>
                  </a:lnTo>
                  <a:lnTo>
                    <a:pt x="487635" y="2551693"/>
                  </a:lnTo>
                  <a:lnTo>
                    <a:pt x="522063" y="2581543"/>
                  </a:lnTo>
                  <a:lnTo>
                    <a:pt x="557511" y="2610376"/>
                  </a:lnTo>
                  <a:lnTo>
                    <a:pt x="593963" y="2638162"/>
                  </a:lnTo>
                  <a:lnTo>
                    <a:pt x="631403" y="2664872"/>
                  </a:lnTo>
                  <a:lnTo>
                    <a:pt x="669817" y="2690474"/>
                  </a:lnTo>
                  <a:lnTo>
                    <a:pt x="709188" y="2714938"/>
                  </a:lnTo>
                  <a:lnTo>
                    <a:pt x="749502" y="2738235"/>
                  </a:lnTo>
                  <a:lnTo>
                    <a:pt x="790743" y="2760333"/>
                  </a:lnTo>
                  <a:lnTo>
                    <a:pt x="832895" y="2781202"/>
                  </a:lnTo>
                  <a:lnTo>
                    <a:pt x="875943" y="2800812"/>
                  </a:lnTo>
                  <a:lnTo>
                    <a:pt x="919872" y="2819133"/>
                  </a:lnTo>
                  <a:lnTo>
                    <a:pt x="964666" y="2836134"/>
                  </a:lnTo>
                  <a:lnTo>
                    <a:pt x="1010309" y="2851785"/>
                  </a:lnTo>
                  <a:lnTo>
                    <a:pt x="1056435" y="2865951"/>
                  </a:lnTo>
                  <a:lnTo>
                    <a:pt x="1102668" y="2878525"/>
                  </a:lnTo>
                  <a:lnTo>
                    <a:pt x="1148976" y="2889524"/>
                  </a:lnTo>
                  <a:lnTo>
                    <a:pt x="1195329" y="2898962"/>
                  </a:lnTo>
                  <a:lnTo>
                    <a:pt x="1241698" y="2906855"/>
                  </a:lnTo>
                  <a:lnTo>
                    <a:pt x="1288052" y="2913218"/>
                  </a:lnTo>
                  <a:lnTo>
                    <a:pt x="1334360" y="2918066"/>
                  </a:lnTo>
                  <a:lnTo>
                    <a:pt x="1380593" y="2921416"/>
                  </a:lnTo>
                  <a:lnTo>
                    <a:pt x="1426719" y="2923283"/>
                  </a:lnTo>
                  <a:lnTo>
                    <a:pt x="1472709" y="2923681"/>
                  </a:lnTo>
                  <a:lnTo>
                    <a:pt x="1518532" y="2922627"/>
                  </a:lnTo>
                  <a:lnTo>
                    <a:pt x="1564158" y="2920137"/>
                  </a:lnTo>
                  <a:lnTo>
                    <a:pt x="1609556" y="2916224"/>
                  </a:lnTo>
                  <a:lnTo>
                    <a:pt x="1654696" y="2910906"/>
                  </a:lnTo>
                  <a:lnTo>
                    <a:pt x="1699548" y="2904197"/>
                  </a:lnTo>
                  <a:lnTo>
                    <a:pt x="1744082" y="2896112"/>
                  </a:lnTo>
                  <a:lnTo>
                    <a:pt x="1788267" y="2886668"/>
                  </a:lnTo>
                  <a:lnTo>
                    <a:pt x="1832072" y="2875880"/>
                  </a:lnTo>
                  <a:lnTo>
                    <a:pt x="1875468" y="2863763"/>
                  </a:lnTo>
                  <a:lnTo>
                    <a:pt x="1918424" y="2850332"/>
                  </a:lnTo>
                  <a:lnTo>
                    <a:pt x="1960910" y="2835604"/>
                  </a:lnTo>
                  <a:lnTo>
                    <a:pt x="2002895" y="2819593"/>
                  </a:lnTo>
                  <a:lnTo>
                    <a:pt x="2044349" y="2802316"/>
                  </a:lnTo>
                  <a:lnTo>
                    <a:pt x="2085242" y="2783786"/>
                  </a:lnTo>
                  <a:lnTo>
                    <a:pt x="2125544" y="2764021"/>
                  </a:lnTo>
                  <a:lnTo>
                    <a:pt x="2165223" y="2743035"/>
                  </a:lnTo>
                  <a:lnTo>
                    <a:pt x="2204250" y="2720844"/>
                  </a:lnTo>
                  <a:lnTo>
                    <a:pt x="2242595" y="2697463"/>
                  </a:lnTo>
                  <a:lnTo>
                    <a:pt x="2280226" y="2672909"/>
                  </a:lnTo>
                  <a:lnTo>
                    <a:pt x="2317115" y="2647195"/>
                  </a:lnTo>
                  <a:lnTo>
                    <a:pt x="2353229" y="2620338"/>
                  </a:lnTo>
                  <a:lnTo>
                    <a:pt x="2388540" y="2592353"/>
                  </a:lnTo>
                  <a:lnTo>
                    <a:pt x="2423016" y="2563256"/>
                  </a:lnTo>
                  <a:lnTo>
                    <a:pt x="2456628" y="2533061"/>
                  </a:lnTo>
                  <a:lnTo>
                    <a:pt x="2489345" y="2501786"/>
                  </a:lnTo>
                  <a:lnTo>
                    <a:pt x="2521136" y="2469444"/>
                  </a:lnTo>
                  <a:lnTo>
                    <a:pt x="2551972" y="2436051"/>
                  </a:lnTo>
                  <a:lnTo>
                    <a:pt x="2581821" y="2401624"/>
                  </a:lnTo>
                  <a:lnTo>
                    <a:pt x="2610654" y="2366177"/>
                  </a:lnTo>
                  <a:lnTo>
                    <a:pt x="2638441" y="2329725"/>
                  </a:lnTo>
                  <a:lnTo>
                    <a:pt x="2665150" y="2292285"/>
                  </a:lnTo>
                  <a:lnTo>
                    <a:pt x="2690753" y="2253872"/>
                  </a:lnTo>
                  <a:lnTo>
                    <a:pt x="2715217" y="2214501"/>
                  </a:lnTo>
                  <a:lnTo>
                    <a:pt x="2738513" y="2174187"/>
                  </a:lnTo>
                  <a:lnTo>
                    <a:pt x="2760611" y="2132947"/>
                  </a:lnTo>
                  <a:lnTo>
                    <a:pt x="2781480" y="2090795"/>
                  </a:lnTo>
                  <a:lnTo>
                    <a:pt x="2801091" y="2047747"/>
                  </a:lnTo>
                  <a:lnTo>
                    <a:pt x="2819411" y="2003818"/>
                  </a:lnTo>
                  <a:lnTo>
                    <a:pt x="2836412" y="1959025"/>
                  </a:lnTo>
                  <a:lnTo>
                    <a:pt x="2852063" y="1913381"/>
                  </a:lnTo>
                  <a:lnTo>
                    <a:pt x="2866235" y="1867248"/>
                  </a:lnTo>
                  <a:lnTo>
                    <a:pt x="2878815" y="1821009"/>
                  </a:lnTo>
                  <a:lnTo>
                    <a:pt x="2889819" y="1774695"/>
                  </a:lnTo>
                  <a:lnTo>
                    <a:pt x="2899261" y="1728335"/>
                  </a:lnTo>
                  <a:lnTo>
                    <a:pt x="2907158" y="1681961"/>
                  </a:lnTo>
                  <a:lnTo>
                    <a:pt x="2913525" y="1635603"/>
                  </a:lnTo>
                  <a:lnTo>
                    <a:pt x="2918377" y="1589290"/>
                  </a:lnTo>
                  <a:lnTo>
                    <a:pt x="2921729" y="1543054"/>
                  </a:lnTo>
                  <a:lnTo>
                    <a:pt x="2923598" y="1496925"/>
                  </a:lnTo>
                  <a:lnTo>
                    <a:pt x="2923999" y="1450932"/>
                  </a:lnTo>
                  <a:lnTo>
                    <a:pt x="2922947" y="1405106"/>
                  </a:lnTo>
                  <a:lnTo>
                    <a:pt x="2920457" y="1359478"/>
                  </a:lnTo>
                  <a:lnTo>
                    <a:pt x="2916546" y="1314078"/>
                  </a:lnTo>
                  <a:lnTo>
                    <a:pt x="2911228" y="1268936"/>
                  </a:lnTo>
                  <a:lnTo>
                    <a:pt x="2904520" y="1224083"/>
                  </a:lnTo>
                  <a:lnTo>
                    <a:pt x="2896436" y="1179548"/>
                  </a:lnTo>
                  <a:lnTo>
                    <a:pt x="2886992" y="1135362"/>
                  </a:lnTo>
                  <a:lnTo>
                    <a:pt x="2876203" y="1091556"/>
                  </a:lnTo>
                  <a:lnTo>
                    <a:pt x="2864086" y="1048160"/>
                  </a:lnTo>
                  <a:lnTo>
                    <a:pt x="2850655" y="1005203"/>
                  </a:lnTo>
                  <a:lnTo>
                    <a:pt x="2835926" y="962717"/>
                  </a:lnTo>
                  <a:lnTo>
                    <a:pt x="2819914" y="920732"/>
                  </a:lnTo>
                  <a:lnTo>
                    <a:pt x="2802635" y="879278"/>
                  </a:lnTo>
                  <a:lnTo>
                    <a:pt x="2784105" y="838385"/>
                  </a:lnTo>
                  <a:lnTo>
                    <a:pt x="2764338" y="798083"/>
                  </a:lnTo>
                  <a:lnTo>
                    <a:pt x="2743350" y="758404"/>
                  </a:lnTo>
                  <a:lnTo>
                    <a:pt x="2721158" y="719377"/>
                  </a:lnTo>
                  <a:lnTo>
                    <a:pt x="2697775" y="681032"/>
                  </a:lnTo>
                  <a:lnTo>
                    <a:pt x="2673218" y="643400"/>
                  </a:lnTo>
                  <a:lnTo>
                    <a:pt x="2647503" y="606512"/>
                  </a:lnTo>
                  <a:lnTo>
                    <a:pt x="2620644" y="570397"/>
                  </a:lnTo>
                  <a:lnTo>
                    <a:pt x="2592657" y="535086"/>
                  </a:lnTo>
                  <a:lnTo>
                    <a:pt x="2563557" y="500609"/>
                  </a:lnTo>
                  <a:lnTo>
                    <a:pt x="2533361" y="466996"/>
                  </a:lnTo>
                  <a:lnTo>
                    <a:pt x="2502083" y="434278"/>
                  </a:lnTo>
                  <a:lnTo>
                    <a:pt x="2469740" y="402486"/>
                  </a:lnTo>
                  <a:lnTo>
                    <a:pt x="2436345" y="371649"/>
                  </a:lnTo>
                  <a:lnTo>
                    <a:pt x="2401916" y="341797"/>
                  </a:lnTo>
                  <a:lnTo>
                    <a:pt x="2366467" y="312962"/>
                  </a:lnTo>
                  <a:lnTo>
                    <a:pt x="2330014" y="285172"/>
                  </a:lnTo>
                  <a:lnTo>
                    <a:pt x="2292572" y="258460"/>
                  </a:lnTo>
                  <a:lnTo>
                    <a:pt x="2254157" y="232855"/>
                  </a:lnTo>
                  <a:lnTo>
                    <a:pt x="2214785" y="208386"/>
                  </a:lnTo>
                  <a:lnTo>
                    <a:pt x="2174470" y="185086"/>
                  </a:lnTo>
                  <a:lnTo>
                    <a:pt x="2133228" y="162983"/>
                  </a:lnTo>
                  <a:lnTo>
                    <a:pt x="2091075" y="142109"/>
                  </a:lnTo>
                  <a:lnTo>
                    <a:pt x="2048026" y="122493"/>
                  </a:lnTo>
                  <a:lnTo>
                    <a:pt x="2004097" y="104166"/>
                  </a:lnTo>
                  <a:lnTo>
                    <a:pt x="1959303" y="87159"/>
                  </a:lnTo>
                  <a:lnTo>
                    <a:pt x="1913660" y="71500"/>
                  </a:lnTo>
                  <a:lnTo>
                    <a:pt x="1864820" y="56572"/>
                  </a:lnTo>
                  <a:lnTo>
                    <a:pt x="1815531" y="43373"/>
                  </a:lnTo>
                  <a:lnTo>
                    <a:pt x="1765841" y="31909"/>
                  </a:lnTo>
                  <a:lnTo>
                    <a:pt x="1715801" y="22190"/>
                  </a:lnTo>
                  <a:lnTo>
                    <a:pt x="1665458" y="14221"/>
                  </a:lnTo>
                  <a:lnTo>
                    <a:pt x="1614862" y="8010"/>
                  </a:lnTo>
                  <a:lnTo>
                    <a:pt x="1564062" y="3565"/>
                  </a:lnTo>
                  <a:lnTo>
                    <a:pt x="1513108" y="892"/>
                  </a:lnTo>
                  <a:lnTo>
                    <a:pt x="1462048" y="0"/>
                  </a:lnTo>
                  <a:close/>
                </a:path>
              </a:pathLst>
            </a:custGeom>
            <a:solidFill>
              <a:srgbClr val="419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5702" y="2444495"/>
              <a:ext cx="1390650" cy="1461770"/>
            </a:xfrm>
            <a:custGeom>
              <a:avLst/>
              <a:gdLst/>
              <a:ahLst/>
              <a:cxnLst/>
              <a:rect l="l" t="t" r="r" b="b"/>
              <a:pathLst>
                <a:path w="1390650" h="1461770">
                  <a:moveTo>
                    <a:pt x="1390167" y="0"/>
                  </a:moveTo>
                  <a:lnTo>
                    <a:pt x="1341604" y="800"/>
                  </a:lnTo>
                  <a:lnTo>
                    <a:pt x="1293356" y="3187"/>
                  </a:lnTo>
                  <a:lnTo>
                    <a:pt x="1245451" y="7139"/>
                  </a:lnTo>
                  <a:lnTo>
                    <a:pt x="1197918" y="12635"/>
                  </a:lnTo>
                  <a:lnTo>
                    <a:pt x="1150789" y="19653"/>
                  </a:lnTo>
                  <a:lnTo>
                    <a:pt x="1104092" y="28170"/>
                  </a:lnTo>
                  <a:lnTo>
                    <a:pt x="1057858" y="38167"/>
                  </a:lnTo>
                  <a:lnTo>
                    <a:pt x="1012115" y="49621"/>
                  </a:lnTo>
                  <a:lnTo>
                    <a:pt x="966893" y="62511"/>
                  </a:lnTo>
                  <a:lnTo>
                    <a:pt x="922223" y="76815"/>
                  </a:lnTo>
                  <a:lnTo>
                    <a:pt x="878134" y="92512"/>
                  </a:lnTo>
                  <a:lnTo>
                    <a:pt x="834656" y="109580"/>
                  </a:lnTo>
                  <a:lnTo>
                    <a:pt x="791817" y="127997"/>
                  </a:lnTo>
                  <a:lnTo>
                    <a:pt x="749649" y="147742"/>
                  </a:lnTo>
                  <a:lnTo>
                    <a:pt x="708180" y="168793"/>
                  </a:lnTo>
                  <a:lnTo>
                    <a:pt x="667441" y="191130"/>
                  </a:lnTo>
                  <a:lnTo>
                    <a:pt x="627460" y="214729"/>
                  </a:lnTo>
                  <a:lnTo>
                    <a:pt x="588268" y="239571"/>
                  </a:lnTo>
                  <a:lnTo>
                    <a:pt x="549895" y="265632"/>
                  </a:lnTo>
                  <a:lnTo>
                    <a:pt x="512370" y="292892"/>
                  </a:lnTo>
                  <a:lnTo>
                    <a:pt x="475722" y="321330"/>
                  </a:lnTo>
                  <a:lnTo>
                    <a:pt x="439982" y="350922"/>
                  </a:lnTo>
                  <a:lnTo>
                    <a:pt x="405179" y="381649"/>
                  </a:lnTo>
                  <a:lnTo>
                    <a:pt x="371343" y="413488"/>
                  </a:lnTo>
                  <a:lnTo>
                    <a:pt x="338503" y="446418"/>
                  </a:lnTo>
                  <a:lnTo>
                    <a:pt x="306689" y="480417"/>
                  </a:lnTo>
                  <a:lnTo>
                    <a:pt x="275932" y="515464"/>
                  </a:lnTo>
                  <a:lnTo>
                    <a:pt x="246259" y="551537"/>
                  </a:lnTo>
                  <a:lnTo>
                    <a:pt x="217702" y="588615"/>
                  </a:lnTo>
                  <a:lnTo>
                    <a:pt x="190290" y="626675"/>
                  </a:lnTo>
                  <a:lnTo>
                    <a:pt x="164053" y="665698"/>
                  </a:lnTo>
                  <a:lnTo>
                    <a:pt x="139020" y="705660"/>
                  </a:lnTo>
                  <a:lnTo>
                    <a:pt x="115220" y="746541"/>
                  </a:lnTo>
                  <a:lnTo>
                    <a:pt x="92684" y="788318"/>
                  </a:lnTo>
                  <a:lnTo>
                    <a:pt x="71442" y="830971"/>
                  </a:lnTo>
                  <a:lnTo>
                    <a:pt x="51523" y="874477"/>
                  </a:lnTo>
                  <a:lnTo>
                    <a:pt x="32956" y="918816"/>
                  </a:lnTo>
                  <a:lnTo>
                    <a:pt x="15772" y="963965"/>
                  </a:lnTo>
                  <a:lnTo>
                    <a:pt x="0" y="1009903"/>
                  </a:lnTo>
                  <a:lnTo>
                    <a:pt x="1390167" y="1461642"/>
                  </a:lnTo>
                  <a:lnTo>
                    <a:pt x="1390167" y="0"/>
                  </a:lnTo>
                  <a:close/>
                </a:path>
              </a:pathLst>
            </a:custGeom>
            <a:solidFill>
              <a:srgbClr val="91C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10100" y="3785615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1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26491" y="124968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419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0100" y="4137659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91C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05550" y="3595370"/>
            <a:ext cx="130683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499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Genéticas  Outras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razões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5230" y="1659964"/>
            <a:ext cx="462084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b="1" dirty="0">
                <a:solidFill>
                  <a:srgbClr val="378D88"/>
                </a:solidFill>
                <a:latin typeface="Calibri"/>
                <a:cs typeface="Calibri"/>
              </a:rPr>
              <a:t>80% das doenças </a:t>
            </a:r>
            <a:r>
              <a:rPr sz="2400" b="1" spc="-25" dirty="0">
                <a:solidFill>
                  <a:srgbClr val="378D88"/>
                </a:solidFill>
                <a:latin typeface="Calibri"/>
                <a:cs typeface="Calibri"/>
              </a:rPr>
              <a:t>raras </a:t>
            </a:r>
            <a:r>
              <a:rPr sz="2400" b="1" dirty="0">
                <a:solidFill>
                  <a:srgbClr val="378D88"/>
                </a:solidFill>
                <a:latin typeface="Calibri"/>
                <a:cs typeface="Calibri"/>
              </a:rPr>
              <a:t>são</a:t>
            </a:r>
            <a:r>
              <a:rPr sz="2400" b="1" spc="-65" dirty="0">
                <a:solidFill>
                  <a:srgbClr val="378D8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78D88"/>
                </a:solidFill>
                <a:latin typeface="Calibri"/>
                <a:cs typeface="Calibri"/>
              </a:rPr>
              <a:t>genéticas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340963" y="82833"/>
            <a:ext cx="5216183" cy="75751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878417" y="536529"/>
            <a:ext cx="3564805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Anomalias Congênitas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4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60044" y="1397397"/>
            <a:ext cx="11513508" cy="49994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lang="pt-BR" sz="2400" dirty="0" smtClean="0"/>
              <a:t>- No </a:t>
            </a:r>
            <a:r>
              <a:rPr lang="pt-BR" sz="2400" spc="-10" dirty="0" smtClean="0"/>
              <a:t>Brasil </a:t>
            </a:r>
            <a:r>
              <a:rPr lang="pt-BR" sz="2400" dirty="0" smtClean="0"/>
              <a:t>2% a 3% </a:t>
            </a:r>
            <a:r>
              <a:rPr lang="pt-BR" sz="2400" spc="-5" dirty="0" smtClean="0"/>
              <a:t>do </a:t>
            </a:r>
            <a:r>
              <a:rPr lang="pt-BR" sz="2400" spc="-15" dirty="0" smtClean="0"/>
              <a:t>total </a:t>
            </a:r>
            <a:r>
              <a:rPr lang="pt-BR" sz="2400" spc="-5" dirty="0" smtClean="0"/>
              <a:t>de nascidos </a:t>
            </a:r>
            <a:r>
              <a:rPr lang="pt-BR" sz="2400" spc="-10" dirty="0" smtClean="0"/>
              <a:t>vivos têm </a:t>
            </a:r>
            <a:r>
              <a:rPr lang="pt-BR" sz="2400" dirty="0" smtClean="0"/>
              <a:t>alguma anomalia  </a:t>
            </a:r>
            <a:r>
              <a:rPr lang="pt-BR" sz="2400" spc="-5" dirty="0" smtClean="0"/>
              <a:t>congênita, </a:t>
            </a:r>
            <a:r>
              <a:rPr lang="pt-BR" sz="2400" spc="-15" dirty="0" smtClean="0"/>
              <a:t>esta </a:t>
            </a:r>
            <a:r>
              <a:rPr lang="pt-BR" sz="2400" dirty="0" smtClean="0"/>
              <a:t>é a </a:t>
            </a:r>
            <a:r>
              <a:rPr lang="pt-BR" sz="2400" spc="-5" dirty="0" smtClean="0"/>
              <a:t>segunda causa </a:t>
            </a:r>
            <a:r>
              <a:rPr lang="pt-BR" sz="2400" dirty="0" smtClean="0"/>
              <a:t>de </a:t>
            </a:r>
            <a:r>
              <a:rPr lang="pt-BR" sz="2400" spc="-5" dirty="0" smtClean="0"/>
              <a:t>mortalidade </a:t>
            </a:r>
            <a:r>
              <a:rPr lang="pt-BR" sz="2400" spc="-10" dirty="0" smtClean="0"/>
              <a:t>infantil </a:t>
            </a:r>
            <a:r>
              <a:rPr lang="pt-BR" sz="2400" dirty="0" smtClean="0"/>
              <a:t>e é </a:t>
            </a:r>
            <a:r>
              <a:rPr lang="pt-BR" sz="2400" spc="-10" dirty="0" smtClean="0"/>
              <a:t>responsável  </a:t>
            </a:r>
            <a:r>
              <a:rPr lang="pt-BR" sz="2400" spc="-5" dirty="0" smtClean="0"/>
              <a:t>por mais de </a:t>
            </a:r>
            <a:r>
              <a:rPr lang="pt-BR" sz="2400" dirty="0" smtClean="0"/>
              <a:t>1/3 </a:t>
            </a:r>
            <a:r>
              <a:rPr lang="pt-BR" sz="2400" spc="-5" dirty="0" smtClean="0"/>
              <a:t>das internações pediátricas. </a:t>
            </a:r>
          </a:p>
          <a:p>
            <a:pPr marL="12700" algn="just">
              <a:lnSpc>
                <a:spcPct val="150000"/>
              </a:lnSpc>
            </a:pPr>
            <a:endParaRPr lang="pt-BR" sz="2400" spc="-5" dirty="0" smtClean="0"/>
          </a:p>
          <a:p>
            <a:pPr marL="12700" algn="just">
              <a:lnSpc>
                <a:spcPct val="150000"/>
              </a:lnSpc>
            </a:pPr>
            <a:r>
              <a:rPr lang="pt-BR" sz="2400" spc="-5" dirty="0" smtClean="0"/>
              <a:t>- Estima-se</a:t>
            </a:r>
            <a:r>
              <a:rPr lang="pt-BR" sz="2400" spc="70" dirty="0" smtClean="0"/>
              <a:t> </a:t>
            </a:r>
            <a:r>
              <a:rPr lang="pt-BR" sz="2400" spc="-10" dirty="0" smtClean="0"/>
              <a:t>minimamente </a:t>
            </a:r>
            <a:r>
              <a:rPr sz="2400" dirty="0" smtClean="0">
                <a:cs typeface="Calibri"/>
              </a:rPr>
              <a:t>60.000 </a:t>
            </a:r>
            <a:r>
              <a:rPr sz="2400" spc="-10" dirty="0">
                <a:cs typeface="Calibri"/>
              </a:rPr>
              <a:t>novos </a:t>
            </a:r>
            <a:r>
              <a:rPr sz="2400" spc="-5" dirty="0">
                <a:cs typeface="Calibri"/>
              </a:rPr>
              <a:t>casos por</a:t>
            </a:r>
            <a:r>
              <a:rPr sz="2400" spc="-70" dirty="0">
                <a:cs typeface="Calibri"/>
              </a:rPr>
              <a:t> </a:t>
            </a:r>
            <a:r>
              <a:rPr sz="2400" dirty="0">
                <a:cs typeface="Calibri"/>
              </a:rPr>
              <a:t>ano</a:t>
            </a:r>
            <a:r>
              <a:rPr sz="2400" dirty="0"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endParaRPr sz="2400" dirty="0"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2400" spc="-5" dirty="0" smtClean="0">
                <a:cs typeface="Calibri"/>
              </a:rPr>
              <a:t>- </a:t>
            </a:r>
            <a:r>
              <a:rPr sz="2400" spc="-5" dirty="0" err="1" smtClean="0">
                <a:cs typeface="Calibri"/>
              </a:rPr>
              <a:t>Considera</a:t>
            </a:r>
            <a:r>
              <a:rPr lang="pt-BR" sz="2400" spc="-5" dirty="0" err="1" smtClean="0">
                <a:cs typeface="Calibri"/>
              </a:rPr>
              <a:t>ndo</a:t>
            </a:r>
            <a:r>
              <a:rPr lang="pt-BR" sz="2400" spc="-5" dirty="0" smtClean="0">
                <a:cs typeface="Calibri"/>
              </a:rPr>
              <a:t> </a:t>
            </a:r>
            <a:r>
              <a:rPr sz="2400" dirty="0" smtClean="0">
                <a:cs typeface="Calibri"/>
              </a:rPr>
              <a:t>as </a:t>
            </a:r>
            <a:r>
              <a:rPr sz="2400" spc="-5" dirty="0">
                <a:cs typeface="Calibri"/>
              </a:rPr>
              <a:t>doenças de </a:t>
            </a:r>
            <a:r>
              <a:rPr sz="2400" spc="-10" dirty="0">
                <a:cs typeface="Calibri"/>
              </a:rPr>
              <a:t>manifestação tardia </a:t>
            </a:r>
            <a:r>
              <a:rPr sz="2400" dirty="0">
                <a:cs typeface="Calibri"/>
              </a:rPr>
              <a:t>o </a:t>
            </a:r>
            <a:r>
              <a:rPr sz="2400" spc="-5" dirty="0">
                <a:cs typeface="Calibri"/>
              </a:rPr>
              <a:t>percentual fica em  </a:t>
            </a:r>
            <a:r>
              <a:rPr sz="2400" spc="-10" dirty="0">
                <a:cs typeface="Calibri"/>
              </a:rPr>
              <a:t>torno </a:t>
            </a:r>
            <a:r>
              <a:rPr sz="2400" spc="-5" dirty="0">
                <a:cs typeface="Calibri"/>
              </a:rPr>
              <a:t>de </a:t>
            </a:r>
            <a:r>
              <a:rPr sz="2400" dirty="0">
                <a:cs typeface="Calibri"/>
              </a:rPr>
              <a:t>5%. Incluem-se </a:t>
            </a:r>
            <a:r>
              <a:rPr sz="2400" spc="-10" dirty="0">
                <a:cs typeface="Calibri"/>
              </a:rPr>
              <a:t>entre </a:t>
            </a:r>
            <a:r>
              <a:rPr sz="2400" dirty="0">
                <a:cs typeface="Calibri"/>
              </a:rPr>
              <a:t>as anomalias </a:t>
            </a:r>
            <a:r>
              <a:rPr sz="2400" spc="-10" dirty="0">
                <a:cs typeface="Calibri"/>
              </a:rPr>
              <a:t>congênitas </a:t>
            </a:r>
            <a:r>
              <a:rPr sz="2400" dirty="0">
                <a:cs typeface="Calibri"/>
              </a:rPr>
              <a:t>as </a:t>
            </a:r>
            <a:r>
              <a:rPr sz="2400" spc="-5" dirty="0">
                <a:cs typeface="Calibri"/>
              </a:rPr>
              <a:t>condições </a:t>
            </a:r>
            <a:r>
              <a:rPr sz="2400" dirty="0">
                <a:cs typeface="Calibri"/>
              </a:rPr>
              <a:t>que,  </a:t>
            </a:r>
            <a:r>
              <a:rPr sz="2400" spc="-10" dirty="0">
                <a:cs typeface="Calibri"/>
              </a:rPr>
              <a:t>embora </a:t>
            </a:r>
            <a:r>
              <a:rPr sz="2400" dirty="0">
                <a:cs typeface="Calibri"/>
              </a:rPr>
              <a:t>a </a:t>
            </a:r>
            <a:r>
              <a:rPr sz="2400" spc="-10" dirty="0">
                <a:cs typeface="Calibri"/>
              </a:rPr>
              <a:t>alteração </a:t>
            </a:r>
            <a:r>
              <a:rPr sz="2400" spc="-5" dirty="0">
                <a:cs typeface="Calibri"/>
              </a:rPr>
              <a:t>genética </a:t>
            </a:r>
            <a:r>
              <a:rPr sz="2400" spc="-10" dirty="0">
                <a:cs typeface="Calibri"/>
              </a:rPr>
              <a:t>esteja presente </a:t>
            </a:r>
            <a:r>
              <a:rPr sz="2400" dirty="0">
                <a:cs typeface="Calibri"/>
              </a:rPr>
              <a:t>no </a:t>
            </a:r>
            <a:r>
              <a:rPr sz="2400" spc="-10" dirty="0">
                <a:cs typeface="Calibri"/>
              </a:rPr>
              <a:t>nascimento </a:t>
            </a:r>
            <a:r>
              <a:rPr sz="2400" dirty="0">
                <a:cs typeface="Calibri"/>
              </a:rPr>
              <a:t>só </a:t>
            </a:r>
            <a:r>
              <a:rPr sz="2400" spc="-10" dirty="0">
                <a:cs typeface="Calibri"/>
              </a:rPr>
              <a:t>irão </a:t>
            </a:r>
            <a:r>
              <a:rPr sz="2400" spc="-5" dirty="0">
                <a:cs typeface="Calibri"/>
              </a:rPr>
              <a:t>se  </a:t>
            </a:r>
            <a:r>
              <a:rPr sz="2400" spc="-10" dirty="0">
                <a:cs typeface="Calibri"/>
              </a:rPr>
              <a:t>manifestar </a:t>
            </a:r>
            <a:r>
              <a:rPr sz="2400" spc="-5" dirty="0">
                <a:cs typeface="Calibri"/>
              </a:rPr>
              <a:t>mais </a:t>
            </a:r>
            <a:r>
              <a:rPr sz="2400" spc="-15" dirty="0">
                <a:cs typeface="Calibri"/>
              </a:rPr>
              <a:t>tarde </a:t>
            </a:r>
            <a:r>
              <a:rPr sz="2400" dirty="0">
                <a:cs typeface="Calibri"/>
              </a:rPr>
              <a:t>na</a:t>
            </a:r>
            <a:r>
              <a:rPr sz="2400" spc="6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vida</a:t>
            </a:r>
            <a:r>
              <a:rPr sz="2400" spc="-5" dirty="0">
                <a:cs typeface="Calibri"/>
              </a:rPr>
              <a:t>.</a:t>
            </a:r>
            <a:endParaRPr sz="2400" dirty="0">
              <a:cs typeface="Calibri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340963" y="82833"/>
            <a:ext cx="5216183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878417" y="536529"/>
            <a:ext cx="3564805" cy="75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Anomalias Congênitas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F333-6B44-48D5-887E-FA2DE4A3E3D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5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2661</Words>
  <Application>Microsoft Office PowerPoint</Application>
  <PresentationFormat>Widescreen</PresentationFormat>
  <Paragraphs>458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8" baseType="lpstr">
      <vt:lpstr>Microsoft YaHei</vt:lpstr>
      <vt:lpstr>Arial</vt:lpstr>
      <vt:lpstr>Calibri</vt:lpstr>
      <vt:lpstr>Calibri Light</vt:lpstr>
      <vt:lpstr>Calibrii</vt:lpstr>
      <vt:lpstr>Courier New</vt:lpstr>
      <vt:lpstr>Times New Roman</vt:lpstr>
      <vt:lpstr>Tema do Office</vt:lpstr>
      <vt:lpstr>Apresentação do PowerPoint</vt:lpstr>
      <vt:lpstr>CONTEÚDO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DOENÇAS GENÉTICAS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Heredograma  -Probando: Termo usado ao que está sendo estudado.</vt:lpstr>
      <vt:lpstr>O Heredograma é fundamental  para definir o modo de herança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Ocorrência de um caso isolado de DMD: três explicações possíveis: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96</cp:revision>
  <dcterms:created xsi:type="dcterms:W3CDTF">2020-10-28T10:16:09Z</dcterms:created>
  <dcterms:modified xsi:type="dcterms:W3CDTF">2020-10-29T00:27:42Z</dcterms:modified>
</cp:coreProperties>
</file>