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6"/>
  </p:notesMasterIdLst>
  <p:sldIdLst>
    <p:sldId id="277" r:id="rId2"/>
    <p:sldId id="309" r:id="rId3"/>
    <p:sldId id="310" r:id="rId4"/>
    <p:sldId id="311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8" autoAdjust="0"/>
  </p:normalViewPr>
  <p:slideViewPr>
    <p:cSldViewPr>
      <p:cViewPr>
        <p:scale>
          <a:sx n="75" d="100"/>
          <a:sy n="75" d="100"/>
        </p:scale>
        <p:origin x="-123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S9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ROTEIRO DA AULA </a:t>
            </a:r>
            <a:r>
              <a:rPr lang="pt-BR" b="1" dirty="0" smtClean="0"/>
              <a:t>S9  </a:t>
            </a:r>
            <a:endParaRPr lang="pt-BR" dirty="0"/>
          </a:p>
          <a:p>
            <a:pPr marL="514350" lvl="0" indent="-514350">
              <a:buClr>
                <a:schemeClr val="tx1"/>
              </a:buClr>
            </a:pPr>
            <a:r>
              <a:rPr lang="pt-BR" sz="2400" b="1" dirty="0" smtClean="0"/>
              <a:t>1. </a:t>
            </a:r>
            <a:r>
              <a:rPr lang="pt-BR" sz="2400" b="1" dirty="0" smtClean="0"/>
              <a:t>A </a:t>
            </a:r>
            <a:r>
              <a:rPr lang="pt-BR" sz="2400" b="1" dirty="0" smtClean="0"/>
              <a:t>apresentação de cada grupo será de no máximo 10 minutos</a:t>
            </a:r>
            <a:r>
              <a:rPr lang="pt-BR" sz="2400" b="1" dirty="0" smtClean="0"/>
              <a:t>.</a:t>
            </a:r>
            <a:endParaRPr lang="pt-BR" sz="2400" b="1" dirty="0" smtClean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2. </a:t>
            </a:r>
            <a:r>
              <a:rPr lang="pt-BR" sz="2400" b="1" dirty="0" smtClean="0"/>
              <a:t>Sorteio da ordem de apresentação. </a:t>
            </a:r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3. </a:t>
            </a:r>
            <a:r>
              <a:rPr lang="pt-BR" sz="2400" b="1" dirty="0" smtClean="0"/>
              <a:t>Relatórios entregues no início.</a:t>
            </a:r>
            <a:endParaRPr lang="pt-BR" sz="2400" dirty="0" smtClean="0"/>
          </a:p>
          <a:p>
            <a:pPr marL="514350" indent="-514350">
              <a:buClr>
                <a:schemeClr val="tx1"/>
              </a:buClr>
            </a:pPr>
            <a:r>
              <a:rPr lang="pt-BR" sz="2400" b="1" dirty="0" smtClean="0"/>
              <a:t>3. </a:t>
            </a:r>
            <a:r>
              <a:rPr lang="pt-BR" sz="2400" b="1" dirty="0" smtClean="0"/>
              <a:t>Vota</a:t>
            </a:r>
            <a:r>
              <a:rPr lang="pt-BR" sz="2400" b="1" dirty="0" smtClean="0"/>
              <a:t>ção a cada duas apresentações. Empate?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08920"/>
            <a:ext cx="82809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S9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Lição de Casa</a:t>
            </a:r>
            <a:endParaRPr lang="pt-BR" sz="2400" dirty="0" smtClean="0"/>
          </a:p>
          <a:p>
            <a:pPr lvl="0"/>
            <a:r>
              <a:rPr lang="pt-BR" sz="2400" dirty="0" smtClean="0"/>
              <a:t>Cada par de grupos espelho deverá preparar para a aula S10 uma primeira versão do Relatório de Integração de seus trabalhos, referente à 2</a:t>
            </a:r>
            <a:r>
              <a:rPr lang="pt-BR" sz="2400" u="sng" baseline="30000" dirty="0" smtClean="0"/>
              <a:t>a</a:t>
            </a:r>
            <a:r>
              <a:rPr lang="pt-BR" sz="2400" dirty="0" smtClean="0"/>
              <a:t> fase do projeto </a:t>
            </a:r>
            <a:r>
              <a:rPr lang="pt-BR" sz="2400" dirty="0" smtClean="0"/>
              <a:t>temático. Deverá </a:t>
            </a:r>
            <a:r>
              <a:rPr lang="pt-BR" sz="2400" dirty="0" smtClean="0"/>
              <a:t>conter:</a:t>
            </a:r>
          </a:p>
          <a:p>
            <a:r>
              <a:rPr lang="pt-BR" sz="2400" b="1" dirty="0" smtClean="0"/>
              <a:t>1. Introdução</a:t>
            </a:r>
            <a:r>
              <a:rPr lang="pt-BR" sz="2400" dirty="0" smtClean="0"/>
              <a:t>, em que se resume o trabalho desenvolvido na primeira fase do projeto, com especial ênfase para as soluções propostas; mencionar, se for o caso, outras soluções que foram incluídas no início da segunda fase.</a:t>
            </a:r>
          </a:p>
          <a:p>
            <a:pPr lvl="0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80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08920"/>
            <a:ext cx="82809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S9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Lição de Casa</a:t>
            </a:r>
            <a:endParaRPr lang="pt-BR" sz="2400" dirty="0" smtClean="0"/>
          </a:p>
          <a:p>
            <a:r>
              <a:rPr lang="pt-BR" sz="2400" b="1" dirty="0" smtClean="0"/>
              <a:t>2. Definição </a:t>
            </a:r>
            <a:r>
              <a:rPr lang="pt-BR" sz="2400" b="1" dirty="0" smtClean="0"/>
              <a:t>de critérios de escolha ou de mérito</a:t>
            </a:r>
            <a:r>
              <a:rPr lang="pt-BR" sz="2400" dirty="0" smtClean="0"/>
              <a:t>, em que são listados os critérios adotados, os pesos relativos entre eles, o procedimento utilizado na atribuição dos pesos e as devidas justificativas;</a:t>
            </a:r>
          </a:p>
          <a:p>
            <a:pPr lvl="0"/>
            <a:r>
              <a:rPr lang="pt-BR" sz="2400" b="1" dirty="0" smtClean="0"/>
              <a:t>3. Avaliação </a:t>
            </a:r>
            <a:r>
              <a:rPr lang="pt-BR" sz="2400" b="1" dirty="0" smtClean="0"/>
              <a:t>das soluções</a:t>
            </a:r>
            <a:r>
              <a:rPr lang="pt-BR" sz="2400" dirty="0" smtClean="0"/>
              <a:t>, em que são definidas as escalas usadas para avaliação segundo cada critério, as notas atribuídas às soluções com as devidas justificativas; </a:t>
            </a:r>
          </a:p>
          <a:p>
            <a:pPr lvl="0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80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2708920"/>
            <a:ext cx="8280920" cy="20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Aula </a:t>
            </a:r>
            <a:r>
              <a:rPr lang="pt-BR" dirty="0" smtClean="0">
                <a:solidFill>
                  <a:schemeClr val="bg1">
                    <a:lumMod val="85000"/>
                  </a:schemeClr>
                </a:solidFill>
              </a:rPr>
              <a:t>S9</a:t>
            </a:r>
            <a:endParaRPr lang="pt-B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 smtClean="0">
                <a:latin typeface="Arial" charset="0"/>
              </a:rPr>
              <a:t> </a:t>
            </a:r>
            <a:r>
              <a:rPr lang="pt-BR" sz="1600" dirty="0">
                <a:latin typeface="Arial" charset="0"/>
              </a:rPr>
              <a:t>Introdução à </a:t>
            </a:r>
            <a:r>
              <a:rPr lang="pt-BR" sz="1600" dirty="0" smtClean="0">
                <a:latin typeface="Arial" charset="0"/>
              </a:rPr>
              <a:t>Engenharia Civil e Ambiental           </a:t>
            </a:r>
            <a:r>
              <a:rPr lang="pt-BR" sz="1600" dirty="0" smtClean="0">
                <a:latin typeface="Arial" charset="0"/>
              </a:rPr>
              <a:t>2015</a:t>
            </a:r>
            <a:endParaRPr lang="pt-BR" sz="1600" dirty="0">
              <a:latin typeface="Arial" charset="0"/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Lição de Casa</a:t>
            </a:r>
            <a:endParaRPr lang="pt-BR" sz="2400" dirty="0" smtClean="0"/>
          </a:p>
          <a:p>
            <a:r>
              <a:rPr lang="pt-BR" sz="2400" b="1" dirty="0" smtClean="0"/>
              <a:t>4. Escolha </a:t>
            </a:r>
            <a:r>
              <a:rPr lang="pt-BR" sz="2400" b="1" dirty="0" smtClean="0"/>
              <a:t>da solução final, </a:t>
            </a:r>
            <a:r>
              <a:rPr lang="pt-BR" sz="2400" dirty="0" smtClean="0"/>
              <a:t>em que se descreve a seleção da melhor alternativa;</a:t>
            </a:r>
          </a:p>
          <a:p>
            <a:pPr lvl="0"/>
            <a:r>
              <a:rPr lang="pt-BR" sz="2400" b="1" dirty="0" smtClean="0"/>
              <a:t>5. Especificação </a:t>
            </a:r>
            <a:r>
              <a:rPr lang="pt-BR" sz="2400" b="1" dirty="0" smtClean="0"/>
              <a:t>da solução final</a:t>
            </a:r>
            <a:r>
              <a:rPr lang="pt-BR" sz="2400" dirty="0" smtClean="0"/>
              <a:t>, em que se procede ao detalhamento da solução escolhida e se define o roteiro para sua implantação</a:t>
            </a:r>
            <a:r>
              <a:rPr lang="pt-BR" sz="2400" dirty="0" smtClean="0"/>
              <a:t>.</a:t>
            </a:r>
          </a:p>
          <a:p>
            <a:pPr lvl="0"/>
            <a:r>
              <a:rPr lang="pt-BR" sz="1800" b="1" dirty="0" smtClean="0">
                <a:solidFill>
                  <a:srgbClr val="FF0000"/>
                </a:solidFill>
              </a:rPr>
              <a:t>A turma </a:t>
            </a:r>
            <a:r>
              <a:rPr lang="pt-BR" sz="1800" b="1" dirty="0" smtClean="0">
                <a:solidFill>
                  <a:srgbClr val="FF0000"/>
                </a:solidFill>
              </a:rPr>
              <a:t>deve iniciar a preparação do relatório final do projeto (dois projetos: um formatado pelos grupos 1, 2, 3 e 4 e outro formatado pelos grupos 5, 6, 7 e 8) que inclui as atividades das duas fases, que deverá ser entregue na aula S12.</a:t>
            </a:r>
            <a:endParaRPr lang="pt-BR" sz="1800" dirty="0" smtClean="0">
              <a:solidFill>
                <a:srgbClr val="FF0000"/>
              </a:solidFill>
            </a:endParaRPr>
          </a:p>
          <a:p>
            <a:pPr lvl="0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80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598</TotalTime>
  <Words>335</Words>
  <Application>Microsoft Office PowerPoint</Application>
  <PresentationFormat>Apresentação na tela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Mediano</vt:lpstr>
      <vt:lpstr>Aula S9</vt:lpstr>
      <vt:lpstr>Aula S9</vt:lpstr>
      <vt:lpstr>Aula S9</vt:lpstr>
      <vt:lpstr>Aula S9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83</cp:revision>
  <cp:lastPrinted>2014-02-23T15:34:51Z</cp:lastPrinted>
  <dcterms:created xsi:type="dcterms:W3CDTF">2010-02-24T01:23:28Z</dcterms:created>
  <dcterms:modified xsi:type="dcterms:W3CDTF">2015-05-25T10:45:29Z</dcterms:modified>
</cp:coreProperties>
</file>