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0" r:id="rId4"/>
    <p:sldId id="271" r:id="rId5"/>
    <p:sldId id="269" r:id="rId6"/>
    <p:sldId id="259" r:id="rId7"/>
    <p:sldId id="260" r:id="rId8"/>
    <p:sldId id="261" r:id="rId9"/>
    <p:sldId id="272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42"/>
    <p:restoredTop sz="93533"/>
  </p:normalViewPr>
  <p:slideViewPr>
    <p:cSldViewPr snapToGrid="0" snapToObjects="1">
      <p:cViewPr varScale="1">
        <p:scale>
          <a:sx n="82" d="100"/>
          <a:sy n="82" d="100"/>
        </p:scale>
        <p:origin x="3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40058-2A5E-874C-AF62-8A90E5299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2E6DED-03B8-9E48-B300-C793AA37E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61524-E078-2845-85E5-68D0A59D5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29/09/20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C8CA-C4C5-AA4D-9FF8-AF6AD155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AE90C-7EA1-EE4F-AED3-B53D328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3999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55EC8-FB9A-5F48-AADF-FA8D4C10C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9DC4-9EED-2649-BCB2-973901B3A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8A4C9-8C9D-544C-AD00-13A3DCDD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29/09/20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27B59-11F0-3144-AB3A-126E732FE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87F21-6A21-EA42-BC93-4888FB60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9651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C0590A-ED48-B944-A4A3-3E1DAA4FE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3E2CE-94FA-494D-9DE5-F26B68F45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B039B-9E10-8F4B-A74A-F18AA89DF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29/09/20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D1C26-C4D3-3F4D-8D52-29CD72DC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E380C-CDEB-5040-ABDE-2604575B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145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67344-740D-BF42-964C-69CFC6DE5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51774-53F6-7644-9453-392712EE0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1EF2D-398B-A244-B2BC-6CB4BE862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29/09/20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7E3CC-2E47-A04A-839F-BA02C8BA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EAE7A-7999-7F4B-9B99-CCDD3249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4543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77DAA-26E1-2D42-89DE-01A1F87C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EFD6C-893C-6040-9B2E-F57CD381D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CA39-6C43-684A-AD1A-95664EEB3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29/09/20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3C52A-3A90-934B-82CD-D8B8ABF5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AD6E1-AD4C-764C-87A1-A9126BD2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187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41114-8ED8-1742-BA8B-E83C97667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10EFB-69EC-DC48-B850-F7C186A3E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0A8D0-E00D-964A-8E3A-555552541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CC87C-44F0-B841-9333-3FC5B3DF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29/09/20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E0DB8-5356-1444-861B-2691534F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B6447-1018-E748-8A32-D71539289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1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8E99E-374F-DB47-8820-3BE93BCD4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DA925-5F3C-254D-B49D-C2247FE52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CB6F8-356B-4A4C-8469-797AF5224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46E3CB-C491-F64E-9346-9CD366151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6B86B2-A466-3D44-957E-C68514C70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4F1A7-362C-B043-9BE9-F7AFDA4A4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29/09/20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FE497B-3688-3E40-A34E-EE1CD7498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B7FB5-68DF-6945-8E3D-2DF97433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1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193E-767F-154E-8A4E-16BC3A3C3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9E183-26F2-6A4B-AF96-CCB37D1D8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29/09/20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BE9D8B-0E9B-8248-BFA5-E881CEB28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65F62-79A0-F049-8A15-4EB99794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39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D3AB6D-F9D4-0644-A9A5-F03555344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29/09/20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30237C-68B9-DF4D-9731-E9C85DC0B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90335-454A-A04D-9118-C3C4C49C0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570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97505-DFA5-B84C-85AF-AE03B160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F2512-59AE-484C-8D48-F57688CC0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95B9E-8EBB-3E41-AFDF-53E006161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A3472-5113-9C4C-9496-0C822508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29/09/20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4165F-6E04-3A41-95D4-7C72AF6A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E10F7-4D9C-B847-B17C-1FE892D3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58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2FF41-271A-804A-AD8B-69D891140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13D1FF-9963-1748-B30D-D7F8EAC61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1D58B-BFFD-F84C-9FEE-57BC89328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FEFCE-9285-5946-8168-B49F3E24B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6904-EB6F-5F42-9602-E846D329DBB8}" type="datetimeFigureOut">
              <a:rPr lang="pt-BR" smtClean="0"/>
              <a:t>29/09/20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06684-A47D-BD46-AA1F-3820B7FF9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6F6C7-F521-9041-82B8-A442A897C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998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1B12D-5F4E-A341-999C-973703F74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1C508-244C-7F41-9C6A-1BF7D97B0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C8F22-5D2D-2E48-8B6F-C0795ABBE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16904-EB6F-5F42-9602-E846D329DBB8}" type="datetimeFigureOut">
              <a:rPr lang="pt-BR" smtClean="0"/>
              <a:t>29/09/20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E4E6E-B976-9F4A-9638-51F8E90DE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4C887-134B-7844-9EA8-B267FFBAC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205FF-3448-764B-9EAB-42FBC07F629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33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647F-E8C1-344D-A325-FDA0E91CFC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Teoria das Relações Internacionais </a:t>
            </a:r>
            <a:r>
              <a:rPr lang="pt-BR" dirty="0" err="1"/>
              <a:t>I</a:t>
            </a:r>
            <a:r>
              <a:rPr lang="pt-BR" dirty="0"/>
              <a:t>: Teorias Clássicas</a:t>
            </a:r>
            <a:r>
              <a:rPr lang="en-US" sz="4400" dirty="0">
                <a:effectLst/>
              </a:rPr>
              <a:t> </a:t>
            </a:r>
            <a:endParaRPr lang="pt-BR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FD39F-762B-E94B-9564-05BF9E4FDC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sz="3200" dirty="0"/>
              <a:t>Cristiane Lucena</a:t>
            </a:r>
          </a:p>
        </p:txBody>
      </p:sp>
    </p:spTree>
    <p:extLst>
      <p:ext uri="{BB962C8B-B14F-4D97-AF65-F5344CB8AC3E}">
        <p14:creationId xmlns:p14="http://schemas.microsoft.com/office/powerpoint/2010/main" val="1972625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B72EA-5925-C14C-A07C-C06416C88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err="1"/>
              <a:t>Wendt</a:t>
            </a:r>
            <a:br>
              <a:rPr lang="pt-BR" sz="4000" dirty="0"/>
            </a:br>
            <a:r>
              <a:rPr lang="pt-BR" sz="4000" i="1" dirty="0"/>
              <a:t>A Construção Social da Política de Poder</a:t>
            </a:r>
            <a:endParaRPr lang="pt-B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42A4A-1238-0F4D-8119-418634D55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Como identidades e interesses são transformados em um contexto de anarquia?</a:t>
            </a:r>
          </a:p>
          <a:p>
            <a:pPr marL="971550" lvl="1" indent="-514350">
              <a:buFont typeface="+mj-lt"/>
              <a:buAutoNum type="romanLcPeriod"/>
            </a:pPr>
            <a:r>
              <a:rPr lang="pt-BR" dirty="0"/>
              <a:t>Qual o papel do que </a:t>
            </a:r>
            <a:r>
              <a:rPr lang="pt-BR" dirty="0" err="1"/>
              <a:t>Wendt</a:t>
            </a:r>
            <a:r>
              <a:rPr lang="pt-BR" dirty="0"/>
              <a:t> chama o instituto da soberania?</a:t>
            </a:r>
          </a:p>
          <a:p>
            <a:pPr marL="971550" lvl="1" indent="-514350">
              <a:buFont typeface="+mj-lt"/>
              <a:buAutoNum type="romanLcPeriod"/>
            </a:pPr>
            <a:r>
              <a:rPr lang="pt-BR" dirty="0"/>
              <a:t>Qual o papel da evolução da cooperação?</a:t>
            </a:r>
          </a:p>
          <a:p>
            <a:pPr marL="971550" lvl="1" indent="-514350">
              <a:buFont typeface="+mj-lt"/>
              <a:buAutoNum type="romanLcPeriod"/>
            </a:pPr>
            <a:r>
              <a:rPr lang="pt-BR" dirty="0"/>
              <a:t>Por que é importante transformar identidades egoístas em identidades coletivas?</a:t>
            </a:r>
          </a:p>
        </p:txBody>
      </p:sp>
      <p:pic>
        <p:nvPicPr>
          <p:cNvPr id="4" name="Aula 6i">
            <a:hlinkClick r:id="" action="ppaction://media"/>
            <a:extLst>
              <a:ext uri="{FF2B5EF4-FFF2-40B4-BE49-F238E27FC236}">
                <a16:creationId xmlns:a16="http://schemas.microsoft.com/office/drawing/2014/main" id="{8175D890-9FD7-F746-B294-453548C0D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1000" y="1419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6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8BD5B-0935-BC4F-986F-E3A27DA01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Roteiro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3B3CE-7CA7-2D47-AA40-01263D27E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pt-BR" dirty="0"/>
          </a:p>
          <a:p>
            <a:r>
              <a:rPr lang="pt-BR" dirty="0"/>
              <a:t>Martin </a:t>
            </a:r>
            <a:r>
              <a:rPr lang="pt-BR" dirty="0" err="1"/>
              <a:t>Wight</a:t>
            </a:r>
            <a:r>
              <a:rPr lang="pt-BR" dirty="0"/>
              <a:t> (1985)</a:t>
            </a:r>
          </a:p>
          <a:p>
            <a:pPr marL="457200" lvl="1" indent="0">
              <a:buNone/>
            </a:pPr>
            <a:r>
              <a:rPr lang="pt-BR" dirty="0"/>
              <a:t>“A Política do Poder.”</a:t>
            </a:r>
          </a:p>
          <a:p>
            <a:endParaRPr lang="pt-BR" dirty="0"/>
          </a:p>
          <a:p>
            <a:r>
              <a:rPr lang="pt-BR" dirty="0"/>
              <a:t>Alexander </a:t>
            </a:r>
            <a:r>
              <a:rPr lang="pt-BR" dirty="0" err="1"/>
              <a:t>Wendt</a:t>
            </a:r>
            <a:r>
              <a:rPr lang="pt-BR" dirty="0"/>
              <a:t> (1992/2013)</a:t>
            </a:r>
          </a:p>
          <a:p>
            <a:pPr marL="457200" lvl="1" indent="0">
              <a:buNone/>
            </a:pPr>
            <a:r>
              <a:rPr lang="pt-BR" i="1" dirty="0"/>
              <a:t>“A Anarquia é o que os Estados Fazem dela. A Construção Social da Política de Poder.”</a:t>
            </a:r>
            <a:endParaRPr lang="pt-BR" dirty="0"/>
          </a:p>
          <a:p>
            <a:pPr lvl="1"/>
            <a:endParaRPr lang="pt-BR" dirty="0"/>
          </a:p>
          <a:p>
            <a:endParaRPr lang="pt-BR" dirty="0"/>
          </a:p>
        </p:txBody>
      </p:sp>
      <p:pic>
        <p:nvPicPr>
          <p:cNvPr id="4" name="Aula 6a">
            <a:hlinkClick r:id="" action="ppaction://media"/>
            <a:extLst>
              <a:ext uri="{FF2B5EF4-FFF2-40B4-BE49-F238E27FC236}">
                <a16:creationId xmlns:a16="http://schemas.microsoft.com/office/drawing/2014/main" id="{D9724BEE-79B0-064B-88A6-EC43406E4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22116" y="1690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4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A0F03-1802-2C45-8D25-F66A36B45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Martin </a:t>
            </a:r>
            <a:r>
              <a:rPr lang="pt-BR" sz="4000" dirty="0" err="1"/>
              <a:t>Wight</a:t>
            </a:r>
            <a:endParaRPr lang="pt-B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B8042-0EF5-1344-B315-CF61993F7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pPr marL="0" indent="0">
              <a:buNone/>
            </a:pPr>
            <a:r>
              <a:rPr lang="en-US" dirty="0"/>
              <a:t>	“Mas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linhas</a:t>
            </a:r>
            <a:r>
              <a:rPr lang="en-US" dirty="0"/>
              <a:t> </a:t>
            </a:r>
            <a:r>
              <a:rPr lang="en-US" dirty="0" err="1"/>
              <a:t>gerais</a:t>
            </a:r>
            <a:r>
              <a:rPr lang="en-US" dirty="0"/>
              <a:t> </a:t>
            </a:r>
            <a:r>
              <a:rPr lang="en-US" dirty="0" err="1"/>
              <a:t>ocorre</a:t>
            </a:r>
            <a:r>
              <a:rPr lang="en-US" dirty="0"/>
              <a:t> que, </a:t>
            </a:r>
            <a:r>
              <a:rPr lang="en-US" dirty="0" err="1"/>
              <a:t>enquanto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política</a:t>
            </a:r>
            <a:r>
              <a:rPr lang="en-US" dirty="0"/>
              <a:t> </a:t>
            </a:r>
            <a:r>
              <a:rPr lang="en-US" dirty="0" err="1"/>
              <a:t>doméstica</a:t>
            </a:r>
            <a:r>
              <a:rPr lang="en-US" dirty="0"/>
              <a:t> a </a:t>
            </a:r>
            <a:r>
              <a:rPr lang="en-US" dirty="0" err="1"/>
              <a:t>luta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poder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governada</a:t>
            </a:r>
            <a:r>
              <a:rPr lang="en-US" dirty="0"/>
              <a:t> e </a:t>
            </a:r>
            <a:r>
              <a:rPr lang="en-US" dirty="0" err="1"/>
              <a:t>circunscrita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molde</a:t>
            </a:r>
            <a:r>
              <a:rPr lang="en-US" dirty="0"/>
              <a:t> das leis e das </a:t>
            </a:r>
            <a:r>
              <a:rPr lang="en-US" dirty="0" err="1"/>
              <a:t>instituições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política</a:t>
            </a:r>
            <a:r>
              <a:rPr lang="en-US" dirty="0"/>
              <a:t> </a:t>
            </a:r>
            <a:r>
              <a:rPr lang="en-US" dirty="0" err="1"/>
              <a:t>internacional</a:t>
            </a:r>
            <a:r>
              <a:rPr lang="en-US" dirty="0"/>
              <a:t> a lei e as </a:t>
            </a:r>
            <a:r>
              <a:rPr lang="en-US" dirty="0" err="1"/>
              <a:t>instituições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governadas</a:t>
            </a:r>
            <a:r>
              <a:rPr lang="en-US" dirty="0"/>
              <a:t> e </a:t>
            </a:r>
            <a:r>
              <a:rPr lang="en-US" dirty="0" err="1"/>
              <a:t>circunscritas</a:t>
            </a:r>
            <a:r>
              <a:rPr lang="en-US" dirty="0"/>
              <a:t> pela </a:t>
            </a:r>
            <a:r>
              <a:rPr lang="en-US" dirty="0" err="1"/>
              <a:t>luta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poder</a:t>
            </a:r>
            <a:r>
              <a:rPr lang="en-US" dirty="0"/>
              <a:t>.” </a:t>
            </a:r>
            <a:endParaRPr lang="pt-BR" dirty="0"/>
          </a:p>
        </p:txBody>
      </p:sp>
      <p:pic>
        <p:nvPicPr>
          <p:cNvPr id="4" name="Aula 6b">
            <a:hlinkClick r:id="" action="ppaction://media"/>
            <a:extLst>
              <a:ext uri="{FF2B5EF4-FFF2-40B4-BE49-F238E27FC236}">
                <a16:creationId xmlns:a16="http://schemas.microsoft.com/office/drawing/2014/main" id="{DD70D59B-A75F-9F43-80D5-8581F744B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3593" y="1419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ADDC-32DD-144D-AB69-F58ABC7D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Martin </a:t>
            </a:r>
            <a:r>
              <a:rPr lang="pt-BR" sz="4000" dirty="0" err="1"/>
              <a:t>Wight</a:t>
            </a:r>
            <a:endParaRPr lang="pt-B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A29BC-D97E-EA4A-8C94-F5E0B5437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Peculiaridades da sociedade internacional, quando comparada a outras sociedades:</a:t>
            </a:r>
          </a:p>
          <a:p>
            <a:pPr marL="914400" lvl="1" indent="-457200">
              <a:buFont typeface="+mj-lt"/>
              <a:buAutoNum type="arabicParenR"/>
            </a:pPr>
            <a:r>
              <a:rPr lang="pt-BR" dirty="0"/>
              <a:t>Trata-se de uma sociedade única</a:t>
            </a:r>
          </a:p>
          <a:p>
            <a:pPr marL="914400" lvl="1" indent="-457200">
              <a:buFont typeface="+mj-lt"/>
              <a:buAutoNum type="arabicParenR"/>
            </a:pPr>
            <a:r>
              <a:rPr lang="pt-BR" dirty="0"/>
              <a:t>Trata-se de uma sociedade com um número pequeno de membros</a:t>
            </a:r>
          </a:p>
          <a:p>
            <a:pPr marL="914400" lvl="1" indent="-457200">
              <a:buFont typeface="+mj-lt"/>
              <a:buAutoNum type="arabicParenR"/>
            </a:pPr>
            <a:r>
              <a:rPr lang="pt-BR" dirty="0"/>
              <a:t>Trata-se de uma sociedade com membros bastante heterogêneos</a:t>
            </a:r>
          </a:p>
          <a:p>
            <a:pPr marL="914400" lvl="1" indent="-457200">
              <a:buFont typeface="+mj-lt"/>
              <a:buAutoNum type="arabicParenR"/>
            </a:pPr>
            <a:r>
              <a:rPr lang="pt-BR" dirty="0"/>
              <a:t>Trata-se de uma sociedade cujos membros são imortais</a:t>
            </a:r>
          </a:p>
        </p:txBody>
      </p:sp>
      <p:pic>
        <p:nvPicPr>
          <p:cNvPr id="4" name="Aula 6c">
            <a:hlinkClick r:id="" action="ppaction://media"/>
            <a:extLst>
              <a:ext uri="{FF2B5EF4-FFF2-40B4-BE49-F238E27FC236}">
                <a16:creationId xmlns:a16="http://schemas.microsoft.com/office/drawing/2014/main" id="{6ACC5224-0E6F-EA45-978A-2A3124C3A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5620" y="1419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BAEE0-AB93-064A-B19A-C9CDF701C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Martin </a:t>
            </a:r>
            <a:r>
              <a:rPr lang="pt-BR" sz="4000"/>
              <a:t>Wight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47C7-8F50-2348-A106-985074FCE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Prestígio e magnanimidade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/>
              <a:t> Como o prestígio a a magnanimidade se relacionam com a guerra?</a:t>
            </a:r>
          </a:p>
          <a:p>
            <a:r>
              <a:rPr lang="pt-BR" dirty="0"/>
              <a:t>O papel da guerra na formação do estado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/>
              <a:t> Qual o papel da guerra na formação do estado?</a:t>
            </a:r>
          </a:p>
          <a:p>
            <a:r>
              <a:rPr lang="pt-BR" dirty="0"/>
              <a:t>Consequências da anarquia para a sociedade internacional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/>
              <a:t> Quais as consequências da anarquia na sociedade internacional?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/>
              <a:t> Como o Pacto </a:t>
            </a:r>
            <a:r>
              <a:rPr lang="pt-BR" dirty="0" err="1"/>
              <a:t>Kellogg-Briand</a:t>
            </a:r>
            <a:r>
              <a:rPr lang="pt-BR" dirty="0"/>
              <a:t> (1928) tenta mitigar a anarquia?</a:t>
            </a:r>
          </a:p>
        </p:txBody>
      </p:sp>
      <p:pic>
        <p:nvPicPr>
          <p:cNvPr id="4" name="Aula 6d">
            <a:hlinkClick r:id="" action="ppaction://media"/>
            <a:extLst>
              <a:ext uri="{FF2B5EF4-FFF2-40B4-BE49-F238E27FC236}">
                <a16:creationId xmlns:a16="http://schemas.microsoft.com/office/drawing/2014/main" id="{7F8BC8F0-5389-1C4A-BA4A-0C0DD9450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7648" y="15812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2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0C6CA-250D-9740-8667-193A4619F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err="1"/>
              <a:t>Wendt</a:t>
            </a:r>
            <a:br>
              <a:rPr lang="pt-BR" sz="4000" dirty="0"/>
            </a:br>
            <a:r>
              <a:rPr lang="pt-BR" sz="4000" i="1" dirty="0"/>
              <a:t>A Construção Social da Política de Poder</a:t>
            </a:r>
            <a:endParaRPr lang="pt-B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8D361-AEE3-D04D-801B-1ED6FFBBA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dirty="0"/>
              <a:t>Papel do racionalismo e da Teoria da Escolha Racional nas correntes realista e liberal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 Concepção comportamental de processos e instituições</a:t>
            </a:r>
          </a:p>
          <a:p>
            <a:pPr marL="1371600" lvl="3" indent="0">
              <a:buNone/>
            </a:pPr>
            <a:r>
              <a:rPr lang="pt-BR" sz="2000" dirty="0"/>
              <a:t>“(...) </a:t>
            </a:r>
            <a:r>
              <a:rPr lang="en-US" sz="2000" dirty="0"/>
              <a:t>Como </a:t>
            </a:r>
            <a:r>
              <a:rPr lang="en-US" sz="2000" dirty="0" err="1"/>
              <a:t>tal</a:t>
            </a:r>
            <a:r>
              <a:rPr lang="en-US" sz="2000" dirty="0"/>
              <a:t>, o </a:t>
            </a:r>
            <a:r>
              <a:rPr lang="en-US" sz="2000" dirty="0" err="1"/>
              <a:t>racionalismo</a:t>
            </a:r>
            <a:r>
              <a:rPr lang="en-US" sz="2000" dirty="0"/>
              <a:t> </a:t>
            </a:r>
            <a:r>
              <a:rPr lang="en-US" sz="2000" dirty="0" err="1"/>
              <a:t>oferece</a:t>
            </a:r>
            <a:r>
              <a:rPr lang="en-US" sz="2000" dirty="0"/>
              <a:t> </a:t>
            </a:r>
            <a:r>
              <a:rPr lang="en-US" sz="2000" dirty="0" err="1"/>
              <a:t>uma</a:t>
            </a:r>
            <a:r>
              <a:rPr lang="en-US" sz="2000" dirty="0"/>
              <a:t> </a:t>
            </a:r>
            <a:r>
              <a:rPr lang="en-US" sz="2000" dirty="0" err="1"/>
              <a:t>concepção</a:t>
            </a:r>
            <a:r>
              <a:rPr lang="en-US" sz="2000" dirty="0"/>
              <a:t> </a:t>
            </a:r>
            <a:r>
              <a:rPr lang="en-US" sz="2000" dirty="0" err="1"/>
              <a:t>fundamentalmente</a:t>
            </a:r>
            <a:r>
              <a:rPr lang="en-US" sz="2000" dirty="0"/>
              <a:t> </a:t>
            </a:r>
            <a:r>
              <a:rPr lang="en-US" sz="2000" dirty="0" err="1"/>
              <a:t>comportamental</a:t>
            </a:r>
            <a:r>
              <a:rPr lang="en-US" sz="2000" dirty="0"/>
              <a:t> </a:t>
            </a:r>
            <a:r>
              <a:rPr lang="en-US" sz="2000" dirty="0" err="1"/>
              <a:t>sobre</a:t>
            </a:r>
            <a:r>
              <a:rPr lang="en-US" sz="2000" dirty="0"/>
              <a:t> </a:t>
            </a:r>
            <a:r>
              <a:rPr lang="en-US" sz="2000" dirty="0" err="1"/>
              <a:t>processos</a:t>
            </a:r>
            <a:r>
              <a:rPr lang="en-US" sz="2000" dirty="0"/>
              <a:t> e </a:t>
            </a:r>
            <a:r>
              <a:rPr lang="en-US" sz="2000" dirty="0" err="1"/>
              <a:t>instituições</a:t>
            </a:r>
            <a:r>
              <a:rPr lang="en-US" sz="2000" dirty="0"/>
              <a:t>: </a:t>
            </a:r>
            <a:r>
              <a:rPr lang="en-US" sz="2000" dirty="0" err="1"/>
              <a:t>estes</a:t>
            </a:r>
            <a:r>
              <a:rPr lang="en-US" sz="2000" dirty="0"/>
              <a:t> </a:t>
            </a:r>
            <a:r>
              <a:rPr lang="en-US" sz="2000" dirty="0" err="1"/>
              <a:t>mudam</a:t>
            </a:r>
            <a:r>
              <a:rPr lang="en-US" sz="2000" dirty="0"/>
              <a:t> o </a:t>
            </a:r>
            <a:r>
              <a:rPr lang="en-US" sz="2000" dirty="0" err="1"/>
              <a:t>comportamento</a:t>
            </a:r>
            <a:r>
              <a:rPr lang="en-US" sz="2000" dirty="0"/>
              <a:t>, mas </a:t>
            </a:r>
            <a:r>
              <a:rPr lang="en-US" sz="2000" dirty="0" err="1"/>
              <a:t>não</a:t>
            </a:r>
            <a:r>
              <a:rPr lang="en-US" sz="2000" dirty="0"/>
              <a:t> </a:t>
            </a:r>
            <a:r>
              <a:rPr lang="en-US" sz="2000" dirty="0" err="1"/>
              <a:t>identidades</a:t>
            </a:r>
            <a:r>
              <a:rPr lang="en-US" sz="2000" dirty="0"/>
              <a:t> e </a:t>
            </a:r>
            <a:r>
              <a:rPr lang="en-US" sz="2000" dirty="0" err="1"/>
              <a:t>interesses</a:t>
            </a:r>
            <a:r>
              <a:rPr lang="en-US" sz="2000" dirty="0"/>
              <a:t>.”</a:t>
            </a:r>
            <a:endParaRPr lang="pt-BR" sz="2000" dirty="0"/>
          </a:p>
          <a:p>
            <a:pPr lvl="1">
              <a:buFont typeface="Wingdings" panose="05000000000000000000" pitchFamily="2" charset="2"/>
              <a:buChar char="v"/>
            </a:pPr>
            <a:endParaRPr lang="pt-BR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 Concepção cognitiva (intersubjetiva) de processo</a:t>
            </a:r>
          </a:p>
          <a:p>
            <a:pPr marL="1371600" lvl="3" indent="0">
              <a:buNone/>
            </a:pPr>
            <a:r>
              <a:rPr lang="pt-BR" sz="2000" dirty="0"/>
              <a:t>“[Os construtivistas] </a:t>
            </a:r>
            <a:r>
              <a:rPr lang="en-US" sz="2000" dirty="0" err="1"/>
              <a:t>compartilham</a:t>
            </a:r>
            <a:r>
              <a:rPr lang="en-US" sz="2000" dirty="0"/>
              <a:t> </a:t>
            </a:r>
            <a:r>
              <a:rPr lang="en-US" sz="2000" dirty="0" err="1"/>
              <a:t>uma</a:t>
            </a:r>
            <a:r>
              <a:rPr lang="en-US" sz="2000" dirty="0"/>
              <a:t> </a:t>
            </a:r>
            <a:r>
              <a:rPr lang="en-US" sz="2000" dirty="0" err="1"/>
              <a:t>concepção</a:t>
            </a:r>
            <a:r>
              <a:rPr lang="en-US" sz="2000" dirty="0"/>
              <a:t> </a:t>
            </a:r>
            <a:r>
              <a:rPr lang="en-US" sz="2000" dirty="0" err="1"/>
              <a:t>cognitiva</a:t>
            </a:r>
            <a:r>
              <a:rPr lang="en-US" sz="2000" dirty="0"/>
              <a:t> e </a:t>
            </a:r>
            <a:r>
              <a:rPr lang="en-US" sz="2000" dirty="0" err="1"/>
              <a:t>intersubjetiva</a:t>
            </a:r>
            <a:r>
              <a:rPr lang="en-US" sz="2000" dirty="0"/>
              <a:t> do </a:t>
            </a:r>
            <a:r>
              <a:rPr lang="en-US" sz="2000" dirty="0" err="1"/>
              <a:t>processo</a:t>
            </a:r>
            <a:r>
              <a:rPr lang="en-US" sz="2000" dirty="0"/>
              <a:t>, no </a:t>
            </a:r>
            <a:r>
              <a:rPr lang="en-US" sz="2000" dirty="0" err="1"/>
              <a:t>qual</a:t>
            </a:r>
            <a:r>
              <a:rPr lang="en-US" sz="2000" dirty="0"/>
              <a:t> as </a:t>
            </a:r>
            <a:r>
              <a:rPr lang="en-US" sz="2000" dirty="0" err="1"/>
              <a:t>identidades</a:t>
            </a:r>
            <a:r>
              <a:rPr lang="en-US" sz="2000" dirty="0"/>
              <a:t> e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interesses</a:t>
            </a:r>
            <a:r>
              <a:rPr lang="en-US" sz="2000" dirty="0"/>
              <a:t> </a:t>
            </a:r>
            <a:r>
              <a:rPr lang="en-US" sz="2000" dirty="0" err="1"/>
              <a:t>são</a:t>
            </a:r>
            <a:r>
              <a:rPr lang="en-US" sz="2000" dirty="0"/>
              <a:t> </a:t>
            </a:r>
            <a:r>
              <a:rPr lang="en-US" sz="2000" dirty="0" err="1"/>
              <a:t>endógenos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interação</a:t>
            </a:r>
            <a:r>
              <a:rPr lang="en-US" sz="2000" dirty="0"/>
              <a:t>,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vez</a:t>
            </a:r>
            <a:r>
              <a:rPr lang="en-US" sz="2000" dirty="0"/>
              <a:t> </a:t>
            </a:r>
            <a:r>
              <a:rPr lang="en-US" sz="2000" dirty="0" err="1"/>
              <a:t>daquela</a:t>
            </a:r>
            <a:r>
              <a:rPr lang="en-US" sz="2000" dirty="0"/>
              <a:t> </a:t>
            </a:r>
            <a:r>
              <a:rPr lang="en-US" sz="2000" dirty="0" err="1"/>
              <a:t>concepção</a:t>
            </a:r>
            <a:r>
              <a:rPr lang="en-US" sz="2000" dirty="0"/>
              <a:t> </a:t>
            </a:r>
            <a:r>
              <a:rPr lang="en-US" sz="2000" dirty="0" err="1"/>
              <a:t>racionalista-comportamental</a:t>
            </a:r>
            <a:r>
              <a:rPr lang="en-US" sz="2000" dirty="0"/>
              <a:t>,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qual</a:t>
            </a:r>
            <a:r>
              <a:rPr lang="en-US" sz="2000" dirty="0"/>
              <a:t> </a:t>
            </a:r>
            <a:r>
              <a:rPr lang="en-US" sz="2000" dirty="0" err="1"/>
              <a:t>são</a:t>
            </a:r>
            <a:r>
              <a:rPr lang="en-US" sz="2000" dirty="0"/>
              <a:t> </a:t>
            </a:r>
            <a:r>
              <a:rPr lang="en-US" sz="2000" dirty="0" err="1"/>
              <a:t>exógenos</a:t>
            </a:r>
            <a:r>
              <a:rPr lang="en-US" sz="2000" dirty="0"/>
              <a:t>.”</a:t>
            </a:r>
            <a:endParaRPr lang="pt-BR" sz="2000" dirty="0"/>
          </a:p>
        </p:txBody>
      </p:sp>
      <p:pic>
        <p:nvPicPr>
          <p:cNvPr id="4" name="Aula 6e">
            <a:hlinkClick r:id="" action="ppaction://media"/>
            <a:extLst>
              <a:ext uri="{FF2B5EF4-FFF2-40B4-BE49-F238E27FC236}">
                <a16:creationId xmlns:a16="http://schemas.microsoft.com/office/drawing/2014/main" id="{2F8096C4-336A-FA4D-B04A-5B77517BB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8610" y="1351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8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8BE79-503C-3D45-B8B8-681D43F6F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err="1"/>
              <a:t>Wendt</a:t>
            </a:r>
            <a:br>
              <a:rPr lang="pt-BR" sz="4000" dirty="0"/>
            </a:br>
            <a:r>
              <a:rPr lang="pt-BR" sz="4000" i="1" dirty="0"/>
              <a:t>A Construção Social da Política de Poder</a:t>
            </a:r>
            <a:endParaRPr lang="pt-B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450DB-CFEB-DA40-9776-1112BB80C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Agenda de pesquisa:</a:t>
            </a:r>
          </a:p>
          <a:p>
            <a:pPr marL="457200" lvl="1" indent="0">
              <a:buNone/>
            </a:pPr>
            <a:r>
              <a:rPr lang="pt-BR" dirty="0"/>
              <a:t>1) As instituições internacionais podem transformar a identidade e os interesses dos estados?</a:t>
            </a:r>
          </a:p>
          <a:p>
            <a:pPr marL="457200" lvl="1" indent="0">
              <a:buNone/>
            </a:pPr>
            <a:r>
              <a:rPr lang="pt-BR" dirty="0"/>
              <a:t>2) Mas, como o fazem?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pt-BR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pt-BR" dirty="0"/>
              <a:t> Distinção entre processos comportamentais e processos cognitivos</a:t>
            </a:r>
          </a:p>
        </p:txBody>
      </p:sp>
      <p:pic>
        <p:nvPicPr>
          <p:cNvPr id="4" name="Aula 6f">
            <a:hlinkClick r:id="" action="ppaction://media"/>
            <a:extLst>
              <a:ext uri="{FF2B5EF4-FFF2-40B4-BE49-F238E27FC236}">
                <a16:creationId xmlns:a16="http://schemas.microsoft.com/office/drawing/2014/main" id="{DDE0760F-1126-E445-B08C-86C6C80DF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3594" y="1690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0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8435D-F78D-584A-8F71-8762DE40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err="1"/>
              <a:t>Wendt</a:t>
            </a:r>
            <a:br>
              <a:rPr lang="pt-BR" sz="4000" dirty="0"/>
            </a:br>
            <a:r>
              <a:rPr lang="pt-BR" sz="4000" i="1" dirty="0"/>
              <a:t>A Construção Social da Política de Poder</a:t>
            </a:r>
            <a:endParaRPr lang="pt-B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4CB1E-B162-844C-A881-6367D5456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pPr marL="457200" lvl="1" indent="0">
              <a:buNone/>
            </a:pPr>
            <a:r>
              <a:rPr lang="pt-BR" sz="2800" dirty="0"/>
              <a:t>A noção de “self-help”</a:t>
            </a:r>
          </a:p>
          <a:p>
            <a:pPr marL="457200" lvl="1" indent="0">
              <a:buNone/>
            </a:pPr>
            <a:endParaRPr lang="pt-BR" dirty="0"/>
          </a:p>
          <a:p>
            <a:pPr marL="914400" lvl="2" indent="0">
              <a:buNone/>
            </a:pPr>
            <a:r>
              <a:rPr lang="pt-BR" dirty="0"/>
              <a:t>“I </a:t>
            </a:r>
            <a:r>
              <a:rPr lang="pt-BR" dirty="0" err="1"/>
              <a:t>argue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self-help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power</a:t>
            </a:r>
            <a:r>
              <a:rPr lang="pt-BR" dirty="0"/>
              <a:t> </a:t>
            </a:r>
            <a:r>
              <a:rPr lang="pt-BR" dirty="0" err="1"/>
              <a:t>politics</a:t>
            </a:r>
            <a:r>
              <a:rPr lang="pt-BR" dirty="0"/>
              <a:t> do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follow</a:t>
            </a:r>
            <a:r>
              <a:rPr lang="pt-BR" dirty="0"/>
              <a:t> </a:t>
            </a:r>
            <a:r>
              <a:rPr lang="pt-BR" dirty="0" err="1"/>
              <a:t>either</a:t>
            </a:r>
            <a:r>
              <a:rPr lang="pt-BR" dirty="0"/>
              <a:t> </a:t>
            </a:r>
            <a:r>
              <a:rPr lang="pt-BR" dirty="0" err="1"/>
              <a:t>logically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causally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anarchy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if</a:t>
            </a:r>
            <a:r>
              <a:rPr lang="pt-BR" dirty="0"/>
              <a:t> </a:t>
            </a:r>
            <a:r>
              <a:rPr lang="pt-BR" dirty="0" err="1"/>
              <a:t>today</a:t>
            </a:r>
            <a:r>
              <a:rPr lang="pt-BR" dirty="0"/>
              <a:t>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find</a:t>
            </a:r>
            <a:r>
              <a:rPr lang="pt-BR" dirty="0"/>
              <a:t> </a:t>
            </a:r>
            <a:r>
              <a:rPr lang="pt-BR" dirty="0" err="1"/>
              <a:t>ourselves</a:t>
            </a:r>
            <a:r>
              <a:rPr lang="pt-BR" dirty="0"/>
              <a:t> in a self-help world, </a:t>
            </a:r>
            <a:r>
              <a:rPr lang="pt-BR" dirty="0" err="1"/>
              <a:t>this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due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process</a:t>
            </a:r>
            <a:r>
              <a:rPr lang="pt-BR" dirty="0"/>
              <a:t>,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structure</a:t>
            </a:r>
            <a:r>
              <a:rPr lang="pt-BR" dirty="0"/>
              <a:t> (p. 394).”</a:t>
            </a:r>
          </a:p>
          <a:p>
            <a:pPr marL="914400" lvl="2" indent="0">
              <a:buNone/>
            </a:pPr>
            <a:endParaRPr lang="pt-BR" dirty="0"/>
          </a:p>
          <a:p>
            <a:pPr marL="914400" lvl="2" indent="0">
              <a:buNone/>
            </a:pPr>
            <a:r>
              <a:rPr lang="pt-BR" dirty="0"/>
              <a:t>Em Português:</a:t>
            </a:r>
          </a:p>
          <a:p>
            <a:pPr marL="914400" lvl="2" indent="0">
              <a:buNone/>
            </a:pP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há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“</a:t>
            </a:r>
            <a:r>
              <a:rPr lang="en-US" dirty="0" err="1"/>
              <a:t>lógica</a:t>
            </a:r>
            <a:r>
              <a:rPr lang="en-US" dirty="0"/>
              <a:t>” da </a:t>
            </a:r>
            <a:r>
              <a:rPr lang="en-US" dirty="0" err="1"/>
              <a:t>anarquia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das </a:t>
            </a:r>
            <a:r>
              <a:rPr lang="en-US" dirty="0" err="1"/>
              <a:t>práticas</a:t>
            </a:r>
            <a:r>
              <a:rPr lang="en-US" dirty="0"/>
              <a:t> que </a:t>
            </a:r>
            <a:r>
              <a:rPr lang="en-US" dirty="0" err="1"/>
              <a:t>criam</a:t>
            </a:r>
            <a:r>
              <a:rPr lang="en-US" dirty="0"/>
              <a:t> e </a:t>
            </a:r>
            <a:r>
              <a:rPr lang="en-US" dirty="0" err="1"/>
              <a:t>instanciam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estrutura</a:t>
            </a:r>
            <a:r>
              <a:rPr lang="en-US" dirty="0"/>
              <a:t> de </a:t>
            </a:r>
            <a:r>
              <a:rPr lang="en-US" dirty="0" err="1"/>
              <a:t>identidades</a:t>
            </a:r>
            <a:r>
              <a:rPr lang="en-US" dirty="0"/>
              <a:t> e </a:t>
            </a:r>
            <a:r>
              <a:rPr lang="en-US" dirty="0" err="1"/>
              <a:t>interesses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detrimento</a:t>
            </a:r>
            <a:r>
              <a:rPr lang="en-US" dirty="0"/>
              <a:t> de </a:t>
            </a:r>
            <a:r>
              <a:rPr lang="en-US" dirty="0" err="1"/>
              <a:t>outras</a:t>
            </a:r>
            <a:r>
              <a:rPr lang="en-US" dirty="0"/>
              <a:t>; a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existência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poderes</a:t>
            </a:r>
            <a:r>
              <a:rPr lang="en-US" dirty="0"/>
              <a:t> </a:t>
            </a:r>
            <a:r>
              <a:rPr lang="en-US" dirty="0" err="1"/>
              <a:t>causais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do </a:t>
            </a:r>
            <a:r>
              <a:rPr lang="en-US" dirty="0" err="1"/>
              <a:t>processo</a:t>
            </a:r>
            <a:r>
              <a:rPr lang="en-US" dirty="0"/>
              <a:t>.</a:t>
            </a:r>
            <a:endParaRPr lang="pt-BR" dirty="0"/>
          </a:p>
          <a:p>
            <a:pPr marL="914400" lvl="2" indent="0">
              <a:buNone/>
            </a:pPr>
            <a:endParaRPr lang="pt-BR" dirty="0"/>
          </a:p>
        </p:txBody>
      </p:sp>
      <p:pic>
        <p:nvPicPr>
          <p:cNvPr id="4" name="Aula 6g">
            <a:hlinkClick r:id="" action="ppaction://media"/>
            <a:extLst>
              <a:ext uri="{FF2B5EF4-FFF2-40B4-BE49-F238E27FC236}">
                <a16:creationId xmlns:a16="http://schemas.microsoft.com/office/drawing/2014/main" id="{BE00318D-BFFE-2844-82AB-22AE4FF81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1000" y="18256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7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9D88E-7BA4-6947-B78F-F5F97A93B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Alexander </a:t>
            </a:r>
            <a:r>
              <a:rPr lang="pt-BR" sz="4000" dirty="0" err="1"/>
              <a:t>Wendt</a:t>
            </a:r>
            <a:endParaRPr lang="pt-B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1FEB4-B41C-FD43-ACB8-AA3E45B56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pPr marL="457200" lvl="1" indent="0">
              <a:buNone/>
            </a:pPr>
            <a:r>
              <a:rPr lang="pt-BR" sz="2800" dirty="0"/>
              <a:t>“</a:t>
            </a:r>
            <a:r>
              <a:rPr lang="en-US" sz="2800" dirty="0"/>
              <a:t>A </a:t>
            </a:r>
            <a:r>
              <a:rPr lang="en-US" sz="2800" dirty="0" err="1"/>
              <a:t>autoajuda</a:t>
            </a:r>
            <a:r>
              <a:rPr lang="en-US" sz="2800" dirty="0"/>
              <a:t> [self-help] e a </a:t>
            </a:r>
            <a:r>
              <a:rPr lang="en-US" sz="2800" dirty="0" err="1"/>
              <a:t>política</a:t>
            </a:r>
            <a:r>
              <a:rPr lang="en-US" sz="2800" dirty="0"/>
              <a:t> de </a:t>
            </a:r>
            <a:r>
              <a:rPr lang="en-US" sz="2800" dirty="0" err="1"/>
              <a:t>poder</a:t>
            </a:r>
            <a:r>
              <a:rPr lang="en-US" sz="2800" dirty="0"/>
              <a:t> </a:t>
            </a:r>
            <a:r>
              <a:rPr lang="en-US" sz="2800" dirty="0" err="1"/>
              <a:t>são</a:t>
            </a:r>
            <a:r>
              <a:rPr lang="en-US" sz="2800" dirty="0"/>
              <a:t> </a:t>
            </a:r>
            <a:r>
              <a:rPr lang="en-US" sz="2800" dirty="0" err="1"/>
              <a:t>instituições</a:t>
            </a:r>
            <a:r>
              <a:rPr lang="en-US" sz="2800" dirty="0"/>
              <a:t>, </a:t>
            </a:r>
            <a:r>
              <a:rPr lang="en-US" sz="2800" dirty="0" err="1"/>
              <a:t>não</a:t>
            </a:r>
            <a:r>
              <a:rPr lang="en-US" sz="2800" dirty="0"/>
              <a:t> </a:t>
            </a:r>
            <a:r>
              <a:rPr lang="en-US" sz="2800" dirty="0" err="1"/>
              <a:t>características</a:t>
            </a:r>
            <a:r>
              <a:rPr lang="en-US" sz="2800" dirty="0"/>
              <a:t> </a:t>
            </a:r>
            <a:r>
              <a:rPr lang="en-US" sz="2800" dirty="0" err="1"/>
              <a:t>essenciais</a:t>
            </a:r>
            <a:r>
              <a:rPr lang="en-US" sz="2800" dirty="0"/>
              <a:t> da </a:t>
            </a:r>
            <a:r>
              <a:rPr lang="en-US" sz="2800" dirty="0" err="1"/>
              <a:t>anarquia</a:t>
            </a:r>
            <a:r>
              <a:rPr lang="en-US" sz="2800" dirty="0"/>
              <a:t>. </a:t>
            </a:r>
            <a:r>
              <a:rPr lang="en-US" sz="2800" i="1" dirty="0"/>
              <a:t>A </a:t>
            </a:r>
            <a:r>
              <a:rPr lang="en-US" sz="2800" i="1" dirty="0" err="1"/>
              <a:t>anarquia</a:t>
            </a:r>
            <a:r>
              <a:rPr lang="en-US" sz="2800" i="1" dirty="0"/>
              <a:t> </a:t>
            </a:r>
            <a:r>
              <a:rPr lang="en-US" sz="2800" i="1" dirty="0" err="1"/>
              <a:t>é</a:t>
            </a:r>
            <a:r>
              <a:rPr lang="en-US" sz="2800" i="1" dirty="0"/>
              <a:t> o que </a:t>
            </a:r>
            <a:r>
              <a:rPr lang="en-US" sz="2800" i="1" dirty="0" err="1"/>
              <a:t>os</a:t>
            </a:r>
            <a:r>
              <a:rPr lang="en-US" sz="2800" i="1" dirty="0"/>
              <a:t> </a:t>
            </a:r>
            <a:r>
              <a:rPr lang="en-US" sz="2800" i="1" dirty="0" err="1"/>
              <a:t>estados</a:t>
            </a:r>
            <a:r>
              <a:rPr lang="en-US" sz="2800" i="1" dirty="0"/>
              <a:t> </a:t>
            </a:r>
            <a:r>
              <a:rPr lang="en-US" sz="2800" i="1" dirty="0" err="1"/>
              <a:t>fazem</a:t>
            </a:r>
            <a:r>
              <a:rPr lang="en-US" sz="2800" i="1" dirty="0"/>
              <a:t> </a:t>
            </a:r>
            <a:r>
              <a:rPr lang="en-US" sz="2800" i="1" dirty="0" err="1"/>
              <a:t>dela</a:t>
            </a:r>
            <a:r>
              <a:rPr lang="en-US" sz="2800" dirty="0"/>
              <a:t>.”</a:t>
            </a:r>
            <a:endParaRPr lang="pt-BR" sz="2800" dirty="0"/>
          </a:p>
          <a:p>
            <a:endParaRPr lang="pt-BR" dirty="0"/>
          </a:p>
        </p:txBody>
      </p:sp>
      <p:pic>
        <p:nvPicPr>
          <p:cNvPr id="4" name="Aula 6h">
            <a:hlinkClick r:id="" action="ppaction://media"/>
            <a:extLst>
              <a:ext uri="{FF2B5EF4-FFF2-40B4-BE49-F238E27FC236}">
                <a16:creationId xmlns:a16="http://schemas.microsoft.com/office/drawing/2014/main" id="{A7DD4525-312A-1F46-8488-FCA757C17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1000" y="1690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5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10036</TotalTime>
  <Words>534</Words>
  <Application>Microsoft Macintosh PowerPoint</Application>
  <PresentationFormat>Widescreen</PresentationFormat>
  <Paragraphs>61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Teoria das Relações Internacionais I: Teorias Clássicas </vt:lpstr>
      <vt:lpstr>Roteiro</vt:lpstr>
      <vt:lpstr>Martin Wight</vt:lpstr>
      <vt:lpstr>Martin Wight</vt:lpstr>
      <vt:lpstr>Martin Wight</vt:lpstr>
      <vt:lpstr>Wendt A Construção Social da Política de Poder</vt:lpstr>
      <vt:lpstr>Wendt A Construção Social da Política de Poder</vt:lpstr>
      <vt:lpstr>Wendt A Construção Social da Política de Poder</vt:lpstr>
      <vt:lpstr>Alexander Wendt</vt:lpstr>
      <vt:lpstr>Wendt A Construção Social da Política de Poder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das Relações Internacionais I: Teorias Clássicas</dc:title>
  <dc:creator>Cristiane</dc:creator>
  <cp:lastModifiedBy>Cristiane</cp:lastModifiedBy>
  <cp:revision>78</cp:revision>
  <dcterms:created xsi:type="dcterms:W3CDTF">2018-08-02T19:58:24Z</dcterms:created>
  <dcterms:modified xsi:type="dcterms:W3CDTF">2020-09-29T19:06:47Z</dcterms:modified>
</cp:coreProperties>
</file>