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8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6C052B-86FC-48DF-9210-D8EBF65AB0AB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B76021-C5F9-40DD-B766-AE8E0534771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76021-C5F9-40DD-B766-AE8E0534771D}" type="slidenum">
              <a:rPr lang="pt-BR" smtClean="0"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76021-C5F9-40DD-B766-AE8E0534771D}" type="slidenum">
              <a:rPr lang="pt-BR" smtClean="0"/>
              <a:t>12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31CA1B3-C6A2-46E3-BE7A-71323BB5D89B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82DE2EB0-222A-4C73-95ED-89A58C64729D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1B3-C6A2-46E3-BE7A-71323BB5D89B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E2EB0-222A-4C73-95ED-89A58C64729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1B3-C6A2-46E3-BE7A-71323BB5D89B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E2EB0-222A-4C73-95ED-89A58C64729D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1B3-C6A2-46E3-BE7A-71323BB5D89B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E2EB0-222A-4C73-95ED-89A58C64729D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31CA1B3-C6A2-46E3-BE7A-71323BB5D89B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2DE2EB0-222A-4C73-95ED-89A58C64729D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1B3-C6A2-46E3-BE7A-71323BB5D89B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E2EB0-222A-4C73-95ED-89A58C64729D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1B3-C6A2-46E3-BE7A-71323BB5D89B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E2EB0-222A-4C73-95ED-89A58C64729D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1B3-C6A2-46E3-BE7A-71323BB5D89B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E2EB0-222A-4C73-95ED-89A58C64729D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1B3-C6A2-46E3-BE7A-71323BB5D89B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E2EB0-222A-4C73-95ED-89A58C64729D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1B3-C6A2-46E3-BE7A-71323BB5D89B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E2EB0-222A-4C73-95ED-89A58C64729D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1B3-C6A2-46E3-BE7A-71323BB5D89B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E2EB0-222A-4C73-95ED-89A58C64729D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31CA1B3-C6A2-46E3-BE7A-71323BB5D89B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2DE2EB0-222A-4C73-95ED-89A58C64729D}" type="slidenum">
              <a:rPr lang="pt-BR" smtClean="0"/>
              <a:t>‹nº›</a:t>
            </a:fld>
            <a:endParaRPr lang="pt-BR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Estratégias de </a:t>
            </a:r>
            <a:r>
              <a:rPr lang="pt-BR" dirty="0" err="1" smtClean="0"/>
              <a:t>ensinagem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2200" dirty="0" smtClean="0"/>
              <a:t>Léa das Graças </a:t>
            </a:r>
            <a:r>
              <a:rPr lang="pt-BR" sz="2200" dirty="0" err="1" smtClean="0"/>
              <a:t>Camargos</a:t>
            </a:r>
            <a:r>
              <a:rPr lang="pt-BR" sz="2200" dirty="0" smtClean="0"/>
              <a:t> </a:t>
            </a:r>
            <a:r>
              <a:rPr lang="pt-BR" sz="2200" dirty="0" err="1" smtClean="0"/>
              <a:t>Anastasiou</a:t>
            </a:r>
            <a:r>
              <a:rPr lang="pt-BR" sz="2200" dirty="0" smtClean="0"/>
              <a:t>; Leonir </a:t>
            </a:r>
            <a:r>
              <a:rPr lang="pt-BR" sz="2200" dirty="0" err="1" smtClean="0"/>
              <a:t>Pessate</a:t>
            </a:r>
            <a:r>
              <a:rPr lang="pt-BR" sz="2200" dirty="0" smtClean="0"/>
              <a:t> Alves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pt-BR" sz="1900" dirty="0" smtClean="0"/>
              <a:t>Metodologia de Ensino de Música com Estágio Supervisionado II</a:t>
            </a:r>
          </a:p>
          <a:p>
            <a:pPr algn="ctr"/>
            <a:r>
              <a:rPr lang="pt-BR" sz="2000" dirty="0" smtClean="0"/>
              <a:t>Prof. Dr. Marcos Câmara de Castro</a:t>
            </a:r>
          </a:p>
          <a:p>
            <a:endParaRPr lang="pt-BR" sz="20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932040" y="5661248"/>
            <a:ext cx="3678560" cy="1120552"/>
          </a:xfrm>
        </p:spPr>
        <p:txBody>
          <a:bodyPr/>
          <a:lstStyle/>
          <a:p>
            <a:r>
              <a:rPr lang="pt-BR" b="1" dirty="0" smtClean="0">
                <a:solidFill>
                  <a:srgbClr val="00B050"/>
                </a:solidFill>
              </a:rPr>
              <a:t>B7</a:t>
            </a:r>
            <a:endParaRPr lang="pt-BR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Estratégia 18</a:t>
            </a:r>
            <a:br>
              <a:rPr lang="pt-BR" dirty="0" smtClean="0"/>
            </a:br>
            <a:r>
              <a:rPr lang="pt-BR" dirty="0" smtClean="0"/>
              <a:t>Oficina/laboratório/</a:t>
            </a:r>
            <a:r>
              <a:rPr lang="pt-BR" i="1" dirty="0" smtClean="0"/>
              <a:t>workshop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Estuda conhecimento ou aprofundamento de um tema sob orientação do prof.</a:t>
            </a:r>
          </a:p>
          <a:p>
            <a:pPr algn="just"/>
            <a:r>
              <a:rPr lang="pt-BR" dirty="0" smtClean="0"/>
              <a:t>Prático: aplicação de conceitos e conhecimentos previamente adquiridos</a:t>
            </a:r>
          </a:p>
          <a:p>
            <a:pPr algn="just"/>
            <a:r>
              <a:rPr lang="pt-BR" dirty="0" smtClean="0"/>
              <a:t>Fazer pedagógico: constrói e reconstrói</a:t>
            </a:r>
          </a:p>
          <a:p>
            <a:pPr algn="just"/>
            <a:r>
              <a:rPr lang="pt-BR" dirty="0" smtClean="0"/>
              <a:t>Pensa, descobre, cria, reinventa</a:t>
            </a:r>
          </a:p>
          <a:p>
            <a:pPr algn="just"/>
            <a:r>
              <a:rPr lang="pt-BR" dirty="0" smtClean="0"/>
              <a:t>Vivências</a:t>
            </a:r>
          </a:p>
          <a:p>
            <a:pPr algn="just"/>
            <a:r>
              <a:rPr lang="pt-BR" dirty="0" smtClean="0"/>
              <a:t>Dinâmica:</a:t>
            </a:r>
          </a:p>
          <a:p>
            <a:pPr lvl="1" algn="just"/>
            <a:r>
              <a:rPr lang="pt-BR" dirty="0" smtClean="0"/>
              <a:t>Prof. organiza grupo e providencia material necessário</a:t>
            </a:r>
          </a:p>
          <a:p>
            <a:pPr lvl="1" algn="just"/>
            <a:r>
              <a:rPr lang="pt-BR" dirty="0" smtClean="0"/>
              <a:t>Não ultrapassar 15-20 componentes/grupo</a:t>
            </a:r>
          </a:p>
          <a:p>
            <a:pPr lvl="1" algn="just"/>
            <a:r>
              <a:rPr lang="pt-BR" dirty="0" smtClean="0"/>
              <a:t>No </a:t>
            </a:r>
            <a:r>
              <a:rPr lang="pt-BR" dirty="0" smtClean="0"/>
              <a:t>final: materializam suas </a:t>
            </a:r>
            <a:r>
              <a:rPr lang="pt-BR" dirty="0" smtClean="0"/>
              <a:t>produções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Estratégia19</a:t>
            </a:r>
            <a:br>
              <a:rPr lang="pt-BR" dirty="0" smtClean="0"/>
            </a:br>
            <a:r>
              <a:rPr lang="pt-BR" dirty="0" smtClean="0"/>
              <a:t>Estudo do meio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Estudo do contexto natural e social que o estudante está inserido</a:t>
            </a:r>
          </a:p>
          <a:p>
            <a:pPr algn="just"/>
            <a:r>
              <a:rPr lang="pt-BR" dirty="0" smtClean="0"/>
              <a:t>Cria condições para o contato com a realidade, propicia aquisição de conhecimento de forma direta, por meio da experiência vivida</a:t>
            </a:r>
          </a:p>
          <a:p>
            <a:pPr algn="just"/>
            <a:r>
              <a:rPr lang="pt-BR" dirty="0" smtClean="0"/>
              <a:t>Discussão dos elementos teóricos que respondem aos problemas</a:t>
            </a:r>
          </a:p>
          <a:p>
            <a:pPr algn="just"/>
            <a:r>
              <a:rPr lang="pt-BR" dirty="0" smtClean="0"/>
              <a:t>Hipótese, organização e reorganização de dados</a:t>
            </a:r>
          </a:p>
          <a:p>
            <a:pPr algn="just"/>
            <a:r>
              <a:rPr lang="pt-BR" dirty="0" smtClean="0"/>
              <a:t>Dinâmica</a:t>
            </a:r>
          </a:p>
          <a:p>
            <a:pPr lvl="1" algn="just"/>
            <a:r>
              <a:rPr lang="pt-BR" dirty="0" smtClean="0"/>
              <a:t>Prof. e estudantes decidem juntos o foco do estudo</a:t>
            </a:r>
          </a:p>
          <a:p>
            <a:pPr lvl="1" algn="just"/>
            <a:r>
              <a:rPr lang="pt-BR" dirty="0" smtClean="0"/>
              <a:t>Faz revisão da literatura referente ao foco de estudo</a:t>
            </a:r>
          </a:p>
          <a:p>
            <a:pPr lvl="1" algn="just"/>
            <a:r>
              <a:rPr lang="pt-BR" dirty="0" smtClean="0"/>
              <a:t>Levantamento de pressupostos, efetivação da visita, da coleta de dados, da organização e sistematização, da transcrição e análise do material coletado</a:t>
            </a:r>
          </a:p>
          <a:p>
            <a:pPr lvl="1" algn="just"/>
            <a:r>
              <a:rPr lang="pt-BR" dirty="0" smtClean="0"/>
              <a:t>Apresentação dos resultados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Estratégia 20</a:t>
            </a:r>
            <a:br>
              <a:rPr lang="pt-BR" dirty="0" smtClean="0"/>
            </a:br>
            <a:r>
              <a:rPr lang="pt-BR" dirty="0" smtClean="0"/>
              <a:t>Ensino com pesquisa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Princípios de ensino associados à pesquisa</a:t>
            </a:r>
          </a:p>
          <a:p>
            <a:pPr algn="just"/>
            <a:r>
              <a:rPr lang="pt-BR" dirty="0" smtClean="0"/>
              <a:t>Equilíbrio entre reprodução e análise</a:t>
            </a:r>
          </a:p>
          <a:p>
            <a:pPr algn="just"/>
            <a:r>
              <a:rPr lang="pt-BR" dirty="0" smtClean="0"/>
              <a:t>Cria maior autonomia dos estudantes</a:t>
            </a:r>
          </a:p>
          <a:p>
            <a:pPr algn="just"/>
            <a:r>
              <a:rPr lang="pt-BR" dirty="0" smtClean="0"/>
              <a:t>Busca de dados ou informações, a observação, leitura, redação, análise e síntese, até esgotar o problema</a:t>
            </a:r>
          </a:p>
          <a:p>
            <a:pPr lvl="1" algn="just"/>
            <a:r>
              <a:rPr lang="pt-BR" dirty="0" smtClean="0"/>
              <a:t>Pensamento crítico, reflexivo e autônomo</a:t>
            </a:r>
          </a:p>
          <a:p>
            <a:pPr algn="just"/>
            <a:r>
              <a:rPr lang="pt-BR" dirty="0" smtClean="0"/>
              <a:t>Dinâmica:</a:t>
            </a:r>
          </a:p>
          <a:p>
            <a:pPr lvl="1" algn="just"/>
            <a:r>
              <a:rPr lang="pt-BR" dirty="0" smtClean="0"/>
              <a:t>Desafia estudante como investigador</a:t>
            </a:r>
          </a:p>
          <a:p>
            <a:pPr lvl="1" algn="just"/>
            <a:r>
              <a:rPr lang="pt-BR" dirty="0" smtClean="0"/>
              <a:t>Construção do projeto:</a:t>
            </a:r>
          </a:p>
          <a:p>
            <a:pPr lvl="2" algn="just"/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Definição do problema</a:t>
            </a:r>
          </a:p>
          <a:p>
            <a:pPr lvl="2" algn="just"/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Definição de dados a serem coletados e dos procedimentos de investigação</a:t>
            </a:r>
          </a:p>
          <a:p>
            <a:pPr lvl="2" algn="just"/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Interpretação/validação das suposições</a:t>
            </a:r>
          </a:p>
          <a:p>
            <a:pPr lvl="2" algn="just"/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Síntese a apresentação dos resultados</a:t>
            </a:r>
          </a:p>
          <a:p>
            <a:pPr lvl="2" algn="just"/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Revisões e recomendações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ANASTASIOU, Léa das Graças </a:t>
            </a:r>
            <a:r>
              <a:rPr lang="pt-BR" dirty="0" err="1" smtClean="0"/>
              <a:t>Camargos</a:t>
            </a:r>
            <a:r>
              <a:rPr lang="pt-BR" dirty="0" smtClean="0"/>
              <a:t>; ALVES, Leonir </a:t>
            </a:r>
            <a:r>
              <a:rPr lang="pt-BR" dirty="0" err="1" smtClean="0"/>
              <a:t>Pessate</a:t>
            </a:r>
            <a:r>
              <a:rPr lang="pt-BR" dirty="0" smtClean="0"/>
              <a:t>. </a:t>
            </a:r>
            <a:r>
              <a:rPr lang="pt-BR" b="1" dirty="0" smtClean="0"/>
              <a:t>Estratégias de </a:t>
            </a:r>
            <a:r>
              <a:rPr lang="pt-BR" b="1" dirty="0" err="1" smtClean="0"/>
              <a:t>ensinagem</a:t>
            </a:r>
            <a:r>
              <a:rPr lang="pt-BR" dirty="0" smtClean="0"/>
              <a:t>. In: ANASTASIOU, Léa das Graças </a:t>
            </a:r>
            <a:r>
              <a:rPr lang="pt-BR" dirty="0" err="1" smtClean="0"/>
              <a:t>Camargos</a:t>
            </a:r>
            <a:r>
              <a:rPr lang="pt-BR" dirty="0" smtClean="0"/>
              <a:t> (org.). Processos de </a:t>
            </a:r>
            <a:r>
              <a:rPr lang="pt-BR" dirty="0" err="1" smtClean="0"/>
              <a:t>ensinagem</a:t>
            </a:r>
            <a:r>
              <a:rPr lang="pt-BR" dirty="0" smtClean="0"/>
              <a:t>. Santa Catarina: </a:t>
            </a:r>
            <a:r>
              <a:rPr lang="pt-BR" dirty="0" err="1" smtClean="0"/>
              <a:t>Univille</a:t>
            </a:r>
            <a:r>
              <a:rPr lang="pt-BR" dirty="0" smtClean="0"/>
              <a:t>, 2003, p. 68-100.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475656" y="2564904"/>
            <a:ext cx="6840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1"/>
                </a:solidFill>
              </a:rPr>
              <a:t>Estratégias de trabalho docente</a:t>
            </a:r>
            <a:endParaRPr lang="pt-BR" sz="2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Estratégia 11</a:t>
            </a:r>
            <a:br>
              <a:rPr lang="pt-BR" dirty="0" smtClean="0"/>
            </a:br>
            <a:r>
              <a:rPr lang="pt-BR" dirty="0" smtClean="0"/>
              <a:t>Dramatização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Representação teatral a partir de um problema ou tema</a:t>
            </a:r>
          </a:p>
          <a:p>
            <a:pPr algn="just"/>
            <a:r>
              <a:rPr lang="pt-BR" dirty="0" smtClean="0"/>
              <a:t>Empatia</a:t>
            </a:r>
          </a:p>
          <a:p>
            <a:pPr lvl="1" algn="just"/>
            <a:r>
              <a:rPr lang="pt-BR" dirty="0" smtClean="0"/>
              <a:t>Imagina um papel que não é o seu próprio</a:t>
            </a:r>
          </a:p>
          <a:p>
            <a:pPr algn="just"/>
            <a:r>
              <a:rPr lang="pt-BR" dirty="0" smtClean="0"/>
              <a:t>Usado no momento de mobilização (problemática real) ou síntese (verificar)</a:t>
            </a:r>
          </a:p>
          <a:p>
            <a:pPr algn="just"/>
            <a:r>
              <a:rPr lang="pt-BR" dirty="0" smtClean="0"/>
              <a:t>Dinâmica:</a:t>
            </a:r>
          </a:p>
          <a:p>
            <a:pPr lvl="1" algn="just"/>
            <a:r>
              <a:rPr lang="pt-BR" dirty="0" smtClean="0"/>
              <a:t>Prof. escolhe o papel e o assunto, e distribui</a:t>
            </a:r>
          </a:p>
          <a:p>
            <a:pPr lvl="1" algn="just"/>
            <a:r>
              <a:rPr lang="pt-BR" dirty="0" smtClean="0"/>
              <a:t>Planejamento: alunos (dá autenticidade)</a:t>
            </a:r>
          </a:p>
          <a:p>
            <a:pPr lvl="1" algn="just"/>
            <a:r>
              <a:rPr lang="pt-BR" dirty="0" smtClean="0"/>
              <a:t>Opção: montar círculo na hora da apresentação</a:t>
            </a:r>
          </a:p>
          <a:p>
            <a:pPr lvl="1" algn="just"/>
            <a:r>
              <a:rPr lang="pt-BR" dirty="0" smtClean="0"/>
              <a:t>Prof. pede para alunos atenção nos pontos relevantes conforme o objetivo do trabalho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Estratégia 12</a:t>
            </a:r>
            <a:br>
              <a:rPr lang="pt-BR" dirty="0" smtClean="0"/>
            </a:br>
            <a:r>
              <a:rPr lang="pt-BR" dirty="0" smtClean="0"/>
              <a:t>Seminário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Discussão ou debate de temas ou problemas</a:t>
            </a:r>
          </a:p>
          <a:p>
            <a:pPr algn="just"/>
            <a:r>
              <a:rPr lang="pt-BR" dirty="0" smtClean="0"/>
              <a:t>Mobiliza, discute base teórica e prática, lê, estuda, constrói síntese</a:t>
            </a:r>
          </a:p>
          <a:p>
            <a:pPr algn="just"/>
            <a:r>
              <a:rPr lang="pt-BR" dirty="0" smtClean="0"/>
              <a:t>Dinâmica:</a:t>
            </a:r>
          </a:p>
          <a:p>
            <a:pPr lvl="1" algn="just"/>
            <a:r>
              <a:rPr lang="pt-BR" dirty="0" smtClean="0"/>
              <a:t>Prof.:</a:t>
            </a:r>
          </a:p>
          <a:p>
            <a:pPr lvl="2" algn="just"/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Apresenta o tema e desafia alunos a realizarem pesquisas</a:t>
            </a:r>
          </a:p>
          <a:p>
            <a:pPr lvl="2" algn="just"/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Orienta na pesquisa (busca de fontes) e acompanha a elaboração do seminário para apresentação</a:t>
            </a:r>
          </a:p>
          <a:p>
            <a:pPr lvl="2" algn="just"/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Organiza espaço para favorecer diálogo entre participantes</a:t>
            </a:r>
          </a:p>
          <a:p>
            <a:pPr lvl="1" algn="just"/>
            <a:r>
              <a:rPr lang="pt-BR" dirty="0" smtClean="0"/>
              <a:t>Desenvolvimento: discussão do tema, anotação dos problemas formulados, soluções e conclusões</a:t>
            </a:r>
          </a:p>
          <a:p>
            <a:pPr lvl="1" algn="just"/>
            <a:r>
              <a:rPr lang="pt-BR" dirty="0" smtClean="0"/>
              <a:t>Trabalho escrito em formato de resumo, produzido individualmente ou em grupo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Estratégia 13</a:t>
            </a:r>
            <a:br>
              <a:rPr lang="pt-BR" dirty="0" smtClean="0"/>
            </a:br>
            <a:r>
              <a:rPr lang="pt-BR" dirty="0" smtClean="0"/>
              <a:t>Estudo de caso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Análise miniciosa de uma situação real que precisa ser investigada</a:t>
            </a:r>
          </a:p>
          <a:p>
            <a:pPr algn="just"/>
            <a:r>
              <a:rPr lang="pt-BR" dirty="0" smtClean="0"/>
              <a:t>Mais desafiador, maior envolvimento dos alunos</a:t>
            </a:r>
          </a:p>
          <a:p>
            <a:pPr algn="just"/>
            <a:r>
              <a:rPr lang="pt-BR" dirty="0" smtClean="0"/>
              <a:t>Significação e práxis</a:t>
            </a:r>
          </a:p>
          <a:p>
            <a:pPr algn="just"/>
            <a:r>
              <a:rPr lang="pt-BR" dirty="0" smtClean="0"/>
              <a:t>Dinâmica:</a:t>
            </a:r>
          </a:p>
          <a:p>
            <a:pPr lvl="1" algn="just"/>
            <a:r>
              <a:rPr lang="pt-BR" dirty="0" smtClean="0"/>
              <a:t>Prof. expõe o caso a ser estudado</a:t>
            </a:r>
          </a:p>
          <a:p>
            <a:pPr lvl="1" algn="just"/>
            <a:r>
              <a:rPr lang="pt-BR" dirty="0" smtClean="0"/>
              <a:t>Grupo analisa o caso e propõe pontos que podem ser enfocados</a:t>
            </a:r>
          </a:p>
          <a:p>
            <a:pPr lvl="1" algn="just"/>
            <a:r>
              <a:rPr lang="pt-BR" dirty="0" smtClean="0"/>
              <a:t>Prof. retoma esses pontos e alunos debatem as soluções</a:t>
            </a:r>
          </a:p>
          <a:p>
            <a:pPr lvl="1" algn="just"/>
            <a:r>
              <a:rPr lang="pt-BR" dirty="0" smtClean="0"/>
              <a:t>Prof.: seleciona material de estudo, indica qual categoria ser analisada, apresenta um roteiro de trabalho, orienta os grupos no decorrer do trabalho, </a:t>
            </a:r>
          </a:p>
          <a:p>
            <a:pPr lvl="1" algn="just"/>
            <a:r>
              <a:rPr lang="pt-BR" dirty="0" smtClean="0"/>
              <a:t>Alunos fazem preposições para mudança da situação apresentada</a:t>
            </a:r>
          </a:p>
          <a:p>
            <a:pPr lvl="1" algn="just"/>
            <a:r>
              <a:rPr lang="pt-BR" dirty="0" smtClean="0"/>
              <a:t>Estudantes justificam suas proposições mediante aplicação dos elementos teóricos que dispõe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Estratégia 14</a:t>
            </a:r>
            <a:br>
              <a:rPr lang="pt-BR" dirty="0" smtClean="0"/>
            </a:br>
            <a:r>
              <a:rPr lang="pt-BR" dirty="0" smtClean="0"/>
              <a:t>Júri simulado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Simulação de um júri</a:t>
            </a:r>
          </a:p>
          <a:p>
            <a:pPr lvl="1" algn="just"/>
            <a:r>
              <a:rPr lang="pt-BR" dirty="0" smtClean="0"/>
              <a:t>Apresenta argumentos de defesa e acusação a partir de um problema</a:t>
            </a:r>
          </a:p>
          <a:p>
            <a:pPr algn="just"/>
            <a:r>
              <a:rPr lang="pt-BR" dirty="0" smtClean="0"/>
              <a:t>Defesa de ideias, argumentação, julgamento, tomada de decisão</a:t>
            </a:r>
          </a:p>
          <a:p>
            <a:pPr algn="just"/>
            <a:r>
              <a:rPr lang="pt-BR" dirty="0" smtClean="0"/>
              <a:t>Dramaturgia</a:t>
            </a:r>
          </a:p>
          <a:p>
            <a:pPr algn="just"/>
            <a:r>
              <a:rPr lang="pt-BR" dirty="0" smtClean="0"/>
              <a:t>Dinâmica:</a:t>
            </a:r>
          </a:p>
          <a:p>
            <a:pPr lvl="1" algn="just"/>
            <a:r>
              <a:rPr lang="pt-BR" dirty="0" smtClean="0"/>
              <a:t>Partir de um problema concreto</a:t>
            </a:r>
          </a:p>
          <a:p>
            <a:pPr lvl="1" algn="just"/>
            <a:r>
              <a:rPr lang="pt-BR" dirty="0" smtClean="0"/>
              <a:t>Um estudante faz papel de juiz, outro de escrivão</a:t>
            </a:r>
          </a:p>
          <a:p>
            <a:pPr lvl="2" algn="just"/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Outros: promotoria (1-4 alunos),  defesa (1-4 alunos), conselho de sentença (7 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lunos), plenário (os demais alunos)</a:t>
            </a:r>
          </a:p>
          <a:p>
            <a:pPr lvl="1" algn="just"/>
            <a:r>
              <a:rPr lang="pt-BR" dirty="0" smtClean="0"/>
              <a:t>Promotoria e defesa: apresentar argumentos</a:t>
            </a:r>
          </a:p>
          <a:p>
            <a:pPr lvl="1" algn="just"/>
            <a:r>
              <a:rPr lang="pt-BR" dirty="0" smtClean="0"/>
              <a:t>Juiz: mantém a ordem e formula quesitos ao conselho</a:t>
            </a:r>
          </a:p>
          <a:p>
            <a:pPr lvl="1" algn="just"/>
            <a:r>
              <a:rPr lang="pt-BR" dirty="0" smtClean="0"/>
              <a:t>Escrivão: faz relatório</a:t>
            </a:r>
          </a:p>
          <a:p>
            <a:pPr lvl="1" algn="just"/>
            <a:r>
              <a:rPr lang="pt-BR" dirty="0" smtClean="0"/>
              <a:t>Conselho: apresenta decisão final depois de ouvir as duas partes</a:t>
            </a:r>
          </a:p>
          <a:p>
            <a:pPr lvl="1" algn="just"/>
            <a:r>
              <a:rPr lang="pt-BR" dirty="0" smtClean="0"/>
              <a:t>Plenário: observa promotoria e defesa e faz apreciação final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Estratégia 15</a:t>
            </a:r>
            <a:br>
              <a:rPr lang="pt-BR" dirty="0" smtClean="0"/>
            </a:br>
            <a:r>
              <a:rPr lang="pt-BR" dirty="0" smtClean="0"/>
              <a:t>Simpósio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Palestra</a:t>
            </a:r>
          </a:p>
          <a:p>
            <a:pPr algn="just"/>
            <a:r>
              <a:rPr lang="pt-BR" dirty="0" smtClean="0"/>
              <a:t>Investigação, amplia experiência sobre o conteúdo, habilidade de desenvolver relações</a:t>
            </a:r>
          </a:p>
          <a:p>
            <a:pPr algn="just"/>
            <a:r>
              <a:rPr lang="pt-BR" dirty="0" smtClean="0"/>
              <a:t>Subdivide conteúdo a ser estudado</a:t>
            </a:r>
          </a:p>
          <a:p>
            <a:pPr algn="just"/>
            <a:r>
              <a:rPr lang="pt-BR" dirty="0" smtClean="0"/>
              <a:t>Dinâmica:</a:t>
            </a:r>
          </a:p>
          <a:p>
            <a:pPr lvl="1" algn="just"/>
            <a:r>
              <a:rPr lang="pt-BR" dirty="0" smtClean="0"/>
              <a:t>Escolhendo o tema para o simpósio:</a:t>
            </a:r>
          </a:p>
          <a:p>
            <a:pPr lvl="2" algn="just"/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Divide pequenos grupos e esquematiza apresentação (15-20min. para cada comunicador)</a:t>
            </a:r>
          </a:p>
          <a:p>
            <a:pPr lvl="2" algn="just"/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Prof. indica bibliografia</a:t>
            </a:r>
          </a:p>
          <a:p>
            <a:pPr lvl="1" algn="just"/>
            <a:r>
              <a:rPr lang="pt-BR" dirty="0" smtClean="0"/>
              <a:t>Cada grupo escolhe um representante para ser o comunicador que comporá a mesa</a:t>
            </a:r>
          </a:p>
          <a:p>
            <a:pPr lvl="1" algn="just"/>
            <a:r>
              <a:rPr lang="pt-BR" dirty="0" smtClean="0"/>
              <a:t>Durante apresentação o comunicador não pode ser interrompido</a:t>
            </a:r>
          </a:p>
          <a:p>
            <a:pPr lvl="1" algn="just"/>
            <a:r>
              <a:rPr lang="pt-BR" dirty="0" smtClean="0"/>
              <a:t>Grande grupo anota dúvidas e estas são entregues no final para o coordenador da mesa</a:t>
            </a:r>
          </a:p>
          <a:p>
            <a:pPr lvl="1" algn="just"/>
            <a:r>
              <a:rPr lang="pt-BR" dirty="0" smtClean="0"/>
              <a:t>Não há necessidade de fechamento de ideia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Estratégia 16</a:t>
            </a:r>
            <a:br>
              <a:rPr lang="pt-BR" dirty="0" smtClean="0"/>
            </a:br>
            <a:r>
              <a:rPr lang="pt-BR" dirty="0" smtClean="0"/>
              <a:t>Painel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Discussão informal – discutem entre si</a:t>
            </a:r>
          </a:p>
          <a:p>
            <a:pPr algn="just"/>
            <a:r>
              <a:rPr lang="pt-BR" dirty="0" smtClean="0"/>
              <a:t>Apresenta na presença de outros</a:t>
            </a:r>
          </a:p>
          <a:p>
            <a:pPr algn="just"/>
            <a:r>
              <a:rPr lang="pt-BR" dirty="0" smtClean="0"/>
              <a:t>Outras pessoas podem ser convidadas</a:t>
            </a:r>
          </a:p>
          <a:p>
            <a:pPr algn="just"/>
            <a:r>
              <a:rPr lang="pt-BR" dirty="0" smtClean="0"/>
              <a:t>Metodologia dialética</a:t>
            </a:r>
          </a:p>
          <a:p>
            <a:pPr algn="just"/>
            <a:r>
              <a:rPr lang="pt-BR" dirty="0" smtClean="0"/>
              <a:t>Dinâmica:</a:t>
            </a:r>
          </a:p>
          <a:p>
            <a:pPr lvl="1" algn="just"/>
            <a:r>
              <a:rPr lang="pt-BR" dirty="0" smtClean="0"/>
              <a:t>Prof. coordena o processo de painel</a:t>
            </a:r>
          </a:p>
          <a:p>
            <a:pPr lvl="1" algn="just"/>
            <a:r>
              <a:rPr lang="pt-BR" dirty="0" smtClean="0"/>
              <a:t>Alunos se posicionam sem formalidade para falar de um determinado assunto</a:t>
            </a:r>
          </a:p>
          <a:p>
            <a:pPr lvl="1" algn="just"/>
            <a:r>
              <a:rPr lang="pt-BR" dirty="0" smtClean="0"/>
              <a:t>Fala: 2-10 min.</a:t>
            </a:r>
          </a:p>
          <a:p>
            <a:pPr lvl="1" algn="just"/>
            <a:r>
              <a:rPr lang="pt-BR" dirty="0" smtClean="0"/>
              <a:t>Final: prof. faz as conexões da discussão, em seguida estudantes formulam perguntas para os </a:t>
            </a:r>
            <a:r>
              <a:rPr lang="pt-BR" dirty="0" err="1" smtClean="0"/>
              <a:t>painelistas</a:t>
            </a:r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Estratégia17</a:t>
            </a:r>
            <a:br>
              <a:rPr lang="pt-BR" dirty="0" smtClean="0"/>
            </a:br>
            <a:r>
              <a:rPr lang="pt-BR" dirty="0" smtClean="0"/>
              <a:t>Fórum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Reunião</a:t>
            </a:r>
          </a:p>
          <a:p>
            <a:pPr lvl="1" algn="just"/>
            <a:r>
              <a:rPr lang="pt-BR" dirty="0" smtClean="0"/>
              <a:t>Todos discutem um tema ou problema</a:t>
            </a:r>
          </a:p>
          <a:p>
            <a:pPr algn="just"/>
            <a:r>
              <a:rPr lang="pt-BR" dirty="0" smtClean="0"/>
              <a:t>Pode ser usado após apresentação teatral, palestras, projeção de filmes, discussão de livro, artigo, visita ou excursão</a:t>
            </a:r>
          </a:p>
          <a:p>
            <a:pPr algn="just"/>
            <a:r>
              <a:rPr lang="pt-BR" dirty="0" smtClean="0"/>
              <a:t>Garantir participação de todos</a:t>
            </a:r>
          </a:p>
          <a:p>
            <a:pPr algn="just"/>
            <a:r>
              <a:rPr lang="pt-BR" dirty="0" smtClean="0"/>
              <a:t>Dinâmica:</a:t>
            </a:r>
          </a:p>
          <a:p>
            <a:pPr lvl="1" algn="just"/>
            <a:r>
              <a:rPr lang="pt-BR" dirty="0" smtClean="0"/>
              <a:t>Prof. explica objetivo do fórum e determina o tema total e para cada participante</a:t>
            </a:r>
          </a:p>
          <a:p>
            <a:pPr lvl="1" algn="just"/>
            <a:r>
              <a:rPr lang="pt-BR" dirty="0" smtClean="0"/>
              <a:t>Define funções dos participantes:</a:t>
            </a:r>
          </a:p>
          <a:p>
            <a:pPr lvl="2" algn="just"/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Coordenador: organiza, participação, dirige o grupo, seleciona contribuições para síntese final</a:t>
            </a:r>
          </a:p>
          <a:p>
            <a:pPr lvl="2" algn="just"/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Grupo de síntese: faz anotações que vai compor o resumo</a:t>
            </a:r>
          </a:p>
          <a:p>
            <a:pPr lvl="2" algn="just"/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Público participante: cada um dá sua contribuição, faz considerações e levanta questionamentos</a:t>
            </a:r>
          </a:p>
          <a:p>
            <a:pPr lvl="1" algn="just"/>
            <a:r>
              <a:rPr lang="pt-BR" dirty="0" smtClean="0"/>
              <a:t>Ao final: um membro do grupo de síntese relata resumo elaborado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97</TotalTime>
  <Words>937</Words>
  <Application>Microsoft Office PowerPoint</Application>
  <PresentationFormat>Apresentação na tela (4:3)</PresentationFormat>
  <Paragraphs>122</Paragraphs>
  <Slides>13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Origem</vt:lpstr>
      <vt:lpstr>Estratégias de ensinagem Léa das Graças Camargos Anastasiou; Leonir Pessate Alves </vt:lpstr>
      <vt:lpstr>Slide 2</vt:lpstr>
      <vt:lpstr>Estratégia 11 Dramatização</vt:lpstr>
      <vt:lpstr>Estratégia 12 Seminário</vt:lpstr>
      <vt:lpstr>Estratégia 13 Estudo de caso</vt:lpstr>
      <vt:lpstr>Estratégia 14 Júri simulado</vt:lpstr>
      <vt:lpstr>Estratégia 15 Simpósio</vt:lpstr>
      <vt:lpstr>Estratégia 16 Painel</vt:lpstr>
      <vt:lpstr>Estratégia17 Fórum</vt:lpstr>
      <vt:lpstr>Estratégia 18 Oficina/laboratório/workshop</vt:lpstr>
      <vt:lpstr>Estratégia19 Estudo do meio</vt:lpstr>
      <vt:lpstr>Estratégia 20 Ensino com pesquisa</vt:lpstr>
      <vt:lpstr>Referência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Bianca</dc:creator>
  <cp:lastModifiedBy>Bianca</cp:lastModifiedBy>
  <cp:revision>25</cp:revision>
  <dcterms:created xsi:type="dcterms:W3CDTF">2018-09-23T21:47:53Z</dcterms:created>
  <dcterms:modified xsi:type="dcterms:W3CDTF">2018-09-23T23:25:36Z</dcterms:modified>
</cp:coreProperties>
</file>