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5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3600"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924ED5-968D-EF44-AB5C-68CFC0BBB87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99C0C-06BF-BB4C-8CBB-4113B6C0C683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9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97B17-EFC1-DF4B-B895-50613B5DD7A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27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F3688D-48DA-B84C-BBF7-737F0A7D30F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13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FEF5-A62B-4C48-A51A-F7DB28F51A58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49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8E96B-1C74-C947-B02D-DF93523011E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35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30360-F92A-D346-B7BB-5A3E09986B64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0A378-A1D5-AF43-9278-0D8086F0218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8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84BBE-3373-0E47-B4FA-0805CB81507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1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34AC-8B3A-A44F-92D6-8A6273F2BABA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93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F71E2-E9CF-BF4E-BDA7-39DF030A5BC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7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09E40-1326-5542-B652-B4BD028F71D8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4A036E8-17A2-C346-A9B4-1D8AF0A16606}" type="slidenum">
              <a:rPr lang="pt-BR"/>
              <a:pPr/>
              <a:t>‹#›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O aluno iniciante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Considerações </a:t>
            </a:r>
            <a:r>
              <a:rPr lang="pt-BR" dirty="0" smtClean="0"/>
              <a:t>gerais</a:t>
            </a:r>
          </a:p>
          <a:p>
            <a:r>
              <a:rPr lang="pt-BR" dirty="0" smtClean="0"/>
              <a:t>Segundo Marianne </a:t>
            </a:r>
            <a:r>
              <a:rPr lang="pt-BR" dirty="0" err="1" smtClean="0"/>
              <a:t>Uszler</a:t>
            </a:r>
            <a:r>
              <a:rPr lang="pt-BR" dirty="0" smtClean="0"/>
              <a:t>, Stewart Gordon, Scott Smith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Técnica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Segunda metade do século XIX e primeira metade do século XX </a:t>
            </a:r>
            <a:r>
              <a:rPr lang="pt-BR" dirty="0">
                <a:sym typeface="Wingdings" charset="0"/>
              </a:rPr>
              <a:t> maioria dos métodos de piano são livros de técnica  </a:t>
            </a:r>
          </a:p>
          <a:p>
            <a:pPr>
              <a:lnSpc>
                <a:spcPct val="90000"/>
              </a:lnSpc>
            </a:pPr>
            <a:r>
              <a:rPr lang="pt-BR" dirty="0">
                <a:sym typeface="Wingdings" charset="0"/>
              </a:rPr>
              <a:t>Método  escola de técnica</a:t>
            </a:r>
          </a:p>
          <a:p>
            <a:pPr>
              <a:lnSpc>
                <a:spcPct val="90000"/>
              </a:lnSpc>
            </a:pPr>
            <a:r>
              <a:rPr lang="pt-BR" dirty="0">
                <a:sym typeface="Wingdings" charset="0"/>
              </a:rPr>
              <a:t>Como e porque de aprender técnica nos métodos mudou muito</a:t>
            </a:r>
          </a:p>
          <a:p>
            <a:pPr>
              <a:lnSpc>
                <a:spcPct val="90000"/>
              </a:lnSpc>
            </a:pPr>
            <a:r>
              <a:rPr lang="pt-BR" dirty="0"/>
              <a:t>Antigamente: o repertório não era encarado como material para se trabalhar a técnica </a:t>
            </a:r>
            <a:r>
              <a:rPr lang="pt-BR" dirty="0">
                <a:sym typeface="Wingdings" charset="0"/>
              </a:rPr>
              <a:t> só em exercícios e estudos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Técnica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>
                <a:sym typeface="Wingdings" charset="0"/>
              </a:rPr>
              <a:t>Mudou a abordagem que antes só partia do polegar e dos 5 dedos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sym typeface="Wingdings" charset="0"/>
              </a:rPr>
              <a:t>Hoje: primeiro são exploradas as teclas pretas  maior atenção aos dedos longos</a:t>
            </a:r>
            <a:endParaRPr lang="pt-BR" sz="2800" dirty="0"/>
          </a:p>
          <a:p>
            <a:pPr>
              <a:lnSpc>
                <a:spcPct val="90000"/>
              </a:lnSpc>
            </a:pPr>
            <a:r>
              <a:rPr lang="pt-BR" sz="2800" dirty="0"/>
              <a:t>Porquê? 3o. dedo </a:t>
            </a:r>
            <a:r>
              <a:rPr lang="pt-BR" sz="2800" dirty="0">
                <a:sym typeface="Wingdings" charset="0"/>
              </a:rPr>
              <a:t> equilíbrio da mão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sym typeface="Wingdings" charset="0"/>
              </a:rPr>
              <a:t>Posição </a:t>
            </a:r>
            <a:r>
              <a:rPr lang="pt-BR" sz="2800" dirty="0" err="1">
                <a:sym typeface="Wingdings" charset="0"/>
              </a:rPr>
              <a:t>semi-circular</a:t>
            </a:r>
            <a:r>
              <a:rPr lang="pt-BR" sz="2800" dirty="0">
                <a:sym typeface="Wingdings" charset="0"/>
              </a:rPr>
              <a:t> dos outros dedos em relação ao 3o.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sym typeface="Wingdings" charset="0"/>
              </a:rPr>
              <a:t>Desenhos melódicos  da parte “mais fraca” para a parte mais “forte da mão” (4-3-2). Note como você tamborila os dedos numa mesa!</a:t>
            </a:r>
            <a:endParaRPr lang="pt-BR" sz="2800" dirty="0"/>
          </a:p>
          <a:p>
            <a:pPr>
              <a:lnSpc>
                <a:spcPct val="90000"/>
              </a:lnSpc>
            </a:pPr>
            <a:endParaRPr lang="pt-BR" sz="2800" dirty="0">
              <a:sym typeface="Wingdings" charset="0"/>
            </a:endParaRPr>
          </a:p>
          <a:p>
            <a:pPr>
              <a:lnSpc>
                <a:spcPct val="90000"/>
              </a:lnSpc>
            </a:pPr>
            <a:endParaRPr lang="pt-B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Técnica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Que toque deve ser ensinado primeiramente?</a:t>
            </a:r>
          </a:p>
          <a:p>
            <a:pPr>
              <a:lnSpc>
                <a:spcPct val="90000"/>
              </a:lnSpc>
            </a:pPr>
            <a:r>
              <a:rPr lang="pt-BR" dirty="0"/>
              <a:t>Notas pretas </a:t>
            </a:r>
            <a:r>
              <a:rPr lang="pt-BR" dirty="0">
                <a:sym typeface="Wingdings" charset="0"/>
              </a:rPr>
              <a:t> clusters, ou 3o. Dedo,  o uso do braço  introdução técnica de peso  move a mão em conjunto com o antebraço – é direcionada desde o ombro (técnica russa)</a:t>
            </a:r>
          </a:p>
          <a:p>
            <a:pPr>
              <a:lnSpc>
                <a:spcPct val="90000"/>
              </a:lnSpc>
            </a:pPr>
            <a:r>
              <a:rPr lang="pt-BR" dirty="0">
                <a:sym typeface="Wingdings" charset="0"/>
              </a:rPr>
              <a:t>Non-legato?</a:t>
            </a:r>
          </a:p>
          <a:p>
            <a:pPr>
              <a:lnSpc>
                <a:spcPct val="90000"/>
              </a:lnSpc>
            </a:pPr>
            <a:r>
              <a:rPr lang="pt-BR" dirty="0">
                <a:sym typeface="Wingdings" charset="0"/>
              </a:rPr>
              <a:t>Movimentos grandes  peso do braço</a:t>
            </a:r>
          </a:p>
          <a:p>
            <a:pPr>
              <a:lnSpc>
                <a:spcPct val="90000"/>
              </a:lnSpc>
            </a:pPr>
            <a:endParaRPr lang="pt-BR" dirty="0">
              <a:sym typeface="Wingdings" charset="0"/>
            </a:endParaRPr>
          </a:p>
          <a:p>
            <a:pPr>
              <a:lnSpc>
                <a:spcPct val="9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Técnica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/>
              <a:t>Início com técnica de 5 dedos e toque legato é o mais difundido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Não há uma regra que dite quando deve-se começar a utilização do toque legato no início do estudo </a:t>
            </a:r>
            <a:r>
              <a:rPr lang="pt-BR" sz="2800" dirty="0">
                <a:sym typeface="Wingdings" charset="0"/>
              </a:rPr>
              <a:t> g</a:t>
            </a:r>
            <a:r>
              <a:rPr lang="pt-BR" sz="2800" dirty="0"/>
              <a:t>rande variedade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Legato varia de duas notas a duas ou mais frases completas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Escalas </a:t>
            </a:r>
            <a:r>
              <a:rPr lang="pt-BR" sz="2800" dirty="0">
                <a:sym typeface="Wingdings" charset="0"/>
              </a:rPr>
              <a:t> montar a escala antes de aprender a tocar a escala</a:t>
            </a:r>
          </a:p>
          <a:p>
            <a:pPr>
              <a:lnSpc>
                <a:spcPct val="80000"/>
              </a:lnSpc>
            </a:pPr>
            <a:r>
              <a:rPr lang="pt-BR" sz="2800" dirty="0">
                <a:sym typeface="Wingdings" charset="0"/>
              </a:rPr>
              <a:t>Passagem de polegar</a:t>
            </a:r>
          </a:p>
          <a:p>
            <a:pPr>
              <a:lnSpc>
                <a:spcPct val="80000"/>
              </a:lnSpc>
            </a:pPr>
            <a:r>
              <a:rPr lang="pt-BR" sz="2800" dirty="0"/>
              <a:t>Como aplicá-las?</a:t>
            </a:r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  <a:p>
            <a:pPr>
              <a:lnSpc>
                <a:spcPct val="80000"/>
              </a:lnSpc>
            </a:pPr>
            <a:endParaRPr lang="pt-B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Conceitos teóricos e criatividade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Escalas, tonalidades e armaduras de clave: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Sustenidos de bemóis eram apresentados juntamente com as escalas maiores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Ao mesmo tempo era dado o conceito de armadura de clave (“decoreba”!)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Início de peças em Sol e Fá maior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Atualmente: muitos apresentam as alterações sem relacioná-las às escalas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As alterações aparecem cedo e antes das notas e não na armadura. Quando é apresentado o conceito de armadura de clave, tonalidade, o aluno já experimentou concretamente o conceito.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Leitura de acordes é apresentada de maneiras muito diversas</a:t>
            </a:r>
          </a:p>
          <a:p>
            <a:pPr>
              <a:lnSpc>
                <a:spcPct val="90000"/>
              </a:lnSpc>
            </a:pPr>
            <a:r>
              <a:rPr lang="pt-BR" sz="2800"/>
              <a:t>Em métodos que usam a leitura em Dó Central: as tríades são, em geral, apresentadas pelas notas que as formam </a:t>
            </a:r>
            <a:r>
              <a:rPr lang="pt-BR" sz="2800">
                <a:sym typeface="Wingdings" charset="0"/>
              </a:rPr>
              <a:t> dó-mi-sol / fá-lá-dó e são chamadas pelas fundamentais acorde de Dó, acorde de Fá. Quase não usam exercícios para harmonização e criação</a:t>
            </a:r>
          </a:p>
          <a:p>
            <a:pPr>
              <a:lnSpc>
                <a:spcPct val="90000"/>
              </a:lnSpc>
            </a:pPr>
            <a:r>
              <a:rPr lang="pt-BR" sz="2800"/>
              <a:t>Repertório </a:t>
            </a:r>
            <a:r>
              <a:rPr lang="pt-BR" sz="2800">
                <a:sym typeface="Wingdings" charset="0"/>
              </a:rPr>
              <a:t> acordes arpejados e tríades em bloco  maior sonoridade (quase sempre com o início do uso de pedal)</a:t>
            </a:r>
            <a:r>
              <a:rPr lang="pt-BR" sz="2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Na abordagem por múltiplas tonalidades atenção pode ser dada a formação das tríades da seguinte forma: linha-linha-linha ou espaço-espaço-espaço</a:t>
            </a:r>
          </a:p>
          <a:p>
            <a:pPr>
              <a:lnSpc>
                <a:spcPct val="90000"/>
              </a:lnSpc>
            </a:pPr>
            <a:r>
              <a:rPr lang="pt-BR" sz="2800"/>
              <a:t>As tríades são mais identificadas pelas funções (I, IV, V7)</a:t>
            </a:r>
          </a:p>
          <a:p>
            <a:pPr>
              <a:lnSpc>
                <a:spcPct val="90000"/>
              </a:lnSpc>
            </a:pPr>
            <a:r>
              <a:rPr lang="pt-BR" sz="2800"/>
              <a:t>A fôrma da mão para cada cifragem se torna um hábito harmônico.</a:t>
            </a:r>
          </a:p>
          <a:p>
            <a:pPr>
              <a:lnSpc>
                <a:spcPct val="90000"/>
              </a:lnSpc>
            </a:pPr>
            <a:r>
              <a:rPr lang="pt-BR" sz="2800"/>
              <a:t>Entendimento da harmonia e da forma quando se vai improvisar e criar; base para acompanhamentos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Experimentando o teclado:</a:t>
            </a:r>
          </a:p>
          <a:p>
            <a:pPr>
              <a:lnSpc>
                <a:spcPct val="90000"/>
              </a:lnSpc>
            </a:pPr>
            <a:r>
              <a:rPr lang="pt-BR"/>
              <a:t>Harmonização de melodias; improvisação; criação.</a:t>
            </a:r>
          </a:p>
          <a:p>
            <a:pPr>
              <a:lnSpc>
                <a:spcPct val="90000"/>
              </a:lnSpc>
            </a:pPr>
            <a:r>
              <a:rPr lang="pt-BR"/>
              <a:t>Os diferentes tipos de métodos lidam com este aspecto de forma muito variada</a:t>
            </a:r>
          </a:p>
          <a:p>
            <a:pPr>
              <a:lnSpc>
                <a:spcPct val="90000"/>
              </a:lnSpc>
            </a:pPr>
            <a:r>
              <a:rPr lang="pt-BR"/>
              <a:t>Duetos, grupos</a:t>
            </a:r>
          </a:p>
          <a:p>
            <a:pPr>
              <a:lnSpc>
                <a:spcPct val="90000"/>
              </a:lnSpc>
            </a:pPr>
            <a:r>
              <a:rPr lang="pt-BR"/>
              <a:t>Em cada aula, em aulas especiais durante o mês</a:t>
            </a:r>
          </a:p>
          <a:p>
            <a:pPr>
              <a:lnSpc>
                <a:spcPct val="90000"/>
              </a:lnSpc>
            </a:pPr>
            <a:r>
              <a:rPr lang="pt-BR"/>
              <a:t>Há muita orientação disponível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pt-BR"/>
          </a:p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Uso da tecnologia:</a:t>
            </a:r>
          </a:p>
          <a:p>
            <a:pPr>
              <a:lnSpc>
                <a:spcPct val="90000"/>
              </a:lnSpc>
            </a:pPr>
            <a:r>
              <a:rPr lang="pt-BR" sz="2800"/>
              <a:t>Tendência da juventude </a:t>
            </a:r>
            <a:r>
              <a:rPr lang="pt-BR" sz="2800">
                <a:sym typeface="Wingdings" charset="0"/>
              </a:rPr>
              <a:t> fascínio pela tecnologia</a:t>
            </a:r>
          </a:p>
          <a:p>
            <a:pPr>
              <a:lnSpc>
                <a:spcPct val="90000"/>
              </a:lnSpc>
            </a:pPr>
            <a:r>
              <a:rPr lang="pt-BR" sz="2800">
                <a:sym typeface="Wingdings" charset="0"/>
              </a:rPr>
              <a:t>Ferramenta para: leitura à primeira vista; desenvolvimento auditivo (percepção musical); revisão de conceitos e exercícios teóricos; suporte para criação precoce (composição)</a:t>
            </a:r>
          </a:p>
          <a:p>
            <a:pPr>
              <a:lnSpc>
                <a:spcPct val="90000"/>
              </a:lnSpc>
            </a:pPr>
            <a:r>
              <a:rPr lang="pt-BR" sz="2800">
                <a:sym typeface="Wingdings" charset="0"/>
              </a:rPr>
              <a:t>Podem ser elementos que trazem interesse (interação de variadas maneiras e para diferentes idades)</a:t>
            </a:r>
          </a:p>
          <a:p>
            <a:pPr>
              <a:lnSpc>
                <a:spcPct val="90000"/>
              </a:lnSpc>
            </a:pPr>
            <a:endParaRPr lang="pt-BR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3 principais idades</a:t>
            </a:r>
          </a:p>
          <a:p>
            <a:r>
              <a:rPr lang="pt-BR" sz="2800"/>
              <a:t>7 anos</a:t>
            </a:r>
          </a:p>
          <a:p>
            <a:pPr lvl="1"/>
            <a:r>
              <a:rPr lang="pt-BR" sz="2400"/>
              <a:t>Transferência de confiança</a:t>
            </a:r>
          </a:p>
          <a:p>
            <a:pPr lvl="1"/>
            <a:r>
              <a:rPr lang="pt-BR" sz="2400"/>
              <a:t>Aceitação de um ambiente social fora do lar</a:t>
            </a:r>
          </a:p>
          <a:p>
            <a:pPr lvl="1"/>
            <a:r>
              <a:rPr lang="pt-BR" sz="2400"/>
              <a:t>Habilidade em lidar com números e leitura</a:t>
            </a:r>
          </a:p>
          <a:p>
            <a:pPr lvl="1"/>
            <a:r>
              <a:rPr lang="pt-BR" sz="2400"/>
              <a:t>Preparado fisicamente para utilizar movimentos mais refinados</a:t>
            </a:r>
          </a:p>
          <a:p>
            <a:pPr lvl="1"/>
            <a:endParaRPr lang="pt-BR" sz="2400"/>
          </a:p>
          <a:p>
            <a:pPr lvl="1">
              <a:buFontTx/>
              <a:buNone/>
            </a:pPr>
            <a:r>
              <a:rPr lang="pt-BR" sz="2400"/>
              <a:t>Ótima idade para iniciar atividades extra-classe </a:t>
            </a:r>
            <a:r>
              <a:rPr lang="pt-BR" sz="2400">
                <a:sym typeface="Wingdings" charset="0"/>
              </a:rPr>
              <a:t> maior envolvimento </a:t>
            </a:r>
            <a:endParaRPr lang="pt-BR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Quanto aos métodos de piano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Atualmente mais completos </a:t>
            </a:r>
            <a:r>
              <a:rPr lang="pt-BR">
                <a:sym typeface="Wingdings" charset="0"/>
              </a:rPr>
              <a:t> enorme diferença entre os antigos e os atuais;</a:t>
            </a:r>
          </a:p>
          <a:p>
            <a:r>
              <a:rPr lang="pt-BR">
                <a:sym typeface="Wingdings" charset="0"/>
              </a:rPr>
              <a:t>Responsabilidade na aplicação do conteúdo  dividida com o professor</a:t>
            </a:r>
          </a:p>
          <a:p>
            <a:r>
              <a:rPr lang="pt-BR">
                <a:sym typeface="Wingdings" charset="0"/>
              </a:rPr>
              <a:t>Escutar, experimentar, criar</a:t>
            </a:r>
          </a:p>
          <a:p>
            <a:r>
              <a:rPr lang="pt-BR">
                <a:sym typeface="Wingdings" charset="0"/>
              </a:rPr>
              <a:t>Que tipo de música o aluno ouve  influência direta: gostos e valores </a:t>
            </a:r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Motivação </a:t>
            </a:r>
            <a:r>
              <a:rPr lang="pt-BR">
                <a:sym typeface="Wingdings" charset="0"/>
              </a:rPr>
              <a:t> um bom repertório (quanto à forma, ritmo, melodia, sonoridade, etc.)</a:t>
            </a:r>
          </a:p>
          <a:p>
            <a:r>
              <a:rPr lang="pt-BR">
                <a:sym typeface="Wingdings" charset="0"/>
              </a:rPr>
              <a:t>O que seria uma boa peça? Que elementos presentes?</a:t>
            </a:r>
          </a:p>
          <a:p>
            <a:r>
              <a:rPr lang="pt-BR">
                <a:sym typeface="Wingdings" charset="0"/>
              </a:rPr>
              <a:t>Cobrir um grande número de exigências com um mínimo de material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Leitura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3 abordagens</a:t>
            </a:r>
          </a:p>
          <a:p>
            <a:r>
              <a:rPr lang="pt-BR"/>
              <a:t>Dó Central</a:t>
            </a:r>
          </a:p>
          <a:p>
            <a:r>
              <a:rPr lang="pt-BR"/>
              <a:t>Múltiplas tonalidades</a:t>
            </a:r>
          </a:p>
          <a:p>
            <a:r>
              <a:rPr lang="pt-BR"/>
              <a:t>Intervalar</a:t>
            </a:r>
          </a:p>
          <a:p>
            <a:r>
              <a:rPr lang="pt-BR"/>
              <a:t>Tendência atual: combinar 2 ou as 3 no mesmo método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leitura tab 1-114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76250"/>
            <a:ext cx="6192838" cy="5976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leitura tab 1-21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04813"/>
            <a:ext cx="6192838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5482" name="Picture 10" descr="leitura tab 1-31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60350"/>
            <a:ext cx="5832475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5483" name="Picture 11" descr="leitura tab 1-31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429000"/>
            <a:ext cx="5832475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Ritmo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Experimentar o ritmo</a:t>
            </a:r>
          </a:p>
          <a:p>
            <a:r>
              <a:rPr lang="pt-BR" sz="2800"/>
              <a:t>Sensação física</a:t>
            </a:r>
          </a:p>
          <a:p>
            <a:r>
              <a:rPr lang="pt-BR" sz="2800"/>
              <a:t>Pulso e grupamentos de pulsos</a:t>
            </a:r>
          </a:p>
          <a:p>
            <a:r>
              <a:rPr lang="pt-BR" sz="2800"/>
              <a:t>Contar é menos importante do que estar atento ao que se conta enquanto o aluno toca</a:t>
            </a:r>
          </a:p>
          <a:p>
            <a:r>
              <a:rPr lang="pt-BR" sz="2800"/>
              <a:t> Várias formas de contagem </a:t>
            </a:r>
          </a:p>
          <a:p>
            <a:r>
              <a:rPr lang="pt-BR" sz="2800"/>
              <a:t>Exercícios para vivenciar o ritmo  </a:t>
            </a:r>
          </a:p>
          <a:p>
            <a:r>
              <a:rPr lang="pt-BR" sz="2800"/>
              <a:t>Duetos?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13282</TotalTime>
  <Words>815</Words>
  <Application>Microsoft Macintosh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Feixe</vt:lpstr>
      <vt:lpstr>O aluno iniciante</vt:lpstr>
      <vt:lpstr>PowerPoint Presentation</vt:lpstr>
      <vt:lpstr>Quanto aos métodos de piano</vt:lpstr>
      <vt:lpstr>PowerPoint Presentation</vt:lpstr>
      <vt:lpstr>Leitura</vt:lpstr>
      <vt:lpstr>PowerPoint Presentation</vt:lpstr>
      <vt:lpstr>PowerPoint Presentation</vt:lpstr>
      <vt:lpstr>PowerPoint Presentation</vt:lpstr>
      <vt:lpstr>Ritmo</vt:lpstr>
      <vt:lpstr>Técnica</vt:lpstr>
      <vt:lpstr>Técnica</vt:lpstr>
      <vt:lpstr>Técnica</vt:lpstr>
      <vt:lpstr>Técnica</vt:lpstr>
      <vt:lpstr>Conceitos teóricos e criatividade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aluno iniciante</dc:title>
  <dc:creator>Fernando</dc:creator>
  <cp:lastModifiedBy>Fernando Corvisier</cp:lastModifiedBy>
  <cp:revision>12</cp:revision>
  <cp:lastPrinted>1601-01-01T00:00:00Z</cp:lastPrinted>
  <dcterms:created xsi:type="dcterms:W3CDTF">2009-03-24T12:30:59Z</dcterms:created>
  <dcterms:modified xsi:type="dcterms:W3CDTF">2018-05-28T14:21:20Z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