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9" r:id="rId3"/>
    <p:sldId id="258" r:id="rId4"/>
    <p:sldId id="283" r:id="rId5"/>
    <p:sldId id="265" r:id="rId6"/>
    <p:sldId id="286" r:id="rId7"/>
    <p:sldId id="269" r:id="rId8"/>
    <p:sldId id="266" r:id="rId9"/>
    <p:sldId id="267" r:id="rId10"/>
    <p:sldId id="268" r:id="rId11"/>
    <p:sldId id="260" r:id="rId12"/>
    <p:sldId id="294" r:id="rId13"/>
    <p:sldId id="261" r:id="rId14"/>
    <p:sldId id="262" r:id="rId15"/>
    <p:sldId id="292" r:id="rId16"/>
    <p:sldId id="293" r:id="rId17"/>
    <p:sldId id="264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5" r:id="rId27"/>
    <p:sldId id="284" r:id="rId28"/>
    <p:sldId id="282" r:id="rId29"/>
    <p:sldId id="287" r:id="rId30"/>
    <p:sldId id="303" r:id="rId31"/>
    <p:sldId id="290" r:id="rId32"/>
    <p:sldId id="302" r:id="rId33"/>
    <p:sldId id="301" r:id="rId34"/>
    <p:sldId id="297" r:id="rId35"/>
    <p:sldId id="295" r:id="rId36"/>
    <p:sldId id="296" r:id="rId37"/>
    <p:sldId id="298" r:id="rId38"/>
    <p:sldId id="299" r:id="rId39"/>
    <p:sldId id="300" r:id="rId4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78" d="100"/>
          <a:sy n="78" d="100"/>
        </p:scale>
        <p:origin x="72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C3E2C-0841-4987-A468-9F87A1DD03C3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t-B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1EF01-816F-44E6-B3CE-397CC33B8D3C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7214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discurso</a:t>
            </a:r>
            <a:r>
              <a:rPr lang="de-DE" dirty="0" smtClean="0"/>
              <a:t> e </a:t>
            </a:r>
            <a:r>
              <a:rPr lang="de-DE" dirty="0" err="1" smtClean="0"/>
              <a:t>fatores</a:t>
            </a:r>
            <a:r>
              <a:rPr lang="de-DE" dirty="0" smtClean="0"/>
              <a:t> </a:t>
            </a:r>
            <a:r>
              <a:rPr lang="de-DE" dirty="0" err="1" smtClean="0"/>
              <a:t>sociais</a:t>
            </a:r>
            <a:r>
              <a:rPr lang="de-DE" dirty="0" smtClean="0"/>
              <a:t> </a:t>
            </a:r>
            <a:r>
              <a:rPr lang="de-DE" dirty="0" err="1" smtClean="0"/>
              <a:t>são</a:t>
            </a:r>
            <a:r>
              <a:rPr lang="de-DE" dirty="0" smtClean="0"/>
              <a:t> </a:t>
            </a:r>
            <a:r>
              <a:rPr lang="de-DE" dirty="0" err="1" smtClean="0"/>
              <a:t>codificadas</a:t>
            </a:r>
            <a:r>
              <a:rPr lang="de-DE" dirty="0" smtClean="0"/>
              <a:t> na </a:t>
            </a:r>
            <a:r>
              <a:rPr lang="de-DE" dirty="0" err="1" smtClean="0"/>
              <a:t>língua</a:t>
            </a:r>
            <a:r>
              <a:rPr lang="de-DE" dirty="0" smtClean="0"/>
              <a:t>. tabu </a:t>
            </a:r>
            <a:r>
              <a:rPr lang="de-DE" dirty="0" err="1" smtClean="0"/>
              <a:t>linguisticos</a:t>
            </a:r>
            <a:r>
              <a:rPr lang="de-DE" dirty="0" smtClean="0"/>
              <a:t>, </a:t>
            </a:r>
            <a:r>
              <a:rPr lang="de-DE" dirty="0" err="1" smtClean="0"/>
              <a:t>topica</a:t>
            </a:r>
            <a:r>
              <a:rPr lang="de-DE" dirty="0" smtClean="0"/>
              <a:t> e </a:t>
            </a:r>
            <a:r>
              <a:rPr lang="de-DE" dirty="0" err="1" smtClean="0"/>
              <a:t>foco</a:t>
            </a:r>
            <a:r>
              <a:rPr lang="de-DE" dirty="0" smtClean="0"/>
              <a:t>, </a:t>
            </a:r>
            <a:r>
              <a:rPr lang="de-DE" dirty="0" err="1" smtClean="0"/>
              <a:t>linguas</a:t>
            </a:r>
            <a:r>
              <a:rPr lang="de-DE" dirty="0" smtClean="0"/>
              <a:t> </a:t>
            </a:r>
            <a:r>
              <a:rPr lang="de-DE" dirty="0" err="1" smtClean="0"/>
              <a:t>secreta</a:t>
            </a:r>
            <a:r>
              <a:rPr lang="de-DE" dirty="0" smtClean="0"/>
              <a:t>, </a:t>
            </a:r>
            <a:r>
              <a:rPr lang="de-DE" dirty="0" err="1" smtClean="0"/>
              <a:t>scripts</a:t>
            </a:r>
            <a:r>
              <a:rPr lang="de-DE" dirty="0" smtClean="0"/>
              <a:t> </a:t>
            </a:r>
            <a:r>
              <a:rPr lang="de-DE" dirty="0" err="1" smtClean="0"/>
              <a:t>elaborados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E7619-C153-4CB1-8CCE-DDAA71B7655C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710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EFC5C-EF19-4346-9D5B-B6E78EE28523}" type="datetime1">
              <a:rPr lang="pt-BR" smtClean="0"/>
              <a:t>17/09/2020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5292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294E6-E286-4999-97CE-029DCABE081D}" type="datetime1">
              <a:rPr lang="pt-BR" smtClean="0"/>
              <a:t>17/09/2020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164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B5F0F-4CF6-4DC5-91F5-E5EA13597D98}" type="datetime1">
              <a:rPr lang="pt-BR" smtClean="0"/>
              <a:t>17/09/2020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845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7FC67-5BFA-4C40-952B-E380BA81F3E3}" type="datetime1">
              <a:rPr lang="pt-BR" smtClean="0"/>
              <a:t>17/09/2020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107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AECB-90C9-4C18-816F-A2B28AF905A7}" type="datetime1">
              <a:rPr lang="pt-BR" smtClean="0"/>
              <a:t>17/09/2020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64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6ED12-3AA5-4E95-9985-AF60767CD58E}" type="datetime1">
              <a:rPr lang="pt-BR" smtClean="0"/>
              <a:t>17/09/2020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674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B7CC0-0F7B-446C-B3CB-8D8F64EC9AC1}" type="datetime1">
              <a:rPr lang="pt-BR" smtClean="0"/>
              <a:t>17/09/2020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918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8A333-C931-4640-B01F-B6E170036A61}" type="datetime1">
              <a:rPr lang="pt-BR" smtClean="0"/>
              <a:t>17/09/2020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961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04BED-1A2C-4A99-BA1D-39B138FF4839}" type="datetime1">
              <a:rPr lang="pt-BR" smtClean="0"/>
              <a:t>17/09/2020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020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002C-5213-4C23-9680-DA6F9AE3727E}" type="datetime1">
              <a:rPr lang="pt-BR" smtClean="0"/>
              <a:t>17/09/2020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7005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DCA2-BD4E-4007-BC3D-912E09C5E128}" type="datetime1">
              <a:rPr lang="pt-BR" smtClean="0"/>
              <a:t>17/09/2020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953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CE05E-96C7-4C1A-8F1C-03D912205B23}" type="datetime1">
              <a:rPr lang="pt-BR" smtClean="0"/>
              <a:t>17/09/2020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0F8F8-3ED1-42DA-9F56-0FEEA76DFC41}" type="slidenum">
              <a:rPr lang="pt-BR" smtClean="0"/>
              <a:t>‹Nr.›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2566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615463"/>
            <a:ext cx="7772400" cy="1151792"/>
          </a:xfrm>
        </p:spPr>
        <p:txBody>
          <a:bodyPr>
            <a:normAutofit/>
          </a:bodyPr>
          <a:lstStyle/>
          <a:p>
            <a:r>
              <a:rPr lang="de-DE" dirty="0" smtClean="0"/>
              <a:t>LNIE II</a:t>
            </a:r>
            <a:endParaRPr lang="pt-BR" sz="36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37392" y="3993358"/>
            <a:ext cx="6858000" cy="1655762"/>
          </a:xfrm>
        </p:spPr>
        <p:txBody>
          <a:bodyPr/>
          <a:lstStyle/>
          <a:p>
            <a:pPr algn="l"/>
            <a:r>
              <a:rPr lang="de-DE" dirty="0" smtClean="0">
                <a:solidFill>
                  <a:schemeClr val="bg1"/>
                </a:solidFill>
              </a:rPr>
              <a:t>Alexander Yao </a:t>
            </a:r>
            <a:r>
              <a:rPr lang="de-DE" dirty="0" err="1" smtClean="0">
                <a:solidFill>
                  <a:schemeClr val="bg1"/>
                </a:solidFill>
              </a:rPr>
              <a:t>Cobbinah</a:t>
            </a:r>
            <a:endParaRPr lang="de-DE" dirty="0" smtClean="0">
              <a:solidFill>
                <a:schemeClr val="bg1"/>
              </a:solidFill>
            </a:endParaRPr>
          </a:p>
          <a:p>
            <a:pPr algn="l"/>
            <a:r>
              <a:rPr lang="de-DE" dirty="0" smtClean="0">
                <a:solidFill>
                  <a:schemeClr val="bg1"/>
                </a:solidFill>
              </a:rPr>
              <a:t>DL/USP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49470" y="1767256"/>
            <a:ext cx="4158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/>
              <a:t>Aula 1- </a:t>
            </a:r>
            <a:r>
              <a:rPr lang="de-DE" sz="2000" b="1" dirty="0" err="1"/>
              <a:t>introdução</a:t>
            </a:r>
            <a:r>
              <a:rPr lang="de-DE" sz="2000" b="1" dirty="0"/>
              <a:t> </a:t>
            </a:r>
            <a:r>
              <a:rPr lang="de-DE" sz="2000" b="1" dirty="0" err="1"/>
              <a:t>ao</a:t>
            </a:r>
            <a:r>
              <a:rPr lang="de-DE" sz="2000" b="1" dirty="0"/>
              <a:t> </a:t>
            </a:r>
            <a:r>
              <a:rPr lang="de-DE" sz="2000" b="1" dirty="0" err="1"/>
              <a:t>bambara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1600" b="1" dirty="0" smtClean="0"/>
              <a:t>17.09.2020</a:t>
            </a:r>
            <a:endParaRPr lang="pt-BR" sz="2000" b="1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331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206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9761"/>
            <a:ext cx="9107003" cy="5282773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060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744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4101612" cy="733912"/>
          </a:xfrm>
        </p:spPr>
        <p:txBody>
          <a:bodyPr/>
          <a:lstStyle/>
          <a:p>
            <a:r>
              <a:rPr lang="de-DE" dirty="0" smtClean="0"/>
              <a:t>Sahel imperial</a:t>
            </a:r>
            <a:endParaRPr lang="pt-BR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722" b="54929"/>
          <a:stretch/>
        </p:blipFill>
        <p:spPr>
          <a:xfrm>
            <a:off x="356089" y="1194037"/>
            <a:ext cx="4507989" cy="3087817"/>
          </a:xfrm>
        </p:spPr>
      </p:pic>
      <p:sp>
        <p:nvSpPr>
          <p:cNvPr id="5" name="Textfeld 4"/>
          <p:cNvSpPr txBox="1"/>
          <p:nvPr/>
        </p:nvSpPr>
        <p:spPr>
          <a:xfrm>
            <a:off x="232996" y="4437856"/>
            <a:ext cx="4972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Gana</a:t>
            </a:r>
            <a:r>
              <a:rPr lang="de-DE" dirty="0" smtClean="0"/>
              <a:t> (600-1100): </a:t>
            </a:r>
            <a:r>
              <a:rPr lang="de-DE" dirty="0" err="1" smtClean="0"/>
              <a:t>Soninke</a:t>
            </a:r>
            <a:r>
              <a:rPr lang="de-DE" dirty="0" smtClean="0"/>
              <a:t>, </a:t>
            </a:r>
            <a:r>
              <a:rPr lang="de-DE" dirty="0" err="1" smtClean="0"/>
              <a:t>cap</a:t>
            </a:r>
            <a:r>
              <a:rPr lang="de-DE" dirty="0" smtClean="0"/>
              <a:t>. </a:t>
            </a:r>
            <a:r>
              <a:rPr lang="de-DE" dirty="0" err="1" smtClean="0"/>
              <a:t>Koumbi</a:t>
            </a:r>
            <a:r>
              <a:rPr lang="de-DE" dirty="0" smtClean="0"/>
              <a:t> Saleh</a:t>
            </a:r>
          </a:p>
          <a:p>
            <a:r>
              <a:rPr lang="de-DE" dirty="0" smtClean="0"/>
              <a:t>Mali: (1235-1600): </a:t>
            </a:r>
            <a:r>
              <a:rPr lang="de-DE" dirty="0" err="1" smtClean="0"/>
              <a:t>Mandenkan</a:t>
            </a:r>
            <a:r>
              <a:rPr lang="de-DE" dirty="0" smtClean="0"/>
              <a:t>, </a:t>
            </a:r>
            <a:r>
              <a:rPr lang="de-DE" dirty="0" err="1" smtClean="0"/>
              <a:t>cap</a:t>
            </a:r>
            <a:r>
              <a:rPr lang="de-DE" dirty="0" smtClean="0"/>
              <a:t>. </a:t>
            </a:r>
            <a:r>
              <a:rPr lang="de-DE" dirty="0" err="1" smtClean="0"/>
              <a:t>Niani</a:t>
            </a:r>
            <a:endParaRPr lang="de-DE" dirty="0" smtClean="0"/>
          </a:p>
          <a:p>
            <a:r>
              <a:rPr lang="de-DE" dirty="0" err="1" smtClean="0"/>
              <a:t>Songhay</a:t>
            </a:r>
            <a:r>
              <a:rPr lang="de-DE" dirty="0" smtClean="0"/>
              <a:t>: (1460-1591) </a:t>
            </a:r>
            <a:r>
              <a:rPr lang="de-DE" dirty="0" err="1" smtClean="0"/>
              <a:t>Songhai</a:t>
            </a:r>
            <a:r>
              <a:rPr lang="de-DE" dirty="0" smtClean="0"/>
              <a:t>, </a:t>
            </a:r>
            <a:r>
              <a:rPr lang="de-DE" dirty="0" err="1" smtClean="0"/>
              <a:t>cap</a:t>
            </a:r>
            <a:r>
              <a:rPr lang="de-DE" dirty="0" smtClean="0"/>
              <a:t>. Gao</a:t>
            </a:r>
            <a:endParaRPr lang="pt-BR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639" y="1194037"/>
            <a:ext cx="3810631" cy="444414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56089" y="5794131"/>
            <a:ext cx="6933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come̒rcio</a:t>
            </a:r>
            <a:r>
              <a:rPr lang="de-DE" dirty="0" smtClean="0"/>
              <a:t> </a:t>
            </a:r>
            <a:r>
              <a:rPr lang="de-DE" dirty="0" err="1" smtClean="0"/>
              <a:t>em</a:t>
            </a:r>
            <a:r>
              <a:rPr lang="de-DE" dirty="0" smtClean="0"/>
              <a:t>: </a:t>
            </a:r>
            <a:r>
              <a:rPr lang="de-DE" dirty="0" err="1" smtClean="0"/>
              <a:t>sal</a:t>
            </a:r>
            <a:r>
              <a:rPr lang="de-DE" dirty="0" smtClean="0"/>
              <a:t>, </a:t>
            </a:r>
            <a:r>
              <a:rPr lang="de-DE" dirty="0" err="1" smtClean="0"/>
              <a:t>ouro</a:t>
            </a:r>
            <a:r>
              <a:rPr lang="de-DE" dirty="0" smtClean="0"/>
              <a:t>, </a:t>
            </a:r>
            <a:r>
              <a:rPr lang="de-DE" dirty="0" err="1" smtClean="0"/>
              <a:t>escravizados</a:t>
            </a:r>
            <a:r>
              <a:rPr lang="de-DE" dirty="0" smtClean="0"/>
              <a:t>, </a:t>
            </a:r>
            <a:r>
              <a:rPr lang="de-DE" dirty="0" err="1" smtClean="0"/>
              <a:t>cobre</a:t>
            </a:r>
            <a:r>
              <a:rPr lang="de-DE" dirty="0" smtClean="0"/>
              <a:t>, </a:t>
            </a:r>
            <a:r>
              <a:rPr lang="de-DE" dirty="0" err="1" smtClean="0"/>
              <a:t>ferro</a:t>
            </a:r>
            <a:r>
              <a:rPr lang="de-DE" dirty="0" smtClean="0"/>
              <a:t>, </a:t>
            </a:r>
            <a:r>
              <a:rPr lang="de-DE" dirty="0" err="1" smtClean="0"/>
              <a:t>panos</a:t>
            </a:r>
            <a:r>
              <a:rPr lang="de-DE" dirty="0" smtClean="0"/>
              <a:t>, </a:t>
            </a:r>
            <a:r>
              <a:rPr lang="de-DE" dirty="0" err="1" smtClean="0"/>
              <a:t>marfim</a:t>
            </a:r>
            <a:r>
              <a:rPr lang="de-DE" dirty="0" smtClean="0"/>
              <a:t>, </a:t>
            </a:r>
            <a:r>
              <a:rPr lang="de-DE" dirty="0" err="1" smtClean="0"/>
              <a:t>cola</a:t>
            </a:r>
            <a:r>
              <a:rPr lang="de-DE" dirty="0" smtClean="0"/>
              <a:t>…</a:t>
            </a:r>
            <a:endParaRPr lang="pt-BR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6364"/>
            <a:ext cx="9193210" cy="4596605"/>
          </a:xfrm>
        </p:spPr>
      </p:pic>
      <p:sp>
        <p:nvSpPr>
          <p:cNvPr id="5" name="Rechteck 4"/>
          <p:cNvSpPr/>
          <p:nvPr/>
        </p:nvSpPr>
        <p:spPr>
          <a:xfrm>
            <a:off x="1671528" y="501413"/>
            <a:ext cx="5432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Mansa Musa, </a:t>
            </a:r>
            <a:r>
              <a:rPr lang="de-DE" b="0" i="0" dirty="0" err="1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imperador</a:t>
            </a:r>
            <a:r>
              <a:rPr lang="de-DE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 Mali </a:t>
            </a:r>
            <a:r>
              <a:rPr lang="pt-BR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(c. 1280 – c. 1337)</a:t>
            </a:r>
            <a:endParaRPr lang="pt-BR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14</a:t>
            </a:fld>
            <a:endParaRPr lang="pt-BR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32" y="1076632"/>
            <a:ext cx="6784258" cy="50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3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9178171" cy="5167311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07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38" y="1"/>
            <a:ext cx="4730262" cy="3547696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624" y="3547697"/>
            <a:ext cx="4426375" cy="339822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04" y="1"/>
            <a:ext cx="4681142" cy="360544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7697"/>
            <a:ext cx="4881890" cy="3310303"/>
          </a:xfrm>
          <a:prstGeom prst="rect">
            <a:avLst/>
          </a:prstGeom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520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Foliennummernplatzhalt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867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85" y="0"/>
            <a:ext cx="5143500" cy="685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485" y="0"/>
            <a:ext cx="5143500" cy="6858000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006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451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1161"/>
            <a:ext cx="9199151" cy="5952392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547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005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925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38" y="0"/>
            <a:ext cx="5143500" cy="6858000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986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804" y="0"/>
            <a:ext cx="5143500" cy="6858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081" y="0"/>
            <a:ext cx="5143500" cy="6858000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24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28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541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314"/>
            <a:ext cx="9144000" cy="60960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19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870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564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 </a:t>
            </a:r>
            <a:r>
              <a:rPr lang="de-DE" dirty="0" err="1" smtClean="0"/>
              <a:t>bambara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bamanankan</a:t>
            </a:r>
            <a:r>
              <a:rPr lang="de-DE" dirty="0" smtClean="0"/>
              <a:t>, </a:t>
            </a:r>
            <a:r>
              <a:rPr lang="de-DE" dirty="0" err="1" smtClean="0"/>
              <a:t>Dioula</a:t>
            </a:r>
            <a:r>
              <a:rPr lang="de-DE" dirty="0" smtClean="0"/>
              <a:t>, </a:t>
            </a:r>
            <a:r>
              <a:rPr lang="de-DE" dirty="0" err="1" smtClean="0"/>
              <a:t>Julakan</a:t>
            </a:r>
            <a:r>
              <a:rPr lang="de-DE" dirty="0" smtClean="0"/>
              <a:t>)</a:t>
            </a:r>
            <a:endParaRPr lang="pt-BR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2051767"/>
            <a:ext cx="7886700" cy="346413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de-DE" dirty="0" smtClean="0"/>
              <a:t>Niger </a:t>
            </a:r>
            <a:r>
              <a:rPr lang="de-DE" dirty="0" err="1" smtClean="0"/>
              <a:t>Congo</a:t>
            </a:r>
            <a:r>
              <a:rPr lang="de-DE" dirty="0" smtClean="0"/>
              <a:t>/ </a:t>
            </a:r>
            <a:r>
              <a:rPr lang="de-DE" dirty="0" err="1" smtClean="0"/>
              <a:t>Mande</a:t>
            </a:r>
            <a:r>
              <a:rPr lang="de-DE" dirty="0" smtClean="0"/>
              <a:t>/ Central </a:t>
            </a:r>
            <a:r>
              <a:rPr lang="de-DE" dirty="0" err="1" smtClean="0"/>
              <a:t>Mande</a:t>
            </a:r>
            <a:endParaRPr lang="de-DE" dirty="0" smtClean="0"/>
          </a:p>
          <a:p>
            <a:r>
              <a:rPr lang="de-DE" dirty="0" err="1" smtClean="0"/>
              <a:t>central</a:t>
            </a:r>
            <a:r>
              <a:rPr lang="de-DE" dirty="0" smtClean="0"/>
              <a:t> </a:t>
            </a:r>
            <a:r>
              <a:rPr lang="de-DE" dirty="0" err="1" smtClean="0"/>
              <a:t>Mande</a:t>
            </a:r>
            <a:r>
              <a:rPr lang="de-DE" dirty="0" smtClean="0"/>
              <a:t> </a:t>
            </a:r>
            <a:r>
              <a:rPr lang="de-DE" dirty="0" err="1" smtClean="0"/>
              <a:t>cluster</a:t>
            </a:r>
            <a:r>
              <a:rPr lang="de-DE" dirty="0" smtClean="0"/>
              <a:t>: </a:t>
            </a:r>
            <a:r>
              <a:rPr lang="de-DE" dirty="0" err="1" smtClean="0"/>
              <a:t>Mandinka</a:t>
            </a:r>
            <a:r>
              <a:rPr lang="de-DE" dirty="0" smtClean="0"/>
              <a:t> (Gambia, Senegal), </a:t>
            </a:r>
            <a:r>
              <a:rPr lang="de-DE" dirty="0" err="1" smtClean="0"/>
              <a:t>Malinke</a:t>
            </a:r>
            <a:r>
              <a:rPr lang="de-DE" dirty="0" smtClean="0"/>
              <a:t> (Guinea), </a:t>
            </a:r>
            <a:r>
              <a:rPr lang="de-DE" dirty="0" err="1" smtClean="0"/>
              <a:t>Maninke</a:t>
            </a:r>
            <a:r>
              <a:rPr lang="de-DE" dirty="0" smtClean="0"/>
              <a:t> (Mali </a:t>
            </a:r>
            <a:r>
              <a:rPr lang="de-DE" dirty="0" err="1" smtClean="0"/>
              <a:t>Leste</a:t>
            </a:r>
            <a:r>
              <a:rPr lang="de-DE" dirty="0" smtClean="0"/>
              <a:t>), </a:t>
            </a:r>
            <a:r>
              <a:rPr lang="de-DE" dirty="0" err="1" smtClean="0"/>
              <a:t>Dioula</a:t>
            </a:r>
            <a:r>
              <a:rPr lang="de-DE" dirty="0" smtClean="0"/>
              <a:t> (Costa do </a:t>
            </a:r>
            <a:r>
              <a:rPr lang="de-DE" dirty="0" err="1" smtClean="0"/>
              <a:t>Marfim</a:t>
            </a:r>
            <a:r>
              <a:rPr lang="de-DE" dirty="0" smtClean="0"/>
              <a:t>)</a:t>
            </a:r>
          </a:p>
          <a:p>
            <a:r>
              <a:rPr lang="de-DE" dirty="0" err="1" smtClean="0"/>
              <a:t>isolante</a:t>
            </a:r>
            <a:r>
              <a:rPr lang="de-DE" dirty="0" smtClean="0"/>
              <a:t>, </a:t>
            </a:r>
            <a:r>
              <a:rPr lang="de-DE" dirty="0" err="1" smtClean="0"/>
              <a:t>ordem</a:t>
            </a:r>
            <a:r>
              <a:rPr lang="de-DE" dirty="0" smtClean="0"/>
              <a:t> </a:t>
            </a:r>
            <a:r>
              <a:rPr lang="de-DE" dirty="0" err="1" smtClean="0"/>
              <a:t>rígida</a:t>
            </a:r>
            <a:r>
              <a:rPr lang="de-DE" dirty="0" smtClean="0"/>
              <a:t> de </a:t>
            </a:r>
            <a:r>
              <a:rPr lang="de-DE" dirty="0" err="1" smtClean="0"/>
              <a:t>constituintes</a:t>
            </a:r>
            <a:r>
              <a:rPr lang="de-DE" dirty="0" smtClean="0"/>
              <a:t> S-</a:t>
            </a:r>
            <a:r>
              <a:rPr lang="de-DE" dirty="0" err="1" smtClean="0"/>
              <a:t>Aux</a:t>
            </a:r>
            <a:r>
              <a:rPr lang="de-DE" dirty="0" smtClean="0"/>
              <a:t>-OV-X</a:t>
            </a:r>
          </a:p>
          <a:p>
            <a:r>
              <a:rPr lang="de-DE" dirty="0" smtClean="0"/>
              <a:t>tonal</a:t>
            </a:r>
          </a:p>
          <a:p>
            <a:r>
              <a:rPr lang="de-DE" dirty="0" smtClean="0"/>
              <a:t>14 </a:t>
            </a:r>
            <a:r>
              <a:rPr lang="de-DE" dirty="0" err="1" smtClean="0"/>
              <a:t>mio</a:t>
            </a:r>
            <a:r>
              <a:rPr lang="de-DE" dirty="0" smtClean="0"/>
              <a:t> </a:t>
            </a:r>
            <a:r>
              <a:rPr lang="de-DE" dirty="0" err="1" smtClean="0"/>
              <a:t>falantes</a:t>
            </a:r>
            <a:r>
              <a:rPr lang="de-DE" dirty="0" smtClean="0"/>
              <a:t> (4 </a:t>
            </a:r>
            <a:r>
              <a:rPr lang="de-DE" dirty="0" err="1" smtClean="0"/>
              <a:t>mio</a:t>
            </a:r>
            <a:r>
              <a:rPr lang="de-DE" dirty="0" smtClean="0"/>
              <a:t> L1; </a:t>
            </a:r>
            <a:r>
              <a:rPr lang="de-DE" dirty="0" err="1" smtClean="0"/>
              <a:t>ethnologue</a:t>
            </a:r>
            <a:r>
              <a:rPr lang="de-DE" dirty="0" smtClean="0"/>
              <a:t>)</a:t>
            </a:r>
            <a:endParaRPr lang="pt-BR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493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891"/>
            <a:ext cx="9144000" cy="5191432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11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30</a:t>
            </a:fld>
            <a:endParaRPr lang="pt-BR"/>
          </a:p>
        </p:txBody>
      </p:sp>
      <p:sp>
        <p:nvSpPr>
          <p:cNvPr id="8" name="Rechteck 7"/>
          <p:cNvSpPr/>
          <p:nvPr/>
        </p:nvSpPr>
        <p:spPr>
          <a:xfrm>
            <a:off x="347001" y="6112748"/>
            <a:ext cx="75659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By File:Africa_map_blank.svg: User:StingDerivative work: User:SUM1Language info: compiled from various Ethnologue country maps, as also compiled in Muturzikin. - Created from File:Africa_map_blank.svg. Based on design of File:Map_of_the_Niger-Congo_and_Khoisan_languages.svg., CC BY-SA 4.0, https://commons.wikimedia.org/w/index.php?curid=60792690</a:t>
            </a:r>
            <a:endParaRPr lang="pt-BR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3" y="0"/>
            <a:ext cx="7267433" cy="6858000"/>
          </a:xfrm>
          <a:prstGeom prst="rect">
            <a:avLst/>
          </a:prstGeom>
        </p:spPr>
      </p:pic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343" y="-51824"/>
            <a:ext cx="5801784" cy="4351338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546" y="3891804"/>
            <a:ext cx="4605706" cy="30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9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0050" y="139632"/>
            <a:ext cx="7886700" cy="1325563"/>
          </a:xfrm>
        </p:spPr>
        <p:txBody>
          <a:bodyPr>
            <a:normAutofit/>
          </a:bodyPr>
          <a:lstStyle/>
          <a:p>
            <a:r>
              <a:rPr lang="de-DE" sz="3600" b="1" dirty="0" err="1" smtClean="0"/>
              <a:t>Fonologia</a:t>
            </a:r>
            <a:r>
              <a:rPr lang="de-DE" sz="3600" b="1" dirty="0" smtClean="0"/>
              <a:t> do </a:t>
            </a:r>
            <a:r>
              <a:rPr lang="de-DE" sz="3600" b="1" dirty="0" err="1" smtClean="0"/>
              <a:t>bambara</a:t>
            </a:r>
            <a:endParaRPr lang="pt-BR" sz="36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44" y="1465195"/>
            <a:ext cx="2283948" cy="223555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572000" y="2028805"/>
            <a:ext cx="32355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err="1" smtClean="0"/>
              <a:t>dɔn</a:t>
            </a:r>
            <a:r>
              <a:rPr lang="de-DE" dirty="0" smtClean="0"/>
              <a:t>	[</a:t>
            </a:r>
            <a:r>
              <a:rPr lang="de-DE" dirty="0" err="1" smtClean="0"/>
              <a:t>dɔ</a:t>
            </a:r>
            <a:r>
              <a:rPr lang="de-DE" dirty="0" smtClean="0"/>
              <a:t>̃]	</a:t>
            </a:r>
            <a:r>
              <a:rPr lang="de-DE" dirty="0" err="1" smtClean="0"/>
              <a:t>danc</a:t>
            </a:r>
            <a:r>
              <a:rPr lang="de-DE" sz="1600" dirty="0" err="1" smtClean="0"/>
              <a:t>ar</a:t>
            </a:r>
            <a:r>
              <a:rPr lang="de-DE" sz="1600" dirty="0" smtClean="0"/>
              <a:t>, </a:t>
            </a:r>
            <a:r>
              <a:rPr lang="de-DE" sz="1600" dirty="0" err="1" smtClean="0"/>
              <a:t>saber</a:t>
            </a:r>
            <a:endParaRPr lang="de-DE" dirty="0" smtClean="0"/>
          </a:p>
          <a:p>
            <a:r>
              <a:rPr lang="de-DE" i="1" dirty="0" err="1" smtClean="0"/>
              <a:t>don</a:t>
            </a:r>
            <a:r>
              <a:rPr lang="de-DE" dirty="0" smtClean="0"/>
              <a:t> 	[dõ]	</a:t>
            </a:r>
            <a:r>
              <a:rPr lang="de-DE" dirty="0" err="1" smtClean="0"/>
              <a:t>entrar</a:t>
            </a:r>
            <a:r>
              <a:rPr lang="de-DE" dirty="0" smtClean="0"/>
              <a:t>; </a:t>
            </a:r>
            <a:r>
              <a:rPr lang="de-DE" dirty="0" err="1" smtClean="0"/>
              <a:t>dia</a:t>
            </a:r>
            <a:endParaRPr lang="de-DE" dirty="0" smtClean="0"/>
          </a:p>
          <a:p>
            <a:r>
              <a:rPr lang="de-DE" i="1" dirty="0" err="1" smtClean="0"/>
              <a:t>dɔ</a:t>
            </a:r>
            <a:r>
              <a:rPr lang="de-DE" dirty="0" smtClean="0"/>
              <a:t> 	[</a:t>
            </a:r>
            <a:r>
              <a:rPr lang="de-DE" dirty="0" err="1" smtClean="0"/>
              <a:t>dɔ</a:t>
            </a:r>
            <a:r>
              <a:rPr lang="de-DE" dirty="0" smtClean="0"/>
              <a:t>]	</a:t>
            </a:r>
            <a:r>
              <a:rPr lang="de-DE" dirty="0" err="1" smtClean="0"/>
              <a:t>algum</a:t>
            </a:r>
            <a:endParaRPr lang="de-DE" dirty="0" smtClean="0"/>
          </a:p>
          <a:p>
            <a:r>
              <a:rPr lang="de-DE" i="1" dirty="0" err="1" smtClean="0"/>
              <a:t>doni</a:t>
            </a:r>
            <a:r>
              <a:rPr lang="de-DE" dirty="0" smtClean="0"/>
              <a:t> 	[</a:t>
            </a:r>
            <a:r>
              <a:rPr lang="de-DE" dirty="0" err="1" smtClean="0"/>
              <a:t>doni</a:t>
            </a:r>
            <a:r>
              <a:rPr lang="de-DE" dirty="0" smtClean="0"/>
              <a:t>]	</a:t>
            </a:r>
            <a:r>
              <a:rPr lang="de-DE" dirty="0" err="1" smtClean="0"/>
              <a:t>carregar</a:t>
            </a:r>
            <a:endParaRPr lang="de-DE" dirty="0" smtClean="0"/>
          </a:p>
          <a:p>
            <a:r>
              <a:rPr lang="de-DE" i="1" dirty="0" err="1" smtClean="0"/>
              <a:t>dɔɔnin</a:t>
            </a:r>
            <a:r>
              <a:rPr lang="de-DE" dirty="0" smtClean="0"/>
              <a:t>	</a:t>
            </a:r>
            <a:r>
              <a:rPr lang="de-DE" dirty="0" smtClean="0"/>
              <a:t>[</a:t>
            </a:r>
            <a:r>
              <a:rPr lang="de-DE" dirty="0" err="1" smtClean="0"/>
              <a:t>dɔːnĩ</a:t>
            </a:r>
            <a:r>
              <a:rPr lang="de-DE" dirty="0" smtClean="0"/>
              <a:t>]	</a:t>
            </a:r>
            <a:r>
              <a:rPr lang="de-DE" dirty="0" err="1" smtClean="0"/>
              <a:t>pouco</a:t>
            </a:r>
            <a:endParaRPr lang="pt-BR" dirty="0"/>
          </a:p>
        </p:txBody>
      </p:sp>
      <p:sp>
        <p:nvSpPr>
          <p:cNvPr id="8" name="Textfeld 7"/>
          <p:cNvSpPr txBox="1"/>
          <p:nvPr/>
        </p:nvSpPr>
        <p:spPr>
          <a:xfrm>
            <a:off x="6880680" y="362005"/>
            <a:ext cx="18909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estrutura</a:t>
            </a:r>
            <a:r>
              <a:rPr lang="de-DE" b="1" dirty="0" smtClean="0"/>
              <a:t> </a:t>
            </a:r>
            <a:r>
              <a:rPr lang="de-DE" b="1" dirty="0" err="1" smtClean="0"/>
              <a:t>silábica</a:t>
            </a:r>
            <a:r>
              <a:rPr lang="de-DE" b="1" dirty="0" smtClean="0"/>
              <a:t>:</a:t>
            </a:r>
          </a:p>
          <a:p>
            <a:endParaRPr lang="de-DE" dirty="0"/>
          </a:p>
          <a:p>
            <a:r>
              <a:rPr lang="de-DE" dirty="0" smtClean="0"/>
              <a:t>(C)V</a:t>
            </a:r>
            <a:endParaRPr lang="pt-BR" dirty="0"/>
          </a:p>
        </p:txBody>
      </p:sp>
      <p:sp>
        <p:nvSpPr>
          <p:cNvPr id="9" name="Textfeld 8"/>
          <p:cNvSpPr txBox="1"/>
          <p:nvPr/>
        </p:nvSpPr>
        <p:spPr>
          <a:xfrm>
            <a:off x="835742" y="4621161"/>
            <a:ext cx="345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dois</a:t>
            </a:r>
            <a:r>
              <a:rPr lang="de-DE" b="1" dirty="0" smtClean="0"/>
              <a:t> </a:t>
            </a:r>
            <a:r>
              <a:rPr lang="de-DE" b="1" dirty="0" err="1" smtClean="0"/>
              <a:t>tons</a:t>
            </a:r>
            <a:r>
              <a:rPr lang="de-DE" b="1" dirty="0" smtClean="0"/>
              <a:t> </a:t>
            </a:r>
            <a:r>
              <a:rPr lang="de-DE" b="1" dirty="0" err="1" smtClean="0"/>
              <a:t>fone̒micos</a:t>
            </a:r>
            <a:r>
              <a:rPr lang="de-DE" b="1" dirty="0" smtClean="0"/>
              <a:t>: </a:t>
            </a:r>
            <a:r>
              <a:rPr lang="de-DE" b="1" dirty="0" err="1" smtClean="0"/>
              <a:t>alto</a:t>
            </a:r>
            <a:r>
              <a:rPr lang="de-DE" b="1" dirty="0" smtClean="0"/>
              <a:t> vs. </a:t>
            </a:r>
            <a:r>
              <a:rPr lang="de-DE" b="1" dirty="0" err="1" smtClean="0"/>
              <a:t>baixo</a:t>
            </a:r>
            <a:endParaRPr lang="pt-BR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806245" y="5506065"/>
            <a:ext cx="1835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 smtClean="0"/>
              <a:t>cɛ</a:t>
            </a:r>
            <a:r>
              <a:rPr lang="de-DE" i="1" dirty="0" smtClean="0"/>
              <a:t>̀</a:t>
            </a:r>
            <a:r>
              <a:rPr lang="de-DE" dirty="0" smtClean="0"/>
              <a:t>	</a:t>
            </a:r>
            <a:r>
              <a:rPr lang="de-DE" dirty="0" err="1" smtClean="0"/>
              <a:t>homem</a:t>
            </a:r>
            <a:endParaRPr lang="de-DE" dirty="0" smtClean="0"/>
          </a:p>
          <a:p>
            <a:r>
              <a:rPr lang="de-DE" i="1" dirty="0" err="1" smtClean="0"/>
              <a:t>cɛ</a:t>
            </a:r>
            <a:r>
              <a:rPr lang="de-DE" dirty="0" smtClean="0"/>
              <a:t>̒	</a:t>
            </a:r>
            <a:r>
              <a:rPr lang="de-DE" dirty="0" err="1" smtClean="0"/>
              <a:t>metade</a:t>
            </a:r>
            <a:endParaRPr lang="pt-BR" dirty="0"/>
          </a:p>
        </p:txBody>
      </p:sp>
      <p:sp>
        <p:nvSpPr>
          <p:cNvPr id="11" name="Textfeld 10"/>
          <p:cNvSpPr txBox="1"/>
          <p:nvPr/>
        </p:nvSpPr>
        <p:spPr>
          <a:xfrm>
            <a:off x="3254477" y="5506065"/>
            <a:ext cx="1696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 smtClean="0"/>
              <a:t>só</a:t>
            </a:r>
            <a:r>
              <a:rPr lang="de-DE" dirty="0" smtClean="0"/>
              <a:t>	</a:t>
            </a:r>
            <a:r>
              <a:rPr lang="de-DE" dirty="0" err="1" smtClean="0"/>
              <a:t>casa</a:t>
            </a:r>
            <a:endParaRPr lang="de-DE" dirty="0" smtClean="0"/>
          </a:p>
          <a:p>
            <a:r>
              <a:rPr lang="de-DE" i="1" dirty="0" err="1" smtClean="0"/>
              <a:t>sò</a:t>
            </a:r>
            <a:r>
              <a:rPr lang="de-DE" dirty="0" smtClean="0"/>
              <a:t>	</a:t>
            </a:r>
            <a:r>
              <a:rPr lang="de-DE" dirty="0" err="1" smtClean="0"/>
              <a:t>cavalo</a:t>
            </a:r>
            <a:endParaRPr lang="pt-BR" dirty="0"/>
          </a:p>
        </p:txBody>
      </p:sp>
      <p:sp>
        <p:nvSpPr>
          <p:cNvPr id="12" name="Textfeld 11"/>
          <p:cNvSpPr txBox="1"/>
          <p:nvPr/>
        </p:nvSpPr>
        <p:spPr>
          <a:xfrm>
            <a:off x="6095999" y="5506063"/>
            <a:ext cx="1622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 smtClean="0"/>
              <a:t>bá</a:t>
            </a:r>
            <a:r>
              <a:rPr lang="de-DE" dirty="0" smtClean="0"/>
              <a:t>	</a:t>
            </a:r>
            <a:r>
              <a:rPr lang="de-DE" dirty="0" err="1" smtClean="0"/>
              <a:t>mãe</a:t>
            </a:r>
            <a:endParaRPr lang="de-DE" dirty="0" smtClean="0"/>
          </a:p>
          <a:p>
            <a:r>
              <a:rPr lang="de-DE" i="1" dirty="0" err="1" smtClean="0"/>
              <a:t>bà</a:t>
            </a:r>
            <a:r>
              <a:rPr lang="de-DE" dirty="0" smtClean="0"/>
              <a:t>	</a:t>
            </a:r>
            <a:r>
              <a:rPr lang="de-DE" dirty="0" err="1" smtClean="0"/>
              <a:t>cabra</a:t>
            </a:r>
            <a:endParaRPr lang="pt-BR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6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43" y="3930163"/>
            <a:ext cx="4826469" cy="246418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37419" y="2025447"/>
            <a:ext cx="2182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labializado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r>
              <a:rPr lang="de-DE" dirty="0" err="1" smtClean="0"/>
              <a:t>gw</a:t>
            </a:r>
            <a:r>
              <a:rPr lang="de-DE" dirty="0" smtClean="0"/>
              <a:t> (</a:t>
            </a:r>
            <a:r>
              <a:rPr lang="de-DE" dirty="0" err="1" smtClean="0"/>
              <a:t>alofone</a:t>
            </a:r>
            <a:r>
              <a:rPr lang="de-DE" dirty="0" smtClean="0"/>
              <a:t> de g)</a:t>
            </a:r>
            <a:endParaRPr lang="pt-BR" dirty="0"/>
          </a:p>
        </p:txBody>
      </p:sp>
      <p:sp>
        <p:nvSpPr>
          <p:cNvPr id="6" name="Textfeld 5"/>
          <p:cNvSpPr txBox="1"/>
          <p:nvPr/>
        </p:nvSpPr>
        <p:spPr>
          <a:xfrm>
            <a:off x="3180740" y="2030363"/>
            <a:ext cx="21827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palatalizado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r>
              <a:rPr lang="de-DE" dirty="0" err="1" smtClean="0"/>
              <a:t>fy</a:t>
            </a:r>
            <a:r>
              <a:rPr lang="de-DE" dirty="0" smtClean="0"/>
              <a:t> (</a:t>
            </a:r>
            <a:r>
              <a:rPr lang="de-DE" dirty="0" err="1" smtClean="0"/>
              <a:t>alofone</a:t>
            </a:r>
            <a:r>
              <a:rPr lang="de-DE" dirty="0" smtClean="0"/>
              <a:t> de f)</a:t>
            </a:r>
          </a:p>
          <a:p>
            <a:r>
              <a:rPr lang="de-DE" dirty="0" err="1" smtClean="0"/>
              <a:t>my</a:t>
            </a:r>
            <a:r>
              <a:rPr lang="de-DE" dirty="0" smtClean="0"/>
              <a:t> (</a:t>
            </a:r>
            <a:r>
              <a:rPr lang="de-DE" dirty="0" err="1" smtClean="0"/>
              <a:t>alofone</a:t>
            </a:r>
            <a:r>
              <a:rPr lang="de-DE" dirty="0" smtClean="0"/>
              <a:t> de m)</a:t>
            </a:r>
          </a:p>
          <a:p>
            <a:r>
              <a:rPr lang="de-DE" dirty="0" err="1" smtClean="0"/>
              <a:t>sy</a:t>
            </a:r>
            <a:r>
              <a:rPr lang="de-DE" dirty="0" smtClean="0"/>
              <a:t> (</a:t>
            </a:r>
            <a:r>
              <a:rPr lang="de-DE" dirty="0" err="1" smtClean="0"/>
              <a:t>alofone</a:t>
            </a:r>
            <a:r>
              <a:rPr lang="de-DE" dirty="0" smtClean="0"/>
              <a:t> de ʃ)</a:t>
            </a:r>
            <a:endParaRPr lang="pt-BR" dirty="0"/>
          </a:p>
        </p:txBody>
      </p:sp>
      <p:sp>
        <p:nvSpPr>
          <p:cNvPr id="7" name="Textfeld 6"/>
          <p:cNvSpPr txBox="1"/>
          <p:nvPr/>
        </p:nvSpPr>
        <p:spPr>
          <a:xfrm>
            <a:off x="6140260" y="1938030"/>
            <a:ext cx="218276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prenazalizado</a:t>
            </a:r>
            <a:r>
              <a:rPr lang="de-DE" b="1" dirty="0" smtClean="0"/>
              <a:t>:</a:t>
            </a:r>
          </a:p>
          <a:p>
            <a:endParaRPr lang="de-DE" dirty="0"/>
          </a:p>
          <a:p>
            <a:r>
              <a:rPr lang="de-DE" dirty="0" err="1" smtClean="0"/>
              <a:t>mb</a:t>
            </a:r>
            <a:endParaRPr lang="de-DE" dirty="0" smtClean="0"/>
          </a:p>
          <a:p>
            <a:r>
              <a:rPr lang="de-DE" dirty="0" err="1" smtClean="0"/>
              <a:t>nd</a:t>
            </a:r>
            <a:endParaRPr lang="de-DE" dirty="0" smtClean="0"/>
          </a:p>
          <a:p>
            <a:r>
              <a:rPr lang="de-DE" dirty="0" smtClean="0"/>
              <a:t>mf</a:t>
            </a:r>
          </a:p>
          <a:p>
            <a:r>
              <a:rPr lang="de-DE" dirty="0" err="1" smtClean="0"/>
              <a:t>ng</a:t>
            </a:r>
            <a:endParaRPr lang="de-DE" dirty="0" smtClean="0"/>
          </a:p>
          <a:p>
            <a:r>
              <a:rPr lang="de-DE" dirty="0" err="1" smtClean="0"/>
              <a:t>nk</a:t>
            </a:r>
            <a:endParaRPr lang="de-DE" dirty="0" smtClean="0"/>
          </a:p>
          <a:p>
            <a:r>
              <a:rPr lang="de-DE" dirty="0" err="1" smtClean="0"/>
              <a:t>ns</a:t>
            </a:r>
            <a:endParaRPr lang="de-DE" dirty="0" smtClean="0"/>
          </a:p>
          <a:p>
            <a:r>
              <a:rPr lang="de-DE" dirty="0" err="1" smtClean="0"/>
              <a:t>nt</a:t>
            </a:r>
            <a:endParaRPr lang="de-DE" dirty="0" smtClean="0"/>
          </a:p>
          <a:p>
            <a:r>
              <a:rPr lang="de-DE" dirty="0" err="1" smtClean="0"/>
              <a:t>nc</a:t>
            </a:r>
            <a:endParaRPr lang="de-DE" dirty="0" smtClean="0"/>
          </a:p>
          <a:p>
            <a:r>
              <a:rPr lang="de-DE" dirty="0" err="1" smtClean="0"/>
              <a:t>nj</a:t>
            </a:r>
            <a:endParaRPr lang="pt-BR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363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77" y="1096840"/>
            <a:ext cx="7742360" cy="506589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59B0BBE-FB9F-4E2E-9B2C-A68DD29376CD}"/>
              </a:ext>
            </a:extLst>
          </p:cNvPr>
          <p:cNvSpPr txBox="1"/>
          <p:nvPr/>
        </p:nvSpPr>
        <p:spPr>
          <a:xfrm>
            <a:off x="-4860" y="255128"/>
            <a:ext cx="9148860" cy="4616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92D050"/>
                </a:solidFill>
              </a:rPr>
              <a:t>Language </a:t>
            </a:r>
            <a:r>
              <a:rPr lang="de-DE" sz="2400" b="1" dirty="0" err="1" smtClean="0">
                <a:solidFill>
                  <a:srgbClr val="92D050"/>
                </a:solidFill>
              </a:rPr>
              <a:t>competence</a:t>
            </a:r>
            <a:r>
              <a:rPr lang="de-DE" sz="2400" b="1" dirty="0" smtClean="0">
                <a:solidFill>
                  <a:srgbClr val="92D050"/>
                </a:solidFill>
              </a:rPr>
              <a:t>: </a:t>
            </a:r>
            <a:r>
              <a:rPr lang="de-DE" sz="2400" b="1" dirty="0" err="1" smtClean="0">
                <a:solidFill>
                  <a:srgbClr val="92D050"/>
                </a:solidFill>
              </a:rPr>
              <a:t>the</a:t>
            </a:r>
            <a:r>
              <a:rPr lang="de-DE" sz="2400" b="1" dirty="0" smtClean="0">
                <a:solidFill>
                  <a:srgbClr val="92D050"/>
                </a:solidFill>
              </a:rPr>
              <a:t> </a:t>
            </a:r>
            <a:r>
              <a:rPr lang="de-DE" sz="2400" b="1" dirty="0" err="1" smtClean="0">
                <a:solidFill>
                  <a:srgbClr val="92D050"/>
                </a:solidFill>
              </a:rPr>
              <a:t>art</a:t>
            </a:r>
            <a:r>
              <a:rPr lang="de-DE" sz="2400" b="1" dirty="0" smtClean="0">
                <a:solidFill>
                  <a:srgbClr val="92D050"/>
                </a:solidFill>
              </a:rPr>
              <a:t> </a:t>
            </a:r>
            <a:r>
              <a:rPr lang="de-DE" sz="2400" b="1" dirty="0" err="1" smtClean="0">
                <a:solidFill>
                  <a:srgbClr val="92D050"/>
                </a:solidFill>
              </a:rPr>
              <a:t>of</a:t>
            </a:r>
            <a:r>
              <a:rPr lang="de-DE" sz="2400" b="1" dirty="0" smtClean="0">
                <a:solidFill>
                  <a:srgbClr val="92D050"/>
                </a:solidFill>
              </a:rPr>
              <a:t> </a:t>
            </a:r>
            <a:r>
              <a:rPr lang="de-DE" sz="2400" b="1" dirty="0" err="1" smtClean="0">
                <a:solidFill>
                  <a:srgbClr val="92D050"/>
                </a:solidFill>
              </a:rPr>
              <a:t>greeting</a:t>
            </a:r>
            <a:r>
              <a:rPr lang="de-DE" sz="2400" b="1" dirty="0" smtClean="0">
                <a:solidFill>
                  <a:srgbClr val="92D050"/>
                </a:solidFill>
              </a:rPr>
              <a:t> in Wolof</a:t>
            </a:r>
            <a:endParaRPr lang="en-US" sz="2400" b="1" dirty="0">
              <a:solidFill>
                <a:srgbClr val="92D05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531510" y="6449377"/>
            <a:ext cx="1612490" cy="408623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in: Irvine 1972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-776750" y="5605958"/>
            <a:ext cx="3696931" cy="1727002"/>
          </a:xfrm>
          <a:prstGeom prst="star16">
            <a:avLst/>
          </a:prstGeom>
          <a:solidFill>
            <a:srgbClr val="F151C7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See </a:t>
            </a:r>
            <a:r>
              <a:rPr lang="de-DE" dirty="0" err="1" smtClean="0"/>
              <a:t>Abralin</a:t>
            </a:r>
            <a:r>
              <a:rPr lang="de-DE" dirty="0" smtClean="0"/>
              <a:t> </a:t>
            </a:r>
            <a:r>
              <a:rPr lang="de-DE" dirty="0" err="1" smtClean="0"/>
              <a:t>ao</a:t>
            </a:r>
            <a:r>
              <a:rPr lang="de-DE" dirty="0" smtClean="0"/>
              <a:t> vivo </a:t>
            </a:r>
            <a:r>
              <a:rPr lang="de-DE" dirty="0" err="1" smtClean="0"/>
              <a:t>talks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: </a:t>
            </a:r>
            <a:r>
              <a:rPr lang="de-DE" b="1" dirty="0" err="1" smtClean="0"/>
              <a:t>Ameka</a:t>
            </a:r>
            <a:r>
              <a:rPr lang="de-DE" b="1" dirty="0" smtClean="0"/>
              <a:t>, </a:t>
            </a:r>
            <a:r>
              <a:rPr lang="de-DE" b="1" dirty="0" err="1" smtClean="0"/>
              <a:t>Lüpke</a:t>
            </a:r>
            <a:r>
              <a:rPr lang="de-DE" b="1" dirty="0" smtClean="0"/>
              <a:t> </a:t>
            </a:r>
            <a:endParaRPr lang="de-DE" b="1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540B6-59E8-4071-9A9C-60E55F8DC1F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4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7000"/>
            </a:schemeClr>
          </a:solidFill>
        </p:spPr>
        <p:txBody>
          <a:bodyPr/>
          <a:lstStyle/>
          <a:p>
            <a:r>
              <a:rPr lang="de-DE" dirty="0" smtClean="0"/>
              <a:t>O </a:t>
            </a:r>
            <a:r>
              <a:rPr lang="de-DE" dirty="0" err="1" smtClean="0"/>
              <a:t>esquema</a:t>
            </a:r>
            <a:r>
              <a:rPr lang="de-DE" dirty="0" smtClean="0"/>
              <a:t> </a:t>
            </a:r>
            <a:r>
              <a:rPr lang="de-DE" dirty="0" err="1" smtClean="0"/>
              <a:t>básico</a:t>
            </a:r>
            <a:r>
              <a:rPr lang="de-DE" dirty="0" smtClean="0"/>
              <a:t> (!)</a:t>
            </a:r>
            <a:endParaRPr lang="pt-BR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67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A: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Bom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dia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tarde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noite</a:t>
            </a:r>
            <a:endParaRPr lang="de-DE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B: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Resposta</a:t>
            </a:r>
            <a:endParaRPr lang="de-DE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A: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passou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bem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a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noite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dia</a:t>
            </a:r>
            <a:endParaRPr lang="de-DE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B: Na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paz</a:t>
            </a:r>
            <a:endParaRPr lang="de-DE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A: Como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vai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  <a:p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B: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Não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tem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problemas</a:t>
            </a:r>
            <a:endParaRPr lang="de-DE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A: e a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familia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?</a:t>
            </a:r>
          </a:p>
          <a:p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B: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Não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têm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problemas</a:t>
            </a:r>
            <a:endParaRPr lang="de-DE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A: Ate a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vista</a:t>
            </a:r>
            <a:endParaRPr lang="de-DE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B: Ate a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vista</a:t>
            </a:r>
            <a:endParaRPr lang="de-DE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A: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cumprimentos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à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familia</a:t>
            </a:r>
            <a:endParaRPr lang="de-DE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B: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eles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ouvirão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701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  <a:alpha val="67000"/>
            </a:schemeClr>
          </a:solidFill>
        </p:spPr>
        <p:txBody>
          <a:bodyPr/>
          <a:lstStyle/>
          <a:p>
            <a:r>
              <a:rPr lang="de-DE" dirty="0" err="1" smtClean="0"/>
              <a:t>Etapa</a:t>
            </a:r>
            <a:r>
              <a:rPr lang="de-DE" dirty="0" smtClean="0"/>
              <a:t> 1 (</a:t>
            </a:r>
            <a:r>
              <a:rPr lang="de-DE" dirty="0" err="1" smtClean="0"/>
              <a:t>iniciar</a:t>
            </a:r>
            <a:r>
              <a:rPr lang="de-DE" dirty="0" smtClean="0"/>
              <a:t> o </a:t>
            </a:r>
            <a:r>
              <a:rPr lang="de-DE" dirty="0" err="1" smtClean="0"/>
              <a:t>contato</a:t>
            </a:r>
            <a:r>
              <a:rPr lang="de-DE" dirty="0" smtClean="0"/>
              <a:t>):</a:t>
            </a:r>
            <a:endParaRPr lang="pt-BR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20000"/>
              <a:lumOff val="80000"/>
              <a:alpha val="67000"/>
            </a:schemeClr>
          </a:solidFill>
        </p:spPr>
        <p:txBody>
          <a:bodyPr/>
          <a:lstStyle/>
          <a:p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i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ni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sɔgɔma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    	(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você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e a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manhã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i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ni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tile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		(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você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e 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o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sol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i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ni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su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		(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você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e a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noite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endParaRPr lang="de-DE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nba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(masc.)</a:t>
            </a:r>
          </a:p>
          <a:p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nse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(fem.)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406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7000"/>
            </a:schemeClr>
          </a:solidFill>
        </p:spPr>
        <p:txBody>
          <a:bodyPr/>
          <a:lstStyle/>
          <a:p>
            <a:r>
              <a:rPr lang="de-DE" dirty="0" err="1" smtClean="0"/>
              <a:t>Etapa</a:t>
            </a:r>
            <a:r>
              <a:rPr lang="de-DE" dirty="0" smtClean="0"/>
              <a:t> 2 (</a:t>
            </a:r>
            <a:r>
              <a:rPr lang="de-DE" dirty="0" err="1" smtClean="0"/>
              <a:t>pergunta</a:t>
            </a:r>
            <a:r>
              <a:rPr lang="de-DE" dirty="0" smtClean="0"/>
              <a:t>):</a:t>
            </a:r>
            <a:endParaRPr lang="pt-BR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67000"/>
            </a:schemeClr>
          </a:solidFill>
        </p:spPr>
        <p:txBody>
          <a:bodyPr/>
          <a:lstStyle/>
          <a:p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Hɛrɛ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sira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?		(=a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paz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pernoitou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?)</a:t>
            </a:r>
          </a:p>
          <a:p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Hɛrɛ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tilenna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?	(= a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paz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passou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o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dia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?)</a:t>
            </a:r>
          </a:p>
          <a:p>
            <a:endParaRPr lang="de-DE" dirty="0"/>
          </a:p>
          <a:p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Resposta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endParaRPr lang="de-DE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Hɛrɛ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dɔrɔn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		(=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só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paz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63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7000"/>
            </a:schemeClr>
          </a:solidFill>
        </p:spPr>
        <p:txBody>
          <a:bodyPr/>
          <a:lstStyle/>
          <a:p>
            <a:r>
              <a:rPr lang="de-DE" dirty="0" err="1" smtClean="0"/>
              <a:t>Etapa</a:t>
            </a:r>
            <a:r>
              <a:rPr lang="de-DE" dirty="0" smtClean="0"/>
              <a:t> 3 (a </a:t>
            </a:r>
            <a:r>
              <a:rPr lang="de-DE" dirty="0" err="1" smtClean="0"/>
              <a:t>saúde</a:t>
            </a:r>
            <a:r>
              <a:rPr lang="de-DE" dirty="0" smtClean="0"/>
              <a:t>/</a:t>
            </a:r>
            <a:r>
              <a:rPr lang="de-DE" dirty="0" err="1" smtClean="0"/>
              <a:t>família</a:t>
            </a:r>
            <a:r>
              <a:rPr lang="de-DE" dirty="0" smtClean="0"/>
              <a:t>)</a:t>
            </a:r>
            <a:endParaRPr lang="pt-BR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548798"/>
          </a:xfrm>
          <a:solidFill>
            <a:schemeClr val="bg1">
              <a:alpha val="67000"/>
            </a:schemeClr>
          </a:solidFill>
        </p:spPr>
        <p:txBody>
          <a:bodyPr>
            <a:normAutofit lnSpcReduction="10000"/>
          </a:bodyPr>
          <a:lstStyle/>
          <a:p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i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ka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kɛnɛ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?		(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você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está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bem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(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verde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)?)</a:t>
            </a:r>
            <a:endParaRPr lang="de-DE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Tɔɔro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si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tɛ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!		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não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tem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nenhum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problema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i X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ka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kɛnɛ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		(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Seu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X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está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bem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?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mãe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pai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filho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…)</a:t>
            </a:r>
          </a:p>
          <a:p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tɔɔrɔ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tɛ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		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não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tem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problema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endParaRPr lang="de-DE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I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somɔgɔw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bɛ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di?/ 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(= a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família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está</a:t>
            </a:r>
            <a:r>
              <a:rPr lang="de-DE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50000"/>
                  </a:schemeClr>
                </a:solidFill>
              </a:rPr>
              <a:t>como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?)</a:t>
            </a:r>
          </a:p>
          <a:p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I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somɔgɔw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ka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kɛnɛ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?</a:t>
            </a:r>
            <a:endParaRPr lang="de-DE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Tɔɔrɔ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t‘u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la		(=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eles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não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têm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problemas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095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7000"/>
            </a:schemeClr>
          </a:solidFill>
        </p:spPr>
        <p:txBody>
          <a:bodyPr/>
          <a:lstStyle/>
          <a:p>
            <a:r>
              <a:rPr lang="de-DE" dirty="0" err="1" smtClean="0"/>
              <a:t>Etapa</a:t>
            </a:r>
            <a:r>
              <a:rPr lang="de-DE" dirty="0" smtClean="0"/>
              <a:t> 4 (</a:t>
            </a:r>
            <a:r>
              <a:rPr lang="de-DE" dirty="0" err="1" smtClean="0"/>
              <a:t>adeus</a:t>
            </a:r>
            <a:r>
              <a:rPr lang="de-DE" dirty="0" smtClean="0"/>
              <a:t>):</a:t>
            </a:r>
            <a:endParaRPr lang="pt-BR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67000"/>
            </a:schemeClr>
          </a:solidFill>
        </p:spPr>
        <p:txBody>
          <a:bodyPr>
            <a:normAutofit fontScale="92500"/>
          </a:bodyPr>
          <a:lstStyle/>
          <a:p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k‘an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bɛn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!		(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que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Deus nos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reune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k‘an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bɛn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!		(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que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Deus nos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reune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pt-BR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k‘an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b‘u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fo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		(nos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os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2">
                    <a:lumMod val="50000"/>
                  </a:schemeClr>
                </a:solidFill>
              </a:rPr>
              <a:t>saudamos</a:t>
            </a:r>
            <a:r>
              <a:rPr lang="de-DE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u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n‘a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mɛn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		(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eles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 o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ouvirão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endParaRPr lang="de-DE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de </a:t>
            </a:r>
            <a:r>
              <a:rPr lang="de-DE" dirty="0" err="1" smtClean="0">
                <a:solidFill>
                  <a:schemeClr val="accent1">
                    <a:lumMod val="50000"/>
                  </a:schemeClr>
                </a:solidFill>
              </a:rPr>
              <a:t>noite</a:t>
            </a:r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r>
              <a:rPr lang="de-DE" sz="2600" dirty="0" err="1" smtClean="0">
                <a:solidFill>
                  <a:schemeClr val="accent1">
                    <a:lumMod val="50000"/>
                  </a:schemeClr>
                </a:solidFill>
              </a:rPr>
              <a:t>k‘an</a:t>
            </a:r>
            <a:r>
              <a:rPr lang="de-DE" sz="2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600" dirty="0" err="1" smtClean="0">
                <a:solidFill>
                  <a:schemeClr val="accent1">
                    <a:lumMod val="50000"/>
                  </a:schemeClr>
                </a:solidFill>
              </a:rPr>
              <a:t>kelen-kelen</a:t>
            </a:r>
            <a:r>
              <a:rPr lang="de-DE" sz="2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600" dirty="0" err="1" smtClean="0">
                <a:solidFill>
                  <a:schemeClr val="accent1">
                    <a:lumMod val="50000"/>
                  </a:schemeClr>
                </a:solidFill>
              </a:rPr>
              <a:t>wuli</a:t>
            </a:r>
            <a:r>
              <a:rPr lang="de-DE" sz="2600" dirty="0" smtClean="0">
                <a:solidFill>
                  <a:schemeClr val="accent1">
                    <a:lumMod val="50000"/>
                  </a:schemeClr>
                </a:solidFill>
              </a:rPr>
              <a:t>	(Deus nos </a:t>
            </a:r>
            <a:r>
              <a:rPr lang="de-DE" sz="2600" dirty="0" err="1" smtClean="0">
                <a:solidFill>
                  <a:schemeClr val="accent1">
                    <a:lumMod val="50000"/>
                  </a:schemeClr>
                </a:solidFill>
              </a:rPr>
              <a:t>levante</a:t>
            </a:r>
            <a:r>
              <a:rPr lang="de-DE" sz="2600" dirty="0" smtClean="0">
                <a:solidFill>
                  <a:schemeClr val="accent1">
                    <a:lumMod val="50000"/>
                  </a:schemeClr>
                </a:solidFill>
              </a:rPr>
              <a:t> um </a:t>
            </a:r>
            <a:r>
              <a:rPr lang="de-DE" sz="2600" dirty="0" err="1" smtClean="0">
                <a:solidFill>
                  <a:schemeClr val="accent1">
                    <a:lumMod val="50000"/>
                  </a:schemeClr>
                </a:solidFill>
              </a:rPr>
              <a:t>por</a:t>
            </a:r>
            <a:r>
              <a:rPr lang="de-DE" sz="2600" dirty="0" smtClean="0">
                <a:solidFill>
                  <a:schemeClr val="accent1">
                    <a:lumMod val="50000"/>
                  </a:schemeClr>
                </a:solidFill>
              </a:rPr>
              <a:t> um)</a:t>
            </a:r>
          </a:p>
          <a:p>
            <a:r>
              <a:rPr lang="de-DE" sz="2600" dirty="0" err="1" smtClean="0">
                <a:solidFill>
                  <a:schemeClr val="accent1">
                    <a:lumMod val="50000"/>
                  </a:schemeClr>
                </a:solidFill>
              </a:rPr>
              <a:t>ka</a:t>
            </a:r>
            <a:r>
              <a:rPr lang="de-DE" sz="2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600" dirty="0" err="1" smtClean="0">
                <a:solidFill>
                  <a:schemeClr val="accent1">
                    <a:lumMod val="50000"/>
                  </a:schemeClr>
                </a:solidFill>
              </a:rPr>
              <a:t>su</a:t>
            </a:r>
            <a:r>
              <a:rPr lang="de-DE" sz="2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600" dirty="0" err="1" smtClean="0">
                <a:solidFill>
                  <a:schemeClr val="accent1">
                    <a:lumMod val="50000"/>
                  </a:schemeClr>
                </a:solidFill>
              </a:rPr>
              <a:t>hɛrɛ</a:t>
            </a:r>
            <a:r>
              <a:rPr lang="de-DE" sz="2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600" dirty="0" err="1" smtClean="0">
                <a:solidFill>
                  <a:schemeClr val="accent1">
                    <a:lumMod val="50000"/>
                  </a:schemeClr>
                </a:solidFill>
              </a:rPr>
              <a:t>caya</a:t>
            </a:r>
            <a:r>
              <a:rPr lang="de-DE" sz="2600" dirty="0" smtClean="0">
                <a:solidFill>
                  <a:schemeClr val="accent1">
                    <a:lumMod val="50000"/>
                  </a:schemeClr>
                </a:solidFill>
              </a:rPr>
              <a:t>		(Deus </a:t>
            </a:r>
            <a:r>
              <a:rPr lang="de-DE" sz="2600" dirty="0" err="1" smtClean="0">
                <a:solidFill>
                  <a:schemeClr val="accent1">
                    <a:lumMod val="50000"/>
                  </a:schemeClr>
                </a:solidFill>
              </a:rPr>
              <a:t>aumente</a:t>
            </a:r>
            <a:r>
              <a:rPr lang="de-DE" sz="2600" dirty="0" smtClean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de-DE" sz="2600" dirty="0" err="1" smtClean="0">
                <a:solidFill>
                  <a:schemeClr val="accent1">
                    <a:lumMod val="50000"/>
                  </a:schemeClr>
                </a:solidFill>
              </a:rPr>
              <a:t>paz</a:t>
            </a:r>
            <a:r>
              <a:rPr lang="de-DE" sz="2600" dirty="0" smtClean="0">
                <a:solidFill>
                  <a:schemeClr val="accent1">
                    <a:lumMod val="50000"/>
                  </a:schemeClr>
                </a:solidFill>
              </a:rPr>
              <a:t> da </a:t>
            </a:r>
            <a:r>
              <a:rPr lang="de-DE" sz="2600" dirty="0" err="1" smtClean="0">
                <a:solidFill>
                  <a:schemeClr val="accent1">
                    <a:lumMod val="50000"/>
                  </a:schemeClr>
                </a:solidFill>
              </a:rPr>
              <a:t>noite</a:t>
            </a:r>
            <a:r>
              <a:rPr lang="de-DE" sz="26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r>
              <a:rPr lang="de-DE" sz="2600" dirty="0" err="1" smtClean="0">
                <a:solidFill>
                  <a:schemeClr val="accent1">
                    <a:lumMod val="50000"/>
                  </a:schemeClr>
                </a:solidFill>
              </a:rPr>
              <a:t>ka</a:t>
            </a:r>
            <a:r>
              <a:rPr lang="de-DE" sz="2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600" dirty="0" err="1" smtClean="0">
                <a:solidFill>
                  <a:schemeClr val="accent1">
                    <a:lumMod val="50000"/>
                  </a:schemeClr>
                </a:solidFill>
              </a:rPr>
              <a:t>dugu</a:t>
            </a:r>
            <a:r>
              <a:rPr lang="de-DE" sz="2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600" dirty="0" err="1" smtClean="0">
                <a:solidFill>
                  <a:schemeClr val="accent1">
                    <a:lumMod val="50000"/>
                  </a:schemeClr>
                </a:solidFill>
              </a:rPr>
              <a:t>ɲuman</a:t>
            </a:r>
            <a:r>
              <a:rPr lang="de-DE" sz="2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600" dirty="0" err="1" smtClean="0">
                <a:solidFill>
                  <a:schemeClr val="accent1">
                    <a:lumMod val="50000"/>
                  </a:schemeClr>
                </a:solidFill>
              </a:rPr>
              <a:t>jɛ</a:t>
            </a:r>
            <a:r>
              <a:rPr lang="de-DE" sz="2600" dirty="0" smtClean="0">
                <a:solidFill>
                  <a:schemeClr val="accent1">
                    <a:lumMod val="50000"/>
                  </a:schemeClr>
                </a:solidFill>
              </a:rPr>
              <a:t>		(Deus </a:t>
            </a:r>
            <a:r>
              <a:rPr lang="de-DE" sz="2600" dirty="0" err="1" smtClean="0">
                <a:solidFill>
                  <a:schemeClr val="accent1">
                    <a:lumMod val="50000"/>
                  </a:schemeClr>
                </a:solidFill>
              </a:rPr>
              <a:t>esclareça</a:t>
            </a:r>
            <a:r>
              <a:rPr lang="de-DE" sz="2600" dirty="0" smtClean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de-DE" sz="2600" dirty="0" err="1" smtClean="0">
                <a:solidFill>
                  <a:schemeClr val="accent1">
                    <a:lumMod val="50000"/>
                  </a:schemeClr>
                </a:solidFill>
              </a:rPr>
              <a:t>casa</a:t>
            </a:r>
            <a:r>
              <a:rPr lang="de-DE" sz="2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2600" dirty="0" err="1" smtClean="0">
                <a:solidFill>
                  <a:schemeClr val="accent1">
                    <a:lumMod val="50000"/>
                  </a:schemeClr>
                </a:solidFill>
              </a:rPr>
              <a:t>próspera</a:t>
            </a:r>
            <a:r>
              <a:rPr lang="de-DE" sz="26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pt-BR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791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Análise</a:t>
            </a:r>
            <a:endParaRPr lang="pt-BR" dirty="0"/>
          </a:p>
        </p:txBody>
      </p:sp>
      <p:sp>
        <p:nvSpPr>
          <p:cNvPr id="4" name="Textfeld 3"/>
          <p:cNvSpPr txBox="1"/>
          <p:nvPr/>
        </p:nvSpPr>
        <p:spPr>
          <a:xfrm>
            <a:off x="923191" y="4589581"/>
            <a:ext cx="7051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n     </a:t>
            </a:r>
            <a:r>
              <a:rPr lang="de-DE" b="1" i="1" dirty="0" err="1" smtClean="0"/>
              <a:t>ye</a:t>
            </a:r>
            <a:r>
              <a:rPr lang="de-DE" b="1" i="1" dirty="0" smtClean="0"/>
              <a:t>     n     </a:t>
            </a:r>
            <a:r>
              <a:rPr lang="de-DE" b="1" i="1" dirty="0" err="1" smtClean="0"/>
              <a:t>ka</a:t>
            </a:r>
            <a:r>
              <a:rPr lang="de-DE" b="1" i="1" dirty="0" smtClean="0"/>
              <a:t>     </a:t>
            </a:r>
            <a:r>
              <a:rPr lang="de-DE" b="1" i="1" dirty="0" err="1" smtClean="0"/>
              <a:t>sò</a:t>
            </a:r>
            <a:r>
              <a:rPr lang="de-DE" b="1" i="1" dirty="0" smtClean="0"/>
              <a:t>        </a:t>
            </a:r>
            <a:r>
              <a:rPr lang="de-DE" b="1" i="1" dirty="0" err="1" smtClean="0"/>
              <a:t>siri</a:t>
            </a:r>
            <a:r>
              <a:rPr lang="de-DE" b="1" i="1" dirty="0" smtClean="0"/>
              <a:t>          </a:t>
            </a:r>
            <a:r>
              <a:rPr lang="de-DE" b="1" i="1" dirty="0" err="1" smtClean="0"/>
              <a:t>só</a:t>
            </a:r>
            <a:r>
              <a:rPr lang="de-DE" b="1" i="1" dirty="0" smtClean="0"/>
              <a:t>     </a:t>
            </a:r>
            <a:r>
              <a:rPr lang="de-DE" b="1" i="1" dirty="0" err="1" smtClean="0"/>
              <a:t>kɔnɔ</a:t>
            </a:r>
            <a:r>
              <a:rPr lang="de-DE" b="1" i="1" dirty="0" smtClean="0"/>
              <a:t>,     a     </a:t>
            </a:r>
            <a:r>
              <a:rPr lang="de-DE" b="1" i="1" dirty="0" err="1" smtClean="0"/>
              <a:t>ku</a:t>
            </a:r>
            <a:r>
              <a:rPr lang="de-DE" b="1" i="1" dirty="0" smtClean="0"/>
              <a:t>     </a:t>
            </a:r>
            <a:r>
              <a:rPr lang="de-DE" b="1" i="1" dirty="0" err="1" smtClean="0"/>
              <a:t>bɔ</a:t>
            </a:r>
            <a:r>
              <a:rPr lang="de-DE" b="1" i="1" dirty="0" smtClean="0"/>
              <a:t>  -</a:t>
            </a:r>
            <a:r>
              <a:rPr lang="de-DE" b="1" i="1" dirty="0" err="1" smtClean="0"/>
              <a:t>ra</a:t>
            </a:r>
            <a:r>
              <a:rPr lang="de-DE" b="1" i="1" dirty="0" smtClean="0"/>
              <a:t>     </a:t>
            </a:r>
            <a:r>
              <a:rPr lang="de-DE" b="1" i="1" dirty="0" err="1" smtClean="0"/>
              <a:t>kɛnɛma</a:t>
            </a:r>
            <a:r>
              <a:rPr lang="de-DE" b="1" i="1" dirty="0" smtClean="0"/>
              <a:t> </a:t>
            </a:r>
            <a:endParaRPr lang="pt-BR" b="1" i="1" dirty="0"/>
          </a:p>
        </p:txBody>
      </p:sp>
      <p:sp>
        <p:nvSpPr>
          <p:cNvPr id="5" name="Textfeld 4"/>
          <p:cNvSpPr txBox="1"/>
          <p:nvPr/>
        </p:nvSpPr>
        <p:spPr>
          <a:xfrm>
            <a:off x="926123" y="4970583"/>
            <a:ext cx="67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1Sg Pass 1Sg </a:t>
            </a:r>
            <a:r>
              <a:rPr lang="de-DE" b="1" dirty="0" err="1" smtClean="0"/>
              <a:t>Poss</a:t>
            </a:r>
            <a:r>
              <a:rPr lang="de-DE" b="1" dirty="0" smtClean="0"/>
              <a:t> </a:t>
            </a:r>
            <a:r>
              <a:rPr lang="de-DE" b="1" dirty="0" err="1" smtClean="0"/>
              <a:t>cavalo</a:t>
            </a:r>
            <a:r>
              <a:rPr lang="de-DE" b="1" dirty="0" smtClean="0"/>
              <a:t> </a:t>
            </a:r>
            <a:r>
              <a:rPr lang="de-DE" b="1" dirty="0" err="1" smtClean="0"/>
              <a:t>amarrar</a:t>
            </a:r>
            <a:r>
              <a:rPr lang="de-DE" b="1" dirty="0" smtClean="0"/>
              <a:t> </a:t>
            </a:r>
            <a:r>
              <a:rPr lang="de-DE" b="1" dirty="0" err="1" smtClean="0"/>
              <a:t>casa</a:t>
            </a:r>
            <a:r>
              <a:rPr lang="de-DE" b="1" dirty="0" smtClean="0"/>
              <a:t> </a:t>
            </a:r>
            <a:r>
              <a:rPr lang="de-DE" b="1" dirty="0" err="1" smtClean="0"/>
              <a:t>dentro</a:t>
            </a:r>
            <a:r>
              <a:rPr lang="de-DE" b="1" dirty="0" smtClean="0"/>
              <a:t>, 3Sg </a:t>
            </a:r>
            <a:r>
              <a:rPr lang="de-DE" b="1" dirty="0" err="1" smtClean="0"/>
              <a:t>rabo</a:t>
            </a:r>
            <a:r>
              <a:rPr lang="de-DE" b="1" dirty="0" smtClean="0"/>
              <a:t> </a:t>
            </a:r>
            <a:r>
              <a:rPr lang="de-DE" b="1" dirty="0" err="1" smtClean="0"/>
              <a:t>sair</a:t>
            </a:r>
            <a:r>
              <a:rPr lang="de-DE" b="1" dirty="0" smtClean="0"/>
              <a:t>-Pass </a:t>
            </a:r>
            <a:r>
              <a:rPr lang="de-DE" b="1" dirty="0" err="1" smtClean="0"/>
              <a:t>fora</a:t>
            </a:r>
            <a:endParaRPr lang="pt-BR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867506" y="5580184"/>
            <a:ext cx="67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‚</a:t>
            </a:r>
            <a:r>
              <a:rPr lang="de-DE" b="1" dirty="0" err="1" smtClean="0"/>
              <a:t>Amarrei</a:t>
            </a:r>
            <a:r>
              <a:rPr lang="de-DE" b="1" dirty="0" smtClean="0"/>
              <a:t> o </a:t>
            </a:r>
            <a:r>
              <a:rPr lang="de-DE" b="1" dirty="0" err="1" smtClean="0"/>
              <a:t>meu</a:t>
            </a:r>
            <a:r>
              <a:rPr lang="de-DE" b="1" dirty="0" smtClean="0"/>
              <a:t> </a:t>
            </a:r>
            <a:r>
              <a:rPr lang="de-DE" b="1" dirty="0" err="1" smtClean="0"/>
              <a:t>cavalo</a:t>
            </a:r>
            <a:r>
              <a:rPr lang="de-DE" b="1" dirty="0" smtClean="0"/>
              <a:t> </a:t>
            </a:r>
            <a:r>
              <a:rPr lang="de-DE" b="1" dirty="0" err="1" smtClean="0"/>
              <a:t>dentro</a:t>
            </a:r>
            <a:r>
              <a:rPr lang="de-DE" b="1" dirty="0" smtClean="0"/>
              <a:t> da </a:t>
            </a:r>
            <a:r>
              <a:rPr lang="de-DE" b="1" dirty="0" err="1" smtClean="0"/>
              <a:t>casa</a:t>
            </a:r>
            <a:r>
              <a:rPr lang="de-DE" b="1" dirty="0" smtClean="0"/>
              <a:t>, o </a:t>
            </a:r>
            <a:r>
              <a:rPr lang="de-DE" b="1" dirty="0" err="1" smtClean="0"/>
              <a:t>seu</a:t>
            </a:r>
            <a:r>
              <a:rPr lang="de-DE" b="1" dirty="0" smtClean="0"/>
              <a:t> </a:t>
            </a:r>
            <a:r>
              <a:rPr lang="de-DE" b="1" dirty="0" err="1" smtClean="0"/>
              <a:t>rabo</a:t>
            </a:r>
            <a:r>
              <a:rPr lang="de-DE" b="1" dirty="0" smtClean="0"/>
              <a:t> </a:t>
            </a:r>
            <a:r>
              <a:rPr lang="de-DE" b="1" dirty="0" err="1" smtClean="0"/>
              <a:t>saiu</a:t>
            </a:r>
            <a:r>
              <a:rPr lang="de-DE" b="1" dirty="0" smtClean="0"/>
              <a:t> </a:t>
            </a:r>
            <a:r>
              <a:rPr lang="de-DE" b="1" dirty="0" err="1" smtClean="0"/>
              <a:t>fora</a:t>
            </a:r>
            <a:r>
              <a:rPr lang="de-DE" b="1" dirty="0" smtClean="0"/>
              <a:t>‘</a:t>
            </a:r>
            <a:endParaRPr lang="pt-BR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896816" y="2107668"/>
            <a:ext cx="7077807" cy="368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I      so    -</a:t>
            </a:r>
            <a:r>
              <a:rPr lang="de-DE" b="1" i="1" dirty="0" err="1" smtClean="0"/>
              <a:t>mɔgɔ</a:t>
            </a:r>
            <a:r>
              <a:rPr lang="de-DE" b="1" i="1" dirty="0" smtClean="0"/>
              <a:t> -w  </a:t>
            </a:r>
            <a:r>
              <a:rPr lang="de-DE" b="1" i="1" dirty="0" err="1" smtClean="0"/>
              <a:t>ka</a:t>
            </a:r>
            <a:r>
              <a:rPr lang="de-DE" b="1" i="1" dirty="0" smtClean="0"/>
              <a:t>    </a:t>
            </a:r>
            <a:r>
              <a:rPr lang="de-DE" b="1" i="1" dirty="0" err="1" smtClean="0"/>
              <a:t>kɛnɛ</a:t>
            </a:r>
            <a:endParaRPr lang="pt-BR" b="1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896816" y="2476525"/>
            <a:ext cx="7077807" cy="368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2Sg </a:t>
            </a:r>
            <a:r>
              <a:rPr lang="de-DE" b="1" dirty="0" err="1" smtClean="0"/>
              <a:t>casa-gente-Pl</a:t>
            </a:r>
            <a:r>
              <a:rPr lang="de-DE" b="1" dirty="0" smtClean="0"/>
              <a:t> Cop </a:t>
            </a:r>
            <a:r>
              <a:rPr lang="de-DE" b="1" dirty="0" err="1" smtClean="0"/>
              <a:t>verde</a:t>
            </a:r>
            <a:endParaRPr lang="pt-BR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873370" y="2866055"/>
            <a:ext cx="7077807" cy="368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‚A </a:t>
            </a:r>
            <a:r>
              <a:rPr lang="de-DE" b="1" dirty="0" err="1" smtClean="0"/>
              <a:t>sua</a:t>
            </a:r>
            <a:r>
              <a:rPr lang="de-DE" b="1" dirty="0" smtClean="0"/>
              <a:t> </a:t>
            </a:r>
            <a:r>
              <a:rPr lang="de-DE" b="1" dirty="0" err="1" smtClean="0"/>
              <a:t>família</a:t>
            </a:r>
            <a:r>
              <a:rPr lang="de-DE" b="1" dirty="0" smtClean="0"/>
              <a:t> </a:t>
            </a:r>
            <a:r>
              <a:rPr lang="de-DE" b="1" dirty="0" err="1" smtClean="0"/>
              <a:t>está</a:t>
            </a:r>
            <a:r>
              <a:rPr lang="de-DE" b="1" dirty="0" smtClean="0"/>
              <a:t> de </a:t>
            </a:r>
            <a:r>
              <a:rPr lang="de-DE" b="1" dirty="0" err="1" smtClean="0"/>
              <a:t>boa</a:t>
            </a:r>
            <a:r>
              <a:rPr lang="de-DE" b="1" dirty="0" smtClean="0"/>
              <a:t> </a:t>
            </a:r>
            <a:r>
              <a:rPr lang="de-DE" b="1" dirty="0" err="1" smtClean="0"/>
              <a:t>saúde</a:t>
            </a:r>
            <a:r>
              <a:rPr lang="de-DE" b="1" dirty="0" smtClean="0"/>
              <a:t>?‘</a:t>
            </a:r>
            <a:endParaRPr lang="pt-BR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3519948" y="6361471"/>
            <a:ext cx="509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in: </a:t>
            </a:r>
            <a:r>
              <a:rPr lang="de-DE" dirty="0" err="1" smtClean="0"/>
              <a:t>Ge̒rard</a:t>
            </a:r>
            <a:r>
              <a:rPr lang="de-DE" dirty="0" smtClean="0"/>
              <a:t> Meyer, </a:t>
            </a:r>
            <a:r>
              <a:rPr lang="de-DE" dirty="0" err="1" smtClean="0"/>
              <a:t>Devinettes</a:t>
            </a:r>
            <a:r>
              <a:rPr lang="de-DE" dirty="0" smtClean="0"/>
              <a:t> </a:t>
            </a:r>
            <a:r>
              <a:rPr lang="de-DE" dirty="0" err="1" smtClean="0"/>
              <a:t>bambara</a:t>
            </a:r>
            <a:r>
              <a:rPr lang="de-DE" dirty="0" smtClean="0"/>
              <a:t>, </a:t>
            </a:r>
            <a:r>
              <a:rPr lang="de-DE" smtClean="0"/>
              <a:t>L'Harmattan</a:t>
            </a:r>
            <a:endParaRPr lang="pt-BR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683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6"/>
            <a:ext cx="9144000" cy="6096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28650" y="658575"/>
            <a:ext cx="1679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/>
              <a:t>Sertão</a:t>
            </a:r>
            <a:endParaRPr lang="pt-BR" sz="2000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83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28650" y="658575"/>
            <a:ext cx="2580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O </a:t>
            </a:r>
            <a:r>
              <a:rPr lang="de-DE" sz="2000" b="1" dirty="0" err="1" smtClean="0"/>
              <a:t>rio</a:t>
            </a:r>
            <a:r>
              <a:rPr lang="de-DE" sz="2000" b="1" dirty="0" smtClean="0"/>
              <a:t> Niger (</a:t>
            </a:r>
            <a:r>
              <a:rPr lang="de-DE" sz="2000" b="1" dirty="0" err="1" smtClean="0"/>
              <a:t>Joliba</a:t>
            </a:r>
            <a:r>
              <a:rPr lang="de-DE" sz="2000" b="1" dirty="0" smtClean="0"/>
              <a:t>)</a:t>
            </a:r>
            <a:endParaRPr lang="pt-BR" sz="2000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227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637"/>
            <a:ext cx="9165981" cy="6110654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592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817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5143500" cy="6858000"/>
          </a:xfrm>
          <a:prstGeom prst="rect">
            <a:avLst/>
          </a:prstGeom>
        </p:spPr>
      </p:pic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844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F8F8-3ED1-42DA-9F56-0FEEA76DFC4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718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490</Words>
  <Application>Microsoft Office PowerPoint</Application>
  <PresentationFormat>Bildschirmpräsentation (4:3)</PresentationFormat>
  <Paragraphs>154</Paragraphs>
  <Slides>39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</vt:lpstr>
      <vt:lpstr>LNIE II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Sahel imperial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 bambara (bamanankan, Dioula, Julakan)</vt:lpstr>
      <vt:lpstr>PowerPoint-Präsentation</vt:lpstr>
      <vt:lpstr>Fonologia do bambara</vt:lpstr>
      <vt:lpstr>PowerPoint-Präsentation</vt:lpstr>
      <vt:lpstr>PowerPoint-Präsentation</vt:lpstr>
      <vt:lpstr>O esquema básico (!)</vt:lpstr>
      <vt:lpstr>Etapa 1 (iniciar o contato):</vt:lpstr>
      <vt:lpstr>Etapa 2 (pergunta):</vt:lpstr>
      <vt:lpstr>Etapa 3 (a saúde/família)</vt:lpstr>
      <vt:lpstr>Etapa 4 (adeus):</vt:lpstr>
      <vt:lpstr>Análise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anon.</dc:creator>
  <cp:lastModifiedBy>anon.</cp:lastModifiedBy>
  <cp:revision>27</cp:revision>
  <dcterms:created xsi:type="dcterms:W3CDTF">2020-09-16T19:48:23Z</dcterms:created>
  <dcterms:modified xsi:type="dcterms:W3CDTF">2020-09-18T02:03:01Z</dcterms:modified>
</cp:coreProperties>
</file>