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353" r:id="rId2"/>
    <p:sldId id="285" r:id="rId3"/>
    <p:sldId id="428" r:id="rId4"/>
    <p:sldId id="433" r:id="rId5"/>
    <p:sldId id="418" r:id="rId6"/>
    <p:sldId id="475" r:id="rId7"/>
    <p:sldId id="416" r:id="rId8"/>
    <p:sldId id="448" r:id="rId9"/>
    <p:sldId id="449" r:id="rId10"/>
    <p:sldId id="419" r:id="rId11"/>
    <p:sldId id="421" r:id="rId12"/>
    <p:sldId id="476" r:id="rId13"/>
    <p:sldId id="477" r:id="rId14"/>
    <p:sldId id="474" r:id="rId15"/>
    <p:sldId id="473" r:id="rId16"/>
    <p:sldId id="478" r:id="rId17"/>
    <p:sldId id="479" r:id="rId18"/>
    <p:sldId id="453" r:id="rId19"/>
    <p:sldId id="437" r:id="rId20"/>
    <p:sldId id="439" r:id="rId21"/>
    <p:sldId id="443" r:id="rId22"/>
    <p:sldId id="309" r:id="rId23"/>
    <p:sldId id="349" r:id="rId24"/>
    <p:sldId id="458" r:id="rId25"/>
    <p:sldId id="31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71" autoAdjust="0"/>
  </p:normalViewPr>
  <p:slideViewPr>
    <p:cSldViewPr>
      <p:cViewPr varScale="1">
        <p:scale>
          <a:sx n="72" d="100"/>
          <a:sy n="72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8206-14BA-4FB7-8FA0-499853454B75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8521-8300-480F-A532-809ECBC40E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77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793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927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3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90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20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028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43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330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521-8300-480F-A532-809ECBC40EF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3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B4D7-403B-44F3-9EEB-0DAF330B8988}" type="datetimeFigureOut">
              <a:rPr lang="pt-BR" smtClean="0"/>
              <a:pPr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48D1-958E-4A17-8F16-5031EF8C7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T3NEVCI0R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tR7-ghVgD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USHp6ufUt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512" y="1467936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0925" algn="l"/>
              </a:tabLst>
            </a:pPr>
            <a:r>
              <a:rPr kumimoji="0" lang="pt-B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Disciplina</a:t>
            </a: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pt-BR" sz="2800" b="0" i="0" u="none" strike="noStrike" cap="small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Direito Tributário Constitucional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itchFamily="18" charset="0"/>
                <a:cs typeface="Calibri" pitchFamily="34" charset="0"/>
              </a:rPr>
              <a:t>Docentes</a:t>
            </a:r>
            <a:r>
              <a:rPr lang="pt-BR" sz="2800" cap="small" dirty="0">
                <a:latin typeface="+mj-lt"/>
                <a:ea typeface="Times New Roman" pitchFamily="18" charset="0"/>
                <a:cs typeface="Calibri" pitchFamily="34" charset="0"/>
              </a:rPr>
              <a:t>: </a:t>
            </a:r>
            <a:r>
              <a:rPr lang="pt-BR" sz="32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Professor Titular Luís Eduardo </a:t>
            </a:r>
            <a:r>
              <a:rPr lang="pt-BR" sz="3200" b="1" cap="small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Schoueri</a:t>
            </a:r>
            <a:r>
              <a:rPr lang="pt-BR" sz="3200" b="1" cap="small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 e Professor Associado Paulo Ayres Barreto</a:t>
            </a:r>
            <a:endParaRPr lang="pt-BR" sz="3200" cap="small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endParaRPr lang="pt-BR" sz="4200" b="1" dirty="0">
              <a:solidFill>
                <a:srgbClr val="006600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endParaRPr lang="pt-BR" sz="4200" b="1" dirty="0">
              <a:solidFill>
                <a:srgbClr val="006600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r>
              <a:rPr lang="pt-B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Finsocial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endParaRPr lang="pt-BR" sz="4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endParaRPr lang="pt-BR" sz="2800" dirty="0">
              <a:latin typeface="+mj-lt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endParaRPr lang="pt-BR" sz="2800" dirty="0">
              <a:latin typeface="+mj-lt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08.10.2020</a:t>
            </a:r>
          </a:p>
        </p:txBody>
      </p:sp>
      <p:pic>
        <p:nvPicPr>
          <p:cNvPr id="2055" name="Picture 7" descr="http://www.direito.usp.br/images/topo_h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82"/>
            <a:ext cx="9110919" cy="1515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628800"/>
            <a:ext cx="67687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Recurso Extraordinário nº 150.755, de 1992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7624" y="5445224"/>
            <a:ext cx="6840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Porém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diferença entre </a:t>
            </a:r>
            <a:r>
              <a:rPr lang="pt-BR" sz="2400" b="1" dirty="0">
                <a:solidFill>
                  <a:srgbClr val="C00000"/>
                </a:solidFill>
              </a:rPr>
              <a:t>receita bruta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faturamento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 valor teórico, mas não existe na lei: o que o DL 1.940/82 chama de receita bruta é faturamento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96" y="2408926"/>
            <a:ext cx="1814412" cy="267625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843808" y="2348880"/>
            <a:ext cx="5112568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Finsocial não é uma contribuição sobre o faturamento, mas sobre a receita bruta da prestadora de serviço</a:t>
            </a:r>
          </a:p>
          <a:p>
            <a:pPr algn="just"/>
            <a:endParaRPr lang="pt-BR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Sua fundamentação então não é o art. 195 I da CR/88 (para o qual basta a lei ordinária), mas o art. 154 I (competência residual da UF, para o qual é necessário LC)</a:t>
            </a:r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7624" y="5013176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ctr"/>
            <a:r>
              <a:rPr lang="pt-BR" sz="22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Porém, Finsocial seria declarado </a:t>
            </a:r>
            <a:r>
              <a:rPr lang="pt-BR" sz="2200" b="1" u="sng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constitucional</a:t>
            </a:r>
            <a:r>
              <a:rPr lang="pt-BR" sz="22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 recepção no RE 150.755/PE em novembro de 1992</a:t>
            </a:r>
          </a:p>
          <a:p>
            <a:pPr indent="12700" algn="ctr"/>
            <a:endParaRPr lang="pt-BR" sz="2200" b="1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12700" algn="ctr"/>
            <a:r>
              <a:rPr lang="pt-BR" sz="22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(CSL seria declarada constitucional no RE 187.438/RS)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1868631"/>
            <a:ext cx="1800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Elidie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Bifano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29638"/>
            <a:ext cx="504056" cy="37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779912" y="1724615"/>
            <a:ext cx="4392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Risco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iminente declaração de inconstitucionalidade do Finsocial e da CSL pelo STF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19672" y="3318083"/>
            <a:ext cx="5904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Levaria os programas sociais à míngua, o que justificou a criação da </a:t>
            </a:r>
            <a:r>
              <a:rPr lang="pt-BR" sz="2400" b="1" dirty="0" err="1">
                <a:solidFill>
                  <a:srgbClr val="C00000"/>
                </a:solidFill>
              </a:rPr>
              <a:t>Cofins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 30/12/1991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37104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21904" y="1484784"/>
            <a:ext cx="5958408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Finsocial: </a:t>
            </a:r>
            <a:r>
              <a:rPr lang="pt-BR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majoração</a:t>
            </a:r>
            <a:r>
              <a:rPr lang="pt-BR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das alíquotas previstas nas leis nº 7.787, 7.894 e 8.147. O art. 7º da lei 7.787, o art. 1º da lei 7.894 e o art. 1º da lei 8.147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37104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79512" y="3318083"/>
            <a:ext cx="885698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Leo </a:t>
            </a:r>
            <a:r>
              <a:rPr lang="pt-BR" sz="24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Krakowiak</a:t>
            </a:r>
            <a:endParaRPr lang="pt-BR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dirty="0"/>
              <a:t>Finsocial: só poder ser exigido das </a:t>
            </a:r>
            <a:r>
              <a:rPr lang="pt-BR" sz="2000" b="1" dirty="0"/>
              <a:t>(i) </a:t>
            </a:r>
            <a:r>
              <a:rPr lang="pt-BR" sz="2000" dirty="0"/>
              <a:t>instituições financeiras, </a:t>
            </a:r>
            <a:r>
              <a:rPr lang="pt-BR" sz="2000" b="1" dirty="0"/>
              <a:t>(ii) </a:t>
            </a:r>
            <a:r>
              <a:rPr lang="pt-BR" sz="2000" dirty="0"/>
              <a:t>sociedades seguradoras e </a:t>
            </a:r>
            <a:r>
              <a:rPr lang="pt-BR" sz="2000" b="1" dirty="0"/>
              <a:t>(iii) </a:t>
            </a:r>
            <a:r>
              <a:rPr lang="pt-BR" sz="2000" dirty="0"/>
              <a:t>entidades a elas equiparadas, até a instituição da Cofins pela Lei Complementar nº70/91, à alíquota de 0,5% (0,6% em 1988)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STF (RE 150.764-1): </a:t>
            </a:r>
            <a:r>
              <a:rPr lang="pt-BR" sz="2000" b="1" dirty="0"/>
              <a:t>RE 187.436-8 restringiu-se à constitucionalidade das majorações da alíquota de contribuição ao Finsocial instituída pelo art. 28 da Lei 7.738/89, </a:t>
            </a:r>
            <a:r>
              <a:rPr lang="pt-BR" sz="2000" b="1" dirty="0">
                <a:solidFill>
                  <a:srgbClr val="C00000"/>
                </a:solidFill>
              </a:rPr>
              <a:t>sendo aplicável somente às empresas vendedoras de serviços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21904" y="1484784"/>
            <a:ext cx="5958408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Finsocial: </a:t>
            </a:r>
            <a:r>
              <a:rPr lang="pt-BR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majoração</a:t>
            </a:r>
            <a:r>
              <a:rPr lang="pt-BR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das alíquotas previstas nas leis nº 7.787, 7.894 e 8.147. O art. 7º da lei 7.787, o art. 1º da lei 7.894 e o art. 1º da lei 8.147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37104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79512" y="3318083"/>
            <a:ext cx="885698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56 ADCT: exigência de lei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dirty="0"/>
              <a:t>Art. 56. </a:t>
            </a:r>
            <a:r>
              <a:rPr lang="pt-BR" sz="2000" b="1" u="sng" dirty="0">
                <a:solidFill>
                  <a:srgbClr val="C00000"/>
                </a:solidFill>
              </a:rPr>
              <a:t>Até que a lei disponha sobre o art. 195, I</a:t>
            </a:r>
            <a:r>
              <a:rPr lang="pt-BR" sz="2000" dirty="0"/>
              <a:t>, a arrecadação decorrente de, no mínimo, cinco dos seis décimos percentuais correspondentes à alíquota do </a:t>
            </a:r>
            <a:r>
              <a:rPr lang="pt-BR" sz="2000" b="1" dirty="0"/>
              <a:t>Finsocial </a:t>
            </a:r>
            <a:r>
              <a:rPr lang="pt-BR" sz="2000" i="1" dirty="0"/>
              <a:t>de que trata o Decreto-Lei nº 1.940, de 25 de maio de 1982, alterada pelo Decreto-Lei nº 2.049, de 1º de agosto de 1983, pelo Decreto nº 91.236, de 8 de maio de 1985, e pela Lei nº 7.611, de 8 de julho de 1987</a:t>
            </a:r>
            <a:r>
              <a:rPr lang="pt-BR" sz="2000" dirty="0"/>
              <a:t>, passa a integrar a receita da seguridade social, ressalvados, exclusivamente no exercício de 1988, os compromissos assumidos com programas e projetos em andamento.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753652"/>
            <a:ext cx="67687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Recurso Extraordinário nº 187.436, de 1997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47864" y="2708920"/>
            <a:ext cx="489654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Empresas prestadoras de serviços estão obrigadas ao Finsocial à alíquota de 0,5%, pois o art. 56 dos ADCT, ao exigir lei sobre o art. 195 I CR, não tratou deste tipo de empresa, sendo </a:t>
            </a:r>
            <a:r>
              <a:rPr lang="pt-BR" sz="2700" b="1" dirty="0">
                <a:solidFill>
                  <a:srgbClr val="C00000"/>
                </a:solidFill>
              </a:rPr>
              <a:t>válida</a:t>
            </a:r>
            <a:r>
              <a:rPr lang="pt-BR" sz="2700" dirty="0">
                <a:solidFill>
                  <a:srgbClr val="C00000"/>
                </a:solidFill>
              </a:rPr>
              <a:t> 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disposição do Decreto-Lei </a:t>
            </a:r>
          </a:p>
        </p:txBody>
      </p:sp>
      <p:pic>
        <p:nvPicPr>
          <p:cNvPr id="2050" name="Picture 2" descr="https://encrypted-tbn2.gstatic.com/images?q=tbn:ANd9GcRa4JwG79ml71Dwym5sFgTquAAM0evY0O1wI8LjVv8iJCrlD8rz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78" y="2852936"/>
            <a:ext cx="20873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0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3648" y="3068960"/>
            <a:ext cx="61566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Impetra mandado de segurança </a:t>
            </a:r>
          </a:p>
        </p:txBody>
      </p:sp>
      <p:pic>
        <p:nvPicPr>
          <p:cNvPr id="1026" name="Picture 2" descr="http://2viaboleto.com/wp-content/uploads/2013/02/2-via-boleto-enersul-emissao-consul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44" y="1439534"/>
            <a:ext cx="3667856" cy="12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67544" y="3789040"/>
            <a:ext cx="8280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TRF-3: Finsocial não incide sobre empresas prestadoras de serviços</a:t>
            </a:r>
          </a:p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as majorações das leis 7.787/89, 7.894/90 e 8.147/90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47664" y="4798313"/>
            <a:ext cx="6120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STF no RE 187.436 julgou constitucional a majoração sobre empresas prestadoras de serviços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582791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Enersul, em </a:t>
            </a:r>
            <a:r>
              <a:rPr lang="pt-BR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contra-razões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embargos de declaração, argumenta que o precedente não se aplica, pois sua atividade é de venda de </a:t>
            </a:r>
            <a:r>
              <a:rPr lang="pt-BR" sz="2200" b="1" dirty="0">
                <a:solidFill>
                  <a:srgbClr val="C00000"/>
                </a:solidFill>
              </a:rPr>
              <a:t>mercadoria</a:t>
            </a:r>
          </a:p>
        </p:txBody>
      </p:sp>
    </p:spTree>
    <p:extLst>
      <p:ext uri="{BB962C8B-B14F-4D97-AF65-F5344CB8AC3E}">
        <p14:creationId xmlns:p14="http://schemas.microsoft.com/office/powerpoint/2010/main" val="288267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pic>
        <p:nvPicPr>
          <p:cNvPr id="1026" name="Picture 2" descr="http://2viaboleto.com/wp-content/uploads/2013/02/2-via-boleto-enersul-emissao-consul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44" y="1439534"/>
            <a:ext cx="3667856" cy="12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67544" y="3019599"/>
            <a:ext cx="8280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STF aplica o precedente julgando constitucional a majoração para empresas prestadoras de serviços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67544" y="4243735"/>
            <a:ext cx="79928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STF não conhece dos embargos de declaração, pois se trata de questão de prova, não cabível em sede de recurso extraordinário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5590401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Enersul ingressa com Ação Rescisória nº 1.607-1/MS contra o acórdão</a:t>
            </a:r>
            <a:endParaRPr lang="pt-BR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1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pic>
        <p:nvPicPr>
          <p:cNvPr id="1026" name="Picture 2" descr="http://2viaboleto.com/wp-content/uploads/2013/02/2-via-boleto-enersul-emissao-consul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44" y="1439534"/>
            <a:ext cx="3667856" cy="12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3019599"/>
            <a:ext cx="9144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CPC - Art. 485. A sentença de mérito,</a:t>
            </a:r>
          </a:p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transitada em julgado, pode ser rescindida quando:</a:t>
            </a:r>
          </a:p>
          <a:p>
            <a:pPr algn="ctr"/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IX - fundada em </a:t>
            </a:r>
            <a:r>
              <a:rPr lang="pt-BR" sz="2200" b="1" dirty="0">
                <a:solidFill>
                  <a:srgbClr val="C00000"/>
                </a:solidFill>
              </a:rPr>
              <a:t>erro de fato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resultante de atos ou de documentos da causa;</a:t>
            </a:r>
          </a:p>
          <a:p>
            <a:pPr algn="ctr"/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 1o Há erro, quando a sentença admitir um fato inexistente, ou quando considerar inexistente um fato efetivamente ocorrido.</a:t>
            </a:r>
          </a:p>
          <a:p>
            <a:pPr algn="ctr"/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 2o É </a:t>
            </a:r>
            <a:r>
              <a:rPr lang="pt-BR" sz="2200" b="1" u="sng" dirty="0">
                <a:solidFill>
                  <a:srgbClr val="C00000"/>
                </a:solidFill>
              </a:rPr>
              <a:t>indispensável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num como noutro caso, </a:t>
            </a:r>
            <a:r>
              <a:rPr lang="pt-BR" sz="2200" b="1" dirty="0">
                <a:solidFill>
                  <a:srgbClr val="C00000"/>
                </a:solidFill>
              </a:rPr>
              <a:t>que não tenha havido </a:t>
            </a:r>
            <a:r>
              <a:rPr lang="pt-BR" sz="2200" b="1" u="sng" dirty="0">
                <a:solidFill>
                  <a:srgbClr val="C00000"/>
                </a:solidFill>
              </a:rPr>
              <a:t>controvérsia</a:t>
            </a:r>
            <a:r>
              <a:rPr lang="pt-BR" sz="2200" b="1" dirty="0">
                <a:solidFill>
                  <a:srgbClr val="C00000"/>
                </a:solidFill>
              </a:rPr>
              <a:t>, nem </a:t>
            </a:r>
            <a:r>
              <a:rPr lang="pt-BR" sz="2200" b="1" u="sng" dirty="0">
                <a:solidFill>
                  <a:srgbClr val="C00000"/>
                </a:solidFill>
              </a:rPr>
              <a:t>pronunciamento judicial </a:t>
            </a:r>
            <a:r>
              <a:rPr lang="pt-BR" sz="2200" b="1" dirty="0">
                <a:solidFill>
                  <a:srgbClr val="C00000"/>
                </a:solidFill>
              </a:rPr>
              <a:t>sobre o fato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42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Sustentação oral - Contribuinte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1484784"/>
            <a:ext cx="7560840" cy="5155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75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Ação Rescisória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3568" y="2276872"/>
            <a:ext cx="74888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Sustentação oral do Dr. Luiz Gustavo Bichara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30289"/>
            <a:ext cx="2650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611560" y="3573017"/>
            <a:ext cx="74888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Natureza jurídica de energia elétrica é “</a:t>
            </a:r>
            <a:r>
              <a:rPr lang="pt-BR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mercadoria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algn="ctr"/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Independentemente do </a:t>
            </a:r>
            <a:r>
              <a:rPr lang="pt-BR" sz="2200" b="1" u="sng" dirty="0">
                <a:solidFill>
                  <a:srgbClr val="C00000"/>
                </a:solidFill>
              </a:rPr>
              <a:t>erro de fato</a:t>
            </a:r>
            <a:r>
              <a:rPr lang="pt-BR" sz="2200" b="1" dirty="0">
                <a:solidFill>
                  <a:srgbClr val="C00000"/>
                </a:solidFill>
              </a:rPr>
              <a:t>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TRF-3, que julgou matéria diversa daquela versada nos autos, o objeto social da empresa não se alterou</a:t>
            </a:r>
          </a:p>
          <a:p>
            <a:pPr algn="ctr"/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PGFN se aproveitou do equívoco do TRF-3 para </a:t>
            </a:r>
            <a:r>
              <a:rPr lang="pt-BR" sz="2200" b="1" u="sng" dirty="0">
                <a:solidFill>
                  <a:srgbClr val="C00000"/>
                </a:solidFill>
              </a:rPr>
              <a:t>induzir a erro</a:t>
            </a:r>
            <a:r>
              <a:rPr lang="pt-BR" sz="2200" b="1" dirty="0">
                <a:solidFill>
                  <a:srgbClr val="C00000"/>
                </a:solidFill>
              </a:rPr>
              <a:t>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STF, como se o objeto da discussão fosse a incidência de Finsocial sobre prestadora de serviços</a:t>
            </a:r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Sustentação Oral – Contribuinte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91880" y="6258798"/>
            <a:ext cx="2088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Duração: 7’ e 58”</a:t>
            </a:r>
            <a:endParaRPr lang="pt-BR" sz="1600" b="1" u="sng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390FCB-B136-466E-A6E2-FC8B43DB8593}"/>
              </a:ext>
            </a:extLst>
          </p:cNvPr>
          <p:cNvSpPr txBox="1"/>
          <p:nvPr/>
        </p:nvSpPr>
        <p:spPr>
          <a:xfrm>
            <a:off x="2663788" y="3244334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https://youtu.be/mT3NEVCI0RM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34000">
              <a:schemeClr val="accent2">
                <a:lumMod val="60000"/>
                <a:lumOff val="40000"/>
              </a:schemeClr>
            </a:gs>
            <a:gs pos="0">
              <a:schemeClr val="accent2">
                <a:lumMod val="50000"/>
              </a:schemeClr>
            </a:gs>
            <a:gs pos="17071">
              <a:schemeClr val="accent2">
                <a:lumMod val="75000"/>
              </a:schemeClr>
            </a:gs>
            <a:gs pos="67000">
              <a:schemeClr val="accent2">
                <a:lumMod val="20000"/>
                <a:lumOff val="80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21328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Arial" pitchFamily="34" charset="0"/>
              </a:rPr>
              <a:t>Contextualização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74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Voto Min. Joaquim Barbosa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91880" y="6165304"/>
            <a:ext cx="2088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Duração: 3’ e 05”</a:t>
            </a:r>
            <a:endParaRPr lang="pt-BR" sz="1600" b="1" u="sng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AD82E2-805F-4694-A206-8AE9356B4AE6}"/>
              </a:ext>
            </a:extLst>
          </p:cNvPr>
          <p:cNvSpPr txBox="1"/>
          <p:nvPr/>
        </p:nvSpPr>
        <p:spPr>
          <a:xfrm>
            <a:off x="2816932" y="3244334"/>
            <a:ext cx="3150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https://youtu.be/6tR7-ghVgDc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91880" y="6165304"/>
            <a:ext cx="2088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Duração: 7’ e 34”</a:t>
            </a:r>
            <a:endParaRPr lang="pt-BR" sz="1600" b="1" u="sng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7AC9D3-7C37-4208-9FE0-FE8811A9C96E}"/>
              </a:ext>
            </a:extLst>
          </p:cNvPr>
          <p:cNvSpPr txBox="1"/>
          <p:nvPr/>
        </p:nvSpPr>
        <p:spPr>
          <a:xfrm>
            <a:off x="2960948" y="3244334"/>
            <a:ext cx="3150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https://youtu.be/qUSHp6ufUtc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pPr algn="l"/>
            <a:r>
              <a:rPr lang="pt-BR" sz="4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Resultado do julgamento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1193"/>
            <a:ext cx="1000727" cy="14276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tângulo 4"/>
          <p:cNvSpPr/>
          <p:nvPr/>
        </p:nvSpPr>
        <p:spPr>
          <a:xfrm>
            <a:off x="556320" y="1857013"/>
            <a:ext cx="8048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Decisão</a:t>
            </a:r>
            <a:r>
              <a:rPr lang="pt-BR" sz="24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EMENTA: AÇÃO RESCISÓRIA. INOVAÇÃO NA LIDE. INOCORRÊNCIA. PEDIDO DO RECURSO EXTRAORDINÁRIO MENOS ABRANGENTE DO QUE O DA PETIÇÃO INICIAL. RELAÇÃO DE </a:t>
            </a:r>
            <a:r>
              <a:rPr lang="pt-BR" sz="2400" b="1" dirty="0">
                <a:solidFill>
                  <a:srgbClr val="C00000"/>
                </a:solidFill>
              </a:rPr>
              <a:t>CONTINÊNCIA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NÃO DE PREJUDICIALIDADE. </a:t>
            </a:r>
            <a:r>
              <a:rPr lang="pt-BR" sz="2400" b="1" dirty="0">
                <a:solidFill>
                  <a:srgbClr val="C00000"/>
                </a:solidFill>
              </a:rPr>
              <a:t>ENERGIA ELÉTRICA. </a:t>
            </a:r>
            <a:r>
              <a:rPr lang="pt-BR" sz="2400" b="1" u="sng" dirty="0">
                <a:solidFill>
                  <a:srgbClr val="C00000"/>
                </a:solidFill>
              </a:rPr>
              <a:t>MERCADORIA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ART. 155, § 2º, "B", DA CB/88; ART. 34, § 9º, DO ADCT. EMPRESA MERCANTIL QUALIFICADA COMO EMPRESA PRESTADORA DE SERVIÇO. </a:t>
            </a:r>
            <a:r>
              <a:rPr lang="pt-BR" sz="2400" b="1" u="sng" dirty="0">
                <a:solidFill>
                  <a:srgbClr val="C00000"/>
                </a:solidFill>
              </a:rPr>
              <a:t>ERRO DE FATO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ART. 485, IX, §§ 1º E 2º, DO CPC. ATRIBUIÇÃO DE OBJETO SOCIAL INEXISTENTE. AUSÊNCIA DE CONTROVÉRSIA SOBRE O FATO. FINSOCIAL. </a:t>
            </a:r>
            <a:r>
              <a:rPr lang="pt-BR" sz="2400" b="1" dirty="0">
                <a:solidFill>
                  <a:srgbClr val="C00000"/>
                </a:solidFill>
              </a:rPr>
              <a:t>INCIDÊNCIA DA ALÍQUOTA APLICADA ÀS EMPRESAS MERCANTIS (0,5%)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ART. 1º, § 1º, DO DECRETO-LEI N. 1.940/82.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Questões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0512" y="2636912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cap="small" dirty="0"/>
              <a:t>Dúvidas?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400" b="1" cap="small" dirty="0"/>
          </a:p>
          <a:p>
            <a:endParaRPr lang="pt-BR" sz="2400" b="1" cap="small" dirty="0"/>
          </a:p>
        </p:txBody>
      </p:sp>
    </p:spTree>
    <p:extLst>
      <p:ext uri="{BB962C8B-B14F-4D97-AF65-F5344CB8AC3E}">
        <p14:creationId xmlns:p14="http://schemas.microsoft.com/office/powerpoint/2010/main" val="197720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Gustavo Bichara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225226"/>
            <a:ext cx="1212143" cy="1131334"/>
          </a:xfrm>
          <a:prstGeom prst="rect">
            <a:avLst/>
          </a:prstGeom>
        </p:spPr>
      </p:pic>
      <p:pic>
        <p:nvPicPr>
          <p:cNvPr id="2056" name="Picture 8" descr="http://www.mottabicalho.adv.br/wp-content/uploads/2013/03/analise-5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0" y="4149080"/>
            <a:ext cx="1095406" cy="14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211279"/>
            <a:ext cx="2857500" cy="53721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3563888" y="1268760"/>
            <a:ext cx="4608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Bacharel Universidade Cândido Mendes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563888" y="1700808"/>
            <a:ext cx="540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of Instruction for Lawyers da Harvard LS</a:t>
            </a:r>
            <a:endParaRPr lang="pt-BR" sz="2000" b="1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563888" y="2132856"/>
            <a:ext cx="5580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 IBMEC, UNIGRANRIO, FGV e outros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563888" y="2564904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 Associação Brasileira de Direito Financeiro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563888" y="2956882"/>
            <a:ext cx="5832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Membro do General </a:t>
            </a:r>
            <a:r>
              <a:rPr 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Council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IFA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563888" y="3388930"/>
            <a:ext cx="540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Procurador Especial Tributário do Conselho Federal da OAB e Procurador Geral da OAB/RJ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140" y="4165167"/>
            <a:ext cx="1949375" cy="1251451"/>
          </a:xfrm>
          <a:prstGeom prst="rect">
            <a:avLst/>
          </a:prstGeom>
        </p:spPr>
      </p:pic>
      <p:sp>
        <p:nvSpPr>
          <p:cNvPr id="5" name="AutoShape 2" descr="http://www.machadoassociados.com.br/userfiles/Premiacoes/chambers_2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171" y="5075375"/>
            <a:ext cx="1200329" cy="1608441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4515" y="5445224"/>
            <a:ext cx="1312565" cy="10115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1333" y="4869160"/>
            <a:ext cx="1231214" cy="1448488"/>
          </a:xfrm>
          <a:prstGeom prst="rect">
            <a:avLst/>
          </a:prstGeom>
        </p:spPr>
      </p:pic>
      <p:sp>
        <p:nvSpPr>
          <p:cNvPr id="8" name="AutoShape 4" descr="http://www.dyoung.com/assets/images/News%20images/lawyermonthly_ipfirmawar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0805" y="5660275"/>
            <a:ext cx="2190151" cy="11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21" grpId="0" build="p"/>
      <p:bldP spid="25" grpId="0" build="p"/>
      <p:bldP spid="27" grpId="0" build="p"/>
      <p:bldP spid="2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42619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endParaRPr lang="pt-BR" sz="3200" b="1" dirty="0">
              <a:solidFill>
                <a:srgbClr val="006600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endParaRPr lang="pt-BR" sz="4000" b="1" cap="small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r>
              <a:rPr lang="pt-BR" sz="9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Obrigado!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endParaRPr lang="pt-BR" dirty="0">
              <a:latin typeface="+mj-lt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r>
              <a:rPr lang="pt-BR" sz="3200" b="1" cap="small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leonardo.branco@usp.br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50925" algn="l"/>
              </a:tabLst>
            </a:pPr>
            <a:r>
              <a:rPr lang="pt-BR" sz="3200" b="1" cap="small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tulio.venturini.souza@usp.br</a:t>
            </a:r>
          </a:p>
        </p:txBody>
      </p:sp>
      <p:pic>
        <p:nvPicPr>
          <p:cNvPr id="2055" name="Picture 7" descr="http://www.direito.usp.br/images/topo_h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82"/>
            <a:ext cx="9110919" cy="1515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03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628800"/>
            <a:ext cx="67687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Constituições de 1946 e de 1967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3568" y="2543413"/>
            <a:ext cx="75608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Constituição de 1946 – </a:t>
            </a:r>
            <a:r>
              <a:rPr lang="pt-BR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157.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(...) IV - </a:t>
            </a:r>
            <a:r>
              <a:rPr lang="pt-BR" sz="2200" b="1" dirty="0">
                <a:solidFill>
                  <a:srgbClr val="C00000"/>
                </a:solidFill>
              </a:rPr>
              <a:t>participação obrigatória e direta do trabalhador nos lucros da empresa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nos termos e pela forma que a lei determinar</a:t>
            </a:r>
          </a:p>
          <a:p>
            <a:pPr algn="just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Constituição de 1967 – Art. 165.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Constituição assegura aos trabalhadores os seguintes direitos, além de outros que, nos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têrmos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lei, visem à melhoria de sua condição social: (...) V - </a:t>
            </a:r>
            <a:r>
              <a:rPr lang="pt-BR" sz="2200" b="1" dirty="0">
                <a:solidFill>
                  <a:srgbClr val="C00000"/>
                </a:solidFill>
              </a:rPr>
              <a:t>integração na vida e no desenvolvimento da </a:t>
            </a:r>
            <a:r>
              <a:rPr lang="pt-BR" sz="2200" b="1" dirty="0" err="1">
                <a:solidFill>
                  <a:srgbClr val="C00000"/>
                </a:solidFill>
              </a:rPr>
              <a:t>emprêsa</a:t>
            </a:r>
            <a:r>
              <a:rPr lang="pt-BR" sz="2200" b="1" dirty="0">
                <a:solidFill>
                  <a:srgbClr val="C00000"/>
                </a:solidFill>
              </a:rPr>
              <a:t>, com participação nos lucros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e, excepcionalmente, na gestão, segundo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fôr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estabelecido em lei (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628800"/>
            <a:ext cx="67687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Edição da Lei Complementar nº 7, de 1970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2204864"/>
            <a:ext cx="78488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1º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instituído (...) o 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Integração Social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2200" b="1" dirty="0">
                <a:solidFill>
                  <a:srgbClr val="FF0000"/>
                </a:solidFill>
              </a:rPr>
              <a:t>PIS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destinado a promover a </a:t>
            </a:r>
            <a:r>
              <a:rPr lang="pt-BR" sz="2200" b="1" dirty="0">
                <a:solidFill>
                  <a:srgbClr val="C00000"/>
                </a:solidFill>
              </a:rPr>
              <a:t>integração do empregado na vida e no desenvolvimento das empresas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3º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Fundo de Participação será constituído por duas parcelas: a) a primeira, mediante dedução do Imposto de Renda devido (...); b) a segunda, com recursos próprios da empresa, calculados com base no </a:t>
            </a:r>
            <a:r>
              <a:rPr lang="pt-BR" sz="2200" b="1" u="sng" dirty="0">
                <a:solidFill>
                  <a:srgbClr val="FF0000"/>
                </a:solidFill>
              </a:rPr>
              <a:t>faturamento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6º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(...) Parágrafo único - A contribuição de julho será calculada com base no </a:t>
            </a:r>
            <a:r>
              <a:rPr lang="pt-BR" sz="2200" b="1" dirty="0">
                <a:solidFill>
                  <a:srgbClr val="FF0000"/>
                </a:solidFill>
              </a:rPr>
              <a:t>faturamento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janeiro; a de agosto, com base no </a:t>
            </a:r>
            <a:r>
              <a:rPr lang="pt-BR" sz="2200" b="1" dirty="0">
                <a:solidFill>
                  <a:srgbClr val="FF0000"/>
                </a:solidFill>
              </a:rPr>
              <a:t>faturamento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fevereiro; e assim sucessivamente.</a:t>
            </a:r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628800"/>
            <a:ext cx="67687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Decreto-Lei nº 1.940/82 – Finsocial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2717626"/>
            <a:ext cx="75608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1º Fica instituída, na forma prevista neste decreto-lei, o Finsocial</a:t>
            </a:r>
          </a:p>
          <a:p>
            <a:pPr algn="just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 1º A contribuição social de que trata este artigo será de 0,5% (meio por cento), e incidirá sobre a receita bruta das empresas públicas e privadas que realizam </a:t>
            </a:r>
            <a:r>
              <a:rPr lang="pt-BR" sz="2400" b="1" dirty="0">
                <a:solidFill>
                  <a:srgbClr val="C00000"/>
                </a:solidFill>
              </a:rPr>
              <a:t>(i)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venda de mercadorias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bem como </a:t>
            </a:r>
            <a:r>
              <a:rPr lang="pt-BR" sz="2400" b="1" dirty="0">
                <a:solidFill>
                  <a:srgbClr val="C00000"/>
                </a:solidFill>
              </a:rPr>
              <a:t>(ii)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das </a:t>
            </a:r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instituições financeiras e das sociedades seguradoras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628800"/>
            <a:ext cx="67687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Decreto-Lei nº 2.397/87 – Base de Cálculo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2204864"/>
            <a:ext cx="741682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Altera Decreto-Lei 1.940/82: base de cálculo é a receita bruta, inclusive para prestadoras de serviços</a:t>
            </a:r>
          </a:p>
          <a:p>
            <a:pPr algn="just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1º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instituída (...) contribuição social destinada a custear </a:t>
            </a:r>
            <a:r>
              <a:rPr lang="pt-BR" sz="2400" b="1" dirty="0">
                <a:solidFill>
                  <a:srgbClr val="C00000"/>
                </a:solidFill>
              </a:rPr>
              <a:t>investimentos de caráter assistencial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alimentação, habitação popular, saúde, educação, e amparo ao pequeno agricultor.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 1° A contribuição social (...) será de 0,5% e incidirá mensalmente sobre:  a) a </a:t>
            </a:r>
            <a:r>
              <a:rPr lang="pt-BR" sz="2400" b="1" u="sng" dirty="0">
                <a:solidFill>
                  <a:srgbClr val="C00000"/>
                </a:solidFill>
              </a:rPr>
              <a:t>receita bruta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</a:t>
            </a:r>
            <a:r>
              <a:rPr lang="pt-BR" sz="2400" b="1" dirty="0">
                <a:solidFill>
                  <a:srgbClr val="C00000"/>
                </a:solidFill>
              </a:rPr>
              <a:t>vendas de mercadorias </a:t>
            </a:r>
            <a:r>
              <a:rPr lang="pt-BR" sz="2400" dirty="0">
                <a:solidFill>
                  <a:srgbClr val="C00000"/>
                </a:solidFill>
              </a:rPr>
              <a:t>e de </a:t>
            </a:r>
            <a:r>
              <a:rPr lang="pt-BR" sz="2400" b="1" dirty="0">
                <a:solidFill>
                  <a:srgbClr val="C00000"/>
                </a:solidFill>
              </a:rPr>
              <a:t>mercadorias e serviços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qualquer natureza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9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628800"/>
            <a:ext cx="67687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191, inciso I da CR/88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2564904"/>
            <a:ext cx="784887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195. 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seguridade social 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será financiada por toda a sociedade, de forma direta e indireta, nos termos da lei, mediante recursos provenientes (...) das seguintes contribuições sociais: I - dos empregadores, incidente sobre a </a:t>
            </a:r>
            <a:r>
              <a:rPr lang="pt-BR" sz="27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folha de salários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</a:t>
            </a:r>
            <a:r>
              <a:rPr lang="pt-BR" sz="2700" b="1" u="sng" dirty="0">
                <a:solidFill>
                  <a:srgbClr val="C00000"/>
                </a:solidFill>
              </a:rPr>
              <a:t>faturamento</a:t>
            </a:r>
            <a:r>
              <a:rPr lang="pt-BR" sz="2700" dirty="0">
                <a:solidFill>
                  <a:srgbClr val="C00000"/>
                </a:solidFill>
              </a:rPr>
              <a:t> 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o </a:t>
            </a:r>
            <a:r>
              <a:rPr lang="pt-BR" sz="27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lucro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941168"/>
            <a:ext cx="37104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39552" y="5518393"/>
            <a:ext cx="78488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Fontes de custeio da seguridade social</a:t>
            </a:r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628800"/>
            <a:ext cx="67687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Questão: Finsocial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2564904"/>
            <a:ext cx="78488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</a:rPr>
              <a:t>Contribuição social 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tem por fundamento de validade o art. 195 CR, sendo bastante edição de lei ordinária para ser instituído?</a:t>
            </a:r>
          </a:p>
          <a:p>
            <a:pPr algn="ctr"/>
            <a:endParaRPr lang="pt-BR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</a:t>
            </a:r>
          </a:p>
          <a:p>
            <a:pPr algn="ctr"/>
            <a:endParaRPr lang="pt-BR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700" b="1" dirty="0">
                <a:solidFill>
                  <a:srgbClr val="C00000"/>
                </a:solidFill>
              </a:rPr>
              <a:t>Tributo novo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 espécie imposto, que precisa obedecer aos requisitos do art. 154 I CR?</a:t>
            </a:r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638944"/>
          </a:xfrm>
          <a:solidFill>
            <a:schemeClr val="accent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Finsocial – Contextualização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55576" y="1628800"/>
            <a:ext cx="705678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Contribuinte: Finsocial não é uma contribuição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2420888"/>
            <a:ext cx="7848872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</a:rPr>
              <a:t>Contribuição social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nos termos do</a:t>
            </a:r>
            <a:r>
              <a:rPr lang="pt-BR" sz="2700" dirty="0">
                <a:solidFill>
                  <a:srgbClr val="C00000"/>
                </a:solidFill>
              </a:rPr>
              <a:t> </a:t>
            </a:r>
            <a:r>
              <a:rPr lang="pt-B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195 CR, pode ter 3 bases de cálculo (fontes de custeio):</a:t>
            </a:r>
          </a:p>
          <a:p>
            <a:pPr algn="ctr"/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Folha de salários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Faturamento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Lucro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4523636"/>
            <a:ext cx="741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Decreto-Lei 1.940/82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base de cálculo do Finsocial, por outro lado, é a </a:t>
            </a:r>
            <a:r>
              <a:rPr lang="pt-BR" sz="2400" b="1" u="sng" dirty="0">
                <a:solidFill>
                  <a:srgbClr val="C00000"/>
                </a:solidFill>
              </a:rPr>
              <a:t>receita bruta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(mercadorias e serviços)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980" y="5445224"/>
            <a:ext cx="2650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755576" y="5766355"/>
            <a:ext cx="741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Contribuintes levam a questão ao Poder Judiciário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necessidade de LC para exercício da competência residual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66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15624</TotalTime>
  <Words>1676</Words>
  <Application>Microsoft Office PowerPoint</Application>
  <PresentationFormat>Apresentação na tela (4:3)</PresentationFormat>
  <Paragraphs>156</Paragraphs>
  <Slides>25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Arno Pro Smbd</vt:lpstr>
      <vt:lpstr>Bookman Old Style</vt:lpstr>
      <vt:lpstr>Calibri</vt:lpstr>
      <vt:lpstr>Times New Roman</vt:lpstr>
      <vt:lpstr>Wingdings</vt:lpstr>
      <vt:lpstr>Tema do Office</vt:lpstr>
      <vt:lpstr>Apresentação do PowerPoint</vt:lpstr>
      <vt:lpstr> </vt:lpstr>
      <vt:lpstr>PIS – Contextualização</vt:lpstr>
      <vt:lpstr>PIS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Finsocial – Contextualização</vt:lpstr>
      <vt:lpstr>Sustentação oral - Contribuinte</vt:lpstr>
      <vt:lpstr>Sustentação Oral – Contribuinte</vt:lpstr>
      <vt:lpstr>Voto Min. Joaquim Barbosa</vt:lpstr>
      <vt:lpstr>Debates</vt:lpstr>
      <vt:lpstr>   Resultado do julgamento</vt:lpstr>
      <vt:lpstr>Outras Questões</vt:lpstr>
      <vt:lpstr>Luiz Gustavo Bichara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CAIO TAKANO</dc:creator>
  <cp:lastModifiedBy>Túlio Venturini de Souza | DAS Advogados</cp:lastModifiedBy>
  <cp:revision>647</cp:revision>
  <dcterms:created xsi:type="dcterms:W3CDTF">2012-04-17T00:21:09Z</dcterms:created>
  <dcterms:modified xsi:type="dcterms:W3CDTF">2020-10-07T14:07:42Z</dcterms:modified>
</cp:coreProperties>
</file>