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359" r:id="rId2"/>
    <p:sldId id="532" r:id="rId3"/>
    <p:sldId id="533" r:id="rId4"/>
    <p:sldId id="534" r:id="rId5"/>
    <p:sldId id="535" r:id="rId6"/>
    <p:sldId id="539" r:id="rId7"/>
    <p:sldId id="489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476" r:id="rId16"/>
    <p:sldId id="540" r:id="rId17"/>
    <p:sldId id="541" r:id="rId18"/>
    <p:sldId id="542" r:id="rId19"/>
    <p:sldId id="537" r:id="rId20"/>
    <p:sldId id="538" r:id="rId21"/>
    <p:sldId id="523" r:id="rId22"/>
    <p:sldId id="524" r:id="rId23"/>
    <p:sldId id="525" r:id="rId24"/>
    <p:sldId id="528" r:id="rId25"/>
    <p:sldId id="526" r:id="rId26"/>
    <p:sldId id="527" r:id="rId27"/>
    <p:sldId id="529" r:id="rId28"/>
    <p:sldId id="530" r:id="rId29"/>
    <p:sldId id="531" r:id="rId30"/>
    <p:sldId id="490" r:id="rId31"/>
    <p:sldId id="491" r:id="rId32"/>
    <p:sldId id="492" r:id="rId33"/>
    <p:sldId id="493" r:id="rId34"/>
    <p:sldId id="478" r:id="rId35"/>
    <p:sldId id="480" r:id="rId36"/>
    <p:sldId id="494" r:id="rId37"/>
    <p:sldId id="495" r:id="rId38"/>
    <p:sldId id="431" r:id="rId39"/>
    <p:sldId id="432" r:id="rId40"/>
    <p:sldId id="508" r:id="rId41"/>
    <p:sldId id="506" r:id="rId42"/>
    <p:sldId id="452" r:id="rId43"/>
    <p:sldId id="507" r:id="rId44"/>
    <p:sldId id="509" r:id="rId45"/>
    <p:sldId id="510" r:id="rId46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59AC3"/>
    <a:srgbClr val="A383B5"/>
    <a:srgbClr val="009900"/>
    <a:srgbClr val="FF3300"/>
    <a:srgbClr val="CC0000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4" autoAdjust="0"/>
    <p:restoredTop sz="94683" autoAdjust="0"/>
  </p:normalViewPr>
  <p:slideViewPr>
    <p:cSldViewPr>
      <p:cViewPr>
        <p:scale>
          <a:sx n="77" d="100"/>
          <a:sy n="77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notesViewPr>
    <p:cSldViewPr>
      <p:cViewPr varScale="1">
        <p:scale>
          <a:sx n="53" d="100"/>
          <a:sy n="53" d="100"/>
        </p:scale>
        <p:origin x="-1872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REYNALDO\educa&#231;&#227;o\IDEB_E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REYNALDO\educa&#231;&#227;o\IDEB_EM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REYNALDO\educa&#231;&#227;o\IDEB_EM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IDEB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IDEB AI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Plan1!$A$2:$A$10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Plan1!$B$2:$B$10</c:f>
              <c:numCache>
                <c:formatCode>General</c:formatCode>
                <c:ptCount val="9"/>
                <c:pt idx="0">
                  <c:v>3.8</c:v>
                </c:pt>
                <c:pt idx="1">
                  <c:v>3.6</c:v>
                </c:pt>
                <c:pt idx="2">
                  <c:v>3.5</c:v>
                </c:pt>
                <c:pt idx="3">
                  <c:v>3.6</c:v>
                </c:pt>
                <c:pt idx="4">
                  <c:v>3.8</c:v>
                </c:pt>
                <c:pt idx="5">
                  <c:v>4.2</c:v>
                </c:pt>
                <c:pt idx="6">
                  <c:v>4.5999999999999996</c:v>
                </c:pt>
                <c:pt idx="7">
                  <c:v>5</c:v>
                </c:pt>
                <c:pt idx="8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05888"/>
        <c:axId val="62807424"/>
      </c:lineChart>
      <c:catAx>
        <c:axId val="628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2807424"/>
        <c:crosses val="autoZero"/>
        <c:auto val="1"/>
        <c:lblAlgn val="ctr"/>
        <c:lblOffset val="100"/>
        <c:noMultiLvlLbl val="0"/>
      </c:catAx>
      <c:valAx>
        <c:axId val="62807424"/>
        <c:scaling>
          <c:orientation val="minMax"/>
          <c:max val="6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2805888"/>
        <c:crosses val="autoZero"/>
        <c:crossBetween val="between"/>
        <c:majorUnit val="0.3000000000000003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/>
              <a:t>IDEB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IDEB AF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dLbls>
            <c:spPr>
              <a:ln w="28575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Plan1!$A$2:$A$10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Plan1!$C$2:$C$10</c:f>
              <c:numCache>
                <c:formatCode>General</c:formatCode>
                <c:ptCount val="9"/>
                <c:pt idx="0">
                  <c:v>3.9</c:v>
                </c:pt>
                <c:pt idx="1">
                  <c:v>3.7</c:v>
                </c:pt>
                <c:pt idx="2">
                  <c:v>3.7</c:v>
                </c:pt>
                <c:pt idx="3">
                  <c:v>3.6</c:v>
                </c:pt>
                <c:pt idx="4">
                  <c:v>3.5</c:v>
                </c:pt>
                <c:pt idx="5">
                  <c:v>3.8</c:v>
                </c:pt>
                <c:pt idx="6">
                  <c:v>4</c:v>
                </c:pt>
                <c:pt idx="7">
                  <c:v>4.0999999999999996</c:v>
                </c:pt>
                <c:pt idx="8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54208"/>
        <c:axId val="63055744"/>
      </c:lineChart>
      <c:catAx>
        <c:axId val="6305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55744"/>
        <c:crosses val="autoZero"/>
        <c:auto val="1"/>
        <c:lblAlgn val="ctr"/>
        <c:lblOffset val="100"/>
        <c:noMultiLvlLbl val="0"/>
      </c:catAx>
      <c:valAx>
        <c:axId val="63055744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54208"/>
        <c:crosses val="autoZero"/>
        <c:crossBetween val="between"/>
        <c:majorUnit val="0.3000000000000003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/>
              <a:t>IDEB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IDEB EM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Plan1!$A$2:$A$10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Plan1!$D$2:$D$10</c:f>
              <c:numCache>
                <c:formatCode>General</c:formatCode>
                <c:ptCount val="9"/>
                <c:pt idx="0">
                  <c:v>4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81088"/>
        <c:axId val="63099264"/>
      </c:lineChart>
      <c:catAx>
        <c:axId val="630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99264"/>
        <c:crosses val="autoZero"/>
        <c:auto val="1"/>
        <c:lblAlgn val="ctr"/>
        <c:lblOffset val="100"/>
        <c:noMultiLvlLbl val="0"/>
      </c:catAx>
      <c:valAx>
        <c:axId val="63099264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81088"/>
        <c:crosses val="autoZero"/>
        <c:crossBetween val="between"/>
        <c:majorUnit val="0.3000000000000003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EB89CDD3-E4F3-4A3C-A07E-4E096396CA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36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288" y="0"/>
            <a:ext cx="30654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8875" y="722313"/>
            <a:ext cx="4622800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403725"/>
            <a:ext cx="50831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654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288" y="8809038"/>
            <a:ext cx="30654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D9B9E361-29FE-4658-A4F3-D96E9CCCBC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63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288722-DF12-465D-AE15-13186F2C4865}" type="slidenum">
              <a:rPr kumimoji="0" lang="pt-BR" altLang="pt-BR" sz="1200" smtClean="0">
                <a:latin typeface="Arial" charset="0"/>
              </a:rPr>
              <a:pPr eaLnBrk="1" hangingPunct="1"/>
              <a:t>1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3AC929-5841-47D0-B489-F082023E42F2}" type="slidenum">
              <a:rPr kumimoji="0" lang="pt-BR" altLang="pt-BR" sz="1200" smtClean="0">
                <a:latin typeface="Arial" charset="0"/>
              </a:rPr>
              <a:pPr eaLnBrk="1" hangingPunct="1"/>
              <a:t>38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818F64-F164-44F2-8807-6984DF1E453C}" type="slidenum">
              <a:rPr kumimoji="0" lang="pt-BR" altLang="pt-BR" sz="1200" smtClean="0">
                <a:latin typeface="Arial" charset="0"/>
              </a:rPr>
              <a:pPr eaLnBrk="1" hangingPunct="1"/>
              <a:t>39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0BD54B-88B5-4D95-9DDC-6A236069E363}" type="slidenum">
              <a:rPr kumimoji="0" lang="pt-BR" altLang="pt-BR" sz="1200" smtClean="0">
                <a:latin typeface="Arial" charset="0"/>
              </a:rPr>
              <a:pPr eaLnBrk="1" hangingPunct="1"/>
              <a:t>40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C72D86-BC00-417D-8CCC-500FB0E603CA}" type="slidenum">
              <a:rPr kumimoji="0" lang="pt-BR" altLang="pt-BR" sz="1200" smtClean="0">
                <a:latin typeface="Arial" charset="0"/>
              </a:rPr>
              <a:pPr eaLnBrk="1" hangingPunct="1"/>
              <a:t>41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AC5C9E-C5F6-4C81-9E7F-33C53D2678CC}" type="slidenum">
              <a:rPr kumimoji="0" lang="pt-BR" altLang="pt-BR" sz="1200" smtClean="0">
                <a:latin typeface="Arial" charset="0"/>
              </a:rPr>
              <a:pPr eaLnBrk="1" hangingPunct="1"/>
              <a:t>43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1A2E4D-9F59-4AF7-9F8C-E1C0476B4CB3}" type="slidenum">
              <a:rPr kumimoji="0" lang="pt-BR" altLang="pt-BR" sz="1200" smtClean="0">
                <a:latin typeface="Arial" charset="0"/>
              </a:rPr>
              <a:pPr eaLnBrk="1" hangingPunct="1"/>
              <a:t>44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FDDFA0-36A8-4006-BB5A-EB65E3E9CBF0}" type="slidenum">
              <a:rPr kumimoji="0" lang="pt-BR" altLang="pt-BR" sz="1200" smtClean="0">
                <a:latin typeface="Arial" charset="0"/>
              </a:rPr>
              <a:pPr eaLnBrk="1" hangingPunct="1"/>
              <a:t>45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C24FBC-8FF7-405F-AAF2-38711D0CDE80}" type="slidenum">
              <a:rPr kumimoji="0" lang="pt-BR" altLang="pt-BR" sz="1200" smtClean="0">
                <a:latin typeface="Arial" charset="0"/>
              </a:rPr>
              <a:pPr eaLnBrk="1" hangingPunct="1"/>
              <a:t>7</a:t>
            </a:fld>
            <a:endParaRPr kumimoji="0" lang="pt-BR" altLang="pt-BR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1D7EE9-664E-407E-A98F-BD97E8C5F3E1}" type="slidenum">
              <a:rPr kumimoji="0" lang="pt-BR" altLang="pt-BR" sz="1200" smtClean="0">
                <a:latin typeface="Arial" charset="0"/>
              </a:rPr>
              <a:pPr eaLnBrk="1" hangingPunct="1"/>
              <a:t>15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1BFDDF-D3BB-4642-94C8-4069AC294421}" type="slidenum">
              <a:rPr kumimoji="0" lang="pt-BR" altLang="pt-BR" sz="1200" smtClean="0">
                <a:latin typeface="Arial" charset="0"/>
              </a:rPr>
              <a:pPr eaLnBrk="1" hangingPunct="1"/>
              <a:t>21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5CA4BD-A9DC-4AC5-8D2B-426284CB3394}" type="slidenum">
              <a:rPr kumimoji="0" lang="pt-BR" altLang="pt-BR" sz="1200" smtClean="0">
                <a:latin typeface="Arial" charset="0"/>
              </a:rPr>
              <a:pPr eaLnBrk="1" hangingPunct="1"/>
              <a:t>24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60E0D3-F877-4472-B899-CFEAE693AB2E}" type="slidenum">
              <a:rPr kumimoji="0" lang="pt-BR" altLang="pt-BR" sz="1200" smtClean="0">
                <a:latin typeface="Arial" charset="0"/>
              </a:rPr>
              <a:pPr eaLnBrk="1" hangingPunct="1"/>
              <a:t>27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A97571-3765-4393-9124-24AA8B0165DC}" type="slidenum">
              <a:rPr kumimoji="0" lang="pt-BR" altLang="pt-BR" sz="1200" smtClean="0">
                <a:latin typeface="Arial" charset="0"/>
              </a:rPr>
              <a:pPr eaLnBrk="1" hangingPunct="1"/>
              <a:t>29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56E253-FF37-4D96-A96C-D291C8CAC5DC}" type="slidenum">
              <a:rPr kumimoji="0" lang="pt-BR" altLang="pt-BR" sz="1200" smtClean="0">
                <a:latin typeface="Arial" charset="0"/>
              </a:rPr>
              <a:pPr eaLnBrk="1" hangingPunct="1"/>
              <a:t>34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22EA40-0BAB-4A27-8C80-FFFE50089903}" type="slidenum">
              <a:rPr kumimoji="0" lang="pt-BR" altLang="pt-BR" sz="1200" smtClean="0">
                <a:latin typeface="Arial" charset="0"/>
              </a:rPr>
              <a:pPr eaLnBrk="1" hangingPunct="1"/>
              <a:t>35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0463" y="722313"/>
            <a:ext cx="4619625" cy="34655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4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66800"/>
            <a:ext cx="7772400" cy="2401888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587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5257800"/>
            <a:ext cx="6400800" cy="452438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 sz="14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6341508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8E83-262B-431C-ADB4-060E6A98C8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7129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DD76-CD12-452B-9402-701DC0E186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95282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09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19600" y="16002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419600" y="39243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881D-2162-47F2-88D1-807DE1702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88561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2185-1647-4746-8021-03B3FB2284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946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C793-99EC-47E5-BD1A-442440D34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3430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C903-C315-4CFC-BB79-ADCF266E7D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5150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CAAD-3CEB-4A73-B80B-8245815ED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18287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996C-AC4B-46EF-B2E4-0B2DB397D6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43051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8A2D-8BD8-41C0-AAFD-2BDB5F752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5152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D0B7-C884-4999-9979-2E16FFF7B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5384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373B-027F-4E31-AB15-6F1B2E7E0A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0806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5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7171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5772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772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772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8EEF457E-0EA8-4984-BB2D-F5A45CFAD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7730" name="Line 34"/>
          <p:cNvSpPr>
            <a:spLocks noChangeShapeType="1"/>
          </p:cNvSpPr>
          <p:nvPr userDrawn="1"/>
        </p:nvSpPr>
        <p:spPr bwMode="auto">
          <a:xfrm>
            <a:off x="7086600" y="6669088"/>
            <a:ext cx="2057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pt-BR"/>
          </a:p>
        </p:txBody>
      </p:sp>
      <p:sp>
        <p:nvSpPr>
          <p:cNvPr id="157731" name="Line 35"/>
          <p:cNvSpPr>
            <a:spLocks noChangeShapeType="1"/>
          </p:cNvSpPr>
          <p:nvPr userDrawn="1"/>
        </p:nvSpPr>
        <p:spPr bwMode="auto">
          <a:xfrm>
            <a:off x="0" y="1295400"/>
            <a:ext cx="6629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stats.uis.unesco.org/unesco/Temp/ChartPic_000491.png?444b2b1a-7ac2-45ce-8eca-2e994b9340b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1412875"/>
            <a:ext cx="7416800" cy="172878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Modelo Brasileiro de Educação</a:t>
            </a:r>
            <a:br>
              <a:rPr lang="pt-B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Básica e seus Desafios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8737" cy="1223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pt-BR" altLang="pt-BR" sz="3200" smtClean="0"/>
              <a:t>Reynaldo Fernandes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2400" smtClean="0"/>
              <a:t>Universidade de São Paulo</a:t>
            </a:r>
          </a:p>
          <a:p>
            <a:pPr eaLnBrk="1" hangingPunct="1">
              <a:spcBef>
                <a:spcPct val="10000"/>
              </a:spcBef>
            </a:pPr>
            <a:endParaRPr lang="pt-BR" altLang="pt-BR" sz="32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>
                <a:cs typeface="Times New Roman" pitchFamily="18" charset="0"/>
              </a:rPr>
              <a:t>A constituição de 1988 → 25% das receitas de Estados e Municípios destinadas à educação.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>
                <a:cs typeface="Times New Roman" pitchFamily="18" charset="0"/>
              </a:rPr>
              <a:t>Para o governo Federal esse percentual foi de 18%.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O Fundeb </a:t>
            </a:r>
            <a:r>
              <a:rPr lang="pt-BR" altLang="pt-BR" sz="2800" smtClean="0">
                <a:cs typeface="Arial" charset="0"/>
              </a:rPr>
              <a:t>→ F</a:t>
            </a:r>
            <a:r>
              <a:rPr lang="pt-BR" altLang="pt-BR" sz="2800" smtClean="0"/>
              <a:t>undo de financiamento estadual, onde o estado e seus municípios contribuem com 20% da arrecadação de impostos e transferências e a distribuição dos recursos, entre estado e municípios, é feita de acordo com o número de matrículas</a:t>
            </a:r>
            <a:endParaRPr lang="pt-BR" altLang="pt-BR" sz="2800" smtClean="0"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Critérios de financiamento definidos pela Federação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pt-BR" altLang="pt-BR" sz="2800" smtClean="0">
                <a:cs typeface="Times New Roman" pitchFamily="18" charset="0"/>
              </a:rPr>
              <a:t>Essas medidas têm proporcionado: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um volume minimamente razoável de recursos para o setor. O Brasil não possui um comparativamente baixo gasto público em educação. 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um mínimo de recursos para todas as redes de ensino. Impede que crianças que nascem em municípios pobres estejam condenadas a frequentar escolas igualmente pobres.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Competição entre estado e seus municípios por alunos e, consequentemente, recursos.</a:t>
            </a:r>
          </a:p>
          <a:p>
            <a:pPr marL="0" indent="-514350" eaLnBrk="1" hangingPunct="1">
              <a:spcBef>
                <a:spcPct val="80000"/>
              </a:spcBef>
            </a:pPr>
            <a:endParaRPr lang="pt-BR" altLang="pt-BR" sz="2800" smtClean="0"/>
          </a:p>
          <a:p>
            <a:pPr marL="0" indent="-514350" eaLnBrk="1" hangingPunct="1">
              <a:spcBef>
                <a:spcPct val="80000"/>
              </a:spcBef>
            </a:pPr>
            <a:endParaRPr lang="pt-BR" altLang="pt-BR" sz="2800" smtClean="0"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Critérios de financiamento definidos pela Federação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Um elemento importante no combate à ineficiência na utilização de recursos é a disponibilidade de informações mais objetivas sobre a qualidade do ensino nas escolas e redes.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 A existência de um sistema centralizado de avaliação - ao fornecer indicadores de desempeno dos estudantes que sejam comparáveis entre unidades da Federação, redes de ensino e escolas – cumpre essa função.</a:t>
            </a:r>
          </a:p>
          <a:p>
            <a:pPr marL="0" indent="-514350" eaLnBrk="1" hangingPunct="1">
              <a:spcBef>
                <a:spcPct val="80000"/>
              </a:spcBef>
            </a:pPr>
            <a:endParaRPr lang="pt-BR" altLang="pt-BR" sz="2800" smtClean="0"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Avaliação centralizada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A divulgação dos resultados da Prova Brasil e do IDEB – por escolas, redes de ensino e unidades da Federação – aumentou o grau de </a:t>
            </a:r>
            <a:r>
              <a:rPr lang="pt-BR" altLang="pt-BR" sz="2800" i="1" smtClean="0"/>
              <a:t>accountability</a:t>
            </a:r>
            <a:r>
              <a:rPr lang="pt-BR" altLang="pt-BR" sz="2800" smtClean="0"/>
              <a:t> no sistema educacional brasileiro.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Tais informações possibilitam ao público local realizar uma maior cobrança de governantes e gestores do sistema por melhorias no ensino e auxiliam os pais na hora de escolher a escola para seus filhos.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Avaliação centralizada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O sistema de avaliação tem contribuído para a identificação de boas experiências e de situações que merecem maior atenção</a:t>
            </a:r>
          </a:p>
          <a:p>
            <a:pPr marL="0" indent="-514350" eaLnBrk="1" hangingPunct="1">
              <a:spcBef>
                <a:spcPct val="80000"/>
              </a:spcBef>
            </a:pPr>
            <a:r>
              <a:rPr lang="pt-BR" altLang="pt-BR" sz="2800" smtClean="0"/>
              <a:t>Além de ter possibilitado ao Ministério da Educação (MEC) criar de um sistema de metas individualizadas por escolas, redes de ensino e unidades da Federação</a:t>
            </a:r>
            <a:endParaRPr lang="pt-BR" altLang="pt-BR" sz="2800" smtClean="0"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Avaliação centralizada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67691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resultados melhoram em todas as fases.....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t-BR" altLang="pt-BR" sz="3500" smtClean="0"/>
              <a:t>IDEB - Anos Iniciais EF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428596" y="1714488"/>
          <a:ext cx="850112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t-BR" altLang="pt-BR" sz="3500" smtClean="0"/>
              <a:t>IDEB – Anos Finais EF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643050"/>
          <a:ext cx="857256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t-BR" altLang="pt-BR" sz="3500" smtClean="0"/>
              <a:t>IDEB – Ensino Médio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571612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731838" y="404813"/>
            <a:ext cx="841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1</a:t>
            </a:r>
            <a:r>
              <a:rPr lang="pt-BR" altLang="pt-BR" sz="2800" baseline="30000"/>
              <a:t>a</a:t>
            </a:r>
            <a:r>
              <a:rPr lang="pt-BR" altLang="pt-BR" sz="2800"/>
              <a:t> Fase do Ensino Fundamental - Rede municipal</a:t>
            </a:r>
            <a:endParaRPr lang="pt-BR" altLang="pt-BR" sz="2800" b="1"/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846263" y="6010275"/>
            <a:ext cx="106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2005</a:t>
            </a:r>
          </a:p>
        </p:txBody>
      </p:sp>
      <p:pic>
        <p:nvPicPr>
          <p:cNvPr id="27652" name="Imagem 9" descr="mapa4a(mun05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04963"/>
            <a:ext cx="48958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m 10" descr="mapa4a(mun0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617663"/>
            <a:ext cx="48958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22863"/>
            <a:ext cx="12271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CaixaDeTexto 7"/>
          <p:cNvSpPr txBox="1">
            <a:spLocks noChangeArrowheads="1"/>
          </p:cNvSpPr>
          <p:nvPr/>
        </p:nvSpPr>
        <p:spPr bwMode="auto">
          <a:xfrm>
            <a:off x="750888" y="95250"/>
            <a:ext cx="464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chemeClr val="bg1"/>
                </a:solidFill>
              </a:rPr>
              <a:t>Anos iniciais do ensino fundamental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732588" y="602138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2007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600" smtClean="0"/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600" smtClean="0"/>
              <a:t>O que devemos ensinar nas escolas? – Objetivo das escolas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600" smtClean="0"/>
              <a:t>Qual a melhor forma de ensinar? – Função de produção educacional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600" b="1" i="1" smtClean="0"/>
              <a:t>Qual a melhor forma de organizar um sistema educacional? – Organização e gestão de sistemas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8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pt-BR" altLang="pt-BR" sz="4000" b="1"/>
              <a:t>Três Questões Fundamentais no Debate sobre Educação Pública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22863"/>
            <a:ext cx="12271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m 7" descr="mapa4a(mun09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01788"/>
            <a:ext cx="48958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mapa4a(mun11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03375"/>
            <a:ext cx="4897438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aixaDeTexto 7"/>
          <p:cNvSpPr txBox="1">
            <a:spLocks noChangeArrowheads="1"/>
          </p:cNvSpPr>
          <p:nvPr/>
        </p:nvSpPr>
        <p:spPr bwMode="auto">
          <a:xfrm>
            <a:off x="750888" y="95250"/>
            <a:ext cx="464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chemeClr val="bg1"/>
                </a:solidFill>
              </a:rPr>
              <a:t>Anos iniciais do ensino fundamental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1838" y="404813"/>
            <a:ext cx="816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1</a:t>
            </a:r>
            <a:r>
              <a:rPr lang="pt-BR" altLang="pt-BR" sz="2800" baseline="30000"/>
              <a:t>a</a:t>
            </a:r>
            <a:r>
              <a:rPr lang="pt-BR" altLang="pt-BR" sz="2800"/>
              <a:t> Fase do Ensino Fundamental - Rede municipal</a:t>
            </a:r>
            <a:endParaRPr lang="pt-BR" altLang="pt-BR" sz="2800" b="1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677025" y="6021388"/>
            <a:ext cx="106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2011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863725" y="6038850"/>
            <a:ext cx="1052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2009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67691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....., mas ainda estão distantes do desejável.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PISA  2009: Resultados em Leitura</a:t>
            </a:r>
          </a:p>
        </p:txBody>
      </p:sp>
      <p:graphicFrame>
        <p:nvGraphicFramePr>
          <p:cNvPr id="1026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388" y="1628775"/>
          <a:ext cx="87852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8791194" imgH="4529721" progId="Excel.Chart.8">
                  <p:embed/>
                </p:oleObj>
              </mc:Choice>
              <mc:Fallback>
                <p:oleObj r:id="rId3" imgW="8791194" imgH="4529721" progId="Excel.Chart.8">
                  <p:embed/>
                  <p:pic>
                    <p:nvPicPr>
                      <p:cNvPr id="0" name="3 Marcador de contenid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78522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PISA  2009: Resultados em Matemática</a:t>
            </a:r>
          </a:p>
        </p:txBody>
      </p:sp>
      <p:graphicFrame>
        <p:nvGraphicFramePr>
          <p:cNvPr id="2050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388" y="1628775"/>
          <a:ext cx="87852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8791194" imgH="4529721" progId="Excel.Chart.8">
                  <p:embed/>
                </p:oleObj>
              </mc:Choice>
              <mc:Fallback>
                <p:oleObj r:id="rId3" imgW="8791194" imgH="4529721" progId="Excel.Chart.8">
                  <p:embed/>
                  <p:pic>
                    <p:nvPicPr>
                      <p:cNvPr id="0" name="3 Marcador de contenid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78522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9500"/>
            <a:ext cx="8964613" cy="12954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BR" altLang="pt-BR" sz="3600" b="1" smtClean="0">
                <a:solidFill>
                  <a:srgbClr val="FF0000"/>
                </a:solidFill>
              </a:rPr>
              <a:t>Modelo Brasileiro de Educação Básica: Aprimoramentos e Desafios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3200" smtClean="0"/>
              <a:t>FUNDEB </a:t>
            </a:r>
            <a:r>
              <a:rPr lang="pt-BR" altLang="pt-BR" sz="3200" smtClean="0">
                <a:cs typeface="Arial" charset="0"/>
              </a:rPr>
              <a:t>→ Aumentar a possibilidade de escolhas para o público (mais concorrência):</a:t>
            </a:r>
            <a:endParaRPr lang="pt-BR" altLang="pt-BR" sz="3200" smtClean="0"/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Permitir que municípios ofereçam escola de ensino médio e estados ofereçam escolas de 1º ao 5º ano do ensino fundamental 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Permitir que escolas charter participem do FUNDEB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O sistema de </a:t>
            </a:r>
            <a:r>
              <a:rPr lang="pt-BR" altLang="pt-BR" sz="2800" i="1" smtClean="0"/>
              <a:t>accountability </a:t>
            </a:r>
            <a:r>
              <a:rPr lang="pt-BR" altLang="pt-BR" sz="2800" smtClean="0"/>
              <a:t>deve ter como referência estados e municípios, ao invés de redes estaduais e municipais.  .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8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pt-BR" altLang="pt-BR" sz="3600" b="1"/>
              <a:t>Modelo Brasileiro de Educação Básica: Aprimoramentos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3200" smtClean="0"/>
              <a:t>Avaliação </a:t>
            </a:r>
            <a:r>
              <a:rPr lang="pt-BR" altLang="pt-BR" sz="3200" smtClean="0">
                <a:cs typeface="Arial" charset="0"/>
              </a:rPr>
              <a:t>→ Aumentar o escopo</a:t>
            </a:r>
            <a:endParaRPr lang="pt-BR" altLang="pt-BR" sz="3200" smtClean="0"/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É preciso incluir ciências e humanidades na Prova Brasil de 9º ano do fundamental 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Ensino Médio </a:t>
            </a:r>
            <a:r>
              <a:rPr lang="pt-BR" altLang="pt-BR" sz="2800" smtClean="0">
                <a:cs typeface="Arial" charset="0"/>
              </a:rPr>
              <a:t>→ Usar o ENEM como principal avaliação</a:t>
            </a:r>
            <a:r>
              <a:rPr lang="pt-BR" altLang="pt-BR" sz="2800" smtClean="0"/>
              <a:t> 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80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pt-BR" altLang="pt-BR" sz="3600" b="1"/>
              <a:t>Modelo Brasileiro de Educação Básica: Aprimoramentos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6769100" cy="1295400"/>
          </a:xfrm>
        </p:spPr>
        <p:txBody>
          <a:bodyPr/>
          <a:lstStyle/>
          <a:p>
            <a:pPr algn="ctr">
              <a:defRPr/>
            </a:pPr>
            <a:r>
              <a:rPr lang="pt-BR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Desafios</a:t>
            </a:r>
            <a:endParaRPr lang="pt-BR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05038"/>
            <a:ext cx="7696200" cy="295275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pt-BR" altLang="pt-BR" sz="3200" smtClean="0"/>
              <a:t>Educação Infantil</a:t>
            </a:r>
          </a:p>
          <a:p>
            <a:pPr>
              <a:spcBef>
                <a:spcPct val="80000"/>
              </a:spcBef>
            </a:pPr>
            <a:r>
              <a:rPr lang="pt-BR" altLang="pt-BR" sz="3200" smtClean="0"/>
              <a:t>Qualidade dos professores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pt-BR" altLang="pt-BR" sz="5000" b="1"/>
              <a:t>Aspectos de Destaque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565400"/>
            <a:ext cx="6769100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Educação Infantil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600" smtClean="0"/>
              <a:t>Se não definirmos os principais objetivos das escolas fica difícil organizar e avaliar escolas e sistemas educacionais.</a:t>
            </a:r>
          </a:p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600" smtClean="0"/>
              <a:t>Como a questão envolve juízo de valor, não há uma resposta inquestionável para essa questão. Essa questão toma papel de destaque nos debate em educação</a:t>
            </a:r>
          </a:p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600" smtClean="0"/>
              <a:t>Alguns economistas têm tentado associar conhecimentos e habilidades desenvolvidas nas escolas à resultados futuros dos estudantes (salários, condições de saúde, criminalidade etc.). 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80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514350" indent="-5143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pt-BR" altLang="pt-BR" sz="4000"/>
              <a:t>O que devemos ensinar nas escolas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460851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pt-BR" altLang="pt-BR" smtClean="0"/>
              <a:t>Saúde: reduzir mortalidade infantil e desnutrição</a:t>
            </a:r>
          </a:p>
          <a:p>
            <a:pPr eaLnBrk="1" hangingPunct="1">
              <a:spcBef>
                <a:spcPct val="40000"/>
              </a:spcBef>
            </a:pPr>
            <a:r>
              <a:rPr lang="pt-BR" altLang="pt-BR" smtClean="0"/>
              <a:t>Mercado de Trabalho: emprego e salário</a:t>
            </a:r>
          </a:p>
          <a:p>
            <a:pPr eaLnBrk="1" hangingPunct="1">
              <a:spcBef>
                <a:spcPct val="40000"/>
              </a:spcBef>
            </a:pPr>
            <a:r>
              <a:rPr lang="pt-BR" altLang="pt-BR" smtClean="0"/>
              <a:t>Desempenho escolar: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smtClean="0"/>
              <a:t>Desenvolvimento cognitivo – melhores notas em exames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smtClean="0"/>
              <a:t>Maior freqüência à escola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altLang="pt-BR" smtClean="0"/>
              <a:t>Redução da evasão e da repetência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smtClean="0"/>
              <a:t>Evidências internacionais da importância da educação infantil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Taxa de matrícula líquida na creche e pré-escola (2007)</a:t>
            </a:r>
            <a:endParaRPr lang="pt-BR" altLang="pt-BR" sz="1800" smtClean="0">
              <a:solidFill>
                <a:srgbClr val="FF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FONTE: UNESCO – Instituto de Estatísticas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893" name="Picture 5" descr="Chart dat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9363"/>
          <a:stretch>
            <a:fillRect/>
          </a:stretch>
        </p:blipFill>
        <p:spPr bwMode="auto">
          <a:xfrm>
            <a:off x="395288" y="1268413"/>
            <a:ext cx="8137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Evolução do atendimento líquido: </a:t>
            </a:r>
            <a:br>
              <a:rPr lang="pt-BR" altLang="pt-BR" sz="2400" smtClean="0"/>
            </a:br>
            <a:r>
              <a:rPr lang="pt-BR" altLang="pt-BR" sz="2400" smtClean="0"/>
              <a:t>crianças de 0 a 6 anos</a:t>
            </a:r>
            <a:r>
              <a:rPr lang="pt-BR" altLang="pt-BR" sz="2500" smtClean="0"/>
              <a:t> </a:t>
            </a:r>
            <a:r>
              <a:rPr lang="pt-BR" altLang="pt-BR" sz="1900" smtClean="0"/>
              <a:t>(PNAD)</a:t>
            </a:r>
            <a:endParaRPr lang="pt-BR" altLang="pt-BR" sz="1900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39750" y="1844675"/>
          <a:ext cx="7848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áfico" r:id="rId3" imgW="4905451" imgH="2571902" progId="Excel.Chart.8">
                  <p:embed/>
                </p:oleObj>
              </mc:Choice>
              <mc:Fallback>
                <p:oleObj name="Gráfico" r:id="rId3" imgW="4905451" imgH="25719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7848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Relação entre escolaridade e a pré-escola: Evidências para o Brasil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4525"/>
            <a:ext cx="8229600" cy="41814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pt-BR" altLang="pt-BR" sz="2800" smtClean="0"/>
              <a:t>Os maiores beneficiados são aqueles cujos pais têm </a:t>
            </a:r>
            <a:r>
              <a:rPr lang="pt-BR" altLang="pt-BR" sz="2800" b="1" smtClean="0"/>
              <a:t>menor escolaridade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800" smtClean="0"/>
              <a:t>Aqueles que freqüentaram pré-escola: </a:t>
            </a:r>
          </a:p>
          <a:p>
            <a:pPr lvl="1" eaLnBrk="1" hangingPunct="1"/>
            <a:r>
              <a:rPr lang="pt-BR" altLang="pt-BR" sz="2800" smtClean="0"/>
              <a:t>Adquirem, em média, </a:t>
            </a:r>
            <a:r>
              <a:rPr lang="pt-BR" altLang="pt-BR" sz="2800" b="1" smtClean="0"/>
              <a:t>um ano</a:t>
            </a:r>
            <a:r>
              <a:rPr lang="pt-BR" altLang="pt-BR" sz="2800" smtClean="0"/>
              <a:t> a mais de escolaridade</a:t>
            </a:r>
          </a:p>
          <a:p>
            <a:pPr lvl="1" eaLnBrk="1" hangingPunct="1"/>
            <a:r>
              <a:rPr lang="pt-BR" altLang="pt-BR" sz="2800" smtClean="0"/>
              <a:t>Elevam em </a:t>
            </a:r>
            <a:r>
              <a:rPr lang="pt-BR" altLang="pt-BR" sz="2800" b="1" smtClean="0"/>
              <a:t>13%</a:t>
            </a:r>
            <a:r>
              <a:rPr lang="pt-BR" altLang="pt-BR" sz="2800" smtClean="0"/>
              <a:t> a probabilidade de concluir o Ensino Médio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964613" cy="819150"/>
          </a:xfrm>
        </p:spPr>
        <p:txBody>
          <a:bodyPr/>
          <a:lstStyle/>
          <a:p>
            <a:pPr eaLnBrk="1" hangingPunct="1"/>
            <a:r>
              <a:rPr lang="pt-BR" altLang="pt-BR" sz="2400" b="1" smtClean="0"/>
              <a:t>Aumento da escolaridade relacionado à cursar a pré-escola</a:t>
            </a:r>
            <a:br>
              <a:rPr lang="pt-BR" altLang="pt-BR" sz="2400" b="1" smtClean="0"/>
            </a:br>
            <a:r>
              <a:rPr lang="pt-BR" altLang="pt-BR" sz="2000" b="1" smtClean="0"/>
              <a:t>(</a:t>
            </a:r>
            <a:r>
              <a:rPr lang="pt-BR" altLang="pt-BR" sz="2000" b="1" smtClean="0">
                <a:solidFill>
                  <a:srgbClr val="993366"/>
                </a:solidFill>
              </a:rPr>
              <a:t>Estimação: OLS - </a:t>
            </a:r>
            <a:r>
              <a:rPr lang="pt-BR" altLang="pt-BR" sz="2000" smtClean="0"/>
              <a:t>PPV 96/97) (pessoas de mais de 20 anos) 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95288" y="6381750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Variáveis de controle: gênero, idade, cor e região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339725" y="1600200"/>
          <a:ext cx="80057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áfico" r:id="rId4" imgW="4667402" imgH="2638349" progId="Excel.Chart.8">
                  <p:embed/>
                </p:oleObj>
              </mc:Choice>
              <mc:Fallback>
                <p:oleObj name="Gráfico" r:id="rId4" imgW="4667402" imgH="263834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600200"/>
                        <a:ext cx="8005763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/>
              <a:t>Aumento da probabilidade de conclusão do curso relacionado à pré-escola</a:t>
            </a:r>
            <a:r>
              <a:rPr lang="pt-BR" altLang="pt-BR" sz="1600" b="1" smtClean="0">
                <a:solidFill>
                  <a:srgbClr val="993366"/>
                </a:solidFill>
              </a:rPr>
              <a:t>- (Estimação LOGIT)</a:t>
            </a:r>
            <a:r>
              <a:rPr lang="pt-BR" altLang="pt-BR" sz="2400" smtClean="0"/>
              <a:t> </a:t>
            </a:r>
            <a:br>
              <a:rPr lang="pt-BR" altLang="pt-BR" sz="2400" smtClean="0"/>
            </a:br>
            <a:r>
              <a:rPr lang="pt-BR" altLang="pt-BR" sz="1500" smtClean="0"/>
              <a:t>(PPV 96/97) </a:t>
            </a:r>
            <a:r>
              <a:rPr lang="pt-BR" altLang="pt-BR" sz="1400" smtClean="0"/>
              <a:t>(pessoas de mais de 20 anos)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5288" y="6237288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Variáveis de controle: gênero, idade, cor, região e escolaridade dos pais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815975" y="1600200"/>
          <a:ext cx="70548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áfico" r:id="rId4" imgW="4676851" imgH="3000451" progId="Excel.Chart.8">
                  <p:embed/>
                </p:oleObj>
              </mc:Choice>
              <mc:Fallback>
                <p:oleObj name="Gráfico" r:id="rId4" imgW="4676851" imgH="30004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600200"/>
                        <a:ext cx="705485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Proficiências estimadas variando a proporção de crianças que ingressaram na pré-escola: Prova Brasil 2005 – 4ª série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1779588"/>
            <a:ext cx="6469063" cy="4135437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Relação entre escolaridade e a Creche: Evidências para o Brasil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4525"/>
            <a:ext cx="8229600" cy="41814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pt-BR" altLang="pt-BR" sz="2800" smtClean="0"/>
              <a:t>Não há qualquer evidência de que freqüentar a  creche melhore a escolaridade ou a proficiência dos estudantes</a:t>
            </a:r>
            <a:endParaRPr lang="pt-BR" altLang="pt-BR" sz="2800" b="1" smtClean="0"/>
          </a:p>
          <a:p>
            <a:pPr eaLnBrk="1" hangingPunct="1">
              <a:spcBef>
                <a:spcPct val="80000"/>
              </a:spcBef>
            </a:pPr>
            <a:r>
              <a:rPr lang="pt-BR" altLang="pt-BR" sz="2800" smtClean="0"/>
              <a:t>Por que? Baixa qualidade das creches pode ser uma explicação, mas melhorar nossas creches pode ser caro.</a:t>
            </a:r>
          </a:p>
          <a:p>
            <a:pPr eaLnBrk="1" hangingPunct="1"/>
            <a:r>
              <a:rPr lang="pt-BR" altLang="pt-BR" sz="2800" smtClean="0"/>
              <a:t>Investir na primeira infância não é o mesmo que investir em creche.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565400"/>
            <a:ext cx="6769100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Qualidade dos Professores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mtClean="0"/>
              <a:t>Quando se examinam os resultados dos estudos, verifica-se que todos os fatores sob controle da escola produzem um impacto residual sobre o desempenho dos estudantes, exceto um: o professor com o qual o aluno teve aula.</a:t>
            </a:r>
          </a:p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mtClean="0"/>
              <a:t>Eric Hanushek:</a:t>
            </a:r>
          </a:p>
          <a:p>
            <a:pPr lvl="1"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z="2400" smtClean="0"/>
              <a:t>Professores entre os 5% melhores – os alunos avançam 1,5 anos em um ano.</a:t>
            </a:r>
          </a:p>
          <a:p>
            <a:pPr lvl="1"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z="2400" smtClean="0"/>
              <a:t>Professores entre 5% piores – os alunos avançam 0,5 ano em um ano. 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692150"/>
            <a:ext cx="676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Qualidade do professor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  <a:buFont typeface="Wingdings" pitchFamily="2" charset="2"/>
              <a:buNone/>
            </a:pPr>
            <a:endParaRPr lang="pt-BR" altLang="pt-BR" sz="2600" smtClean="0"/>
          </a:p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600" smtClean="0"/>
              <a:t>Estimativas da função de produção educacional seja, talvez, o trabalho mais comum realizado por economistas da educação. Avaliar o impacto de diversos insumos e processos sobre o desempenho dos estudantes em exames padronizados.</a:t>
            </a:r>
          </a:p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600" smtClean="0"/>
              <a:t>Eric Hanushek tem mostrado que, de modo geral, as variáveis de insumos e processos utilizadas (tamanho de sala, formação dos professores, salários etc) têm pouco impacto no desempenho dos estudantes.</a:t>
            </a:r>
            <a:endParaRPr lang="pt-BR" altLang="pt-BR" sz="2800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/>
              <a:t>Qual a melhor forma de ensinar?</a:t>
            </a:r>
            <a:endParaRPr kumimoji="0" lang="pt-BR" altLang="pt-BR" sz="40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spcBef>
                <a:spcPct val="60000"/>
              </a:spcBef>
            </a:pPr>
            <a:r>
              <a:rPr lang="pt-BR" altLang="pt-BR" sz="2800" smtClean="0"/>
              <a:t>Os estudos tem falhado em identificar variáveis que predizem se o professor vai ser bem sucedido em fazer que seus alunos aprendam.</a:t>
            </a:r>
          </a:p>
          <a:p>
            <a:pPr algn="just" eaLnBrk="1" hangingPunct="1">
              <a:spcBef>
                <a:spcPct val="60000"/>
              </a:spcBef>
            </a:pPr>
            <a:r>
              <a:rPr lang="pt-BR" altLang="pt-BR" sz="2800" smtClean="0"/>
              <a:t>Entre os fatores testados nos EUA estão: ter pós-graduação, ter um alto resultado no SAT, ter uma personalidade extrovertida, ter sido aprovado no exame de certificação na primeira tentativa etc.</a:t>
            </a:r>
            <a:endParaRPr lang="pt-BR" altLang="pt-BR" sz="320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9388" y="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O que caracteriza um bom professor?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spcBef>
                <a:spcPct val="60000"/>
              </a:spcBef>
            </a:pPr>
            <a:endParaRPr lang="pt-BR" altLang="pt-BR" sz="3200" smtClean="0"/>
          </a:p>
          <a:p>
            <a:pPr algn="just" eaLnBrk="1" hangingPunct="1">
              <a:spcBef>
                <a:spcPct val="60000"/>
              </a:spcBef>
            </a:pPr>
            <a:r>
              <a:rPr lang="pt-BR" altLang="pt-BR" sz="3200" smtClean="0"/>
              <a:t>Qualquer política para melhorar a qualidade dos professores que estão em sala de aula esbarra num problema: o tamanho da categoria.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68313" y="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Políticas para melhorar a qualidade dos professores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Professores</a:t>
            </a:r>
          </a:p>
        </p:txBody>
      </p:sp>
      <p:sp>
        <p:nvSpPr>
          <p:cNvPr id="6149" name="Text Box 115"/>
          <p:cNvSpPr txBox="1">
            <a:spLocks noChangeArrowheads="1"/>
          </p:cNvSpPr>
          <p:nvPr/>
        </p:nvSpPr>
        <p:spPr bwMode="auto">
          <a:xfrm>
            <a:off x="395288" y="1484313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800"/>
          </a:p>
        </p:txBody>
      </p:sp>
      <p:sp>
        <p:nvSpPr>
          <p:cNvPr id="6150" name="Text Box 116"/>
          <p:cNvSpPr txBox="1">
            <a:spLocks noChangeArrowheads="1"/>
          </p:cNvSpPr>
          <p:nvPr/>
        </p:nvSpPr>
        <p:spPr bwMode="auto">
          <a:xfrm>
            <a:off x="179388" y="1484313"/>
            <a:ext cx="828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Nível de escolaridade superior</a:t>
            </a:r>
          </a:p>
        </p:txBody>
      </p:sp>
      <p:sp>
        <p:nvSpPr>
          <p:cNvPr id="6151" name="Text Box 117"/>
          <p:cNvSpPr txBox="1">
            <a:spLocks noChangeArrowheads="1"/>
          </p:cNvSpPr>
          <p:nvPr/>
        </p:nvSpPr>
        <p:spPr bwMode="auto">
          <a:xfrm>
            <a:off x="179388" y="3860800"/>
            <a:ext cx="828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Professores – Atividade principal e secundária</a:t>
            </a:r>
          </a:p>
        </p:txBody>
      </p:sp>
      <p:sp>
        <p:nvSpPr>
          <p:cNvPr id="6152" name="Text Box 173"/>
          <p:cNvSpPr txBox="1">
            <a:spLocks noChangeArrowheads="1"/>
          </p:cNvSpPr>
          <p:nvPr/>
        </p:nvSpPr>
        <p:spPr bwMode="auto">
          <a:xfrm>
            <a:off x="395288" y="6165850"/>
            <a:ext cx="453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Fonte: PNAD 2005</a:t>
            </a:r>
          </a:p>
        </p:txBody>
      </p:sp>
      <p:graphicFrame>
        <p:nvGraphicFramePr>
          <p:cNvPr id="6146" name="Object 175"/>
          <p:cNvGraphicFramePr>
            <a:graphicFrameLocks noChangeAspect="1"/>
          </p:cNvGraphicFramePr>
          <p:nvPr>
            <p:ph sz="half" idx="2"/>
          </p:nvPr>
        </p:nvGraphicFramePr>
        <p:xfrm>
          <a:off x="179388" y="4365625"/>
          <a:ext cx="871378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lanilha" r:id="rId3" imgW="6327828" imgH="963320" progId="Excel.Sheet.8">
                  <p:embed/>
                </p:oleObj>
              </mc:Choice>
              <mc:Fallback>
                <p:oleObj name="Planilha" r:id="rId3" imgW="6327828" imgH="963320" progId="Excel.Sheet.8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65625"/>
                        <a:ext cx="8713787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76"/>
          <p:cNvGraphicFramePr>
            <a:graphicFrameLocks noChangeAspect="1"/>
          </p:cNvGraphicFramePr>
          <p:nvPr>
            <p:ph sz="half" idx="1"/>
          </p:nvPr>
        </p:nvGraphicFramePr>
        <p:xfrm>
          <a:off x="250825" y="1989138"/>
          <a:ext cx="856932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lanilha" r:id="rId5" imgW="6327828" imgH="1280225" progId="Excel.Sheet.8">
                  <p:embed/>
                </p:oleObj>
              </mc:Choice>
              <mc:Fallback>
                <p:oleObj name="Planilha" r:id="rId5" imgW="6327828" imgH="1280225" progId="Excel.Sheet.8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8569325" cy="173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spcBef>
                <a:spcPct val="60000"/>
              </a:spcBef>
            </a:pPr>
            <a:r>
              <a:rPr lang="pt-BR" altLang="pt-BR" sz="3200" smtClean="0"/>
              <a:t>Propostas usuais: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pt-BR" altLang="pt-BR" sz="2800" smtClean="0"/>
              <a:t>Melhorar a atratividade para os novos professores – demorada e cara (se isso envolver aumento de salário)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pt-BR" altLang="pt-BR" sz="2800" smtClean="0"/>
              <a:t>Troca de professores (demissão dos piores e contratação de melhores) – legislação impeditiva e é preciso ter bons professores disponíveis em um bom número.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9388" y="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Como melhorar a qualidade dos professores?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z="3200" smtClean="0"/>
              <a:t>Propostas usuais (continuação):</a:t>
            </a:r>
          </a:p>
          <a:p>
            <a:pPr lvl="1"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z="2800" smtClean="0"/>
              <a:t>Qualificar os professores atuais – As experiências de programas de capacitação têm sido decepcionantes</a:t>
            </a:r>
          </a:p>
          <a:p>
            <a:pPr lvl="1"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altLang="pt-BR" sz="2800" smtClean="0"/>
              <a:t>Melhorar a formação inicial – demorado e as escolas de formação de professores parecem não saber como fazer isso muito bem (problema das escolas ou dos alunos que elas recebem?).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9388" y="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Como melhorar a qualidade dos professores?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8153400" cy="4319587"/>
          </a:xfrm>
        </p:spPr>
        <p:txBody>
          <a:bodyPr/>
          <a:lstStyle/>
          <a:p>
            <a:pPr algn="just" eaLnBrk="1" hangingPunct="1">
              <a:spcBef>
                <a:spcPct val="60000"/>
              </a:spcBef>
            </a:pPr>
            <a:r>
              <a:rPr lang="pt-BR" altLang="pt-BR" sz="3200" smtClean="0"/>
              <a:t>Propostas usuais (continuação):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pt-BR" altLang="pt-BR" sz="2800" smtClean="0"/>
              <a:t>Sistemas de incentivo para melhorar a qualidade dos professores – Sistemas como bônus parecem ser fracos (só baseados em aumento de esforço). Não há racionalização na alocação dos professores.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pt-BR" altLang="pt-BR" sz="2800" smtClean="0"/>
              <a:t>Investir em insumos e processos substitutos do professor – Não há evidências suficientes.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388" y="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kumimoji="0" lang="pt-BR" altLang="pt-BR" b="1">
                <a:solidFill>
                  <a:srgbClr val="000000"/>
                </a:solidFill>
                <a:latin typeface="Arial" charset="0"/>
              </a:rPr>
              <a:t>Como melhorar a qualidade dos professores?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2800" smtClean="0"/>
              <a:t>Embora seja uma das questões em educação mais apropriada para o trabalho de um economista, só recentemente ela vem ganhando destaque em economia da educação.</a:t>
            </a:r>
          </a:p>
          <a:p>
            <a:pPr marL="914400" lvl="1" indent="-514350" eaLnBrk="1" hangingPunct="1">
              <a:spcBef>
                <a:spcPct val="80000"/>
              </a:spcBef>
            </a:pPr>
            <a:r>
              <a:rPr lang="pt-BR" altLang="pt-BR" sz="2400" smtClean="0"/>
              <a:t>Centralização  X Descentralização</a:t>
            </a:r>
          </a:p>
          <a:p>
            <a:pPr marL="914400" lvl="1" indent="-514350" eaLnBrk="1" hangingPunct="1">
              <a:spcBef>
                <a:spcPct val="80000"/>
              </a:spcBef>
            </a:pPr>
            <a:r>
              <a:rPr lang="pt-BR" altLang="pt-BR" sz="2400" smtClean="0"/>
              <a:t>School Accountability</a:t>
            </a:r>
          </a:p>
          <a:p>
            <a:pPr marL="914400" lvl="1" indent="-514350" eaLnBrk="1" hangingPunct="1">
              <a:spcBef>
                <a:spcPct val="80000"/>
              </a:spcBef>
            </a:pPr>
            <a:r>
              <a:rPr lang="pt-BR" altLang="pt-BR" sz="2400" smtClean="0"/>
              <a:t>Charter School e Voucher</a:t>
            </a:r>
          </a:p>
          <a:p>
            <a:pPr marL="914400" lvl="1" indent="-514350" eaLnBrk="1" hangingPunct="1">
              <a:spcBef>
                <a:spcPct val="80000"/>
              </a:spcBef>
            </a:pPr>
            <a:r>
              <a:rPr lang="pt-BR" altLang="pt-BR" sz="2400" smtClean="0"/>
              <a:t>Formas de remuneração de professores e diretores</a:t>
            </a:r>
          </a:p>
          <a:p>
            <a:pPr marL="914400" lvl="1" indent="-514350" eaLnBrk="1" hangingPunct="1">
              <a:spcBef>
                <a:spcPct val="80000"/>
              </a:spcBef>
            </a:pPr>
            <a:r>
              <a:rPr lang="pt-BR" altLang="pt-BR" sz="2400" smtClean="0"/>
              <a:t>Etc</a:t>
            </a:r>
          </a:p>
          <a:p>
            <a:pPr marL="914400" lvl="1" indent="-514350" eaLnBrk="1" hangingPunct="1">
              <a:spcBef>
                <a:spcPct val="80000"/>
              </a:spcBef>
            </a:pPr>
            <a:endParaRPr lang="pt-BR" altLang="pt-BR" sz="240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Qual a melhor forma de organizar um sistema educacional?</a:t>
            </a:r>
            <a:endParaRPr kumimoji="0" lang="pt-BR" altLang="pt-BR" sz="40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  <a:buFont typeface="Wingdings" pitchFamily="2" charset="2"/>
              <a:buNone/>
            </a:pPr>
            <a:endParaRPr lang="pt-BR" altLang="pt-BR" sz="2800" b="1" smtClean="0"/>
          </a:p>
          <a:p>
            <a:pPr marL="514350" indent="-514350" eaLnBrk="1" hangingPunct="1">
              <a:spcBef>
                <a:spcPct val="80000"/>
              </a:spcBef>
              <a:buFont typeface="Wingdings" pitchFamily="2" charset="2"/>
              <a:buNone/>
            </a:pPr>
            <a:endParaRPr lang="pt-BR" altLang="pt-BR" sz="2800" b="1" smtClean="0"/>
          </a:p>
          <a:p>
            <a:pPr marL="514350" indent="-514350" eaLnBrk="1" hangingPunct="1">
              <a:spcBef>
                <a:spcPct val="80000"/>
              </a:spcBef>
              <a:buFont typeface="Wingdings" pitchFamily="2" charset="2"/>
              <a:buNone/>
            </a:pPr>
            <a:endParaRPr lang="pt-BR" altLang="pt-BR" sz="2800" b="1" smtClean="0"/>
          </a:p>
          <a:p>
            <a:pPr marL="514350" indent="-514350" algn="ctr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pt-BR" altLang="pt-BR" sz="3600" b="1" smtClean="0">
                <a:solidFill>
                  <a:srgbClr val="FF0000"/>
                </a:solidFill>
              </a:rPr>
              <a:t>O Modelo Brasileiro de Educação Básica</a:t>
            </a:r>
          </a:p>
          <a:p>
            <a:pPr marL="514350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endParaRPr lang="pt-BR" altLang="pt-BR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0" algn="just" eaLnBrk="1" hangingPunct="1">
              <a:spcBef>
                <a:spcPct val="80000"/>
              </a:spcBef>
              <a:buFont typeface="Wingdings" pitchFamily="2" charset="2"/>
              <a:buNone/>
              <a:defRPr/>
            </a:pPr>
            <a:r>
              <a:rPr lang="pt-BR" sz="2600" dirty="0" smtClean="0"/>
              <a:t>O modelo brasileiro de provimento de educação básica é formado pelo seguinte tripé:</a:t>
            </a:r>
          </a:p>
          <a:p>
            <a:pPr marL="514350" indent="-514350" eaLnBrk="1" hangingPunct="1">
              <a:spcBef>
                <a:spcPct val="80000"/>
              </a:spcBef>
              <a:buFont typeface="+mj-lt"/>
              <a:buAutoNum type="arabicPeriod"/>
              <a:defRPr/>
            </a:pPr>
            <a:r>
              <a:rPr lang="pt-BR" sz="2600" dirty="0" smtClean="0"/>
              <a:t>Descentralização na oferta dos serviços educacionais – A oferta de educação básica está a cargo de Estados e Municípios.</a:t>
            </a:r>
          </a:p>
          <a:p>
            <a:pPr marL="514350" indent="-514350" eaLnBrk="1" hangingPunct="1">
              <a:spcBef>
                <a:spcPct val="80000"/>
              </a:spcBef>
              <a:buFont typeface="+mj-lt"/>
              <a:buAutoNum type="arabicPeriod"/>
              <a:defRPr/>
            </a:pPr>
            <a:r>
              <a:rPr lang="pt-BR" sz="2600" dirty="0" smtClean="0"/>
              <a:t>Critérios de financiamento definidos pela Federação – Vinculação orçamentária para cada uma das esferas de governo e FUNDEB</a:t>
            </a:r>
          </a:p>
          <a:p>
            <a:pPr marL="514350" indent="-514350" eaLnBrk="1" hangingPunct="1">
              <a:spcBef>
                <a:spcPct val="80000"/>
              </a:spcBef>
              <a:buFont typeface="+mj-lt"/>
              <a:buAutoNum type="arabicPeriod"/>
              <a:defRPr/>
            </a:pPr>
            <a:r>
              <a:rPr lang="pt-BR" sz="2600" dirty="0" smtClean="0"/>
              <a:t>Avaliação centralizada – Um sistema de avaliação que permita a comparação entre unidades da Federação, entre redes de ensino e entre escolas.</a:t>
            </a:r>
          </a:p>
          <a:p>
            <a:pPr marL="514350" indent="-514350" eaLnBrk="1" hangingPunct="1">
              <a:spcBef>
                <a:spcPct val="80000"/>
              </a:spcBef>
              <a:buFont typeface="+mj-lt"/>
              <a:buAutoNum type="arabicPeriod"/>
              <a:defRPr/>
            </a:pPr>
            <a:endParaRPr lang="pt-BR" sz="2800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pt-BR" altLang="pt-BR" sz="4000" b="1"/>
              <a:t>Modelo Brasileiro de Educação Básica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514350" indent="-514350" eaLnBrk="1" hangingPunct="1">
              <a:spcBef>
                <a:spcPct val="80000"/>
              </a:spcBef>
            </a:pPr>
            <a:endParaRPr lang="pt-BR" altLang="pt-BR" sz="2800" smtClean="0"/>
          </a:p>
          <a:p>
            <a:pPr marL="514350" indent="-514350" eaLnBrk="1" hangingPunct="1">
              <a:spcBef>
                <a:spcPct val="80000"/>
              </a:spcBef>
            </a:pPr>
            <a:r>
              <a:rPr lang="pt-BR" altLang="pt-BR" sz="3200" smtClean="0"/>
              <a:t>Vantagens da Descentralização</a:t>
            </a:r>
            <a:r>
              <a:rPr lang="pt-BR" altLang="pt-BR" sz="2800" smtClean="0"/>
              <a:t>:</a:t>
            </a:r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potencial de gerar inovações </a:t>
            </a:r>
            <a:r>
              <a:rPr lang="pt-BR" altLang="pt-BR" sz="2800" smtClean="0">
                <a:cs typeface="Arial" charset="0"/>
              </a:rPr>
              <a:t>→ </a:t>
            </a:r>
            <a:r>
              <a:rPr lang="pt-BR" altLang="pt-BR" sz="2800" smtClean="0"/>
              <a:t>mais alternativas de políticas são postas em teste</a:t>
            </a:r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800" smtClean="0"/>
              <a:t>permite tratar melhor as diversidades locais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Descentralização na oferta dos serviços educacionais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-5143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pt-BR" altLang="pt-BR" sz="2800" smtClean="0"/>
              <a:t>No entanto, para que essas vantagens se materializem, seria necessário garantir algumas pré-condições:</a:t>
            </a:r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400" smtClean="0"/>
              <a:t>identificar e difundir as experiências de sucesso</a:t>
            </a:r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400" smtClean="0"/>
              <a:t>produzir informações que possibilitem a população local julgar a qualidade da educação oferecida e cobrar os gestores e governantes por melhorias.</a:t>
            </a:r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AutoNum type="arabicPeriod"/>
            </a:pPr>
            <a:r>
              <a:rPr lang="pt-BR" altLang="pt-BR" sz="2400" smtClean="0"/>
              <a:t>dotar o poder local com recursos e capacidade técnica para gerir suas escolas</a:t>
            </a:r>
          </a:p>
          <a:p>
            <a:pPr marL="0" indent="-514350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pt-BR" altLang="pt-BR" sz="2800" smtClean="0"/>
              <a:t>Os critérios de financiamento e a avaliação centralizada são chaves no estabelecimento dessas pré-condições</a:t>
            </a:r>
            <a:endParaRPr lang="pt-BR" altLang="pt-BR" smtClean="0"/>
          </a:p>
          <a:p>
            <a:pPr marL="914400" lvl="1" indent="-514350" eaLnBrk="1" hangingPunct="1">
              <a:spcBef>
                <a:spcPct val="80000"/>
              </a:spcBef>
              <a:buFont typeface="Arial" charset="0"/>
              <a:buChar char="•"/>
            </a:pPr>
            <a:endParaRPr lang="pt-BR" altLang="pt-BR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/>
              <a:t>Descentralização na oferta dos serviços educacionais</a:t>
            </a:r>
            <a:endParaRPr kumimoji="0" lang="pt-BR" altLang="pt-BR" sz="36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a">
  <a:themeElements>
    <a:clrScheme name="Aquarela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Aqua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quarela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quarela 1">
    <a:dk1>
      <a:srgbClr val="545472"/>
    </a:dk1>
    <a:lt1>
      <a:srgbClr val="FFFFFF"/>
    </a:lt1>
    <a:dk2>
      <a:srgbClr val="660066"/>
    </a:dk2>
    <a:lt2>
      <a:srgbClr val="9797B7"/>
    </a:lt2>
    <a:accent1>
      <a:srgbClr val="A7CCD9"/>
    </a:accent1>
    <a:accent2>
      <a:srgbClr val="C7C7DF"/>
    </a:accent2>
    <a:accent3>
      <a:srgbClr val="FFFFFF"/>
    </a:accent3>
    <a:accent4>
      <a:srgbClr val="464660"/>
    </a:accent4>
    <a:accent5>
      <a:srgbClr val="D0E2E9"/>
    </a:accent5>
    <a:accent6>
      <a:srgbClr val="B4B4CA"/>
    </a:accent6>
    <a:hlink>
      <a:srgbClr val="9595FF"/>
    </a:hlink>
    <a:folHlink>
      <a:srgbClr val="8888AE"/>
    </a:folHlink>
  </a:clrScheme>
  <a:fontScheme name="Aquarel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quarela 1">
    <a:dk1>
      <a:srgbClr val="545472"/>
    </a:dk1>
    <a:lt1>
      <a:srgbClr val="FFFFFF"/>
    </a:lt1>
    <a:dk2>
      <a:srgbClr val="660066"/>
    </a:dk2>
    <a:lt2>
      <a:srgbClr val="9797B7"/>
    </a:lt2>
    <a:accent1>
      <a:srgbClr val="A7CCD9"/>
    </a:accent1>
    <a:accent2>
      <a:srgbClr val="C7C7DF"/>
    </a:accent2>
    <a:accent3>
      <a:srgbClr val="FFFFFF"/>
    </a:accent3>
    <a:accent4>
      <a:srgbClr val="464660"/>
    </a:accent4>
    <a:accent5>
      <a:srgbClr val="D0E2E9"/>
    </a:accent5>
    <a:accent6>
      <a:srgbClr val="B4B4CA"/>
    </a:accent6>
    <a:hlink>
      <a:srgbClr val="9595FF"/>
    </a:hlink>
    <a:folHlink>
      <a:srgbClr val="8888AE"/>
    </a:folHlink>
  </a:clrScheme>
  <a:fontScheme name="Aquarel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quarela 1">
    <a:dk1>
      <a:srgbClr val="545472"/>
    </a:dk1>
    <a:lt1>
      <a:srgbClr val="FFFFFF"/>
    </a:lt1>
    <a:dk2>
      <a:srgbClr val="660066"/>
    </a:dk2>
    <a:lt2>
      <a:srgbClr val="9797B7"/>
    </a:lt2>
    <a:accent1>
      <a:srgbClr val="A7CCD9"/>
    </a:accent1>
    <a:accent2>
      <a:srgbClr val="C7C7DF"/>
    </a:accent2>
    <a:accent3>
      <a:srgbClr val="FFFFFF"/>
    </a:accent3>
    <a:accent4>
      <a:srgbClr val="464660"/>
    </a:accent4>
    <a:accent5>
      <a:srgbClr val="D0E2E9"/>
    </a:accent5>
    <a:accent6>
      <a:srgbClr val="B4B4CA"/>
    </a:accent6>
    <a:hlink>
      <a:srgbClr val="9595FF"/>
    </a:hlink>
    <a:folHlink>
      <a:srgbClr val="8888AE"/>
    </a:folHlink>
  </a:clrScheme>
  <a:fontScheme name="Aquarel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1613</Words>
  <Application>Microsoft Office PowerPoint</Application>
  <PresentationFormat>Apresentação na tela (4:3)</PresentationFormat>
  <Paragraphs>162</Paragraphs>
  <Slides>45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Times New Roman</vt:lpstr>
      <vt:lpstr>Arial</vt:lpstr>
      <vt:lpstr>Wingdings</vt:lpstr>
      <vt:lpstr>Aquarela</vt:lpstr>
      <vt:lpstr>Microsoft Office Excel Chart</vt:lpstr>
      <vt:lpstr>Gráfico do Microsoft Excel</vt:lpstr>
      <vt:lpstr>Planilha do Microsoft Excel</vt:lpstr>
      <vt:lpstr>O Modelo Brasileiro de Educação Básica e seus Desafios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resultados melhoram em todas as fases.....</vt:lpstr>
      <vt:lpstr>IDEB - Anos Iniciais EF</vt:lpstr>
      <vt:lpstr>IDEB – Anos Finais EF</vt:lpstr>
      <vt:lpstr>IDEB – Ensino Médio</vt:lpstr>
      <vt:lpstr>Apresentação do PowerPoint</vt:lpstr>
      <vt:lpstr>Apresentação do PowerPoint</vt:lpstr>
      <vt:lpstr>....., mas ainda estão distantes do desejável.</vt:lpstr>
      <vt:lpstr>PISA  2009: Resultados em Leitura</vt:lpstr>
      <vt:lpstr>PISA  2009: Resultados em Matemática</vt:lpstr>
      <vt:lpstr>Modelo Brasileiro de Educação Básica: Aprimoramentos e Desafios</vt:lpstr>
      <vt:lpstr>Apresentação do PowerPoint</vt:lpstr>
      <vt:lpstr>Apresentação do PowerPoint</vt:lpstr>
      <vt:lpstr>Desafios</vt:lpstr>
      <vt:lpstr>Apresentação do PowerPoint</vt:lpstr>
      <vt:lpstr>Educação Infantil</vt:lpstr>
      <vt:lpstr>Evidências internacionais da importância da educação infantil</vt:lpstr>
      <vt:lpstr>Taxa de matrícula líquida na creche e pré-escola (2007)</vt:lpstr>
      <vt:lpstr>Evolução do atendimento líquido:  crianças de 0 a 6 anos (PNAD)</vt:lpstr>
      <vt:lpstr>Relação entre escolaridade e a pré-escola: Evidências para o Brasil</vt:lpstr>
      <vt:lpstr>Aumento da escolaridade relacionado à cursar a pré-escola (Estimação: OLS - PPV 96/97) (pessoas de mais de 20 anos) </vt:lpstr>
      <vt:lpstr>Aumento da probabilidade de conclusão do curso relacionado à pré-escola- (Estimação LOGIT)  (PPV 96/97) (pessoas de mais de 20 anos) </vt:lpstr>
      <vt:lpstr>Proficiências estimadas variando a proporção de crianças que ingressaram na pré-escola: Prova Brasil 2005 – 4ª série</vt:lpstr>
      <vt:lpstr>Relação entre escolaridade e a Creche: Evidências para o Brasil</vt:lpstr>
      <vt:lpstr>Qualidade dos Professores</vt:lpstr>
      <vt:lpstr>Apresentação do PowerPoint</vt:lpstr>
      <vt:lpstr>Apresentação do PowerPoint</vt:lpstr>
      <vt:lpstr>Apresentação do PowerPoint</vt:lpstr>
      <vt:lpstr>Professores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Esaf</dc:creator>
  <cp:lastModifiedBy>User</cp:lastModifiedBy>
  <cp:revision>558</cp:revision>
  <dcterms:created xsi:type="dcterms:W3CDTF">2004-06-02T11:53:50Z</dcterms:created>
  <dcterms:modified xsi:type="dcterms:W3CDTF">2016-06-22T17:02:19Z</dcterms:modified>
</cp:coreProperties>
</file>