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2" r:id="rId4"/>
    <p:sldId id="281" r:id="rId5"/>
    <p:sldId id="282" r:id="rId6"/>
    <p:sldId id="285" r:id="rId7"/>
    <p:sldId id="278" r:id="rId8"/>
    <p:sldId id="280" r:id="rId9"/>
    <p:sldId id="279" r:id="rId10"/>
    <p:sldId id="287" r:id="rId11"/>
    <p:sldId id="288" r:id="rId12"/>
    <p:sldId id="289" r:id="rId1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1" autoAdjust="0"/>
    <p:restoredTop sz="94660"/>
  </p:normalViewPr>
  <p:slideViewPr>
    <p:cSldViewPr>
      <p:cViewPr varScale="1">
        <p:scale>
          <a:sx n="89" d="100"/>
          <a:sy n="89" d="100"/>
        </p:scale>
        <p:origin x="6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A48FB-F65E-4F28-A5C0-5EC9E000C8B6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1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8.png"/><Relationship Id="rId9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0.png"/><Relationship Id="rId3" Type="http://schemas.openxmlformats.org/officeDocument/2006/relationships/image" Target="../media/image670.png"/><Relationship Id="rId7" Type="http://schemas.openxmlformats.org/officeDocument/2006/relationships/image" Target="../media/image7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0.png"/><Relationship Id="rId5" Type="http://schemas.openxmlformats.org/officeDocument/2006/relationships/image" Target="../media/image690.png"/><Relationship Id="rId10" Type="http://schemas.openxmlformats.org/officeDocument/2006/relationships/image" Target="../media/image740.png"/><Relationship Id="rId4" Type="http://schemas.openxmlformats.org/officeDocument/2006/relationships/image" Target="../media/image680.png"/><Relationship Id="rId9" Type="http://schemas.openxmlformats.org/officeDocument/2006/relationships/image" Target="../media/image7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7.png"/><Relationship Id="rId7" Type="http://schemas.openxmlformats.org/officeDocument/2006/relationships/image" Target="../media/image2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32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OTIMIZAÇÃO CONDICIONADA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486600" cy="1314450"/>
          </a:xfrm>
        </p:spPr>
        <p:txBody>
          <a:bodyPr/>
          <a:lstStyle/>
          <a:p>
            <a:pPr algn="ctr"/>
            <a:r>
              <a:rPr lang="pt-BR" dirty="0"/>
              <a:t>Prof. </a:t>
            </a:r>
            <a:r>
              <a:rPr lang="pt-BR" dirty="0" err="1"/>
              <a:t>Elisson</a:t>
            </a:r>
            <a:r>
              <a:rPr lang="pt-BR" dirty="0"/>
              <a:t> de Andrade</a:t>
            </a:r>
          </a:p>
          <a:p>
            <a:pPr algn="ctr"/>
            <a:r>
              <a:rPr lang="pt-BR" dirty="0"/>
              <a:t>eapandra@uol.com.br</a:t>
            </a:r>
          </a:p>
        </p:txBody>
      </p:sp>
    </p:spTree>
    <p:extLst>
      <p:ext uri="{BB962C8B-B14F-4D97-AF65-F5344CB8AC3E}">
        <p14:creationId xmlns:p14="http://schemas.microsoft.com/office/powerpoint/2010/main" val="399536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23478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Exercício: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07504" y="771550"/>
                <a:ext cx="475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Maximizar: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𝑈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71550"/>
                <a:ext cx="475252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55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5486013" y="7715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 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278101" y="492810"/>
                <a:ext cx="1866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01" y="492810"/>
                <a:ext cx="1866729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5076056" y="2571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278101" y="906274"/>
                <a:ext cx="1866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+9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01" y="906274"/>
                <a:ext cx="1866729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have esquerda 7"/>
          <p:cNvSpPr/>
          <p:nvPr/>
        </p:nvSpPr>
        <p:spPr>
          <a:xfrm>
            <a:off x="6134085" y="411510"/>
            <a:ext cx="288032" cy="86409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58656" y="222421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Solução: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76635" y="2202418"/>
                <a:ext cx="828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(6−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−3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9</m:t>
                      </m:r>
                      <m:r>
                        <a:rPr lang="pt-BR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−3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−9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35" y="2202418"/>
                <a:ext cx="828092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158656" y="1707654"/>
            <a:ext cx="549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Encontre os valores ótimos de x, y e 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180986" y="2765490"/>
                <a:ext cx="249831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86" y="2765490"/>
                <a:ext cx="2498313" cy="6190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027921" y="2765490"/>
                <a:ext cx="2928366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=6−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921" y="2765490"/>
                <a:ext cx="2928366" cy="6643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17125" y="4337283"/>
                <a:ext cx="2738314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25" y="4337283"/>
                <a:ext cx="2738314" cy="6190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14112" y="3536910"/>
                <a:ext cx="2758191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12" y="3536910"/>
                <a:ext cx="2758191" cy="61901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068018" y="3483044"/>
                <a:ext cx="2933688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=9−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−9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018" y="3483044"/>
                <a:ext cx="2933688" cy="6643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3165647" y="4183527"/>
            <a:ext cx="264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 dica é isolar x, y e z das 3 primeiras equações e substituir nas duas últimas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113429" y="2912015"/>
            <a:ext cx="3030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Aí temos um sistema de duas equações e duas incógnitas. Resolvendo...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6001705" y="4147393"/>
                <a:ext cx="3110891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59</m:t>
                        </m:r>
                      </m:den>
                    </m:f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      </m:t>
                        </m:r>
                        <m:r>
                          <a:rPr lang="pt-BR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123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59</m:t>
                        </m:r>
                      </m:den>
                    </m:f>
                  </m:oMath>
                </a14:m>
                <a:r>
                  <a:rPr lang="pt-BR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pt-BR" i="1">
                            <a:latin typeface="Cambria Math"/>
                          </a:rPr>
                          <m:t>59</m:t>
                        </m:r>
                      </m:den>
                    </m:f>
                  </m:oMath>
                </a14:m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705" y="4147393"/>
                <a:ext cx="3110891" cy="103977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93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3718"/>
            <a:ext cx="8229600" cy="742950"/>
          </a:xfrm>
        </p:spPr>
        <p:txBody>
          <a:bodyPr/>
          <a:lstStyle/>
          <a:p>
            <a:r>
              <a:rPr lang="pt-BR" dirty="0"/>
              <a:t>Condição de 2ª Ordem</a:t>
            </a:r>
          </a:p>
        </p:txBody>
      </p:sp>
    </p:spTree>
    <p:extLst>
      <p:ext uri="{BB962C8B-B14F-4D97-AF65-F5344CB8AC3E}">
        <p14:creationId xmlns:p14="http://schemas.microsoft.com/office/powerpoint/2010/main" val="134642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339502"/>
                <a:ext cx="1567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9502"/>
                <a:ext cx="156728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131840" y="357588"/>
                <a:ext cx="1752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sj</m:t>
                          </m:r>
                        </m:fName>
                        <m:e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57588"/>
                <a:ext cx="175208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67544" y="1059582"/>
                <a:ext cx="4172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r>
                        <a:rPr lang="pt-BR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59582"/>
                <a:ext cx="417248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07504" y="156363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Condição de 1ª ordem: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1520" y="2113808"/>
                <a:ext cx="3716851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𝜆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113808"/>
                <a:ext cx="3716851" cy="6643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51520" y="2771497"/>
                <a:ext cx="3716851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𝜆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71497"/>
                <a:ext cx="3716851" cy="6643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51520" y="3419569"/>
                <a:ext cx="2128980" cy="6190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𝜕𝜆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19569"/>
                <a:ext cx="2128980" cy="6190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883923" y="2285146"/>
                <a:ext cx="4008661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pt-BR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pt-BR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pt-BR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pt-BR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923" y="2285146"/>
                <a:ext cx="4008661" cy="97270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148064" y="3670514"/>
                <a:ext cx="223298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&gt;0    </m:t>
                      </m:r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Á</m:t>
                      </m:r>
                      <m:r>
                        <a:rPr lang="pt-BR" b="0" i="1" smtClean="0">
                          <a:latin typeface="Cambria Math"/>
                        </a:rPr>
                        <m:t>𝑋𝐼𝑀𝑂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670514"/>
                <a:ext cx="2232984" cy="37824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148064" y="4065713"/>
                <a:ext cx="2183290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&lt;0    </m:t>
                      </m:r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𝑁𝐼𝑀𝑂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065713"/>
                <a:ext cx="2183290" cy="37824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5076056" y="193297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Hessiano Orlado</a:t>
            </a:r>
          </a:p>
        </p:txBody>
      </p:sp>
    </p:spTree>
    <p:extLst>
      <p:ext uri="{BB962C8B-B14F-4D97-AF65-F5344CB8AC3E}">
        <p14:creationId xmlns:p14="http://schemas.microsoft.com/office/powerpoint/2010/main" val="74809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Relembrando...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134761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Maximização condicionada, utilizando multiplicador de </a:t>
            </a:r>
            <a:r>
              <a:rPr lang="pt-BR" dirty="0" err="1"/>
              <a:t>Lagrange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81024" y="1923678"/>
                <a:ext cx="8640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Notação Geral: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  <m:r>
                          <a:rPr lang="pt-BR" b="0" i="1" smtClean="0">
                            <a:latin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𝜆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𝑐</m:t>
                        </m:r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24" y="1923678"/>
                <a:ext cx="864096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35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3670511" y="2757757"/>
                <a:ext cx="17660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𝑍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𝜆</m:t>
                          </m:r>
                          <m:r>
                            <a:rPr lang="pt-BR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511" y="2757757"/>
                <a:ext cx="176606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788024" y="3559605"/>
                <a:ext cx="1131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pt-BR" b="0" i="0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559605"/>
                <a:ext cx="113109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582091" y="3548641"/>
                <a:ext cx="1008112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sub>
                        <m:sup>
                          <m:r>
                            <a:rPr lang="pt-BR" b="0" i="0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91" y="3548641"/>
                <a:ext cx="1008112" cy="391261"/>
              </a:xfrm>
              <a:prstGeom prst="rect">
                <a:avLst/>
              </a:prstGeom>
              <a:blipFill rotWithShape="1">
                <a:blip r:embed="rId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2390730" y="3538089"/>
                <a:ext cx="1080120" cy="371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𝜆</m:t>
                          </m:r>
                        </m:sub>
                        <m:sup>
                          <m:r>
                            <a:rPr lang="pt-BR" b="0" i="0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730" y="3538089"/>
                <a:ext cx="1080120" cy="371577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61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Resolva o seguinte problema de otimização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29562" y="538721"/>
                <a:ext cx="2214246" cy="408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0,25</m:t>
                          </m:r>
                        </m:sup>
                      </m:sSubSup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0,75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2" y="538721"/>
                <a:ext cx="2214246" cy="408382"/>
              </a:xfrm>
              <a:prstGeom prst="rect">
                <a:avLst/>
              </a:prstGeom>
              <a:blipFill rotWithShape="1">
                <a:blip r:embed="rId2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178584" y="538721"/>
                <a:ext cx="27615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100−2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−4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584" y="538721"/>
                <a:ext cx="276156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323528" y="5310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Max: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059832" y="5462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2389529" y="1131590"/>
                <a:ext cx="4086454" cy="408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0,25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0,75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100−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−4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529" y="1131590"/>
                <a:ext cx="4086454" cy="408382"/>
              </a:xfrm>
              <a:prstGeom prst="rect">
                <a:avLst/>
              </a:prstGeom>
              <a:blipFill rotWithShape="1"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=12,5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=18,75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48129" y="1824468"/>
                <a:ext cx="252028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𝜆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=100−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−4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9" y="1824468"/>
                <a:ext cx="252028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2627784" y="1815808"/>
                <a:ext cx="3085984" cy="3732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=0,25 .  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1600" i="1">
                              <a:latin typeface="Cambria Math"/>
                            </a:rPr>
                            <m:t>0,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pt-BR" sz="1600" i="1">
                              <a:latin typeface="Cambria Math"/>
                            </a:rPr>
                            <m:t>5</m:t>
                          </m:r>
                        </m:sup>
                      </m:sSubSup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/>
                            </a:rPr>
                            <m:t>0,75</m:t>
                          </m:r>
                        </m:sup>
                      </m:sSubSup>
                      <m:r>
                        <a:rPr lang="pt-BR" sz="1600" b="0" i="1" smtClean="0">
                          <a:latin typeface="Cambria Math"/>
                        </a:rPr>
                        <m:t>−2</m:t>
                      </m:r>
                      <m:r>
                        <a:rPr lang="pt-BR" sz="1600" b="0" i="1" smtClean="0">
                          <a:latin typeface="Cambria Math"/>
                        </a:rPr>
                        <m:t>𝜆</m:t>
                      </m:r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815808"/>
                <a:ext cx="3085984" cy="37324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5796136" y="1815808"/>
                <a:ext cx="3137632" cy="3732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=0,75 .  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/>
                            </a:rPr>
                            <m:t>0,2</m:t>
                          </m:r>
                          <m:r>
                            <a:rPr lang="pt-BR" sz="1600" i="1">
                              <a:latin typeface="Cambria Math"/>
                            </a:rPr>
                            <m:t>5</m:t>
                          </m:r>
                        </m:sup>
                      </m:sSubSup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1600" i="1">
                              <a:latin typeface="Cambria Math"/>
                            </a:rPr>
                            <m:t>0,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sz="1600" i="1">
                              <a:latin typeface="Cambria Math"/>
                            </a:rPr>
                            <m:t>5</m:t>
                          </m:r>
                        </m:sup>
                      </m:sSubSup>
                      <m:r>
                        <a:rPr lang="pt-BR" sz="1600" b="0" i="1" smtClean="0">
                          <a:latin typeface="Cambria Math"/>
                        </a:rPr>
                        <m:t>−4</m:t>
                      </m:r>
                      <m:r>
                        <a:rPr lang="pt-BR" sz="1600" b="0" i="1" smtClean="0">
                          <a:latin typeface="Cambria Math"/>
                        </a:rPr>
                        <m:t>𝜆</m:t>
                      </m:r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815808"/>
                <a:ext cx="3137632" cy="3732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07504" y="2427734"/>
                <a:ext cx="8424936" cy="485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Igualando a segunda e terceira equação, chegamos na relação: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7734"/>
                <a:ext cx="8424936" cy="485454"/>
              </a:xfrm>
              <a:prstGeom prst="rect">
                <a:avLst/>
              </a:prstGeom>
              <a:blipFill rotWithShape="1">
                <a:blip r:embed="rId10"/>
                <a:stretch>
                  <a:fillRect l="-651" b="-6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107504" y="313352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Substituindo na primeira equação, chegamos 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6138434" y="0"/>
                <a:ext cx="30055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𝑍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𝜆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𝑐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434" y="0"/>
                <a:ext cx="300556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7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4" grpId="0"/>
      <p:bldP spid="17" grpId="0" animBg="1"/>
      <p:bldP spid="18" grpId="0" animBg="1"/>
      <p:bldP spid="22" grpId="0" animBg="1"/>
      <p:bldP spid="5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Resolva o seguinte problema de otimização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29562" y="538721"/>
                <a:ext cx="22142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2" y="538721"/>
                <a:ext cx="221424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178584" y="538721"/>
                <a:ext cx="2761567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+5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584" y="538721"/>
                <a:ext cx="2761567" cy="373051"/>
              </a:xfrm>
              <a:prstGeom prst="rect">
                <a:avLst/>
              </a:prstGeom>
              <a:blipFill rotWithShape="1"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323528" y="5310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Max: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059832" y="5462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2389529" y="1131590"/>
                <a:ext cx="4086454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𝑍</m:t>
                      </m:r>
                      <m:r>
                        <a:rPr lang="pt-BR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10−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529" y="1131590"/>
                <a:ext cx="4086454" cy="373051"/>
              </a:xfrm>
              <a:prstGeom prst="rect">
                <a:avLst/>
              </a:prstGeom>
              <a:blipFill rotWithShape="1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=1,62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=0,97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48129" y="1824468"/>
                <a:ext cx="2520280" cy="33432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𝜆</m:t>
                          </m:r>
                        </m:sub>
                      </m:sSub>
                      <m:r>
                        <a:rPr lang="pt-BR" sz="1400" b="0" i="1" smtClean="0">
                          <a:latin typeface="Cambria Math"/>
                        </a:rPr>
                        <m:t>=</m:t>
                      </m:r>
                      <m:r>
                        <a:rPr lang="pt-BR" sz="1600" i="1">
                          <a:latin typeface="Cambria Math"/>
                        </a:rPr>
                        <m:t>10−2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sz="1600" i="1">
                          <a:latin typeface="Cambria Math"/>
                        </a:rPr>
                        <m:t>−5</m:t>
                      </m:r>
                      <m:sSubSup>
                        <m:sSub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9" y="1824468"/>
                <a:ext cx="2520280" cy="3343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2854167" y="1841272"/>
                <a:ext cx="3085984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=2−4</m:t>
                      </m:r>
                      <m:r>
                        <a:rPr lang="pt-BR" sz="1600" b="0" i="1" smtClean="0">
                          <a:latin typeface="Cambria Math"/>
                        </a:rPr>
                        <m:t>𝜆</m:t>
                      </m:r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167" y="1841272"/>
                <a:ext cx="3085984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6084168" y="1851433"/>
                <a:ext cx="28496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=3</m:t>
                      </m:r>
                      <m:r>
                        <a:rPr lang="pt-BR" sz="1600" i="1">
                          <a:latin typeface="Cambria Math"/>
                        </a:rPr>
                        <m:t>−</m:t>
                      </m:r>
                      <m:r>
                        <a:rPr lang="pt-BR" sz="1600" b="0" i="1" smtClean="0">
                          <a:latin typeface="Cambria Math"/>
                        </a:rPr>
                        <m:t>10</m:t>
                      </m:r>
                      <m:r>
                        <a:rPr lang="pt-BR" sz="1600" i="1">
                          <a:latin typeface="Cambria Math"/>
                        </a:rPr>
                        <m:t>𝜆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851433"/>
                <a:ext cx="28496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07504" y="2427734"/>
                <a:ext cx="8424936" cy="485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Igualando a segunda e terceira equação, chegamos na relação: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7734"/>
                <a:ext cx="8424936" cy="485454"/>
              </a:xfrm>
              <a:prstGeom prst="rect">
                <a:avLst/>
              </a:prstGeom>
              <a:blipFill rotWithShape="1">
                <a:blip r:embed="rId10"/>
                <a:stretch>
                  <a:fillRect l="-651" b="-6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107504" y="313352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Substituindo na primeira equação, chegamos a:</a:t>
            </a:r>
          </a:p>
        </p:txBody>
      </p:sp>
    </p:spTree>
    <p:extLst>
      <p:ext uri="{BB962C8B-B14F-4D97-AF65-F5344CB8AC3E}">
        <p14:creationId xmlns:p14="http://schemas.microsoft.com/office/powerpoint/2010/main" val="84115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9" grpId="0"/>
      <p:bldP spid="20" grpId="0"/>
      <p:bldP spid="13" grpId="0"/>
      <p:bldP spid="14" grpId="0"/>
      <p:bldP spid="17" grpId="0" animBg="1"/>
      <p:bldP spid="18" grpId="0" animBg="1"/>
      <p:bldP spid="22" grpId="0" animBg="1"/>
      <p:bldP spid="5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Resolva o seguinte problema de otimização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29562" y="538721"/>
                <a:ext cx="2214246" cy="408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0,25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0,75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2" y="538721"/>
                <a:ext cx="2214246" cy="408382"/>
              </a:xfrm>
              <a:prstGeom prst="rect">
                <a:avLst/>
              </a:prstGeom>
              <a:blipFill rotWithShape="1">
                <a:blip r:embed="rId2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178584" y="538721"/>
                <a:ext cx="2761567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+5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584" y="538721"/>
                <a:ext cx="2761567" cy="373051"/>
              </a:xfrm>
              <a:prstGeom prst="rect">
                <a:avLst/>
              </a:prstGeom>
              <a:blipFill rotWithShape="1">
                <a:blip r:embed="rId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323528" y="5310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Max: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059832" y="5462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2389529" y="1131590"/>
                <a:ext cx="4086454" cy="408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𝑍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0,25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0,75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10−</m:t>
                          </m:r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529" y="1131590"/>
                <a:ext cx="4086454" cy="408382"/>
              </a:xfrm>
              <a:prstGeom prst="rect">
                <a:avLst/>
              </a:prstGeom>
              <a:blipFill rotWithShape="1"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=1,11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771" y="3939902"/>
                <a:ext cx="1153869" cy="3730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=1,22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939902"/>
                <a:ext cx="158417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-1" y="1882386"/>
                <a:ext cx="2389529" cy="3385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/>
                            </a:rPr>
                            <m:t>𝜆</m:t>
                          </m:r>
                        </m:sub>
                      </m:sSub>
                      <m:r>
                        <a:rPr lang="pt-BR" sz="1200" b="0" i="1" smtClean="0">
                          <a:latin typeface="Cambria Math"/>
                        </a:rPr>
                        <m:t>=</m:t>
                      </m:r>
                      <m:r>
                        <a:rPr lang="pt-BR" sz="1400" i="1">
                          <a:latin typeface="Cambria Math"/>
                        </a:rPr>
                        <m:t>10−2</m:t>
                      </m:r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sz="1400" i="1">
                          <a:latin typeface="Cambria Math"/>
                        </a:rPr>
                        <m:t>−5</m:t>
                      </m:r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sz="1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882386"/>
                <a:ext cx="2389529" cy="3385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2564453" y="1896959"/>
                <a:ext cx="3196818" cy="3359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  <m:r>
                            <a:rPr lang="pt-BR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 i="1">
                          <a:latin typeface="Cambria Math"/>
                        </a:rPr>
                        <m:t>=0,25 .  </m:t>
                      </m:r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−0,75</m:t>
                          </m:r>
                        </m:sup>
                      </m:sSubSup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0,75</m:t>
                          </m:r>
                        </m:sup>
                      </m:sSubSup>
                      <m:r>
                        <a:rPr lang="pt-BR" sz="1400" i="1">
                          <a:latin typeface="Cambria Math"/>
                        </a:rPr>
                        <m:t>−</m:t>
                      </m:r>
                      <m:r>
                        <a:rPr lang="pt-BR" sz="1400" b="0" i="1" smtClean="0">
                          <a:latin typeface="Cambria Math"/>
                        </a:rPr>
                        <m:t>4</m:t>
                      </m:r>
                      <m:r>
                        <a:rPr lang="pt-BR" sz="1400" i="1">
                          <a:latin typeface="Cambria Math"/>
                        </a:rPr>
                        <m:t>𝜆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453" y="1896959"/>
                <a:ext cx="3196818" cy="3359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5936765" y="1905703"/>
                <a:ext cx="3207235" cy="3359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 i="1">
                          <a:latin typeface="Cambria Math"/>
                        </a:rPr>
                        <m:t>=0,75 .  </m:t>
                      </m:r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0,25</m:t>
                          </m:r>
                        </m:sup>
                      </m:sSubSup>
                      <m:sSubSup>
                        <m:sSubSup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sz="1400" i="1">
                              <a:latin typeface="Cambria Math"/>
                            </a:rPr>
                            <m:t>−0,25</m:t>
                          </m:r>
                        </m:sup>
                      </m:sSubSup>
                      <m:r>
                        <a:rPr lang="pt-BR" sz="1400" i="1">
                          <a:latin typeface="Cambria Math"/>
                        </a:rPr>
                        <m:t>−</m:t>
                      </m:r>
                      <m:r>
                        <a:rPr lang="pt-BR" sz="1400" b="0" i="1" smtClean="0">
                          <a:latin typeface="Cambria Math"/>
                        </a:rPr>
                        <m:t>10</m:t>
                      </m:r>
                      <m:r>
                        <a:rPr lang="pt-BR" sz="1400" i="1">
                          <a:latin typeface="Cambria Math"/>
                        </a:rPr>
                        <m:t>𝜆</m:t>
                      </m:r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765" y="1905703"/>
                <a:ext cx="3207235" cy="3359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07504" y="2427734"/>
                <a:ext cx="8424936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Igualando a segunda e terceira equação, chegamos na relação: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pt-BR" b="0" i="1" smtClean="0">
                        <a:latin typeface="Cambria Math"/>
                      </a:rPr>
                      <m:t> =1,2</m:t>
                    </m:r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7734"/>
                <a:ext cx="8424936" cy="373051"/>
              </a:xfrm>
              <a:prstGeom prst="rect">
                <a:avLst/>
              </a:prstGeom>
              <a:blipFill rotWithShape="1">
                <a:blip r:embed="rId10"/>
                <a:stretch>
                  <a:fillRect l="-651"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107504" y="313352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Substituindo na primeira equação, chegamos a:</a:t>
            </a:r>
          </a:p>
        </p:txBody>
      </p:sp>
    </p:spTree>
    <p:extLst>
      <p:ext uri="{BB962C8B-B14F-4D97-AF65-F5344CB8AC3E}">
        <p14:creationId xmlns:p14="http://schemas.microsoft.com/office/powerpoint/2010/main" val="39393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9" grpId="0"/>
      <p:bldP spid="20" grpId="0"/>
      <p:bldP spid="13" grpId="0"/>
      <p:bldP spid="14" grpId="0"/>
      <p:bldP spid="17" grpId="0" animBg="1"/>
      <p:bldP spid="18" grpId="0" animBg="1"/>
      <p:bldP spid="22" grpId="0" animBg="1"/>
      <p:bldP spid="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629562" y="538721"/>
                <a:ext cx="22142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2" y="538721"/>
                <a:ext cx="221424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178584" y="478204"/>
                <a:ext cx="2761567" cy="509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1−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584" y="478204"/>
                <a:ext cx="2761567" cy="5093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323528" y="5310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Min: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059832" y="5462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2389529" y="1131590"/>
                <a:ext cx="4086454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𝑍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529" y="1131590"/>
                <a:ext cx="4086454" cy="3730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107504" y="1932055"/>
                <a:ext cx="2282024" cy="3394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𝜆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</m:t>
                      </m:r>
                      <m:r>
                        <a:rPr lang="pt-BR" sz="1600" i="1">
                          <a:latin typeface="Cambria Math"/>
                        </a:rPr>
                        <m:t>1−</m:t>
                      </m:r>
                      <m:rad>
                        <m:radPr>
                          <m:degHide m:val="on"/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  <m:r>
                        <a:rPr lang="pt-BR" sz="16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32055"/>
                <a:ext cx="2282024" cy="3394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2564453" y="1834558"/>
                <a:ext cx="3196818" cy="5931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  <m:r>
                            <a:rPr lang="pt-BR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1600" i="1">
                          <a:latin typeface="Cambria Math"/>
                        </a:rPr>
                        <m:t>=</m:t>
                      </m:r>
                      <m:r>
                        <a:rPr lang="pt-BR" sz="1600" i="1" smtClean="0">
                          <a:latin typeface="Cambria Math"/>
                        </a:rPr>
                        <m:t>1</m:t>
                      </m:r>
                      <m:r>
                        <a:rPr lang="pt-BR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</a:rPr>
                        <m:t>𝜆</m:t>
                      </m:r>
                      <m:sSubSup>
                        <m:sSub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sz="16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pt-BR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453" y="1834558"/>
                <a:ext cx="3196818" cy="593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5900826" y="1932055"/>
                <a:ext cx="3207235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𝑥</m:t>
                          </m:r>
                          <m:r>
                            <a:rPr lang="pt-BR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1600" i="1">
                          <a:latin typeface="Cambria Math"/>
                        </a:rPr>
                        <m:t>=</m:t>
                      </m:r>
                      <m:r>
                        <a:rPr lang="pt-BR" sz="1600" i="1" smtClean="0">
                          <a:latin typeface="Cambria Math"/>
                        </a:rPr>
                        <m:t>1</m:t>
                      </m:r>
                      <m:r>
                        <a:rPr lang="pt-BR" sz="1600" b="0" i="1" smtClean="0">
                          <a:latin typeface="Cambria Math"/>
                        </a:rPr>
                        <m:t>−</m:t>
                      </m:r>
                      <m:r>
                        <a:rPr lang="pt-BR" sz="1600" b="0" i="1" smtClean="0">
                          <a:latin typeface="Cambria Math"/>
                        </a:rPr>
                        <m:t>𝜆</m:t>
                      </m:r>
                      <m:r>
                        <a:rPr lang="pt-BR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826" y="1932055"/>
                <a:ext cx="3207235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97232" y="2614259"/>
                <a:ext cx="8424936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Da terceira equação descobrimos que: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  =1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2" y="2614259"/>
                <a:ext cx="8424936" cy="373051"/>
              </a:xfrm>
              <a:prstGeom prst="rect">
                <a:avLst/>
              </a:prstGeom>
              <a:blipFill rotWithShape="1">
                <a:blip r:embed="rId8"/>
                <a:stretch>
                  <a:fillRect l="-651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107504" y="3168404"/>
                <a:ext cx="842493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Substituindo tal valor na segunda equação, chegamos 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68404"/>
                <a:ext cx="8424936" cy="483466"/>
              </a:xfrm>
              <a:prstGeom prst="rect">
                <a:avLst/>
              </a:prstGeom>
              <a:blipFill rotWithShape="1">
                <a:blip r:embed="rId9"/>
                <a:stretch>
                  <a:fillRect l="-651"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07504" y="3795886"/>
                <a:ext cx="842493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Por fim, substituindo esse valor na primeira equação: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95886"/>
                <a:ext cx="8424936" cy="483466"/>
              </a:xfrm>
              <a:prstGeom prst="rect">
                <a:avLst/>
              </a:prstGeom>
              <a:blipFill rotWithShape="1">
                <a:blip r:embed="rId10"/>
                <a:stretch>
                  <a:fillRect l="-651"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4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9" grpId="0"/>
      <p:bldP spid="20" grpId="0"/>
      <p:bldP spid="17" grpId="0" animBg="1"/>
      <p:bldP spid="18" grpId="0" animBg="1"/>
      <p:bldP spid="22" grpId="0" animBg="1"/>
      <p:bldP spid="5" grpId="0"/>
      <p:bldP spid="2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95686"/>
            <a:ext cx="8229600" cy="742950"/>
          </a:xfrm>
        </p:spPr>
        <p:txBody>
          <a:bodyPr/>
          <a:lstStyle/>
          <a:p>
            <a:r>
              <a:rPr lang="pt-BR" dirty="0"/>
              <a:t>E se tivermos mais de uma restrição?</a:t>
            </a:r>
          </a:p>
        </p:txBody>
      </p:sp>
    </p:spTree>
    <p:extLst>
      <p:ext uri="{BB962C8B-B14F-4D97-AF65-F5344CB8AC3E}">
        <p14:creationId xmlns:p14="http://schemas.microsoft.com/office/powerpoint/2010/main" val="277899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1470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linhas gerais: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627784" y="91556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Max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</a:t>
                </a:r>
                <a:r>
                  <a:rPr lang="pt-BR" dirty="0" err="1"/>
                  <a:t>sj</a:t>
                </a:r>
                <a:r>
                  <a:rPr lang="pt-BR" dirty="0"/>
                  <a:t>: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915566"/>
                <a:ext cx="144016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390" t="-8197" r="-3390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esquerda 3"/>
          <p:cNvSpPr/>
          <p:nvPr/>
        </p:nvSpPr>
        <p:spPr>
          <a:xfrm>
            <a:off x="4211960" y="420802"/>
            <a:ext cx="576064" cy="157488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535083" y="546234"/>
                <a:ext cx="1247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83" y="546234"/>
                <a:ext cx="124784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35617" y="906274"/>
                <a:ext cx="1247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617" y="906274"/>
                <a:ext cx="124784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535617" y="1554346"/>
                <a:ext cx="1314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617" y="1554346"/>
                <a:ext cx="131497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535617" y="1131590"/>
            <a:ext cx="118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...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7504" y="235572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Teremos a função </a:t>
            </a:r>
            <a:r>
              <a:rPr lang="pt-BR" dirty="0" err="1"/>
              <a:t>Lagrangeana</a:t>
            </a:r>
            <a:r>
              <a:rPr lang="pt-B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2952758" y="2931790"/>
                <a:ext cx="3164649" cy="795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</a:rPr>
                        <m:t>𝜆</m:t>
                      </m:r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58" y="2931790"/>
                <a:ext cx="3164649" cy="7958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107504" y="386789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Vamos para um exemplo:</a:t>
            </a:r>
          </a:p>
        </p:txBody>
      </p:sp>
    </p:spTree>
    <p:extLst>
      <p:ext uri="{BB962C8B-B14F-4D97-AF65-F5344CB8AC3E}">
        <p14:creationId xmlns:p14="http://schemas.microsoft.com/office/powerpoint/2010/main" val="3107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23478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07504" y="771550"/>
                <a:ext cx="475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Maximizar: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𝑈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𝑥𝑦𝑧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71550"/>
                <a:ext cx="475252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55"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5486013" y="7715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Sj</a:t>
            </a:r>
            <a:r>
              <a:rPr lang="pt-BR" dirty="0"/>
              <a:t> 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278101" y="492810"/>
                <a:ext cx="1738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01" y="492810"/>
                <a:ext cx="173848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5076056" y="2571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278101" y="906274"/>
                <a:ext cx="1610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01" y="906274"/>
                <a:ext cx="161024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have esquerda 7"/>
          <p:cNvSpPr/>
          <p:nvPr/>
        </p:nvSpPr>
        <p:spPr>
          <a:xfrm>
            <a:off x="6134085" y="411510"/>
            <a:ext cx="288032" cy="86409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58656" y="222421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Solução: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76635" y="2202418"/>
                <a:ext cx="828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𝑥𝑦𝑧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(32−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(</m:t>
                      </m:r>
                      <m:r>
                        <a:rPr lang="pt-BR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35" y="2202418"/>
                <a:ext cx="828092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158656" y="1707654"/>
            <a:ext cx="549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Encontre o valor de U máximo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180986" y="2765490"/>
                <a:ext cx="2485680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86" y="2765490"/>
                <a:ext cx="2485680" cy="6190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027921" y="2765490"/>
                <a:ext cx="2800126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=32−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921" y="2765490"/>
                <a:ext cx="2800126" cy="6643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17125" y="4337283"/>
                <a:ext cx="2494657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25" y="4337283"/>
                <a:ext cx="2494657" cy="6190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14112" y="3536910"/>
                <a:ext cx="2482666" cy="666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12" y="3536910"/>
                <a:ext cx="2482666" cy="6663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068018" y="3483044"/>
                <a:ext cx="2446375" cy="664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018" y="3483044"/>
                <a:ext cx="2446375" cy="6643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3165648" y="4183527"/>
            <a:ext cx="248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Igualando as duas últimas equações, chegamos em y = 16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113429" y="2912015"/>
            <a:ext cx="3030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Substituindo y na 1ª e 3ª equações, vemos que x = z.</a:t>
            </a:r>
          </a:p>
          <a:p>
            <a:r>
              <a:rPr lang="pt-BR" sz="1600" dirty="0"/>
              <a:t>Logo, x = z 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5735899" y="4147393"/>
                <a:ext cx="33766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/>
                  <a:t>Portanto, o valor máximo de U: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>
                          <a:latin typeface="Cambria Math"/>
                          <a:ea typeface="Cambria Math"/>
                        </a:rPr>
                        <m:t>𝑈</m:t>
                      </m:r>
                      <m:d>
                        <m:dPr>
                          <m:ctrlPr>
                            <a:rPr lang="pt-BR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d>
                      <m:r>
                        <a:rPr lang="pt-BR" sz="1600" i="1">
                          <a:latin typeface="Cambria Math"/>
                        </a:rPr>
                        <m:t>=</m:t>
                      </m:r>
                      <m:r>
                        <a:rPr lang="pt-BR" sz="1600" i="1">
                          <a:latin typeface="Cambria Math"/>
                          <a:ea typeface="Cambria Math"/>
                        </a:rPr>
                        <m:t>𝑥𝑦𝑧</m:t>
                      </m:r>
                      <m:r>
                        <a:rPr lang="pt-BR" sz="1600" b="0" i="1" smtClean="0">
                          <a:latin typeface="Cambria Math"/>
                          <a:ea typeface="Cambria Math"/>
                        </a:rPr>
                        <m:t>=8 . 16 . 8=1024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899" y="4147393"/>
                <a:ext cx="3376698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1083" t="-3125" b="-20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3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62879</TotalTime>
  <Words>857</Words>
  <Application>Microsoft Office PowerPoint</Application>
  <PresentationFormat>Apresentação na tela (16:9)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Cambria Math</vt:lpstr>
      <vt:lpstr>Brilho</vt:lpstr>
      <vt:lpstr>OTIMIZAÇÃO CONDICIONADA</vt:lpstr>
      <vt:lpstr>Relembrando...</vt:lpstr>
      <vt:lpstr>Apresentação do PowerPoint</vt:lpstr>
      <vt:lpstr>Apresentação do PowerPoint</vt:lpstr>
      <vt:lpstr>Apresentação do PowerPoint</vt:lpstr>
      <vt:lpstr>Apresentação do PowerPoint</vt:lpstr>
      <vt:lpstr>E se tivermos mais de uma restrição?</vt:lpstr>
      <vt:lpstr>Apresentação do PowerPoint</vt:lpstr>
      <vt:lpstr>Apresentação do PowerPoint</vt:lpstr>
      <vt:lpstr>Apresentação do PowerPoint</vt:lpstr>
      <vt:lpstr>Condição de 2ª Ordem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586</cp:revision>
  <dcterms:created xsi:type="dcterms:W3CDTF">2018-04-23T16:42:09Z</dcterms:created>
  <dcterms:modified xsi:type="dcterms:W3CDTF">2023-10-02T14:19:04Z</dcterms:modified>
</cp:coreProperties>
</file>