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embeddedFontLst>
    <p:embeddedFont>
      <p:font typeface="Bree Serif" panose="020B0604020202020204" charset="0"/>
      <p:regular r:id="rId65"/>
    </p:embeddedFont>
    <p:embeddedFont>
      <p:font typeface="Permanent Marker" panose="020B0604020202020204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7b7ae971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17b7ae971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7b7ae97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17b7ae97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https://vlab.amrita.edu/?sub=3&amp;brch=274&amp;sim=1431&amp;cnt=1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7b7ae971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17b7ae971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7b7ae97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7b7ae97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https://www.ebi.ac.uk/Tools/psa/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7b7ae97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17b7ae971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7b7ae971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7b7ae971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6eb058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6eb058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7505411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7505411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7505411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17505411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1750541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1750541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16eb0583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16eb0583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7505411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7505411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6eb058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16eb058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7505411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17505411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17505411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17505411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17505411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17505411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6eb058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6eb058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17b7ae971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17b7ae971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7b7ae971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17b7ae971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17b7ae971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17b7ae971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17b7ae971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17b7ae971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17b7ae97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17b7ae97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7b7ae97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17b7ae97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7b7ae971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17b7ae971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17b7ae971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17b7ae971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7b7ae971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17b7ae971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17b7ae971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17b7ae971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2"/>
                </a:solidFill>
              </a:rPr>
              <a:t>https://developer.ibm.com/articles/j-seqalign/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16eb0583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16eb0583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17505411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17505411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17505411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17505411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17505411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17505411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17505411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17505411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7b7ae97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17b7ae97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17505411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17505411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17505411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17505411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7505411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17505411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17505411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17505411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7505411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7505411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17505411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17505411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17505411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17505411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16eb0583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16eb0583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17b7ae971_1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17b7ae971_1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17b7ae971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17b7ae971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7b7ae97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7b7ae97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17b7ae971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17b7ae971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17b7ae971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17b7ae971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17b7ae971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17b7ae971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17b7ae971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17b7ae971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17b7ae971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17b7ae971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17b7ae971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17b7ae971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7b7ae971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17b7ae971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17b7ae971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17b7ae971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17b7ae971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617b7ae971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17b7ae971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17b7ae971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7b7ae9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7b7ae9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17b7ae97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17b7ae97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17b7ae971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17b7ae971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17b7ae971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17b7ae971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7b7ae971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7b7ae971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7b7ae97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7b7ae97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Two orthologous CDS, according to the definition of splicing orthology: </a:t>
            </a:r>
            <a:r>
              <a:rPr lang="pt-BR" b="1">
                <a:solidFill>
                  <a:schemeClr val="dk1"/>
                </a:solidFill>
              </a:rPr>
              <a:t>a</a:t>
            </a:r>
            <a:r>
              <a:rPr lang="pt-BR">
                <a:solidFill>
                  <a:schemeClr val="dk1"/>
                </a:solidFill>
              </a:rPr>
              <a:t>) the exon structures of the two CDS are preserved by their splicing alignments against the gene sequence and </a:t>
            </a:r>
            <a:r>
              <a:rPr lang="pt-BR" b="1">
                <a:solidFill>
                  <a:schemeClr val="dk1"/>
                </a:solidFill>
              </a:rPr>
              <a:t>b</a:t>
            </a:r>
            <a:r>
              <a:rPr lang="pt-BR">
                <a:solidFill>
                  <a:schemeClr val="dk1"/>
                </a:solidFill>
              </a:rPr>
              <a:t>) the induced one-to-one correspondence between the exons of CDS1 and CDS2 is (exon1.1,exon2.1),(exon1.2,exon2.2), (exon1.3,exon2.3)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7b7ae97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17b7ae97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175" y="0"/>
            <a:ext cx="1434825" cy="14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1049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Múltiplo e pareado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Algoritmos exatos e heurísticos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020850" y="4048000"/>
            <a:ext cx="31023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Bruna de Moura Lopes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Jessica Aparecida Ferrarezi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2019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97750" y="158175"/>
            <a:ext cx="67485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Universidade de São Paulo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Centro de Energia Nuclear na Agricultura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Bree Serif"/>
                <a:ea typeface="Bree Serif"/>
                <a:cs typeface="Bree Serif"/>
                <a:sym typeface="Bree Serif"/>
              </a:rPr>
              <a:t>CEN5789 - Genômica e Bioinformática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2053"/>
            <a:ext cx="2075850" cy="15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573" y="1017725"/>
            <a:ext cx="4123577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5924700" y="4722875"/>
            <a:ext cx="321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Protein sequence analysis - a practical guide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alinhamento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Quanto a exaustão: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Exatos: </a:t>
            </a:r>
            <a:r>
              <a:rPr lang="pt-BR"/>
              <a:t>exaustivos;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Exemplos: Needleman-Wunsch (global, DP, sequências curtas), Smith-Waterman (local, DP).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Heurísticos:</a:t>
            </a:r>
            <a:r>
              <a:rPr lang="pt-BR"/>
              <a:t> não exaustivos, abordagem aproximada; tempo razoável de execução.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Exemplos: FASTA e BLAST (locais).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alinhamento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241425" y="1187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Local: </a:t>
            </a:r>
            <a:r>
              <a:rPr lang="pt-BR"/>
              <a:t>sequências que podem ser similares (ou não); encontra regiões com alto grau de similaridade;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Exemplos: BLAST, Smith-Waterman (SWAT), Water, Matcher (EMBOSS), LALIGN.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Global:</a:t>
            </a:r>
            <a:r>
              <a:rPr lang="pt-BR"/>
              <a:t> mais adequado para sequências próximas/similares de mesmo comprimento; alinhamento do começo ao fim das sequências para encontrar o melhor alinhamento;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Exemplo: Needleman-Wunsch, Needle, Stretcher (EMBOSS).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alinhamento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Pareado: </a:t>
            </a:r>
            <a:r>
              <a:rPr lang="pt-BR"/>
              <a:t>usado para identificar regiões de similaridade entre duas sequências;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Exemplos: BLAST,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Múltiplo: </a:t>
            </a:r>
            <a:r>
              <a:rPr lang="pt-BR"/>
              <a:t>usado para identificar regiões de similaridade entre três ou mais sequências de comprimento similar; requisito para análises filogenéticas;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Exemplos: BLAST, CLUSTAL, HMMs, MUSCLE.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de conceitos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077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Identidade: </a:t>
            </a:r>
            <a:r>
              <a:rPr lang="pt-BR" i="1"/>
              <a:t>exact matches</a:t>
            </a:r>
            <a:r>
              <a:rPr lang="pt-BR"/>
              <a:t>; mensurado em porcentagem de resíduos idênticos sobre total de resíduos de uma sequência, desconsiderando </a:t>
            </a:r>
            <a:r>
              <a:rPr lang="pt-BR" i="1"/>
              <a:t>gaps</a:t>
            </a:r>
            <a:r>
              <a:rPr lang="pt-BR"/>
              <a:t>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Similaridade: considera identidade e propriedades dos resíduos (nucleotídeos ou aminoácidos) no caso de substituições;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Homologia: “é ou não é”; justificada por critérios de identidade e cobertura da sequência;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Paralogia: genes relacionados por um evento de duplicação gênica no processo de evolução (família de genes);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Ortologia: genes relacionados por um evento de especiação;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Analogia: funções semelhantes, com origens embrionárias diferentes.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Revisão de conceitos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Exemplo prático: identidade, cobertura da query, homologia.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300" y="1858400"/>
            <a:ext cx="9211975" cy="21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Oculto de Markov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Uma base formal para criar modelos probabilísticos de rotulagem de sequência linear;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Fornece ferramentas para construir modelos complexos através do desenho de uma figura intuitiva;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Estado, transição e sinal;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Estado é oculto e emissão é observável.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51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Modelo Oculto de Markov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0500"/>
            <a:ext cx="3154150" cy="29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/>
          <p:nvPr/>
        </p:nvSpPr>
        <p:spPr>
          <a:xfrm>
            <a:off x="3495100" y="2577950"/>
            <a:ext cx="1970700" cy="23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1799" y="2113070"/>
            <a:ext cx="3154151" cy="119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Oculto de Markov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Conjunto de variáveis aleatórias {G1, G2, . . . , Gn} satisfazendo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434343"/>
                </a:solidFill>
              </a:rPr>
              <a:t>P(G</a:t>
            </a:r>
            <a:r>
              <a:rPr lang="pt-BR" b="1" baseline="-25000">
                <a:solidFill>
                  <a:srgbClr val="434343"/>
                </a:solidFill>
              </a:rPr>
              <a:t>i</a:t>
            </a:r>
            <a:r>
              <a:rPr lang="pt-BR" b="1">
                <a:solidFill>
                  <a:srgbClr val="434343"/>
                </a:solidFill>
              </a:rPr>
              <a:t>+1|G</a:t>
            </a:r>
            <a:r>
              <a:rPr lang="pt-BR" b="1" baseline="-25000">
                <a:solidFill>
                  <a:srgbClr val="434343"/>
                </a:solidFill>
              </a:rPr>
              <a:t>i</a:t>
            </a:r>
            <a:r>
              <a:rPr lang="pt-BR" b="1">
                <a:solidFill>
                  <a:srgbClr val="434343"/>
                </a:solidFill>
              </a:rPr>
              <a:t> , . . . , G</a:t>
            </a:r>
            <a:r>
              <a:rPr lang="pt-BR" b="1" baseline="-25000">
                <a:solidFill>
                  <a:srgbClr val="434343"/>
                </a:solidFill>
              </a:rPr>
              <a:t>1</a:t>
            </a:r>
            <a:r>
              <a:rPr lang="pt-BR" b="1">
                <a:solidFill>
                  <a:srgbClr val="434343"/>
                </a:solidFill>
              </a:rPr>
              <a:t>) = P(G</a:t>
            </a:r>
            <a:r>
              <a:rPr lang="pt-BR" b="1" baseline="-25000">
                <a:solidFill>
                  <a:srgbClr val="434343"/>
                </a:solidFill>
              </a:rPr>
              <a:t>i</a:t>
            </a:r>
            <a:r>
              <a:rPr lang="pt-BR" b="1">
                <a:solidFill>
                  <a:srgbClr val="434343"/>
                </a:solidFill>
              </a:rPr>
              <a:t>+1|G</a:t>
            </a:r>
            <a:r>
              <a:rPr lang="pt-BR" b="1" baseline="-25000">
                <a:solidFill>
                  <a:srgbClr val="434343"/>
                </a:solidFill>
              </a:rPr>
              <a:t>i</a:t>
            </a:r>
            <a:r>
              <a:rPr lang="pt-BR" b="1">
                <a:solidFill>
                  <a:srgbClr val="434343"/>
                </a:solidFill>
              </a:rPr>
              <a:t>) </a:t>
            </a:r>
            <a:endParaRPr b="1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HMM: cadeia com G</a:t>
            </a:r>
            <a:r>
              <a:rPr lang="pt-BR" baseline="-25000">
                <a:solidFill>
                  <a:srgbClr val="434343"/>
                </a:solidFill>
              </a:rPr>
              <a:t>i</a:t>
            </a:r>
            <a:r>
              <a:rPr lang="pt-BR">
                <a:solidFill>
                  <a:srgbClr val="434343"/>
                </a:solidFill>
              </a:rPr>
              <a:t> ’s não observáveis, mais um conjunto de variáveis aleatórias {O</a:t>
            </a:r>
            <a:r>
              <a:rPr lang="pt-BR" baseline="-25000">
                <a:solidFill>
                  <a:srgbClr val="434343"/>
                </a:solidFill>
              </a:rPr>
              <a:t>1</a:t>
            </a:r>
            <a:r>
              <a:rPr lang="pt-BR">
                <a:solidFill>
                  <a:srgbClr val="434343"/>
                </a:solidFill>
              </a:rPr>
              <a:t>, O</a:t>
            </a:r>
            <a:r>
              <a:rPr lang="pt-BR" baseline="-25000">
                <a:solidFill>
                  <a:srgbClr val="434343"/>
                </a:solidFill>
              </a:rPr>
              <a:t>2</a:t>
            </a:r>
            <a:r>
              <a:rPr lang="pt-BR">
                <a:solidFill>
                  <a:srgbClr val="434343"/>
                </a:solidFill>
              </a:rPr>
              <a:t>, . . . , O</a:t>
            </a:r>
            <a:r>
              <a:rPr lang="pt-BR" baseline="-25000">
                <a:solidFill>
                  <a:srgbClr val="434343"/>
                </a:solidFill>
              </a:rPr>
              <a:t>n</a:t>
            </a:r>
            <a:r>
              <a:rPr lang="pt-BR">
                <a:solidFill>
                  <a:srgbClr val="434343"/>
                </a:solidFill>
              </a:rPr>
              <a:t>} observadas 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Cada O</a:t>
            </a:r>
            <a:r>
              <a:rPr lang="pt-BR" baseline="-25000">
                <a:solidFill>
                  <a:srgbClr val="434343"/>
                </a:solidFill>
              </a:rPr>
              <a:t>i</a:t>
            </a:r>
            <a:r>
              <a:rPr lang="pt-BR">
                <a:solidFill>
                  <a:srgbClr val="434343"/>
                </a:solidFill>
              </a:rPr>
              <a:t> depende apenas do respectivo G</a:t>
            </a:r>
            <a:r>
              <a:rPr lang="pt-BR" baseline="-25000">
                <a:solidFill>
                  <a:srgbClr val="434343"/>
                </a:solidFill>
              </a:rPr>
              <a:t>i</a:t>
            </a:r>
            <a:endParaRPr baseline="-250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575" y="3298422"/>
            <a:ext cx="6253226" cy="16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Oculto de Markov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aseline="-25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987" y="1174725"/>
            <a:ext cx="4918037" cy="33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Sumário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Introdução: o que é um alinhamento; quais as motivações de alinhar sequências, tipos de alinhamento;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Modelo Oculto de Markov;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Matrizes de pontuação;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Programação dinâmica;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Alinhamento de sequências;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PSI-BLAST;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Alinhamentos múltiplo e progressivo de sequências.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Oculto de Markov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aseline="-25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464" y="1269750"/>
            <a:ext cx="6115075" cy="35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Matrizes de pontuação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 u="sng">
                <a:solidFill>
                  <a:srgbClr val="434343"/>
                </a:solidFill>
              </a:rPr>
              <a:t>P</a:t>
            </a:r>
            <a:r>
              <a:rPr lang="pt-BR">
                <a:solidFill>
                  <a:srgbClr val="434343"/>
                </a:solidFill>
              </a:rPr>
              <a:t>oint </a:t>
            </a:r>
            <a:r>
              <a:rPr lang="pt-BR" u="sng">
                <a:solidFill>
                  <a:srgbClr val="434343"/>
                </a:solidFill>
              </a:rPr>
              <a:t>A</a:t>
            </a:r>
            <a:r>
              <a:rPr lang="pt-BR">
                <a:solidFill>
                  <a:srgbClr val="434343"/>
                </a:solidFill>
              </a:rPr>
              <a:t>ccepted </a:t>
            </a:r>
            <a:r>
              <a:rPr lang="pt-BR" u="sng">
                <a:solidFill>
                  <a:srgbClr val="434343"/>
                </a:solidFill>
              </a:rPr>
              <a:t>M</a:t>
            </a:r>
            <a:r>
              <a:rPr lang="pt-BR">
                <a:solidFill>
                  <a:srgbClr val="434343"/>
                </a:solidFill>
              </a:rPr>
              <a:t>utation (PAM)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34343"/>
                </a:solidFill>
              </a:rPr>
              <a:t>Baseada em proteínas fortemente relacionadas;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34343"/>
                </a:solidFill>
              </a:rPr>
              <a:t>Cálculo de uma matriz baseado nas taxas de substituições dos aminoácidos;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34343"/>
                </a:solidFill>
              </a:rPr>
              <a:t>PAM1, PAM30, PAM50 e PAM250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525" y="3007488"/>
            <a:ext cx="16002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6717525" y="4598175"/>
            <a:ext cx="1945800" cy="2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Margaret Dayhoff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Matrizes de pontuação</a:t>
            </a:r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PAM250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946" y="1640596"/>
            <a:ext cx="4389800" cy="3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Matrizes de pontuação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BLOSUM (</a:t>
            </a:r>
            <a:r>
              <a:rPr lang="pt-BR" u="sng">
                <a:solidFill>
                  <a:srgbClr val="434343"/>
                </a:solidFill>
              </a:rPr>
              <a:t>Blo</a:t>
            </a:r>
            <a:r>
              <a:rPr lang="pt-BR">
                <a:solidFill>
                  <a:srgbClr val="434343"/>
                </a:solidFill>
              </a:rPr>
              <a:t>cks </a:t>
            </a:r>
            <a:r>
              <a:rPr lang="pt-BR" u="sng">
                <a:solidFill>
                  <a:srgbClr val="434343"/>
                </a:solidFill>
              </a:rPr>
              <a:t>Su</a:t>
            </a:r>
            <a:r>
              <a:rPr lang="pt-BR">
                <a:solidFill>
                  <a:srgbClr val="434343"/>
                </a:solidFill>
              </a:rPr>
              <a:t>bstitution </a:t>
            </a:r>
            <a:r>
              <a:rPr lang="pt-BR" u="sng">
                <a:solidFill>
                  <a:srgbClr val="434343"/>
                </a:solidFill>
              </a:rPr>
              <a:t>M</a:t>
            </a:r>
            <a:r>
              <a:rPr lang="pt-BR">
                <a:solidFill>
                  <a:srgbClr val="434343"/>
                </a:solidFill>
              </a:rPr>
              <a:t>atrix)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34343"/>
                </a:solidFill>
              </a:rPr>
              <a:t>Ao contrário da matriz PAM não se baseia em um modelo evolucionário explícito, mas sim em análise de sequências alinhadas par a par.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434343"/>
                </a:solidFill>
              </a:rPr>
              <a:t>BLOSUM45, BLOSUM62 e BLOSUM90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Matrizes de pontuação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>
                <a:solidFill>
                  <a:srgbClr val="434343"/>
                </a:solidFill>
              </a:rPr>
              <a:t>BLOSUM62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338" y="1702050"/>
            <a:ext cx="5435324" cy="31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Implementado em programas de biologia computacional;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Formalizado pelo matemático Richard Bellman nos anos 1950;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As sequências de resíduos são similares aos </a:t>
            </a:r>
            <a:r>
              <a:rPr lang="pt-BR" i="1"/>
              <a:t>strings</a:t>
            </a:r>
            <a:r>
              <a:rPr lang="pt-BR"/>
              <a:t> em computação;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Alinhamento de sequências de nucleotídeos ou aminoácidos.</a:t>
            </a:r>
            <a:endParaRPr/>
          </a:p>
        </p:txBody>
      </p:sp>
      <p:pic>
        <p:nvPicPr>
          <p:cNvPr id="230" name="Google Shape;230;p37"/>
          <p:cNvPicPr preferRelativeResize="0"/>
          <p:nvPr/>
        </p:nvPicPr>
        <p:blipFill rotWithShape="1">
          <a:blip r:embed="rId3">
            <a:alphaModFix/>
          </a:blip>
          <a:srcRect t="14147" r="36748" b="51219"/>
          <a:stretch/>
        </p:blipFill>
        <p:spPr>
          <a:xfrm>
            <a:off x="105475" y="2731125"/>
            <a:ext cx="3272261" cy="9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736" y="2731125"/>
            <a:ext cx="2616076" cy="9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75" y="3703038"/>
            <a:ext cx="3697751" cy="97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 rotWithShape="1">
          <a:blip r:embed="rId6">
            <a:alphaModFix/>
          </a:blip>
          <a:srcRect l="4697" r="6830"/>
          <a:stretch/>
        </p:blipFill>
        <p:spPr>
          <a:xfrm>
            <a:off x="5993807" y="2731125"/>
            <a:ext cx="3063768" cy="5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3236" y="3703037"/>
            <a:ext cx="1039134" cy="97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3807" y="3271313"/>
            <a:ext cx="3063769" cy="3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2381" y="3870795"/>
            <a:ext cx="3998789" cy="80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Quatro partes: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Definição recursiva da melhor pontuação;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Matriz de programação dinâmica para gravar as pontuações ótimas dos subproblemas;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Uma abordagem </a:t>
            </a:r>
            <a:r>
              <a:rPr lang="pt-BR" i="1"/>
              <a:t>bottom-up</a:t>
            </a:r>
            <a:r>
              <a:rPr lang="pt-BR"/>
              <a:t> para preencher a matriz, resolvendo os menores subproblemas primeiro;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Caminhamento inverso da matriz para recuperar a estrutura da solução ótima que forneceu a pontuação ótima.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Definição recursiva da melhor pontuação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Os resíduos </a:t>
            </a:r>
            <a:r>
              <a:rPr lang="pt-BR" i="1"/>
              <a:t>x</a:t>
            </a:r>
            <a:r>
              <a:rPr lang="pt-BR" i="1" baseline="-25000"/>
              <a:t>M</a:t>
            </a:r>
            <a:r>
              <a:rPr lang="pt-BR"/>
              <a:t> e </a:t>
            </a:r>
            <a:r>
              <a:rPr lang="pt-BR" i="1"/>
              <a:t>y</a:t>
            </a:r>
            <a:r>
              <a:rPr lang="pt-BR" i="1" baseline="-25000"/>
              <a:t>N</a:t>
            </a:r>
            <a:r>
              <a:rPr lang="pt-BR"/>
              <a:t> estão alinhados um ao outro;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O resíduo </a:t>
            </a:r>
            <a:r>
              <a:rPr lang="pt-BR" i="1"/>
              <a:t>x</a:t>
            </a:r>
            <a:r>
              <a:rPr lang="pt-BR" i="1" baseline="-25000"/>
              <a:t>M</a:t>
            </a:r>
            <a:r>
              <a:rPr lang="pt-BR"/>
              <a:t> está alinhado a um </a:t>
            </a:r>
            <a:r>
              <a:rPr lang="pt-BR" i="1"/>
              <a:t>gap</a:t>
            </a:r>
            <a:r>
              <a:rPr lang="pt-BR"/>
              <a:t>, e </a:t>
            </a:r>
            <a:r>
              <a:rPr lang="pt-BR" i="1"/>
              <a:t>y</a:t>
            </a:r>
            <a:r>
              <a:rPr lang="pt-BR" i="1" baseline="-25000"/>
              <a:t>N</a:t>
            </a:r>
            <a:r>
              <a:rPr lang="pt-BR"/>
              <a:t> apareceu em outra posição do alinhamento;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O resíduo </a:t>
            </a:r>
            <a:r>
              <a:rPr lang="pt-BR" i="1"/>
              <a:t>y</a:t>
            </a:r>
            <a:r>
              <a:rPr lang="pt-BR" i="1" baseline="-25000"/>
              <a:t>N</a:t>
            </a:r>
            <a:r>
              <a:rPr lang="pt-BR"/>
              <a:t> está alinhado a um </a:t>
            </a:r>
            <a:r>
              <a:rPr lang="pt-BR" i="1"/>
              <a:t>gap</a:t>
            </a:r>
            <a:r>
              <a:rPr lang="pt-BR"/>
              <a:t>, e </a:t>
            </a:r>
            <a:r>
              <a:rPr lang="pt-BR" i="1"/>
              <a:t>x</a:t>
            </a:r>
            <a:r>
              <a:rPr lang="pt-BR" i="1" baseline="-25000"/>
              <a:t>M</a:t>
            </a:r>
            <a:r>
              <a:rPr lang="pt-BR"/>
              <a:t> apareceu em outra posição do alinhamento.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/>
              <a:t>O alinhamento ótimo será aquele com a maior pontuação dessas três possibilidades.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1"/>
          </p:nvPr>
        </p:nvSpPr>
        <p:spPr>
          <a:xfrm>
            <a:off x="8451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Sequência </a:t>
            </a:r>
            <a:r>
              <a:rPr lang="pt-BR" i="1"/>
              <a:t>x</a:t>
            </a:r>
            <a:r>
              <a:rPr lang="pt-BR"/>
              <a:t>: T G C T C G T A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Comprimento M=8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Sequência </a:t>
            </a:r>
            <a:r>
              <a:rPr lang="pt-BR" i="1"/>
              <a:t>y</a:t>
            </a:r>
            <a:r>
              <a:rPr lang="pt-BR"/>
              <a:t>: T T C A T 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	Comprimento N=6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5" name="Google Shape;255;p40"/>
          <p:cNvSpPr txBox="1"/>
          <p:nvPr/>
        </p:nvSpPr>
        <p:spPr>
          <a:xfrm>
            <a:off x="51054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2"/>
                </a:solidFill>
              </a:rPr>
              <a:t>Pontuações: </a:t>
            </a:r>
            <a:endParaRPr sz="18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Gap=-6</a:t>
            </a:r>
            <a:endParaRPr sz="1800" dirty="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Match=+5</a:t>
            </a:r>
            <a:endParaRPr sz="1800" dirty="0">
              <a:solidFill>
                <a:schemeClr val="dk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800" dirty="0" err="1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Mismatch</a:t>
            </a:r>
            <a:r>
              <a:rPr lang="pt-BR" sz="1800" dirty="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=-2</a:t>
            </a:r>
            <a:endParaRPr dirty="0"/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12929"/>
          <a:stretch/>
        </p:blipFill>
        <p:spPr>
          <a:xfrm>
            <a:off x="3370463" y="3051075"/>
            <a:ext cx="2403076" cy="209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228600" y="1152400"/>
            <a:ext cx="5277000" cy="3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Matriz de programação dinâmica para gravar as pontuações ótimas dos subproblemas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Problema: alinhamento entre duas sequências;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Subproblemas: calcular a melhor pontuação do alinhamento entre cada resíduo, permitindo e considerando pontuação de </a:t>
            </a:r>
            <a:r>
              <a:rPr lang="pt-BR" i="1"/>
              <a:t>gap</a:t>
            </a:r>
            <a:r>
              <a:rPr lang="pt-BR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 i="1"/>
              <a:t>S(i,j)</a:t>
            </a:r>
            <a:r>
              <a:rPr lang="pt-BR" b="1"/>
              <a:t>: </a:t>
            </a:r>
            <a:r>
              <a:rPr lang="pt-BR"/>
              <a:t>pontuações ótimas das sequências </a:t>
            </a:r>
            <a:r>
              <a:rPr lang="pt-BR" b="1"/>
              <a:t>x</a:t>
            </a:r>
            <a:r>
              <a:rPr lang="pt-BR"/>
              <a:t> e </a:t>
            </a:r>
            <a:r>
              <a:rPr lang="pt-BR" b="1"/>
              <a:t>y</a:t>
            </a:r>
            <a:r>
              <a:rPr lang="pt-BR"/>
              <a:t>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/>
              <a:t>As soluções dos subproblemas são armazenadas em cada célula apropriada </a:t>
            </a:r>
            <a:r>
              <a:rPr lang="pt-BR" b="1" i="1"/>
              <a:t>(i,j)</a:t>
            </a:r>
            <a:r>
              <a:rPr lang="pt-BR" b="1"/>
              <a:t> da matriz.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75" y="814448"/>
            <a:ext cx="3915853" cy="4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6474800" y="4783425"/>
            <a:ext cx="1215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Eddy, 2004.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688" y="1114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Na última aula…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375" y="3532375"/>
            <a:ext cx="2983575" cy="16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212" y="2676519"/>
            <a:ext cx="2983575" cy="164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02" y="1602524"/>
            <a:ext cx="4472414" cy="10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 l="14624" t="4824" b="71803"/>
          <a:stretch/>
        </p:blipFill>
        <p:spPr>
          <a:xfrm>
            <a:off x="2737147" y="1152475"/>
            <a:ext cx="4045340" cy="108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 l="6760" t="19113" r="73791" b="21802"/>
          <a:stretch/>
        </p:blipFill>
        <p:spPr>
          <a:xfrm>
            <a:off x="2361500" y="1816050"/>
            <a:ext cx="921550" cy="27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pic>
        <p:nvPicPr>
          <p:cNvPr id="277" name="Google Shape;277;p43"/>
          <p:cNvPicPr preferRelativeResize="0"/>
          <p:nvPr/>
        </p:nvPicPr>
        <p:blipFill rotWithShape="1">
          <a:blip r:embed="rId3">
            <a:alphaModFix/>
          </a:blip>
          <a:srcRect l="15526" t="5109" b="63788"/>
          <a:stretch/>
        </p:blipFill>
        <p:spPr>
          <a:xfrm>
            <a:off x="2778255" y="1211050"/>
            <a:ext cx="4021808" cy="14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3"/>
          <p:cNvPicPr preferRelativeResize="0"/>
          <p:nvPr/>
        </p:nvPicPr>
        <p:blipFill rotWithShape="1">
          <a:blip r:embed="rId3">
            <a:alphaModFix/>
          </a:blip>
          <a:srcRect l="6760" t="19321" r="73791" b="22848"/>
          <a:stretch/>
        </p:blipFill>
        <p:spPr>
          <a:xfrm>
            <a:off x="2343937" y="1910812"/>
            <a:ext cx="925931" cy="276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5300" cy="3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Abordagem </a:t>
            </a:r>
            <a:r>
              <a:rPr lang="pt-BR" b="1" i="1"/>
              <a:t>bottom-up</a:t>
            </a:r>
            <a:r>
              <a:rPr lang="pt-BR" b="1"/>
              <a:t> para preencher a matriz, resolvendo os menores subproblemas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As condições da coluna mais à esquerda e da linha mais acima são: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/>
              <a:t> </a:t>
            </a:r>
            <a:r>
              <a:rPr lang="pt-BR" sz="2000" i="1"/>
              <a:t>S(0,0)=0</a:t>
            </a:r>
            <a:endParaRPr sz="20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 i="1"/>
              <a:t>S(i,0)=gap</a:t>
            </a:r>
            <a:r>
              <a:rPr lang="pt-BR" sz="2000" i="1" baseline="-25000"/>
              <a:t>i</a:t>
            </a:r>
            <a:endParaRPr sz="2000" i="1" baseline="-25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000" i="1"/>
              <a:t>S(0,j)=gap</a:t>
            </a:r>
            <a:r>
              <a:rPr lang="pt-BR" sz="2000" i="1" baseline="-25000"/>
              <a:t>j</a:t>
            </a:r>
            <a:endParaRPr sz="2000" i="1"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5" name="Google Shape;2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75" y="814448"/>
            <a:ext cx="3915853" cy="4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 txBox="1"/>
          <p:nvPr/>
        </p:nvSpPr>
        <p:spPr>
          <a:xfrm>
            <a:off x="6474800" y="4783425"/>
            <a:ext cx="1215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Eddy, 2004.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143125" y="865325"/>
            <a:ext cx="5133900" cy="4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Caminhamento inverso da matriz para recuperar a estrutura da solução ótima que forneceu a pontuação ótima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Pontuação ótima do alinhamento das sequências completas: </a:t>
            </a:r>
            <a:r>
              <a:rPr lang="pt-BR" i="1"/>
              <a:t>S(M,N)</a:t>
            </a:r>
            <a:r>
              <a:rPr lang="pt-BR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Para conhecer o alinhamento: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Célula </a:t>
            </a:r>
            <a:r>
              <a:rPr lang="pt-BR" i="1"/>
              <a:t>M,N</a:t>
            </a:r>
            <a:r>
              <a:rPr lang="pt-BR"/>
              <a:t>:: de qual das três células adjacentes veio essa pontuação? Gravamos essa escolha como parte do alinhamento e caminhamos no mesmo sentido até a célula </a:t>
            </a:r>
            <a:r>
              <a:rPr lang="pt-BR" i="1"/>
              <a:t>(0,0)</a:t>
            </a:r>
            <a:r>
              <a:rPr lang="pt-BR"/>
              <a:t> para construir o caminhamento ótimo.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75" y="814448"/>
            <a:ext cx="3915853" cy="4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5"/>
          <p:cNvSpPr txBox="1"/>
          <p:nvPr/>
        </p:nvSpPr>
        <p:spPr>
          <a:xfrm>
            <a:off x="6474800" y="4783425"/>
            <a:ext cx="1215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Eddy, 2004.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dinâmica</a:t>
            </a:r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Solução matemática ótima (maior pontuação);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Importante: definição do sistema de pontuação!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Significado biológico do alinhamento e eficiência computacional.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PD é computacionalmente custosa; pesquisas voltadas a encontrar aproximações boas e rápidas; BLAST e FASTA - BLAT e FLASH.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1" name="Google Shape;301;p46"/>
          <p:cNvPicPr preferRelativeResize="0"/>
          <p:nvPr/>
        </p:nvPicPr>
        <p:blipFill rotWithShape="1">
          <a:blip r:embed="rId3">
            <a:alphaModFix/>
          </a:blip>
          <a:srcRect b="12929"/>
          <a:stretch/>
        </p:blipFill>
        <p:spPr>
          <a:xfrm>
            <a:off x="6783800" y="3058450"/>
            <a:ext cx="2236150" cy="19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 b="1">
                <a:solidFill>
                  <a:srgbClr val="434343"/>
                </a:solidFill>
              </a:rPr>
              <a:t>Busca de identidade 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Alinhamento par a par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Busca em bancos de dados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08" name="Google Shape;3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232" y="2571750"/>
            <a:ext cx="4217675" cy="13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 b="1">
                <a:solidFill>
                  <a:srgbClr val="434343"/>
                </a:solidFill>
              </a:rPr>
              <a:t>Busca por similaridade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Inferência da função a partir da similaridade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Predição de genes e estrutura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Inferências de árvores filogenéticas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Busca por polimorfismos/marcadores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 b="1">
                <a:solidFill>
                  <a:srgbClr val="434343"/>
                </a:solidFill>
              </a:rPr>
              <a:t>Busca por similaridade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Inferência da função a partir da similaridade (Atenção)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Predição de genes e estrutura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Inferências de árvores filogenéticas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Busca por polimorfismos/marcadores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21" name="Google Shape;3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24" y="2703800"/>
            <a:ext cx="2994474" cy="17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27" name="Google Shape;327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t-BR" b="1">
                <a:solidFill>
                  <a:srgbClr val="434343"/>
                </a:solidFill>
              </a:rPr>
              <a:t>Busca por similaridade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Se duas (ou mais) sequências são parecidas: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	elas podem ser homólogas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	elas podem ter funções similares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	elas podem ter a mesma estrutura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33" name="Google Shape;333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Basic Local Alignment Search Tool (BLAST)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34" name="Google Shape;3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149" y="1648775"/>
            <a:ext cx="6027700" cy="30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Quais são as finalidades de </a:t>
            </a:r>
            <a:r>
              <a:rPr lang="pt-BR" b="1"/>
              <a:t>sequenciamento</a:t>
            </a:r>
            <a:r>
              <a:rPr lang="pt-BR"/>
              <a:t>? Para citar algumas: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Descoberta de genes, transcritos e proteínas;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Identificação de </a:t>
            </a:r>
            <a:r>
              <a:rPr lang="pt-BR" i="1"/>
              <a:t>taxa</a:t>
            </a:r>
            <a:r>
              <a:rPr lang="pt-BR"/>
              <a:t> - espécies, gêneros...;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Genotipagem de populações;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Identificação de diferenças genéticas que implicam no fenótipo de determinado organismo.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17149"/>
          <a:stretch/>
        </p:blipFill>
        <p:spPr>
          <a:xfrm>
            <a:off x="79400" y="3547479"/>
            <a:ext cx="1650425" cy="13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300" y="4028275"/>
            <a:ext cx="1115226" cy="111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4150" y="3433650"/>
            <a:ext cx="1709850" cy="1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5">
            <a:alphaModFix/>
          </a:blip>
          <a:srcRect b="20578"/>
          <a:stretch/>
        </p:blipFill>
        <p:spPr>
          <a:xfrm>
            <a:off x="2099950" y="3584963"/>
            <a:ext cx="1620950" cy="12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6">
            <a:alphaModFix/>
          </a:blip>
          <a:srcRect b="12808"/>
          <a:stretch/>
        </p:blipFill>
        <p:spPr>
          <a:xfrm>
            <a:off x="4168225" y="3433650"/>
            <a:ext cx="1961054" cy="17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40" name="Google Shape;34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Basic Local Alignment Search Tool (BLAST)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41" name="Google Shape;34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113" y="1710375"/>
            <a:ext cx="5927765" cy="28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47" name="Google Shape;347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Basic Local Alignment Search Tool (BLAST)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48" name="Google Shape;3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300" y="1685575"/>
            <a:ext cx="5671399" cy="26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311700" y="1241325"/>
            <a:ext cx="85206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&gt;sequencia4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seq4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MVNISHHKKAARTQLKADCDAQEQQIQAALLDLNRGSFKTIKATAEHYKLPYKTLHHHKQ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GRKSCSEAFKGLQALPPEAEDALVQHILRQADFGFPATLQDLKNLALQLLQQHTNNNDAM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LGPNWIVEVYFDLLEDMIKEYNIVLENIYNMDETGFLLGQSQSCNIIVPKENGKNKHFQS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HPGNRETIIMVECTSAHGPPPPPMVIFKGKTHQQGWYQDHTAVKEWAFATSPNGWTDDDL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ALEWLQDCFNKHTQQKAEGKHCLLILDGHSSHVMLNFIQQAWESCIVCLCLPLHATHLLK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DVGIDSMLCCETVLYHMPAFSQETTLPTPCPVPEETPTPSTPVEAKQLLAQLFQLQAQQE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QLQASIQMTQCDQHTWAHMFGRYADKLFNQHVIDQARIQELTAAHINKQRTGAGDWNQLS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KA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BLASTp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 l="3410" t="10725" r="5389" b="8512"/>
          <a:stretch/>
        </p:blipFill>
        <p:spPr>
          <a:xfrm>
            <a:off x="1530200" y="1687750"/>
            <a:ext cx="6083601" cy="30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BLASTp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68" name="Google Shape;368;p56"/>
          <p:cNvPicPr preferRelativeResize="0"/>
          <p:nvPr/>
        </p:nvPicPr>
        <p:blipFill rotWithShape="1">
          <a:blip r:embed="rId3">
            <a:alphaModFix/>
          </a:blip>
          <a:srcRect l="1623" t="9854" r="1185" b="12056"/>
          <a:stretch/>
        </p:blipFill>
        <p:spPr>
          <a:xfrm>
            <a:off x="1269000" y="1688375"/>
            <a:ext cx="6606000" cy="29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74" name="Google Shape;374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BLASTp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 l="4335" t="9614" r="5525" b="6485"/>
          <a:stretch/>
        </p:blipFill>
        <p:spPr>
          <a:xfrm>
            <a:off x="1572763" y="1632625"/>
            <a:ext cx="5998475" cy="31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de sequências </a:t>
            </a:r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434343"/>
                </a:solidFill>
              </a:rPr>
              <a:t>BLASTp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3">
            <a:alphaModFix/>
          </a:blip>
          <a:srcRect l="4062" t="9861" r="12171" b="5999"/>
          <a:stretch/>
        </p:blipFill>
        <p:spPr>
          <a:xfrm>
            <a:off x="1817650" y="1650225"/>
            <a:ext cx="5508699" cy="31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PSI-BLAST </a:t>
            </a:r>
            <a:endParaRPr/>
          </a:p>
        </p:txBody>
      </p:sp>
      <p:sp>
        <p:nvSpPr>
          <p:cNvPr id="388" name="Google Shape;388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Position-specific Iterated BLAST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Buscas BLAST iterativas;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Alinhamentos significativos na rodada </a:t>
            </a:r>
            <a:r>
              <a:rPr lang="pt-BR" i="1"/>
              <a:t>i</a:t>
            </a:r>
            <a:r>
              <a:rPr lang="pt-BR"/>
              <a:t> são usados na rodada seguinte (iteração) </a:t>
            </a:r>
            <a:r>
              <a:rPr lang="pt-BR" i="1"/>
              <a:t>i+1</a:t>
            </a:r>
            <a:r>
              <a:rPr lang="pt-BR"/>
              <a:t>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Métodos de buscas por perfis ou motivos podem ser mais sensíveis do que métodos de comparação pareada para detectar relações mais distantes entre sequências.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PSI-BLAST</a:t>
            </a:r>
            <a:endParaRPr/>
          </a:p>
        </p:txBody>
      </p:sp>
      <p:pic>
        <p:nvPicPr>
          <p:cNvPr id="394" name="Google Shape;394;p60"/>
          <p:cNvPicPr preferRelativeResize="0"/>
          <p:nvPr/>
        </p:nvPicPr>
        <p:blipFill rotWithShape="1">
          <a:blip r:embed="rId3">
            <a:alphaModFix/>
          </a:blip>
          <a:srcRect l="1789" t="9738" r="2498" b="12476"/>
          <a:stretch/>
        </p:blipFill>
        <p:spPr>
          <a:xfrm>
            <a:off x="449226" y="1187375"/>
            <a:ext cx="8237574" cy="376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PSI-BLAST</a:t>
            </a:r>
            <a:endParaRPr/>
          </a:p>
        </p:txBody>
      </p:sp>
      <p:sp>
        <p:nvSpPr>
          <p:cNvPr id="400" name="Google Shape;400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1" name="Google Shape;401;p61"/>
          <p:cNvPicPr preferRelativeResize="0"/>
          <p:nvPr/>
        </p:nvPicPr>
        <p:blipFill rotWithShape="1">
          <a:blip r:embed="rId3">
            <a:alphaModFix/>
          </a:blip>
          <a:srcRect l="4740" t="8594" r="5315" b="4945"/>
          <a:stretch/>
        </p:blipFill>
        <p:spPr>
          <a:xfrm>
            <a:off x="1088951" y="1076275"/>
            <a:ext cx="7261824" cy="39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O que é um bom alinhamento?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 i="1"/>
              <a:t>“A  true  alignment  of  nucleotide  or  amino acid  sequences  is  one  that  reflects  the  evolutionary relationship    between    two    or    more    homologous sequences that share a common ancestor (...) Homologous   sequences may   have   different   length, though, which is nearly explained through insertions or deletions  in  sequences.” </a:t>
            </a:r>
            <a:r>
              <a:rPr lang="pt-BR" sz="2400"/>
              <a:t>(Mishra et al., 2016)</a:t>
            </a:r>
            <a:endParaRPr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sp>
        <p:nvSpPr>
          <p:cNvPr id="407" name="Google Shape;407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Objetivo</a:t>
            </a:r>
            <a:r>
              <a:rPr lang="pt-BR"/>
              <a:t>: encontrar similaridades entre mais de duas sequências;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Algoritmos heurísticos: família de ferramentas CLUSTAL;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i="1"/>
              <a:t>Profile Hidden Markov Models</a:t>
            </a:r>
            <a:r>
              <a:rPr lang="pt-BR"/>
              <a:t> (HMM);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MUSCLE - </a:t>
            </a:r>
            <a:r>
              <a:rPr lang="pt-BR" i="1"/>
              <a:t>multiple sequence alignment by log-expectation</a:t>
            </a:r>
            <a:r>
              <a:rPr lang="pt-BR"/>
              <a:t>: iterativo; realinha as sequências muitas vezes e adiciona novas sequências ao conjunto múltiplo;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Assim como no alinhamento pareado, usa matrizes de substituição para pontuar o alinhamento (PAM, BLOSUM).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sp>
        <p:nvSpPr>
          <p:cNvPr id="413" name="Google Shape;413;p6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4008900" cy="3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Alinhamento de resíduos (nucleotídeos ou aminoácidos) tanto quanto possível, incluindo </a:t>
            </a:r>
            <a:r>
              <a:rPr lang="pt-BR" i="1"/>
              <a:t>gaps</a:t>
            </a:r>
            <a:r>
              <a:rPr lang="pt-BR"/>
              <a:t>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Mesmas motivações do alinhamento pareado;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Predição de estrutura;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Demonstração de similaridade de sequências de uma família de sequências;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Pré-requisito para análises de filogenia.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4" name="Google Shape;41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750" y="1304875"/>
            <a:ext cx="4934275" cy="38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3"/>
          <p:cNvSpPr txBox="1"/>
          <p:nvPr/>
        </p:nvSpPr>
        <p:spPr>
          <a:xfrm>
            <a:off x="6009125" y="135487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63"/>
          <p:cNvSpPr txBox="1"/>
          <p:nvPr/>
        </p:nvSpPr>
        <p:spPr>
          <a:xfrm>
            <a:off x="5315788" y="915775"/>
            <a:ext cx="2320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ClustalOmega - EBI-EMBL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pic>
        <p:nvPicPr>
          <p:cNvPr id="422" name="Google Shape;42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49" y="1393125"/>
            <a:ext cx="7108075" cy="35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4"/>
          <p:cNvSpPr txBox="1"/>
          <p:nvPr/>
        </p:nvSpPr>
        <p:spPr>
          <a:xfrm>
            <a:off x="2947038" y="1129025"/>
            <a:ext cx="31095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Filogenia - ClustalOmega - EBI-EMBL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sp>
        <p:nvSpPr>
          <p:cNvPr id="429" name="Google Shape;429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Desafios</a:t>
            </a:r>
            <a:r>
              <a:rPr lang="pt-BR"/>
              <a:t>: regiões repetitivas.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Nesses casos, os algoritmos computacionais de alinhamento terão alguma dificuldade em resolver sem ambiguidade; muitas vezes, não existe alinhamento ideal nesses casos.</a:t>
            </a:r>
            <a:endParaRPr/>
          </a:p>
        </p:txBody>
      </p:sp>
      <p:pic>
        <p:nvPicPr>
          <p:cNvPr id="430" name="Google Shape;43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975" y="2446300"/>
            <a:ext cx="470031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sp>
        <p:nvSpPr>
          <p:cNvPr id="436" name="Google Shape;436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Poucas substituições nas sequências - relativamente fácil de alinhar;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7" name="Google Shape;43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25" y="1614350"/>
            <a:ext cx="67627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7"/>
          <p:cNvSpPr txBox="1">
            <a:spLocks noGrp="1"/>
          </p:cNvSpPr>
          <p:nvPr>
            <p:ph type="title"/>
          </p:nvPr>
        </p:nvSpPr>
        <p:spPr>
          <a:xfrm>
            <a:off x="211350" y="43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pic>
        <p:nvPicPr>
          <p:cNvPr id="443" name="Google Shape;443;p67"/>
          <p:cNvPicPr preferRelativeResize="0"/>
          <p:nvPr/>
        </p:nvPicPr>
        <p:blipFill rotWithShape="1">
          <a:blip r:embed="rId3">
            <a:alphaModFix/>
          </a:blip>
          <a:srcRect t="54983"/>
          <a:stretch/>
        </p:blipFill>
        <p:spPr>
          <a:xfrm>
            <a:off x="1980875" y="1362925"/>
            <a:ext cx="4732600" cy="35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7"/>
          <p:cNvSpPr txBox="1"/>
          <p:nvPr/>
        </p:nvSpPr>
        <p:spPr>
          <a:xfrm>
            <a:off x="3187075" y="1044225"/>
            <a:ext cx="2320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TCoffee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múltiplo de sequências</a:t>
            </a:r>
            <a:endParaRPr/>
          </a:p>
        </p:txBody>
      </p:sp>
      <p:sp>
        <p:nvSpPr>
          <p:cNvPr id="450" name="Google Shape;450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1" name="Google Shape;45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5101210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8"/>
          <p:cNvSpPr txBox="1"/>
          <p:nvPr/>
        </p:nvSpPr>
        <p:spPr>
          <a:xfrm>
            <a:off x="5324575" y="4393500"/>
            <a:ext cx="38193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Current Opinion in Structural Biology, 16, Edgar R.C. &amp; Batzoglou S., Multiple sequence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Bree Serif"/>
                <a:ea typeface="Bree Serif"/>
                <a:cs typeface="Bree Serif"/>
                <a:sym typeface="Bree Serif"/>
              </a:rPr>
              <a:t>alignment, 368–373, Copyright Elsevier (2006).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progressivo de sequências</a:t>
            </a:r>
            <a:endParaRPr/>
          </a:p>
        </p:txBody>
      </p:sp>
      <p:sp>
        <p:nvSpPr>
          <p:cNvPr id="458" name="Google Shape;458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9" name="Google Shape;45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50" y="1152475"/>
            <a:ext cx="68484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Conclusões</a:t>
            </a:r>
            <a:endParaRPr/>
          </a:p>
        </p:txBody>
      </p:sp>
      <p:sp>
        <p:nvSpPr>
          <p:cNvPr id="465" name="Google Shape;465;p70"/>
          <p:cNvSpPr txBox="1">
            <a:spLocks noGrp="1"/>
          </p:cNvSpPr>
          <p:nvPr>
            <p:ph type="body" idx="1"/>
          </p:nvPr>
        </p:nvSpPr>
        <p:spPr>
          <a:xfrm>
            <a:off x="311700" y="1304900"/>
            <a:ext cx="8520600" cy="3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Alinhamento é uma etapa importante do trabalho com sequências, que é primordial para análises e inferências biológicas;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Os tipos de alinhamento variam entre exatos e heurísticos, local e global, e pareado e múltiplo;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Os algoritmos de alinhamento de sequências de resíduos de aminoácidos e nucleotídeos são constantemente melhorados para melhor eficiência computacional e para apresentarem os melhores resultados do ponto de vista biológico;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Atualmente, há uma variedade de ferramentas computacionais e bancos de dados que podem ser usados para alinhamento de sequências.</a:t>
            </a:r>
            <a:endParaRPr sz="1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471" name="Google Shape;471;p71"/>
          <p:cNvSpPr txBox="1">
            <a:spLocks noGrp="1"/>
          </p:cNvSpPr>
          <p:nvPr>
            <p:ph type="body" idx="1"/>
          </p:nvPr>
        </p:nvSpPr>
        <p:spPr>
          <a:xfrm>
            <a:off x="82025" y="1152475"/>
            <a:ext cx="900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EDDY, S. R. (2004) What is dynamic programming? Nature Biotechnology, v. 22, n. 7, p. 909-910. DOI: 10.1038/nbt0704-909.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JAMMALI, S.; AGUILAR, J. D.; KUITCHE, E.; OUANGRAOUA, A. (2019) SplicedFamAlign: CDS-to-gene spliced alignment and identification of transcript orthology groups. BMC Bioinformatics, 20(Suppl 3):133. DOI: 10.1186/s12859-019-2647-2.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VENTER, J. C. et al. (2001) The sequence of the human genome. Science, Special reviews, v. 291, e. 5507, p. 1304-1351. DOI: 10.1126/science.1058040.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Ícones: The Noun Project. Disponível em: &lt;</a:t>
            </a:r>
            <a:r>
              <a:rPr lang="pt-BR" sz="1400" u="sng">
                <a:solidFill>
                  <a:schemeClr val="hlink"/>
                </a:solidFill>
                <a:hlinkClick r:id="rId3"/>
              </a:rPr>
              <a:t>https://thenounproject.com/</a:t>
            </a:r>
            <a:r>
              <a:rPr lang="pt-BR" sz="1400"/>
              <a:t>&gt;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>
                <a:solidFill>
                  <a:srgbClr val="666666"/>
                </a:solidFill>
              </a:rPr>
              <a:t>Protein sequence analysis - a practical guide. Disponível em: &lt;http://130.88.97.239/bioactivity/infob4frm.html&gt;</a:t>
            </a: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Por que alinhar?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Montagem de genomas e transcriptomas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8825"/>
            <a:ext cx="9144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2"/>
          <p:cNvSpPr txBox="1"/>
          <p:nvPr/>
        </p:nvSpPr>
        <p:spPr>
          <a:xfrm>
            <a:off x="3148500" y="2226150"/>
            <a:ext cx="28470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Obrigada!</a:t>
            </a:r>
            <a:endParaRPr sz="360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Figuras suplementares</a:t>
            </a:r>
            <a:endParaRPr/>
          </a:p>
        </p:txBody>
      </p:sp>
      <p:sp>
        <p:nvSpPr>
          <p:cNvPr id="482" name="Google Shape;482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83" name="Google Shape;48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113" y="1017725"/>
            <a:ext cx="6095775" cy="40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3"/>
          <p:cNvSpPr txBox="1"/>
          <p:nvPr/>
        </p:nvSpPr>
        <p:spPr>
          <a:xfrm>
            <a:off x="7163700" y="4703625"/>
            <a:ext cx="1892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Bachem, A. G., 2003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Figuras suplementares</a:t>
            </a:r>
            <a:endParaRPr/>
          </a:p>
        </p:txBody>
      </p:sp>
      <p:sp>
        <p:nvSpPr>
          <p:cNvPr id="490" name="Google Shape;490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91" name="Google Shape;49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170125"/>
            <a:ext cx="6572712" cy="3697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4"/>
          <p:cNvSpPr txBox="1"/>
          <p:nvPr/>
        </p:nvSpPr>
        <p:spPr>
          <a:xfrm>
            <a:off x="6183300" y="4568875"/>
            <a:ext cx="29607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Bree Serif"/>
                <a:ea typeface="Bree Serif"/>
                <a:cs typeface="Bree Serif"/>
                <a:sym typeface="Bree Serif"/>
              </a:rPr>
              <a:t>Karlsruhe Institute of Technology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Por que alinhar?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Desenho de primers 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425" y="2076175"/>
            <a:ext cx="7113076" cy="30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76200" y="1076275"/>
            <a:ext cx="50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Por que alinhar?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Predição de transcritos;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Identificação de introns e exons (CDS-to-gene), domínios, regiões conservadas.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050" y="1215025"/>
            <a:ext cx="4038549" cy="29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470300" y="4414350"/>
            <a:ext cx="50307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Overview of the SFA-align algorithm (Jammali et al., 2019)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62184"/>
            <a:ext cx="4387199" cy="184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0" y="1127425"/>
            <a:ext cx="49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Por que alinhar?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Avaliar se duas sequências de resíduos  (nucleotídeos ou aminoácidos) são similares;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Inferir (e justificar) homologia entre sequências;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Transferir informação funcional;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Traçar possíveis caminhos de desenvolvimento evolutivo entre genes parálogos e ortólogos.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350" y="1113500"/>
            <a:ext cx="4203700" cy="3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Microsoft Office PowerPoint</Application>
  <PresentationFormat>Apresentação na tela (16:9)</PresentationFormat>
  <Paragraphs>258</Paragraphs>
  <Slides>62</Slides>
  <Notes>62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7" baseType="lpstr">
      <vt:lpstr>Courier New</vt:lpstr>
      <vt:lpstr>Bree Serif</vt:lpstr>
      <vt:lpstr>Arial</vt:lpstr>
      <vt:lpstr>Permanent Marker</vt:lpstr>
      <vt:lpstr>Simple Light</vt:lpstr>
      <vt:lpstr>Alinhamento de sequências Múltiplo e pareado</vt:lpstr>
      <vt:lpstr>Sumário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Tipos de alinhamento</vt:lpstr>
      <vt:lpstr>Tipos de alinhamento</vt:lpstr>
      <vt:lpstr>Tipos de alinhamento</vt:lpstr>
      <vt:lpstr>Revisão de conceitos</vt:lpstr>
      <vt:lpstr>Revisão de conceitos </vt:lpstr>
      <vt:lpstr>Modelo Oculto de Markov</vt:lpstr>
      <vt:lpstr>Modelo Oculto de Markov</vt:lpstr>
      <vt:lpstr>Modelo Oculto de Markov</vt:lpstr>
      <vt:lpstr>Modelo Oculto de Markov</vt:lpstr>
      <vt:lpstr>Modelo Oculto de Markov</vt:lpstr>
      <vt:lpstr>Matrizes de pontuação</vt:lpstr>
      <vt:lpstr>Matrizes de pontuação</vt:lpstr>
      <vt:lpstr>Matrizes de pontuação </vt:lpstr>
      <vt:lpstr>Matrizes de pontuação 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Programação dinâmica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Alinhamento de sequências </vt:lpstr>
      <vt:lpstr>PSI-BLAST </vt:lpstr>
      <vt:lpstr>PSI-BLAST</vt:lpstr>
      <vt:lpstr>PSI-BLAST</vt:lpstr>
      <vt:lpstr>Alinhamento múltiplo de sequências</vt:lpstr>
      <vt:lpstr>Alinhamento múltiplo de sequências</vt:lpstr>
      <vt:lpstr>Alinhamento múltiplo de sequências</vt:lpstr>
      <vt:lpstr>Alinhamento múltiplo de sequências</vt:lpstr>
      <vt:lpstr>Alinhamento múltiplo de sequências</vt:lpstr>
      <vt:lpstr>Alinhamento múltiplo de sequências</vt:lpstr>
      <vt:lpstr>Alinhamento múltiplo de sequências</vt:lpstr>
      <vt:lpstr>Alinhamento progressivo de sequências</vt:lpstr>
      <vt:lpstr>Conclusões</vt:lpstr>
      <vt:lpstr>Referências bibliográficas</vt:lpstr>
      <vt:lpstr>Apresentação do PowerPoint</vt:lpstr>
      <vt:lpstr>Figuras suplementares</vt:lpstr>
      <vt:lpstr>Figuras suplementares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Alinhamento de sequências Múltiplo e pareado</dc:title>
  <dc:creator>Diego Mauricio Riaño Pachón</dc:creator>
  <cp:lastModifiedBy>Diego Mauricio Riaño Pachón</cp:lastModifiedBy>
  <cp:revision>1</cp:revision>
  <dcterms:modified xsi:type="dcterms:W3CDTF">2019-09-25T22:10:53Z</dcterms:modified>
</cp:coreProperties>
</file>