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5143500" cx="9144000"/>
  <p:notesSz cx="6858000" cy="9144000"/>
  <p:embeddedFontLst>
    <p:embeddedFont>
      <p:font typeface="Source Code Pro"/>
      <p:regular r:id="rId18"/>
      <p:bold r:id="rId19"/>
    </p:embeddedFont>
    <p:embeddedFont>
      <p:font typeface="Oswald"/>
      <p:regular r:id="rId20"/>
      <p:bold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swald-regular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schemas.openxmlformats.org/officeDocument/2006/relationships/font" Target="fonts/Oswald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SourceCodePro-bold.fntdata"/><Relationship Id="rId6" Type="http://schemas.openxmlformats.org/officeDocument/2006/relationships/slide" Target="slides/slide2.xml"/><Relationship Id="rId18" Type="http://schemas.openxmlformats.org/officeDocument/2006/relationships/font" Target="fonts/SourceCodePro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NAO SEI SE USO O MESMO MAPA CHUTANDO ONDE VAI SER OU SE USO UM MAPA MOSTRANDO O CERTO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Referência: http://www.peamb.eng.uerj.br/trabalhosconclusao/2008/PEAMB2008JMCQuinteiro.pdf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Referência: http://www.peamb.eng.uerj.br/trabalhosconclusao/2008/PEAMB2008JMCQuinteiro.pdf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Não sei se colocamos isso pq vai dar pinta que ja aconteceu hehehehe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" name="Shape 12"/>
          <p:cNvSpPr txBox="1"/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hape 52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53" name="Shape 53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12000"/>
            </a:lvl1pPr>
            <a:lvl2pPr lvl="1">
              <a:spcBef>
                <a:spcPts val="0"/>
              </a:spcBef>
              <a:buSzPct val="100000"/>
              <a:defRPr sz="12000"/>
            </a:lvl2pPr>
            <a:lvl3pPr lvl="2">
              <a:spcBef>
                <a:spcPts val="0"/>
              </a:spcBef>
              <a:buSzPct val="100000"/>
              <a:defRPr sz="12000"/>
            </a:lvl3pPr>
            <a:lvl4pPr lvl="3">
              <a:spcBef>
                <a:spcPts val="0"/>
              </a:spcBef>
              <a:buSzPct val="100000"/>
              <a:defRPr sz="12000"/>
            </a:lvl4pPr>
            <a:lvl5pPr lvl="4">
              <a:spcBef>
                <a:spcPts val="0"/>
              </a:spcBef>
              <a:buSzPct val="100000"/>
              <a:defRPr sz="12000"/>
            </a:lvl5pPr>
            <a:lvl6pPr lvl="5">
              <a:spcBef>
                <a:spcPts val="0"/>
              </a:spcBef>
              <a:buSzPct val="100000"/>
              <a:defRPr sz="12000"/>
            </a:lvl6pPr>
            <a:lvl7pPr lvl="6">
              <a:spcBef>
                <a:spcPts val="0"/>
              </a:spcBef>
              <a:buSzPct val="100000"/>
              <a:defRPr sz="12000"/>
            </a:lvl7pPr>
            <a:lvl8pPr lvl="7">
              <a:spcBef>
                <a:spcPts val="0"/>
              </a:spcBef>
              <a:buSzPct val="100000"/>
              <a:defRPr sz="12000"/>
            </a:lvl8pPr>
            <a:lvl9pPr lvl="8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" name="Shape 17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hape 20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21" name="Shape 2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hape 25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26" name="Shape 26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8" name="Shape 28"/>
          <p:cNvSpPr txBox="1"/>
          <p:nvPr>
            <p:ph idx="2" type="body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hape 34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35" name="Shape 35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6" name="Shape 36"/>
          <p:cNvSpPr txBox="1"/>
          <p:nvPr>
            <p:ph idx="1" type="body"/>
          </p:nvPr>
        </p:nvSpPr>
        <p:spPr>
          <a:xfrm>
            <a:off x="311700" y="1618203"/>
            <a:ext cx="2808000" cy="295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lt2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bg>
      <p:bgPr>
        <a:solidFill>
          <a:schemeClr val="dk1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3" name="Shape 43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44" name="Shape 44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" type="subTitle"/>
          </p:nvPr>
        </p:nvSpPr>
        <p:spPr>
          <a:xfrm>
            <a:off x="265500" y="29214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5.png"/><Relationship Id="rId4" Type="http://schemas.openxmlformats.org/officeDocument/2006/relationships/image" Target="../media/image06.png"/><Relationship Id="rId5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1.png"/><Relationship Id="rId4" Type="http://schemas.openxmlformats.org/officeDocument/2006/relationships/image" Target="../media/image0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2.png"/><Relationship Id="rId4" Type="http://schemas.openxmlformats.org/officeDocument/2006/relationships/image" Target="../media/image0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ctrTitle"/>
          </p:nvPr>
        </p:nvSpPr>
        <p:spPr>
          <a:xfrm>
            <a:off x="411175" y="644300"/>
            <a:ext cx="8441400" cy="2109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/>
              <a:t>Caso: </a:t>
            </a:r>
            <a:r>
              <a:rPr lang="en" sz="5500"/>
              <a:t>Estrada - Visconde de Mauá</a:t>
            </a:r>
          </a:p>
        </p:txBody>
      </p:sp>
      <p:sp>
        <p:nvSpPr>
          <p:cNvPr id="63" name="Shape 63"/>
          <p:cNvSpPr txBox="1"/>
          <p:nvPr>
            <p:ph idx="1" type="subTitle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Projeto</a:t>
            </a:r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5500" y="-104975"/>
            <a:ext cx="5961975" cy="501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/>
          <p:nvPr/>
        </p:nvSpPr>
        <p:spPr>
          <a:xfrm>
            <a:off x="7102925" y="4840250"/>
            <a:ext cx="6717900" cy="7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050">
                <a:latin typeface="Source Code Pro"/>
                <a:ea typeface="Source Code Pro"/>
                <a:cs typeface="Source Code Pro"/>
                <a:sym typeface="Source Code Pro"/>
              </a:rPr>
              <a:t>(Avilla, 2015)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Atores:</a:t>
            </a:r>
          </a:p>
        </p:txBody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rabicParenR"/>
            </a:pPr>
            <a:r>
              <a:rPr lang="en"/>
              <a:t>Moradores de Visconde de Mauá</a:t>
            </a:r>
          </a:p>
          <a:p>
            <a:pPr indent="-228600" lvl="0" marL="457200" rtl="0">
              <a:spcBef>
                <a:spcPts val="0"/>
              </a:spcBef>
              <a:buAutoNum type="arabicParenR"/>
            </a:pPr>
            <a:r>
              <a:rPr lang="en"/>
              <a:t>Ambientalistas</a:t>
            </a:r>
          </a:p>
          <a:p>
            <a:pPr indent="-228600" lvl="0" marL="457200" rtl="0">
              <a:spcBef>
                <a:spcPts val="0"/>
              </a:spcBef>
              <a:buAutoNum type="arabicParenR"/>
            </a:pPr>
            <a:r>
              <a:rPr lang="en"/>
              <a:t>Viajantes de aventura</a:t>
            </a:r>
          </a:p>
          <a:p>
            <a:pPr indent="-228600" lvl="0" marL="457200" rtl="0">
              <a:spcBef>
                <a:spcPts val="0"/>
              </a:spcBef>
              <a:buAutoNum type="arabicParenR"/>
            </a:pPr>
            <a:r>
              <a:rPr lang="en"/>
              <a:t>Viajantes (outros)</a:t>
            </a:r>
          </a:p>
          <a:p>
            <a:pPr indent="-228600" lvl="0" marL="457200">
              <a:spcBef>
                <a:spcPts val="0"/>
              </a:spcBef>
              <a:buAutoNum type="arabicParenR"/>
            </a:pPr>
            <a:r>
              <a:rPr lang="en"/>
              <a:t>Comerciantes de Visconde de Mauá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Atividade</a:t>
            </a:r>
          </a:p>
        </p:txBody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Responder:</a:t>
            </a:r>
            <a:br>
              <a:rPr lang="en"/>
            </a:br>
            <a:r>
              <a:rPr lang="en"/>
              <a:t>Quais são os serviços ecossistêmicos que as áreas próximas da estrada de acesso a Visconde de Mauátraz para o ator que está representando?</a:t>
            </a:r>
            <a:br>
              <a:rPr lang="en"/>
            </a:br>
            <a:br>
              <a:rPr lang="en"/>
            </a:br>
            <a:r>
              <a:rPr lang="en"/>
              <a:t>Como o asfaltamento da estrada afetará os serviços que essa área presta para este ator? (Pensar em ganhos e perdas de serviços).</a:t>
            </a:r>
            <a:br>
              <a:rPr lang="en"/>
            </a:b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Referências </a:t>
            </a:r>
          </a:p>
        </p:txBody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311700" y="967300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>
                <a:solidFill>
                  <a:srgbClr val="000000"/>
                </a:solidFill>
              </a:rPr>
              <a:t>Quinteiro, J. (2008). </a:t>
            </a:r>
            <a:r>
              <a:rPr i="1" lang="en" sz="1000">
                <a:solidFill>
                  <a:srgbClr val="000000"/>
                </a:solidFill>
              </a:rPr>
              <a:t>Proteção Ambiental na Gestão de Áreas Turísticas em Unidades de Conservação: o caso da Região de Visconde de Mauá (RJ, MG)</a:t>
            </a:r>
            <a:r>
              <a:rPr lang="en" sz="1000">
                <a:solidFill>
                  <a:srgbClr val="000000"/>
                </a:solidFill>
              </a:rPr>
              <a:t> (Mestrado). Universidade Estadual do Rio de Janeiro.</a:t>
            </a:r>
          </a:p>
          <a:p>
            <a:pPr lvl="0">
              <a:spcBef>
                <a:spcPts val="0"/>
              </a:spcBef>
              <a:buNone/>
            </a:pPr>
            <a:r>
              <a:rPr b="1" lang="en" sz="1000">
                <a:solidFill>
                  <a:srgbClr val="000000"/>
                </a:solidFill>
              </a:rPr>
              <a:t>Imagens:</a:t>
            </a:r>
          </a:p>
          <a:p>
            <a:pPr lvl="0">
              <a:spcBef>
                <a:spcPts val="0"/>
              </a:spcBef>
              <a:buNone/>
            </a:pPr>
            <a:r>
              <a:rPr lang="en" sz="1000"/>
              <a:t>Blog Assomar,. (2013). Retrieved from http://assomaritatiaia.blogspot.com.br/2013/01/estrada-parque-de-visconde-de-maua.html</a:t>
            </a:r>
          </a:p>
          <a:p>
            <a:pPr lvl="0">
              <a:spcBef>
                <a:spcPts val="0"/>
              </a:spcBef>
              <a:buNone/>
            </a:pPr>
            <a:r>
              <a:rPr lang="en" sz="1000"/>
              <a:t>Olho d'água,. Retrieved from http://www.visconde10.com.br/imagens/visconde_mapa.jpg</a:t>
            </a:r>
          </a:p>
          <a:p>
            <a:pPr lvl="0">
              <a:spcBef>
                <a:spcPts val="0"/>
              </a:spcBef>
              <a:buNone/>
            </a:pPr>
            <a:r>
              <a:rPr lang="en" sz="1000"/>
              <a:t>Oliveira, M. (2014). Retrieved from http://www.trilhaseaventuras.com.br/wp-content/uploads/2014/02/visconde-de-maua-rj-10.jpg</a:t>
            </a:r>
          </a:p>
          <a:p>
            <a:pPr lvl="0">
              <a:spcBef>
                <a:spcPts val="0"/>
              </a:spcBef>
              <a:buNone/>
            </a:pPr>
            <a:r>
              <a:rPr lang="en" sz="1000"/>
              <a:t>Peixe Urbano,. Retrieved from http://crispelomundo.com.br/wp-content/uploads/2014/09/DSC_5779.jpg</a:t>
            </a:r>
          </a:p>
          <a:p>
            <a:pPr lvl="0">
              <a:spcBef>
                <a:spcPts val="0"/>
              </a:spcBef>
              <a:buNone/>
            </a:pPr>
            <a:r>
              <a:rPr lang="en" sz="1000"/>
              <a:t>Pousada no caminho do Marimbó,. Retrieved from http://www.marimbondo.com.br/img/img6.jpg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Visconde de Mauá</a:t>
            </a:r>
          </a:p>
        </p:txBody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311700" y="1468825"/>
            <a:ext cx="40518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Distrito do município de Resende - Rio de Janeiro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Conjunto de vilas: Mauá, Maringá e Maromba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>
              <a:spcBef>
                <a:spcPts val="0"/>
              </a:spcBef>
            </a:pPr>
            <a:r>
              <a:rPr lang="en"/>
              <a:t>6 mil habitantes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Screen Shot 2017-03-28 at 01.21.57.png" id="70" name="Shape 70"/>
          <p:cNvPicPr preferRelativeResize="0"/>
          <p:nvPr/>
        </p:nvPicPr>
        <p:blipFill rotWithShape="1">
          <a:blip r:embed="rId3">
            <a:alphaModFix/>
          </a:blip>
          <a:srcRect b="0" l="25059" r="0" t="0"/>
          <a:stretch/>
        </p:blipFill>
        <p:spPr>
          <a:xfrm>
            <a:off x="4363375" y="372500"/>
            <a:ext cx="4603899" cy="439072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hape 71"/>
          <p:cNvSpPr txBox="1"/>
          <p:nvPr/>
        </p:nvSpPr>
        <p:spPr>
          <a:xfrm>
            <a:off x="7301175" y="4763225"/>
            <a:ext cx="6717900" cy="7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050">
                <a:latin typeface="Source Code Pro"/>
                <a:ea typeface="Source Code Pro"/>
                <a:cs typeface="Source Code Pro"/>
                <a:sym typeface="Source Code Pro"/>
              </a:rPr>
              <a:t>(Quinteiro, 2008)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Visconde de Mauá</a:t>
            </a:r>
          </a:p>
        </p:txBody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311700" y="13471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>
              <a:spcBef>
                <a:spcPts val="0"/>
              </a:spcBef>
            </a:pPr>
            <a:r>
              <a:rPr lang="en"/>
              <a:t>Localizada na APA da Serra da Mantiqueira e parte no Parque Nacional de Itatiaia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Principal atividade econômica: Turismo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8" name="Shape 78"/>
          <p:cNvPicPr preferRelativeResize="0"/>
          <p:nvPr/>
        </p:nvPicPr>
        <p:blipFill rotWithShape="1">
          <a:blip r:embed="rId3">
            <a:alphaModFix/>
          </a:blip>
          <a:srcRect b="0" l="7458" r="13527" t="0"/>
          <a:stretch/>
        </p:blipFill>
        <p:spPr>
          <a:xfrm>
            <a:off x="311700" y="2718850"/>
            <a:ext cx="2538050" cy="213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 rotWithShape="1">
          <a:blip r:embed="rId4">
            <a:alphaModFix/>
          </a:blip>
          <a:srcRect b="0" l="0" r="17156" t="0"/>
          <a:stretch/>
        </p:blipFill>
        <p:spPr>
          <a:xfrm>
            <a:off x="3241524" y="2718850"/>
            <a:ext cx="2660974" cy="213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 rotWithShape="1">
          <a:blip r:embed="rId5">
            <a:alphaModFix/>
          </a:blip>
          <a:srcRect b="0" l="4318" r="16872" t="0"/>
          <a:stretch/>
        </p:blipFill>
        <p:spPr>
          <a:xfrm>
            <a:off x="6294274" y="2718849"/>
            <a:ext cx="2538055" cy="2133072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Shape 81"/>
          <p:cNvSpPr txBox="1"/>
          <p:nvPr/>
        </p:nvSpPr>
        <p:spPr>
          <a:xfrm>
            <a:off x="4121025" y="4851925"/>
            <a:ext cx="6717900" cy="7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800">
                <a:latin typeface="Source Code Pro"/>
                <a:ea typeface="Source Code Pro"/>
                <a:cs typeface="Source Code Pro"/>
                <a:sym typeface="Source Code Pro"/>
              </a:rPr>
              <a:t>(Oliveira, 2014; Pousada no caminho do Marimbó, [s.d.]; Peixe Urbano, [s.d.])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Perfil turístico</a:t>
            </a:r>
          </a:p>
        </p:txBody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60% - viajam em família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40% - viajam com amigos ou namorados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53% - viajam pela natureza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70% - visam descanso, lazer e prática de atividade com a natureza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66% - indicam necessidade de conservação das estradas</a:t>
            </a:r>
          </a:p>
        </p:txBody>
      </p:sp>
      <p:sp>
        <p:nvSpPr>
          <p:cNvPr id="88" name="Shape 88"/>
          <p:cNvSpPr txBox="1"/>
          <p:nvPr/>
        </p:nvSpPr>
        <p:spPr>
          <a:xfrm>
            <a:off x="7254525" y="4676950"/>
            <a:ext cx="6717900" cy="7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050">
                <a:latin typeface="Source Code Pro"/>
                <a:ea typeface="Source Code Pro"/>
                <a:cs typeface="Source Code Pro"/>
                <a:sym typeface="Source Code Pro"/>
              </a:rPr>
              <a:t>(Quinteiro, 2008)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Questões sobre turismo</a:t>
            </a:r>
          </a:p>
        </p:txBody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Novas oportunidades de emprego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Aumento da violência e do acesso a drogas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Perda do valor da região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" name="Shape 95"/>
          <p:cNvSpPr txBox="1"/>
          <p:nvPr/>
        </p:nvSpPr>
        <p:spPr>
          <a:xfrm>
            <a:off x="7417825" y="4662025"/>
            <a:ext cx="6717900" cy="7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050">
                <a:latin typeface="Source Code Pro"/>
                <a:ea typeface="Source Code Pro"/>
                <a:cs typeface="Source Code Pro"/>
                <a:sym typeface="Source Code Pro"/>
              </a:rPr>
              <a:t>(Quinteiro, 2008)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Acesso</a:t>
            </a:r>
          </a:p>
        </p:txBody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233275" y="1468825"/>
            <a:ext cx="16443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Estrada de terra sinuosa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Necessita bons veículos</a:t>
            </a:r>
          </a:p>
        </p:txBody>
      </p:sp>
      <p:pic>
        <p:nvPicPr>
          <p:cNvPr id="102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8737" y="290600"/>
            <a:ext cx="6893574" cy="4562299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 txBox="1"/>
          <p:nvPr/>
        </p:nvSpPr>
        <p:spPr>
          <a:xfrm>
            <a:off x="7091250" y="4805250"/>
            <a:ext cx="6717900" cy="7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050">
                <a:latin typeface="Source Code Pro"/>
                <a:ea typeface="Source Code Pro"/>
                <a:cs typeface="Source Code Pro"/>
                <a:sym typeface="Source Code Pro"/>
              </a:rPr>
              <a:t>(Olho d'agua, [s.d.])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Acesso</a:t>
            </a:r>
          </a:p>
        </p:txBody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3">
            <a:alphaModFix/>
          </a:blip>
          <a:srcRect b="0" l="7990" r="4004" t="0"/>
          <a:stretch/>
        </p:blipFill>
        <p:spPr>
          <a:xfrm>
            <a:off x="470250" y="1468824"/>
            <a:ext cx="3569203" cy="304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 rotWithShape="1">
          <a:blip r:embed="rId4">
            <a:alphaModFix/>
          </a:blip>
          <a:srcRect b="0" l="6959" r="0" t="0"/>
          <a:stretch/>
        </p:blipFill>
        <p:spPr>
          <a:xfrm>
            <a:off x="4708075" y="1468825"/>
            <a:ext cx="3845457" cy="309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Shape 112"/>
          <p:cNvSpPr txBox="1"/>
          <p:nvPr/>
        </p:nvSpPr>
        <p:spPr>
          <a:xfrm>
            <a:off x="7044600" y="4665300"/>
            <a:ext cx="6717900" cy="7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050">
                <a:latin typeface="Source Code Pro"/>
                <a:ea typeface="Source Code Pro"/>
                <a:cs typeface="Source Code Pro"/>
                <a:sym typeface="Source Code Pro"/>
              </a:rPr>
              <a:t>(Blog Assomar, 2013)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Projeto</a:t>
            </a:r>
          </a:p>
        </p:txBody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148400" y="1492150"/>
            <a:ext cx="22425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Asfaltamento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RJ-163 e RJ-151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(dentro de áreas protegidas)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Screen Shot 2017-03-28 at 02.02.39.png"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6250" y="524850"/>
            <a:ext cx="6527824" cy="43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7044600" y="4746950"/>
            <a:ext cx="6717900" cy="7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050">
                <a:latin typeface="Source Code Pro"/>
                <a:ea typeface="Source Code Pro"/>
                <a:cs typeface="Source Code Pro"/>
                <a:sym typeface="Source Code Pro"/>
              </a:rPr>
              <a:t>(Olho d'agua, [s.d.])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Projeto</a:t>
            </a:r>
          </a:p>
        </p:txBody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27" name="Shape 127"/>
          <p:cNvPicPr preferRelativeResize="0"/>
          <p:nvPr/>
        </p:nvPicPr>
        <p:blipFill rotWithShape="1">
          <a:blip r:embed="rId3">
            <a:alphaModFix/>
          </a:blip>
          <a:srcRect b="0" l="6317" r="4824" t="0"/>
          <a:stretch/>
        </p:blipFill>
        <p:spPr>
          <a:xfrm>
            <a:off x="376700" y="1409450"/>
            <a:ext cx="4221425" cy="315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 rotWithShape="1">
          <a:blip r:embed="rId4">
            <a:alphaModFix/>
          </a:blip>
          <a:srcRect b="0" l="0" r="10015" t="0"/>
          <a:stretch/>
        </p:blipFill>
        <p:spPr>
          <a:xfrm>
            <a:off x="4731400" y="1384319"/>
            <a:ext cx="4221426" cy="319100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 txBox="1"/>
          <p:nvPr/>
        </p:nvSpPr>
        <p:spPr>
          <a:xfrm>
            <a:off x="7044600" y="4665300"/>
            <a:ext cx="6717900" cy="7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050">
                <a:latin typeface="Source Code Pro"/>
                <a:ea typeface="Source Code Pro"/>
                <a:cs typeface="Source Code Pro"/>
                <a:sym typeface="Source Code Pro"/>
              </a:rPr>
              <a:t>(Blog Assomar, 2013)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dern-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1AFD1"/>
      </a:accent5>
      <a:accent6>
        <a:srgbClr val="F8E71C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