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handoutMasterIdLst>
    <p:handoutMasterId r:id="rId36"/>
  </p:handoutMasterIdLst>
  <p:sldIdLst>
    <p:sldId id="256" r:id="rId2"/>
    <p:sldId id="282" r:id="rId3"/>
    <p:sldId id="286" r:id="rId4"/>
    <p:sldId id="307" r:id="rId5"/>
    <p:sldId id="306" r:id="rId6"/>
    <p:sldId id="287" r:id="rId7"/>
    <p:sldId id="309" r:id="rId8"/>
    <p:sldId id="288" r:id="rId9"/>
    <p:sldId id="289" r:id="rId10"/>
    <p:sldId id="302" r:id="rId11"/>
    <p:sldId id="303" r:id="rId12"/>
    <p:sldId id="304" r:id="rId13"/>
    <p:sldId id="305" r:id="rId14"/>
    <p:sldId id="292" r:id="rId15"/>
    <p:sldId id="293" r:id="rId16"/>
    <p:sldId id="310" r:id="rId17"/>
    <p:sldId id="311" r:id="rId18"/>
    <p:sldId id="313" r:id="rId19"/>
    <p:sldId id="312" r:id="rId20"/>
    <p:sldId id="314" r:id="rId21"/>
    <p:sldId id="316" r:id="rId22"/>
    <p:sldId id="315" r:id="rId23"/>
    <p:sldId id="317" r:id="rId24"/>
    <p:sldId id="319" r:id="rId25"/>
    <p:sldId id="327" r:id="rId26"/>
    <p:sldId id="326" r:id="rId27"/>
    <p:sldId id="328" r:id="rId28"/>
    <p:sldId id="329" r:id="rId29"/>
    <p:sldId id="330" r:id="rId30"/>
    <p:sldId id="331" r:id="rId31"/>
    <p:sldId id="332" r:id="rId32"/>
    <p:sldId id="333" r:id="rId33"/>
    <p:sldId id="320" r:id="rId34"/>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113" d="100"/>
          <a:sy n="113" d="100"/>
        </p:scale>
        <p:origin x="1512" y="96"/>
      </p:cViewPr>
      <p:guideLst>
        <p:guide orient="horz" pos="2160"/>
        <p:guide pos="2880"/>
      </p:guideLst>
    </p:cSldViewPr>
  </p:slideViewPr>
  <p:notesTextViewPr>
    <p:cViewPr>
      <p:scale>
        <a:sx n="1" d="1"/>
        <a:sy n="1" d="1"/>
      </p:scale>
      <p:origin x="0" y="0"/>
    </p:cViewPr>
  </p:notesTextViewPr>
  <p:sorterViewPr>
    <p:cViewPr>
      <p:scale>
        <a:sx n="100" d="100"/>
        <a:sy n="100" d="100"/>
      </p:scale>
      <p:origin x="0" y="-5491"/>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E484FCF-EE49-4ED7-B65E-94538516005A}" type="datetimeFigureOut">
              <a:rPr lang="pt-BR" smtClean="0"/>
              <a:t>04/11/2019</a:t>
            </a:fld>
            <a:endParaRPr lang="pt-BR"/>
          </a:p>
        </p:txBody>
      </p:sp>
      <p:sp>
        <p:nvSpPr>
          <p:cNvPr id="4" name="Espaço Reservado para Rodap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18A910A-97BB-4DAF-89A9-E9B48AFF5462}" type="slidenum">
              <a:rPr lang="pt-BR" smtClean="0"/>
              <a:t>‹nº›</a:t>
            </a:fld>
            <a:endParaRPr lang="pt-BR"/>
          </a:p>
        </p:txBody>
      </p:sp>
    </p:spTree>
    <p:extLst>
      <p:ext uri="{BB962C8B-B14F-4D97-AF65-F5344CB8AC3E}">
        <p14:creationId xmlns:p14="http://schemas.microsoft.com/office/powerpoint/2010/main" val="12133722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83CE54-B2C0-46A2-991E-97C85EA92C21}" type="datetimeFigureOut">
              <a:rPr lang="pt-BR" smtClean="0"/>
              <a:t>04/11/2019</a:t>
            </a:fld>
            <a:endParaRPr lang="pt-BR"/>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5CE68A-9140-43DD-A02A-E843B654BB58}" type="slidenum">
              <a:rPr lang="pt-BR" smtClean="0"/>
              <a:t>‹nº›</a:t>
            </a:fld>
            <a:endParaRPr lang="pt-BR"/>
          </a:p>
        </p:txBody>
      </p:sp>
    </p:spTree>
    <p:extLst>
      <p:ext uri="{BB962C8B-B14F-4D97-AF65-F5344CB8AC3E}">
        <p14:creationId xmlns:p14="http://schemas.microsoft.com/office/powerpoint/2010/main" val="3039463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a:ln>
            <a:miter lim="800000"/>
            <a:headEnd/>
            <a:tailEnd/>
          </a:ln>
        </p:spPr>
        <p:txBody>
          <a:bodyPr/>
          <a:lstStyle/>
          <a:p>
            <a:fld id="{D0270CDA-9B8F-43FC-93AA-42C0F374B233}" type="slidenum">
              <a:rPr lang="en-US"/>
              <a:pPr/>
              <a:t>3</a:t>
            </a:fld>
            <a:endParaRPr lang="en-US"/>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p:spPr>
        <p:txBody>
          <a:bodyPr/>
          <a:lstStyle/>
          <a:p>
            <a:pPr eaLnBrk="1" hangingPunct="1"/>
            <a:endParaRPr lang="pt-BR" sz="900" baseline="0" dirty="0" smtClean="0"/>
          </a:p>
        </p:txBody>
      </p:sp>
    </p:spTree>
    <p:extLst>
      <p:ext uri="{BB962C8B-B14F-4D97-AF65-F5344CB8AC3E}">
        <p14:creationId xmlns:p14="http://schemas.microsoft.com/office/powerpoint/2010/main" val="3949312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a:ln>
            <a:miter lim="800000"/>
            <a:headEnd/>
            <a:tailEnd/>
          </a:ln>
        </p:spPr>
        <p:txBody>
          <a:bodyPr/>
          <a:lstStyle/>
          <a:p>
            <a:fld id="{D0270CDA-9B8F-43FC-93AA-42C0F374B233}" type="slidenum">
              <a:rPr lang="en-US"/>
              <a:pPr/>
              <a:t>4</a:t>
            </a:fld>
            <a:endParaRPr lang="en-US"/>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p:spPr>
        <p:txBody>
          <a:bodyPr/>
          <a:lstStyle/>
          <a:p>
            <a:pPr eaLnBrk="1" hangingPunct="1"/>
            <a:endParaRPr lang="pt-BR" sz="900" baseline="0" dirty="0" smtClean="0"/>
          </a:p>
        </p:txBody>
      </p:sp>
    </p:spTree>
    <p:extLst>
      <p:ext uri="{BB962C8B-B14F-4D97-AF65-F5344CB8AC3E}">
        <p14:creationId xmlns:p14="http://schemas.microsoft.com/office/powerpoint/2010/main" val="3064107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a:ln>
            <a:miter lim="800000"/>
            <a:headEnd/>
            <a:tailEnd/>
          </a:ln>
        </p:spPr>
        <p:txBody>
          <a:bodyPr/>
          <a:lstStyle/>
          <a:p>
            <a:fld id="{D0270CDA-9B8F-43FC-93AA-42C0F374B233}" type="slidenum">
              <a:rPr lang="en-US"/>
              <a:pPr/>
              <a:t>5</a:t>
            </a:fld>
            <a:endParaRPr lang="en-US"/>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p:spPr>
        <p:txBody>
          <a:bodyPr/>
          <a:lstStyle/>
          <a:p>
            <a:pPr eaLnBrk="1" hangingPunct="1"/>
            <a:endParaRPr lang="pt-BR" sz="900" baseline="0" dirty="0" smtClean="0"/>
          </a:p>
        </p:txBody>
      </p:sp>
    </p:spTree>
    <p:extLst>
      <p:ext uri="{BB962C8B-B14F-4D97-AF65-F5344CB8AC3E}">
        <p14:creationId xmlns:p14="http://schemas.microsoft.com/office/powerpoint/2010/main" val="180901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pt-BR" smtClean="0"/>
              <a:t>Clique para editar o título mestre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D256D10A-4951-4287-B944-D3CA3B60E807}" type="datetimeFigureOut">
              <a:rPr lang="pt-BR" smtClean="0"/>
              <a:t>04/11/2019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AE1F175-3A76-4588-B288-66D12C35E133}" type="slidenum">
              <a:rPr lang="pt-BR" smtClean="0"/>
              <a:t>‹nº›</a:t>
            </a:fld>
            <a:endParaRPr lang="pt-BR"/>
          </a:p>
        </p:txBody>
      </p:sp>
    </p:spTree>
    <p:extLst>
      <p:ext uri="{BB962C8B-B14F-4D97-AF65-F5344CB8AC3E}">
        <p14:creationId xmlns:p14="http://schemas.microsoft.com/office/powerpoint/2010/main" val="4128386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D256D10A-4951-4287-B944-D3CA3B60E807}" type="datetimeFigureOut">
              <a:rPr lang="pt-BR" smtClean="0"/>
              <a:t>04/11/2019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AE1F175-3A76-4588-B288-66D12C35E133}" type="slidenum">
              <a:rPr lang="pt-BR" smtClean="0"/>
              <a:t>‹nº›</a:t>
            </a:fld>
            <a:endParaRPr lang="pt-BR"/>
          </a:p>
        </p:txBody>
      </p:sp>
    </p:spTree>
    <p:extLst>
      <p:ext uri="{BB962C8B-B14F-4D97-AF65-F5344CB8AC3E}">
        <p14:creationId xmlns:p14="http://schemas.microsoft.com/office/powerpoint/2010/main" val="901546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D256D10A-4951-4287-B944-D3CA3B60E807}" type="datetimeFigureOut">
              <a:rPr lang="pt-BR" smtClean="0"/>
              <a:t>04/11/2019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AE1F175-3A76-4588-B288-66D12C35E133}" type="slidenum">
              <a:rPr lang="pt-BR" smtClean="0"/>
              <a:t>‹nº›</a:t>
            </a:fld>
            <a:endParaRPr lang="pt-BR"/>
          </a:p>
        </p:txBody>
      </p:sp>
    </p:spTree>
    <p:extLst>
      <p:ext uri="{BB962C8B-B14F-4D97-AF65-F5344CB8AC3E}">
        <p14:creationId xmlns:p14="http://schemas.microsoft.com/office/powerpoint/2010/main" val="2173329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D256D10A-4951-4287-B944-D3CA3B60E807}" type="datetimeFigureOut">
              <a:rPr lang="pt-BR" smtClean="0"/>
              <a:t>04/11/2019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AE1F175-3A76-4588-B288-66D12C35E133}" type="slidenum">
              <a:rPr lang="pt-BR" smtClean="0"/>
              <a:t>‹nº›</a:t>
            </a:fld>
            <a:endParaRPr lang="pt-BR"/>
          </a:p>
        </p:txBody>
      </p:sp>
    </p:spTree>
    <p:extLst>
      <p:ext uri="{BB962C8B-B14F-4D97-AF65-F5344CB8AC3E}">
        <p14:creationId xmlns:p14="http://schemas.microsoft.com/office/powerpoint/2010/main" val="1831467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pt-BR" smtClean="0"/>
              <a:t>Clique para editar o título mestre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D256D10A-4951-4287-B944-D3CA3B60E807}" type="datetimeFigureOut">
              <a:rPr lang="pt-BR" smtClean="0"/>
              <a:t>04/11/2019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AE1F175-3A76-4588-B288-66D12C35E133}" type="slidenum">
              <a:rPr lang="pt-BR" smtClean="0"/>
              <a:t>‹nº›</a:t>
            </a:fld>
            <a:endParaRPr lang="pt-BR"/>
          </a:p>
        </p:txBody>
      </p:sp>
    </p:spTree>
    <p:extLst>
      <p:ext uri="{BB962C8B-B14F-4D97-AF65-F5344CB8AC3E}">
        <p14:creationId xmlns:p14="http://schemas.microsoft.com/office/powerpoint/2010/main" val="3272786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D256D10A-4951-4287-B944-D3CA3B60E807}" type="datetimeFigureOut">
              <a:rPr lang="pt-BR" smtClean="0"/>
              <a:t>04/11/2019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DAE1F175-3A76-4588-B288-66D12C35E133}" type="slidenum">
              <a:rPr lang="pt-BR" smtClean="0"/>
              <a:t>‹nº›</a:t>
            </a:fld>
            <a:endParaRPr lang="pt-BR"/>
          </a:p>
        </p:txBody>
      </p:sp>
    </p:spTree>
    <p:extLst>
      <p:ext uri="{BB962C8B-B14F-4D97-AF65-F5344CB8AC3E}">
        <p14:creationId xmlns:p14="http://schemas.microsoft.com/office/powerpoint/2010/main" val="468647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629842" y="2505075"/>
            <a:ext cx="3868340"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629150" y="2505075"/>
            <a:ext cx="3887391"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D256D10A-4951-4287-B944-D3CA3B60E807}" type="datetimeFigureOut">
              <a:rPr lang="pt-BR" smtClean="0"/>
              <a:t>04/11/2019</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DAE1F175-3A76-4588-B288-66D12C35E133}" type="slidenum">
              <a:rPr lang="pt-BR" smtClean="0"/>
              <a:t>‹nº›</a:t>
            </a:fld>
            <a:endParaRPr lang="pt-BR"/>
          </a:p>
        </p:txBody>
      </p:sp>
    </p:spTree>
    <p:extLst>
      <p:ext uri="{BB962C8B-B14F-4D97-AF65-F5344CB8AC3E}">
        <p14:creationId xmlns:p14="http://schemas.microsoft.com/office/powerpoint/2010/main" val="1289778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D256D10A-4951-4287-B944-D3CA3B60E807}" type="datetimeFigureOut">
              <a:rPr lang="pt-BR" smtClean="0"/>
              <a:t>04/11/2019</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DAE1F175-3A76-4588-B288-66D12C35E133}" type="slidenum">
              <a:rPr lang="pt-BR" smtClean="0"/>
              <a:t>‹nº›</a:t>
            </a:fld>
            <a:endParaRPr lang="pt-BR"/>
          </a:p>
        </p:txBody>
      </p:sp>
    </p:spTree>
    <p:extLst>
      <p:ext uri="{BB962C8B-B14F-4D97-AF65-F5344CB8AC3E}">
        <p14:creationId xmlns:p14="http://schemas.microsoft.com/office/powerpoint/2010/main" val="1084716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56D10A-4951-4287-B944-D3CA3B60E807}" type="datetimeFigureOut">
              <a:rPr lang="pt-BR" smtClean="0"/>
              <a:t>04/11/2019</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DAE1F175-3A76-4588-B288-66D12C35E133}" type="slidenum">
              <a:rPr lang="pt-BR" smtClean="0"/>
              <a:t>‹nº›</a:t>
            </a:fld>
            <a:endParaRPr lang="pt-BR"/>
          </a:p>
        </p:txBody>
      </p:sp>
    </p:spTree>
    <p:extLst>
      <p:ext uri="{BB962C8B-B14F-4D97-AF65-F5344CB8AC3E}">
        <p14:creationId xmlns:p14="http://schemas.microsoft.com/office/powerpoint/2010/main" val="2312736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t-BR" smtClean="0"/>
              <a:t>Clique para editar o título mestre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D256D10A-4951-4287-B944-D3CA3B60E807}" type="datetimeFigureOut">
              <a:rPr lang="pt-BR" smtClean="0"/>
              <a:t>04/11/2019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DAE1F175-3A76-4588-B288-66D12C35E133}" type="slidenum">
              <a:rPr lang="pt-BR" smtClean="0"/>
              <a:t>‹nº›</a:t>
            </a:fld>
            <a:endParaRPr lang="pt-BR"/>
          </a:p>
        </p:txBody>
      </p:sp>
    </p:spTree>
    <p:extLst>
      <p:ext uri="{BB962C8B-B14F-4D97-AF65-F5344CB8AC3E}">
        <p14:creationId xmlns:p14="http://schemas.microsoft.com/office/powerpoint/2010/main" val="3185972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D256D10A-4951-4287-B944-D3CA3B60E807}" type="datetimeFigureOut">
              <a:rPr lang="pt-BR" smtClean="0"/>
              <a:t>04/11/2019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DAE1F175-3A76-4588-B288-66D12C35E133}" type="slidenum">
              <a:rPr lang="pt-BR" smtClean="0"/>
              <a:t>‹nº›</a:t>
            </a:fld>
            <a:endParaRPr lang="pt-BR"/>
          </a:p>
        </p:txBody>
      </p:sp>
    </p:spTree>
    <p:extLst>
      <p:ext uri="{BB962C8B-B14F-4D97-AF65-F5344CB8AC3E}">
        <p14:creationId xmlns:p14="http://schemas.microsoft.com/office/powerpoint/2010/main" val="2156328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56D10A-4951-4287-B944-D3CA3B60E807}" type="datetimeFigureOut">
              <a:rPr lang="pt-BR" smtClean="0"/>
              <a:t>04/11/2019</a:t>
            </a:fld>
            <a:endParaRPr lang="pt-B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E1F175-3A76-4588-B288-66D12C35E133}" type="slidenum">
              <a:rPr lang="pt-BR" smtClean="0"/>
              <a:t>‹nº›</a:t>
            </a:fld>
            <a:endParaRPr lang="pt-BR"/>
          </a:p>
        </p:txBody>
      </p:sp>
    </p:spTree>
    <p:extLst>
      <p:ext uri="{BB962C8B-B14F-4D97-AF65-F5344CB8AC3E}">
        <p14:creationId xmlns:p14="http://schemas.microsoft.com/office/powerpoint/2010/main" val="41074302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wmf"/><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wmf"/><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Aula 4 </a:t>
            </a:r>
            <a:r>
              <a:rPr lang="pt-BR" dirty="0" err="1" smtClean="0"/>
              <a:t>nov</a:t>
            </a:r>
            <a:r>
              <a:rPr lang="pt-BR" dirty="0" smtClean="0"/>
              <a:t> 2019</a:t>
            </a:r>
            <a:endParaRPr lang="pt-BR" dirty="0"/>
          </a:p>
        </p:txBody>
      </p:sp>
      <p:sp>
        <p:nvSpPr>
          <p:cNvPr id="3" name="Subtítulo 2"/>
          <p:cNvSpPr>
            <a:spLocks noGrp="1"/>
          </p:cNvSpPr>
          <p:nvPr>
            <p:ph type="subTitle" idx="1"/>
          </p:nvPr>
        </p:nvSpPr>
        <p:spPr/>
        <p:txBody>
          <a:bodyPr/>
          <a:lstStyle/>
          <a:p>
            <a:endParaRPr lang="pt-BR"/>
          </a:p>
        </p:txBody>
      </p:sp>
    </p:spTree>
    <p:extLst>
      <p:ext uri="{BB962C8B-B14F-4D97-AF65-F5344CB8AC3E}">
        <p14:creationId xmlns:p14="http://schemas.microsoft.com/office/powerpoint/2010/main" val="4162254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Problemas</a:t>
            </a:r>
          </a:p>
        </p:txBody>
      </p:sp>
      <p:sp>
        <p:nvSpPr>
          <p:cNvPr id="3" name="Espaço Reservado para Conteúdo 2"/>
          <p:cNvSpPr>
            <a:spLocks noGrp="1"/>
          </p:cNvSpPr>
          <p:nvPr>
            <p:ph idx="1"/>
          </p:nvPr>
        </p:nvSpPr>
        <p:spPr>
          <a:xfrm>
            <a:off x="107504" y="1268760"/>
            <a:ext cx="8928992" cy="4525963"/>
          </a:xfrm>
        </p:spPr>
        <p:txBody>
          <a:bodyPr>
            <a:noAutofit/>
          </a:bodyPr>
          <a:lstStyle/>
          <a:p>
            <a:pPr marL="533400" indent="-533400">
              <a:buNone/>
            </a:pPr>
            <a:r>
              <a:rPr lang="pt-BR" sz="2600" dirty="0" smtClean="0"/>
              <a:t>3b.  Supondo que outros fatores que afetam os mercados monetários não tenham mudado de maneira tão radical, como esses números podem ser relacionados às previsões do modelos vistos em aula? </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419" y="2901148"/>
            <a:ext cx="8702077" cy="3797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4382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30" y="709447"/>
            <a:ext cx="9120058" cy="5391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30282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3" y="1277007"/>
            <a:ext cx="9126214" cy="4288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625142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124" y="254836"/>
            <a:ext cx="8828689" cy="6394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49558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Problemas</a:t>
            </a:r>
          </a:p>
        </p:txBody>
      </p:sp>
      <p:sp>
        <p:nvSpPr>
          <p:cNvPr id="3" name="Espaço Reservado para Conteúdo 2"/>
          <p:cNvSpPr>
            <a:spLocks noGrp="1"/>
          </p:cNvSpPr>
          <p:nvPr>
            <p:ph idx="1"/>
          </p:nvPr>
        </p:nvSpPr>
        <p:spPr>
          <a:xfrm>
            <a:off x="107504" y="1268761"/>
            <a:ext cx="8928992" cy="1152128"/>
          </a:xfrm>
        </p:spPr>
        <p:txBody>
          <a:bodyPr>
            <a:noAutofit/>
          </a:bodyPr>
          <a:lstStyle/>
          <a:p>
            <a:pPr marL="533400" indent="-533400">
              <a:buNone/>
            </a:pPr>
            <a:r>
              <a:rPr lang="pt-BR" sz="2600" dirty="0" smtClean="0"/>
              <a:t>3c.  Como você explicaria as respostas aparentemente diferentes dos preços norte-americanos e brasileiros?</a:t>
            </a:r>
          </a:p>
        </p:txBody>
      </p:sp>
      <p:pic>
        <p:nvPicPr>
          <p:cNvPr id="4" name="Imagem 3"/>
          <p:cNvPicPr>
            <a:picLocks noChangeAspect="1"/>
          </p:cNvPicPr>
          <p:nvPr/>
        </p:nvPicPr>
        <p:blipFill>
          <a:blip r:embed="rId2"/>
          <a:stretch>
            <a:fillRect/>
          </a:stretch>
        </p:blipFill>
        <p:spPr>
          <a:xfrm>
            <a:off x="107504" y="2852934"/>
            <a:ext cx="8923204" cy="2597955"/>
          </a:xfrm>
          <a:prstGeom prst="rect">
            <a:avLst/>
          </a:prstGeom>
        </p:spPr>
      </p:pic>
    </p:spTree>
    <p:extLst>
      <p:ext uri="{BB962C8B-B14F-4D97-AF65-F5344CB8AC3E}">
        <p14:creationId xmlns:p14="http://schemas.microsoft.com/office/powerpoint/2010/main" val="3707809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Problemas</a:t>
            </a:r>
          </a:p>
        </p:txBody>
      </p:sp>
      <p:sp>
        <p:nvSpPr>
          <p:cNvPr id="3" name="Espaço Reservado para Conteúdo 2"/>
          <p:cNvSpPr>
            <a:spLocks noGrp="1"/>
          </p:cNvSpPr>
          <p:nvPr>
            <p:ph idx="1"/>
          </p:nvPr>
        </p:nvSpPr>
        <p:spPr>
          <a:xfrm>
            <a:off x="107504" y="1268760"/>
            <a:ext cx="8928992" cy="4525963"/>
          </a:xfrm>
        </p:spPr>
        <p:txBody>
          <a:bodyPr>
            <a:noAutofit/>
          </a:bodyPr>
          <a:lstStyle/>
          <a:p>
            <a:pPr marL="533400" indent="-533400">
              <a:buNone/>
            </a:pPr>
            <a:r>
              <a:rPr lang="pt-BR" sz="2400" dirty="0" smtClean="0"/>
              <a:t>3d. Note que o valor monetário do produto em 1985 era de US$ 4.010 bilhões nos Estados Unidos e de Cz$ 1.418 bilhões no Brasil. Com base na questão 2, calcule a velocidade dos dois países em 1985. Na sua opinião, por que a velocidade foi muito mais alta em um dos países?</a:t>
            </a:r>
          </a:p>
        </p:txBody>
      </p:sp>
      <p:sp>
        <p:nvSpPr>
          <p:cNvPr id="4" name="Retângulo 3"/>
          <p:cNvSpPr/>
          <p:nvPr/>
        </p:nvSpPr>
        <p:spPr>
          <a:xfrm>
            <a:off x="107504" y="3140968"/>
            <a:ext cx="8928992" cy="3706656"/>
          </a:xfrm>
          <a:prstGeom prst="rect">
            <a:avLst/>
          </a:prstGeom>
        </p:spPr>
        <p:txBody>
          <a:bodyPr wrap="square">
            <a:spAutoFit/>
          </a:bodyPr>
          <a:lstStyle/>
          <a:p>
            <a:pPr>
              <a:lnSpc>
                <a:spcPct val="115000"/>
              </a:lnSpc>
              <a:spcAft>
                <a:spcPts val="1000"/>
              </a:spcAft>
            </a:pPr>
            <a:r>
              <a:rPr lang="pt-BR" sz="2400" dirty="0">
                <a:latin typeface="Calibri" panose="020F0502020204030204" pitchFamily="34" charset="0"/>
                <a:ea typeface="Calibri" panose="020F0502020204030204" pitchFamily="34" charset="0"/>
                <a:cs typeface="Times New Roman" panose="02020603050405020304" pitchFamily="18" charset="0"/>
              </a:rPr>
              <a:t>Dado que M.V= P.Y</a:t>
            </a:r>
          </a:p>
          <a:p>
            <a:pPr>
              <a:lnSpc>
                <a:spcPct val="115000"/>
              </a:lnSpc>
              <a:spcAft>
                <a:spcPts val="1000"/>
              </a:spcAft>
            </a:pPr>
            <a:r>
              <a:rPr lang="pt-BR" sz="2400" dirty="0">
                <a:latin typeface="Calibri" panose="020F0502020204030204" pitchFamily="34" charset="0"/>
                <a:ea typeface="Calibri" panose="020F0502020204030204" pitchFamily="34" charset="0"/>
                <a:cs typeface="Times New Roman" panose="02020603050405020304" pitchFamily="18" charset="0"/>
              </a:rPr>
              <a:t>Para os EUA: M=641 bilhões; P=1; Y=4010 bilhões</a:t>
            </a:r>
          </a:p>
          <a:p>
            <a:pPr>
              <a:lnSpc>
                <a:spcPct val="115000"/>
              </a:lnSpc>
              <a:spcAft>
                <a:spcPts val="1000"/>
              </a:spcAft>
            </a:pPr>
            <a:r>
              <a:rPr lang="pt-BR" sz="2400" dirty="0">
                <a:latin typeface="Calibri" panose="020F0502020204030204" pitchFamily="34" charset="0"/>
                <a:ea typeface="Calibri" panose="020F0502020204030204" pitchFamily="34" charset="0"/>
                <a:cs typeface="Times New Roman" panose="02020603050405020304" pitchFamily="18" charset="0"/>
              </a:rPr>
              <a:t>641.v=1.4010 </a:t>
            </a:r>
            <a:r>
              <a:rPr lang="pt-BR" sz="24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pt-BR" sz="2400" dirty="0">
                <a:latin typeface="Calibri" panose="020F0502020204030204" pitchFamily="34" charset="0"/>
                <a:ea typeface="Calibri" panose="020F0502020204030204" pitchFamily="34" charset="0"/>
                <a:cs typeface="Times New Roman" panose="02020603050405020304" pitchFamily="18" charset="0"/>
              </a:rPr>
              <a:t> v= 6,25</a:t>
            </a:r>
          </a:p>
          <a:p>
            <a:pPr>
              <a:lnSpc>
                <a:spcPct val="115000"/>
              </a:lnSpc>
              <a:spcAft>
                <a:spcPts val="1000"/>
              </a:spcAft>
            </a:pPr>
            <a:r>
              <a:rPr lang="pt-BR" sz="2400" dirty="0">
                <a:latin typeface="Calibri" panose="020F0502020204030204" pitchFamily="34" charset="0"/>
                <a:ea typeface="Calibri" panose="020F0502020204030204" pitchFamily="34" charset="0"/>
                <a:cs typeface="Times New Roman" panose="02020603050405020304" pitchFamily="18" charset="0"/>
              </a:rPr>
              <a:t>Para o Brasil: M=106,1 bilhões; P=1; Y=1418 bilhões</a:t>
            </a:r>
          </a:p>
          <a:p>
            <a:pPr>
              <a:lnSpc>
                <a:spcPct val="115000"/>
              </a:lnSpc>
              <a:spcAft>
                <a:spcPts val="1000"/>
              </a:spcAft>
            </a:pPr>
            <a:r>
              <a:rPr lang="pt-BR" sz="2400" dirty="0">
                <a:latin typeface="Calibri" panose="020F0502020204030204" pitchFamily="34" charset="0"/>
                <a:ea typeface="Calibri" panose="020F0502020204030204" pitchFamily="34" charset="0"/>
                <a:cs typeface="Times New Roman" panose="02020603050405020304" pitchFamily="18" charset="0"/>
              </a:rPr>
              <a:t>106,1.v=1.1418 </a:t>
            </a:r>
            <a:r>
              <a:rPr lang="pt-BR" sz="24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pt-BR" sz="2400" dirty="0">
                <a:latin typeface="Calibri" panose="020F0502020204030204" pitchFamily="34" charset="0"/>
                <a:ea typeface="Calibri" panose="020F0502020204030204" pitchFamily="34" charset="0"/>
                <a:cs typeface="Times New Roman" panose="02020603050405020304" pitchFamily="18" charset="0"/>
              </a:rPr>
              <a:t> v= 13,365</a:t>
            </a:r>
          </a:p>
          <a:p>
            <a:pPr>
              <a:lnSpc>
                <a:spcPct val="115000"/>
              </a:lnSpc>
              <a:spcAft>
                <a:spcPts val="1000"/>
              </a:spcAft>
            </a:pPr>
            <a:r>
              <a:rPr lang="pt-BR" sz="2400" dirty="0">
                <a:latin typeface="Calibri" panose="020F0502020204030204" pitchFamily="34" charset="0"/>
                <a:ea typeface="Calibri" panose="020F0502020204030204" pitchFamily="34" charset="0"/>
                <a:cs typeface="Times New Roman" panose="02020603050405020304" pitchFamily="18" charset="0"/>
              </a:rPr>
              <a:t> </a:t>
            </a:r>
            <a:r>
              <a:rPr lang="pt-BR" sz="2400" dirty="0" smtClean="0">
                <a:latin typeface="Calibri" panose="020F0502020204030204" pitchFamily="34" charset="0"/>
                <a:ea typeface="Calibri" panose="020F0502020204030204" pitchFamily="34" charset="0"/>
                <a:cs typeface="Times New Roman" panose="02020603050405020304" pitchFamily="18" charset="0"/>
              </a:rPr>
              <a:t>A </a:t>
            </a:r>
            <a:r>
              <a:rPr lang="pt-BR" sz="2400" dirty="0">
                <a:latin typeface="Calibri" panose="020F0502020204030204" pitchFamily="34" charset="0"/>
                <a:ea typeface="Calibri" panose="020F0502020204030204" pitchFamily="34" charset="0"/>
                <a:cs typeface="Times New Roman" panose="02020603050405020304" pitchFamily="18" charset="0"/>
              </a:rPr>
              <a:t>velocidade foi muito mais alta no Brasil porque a inflação reduz a retenção de moeda.</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00815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left)">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501596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81707" y="0"/>
            <a:ext cx="8780585" cy="6370975"/>
          </a:xfrm>
          <a:prstGeom prst="rect">
            <a:avLst/>
          </a:prstGeom>
        </p:spPr>
        <p:txBody>
          <a:bodyPr wrap="square">
            <a:spAutoFit/>
          </a:bodyPr>
          <a:lstStyle/>
          <a:p>
            <a:r>
              <a:rPr lang="pt-BR" sz="2400" b="1" dirty="0">
                <a:solidFill>
                  <a:srgbClr val="000000"/>
                </a:solidFill>
                <a:latin typeface="Calibri" panose="020F0502020204030204" pitchFamily="34" charset="0"/>
              </a:rPr>
              <a:t>INSTITUTO RIO </a:t>
            </a:r>
            <a:r>
              <a:rPr lang="pt-BR" sz="2400" b="1" dirty="0" smtClean="0">
                <a:solidFill>
                  <a:srgbClr val="000000"/>
                </a:solidFill>
                <a:latin typeface="Calibri" panose="020F0502020204030204" pitchFamily="34" charset="0"/>
              </a:rPr>
              <a:t>BRANCO</a:t>
            </a:r>
            <a:endParaRPr lang="pt-BR" sz="2400" dirty="0">
              <a:solidFill>
                <a:srgbClr val="000000"/>
              </a:solidFill>
              <a:latin typeface="Calibri" panose="020F0502020204030204" pitchFamily="34" charset="0"/>
            </a:endParaRPr>
          </a:p>
          <a:p>
            <a:r>
              <a:rPr lang="pt-BR" sz="2400" dirty="0" smtClean="0">
                <a:solidFill>
                  <a:srgbClr val="000000"/>
                </a:solidFill>
                <a:latin typeface="Calibri" panose="020F0502020204030204" pitchFamily="34" charset="0"/>
              </a:rPr>
              <a:t>Correto ou incorreto?</a:t>
            </a:r>
            <a:endParaRPr lang="pt-BR" sz="2400" dirty="0">
              <a:solidFill>
                <a:srgbClr val="000000"/>
              </a:solidFill>
              <a:latin typeface="Calibri" panose="020F0502020204030204" pitchFamily="34" charset="0"/>
            </a:endParaRPr>
          </a:p>
          <a:p>
            <a:pPr marL="457200" indent="-457200">
              <a:buAutoNum type="alphaLcParenR"/>
            </a:pPr>
            <a:r>
              <a:rPr lang="pt-BR" sz="2400" dirty="0" smtClean="0">
                <a:solidFill>
                  <a:srgbClr val="000000"/>
                </a:solidFill>
                <a:latin typeface="Calibri" panose="020F0502020204030204" pitchFamily="34" charset="0"/>
              </a:rPr>
              <a:t>Quando </a:t>
            </a:r>
            <a:r>
              <a:rPr lang="pt-BR" sz="2400" dirty="0">
                <a:solidFill>
                  <a:srgbClr val="000000"/>
                </a:solidFill>
                <a:latin typeface="Calibri" panose="020F0502020204030204" pitchFamily="34" charset="0"/>
              </a:rPr>
              <a:t>o governo, para debelar um processo inflacionário, reduz seus gastos, mas o Banco Central mantém uma política monetária expansionista, a contração do investimento privado (efeito </a:t>
            </a:r>
            <a:r>
              <a:rPr lang="pt-BR" sz="2400" i="1" dirty="0" err="1">
                <a:solidFill>
                  <a:srgbClr val="000000"/>
                </a:solidFill>
                <a:latin typeface="Calibri" panose="020F0502020204030204" pitchFamily="34" charset="0"/>
              </a:rPr>
              <a:t>crowding</a:t>
            </a:r>
            <a:r>
              <a:rPr lang="pt-BR" sz="2400" i="1" dirty="0">
                <a:solidFill>
                  <a:srgbClr val="000000"/>
                </a:solidFill>
                <a:latin typeface="Calibri" panose="020F0502020204030204" pitchFamily="34" charset="0"/>
              </a:rPr>
              <a:t>-out) </a:t>
            </a:r>
            <a:r>
              <a:rPr lang="pt-BR" sz="2400" dirty="0">
                <a:solidFill>
                  <a:srgbClr val="000000"/>
                </a:solidFill>
                <a:latin typeface="Calibri" panose="020F0502020204030204" pitchFamily="34" charset="0"/>
              </a:rPr>
              <a:t>resultante dessa política limitará o crescimento da renda, contribuindo para a queda da inflação. </a:t>
            </a:r>
            <a:endParaRPr lang="pt-BR" sz="2400" dirty="0" smtClean="0">
              <a:solidFill>
                <a:srgbClr val="000000"/>
              </a:solidFill>
              <a:latin typeface="Calibri" panose="020F0502020204030204" pitchFamily="34" charset="0"/>
            </a:endParaRPr>
          </a:p>
          <a:p>
            <a:endParaRPr lang="pt-BR" sz="2400" dirty="0">
              <a:solidFill>
                <a:srgbClr val="000000"/>
              </a:solidFill>
              <a:latin typeface="Calibri" panose="020F0502020204030204" pitchFamily="34" charset="0"/>
            </a:endParaRPr>
          </a:p>
          <a:p>
            <a:r>
              <a:rPr lang="pt-BR" sz="2400" b="1" dirty="0">
                <a:solidFill>
                  <a:srgbClr val="000000"/>
                </a:solidFill>
                <a:latin typeface="Calibri" panose="020F0502020204030204" pitchFamily="34" charset="0"/>
              </a:rPr>
              <a:t>Item incorreto. Primeiramente, é importante ressaltar que a redução dos gastos governamentais e a manutenção de uma política monetária expansionista tendem a produzir efeitos diversos: a primeira medida tende a causar queda na inflação, enquanto a segunda, elevação. Portanto, o resultado da política monetária expansionista seria no sentido de aumentar os meios monetários e, assim, incentivar (ao invés de contrair) o investimento privado, o crescimento da renda e também o aumento da inflação. </a:t>
            </a:r>
            <a:endParaRPr lang="pt-BR" sz="2400" dirty="0"/>
          </a:p>
        </p:txBody>
      </p:sp>
    </p:spTree>
    <p:extLst>
      <p:ext uri="{BB962C8B-B14F-4D97-AF65-F5344CB8AC3E}">
        <p14:creationId xmlns:p14="http://schemas.microsoft.com/office/powerpoint/2010/main" val="1128118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wipe(up)">
                                      <p:cBhvr>
                                        <p:cTn id="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81707" y="0"/>
            <a:ext cx="8780585" cy="6740307"/>
          </a:xfrm>
          <a:prstGeom prst="rect">
            <a:avLst/>
          </a:prstGeom>
        </p:spPr>
        <p:txBody>
          <a:bodyPr wrap="square">
            <a:spAutoFit/>
          </a:bodyPr>
          <a:lstStyle/>
          <a:p>
            <a:r>
              <a:rPr lang="pt-BR" sz="2400" b="1" dirty="0">
                <a:solidFill>
                  <a:srgbClr val="000000"/>
                </a:solidFill>
                <a:latin typeface="Calibri" panose="020F0502020204030204" pitchFamily="34" charset="0"/>
              </a:rPr>
              <a:t>INSTITUTO RIO </a:t>
            </a:r>
            <a:r>
              <a:rPr lang="pt-BR" sz="2400" b="1" dirty="0" smtClean="0">
                <a:solidFill>
                  <a:srgbClr val="000000"/>
                </a:solidFill>
                <a:latin typeface="Calibri" panose="020F0502020204030204" pitchFamily="34" charset="0"/>
              </a:rPr>
              <a:t>BRANCO</a:t>
            </a:r>
            <a:endParaRPr lang="pt-BR" sz="2400" dirty="0">
              <a:solidFill>
                <a:srgbClr val="000000"/>
              </a:solidFill>
              <a:latin typeface="Calibri" panose="020F0502020204030204" pitchFamily="34" charset="0"/>
            </a:endParaRPr>
          </a:p>
          <a:p>
            <a:r>
              <a:rPr lang="pt-BR" sz="2400" dirty="0" smtClean="0">
                <a:solidFill>
                  <a:srgbClr val="000000"/>
                </a:solidFill>
                <a:latin typeface="Calibri" panose="020F0502020204030204" pitchFamily="34" charset="0"/>
              </a:rPr>
              <a:t>Correto ou incorreto?</a:t>
            </a:r>
            <a:endParaRPr lang="pt-BR" sz="2400" dirty="0">
              <a:solidFill>
                <a:srgbClr val="000000"/>
              </a:solidFill>
              <a:latin typeface="Calibri" panose="020F0502020204030204" pitchFamily="34" charset="0"/>
            </a:endParaRPr>
          </a:p>
          <a:p>
            <a:pPr marL="363538" indent="-363538"/>
            <a:r>
              <a:rPr lang="pt-BR" sz="2400" dirty="0" smtClean="0"/>
              <a:t>b</a:t>
            </a:r>
            <a:r>
              <a:rPr lang="pt-BR" sz="2400" dirty="0"/>
              <a:t>) </a:t>
            </a:r>
            <a:r>
              <a:rPr lang="pt-BR" sz="2400" dirty="0" smtClean="0"/>
              <a:t> A </a:t>
            </a:r>
            <a:r>
              <a:rPr lang="pt-BR" sz="2400" dirty="0"/>
              <a:t>tendência recente de redução dos juros no Brasil, ao diminuir o custo de oportunidade de detenção da moeda, contribui para expandir a demanda desse ativo. </a:t>
            </a:r>
            <a:endParaRPr lang="pt-BR" sz="2400" dirty="0" smtClean="0"/>
          </a:p>
          <a:p>
            <a:endParaRPr lang="pt-BR" sz="2400" dirty="0"/>
          </a:p>
          <a:p>
            <a:r>
              <a:rPr lang="pt-BR" sz="2400" b="1" dirty="0"/>
              <a:t>Item correto. A redução dos juros </a:t>
            </a:r>
            <a:r>
              <a:rPr lang="pt-BR" sz="2400" b="1" dirty="0" err="1"/>
              <a:t>desincentiva</a:t>
            </a:r>
            <a:r>
              <a:rPr lang="pt-BR" sz="2400" b="1" dirty="0"/>
              <a:t> a poupança, o que, por </a:t>
            </a:r>
            <a:r>
              <a:rPr lang="pt-BR" sz="2400" b="1" dirty="0" err="1"/>
              <a:t>conseqüência</a:t>
            </a:r>
            <a:r>
              <a:rPr lang="pt-BR" sz="2400" b="1" dirty="0"/>
              <a:t>, expande a demanda por moeda para fins como o investimento. </a:t>
            </a:r>
            <a:endParaRPr lang="pt-BR" sz="2400" b="1" dirty="0" smtClean="0"/>
          </a:p>
          <a:p>
            <a:endParaRPr lang="pt-BR" sz="2400" dirty="0"/>
          </a:p>
          <a:p>
            <a:pPr marL="363538" indent="-363538"/>
            <a:r>
              <a:rPr lang="pt-BR" sz="2400" dirty="0"/>
              <a:t>c) O crescimento da oferta monetária decorrente de políticas monetárias expansionistas será tanto maior quanto menor for a razão reserva/depósito. </a:t>
            </a:r>
            <a:endParaRPr lang="pt-BR" sz="2400" dirty="0" smtClean="0"/>
          </a:p>
          <a:p>
            <a:pPr marL="363538" indent="-363538"/>
            <a:endParaRPr lang="pt-BR" sz="2400" dirty="0"/>
          </a:p>
          <a:p>
            <a:r>
              <a:rPr lang="pt-BR" sz="2400" b="1" dirty="0"/>
              <a:t>Item correto. A razão reserva/depósito define a fração de encaixe. Como o multiplicador bancário da moeda é tanto maior quanto menor for o encaixe mantido, a diminuição da razão em questão provoca, por definição, crescimento da oferta monetária. </a:t>
            </a:r>
            <a:endParaRPr lang="pt-BR" sz="2400" b="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858078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wipe(up)">
                                      <p:cBhvr>
                                        <p:cTn id="7" dur="500"/>
                                        <p:tgtEl>
                                          <p:spTgt spid="2">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xEl>
                                              <p:pRg st="8" end="8"/>
                                            </p:txEl>
                                          </p:spTgt>
                                        </p:tgtEl>
                                        <p:attrNameLst>
                                          <p:attrName>style.visibility</p:attrName>
                                        </p:attrNameLst>
                                      </p:cBhvr>
                                      <p:to>
                                        <p:strVal val="visible"/>
                                      </p:to>
                                    </p:set>
                                    <p:animEffect transition="in" filter="wipe(up)">
                                      <p:cBhvr>
                                        <p:cTn id="12"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69630" y="127844"/>
            <a:ext cx="8616461" cy="6555641"/>
          </a:xfrm>
          <a:prstGeom prst="rect">
            <a:avLst/>
          </a:prstGeom>
        </p:spPr>
        <p:txBody>
          <a:bodyPr wrap="square">
            <a:spAutoFit/>
          </a:bodyPr>
          <a:lstStyle/>
          <a:p>
            <a:r>
              <a:rPr lang="pt-BR" sz="2800" dirty="0">
                <a:solidFill>
                  <a:srgbClr val="000000"/>
                </a:solidFill>
                <a:latin typeface="Calibri" panose="020F0502020204030204" pitchFamily="34" charset="0"/>
              </a:rPr>
              <a:t>Qual foi a importância da manutenção de uma taxa de câmbio dissociada dos indicadores de inflação no período de implantação do Plano? </a:t>
            </a:r>
            <a:endParaRPr lang="pt-BR" sz="2800" dirty="0" smtClean="0">
              <a:solidFill>
                <a:srgbClr val="000000"/>
              </a:solidFill>
              <a:latin typeface="Calibri" panose="020F0502020204030204" pitchFamily="34" charset="0"/>
            </a:endParaRPr>
          </a:p>
          <a:p>
            <a:endParaRPr lang="pt-BR" sz="2800" dirty="0">
              <a:solidFill>
                <a:srgbClr val="000000"/>
              </a:solidFill>
              <a:latin typeface="Calibri" panose="020F0502020204030204" pitchFamily="34" charset="0"/>
            </a:endParaRPr>
          </a:p>
          <a:p>
            <a:r>
              <a:rPr lang="pt-BR" sz="2800" b="1" dirty="0">
                <a:solidFill>
                  <a:srgbClr val="000000"/>
                </a:solidFill>
                <a:latin typeface="Calibri" panose="020F0502020204030204" pitchFamily="34" charset="0"/>
              </a:rPr>
              <a:t>Antes do Plano Real, a taxa de câmbio era indexada (corrigida quase automaticamente segundo a evolução da inflação, de modo a manter constantes os valores reais). O valor do dólar em moeda nacional podia, assim, ser usado também como indexador. A manutenção dessa forma importante de indexação, após o Plano Real, </a:t>
            </a:r>
            <a:r>
              <a:rPr lang="pt-BR" sz="2800" b="1" dirty="0" smtClean="0">
                <a:solidFill>
                  <a:srgbClr val="000000"/>
                </a:solidFill>
                <a:latin typeface="Calibri" panose="020F0502020204030204" pitchFamily="34" charset="0"/>
              </a:rPr>
              <a:t>poderia favorecer </a:t>
            </a:r>
            <a:r>
              <a:rPr lang="pt-BR" sz="2800" b="1" dirty="0">
                <a:solidFill>
                  <a:srgbClr val="000000"/>
                </a:solidFill>
                <a:latin typeface="Calibri" panose="020F0502020204030204" pitchFamily="34" charset="0"/>
              </a:rPr>
              <a:t>o retorno da inflação inercial. Portanto, a manutenção de uma taxa de câmbio dissociada dos indicadores de inflação é considerada um elemento importante do processo de eliminação da inércia inflacionária. </a:t>
            </a:r>
            <a:endParaRPr lang="pt-BR" sz="2800" dirty="0"/>
          </a:p>
        </p:txBody>
      </p:sp>
    </p:spTree>
    <p:extLst>
      <p:ext uri="{BB962C8B-B14F-4D97-AF65-F5344CB8AC3E}">
        <p14:creationId xmlns:p14="http://schemas.microsoft.com/office/powerpoint/2010/main" val="3502168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Problemas</a:t>
            </a:r>
          </a:p>
        </p:txBody>
      </p:sp>
      <p:sp>
        <p:nvSpPr>
          <p:cNvPr id="3" name="Espaço Reservado para Conteúdo 2"/>
          <p:cNvSpPr>
            <a:spLocks noGrp="1"/>
          </p:cNvSpPr>
          <p:nvPr>
            <p:ph idx="1"/>
          </p:nvPr>
        </p:nvSpPr>
        <p:spPr>
          <a:xfrm>
            <a:off x="72008" y="1279301"/>
            <a:ext cx="9036496" cy="4525963"/>
          </a:xfrm>
        </p:spPr>
        <p:txBody>
          <a:bodyPr>
            <a:noAutofit/>
          </a:bodyPr>
          <a:lstStyle/>
          <a:p>
            <a:pPr marL="514350" indent="-514350">
              <a:buFont typeface="+mj-lt"/>
              <a:buAutoNum type="arabicPeriod"/>
            </a:pPr>
            <a:r>
              <a:rPr lang="pt-BR" sz="2600" dirty="0" smtClean="0"/>
              <a:t>Suponha que haja uma redução por moeda real, isto é, um deslocamento negativo da função de demanda agregada por moeda real. Mostre os efeitos de curto prazo e de longo prazo sobre a taxa de câmbio, a taxa de juros o nível de preços.</a:t>
            </a:r>
          </a:p>
          <a:p>
            <a:pPr marL="514350" indent="-514350">
              <a:buFont typeface="+mj-lt"/>
              <a:buAutoNum type="arabicPeriod"/>
            </a:pPr>
            <a:r>
              <a:rPr lang="pt-BR" sz="2600" dirty="0" smtClean="0">
                <a:solidFill>
                  <a:schemeClr val="bg1">
                    <a:lumMod val="75000"/>
                  </a:schemeClr>
                </a:solidFill>
              </a:rPr>
              <a:t>A velocidade da moeda, V, é definida como a razão entre o PIB real e os saldos em moeda reais, V=Y/(M/P). </a:t>
            </a:r>
          </a:p>
          <a:p>
            <a:pPr marL="446088" indent="0">
              <a:buNone/>
            </a:pPr>
            <a:r>
              <a:rPr lang="pt-BR" sz="2600" dirty="0" smtClean="0">
                <a:solidFill>
                  <a:schemeClr val="bg1">
                    <a:lumMod val="75000"/>
                  </a:schemeClr>
                </a:solidFill>
              </a:rPr>
              <a:t>A partir da equação M</a:t>
            </a:r>
            <a:r>
              <a:rPr lang="pt-BR" sz="2600" baseline="30000" dirty="0" smtClean="0">
                <a:solidFill>
                  <a:schemeClr val="bg1">
                    <a:lumMod val="75000"/>
                  </a:schemeClr>
                </a:solidFill>
              </a:rPr>
              <a:t>O</a:t>
            </a:r>
            <a:r>
              <a:rPr lang="pt-BR" sz="2600" dirty="0" smtClean="0">
                <a:solidFill>
                  <a:schemeClr val="bg1">
                    <a:lumMod val="75000"/>
                  </a:schemeClr>
                </a:solidFill>
              </a:rPr>
              <a:t>/P=l((</a:t>
            </a:r>
            <a:r>
              <a:rPr lang="pt-BR" sz="2600" dirty="0" err="1" smtClean="0">
                <a:solidFill>
                  <a:schemeClr val="bg1">
                    <a:lumMod val="75000"/>
                  </a:schemeClr>
                </a:solidFill>
              </a:rPr>
              <a:t>r,Y</a:t>
            </a:r>
            <a:r>
              <a:rPr lang="pt-BR" sz="2600" dirty="0" smtClean="0">
                <a:solidFill>
                  <a:schemeClr val="bg1">
                    <a:lumMod val="75000"/>
                  </a:schemeClr>
                </a:solidFill>
              </a:rPr>
              <a:t>), elabore uma expressão para a velocidade e explique como a velocidade varia segundo mudanças em r e em Y. (Dica: o efeito das mudanças do produto sobre V depende da elasticidade da demanda agregada por moeda em relação ao produto real, que os economistas acreditam ser menor que a unidade.) Qual a relação entre a velocidade e a taxa de inflação?</a:t>
            </a:r>
            <a:endParaRPr lang="pt-BR" sz="2600" dirty="0">
              <a:solidFill>
                <a:schemeClr val="bg1">
                  <a:lumMod val="75000"/>
                </a:schemeClr>
              </a:solidFill>
            </a:endParaRPr>
          </a:p>
        </p:txBody>
      </p:sp>
    </p:spTree>
    <p:extLst>
      <p:ext uri="{BB962C8B-B14F-4D97-AF65-F5344CB8AC3E}">
        <p14:creationId xmlns:p14="http://schemas.microsoft.com/office/powerpoint/2010/main" val="21212978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40677" y="11955"/>
            <a:ext cx="8909538" cy="6878806"/>
          </a:xfrm>
          <a:prstGeom prst="rect">
            <a:avLst/>
          </a:prstGeom>
        </p:spPr>
        <p:txBody>
          <a:bodyPr wrap="square">
            <a:spAutoFit/>
          </a:bodyPr>
          <a:lstStyle/>
          <a:p>
            <a:pPr>
              <a:spcAft>
                <a:spcPts val="600"/>
              </a:spcAft>
            </a:pPr>
            <a:r>
              <a:rPr lang="pt-BR" sz="2600" b="1" dirty="0">
                <a:solidFill>
                  <a:srgbClr val="000000"/>
                </a:solidFill>
                <a:latin typeface="Calibri" panose="020F0502020204030204" pitchFamily="34" charset="0"/>
              </a:rPr>
              <a:t>(Analista do Banco Central do </a:t>
            </a:r>
            <a:r>
              <a:rPr lang="pt-BR" sz="2600" b="1" dirty="0" smtClean="0">
                <a:solidFill>
                  <a:srgbClr val="000000"/>
                </a:solidFill>
                <a:latin typeface="Calibri" panose="020F0502020204030204" pitchFamily="34" charset="0"/>
              </a:rPr>
              <a:t>Brasil) </a:t>
            </a:r>
            <a:r>
              <a:rPr lang="pt-BR" sz="2600" dirty="0" smtClean="0">
                <a:solidFill>
                  <a:srgbClr val="000000"/>
                </a:solidFill>
                <a:latin typeface="Calibri" panose="020F0502020204030204" pitchFamily="34" charset="0"/>
              </a:rPr>
              <a:t>É </a:t>
            </a:r>
            <a:r>
              <a:rPr lang="pt-BR" sz="2600" dirty="0">
                <a:solidFill>
                  <a:srgbClr val="000000"/>
                </a:solidFill>
                <a:latin typeface="Calibri" panose="020F0502020204030204" pitchFamily="34" charset="0"/>
              </a:rPr>
              <a:t>característica do sistema de metas de inflação no Brasil: </a:t>
            </a:r>
          </a:p>
          <a:p>
            <a:pPr marL="363538" indent="-363538">
              <a:spcAft>
                <a:spcPts val="600"/>
              </a:spcAft>
            </a:pPr>
            <a:r>
              <a:rPr lang="pt-BR" sz="2600" dirty="0">
                <a:solidFill>
                  <a:srgbClr val="000000"/>
                </a:solidFill>
                <a:latin typeface="Calibri" panose="020F0502020204030204" pitchFamily="34" charset="0"/>
              </a:rPr>
              <a:t>a) O Banco Central é o responsável pela execução das políticas necessárias para o cumprimento das metas. </a:t>
            </a:r>
          </a:p>
          <a:p>
            <a:pPr marL="363538" indent="-363538">
              <a:spcAft>
                <a:spcPts val="600"/>
              </a:spcAft>
            </a:pPr>
            <a:r>
              <a:rPr lang="pt-BR" sz="2600" dirty="0">
                <a:solidFill>
                  <a:srgbClr val="000000"/>
                </a:solidFill>
                <a:latin typeface="Calibri" panose="020F0502020204030204" pitchFamily="34" charset="0"/>
              </a:rPr>
              <a:t>b) Caso a meta não seja cumprida, o presidente do Banco Central divulgará publicamente as razões do descumprimento, por meio de carta aberta ao ministro de Estado da Fazenda. </a:t>
            </a:r>
          </a:p>
          <a:p>
            <a:pPr marL="363538" indent="-363538">
              <a:spcAft>
                <a:spcPts val="600"/>
              </a:spcAft>
            </a:pPr>
            <a:r>
              <a:rPr lang="pt-BR" sz="2600" dirty="0">
                <a:solidFill>
                  <a:srgbClr val="000000"/>
                </a:solidFill>
                <a:latin typeface="Calibri" panose="020F0502020204030204" pitchFamily="34" charset="0"/>
              </a:rPr>
              <a:t>c) Os intervalos de confiança serão fixados pelo Conselho Monetário Nacional, mediante proposta do ministro de Estado da Fazenda. </a:t>
            </a:r>
          </a:p>
          <a:p>
            <a:pPr marL="363538" indent="-363538">
              <a:spcAft>
                <a:spcPts val="600"/>
              </a:spcAft>
            </a:pPr>
            <a:r>
              <a:rPr lang="pt-BR" sz="2600" dirty="0">
                <a:solidFill>
                  <a:srgbClr val="000000"/>
                </a:solidFill>
                <a:latin typeface="Calibri" panose="020F0502020204030204" pitchFamily="34" charset="0"/>
              </a:rPr>
              <a:t>d) O estabelecimento de média geométrica entre três índices de preços de ampla divulgação, no caso de forte desvalorização cambial ou demais choques de oferta, desde que aprovado pelo Comitê de Política Monetária. </a:t>
            </a:r>
          </a:p>
          <a:p>
            <a:pPr marL="363538" indent="-363538">
              <a:spcAft>
                <a:spcPts val="600"/>
              </a:spcAft>
            </a:pPr>
            <a:r>
              <a:rPr lang="pt-BR" sz="2600" dirty="0">
                <a:solidFill>
                  <a:srgbClr val="000000"/>
                </a:solidFill>
                <a:latin typeface="Calibri" panose="020F0502020204030204" pitchFamily="34" charset="0"/>
              </a:rPr>
              <a:t>e) A meta de inflação é estabelecida como diretriz para a fixação do regime de política monetária. </a:t>
            </a:r>
          </a:p>
        </p:txBody>
      </p:sp>
    </p:spTree>
    <p:extLst>
      <p:ext uri="{BB962C8B-B14F-4D97-AF65-F5344CB8AC3E}">
        <p14:creationId xmlns:p14="http://schemas.microsoft.com/office/powerpoint/2010/main" val="31545452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40677" y="11955"/>
            <a:ext cx="8909538" cy="6878806"/>
          </a:xfrm>
          <a:prstGeom prst="rect">
            <a:avLst/>
          </a:prstGeom>
        </p:spPr>
        <p:txBody>
          <a:bodyPr wrap="square">
            <a:spAutoFit/>
          </a:bodyPr>
          <a:lstStyle/>
          <a:p>
            <a:pPr>
              <a:spcAft>
                <a:spcPts val="600"/>
              </a:spcAft>
            </a:pPr>
            <a:r>
              <a:rPr lang="pt-BR" sz="2600" b="1" dirty="0">
                <a:solidFill>
                  <a:srgbClr val="000000"/>
                </a:solidFill>
                <a:latin typeface="Calibri" panose="020F0502020204030204" pitchFamily="34" charset="0"/>
              </a:rPr>
              <a:t>(Analista do Banco Central do </a:t>
            </a:r>
            <a:r>
              <a:rPr lang="pt-BR" sz="2600" b="1" dirty="0" smtClean="0">
                <a:solidFill>
                  <a:srgbClr val="000000"/>
                </a:solidFill>
                <a:latin typeface="Calibri" panose="020F0502020204030204" pitchFamily="34" charset="0"/>
              </a:rPr>
              <a:t>Brasil) </a:t>
            </a:r>
            <a:r>
              <a:rPr lang="pt-BR" sz="2600" dirty="0" smtClean="0">
                <a:solidFill>
                  <a:srgbClr val="000000"/>
                </a:solidFill>
                <a:latin typeface="Calibri" panose="020F0502020204030204" pitchFamily="34" charset="0"/>
              </a:rPr>
              <a:t>É </a:t>
            </a:r>
            <a:r>
              <a:rPr lang="pt-BR" sz="2600" dirty="0">
                <a:solidFill>
                  <a:srgbClr val="000000"/>
                </a:solidFill>
                <a:latin typeface="Calibri" panose="020F0502020204030204" pitchFamily="34" charset="0"/>
              </a:rPr>
              <a:t>característica do sistema de metas de inflação no Brasil: </a:t>
            </a:r>
          </a:p>
          <a:p>
            <a:pPr marL="363538" indent="-363538">
              <a:spcAft>
                <a:spcPts val="600"/>
              </a:spcAft>
            </a:pPr>
            <a:r>
              <a:rPr lang="pt-BR" sz="2600" dirty="0">
                <a:solidFill>
                  <a:srgbClr val="000000"/>
                </a:solidFill>
                <a:latin typeface="Calibri" panose="020F0502020204030204" pitchFamily="34" charset="0"/>
              </a:rPr>
              <a:t>a</a:t>
            </a:r>
            <a:r>
              <a:rPr lang="pt-BR" sz="2600" dirty="0">
                <a:solidFill>
                  <a:srgbClr val="0070C0"/>
                </a:solidFill>
                <a:latin typeface="Calibri" panose="020F0502020204030204" pitchFamily="34" charset="0"/>
              </a:rPr>
              <a:t>) O Banco Central é o responsável pela execução das políticas necessárias para o cumprimento das metas. </a:t>
            </a:r>
          </a:p>
          <a:p>
            <a:pPr marL="363538" indent="-363538">
              <a:spcAft>
                <a:spcPts val="600"/>
              </a:spcAft>
            </a:pPr>
            <a:r>
              <a:rPr lang="pt-BR" sz="2600" dirty="0">
                <a:solidFill>
                  <a:srgbClr val="0070C0"/>
                </a:solidFill>
                <a:latin typeface="Calibri" panose="020F0502020204030204" pitchFamily="34" charset="0"/>
              </a:rPr>
              <a:t>b) Caso a meta não seja cumprida, o presidente do Banco Central divulgará publicamente as razões do descumprimento, por meio de carta aberta ao ministro de Estado da Fazenda. </a:t>
            </a:r>
          </a:p>
          <a:p>
            <a:pPr marL="363538" indent="-363538">
              <a:spcAft>
                <a:spcPts val="600"/>
              </a:spcAft>
            </a:pPr>
            <a:r>
              <a:rPr lang="pt-BR" sz="2600" dirty="0">
                <a:solidFill>
                  <a:srgbClr val="0070C0"/>
                </a:solidFill>
                <a:latin typeface="Calibri" panose="020F0502020204030204" pitchFamily="34" charset="0"/>
              </a:rPr>
              <a:t>c) Os intervalos de confiança serão fixados pelo Conselho Monetário Nacional, mediante proposta do ministro de Estado da Fazenda. </a:t>
            </a:r>
          </a:p>
          <a:p>
            <a:pPr marL="363538" indent="-363538">
              <a:spcAft>
                <a:spcPts val="600"/>
              </a:spcAft>
            </a:pPr>
            <a:r>
              <a:rPr lang="pt-BR" sz="2600" dirty="0">
                <a:solidFill>
                  <a:srgbClr val="FF0000"/>
                </a:solidFill>
                <a:latin typeface="Calibri" panose="020F0502020204030204" pitchFamily="34" charset="0"/>
              </a:rPr>
              <a:t>d) O estabelecimento de média geométrica entre três índices de preços de ampla divulgação, no caso de forte desvalorização cambial ou demais choques de oferta, desde que aprovado pelo Comitê de Política Monetária. </a:t>
            </a:r>
          </a:p>
          <a:p>
            <a:pPr marL="363538" indent="-363538">
              <a:spcAft>
                <a:spcPts val="600"/>
              </a:spcAft>
            </a:pPr>
            <a:r>
              <a:rPr lang="pt-BR" sz="2600" dirty="0">
                <a:solidFill>
                  <a:srgbClr val="0070C0"/>
                </a:solidFill>
                <a:latin typeface="Calibri" panose="020F0502020204030204" pitchFamily="34" charset="0"/>
              </a:rPr>
              <a:t>e) A meta de inflação é estabelecida como diretriz para a fixação do regime de política monetária. </a:t>
            </a:r>
          </a:p>
        </p:txBody>
      </p:sp>
    </p:spTree>
    <p:extLst>
      <p:ext uri="{BB962C8B-B14F-4D97-AF65-F5344CB8AC3E}">
        <p14:creationId xmlns:p14="http://schemas.microsoft.com/office/powerpoint/2010/main" val="26428227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1947861"/>
          </a:xfrm>
        </p:spPr>
        <p:txBody>
          <a:bodyPr/>
          <a:lstStyle/>
          <a:p>
            <a:pPr algn="ctr"/>
            <a:r>
              <a:rPr lang="pt-BR" dirty="0"/>
              <a:t>Modelo de </a:t>
            </a:r>
            <a:r>
              <a:rPr lang="pt-BR" dirty="0" err="1"/>
              <a:t>Cagan</a:t>
            </a:r>
            <a:endParaRPr lang="pt-BR" dirty="0"/>
          </a:p>
        </p:txBody>
      </p:sp>
      <p:sp>
        <p:nvSpPr>
          <p:cNvPr id="3" name="Espaço Reservado para Texto 2"/>
          <p:cNvSpPr>
            <a:spLocks noGrp="1"/>
          </p:cNvSpPr>
          <p:nvPr>
            <p:ph type="body" idx="1"/>
          </p:nvPr>
        </p:nvSpPr>
        <p:spPr/>
        <p:txBody>
          <a:bodyPr/>
          <a:lstStyle/>
          <a:p>
            <a:endParaRPr lang="pt-BR"/>
          </a:p>
        </p:txBody>
      </p:sp>
    </p:spTree>
    <p:extLst>
      <p:ext uri="{BB962C8B-B14F-4D97-AF65-F5344CB8AC3E}">
        <p14:creationId xmlns:p14="http://schemas.microsoft.com/office/powerpoint/2010/main" val="24817766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83775"/>
            <a:ext cx="7886700" cy="654782"/>
          </a:xfrm>
        </p:spPr>
        <p:txBody>
          <a:bodyPr>
            <a:normAutofit fontScale="90000"/>
          </a:bodyPr>
          <a:lstStyle/>
          <a:p>
            <a:pPr algn="ctr"/>
            <a:r>
              <a:rPr lang="pt-BR" dirty="0" smtClean="0"/>
              <a:t>Modelo de </a:t>
            </a:r>
            <a:r>
              <a:rPr lang="pt-BR" dirty="0" err="1" smtClean="0"/>
              <a:t>Cagan</a:t>
            </a:r>
            <a:endParaRPr lang="pt-BR" dirty="0"/>
          </a:p>
        </p:txBody>
      </p:sp>
      <p:sp>
        <p:nvSpPr>
          <p:cNvPr id="4" name="Rectangle 3"/>
          <p:cNvSpPr txBox="1">
            <a:spLocks noChangeArrowheads="1"/>
          </p:cNvSpPr>
          <p:nvPr/>
        </p:nvSpPr>
        <p:spPr>
          <a:xfrm>
            <a:off x="246185" y="852488"/>
            <a:ext cx="8651630" cy="27582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None/>
            </a:pPr>
            <a:r>
              <a:rPr lang="en-US" altLang="pt-BR" sz="2400" dirty="0" smtClean="0">
                <a:latin typeface="Arial Narrow" panose="020B0606020202030204" pitchFamily="34" charset="0"/>
              </a:rPr>
              <a:t>O </a:t>
            </a:r>
            <a:r>
              <a:rPr lang="en-US" altLang="pt-BR" sz="2400" dirty="0" err="1" smtClean="0">
                <a:latin typeface="Arial Narrow" panose="020B0606020202030204" pitchFamily="34" charset="0"/>
              </a:rPr>
              <a:t>modelo</a:t>
            </a:r>
            <a:r>
              <a:rPr lang="en-US" altLang="pt-BR" sz="2400" dirty="0" smtClean="0">
                <a:latin typeface="Arial Narrow" panose="020B0606020202030204" pitchFamily="34" charset="0"/>
              </a:rPr>
              <a:t> é </a:t>
            </a:r>
            <a:r>
              <a:rPr lang="en-US" altLang="pt-BR" sz="2400" dirty="0" err="1" smtClean="0">
                <a:latin typeface="Arial Narrow" panose="020B0606020202030204" pitchFamily="34" charset="0"/>
              </a:rPr>
              <a:t>composto</a:t>
            </a:r>
            <a:r>
              <a:rPr lang="en-US" altLang="pt-BR" sz="2400" dirty="0" smtClean="0">
                <a:latin typeface="Arial Narrow" panose="020B0606020202030204" pitchFamily="34" charset="0"/>
              </a:rPr>
              <a:t> de 2 </a:t>
            </a:r>
            <a:r>
              <a:rPr lang="en-US" altLang="pt-BR" sz="2400" dirty="0" err="1" smtClean="0">
                <a:latin typeface="Arial Narrow" panose="020B0606020202030204" pitchFamily="34" charset="0"/>
              </a:rPr>
              <a:t>equações</a:t>
            </a:r>
            <a:r>
              <a:rPr lang="en-US" altLang="pt-BR" sz="2400" dirty="0" smtClean="0">
                <a:latin typeface="Arial Narrow" panose="020B0606020202030204" pitchFamily="34" charset="0"/>
              </a:rPr>
              <a:t>:</a:t>
            </a:r>
          </a:p>
          <a:p>
            <a:r>
              <a:rPr lang="en-US" altLang="pt-BR" sz="2400" dirty="0" smtClean="0">
                <a:latin typeface="Arial Narrow" panose="020B0606020202030204" pitchFamily="34" charset="0"/>
              </a:rPr>
              <a:t>A </a:t>
            </a:r>
            <a:r>
              <a:rPr lang="en-US" altLang="pt-BR" sz="2400" dirty="0" err="1" smtClean="0">
                <a:latin typeface="Arial Narrow" panose="020B0606020202030204" pitchFamily="34" charset="0"/>
              </a:rPr>
              <a:t>equação</a:t>
            </a:r>
            <a:r>
              <a:rPr lang="en-US" altLang="pt-BR" sz="2400" dirty="0" smtClean="0">
                <a:latin typeface="Arial Narrow" panose="020B0606020202030204" pitchFamily="34" charset="0"/>
              </a:rPr>
              <a:t> de </a:t>
            </a:r>
            <a:r>
              <a:rPr lang="en-US" altLang="pt-BR" sz="2400" dirty="0" err="1" smtClean="0">
                <a:latin typeface="Arial Narrow" panose="020B0606020202030204" pitchFamily="34" charset="0"/>
              </a:rPr>
              <a:t>demanda</a:t>
            </a:r>
            <a:r>
              <a:rPr lang="en-US" altLang="pt-BR" sz="2400" dirty="0" smtClean="0">
                <a:latin typeface="Arial Narrow" panose="020B0606020202030204" pitchFamily="34" charset="0"/>
              </a:rPr>
              <a:t> </a:t>
            </a:r>
            <a:r>
              <a:rPr lang="en-US" altLang="pt-BR" sz="2400" dirty="0" err="1" smtClean="0">
                <a:latin typeface="Arial Narrow" panose="020B0606020202030204" pitchFamily="34" charset="0"/>
              </a:rPr>
              <a:t>por</a:t>
            </a:r>
            <a:r>
              <a:rPr lang="en-US" altLang="pt-BR" sz="2400" dirty="0" smtClean="0">
                <a:latin typeface="Arial Narrow" panose="020B0606020202030204" pitchFamily="34" charset="0"/>
              </a:rPr>
              <a:t> </a:t>
            </a:r>
            <a:r>
              <a:rPr lang="en-US" altLang="pt-BR" sz="2400" dirty="0" err="1" smtClean="0">
                <a:latin typeface="Arial Narrow" panose="020B0606020202030204" pitchFamily="34" charset="0"/>
              </a:rPr>
              <a:t>moeda</a:t>
            </a:r>
            <a:r>
              <a:rPr lang="en-US" altLang="pt-BR" sz="2400" dirty="0" smtClean="0">
                <a:latin typeface="Arial Narrow" panose="020B0606020202030204" pitchFamily="34" charset="0"/>
              </a:rPr>
              <a:t>:	</a:t>
            </a:r>
          </a:p>
          <a:p>
            <a:pPr algn="ctr">
              <a:buFont typeface="Wingdings" panose="05000000000000000000" pitchFamily="2" charset="2"/>
              <a:buNone/>
            </a:pPr>
            <a:r>
              <a:rPr lang="en-US" altLang="pt-BR" sz="2400" dirty="0" smtClean="0">
                <a:latin typeface="Arial Narrow" panose="020B0606020202030204" pitchFamily="34" charset="0"/>
              </a:rPr>
              <a:t>m </a:t>
            </a:r>
            <a:r>
              <a:rPr lang="en-US" altLang="pt-BR" sz="2400" dirty="0" smtClean="0">
                <a:latin typeface="Arial Narrow" panose="020B0606020202030204" pitchFamily="34" charset="0"/>
                <a:sym typeface="Symbol" panose="05050102010706020507" pitchFamily="18" charset="2"/>
              </a:rPr>
              <a:t> </a:t>
            </a:r>
            <a:r>
              <a:rPr lang="pt-BR" altLang="pt-BR" sz="2400" dirty="0" smtClean="0">
                <a:latin typeface="Arial Narrow" panose="020B0606020202030204" pitchFamily="34" charset="0"/>
              </a:rPr>
              <a:t>M/P = c</a:t>
            </a:r>
            <a:r>
              <a:rPr lang="en-US" altLang="pt-BR" sz="2400" dirty="0" smtClean="0">
                <a:latin typeface="Arial Narrow" panose="020B0606020202030204" pitchFamily="34" charset="0"/>
              </a:rPr>
              <a:t>.</a:t>
            </a:r>
            <a:r>
              <a:rPr lang="pt-BR" altLang="pt-BR" sz="2400" dirty="0" err="1" smtClean="0">
                <a:latin typeface="Arial Narrow" panose="020B0606020202030204" pitchFamily="34" charset="0"/>
              </a:rPr>
              <a:t>e</a:t>
            </a:r>
            <a:r>
              <a:rPr lang="pt-BR" altLang="pt-BR" sz="2400" baseline="40000" dirty="0" err="1" smtClean="0">
                <a:latin typeface="Arial Narrow" panose="020B0606020202030204" pitchFamily="34" charset="0"/>
              </a:rPr>
              <a:t>-a</a:t>
            </a:r>
            <a:r>
              <a:rPr lang="pt-BR" altLang="pt-BR" sz="2400" baseline="40000" dirty="0" smtClean="0">
                <a:latin typeface="Arial Narrow" panose="020B0606020202030204" pitchFamily="34" charset="0"/>
              </a:rPr>
              <a:t> </a:t>
            </a:r>
            <a:r>
              <a:rPr lang="en-US" altLang="pt-BR" sz="2400" baseline="30000" dirty="0" smtClean="0">
                <a:latin typeface="Arial Narrow" panose="020B0606020202030204" pitchFamily="34" charset="0"/>
                <a:sym typeface="Symbol" panose="05050102010706020507" pitchFamily="18" charset="2"/>
              </a:rPr>
              <a:t></a:t>
            </a:r>
            <a:r>
              <a:rPr lang="pt-BR" altLang="pt-BR" sz="2400" baseline="70000" dirty="0" smtClean="0">
                <a:latin typeface="Arial Narrow" panose="020B0606020202030204" pitchFamily="34" charset="0"/>
              </a:rPr>
              <a:t>e</a:t>
            </a:r>
            <a:r>
              <a:rPr lang="pt-BR" altLang="pt-BR" sz="2400" b="1" dirty="0" smtClean="0">
                <a:solidFill>
                  <a:schemeClr val="tx2"/>
                </a:solidFill>
                <a:latin typeface="Arial Narrow" panose="020B0606020202030204" pitchFamily="34" charset="0"/>
              </a:rPr>
              <a:t> </a:t>
            </a:r>
            <a:endParaRPr lang="en-US" altLang="pt-BR" sz="2400" b="1" dirty="0" smtClean="0">
              <a:solidFill>
                <a:schemeClr val="tx2"/>
              </a:solidFill>
              <a:latin typeface="Arial Narrow" panose="020B0606020202030204" pitchFamily="34" charset="0"/>
            </a:endParaRPr>
          </a:p>
          <a:p>
            <a:pPr algn="just">
              <a:buFont typeface="Wingdings" panose="05000000000000000000" pitchFamily="2" charset="2"/>
              <a:buNone/>
            </a:pPr>
            <a:r>
              <a:rPr lang="en-US" altLang="pt-BR" sz="2400" dirty="0" smtClean="0">
                <a:latin typeface="Arial Narrow" panose="020B0606020202030204" pitchFamily="34" charset="0"/>
              </a:rPr>
              <a:t>	</a:t>
            </a:r>
            <a:r>
              <a:rPr lang="en-US" altLang="pt-BR" sz="2400" dirty="0" err="1" smtClean="0">
                <a:latin typeface="Arial Narrow" panose="020B0606020202030204" pitchFamily="34" charset="0"/>
              </a:rPr>
              <a:t>Onde</a:t>
            </a:r>
            <a:r>
              <a:rPr lang="en-US" altLang="pt-BR" sz="2400" dirty="0" smtClean="0">
                <a:latin typeface="Arial Narrow" panose="020B0606020202030204" pitchFamily="34" charset="0"/>
              </a:rPr>
              <a:t> c é </a:t>
            </a:r>
            <a:r>
              <a:rPr lang="en-US" altLang="pt-BR" sz="2400" dirty="0" err="1" smtClean="0">
                <a:latin typeface="Arial Narrow" panose="020B0606020202030204" pitchFamily="34" charset="0"/>
              </a:rPr>
              <a:t>uma</a:t>
            </a:r>
            <a:r>
              <a:rPr lang="en-US" altLang="pt-BR" sz="2400" dirty="0" smtClean="0">
                <a:latin typeface="Arial Narrow" panose="020B0606020202030204" pitchFamily="34" charset="0"/>
              </a:rPr>
              <a:t> </a:t>
            </a:r>
            <a:r>
              <a:rPr lang="en-US" altLang="pt-BR" sz="2400" dirty="0" err="1" smtClean="0">
                <a:latin typeface="Arial Narrow" panose="020B0606020202030204" pitchFamily="34" charset="0"/>
              </a:rPr>
              <a:t>constante</a:t>
            </a:r>
            <a:r>
              <a:rPr lang="en-US" altLang="pt-BR" sz="2400" dirty="0" smtClean="0">
                <a:latin typeface="Arial Narrow" panose="020B0606020202030204" pitchFamily="34" charset="0"/>
              </a:rPr>
              <a:t>, e </a:t>
            </a:r>
            <a:r>
              <a:rPr lang="en-US" altLang="pt-BR" sz="2400" dirty="0" err="1" smtClean="0">
                <a:latin typeface="Arial Narrow" panose="020B0606020202030204" pitchFamily="34" charset="0"/>
              </a:rPr>
              <a:t>quanto</a:t>
            </a:r>
            <a:r>
              <a:rPr lang="en-US" altLang="pt-BR" sz="2400" dirty="0" smtClean="0">
                <a:latin typeface="Arial Narrow" panose="020B0606020202030204" pitchFamily="34" charset="0"/>
              </a:rPr>
              <a:t> </a:t>
            </a:r>
            <a:r>
              <a:rPr lang="en-US" altLang="pt-BR" sz="2400" dirty="0" err="1" smtClean="0">
                <a:latin typeface="Arial Narrow" panose="020B0606020202030204" pitchFamily="34" charset="0"/>
              </a:rPr>
              <a:t>maior</a:t>
            </a:r>
            <a:r>
              <a:rPr lang="en-US" altLang="pt-BR" sz="2400" dirty="0" smtClean="0">
                <a:latin typeface="Arial Narrow" panose="020B0606020202030204" pitchFamily="34" charset="0"/>
              </a:rPr>
              <a:t> a </a:t>
            </a:r>
            <a:r>
              <a:rPr lang="en-US" altLang="pt-BR" sz="2400" dirty="0" err="1" smtClean="0">
                <a:latin typeface="Arial Narrow" panose="020B0606020202030204" pitchFamily="34" charset="0"/>
              </a:rPr>
              <a:t>inflcação</a:t>
            </a:r>
            <a:r>
              <a:rPr lang="en-US" altLang="pt-BR" sz="2400" dirty="0" smtClean="0">
                <a:latin typeface="Arial Narrow" panose="020B0606020202030204" pitchFamily="34" charset="0"/>
              </a:rPr>
              <a:t> </a:t>
            </a:r>
            <a:r>
              <a:rPr lang="en-US" altLang="pt-BR" sz="2400" dirty="0" err="1" smtClean="0">
                <a:latin typeface="Arial Narrow" panose="020B0606020202030204" pitchFamily="34" charset="0"/>
              </a:rPr>
              <a:t>esperada</a:t>
            </a:r>
            <a:r>
              <a:rPr lang="en-US" altLang="pt-BR" sz="2400" dirty="0" smtClean="0">
                <a:latin typeface="Arial Narrow" panose="020B0606020202030204" pitchFamily="34" charset="0"/>
              </a:rPr>
              <a:t>, </a:t>
            </a:r>
            <a:r>
              <a:rPr lang="en-US" altLang="pt-BR" sz="2400" dirty="0" err="1" smtClean="0">
                <a:latin typeface="Arial Narrow" panose="020B0606020202030204" pitchFamily="34" charset="0"/>
              </a:rPr>
              <a:t>menor</a:t>
            </a:r>
            <a:r>
              <a:rPr lang="en-US" altLang="pt-BR" sz="2400" dirty="0" smtClean="0">
                <a:latin typeface="Arial Narrow" panose="020B0606020202030204" pitchFamily="34" charset="0"/>
              </a:rPr>
              <a:t> a </a:t>
            </a:r>
            <a:r>
              <a:rPr lang="en-US" altLang="pt-BR" sz="2400" dirty="0" err="1" smtClean="0">
                <a:latin typeface="Arial Narrow" panose="020B0606020202030204" pitchFamily="34" charset="0"/>
              </a:rPr>
              <a:t>demanda</a:t>
            </a:r>
            <a:r>
              <a:rPr lang="en-US" altLang="pt-BR" sz="2400" dirty="0" smtClean="0">
                <a:latin typeface="Arial Narrow" panose="020B0606020202030204" pitchFamily="34" charset="0"/>
              </a:rPr>
              <a:t> </a:t>
            </a:r>
            <a:r>
              <a:rPr lang="en-US" altLang="pt-BR" sz="2400" dirty="0" err="1" smtClean="0">
                <a:latin typeface="Arial Narrow" panose="020B0606020202030204" pitchFamily="34" charset="0"/>
              </a:rPr>
              <a:t>moeda</a:t>
            </a:r>
            <a:r>
              <a:rPr lang="en-US" altLang="pt-BR" sz="2400" dirty="0" smtClean="0">
                <a:latin typeface="Arial Narrow" panose="020B0606020202030204" pitchFamily="34" charset="0"/>
              </a:rPr>
              <a:t> (</a:t>
            </a:r>
            <a:r>
              <a:rPr lang="en-US" altLang="pt-BR" sz="2400" dirty="0" err="1" smtClean="0">
                <a:latin typeface="Arial Narrow" panose="020B0606020202030204" pitchFamily="34" charset="0"/>
              </a:rPr>
              <a:t>temos</a:t>
            </a:r>
            <a:r>
              <a:rPr lang="en-US" altLang="pt-BR" sz="2400" dirty="0" smtClean="0">
                <a:latin typeface="Arial Narrow" panose="020B0606020202030204" pitchFamily="34" charset="0"/>
              </a:rPr>
              <a:t> </a:t>
            </a:r>
            <a:r>
              <a:rPr lang="en-US" altLang="pt-BR" sz="2400" dirty="0" err="1" smtClean="0">
                <a:latin typeface="Arial Narrow" panose="020B0606020202030204" pitchFamily="34" charset="0"/>
              </a:rPr>
              <a:t>como</a:t>
            </a:r>
            <a:r>
              <a:rPr lang="en-US" altLang="pt-BR" sz="2400" dirty="0" smtClean="0">
                <a:latin typeface="Arial Narrow" panose="020B0606020202030204" pitchFamily="34" charset="0"/>
              </a:rPr>
              <a:t> </a:t>
            </a:r>
            <a:r>
              <a:rPr lang="en-US" altLang="pt-BR" sz="2400" dirty="0" err="1" smtClean="0">
                <a:latin typeface="Arial Narrow" panose="020B0606020202030204" pitchFamily="34" charset="0"/>
              </a:rPr>
              <a:t>hipótese</a:t>
            </a:r>
            <a:r>
              <a:rPr lang="en-US" altLang="pt-BR" sz="2400" dirty="0" smtClean="0">
                <a:latin typeface="Arial Narrow" panose="020B0606020202030204" pitchFamily="34" charset="0"/>
              </a:rPr>
              <a:t> que o </a:t>
            </a:r>
            <a:r>
              <a:rPr lang="en-US" altLang="pt-BR" sz="2400" dirty="0" err="1" smtClean="0">
                <a:latin typeface="Arial Narrow" panose="020B0606020202030204" pitchFamily="34" charset="0"/>
              </a:rPr>
              <a:t>produto</a:t>
            </a:r>
            <a:r>
              <a:rPr lang="en-US" altLang="pt-BR" sz="2400" dirty="0" smtClean="0">
                <a:latin typeface="Arial Narrow" panose="020B0606020202030204" pitchFamily="34" charset="0"/>
              </a:rPr>
              <a:t> e a taxa de </a:t>
            </a:r>
            <a:r>
              <a:rPr lang="en-US" altLang="pt-BR" sz="2400" dirty="0" err="1" smtClean="0">
                <a:latin typeface="Arial Narrow" panose="020B0606020202030204" pitchFamily="34" charset="0"/>
              </a:rPr>
              <a:t>juros</a:t>
            </a:r>
            <a:r>
              <a:rPr lang="en-US" altLang="pt-BR" sz="2400" dirty="0" smtClean="0">
                <a:latin typeface="Arial Narrow" panose="020B0606020202030204" pitchFamily="34" charset="0"/>
              </a:rPr>
              <a:t> real </a:t>
            </a:r>
            <a:r>
              <a:rPr lang="en-US" altLang="pt-BR" sz="2400" dirty="0" err="1" smtClean="0">
                <a:latin typeface="Arial Narrow" panose="020B0606020202030204" pitchFamily="34" charset="0"/>
              </a:rPr>
              <a:t>são</a:t>
            </a:r>
            <a:r>
              <a:rPr lang="en-US" altLang="pt-BR" sz="2400" dirty="0" smtClean="0">
                <a:latin typeface="Arial Narrow" panose="020B0606020202030204" pitchFamily="34" charset="0"/>
              </a:rPr>
              <a:t> </a:t>
            </a:r>
            <a:r>
              <a:rPr lang="en-US" altLang="pt-BR" sz="2400" dirty="0" err="1" smtClean="0">
                <a:latin typeface="Arial Narrow" panose="020B0606020202030204" pitchFamily="34" charset="0"/>
              </a:rPr>
              <a:t>constantes</a:t>
            </a:r>
            <a:r>
              <a:rPr lang="en-US" altLang="pt-BR" sz="2400" dirty="0" smtClean="0">
                <a:latin typeface="Arial Narrow" panose="020B0606020202030204" pitchFamily="34" charset="0"/>
              </a:rPr>
              <a:t> e </a:t>
            </a:r>
            <a:r>
              <a:rPr lang="en-US" altLang="pt-BR" sz="2400" dirty="0" err="1" smtClean="0">
                <a:latin typeface="Arial Narrow" panose="020B0606020202030204" pitchFamily="34" charset="0"/>
              </a:rPr>
              <a:t>estão</a:t>
            </a:r>
            <a:r>
              <a:rPr lang="en-US" altLang="pt-BR" sz="2400" dirty="0" smtClean="0">
                <a:latin typeface="Arial Narrow" panose="020B0606020202030204" pitchFamily="34" charset="0"/>
              </a:rPr>
              <a:t> </a:t>
            </a:r>
            <a:r>
              <a:rPr lang="en-US" altLang="pt-BR" sz="2400" dirty="0" err="1" smtClean="0">
                <a:latin typeface="Arial Narrow" panose="020B0606020202030204" pitchFamily="34" charset="0"/>
              </a:rPr>
              <a:t>embutidos</a:t>
            </a:r>
            <a:r>
              <a:rPr lang="en-US" altLang="pt-BR" sz="2400" dirty="0" smtClean="0">
                <a:latin typeface="Arial Narrow" panose="020B0606020202030204" pitchFamily="34" charset="0"/>
              </a:rPr>
              <a:t> </a:t>
            </a:r>
            <a:r>
              <a:rPr lang="en-US" altLang="pt-BR" sz="2400" dirty="0" err="1" smtClean="0">
                <a:latin typeface="Arial Narrow" panose="020B0606020202030204" pitchFamily="34" charset="0"/>
              </a:rPr>
              <a:t>em</a:t>
            </a:r>
            <a:r>
              <a:rPr lang="en-US" altLang="pt-BR" sz="2400" dirty="0" smtClean="0">
                <a:latin typeface="Arial Narrow" panose="020B0606020202030204" pitchFamily="34" charset="0"/>
              </a:rPr>
              <a:t> c).</a:t>
            </a:r>
            <a:r>
              <a:rPr lang="en-US" altLang="pt-BR" sz="2400" dirty="0" smtClean="0">
                <a:solidFill>
                  <a:schemeClr val="tx2"/>
                </a:solidFill>
                <a:latin typeface="Arial Narrow" panose="020B0606020202030204" pitchFamily="34" charset="0"/>
              </a:rPr>
              <a:t>	</a:t>
            </a:r>
            <a:endParaRPr lang="en-US" altLang="pt-BR" sz="2400" dirty="0">
              <a:solidFill>
                <a:schemeClr val="tx2"/>
              </a:solidFill>
              <a:latin typeface="Arial Narrow" panose="020B0606020202030204" pitchFamily="34" charset="0"/>
            </a:endParaRPr>
          </a:p>
        </p:txBody>
      </p:sp>
      <p:sp>
        <p:nvSpPr>
          <p:cNvPr id="5" name="Rectangle 3"/>
          <p:cNvSpPr txBox="1">
            <a:spLocks noChangeArrowheads="1"/>
          </p:cNvSpPr>
          <p:nvPr/>
        </p:nvSpPr>
        <p:spPr>
          <a:xfrm>
            <a:off x="246185" y="3640014"/>
            <a:ext cx="8651630" cy="30069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pPr>
            <a:r>
              <a:rPr lang="pt-BR" altLang="pt-BR" sz="2400" dirty="0" smtClean="0">
                <a:latin typeface="Arial Narrow" panose="020B0606020202030204" pitchFamily="34" charset="0"/>
              </a:rPr>
              <a:t>E a equação de formação de expectativas:</a:t>
            </a:r>
          </a:p>
          <a:p>
            <a:pPr algn="just">
              <a:lnSpc>
                <a:spcPct val="80000"/>
              </a:lnSpc>
              <a:buFont typeface="Wingdings" panose="05000000000000000000" pitchFamily="2" charset="2"/>
              <a:buNone/>
            </a:pPr>
            <a:r>
              <a:rPr lang="pt-BR" altLang="pt-BR" sz="2400" dirty="0" smtClean="0">
                <a:latin typeface="Arial Narrow" panose="020B0606020202030204" pitchFamily="34" charset="0"/>
              </a:rPr>
              <a:t>	A dinâmica de correção de erros na inflação esperada é proporcional ao erro:</a:t>
            </a:r>
          </a:p>
          <a:p>
            <a:pPr algn="ctr">
              <a:lnSpc>
                <a:spcPct val="80000"/>
              </a:lnSpc>
              <a:buFont typeface="Wingdings" panose="05000000000000000000" pitchFamily="2" charset="2"/>
              <a:buNone/>
            </a:pPr>
            <a:r>
              <a:rPr lang="pt-BR" altLang="pt-BR" sz="2400" dirty="0" smtClean="0">
                <a:latin typeface="Arial Narrow" panose="020B0606020202030204" pitchFamily="34" charset="0"/>
              </a:rPr>
              <a:t>	</a:t>
            </a:r>
            <a:r>
              <a:rPr lang="en-US" altLang="pt-BR" sz="2400" u="sng" dirty="0" smtClean="0">
                <a:latin typeface="Arial Narrow" panose="020B0606020202030204" pitchFamily="34" charset="0"/>
              </a:rPr>
              <a:t>d</a:t>
            </a:r>
            <a:r>
              <a:rPr lang="en-US" altLang="pt-BR" sz="2400" u="sng" dirty="0" smtClean="0">
                <a:latin typeface="Arial Narrow" panose="020B0606020202030204" pitchFamily="34" charset="0"/>
                <a:sym typeface="Symbol" panose="05050102010706020507" pitchFamily="18" charset="2"/>
              </a:rPr>
              <a:t></a:t>
            </a:r>
            <a:r>
              <a:rPr lang="pt-BR" altLang="pt-BR" sz="2400" u="sng" baseline="30000" dirty="0" smtClean="0">
                <a:latin typeface="Arial Narrow" panose="020B0606020202030204" pitchFamily="34" charset="0"/>
              </a:rPr>
              <a:t>e</a:t>
            </a:r>
            <a:r>
              <a:rPr lang="pt-BR" altLang="pt-BR" sz="2400" baseline="30000" dirty="0" smtClean="0">
                <a:latin typeface="Arial Narrow" panose="020B0606020202030204" pitchFamily="34" charset="0"/>
              </a:rPr>
              <a:t> </a:t>
            </a:r>
            <a:r>
              <a:rPr lang="pt-BR" altLang="pt-BR" sz="2400" dirty="0" smtClean="0">
                <a:latin typeface="Arial Narrow" panose="020B0606020202030204" pitchFamily="34" charset="0"/>
              </a:rPr>
              <a:t>= b(</a:t>
            </a:r>
            <a:r>
              <a:rPr lang="en-US" altLang="pt-BR" sz="2400" dirty="0" smtClean="0">
                <a:latin typeface="Arial Narrow" panose="020B0606020202030204" pitchFamily="34" charset="0"/>
                <a:sym typeface="Symbol" panose="05050102010706020507" pitchFamily="18" charset="2"/>
              </a:rPr>
              <a:t></a:t>
            </a:r>
            <a:r>
              <a:rPr lang="pt-BR" altLang="pt-BR" sz="2400" dirty="0" smtClean="0">
                <a:latin typeface="Arial Narrow" panose="020B0606020202030204" pitchFamily="34" charset="0"/>
              </a:rPr>
              <a:t> - </a:t>
            </a:r>
            <a:r>
              <a:rPr lang="en-US" altLang="pt-BR" sz="2400" dirty="0" smtClean="0">
                <a:latin typeface="Arial Narrow" panose="020B0606020202030204" pitchFamily="34" charset="0"/>
                <a:sym typeface="Symbol" panose="05050102010706020507" pitchFamily="18" charset="2"/>
              </a:rPr>
              <a:t></a:t>
            </a:r>
            <a:r>
              <a:rPr lang="pt-BR" altLang="pt-BR" sz="2400" baseline="30000" dirty="0" smtClean="0">
                <a:latin typeface="Arial Narrow" panose="020B0606020202030204" pitchFamily="34" charset="0"/>
              </a:rPr>
              <a:t>e</a:t>
            </a:r>
            <a:r>
              <a:rPr lang="pt-BR" altLang="pt-BR" sz="2400" dirty="0" smtClean="0">
                <a:latin typeface="Arial Narrow" panose="020B0606020202030204" pitchFamily="34" charset="0"/>
              </a:rPr>
              <a:t>)</a:t>
            </a:r>
          </a:p>
          <a:p>
            <a:pPr>
              <a:lnSpc>
                <a:spcPct val="80000"/>
              </a:lnSpc>
              <a:buFont typeface="Wingdings" panose="05000000000000000000" pitchFamily="2" charset="2"/>
              <a:buNone/>
            </a:pPr>
            <a:r>
              <a:rPr lang="pt-BR" altLang="pt-BR" sz="2400" dirty="0" smtClean="0">
                <a:latin typeface="Arial Narrow" panose="020B0606020202030204" pitchFamily="34" charset="0"/>
              </a:rPr>
              <a:t>                                                   </a:t>
            </a:r>
            <a:r>
              <a:rPr lang="pt-BR" altLang="pt-BR" sz="2400" dirty="0" err="1" smtClean="0">
                <a:latin typeface="Arial Narrow" panose="020B0606020202030204" pitchFamily="34" charset="0"/>
              </a:rPr>
              <a:t>dt</a:t>
            </a:r>
            <a:endParaRPr lang="pt-BR" altLang="pt-BR" sz="2400" dirty="0" smtClean="0">
              <a:latin typeface="Arial Narrow" panose="020B0606020202030204" pitchFamily="34" charset="0"/>
            </a:endParaRPr>
          </a:p>
          <a:p>
            <a:pPr>
              <a:lnSpc>
                <a:spcPct val="80000"/>
              </a:lnSpc>
              <a:buFont typeface="Wingdings" panose="05000000000000000000" pitchFamily="2" charset="2"/>
              <a:buNone/>
            </a:pPr>
            <a:r>
              <a:rPr lang="en-US" altLang="pt-BR" sz="2400" dirty="0" smtClean="0">
                <a:latin typeface="Arial Narrow" panose="020B0606020202030204" pitchFamily="34" charset="0"/>
              </a:rPr>
              <a:t>	Se a </a:t>
            </a:r>
            <a:r>
              <a:rPr lang="en-US" altLang="pt-BR" sz="2400" dirty="0" err="1" smtClean="0">
                <a:latin typeface="Arial Narrow" panose="020B0606020202030204" pitchFamily="34" charset="0"/>
              </a:rPr>
              <a:t>inflação</a:t>
            </a:r>
            <a:r>
              <a:rPr lang="en-US" altLang="pt-BR" sz="2400" dirty="0" smtClean="0">
                <a:latin typeface="Arial Narrow" panose="020B0606020202030204" pitchFamily="34" charset="0"/>
              </a:rPr>
              <a:t> </a:t>
            </a:r>
            <a:r>
              <a:rPr lang="en-US" altLang="pt-BR" sz="2400" dirty="0" err="1" smtClean="0">
                <a:latin typeface="Arial Narrow" panose="020B0606020202030204" pitchFamily="34" charset="0"/>
              </a:rPr>
              <a:t>realizada</a:t>
            </a:r>
            <a:r>
              <a:rPr lang="en-US" altLang="pt-BR" sz="2400" dirty="0" smtClean="0">
                <a:latin typeface="Arial Narrow" panose="020B0606020202030204" pitchFamily="34" charset="0"/>
              </a:rPr>
              <a:t> </a:t>
            </a:r>
            <a:r>
              <a:rPr lang="en-US" altLang="pt-BR" sz="2400" dirty="0" err="1" smtClean="0">
                <a:latin typeface="Arial Narrow" panose="020B0606020202030204" pitchFamily="34" charset="0"/>
              </a:rPr>
              <a:t>excede</a:t>
            </a:r>
            <a:r>
              <a:rPr lang="en-US" altLang="pt-BR" sz="2400" dirty="0" smtClean="0">
                <a:latin typeface="Arial Narrow" panose="020B0606020202030204" pitchFamily="34" charset="0"/>
              </a:rPr>
              <a:t> a </a:t>
            </a:r>
            <a:r>
              <a:rPr lang="en-US" altLang="pt-BR" sz="2400" dirty="0" err="1" smtClean="0">
                <a:latin typeface="Arial Narrow" panose="020B0606020202030204" pitchFamily="34" charset="0"/>
              </a:rPr>
              <a:t>inflação</a:t>
            </a:r>
            <a:r>
              <a:rPr lang="en-US" altLang="pt-BR" sz="2400" dirty="0" smtClean="0">
                <a:latin typeface="Arial Narrow" panose="020B0606020202030204" pitchFamily="34" charset="0"/>
              </a:rPr>
              <a:t> </a:t>
            </a:r>
            <a:r>
              <a:rPr lang="en-US" altLang="pt-BR" sz="2400" dirty="0" err="1" smtClean="0">
                <a:latin typeface="Arial Narrow" panose="020B0606020202030204" pitchFamily="34" charset="0"/>
              </a:rPr>
              <a:t>esperada</a:t>
            </a:r>
            <a:r>
              <a:rPr lang="en-US" altLang="pt-BR" sz="2400" dirty="0" smtClean="0">
                <a:latin typeface="Arial Narrow" panose="020B0606020202030204" pitchFamily="34" charset="0"/>
              </a:rPr>
              <a:t>, a </a:t>
            </a:r>
            <a:r>
              <a:rPr lang="en-US" altLang="pt-BR" sz="2400" dirty="0" err="1" smtClean="0">
                <a:latin typeface="Arial Narrow" panose="020B0606020202030204" pitchFamily="34" charset="0"/>
              </a:rPr>
              <a:t>inflação</a:t>
            </a:r>
            <a:r>
              <a:rPr lang="en-US" altLang="pt-BR" sz="2400" dirty="0" smtClean="0">
                <a:latin typeface="Arial Narrow" panose="020B0606020202030204" pitchFamily="34" charset="0"/>
              </a:rPr>
              <a:t> </a:t>
            </a:r>
            <a:r>
              <a:rPr lang="en-US" altLang="pt-BR" sz="2400" dirty="0" err="1" smtClean="0">
                <a:latin typeface="Arial Narrow" panose="020B0606020202030204" pitchFamily="34" charset="0"/>
              </a:rPr>
              <a:t>esperada</a:t>
            </a:r>
            <a:r>
              <a:rPr lang="en-US" altLang="pt-BR" sz="2400" dirty="0" smtClean="0">
                <a:latin typeface="Arial Narrow" panose="020B0606020202030204" pitchFamily="34" charset="0"/>
              </a:rPr>
              <a:t> </a:t>
            </a:r>
            <a:r>
              <a:rPr lang="en-US" altLang="pt-BR" sz="2400" dirty="0" err="1" smtClean="0">
                <a:latin typeface="Arial Narrow" panose="020B0606020202030204" pitchFamily="34" charset="0"/>
              </a:rPr>
              <a:t>aumenta</a:t>
            </a:r>
            <a:r>
              <a:rPr lang="en-US" altLang="pt-BR" sz="2400" dirty="0" smtClean="0">
                <a:latin typeface="Arial Narrow" panose="020B0606020202030204" pitchFamily="34" charset="0"/>
              </a:rPr>
              <a:t>. O </a:t>
            </a:r>
            <a:r>
              <a:rPr lang="en-US" altLang="pt-BR" sz="2400" dirty="0" err="1" smtClean="0">
                <a:latin typeface="Arial Narrow" panose="020B0606020202030204" pitchFamily="34" charset="0"/>
              </a:rPr>
              <a:t>coeficiente</a:t>
            </a:r>
            <a:r>
              <a:rPr lang="en-US" altLang="pt-BR" sz="2400" dirty="0" smtClean="0">
                <a:latin typeface="Arial Narrow" panose="020B0606020202030204" pitchFamily="34" charset="0"/>
              </a:rPr>
              <a:t> b </a:t>
            </a:r>
            <a:r>
              <a:rPr lang="en-US" altLang="pt-BR" sz="2400" dirty="0" err="1" smtClean="0">
                <a:latin typeface="Arial Narrow" panose="020B0606020202030204" pitchFamily="34" charset="0"/>
              </a:rPr>
              <a:t>mede</a:t>
            </a:r>
            <a:r>
              <a:rPr lang="en-US" altLang="pt-BR" sz="2400" dirty="0" smtClean="0">
                <a:latin typeface="Arial Narrow" panose="020B0606020202030204" pitchFamily="34" charset="0"/>
              </a:rPr>
              <a:t> a </a:t>
            </a:r>
            <a:r>
              <a:rPr lang="en-US" altLang="pt-BR" sz="2400" dirty="0" err="1" smtClean="0">
                <a:latin typeface="Arial Narrow" panose="020B0606020202030204" pitchFamily="34" charset="0"/>
              </a:rPr>
              <a:t>velocidade</a:t>
            </a:r>
            <a:r>
              <a:rPr lang="en-US" altLang="pt-BR" sz="2400" dirty="0" smtClean="0">
                <a:latin typeface="Arial Narrow" panose="020B0606020202030204" pitchFamily="34" charset="0"/>
              </a:rPr>
              <a:t> </a:t>
            </a:r>
            <a:r>
              <a:rPr lang="en-US" altLang="pt-BR" sz="2400" dirty="0" err="1" smtClean="0">
                <a:latin typeface="Arial Narrow" panose="020B0606020202030204" pitchFamily="34" charset="0"/>
              </a:rPr>
              <a:t>em</a:t>
            </a:r>
            <a:r>
              <a:rPr lang="en-US" altLang="pt-BR" sz="2400" dirty="0" smtClean="0">
                <a:latin typeface="Arial Narrow" panose="020B0606020202030204" pitchFamily="34" charset="0"/>
              </a:rPr>
              <a:t> que </a:t>
            </a:r>
            <a:r>
              <a:rPr lang="en-US" altLang="pt-BR" sz="2400" dirty="0" err="1" smtClean="0">
                <a:latin typeface="Arial Narrow" panose="020B0606020202030204" pitchFamily="34" charset="0"/>
              </a:rPr>
              <a:t>os</a:t>
            </a:r>
            <a:r>
              <a:rPr lang="en-US" altLang="pt-BR" sz="2400" dirty="0" smtClean="0">
                <a:latin typeface="Arial Narrow" panose="020B0606020202030204" pitchFamily="34" charset="0"/>
              </a:rPr>
              <a:t> </a:t>
            </a:r>
            <a:r>
              <a:rPr lang="en-US" altLang="pt-BR" sz="2400" dirty="0" err="1" smtClean="0">
                <a:latin typeface="Arial Narrow" panose="020B0606020202030204" pitchFamily="34" charset="0"/>
              </a:rPr>
              <a:t>individuos</a:t>
            </a:r>
            <a:r>
              <a:rPr lang="en-US" altLang="pt-BR" sz="2400" dirty="0" smtClean="0">
                <a:latin typeface="Arial Narrow" panose="020B0606020202030204" pitchFamily="34" charset="0"/>
              </a:rPr>
              <a:t> </a:t>
            </a:r>
            <a:r>
              <a:rPr lang="en-US" altLang="pt-BR" sz="2400" dirty="0" err="1" smtClean="0">
                <a:latin typeface="Arial Narrow" panose="020B0606020202030204" pitchFamily="34" charset="0"/>
              </a:rPr>
              <a:t>ajustam</a:t>
            </a:r>
            <a:r>
              <a:rPr lang="en-US" altLang="pt-BR" sz="2400" dirty="0" smtClean="0">
                <a:latin typeface="Arial Narrow" panose="020B0606020202030204" pitchFamily="34" charset="0"/>
              </a:rPr>
              <a:t> </a:t>
            </a:r>
            <a:r>
              <a:rPr lang="en-US" altLang="pt-BR" sz="2400" dirty="0" err="1" smtClean="0">
                <a:latin typeface="Arial Narrow" panose="020B0606020202030204" pitchFamily="34" charset="0"/>
              </a:rPr>
              <a:t>suas</a:t>
            </a:r>
            <a:r>
              <a:rPr lang="en-US" altLang="pt-BR" sz="2400" dirty="0" smtClean="0">
                <a:latin typeface="Arial Narrow" panose="020B0606020202030204" pitchFamily="34" charset="0"/>
              </a:rPr>
              <a:t> </a:t>
            </a:r>
            <a:r>
              <a:rPr lang="en-US" altLang="pt-BR" sz="2400" dirty="0" err="1" smtClean="0">
                <a:latin typeface="Arial Narrow" panose="020B0606020202030204" pitchFamily="34" charset="0"/>
              </a:rPr>
              <a:t>expectativas</a:t>
            </a:r>
            <a:r>
              <a:rPr lang="en-US" altLang="pt-BR" sz="2400" dirty="0" smtClean="0">
                <a:latin typeface="Arial Narrow" panose="020B0606020202030204" pitchFamily="34" charset="0"/>
              </a:rPr>
              <a:t>.</a:t>
            </a:r>
            <a:endParaRPr lang="en-US" altLang="pt-BR" sz="2400" dirty="0">
              <a:latin typeface="Arial Narrow" panose="020B0606020202030204" pitchFamily="34" charset="0"/>
            </a:endParaRPr>
          </a:p>
        </p:txBody>
      </p:sp>
    </p:spTree>
    <p:extLst>
      <p:ext uri="{BB962C8B-B14F-4D97-AF65-F5344CB8AC3E}">
        <p14:creationId xmlns:p14="http://schemas.microsoft.com/office/powerpoint/2010/main" val="39621280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83775"/>
            <a:ext cx="7886700" cy="654782"/>
          </a:xfrm>
        </p:spPr>
        <p:txBody>
          <a:bodyPr>
            <a:normAutofit fontScale="90000"/>
          </a:bodyPr>
          <a:lstStyle/>
          <a:p>
            <a:pPr algn="ctr"/>
            <a:r>
              <a:rPr lang="pt-BR" dirty="0" smtClean="0"/>
              <a:t>Modelo de </a:t>
            </a:r>
            <a:r>
              <a:rPr lang="pt-BR" dirty="0" err="1" smtClean="0"/>
              <a:t>Cagan</a:t>
            </a:r>
            <a:endParaRPr lang="pt-BR" dirty="0"/>
          </a:p>
        </p:txBody>
      </p:sp>
      <p:sp>
        <p:nvSpPr>
          <p:cNvPr id="4" name="Rectangle 3"/>
          <p:cNvSpPr txBox="1">
            <a:spLocks noChangeArrowheads="1"/>
          </p:cNvSpPr>
          <p:nvPr/>
        </p:nvSpPr>
        <p:spPr>
          <a:xfrm>
            <a:off x="246185" y="852488"/>
            <a:ext cx="8651630" cy="27582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None/>
            </a:pPr>
            <a:r>
              <a:rPr lang="en-US" altLang="pt-BR" sz="2400" dirty="0" smtClean="0">
                <a:latin typeface="Arial Narrow" panose="020B0606020202030204" pitchFamily="34" charset="0"/>
              </a:rPr>
              <a:t>O </a:t>
            </a:r>
            <a:r>
              <a:rPr lang="en-US" altLang="pt-BR" sz="2400" dirty="0" err="1" smtClean="0">
                <a:latin typeface="Arial Narrow" panose="020B0606020202030204" pitchFamily="34" charset="0"/>
              </a:rPr>
              <a:t>modelo</a:t>
            </a:r>
            <a:r>
              <a:rPr lang="en-US" altLang="pt-BR" sz="2400" dirty="0" smtClean="0">
                <a:latin typeface="Arial Narrow" panose="020B0606020202030204" pitchFamily="34" charset="0"/>
              </a:rPr>
              <a:t> é </a:t>
            </a:r>
            <a:r>
              <a:rPr lang="en-US" altLang="pt-BR" sz="2400" dirty="0" err="1" smtClean="0">
                <a:latin typeface="Arial Narrow" panose="020B0606020202030204" pitchFamily="34" charset="0"/>
              </a:rPr>
              <a:t>composto</a:t>
            </a:r>
            <a:r>
              <a:rPr lang="en-US" altLang="pt-BR" sz="2400" dirty="0" smtClean="0">
                <a:latin typeface="Arial Narrow" panose="020B0606020202030204" pitchFamily="34" charset="0"/>
              </a:rPr>
              <a:t> de 2 </a:t>
            </a:r>
            <a:r>
              <a:rPr lang="en-US" altLang="pt-BR" sz="2400" dirty="0" err="1" smtClean="0">
                <a:latin typeface="Arial Narrow" panose="020B0606020202030204" pitchFamily="34" charset="0"/>
              </a:rPr>
              <a:t>equações</a:t>
            </a:r>
            <a:r>
              <a:rPr lang="en-US" altLang="pt-BR" sz="2400" dirty="0" smtClean="0">
                <a:latin typeface="Arial Narrow" panose="020B0606020202030204" pitchFamily="34" charset="0"/>
              </a:rPr>
              <a:t>:</a:t>
            </a:r>
          </a:p>
          <a:p>
            <a:r>
              <a:rPr lang="en-US" altLang="pt-BR" sz="2400" dirty="0" smtClean="0">
                <a:latin typeface="Arial Narrow" panose="020B0606020202030204" pitchFamily="34" charset="0"/>
              </a:rPr>
              <a:t>A </a:t>
            </a:r>
            <a:r>
              <a:rPr lang="en-US" altLang="pt-BR" sz="2400" dirty="0" err="1" smtClean="0">
                <a:latin typeface="Arial Narrow" panose="020B0606020202030204" pitchFamily="34" charset="0"/>
              </a:rPr>
              <a:t>equação</a:t>
            </a:r>
            <a:r>
              <a:rPr lang="en-US" altLang="pt-BR" sz="2400" dirty="0" smtClean="0">
                <a:latin typeface="Arial Narrow" panose="020B0606020202030204" pitchFamily="34" charset="0"/>
              </a:rPr>
              <a:t> de </a:t>
            </a:r>
            <a:r>
              <a:rPr lang="en-US" altLang="pt-BR" sz="2400" dirty="0" err="1" smtClean="0">
                <a:latin typeface="Arial Narrow" panose="020B0606020202030204" pitchFamily="34" charset="0"/>
              </a:rPr>
              <a:t>demanda</a:t>
            </a:r>
            <a:r>
              <a:rPr lang="en-US" altLang="pt-BR" sz="2400" dirty="0" smtClean="0">
                <a:latin typeface="Arial Narrow" panose="020B0606020202030204" pitchFamily="34" charset="0"/>
              </a:rPr>
              <a:t> </a:t>
            </a:r>
            <a:r>
              <a:rPr lang="en-US" altLang="pt-BR" sz="2400" dirty="0" err="1" smtClean="0">
                <a:latin typeface="Arial Narrow" panose="020B0606020202030204" pitchFamily="34" charset="0"/>
              </a:rPr>
              <a:t>por</a:t>
            </a:r>
            <a:r>
              <a:rPr lang="en-US" altLang="pt-BR" sz="2400" dirty="0" smtClean="0">
                <a:latin typeface="Arial Narrow" panose="020B0606020202030204" pitchFamily="34" charset="0"/>
              </a:rPr>
              <a:t> </a:t>
            </a:r>
            <a:r>
              <a:rPr lang="en-US" altLang="pt-BR" sz="2400" dirty="0" err="1" smtClean="0">
                <a:latin typeface="Arial Narrow" panose="020B0606020202030204" pitchFamily="34" charset="0"/>
              </a:rPr>
              <a:t>moeda</a:t>
            </a:r>
            <a:r>
              <a:rPr lang="en-US" altLang="pt-BR" sz="2400" dirty="0" smtClean="0">
                <a:latin typeface="Arial Narrow" panose="020B0606020202030204" pitchFamily="34" charset="0"/>
              </a:rPr>
              <a:t>:	</a:t>
            </a:r>
          </a:p>
          <a:p>
            <a:pPr algn="ctr">
              <a:buFont typeface="Wingdings" panose="05000000000000000000" pitchFamily="2" charset="2"/>
              <a:buNone/>
            </a:pPr>
            <a:r>
              <a:rPr lang="en-US" altLang="pt-BR" sz="2400" dirty="0" smtClean="0">
                <a:latin typeface="Arial Narrow" panose="020B0606020202030204" pitchFamily="34" charset="0"/>
              </a:rPr>
              <a:t>m </a:t>
            </a:r>
            <a:r>
              <a:rPr lang="en-US" altLang="pt-BR" sz="2400" dirty="0" smtClean="0">
                <a:latin typeface="Arial Narrow" panose="020B0606020202030204" pitchFamily="34" charset="0"/>
                <a:sym typeface="Symbol" panose="05050102010706020507" pitchFamily="18" charset="2"/>
              </a:rPr>
              <a:t> </a:t>
            </a:r>
            <a:r>
              <a:rPr lang="pt-BR" altLang="pt-BR" sz="2400" dirty="0" smtClean="0">
                <a:latin typeface="Arial Narrow" panose="020B0606020202030204" pitchFamily="34" charset="0"/>
              </a:rPr>
              <a:t>M/P = c</a:t>
            </a:r>
            <a:r>
              <a:rPr lang="en-US" altLang="pt-BR" sz="2400" dirty="0" smtClean="0">
                <a:latin typeface="Arial Narrow" panose="020B0606020202030204" pitchFamily="34" charset="0"/>
              </a:rPr>
              <a:t>.</a:t>
            </a:r>
            <a:r>
              <a:rPr lang="pt-BR" altLang="pt-BR" sz="2400" dirty="0" err="1" smtClean="0">
                <a:latin typeface="Arial Narrow" panose="020B0606020202030204" pitchFamily="34" charset="0"/>
              </a:rPr>
              <a:t>e</a:t>
            </a:r>
            <a:r>
              <a:rPr lang="pt-BR" altLang="pt-BR" sz="2400" baseline="40000" dirty="0" err="1" smtClean="0">
                <a:latin typeface="Arial Narrow" panose="020B0606020202030204" pitchFamily="34" charset="0"/>
              </a:rPr>
              <a:t>-a</a:t>
            </a:r>
            <a:r>
              <a:rPr lang="pt-BR" altLang="pt-BR" sz="2400" baseline="40000" dirty="0" smtClean="0">
                <a:latin typeface="Arial Narrow" panose="020B0606020202030204" pitchFamily="34" charset="0"/>
              </a:rPr>
              <a:t> </a:t>
            </a:r>
            <a:r>
              <a:rPr lang="en-US" altLang="pt-BR" sz="2400" baseline="30000" dirty="0" smtClean="0">
                <a:latin typeface="Arial Narrow" panose="020B0606020202030204" pitchFamily="34" charset="0"/>
                <a:sym typeface="Symbol" panose="05050102010706020507" pitchFamily="18" charset="2"/>
              </a:rPr>
              <a:t></a:t>
            </a:r>
            <a:r>
              <a:rPr lang="pt-BR" altLang="pt-BR" sz="2400" baseline="70000" dirty="0" smtClean="0">
                <a:latin typeface="Arial Narrow" panose="020B0606020202030204" pitchFamily="34" charset="0"/>
              </a:rPr>
              <a:t>e</a:t>
            </a:r>
            <a:r>
              <a:rPr lang="pt-BR" altLang="pt-BR" sz="2400" b="1" dirty="0" smtClean="0">
                <a:solidFill>
                  <a:schemeClr val="tx2"/>
                </a:solidFill>
                <a:latin typeface="Arial Narrow" panose="020B0606020202030204" pitchFamily="34" charset="0"/>
              </a:rPr>
              <a:t> </a:t>
            </a:r>
            <a:endParaRPr lang="en-US" altLang="pt-BR" sz="2400" b="1" dirty="0" smtClean="0">
              <a:solidFill>
                <a:schemeClr val="tx2"/>
              </a:solidFill>
              <a:latin typeface="Arial Narrow" panose="020B0606020202030204" pitchFamily="34" charset="0"/>
            </a:endParaRPr>
          </a:p>
          <a:p>
            <a:pPr algn="just">
              <a:buFont typeface="Wingdings" panose="05000000000000000000" pitchFamily="2" charset="2"/>
              <a:buNone/>
              <a:tabLst>
                <a:tab pos="1617663" algn="l"/>
              </a:tabLst>
            </a:pPr>
            <a:r>
              <a:rPr lang="en-US" altLang="pt-BR" sz="2400" dirty="0" smtClean="0">
                <a:latin typeface="Arial Narrow" panose="020B0606020202030204" pitchFamily="34" charset="0"/>
              </a:rPr>
              <a:t>	</a:t>
            </a:r>
            <a:r>
              <a:rPr lang="en-US" altLang="pt-BR" sz="2400" dirty="0" smtClean="0">
                <a:solidFill>
                  <a:srgbClr val="FF0000"/>
                </a:solidFill>
                <a:latin typeface="Arial Narrow" panose="020B0606020202030204" pitchFamily="34" charset="0"/>
              </a:rPr>
              <a:t>Tome o ln e derive </a:t>
            </a:r>
            <a:r>
              <a:rPr lang="en-US" altLang="pt-BR" sz="2400" dirty="0" err="1" smtClean="0">
                <a:solidFill>
                  <a:srgbClr val="FF0000"/>
                </a:solidFill>
                <a:latin typeface="Arial Narrow" panose="020B0606020202030204" pitchFamily="34" charset="0"/>
              </a:rPr>
              <a:t>em</a:t>
            </a:r>
            <a:r>
              <a:rPr lang="en-US" altLang="pt-BR" sz="2400" dirty="0" smtClean="0">
                <a:solidFill>
                  <a:srgbClr val="FF0000"/>
                </a:solidFill>
                <a:latin typeface="Arial Narrow" panose="020B0606020202030204" pitchFamily="34" charset="0"/>
              </a:rPr>
              <a:t> </a:t>
            </a:r>
            <a:r>
              <a:rPr lang="en-US" altLang="pt-BR" sz="2400" dirty="0" err="1" smtClean="0">
                <a:solidFill>
                  <a:srgbClr val="FF0000"/>
                </a:solidFill>
                <a:latin typeface="Arial Narrow" panose="020B0606020202030204" pitchFamily="34" charset="0"/>
              </a:rPr>
              <a:t>relação</a:t>
            </a:r>
            <a:r>
              <a:rPr lang="en-US" altLang="pt-BR" sz="2400" dirty="0" smtClean="0">
                <a:solidFill>
                  <a:srgbClr val="FF0000"/>
                </a:solidFill>
                <a:latin typeface="Arial Narrow" panose="020B0606020202030204" pitchFamily="34" charset="0"/>
              </a:rPr>
              <a:t> </a:t>
            </a:r>
            <a:r>
              <a:rPr lang="en-US" altLang="pt-BR" sz="2400" dirty="0" err="1" smtClean="0">
                <a:solidFill>
                  <a:srgbClr val="FF0000"/>
                </a:solidFill>
                <a:latin typeface="Arial Narrow" panose="020B0606020202030204" pitchFamily="34" charset="0"/>
              </a:rPr>
              <a:t>ao</a:t>
            </a:r>
            <a:r>
              <a:rPr lang="en-US" altLang="pt-BR" sz="2400" dirty="0" smtClean="0">
                <a:solidFill>
                  <a:srgbClr val="FF0000"/>
                </a:solidFill>
                <a:latin typeface="Arial Narrow" panose="020B0606020202030204" pitchFamily="34" charset="0"/>
              </a:rPr>
              <a:t> tempo</a:t>
            </a:r>
          </a:p>
          <a:p>
            <a:pPr algn="just">
              <a:buFont typeface="Wingdings" panose="05000000000000000000" pitchFamily="2" charset="2"/>
              <a:buNone/>
              <a:tabLst>
                <a:tab pos="1617663" algn="l"/>
              </a:tabLst>
            </a:pPr>
            <a:r>
              <a:rPr lang="pt-BR" altLang="pt-BR" sz="2400" dirty="0" smtClean="0">
                <a:latin typeface="Arial Narrow" panose="020B0606020202030204" pitchFamily="34" charset="0"/>
              </a:rPr>
              <a:t>	</a:t>
            </a:r>
            <a:r>
              <a:rPr lang="pt-BR" altLang="pt-BR" sz="2400" dirty="0" smtClean="0">
                <a:solidFill>
                  <a:srgbClr val="FF0000"/>
                </a:solidFill>
                <a:latin typeface="Arial Narrow" panose="020B0606020202030204" pitchFamily="34" charset="0"/>
              </a:rPr>
              <a:t>Considere que </a:t>
            </a:r>
            <a:r>
              <a:rPr lang="pt-BR" altLang="pt-BR" sz="2400" dirty="0">
                <a:solidFill>
                  <a:srgbClr val="FF0000"/>
                </a:solidFill>
                <a:latin typeface="Arial Narrow" panose="020B0606020202030204" pitchFamily="34" charset="0"/>
              </a:rPr>
              <a:t>a moeda cresce a uma taxa constante, </a:t>
            </a:r>
            <a:r>
              <a:rPr lang="pt-BR" altLang="pt-BR" sz="2400" b="1" dirty="0">
                <a:solidFill>
                  <a:srgbClr val="FF0000"/>
                </a:solidFill>
                <a:latin typeface="Arial Narrow" panose="020B0606020202030204" pitchFamily="34" charset="0"/>
              </a:rPr>
              <a:t>σ </a:t>
            </a:r>
            <a:r>
              <a:rPr lang="en-US" altLang="pt-BR" sz="2400" dirty="0" smtClean="0">
                <a:solidFill>
                  <a:srgbClr val="FF0000"/>
                </a:solidFill>
                <a:latin typeface="Arial Narrow" panose="020B0606020202030204" pitchFamily="34" charset="0"/>
              </a:rPr>
              <a:t>	</a:t>
            </a:r>
            <a:endParaRPr lang="en-US" altLang="pt-BR" sz="2400" dirty="0">
              <a:solidFill>
                <a:srgbClr val="FF0000"/>
              </a:solidFill>
              <a:latin typeface="Arial Narrow" panose="020B0606020202030204" pitchFamily="34" charset="0"/>
            </a:endParaRPr>
          </a:p>
        </p:txBody>
      </p:sp>
      <p:sp>
        <p:nvSpPr>
          <p:cNvPr id="5" name="Rectangle 3"/>
          <p:cNvSpPr txBox="1">
            <a:spLocks noChangeArrowheads="1"/>
          </p:cNvSpPr>
          <p:nvPr/>
        </p:nvSpPr>
        <p:spPr>
          <a:xfrm>
            <a:off x="246185" y="3640014"/>
            <a:ext cx="8651630" cy="30069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pPr>
            <a:r>
              <a:rPr lang="pt-BR" altLang="pt-BR" sz="2400" dirty="0" smtClean="0">
                <a:latin typeface="Arial Narrow" panose="020B0606020202030204" pitchFamily="34" charset="0"/>
              </a:rPr>
              <a:t>E a equação de formação de expectativas:</a:t>
            </a:r>
          </a:p>
          <a:p>
            <a:pPr algn="just">
              <a:lnSpc>
                <a:spcPct val="80000"/>
              </a:lnSpc>
              <a:buFont typeface="Wingdings" panose="05000000000000000000" pitchFamily="2" charset="2"/>
              <a:buNone/>
            </a:pPr>
            <a:r>
              <a:rPr lang="pt-BR" altLang="pt-BR" sz="2400" dirty="0" smtClean="0">
                <a:latin typeface="Arial Narrow" panose="020B0606020202030204" pitchFamily="34" charset="0"/>
              </a:rPr>
              <a:t>	A dinâmica de correção de erros na inflação esperada é proporcional ao erro:</a:t>
            </a:r>
          </a:p>
          <a:p>
            <a:pPr algn="ctr">
              <a:lnSpc>
                <a:spcPct val="80000"/>
              </a:lnSpc>
              <a:buFont typeface="Wingdings" panose="05000000000000000000" pitchFamily="2" charset="2"/>
              <a:buNone/>
            </a:pPr>
            <a:r>
              <a:rPr lang="pt-BR" altLang="pt-BR" sz="2400" dirty="0" smtClean="0">
                <a:latin typeface="Arial Narrow" panose="020B0606020202030204" pitchFamily="34" charset="0"/>
              </a:rPr>
              <a:t>	</a:t>
            </a:r>
            <a:r>
              <a:rPr lang="en-US" altLang="pt-BR" sz="2400" u="sng" dirty="0" smtClean="0">
                <a:latin typeface="Arial Narrow" panose="020B0606020202030204" pitchFamily="34" charset="0"/>
              </a:rPr>
              <a:t>d</a:t>
            </a:r>
            <a:r>
              <a:rPr lang="en-US" altLang="pt-BR" sz="2400" u="sng" dirty="0" smtClean="0">
                <a:latin typeface="Arial Narrow" panose="020B0606020202030204" pitchFamily="34" charset="0"/>
                <a:sym typeface="Symbol" panose="05050102010706020507" pitchFamily="18" charset="2"/>
              </a:rPr>
              <a:t></a:t>
            </a:r>
            <a:r>
              <a:rPr lang="pt-BR" altLang="pt-BR" sz="2400" u="sng" baseline="30000" dirty="0" smtClean="0">
                <a:latin typeface="Arial Narrow" panose="020B0606020202030204" pitchFamily="34" charset="0"/>
              </a:rPr>
              <a:t>e</a:t>
            </a:r>
            <a:r>
              <a:rPr lang="pt-BR" altLang="pt-BR" sz="2400" baseline="30000" dirty="0" smtClean="0">
                <a:latin typeface="Arial Narrow" panose="020B0606020202030204" pitchFamily="34" charset="0"/>
              </a:rPr>
              <a:t> </a:t>
            </a:r>
            <a:r>
              <a:rPr lang="pt-BR" altLang="pt-BR" sz="2400" dirty="0" smtClean="0">
                <a:latin typeface="Arial Narrow" panose="020B0606020202030204" pitchFamily="34" charset="0"/>
              </a:rPr>
              <a:t>= b(</a:t>
            </a:r>
            <a:r>
              <a:rPr lang="en-US" altLang="pt-BR" sz="2400" dirty="0" smtClean="0">
                <a:latin typeface="Arial Narrow" panose="020B0606020202030204" pitchFamily="34" charset="0"/>
                <a:sym typeface="Symbol" panose="05050102010706020507" pitchFamily="18" charset="2"/>
              </a:rPr>
              <a:t></a:t>
            </a:r>
            <a:r>
              <a:rPr lang="pt-BR" altLang="pt-BR" sz="2400" dirty="0" smtClean="0">
                <a:latin typeface="Arial Narrow" panose="020B0606020202030204" pitchFamily="34" charset="0"/>
              </a:rPr>
              <a:t> - </a:t>
            </a:r>
            <a:r>
              <a:rPr lang="en-US" altLang="pt-BR" sz="2400" dirty="0" smtClean="0">
                <a:latin typeface="Arial Narrow" panose="020B0606020202030204" pitchFamily="34" charset="0"/>
                <a:sym typeface="Symbol" panose="05050102010706020507" pitchFamily="18" charset="2"/>
              </a:rPr>
              <a:t></a:t>
            </a:r>
            <a:r>
              <a:rPr lang="pt-BR" altLang="pt-BR" sz="2400" baseline="30000" dirty="0" smtClean="0">
                <a:latin typeface="Arial Narrow" panose="020B0606020202030204" pitchFamily="34" charset="0"/>
              </a:rPr>
              <a:t>e</a:t>
            </a:r>
            <a:r>
              <a:rPr lang="pt-BR" altLang="pt-BR" sz="2400" dirty="0" smtClean="0">
                <a:latin typeface="Arial Narrow" panose="020B0606020202030204" pitchFamily="34" charset="0"/>
              </a:rPr>
              <a:t>)</a:t>
            </a:r>
          </a:p>
          <a:p>
            <a:pPr>
              <a:lnSpc>
                <a:spcPct val="80000"/>
              </a:lnSpc>
              <a:buFont typeface="Wingdings" panose="05000000000000000000" pitchFamily="2" charset="2"/>
              <a:buNone/>
            </a:pPr>
            <a:r>
              <a:rPr lang="pt-BR" altLang="pt-BR" sz="2400" dirty="0" smtClean="0">
                <a:latin typeface="Arial Narrow" panose="020B0606020202030204" pitchFamily="34" charset="0"/>
              </a:rPr>
              <a:t>                                                   </a:t>
            </a:r>
            <a:r>
              <a:rPr lang="pt-BR" altLang="pt-BR" sz="2400" dirty="0" err="1" smtClean="0">
                <a:latin typeface="Arial Narrow" panose="020B0606020202030204" pitchFamily="34" charset="0"/>
              </a:rPr>
              <a:t>dt</a:t>
            </a:r>
            <a:endParaRPr lang="pt-BR" altLang="pt-BR" sz="2400" dirty="0" smtClean="0">
              <a:latin typeface="Arial Narrow" panose="020B0606020202030204" pitchFamily="34" charset="0"/>
            </a:endParaRPr>
          </a:p>
          <a:p>
            <a:pPr>
              <a:lnSpc>
                <a:spcPct val="80000"/>
              </a:lnSpc>
              <a:buFont typeface="Wingdings" panose="05000000000000000000" pitchFamily="2" charset="2"/>
              <a:buNone/>
            </a:pPr>
            <a:r>
              <a:rPr lang="en-US" altLang="pt-BR" sz="2400" dirty="0" smtClean="0">
                <a:solidFill>
                  <a:srgbClr val="FF0000"/>
                </a:solidFill>
                <a:latin typeface="Arial Narrow" panose="020B0606020202030204" pitchFamily="34" charset="0"/>
              </a:rPr>
              <a:t>	</a:t>
            </a:r>
            <a:r>
              <a:rPr lang="en-US" altLang="pt-BR" sz="2400" dirty="0" err="1" smtClean="0">
                <a:solidFill>
                  <a:srgbClr val="FF0000"/>
                </a:solidFill>
                <a:latin typeface="Arial Narrow" panose="020B0606020202030204" pitchFamily="34" charset="0"/>
              </a:rPr>
              <a:t>Substitua</a:t>
            </a:r>
            <a:r>
              <a:rPr lang="en-US" altLang="pt-BR" sz="2400" dirty="0" smtClean="0">
                <a:solidFill>
                  <a:srgbClr val="FF0000"/>
                </a:solidFill>
                <a:latin typeface="Arial Narrow" panose="020B0606020202030204" pitchFamily="34" charset="0"/>
              </a:rPr>
              <a:t> </a:t>
            </a:r>
            <a:r>
              <a:rPr lang="en-US" altLang="pt-BR" sz="2400" dirty="0" err="1" smtClean="0">
                <a:solidFill>
                  <a:srgbClr val="FF0000"/>
                </a:solidFill>
                <a:latin typeface="Arial Narrow" panose="020B0606020202030204" pitchFamily="34" charset="0"/>
              </a:rPr>
              <a:t>esta</a:t>
            </a:r>
            <a:r>
              <a:rPr lang="en-US" altLang="pt-BR" sz="2400" dirty="0" smtClean="0">
                <a:solidFill>
                  <a:srgbClr val="FF0000"/>
                </a:solidFill>
                <a:latin typeface="Arial Narrow" panose="020B0606020202030204" pitchFamily="34" charset="0"/>
              </a:rPr>
              <a:t> </a:t>
            </a:r>
            <a:r>
              <a:rPr lang="en-US" altLang="pt-BR" sz="2400" dirty="0" err="1" smtClean="0">
                <a:solidFill>
                  <a:srgbClr val="FF0000"/>
                </a:solidFill>
                <a:latin typeface="Arial Narrow" panose="020B0606020202030204" pitchFamily="34" charset="0"/>
              </a:rPr>
              <a:t>equação</a:t>
            </a:r>
            <a:r>
              <a:rPr lang="en-US" altLang="pt-BR" sz="2400" dirty="0" smtClean="0">
                <a:solidFill>
                  <a:srgbClr val="FF0000"/>
                </a:solidFill>
                <a:latin typeface="Arial Narrow" panose="020B0606020202030204" pitchFamily="34" charset="0"/>
              </a:rPr>
              <a:t> no </a:t>
            </a:r>
            <a:r>
              <a:rPr lang="en-US" altLang="pt-BR" sz="2400" dirty="0" err="1" smtClean="0">
                <a:solidFill>
                  <a:srgbClr val="FF0000"/>
                </a:solidFill>
                <a:latin typeface="Arial Narrow" panose="020B0606020202030204" pitchFamily="34" charset="0"/>
              </a:rPr>
              <a:t>resultado</a:t>
            </a:r>
            <a:r>
              <a:rPr lang="en-US" altLang="pt-BR" sz="2400" dirty="0" smtClean="0">
                <a:solidFill>
                  <a:srgbClr val="FF0000"/>
                </a:solidFill>
                <a:latin typeface="Arial Narrow" panose="020B0606020202030204" pitchFamily="34" charset="0"/>
              </a:rPr>
              <a:t> </a:t>
            </a:r>
            <a:r>
              <a:rPr lang="en-US" altLang="pt-BR" sz="2400" dirty="0" err="1" smtClean="0">
                <a:solidFill>
                  <a:srgbClr val="FF0000"/>
                </a:solidFill>
                <a:latin typeface="Arial Narrow" panose="020B0606020202030204" pitchFamily="34" charset="0"/>
              </a:rPr>
              <a:t>obtido</a:t>
            </a:r>
            <a:r>
              <a:rPr lang="en-US" altLang="pt-BR" sz="2400" dirty="0" smtClean="0">
                <a:solidFill>
                  <a:srgbClr val="FF0000"/>
                </a:solidFill>
                <a:latin typeface="Arial Narrow" panose="020B0606020202030204" pitchFamily="34" charset="0"/>
              </a:rPr>
              <a:t> </a:t>
            </a:r>
            <a:endParaRPr lang="en-US" altLang="pt-BR" sz="2400" dirty="0">
              <a:solidFill>
                <a:srgbClr val="FF0000"/>
              </a:solidFill>
              <a:latin typeface="Arial Narrow" panose="020B0606020202030204" pitchFamily="34" charset="0"/>
            </a:endParaRPr>
          </a:p>
        </p:txBody>
      </p:sp>
    </p:spTree>
    <p:extLst>
      <p:ext uri="{BB962C8B-B14F-4D97-AF65-F5344CB8AC3E}">
        <p14:creationId xmlns:p14="http://schemas.microsoft.com/office/powerpoint/2010/main" val="3802906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83775"/>
            <a:ext cx="7886700" cy="654782"/>
          </a:xfrm>
        </p:spPr>
        <p:txBody>
          <a:bodyPr>
            <a:normAutofit fontScale="90000"/>
          </a:bodyPr>
          <a:lstStyle/>
          <a:p>
            <a:pPr algn="ctr"/>
            <a:r>
              <a:rPr lang="pt-BR" dirty="0" smtClean="0"/>
              <a:t>Modelo de </a:t>
            </a:r>
            <a:r>
              <a:rPr lang="pt-BR" dirty="0" err="1" smtClean="0"/>
              <a:t>Cagan</a:t>
            </a:r>
            <a:endParaRPr lang="pt-BR" dirty="0"/>
          </a:p>
        </p:txBody>
      </p:sp>
      <p:sp>
        <p:nvSpPr>
          <p:cNvPr id="4" name="Rectangle 3"/>
          <p:cNvSpPr txBox="1">
            <a:spLocks noChangeArrowheads="1"/>
          </p:cNvSpPr>
          <p:nvPr/>
        </p:nvSpPr>
        <p:spPr>
          <a:xfrm>
            <a:off x="246185" y="852488"/>
            <a:ext cx="8651630" cy="27582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None/>
            </a:pPr>
            <a:r>
              <a:rPr lang="en-US" altLang="pt-BR" sz="2400" dirty="0" smtClean="0">
                <a:latin typeface="Arial Narrow" panose="020B0606020202030204" pitchFamily="34" charset="0"/>
              </a:rPr>
              <a:t>O </a:t>
            </a:r>
            <a:r>
              <a:rPr lang="en-US" altLang="pt-BR" sz="2400" dirty="0" err="1" smtClean="0">
                <a:latin typeface="Arial Narrow" panose="020B0606020202030204" pitchFamily="34" charset="0"/>
              </a:rPr>
              <a:t>modelo</a:t>
            </a:r>
            <a:r>
              <a:rPr lang="en-US" altLang="pt-BR" sz="2400" dirty="0" smtClean="0">
                <a:latin typeface="Arial Narrow" panose="020B0606020202030204" pitchFamily="34" charset="0"/>
              </a:rPr>
              <a:t> é </a:t>
            </a:r>
            <a:r>
              <a:rPr lang="en-US" altLang="pt-BR" sz="2400" dirty="0" err="1" smtClean="0">
                <a:latin typeface="Arial Narrow" panose="020B0606020202030204" pitchFamily="34" charset="0"/>
              </a:rPr>
              <a:t>composto</a:t>
            </a:r>
            <a:r>
              <a:rPr lang="en-US" altLang="pt-BR" sz="2400" dirty="0" smtClean="0">
                <a:latin typeface="Arial Narrow" panose="020B0606020202030204" pitchFamily="34" charset="0"/>
              </a:rPr>
              <a:t> de 2 </a:t>
            </a:r>
            <a:r>
              <a:rPr lang="en-US" altLang="pt-BR" sz="2400" dirty="0" err="1" smtClean="0">
                <a:latin typeface="Arial Narrow" panose="020B0606020202030204" pitchFamily="34" charset="0"/>
              </a:rPr>
              <a:t>equações</a:t>
            </a:r>
            <a:r>
              <a:rPr lang="en-US" altLang="pt-BR" sz="2400" dirty="0" smtClean="0">
                <a:latin typeface="Arial Narrow" panose="020B0606020202030204" pitchFamily="34" charset="0"/>
              </a:rPr>
              <a:t>:</a:t>
            </a:r>
          </a:p>
          <a:p>
            <a:r>
              <a:rPr lang="en-US" altLang="pt-BR" sz="2400" dirty="0" smtClean="0">
                <a:latin typeface="Arial Narrow" panose="020B0606020202030204" pitchFamily="34" charset="0"/>
              </a:rPr>
              <a:t>A </a:t>
            </a:r>
            <a:r>
              <a:rPr lang="en-US" altLang="pt-BR" sz="2400" dirty="0" err="1" smtClean="0">
                <a:latin typeface="Arial Narrow" panose="020B0606020202030204" pitchFamily="34" charset="0"/>
              </a:rPr>
              <a:t>equação</a:t>
            </a:r>
            <a:r>
              <a:rPr lang="en-US" altLang="pt-BR" sz="2400" dirty="0" smtClean="0">
                <a:latin typeface="Arial Narrow" panose="020B0606020202030204" pitchFamily="34" charset="0"/>
              </a:rPr>
              <a:t> de </a:t>
            </a:r>
            <a:r>
              <a:rPr lang="en-US" altLang="pt-BR" sz="2400" dirty="0" err="1" smtClean="0">
                <a:latin typeface="Arial Narrow" panose="020B0606020202030204" pitchFamily="34" charset="0"/>
              </a:rPr>
              <a:t>demanda</a:t>
            </a:r>
            <a:r>
              <a:rPr lang="en-US" altLang="pt-BR" sz="2400" dirty="0" smtClean="0">
                <a:latin typeface="Arial Narrow" panose="020B0606020202030204" pitchFamily="34" charset="0"/>
              </a:rPr>
              <a:t> </a:t>
            </a:r>
            <a:r>
              <a:rPr lang="en-US" altLang="pt-BR" sz="2400" dirty="0" err="1" smtClean="0">
                <a:latin typeface="Arial Narrow" panose="020B0606020202030204" pitchFamily="34" charset="0"/>
              </a:rPr>
              <a:t>por</a:t>
            </a:r>
            <a:r>
              <a:rPr lang="en-US" altLang="pt-BR" sz="2400" dirty="0" smtClean="0">
                <a:latin typeface="Arial Narrow" panose="020B0606020202030204" pitchFamily="34" charset="0"/>
              </a:rPr>
              <a:t> </a:t>
            </a:r>
            <a:r>
              <a:rPr lang="en-US" altLang="pt-BR" sz="2400" dirty="0" err="1" smtClean="0">
                <a:latin typeface="Arial Narrow" panose="020B0606020202030204" pitchFamily="34" charset="0"/>
              </a:rPr>
              <a:t>moeda</a:t>
            </a:r>
            <a:r>
              <a:rPr lang="en-US" altLang="pt-BR" sz="2400" dirty="0" smtClean="0">
                <a:latin typeface="Arial Narrow" panose="020B0606020202030204" pitchFamily="34" charset="0"/>
              </a:rPr>
              <a:t>:	</a:t>
            </a:r>
          </a:p>
          <a:p>
            <a:pPr algn="ctr">
              <a:buFont typeface="Wingdings" panose="05000000000000000000" pitchFamily="2" charset="2"/>
              <a:buNone/>
            </a:pPr>
            <a:r>
              <a:rPr lang="en-US" altLang="pt-BR" sz="2400" dirty="0" smtClean="0">
                <a:latin typeface="Arial Narrow" panose="020B0606020202030204" pitchFamily="34" charset="0"/>
              </a:rPr>
              <a:t>m </a:t>
            </a:r>
            <a:r>
              <a:rPr lang="en-US" altLang="pt-BR" sz="2400" dirty="0" smtClean="0">
                <a:latin typeface="Arial Narrow" panose="020B0606020202030204" pitchFamily="34" charset="0"/>
                <a:sym typeface="Symbol" panose="05050102010706020507" pitchFamily="18" charset="2"/>
              </a:rPr>
              <a:t> </a:t>
            </a:r>
            <a:r>
              <a:rPr lang="pt-BR" altLang="pt-BR" sz="2400" dirty="0" smtClean="0">
                <a:latin typeface="Arial Narrow" panose="020B0606020202030204" pitchFamily="34" charset="0"/>
              </a:rPr>
              <a:t>M/P = c</a:t>
            </a:r>
            <a:r>
              <a:rPr lang="en-US" altLang="pt-BR" sz="2400" dirty="0" smtClean="0">
                <a:latin typeface="Arial Narrow" panose="020B0606020202030204" pitchFamily="34" charset="0"/>
              </a:rPr>
              <a:t>.</a:t>
            </a:r>
            <a:r>
              <a:rPr lang="pt-BR" altLang="pt-BR" sz="2400" dirty="0" err="1" smtClean="0">
                <a:latin typeface="Arial Narrow" panose="020B0606020202030204" pitchFamily="34" charset="0"/>
              </a:rPr>
              <a:t>e</a:t>
            </a:r>
            <a:r>
              <a:rPr lang="pt-BR" altLang="pt-BR" sz="2400" baseline="40000" dirty="0" err="1" smtClean="0">
                <a:latin typeface="Arial Narrow" panose="020B0606020202030204" pitchFamily="34" charset="0"/>
              </a:rPr>
              <a:t>-a</a:t>
            </a:r>
            <a:r>
              <a:rPr lang="pt-BR" altLang="pt-BR" sz="2400" baseline="40000" dirty="0" smtClean="0">
                <a:latin typeface="Arial Narrow" panose="020B0606020202030204" pitchFamily="34" charset="0"/>
              </a:rPr>
              <a:t> </a:t>
            </a:r>
            <a:r>
              <a:rPr lang="en-US" altLang="pt-BR" sz="2400" baseline="30000" dirty="0" smtClean="0">
                <a:latin typeface="Arial Narrow" panose="020B0606020202030204" pitchFamily="34" charset="0"/>
                <a:sym typeface="Symbol" panose="05050102010706020507" pitchFamily="18" charset="2"/>
              </a:rPr>
              <a:t></a:t>
            </a:r>
            <a:r>
              <a:rPr lang="pt-BR" altLang="pt-BR" sz="2400" baseline="70000" dirty="0" smtClean="0">
                <a:latin typeface="Arial Narrow" panose="020B0606020202030204" pitchFamily="34" charset="0"/>
              </a:rPr>
              <a:t>e</a:t>
            </a:r>
            <a:r>
              <a:rPr lang="pt-BR" altLang="pt-BR" sz="2400" b="1" dirty="0" smtClean="0">
                <a:solidFill>
                  <a:schemeClr val="tx2"/>
                </a:solidFill>
                <a:latin typeface="Arial Narrow" panose="020B0606020202030204" pitchFamily="34" charset="0"/>
              </a:rPr>
              <a:t> </a:t>
            </a:r>
            <a:endParaRPr lang="en-US" altLang="pt-BR" sz="2400" b="1" dirty="0" smtClean="0">
              <a:solidFill>
                <a:schemeClr val="tx2"/>
              </a:solidFill>
              <a:latin typeface="Arial Narrow" panose="020B0606020202030204" pitchFamily="34" charset="0"/>
            </a:endParaRPr>
          </a:p>
          <a:p>
            <a:pPr algn="just">
              <a:buFont typeface="Wingdings" panose="05000000000000000000" pitchFamily="2" charset="2"/>
              <a:buNone/>
              <a:tabLst>
                <a:tab pos="1617663" algn="l"/>
              </a:tabLst>
            </a:pPr>
            <a:r>
              <a:rPr lang="en-US" altLang="pt-BR" sz="2400" dirty="0" smtClean="0">
                <a:latin typeface="Arial Narrow" panose="020B0606020202030204" pitchFamily="34" charset="0"/>
              </a:rPr>
              <a:t>	</a:t>
            </a:r>
            <a:endParaRPr lang="en-US" altLang="pt-BR" sz="2400" dirty="0">
              <a:solidFill>
                <a:srgbClr val="FF0000"/>
              </a:solidFill>
              <a:latin typeface="Arial Narrow" panose="020B0606020202030204" pitchFamily="34" charset="0"/>
            </a:endParaRPr>
          </a:p>
        </p:txBody>
      </p:sp>
      <p:sp>
        <p:nvSpPr>
          <p:cNvPr id="5" name="Rectangle 3"/>
          <p:cNvSpPr txBox="1">
            <a:spLocks noChangeArrowheads="1"/>
          </p:cNvSpPr>
          <p:nvPr/>
        </p:nvSpPr>
        <p:spPr>
          <a:xfrm>
            <a:off x="246185" y="3640014"/>
            <a:ext cx="8651630" cy="30069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pPr>
            <a:r>
              <a:rPr lang="pt-BR" altLang="pt-BR" sz="2400" dirty="0" smtClean="0">
                <a:latin typeface="Arial Narrow" panose="020B0606020202030204" pitchFamily="34" charset="0"/>
              </a:rPr>
              <a:t>E a equação de formação de expectativas:</a:t>
            </a:r>
          </a:p>
          <a:p>
            <a:pPr algn="just">
              <a:lnSpc>
                <a:spcPct val="80000"/>
              </a:lnSpc>
              <a:buFont typeface="Wingdings" panose="05000000000000000000" pitchFamily="2" charset="2"/>
              <a:buNone/>
            </a:pPr>
            <a:r>
              <a:rPr lang="pt-BR" altLang="pt-BR" sz="2400" dirty="0" smtClean="0">
                <a:latin typeface="Arial Narrow" panose="020B0606020202030204" pitchFamily="34" charset="0"/>
              </a:rPr>
              <a:t>	A dinâmica de correção de erros na inflação esperada é proporcional ao erro:</a:t>
            </a:r>
          </a:p>
          <a:p>
            <a:pPr algn="ctr">
              <a:lnSpc>
                <a:spcPct val="80000"/>
              </a:lnSpc>
              <a:buFont typeface="Wingdings" panose="05000000000000000000" pitchFamily="2" charset="2"/>
              <a:buNone/>
            </a:pPr>
            <a:r>
              <a:rPr lang="pt-BR" altLang="pt-BR" sz="2400" dirty="0" smtClean="0">
                <a:latin typeface="Arial Narrow" panose="020B0606020202030204" pitchFamily="34" charset="0"/>
              </a:rPr>
              <a:t>	</a:t>
            </a:r>
            <a:r>
              <a:rPr lang="en-US" altLang="pt-BR" sz="2400" u="sng" dirty="0" smtClean="0">
                <a:latin typeface="Arial Narrow" panose="020B0606020202030204" pitchFamily="34" charset="0"/>
              </a:rPr>
              <a:t>d</a:t>
            </a:r>
            <a:r>
              <a:rPr lang="en-US" altLang="pt-BR" sz="2400" u="sng" dirty="0" smtClean="0">
                <a:latin typeface="Arial Narrow" panose="020B0606020202030204" pitchFamily="34" charset="0"/>
                <a:sym typeface="Symbol" panose="05050102010706020507" pitchFamily="18" charset="2"/>
              </a:rPr>
              <a:t></a:t>
            </a:r>
            <a:r>
              <a:rPr lang="pt-BR" altLang="pt-BR" sz="2400" u="sng" baseline="30000" dirty="0" smtClean="0">
                <a:latin typeface="Arial Narrow" panose="020B0606020202030204" pitchFamily="34" charset="0"/>
              </a:rPr>
              <a:t>e</a:t>
            </a:r>
            <a:r>
              <a:rPr lang="pt-BR" altLang="pt-BR" sz="2400" baseline="30000" dirty="0" smtClean="0">
                <a:latin typeface="Arial Narrow" panose="020B0606020202030204" pitchFamily="34" charset="0"/>
              </a:rPr>
              <a:t> </a:t>
            </a:r>
            <a:r>
              <a:rPr lang="pt-BR" altLang="pt-BR" sz="2400" dirty="0" smtClean="0">
                <a:latin typeface="Arial Narrow" panose="020B0606020202030204" pitchFamily="34" charset="0"/>
              </a:rPr>
              <a:t>= b(</a:t>
            </a:r>
            <a:r>
              <a:rPr lang="en-US" altLang="pt-BR" sz="2400" dirty="0" smtClean="0">
                <a:latin typeface="Arial Narrow" panose="020B0606020202030204" pitchFamily="34" charset="0"/>
                <a:sym typeface="Symbol" panose="05050102010706020507" pitchFamily="18" charset="2"/>
              </a:rPr>
              <a:t></a:t>
            </a:r>
            <a:r>
              <a:rPr lang="pt-BR" altLang="pt-BR" sz="2400" dirty="0" smtClean="0">
                <a:latin typeface="Arial Narrow" panose="020B0606020202030204" pitchFamily="34" charset="0"/>
              </a:rPr>
              <a:t> - </a:t>
            </a:r>
            <a:r>
              <a:rPr lang="en-US" altLang="pt-BR" sz="2400" dirty="0" smtClean="0">
                <a:latin typeface="Arial Narrow" panose="020B0606020202030204" pitchFamily="34" charset="0"/>
                <a:sym typeface="Symbol" panose="05050102010706020507" pitchFamily="18" charset="2"/>
              </a:rPr>
              <a:t></a:t>
            </a:r>
            <a:r>
              <a:rPr lang="pt-BR" altLang="pt-BR" sz="2400" baseline="30000" dirty="0" smtClean="0">
                <a:latin typeface="Arial Narrow" panose="020B0606020202030204" pitchFamily="34" charset="0"/>
              </a:rPr>
              <a:t>e</a:t>
            </a:r>
            <a:r>
              <a:rPr lang="pt-BR" altLang="pt-BR" sz="2400" dirty="0" smtClean="0">
                <a:latin typeface="Arial Narrow" panose="020B0606020202030204" pitchFamily="34" charset="0"/>
              </a:rPr>
              <a:t>)</a:t>
            </a:r>
          </a:p>
          <a:p>
            <a:pPr>
              <a:lnSpc>
                <a:spcPct val="80000"/>
              </a:lnSpc>
              <a:buFont typeface="Wingdings" panose="05000000000000000000" pitchFamily="2" charset="2"/>
              <a:buNone/>
            </a:pPr>
            <a:r>
              <a:rPr lang="pt-BR" altLang="pt-BR" sz="2400" dirty="0" smtClean="0">
                <a:latin typeface="Arial Narrow" panose="020B0606020202030204" pitchFamily="34" charset="0"/>
              </a:rPr>
              <a:t>                                                   </a:t>
            </a:r>
            <a:r>
              <a:rPr lang="pt-BR" altLang="pt-BR" sz="2400" dirty="0" err="1" smtClean="0">
                <a:latin typeface="Arial Narrow" panose="020B0606020202030204" pitchFamily="34" charset="0"/>
              </a:rPr>
              <a:t>dt</a:t>
            </a:r>
            <a:endParaRPr lang="pt-BR" altLang="pt-BR" sz="2400" dirty="0" smtClean="0">
              <a:latin typeface="Arial Narrow" panose="020B0606020202030204" pitchFamily="34" charset="0"/>
            </a:endParaRPr>
          </a:p>
          <a:p>
            <a:pPr>
              <a:lnSpc>
                <a:spcPct val="80000"/>
              </a:lnSpc>
              <a:buFont typeface="Wingdings" panose="05000000000000000000" pitchFamily="2" charset="2"/>
              <a:buNone/>
            </a:pPr>
            <a:r>
              <a:rPr lang="en-US" altLang="pt-BR" sz="2400" dirty="0" smtClean="0">
                <a:solidFill>
                  <a:srgbClr val="FF0000"/>
                </a:solidFill>
                <a:latin typeface="Arial Narrow" panose="020B0606020202030204" pitchFamily="34" charset="0"/>
              </a:rPr>
              <a:t>	</a:t>
            </a:r>
            <a:r>
              <a:rPr lang="en-US" altLang="pt-BR" sz="2400" dirty="0" err="1" smtClean="0">
                <a:solidFill>
                  <a:srgbClr val="FF0000"/>
                </a:solidFill>
                <a:latin typeface="Arial Narrow" panose="020B0606020202030204" pitchFamily="34" charset="0"/>
              </a:rPr>
              <a:t>Substitua</a:t>
            </a:r>
            <a:r>
              <a:rPr lang="en-US" altLang="pt-BR" sz="2400" dirty="0" smtClean="0">
                <a:solidFill>
                  <a:srgbClr val="FF0000"/>
                </a:solidFill>
                <a:latin typeface="Arial Narrow" panose="020B0606020202030204" pitchFamily="34" charset="0"/>
              </a:rPr>
              <a:t> </a:t>
            </a:r>
            <a:r>
              <a:rPr lang="en-US" altLang="pt-BR" sz="2400" dirty="0" err="1" smtClean="0">
                <a:solidFill>
                  <a:srgbClr val="FF0000"/>
                </a:solidFill>
                <a:latin typeface="Arial Narrow" panose="020B0606020202030204" pitchFamily="34" charset="0"/>
              </a:rPr>
              <a:t>esta</a:t>
            </a:r>
            <a:r>
              <a:rPr lang="en-US" altLang="pt-BR" sz="2400" dirty="0" smtClean="0">
                <a:solidFill>
                  <a:srgbClr val="FF0000"/>
                </a:solidFill>
                <a:latin typeface="Arial Narrow" panose="020B0606020202030204" pitchFamily="34" charset="0"/>
              </a:rPr>
              <a:t> </a:t>
            </a:r>
            <a:r>
              <a:rPr lang="en-US" altLang="pt-BR" sz="2400" dirty="0" err="1" smtClean="0">
                <a:solidFill>
                  <a:srgbClr val="FF0000"/>
                </a:solidFill>
                <a:latin typeface="Arial Narrow" panose="020B0606020202030204" pitchFamily="34" charset="0"/>
              </a:rPr>
              <a:t>equação</a:t>
            </a:r>
            <a:r>
              <a:rPr lang="en-US" altLang="pt-BR" sz="2400" dirty="0" smtClean="0">
                <a:solidFill>
                  <a:srgbClr val="FF0000"/>
                </a:solidFill>
                <a:latin typeface="Arial Narrow" panose="020B0606020202030204" pitchFamily="34" charset="0"/>
              </a:rPr>
              <a:t> no </a:t>
            </a:r>
            <a:r>
              <a:rPr lang="en-US" altLang="pt-BR" sz="2400" dirty="0" err="1" smtClean="0">
                <a:solidFill>
                  <a:srgbClr val="FF0000"/>
                </a:solidFill>
                <a:latin typeface="Arial Narrow" panose="020B0606020202030204" pitchFamily="34" charset="0"/>
              </a:rPr>
              <a:t>resultado</a:t>
            </a:r>
            <a:r>
              <a:rPr lang="en-US" altLang="pt-BR" sz="2400" dirty="0" smtClean="0">
                <a:solidFill>
                  <a:srgbClr val="FF0000"/>
                </a:solidFill>
                <a:latin typeface="Arial Narrow" panose="020B0606020202030204" pitchFamily="34" charset="0"/>
              </a:rPr>
              <a:t> </a:t>
            </a:r>
            <a:r>
              <a:rPr lang="en-US" altLang="pt-BR" sz="2400" dirty="0" err="1" smtClean="0">
                <a:solidFill>
                  <a:srgbClr val="FF0000"/>
                </a:solidFill>
                <a:latin typeface="Arial Narrow" panose="020B0606020202030204" pitchFamily="34" charset="0"/>
              </a:rPr>
              <a:t>obtido</a:t>
            </a:r>
            <a:r>
              <a:rPr lang="en-US" altLang="pt-BR" sz="2400" dirty="0" smtClean="0">
                <a:solidFill>
                  <a:srgbClr val="FF0000"/>
                </a:solidFill>
                <a:latin typeface="Arial Narrow" panose="020B0606020202030204" pitchFamily="34" charset="0"/>
              </a:rPr>
              <a:t> </a:t>
            </a:r>
            <a:endParaRPr lang="en-US" altLang="pt-BR" sz="2400" dirty="0">
              <a:solidFill>
                <a:srgbClr val="FF0000"/>
              </a:solidFill>
              <a:latin typeface="Arial Narrow" panose="020B0606020202030204" pitchFamily="34" charset="0"/>
            </a:endParaRPr>
          </a:p>
        </p:txBody>
      </p:sp>
      <p:sp>
        <p:nvSpPr>
          <p:cNvPr id="6" name="Retângulo 5"/>
          <p:cNvSpPr/>
          <p:nvPr/>
        </p:nvSpPr>
        <p:spPr>
          <a:xfrm>
            <a:off x="628649" y="2231598"/>
            <a:ext cx="8395608" cy="1280351"/>
          </a:xfrm>
          <a:prstGeom prst="rect">
            <a:avLst/>
          </a:prstGeom>
        </p:spPr>
        <p:txBody>
          <a:bodyPr wrap="square">
            <a:spAutoFit/>
          </a:bodyPr>
          <a:lstStyle/>
          <a:p>
            <a:pPr>
              <a:lnSpc>
                <a:spcPct val="90000"/>
              </a:lnSpc>
              <a:buFont typeface="Wingdings" panose="05000000000000000000" pitchFamily="2" charset="2"/>
              <a:buNone/>
            </a:pPr>
            <a:r>
              <a:rPr lang="pt-BR" altLang="pt-BR" sz="2400" dirty="0">
                <a:solidFill>
                  <a:srgbClr val="FF0000"/>
                </a:solidFill>
                <a:latin typeface="Arial Narrow" panose="020B0606020202030204" pitchFamily="34" charset="0"/>
              </a:rPr>
              <a:t>log(M) - log(P) = log(c) - a</a:t>
            </a:r>
            <a:r>
              <a:rPr lang="en-US" altLang="pt-BR" sz="2400" dirty="0">
                <a:solidFill>
                  <a:srgbClr val="FF0000"/>
                </a:solidFill>
                <a:latin typeface="Arial Narrow" panose="020B0606020202030204" pitchFamily="34" charset="0"/>
                <a:sym typeface="Symbol" panose="05050102010706020507" pitchFamily="18" charset="2"/>
              </a:rPr>
              <a:t></a:t>
            </a:r>
            <a:r>
              <a:rPr lang="pt-BR" altLang="pt-BR" sz="2400" baseline="30000" dirty="0" smtClean="0">
                <a:solidFill>
                  <a:srgbClr val="FF0000"/>
                </a:solidFill>
                <a:latin typeface="Arial Narrow" panose="020B0606020202030204" pitchFamily="34" charset="0"/>
              </a:rPr>
              <a:t>e     </a:t>
            </a:r>
            <a:r>
              <a:rPr lang="pt-BR" altLang="pt-BR" sz="2400" dirty="0" smtClean="0">
                <a:solidFill>
                  <a:srgbClr val="FF0000"/>
                </a:solidFill>
                <a:latin typeface="Arial Narrow" panose="020B0606020202030204" pitchFamily="34" charset="0"/>
              </a:rPr>
              <a:t>     </a:t>
            </a:r>
            <a:r>
              <a:rPr lang="pt-BR" altLang="pt-BR" sz="2400" dirty="0" smtClean="0">
                <a:solidFill>
                  <a:srgbClr val="0070C0"/>
                </a:solidFill>
                <a:latin typeface="Arial Narrow" panose="020B0606020202030204" pitchFamily="34" charset="0"/>
              </a:rPr>
              <a:t>a = elasticidade da demanda por moeda</a:t>
            </a:r>
            <a:endParaRPr lang="pt-BR" altLang="pt-BR" sz="2400" dirty="0">
              <a:solidFill>
                <a:srgbClr val="0070C0"/>
              </a:solidFill>
              <a:latin typeface="Arial Narrow" panose="020B0606020202030204" pitchFamily="34" charset="0"/>
            </a:endParaRPr>
          </a:p>
          <a:p>
            <a:pPr>
              <a:lnSpc>
                <a:spcPct val="90000"/>
              </a:lnSpc>
              <a:spcBef>
                <a:spcPts val="1200"/>
              </a:spcBef>
              <a:buFont typeface="Wingdings" panose="05000000000000000000" pitchFamily="2" charset="2"/>
              <a:buNone/>
            </a:pPr>
            <a:r>
              <a:rPr lang="pt-BR" altLang="pt-BR" sz="2400" dirty="0">
                <a:solidFill>
                  <a:srgbClr val="FF0000"/>
                </a:solidFill>
                <a:latin typeface="Arial Narrow" panose="020B0606020202030204" pitchFamily="34" charset="0"/>
              </a:rPr>
              <a:t>Derivando no tempo</a:t>
            </a:r>
            <a:r>
              <a:rPr lang="pt-BR" altLang="pt-BR" sz="2400" dirty="0" smtClean="0">
                <a:solidFill>
                  <a:srgbClr val="FF0000"/>
                </a:solidFill>
                <a:latin typeface="Arial Narrow" panose="020B0606020202030204" pitchFamily="34" charset="0"/>
              </a:rPr>
              <a:t>:        σ </a:t>
            </a:r>
            <a:r>
              <a:rPr lang="pt-BR" altLang="pt-BR" sz="2400" dirty="0">
                <a:solidFill>
                  <a:srgbClr val="FF0000"/>
                </a:solidFill>
                <a:latin typeface="Arial Narrow" panose="020B0606020202030204" pitchFamily="34" charset="0"/>
              </a:rPr>
              <a:t>- </a:t>
            </a:r>
            <a:r>
              <a:rPr lang="en-US" altLang="pt-BR" sz="2400" dirty="0">
                <a:solidFill>
                  <a:srgbClr val="FF0000"/>
                </a:solidFill>
                <a:latin typeface="Arial Narrow" panose="020B0606020202030204" pitchFamily="34" charset="0"/>
                <a:sym typeface="Symbol" panose="05050102010706020507" pitchFamily="18" charset="2"/>
              </a:rPr>
              <a:t> = </a:t>
            </a:r>
            <a:r>
              <a:rPr lang="pt-BR" altLang="pt-BR" sz="2400" dirty="0">
                <a:solidFill>
                  <a:srgbClr val="FF0000"/>
                </a:solidFill>
                <a:latin typeface="Arial Narrow" panose="020B0606020202030204" pitchFamily="34" charset="0"/>
              </a:rPr>
              <a:t>- a </a:t>
            </a:r>
            <a:r>
              <a:rPr lang="pt-BR" altLang="pt-BR" sz="2400" u="sng" dirty="0">
                <a:solidFill>
                  <a:srgbClr val="FF0000"/>
                </a:solidFill>
                <a:latin typeface="Arial Narrow" panose="020B0606020202030204" pitchFamily="34" charset="0"/>
              </a:rPr>
              <a:t>d</a:t>
            </a:r>
            <a:r>
              <a:rPr lang="en-US" altLang="pt-BR" sz="2400" u="sng" dirty="0">
                <a:solidFill>
                  <a:srgbClr val="FF0000"/>
                </a:solidFill>
                <a:latin typeface="Arial Narrow" panose="020B0606020202030204" pitchFamily="34" charset="0"/>
                <a:sym typeface="Symbol" panose="05050102010706020507" pitchFamily="18" charset="2"/>
              </a:rPr>
              <a:t></a:t>
            </a:r>
            <a:r>
              <a:rPr lang="pt-BR" altLang="pt-BR" sz="2400" u="sng" baseline="30000" dirty="0">
                <a:solidFill>
                  <a:srgbClr val="FF0000"/>
                </a:solidFill>
                <a:latin typeface="Arial Narrow" panose="020B0606020202030204" pitchFamily="34" charset="0"/>
              </a:rPr>
              <a:t>e</a:t>
            </a:r>
            <a:r>
              <a:rPr lang="pt-BR" altLang="pt-BR" sz="2400" baseline="30000" dirty="0">
                <a:solidFill>
                  <a:srgbClr val="FF0000"/>
                </a:solidFill>
                <a:latin typeface="Arial Narrow" panose="020B0606020202030204" pitchFamily="34" charset="0"/>
              </a:rPr>
              <a:t>          </a:t>
            </a:r>
            <a:r>
              <a:rPr lang="pt-BR" altLang="pt-BR" sz="2400" baseline="30000" dirty="0">
                <a:solidFill>
                  <a:srgbClr val="FF0000"/>
                </a:solidFill>
                <a:latin typeface="Arial Narrow" panose="020B0606020202030204" pitchFamily="34" charset="0"/>
                <a:sym typeface="Symbol" panose="05050102010706020507" pitchFamily="18" charset="2"/>
              </a:rPr>
              <a:t>       </a:t>
            </a:r>
            <a:r>
              <a:rPr lang="pt-BR" altLang="pt-BR" sz="2400" u="sng" baseline="30000" dirty="0">
                <a:solidFill>
                  <a:srgbClr val="FF0000"/>
                </a:solidFill>
                <a:latin typeface="Arial Narrow" panose="020B0606020202030204" pitchFamily="34" charset="0"/>
              </a:rPr>
              <a:t> </a:t>
            </a:r>
            <a:r>
              <a:rPr lang="pt-BR" altLang="pt-BR" sz="2400" u="sng" dirty="0">
                <a:solidFill>
                  <a:srgbClr val="FF0000"/>
                </a:solidFill>
                <a:latin typeface="Arial Narrow" panose="020B0606020202030204" pitchFamily="34" charset="0"/>
              </a:rPr>
              <a:t>σ - </a:t>
            </a:r>
            <a:r>
              <a:rPr lang="en-US" altLang="pt-BR" sz="2400" u="sng" dirty="0">
                <a:solidFill>
                  <a:srgbClr val="FF0000"/>
                </a:solidFill>
                <a:latin typeface="Arial Narrow" panose="020B0606020202030204" pitchFamily="34" charset="0"/>
                <a:sym typeface="Symbol" panose="05050102010706020507" pitchFamily="18" charset="2"/>
              </a:rPr>
              <a:t></a:t>
            </a:r>
            <a:r>
              <a:rPr lang="en-US" altLang="pt-BR" sz="2400" dirty="0">
                <a:solidFill>
                  <a:srgbClr val="FF0000"/>
                </a:solidFill>
                <a:latin typeface="Arial Narrow" panose="020B0606020202030204" pitchFamily="34" charset="0"/>
                <a:sym typeface="Symbol" panose="05050102010706020507" pitchFamily="18" charset="2"/>
              </a:rPr>
              <a:t> = </a:t>
            </a:r>
            <a:r>
              <a:rPr lang="pt-BR" altLang="pt-BR" sz="2400" dirty="0">
                <a:solidFill>
                  <a:srgbClr val="FF0000"/>
                </a:solidFill>
                <a:latin typeface="Arial Narrow" panose="020B0606020202030204" pitchFamily="34" charset="0"/>
              </a:rPr>
              <a:t>- a </a:t>
            </a:r>
            <a:r>
              <a:rPr lang="pt-BR" altLang="pt-BR" sz="2400" u="sng" dirty="0">
                <a:solidFill>
                  <a:srgbClr val="FF0000"/>
                </a:solidFill>
                <a:latin typeface="Arial Narrow" panose="020B0606020202030204" pitchFamily="34" charset="0"/>
              </a:rPr>
              <a:t>d</a:t>
            </a:r>
            <a:r>
              <a:rPr lang="en-US" altLang="pt-BR" sz="2400" u="sng" dirty="0">
                <a:solidFill>
                  <a:srgbClr val="FF0000"/>
                </a:solidFill>
                <a:latin typeface="Arial Narrow" panose="020B0606020202030204" pitchFamily="34" charset="0"/>
                <a:sym typeface="Symbol" panose="05050102010706020507" pitchFamily="18" charset="2"/>
              </a:rPr>
              <a:t></a:t>
            </a:r>
            <a:r>
              <a:rPr lang="pt-BR" altLang="pt-BR" sz="2400" u="sng" baseline="30000" dirty="0">
                <a:solidFill>
                  <a:srgbClr val="FF0000"/>
                </a:solidFill>
                <a:latin typeface="Arial Narrow" panose="020B0606020202030204" pitchFamily="34" charset="0"/>
              </a:rPr>
              <a:t>e</a:t>
            </a:r>
          </a:p>
          <a:p>
            <a:pPr>
              <a:spcBef>
                <a:spcPts val="0"/>
              </a:spcBef>
              <a:buNone/>
            </a:pPr>
            <a:r>
              <a:rPr lang="pt-BR" altLang="pt-BR" sz="2400" dirty="0">
                <a:solidFill>
                  <a:srgbClr val="FF0000"/>
                </a:solidFill>
                <a:latin typeface="Arial Narrow" panose="020B0606020202030204" pitchFamily="34" charset="0"/>
              </a:rPr>
              <a:t>                </a:t>
            </a:r>
            <a:r>
              <a:rPr lang="pt-BR" altLang="pt-BR" sz="2400" dirty="0" smtClean="0">
                <a:solidFill>
                  <a:srgbClr val="FF0000"/>
                </a:solidFill>
                <a:latin typeface="Arial Narrow" panose="020B0606020202030204" pitchFamily="34" charset="0"/>
              </a:rPr>
              <a:t>                                           </a:t>
            </a:r>
            <a:r>
              <a:rPr lang="pt-BR" altLang="pt-BR" sz="2400" dirty="0" err="1">
                <a:solidFill>
                  <a:srgbClr val="FF0000"/>
                </a:solidFill>
                <a:latin typeface="Arial Narrow" panose="020B0606020202030204" pitchFamily="34" charset="0"/>
              </a:rPr>
              <a:t>dt</a:t>
            </a:r>
            <a:r>
              <a:rPr lang="pt-BR" altLang="pt-BR" sz="2400" dirty="0">
                <a:solidFill>
                  <a:srgbClr val="FF0000"/>
                </a:solidFill>
                <a:latin typeface="Arial Narrow" panose="020B0606020202030204" pitchFamily="34" charset="0"/>
              </a:rPr>
              <a:t>                   -a              </a:t>
            </a:r>
            <a:r>
              <a:rPr lang="pt-BR" altLang="pt-BR" sz="2400" dirty="0" err="1">
                <a:solidFill>
                  <a:srgbClr val="FF0000"/>
                </a:solidFill>
                <a:latin typeface="Arial Narrow" panose="020B0606020202030204" pitchFamily="34" charset="0"/>
              </a:rPr>
              <a:t>dt</a:t>
            </a:r>
            <a:endParaRPr lang="pt-BR" altLang="pt-BR" sz="2400" dirty="0">
              <a:solidFill>
                <a:srgbClr val="FF0000"/>
              </a:solidFill>
              <a:latin typeface="Arial Narrow" panose="020B0606020202030204" pitchFamily="34" charset="0"/>
            </a:endParaRPr>
          </a:p>
        </p:txBody>
      </p:sp>
    </p:spTree>
    <p:extLst>
      <p:ext uri="{BB962C8B-B14F-4D97-AF65-F5344CB8AC3E}">
        <p14:creationId xmlns:p14="http://schemas.microsoft.com/office/powerpoint/2010/main" val="189968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83775"/>
            <a:ext cx="7886700" cy="654782"/>
          </a:xfrm>
        </p:spPr>
        <p:txBody>
          <a:bodyPr>
            <a:normAutofit fontScale="90000"/>
          </a:bodyPr>
          <a:lstStyle/>
          <a:p>
            <a:pPr algn="ctr"/>
            <a:r>
              <a:rPr lang="pt-BR" dirty="0" smtClean="0"/>
              <a:t>Modelo de </a:t>
            </a:r>
            <a:r>
              <a:rPr lang="pt-BR" dirty="0" err="1" smtClean="0"/>
              <a:t>Cagan</a:t>
            </a:r>
            <a:endParaRPr lang="pt-BR" dirty="0"/>
          </a:p>
        </p:txBody>
      </p:sp>
      <p:sp>
        <p:nvSpPr>
          <p:cNvPr id="4" name="Rectangle 3"/>
          <p:cNvSpPr txBox="1">
            <a:spLocks noChangeArrowheads="1"/>
          </p:cNvSpPr>
          <p:nvPr/>
        </p:nvSpPr>
        <p:spPr>
          <a:xfrm>
            <a:off x="246185" y="852488"/>
            <a:ext cx="8651630" cy="27582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None/>
            </a:pPr>
            <a:r>
              <a:rPr lang="en-US" altLang="pt-BR" sz="2400" dirty="0" smtClean="0">
                <a:latin typeface="Arial Narrow" panose="020B0606020202030204" pitchFamily="34" charset="0"/>
              </a:rPr>
              <a:t>O </a:t>
            </a:r>
            <a:r>
              <a:rPr lang="en-US" altLang="pt-BR" sz="2400" dirty="0" err="1" smtClean="0">
                <a:latin typeface="Arial Narrow" panose="020B0606020202030204" pitchFamily="34" charset="0"/>
              </a:rPr>
              <a:t>modelo</a:t>
            </a:r>
            <a:r>
              <a:rPr lang="en-US" altLang="pt-BR" sz="2400" dirty="0" smtClean="0">
                <a:latin typeface="Arial Narrow" panose="020B0606020202030204" pitchFamily="34" charset="0"/>
              </a:rPr>
              <a:t> é </a:t>
            </a:r>
            <a:r>
              <a:rPr lang="en-US" altLang="pt-BR" sz="2400" dirty="0" err="1" smtClean="0">
                <a:latin typeface="Arial Narrow" panose="020B0606020202030204" pitchFamily="34" charset="0"/>
              </a:rPr>
              <a:t>composto</a:t>
            </a:r>
            <a:r>
              <a:rPr lang="en-US" altLang="pt-BR" sz="2400" dirty="0" smtClean="0">
                <a:latin typeface="Arial Narrow" panose="020B0606020202030204" pitchFamily="34" charset="0"/>
              </a:rPr>
              <a:t> de 2 </a:t>
            </a:r>
            <a:r>
              <a:rPr lang="en-US" altLang="pt-BR" sz="2400" dirty="0" err="1" smtClean="0">
                <a:latin typeface="Arial Narrow" panose="020B0606020202030204" pitchFamily="34" charset="0"/>
              </a:rPr>
              <a:t>equações</a:t>
            </a:r>
            <a:r>
              <a:rPr lang="en-US" altLang="pt-BR" sz="2400" dirty="0" smtClean="0">
                <a:latin typeface="Arial Narrow" panose="020B0606020202030204" pitchFamily="34" charset="0"/>
              </a:rPr>
              <a:t>:</a:t>
            </a:r>
          </a:p>
          <a:p>
            <a:r>
              <a:rPr lang="en-US" altLang="pt-BR" sz="2400" dirty="0" smtClean="0">
                <a:latin typeface="Arial Narrow" panose="020B0606020202030204" pitchFamily="34" charset="0"/>
              </a:rPr>
              <a:t>A </a:t>
            </a:r>
            <a:r>
              <a:rPr lang="en-US" altLang="pt-BR" sz="2400" dirty="0" err="1" smtClean="0">
                <a:latin typeface="Arial Narrow" panose="020B0606020202030204" pitchFamily="34" charset="0"/>
              </a:rPr>
              <a:t>equação</a:t>
            </a:r>
            <a:r>
              <a:rPr lang="en-US" altLang="pt-BR" sz="2400" dirty="0" smtClean="0">
                <a:latin typeface="Arial Narrow" panose="020B0606020202030204" pitchFamily="34" charset="0"/>
              </a:rPr>
              <a:t> de </a:t>
            </a:r>
            <a:r>
              <a:rPr lang="en-US" altLang="pt-BR" sz="2400" dirty="0" err="1" smtClean="0">
                <a:latin typeface="Arial Narrow" panose="020B0606020202030204" pitchFamily="34" charset="0"/>
              </a:rPr>
              <a:t>demanda</a:t>
            </a:r>
            <a:r>
              <a:rPr lang="en-US" altLang="pt-BR" sz="2400" dirty="0" smtClean="0">
                <a:latin typeface="Arial Narrow" panose="020B0606020202030204" pitchFamily="34" charset="0"/>
              </a:rPr>
              <a:t> </a:t>
            </a:r>
            <a:r>
              <a:rPr lang="en-US" altLang="pt-BR" sz="2400" dirty="0" err="1" smtClean="0">
                <a:latin typeface="Arial Narrow" panose="020B0606020202030204" pitchFamily="34" charset="0"/>
              </a:rPr>
              <a:t>por</a:t>
            </a:r>
            <a:r>
              <a:rPr lang="en-US" altLang="pt-BR" sz="2400" dirty="0" smtClean="0">
                <a:latin typeface="Arial Narrow" panose="020B0606020202030204" pitchFamily="34" charset="0"/>
              </a:rPr>
              <a:t> </a:t>
            </a:r>
            <a:r>
              <a:rPr lang="en-US" altLang="pt-BR" sz="2400" dirty="0" err="1" smtClean="0">
                <a:latin typeface="Arial Narrow" panose="020B0606020202030204" pitchFamily="34" charset="0"/>
              </a:rPr>
              <a:t>moeda</a:t>
            </a:r>
            <a:r>
              <a:rPr lang="en-US" altLang="pt-BR" sz="2400" dirty="0" smtClean="0">
                <a:latin typeface="Arial Narrow" panose="020B0606020202030204" pitchFamily="34" charset="0"/>
              </a:rPr>
              <a:t>:	</a:t>
            </a:r>
          </a:p>
          <a:p>
            <a:pPr algn="ctr">
              <a:buFont typeface="Wingdings" panose="05000000000000000000" pitchFamily="2" charset="2"/>
              <a:buNone/>
            </a:pPr>
            <a:r>
              <a:rPr lang="en-US" altLang="pt-BR" sz="2400" dirty="0" smtClean="0">
                <a:latin typeface="Arial Narrow" panose="020B0606020202030204" pitchFamily="34" charset="0"/>
              </a:rPr>
              <a:t>m </a:t>
            </a:r>
            <a:r>
              <a:rPr lang="en-US" altLang="pt-BR" sz="2400" dirty="0" smtClean="0">
                <a:latin typeface="Arial Narrow" panose="020B0606020202030204" pitchFamily="34" charset="0"/>
                <a:sym typeface="Symbol" panose="05050102010706020507" pitchFamily="18" charset="2"/>
              </a:rPr>
              <a:t> </a:t>
            </a:r>
            <a:r>
              <a:rPr lang="pt-BR" altLang="pt-BR" sz="2400" dirty="0" smtClean="0">
                <a:latin typeface="Arial Narrow" panose="020B0606020202030204" pitchFamily="34" charset="0"/>
              </a:rPr>
              <a:t>M/P = c</a:t>
            </a:r>
            <a:r>
              <a:rPr lang="en-US" altLang="pt-BR" sz="2400" dirty="0" smtClean="0">
                <a:latin typeface="Arial Narrow" panose="020B0606020202030204" pitchFamily="34" charset="0"/>
              </a:rPr>
              <a:t>.</a:t>
            </a:r>
            <a:r>
              <a:rPr lang="pt-BR" altLang="pt-BR" sz="2400" dirty="0" err="1" smtClean="0">
                <a:latin typeface="Arial Narrow" panose="020B0606020202030204" pitchFamily="34" charset="0"/>
              </a:rPr>
              <a:t>e</a:t>
            </a:r>
            <a:r>
              <a:rPr lang="pt-BR" altLang="pt-BR" sz="2400" baseline="40000" dirty="0" err="1" smtClean="0">
                <a:latin typeface="Arial Narrow" panose="020B0606020202030204" pitchFamily="34" charset="0"/>
              </a:rPr>
              <a:t>-a</a:t>
            </a:r>
            <a:r>
              <a:rPr lang="pt-BR" altLang="pt-BR" sz="2400" baseline="40000" dirty="0" smtClean="0">
                <a:latin typeface="Arial Narrow" panose="020B0606020202030204" pitchFamily="34" charset="0"/>
              </a:rPr>
              <a:t> </a:t>
            </a:r>
            <a:r>
              <a:rPr lang="en-US" altLang="pt-BR" sz="2400" baseline="30000" dirty="0" smtClean="0">
                <a:latin typeface="Arial Narrow" panose="020B0606020202030204" pitchFamily="34" charset="0"/>
                <a:sym typeface="Symbol" panose="05050102010706020507" pitchFamily="18" charset="2"/>
              </a:rPr>
              <a:t></a:t>
            </a:r>
            <a:r>
              <a:rPr lang="pt-BR" altLang="pt-BR" sz="2400" baseline="70000" dirty="0" smtClean="0">
                <a:latin typeface="Arial Narrow" panose="020B0606020202030204" pitchFamily="34" charset="0"/>
              </a:rPr>
              <a:t>e</a:t>
            </a:r>
            <a:r>
              <a:rPr lang="pt-BR" altLang="pt-BR" sz="2400" b="1" dirty="0" smtClean="0">
                <a:solidFill>
                  <a:schemeClr val="tx2"/>
                </a:solidFill>
                <a:latin typeface="Arial Narrow" panose="020B0606020202030204" pitchFamily="34" charset="0"/>
              </a:rPr>
              <a:t> </a:t>
            </a:r>
            <a:endParaRPr lang="en-US" altLang="pt-BR" sz="2400" b="1" dirty="0" smtClean="0">
              <a:solidFill>
                <a:schemeClr val="tx2"/>
              </a:solidFill>
              <a:latin typeface="Arial Narrow" panose="020B0606020202030204" pitchFamily="34" charset="0"/>
            </a:endParaRPr>
          </a:p>
          <a:p>
            <a:pPr algn="just">
              <a:buFont typeface="Wingdings" panose="05000000000000000000" pitchFamily="2" charset="2"/>
              <a:buNone/>
              <a:tabLst>
                <a:tab pos="1617663" algn="l"/>
              </a:tabLst>
            </a:pPr>
            <a:r>
              <a:rPr lang="en-US" altLang="pt-BR" sz="2400" dirty="0" smtClean="0">
                <a:latin typeface="Arial Narrow" panose="020B0606020202030204" pitchFamily="34" charset="0"/>
              </a:rPr>
              <a:t>	</a:t>
            </a:r>
            <a:r>
              <a:rPr lang="en-US" altLang="pt-BR" sz="2400" dirty="0" smtClean="0">
                <a:solidFill>
                  <a:srgbClr val="FF0000"/>
                </a:solidFill>
                <a:latin typeface="Arial Narrow" panose="020B0606020202030204" pitchFamily="34" charset="0"/>
              </a:rPr>
              <a:t>	</a:t>
            </a:r>
            <a:endParaRPr lang="en-US" altLang="pt-BR" sz="2400" dirty="0">
              <a:solidFill>
                <a:srgbClr val="FF0000"/>
              </a:solidFill>
              <a:latin typeface="Arial Narrow" panose="020B0606020202030204" pitchFamily="34" charset="0"/>
            </a:endParaRPr>
          </a:p>
        </p:txBody>
      </p:sp>
      <p:sp>
        <p:nvSpPr>
          <p:cNvPr id="5" name="Rectangle 3"/>
          <p:cNvSpPr txBox="1">
            <a:spLocks noChangeArrowheads="1"/>
          </p:cNvSpPr>
          <p:nvPr/>
        </p:nvSpPr>
        <p:spPr>
          <a:xfrm>
            <a:off x="246185" y="3640014"/>
            <a:ext cx="8651630" cy="30069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80000"/>
              </a:lnSpc>
            </a:pPr>
            <a:r>
              <a:rPr lang="pt-BR" altLang="pt-BR" sz="2400" dirty="0" smtClean="0">
                <a:latin typeface="Arial Narrow" panose="020B0606020202030204" pitchFamily="34" charset="0"/>
              </a:rPr>
              <a:t>E a equação de formação de expectativas:</a:t>
            </a:r>
          </a:p>
          <a:p>
            <a:pPr algn="just">
              <a:lnSpc>
                <a:spcPct val="80000"/>
              </a:lnSpc>
              <a:buFont typeface="Wingdings" panose="05000000000000000000" pitchFamily="2" charset="2"/>
              <a:buNone/>
            </a:pPr>
            <a:r>
              <a:rPr lang="pt-BR" altLang="pt-BR" sz="2400" dirty="0" smtClean="0">
                <a:latin typeface="Arial Narrow" panose="020B0606020202030204" pitchFamily="34" charset="0"/>
              </a:rPr>
              <a:t>	A dinâmica de correção de erros na inflação esperada é proporcional ao erro:</a:t>
            </a:r>
          </a:p>
          <a:p>
            <a:pPr algn="ctr">
              <a:lnSpc>
                <a:spcPct val="80000"/>
              </a:lnSpc>
              <a:buFont typeface="Wingdings" panose="05000000000000000000" pitchFamily="2" charset="2"/>
              <a:buNone/>
            </a:pPr>
            <a:r>
              <a:rPr lang="pt-BR" altLang="pt-BR" sz="2400" dirty="0" smtClean="0">
                <a:latin typeface="Arial Narrow" panose="020B0606020202030204" pitchFamily="34" charset="0"/>
              </a:rPr>
              <a:t>	</a:t>
            </a:r>
            <a:r>
              <a:rPr lang="en-US" altLang="pt-BR" sz="2400" u="sng" dirty="0" smtClean="0">
                <a:latin typeface="Arial Narrow" panose="020B0606020202030204" pitchFamily="34" charset="0"/>
              </a:rPr>
              <a:t>d</a:t>
            </a:r>
            <a:r>
              <a:rPr lang="en-US" altLang="pt-BR" sz="2400" u="sng" dirty="0" smtClean="0">
                <a:latin typeface="Arial Narrow" panose="020B0606020202030204" pitchFamily="34" charset="0"/>
                <a:sym typeface="Symbol" panose="05050102010706020507" pitchFamily="18" charset="2"/>
              </a:rPr>
              <a:t></a:t>
            </a:r>
            <a:r>
              <a:rPr lang="pt-BR" altLang="pt-BR" sz="2400" u="sng" baseline="30000" dirty="0" smtClean="0">
                <a:latin typeface="Arial Narrow" panose="020B0606020202030204" pitchFamily="34" charset="0"/>
              </a:rPr>
              <a:t>e</a:t>
            </a:r>
            <a:r>
              <a:rPr lang="pt-BR" altLang="pt-BR" sz="2400" baseline="30000" dirty="0" smtClean="0">
                <a:latin typeface="Arial Narrow" panose="020B0606020202030204" pitchFamily="34" charset="0"/>
              </a:rPr>
              <a:t> </a:t>
            </a:r>
            <a:r>
              <a:rPr lang="pt-BR" altLang="pt-BR" sz="2400" dirty="0" smtClean="0">
                <a:latin typeface="Arial Narrow" panose="020B0606020202030204" pitchFamily="34" charset="0"/>
              </a:rPr>
              <a:t>= b(</a:t>
            </a:r>
            <a:r>
              <a:rPr lang="en-US" altLang="pt-BR" sz="2400" dirty="0" smtClean="0">
                <a:latin typeface="Arial Narrow" panose="020B0606020202030204" pitchFamily="34" charset="0"/>
                <a:sym typeface="Symbol" panose="05050102010706020507" pitchFamily="18" charset="2"/>
              </a:rPr>
              <a:t></a:t>
            </a:r>
            <a:r>
              <a:rPr lang="pt-BR" altLang="pt-BR" sz="2400" dirty="0" smtClean="0">
                <a:latin typeface="Arial Narrow" panose="020B0606020202030204" pitchFamily="34" charset="0"/>
              </a:rPr>
              <a:t> - </a:t>
            </a:r>
            <a:r>
              <a:rPr lang="en-US" altLang="pt-BR" sz="2400" dirty="0" smtClean="0">
                <a:latin typeface="Arial Narrow" panose="020B0606020202030204" pitchFamily="34" charset="0"/>
                <a:sym typeface="Symbol" panose="05050102010706020507" pitchFamily="18" charset="2"/>
              </a:rPr>
              <a:t></a:t>
            </a:r>
            <a:r>
              <a:rPr lang="pt-BR" altLang="pt-BR" sz="2400" baseline="30000" dirty="0" smtClean="0">
                <a:latin typeface="Arial Narrow" panose="020B0606020202030204" pitchFamily="34" charset="0"/>
              </a:rPr>
              <a:t>e</a:t>
            </a:r>
            <a:r>
              <a:rPr lang="pt-BR" altLang="pt-BR" sz="2400" dirty="0" smtClean="0">
                <a:latin typeface="Arial Narrow" panose="020B0606020202030204" pitchFamily="34" charset="0"/>
              </a:rPr>
              <a:t>)</a:t>
            </a:r>
          </a:p>
          <a:p>
            <a:pPr>
              <a:lnSpc>
                <a:spcPct val="80000"/>
              </a:lnSpc>
              <a:buFont typeface="Wingdings" panose="05000000000000000000" pitchFamily="2" charset="2"/>
              <a:buNone/>
            </a:pPr>
            <a:r>
              <a:rPr lang="pt-BR" altLang="pt-BR" sz="2400" dirty="0" smtClean="0">
                <a:latin typeface="Arial Narrow" panose="020B0606020202030204" pitchFamily="34" charset="0"/>
              </a:rPr>
              <a:t>                                                   </a:t>
            </a:r>
            <a:r>
              <a:rPr lang="pt-BR" altLang="pt-BR" sz="2400" dirty="0" err="1" smtClean="0">
                <a:latin typeface="Arial Narrow" panose="020B0606020202030204" pitchFamily="34" charset="0"/>
              </a:rPr>
              <a:t>dt</a:t>
            </a:r>
            <a:endParaRPr lang="pt-BR" altLang="pt-BR" sz="2400" dirty="0" smtClean="0">
              <a:latin typeface="Arial Narrow" panose="020B0606020202030204" pitchFamily="34" charset="0"/>
            </a:endParaRPr>
          </a:p>
          <a:p>
            <a:pPr>
              <a:lnSpc>
                <a:spcPct val="80000"/>
              </a:lnSpc>
              <a:buFont typeface="Wingdings" panose="05000000000000000000" pitchFamily="2" charset="2"/>
              <a:buNone/>
            </a:pPr>
            <a:r>
              <a:rPr lang="en-US" altLang="pt-BR" sz="2400" dirty="0" smtClean="0">
                <a:solidFill>
                  <a:srgbClr val="FF0000"/>
                </a:solidFill>
                <a:latin typeface="Arial Narrow" panose="020B0606020202030204" pitchFamily="34" charset="0"/>
              </a:rPr>
              <a:t>	</a:t>
            </a:r>
            <a:endParaRPr lang="en-US" altLang="pt-BR" sz="2400" dirty="0">
              <a:solidFill>
                <a:srgbClr val="FF0000"/>
              </a:solidFill>
              <a:latin typeface="Arial Narrow" panose="020B0606020202030204" pitchFamily="34" charset="0"/>
            </a:endParaRPr>
          </a:p>
        </p:txBody>
      </p:sp>
      <p:sp>
        <p:nvSpPr>
          <p:cNvPr id="6" name="Retângulo 5"/>
          <p:cNvSpPr/>
          <p:nvPr/>
        </p:nvSpPr>
        <p:spPr>
          <a:xfrm>
            <a:off x="628649" y="5632343"/>
            <a:ext cx="7698922" cy="911019"/>
          </a:xfrm>
          <a:prstGeom prst="rect">
            <a:avLst/>
          </a:prstGeom>
        </p:spPr>
        <p:txBody>
          <a:bodyPr wrap="square">
            <a:spAutoFit/>
          </a:bodyPr>
          <a:lstStyle/>
          <a:p>
            <a:pPr>
              <a:lnSpc>
                <a:spcPct val="90000"/>
              </a:lnSpc>
              <a:buFont typeface="Wingdings" panose="05000000000000000000" pitchFamily="2" charset="2"/>
              <a:buNone/>
            </a:pPr>
            <a:r>
              <a:rPr lang="pt-BR" altLang="pt-BR" sz="2400" dirty="0">
                <a:solidFill>
                  <a:srgbClr val="FF0000"/>
                </a:solidFill>
                <a:latin typeface="Arial Narrow" panose="020B0606020202030204" pitchFamily="34" charset="0"/>
              </a:rPr>
              <a:t>σ - </a:t>
            </a:r>
            <a:r>
              <a:rPr lang="en-US" altLang="pt-BR" sz="2400" dirty="0">
                <a:solidFill>
                  <a:srgbClr val="FF0000"/>
                </a:solidFill>
                <a:latin typeface="Arial Narrow" panose="020B0606020202030204" pitchFamily="34" charset="0"/>
                <a:sym typeface="Symbol" panose="05050102010706020507" pitchFamily="18" charset="2"/>
              </a:rPr>
              <a:t> = </a:t>
            </a:r>
            <a:r>
              <a:rPr lang="pt-BR" altLang="pt-BR" sz="2400" dirty="0">
                <a:solidFill>
                  <a:srgbClr val="FF0000"/>
                </a:solidFill>
                <a:latin typeface="Arial Narrow" panose="020B0606020202030204" pitchFamily="34" charset="0"/>
              </a:rPr>
              <a:t>- </a:t>
            </a:r>
            <a:r>
              <a:rPr lang="pt-BR" altLang="pt-BR" sz="2400" dirty="0" err="1">
                <a:solidFill>
                  <a:srgbClr val="FF0000"/>
                </a:solidFill>
                <a:latin typeface="Arial Narrow" panose="020B0606020202030204" pitchFamily="34" charset="0"/>
              </a:rPr>
              <a:t>ab</a:t>
            </a:r>
            <a:r>
              <a:rPr lang="pt-BR" altLang="pt-BR" sz="2400" dirty="0">
                <a:solidFill>
                  <a:srgbClr val="FF0000"/>
                </a:solidFill>
                <a:latin typeface="Arial Narrow" panose="020B0606020202030204" pitchFamily="34" charset="0"/>
              </a:rPr>
              <a:t>(</a:t>
            </a:r>
            <a:r>
              <a:rPr lang="en-US" altLang="pt-BR" sz="2400" dirty="0">
                <a:solidFill>
                  <a:srgbClr val="FF0000"/>
                </a:solidFill>
                <a:latin typeface="Arial Narrow" panose="020B0606020202030204" pitchFamily="34" charset="0"/>
                <a:sym typeface="Symbol" panose="05050102010706020507" pitchFamily="18" charset="2"/>
              </a:rPr>
              <a:t></a:t>
            </a:r>
            <a:r>
              <a:rPr lang="pt-BR" altLang="pt-BR" sz="2400" dirty="0">
                <a:solidFill>
                  <a:srgbClr val="FF0000"/>
                </a:solidFill>
                <a:latin typeface="Arial Narrow" panose="020B0606020202030204" pitchFamily="34" charset="0"/>
              </a:rPr>
              <a:t> - </a:t>
            </a:r>
            <a:r>
              <a:rPr lang="en-US" altLang="pt-BR" sz="2400" dirty="0">
                <a:solidFill>
                  <a:srgbClr val="FF0000"/>
                </a:solidFill>
                <a:latin typeface="Arial Narrow" panose="020B0606020202030204" pitchFamily="34" charset="0"/>
                <a:sym typeface="Symbol" panose="05050102010706020507" pitchFamily="18" charset="2"/>
              </a:rPr>
              <a:t></a:t>
            </a:r>
            <a:r>
              <a:rPr lang="pt-BR" altLang="pt-BR" sz="2400" baseline="30000" dirty="0">
                <a:solidFill>
                  <a:srgbClr val="FF0000"/>
                </a:solidFill>
                <a:latin typeface="Arial Narrow" panose="020B0606020202030204" pitchFamily="34" charset="0"/>
              </a:rPr>
              <a:t>e</a:t>
            </a:r>
            <a:r>
              <a:rPr lang="pt-BR" altLang="pt-BR" sz="2400" dirty="0" smtClean="0">
                <a:solidFill>
                  <a:srgbClr val="FF0000"/>
                </a:solidFill>
                <a:latin typeface="Arial Narrow" panose="020B0606020202030204" pitchFamily="34" charset="0"/>
              </a:rPr>
              <a:t>)</a:t>
            </a:r>
            <a:r>
              <a:rPr lang="pt-BR" altLang="pt-BR" sz="2400" baseline="30000" dirty="0">
                <a:solidFill>
                  <a:srgbClr val="FF0000"/>
                </a:solidFill>
                <a:latin typeface="Arial Narrow" panose="020B0606020202030204" pitchFamily="34" charset="0"/>
              </a:rPr>
              <a:t> </a:t>
            </a:r>
            <a:r>
              <a:rPr lang="pt-BR" altLang="pt-BR" sz="2400" baseline="30000" dirty="0" smtClean="0">
                <a:solidFill>
                  <a:srgbClr val="FF0000"/>
                </a:solidFill>
                <a:latin typeface="Arial Narrow" panose="020B0606020202030204" pitchFamily="34" charset="0"/>
              </a:rPr>
              <a:t>     </a:t>
            </a:r>
            <a:r>
              <a:rPr lang="pt-BR" altLang="pt-BR" sz="2400" dirty="0" smtClean="0">
                <a:solidFill>
                  <a:srgbClr val="FF0000"/>
                </a:solidFill>
                <a:latin typeface="Arial Narrow" panose="020B0606020202030204" pitchFamily="34" charset="0"/>
              </a:rPr>
              <a:t>     </a:t>
            </a:r>
            <a:r>
              <a:rPr lang="pt-BR" altLang="pt-BR" sz="2400" dirty="0">
                <a:solidFill>
                  <a:srgbClr val="0070C0"/>
                </a:solidFill>
                <a:latin typeface="Arial Narrow" panose="020B0606020202030204" pitchFamily="34" charset="0"/>
              </a:rPr>
              <a:t>b</a:t>
            </a:r>
            <a:r>
              <a:rPr lang="pt-BR" altLang="pt-BR" sz="2400" dirty="0" smtClean="0">
                <a:solidFill>
                  <a:srgbClr val="0070C0"/>
                </a:solidFill>
                <a:latin typeface="Arial Narrow" panose="020B0606020202030204" pitchFamily="34" charset="0"/>
              </a:rPr>
              <a:t> </a:t>
            </a:r>
            <a:r>
              <a:rPr lang="pt-BR" altLang="pt-BR" sz="2400" dirty="0">
                <a:solidFill>
                  <a:srgbClr val="0070C0"/>
                </a:solidFill>
                <a:latin typeface="Arial Narrow" panose="020B0606020202030204" pitchFamily="34" charset="0"/>
              </a:rPr>
              <a:t>= </a:t>
            </a:r>
            <a:r>
              <a:rPr lang="pt-BR" altLang="pt-BR" sz="2400" dirty="0" smtClean="0">
                <a:solidFill>
                  <a:srgbClr val="0070C0"/>
                </a:solidFill>
                <a:latin typeface="Arial Narrow" panose="020B0606020202030204" pitchFamily="34" charset="0"/>
              </a:rPr>
              <a:t>velocidade da revisão das expectativas</a:t>
            </a:r>
            <a:endParaRPr lang="pt-BR" altLang="pt-BR" sz="2400" dirty="0">
              <a:solidFill>
                <a:srgbClr val="FF0000"/>
              </a:solidFill>
              <a:latin typeface="Arial Narrow" panose="020B0606020202030204" pitchFamily="34" charset="0"/>
            </a:endParaRPr>
          </a:p>
          <a:p>
            <a:pPr>
              <a:lnSpc>
                <a:spcPct val="90000"/>
              </a:lnSpc>
              <a:spcBef>
                <a:spcPts val="1200"/>
              </a:spcBef>
              <a:buFont typeface="Wingdings" panose="05000000000000000000" pitchFamily="2" charset="2"/>
              <a:buNone/>
            </a:pPr>
            <a:r>
              <a:rPr lang="en-US" altLang="pt-BR" sz="2400" dirty="0" err="1">
                <a:solidFill>
                  <a:srgbClr val="FF0000"/>
                </a:solidFill>
                <a:latin typeface="Arial Narrow" panose="020B0606020202030204" pitchFamily="34" charset="0"/>
              </a:rPr>
              <a:t>Podemos</a:t>
            </a:r>
            <a:r>
              <a:rPr lang="en-US" altLang="pt-BR" sz="2400" dirty="0">
                <a:solidFill>
                  <a:srgbClr val="FF0000"/>
                </a:solidFill>
                <a:latin typeface="Arial Narrow" panose="020B0606020202030204" pitchFamily="34" charset="0"/>
              </a:rPr>
              <a:t> </a:t>
            </a:r>
            <a:r>
              <a:rPr lang="en-US" altLang="pt-BR" sz="2400" dirty="0" err="1">
                <a:solidFill>
                  <a:srgbClr val="FF0000"/>
                </a:solidFill>
                <a:latin typeface="Arial Narrow" panose="020B0606020202030204" pitchFamily="34" charset="0"/>
              </a:rPr>
              <a:t>escrever</a:t>
            </a:r>
            <a:r>
              <a:rPr lang="en-US" altLang="pt-BR" sz="2400" dirty="0">
                <a:solidFill>
                  <a:srgbClr val="FF0000"/>
                </a:solidFill>
                <a:latin typeface="Arial Narrow" panose="020B0606020202030204" pitchFamily="34" charset="0"/>
              </a:rPr>
              <a:t> a </a:t>
            </a:r>
            <a:r>
              <a:rPr lang="en-US" altLang="pt-BR" sz="2400" dirty="0" err="1">
                <a:solidFill>
                  <a:srgbClr val="FF0000"/>
                </a:solidFill>
                <a:latin typeface="Arial Narrow" panose="020B0606020202030204" pitchFamily="34" charset="0"/>
              </a:rPr>
              <a:t>equação</a:t>
            </a:r>
            <a:r>
              <a:rPr lang="en-US" altLang="pt-BR" sz="2400" dirty="0">
                <a:solidFill>
                  <a:srgbClr val="FF0000"/>
                </a:solidFill>
                <a:latin typeface="Arial Narrow" panose="020B0606020202030204" pitchFamily="34" charset="0"/>
              </a:rPr>
              <a:t> </a:t>
            </a:r>
            <a:r>
              <a:rPr lang="en-US" altLang="pt-BR" sz="2400" dirty="0" err="1">
                <a:solidFill>
                  <a:srgbClr val="FF0000"/>
                </a:solidFill>
                <a:latin typeface="Arial Narrow" panose="020B0606020202030204" pitchFamily="34" charset="0"/>
              </a:rPr>
              <a:t>como</a:t>
            </a:r>
            <a:r>
              <a:rPr lang="en-US" altLang="pt-BR" sz="2400" dirty="0" smtClean="0">
                <a:solidFill>
                  <a:srgbClr val="FF0000"/>
                </a:solidFill>
                <a:latin typeface="Arial Narrow" panose="020B0606020202030204" pitchFamily="34" charset="0"/>
              </a:rPr>
              <a:t>:    </a:t>
            </a:r>
            <a:r>
              <a:rPr lang="en-US" altLang="pt-BR" sz="2400" dirty="0" smtClean="0">
                <a:solidFill>
                  <a:srgbClr val="FF0000"/>
                </a:solidFill>
                <a:latin typeface="Arial Narrow" panose="020B0606020202030204" pitchFamily="34" charset="0"/>
                <a:sym typeface="Symbol" panose="05050102010706020507" pitchFamily="18" charset="2"/>
              </a:rPr>
              <a:t></a:t>
            </a:r>
            <a:r>
              <a:rPr lang="pt-BR" altLang="pt-BR" sz="2400" baseline="30000" dirty="0">
                <a:solidFill>
                  <a:srgbClr val="FF0000"/>
                </a:solidFill>
                <a:latin typeface="Arial Narrow" panose="020B0606020202030204" pitchFamily="34" charset="0"/>
              </a:rPr>
              <a:t>e</a:t>
            </a:r>
            <a:r>
              <a:rPr lang="pt-BR" altLang="pt-BR" sz="2400" dirty="0">
                <a:solidFill>
                  <a:srgbClr val="FF0000"/>
                </a:solidFill>
                <a:latin typeface="Arial Narrow" panose="020B0606020202030204" pitchFamily="34" charset="0"/>
              </a:rPr>
              <a:t> = </a:t>
            </a:r>
            <a:r>
              <a:rPr lang="en-US" altLang="pt-BR" sz="2400" dirty="0">
                <a:solidFill>
                  <a:srgbClr val="FF0000"/>
                </a:solidFill>
                <a:latin typeface="Arial Narrow" panose="020B0606020202030204" pitchFamily="34" charset="0"/>
                <a:sym typeface="Symbol" panose="05050102010706020507" pitchFamily="18" charset="2"/>
              </a:rPr>
              <a:t></a:t>
            </a:r>
            <a:r>
              <a:rPr lang="pt-BR" altLang="pt-BR" sz="2400" dirty="0">
                <a:solidFill>
                  <a:srgbClr val="FF0000"/>
                </a:solidFill>
                <a:latin typeface="Arial Narrow" panose="020B0606020202030204" pitchFamily="34" charset="0"/>
              </a:rPr>
              <a:t> – (1/</a:t>
            </a:r>
            <a:r>
              <a:rPr lang="pt-BR" altLang="pt-BR" sz="2400" dirty="0" err="1">
                <a:solidFill>
                  <a:srgbClr val="FF0000"/>
                </a:solidFill>
                <a:latin typeface="Arial Narrow" panose="020B0606020202030204" pitchFamily="34" charset="0"/>
              </a:rPr>
              <a:t>ab</a:t>
            </a:r>
            <a:r>
              <a:rPr lang="pt-BR" altLang="pt-BR" sz="2400" dirty="0">
                <a:solidFill>
                  <a:srgbClr val="FF0000"/>
                </a:solidFill>
                <a:latin typeface="Arial Narrow" panose="020B0606020202030204" pitchFamily="34" charset="0"/>
              </a:rPr>
              <a:t>)</a:t>
            </a:r>
            <a:r>
              <a:rPr lang="en-US" altLang="pt-BR" sz="2400" dirty="0">
                <a:solidFill>
                  <a:srgbClr val="FF0000"/>
                </a:solidFill>
                <a:latin typeface="Arial Narrow" panose="020B0606020202030204" pitchFamily="34" charset="0"/>
              </a:rPr>
              <a:t>.</a:t>
            </a:r>
            <a:r>
              <a:rPr lang="pt-BR" altLang="pt-BR" sz="2400" dirty="0">
                <a:solidFill>
                  <a:srgbClr val="FF0000"/>
                </a:solidFill>
                <a:latin typeface="Arial Narrow" panose="020B0606020202030204" pitchFamily="34" charset="0"/>
              </a:rPr>
              <a:t>(</a:t>
            </a:r>
            <a:r>
              <a:rPr lang="en-US" altLang="pt-BR" sz="2400" dirty="0">
                <a:solidFill>
                  <a:srgbClr val="FF0000"/>
                </a:solidFill>
                <a:latin typeface="Arial Narrow" panose="020B0606020202030204" pitchFamily="34" charset="0"/>
                <a:sym typeface="Symbol" panose="05050102010706020507" pitchFamily="18" charset="2"/>
              </a:rPr>
              <a:t></a:t>
            </a:r>
            <a:r>
              <a:rPr lang="pt-BR" altLang="pt-BR" sz="2400" dirty="0">
                <a:solidFill>
                  <a:srgbClr val="FF0000"/>
                </a:solidFill>
                <a:latin typeface="Arial Narrow" panose="020B0606020202030204" pitchFamily="34" charset="0"/>
              </a:rPr>
              <a:t> – σ)</a:t>
            </a:r>
          </a:p>
        </p:txBody>
      </p:sp>
      <p:sp>
        <p:nvSpPr>
          <p:cNvPr id="7" name="Retângulo 6"/>
          <p:cNvSpPr/>
          <p:nvPr/>
        </p:nvSpPr>
        <p:spPr>
          <a:xfrm>
            <a:off x="628649" y="2231598"/>
            <a:ext cx="8395608" cy="1280351"/>
          </a:xfrm>
          <a:prstGeom prst="rect">
            <a:avLst/>
          </a:prstGeom>
        </p:spPr>
        <p:txBody>
          <a:bodyPr wrap="square">
            <a:spAutoFit/>
          </a:bodyPr>
          <a:lstStyle/>
          <a:p>
            <a:pPr>
              <a:lnSpc>
                <a:spcPct val="90000"/>
              </a:lnSpc>
              <a:buFont typeface="Wingdings" panose="05000000000000000000" pitchFamily="2" charset="2"/>
              <a:buNone/>
            </a:pPr>
            <a:r>
              <a:rPr lang="pt-BR" altLang="pt-BR" sz="2400" dirty="0">
                <a:solidFill>
                  <a:srgbClr val="FF0000"/>
                </a:solidFill>
                <a:latin typeface="Arial Narrow" panose="020B0606020202030204" pitchFamily="34" charset="0"/>
              </a:rPr>
              <a:t>log(M) - log(P) = log(c) - a</a:t>
            </a:r>
            <a:r>
              <a:rPr lang="en-US" altLang="pt-BR" sz="2400" dirty="0">
                <a:solidFill>
                  <a:srgbClr val="FF0000"/>
                </a:solidFill>
                <a:latin typeface="Arial Narrow" panose="020B0606020202030204" pitchFamily="34" charset="0"/>
                <a:sym typeface="Symbol" panose="05050102010706020507" pitchFamily="18" charset="2"/>
              </a:rPr>
              <a:t></a:t>
            </a:r>
            <a:r>
              <a:rPr lang="pt-BR" altLang="pt-BR" sz="2400" baseline="30000" dirty="0" smtClean="0">
                <a:solidFill>
                  <a:srgbClr val="FF0000"/>
                </a:solidFill>
                <a:latin typeface="Arial Narrow" panose="020B0606020202030204" pitchFamily="34" charset="0"/>
              </a:rPr>
              <a:t>e     </a:t>
            </a:r>
            <a:r>
              <a:rPr lang="pt-BR" altLang="pt-BR" sz="2400" dirty="0" smtClean="0">
                <a:solidFill>
                  <a:srgbClr val="FF0000"/>
                </a:solidFill>
                <a:latin typeface="Arial Narrow" panose="020B0606020202030204" pitchFamily="34" charset="0"/>
              </a:rPr>
              <a:t>     </a:t>
            </a:r>
            <a:r>
              <a:rPr lang="pt-BR" altLang="pt-BR" sz="2400" dirty="0" smtClean="0">
                <a:solidFill>
                  <a:srgbClr val="0070C0"/>
                </a:solidFill>
                <a:latin typeface="Arial Narrow" panose="020B0606020202030204" pitchFamily="34" charset="0"/>
              </a:rPr>
              <a:t>a = elasticidade da demanda por moeda</a:t>
            </a:r>
            <a:endParaRPr lang="pt-BR" altLang="pt-BR" sz="2400" dirty="0">
              <a:solidFill>
                <a:srgbClr val="0070C0"/>
              </a:solidFill>
              <a:latin typeface="Arial Narrow" panose="020B0606020202030204" pitchFamily="34" charset="0"/>
            </a:endParaRPr>
          </a:p>
          <a:p>
            <a:pPr>
              <a:lnSpc>
                <a:spcPct val="90000"/>
              </a:lnSpc>
              <a:spcBef>
                <a:spcPts val="1200"/>
              </a:spcBef>
              <a:buFont typeface="Wingdings" panose="05000000000000000000" pitchFamily="2" charset="2"/>
              <a:buNone/>
            </a:pPr>
            <a:r>
              <a:rPr lang="pt-BR" altLang="pt-BR" sz="2400" dirty="0">
                <a:solidFill>
                  <a:srgbClr val="FF0000"/>
                </a:solidFill>
                <a:latin typeface="Arial Narrow" panose="020B0606020202030204" pitchFamily="34" charset="0"/>
              </a:rPr>
              <a:t>Derivando no tempo</a:t>
            </a:r>
            <a:r>
              <a:rPr lang="pt-BR" altLang="pt-BR" sz="2400" dirty="0" smtClean="0">
                <a:solidFill>
                  <a:srgbClr val="FF0000"/>
                </a:solidFill>
                <a:latin typeface="Arial Narrow" panose="020B0606020202030204" pitchFamily="34" charset="0"/>
              </a:rPr>
              <a:t>:        σ </a:t>
            </a:r>
            <a:r>
              <a:rPr lang="pt-BR" altLang="pt-BR" sz="2400" dirty="0">
                <a:solidFill>
                  <a:srgbClr val="FF0000"/>
                </a:solidFill>
                <a:latin typeface="Arial Narrow" panose="020B0606020202030204" pitchFamily="34" charset="0"/>
              </a:rPr>
              <a:t>- </a:t>
            </a:r>
            <a:r>
              <a:rPr lang="en-US" altLang="pt-BR" sz="2400" dirty="0">
                <a:solidFill>
                  <a:srgbClr val="FF0000"/>
                </a:solidFill>
                <a:latin typeface="Arial Narrow" panose="020B0606020202030204" pitchFamily="34" charset="0"/>
                <a:sym typeface="Symbol" panose="05050102010706020507" pitchFamily="18" charset="2"/>
              </a:rPr>
              <a:t> = </a:t>
            </a:r>
            <a:r>
              <a:rPr lang="pt-BR" altLang="pt-BR" sz="2400" dirty="0">
                <a:solidFill>
                  <a:srgbClr val="FF0000"/>
                </a:solidFill>
                <a:latin typeface="Arial Narrow" panose="020B0606020202030204" pitchFamily="34" charset="0"/>
              </a:rPr>
              <a:t>- a </a:t>
            </a:r>
            <a:r>
              <a:rPr lang="pt-BR" altLang="pt-BR" sz="2400" u="sng" dirty="0">
                <a:solidFill>
                  <a:srgbClr val="FF0000"/>
                </a:solidFill>
                <a:latin typeface="Arial Narrow" panose="020B0606020202030204" pitchFamily="34" charset="0"/>
              </a:rPr>
              <a:t>d</a:t>
            </a:r>
            <a:r>
              <a:rPr lang="en-US" altLang="pt-BR" sz="2400" u="sng" dirty="0">
                <a:solidFill>
                  <a:srgbClr val="FF0000"/>
                </a:solidFill>
                <a:latin typeface="Arial Narrow" panose="020B0606020202030204" pitchFamily="34" charset="0"/>
                <a:sym typeface="Symbol" panose="05050102010706020507" pitchFamily="18" charset="2"/>
              </a:rPr>
              <a:t></a:t>
            </a:r>
            <a:r>
              <a:rPr lang="pt-BR" altLang="pt-BR" sz="2400" u="sng" baseline="30000" dirty="0">
                <a:solidFill>
                  <a:srgbClr val="FF0000"/>
                </a:solidFill>
                <a:latin typeface="Arial Narrow" panose="020B0606020202030204" pitchFamily="34" charset="0"/>
              </a:rPr>
              <a:t>e</a:t>
            </a:r>
            <a:r>
              <a:rPr lang="pt-BR" altLang="pt-BR" sz="2400" baseline="30000" dirty="0">
                <a:solidFill>
                  <a:srgbClr val="FF0000"/>
                </a:solidFill>
                <a:latin typeface="Arial Narrow" panose="020B0606020202030204" pitchFamily="34" charset="0"/>
              </a:rPr>
              <a:t>          </a:t>
            </a:r>
            <a:r>
              <a:rPr lang="pt-BR" altLang="pt-BR" sz="2400" baseline="30000" dirty="0">
                <a:solidFill>
                  <a:srgbClr val="FF0000"/>
                </a:solidFill>
                <a:latin typeface="Arial Narrow" panose="020B0606020202030204" pitchFamily="34" charset="0"/>
                <a:sym typeface="Symbol" panose="05050102010706020507" pitchFamily="18" charset="2"/>
              </a:rPr>
              <a:t>       </a:t>
            </a:r>
            <a:r>
              <a:rPr lang="pt-BR" altLang="pt-BR" sz="2400" u="sng" baseline="30000" dirty="0">
                <a:solidFill>
                  <a:srgbClr val="FF0000"/>
                </a:solidFill>
                <a:latin typeface="Arial Narrow" panose="020B0606020202030204" pitchFamily="34" charset="0"/>
              </a:rPr>
              <a:t> </a:t>
            </a:r>
            <a:r>
              <a:rPr lang="pt-BR" altLang="pt-BR" sz="2400" u="sng" dirty="0">
                <a:solidFill>
                  <a:srgbClr val="FF0000"/>
                </a:solidFill>
                <a:latin typeface="Arial Narrow" panose="020B0606020202030204" pitchFamily="34" charset="0"/>
              </a:rPr>
              <a:t>σ - </a:t>
            </a:r>
            <a:r>
              <a:rPr lang="en-US" altLang="pt-BR" sz="2400" u="sng" dirty="0">
                <a:solidFill>
                  <a:srgbClr val="FF0000"/>
                </a:solidFill>
                <a:latin typeface="Arial Narrow" panose="020B0606020202030204" pitchFamily="34" charset="0"/>
                <a:sym typeface="Symbol" panose="05050102010706020507" pitchFamily="18" charset="2"/>
              </a:rPr>
              <a:t></a:t>
            </a:r>
            <a:r>
              <a:rPr lang="en-US" altLang="pt-BR" sz="2400" dirty="0">
                <a:solidFill>
                  <a:srgbClr val="FF0000"/>
                </a:solidFill>
                <a:latin typeface="Arial Narrow" panose="020B0606020202030204" pitchFamily="34" charset="0"/>
                <a:sym typeface="Symbol" panose="05050102010706020507" pitchFamily="18" charset="2"/>
              </a:rPr>
              <a:t> = </a:t>
            </a:r>
            <a:r>
              <a:rPr lang="pt-BR" altLang="pt-BR" sz="2400" dirty="0">
                <a:solidFill>
                  <a:srgbClr val="FF0000"/>
                </a:solidFill>
                <a:latin typeface="Arial Narrow" panose="020B0606020202030204" pitchFamily="34" charset="0"/>
              </a:rPr>
              <a:t>- a </a:t>
            </a:r>
            <a:r>
              <a:rPr lang="pt-BR" altLang="pt-BR" sz="2400" u="sng" dirty="0">
                <a:solidFill>
                  <a:srgbClr val="FF0000"/>
                </a:solidFill>
                <a:latin typeface="Arial Narrow" panose="020B0606020202030204" pitchFamily="34" charset="0"/>
              </a:rPr>
              <a:t>d</a:t>
            </a:r>
            <a:r>
              <a:rPr lang="en-US" altLang="pt-BR" sz="2400" u="sng" dirty="0">
                <a:solidFill>
                  <a:srgbClr val="FF0000"/>
                </a:solidFill>
                <a:latin typeface="Arial Narrow" panose="020B0606020202030204" pitchFamily="34" charset="0"/>
                <a:sym typeface="Symbol" panose="05050102010706020507" pitchFamily="18" charset="2"/>
              </a:rPr>
              <a:t></a:t>
            </a:r>
            <a:r>
              <a:rPr lang="pt-BR" altLang="pt-BR" sz="2400" u="sng" baseline="30000" dirty="0">
                <a:solidFill>
                  <a:srgbClr val="FF0000"/>
                </a:solidFill>
                <a:latin typeface="Arial Narrow" panose="020B0606020202030204" pitchFamily="34" charset="0"/>
              </a:rPr>
              <a:t>e</a:t>
            </a:r>
          </a:p>
          <a:p>
            <a:pPr>
              <a:spcBef>
                <a:spcPts val="0"/>
              </a:spcBef>
              <a:buNone/>
            </a:pPr>
            <a:r>
              <a:rPr lang="pt-BR" altLang="pt-BR" sz="2400" dirty="0">
                <a:solidFill>
                  <a:srgbClr val="FF0000"/>
                </a:solidFill>
                <a:latin typeface="Arial Narrow" panose="020B0606020202030204" pitchFamily="34" charset="0"/>
              </a:rPr>
              <a:t>                </a:t>
            </a:r>
            <a:r>
              <a:rPr lang="pt-BR" altLang="pt-BR" sz="2400" dirty="0" smtClean="0">
                <a:solidFill>
                  <a:srgbClr val="FF0000"/>
                </a:solidFill>
                <a:latin typeface="Arial Narrow" panose="020B0606020202030204" pitchFamily="34" charset="0"/>
              </a:rPr>
              <a:t>                                           </a:t>
            </a:r>
            <a:r>
              <a:rPr lang="pt-BR" altLang="pt-BR" sz="2400" dirty="0" err="1">
                <a:solidFill>
                  <a:srgbClr val="FF0000"/>
                </a:solidFill>
                <a:latin typeface="Arial Narrow" panose="020B0606020202030204" pitchFamily="34" charset="0"/>
              </a:rPr>
              <a:t>dt</a:t>
            </a:r>
            <a:r>
              <a:rPr lang="pt-BR" altLang="pt-BR" sz="2400" dirty="0">
                <a:solidFill>
                  <a:srgbClr val="FF0000"/>
                </a:solidFill>
                <a:latin typeface="Arial Narrow" panose="020B0606020202030204" pitchFamily="34" charset="0"/>
              </a:rPr>
              <a:t>                   -a              </a:t>
            </a:r>
            <a:r>
              <a:rPr lang="pt-BR" altLang="pt-BR" sz="2400" dirty="0" err="1">
                <a:solidFill>
                  <a:srgbClr val="FF0000"/>
                </a:solidFill>
                <a:latin typeface="Arial Narrow" panose="020B0606020202030204" pitchFamily="34" charset="0"/>
              </a:rPr>
              <a:t>dt</a:t>
            </a:r>
            <a:endParaRPr lang="pt-BR" altLang="pt-BR" sz="2400" dirty="0">
              <a:solidFill>
                <a:srgbClr val="FF0000"/>
              </a:solidFill>
              <a:latin typeface="Arial Narrow" panose="020B0606020202030204" pitchFamily="34" charset="0"/>
            </a:endParaRPr>
          </a:p>
        </p:txBody>
      </p:sp>
    </p:spTree>
    <p:extLst>
      <p:ext uri="{BB962C8B-B14F-4D97-AF65-F5344CB8AC3E}">
        <p14:creationId xmlns:p14="http://schemas.microsoft.com/office/powerpoint/2010/main" val="1398731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83775"/>
            <a:ext cx="7886700" cy="654782"/>
          </a:xfrm>
        </p:spPr>
        <p:txBody>
          <a:bodyPr>
            <a:normAutofit fontScale="90000"/>
          </a:bodyPr>
          <a:lstStyle/>
          <a:p>
            <a:pPr algn="ctr"/>
            <a:r>
              <a:rPr lang="pt-BR" dirty="0" smtClean="0"/>
              <a:t>Modelo de </a:t>
            </a:r>
            <a:r>
              <a:rPr lang="pt-BR" dirty="0" err="1" smtClean="0"/>
              <a:t>Cagan</a:t>
            </a:r>
            <a:endParaRPr lang="pt-BR" dirty="0"/>
          </a:p>
        </p:txBody>
      </p:sp>
      <p:sp>
        <p:nvSpPr>
          <p:cNvPr id="8" name="Rectangle 3"/>
          <p:cNvSpPr txBox="1">
            <a:spLocks noChangeArrowheads="1"/>
          </p:cNvSpPr>
          <p:nvPr/>
        </p:nvSpPr>
        <p:spPr>
          <a:xfrm>
            <a:off x="323056" y="3429000"/>
            <a:ext cx="8497888" cy="231865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None/>
            </a:pPr>
            <a:r>
              <a:rPr lang="pt-BR" altLang="pt-BR" sz="3200" dirty="0" smtClean="0">
                <a:latin typeface="Arial Narrow" panose="020B0606020202030204" pitchFamily="34" charset="0"/>
              </a:rPr>
              <a:t>Vamos representar então este modelo graficamente: </a:t>
            </a:r>
          </a:p>
          <a:p>
            <a:pPr>
              <a:buFont typeface="Wingdings" panose="05000000000000000000" pitchFamily="2" charset="2"/>
              <a:buNone/>
            </a:pPr>
            <a:r>
              <a:rPr lang="pt-BR" altLang="pt-BR" sz="3200" dirty="0" smtClean="0">
                <a:latin typeface="Arial Narrow" panose="020B0606020202030204" pitchFamily="34" charset="0"/>
              </a:rPr>
              <a:t>Considerando o equilíbrio como d</a:t>
            </a:r>
            <a:r>
              <a:rPr lang="en-US" altLang="pt-BR" sz="3200" dirty="0" smtClean="0">
                <a:latin typeface="Arial Narrow" panose="020B0606020202030204" pitchFamily="34" charset="0"/>
                <a:sym typeface="Symbol" panose="05050102010706020507" pitchFamily="18" charset="2"/>
              </a:rPr>
              <a:t></a:t>
            </a:r>
            <a:r>
              <a:rPr lang="pt-BR" altLang="pt-BR" sz="3200" baseline="30000" dirty="0" smtClean="0">
                <a:latin typeface="Arial Narrow" panose="020B0606020202030204" pitchFamily="34" charset="0"/>
              </a:rPr>
              <a:t>e</a:t>
            </a:r>
            <a:r>
              <a:rPr lang="pt-BR" altLang="pt-BR" sz="3200" dirty="0" smtClean="0">
                <a:latin typeface="Arial Narrow" panose="020B0606020202030204" pitchFamily="34" charset="0"/>
              </a:rPr>
              <a:t>/</a:t>
            </a:r>
            <a:r>
              <a:rPr lang="pt-BR" altLang="pt-BR" sz="3200" dirty="0" err="1" smtClean="0">
                <a:latin typeface="Arial Narrow" panose="020B0606020202030204" pitchFamily="34" charset="0"/>
              </a:rPr>
              <a:t>dt</a:t>
            </a:r>
            <a:r>
              <a:rPr lang="pt-BR" altLang="pt-BR" sz="3200" dirty="0" smtClean="0">
                <a:latin typeface="Arial Narrow" panose="020B0606020202030204" pitchFamily="34" charset="0"/>
              </a:rPr>
              <a:t> = 0, o que implica em </a:t>
            </a:r>
            <a:r>
              <a:rPr lang="en-US" altLang="pt-BR" sz="3200" dirty="0" smtClean="0">
                <a:latin typeface="Arial Narrow" panose="020B0606020202030204" pitchFamily="34" charset="0"/>
                <a:sym typeface="Symbol" panose="05050102010706020507" pitchFamily="18" charset="2"/>
              </a:rPr>
              <a:t></a:t>
            </a:r>
            <a:r>
              <a:rPr lang="pt-BR" altLang="pt-BR" sz="3200" dirty="0" smtClean="0">
                <a:latin typeface="Arial Narrow" panose="020B0606020202030204" pitchFamily="34" charset="0"/>
              </a:rPr>
              <a:t> = </a:t>
            </a:r>
            <a:r>
              <a:rPr lang="en-US" altLang="pt-BR" sz="3200" dirty="0" smtClean="0">
                <a:latin typeface="Arial Narrow" panose="020B0606020202030204" pitchFamily="34" charset="0"/>
                <a:sym typeface="Symbol" panose="05050102010706020507" pitchFamily="18" charset="2"/>
              </a:rPr>
              <a:t></a:t>
            </a:r>
            <a:r>
              <a:rPr lang="pt-BR" altLang="pt-BR" sz="3200" baseline="30000" dirty="0" smtClean="0">
                <a:latin typeface="Arial Narrow" panose="020B0606020202030204" pitchFamily="34" charset="0"/>
              </a:rPr>
              <a:t>e </a:t>
            </a:r>
          </a:p>
          <a:p>
            <a:pPr>
              <a:buFont typeface="Wingdings" panose="05000000000000000000" pitchFamily="2" charset="2"/>
              <a:buNone/>
            </a:pPr>
            <a:r>
              <a:rPr lang="pt-BR" altLang="pt-BR" sz="3200" dirty="0" smtClean="0">
                <a:latin typeface="Arial Narrow" panose="020B0606020202030204" pitchFamily="34" charset="0"/>
              </a:rPr>
              <a:t>Temos dois casos a considerar: </a:t>
            </a:r>
            <a:r>
              <a:rPr lang="pt-BR" altLang="pt-BR" sz="3200" dirty="0" err="1" smtClean="0">
                <a:latin typeface="Arial Narrow" panose="020B0606020202030204" pitchFamily="34" charset="0"/>
              </a:rPr>
              <a:t>ab</a:t>
            </a:r>
            <a:r>
              <a:rPr lang="pt-BR" altLang="pt-BR" sz="3200" dirty="0" smtClean="0">
                <a:latin typeface="Arial Narrow" panose="020B0606020202030204" pitchFamily="34" charset="0"/>
              </a:rPr>
              <a:t>&lt;1 e </a:t>
            </a:r>
            <a:r>
              <a:rPr lang="pt-BR" altLang="pt-BR" sz="3200" dirty="0" err="1" smtClean="0">
                <a:latin typeface="Arial Narrow" panose="020B0606020202030204" pitchFamily="34" charset="0"/>
              </a:rPr>
              <a:t>ab</a:t>
            </a:r>
            <a:r>
              <a:rPr lang="pt-BR" altLang="pt-BR" sz="3200" dirty="0" smtClean="0">
                <a:latin typeface="Arial Narrow" panose="020B0606020202030204" pitchFamily="34" charset="0"/>
              </a:rPr>
              <a:t>&gt;1.</a:t>
            </a:r>
            <a:endParaRPr lang="en-US" altLang="pt-BR" sz="3200" dirty="0">
              <a:latin typeface="Arial Narrow" panose="020B0606020202030204" pitchFamily="34" charset="0"/>
            </a:endParaRPr>
          </a:p>
        </p:txBody>
      </p:sp>
      <p:sp>
        <p:nvSpPr>
          <p:cNvPr id="9" name="Retângulo 8"/>
          <p:cNvSpPr/>
          <p:nvPr/>
        </p:nvSpPr>
        <p:spPr>
          <a:xfrm>
            <a:off x="323056" y="1266146"/>
            <a:ext cx="8497888" cy="1077218"/>
          </a:xfrm>
          <a:prstGeom prst="rect">
            <a:avLst/>
          </a:prstGeom>
        </p:spPr>
        <p:txBody>
          <a:bodyPr wrap="square">
            <a:spAutoFit/>
          </a:bodyPr>
          <a:lstStyle/>
          <a:p>
            <a:pPr>
              <a:buFont typeface="Wingdings" panose="05000000000000000000" pitchFamily="2" charset="2"/>
              <a:buNone/>
            </a:pPr>
            <a:r>
              <a:rPr lang="pt-BR" altLang="pt-BR" sz="3200" dirty="0">
                <a:solidFill>
                  <a:srgbClr val="FF0000"/>
                </a:solidFill>
                <a:latin typeface="Arial Narrow" panose="020B0606020202030204" pitchFamily="34" charset="0"/>
              </a:rPr>
              <a:t>Quando a moeda cresce a uma taxa constante, </a:t>
            </a:r>
            <a:r>
              <a:rPr lang="pt-BR" altLang="pt-BR" sz="3200" b="1" dirty="0">
                <a:solidFill>
                  <a:srgbClr val="FF0000"/>
                </a:solidFill>
                <a:latin typeface="Arial Narrow" panose="020B0606020202030204" pitchFamily="34" charset="0"/>
              </a:rPr>
              <a:t>σ</a:t>
            </a:r>
            <a:r>
              <a:rPr lang="pt-BR" altLang="pt-BR" sz="3200" dirty="0">
                <a:solidFill>
                  <a:srgbClr val="FF0000"/>
                </a:solidFill>
                <a:latin typeface="Arial Narrow" panose="020B0606020202030204" pitchFamily="34" charset="0"/>
              </a:rPr>
              <a:t>, a inflação convergirá ou não para esta taxa?</a:t>
            </a:r>
          </a:p>
        </p:txBody>
      </p:sp>
    </p:spTree>
    <p:extLst>
      <p:ext uri="{BB962C8B-B14F-4D97-AF65-F5344CB8AC3E}">
        <p14:creationId xmlns:p14="http://schemas.microsoft.com/office/powerpoint/2010/main" val="1735807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83775"/>
            <a:ext cx="7886700" cy="654782"/>
          </a:xfrm>
        </p:spPr>
        <p:txBody>
          <a:bodyPr>
            <a:normAutofit fontScale="90000"/>
          </a:bodyPr>
          <a:lstStyle/>
          <a:p>
            <a:pPr algn="ctr"/>
            <a:r>
              <a:rPr lang="pt-BR" dirty="0" smtClean="0"/>
              <a:t>Modelo de </a:t>
            </a:r>
            <a:r>
              <a:rPr lang="pt-BR" dirty="0" err="1" smtClean="0"/>
              <a:t>Cagan</a:t>
            </a:r>
            <a:endParaRPr lang="pt-BR" dirty="0"/>
          </a:p>
        </p:txBody>
      </p:sp>
      <p:sp>
        <p:nvSpPr>
          <p:cNvPr id="4" name="Line 6"/>
          <p:cNvSpPr>
            <a:spLocks noChangeShapeType="1"/>
          </p:cNvSpPr>
          <p:nvPr/>
        </p:nvSpPr>
        <p:spPr bwMode="auto">
          <a:xfrm flipV="1">
            <a:off x="1436915" y="1545770"/>
            <a:ext cx="0" cy="411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t-BR"/>
          </a:p>
        </p:txBody>
      </p:sp>
      <p:sp>
        <p:nvSpPr>
          <p:cNvPr id="5" name="Line 7"/>
          <p:cNvSpPr>
            <a:spLocks noChangeShapeType="1"/>
          </p:cNvSpPr>
          <p:nvPr/>
        </p:nvSpPr>
        <p:spPr bwMode="auto">
          <a:xfrm>
            <a:off x="1436915" y="5682340"/>
            <a:ext cx="5791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t-BR"/>
          </a:p>
        </p:txBody>
      </p:sp>
      <p:sp>
        <p:nvSpPr>
          <p:cNvPr id="6" name="Line 8"/>
          <p:cNvSpPr>
            <a:spLocks noChangeShapeType="1"/>
          </p:cNvSpPr>
          <p:nvPr/>
        </p:nvSpPr>
        <p:spPr bwMode="auto">
          <a:xfrm flipV="1">
            <a:off x="1436917" y="1426026"/>
            <a:ext cx="4267200" cy="426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t-BR"/>
          </a:p>
        </p:txBody>
      </p:sp>
      <p:sp>
        <p:nvSpPr>
          <p:cNvPr id="7" name="Text Box 10"/>
          <p:cNvSpPr txBox="1">
            <a:spLocks noChangeArrowheads="1"/>
          </p:cNvSpPr>
          <p:nvPr/>
        </p:nvSpPr>
        <p:spPr bwMode="auto">
          <a:xfrm>
            <a:off x="6885211" y="5654444"/>
            <a:ext cx="175260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pt-BR" altLang="pt-BR" sz="2500" dirty="0">
                <a:solidFill>
                  <a:schemeClr val="tx2"/>
                </a:solidFill>
                <a:latin typeface="Symbol" panose="05050102010706020507" pitchFamily="18" charset="2"/>
              </a:rPr>
              <a:t>p</a:t>
            </a:r>
            <a:endParaRPr lang="pt-BR" altLang="pt-BR" sz="3600" dirty="0">
              <a:latin typeface="Times New Roman" panose="02020603050405020304" pitchFamily="18" charset="0"/>
            </a:endParaRPr>
          </a:p>
        </p:txBody>
      </p:sp>
      <p:sp>
        <p:nvSpPr>
          <p:cNvPr id="8" name="Text Box 11"/>
          <p:cNvSpPr txBox="1">
            <a:spLocks noChangeArrowheads="1"/>
          </p:cNvSpPr>
          <p:nvPr/>
        </p:nvSpPr>
        <p:spPr bwMode="auto">
          <a:xfrm>
            <a:off x="903515" y="1545770"/>
            <a:ext cx="129540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pt-BR" altLang="pt-BR" sz="2500">
                <a:solidFill>
                  <a:schemeClr val="tx2"/>
                </a:solidFill>
                <a:latin typeface="Symbol" panose="05050102010706020507" pitchFamily="18" charset="2"/>
              </a:rPr>
              <a:t>p</a:t>
            </a:r>
            <a:r>
              <a:rPr lang="pt-BR" altLang="pt-BR" sz="2500" baseline="30000">
                <a:solidFill>
                  <a:schemeClr val="tx2"/>
                </a:solidFill>
                <a:latin typeface="Arial Narrow" panose="020B0606020202030204" pitchFamily="34" charset="0"/>
              </a:rPr>
              <a:t>e</a:t>
            </a:r>
            <a:endParaRPr lang="pt-BR" altLang="pt-BR" sz="3600">
              <a:latin typeface="Times New Roman" panose="02020603050405020304" pitchFamily="18" charset="0"/>
            </a:endParaRPr>
          </a:p>
        </p:txBody>
      </p:sp>
      <p:sp>
        <p:nvSpPr>
          <p:cNvPr id="9" name="Text Box 12"/>
          <p:cNvSpPr txBox="1">
            <a:spLocks noChangeArrowheads="1"/>
          </p:cNvSpPr>
          <p:nvPr/>
        </p:nvSpPr>
        <p:spPr bwMode="auto">
          <a:xfrm>
            <a:off x="5627915" y="1164770"/>
            <a:ext cx="274320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pt-BR" altLang="pt-BR" sz="2500">
                <a:solidFill>
                  <a:schemeClr val="tx2"/>
                </a:solidFill>
                <a:latin typeface="Symbol" panose="05050102010706020507" pitchFamily="18" charset="2"/>
              </a:rPr>
              <a:t>p =</a:t>
            </a:r>
            <a:r>
              <a:rPr lang="pt-BR" altLang="pt-BR" sz="2500">
                <a:solidFill>
                  <a:schemeClr val="tx2"/>
                </a:solidFill>
                <a:latin typeface="Arial" panose="020B0604020202020204" pitchFamily="34" charset="0"/>
              </a:rPr>
              <a:t> </a:t>
            </a:r>
            <a:r>
              <a:rPr lang="pt-BR" altLang="pt-BR" sz="2500">
                <a:solidFill>
                  <a:schemeClr val="tx2"/>
                </a:solidFill>
                <a:latin typeface="Symbol" panose="05050102010706020507" pitchFamily="18" charset="2"/>
              </a:rPr>
              <a:t>p</a:t>
            </a:r>
            <a:r>
              <a:rPr lang="pt-BR" altLang="pt-BR" sz="2500" baseline="30000">
                <a:solidFill>
                  <a:schemeClr val="tx2"/>
                </a:solidFill>
                <a:latin typeface="Arial Narrow" panose="020B0606020202030204" pitchFamily="34" charset="0"/>
              </a:rPr>
              <a:t>e</a:t>
            </a:r>
            <a:r>
              <a:rPr lang="pt-BR" altLang="pt-BR" sz="2500">
                <a:solidFill>
                  <a:schemeClr val="tx2"/>
                </a:solidFill>
                <a:latin typeface="Arial Narrow" panose="020B0606020202030204" pitchFamily="34" charset="0"/>
              </a:rPr>
              <a:t>(d</a:t>
            </a:r>
            <a:r>
              <a:rPr lang="pt-BR" altLang="pt-BR" sz="2500">
                <a:solidFill>
                  <a:schemeClr val="tx2"/>
                </a:solidFill>
                <a:latin typeface="Symbol" panose="05050102010706020507" pitchFamily="18" charset="2"/>
              </a:rPr>
              <a:t>p</a:t>
            </a:r>
            <a:r>
              <a:rPr lang="pt-BR" altLang="pt-BR" sz="2500" baseline="30000">
                <a:solidFill>
                  <a:schemeClr val="tx2"/>
                </a:solidFill>
                <a:latin typeface="Arial Narrow" panose="020B0606020202030204" pitchFamily="34" charset="0"/>
              </a:rPr>
              <a:t>e</a:t>
            </a:r>
            <a:r>
              <a:rPr lang="pt-BR" altLang="pt-BR" sz="2500">
                <a:solidFill>
                  <a:schemeClr val="tx2"/>
                </a:solidFill>
                <a:latin typeface="Arial Narrow" panose="020B0606020202030204" pitchFamily="34" charset="0"/>
              </a:rPr>
              <a:t>/dt = 0)</a:t>
            </a:r>
          </a:p>
        </p:txBody>
      </p:sp>
      <p:sp>
        <p:nvSpPr>
          <p:cNvPr id="10" name="Text Box 13"/>
          <p:cNvSpPr txBox="1">
            <a:spLocks noChangeArrowheads="1"/>
          </p:cNvSpPr>
          <p:nvPr/>
        </p:nvSpPr>
        <p:spPr bwMode="auto">
          <a:xfrm>
            <a:off x="5856515" y="3145970"/>
            <a:ext cx="2971800" cy="190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spcBef>
                <a:spcPct val="20000"/>
              </a:spcBef>
            </a:pPr>
            <a:r>
              <a:rPr lang="pt-BR" altLang="pt-BR" sz="2100">
                <a:solidFill>
                  <a:schemeClr val="tx2"/>
                </a:solidFill>
                <a:latin typeface="Symbol" panose="05050102010706020507" pitchFamily="18" charset="2"/>
              </a:rPr>
              <a:t> </a:t>
            </a:r>
          </a:p>
          <a:p>
            <a:pPr>
              <a:lnSpc>
                <a:spcPct val="90000"/>
              </a:lnSpc>
              <a:spcBef>
                <a:spcPct val="20000"/>
              </a:spcBef>
            </a:pPr>
            <a:r>
              <a:rPr lang="pt-BR" altLang="pt-BR" sz="2100">
                <a:solidFill>
                  <a:schemeClr val="tx2"/>
                </a:solidFill>
                <a:latin typeface="Symbol" panose="05050102010706020507" pitchFamily="18" charset="2"/>
                <a:sym typeface="Symbol" panose="05050102010706020507" pitchFamily="18" charset="2"/>
              </a:rPr>
              <a:t></a:t>
            </a:r>
            <a:r>
              <a:rPr lang="pt-BR" altLang="pt-BR" sz="2100" baseline="30000">
                <a:solidFill>
                  <a:schemeClr val="tx2"/>
                </a:solidFill>
                <a:latin typeface="Arial Narrow" panose="020B0606020202030204" pitchFamily="34" charset="0"/>
              </a:rPr>
              <a:t>e</a:t>
            </a:r>
            <a:r>
              <a:rPr lang="pt-BR" altLang="pt-BR" sz="2100">
                <a:solidFill>
                  <a:schemeClr val="tx2"/>
                </a:solidFill>
                <a:latin typeface="Arial" panose="020B0604020202020204" pitchFamily="34" charset="0"/>
              </a:rPr>
              <a:t> = </a:t>
            </a:r>
            <a:r>
              <a:rPr lang="pt-BR" altLang="pt-BR" sz="2100">
                <a:solidFill>
                  <a:schemeClr val="tx2"/>
                </a:solidFill>
                <a:latin typeface="Symbol" panose="05050102010706020507" pitchFamily="18" charset="2"/>
              </a:rPr>
              <a:t>p </a:t>
            </a:r>
            <a:r>
              <a:rPr lang="pt-BR" altLang="pt-BR" sz="2100">
                <a:solidFill>
                  <a:schemeClr val="tx2"/>
                </a:solidFill>
                <a:latin typeface="Arial" panose="020B0604020202020204" pitchFamily="34" charset="0"/>
              </a:rPr>
              <a:t>– (1/ab)</a:t>
            </a:r>
            <a:r>
              <a:rPr lang="en-US" altLang="pt-BR" sz="2100">
                <a:solidFill>
                  <a:schemeClr val="tx2"/>
                </a:solidFill>
                <a:latin typeface="Arial" panose="020B0604020202020204" pitchFamily="34" charset="0"/>
              </a:rPr>
              <a:t>.</a:t>
            </a:r>
            <a:r>
              <a:rPr lang="pt-BR" altLang="pt-BR" sz="2100">
                <a:solidFill>
                  <a:schemeClr val="tx2"/>
                </a:solidFill>
                <a:latin typeface="Symbol" panose="05050102010706020507" pitchFamily="18" charset="2"/>
              </a:rPr>
              <a:t>(p </a:t>
            </a:r>
            <a:r>
              <a:rPr lang="pt-BR" altLang="pt-BR" sz="2100">
                <a:solidFill>
                  <a:schemeClr val="tx2"/>
                </a:solidFill>
                <a:latin typeface="Arial" panose="020B0604020202020204" pitchFamily="34" charset="0"/>
              </a:rPr>
              <a:t>– </a:t>
            </a:r>
            <a:r>
              <a:rPr lang="pt-BR" altLang="pt-BR" sz="2100">
                <a:solidFill>
                  <a:schemeClr val="tx2"/>
                </a:solidFill>
                <a:latin typeface="Symbol" panose="05050102010706020507" pitchFamily="18" charset="2"/>
              </a:rPr>
              <a:t>s)</a:t>
            </a:r>
            <a:endParaRPr lang="pt-BR" altLang="pt-BR" sz="2100">
              <a:solidFill>
                <a:schemeClr val="tx2"/>
              </a:solidFill>
              <a:latin typeface="Arial" panose="020B0604020202020204" pitchFamily="34" charset="0"/>
            </a:endParaRPr>
          </a:p>
          <a:p>
            <a:pPr>
              <a:lnSpc>
                <a:spcPct val="90000"/>
              </a:lnSpc>
              <a:spcBef>
                <a:spcPct val="20000"/>
              </a:spcBef>
            </a:pPr>
            <a:endParaRPr lang="pt-BR" altLang="pt-BR" sz="2100">
              <a:solidFill>
                <a:schemeClr val="tx2"/>
              </a:solidFill>
              <a:latin typeface="Arial" panose="020B0604020202020204" pitchFamily="34" charset="0"/>
            </a:endParaRPr>
          </a:p>
          <a:p>
            <a:pPr>
              <a:spcBef>
                <a:spcPct val="50000"/>
              </a:spcBef>
            </a:pPr>
            <a:endParaRPr lang="pt-BR" altLang="pt-BR" sz="3600">
              <a:latin typeface="Times New Roman" panose="02020603050405020304" pitchFamily="18" charset="0"/>
            </a:endParaRPr>
          </a:p>
        </p:txBody>
      </p:sp>
      <p:sp>
        <p:nvSpPr>
          <p:cNvPr id="11" name="Line 14"/>
          <p:cNvSpPr>
            <a:spLocks noChangeShapeType="1"/>
          </p:cNvSpPr>
          <p:nvPr/>
        </p:nvSpPr>
        <p:spPr bwMode="auto">
          <a:xfrm>
            <a:off x="2427515" y="2383970"/>
            <a:ext cx="3352800" cy="1447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t-BR"/>
          </a:p>
        </p:txBody>
      </p:sp>
      <p:sp>
        <p:nvSpPr>
          <p:cNvPr id="12" name="Line 15"/>
          <p:cNvSpPr>
            <a:spLocks noChangeShapeType="1"/>
          </p:cNvSpPr>
          <p:nvPr/>
        </p:nvSpPr>
        <p:spPr bwMode="auto">
          <a:xfrm flipH="1" flipV="1">
            <a:off x="4332515" y="3222170"/>
            <a:ext cx="228600" cy="76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t-BR"/>
          </a:p>
        </p:txBody>
      </p:sp>
      <p:sp>
        <p:nvSpPr>
          <p:cNvPr id="13" name="Line 16"/>
          <p:cNvSpPr>
            <a:spLocks noChangeShapeType="1"/>
          </p:cNvSpPr>
          <p:nvPr/>
        </p:nvSpPr>
        <p:spPr bwMode="auto">
          <a:xfrm flipH="1" flipV="1">
            <a:off x="4789715" y="3374570"/>
            <a:ext cx="304800" cy="1524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t-BR"/>
          </a:p>
        </p:txBody>
      </p:sp>
      <p:sp>
        <p:nvSpPr>
          <p:cNvPr id="14" name="Line 18"/>
          <p:cNvSpPr>
            <a:spLocks noChangeShapeType="1"/>
          </p:cNvSpPr>
          <p:nvPr/>
        </p:nvSpPr>
        <p:spPr bwMode="auto">
          <a:xfrm>
            <a:off x="3341915" y="2764970"/>
            <a:ext cx="304800" cy="1524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t-BR"/>
          </a:p>
        </p:txBody>
      </p:sp>
      <p:sp>
        <p:nvSpPr>
          <p:cNvPr id="15" name="Line 19"/>
          <p:cNvSpPr>
            <a:spLocks noChangeShapeType="1"/>
          </p:cNvSpPr>
          <p:nvPr/>
        </p:nvSpPr>
        <p:spPr bwMode="auto">
          <a:xfrm>
            <a:off x="2808515" y="2536370"/>
            <a:ext cx="304800" cy="1524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t-BR"/>
          </a:p>
        </p:txBody>
      </p:sp>
      <p:sp>
        <p:nvSpPr>
          <p:cNvPr id="16" name="Line 20"/>
          <p:cNvSpPr>
            <a:spLocks noChangeShapeType="1"/>
          </p:cNvSpPr>
          <p:nvPr/>
        </p:nvSpPr>
        <p:spPr bwMode="auto">
          <a:xfrm>
            <a:off x="4027715" y="3069770"/>
            <a:ext cx="0" cy="26670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t-BR"/>
          </a:p>
        </p:txBody>
      </p:sp>
      <p:sp>
        <p:nvSpPr>
          <p:cNvPr id="17" name="Line 21"/>
          <p:cNvSpPr>
            <a:spLocks noChangeShapeType="1"/>
          </p:cNvSpPr>
          <p:nvPr/>
        </p:nvSpPr>
        <p:spPr bwMode="auto">
          <a:xfrm flipH="1">
            <a:off x="1436915" y="3069770"/>
            <a:ext cx="25908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t-BR"/>
          </a:p>
        </p:txBody>
      </p:sp>
      <p:sp>
        <p:nvSpPr>
          <p:cNvPr id="18" name="Text Box 22"/>
          <p:cNvSpPr txBox="1">
            <a:spLocks noChangeArrowheads="1"/>
          </p:cNvSpPr>
          <p:nvPr/>
        </p:nvSpPr>
        <p:spPr bwMode="auto">
          <a:xfrm>
            <a:off x="903515" y="2764970"/>
            <a:ext cx="129540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pt-BR" altLang="pt-BR" sz="2500">
                <a:solidFill>
                  <a:schemeClr val="tx2"/>
                </a:solidFill>
                <a:latin typeface="Symbol" panose="05050102010706020507" pitchFamily="18" charset="2"/>
                <a:sym typeface="Symbol" panose="05050102010706020507" pitchFamily="18" charset="2"/>
              </a:rPr>
              <a:t></a:t>
            </a:r>
            <a:endParaRPr lang="pt-BR" altLang="pt-BR" sz="3600">
              <a:latin typeface="Times New Roman" panose="02020603050405020304" pitchFamily="18" charset="0"/>
            </a:endParaRPr>
          </a:p>
        </p:txBody>
      </p:sp>
      <p:sp>
        <p:nvSpPr>
          <p:cNvPr id="19" name="Text Box 23"/>
          <p:cNvSpPr txBox="1">
            <a:spLocks noChangeArrowheads="1"/>
          </p:cNvSpPr>
          <p:nvPr/>
        </p:nvSpPr>
        <p:spPr bwMode="auto">
          <a:xfrm>
            <a:off x="3875315" y="5584370"/>
            <a:ext cx="129540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pt-BR" altLang="pt-BR" sz="2500">
                <a:solidFill>
                  <a:schemeClr val="tx2"/>
                </a:solidFill>
                <a:latin typeface="Symbol" panose="05050102010706020507" pitchFamily="18" charset="2"/>
                <a:sym typeface="Symbol" panose="05050102010706020507" pitchFamily="18" charset="2"/>
              </a:rPr>
              <a:t></a:t>
            </a:r>
            <a:endParaRPr lang="pt-BR" altLang="pt-BR" sz="3600">
              <a:latin typeface="Times New Roman" panose="02020603050405020304" pitchFamily="18" charset="0"/>
            </a:endParaRPr>
          </a:p>
        </p:txBody>
      </p:sp>
      <p:sp>
        <p:nvSpPr>
          <p:cNvPr id="20" name="Text Box 24"/>
          <p:cNvSpPr txBox="1">
            <a:spLocks noChangeArrowheads="1"/>
          </p:cNvSpPr>
          <p:nvPr/>
        </p:nvSpPr>
        <p:spPr bwMode="auto">
          <a:xfrm>
            <a:off x="4256315" y="3450770"/>
            <a:ext cx="3886200" cy="149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spcBef>
                <a:spcPct val="20000"/>
              </a:spcBef>
            </a:pPr>
            <a:r>
              <a:rPr lang="pt-BR" altLang="pt-BR" sz="2100">
                <a:solidFill>
                  <a:schemeClr val="tx2"/>
                </a:solidFill>
                <a:latin typeface="Symbol" panose="05050102010706020507" pitchFamily="18" charset="2"/>
              </a:rPr>
              <a:t> </a:t>
            </a:r>
          </a:p>
          <a:p>
            <a:pPr>
              <a:lnSpc>
                <a:spcPct val="90000"/>
              </a:lnSpc>
              <a:spcBef>
                <a:spcPct val="20000"/>
              </a:spcBef>
            </a:pPr>
            <a:r>
              <a:rPr lang="en-US" altLang="pt-BR" sz="2800" b="1">
                <a:solidFill>
                  <a:schemeClr val="tx2"/>
                </a:solidFill>
                <a:latin typeface="Arial" panose="020B0604020202020204" pitchFamily="34" charset="0"/>
              </a:rPr>
              <a:t>ab&lt;1</a:t>
            </a:r>
            <a:endParaRPr lang="pt-BR" altLang="pt-BR" sz="2800" b="1">
              <a:solidFill>
                <a:schemeClr val="tx2"/>
              </a:solidFill>
              <a:latin typeface="Arial" panose="020B0604020202020204" pitchFamily="34" charset="0"/>
            </a:endParaRPr>
          </a:p>
          <a:p>
            <a:pPr>
              <a:spcBef>
                <a:spcPct val="50000"/>
              </a:spcBef>
            </a:pPr>
            <a:endParaRPr lang="pt-BR" altLang="pt-BR" sz="2800" b="1">
              <a:latin typeface="Times New Roman" panose="02020603050405020304" pitchFamily="18" charset="0"/>
            </a:endParaRPr>
          </a:p>
        </p:txBody>
      </p:sp>
    </p:spTree>
    <p:extLst>
      <p:ext uri="{BB962C8B-B14F-4D97-AF65-F5344CB8AC3E}">
        <p14:creationId xmlns:p14="http://schemas.microsoft.com/office/powerpoint/2010/main" val="6292771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83775"/>
            <a:ext cx="7886700" cy="654782"/>
          </a:xfrm>
        </p:spPr>
        <p:txBody>
          <a:bodyPr>
            <a:normAutofit fontScale="90000"/>
          </a:bodyPr>
          <a:lstStyle/>
          <a:p>
            <a:pPr algn="ctr"/>
            <a:r>
              <a:rPr lang="pt-BR" dirty="0" smtClean="0"/>
              <a:t>Modelo de </a:t>
            </a:r>
            <a:r>
              <a:rPr lang="pt-BR" dirty="0" err="1" smtClean="0"/>
              <a:t>Cagan</a:t>
            </a:r>
            <a:endParaRPr lang="pt-BR" dirty="0"/>
          </a:p>
        </p:txBody>
      </p:sp>
      <p:sp>
        <p:nvSpPr>
          <p:cNvPr id="3" name="Line 3"/>
          <p:cNvSpPr>
            <a:spLocks noChangeShapeType="1"/>
          </p:cNvSpPr>
          <p:nvPr/>
        </p:nvSpPr>
        <p:spPr bwMode="auto">
          <a:xfrm flipV="1">
            <a:off x="1469569" y="1687290"/>
            <a:ext cx="0" cy="411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t-BR"/>
          </a:p>
        </p:txBody>
      </p:sp>
      <p:sp>
        <p:nvSpPr>
          <p:cNvPr id="4" name="Line 4"/>
          <p:cNvSpPr>
            <a:spLocks noChangeShapeType="1"/>
          </p:cNvSpPr>
          <p:nvPr/>
        </p:nvSpPr>
        <p:spPr bwMode="auto">
          <a:xfrm>
            <a:off x="1469575" y="5791202"/>
            <a:ext cx="5791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t-BR"/>
          </a:p>
        </p:txBody>
      </p:sp>
      <p:sp>
        <p:nvSpPr>
          <p:cNvPr id="5" name="Line 5"/>
          <p:cNvSpPr>
            <a:spLocks noChangeShapeType="1"/>
          </p:cNvSpPr>
          <p:nvPr/>
        </p:nvSpPr>
        <p:spPr bwMode="auto">
          <a:xfrm flipV="1">
            <a:off x="1447799" y="1524002"/>
            <a:ext cx="4267200" cy="426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t-BR"/>
          </a:p>
        </p:txBody>
      </p:sp>
      <p:sp>
        <p:nvSpPr>
          <p:cNvPr id="6" name="Text Box 7"/>
          <p:cNvSpPr txBox="1">
            <a:spLocks noChangeArrowheads="1"/>
          </p:cNvSpPr>
          <p:nvPr/>
        </p:nvSpPr>
        <p:spPr bwMode="auto">
          <a:xfrm>
            <a:off x="6857999" y="5638802"/>
            <a:ext cx="175260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pt-BR" altLang="pt-BR" sz="2500">
                <a:solidFill>
                  <a:schemeClr val="tx2"/>
                </a:solidFill>
                <a:latin typeface="Symbol" panose="05050102010706020507" pitchFamily="18" charset="2"/>
              </a:rPr>
              <a:t>p</a:t>
            </a:r>
            <a:endParaRPr lang="pt-BR" altLang="pt-BR" sz="3600">
              <a:latin typeface="Times New Roman" panose="02020603050405020304" pitchFamily="18" charset="0"/>
            </a:endParaRPr>
          </a:p>
        </p:txBody>
      </p:sp>
      <p:sp>
        <p:nvSpPr>
          <p:cNvPr id="7" name="Text Box 8"/>
          <p:cNvSpPr txBox="1">
            <a:spLocks noChangeArrowheads="1"/>
          </p:cNvSpPr>
          <p:nvPr/>
        </p:nvSpPr>
        <p:spPr bwMode="auto">
          <a:xfrm>
            <a:off x="990599" y="1600202"/>
            <a:ext cx="129540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pt-BR" altLang="pt-BR" sz="2500">
                <a:solidFill>
                  <a:schemeClr val="tx2"/>
                </a:solidFill>
                <a:latin typeface="Symbol" panose="05050102010706020507" pitchFamily="18" charset="2"/>
              </a:rPr>
              <a:t>p</a:t>
            </a:r>
            <a:r>
              <a:rPr lang="pt-BR" altLang="pt-BR" sz="2500" baseline="30000">
                <a:solidFill>
                  <a:schemeClr val="tx2"/>
                </a:solidFill>
                <a:latin typeface="Arial Narrow" panose="020B0606020202030204" pitchFamily="34" charset="0"/>
              </a:rPr>
              <a:t>e</a:t>
            </a:r>
            <a:endParaRPr lang="pt-BR" altLang="pt-BR" sz="3600">
              <a:latin typeface="Times New Roman" panose="02020603050405020304" pitchFamily="18" charset="0"/>
            </a:endParaRPr>
          </a:p>
        </p:txBody>
      </p:sp>
      <p:sp>
        <p:nvSpPr>
          <p:cNvPr id="8" name="Text Box 9"/>
          <p:cNvSpPr txBox="1">
            <a:spLocks noChangeArrowheads="1"/>
          </p:cNvSpPr>
          <p:nvPr/>
        </p:nvSpPr>
        <p:spPr bwMode="auto">
          <a:xfrm>
            <a:off x="5638799" y="1219202"/>
            <a:ext cx="99060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pt-BR" altLang="pt-BR" sz="2500">
                <a:solidFill>
                  <a:schemeClr val="tx2"/>
                </a:solidFill>
                <a:latin typeface="Symbol" panose="05050102010706020507" pitchFamily="18" charset="2"/>
              </a:rPr>
              <a:t>p =</a:t>
            </a:r>
            <a:r>
              <a:rPr lang="pt-BR" altLang="pt-BR" sz="2500">
                <a:solidFill>
                  <a:schemeClr val="tx2"/>
                </a:solidFill>
                <a:latin typeface="Arial" panose="020B0604020202020204" pitchFamily="34" charset="0"/>
              </a:rPr>
              <a:t> </a:t>
            </a:r>
            <a:r>
              <a:rPr lang="pt-BR" altLang="pt-BR" sz="2500">
                <a:solidFill>
                  <a:schemeClr val="tx2"/>
                </a:solidFill>
                <a:latin typeface="Symbol" panose="05050102010706020507" pitchFamily="18" charset="2"/>
              </a:rPr>
              <a:t>p</a:t>
            </a:r>
            <a:r>
              <a:rPr lang="pt-BR" altLang="pt-BR" sz="2500" baseline="30000">
                <a:solidFill>
                  <a:schemeClr val="tx2"/>
                </a:solidFill>
                <a:latin typeface="Arial Narrow" panose="020B0606020202030204" pitchFamily="34" charset="0"/>
              </a:rPr>
              <a:t>e</a:t>
            </a:r>
            <a:endParaRPr lang="pt-BR" altLang="pt-BR" sz="3600">
              <a:latin typeface="Times New Roman" panose="02020603050405020304" pitchFamily="18" charset="0"/>
            </a:endParaRPr>
          </a:p>
        </p:txBody>
      </p:sp>
      <p:sp>
        <p:nvSpPr>
          <p:cNvPr id="9" name="Text Box 10"/>
          <p:cNvSpPr txBox="1">
            <a:spLocks noChangeArrowheads="1"/>
          </p:cNvSpPr>
          <p:nvPr/>
        </p:nvSpPr>
        <p:spPr bwMode="auto">
          <a:xfrm>
            <a:off x="5943599" y="1981202"/>
            <a:ext cx="2971800" cy="190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spcBef>
                <a:spcPct val="20000"/>
              </a:spcBef>
            </a:pPr>
            <a:r>
              <a:rPr lang="pt-BR" altLang="pt-BR" sz="2100">
                <a:solidFill>
                  <a:schemeClr val="tx2"/>
                </a:solidFill>
                <a:latin typeface="Symbol" panose="05050102010706020507" pitchFamily="18" charset="2"/>
              </a:rPr>
              <a:t> </a:t>
            </a:r>
          </a:p>
          <a:p>
            <a:pPr>
              <a:lnSpc>
                <a:spcPct val="90000"/>
              </a:lnSpc>
              <a:spcBef>
                <a:spcPct val="20000"/>
              </a:spcBef>
            </a:pPr>
            <a:r>
              <a:rPr lang="pt-BR" altLang="pt-BR" sz="2100">
                <a:solidFill>
                  <a:schemeClr val="tx2"/>
                </a:solidFill>
                <a:latin typeface="Symbol" panose="05050102010706020507" pitchFamily="18" charset="2"/>
                <a:sym typeface="Symbol" panose="05050102010706020507" pitchFamily="18" charset="2"/>
              </a:rPr>
              <a:t></a:t>
            </a:r>
            <a:r>
              <a:rPr lang="pt-BR" altLang="pt-BR" sz="2100" baseline="30000">
                <a:solidFill>
                  <a:schemeClr val="tx2"/>
                </a:solidFill>
                <a:latin typeface="Arial Narrow" panose="020B0606020202030204" pitchFamily="34" charset="0"/>
              </a:rPr>
              <a:t>e</a:t>
            </a:r>
            <a:r>
              <a:rPr lang="pt-BR" altLang="pt-BR" sz="2100">
                <a:solidFill>
                  <a:schemeClr val="tx2"/>
                </a:solidFill>
                <a:latin typeface="Arial" panose="020B0604020202020204" pitchFamily="34" charset="0"/>
              </a:rPr>
              <a:t> = </a:t>
            </a:r>
            <a:r>
              <a:rPr lang="pt-BR" altLang="pt-BR" sz="2100">
                <a:solidFill>
                  <a:schemeClr val="tx2"/>
                </a:solidFill>
                <a:latin typeface="Symbol" panose="05050102010706020507" pitchFamily="18" charset="2"/>
              </a:rPr>
              <a:t>p </a:t>
            </a:r>
            <a:r>
              <a:rPr lang="pt-BR" altLang="pt-BR" sz="2100">
                <a:solidFill>
                  <a:schemeClr val="tx2"/>
                </a:solidFill>
                <a:latin typeface="Arial" panose="020B0604020202020204" pitchFamily="34" charset="0"/>
              </a:rPr>
              <a:t>– (1/ab)</a:t>
            </a:r>
            <a:r>
              <a:rPr lang="en-US" altLang="pt-BR" sz="2100">
                <a:solidFill>
                  <a:schemeClr val="tx2"/>
                </a:solidFill>
                <a:latin typeface="Arial" panose="020B0604020202020204" pitchFamily="34" charset="0"/>
              </a:rPr>
              <a:t>.</a:t>
            </a:r>
            <a:r>
              <a:rPr lang="pt-BR" altLang="pt-BR" sz="2100">
                <a:solidFill>
                  <a:schemeClr val="tx2"/>
                </a:solidFill>
                <a:latin typeface="Symbol" panose="05050102010706020507" pitchFamily="18" charset="2"/>
              </a:rPr>
              <a:t>(p </a:t>
            </a:r>
            <a:r>
              <a:rPr lang="pt-BR" altLang="pt-BR" sz="2100">
                <a:solidFill>
                  <a:schemeClr val="tx2"/>
                </a:solidFill>
                <a:latin typeface="Arial" panose="020B0604020202020204" pitchFamily="34" charset="0"/>
              </a:rPr>
              <a:t>– </a:t>
            </a:r>
            <a:r>
              <a:rPr lang="pt-BR" altLang="pt-BR" sz="2100">
                <a:solidFill>
                  <a:schemeClr val="tx2"/>
                </a:solidFill>
                <a:latin typeface="Symbol" panose="05050102010706020507" pitchFamily="18" charset="2"/>
              </a:rPr>
              <a:t>s)</a:t>
            </a:r>
            <a:endParaRPr lang="pt-BR" altLang="pt-BR" sz="2100">
              <a:solidFill>
                <a:schemeClr val="tx2"/>
              </a:solidFill>
              <a:latin typeface="Arial" panose="020B0604020202020204" pitchFamily="34" charset="0"/>
            </a:endParaRPr>
          </a:p>
          <a:p>
            <a:pPr>
              <a:lnSpc>
                <a:spcPct val="90000"/>
              </a:lnSpc>
              <a:spcBef>
                <a:spcPct val="20000"/>
              </a:spcBef>
            </a:pPr>
            <a:endParaRPr lang="pt-BR" altLang="pt-BR" sz="2100">
              <a:solidFill>
                <a:schemeClr val="tx2"/>
              </a:solidFill>
              <a:latin typeface="Arial" panose="020B0604020202020204" pitchFamily="34" charset="0"/>
            </a:endParaRPr>
          </a:p>
          <a:p>
            <a:pPr>
              <a:spcBef>
                <a:spcPct val="50000"/>
              </a:spcBef>
            </a:pPr>
            <a:endParaRPr lang="pt-BR" altLang="pt-BR" sz="3600">
              <a:latin typeface="Times New Roman" panose="02020603050405020304" pitchFamily="18" charset="0"/>
            </a:endParaRPr>
          </a:p>
        </p:txBody>
      </p:sp>
      <p:sp>
        <p:nvSpPr>
          <p:cNvPr id="10" name="Line 11"/>
          <p:cNvSpPr>
            <a:spLocks noChangeShapeType="1"/>
          </p:cNvSpPr>
          <p:nvPr/>
        </p:nvSpPr>
        <p:spPr bwMode="auto">
          <a:xfrm flipV="1">
            <a:off x="2209799" y="2438402"/>
            <a:ext cx="3886200" cy="1295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t-BR"/>
          </a:p>
        </p:txBody>
      </p:sp>
      <p:sp>
        <p:nvSpPr>
          <p:cNvPr id="11" name="Line 12"/>
          <p:cNvSpPr>
            <a:spLocks noChangeShapeType="1"/>
          </p:cNvSpPr>
          <p:nvPr/>
        </p:nvSpPr>
        <p:spPr bwMode="auto">
          <a:xfrm flipV="1">
            <a:off x="4495799" y="2895602"/>
            <a:ext cx="228600" cy="76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t-BR"/>
          </a:p>
        </p:txBody>
      </p:sp>
      <p:sp>
        <p:nvSpPr>
          <p:cNvPr id="12" name="Line 13"/>
          <p:cNvSpPr>
            <a:spLocks noChangeShapeType="1"/>
          </p:cNvSpPr>
          <p:nvPr/>
        </p:nvSpPr>
        <p:spPr bwMode="auto">
          <a:xfrm flipV="1">
            <a:off x="5105399" y="2667002"/>
            <a:ext cx="228600" cy="76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t-BR"/>
          </a:p>
        </p:txBody>
      </p:sp>
      <p:sp>
        <p:nvSpPr>
          <p:cNvPr id="13" name="Line 14"/>
          <p:cNvSpPr>
            <a:spLocks noChangeShapeType="1"/>
          </p:cNvSpPr>
          <p:nvPr/>
        </p:nvSpPr>
        <p:spPr bwMode="auto">
          <a:xfrm flipH="1">
            <a:off x="3352799" y="3276602"/>
            <a:ext cx="228600" cy="76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t-BR"/>
          </a:p>
        </p:txBody>
      </p:sp>
      <p:sp>
        <p:nvSpPr>
          <p:cNvPr id="14" name="Line 15"/>
          <p:cNvSpPr>
            <a:spLocks noChangeShapeType="1"/>
          </p:cNvSpPr>
          <p:nvPr/>
        </p:nvSpPr>
        <p:spPr bwMode="auto">
          <a:xfrm flipH="1">
            <a:off x="2743199" y="3505202"/>
            <a:ext cx="228600" cy="76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t-BR"/>
          </a:p>
        </p:txBody>
      </p:sp>
      <p:sp>
        <p:nvSpPr>
          <p:cNvPr id="15" name="Line 16"/>
          <p:cNvSpPr>
            <a:spLocks noChangeShapeType="1"/>
          </p:cNvSpPr>
          <p:nvPr/>
        </p:nvSpPr>
        <p:spPr bwMode="auto">
          <a:xfrm>
            <a:off x="4114799" y="3124202"/>
            <a:ext cx="0" cy="26670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t-BR"/>
          </a:p>
        </p:txBody>
      </p:sp>
      <p:sp>
        <p:nvSpPr>
          <p:cNvPr id="16" name="Line 17"/>
          <p:cNvSpPr>
            <a:spLocks noChangeShapeType="1"/>
          </p:cNvSpPr>
          <p:nvPr/>
        </p:nvSpPr>
        <p:spPr bwMode="auto">
          <a:xfrm flipH="1">
            <a:off x="1523999" y="3124202"/>
            <a:ext cx="25908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pt-BR"/>
          </a:p>
        </p:txBody>
      </p:sp>
      <p:sp>
        <p:nvSpPr>
          <p:cNvPr id="17" name="Text Box 18"/>
          <p:cNvSpPr txBox="1">
            <a:spLocks noChangeArrowheads="1"/>
          </p:cNvSpPr>
          <p:nvPr/>
        </p:nvSpPr>
        <p:spPr bwMode="auto">
          <a:xfrm>
            <a:off x="990599" y="2819402"/>
            <a:ext cx="129540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pt-BR" altLang="pt-BR" sz="2500">
                <a:solidFill>
                  <a:schemeClr val="tx2"/>
                </a:solidFill>
                <a:latin typeface="Symbol" panose="05050102010706020507" pitchFamily="18" charset="2"/>
                <a:sym typeface="Symbol" panose="05050102010706020507" pitchFamily="18" charset="2"/>
              </a:rPr>
              <a:t></a:t>
            </a:r>
            <a:endParaRPr lang="pt-BR" altLang="pt-BR" sz="3600">
              <a:latin typeface="Times New Roman" panose="02020603050405020304" pitchFamily="18" charset="0"/>
            </a:endParaRPr>
          </a:p>
        </p:txBody>
      </p:sp>
      <p:sp>
        <p:nvSpPr>
          <p:cNvPr id="18" name="Text Box 19"/>
          <p:cNvSpPr txBox="1">
            <a:spLocks noChangeArrowheads="1"/>
          </p:cNvSpPr>
          <p:nvPr/>
        </p:nvSpPr>
        <p:spPr bwMode="auto">
          <a:xfrm>
            <a:off x="3962399" y="5638802"/>
            <a:ext cx="129540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pt-BR" altLang="pt-BR" sz="2500">
                <a:solidFill>
                  <a:schemeClr val="tx2"/>
                </a:solidFill>
                <a:latin typeface="Symbol" panose="05050102010706020507" pitchFamily="18" charset="2"/>
                <a:sym typeface="Symbol" panose="05050102010706020507" pitchFamily="18" charset="2"/>
              </a:rPr>
              <a:t></a:t>
            </a:r>
            <a:endParaRPr lang="pt-BR" altLang="pt-BR" sz="3600">
              <a:latin typeface="Times New Roman" panose="02020603050405020304" pitchFamily="18" charset="0"/>
            </a:endParaRPr>
          </a:p>
        </p:txBody>
      </p:sp>
      <p:sp>
        <p:nvSpPr>
          <p:cNvPr id="19" name="Text Box 20"/>
          <p:cNvSpPr txBox="1">
            <a:spLocks noChangeArrowheads="1"/>
          </p:cNvSpPr>
          <p:nvPr/>
        </p:nvSpPr>
        <p:spPr bwMode="auto">
          <a:xfrm>
            <a:off x="4419599" y="2895602"/>
            <a:ext cx="3886200" cy="149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spcBef>
                <a:spcPct val="20000"/>
              </a:spcBef>
            </a:pPr>
            <a:r>
              <a:rPr lang="pt-BR" altLang="pt-BR" sz="2100">
                <a:solidFill>
                  <a:schemeClr val="tx2"/>
                </a:solidFill>
                <a:latin typeface="Symbol" panose="05050102010706020507" pitchFamily="18" charset="2"/>
              </a:rPr>
              <a:t> </a:t>
            </a:r>
          </a:p>
          <a:p>
            <a:pPr>
              <a:lnSpc>
                <a:spcPct val="90000"/>
              </a:lnSpc>
              <a:spcBef>
                <a:spcPct val="20000"/>
              </a:spcBef>
            </a:pPr>
            <a:r>
              <a:rPr lang="en-US" altLang="pt-BR" sz="2800" b="1">
                <a:solidFill>
                  <a:schemeClr val="tx2"/>
                </a:solidFill>
                <a:latin typeface="Arial" panose="020B0604020202020204" pitchFamily="34" charset="0"/>
              </a:rPr>
              <a:t>ab&gt;1</a:t>
            </a:r>
            <a:endParaRPr lang="pt-BR" altLang="pt-BR" sz="2800" b="1">
              <a:solidFill>
                <a:schemeClr val="tx2"/>
              </a:solidFill>
              <a:latin typeface="Arial" panose="020B0604020202020204" pitchFamily="34" charset="0"/>
            </a:endParaRPr>
          </a:p>
          <a:p>
            <a:pPr>
              <a:spcBef>
                <a:spcPct val="50000"/>
              </a:spcBef>
            </a:pPr>
            <a:endParaRPr lang="pt-BR" altLang="pt-BR" sz="2800" b="1">
              <a:latin typeface="Times New Roman" panose="02020603050405020304" pitchFamily="18" charset="0"/>
            </a:endParaRPr>
          </a:p>
        </p:txBody>
      </p:sp>
    </p:spTree>
    <p:extLst>
      <p:ext uri="{BB962C8B-B14F-4D97-AF65-F5344CB8AC3E}">
        <p14:creationId xmlns:p14="http://schemas.microsoft.com/office/powerpoint/2010/main" val="11453735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00" name="Line 63"/>
          <p:cNvSpPr>
            <a:spLocks noChangeShapeType="1"/>
          </p:cNvSpPr>
          <p:nvPr/>
        </p:nvSpPr>
        <p:spPr bwMode="auto">
          <a:xfrm>
            <a:off x="4265793" y="1763778"/>
            <a:ext cx="0" cy="1725612"/>
          </a:xfrm>
          <a:prstGeom prst="line">
            <a:avLst/>
          </a:prstGeom>
          <a:noFill/>
          <a:ln w="38100">
            <a:solidFill>
              <a:srgbClr val="FF0000"/>
            </a:solidFill>
            <a:round/>
            <a:headEnd type="none" w="sm" len="sm"/>
            <a:tailEnd type="none" w="sm" len="sm"/>
          </a:ln>
          <a:effectLst/>
        </p:spPr>
        <p:txBody>
          <a:bodyPr/>
          <a:lstStyle/>
          <a:p>
            <a:endParaRPr lang="en-US"/>
          </a:p>
        </p:txBody>
      </p:sp>
      <p:sp>
        <p:nvSpPr>
          <p:cNvPr id="59401" name="Text Box 64"/>
          <p:cNvSpPr txBox="1">
            <a:spLocks noChangeArrowheads="1"/>
          </p:cNvSpPr>
          <p:nvPr/>
        </p:nvSpPr>
        <p:spPr bwMode="auto">
          <a:xfrm>
            <a:off x="4267380" y="1708215"/>
            <a:ext cx="1446213" cy="304800"/>
          </a:xfrm>
          <a:prstGeom prst="rect">
            <a:avLst/>
          </a:prstGeom>
          <a:noFill/>
          <a:ln w="12700">
            <a:noFill/>
            <a:miter lim="800000"/>
            <a:headEnd type="none" w="sm" len="sm"/>
            <a:tailEnd type="none" w="sm" len="sm"/>
          </a:ln>
          <a:effectLst/>
        </p:spPr>
        <p:txBody>
          <a:bodyPr wrap="none">
            <a:spAutoFit/>
          </a:bodyPr>
          <a:lstStyle/>
          <a:p>
            <a:pPr eaLnBrk="0" hangingPunct="0"/>
            <a:r>
              <a:rPr lang="pt-BR" sz="1400" dirty="0">
                <a:solidFill>
                  <a:srgbClr val="FF0000"/>
                </a:solidFill>
                <a:latin typeface="Arial" pitchFamily="34" charset="0"/>
              </a:rPr>
              <a:t>Retorno em R$</a:t>
            </a:r>
          </a:p>
        </p:txBody>
      </p:sp>
      <p:sp>
        <p:nvSpPr>
          <p:cNvPr id="59527" name="Line 87"/>
          <p:cNvSpPr>
            <a:spLocks noChangeShapeType="1"/>
          </p:cNvSpPr>
          <p:nvPr/>
        </p:nvSpPr>
        <p:spPr bwMode="auto">
          <a:xfrm>
            <a:off x="2960868" y="4161945"/>
            <a:ext cx="1993900" cy="0"/>
          </a:xfrm>
          <a:prstGeom prst="line">
            <a:avLst/>
          </a:prstGeom>
          <a:noFill/>
          <a:ln w="38100">
            <a:solidFill>
              <a:srgbClr val="333399"/>
            </a:solidFill>
            <a:round/>
            <a:headEnd type="none" w="sm" len="sm"/>
            <a:tailEnd type="none" w="sm" len="sm"/>
          </a:ln>
          <a:effectLst/>
        </p:spPr>
        <p:txBody>
          <a:bodyPr/>
          <a:lstStyle/>
          <a:p>
            <a:endParaRPr lang="en-US"/>
          </a:p>
        </p:txBody>
      </p:sp>
      <p:grpSp>
        <p:nvGrpSpPr>
          <p:cNvPr id="4" name="Group 112"/>
          <p:cNvGrpSpPr>
            <a:grpSpLocks/>
          </p:cNvGrpSpPr>
          <p:nvPr/>
        </p:nvGrpSpPr>
        <p:grpSpPr bwMode="auto">
          <a:xfrm>
            <a:off x="2442574" y="3921007"/>
            <a:ext cx="990600" cy="523875"/>
            <a:chOff x="926" y="2934"/>
            <a:chExt cx="674" cy="394"/>
          </a:xfrm>
        </p:grpSpPr>
        <p:sp>
          <p:nvSpPr>
            <p:cNvPr id="59529" name="Text Box 113"/>
            <p:cNvSpPr txBox="1">
              <a:spLocks noChangeArrowheads="1"/>
            </p:cNvSpPr>
            <p:nvPr/>
          </p:nvSpPr>
          <p:spPr bwMode="auto">
            <a:xfrm>
              <a:off x="926" y="2934"/>
              <a:ext cx="674" cy="394"/>
            </a:xfrm>
            <a:prstGeom prst="rect">
              <a:avLst/>
            </a:prstGeom>
            <a:noFill/>
            <a:ln w="12700">
              <a:noFill/>
              <a:miter lim="800000"/>
              <a:headEnd type="none" w="sm" len="sm"/>
              <a:tailEnd type="none" w="sm" len="sm"/>
            </a:ln>
            <a:effectLst/>
          </p:spPr>
          <p:txBody>
            <a:bodyPr>
              <a:spAutoFit/>
            </a:bodyPr>
            <a:lstStyle/>
            <a:p>
              <a:pPr eaLnBrk="0" hangingPunct="0"/>
              <a:r>
                <a:rPr lang="pt-BR" sz="1400" b="1" i="1" dirty="0">
                  <a:latin typeface="Arial" pitchFamily="34" charset="0"/>
                </a:rPr>
                <a:t>M</a:t>
              </a:r>
              <a:r>
                <a:rPr lang="pt-BR" sz="1400" b="1" baseline="30000" dirty="0">
                  <a:latin typeface="Arial" pitchFamily="34" charset="0"/>
                </a:rPr>
                <a:t>1</a:t>
              </a:r>
              <a:r>
                <a:rPr lang="pt-BR" sz="1400" b="1" baseline="-25000" dirty="0">
                  <a:latin typeface="Arial" pitchFamily="34" charset="0"/>
                </a:rPr>
                <a:t>BR</a:t>
              </a:r>
              <a:endParaRPr lang="pt-BR" sz="1400" b="1" dirty="0">
                <a:latin typeface="Arial" pitchFamily="34" charset="0"/>
              </a:endParaRPr>
            </a:p>
            <a:p>
              <a:pPr eaLnBrk="0" hangingPunct="0"/>
              <a:r>
                <a:rPr lang="pt-BR" sz="1400" b="1" i="1" dirty="0">
                  <a:latin typeface="Arial" pitchFamily="34" charset="0"/>
                </a:rPr>
                <a:t> P</a:t>
              </a:r>
              <a:r>
                <a:rPr lang="pt-BR" sz="1400" b="1" baseline="30000" dirty="0">
                  <a:latin typeface="Arial" pitchFamily="34" charset="0"/>
                </a:rPr>
                <a:t>1</a:t>
              </a:r>
              <a:r>
                <a:rPr lang="pt-BR" sz="1400" b="1" baseline="-25000" dirty="0">
                  <a:latin typeface="Arial" pitchFamily="34" charset="0"/>
                </a:rPr>
                <a:t>BR</a:t>
              </a:r>
              <a:endParaRPr lang="pt-BR" sz="1400" b="1" u="sng" baseline="-25000" dirty="0">
                <a:latin typeface="Arial" pitchFamily="34" charset="0"/>
              </a:endParaRPr>
            </a:p>
          </p:txBody>
        </p:sp>
        <p:sp>
          <p:nvSpPr>
            <p:cNvPr id="59530" name="Line 114"/>
            <p:cNvSpPr>
              <a:spLocks noChangeShapeType="1"/>
            </p:cNvSpPr>
            <p:nvPr/>
          </p:nvSpPr>
          <p:spPr bwMode="auto">
            <a:xfrm>
              <a:off x="944" y="3151"/>
              <a:ext cx="288" cy="0"/>
            </a:xfrm>
            <a:prstGeom prst="line">
              <a:avLst/>
            </a:prstGeom>
            <a:noFill/>
            <a:ln w="9525">
              <a:solidFill>
                <a:schemeClr val="tx1"/>
              </a:solidFill>
              <a:round/>
              <a:headEnd/>
              <a:tailEnd/>
            </a:ln>
            <a:effectLst/>
          </p:spPr>
          <p:txBody>
            <a:bodyPr/>
            <a:lstStyle/>
            <a:p>
              <a:endParaRPr lang="en-US"/>
            </a:p>
          </p:txBody>
        </p:sp>
      </p:grpSp>
      <p:grpSp>
        <p:nvGrpSpPr>
          <p:cNvPr id="8" name="Group 202"/>
          <p:cNvGrpSpPr>
            <a:grpSpLocks/>
          </p:cNvGrpSpPr>
          <p:nvPr/>
        </p:nvGrpSpPr>
        <p:grpSpPr bwMode="auto">
          <a:xfrm>
            <a:off x="1898830" y="1165290"/>
            <a:ext cx="5334000" cy="4556125"/>
            <a:chOff x="-48" y="1210"/>
            <a:chExt cx="3360" cy="2870"/>
          </a:xfrm>
        </p:grpSpPr>
        <p:sp>
          <p:nvSpPr>
            <p:cNvPr id="59513" name="Text Box 75"/>
            <p:cNvSpPr txBox="1">
              <a:spLocks noChangeArrowheads="1"/>
            </p:cNvSpPr>
            <p:nvPr/>
          </p:nvSpPr>
          <p:spPr bwMode="auto">
            <a:xfrm>
              <a:off x="-48" y="1210"/>
              <a:ext cx="1392" cy="326"/>
            </a:xfrm>
            <a:prstGeom prst="rect">
              <a:avLst/>
            </a:prstGeom>
            <a:noFill/>
            <a:ln w="12700">
              <a:noFill/>
              <a:miter lim="800000"/>
              <a:headEnd type="none" w="sm" len="sm"/>
              <a:tailEnd type="none" w="sm" len="sm"/>
            </a:ln>
            <a:effectLst/>
          </p:spPr>
          <p:txBody>
            <a:bodyPr>
              <a:spAutoFit/>
            </a:bodyPr>
            <a:lstStyle/>
            <a:p>
              <a:pPr algn="ctr" eaLnBrk="0" hangingPunct="0"/>
              <a:r>
                <a:rPr lang="pt-BR" sz="1400" b="1">
                  <a:latin typeface="Arial" pitchFamily="34" charset="0"/>
                </a:rPr>
                <a:t>Taxa de câmbio R$/US$, E</a:t>
              </a:r>
              <a:r>
                <a:rPr lang="pt-BR" sz="1400" b="1" baseline="-25000">
                  <a:latin typeface="Arial" pitchFamily="34" charset="0"/>
                </a:rPr>
                <a:t>R/</a:t>
              </a:r>
              <a:r>
                <a:rPr lang="pt-BR" sz="1400" b="1" baseline="-25000">
                  <a:latin typeface="Arial" pitchFamily="34" charset="0"/>
                  <a:cs typeface="Times New Roman" pitchFamily="18" charset="0"/>
                </a:rPr>
                <a:t>US</a:t>
              </a:r>
              <a:endParaRPr lang="pt-BR" sz="1400" b="1">
                <a:latin typeface="Arial" pitchFamily="34" charset="0"/>
              </a:endParaRPr>
            </a:p>
          </p:txBody>
        </p:sp>
        <p:grpSp>
          <p:nvGrpSpPr>
            <p:cNvPr id="9" name="Group 201"/>
            <p:cNvGrpSpPr>
              <a:grpSpLocks/>
            </p:cNvGrpSpPr>
            <p:nvPr/>
          </p:nvGrpSpPr>
          <p:grpSpPr bwMode="auto">
            <a:xfrm>
              <a:off x="205" y="1523"/>
              <a:ext cx="3107" cy="2557"/>
              <a:chOff x="61" y="1523"/>
              <a:chExt cx="3107" cy="2557"/>
            </a:xfrm>
          </p:grpSpPr>
          <p:sp>
            <p:nvSpPr>
              <p:cNvPr id="59515" name="Text Box 73"/>
              <p:cNvSpPr txBox="1">
                <a:spLocks noChangeArrowheads="1"/>
              </p:cNvSpPr>
              <p:nvPr/>
            </p:nvSpPr>
            <p:spPr bwMode="auto">
              <a:xfrm>
                <a:off x="2216" y="2409"/>
                <a:ext cx="952" cy="460"/>
              </a:xfrm>
              <a:prstGeom prst="rect">
                <a:avLst/>
              </a:prstGeom>
              <a:noFill/>
              <a:ln w="12700">
                <a:noFill/>
                <a:miter lim="800000"/>
                <a:headEnd type="none" w="sm" len="sm"/>
                <a:tailEnd type="none" w="sm" len="sm"/>
              </a:ln>
              <a:effectLst/>
            </p:spPr>
            <p:txBody>
              <a:bodyPr>
                <a:spAutoFit/>
              </a:bodyPr>
              <a:lstStyle/>
              <a:p>
                <a:pPr eaLnBrk="0" hangingPunct="0"/>
                <a:r>
                  <a:rPr lang="pt-BR" sz="1400" b="1">
                    <a:latin typeface="Arial" pitchFamily="34" charset="0"/>
                  </a:rPr>
                  <a:t>Taxa de retorno</a:t>
                </a:r>
              </a:p>
              <a:p>
                <a:pPr eaLnBrk="0" hangingPunct="0"/>
                <a:r>
                  <a:rPr lang="pt-BR" sz="1400" b="1">
                    <a:latin typeface="Arial" pitchFamily="34" charset="0"/>
                  </a:rPr>
                  <a:t>(Em R$)</a:t>
                </a:r>
              </a:p>
            </p:txBody>
          </p:sp>
          <p:sp>
            <p:nvSpPr>
              <p:cNvPr id="59516" name="Line 76"/>
              <p:cNvSpPr>
                <a:spLocks noChangeShapeType="1"/>
              </p:cNvSpPr>
              <p:nvPr/>
            </p:nvSpPr>
            <p:spPr bwMode="auto">
              <a:xfrm>
                <a:off x="465" y="1523"/>
                <a:ext cx="0" cy="2268"/>
              </a:xfrm>
              <a:prstGeom prst="line">
                <a:avLst/>
              </a:prstGeom>
              <a:noFill/>
              <a:ln w="38100">
                <a:solidFill>
                  <a:schemeClr val="tx1"/>
                </a:solidFill>
                <a:round/>
                <a:headEnd type="triangle" w="sm" len="sm"/>
                <a:tailEnd type="triangle" w="sm" len="sm"/>
              </a:ln>
              <a:effectLst/>
            </p:spPr>
            <p:txBody>
              <a:bodyPr/>
              <a:lstStyle/>
              <a:p>
                <a:endParaRPr lang="en-US"/>
              </a:p>
            </p:txBody>
          </p:sp>
          <p:sp>
            <p:nvSpPr>
              <p:cNvPr id="59517" name="Line 77"/>
              <p:cNvSpPr>
                <a:spLocks noChangeShapeType="1"/>
              </p:cNvSpPr>
              <p:nvPr/>
            </p:nvSpPr>
            <p:spPr bwMode="auto">
              <a:xfrm>
                <a:off x="465" y="2657"/>
                <a:ext cx="1772" cy="0"/>
              </a:xfrm>
              <a:prstGeom prst="line">
                <a:avLst/>
              </a:prstGeom>
              <a:noFill/>
              <a:ln w="38100">
                <a:solidFill>
                  <a:schemeClr val="tx1"/>
                </a:solidFill>
                <a:round/>
                <a:headEnd type="none" w="sm" len="sm"/>
                <a:tailEnd type="triangle" w="sm" len="sm"/>
              </a:ln>
              <a:effectLst/>
            </p:spPr>
            <p:txBody>
              <a:bodyPr/>
              <a:lstStyle/>
              <a:p>
                <a:endParaRPr lang="en-US"/>
              </a:p>
            </p:txBody>
          </p:sp>
          <p:sp>
            <p:nvSpPr>
              <p:cNvPr id="59518" name="Text Box 78"/>
              <p:cNvSpPr txBox="1">
                <a:spLocks noChangeArrowheads="1"/>
              </p:cNvSpPr>
              <p:nvPr/>
            </p:nvSpPr>
            <p:spPr bwMode="auto">
              <a:xfrm>
                <a:off x="61" y="3754"/>
                <a:ext cx="848" cy="326"/>
              </a:xfrm>
              <a:prstGeom prst="rect">
                <a:avLst/>
              </a:prstGeom>
              <a:noFill/>
              <a:ln w="12700">
                <a:noFill/>
                <a:miter lim="800000"/>
                <a:headEnd type="none" w="sm" len="sm"/>
                <a:tailEnd type="none" w="sm" len="sm"/>
              </a:ln>
              <a:effectLst/>
            </p:spPr>
            <p:txBody>
              <a:bodyPr wrap="none">
                <a:spAutoFit/>
              </a:bodyPr>
              <a:lstStyle/>
              <a:p>
                <a:pPr algn="ctr" eaLnBrk="0" hangingPunct="0"/>
                <a:r>
                  <a:rPr lang="pt-BR" sz="1400" b="1">
                    <a:latin typeface="Arial" pitchFamily="34" charset="0"/>
                  </a:rPr>
                  <a:t>Estoque  real </a:t>
                </a:r>
              </a:p>
              <a:p>
                <a:pPr algn="ctr" eaLnBrk="0" hangingPunct="0"/>
                <a:r>
                  <a:rPr lang="pt-BR" sz="1400" b="1">
                    <a:latin typeface="Arial" pitchFamily="34" charset="0"/>
                  </a:rPr>
                  <a:t>de moeda</a:t>
                </a:r>
              </a:p>
            </p:txBody>
          </p:sp>
          <p:sp>
            <p:nvSpPr>
              <p:cNvPr id="59519" name="Text Box 79"/>
              <p:cNvSpPr txBox="1">
                <a:spLocks noChangeArrowheads="1"/>
              </p:cNvSpPr>
              <p:nvPr/>
            </p:nvSpPr>
            <p:spPr bwMode="auto">
              <a:xfrm>
                <a:off x="262" y="2553"/>
                <a:ext cx="187" cy="212"/>
              </a:xfrm>
              <a:prstGeom prst="rect">
                <a:avLst/>
              </a:prstGeom>
              <a:noFill/>
              <a:ln w="12700">
                <a:noFill/>
                <a:miter lim="800000"/>
                <a:headEnd type="none" w="sm" len="sm"/>
                <a:tailEnd type="none" w="sm" len="sm"/>
              </a:ln>
              <a:effectLst/>
            </p:spPr>
            <p:txBody>
              <a:bodyPr wrap="none">
                <a:spAutoFit/>
              </a:bodyPr>
              <a:lstStyle/>
              <a:p>
                <a:pPr eaLnBrk="0" hangingPunct="0"/>
                <a:r>
                  <a:rPr lang="pt-BR" sz="1600" b="1">
                    <a:latin typeface="Arial" pitchFamily="34" charset="0"/>
                  </a:rPr>
                  <a:t>0</a:t>
                </a:r>
              </a:p>
            </p:txBody>
          </p:sp>
          <p:sp>
            <p:nvSpPr>
              <p:cNvPr id="59520" name="Text Box 107"/>
              <p:cNvSpPr txBox="1">
                <a:spLocks noChangeArrowheads="1"/>
              </p:cNvSpPr>
              <p:nvPr/>
            </p:nvSpPr>
            <p:spPr bwMode="auto">
              <a:xfrm>
                <a:off x="1075" y="3614"/>
                <a:ext cx="1408" cy="366"/>
              </a:xfrm>
              <a:prstGeom prst="rect">
                <a:avLst/>
              </a:prstGeom>
              <a:noFill/>
              <a:ln w="12700">
                <a:noFill/>
                <a:miter lim="800000"/>
                <a:headEnd type="none" w="sm" len="sm"/>
                <a:tailEnd type="none" w="sm" len="sm"/>
              </a:ln>
              <a:effectLst/>
            </p:spPr>
            <p:txBody>
              <a:bodyPr wrap="none">
                <a:spAutoFit/>
              </a:bodyPr>
              <a:lstStyle/>
              <a:p>
                <a:pPr marL="457200" indent="-457200" eaLnBrk="0" hangingPunct="0">
                  <a:buFontTx/>
                  <a:buAutoNum type="alphaLcParenBoth"/>
                </a:pPr>
                <a:r>
                  <a:rPr lang="pt-BR" sz="1600" b="1" dirty="0">
                    <a:latin typeface="Arial" pitchFamily="34" charset="0"/>
                  </a:rPr>
                  <a:t>Efeitos de curto </a:t>
                </a:r>
              </a:p>
              <a:p>
                <a:pPr marL="457200" indent="-457200" eaLnBrk="0" hangingPunct="0"/>
                <a:r>
                  <a:rPr lang="pt-BR" sz="1600" b="1" dirty="0">
                    <a:latin typeface="Arial" pitchFamily="34" charset="0"/>
                  </a:rPr>
                  <a:t>        prazo</a:t>
                </a:r>
              </a:p>
            </p:txBody>
          </p:sp>
        </p:grpSp>
      </p:grpSp>
      <p:grpSp>
        <p:nvGrpSpPr>
          <p:cNvPr id="17" name="Group 211"/>
          <p:cNvGrpSpPr>
            <a:grpSpLocks/>
          </p:cNvGrpSpPr>
          <p:nvPr/>
        </p:nvGrpSpPr>
        <p:grpSpPr bwMode="auto">
          <a:xfrm>
            <a:off x="4165780" y="3394142"/>
            <a:ext cx="798513" cy="1052513"/>
            <a:chOff x="1394" y="2614"/>
            <a:chExt cx="503" cy="663"/>
          </a:xfrm>
        </p:grpSpPr>
        <p:sp>
          <p:nvSpPr>
            <p:cNvPr id="59487" name="Line 70"/>
            <p:cNvSpPr>
              <a:spLocks noChangeShapeType="1"/>
            </p:cNvSpPr>
            <p:nvPr/>
          </p:nvSpPr>
          <p:spPr bwMode="auto">
            <a:xfrm flipH="1">
              <a:off x="1428" y="2640"/>
              <a:ext cx="17" cy="467"/>
            </a:xfrm>
            <a:prstGeom prst="line">
              <a:avLst/>
            </a:prstGeom>
            <a:noFill/>
            <a:ln w="12700">
              <a:solidFill>
                <a:schemeClr val="tx1"/>
              </a:solidFill>
              <a:prstDash val="dash"/>
              <a:round/>
              <a:headEnd type="none" w="sm" len="sm"/>
              <a:tailEnd type="none" w="sm" len="sm"/>
            </a:ln>
            <a:effectLst/>
          </p:spPr>
          <p:txBody>
            <a:bodyPr/>
            <a:lstStyle/>
            <a:p>
              <a:endParaRPr lang="en-US"/>
            </a:p>
          </p:txBody>
        </p:sp>
        <p:grpSp>
          <p:nvGrpSpPr>
            <p:cNvPr id="18" name="Group 135"/>
            <p:cNvGrpSpPr>
              <a:grpSpLocks/>
            </p:cNvGrpSpPr>
            <p:nvPr/>
          </p:nvGrpSpPr>
          <p:grpSpPr bwMode="auto">
            <a:xfrm>
              <a:off x="1394" y="2614"/>
              <a:ext cx="503" cy="663"/>
              <a:chOff x="1250" y="2614"/>
              <a:chExt cx="503" cy="663"/>
            </a:xfrm>
          </p:grpSpPr>
          <p:sp>
            <p:nvSpPr>
              <p:cNvPr id="59489" name="Text Box 71"/>
              <p:cNvSpPr txBox="1">
                <a:spLocks noChangeArrowheads="1"/>
              </p:cNvSpPr>
              <p:nvPr/>
            </p:nvSpPr>
            <p:spPr bwMode="auto">
              <a:xfrm>
                <a:off x="1298" y="2614"/>
                <a:ext cx="455" cy="212"/>
              </a:xfrm>
              <a:prstGeom prst="rect">
                <a:avLst/>
              </a:prstGeom>
              <a:noFill/>
              <a:ln w="12700">
                <a:noFill/>
                <a:miter lim="800000"/>
                <a:headEnd type="none" w="sm" len="sm"/>
                <a:tailEnd type="none" w="sm" len="sm"/>
              </a:ln>
              <a:effectLst/>
            </p:spPr>
            <p:txBody>
              <a:bodyPr>
                <a:spAutoFit/>
              </a:bodyPr>
              <a:lstStyle/>
              <a:p>
                <a:pPr eaLnBrk="0" hangingPunct="0"/>
                <a:r>
                  <a:rPr lang="pt-BR" sz="1600" b="1" i="1" dirty="0">
                    <a:latin typeface="Arial" pitchFamily="34" charset="0"/>
                  </a:rPr>
                  <a:t>R</a:t>
                </a:r>
                <a:r>
                  <a:rPr lang="pt-BR" sz="1600" b="1" baseline="30000" dirty="0">
                    <a:latin typeface="Arial" pitchFamily="34" charset="0"/>
                  </a:rPr>
                  <a:t>1</a:t>
                </a:r>
                <a:r>
                  <a:rPr lang="pt-BR" sz="1600" b="1" baseline="-25000" dirty="0">
                    <a:latin typeface="Arial" pitchFamily="34" charset="0"/>
                  </a:rPr>
                  <a:t>BR</a:t>
                </a:r>
                <a:endParaRPr lang="pt-BR" sz="1600" b="1" dirty="0">
                  <a:latin typeface="Arial" pitchFamily="34" charset="0"/>
                </a:endParaRPr>
              </a:p>
            </p:txBody>
          </p:sp>
          <p:grpSp>
            <p:nvGrpSpPr>
              <p:cNvPr id="19" name="Group 130"/>
              <p:cNvGrpSpPr>
                <a:grpSpLocks/>
              </p:cNvGrpSpPr>
              <p:nvPr/>
            </p:nvGrpSpPr>
            <p:grpSpPr bwMode="auto">
              <a:xfrm>
                <a:off x="1250" y="3073"/>
                <a:ext cx="178" cy="204"/>
                <a:chOff x="1250" y="3073"/>
                <a:chExt cx="178" cy="204"/>
              </a:xfrm>
            </p:grpSpPr>
            <p:sp>
              <p:nvSpPr>
                <p:cNvPr id="59491" name="Oval 81"/>
                <p:cNvSpPr>
                  <a:spLocks noChangeArrowheads="1"/>
                </p:cNvSpPr>
                <p:nvPr/>
              </p:nvSpPr>
              <p:spPr bwMode="auto">
                <a:xfrm>
                  <a:off x="1264" y="3073"/>
                  <a:ext cx="52" cy="51"/>
                </a:xfrm>
                <a:prstGeom prst="ellipse">
                  <a:avLst/>
                </a:prstGeom>
                <a:solidFill>
                  <a:srgbClr val="333399"/>
                </a:solidFill>
                <a:ln w="12700">
                  <a:solidFill>
                    <a:srgbClr val="333399"/>
                  </a:solidFill>
                  <a:round/>
                  <a:headEnd type="none" w="sm" len="sm"/>
                  <a:tailEnd type="none" w="sm" len="sm"/>
                </a:ln>
                <a:effectLst/>
              </p:spPr>
              <p:txBody>
                <a:bodyPr wrap="none" anchor="ctr"/>
                <a:lstStyle/>
                <a:p>
                  <a:endParaRPr lang="pt-BR"/>
                </a:p>
              </p:txBody>
            </p:sp>
            <p:sp>
              <p:nvSpPr>
                <p:cNvPr id="59492" name="Text Box 82"/>
                <p:cNvSpPr txBox="1">
                  <a:spLocks noChangeArrowheads="1"/>
                </p:cNvSpPr>
                <p:nvPr/>
              </p:nvSpPr>
              <p:spPr bwMode="auto">
                <a:xfrm>
                  <a:off x="1250" y="3085"/>
                  <a:ext cx="178" cy="192"/>
                </a:xfrm>
                <a:prstGeom prst="rect">
                  <a:avLst/>
                </a:prstGeom>
                <a:noFill/>
                <a:ln w="12700">
                  <a:noFill/>
                  <a:miter lim="800000"/>
                  <a:headEnd type="none" w="sm" len="sm"/>
                  <a:tailEnd type="none" w="sm" len="sm"/>
                </a:ln>
                <a:effectLst/>
              </p:spPr>
              <p:txBody>
                <a:bodyPr wrap="none">
                  <a:spAutoFit/>
                </a:bodyPr>
                <a:lstStyle/>
                <a:p>
                  <a:pPr eaLnBrk="0" hangingPunct="0"/>
                  <a:r>
                    <a:rPr lang="pt-BR" sz="1400" b="1" dirty="0">
                      <a:latin typeface="Arial" pitchFamily="34" charset="0"/>
                    </a:rPr>
                    <a:t>1</a:t>
                  </a:r>
                </a:p>
              </p:txBody>
            </p:sp>
          </p:grpSp>
        </p:grpSp>
      </p:grpSp>
      <p:sp>
        <p:nvSpPr>
          <p:cNvPr id="110741" name="Freeform 149"/>
          <p:cNvSpPr>
            <a:spLocks/>
          </p:cNvSpPr>
          <p:nvPr/>
        </p:nvSpPr>
        <p:spPr bwMode="auto">
          <a:xfrm>
            <a:off x="3194230" y="1911415"/>
            <a:ext cx="1905000" cy="1371600"/>
          </a:xfrm>
          <a:custGeom>
            <a:avLst/>
            <a:gdLst>
              <a:gd name="T0" fmla="*/ 0 w 1200"/>
              <a:gd name="T1" fmla="*/ 0 h 864"/>
              <a:gd name="T2" fmla="*/ 609600 w 1200"/>
              <a:gd name="T3" fmla="*/ 838200 h 864"/>
              <a:gd name="T4" fmla="*/ 1066800 w 1200"/>
              <a:gd name="T5" fmla="*/ 1143000 h 864"/>
              <a:gd name="T6" fmla="*/ 1524000 w 1200"/>
              <a:gd name="T7" fmla="*/ 1295400 h 864"/>
              <a:gd name="T8" fmla="*/ 1905000 w 1200"/>
              <a:gd name="T9" fmla="*/ 1371600 h 86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 h="864">
                <a:moveTo>
                  <a:pt x="0" y="0"/>
                </a:moveTo>
                <a:cubicBezTo>
                  <a:pt x="136" y="204"/>
                  <a:pt x="272" y="408"/>
                  <a:pt x="384" y="528"/>
                </a:cubicBezTo>
                <a:cubicBezTo>
                  <a:pt x="496" y="648"/>
                  <a:pt x="576" y="672"/>
                  <a:pt x="672" y="720"/>
                </a:cubicBezTo>
                <a:cubicBezTo>
                  <a:pt x="768" y="768"/>
                  <a:pt x="872" y="792"/>
                  <a:pt x="960" y="816"/>
                </a:cubicBezTo>
                <a:cubicBezTo>
                  <a:pt x="1048" y="840"/>
                  <a:pt x="1124" y="852"/>
                  <a:pt x="1200" y="864"/>
                </a:cubicBezTo>
              </a:path>
            </a:pathLst>
          </a:custGeom>
          <a:noFill/>
          <a:ln w="38100" cmpd="sng">
            <a:solidFill>
              <a:srgbClr val="FF0000"/>
            </a:solidFill>
            <a:round/>
            <a:headEnd/>
            <a:tailEnd/>
          </a:ln>
          <a:effectLst/>
        </p:spPr>
        <p:txBody>
          <a:bodyPr/>
          <a:lstStyle/>
          <a:p>
            <a:endParaRPr lang="en-US"/>
          </a:p>
        </p:txBody>
      </p:sp>
      <p:sp>
        <p:nvSpPr>
          <p:cNvPr id="59432" name="Text Box 9"/>
          <p:cNvSpPr txBox="1">
            <a:spLocks noChangeArrowheads="1"/>
          </p:cNvSpPr>
          <p:nvPr/>
        </p:nvSpPr>
        <p:spPr bwMode="auto">
          <a:xfrm>
            <a:off x="4697455" y="2488422"/>
            <a:ext cx="1636987" cy="769441"/>
          </a:xfrm>
          <a:prstGeom prst="rect">
            <a:avLst/>
          </a:prstGeom>
          <a:noFill/>
          <a:ln w="12700">
            <a:noFill/>
            <a:miter lim="800000"/>
            <a:headEnd type="none" w="sm" len="sm"/>
            <a:tailEnd type="none" w="sm" len="sm"/>
          </a:ln>
          <a:effectLst/>
        </p:spPr>
        <p:txBody>
          <a:bodyPr wrap="none">
            <a:spAutoFit/>
          </a:bodyPr>
          <a:lstStyle/>
          <a:p>
            <a:pPr eaLnBrk="0" hangingPunct="0"/>
            <a:endParaRPr lang="pt-BR" sz="1600" dirty="0">
              <a:solidFill>
                <a:srgbClr val="00FF00"/>
              </a:solidFill>
              <a:latin typeface="Arial" pitchFamily="34" charset="0"/>
            </a:endParaRPr>
          </a:p>
          <a:p>
            <a:pPr eaLnBrk="0" hangingPunct="0"/>
            <a:r>
              <a:rPr lang="pt-BR" sz="1400" dirty="0">
                <a:solidFill>
                  <a:srgbClr val="FF0000"/>
                </a:solidFill>
                <a:latin typeface="Arial" pitchFamily="34" charset="0"/>
              </a:rPr>
              <a:t>Retorno Esperado</a:t>
            </a:r>
          </a:p>
          <a:p>
            <a:pPr eaLnBrk="0" hangingPunct="0"/>
            <a:r>
              <a:rPr lang="pt-BR" sz="1400" dirty="0">
                <a:solidFill>
                  <a:srgbClr val="FF0000"/>
                </a:solidFill>
                <a:latin typeface="Arial" pitchFamily="34" charset="0"/>
              </a:rPr>
              <a:t>em US$</a:t>
            </a:r>
            <a:endParaRPr lang="pt-BR" sz="1400" dirty="0">
              <a:solidFill>
                <a:srgbClr val="333399"/>
              </a:solidFill>
              <a:latin typeface="Arial" pitchFamily="34" charset="0"/>
            </a:endParaRPr>
          </a:p>
        </p:txBody>
      </p:sp>
      <p:grpSp>
        <p:nvGrpSpPr>
          <p:cNvPr id="110592" name="Group 188"/>
          <p:cNvGrpSpPr>
            <a:grpSpLocks/>
          </p:cNvGrpSpPr>
          <p:nvPr/>
        </p:nvGrpSpPr>
        <p:grpSpPr bwMode="auto">
          <a:xfrm>
            <a:off x="3422830" y="3849207"/>
            <a:ext cx="1612900" cy="1535113"/>
            <a:chOff x="768" y="2736"/>
            <a:chExt cx="1016" cy="967"/>
          </a:xfrm>
        </p:grpSpPr>
        <p:sp>
          <p:nvSpPr>
            <p:cNvPr id="59457" name="Arc 186"/>
            <p:cNvSpPr>
              <a:spLocks/>
            </p:cNvSpPr>
            <p:nvPr/>
          </p:nvSpPr>
          <p:spPr bwMode="auto">
            <a:xfrm rot="10433625" flipV="1">
              <a:off x="768" y="2870"/>
              <a:ext cx="1016" cy="833"/>
            </a:xfrm>
            <a:custGeom>
              <a:avLst/>
              <a:gdLst>
                <a:gd name="T0" fmla="*/ 208 w 21394"/>
                <a:gd name="T1" fmla="*/ 0 h 21153"/>
                <a:gd name="T2" fmla="*/ 1016 w 21394"/>
                <a:gd name="T3" fmla="*/ 716 h 21153"/>
                <a:gd name="T4" fmla="*/ 0 w 21394"/>
                <a:gd name="T5" fmla="*/ 833 h 21153"/>
                <a:gd name="T6" fmla="*/ 0 60000 65536"/>
                <a:gd name="T7" fmla="*/ 0 60000 65536"/>
                <a:gd name="T8" fmla="*/ 0 60000 65536"/>
              </a:gdLst>
              <a:ahLst/>
              <a:cxnLst>
                <a:cxn ang="T6">
                  <a:pos x="T0" y="T1"/>
                </a:cxn>
                <a:cxn ang="T7">
                  <a:pos x="T2" y="T3"/>
                </a:cxn>
                <a:cxn ang="T8">
                  <a:pos x="T4" y="T5"/>
                </a:cxn>
              </a:cxnLst>
              <a:rect l="0" t="0" r="r" b="b"/>
              <a:pathLst>
                <a:path w="21394" h="21153" fill="none" extrusionOk="0">
                  <a:moveTo>
                    <a:pt x="4371" y="0"/>
                  </a:moveTo>
                  <a:cubicBezTo>
                    <a:pt x="13317" y="1849"/>
                    <a:pt x="20133" y="9125"/>
                    <a:pt x="21393" y="18173"/>
                  </a:cubicBezTo>
                </a:path>
                <a:path w="21394" h="21153" stroke="0" extrusionOk="0">
                  <a:moveTo>
                    <a:pt x="4371" y="0"/>
                  </a:moveTo>
                  <a:cubicBezTo>
                    <a:pt x="13317" y="1849"/>
                    <a:pt x="20133" y="9125"/>
                    <a:pt x="21393" y="18173"/>
                  </a:cubicBezTo>
                  <a:lnTo>
                    <a:pt x="0" y="21153"/>
                  </a:lnTo>
                  <a:lnTo>
                    <a:pt x="4371" y="0"/>
                  </a:lnTo>
                  <a:close/>
                </a:path>
              </a:pathLst>
            </a:custGeom>
            <a:noFill/>
            <a:ln w="38100">
              <a:solidFill>
                <a:srgbClr val="333399"/>
              </a:solidFill>
              <a:round/>
              <a:headEnd type="none" w="sm" len="sm"/>
              <a:tailEnd type="none" w="sm" len="sm"/>
            </a:ln>
            <a:effectLst/>
          </p:spPr>
          <p:txBody>
            <a:bodyPr wrap="none" anchor="ctr"/>
            <a:lstStyle/>
            <a:p>
              <a:endParaRPr lang="en-US"/>
            </a:p>
          </p:txBody>
        </p:sp>
        <p:sp>
          <p:nvSpPr>
            <p:cNvPr id="59458" name="Text Box 187"/>
            <p:cNvSpPr txBox="1">
              <a:spLocks noChangeArrowheads="1"/>
            </p:cNvSpPr>
            <p:nvPr/>
          </p:nvSpPr>
          <p:spPr bwMode="auto">
            <a:xfrm>
              <a:off x="1544" y="2736"/>
              <a:ext cx="185" cy="194"/>
            </a:xfrm>
            <a:prstGeom prst="rect">
              <a:avLst/>
            </a:prstGeom>
            <a:noFill/>
            <a:ln w="12700">
              <a:noFill/>
              <a:miter lim="800000"/>
              <a:headEnd type="none" w="sm" len="sm"/>
              <a:tailEnd type="none" w="sm" len="sm"/>
            </a:ln>
            <a:effectLst/>
          </p:spPr>
          <p:txBody>
            <a:bodyPr wrap="none">
              <a:spAutoFit/>
            </a:bodyPr>
            <a:lstStyle/>
            <a:p>
              <a:pPr eaLnBrk="0" hangingPunct="0"/>
              <a:r>
                <a:rPr lang="pt-BR" sz="1400" b="1" i="1" dirty="0" smtClean="0">
                  <a:solidFill>
                    <a:srgbClr val="333399"/>
                  </a:solidFill>
                  <a:latin typeface="Arial" pitchFamily="34" charset="0"/>
                </a:rPr>
                <a:t>L</a:t>
              </a:r>
              <a:endParaRPr lang="pt-BR" sz="1400" b="1" dirty="0">
                <a:solidFill>
                  <a:srgbClr val="333399"/>
                </a:solidFill>
                <a:latin typeface="Arial" pitchFamily="34" charset="0"/>
              </a:endParaRPr>
            </a:p>
          </p:txBody>
        </p:sp>
      </p:grpSp>
      <p:sp>
        <p:nvSpPr>
          <p:cNvPr id="59441" name="Line 5"/>
          <p:cNvSpPr>
            <a:spLocks noChangeShapeType="1"/>
          </p:cNvSpPr>
          <p:nvPr/>
        </p:nvSpPr>
        <p:spPr bwMode="auto">
          <a:xfrm flipH="1">
            <a:off x="2946630" y="3054414"/>
            <a:ext cx="1314400" cy="3473"/>
          </a:xfrm>
          <a:prstGeom prst="line">
            <a:avLst/>
          </a:prstGeom>
          <a:noFill/>
          <a:ln w="12700">
            <a:solidFill>
              <a:srgbClr val="FF0000"/>
            </a:solidFill>
            <a:prstDash val="dash"/>
            <a:round/>
            <a:headEnd type="none" w="sm" len="sm"/>
            <a:tailEnd type="none" w="sm" len="sm"/>
          </a:ln>
          <a:effectLst/>
        </p:spPr>
        <p:txBody>
          <a:bodyPr/>
          <a:lstStyle/>
          <a:p>
            <a:endParaRPr lang="en-US"/>
          </a:p>
        </p:txBody>
      </p:sp>
      <p:sp>
        <p:nvSpPr>
          <p:cNvPr id="59442" name="Oval 67"/>
          <p:cNvSpPr>
            <a:spLocks noChangeArrowheads="1"/>
          </p:cNvSpPr>
          <p:nvPr/>
        </p:nvSpPr>
        <p:spPr bwMode="auto">
          <a:xfrm>
            <a:off x="4222930" y="3009965"/>
            <a:ext cx="82550" cy="80963"/>
          </a:xfrm>
          <a:prstGeom prst="ellipse">
            <a:avLst/>
          </a:prstGeom>
          <a:solidFill>
            <a:srgbClr val="FF0000"/>
          </a:solidFill>
          <a:ln w="12700">
            <a:solidFill>
              <a:srgbClr val="FF0000"/>
            </a:solidFill>
            <a:round/>
            <a:headEnd type="none" w="sm" len="sm"/>
            <a:tailEnd type="none" w="sm" len="sm"/>
          </a:ln>
          <a:effectLst/>
        </p:spPr>
        <p:txBody>
          <a:bodyPr wrap="none" anchor="ctr"/>
          <a:lstStyle/>
          <a:p>
            <a:endParaRPr lang="pt-BR"/>
          </a:p>
        </p:txBody>
      </p:sp>
      <p:sp>
        <p:nvSpPr>
          <p:cNvPr id="59443" name="Text Box 6"/>
          <p:cNvSpPr txBox="1">
            <a:spLocks noChangeArrowheads="1"/>
          </p:cNvSpPr>
          <p:nvPr/>
        </p:nvSpPr>
        <p:spPr bwMode="auto">
          <a:xfrm>
            <a:off x="2390955" y="2794065"/>
            <a:ext cx="695325" cy="304800"/>
          </a:xfrm>
          <a:prstGeom prst="rect">
            <a:avLst/>
          </a:prstGeom>
          <a:noFill/>
          <a:ln w="12700">
            <a:noFill/>
            <a:miter lim="800000"/>
            <a:headEnd type="none" w="sm" len="sm"/>
            <a:tailEnd type="none" w="sm" len="sm"/>
          </a:ln>
          <a:effectLst/>
        </p:spPr>
        <p:txBody>
          <a:bodyPr>
            <a:spAutoFit/>
          </a:bodyPr>
          <a:lstStyle/>
          <a:p>
            <a:pPr eaLnBrk="0" hangingPunct="0"/>
            <a:r>
              <a:rPr lang="pt-BR" sz="1400" b="1">
                <a:latin typeface="Arial" pitchFamily="34" charset="0"/>
              </a:rPr>
              <a:t>E</a:t>
            </a:r>
            <a:r>
              <a:rPr lang="pt-BR" sz="1400" b="1" baseline="30000">
                <a:latin typeface="Arial" pitchFamily="34" charset="0"/>
              </a:rPr>
              <a:t>1</a:t>
            </a:r>
            <a:r>
              <a:rPr lang="pt-BR" sz="1400" b="1" baseline="-25000">
                <a:latin typeface="Arial" pitchFamily="34" charset="0"/>
              </a:rPr>
              <a:t>R/U</a:t>
            </a:r>
            <a:r>
              <a:rPr lang="pt-BR" sz="1400" b="1" baseline="-25000">
                <a:latin typeface="Arial" pitchFamily="34" charset="0"/>
                <a:cs typeface="Times New Roman" pitchFamily="18" charset="0"/>
              </a:rPr>
              <a:t>S</a:t>
            </a:r>
            <a:endParaRPr lang="pt-BR" sz="1400" b="1">
              <a:latin typeface="Arial" pitchFamily="34" charset="0"/>
            </a:endParaRPr>
          </a:p>
        </p:txBody>
      </p:sp>
      <p:sp>
        <p:nvSpPr>
          <p:cNvPr id="59444" name="Text Box 68"/>
          <p:cNvSpPr txBox="1">
            <a:spLocks noChangeArrowheads="1"/>
          </p:cNvSpPr>
          <p:nvPr/>
        </p:nvSpPr>
        <p:spPr bwMode="auto">
          <a:xfrm>
            <a:off x="4240393" y="2792478"/>
            <a:ext cx="325437" cy="304800"/>
          </a:xfrm>
          <a:prstGeom prst="rect">
            <a:avLst/>
          </a:prstGeom>
          <a:noFill/>
          <a:ln w="12700">
            <a:noFill/>
            <a:miter lim="800000"/>
            <a:headEnd type="none" w="sm" len="sm"/>
            <a:tailEnd type="none" w="sm" len="sm"/>
          </a:ln>
          <a:effectLst/>
        </p:spPr>
        <p:txBody>
          <a:bodyPr wrap="none">
            <a:spAutoFit/>
          </a:bodyPr>
          <a:lstStyle/>
          <a:p>
            <a:pPr eaLnBrk="0" hangingPunct="0"/>
            <a:r>
              <a:rPr lang="pt-BR" sz="1400" b="1" dirty="0">
                <a:latin typeface="Arial" pitchFamily="34" charset="0"/>
                <a:cs typeface="Times New Roman" pitchFamily="18" charset="0"/>
              </a:rPr>
              <a:t>1'</a:t>
            </a:r>
            <a:endParaRPr lang="pt-BR" sz="1400" b="1" dirty="0">
              <a:latin typeface="Arial" pitchFamily="34" charset="0"/>
            </a:endParaRPr>
          </a:p>
        </p:txBody>
      </p:sp>
      <p:graphicFrame>
        <p:nvGraphicFramePr>
          <p:cNvPr id="73" name="Object 106"/>
          <p:cNvGraphicFramePr>
            <a:graphicFrameLocks noChangeAspect="1"/>
          </p:cNvGraphicFramePr>
          <p:nvPr>
            <p:extLst>
              <p:ext uri="{D42A27DB-BD31-4B8C-83A1-F6EECF244321}">
                <p14:modId xmlns:p14="http://schemas.microsoft.com/office/powerpoint/2010/main" val="1846244027"/>
              </p:ext>
            </p:extLst>
          </p:nvPr>
        </p:nvGraphicFramePr>
        <p:xfrm>
          <a:off x="2370566" y="2515980"/>
          <a:ext cx="114300" cy="215900"/>
        </p:xfrm>
        <a:graphic>
          <a:graphicData uri="http://schemas.openxmlformats.org/presentationml/2006/ole">
            <mc:AlternateContent xmlns:mc="http://schemas.openxmlformats.org/markup-compatibility/2006">
              <mc:Choice xmlns:v="urn:schemas-microsoft-com:vml" Requires="v">
                <p:oleObj spid="_x0000_s1043" name="Equation" r:id="rId4" imgW="114151" imgH="215619" progId="Equation.3">
                  <p:embed/>
                </p:oleObj>
              </mc:Choice>
              <mc:Fallback>
                <p:oleObj name="Equation" r:id="rId4" imgW="114151" imgH="215619"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70566" y="251598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850366434"/>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83775"/>
            <a:ext cx="7886700" cy="654782"/>
          </a:xfrm>
        </p:spPr>
        <p:txBody>
          <a:bodyPr>
            <a:normAutofit fontScale="90000"/>
          </a:bodyPr>
          <a:lstStyle/>
          <a:p>
            <a:pPr algn="ctr"/>
            <a:r>
              <a:rPr lang="pt-BR" dirty="0" smtClean="0"/>
              <a:t>Modelo de </a:t>
            </a:r>
            <a:r>
              <a:rPr lang="pt-BR" dirty="0" err="1" smtClean="0"/>
              <a:t>Cagan</a:t>
            </a:r>
            <a:endParaRPr lang="pt-BR" dirty="0"/>
          </a:p>
        </p:txBody>
      </p:sp>
      <p:sp>
        <p:nvSpPr>
          <p:cNvPr id="3" name="Rectangle 3"/>
          <p:cNvSpPr txBox="1">
            <a:spLocks noChangeArrowheads="1"/>
          </p:cNvSpPr>
          <p:nvPr/>
        </p:nvSpPr>
        <p:spPr>
          <a:xfrm>
            <a:off x="337459" y="1209787"/>
            <a:ext cx="8577943" cy="4351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None/>
            </a:pPr>
            <a:r>
              <a:rPr lang="pt-BR" altLang="pt-BR" sz="3200" smtClean="0">
                <a:latin typeface="Arial Narrow" panose="020B0606020202030204" pitchFamily="34" charset="0"/>
              </a:rPr>
              <a:t>Por que ab&gt;1 implica em instabilidade?</a:t>
            </a:r>
          </a:p>
          <a:p>
            <a:r>
              <a:rPr lang="pt-BR" altLang="pt-BR" sz="3200" smtClean="0">
                <a:latin typeface="Arial Narrow" panose="020B0606020202030204" pitchFamily="34" charset="0"/>
              </a:rPr>
              <a:t>Se b é grande, inflação alta implica em detentores de moeda rapidamente revendo para cima sua posição sobre expectativa de inflação e reduzindo a demanda por moeda.</a:t>
            </a:r>
          </a:p>
          <a:p>
            <a:r>
              <a:rPr lang="pt-BR" altLang="pt-BR" sz="3200" smtClean="0">
                <a:latin typeface="Arial Narrow" panose="020B0606020202030204" pitchFamily="34" charset="0"/>
              </a:rPr>
              <a:t>Se a é grande, uma aceleração da inflação que gere aumento das expectativas de  inflação tem efeito negativo sobre a demanda por moeda.</a:t>
            </a:r>
          </a:p>
          <a:p>
            <a:pPr>
              <a:buFont typeface="Wingdings" panose="05000000000000000000" pitchFamily="2" charset="2"/>
              <a:buNone/>
            </a:pPr>
            <a:r>
              <a:rPr lang="pt-BR" altLang="pt-BR" sz="3200" smtClean="0">
                <a:latin typeface="Arial Narrow" panose="020B0606020202030204" pitchFamily="34" charset="0"/>
              </a:rPr>
              <a:t>Assim, hiperinflação pode ser gerada não por emissão de moeda mas pelo próprio processo (auto-realizável).</a:t>
            </a:r>
            <a:endParaRPr lang="pt-BR" altLang="pt-BR" sz="3200" dirty="0">
              <a:latin typeface="Arial Narrow" panose="020B0606020202030204" pitchFamily="34" charset="0"/>
            </a:endParaRPr>
          </a:p>
        </p:txBody>
      </p:sp>
    </p:spTree>
    <p:extLst>
      <p:ext uri="{BB962C8B-B14F-4D97-AF65-F5344CB8AC3E}">
        <p14:creationId xmlns:p14="http://schemas.microsoft.com/office/powerpoint/2010/main" val="21408066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a:stretch>
            <a:fillRect/>
          </a:stretch>
        </p:blipFill>
        <p:spPr>
          <a:xfrm>
            <a:off x="0" y="2912"/>
            <a:ext cx="9144000" cy="6677999"/>
          </a:xfrm>
          <a:prstGeom prst="rect">
            <a:avLst/>
          </a:prstGeom>
        </p:spPr>
      </p:pic>
    </p:spTree>
    <p:extLst>
      <p:ext uri="{BB962C8B-B14F-4D97-AF65-F5344CB8AC3E}">
        <p14:creationId xmlns:p14="http://schemas.microsoft.com/office/powerpoint/2010/main" val="3262578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a:stretch>
            <a:fillRect/>
          </a:stretch>
        </p:blipFill>
        <p:spPr>
          <a:xfrm>
            <a:off x="859221" y="0"/>
            <a:ext cx="7425558" cy="6858000"/>
          </a:xfrm>
          <a:prstGeom prst="rect">
            <a:avLst/>
          </a:prstGeom>
        </p:spPr>
      </p:pic>
    </p:spTree>
    <p:extLst>
      <p:ext uri="{BB962C8B-B14F-4D97-AF65-F5344CB8AC3E}">
        <p14:creationId xmlns:p14="http://schemas.microsoft.com/office/powerpoint/2010/main" val="42228737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Exercício em Grupos</a:t>
            </a:r>
            <a:endParaRPr lang="pt-BR" dirty="0"/>
          </a:p>
        </p:txBody>
      </p:sp>
      <p:sp>
        <p:nvSpPr>
          <p:cNvPr id="3" name="Espaço Reservado para Conteúdo 2"/>
          <p:cNvSpPr>
            <a:spLocks noGrp="1"/>
          </p:cNvSpPr>
          <p:nvPr>
            <p:ph idx="1"/>
          </p:nvPr>
        </p:nvSpPr>
        <p:spPr/>
        <p:txBody>
          <a:bodyPr>
            <a:normAutofit/>
          </a:bodyPr>
          <a:lstStyle/>
          <a:p>
            <a:r>
              <a:rPr lang="pt-BR" sz="3200" dirty="0" smtClean="0"/>
              <a:t>Formas 4 grupos, sendo um com perfil heterodoxo</a:t>
            </a:r>
          </a:p>
          <a:p>
            <a:r>
              <a:rPr lang="pt-BR" sz="3200" dirty="0" smtClean="0"/>
              <a:t>Cada grupo deverá ler o respectivo texto e fazer uma breve apresentação/resumo para toda classe</a:t>
            </a:r>
          </a:p>
          <a:p>
            <a:r>
              <a:rPr lang="pt-BR" sz="3200" dirty="0" smtClean="0"/>
              <a:t>A classe deverá debater a seguinte questão: </a:t>
            </a:r>
            <a:r>
              <a:rPr lang="pt-BR" sz="3200" dirty="0" smtClean="0">
                <a:solidFill>
                  <a:srgbClr val="FF0000"/>
                </a:solidFill>
              </a:rPr>
              <a:t>o Brasil deveria ter meta cambial?</a:t>
            </a:r>
            <a:endParaRPr lang="pt-BR" sz="3200" dirty="0">
              <a:solidFill>
                <a:srgbClr val="FF0000"/>
              </a:solidFill>
            </a:endParaRPr>
          </a:p>
        </p:txBody>
      </p:sp>
    </p:spTree>
    <p:extLst>
      <p:ext uri="{BB962C8B-B14F-4D97-AF65-F5344CB8AC3E}">
        <p14:creationId xmlns:p14="http://schemas.microsoft.com/office/powerpoint/2010/main" val="2903170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808" name="Line 216"/>
          <p:cNvSpPr>
            <a:spLocks noChangeShapeType="1"/>
          </p:cNvSpPr>
          <p:nvPr/>
        </p:nvSpPr>
        <p:spPr bwMode="auto">
          <a:xfrm>
            <a:off x="3803830" y="2193023"/>
            <a:ext cx="2971800" cy="0"/>
          </a:xfrm>
          <a:prstGeom prst="line">
            <a:avLst/>
          </a:prstGeom>
          <a:noFill/>
          <a:ln w="12700">
            <a:solidFill>
              <a:srgbClr val="FF0000"/>
            </a:solidFill>
            <a:prstDash val="dash"/>
            <a:round/>
            <a:headEnd/>
            <a:tailEnd/>
          </a:ln>
          <a:effectLst/>
        </p:spPr>
        <p:txBody>
          <a:bodyPr/>
          <a:lstStyle/>
          <a:p>
            <a:endParaRPr lang="en-US"/>
          </a:p>
        </p:txBody>
      </p:sp>
      <p:sp>
        <p:nvSpPr>
          <p:cNvPr id="110599" name="Line 7"/>
          <p:cNvSpPr>
            <a:spLocks noChangeShapeType="1"/>
          </p:cNvSpPr>
          <p:nvPr/>
        </p:nvSpPr>
        <p:spPr bwMode="auto">
          <a:xfrm>
            <a:off x="3802243" y="1736790"/>
            <a:ext cx="0" cy="1725613"/>
          </a:xfrm>
          <a:prstGeom prst="line">
            <a:avLst/>
          </a:prstGeom>
          <a:noFill/>
          <a:ln w="38100">
            <a:solidFill>
              <a:srgbClr val="FF0000"/>
            </a:solidFill>
            <a:prstDash val="sysDash"/>
            <a:round/>
            <a:headEnd type="none" w="sm" len="sm"/>
            <a:tailEnd type="none" w="sm" len="sm"/>
          </a:ln>
          <a:effectLst/>
        </p:spPr>
        <p:txBody>
          <a:bodyPr/>
          <a:lstStyle/>
          <a:p>
            <a:endParaRPr lang="en-US"/>
          </a:p>
        </p:txBody>
      </p:sp>
      <p:sp>
        <p:nvSpPr>
          <p:cNvPr id="110620" name="Line 28"/>
          <p:cNvSpPr>
            <a:spLocks noChangeShapeType="1"/>
          </p:cNvSpPr>
          <p:nvPr/>
        </p:nvSpPr>
        <p:spPr bwMode="auto">
          <a:xfrm>
            <a:off x="4665843" y="3054415"/>
            <a:ext cx="234950" cy="0"/>
          </a:xfrm>
          <a:prstGeom prst="line">
            <a:avLst/>
          </a:prstGeom>
          <a:noFill/>
          <a:ln w="25400">
            <a:solidFill>
              <a:srgbClr val="FF0000"/>
            </a:solidFill>
            <a:round/>
            <a:headEnd type="none" w="sm" len="sm"/>
            <a:tailEnd type="arrow" w="med" len="sm"/>
          </a:ln>
          <a:effectLst/>
        </p:spPr>
        <p:txBody>
          <a:bodyPr/>
          <a:lstStyle/>
          <a:p>
            <a:endParaRPr lang="en-US"/>
          </a:p>
        </p:txBody>
      </p:sp>
      <p:sp>
        <p:nvSpPr>
          <p:cNvPr id="59400" name="Line 63"/>
          <p:cNvSpPr>
            <a:spLocks noChangeShapeType="1"/>
          </p:cNvSpPr>
          <p:nvPr/>
        </p:nvSpPr>
        <p:spPr bwMode="auto">
          <a:xfrm>
            <a:off x="4265793" y="1763778"/>
            <a:ext cx="0" cy="1725612"/>
          </a:xfrm>
          <a:prstGeom prst="line">
            <a:avLst/>
          </a:prstGeom>
          <a:noFill/>
          <a:ln w="38100">
            <a:solidFill>
              <a:srgbClr val="FF0000"/>
            </a:solidFill>
            <a:round/>
            <a:headEnd type="none" w="sm" len="sm"/>
            <a:tailEnd type="none" w="sm" len="sm"/>
          </a:ln>
          <a:effectLst/>
        </p:spPr>
        <p:txBody>
          <a:bodyPr/>
          <a:lstStyle/>
          <a:p>
            <a:endParaRPr lang="en-US"/>
          </a:p>
        </p:txBody>
      </p:sp>
      <p:sp>
        <p:nvSpPr>
          <p:cNvPr id="59401" name="Text Box 64"/>
          <p:cNvSpPr txBox="1">
            <a:spLocks noChangeArrowheads="1"/>
          </p:cNvSpPr>
          <p:nvPr/>
        </p:nvSpPr>
        <p:spPr bwMode="auto">
          <a:xfrm>
            <a:off x="4267380" y="1708215"/>
            <a:ext cx="1446213" cy="304800"/>
          </a:xfrm>
          <a:prstGeom prst="rect">
            <a:avLst/>
          </a:prstGeom>
          <a:noFill/>
          <a:ln w="12700">
            <a:noFill/>
            <a:miter lim="800000"/>
            <a:headEnd type="none" w="sm" len="sm"/>
            <a:tailEnd type="none" w="sm" len="sm"/>
          </a:ln>
          <a:effectLst/>
        </p:spPr>
        <p:txBody>
          <a:bodyPr wrap="none">
            <a:spAutoFit/>
          </a:bodyPr>
          <a:lstStyle/>
          <a:p>
            <a:pPr eaLnBrk="0" hangingPunct="0"/>
            <a:r>
              <a:rPr lang="pt-BR" sz="1400" dirty="0">
                <a:solidFill>
                  <a:srgbClr val="FF0000"/>
                </a:solidFill>
                <a:latin typeface="Arial" pitchFamily="34" charset="0"/>
              </a:rPr>
              <a:t>Retorno em R$</a:t>
            </a:r>
          </a:p>
        </p:txBody>
      </p:sp>
      <p:sp>
        <p:nvSpPr>
          <p:cNvPr id="110657" name="Line 65"/>
          <p:cNvSpPr>
            <a:spLocks noChangeShapeType="1"/>
          </p:cNvSpPr>
          <p:nvPr/>
        </p:nvSpPr>
        <p:spPr bwMode="auto">
          <a:xfrm flipH="1">
            <a:off x="3910193" y="3283015"/>
            <a:ext cx="234950" cy="0"/>
          </a:xfrm>
          <a:prstGeom prst="line">
            <a:avLst/>
          </a:prstGeom>
          <a:noFill/>
          <a:ln w="25400">
            <a:solidFill>
              <a:srgbClr val="FF0000"/>
            </a:solidFill>
            <a:round/>
            <a:headEnd type="none" w="sm" len="sm"/>
            <a:tailEnd type="arrow" w="med" len="sm"/>
          </a:ln>
          <a:effectLst/>
        </p:spPr>
        <p:txBody>
          <a:bodyPr/>
          <a:lstStyle/>
          <a:p>
            <a:endParaRPr lang="en-US"/>
          </a:p>
        </p:txBody>
      </p:sp>
      <p:sp>
        <p:nvSpPr>
          <p:cNvPr id="110675" name="Line 83"/>
          <p:cNvSpPr>
            <a:spLocks noChangeShapeType="1"/>
          </p:cNvSpPr>
          <p:nvPr/>
        </p:nvSpPr>
        <p:spPr bwMode="auto">
          <a:xfrm rot="5400000">
            <a:off x="3630392" y="4388581"/>
            <a:ext cx="5651" cy="222845"/>
          </a:xfrm>
          <a:prstGeom prst="line">
            <a:avLst/>
          </a:prstGeom>
          <a:noFill/>
          <a:ln w="25400">
            <a:solidFill>
              <a:schemeClr val="tx1"/>
            </a:solidFill>
            <a:round/>
            <a:headEnd type="none" w="sm" len="sm"/>
            <a:tailEnd type="arrow" w="med" len="sm"/>
          </a:ln>
          <a:effectLst/>
        </p:spPr>
        <p:txBody>
          <a:bodyPr/>
          <a:lstStyle/>
          <a:p>
            <a:endParaRPr lang="en-US"/>
          </a:p>
        </p:txBody>
      </p:sp>
      <p:sp>
        <p:nvSpPr>
          <p:cNvPr id="59527" name="Line 87"/>
          <p:cNvSpPr>
            <a:spLocks noChangeShapeType="1"/>
          </p:cNvSpPr>
          <p:nvPr/>
        </p:nvSpPr>
        <p:spPr bwMode="auto">
          <a:xfrm>
            <a:off x="2960868" y="4161945"/>
            <a:ext cx="1993900" cy="0"/>
          </a:xfrm>
          <a:prstGeom prst="line">
            <a:avLst/>
          </a:prstGeom>
          <a:noFill/>
          <a:ln w="38100">
            <a:solidFill>
              <a:srgbClr val="333399"/>
            </a:solidFill>
            <a:round/>
            <a:headEnd type="none" w="sm" len="sm"/>
            <a:tailEnd type="none" w="sm" len="sm"/>
          </a:ln>
          <a:effectLst/>
        </p:spPr>
        <p:txBody>
          <a:bodyPr/>
          <a:lstStyle/>
          <a:p>
            <a:endParaRPr lang="en-US"/>
          </a:p>
        </p:txBody>
      </p:sp>
      <p:grpSp>
        <p:nvGrpSpPr>
          <p:cNvPr id="4" name="Group 112"/>
          <p:cNvGrpSpPr>
            <a:grpSpLocks/>
          </p:cNvGrpSpPr>
          <p:nvPr/>
        </p:nvGrpSpPr>
        <p:grpSpPr bwMode="auto">
          <a:xfrm>
            <a:off x="2442574" y="3921007"/>
            <a:ext cx="990600" cy="523875"/>
            <a:chOff x="926" y="2934"/>
            <a:chExt cx="674" cy="394"/>
          </a:xfrm>
        </p:grpSpPr>
        <p:sp>
          <p:nvSpPr>
            <p:cNvPr id="59529" name="Text Box 113"/>
            <p:cNvSpPr txBox="1">
              <a:spLocks noChangeArrowheads="1"/>
            </p:cNvSpPr>
            <p:nvPr/>
          </p:nvSpPr>
          <p:spPr bwMode="auto">
            <a:xfrm>
              <a:off x="926" y="2934"/>
              <a:ext cx="674" cy="394"/>
            </a:xfrm>
            <a:prstGeom prst="rect">
              <a:avLst/>
            </a:prstGeom>
            <a:noFill/>
            <a:ln w="12700">
              <a:noFill/>
              <a:miter lim="800000"/>
              <a:headEnd type="none" w="sm" len="sm"/>
              <a:tailEnd type="none" w="sm" len="sm"/>
            </a:ln>
            <a:effectLst/>
          </p:spPr>
          <p:txBody>
            <a:bodyPr>
              <a:spAutoFit/>
            </a:bodyPr>
            <a:lstStyle/>
            <a:p>
              <a:pPr eaLnBrk="0" hangingPunct="0"/>
              <a:r>
                <a:rPr lang="pt-BR" sz="1400" b="1" i="1" dirty="0">
                  <a:latin typeface="Arial" pitchFamily="34" charset="0"/>
                </a:rPr>
                <a:t>M</a:t>
              </a:r>
              <a:r>
                <a:rPr lang="pt-BR" sz="1400" b="1" baseline="30000" dirty="0">
                  <a:latin typeface="Arial" pitchFamily="34" charset="0"/>
                </a:rPr>
                <a:t>1</a:t>
              </a:r>
              <a:r>
                <a:rPr lang="pt-BR" sz="1400" b="1" baseline="-25000" dirty="0">
                  <a:latin typeface="Arial" pitchFamily="34" charset="0"/>
                </a:rPr>
                <a:t>BR</a:t>
              </a:r>
              <a:endParaRPr lang="pt-BR" sz="1400" b="1" dirty="0">
                <a:latin typeface="Arial" pitchFamily="34" charset="0"/>
              </a:endParaRPr>
            </a:p>
            <a:p>
              <a:pPr eaLnBrk="0" hangingPunct="0"/>
              <a:r>
                <a:rPr lang="pt-BR" sz="1400" b="1" i="1" dirty="0">
                  <a:latin typeface="Arial" pitchFamily="34" charset="0"/>
                </a:rPr>
                <a:t> P</a:t>
              </a:r>
              <a:r>
                <a:rPr lang="pt-BR" sz="1400" b="1" baseline="30000" dirty="0">
                  <a:latin typeface="Arial" pitchFamily="34" charset="0"/>
                </a:rPr>
                <a:t>1</a:t>
              </a:r>
              <a:r>
                <a:rPr lang="pt-BR" sz="1400" b="1" baseline="-25000" dirty="0">
                  <a:latin typeface="Arial" pitchFamily="34" charset="0"/>
                </a:rPr>
                <a:t>BR</a:t>
              </a:r>
              <a:endParaRPr lang="pt-BR" sz="1400" b="1" u="sng" baseline="-25000" dirty="0">
                <a:latin typeface="Arial" pitchFamily="34" charset="0"/>
              </a:endParaRPr>
            </a:p>
          </p:txBody>
        </p:sp>
        <p:sp>
          <p:nvSpPr>
            <p:cNvPr id="59530" name="Line 114"/>
            <p:cNvSpPr>
              <a:spLocks noChangeShapeType="1"/>
            </p:cNvSpPr>
            <p:nvPr/>
          </p:nvSpPr>
          <p:spPr bwMode="auto">
            <a:xfrm>
              <a:off x="944" y="3151"/>
              <a:ext cx="288" cy="0"/>
            </a:xfrm>
            <a:prstGeom prst="line">
              <a:avLst/>
            </a:prstGeom>
            <a:noFill/>
            <a:ln w="9525">
              <a:solidFill>
                <a:schemeClr val="tx1"/>
              </a:solidFill>
              <a:round/>
              <a:headEnd/>
              <a:tailEnd/>
            </a:ln>
            <a:effectLst/>
          </p:spPr>
          <p:txBody>
            <a:bodyPr/>
            <a:lstStyle/>
            <a:p>
              <a:endParaRPr lang="en-US"/>
            </a:p>
          </p:txBody>
        </p:sp>
      </p:grpSp>
      <p:grpSp>
        <p:nvGrpSpPr>
          <p:cNvPr id="8" name="Group 202"/>
          <p:cNvGrpSpPr>
            <a:grpSpLocks/>
          </p:cNvGrpSpPr>
          <p:nvPr/>
        </p:nvGrpSpPr>
        <p:grpSpPr bwMode="auto">
          <a:xfrm>
            <a:off x="1898830" y="1165290"/>
            <a:ext cx="5334000" cy="4556125"/>
            <a:chOff x="-48" y="1210"/>
            <a:chExt cx="3360" cy="2870"/>
          </a:xfrm>
        </p:grpSpPr>
        <p:sp>
          <p:nvSpPr>
            <p:cNvPr id="59513" name="Text Box 75"/>
            <p:cNvSpPr txBox="1">
              <a:spLocks noChangeArrowheads="1"/>
            </p:cNvSpPr>
            <p:nvPr/>
          </p:nvSpPr>
          <p:spPr bwMode="auto">
            <a:xfrm>
              <a:off x="-48" y="1210"/>
              <a:ext cx="1392" cy="326"/>
            </a:xfrm>
            <a:prstGeom prst="rect">
              <a:avLst/>
            </a:prstGeom>
            <a:noFill/>
            <a:ln w="12700">
              <a:noFill/>
              <a:miter lim="800000"/>
              <a:headEnd type="none" w="sm" len="sm"/>
              <a:tailEnd type="none" w="sm" len="sm"/>
            </a:ln>
            <a:effectLst/>
          </p:spPr>
          <p:txBody>
            <a:bodyPr>
              <a:spAutoFit/>
            </a:bodyPr>
            <a:lstStyle/>
            <a:p>
              <a:pPr algn="ctr" eaLnBrk="0" hangingPunct="0"/>
              <a:r>
                <a:rPr lang="pt-BR" sz="1400" b="1">
                  <a:latin typeface="Arial" pitchFamily="34" charset="0"/>
                </a:rPr>
                <a:t>Taxa de câmbio R$/US$, E</a:t>
              </a:r>
              <a:r>
                <a:rPr lang="pt-BR" sz="1400" b="1" baseline="-25000">
                  <a:latin typeface="Arial" pitchFamily="34" charset="0"/>
                </a:rPr>
                <a:t>R/</a:t>
              </a:r>
              <a:r>
                <a:rPr lang="pt-BR" sz="1400" b="1" baseline="-25000">
                  <a:latin typeface="Arial" pitchFamily="34" charset="0"/>
                  <a:cs typeface="Times New Roman" pitchFamily="18" charset="0"/>
                </a:rPr>
                <a:t>US</a:t>
              </a:r>
              <a:endParaRPr lang="pt-BR" sz="1400" b="1">
                <a:latin typeface="Arial" pitchFamily="34" charset="0"/>
              </a:endParaRPr>
            </a:p>
          </p:txBody>
        </p:sp>
        <p:grpSp>
          <p:nvGrpSpPr>
            <p:cNvPr id="9" name="Group 201"/>
            <p:cNvGrpSpPr>
              <a:grpSpLocks/>
            </p:cNvGrpSpPr>
            <p:nvPr/>
          </p:nvGrpSpPr>
          <p:grpSpPr bwMode="auto">
            <a:xfrm>
              <a:off x="205" y="1523"/>
              <a:ext cx="3107" cy="2557"/>
              <a:chOff x="61" y="1523"/>
              <a:chExt cx="3107" cy="2557"/>
            </a:xfrm>
          </p:grpSpPr>
          <p:sp>
            <p:nvSpPr>
              <p:cNvPr id="59515" name="Text Box 73"/>
              <p:cNvSpPr txBox="1">
                <a:spLocks noChangeArrowheads="1"/>
              </p:cNvSpPr>
              <p:nvPr/>
            </p:nvSpPr>
            <p:spPr bwMode="auto">
              <a:xfrm>
                <a:off x="2216" y="2409"/>
                <a:ext cx="952" cy="460"/>
              </a:xfrm>
              <a:prstGeom prst="rect">
                <a:avLst/>
              </a:prstGeom>
              <a:noFill/>
              <a:ln w="12700">
                <a:noFill/>
                <a:miter lim="800000"/>
                <a:headEnd type="none" w="sm" len="sm"/>
                <a:tailEnd type="none" w="sm" len="sm"/>
              </a:ln>
              <a:effectLst/>
            </p:spPr>
            <p:txBody>
              <a:bodyPr>
                <a:spAutoFit/>
              </a:bodyPr>
              <a:lstStyle/>
              <a:p>
                <a:pPr eaLnBrk="0" hangingPunct="0"/>
                <a:r>
                  <a:rPr lang="pt-BR" sz="1400" b="1">
                    <a:latin typeface="Arial" pitchFamily="34" charset="0"/>
                  </a:rPr>
                  <a:t>Taxa de retorno</a:t>
                </a:r>
              </a:p>
              <a:p>
                <a:pPr eaLnBrk="0" hangingPunct="0"/>
                <a:r>
                  <a:rPr lang="pt-BR" sz="1400" b="1">
                    <a:latin typeface="Arial" pitchFamily="34" charset="0"/>
                  </a:rPr>
                  <a:t>(Em R$)</a:t>
                </a:r>
              </a:p>
            </p:txBody>
          </p:sp>
          <p:sp>
            <p:nvSpPr>
              <p:cNvPr id="59516" name="Line 76"/>
              <p:cNvSpPr>
                <a:spLocks noChangeShapeType="1"/>
              </p:cNvSpPr>
              <p:nvPr/>
            </p:nvSpPr>
            <p:spPr bwMode="auto">
              <a:xfrm>
                <a:off x="465" y="1523"/>
                <a:ext cx="0" cy="2268"/>
              </a:xfrm>
              <a:prstGeom prst="line">
                <a:avLst/>
              </a:prstGeom>
              <a:noFill/>
              <a:ln w="38100">
                <a:solidFill>
                  <a:schemeClr val="tx1"/>
                </a:solidFill>
                <a:round/>
                <a:headEnd type="triangle" w="sm" len="sm"/>
                <a:tailEnd type="triangle" w="sm" len="sm"/>
              </a:ln>
              <a:effectLst/>
            </p:spPr>
            <p:txBody>
              <a:bodyPr/>
              <a:lstStyle/>
              <a:p>
                <a:endParaRPr lang="en-US"/>
              </a:p>
            </p:txBody>
          </p:sp>
          <p:sp>
            <p:nvSpPr>
              <p:cNvPr id="59517" name="Line 77"/>
              <p:cNvSpPr>
                <a:spLocks noChangeShapeType="1"/>
              </p:cNvSpPr>
              <p:nvPr/>
            </p:nvSpPr>
            <p:spPr bwMode="auto">
              <a:xfrm>
                <a:off x="465" y="2657"/>
                <a:ext cx="1772" cy="0"/>
              </a:xfrm>
              <a:prstGeom prst="line">
                <a:avLst/>
              </a:prstGeom>
              <a:noFill/>
              <a:ln w="38100">
                <a:solidFill>
                  <a:schemeClr val="tx1"/>
                </a:solidFill>
                <a:round/>
                <a:headEnd type="none" w="sm" len="sm"/>
                <a:tailEnd type="triangle" w="sm" len="sm"/>
              </a:ln>
              <a:effectLst/>
            </p:spPr>
            <p:txBody>
              <a:bodyPr/>
              <a:lstStyle/>
              <a:p>
                <a:endParaRPr lang="en-US"/>
              </a:p>
            </p:txBody>
          </p:sp>
          <p:sp>
            <p:nvSpPr>
              <p:cNvPr id="59518" name="Text Box 78"/>
              <p:cNvSpPr txBox="1">
                <a:spLocks noChangeArrowheads="1"/>
              </p:cNvSpPr>
              <p:nvPr/>
            </p:nvSpPr>
            <p:spPr bwMode="auto">
              <a:xfrm>
                <a:off x="61" y="3754"/>
                <a:ext cx="848" cy="326"/>
              </a:xfrm>
              <a:prstGeom prst="rect">
                <a:avLst/>
              </a:prstGeom>
              <a:noFill/>
              <a:ln w="12700">
                <a:noFill/>
                <a:miter lim="800000"/>
                <a:headEnd type="none" w="sm" len="sm"/>
                <a:tailEnd type="none" w="sm" len="sm"/>
              </a:ln>
              <a:effectLst/>
            </p:spPr>
            <p:txBody>
              <a:bodyPr wrap="none">
                <a:spAutoFit/>
              </a:bodyPr>
              <a:lstStyle/>
              <a:p>
                <a:pPr algn="ctr" eaLnBrk="0" hangingPunct="0"/>
                <a:r>
                  <a:rPr lang="pt-BR" sz="1400" b="1">
                    <a:latin typeface="Arial" pitchFamily="34" charset="0"/>
                  </a:rPr>
                  <a:t>Estoque  real </a:t>
                </a:r>
              </a:p>
              <a:p>
                <a:pPr algn="ctr" eaLnBrk="0" hangingPunct="0"/>
                <a:r>
                  <a:rPr lang="pt-BR" sz="1400" b="1">
                    <a:latin typeface="Arial" pitchFamily="34" charset="0"/>
                  </a:rPr>
                  <a:t>de moeda</a:t>
                </a:r>
              </a:p>
            </p:txBody>
          </p:sp>
          <p:sp>
            <p:nvSpPr>
              <p:cNvPr id="59519" name="Text Box 79"/>
              <p:cNvSpPr txBox="1">
                <a:spLocks noChangeArrowheads="1"/>
              </p:cNvSpPr>
              <p:nvPr/>
            </p:nvSpPr>
            <p:spPr bwMode="auto">
              <a:xfrm>
                <a:off x="262" y="2553"/>
                <a:ext cx="187" cy="212"/>
              </a:xfrm>
              <a:prstGeom prst="rect">
                <a:avLst/>
              </a:prstGeom>
              <a:noFill/>
              <a:ln w="12700">
                <a:noFill/>
                <a:miter lim="800000"/>
                <a:headEnd type="none" w="sm" len="sm"/>
                <a:tailEnd type="none" w="sm" len="sm"/>
              </a:ln>
              <a:effectLst/>
            </p:spPr>
            <p:txBody>
              <a:bodyPr wrap="none">
                <a:spAutoFit/>
              </a:bodyPr>
              <a:lstStyle/>
              <a:p>
                <a:pPr eaLnBrk="0" hangingPunct="0"/>
                <a:r>
                  <a:rPr lang="pt-BR" sz="1600" b="1">
                    <a:latin typeface="Arial" pitchFamily="34" charset="0"/>
                  </a:rPr>
                  <a:t>0</a:t>
                </a:r>
              </a:p>
            </p:txBody>
          </p:sp>
          <p:sp>
            <p:nvSpPr>
              <p:cNvPr id="59520" name="Text Box 107"/>
              <p:cNvSpPr txBox="1">
                <a:spLocks noChangeArrowheads="1"/>
              </p:cNvSpPr>
              <p:nvPr/>
            </p:nvSpPr>
            <p:spPr bwMode="auto">
              <a:xfrm>
                <a:off x="1075" y="3614"/>
                <a:ext cx="1408" cy="366"/>
              </a:xfrm>
              <a:prstGeom prst="rect">
                <a:avLst/>
              </a:prstGeom>
              <a:noFill/>
              <a:ln w="12700">
                <a:noFill/>
                <a:miter lim="800000"/>
                <a:headEnd type="none" w="sm" len="sm"/>
                <a:tailEnd type="none" w="sm" len="sm"/>
              </a:ln>
              <a:effectLst/>
            </p:spPr>
            <p:txBody>
              <a:bodyPr wrap="none">
                <a:spAutoFit/>
              </a:bodyPr>
              <a:lstStyle/>
              <a:p>
                <a:pPr marL="457200" indent="-457200" eaLnBrk="0" hangingPunct="0">
                  <a:buFontTx/>
                  <a:buAutoNum type="alphaLcParenBoth"/>
                </a:pPr>
                <a:r>
                  <a:rPr lang="pt-BR" sz="1600" b="1" dirty="0">
                    <a:latin typeface="Arial" pitchFamily="34" charset="0"/>
                  </a:rPr>
                  <a:t>Efeitos de curto </a:t>
                </a:r>
              </a:p>
              <a:p>
                <a:pPr marL="457200" indent="-457200" eaLnBrk="0" hangingPunct="0"/>
                <a:r>
                  <a:rPr lang="pt-BR" sz="1600" b="1" dirty="0">
                    <a:latin typeface="Arial" pitchFamily="34" charset="0"/>
                  </a:rPr>
                  <a:t>        prazo</a:t>
                </a:r>
              </a:p>
            </p:txBody>
          </p:sp>
        </p:grpSp>
      </p:grpSp>
      <p:grpSp>
        <p:nvGrpSpPr>
          <p:cNvPr id="15" name="Group 134"/>
          <p:cNvGrpSpPr>
            <a:grpSpLocks/>
          </p:cNvGrpSpPr>
          <p:nvPr/>
        </p:nvGrpSpPr>
        <p:grpSpPr bwMode="auto">
          <a:xfrm>
            <a:off x="3731971" y="3337286"/>
            <a:ext cx="722313" cy="1073150"/>
            <a:chOff x="965" y="2640"/>
            <a:chExt cx="455" cy="676"/>
          </a:xfrm>
        </p:grpSpPr>
        <p:sp>
          <p:nvSpPr>
            <p:cNvPr id="59493" name="Line 133"/>
            <p:cNvSpPr>
              <a:spLocks noChangeShapeType="1"/>
            </p:cNvSpPr>
            <p:nvPr/>
          </p:nvSpPr>
          <p:spPr bwMode="auto">
            <a:xfrm>
              <a:off x="1008" y="2640"/>
              <a:ext cx="0" cy="528"/>
            </a:xfrm>
            <a:prstGeom prst="line">
              <a:avLst/>
            </a:prstGeom>
            <a:noFill/>
            <a:ln w="6350">
              <a:solidFill>
                <a:schemeClr val="tx1"/>
              </a:solidFill>
              <a:prstDash val="dash"/>
              <a:round/>
              <a:headEnd/>
              <a:tailEnd/>
            </a:ln>
            <a:effectLst/>
          </p:spPr>
          <p:txBody>
            <a:bodyPr/>
            <a:lstStyle/>
            <a:p>
              <a:endParaRPr lang="en-US"/>
            </a:p>
          </p:txBody>
        </p:sp>
        <p:sp>
          <p:nvSpPr>
            <p:cNvPr id="59494" name="Text Box 15"/>
            <p:cNvSpPr txBox="1">
              <a:spLocks noChangeArrowheads="1"/>
            </p:cNvSpPr>
            <p:nvPr/>
          </p:nvSpPr>
          <p:spPr bwMode="auto">
            <a:xfrm>
              <a:off x="965" y="2683"/>
              <a:ext cx="455" cy="212"/>
            </a:xfrm>
            <a:prstGeom prst="rect">
              <a:avLst/>
            </a:prstGeom>
            <a:noFill/>
            <a:ln w="12700">
              <a:noFill/>
              <a:miter lim="800000"/>
              <a:headEnd type="none" w="sm" len="sm"/>
              <a:tailEnd type="none" w="sm" len="sm"/>
            </a:ln>
            <a:effectLst/>
          </p:spPr>
          <p:txBody>
            <a:bodyPr>
              <a:spAutoFit/>
            </a:bodyPr>
            <a:lstStyle/>
            <a:p>
              <a:pPr eaLnBrk="0" hangingPunct="0"/>
              <a:r>
                <a:rPr lang="pt-BR" sz="1600" b="1" i="1" dirty="0">
                  <a:latin typeface="Arial" pitchFamily="34" charset="0"/>
                </a:rPr>
                <a:t>R</a:t>
              </a:r>
              <a:r>
                <a:rPr lang="pt-BR" sz="1600" b="1" baseline="30000" dirty="0">
                  <a:latin typeface="Arial" pitchFamily="34" charset="0"/>
                </a:rPr>
                <a:t>2</a:t>
              </a:r>
              <a:r>
                <a:rPr lang="pt-BR" sz="1600" b="1" baseline="-25000" dirty="0">
                  <a:latin typeface="Arial" pitchFamily="34" charset="0"/>
                </a:rPr>
                <a:t>BR</a:t>
              </a:r>
              <a:endParaRPr lang="pt-BR" sz="1600" b="1" dirty="0">
                <a:latin typeface="Arial" pitchFamily="34" charset="0"/>
              </a:endParaRPr>
            </a:p>
          </p:txBody>
        </p:sp>
        <p:grpSp>
          <p:nvGrpSpPr>
            <p:cNvPr id="16" name="Group 131"/>
            <p:cNvGrpSpPr>
              <a:grpSpLocks/>
            </p:cNvGrpSpPr>
            <p:nvPr/>
          </p:nvGrpSpPr>
          <p:grpSpPr bwMode="auto">
            <a:xfrm>
              <a:off x="975" y="3124"/>
              <a:ext cx="178" cy="192"/>
              <a:chOff x="975" y="3124"/>
              <a:chExt cx="178" cy="192"/>
            </a:xfrm>
          </p:grpSpPr>
          <p:sp>
            <p:nvSpPr>
              <p:cNvPr id="59496" name="Oval 18"/>
              <p:cNvSpPr>
                <a:spLocks noChangeArrowheads="1"/>
              </p:cNvSpPr>
              <p:nvPr/>
            </p:nvSpPr>
            <p:spPr bwMode="auto">
              <a:xfrm>
                <a:off x="978" y="3143"/>
                <a:ext cx="52" cy="51"/>
              </a:xfrm>
              <a:prstGeom prst="ellipse">
                <a:avLst/>
              </a:prstGeom>
              <a:solidFill>
                <a:srgbClr val="333399"/>
              </a:solidFill>
              <a:ln w="12700">
                <a:solidFill>
                  <a:srgbClr val="333399"/>
                </a:solidFill>
                <a:round/>
                <a:headEnd type="none" w="sm" len="sm"/>
                <a:tailEnd type="none" w="sm" len="sm"/>
              </a:ln>
              <a:effectLst/>
            </p:spPr>
            <p:txBody>
              <a:bodyPr wrap="none" anchor="ctr"/>
              <a:lstStyle/>
              <a:p>
                <a:endParaRPr lang="pt-BR"/>
              </a:p>
            </p:txBody>
          </p:sp>
          <p:sp>
            <p:nvSpPr>
              <p:cNvPr id="59497" name="Text Box 19"/>
              <p:cNvSpPr txBox="1">
                <a:spLocks noChangeArrowheads="1"/>
              </p:cNvSpPr>
              <p:nvPr/>
            </p:nvSpPr>
            <p:spPr bwMode="auto">
              <a:xfrm>
                <a:off x="975" y="3124"/>
                <a:ext cx="178" cy="192"/>
              </a:xfrm>
              <a:prstGeom prst="rect">
                <a:avLst/>
              </a:prstGeom>
              <a:noFill/>
              <a:ln w="12700">
                <a:noFill/>
                <a:miter lim="800000"/>
                <a:headEnd type="none" w="sm" len="sm"/>
                <a:tailEnd type="none" w="sm" len="sm"/>
              </a:ln>
              <a:effectLst/>
            </p:spPr>
            <p:txBody>
              <a:bodyPr wrap="none">
                <a:spAutoFit/>
              </a:bodyPr>
              <a:lstStyle/>
              <a:p>
                <a:pPr eaLnBrk="0" hangingPunct="0"/>
                <a:r>
                  <a:rPr lang="pt-BR" sz="1400" b="1" dirty="0">
                    <a:latin typeface="Arial" pitchFamily="34" charset="0"/>
                  </a:rPr>
                  <a:t>2</a:t>
                </a:r>
              </a:p>
            </p:txBody>
          </p:sp>
        </p:grpSp>
      </p:grpSp>
      <p:grpSp>
        <p:nvGrpSpPr>
          <p:cNvPr id="17" name="Group 211"/>
          <p:cNvGrpSpPr>
            <a:grpSpLocks/>
          </p:cNvGrpSpPr>
          <p:nvPr/>
        </p:nvGrpSpPr>
        <p:grpSpPr bwMode="auto">
          <a:xfrm>
            <a:off x="4165780" y="3394142"/>
            <a:ext cx="798513" cy="1052513"/>
            <a:chOff x="1394" y="2614"/>
            <a:chExt cx="503" cy="663"/>
          </a:xfrm>
        </p:grpSpPr>
        <p:sp>
          <p:nvSpPr>
            <p:cNvPr id="59487" name="Line 70"/>
            <p:cNvSpPr>
              <a:spLocks noChangeShapeType="1"/>
            </p:cNvSpPr>
            <p:nvPr/>
          </p:nvSpPr>
          <p:spPr bwMode="auto">
            <a:xfrm flipH="1">
              <a:off x="1428" y="2640"/>
              <a:ext cx="17" cy="467"/>
            </a:xfrm>
            <a:prstGeom prst="line">
              <a:avLst/>
            </a:prstGeom>
            <a:noFill/>
            <a:ln w="12700">
              <a:solidFill>
                <a:schemeClr val="tx1"/>
              </a:solidFill>
              <a:prstDash val="dash"/>
              <a:round/>
              <a:headEnd type="none" w="sm" len="sm"/>
              <a:tailEnd type="none" w="sm" len="sm"/>
            </a:ln>
            <a:effectLst/>
          </p:spPr>
          <p:txBody>
            <a:bodyPr/>
            <a:lstStyle/>
            <a:p>
              <a:endParaRPr lang="en-US"/>
            </a:p>
          </p:txBody>
        </p:sp>
        <p:grpSp>
          <p:nvGrpSpPr>
            <p:cNvPr id="18" name="Group 135"/>
            <p:cNvGrpSpPr>
              <a:grpSpLocks/>
            </p:cNvGrpSpPr>
            <p:nvPr/>
          </p:nvGrpSpPr>
          <p:grpSpPr bwMode="auto">
            <a:xfrm>
              <a:off x="1394" y="2614"/>
              <a:ext cx="503" cy="663"/>
              <a:chOff x="1250" y="2614"/>
              <a:chExt cx="503" cy="663"/>
            </a:xfrm>
          </p:grpSpPr>
          <p:sp>
            <p:nvSpPr>
              <p:cNvPr id="59489" name="Text Box 71"/>
              <p:cNvSpPr txBox="1">
                <a:spLocks noChangeArrowheads="1"/>
              </p:cNvSpPr>
              <p:nvPr/>
            </p:nvSpPr>
            <p:spPr bwMode="auto">
              <a:xfrm>
                <a:off x="1298" y="2614"/>
                <a:ext cx="455" cy="212"/>
              </a:xfrm>
              <a:prstGeom prst="rect">
                <a:avLst/>
              </a:prstGeom>
              <a:noFill/>
              <a:ln w="12700">
                <a:noFill/>
                <a:miter lim="800000"/>
                <a:headEnd type="none" w="sm" len="sm"/>
                <a:tailEnd type="none" w="sm" len="sm"/>
              </a:ln>
              <a:effectLst/>
            </p:spPr>
            <p:txBody>
              <a:bodyPr>
                <a:spAutoFit/>
              </a:bodyPr>
              <a:lstStyle/>
              <a:p>
                <a:pPr eaLnBrk="0" hangingPunct="0"/>
                <a:r>
                  <a:rPr lang="pt-BR" sz="1600" b="1" i="1" dirty="0">
                    <a:latin typeface="Arial" pitchFamily="34" charset="0"/>
                  </a:rPr>
                  <a:t>R</a:t>
                </a:r>
                <a:r>
                  <a:rPr lang="pt-BR" sz="1600" b="1" baseline="30000" dirty="0">
                    <a:latin typeface="Arial" pitchFamily="34" charset="0"/>
                  </a:rPr>
                  <a:t>1</a:t>
                </a:r>
                <a:r>
                  <a:rPr lang="pt-BR" sz="1600" b="1" baseline="-25000" dirty="0">
                    <a:latin typeface="Arial" pitchFamily="34" charset="0"/>
                  </a:rPr>
                  <a:t>BR</a:t>
                </a:r>
                <a:endParaRPr lang="pt-BR" sz="1600" b="1" dirty="0">
                  <a:latin typeface="Arial" pitchFamily="34" charset="0"/>
                </a:endParaRPr>
              </a:p>
            </p:txBody>
          </p:sp>
          <p:grpSp>
            <p:nvGrpSpPr>
              <p:cNvPr id="19" name="Group 130"/>
              <p:cNvGrpSpPr>
                <a:grpSpLocks/>
              </p:cNvGrpSpPr>
              <p:nvPr/>
            </p:nvGrpSpPr>
            <p:grpSpPr bwMode="auto">
              <a:xfrm>
                <a:off x="1250" y="3073"/>
                <a:ext cx="178" cy="204"/>
                <a:chOff x="1250" y="3073"/>
                <a:chExt cx="178" cy="204"/>
              </a:xfrm>
            </p:grpSpPr>
            <p:sp>
              <p:nvSpPr>
                <p:cNvPr id="59491" name="Oval 81"/>
                <p:cNvSpPr>
                  <a:spLocks noChangeArrowheads="1"/>
                </p:cNvSpPr>
                <p:nvPr/>
              </p:nvSpPr>
              <p:spPr bwMode="auto">
                <a:xfrm>
                  <a:off x="1264" y="3073"/>
                  <a:ext cx="52" cy="51"/>
                </a:xfrm>
                <a:prstGeom prst="ellipse">
                  <a:avLst/>
                </a:prstGeom>
                <a:solidFill>
                  <a:srgbClr val="333399"/>
                </a:solidFill>
                <a:ln w="12700">
                  <a:solidFill>
                    <a:srgbClr val="333399"/>
                  </a:solidFill>
                  <a:round/>
                  <a:headEnd type="none" w="sm" len="sm"/>
                  <a:tailEnd type="none" w="sm" len="sm"/>
                </a:ln>
                <a:effectLst/>
              </p:spPr>
              <p:txBody>
                <a:bodyPr wrap="none" anchor="ctr"/>
                <a:lstStyle/>
                <a:p>
                  <a:endParaRPr lang="pt-BR"/>
                </a:p>
              </p:txBody>
            </p:sp>
            <p:sp>
              <p:nvSpPr>
                <p:cNvPr id="59492" name="Text Box 82"/>
                <p:cNvSpPr txBox="1">
                  <a:spLocks noChangeArrowheads="1"/>
                </p:cNvSpPr>
                <p:nvPr/>
              </p:nvSpPr>
              <p:spPr bwMode="auto">
                <a:xfrm>
                  <a:off x="1250" y="3085"/>
                  <a:ext cx="178" cy="192"/>
                </a:xfrm>
                <a:prstGeom prst="rect">
                  <a:avLst/>
                </a:prstGeom>
                <a:noFill/>
                <a:ln w="12700">
                  <a:noFill/>
                  <a:miter lim="800000"/>
                  <a:headEnd type="none" w="sm" len="sm"/>
                  <a:tailEnd type="none" w="sm" len="sm"/>
                </a:ln>
                <a:effectLst/>
              </p:spPr>
              <p:txBody>
                <a:bodyPr wrap="none">
                  <a:spAutoFit/>
                </a:bodyPr>
                <a:lstStyle/>
                <a:p>
                  <a:pPr eaLnBrk="0" hangingPunct="0"/>
                  <a:r>
                    <a:rPr lang="pt-BR" sz="1400" b="1" dirty="0">
                      <a:latin typeface="Arial" pitchFamily="34" charset="0"/>
                    </a:rPr>
                    <a:t>1</a:t>
                  </a:r>
                </a:p>
              </p:txBody>
            </p:sp>
          </p:grpSp>
        </p:grpSp>
      </p:grpSp>
      <p:sp>
        <p:nvSpPr>
          <p:cNvPr id="110617" name="Line 25"/>
          <p:cNvSpPr>
            <a:spLocks noChangeShapeType="1"/>
          </p:cNvSpPr>
          <p:nvPr/>
        </p:nvSpPr>
        <p:spPr bwMode="auto">
          <a:xfrm flipH="1" flipV="1">
            <a:off x="2941818" y="2193023"/>
            <a:ext cx="868908" cy="8236"/>
          </a:xfrm>
          <a:prstGeom prst="line">
            <a:avLst/>
          </a:prstGeom>
          <a:noFill/>
          <a:ln w="12700">
            <a:solidFill>
              <a:srgbClr val="FF0000"/>
            </a:solidFill>
            <a:prstDash val="dash"/>
            <a:round/>
            <a:headEnd type="none" w="sm" len="sm"/>
            <a:tailEnd type="none" w="sm" len="sm"/>
          </a:ln>
          <a:effectLst/>
        </p:spPr>
        <p:txBody>
          <a:bodyPr/>
          <a:lstStyle/>
          <a:p>
            <a:endParaRPr lang="en-US"/>
          </a:p>
        </p:txBody>
      </p:sp>
      <p:grpSp>
        <p:nvGrpSpPr>
          <p:cNvPr id="20" name="Group 214"/>
          <p:cNvGrpSpPr>
            <a:grpSpLocks/>
          </p:cNvGrpSpPr>
          <p:nvPr/>
        </p:nvGrpSpPr>
        <p:grpSpPr bwMode="auto">
          <a:xfrm>
            <a:off x="2390955" y="1936815"/>
            <a:ext cx="1766888" cy="384175"/>
            <a:chOff x="262" y="1696"/>
            <a:chExt cx="1113" cy="242"/>
          </a:xfrm>
        </p:grpSpPr>
        <p:grpSp>
          <p:nvGrpSpPr>
            <p:cNvPr id="21" name="Group 212"/>
            <p:cNvGrpSpPr>
              <a:grpSpLocks/>
            </p:cNvGrpSpPr>
            <p:nvPr/>
          </p:nvGrpSpPr>
          <p:grpSpPr bwMode="auto">
            <a:xfrm>
              <a:off x="262" y="1696"/>
              <a:ext cx="1113" cy="242"/>
              <a:chOff x="262" y="1696"/>
              <a:chExt cx="1113" cy="242"/>
            </a:xfrm>
          </p:grpSpPr>
          <p:sp>
            <p:nvSpPr>
              <p:cNvPr id="59485" name="Text Box 23"/>
              <p:cNvSpPr txBox="1">
                <a:spLocks noChangeArrowheads="1"/>
              </p:cNvSpPr>
              <p:nvPr/>
            </p:nvSpPr>
            <p:spPr bwMode="auto">
              <a:xfrm>
                <a:off x="1170" y="1696"/>
                <a:ext cx="205" cy="192"/>
              </a:xfrm>
              <a:prstGeom prst="rect">
                <a:avLst/>
              </a:prstGeom>
              <a:noFill/>
              <a:ln w="12700">
                <a:noFill/>
                <a:miter lim="800000"/>
                <a:headEnd type="none" w="sm" len="sm"/>
                <a:tailEnd type="none" w="sm" len="sm"/>
              </a:ln>
              <a:effectLst/>
            </p:spPr>
            <p:txBody>
              <a:bodyPr wrap="none">
                <a:spAutoFit/>
              </a:bodyPr>
              <a:lstStyle/>
              <a:p>
                <a:pPr eaLnBrk="0" hangingPunct="0"/>
                <a:r>
                  <a:rPr lang="pt-BR" sz="1400" b="1">
                    <a:latin typeface="Arial" pitchFamily="34" charset="0"/>
                    <a:cs typeface="Times New Roman" pitchFamily="18" charset="0"/>
                  </a:rPr>
                  <a:t>2'</a:t>
                </a:r>
                <a:endParaRPr lang="pt-BR" sz="1400" b="1">
                  <a:latin typeface="Arial" pitchFamily="34" charset="0"/>
                </a:endParaRPr>
              </a:p>
            </p:txBody>
          </p:sp>
          <p:sp>
            <p:nvSpPr>
              <p:cNvPr id="59486" name="Text Box 26"/>
              <p:cNvSpPr txBox="1">
                <a:spLocks noChangeArrowheads="1"/>
              </p:cNvSpPr>
              <p:nvPr/>
            </p:nvSpPr>
            <p:spPr bwMode="auto">
              <a:xfrm>
                <a:off x="262" y="1746"/>
                <a:ext cx="624" cy="192"/>
              </a:xfrm>
              <a:prstGeom prst="rect">
                <a:avLst/>
              </a:prstGeom>
              <a:noFill/>
              <a:ln w="12700">
                <a:noFill/>
                <a:miter lim="800000"/>
                <a:headEnd type="none" w="sm" len="sm"/>
                <a:tailEnd type="none" w="sm" len="sm"/>
              </a:ln>
              <a:effectLst/>
            </p:spPr>
            <p:txBody>
              <a:bodyPr>
                <a:spAutoFit/>
              </a:bodyPr>
              <a:lstStyle/>
              <a:p>
                <a:pPr eaLnBrk="0" hangingPunct="0"/>
                <a:r>
                  <a:rPr lang="pt-BR" sz="1400" b="1">
                    <a:latin typeface="Arial" pitchFamily="34" charset="0"/>
                  </a:rPr>
                  <a:t>E</a:t>
                </a:r>
                <a:r>
                  <a:rPr lang="pt-BR" sz="1400" b="1" baseline="30000">
                    <a:latin typeface="Arial" pitchFamily="34" charset="0"/>
                  </a:rPr>
                  <a:t>2</a:t>
                </a:r>
                <a:r>
                  <a:rPr lang="pt-BR" sz="1400" b="1" baseline="-25000">
                    <a:latin typeface="Arial" pitchFamily="34" charset="0"/>
                  </a:rPr>
                  <a:t>R/</a:t>
                </a:r>
                <a:r>
                  <a:rPr lang="pt-BR" sz="1400" b="1" baseline="-25000">
                    <a:latin typeface="Arial" pitchFamily="34" charset="0"/>
                    <a:cs typeface="Times New Roman" pitchFamily="18" charset="0"/>
                  </a:rPr>
                  <a:t>US</a:t>
                </a:r>
                <a:endParaRPr lang="pt-BR" sz="1400" b="1">
                  <a:latin typeface="Arial" pitchFamily="34" charset="0"/>
                </a:endParaRPr>
              </a:p>
            </p:txBody>
          </p:sp>
        </p:grpSp>
        <p:sp>
          <p:nvSpPr>
            <p:cNvPr id="59484" name="Oval 22"/>
            <p:cNvSpPr>
              <a:spLocks noChangeArrowheads="1"/>
            </p:cNvSpPr>
            <p:nvPr/>
          </p:nvSpPr>
          <p:spPr bwMode="auto">
            <a:xfrm>
              <a:off x="1128" y="1858"/>
              <a:ext cx="52" cy="51"/>
            </a:xfrm>
            <a:prstGeom prst="ellipse">
              <a:avLst/>
            </a:prstGeom>
            <a:solidFill>
              <a:srgbClr val="FF0000"/>
            </a:solidFill>
            <a:ln w="12700">
              <a:solidFill>
                <a:srgbClr val="FF0000"/>
              </a:solidFill>
              <a:round/>
              <a:headEnd type="none" w="sm" len="sm"/>
              <a:tailEnd type="none" w="sm" len="sm"/>
            </a:ln>
            <a:effectLst/>
          </p:spPr>
          <p:txBody>
            <a:bodyPr wrap="none" anchor="ctr"/>
            <a:lstStyle/>
            <a:p>
              <a:endParaRPr lang="pt-BR"/>
            </a:p>
          </p:txBody>
        </p:sp>
      </p:grpSp>
      <p:sp>
        <p:nvSpPr>
          <p:cNvPr id="110741" name="Freeform 149"/>
          <p:cNvSpPr>
            <a:spLocks/>
          </p:cNvSpPr>
          <p:nvPr/>
        </p:nvSpPr>
        <p:spPr bwMode="auto">
          <a:xfrm>
            <a:off x="3194230" y="1911415"/>
            <a:ext cx="1905000" cy="1371600"/>
          </a:xfrm>
          <a:custGeom>
            <a:avLst/>
            <a:gdLst>
              <a:gd name="T0" fmla="*/ 0 w 1200"/>
              <a:gd name="T1" fmla="*/ 0 h 864"/>
              <a:gd name="T2" fmla="*/ 609600 w 1200"/>
              <a:gd name="T3" fmla="*/ 838200 h 864"/>
              <a:gd name="T4" fmla="*/ 1066800 w 1200"/>
              <a:gd name="T5" fmla="*/ 1143000 h 864"/>
              <a:gd name="T6" fmla="*/ 1524000 w 1200"/>
              <a:gd name="T7" fmla="*/ 1295400 h 864"/>
              <a:gd name="T8" fmla="*/ 1905000 w 1200"/>
              <a:gd name="T9" fmla="*/ 1371600 h 86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 h="864">
                <a:moveTo>
                  <a:pt x="0" y="0"/>
                </a:moveTo>
                <a:cubicBezTo>
                  <a:pt x="136" y="204"/>
                  <a:pt x="272" y="408"/>
                  <a:pt x="384" y="528"/>
                </a:cubicBezTo>
                <a:cubicBezTo>
                  <a:pt x="496" y="648"/>
                  <a:pt x="576" y="672"/>
                  <a:pt x="672" y="720"/>
                </a:cubicBezTo>
                <a:cubicBezTo>
                  <a:pt x="768" y="768"/>
                  <a:pt x="872" y="792"/>
                  <a:pt x="960" y="816"/>
                </a:cubicBezTo>
                <a:cubicBezTo>
                  <a:pt x="1048" y="840"/>
                  <a:pt x="1124" y="852"/>
                  <a:pt x="1200" y="864"/>
                </a:cubicBezTo>
              </a:path>
            </a:pathLst>
          </a:custGeom>
          <a:noFill/>
          <a:ln w="38100" cmpd="sng">
            <a:solidFill>
              <a:srgbClr val="FF0000"/>
            </a:solidFill>
            <a:round/>
            <a:headEnd/>
            <a:tailEnd/>
          </a:ln>
          <a:effectLst/>
        </p:spPr>
        <p:txBody>
          <a:bodyPr/>
          <a:lstStyle/>
          <a:p>
            <a:endParaRPr lang="en-US"/>
          </a:p>
        </p:txBody>
      </p:sp>
      <p:sp>
        <p:nvSpPr>
          <p:cNvPr id="59432" name="Text Box 9"/>
          <p:cNvSpPr txBox="1">
            <a:spLocks noChangeArrowheads="1"/>
          </p:cNvSpPr>
          <p:nvPr/>
        </p:nvSpPr>
        <p:spPr bwMode="auto">
          <a:xfrm>
            <a:off x="4890846" y="2169359"/>
            <a:ext cx="1636987" cy="769441"/>
          </a:xfrm>
          <a:prstGeom prst="rect">
            <a:avLst/>
          </a:prstGeom>
          <a:noFill/>
          <a:ln w="12700">
            <a:noFill/>
            <a:miter lim="800000"/>
            <a:headEnd type="none" w="sm" len="sm"/>
            <a:tailEnd type="none" w="sm" len="sm"/>
          </a:ln>
          <a:effectLst/>
        </p:spPr>
        <p:txBody>
          <a:bodyPr wrap="none">
            <a:spAutoFit/>
          </a:bodyPr>
          <a:lstStyle/>
          <a:p>
            <a:pPr eaLnBrk="0" hangingPunct="0"/>
            <a:endParaRPr lang="pt-BR" sz="1600" dirty="0">
              <a:solidFill>
                <a:srgbClr val="00FF00"/>
              </a:solidFill>
              <a:latin typeface="Arial" pitchFamily="34" charset="0"/>
            </a:endParaRPr>
          </a:p>
          <a:p>
            <a:pPr eaLnBrk="0" hangingPunct="0"/>
            <a:r>
              <a:rPr lang="pt-BR" sz="1400" dirty="0">
                <a:solidFill>
                  <a:srgbClr val="FF0000"/>
                </a:solidFill>
                <a:latin typeface="Arial" pitchFamily="34" charset="0"/>
              </a:rPr>
              <a:t>Retorno Esperado</a:t>
            </a:r>
          </a:p>
          <a:p>
            <a:pPr eaLnBrk="0" hangingPunct="0"/>
            <a:r>
              <a:rPr lang="pt-BR" sz="1400" dirty="0">
                <a:solidFill>
                  <a:srgbClr val="FF0000"/>
                </a:solidFill>
                <a:latin typeface="Arial" pitchFamily="34" charset="0"/>
              </a:rPr>
              <a:t>em US$</a:t>
            </a:r>
            <a:endParaRPr lang="pt-BR" sz="1400" dirty="0">
              <a:solidFill>
                <a:srgbClr val="333399"/>
              </a:solidFill>
              <a:latin typeface="Arial" pitchFamily="34" charset="0"/>
            </a:endParaRPr>
          </a:p>
        </p:txBody>
      </p:sp>
      <p:sp>
        <p:nvSpPr>
          <p:cNvPr id="110742" name="Freeform 150"/>
          <p:cNvSpPr>
            <a:spLocks/>
          </p:cNvSpPr>
          <p:nvPr/>
        </p:nvSpPr>
        <p:spPr bwMode="auto">
          <a:xfrm>
            <a:off x="3422830" y="1682815"/>
            <a:ext cx="1905000" cy="1371600"/>
          </a:xfrm>
          <a:custGeom>
            <a:avLst/>
            <a:gdLst>
              <a:gd name="T0" fmla="*/ 0 w 1200"/>
              <a:gd name="T1" fmla="*/ 0 h 864"/>
              <a:gd name="T2" fmla="*/ 609600 w 1200"/>
              <a:gd name="T3" fmla="*/ 838200 h 864"/>
              <a:gd name="T4" fmla="*/ 1066800 w 1200"/>
              <a:gd name="T5" fmla="*/ 1143000 h 864"/>
              <a:gd name="T6" fmla="*/ 1524000 w 1200"/>
              <a:gd name="T7" fmla="*/ 1295400 h 864"/>
              <a:gd name="T8" fmla="*/ 1905000 w 1200"/>
              <a:gd name="T9" fmla="*/ 1371600 h 86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 h="864">
                <a:moveTo>
                  <a:pt x="0" y="0"/>
                </a:moveTo>
                <a:cubicBezTo>
                  <a:pt x="136" y="204"/>
                  <a:pt x="272" y="408"/>
                  <a:pt x="384" y="528"/>
                </a:cubicBezTo>
                <a:cubicBezTo>
                  <a:pt x="496" y="648"/>
                  <a:pt x="576" y="672"/>
                  <a:pt x="672" y="720"/>
                </a:cubicBezTo>
                <a:cubicBezTo>
                  <a:pt x="768" y="768"/>
                  <a:pt x="872" y="792"/>
                  <a:pt x="960" y="816"/>
                </a:cubicBezTo>
                <a:cubicBezTo>
                  <a:pt x="1048" y="840"/>
                  <a:pt x="1124" y="852"/>
                  <a:pt x="1200" y="864"/>
                </a:cubicBezTo>
              </a:path>
            </a:pathLst>
          </a:custGeom>
          <a:noFill/>
          <a:ln w="38100" cap="flat" cmpd="sng">
            <a:solidFill>
              <a:srgbClr val="FF0000"/>
            </a:solidFill>
            <a:prstDash val="sysDash"/>
            <a:round/>
            <a:headEnd/>
            <a:tailEnd/>
          </a:ln>
          <a:effectLst/>
        </p:spPr>
        <p:txBody>
          <a:bodyPr/>
          <a:lstStyle/>
          <a:p>
            <a:endParaRPr lang="en-US"/>
          </a:p>
        </p:txBody>
      </p:sp>
      <p:grpSp>
        <p:nvGrpSpPr>
          <p:cNvPr id="110592" name="Group 188"/>
          <p:cNvGrpSpPr>
            <a:grpSpLocks/>
          </p:cNvGrpSpPr>
          <p:nvPr/>
        </p:nvGrpSpPr>
        <p:grpSpPr bwMode="auto">
          <a:xfrm>
            <a:off x="3422830" y="3849207"/>
            <a:ext cx="1612900" cy="1535113"/>
            <a:chOff x="768" y="2736"/>
            <a:chExt cx="1016" cy="967"/>
          </a:xfrm>
        </p:grpSpPr>
        <p:sp>
          <p:nvSpPr>
            <p:cNvPr id="59457" name="Arc 186"/>
            <p:cNvSpPr>
              <a:spLocks/>
            </p:cNvSpPr>
            <p:nvPr/>
          </p:nvSpPr>
          <p:spPr bwMode="auto">
            <a:xfrm rot="10433625" flipV="1">
              <a:off x="768" y="2870"/>
              <a:ext cx="1016" cy="833"/>
            </a:xfrm>
            <a:custGeom>
              <a:avLst/>
              <a:gdLst>
                <a:gd name="T0" fmla="*/ 208 w 21394"/>
                <a:gd name="T1" fmla="*/ 0 h 21153"/>
                <a:gd name="T2" fmla="*/ 1016 w 21394"/>
                <a:gd name="T3" fmla="*/ 716 h 21153"/>
                <a:gd name="T4" fmla="*/ 0 w 21394"/>
                <a:gd name="T5" fmla="*/ 833 h 21153"/>
                <a:gd name="T6" fmla="*/ 0 60000 65536"/>
                <a:gd name="T7" fmla="*/ 0 60000 65536"/>
                <a:gd name="T8" fmla="*/ 0 60000 65536"/>
              </a:gdLst>
              <a:ahLst/>
              <a:cxnLst>
                <a:cxn ang="T6">
                  <a:pos x="T0" y="T1"/>
                </a:cxn>
                <a:cxn ang="T7">
                  <a:pos x="T2" y="T3"/>
                </a:cxn>
                <a:cxn ang="T8">
                  <a:pos x="T4" y="T5"/>
                </a:cxn>
              </a:cxnLst>
              <a:rect l="0" t="0" r="r" b="b"/>
              <a:pathLst>
                <a:path w="21394" h="21153" fill="none" extrusionOk="0">
                  <a:moveTo>
                    <a:pt x="4371" y="0"/>
                  </a:moveTo>
                  <a:cubicBezTo>
                    <a:pt x="13317" y="1849"/>
                    <a:pt x="20133" y="9125"/>
                    <a:pt x="21393" y="18173"/>
                  </a:cubicBezTo>
                </a:path>
                <a:path w="21394" h="21153" stroke="0" extrusionOk="0">
                  <a:moveTo>
                    <a:pt x="4371" y="0"/>
                  </a:moveTo>
                  <a:cubicBezTo>
                    <a:pt x="13317" y="1849"/>
                    <a:pt x="20133" y="9125"/>
                    <a:pt x="21393" y="18173"/>
                  </a:cubicBezTo>
                  <a:lnTo>
                    <a:pt x="0" y="21153"/>
                  </a:lnTo>
                  <a:lnTo>
                    <a:pt x="4371" y="0"/>
                  </a:lnTo>
                  <a:close/>
                </a:path>
              </a:pathLst>
            </a:custGeom>
            <a:noFill/>
            <a:ln w="38100">
              <a:solidFill>
                <a:srgbClr val="333399"/>
              </a:solidFill>
              <a:round/>
              <a:headEnd type="none" w="sm" len="sm"/>
              <a:tailEnd type="none" w="sm" len="sm"/>
            </a:ln>
            <a:effectLst/>
          </p:spPr>
          <p:txBody>
            <a:bodyPr wrap="none" anchor="ctr"/>
            <a:lstStyle/>
            <a:p>
              <a:endParaRPr lang="en-US"/>
            </a:p>
          </p:txBody>
        </p:sp>
        <p:sp>
          <p:nvSpPr>
            <p:cNvPr id="59458" name="Text Box 187"/>
            <p:cNvSpPr txBox="1">
              <a:spLocks noChangeArrowheads="1"/>
            </p:cNvSpPr>
            <p:nvPr/>
          </p:nvSpPr>
          <p:spPr bwMode="auto">
            <a:xfrm>
              <a:off x="1544" y="2736"/>
              <a:ext cx="185" cy="194"/>
            </a:xfrm>
            <a:prstGeom prst="rect">
              <a:avLst/>
            </a:prstGeom>
            <a:noFill/>
            <a:ln w="12700">
              <a:noFill/>
              <a:miter lim="800000"/>
              <a:headEnd type="none" w="sm" len="sm"/>
              <a:tailEnd type="none" w="sm" len="sm"/>
            </a:ln>
            <a:effectLst/>
          </p:spPr>
          <p:txBody>
            <a:bodyPr wrap="none">
              <a:spAutoFit/>
            </a:bodyPr>
            <a:lstStyle/>
            <a:p>
              <a:pPr eaLnBrk="0" hangingPunct="0"/>
              <a:r>
                <a:rPr lang="pt-BR" sz="1400" b="1" i="1" dirty="0" smtClean="0">
                  <a:solidFill>
                    <a:srgbClr val="333399"/>
                  </a:solidFill>
                  <a:latin typeface="Arial" pitchFamily="34" charset="0"/>
                </a:rPr>
                <a:t>L</a:t>
              </a:r>
              <a:endParaRPr lang="pt-BR" sz="1400" b="1" dirty="0">
                <a:solidFill>
                  <a:srgbClr val="333399"/>
                </a:solidFill>
                <a:latin typeface="Arial" pitchFamily="34" charset="0"/>
              </a:endParaRPr>
            </a:p>
          </p:txBody>
        </p:sp>
      </p:grpSp>
      <p:sp>
        <p:nvSpPr>
          <p:cNvPr id="59441" name="Line 5"/>
          <p:cNvSpPr>
            <a:spLocks noChangeShapeType="1"/>
          </p:cNvSpPr>
          <p:nvPr/>
        </p:nvSpPr>
        <p:spPr bwMode="auto">
          <a:xfrm flipH="1">
            <a:off x="2946630" y="3054414"/>
            <a:ext cx="1314400" cy="3473"/>
          </a:xfrm>
          <a:prstGeom prst="line">
            <a:avLst/>
          </a:prstGeom>
          <a:noFill/>
          <a:ln w="12700">
            <a:solidFill>
              <a:srgbClr val="FF0000"/>
            </a:solidFill>
            <a:prstDash val="dash"/>
            <a:round/>
            <a:headEnd type="none" w="sm" len="sm"/>
            <a:tailEnd type="none" w="sm" len="sm"/>
          </a:ln>
          <a:effectLst/>
        </p:spPr>
        <p:txBody>
          <a:bodyPr/>
          <a:lstStyle/>
          <a:p>
            <a:endParaRPr lang="en-US"/>
          </a:p>
        </p:txBody>
      </p:sp>
      <p:sp>
        <p:nvSpPr>
          <p:cNvPr id="59442" name="Oval 67"/>
          <p:cNvSpPr>
            <a:spLocks noChangeArrowheads="1"/>
          </p:cNvSpPr>
          <p:nvPr/>
        </p:nvSpPr>
        <p:spPr bwMode="auto">
          <a:xfrm>
            <a:off x="4222930" y="3009965"/>
            <a:ext cx="82550" cy="80963"/>
          </a:xfrm>
          <a:prstGeom prst="ellipse">
            <a:avLst/>
          </a:prstGeom>
          <a:solidFill>
            <a:srgbClr val="FF0000"/>
          </a:solidFill>
          <a:ln w="12700">
            <a:solidFill>
              <a:srgbClr val="FF0000"/>
            </a:solidFill>
            <a:round/>
            <a:headEnd type="none" w="sm" len="sm"/>
            <a:tailEnd type="none" w="sm" len="sm"/>
          </a:ln>
          <a:effectLst/>
        </p:spPr>
        <p:txBody>
          <a:bodyPr wrap="none" anchor="ctr"/>
          <a:lstStyle/>
          <a:p>
            <a:endParaRPr lang="pt-BR"/>
          </a:p>
        </p:txBody>
      </p:sp>
      <p:sp>
        <p:nvSpPr>
          <p:cNvPr id="59443" name="Text Box 6"/>
          <p:cNvSpPr txBox="1">
            <a:spLocks noChangeArrowheads="1"/>
          </p:cNvSpPr>
          <p:nvPr/>
        </p:nvSpPr>
        <p:spPr bwMode="auto">
          <a:xfrm>
            <a:off x="2390955" y="2794065"/>
            <a:ext cx="695325" cy="304800"/>
          </a:xfrm>
          <a:prstGeom prst="rect">
            <a:avLst/>
          </a:prstGeom>
          <a:noFill/>
          <a:ln w="12700">
            <a:noFill/>
            <a:miter lim="800000"/>
            <a:headEnd type="none" w="sm" len="sm"/>
            <a:tailEnd type="none" w="sm" len="sm"/>
          </a:ln>
          <a:effectLst/>
        </p:spPr>
        <p:txBody>
          <a:bodyPr>
            <a:spAutoFit/>
          </a:bodyPr>
          <a:lstStyle/>
          <a:p>
            <a:pPr eaLnBrk="0" hangingPunct="0"/>
            <a:r>
              <a:rPr lang="pt-BR" sz="1400" b="1">
                <a:latin typeface="Arial" pitchFamily="34" charset="0"/>
              </a:rPr>
              <a:t>E</a:t>
            </a:r>
            <a:r>
              <a:rPr lang="pt-BR" sz="1400" b="1" baseline="30000">
                <a:latin typeface="Arial" pitchFamily="34" charset="0"/>
              </a:rPr>
              <a:t>1</a:t>
            </a:r>
            <a:r>
              <a:rPr lang="pt-BR" sz="1400" b="1" baseline="-25000">
                <a:latin typeface="Arial" pitchFamily="34" charset="0"/>
              </a:rPr>
              <a:t>R/U</a:t>
            </a:r>
            <a:r>
              <a:rPr lang="pt-BR" sz="1400" b="1" baseline="-25000">
                <a:latin typeface="Arial" pitchFamily="34" charset="0"/>
                <a:cs typeface="Times New Roman" pitchFamily="18" charset="0"/>
              </a:rPr>
              <a:t>S</a:t>
            </a:r>
            <a:endParaRPr lang="pt-BR" sz="1400" b="1">
              <a:latin typeface="Arial" pitchFamily="34" charset="0"/>
            </a:endParaRPr>
          </a:p>
        </p:txBody>
      </p:sp>
      <p:sp>
        <p:nvSpPr>
          <p:cNvPr id="59444" name="Text Box 68"/>
          <p:cNvSpPr txBox="1">
            <a:spLocks noChangeArrowheads="1"/>
          </p:cNvSpPr>
          <p:nvPr/>
        </p:nvSpPr>
        <p:spPr bwMode="auto">
          <a:xfrm>
            <a:off x="4240393" y="2792478"/>
            <a:ext cx="325437" cy="304800"/>
          </a:xfrm>
          <a:prstGeom prst="rect">
            <a:avLst/>
          </a:prstGeom>
          <a:noFill/>
          <a:ln w="12700">
            <a:noFill/>
            <a:miter lim="800000"/>
            <a:headEnd type="none" w="sm" len="sm"/>
            <a:tailEnd type="none" w="sm" len="sm"/>
          </a:ln>
          <a:effectLst/>
        </p:spPr>
        <p:txBody>
          <a:bodyPr wrap="none">
            <a:spAutoFit/>
          </a:bodyPr>
          <a:lstStyle/>
          <a:p>
            <a:pPr eaLnBrk="0" hangingPunct="0"/>
            <a:r>
              <a:rPr lang="pt-BR" sz="1400" b="1" dirty="0">
                <a:latin typeface="Arial" pitchFamily="34" charset="0"/>
                <a:cs typeface="Times New Roman" pitchFamily="18" charset="0"/>
              </a:rPr>
              <a:t>1'</a:t>
            </a:r>
            <a:endParaRPr lang="pt-BR" sz="1400" b="1" dirty="0">
              <a:latin typeface="Arial" pitchFamily="34" charset="0"/>
            </a:endParaRPr>
          </a:p>
        </p:txBody>
      </p:sp>
      <p:sp>
        <p:nvSpPr>
          <p:cNvPr id="69" name="Seta para cima 68"/>
          <p:cNvSpPr/>
          <p:nvPr/>
        </p:nvSpPr>
        <p:spPr>
          <a:xfrm>
            <a:off x="2226550" y="2337039"/>
            <a:ext cx="133221" cy="40444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graphicFrame>
        <p:nvGraphicFramePr>
          <p:cNvPr id="73" name="Object 106"/>
          <p:cNvGraphicFramePr>
            <a:graphicFrameLocks noChangeAspect="1"/>
          </p:cNvGraphicFramePr>
          <p:nvPr>
            <p:extLst>
              <p:ext uri="{D42A27DB-BD31-4B8C-83A1-F6EECF244321}">
                <p14:modId xmlns:p14="http://schemas.microsoft.com/office/powerpoint/2010/main" val="1846244027"/>
              </p:ext>
            </p:extLst>
          </p:nvPr>
        </p:nvGraphicFramePr>
        <p:xfrm>
          <a:off x="2370566" y="2515980"/>
          <a:ext cx="114300" cy="215900"/>
        </p:xfrm>
        <a:graphic>
          <a:graphicData uri="http://schemas.openxmlformats.org/presentationml/2006/ole">
            <mc:AlternateContent xmlns:mc="http://schemas.openxmlformats.org/markup-compatibility/2006">
              <mc:Choice xmlns:v="urn:schemas-microsoft-com:vml" Requires="v">
                <p:oleObj spid="_x0000_s2060" name="Equation" r:id="rId4" imgW="114151" imgH="215619" progId="Equation.3">
                  <p:embed/>
                </p:oleObj>
              </mc:Choice>
              <mc:Fallback>
                <p:oleObj name="Equation" r:id="rId4" imgW="114151" imgH="215619"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70566" y="251598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66" name="Group 188"/>
          <p:cNvGrpSpPr>
            <a:grpSpLocks/>
          </p:cNvGrpSpPr>
          <p:nvPr/>
        </p:nvGrpSpPr>
        <p:grpSpPr bwMode="auto">
          <a:xfrm>
            <a:off x="3193323" y="3637077"/>
            <a:ext cx="1612900" cy="1593851"/>
            <a:chOff x="768" y="2699"/>
            <a:chExt cx="1016" cy="1004"/>
          </a:xfrm>
        </p:grpSpPr>
        <p:sp>
          <p:nvSpPr>
            <p:cNvPr id="67" name="Arc 186"/>
            <p:cNvSpPr>
              <a:spLocks/>
            </p:cNvSpPr>
            <p:nvPr/>
          </p:nvSpPr>
          <p:spPr bwMode="auto">
            <a:xfrm rot="10433625" flipV="1">
              <a:off x="768" y="2870"/>
              <a:ext cx="1016" cy="833"/>
            </a:xfrm>
            <a:custGeom>
              <a:avLst/>
              <a:gdLst>
                <a:gd name="T0" fmla="*/ 208 w 21394"/>
                <a:gd name="T1" fmla="*/ 0 h 21153"/>
                <a:gd name="T2" fmla="*/ 1016 w 21394"/>
                <a:gd name="T3" fmla="*/ 716 h 21153"/>
                <a:gd name="T4" fmla="*/ 0 w 21394"/>
                <a:gd name="T5" fmla="*/ 833 h 21153"/>
                <a:gd name="T6" fmla="*/ 0 60000 65536"/>
                <a:gd name="T7" fmla="*/ 0 60000 65536"/>
                <a:gd name="T8" fmla="*/ 0 60000 65536"/>
              </a:gdLst>
              <a:ahLst/>
              <a:cxnLst>
                <a:cxn ang="T6">
                  <a:pos x="T0" y="T1"/>
                </a:cxn>
                <a:cxn ang="T7">
                  <a:pos x="T2" y="T3"/>
                </a:cxn>
                <a:cxn ang="T8">
                  <a:pos x="T4" y="T5"/>
                </a:cxn>
              </a:cxnLst>
              <a:rect l="0" t="0" r="r" b="b"/>
              <a:pathLst>
                <a:path w="21394" h="21153" fill="none" extrusionOk="0">
                  <a:moveTo>
                    <a:pt x="4371" y="0"/>
                  </a:moveTo>
                  <a:cubicBezTo>
                    <a:pt x="13317" y="1849"/>
                    <a:pt x="20133" y="9125"/>
                    <a:pt x="21393" y="18173"/>
                  </a:cubicBezTo>
                </a:path>
                <a:path w="21394" h="21153" stroke="0" extrusionOk="0">
                  <a:moveTo>
                    <a:pt x="4371" y="0"/>
                  </a:moveTo>
                  <a:cubicBezTo>
                    <a:pt x="13317" y="1849"/>
                    <a:pt x="20133" y="9125"/>
                    <a:pt x="21393" y="18173"/>
                  </a:cubicBezTo>
                  <a:lnTo>
                    <a:pt x="0" y="21153"/>
                  </a:lnTo>
                  <a:lnTo>
                    <a:pt x="4371" y="0"/>
                  </a:lnTo>
                  <a:close/>
                </a:path>
              </a:pathLst>
            </a:custGeom>
            <a:noFill/>
            <a:ln w="38100">
              <a:solidFill>
                <a:srgbClr val="00B050"/>
              </a:solidFill>
              <a:round/>
              <a:headEnd type="none" w="sm" len="sm"/>
              <a:tailEnd type="none" w="sm" len="sm"/>
            </a:ln>
            <a:effectLst/>
          </p:spPr>
          <p:txBody>
            <a:bodyPr wrap="none" anchor="ctr"/>
            <a:lstStyle/>
            <a:p>
              <a:endParaRPr lang="en-US"/>
            </a:p>
          </p:txBody>
        </p:sp>
        <p:sp>
          <p:nvSpPr>
            <p:cNvPr id="71" name="Text Box 187"/>
            <p:cNvSpPr txBox="1">
              <a:spLocks noChangeArrowheads="1"/>
            </p:cNvSpPr>
            <p:nvPr/>
          </p:nvSpPr>
          <p:spPr bwMode="auto">
            <a:xfrm>
              <a:off x="1497" y="2699"/>
              <a:ext cx="185" cy="194"/>
            </a:xfrm>
            <a:prstGeom prst="rect">
              <a:avLst/>
            </a:prstGeom>
            <a:noFill/>
            <a:ln w="12700">
              <a:noFill/>
              <a:miter lim="800000"/>
              <a:headEnd type="none" w="sm" len="sm"/>
              <a:tailEnd type="none" w="sm" len="sm"/>
            </a:ln>
            <a:effectLst/>
          </p:spPr>
          <p:txBody>
            <a:bodyPr wrap="none">
              <a:spAutoFit/>
            </a:bodyPr>
            <a:lstStyle/>
            <a:p>
              <a:pPr eaLnBrk="0" hangingPunct="0"/>
              <a:r>
                <a:rPr lang="pt-BR" sz="1400" b="1" i="1" dirty="0" smtClean="0">
                  <a:solidFill>
                    <a:srgbClr val="00B050"/>
                  </a:solidFill>
                  <a:latin typeface="Arial" pitchFamily="34" charset="0"/>
                </a:rPr>
                <a:t>L</a:t>
              </a:r>
              <a:endParaRPr lang="pt-BR" sz="1400" b="1" dirty="0">
                <a:solidFill>
                  <a:srgbClr val="00B050"/>
                </a:solidFill>
                <a:latin typeface="Arial" pitchFamily="34" charset="0"/>
              </a:endParaRPr>
            </a:p>
          </p:txBody>
        </p:sp>
      </p:grpSp>
    </p:spTree>
    <p:extLst>
      <p:ext uri="{BB962C8B-B14F-4D97-AF65-F5344CB8AC3E}">
        <p14:creationId xmlns:p14="http://schemas.microsoft.com/office/powerpoint/2010/main" val="390980871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808" name="Line 216"/>
          <p:cNvSpPr>
            <a:spLocks noChangeShapeType="1"/>
          </p:cNvSpPr>
          <p:nvPr/>
        </p:nvSpPr>
        <p:spPr bwMode="auto">
          <a:xfrm>
            <a:off x="3803830" y="2193023"/>
            <a:ext cx="2971800" cy="0"/>
          </a:xfrm>
          <a:prstGeom prst="line">
            <a:avLst/>
          </a:prstGeom>
          <a:noFill/>
          <a:ln w="12700">
            <a:solidFill>
              <a:srgbClr val="FF0000"/>
            </a:solidFill>
            <a:prstDash val="dash"/>
            <a:round/>
            <a:headEnd/>
            <a:tailEnd/>
          </a:ln>
          <a:effectLst/>
        </p:spPr>
        <p:txBody>
          <a:bodyPr/>
          <a:lstStyle/>
          <a:p>
            <a:endParaRPr lang="en-US"/>
          </a:p>
        </p:txBody>
      </p:sp>
      <p:sp>
        <p:nvSpPr>
          <p:cNvPr id="110599" name="Line 7"/>
          <p:cNvSpPr>
            <a:spLocks noChangeShapeType="1"/>
          </p:cNvSpPr>
          <p:nvPr/>
        </p:nvSpPr>
        <p:spPr bwMode="auto">
          <a:xfrm>
            <a:off x="3802243" y="1736790"/>
            <a:ext cx="0" cy="1725613"/>
          </a:xfrm>
          <a:prstGeom prst="line">
            <a:avLst/>
          </a:prstGeom>
          <a:noFill/>
          <a:ln w="38100">
            <a:solidFill>
              <a:srgbClr val="FF0000"/>
            </a:solidFill>
            <a:prstDash val="sysDash"/>
            <a:round/>
            <a:headEnd type="none" w="sm" len="sm"/>
            <a:tailEnd type="none" w="sm" len="sm"/>
          </a:ln>
          <a:effectLst/>
        </p:spPr>
        <p:txBody>
          <a:bodyPr/>
          <a:lstStyle/>
          <a:p>
            <a:endParaRPr lang="en-US"/>
          </a:p>
        </p:txBody>
      </p:sp>
      <p:sp>
        <p:nvSpPr>
          <p:cNvPr id="110620" name="Line 28"/>
          <p:cNvSpPr>
            <a:spLocks noChangeShapeType="1"/>
          </p:cNvSpPr>
          <p:nvPr/>
        </p:nvSpPr>
        <p:spPr bwMode="auto">
          <a:xfrm>
            <a:off x="4665843" y="3054415"/>
            <a:ext cx="234950" cy="0"/>
          </a:xfrm>
          <a:prstGeom prst="line">
            <a:avLst/>
          </a:prstGeom>
          <a:noFill/>
          <a:ln w="25400">
            <a:solidFill>
              <a:srgbClr val="FF0000"/>
            </a:solidFill>
            <a:round/>
            <a:headEnd type="none" w="sm" len="sm"/>
            <a:tailEnd type="arrow" w="med" len="sm"/>
          </a:ln>
          <a:effectLst/>
        </p:spPr>
        <p:txBody>
          <a:bodyPr/>
          <a:lstStyle/>
          <a:p>
            <a:endParaRPr lang="en-US"/>
          </a:p>
        </p:txBody>
      </p:sp>
      <p:sp>
        <p:nvSpPr>
          <p:cNvPr id="59400" name="Line 63"/>
          <p:cNvSpPr>
            <a:spLocks noChangeShapeType="1"/>
          </p:cNvSpPr>
          <p:nvPr/>
        </p:nvSpPr>
        <p:spPr bwMode="auto">
          <a:xfrm>
            <a:off x="4265793" y="1763778"/>
            <a:ext cx="0" cy="1725612"/>
          </a:xfrm>
          <a:prstGeom prst="line">
            <a:avLst/>
          </a:prstGeom>
          <a:noFill/>
          <a:ln w="38100">
            <a:solidFill>
              <a:srgbClr val="FF0000"/>
            </a:solidFill>
            <a:round/>
            <a:headEnd type="none" w="sm" len="sm"/>
            <a:tailEnd type="none" w="sm" len="sm"/>
          </a:ln>
          <a:effectLst/>
        </p:spPr>
        <p:txBody>
          <a:bodyPr/>
          <a:lstStyle/>
          <a:p>
            <a:endParaRPr lang="en-US"/>
          </a:p>
        </p:txBody>
      </p:sp>
      <p:sp>
        <p:nvSpPr>
          <p:cNvPr id="59401" name="Text Box 64"/>
          <p:cNvSpPr txBox="1">
            <a:spLocks noChangeArrowheads="1"/>
          </p:cNvSpPr>
          <p:nvPr/>
        </p:nvSpPr>
        <p:spPr bwMode="auto">
          <a:xfrm>
            <a:off x="4267380" y="1708215"/>
            <a:ext cx="1446213" cy="304800"/>
          </a:xfrm>
          <a:prstGeom prst="rect">
            <a:avLst/>
          </a:prstGeom>
          <a:noFill/>
          <a:ln w="12700">
            <a:noFill/>
            <a:miter lim="800000"/>
            <a:headEnd type="none" w="sm" len="sm"/>
            <a:tailEnd type="none" w="sm" len="sm"/>
          </a:ln>
          <a:effectLst/>
        </p:spPr>
        <p:txBody>
          <a:bodyPr wrap="none">
            <a:spAutoFit/>
          </a:bodyPr>
          <a:lstStyle/>
          <a:p>
            <a:pPr eaLnBrk="0" hangingPunct="0"/>
            <a:r>
              <a:rPr lang="pt-BR" sz="1400" dirty="0">
                <a:solidFill>
                  <a:srgbClr val="FF0000"/>
                </a:solidFill>
                <a:latin typeface="Arial" pitchFamily="34" charset="0"/>
              </a:rPr>
              <a:t>Retorno em R$</a:t>
            </a:r>
          </a:p>
        </p:txBody>
      </p:sp>
      <p:sp>
        <p:nvSpPr>
          <p:cNvPr id="110657" name="Line 65"/>
          <p:cNvSpPr>
            <a:spLocks noChangeShapeType="1"/>
          </p:cNvSpPr>
          <p:nvPr/>
        </p:nvSpPr>
        <p:spPr bwMode="auto">
          <a:xfrm flipH="1">
            <a:off x="3910193" y="3283015"/>
            <a:ext cx="234950" cy="0"/>
          </a:xfrm>
          <a:prstGeom prst="line">
            <a:avLst/>
          </a:prstGeom>
          <a:noFill/>
          <a:ln w="25400">
            <a:solidFill>
              <a:srgbClr val="FF0000"/>
            </a:solidFill>
            <a:round/>
            <a:headEnd type="none" w="sm" len="sm"/>
            <a:tailEnd type="arrow" w="med" len="sm"/>
          </a:ln>
          <a:effectLst/>
        </p:spPr>
        <p:txBody>
          <a:bodyPr/>
          <a:lstStyle/>
          <a:p>
            <a:endParaRPr lang="en-US"/>
          </a:p>
        </p:txBody>
      </p:sp>
      <p:sp>
        <p:nvSpPr>
          <p:cNvPr id="110675" name="Line 83"/>
          <p:cNvSpPr>
            <a:spLocks noChangeShapeType="1"/>
          </p:cNvSpPr>
          <p:nvPr/>
        </p:nvSpPr>
        <p:spPr bwMode="auto">
          <a:xfrm rot="5400000">
            <a:off x="3630392" y="4388581"/>
            <a:ext cx="5651" cy="222845"/>
          </a:xfrm>
          <a:prstGeom prst="line">
            <a:avLst/>
          </a:prstGeom>
          <a:noFill/>
          <a:ln w="25400">
            <a:solidFill>
              <a:schemeClr val="tx1"/>
            </a:solidFill>
            <a:round/>
            <a:headEnd type="none" w="sm" len="sm"/>
            <a:tailEnd type="arrow" w="med" len="sm"/>
          </a:ln>
          <a:effectLst/>
        </p:spPr>
        <p:txBody>
          <a:bodyPr/>
          <a:lstStyle/>
          <a:p>
            <a:endParaRPr lang="en-US"/>
          </a:p>
        </p:txBody>
      </p:sp>
      <p:sp>
        <p:nvSpPr>
          <p:cNvPr id="59527" name="Line 87"/>
          <p:cNvSpPr>
            <a:spLocks noChangeShapeType="1"/>
          </p:cNvSpPr>
          <p:nvPr/>
        </p:nvSpPr>
        <p:spPr bwMode="auto">
          <a:xfrm>
            <a:off x="2960868" y="4161945"/>
            <a:ext cx="1993900" cy="0"/>
          </a:xfrm>
          <a:prstGeom prst="line">
            <a:avLst/>
          </a:prstGeom>
          <a:noFill/>
          <a:ln w="38100">
            <a:solidFill>
              <a:srgbClr val="333399"/>
            </a:solidFill>
            <a:round/>
            <a:headEnd type="none" w="sm" len="sm"/>
            <a:tailEnd type="none" w="sm" len="sm"/>
          </a:ln>
          <a:effectLst/>
        </p:spPr>
        <p:txBody>
          <a:bodyPr/>
          <a:lstStyle/>
          <a:p>
            <a:endParaRPr lang="en-US"/>
          </a:p>
        </p:txBody>
      </p:sp>
      <p:grpSp>
        <p:nvGrpSpPr>
          <p:cNvPr id="4" name="Group 112"/>
          <p:cNvGrpSpPr>
            <a:grpSpLocks/>
          </p:cNvGrpSpPr>
          <p:nvPr/>
        </p:nvGrpSpPr>
        <p:grpSpPr bwMode="auto">
          <a:xfrm>
            <a:off x="2442574" y="3921007"/>
            <a:ext cx="990600" cy="523875"/>
            <a:chOff x="926" y="2934"/>
            <a:chExt cx="674" cy="394"/>
          </a:xfrm>
        </p:grpSpPr>
        <p:sp>
          <p:nvSpPr>
            <p:cNvPr id="59529" name="Text Box 113"/>
            <p:cNvSpPr txBox="1">
              <a:spLocks noChangeArrowheads="1"/>
            </p:cNvSpPr>
            <p:nvPr/>
          </p:nvSpPr>
          <p:spPr bwMode="auto">
            <a:xfrm>
              <a:off x="926" y="2934"/>
              <a:ext cx="674" cy="394"/>
            </a:xfrm>
            <a:prstGeom prst="rect">
              <a:avLst/>
            </a:prstGeom>
            <a:noFill/>
            <a:ln w="12700">
              <a:noFill/>
              <a:miter lim="800000"/>
              <a:headEnd type="none" w="sm" len="sm"/>
              <a:tailEnd type="none" w="sm" len="sm"/>
            </a:ln>
            <a:effectLst/>
          </p:spPr>
          <p:txBody>
            <a:bodyPr>
              <a:spAutoFit/>
            </a:bodyPr>
            <a:lstStyle/>
            <a:p>
              <a:pPr eaLnBrk="0" hangingPunct="0"/>
              <a:r>
                <a:rPr lang="pt-BR" sz="1400" b="1" i="1" dirty="0">
                  <a:latin typeface="Arial" pitchFamily="34" charset="0"/>
                </a:rPr>
                <a:t>M</a:t>
              </a:r>
              <a:r>
                <a:rPr lang="pt-BR" sz="1400" b="1" baseline="30000" dirty="0">
                  <a:latin typeface="Arial" pitchFamily="34" charset="0"/>
                </a:rPr>
                <a:t>1</a:t>
              </a:r>
              <a:r>
                <a:rPr lang="pt-BR" sz="1400" b="1" baseline="-25000" dirty="0">
                  <a:latin typeface="Arial" pitchFamily="34" charset="0"/>
                </a:rPr>
                <a:t>BR</a:t>
              </a:r>
              <a:endParaRPr lang="pt-BR" sz="1400" b="1" dirty="0">
                <a:latin typeface="Arial" pitchFamily="34" charset="0"/>
              </a:endParaRPr>
            </a:p>
            <a:p>
              <a:pPr eaLnBrk="0" hangingPunct="0"/>
              <a:r>
                <a:rPr lang="pt-BR" sz="1400" b="1" i="1" dirty="0">
                  <a:latin typeface="Arial" pitchFamily="34" charset="0"/>
                </a:rPr>
                <a:t> P</a:t>
              </a:r>
              <a:r>
                <a:rPr lang="pt-BR" sz="1400" b="1" baseline="30000" dirty="0">
                  <a:latin typeface="Arial" pitchFamily="34" charset="0"/>
                </a:rPr>
                <a:t>1</a:t>
              </a:r>
              <a:r>
                <a:rPr lang="pt-BR" sz="1400" b="1" baseline="-25000" dirty="0">
                  <a:latin typeface="Arial" pitchFamily="34" charset="0"/>
                </a:rPr>
                <a:t>BR</a:t>
              </a:r>
              <a:endParaRPr lang="pt-BR" sz="1400" b="1" u="sng" baseline="-25000" dirty="0">
                <a:latin typeface="Arial" pitchFamily="34" charset="0"/>
              </a:endParaRPr>
            </a:p>
          </p:txBody>
        </p:sp>
        <p:sp>
          <p:nvSpPr>
            <p:cNvPr id="59530" name="Line 114"/>
            <p:cNvSpPr>
              <a:spLocks noChangeShapeType="1"/>
            </p:cNvSpPr>
            <p:nvPr/>
          </p:nvSpPr>
          <p:spPr bwMode="auto">
            <a:xfrm>
              <a:off x="944" y="3151"/>
              <a:ext cx="288" cy="0"/>
            </a:xfrm>
            <a:prstGeom prst="line">
              <a:avLst/>
            </a:prstGeom>
            <a:noFill/>
            <a:ln w="9525">
              <a:solidFill>
                <a:schemeClr val="tx1"/>
              </a:solidFill>
              <a:round/>
              <a:headEnd/>
              <a:tailEnd/>
            </a:ln>
            <a:effectLst/>
          </p:spPr>
          <p:txBody>
            <a:bodyPr/>
            <a:lstStyle/>
            <a:p>
              <a:endParaRPr lang="en-US"/>
            </a:p>
          </p:txBody>
        </p:sp>
      </p:grpSp>
      <p:sp>
        <p:nvSpPr>
          <p:cNvPr id="110619" name="Line 27"/>
          <p:cNvSpPr>
            <a:spLocks noChangeShapeType="1"/>
          </p:cNvSpPr>
          <p:nvPr/>
        </p:nvSpPr>
        <p:spPr bwMode="auto">
          <a:xfrm flipV="1">
            <a:off x="2941818" y="3906927"/>
            <a:ext cx="2101850" cy="14288"/>
          </a:xfrm>
          <a:prstGeom prst="line">
            <a:avLst/>
          </a:prstGeom>
          <a:noFill/>
          <a:ln w="38100">
            <a:solidFill>
              <a:srgbClr val="333399"/>
            </a:solidFill>
            <a:prstDash val="sysDash"/>
            <a:round/>
            <a:headEnd type="none" w="sm" len="sm"/>
            <a:tailEnd type="none" w="sm" len="sm"/>
          </a:ln>
          <a:effectLst/>
        </p:spPr>
        <p:txBody>
          <a:bodyPr/>
          <a:lstStyle/>
          <a:p>
            <a:endParaRPr lang="en-US"/>
          </a:p>
        </p:txBody>
      </p:sp>
      <p:sp>
        <p:nvSpPr>
          <p:cNvPr id="110708" name="Text Box 116"/>
          <p:cNvSpPr txBox="1">
            <a:spLocks noChangeArrowheads="1"/>
          </p:cNvSpPr>
          <p:nvPr/>
        </p:nvSpPr>
        <p:spPr bwMode="auto">
          <a:xfrm>
            <a:off x="2010526" y="3614019"/>
            <a:ext cx="990600" cy="523220"/>
          </a:xfrm>
          <a:prstGeom prst="rect">
            <a:avLst/>
          </a:prstGeom>
          <a:noFill/>
          <a:ln w="12700">
            <a:noFill/>
            <a:miter lim="800000"/>
            <a:headEnd type="none" w="sm" len="sm"/>
            <a:tailEnd type="none" w="sm" len="sm"/>
          </a:ln>
          <a:effectLst/>
        </p:spPr>
        <p:txBody>
          <a:bodyPr>
            <a:spAutoFit/>
          </a:bodyPr>
          <a:lstStyle/>
          <a:p>
            <a:pPr eaLnBrk="0" hangingPunct="0"/>
            <a:r>
              <a:rPr lang="pt-BR" sz="1400" b="1" i="1" dirty="0" smtClean="0">
                <a:latin typeface="Arial" pitchFamily="34" charset="0"/>
              </a:rPr>
              <a:t>M</a:t>
            </a:r>
            <a:r>
              <a:rPr lang="pt-BR" sz="1400" b="1" baseline="30000" dirty="0">
                <a:latin typeface="Arial" pitchFamily="34" charset="0"/>
              </a:rPr>
              <a:t>1</a:t>
            </a:r>
            <a:r>
              <a:rPr lang="pt-BR" sz="1400" b="1" baseline="-25000" dirty="0" smtClean="0">
                <a:latin typeface="Arial" pitchFamily="34" charset="0"/>
              </a:rPr>
              <a:t>BR</a:t>
            </a:r>
            <a:endParaRPr lang="pt-BR" sz="1400" b="1" dirty="0">
              <a:latin typeface="Arial" pitchFamily="34" charset="0"/>
            </a:endParaRPr>
          </a:p>
          <a:p>
            <a:pPr eaLnBrk="0" hangingPunct="0"/>
            <a:r>
              <a:rPr lang="pt-BR" sz="1400" b="1" i="1" dirty="0">
                <a:latin typeface="Arial" pitchFamily="34" charset="0"/>
              </a:rPr>
              <a:t> </a:t>
            </a:r>
            <a:r>
              <a:rPr lang="pt-BR" sz="1400" b="1" i="1" dirty="0" smtClean="0">
                <a:solidFill>
                  <a:srgbClr val="FF0000"/>
                </a:solidFill>
                <a:latin typeface="Arial" pitchFamily="34" charset="0"/>
              </a:rPr>
              <a:t>P</a:t>
            </a:r>
            <a:r>
              <a:rPr lang="pt-BR" sz="1400" b="1" baseline="30000" dirty="0">
                <a:solidFill>
                  <a:srgbClr val="FF0000"/>
                </a:solidFill>
                <a:latin typeface="Arial" pitchFamily="34" charset="0"/>
              </a:rPr>
              <a:t>2</a:t>
            </a:r>
            <a:r>
              <a:rPr lang="pt-BR" sz="1400" b="1" baseline="-25000" dirty="0" smtClean="0">
                <a:latin typeface="Arial" pitchFamily="34" charset="0"/>
              </a:rPr>
              <a:t>BR</a:t>
            </a:r>
            <a:endParaRPr lang="pt-BR" sz="1400" b="1" u="sng" baseline="-25000" dirty="0">
              <a:latin typeface="Arial" pitchFamily="34" charset="0"/>
            </a:endParaRPr>
          </a:p>
        </p:txBody>
      </p:sp>
      <p:sp>
        <p:nvSpPr>
          <p:cNvPr id="59409" name="Line 117"/>
          <p:cNvSpPr>
            <a:spLocks noChangeShapeType="1"/>
          </p:cNvSpPr>
          <p:nvPr/>
        </p:nvSpPr>
        <p:spPr bwMode="auto">
          <a:xfrm>
            <a:off x="2103178" y="3890542"/>
            <a:ext cx="423863" cy="0"/>
          </a:xfrm>
          <a:prstGeom prst="line">
            <a:avLst/>
          </a:prstGeom>
          <a:noFill/>
          <a:ln w="9525">
            <a:solidFill>
              <a:schemeClr val="tx1"/>
            </a:solidFill>
            <a:round/>
            <a:headEnd/>
            <a:tailEnd/>
          </a:ln>
          <a:effectLst/>
        </p:spPr>
        <p:txBody>
          <a:bodyPr/>
          <a:lstStyle/>
          <a:p>
            <a:endParaRPr lang="en-US"/>
          </a:p>
        </p:txBody>
      </p:sp>
      <p:grpSp>
        <p:nvGrpSpPr>
          <p:cNvPr id="8" name="Group 202"/>
          <p:cNvGrpSpPr>
            <a:grpSpLocks/>
          </p:cNvGrpSpPr>
          <p:nvPr/>
        </p:nvGrpSpPr>
        <p:grpSpPr bwMode="auto">
          <a:xfrm>
            <a:off x="1898830" y="1165290"/>
            <a:ext cx="5334000" cy="4556125"/>
            <a:chOff x="-48" y="1210"/>
            <a:chExt cx="3360" cy="2870"/>
          </a:xfrm>
        </p:grpSpPr>
        <p:sp>
          <p:nvSpPr>
            <p:cNvPr id="59513" name="Text Box 75"/>
            <p:cNvSpPr txBox="1">
              <a:spLocks noChangeArrowheads="1"/>
            </p:cNvSpPr>
            <p:nvPr/>
          </p:nvSpPr>
          <p:spPr bwMode="auto">
            <a:xfrm>
              <a:off x="-48" y="1210"/>
              <a:ext cx="1392" cy="326"/>
            </a:xfrm>
            <a:prstGeom prst="rect">
              <a:avLst/>
            </a:prstGeom>
            <a:noFill/>
            <a:ln w="12700">
              <a:noFill/>
              <a:miter lim="800000"/>
              <a:headEnd type="none" w="sm" len="sm"/>
              <a:tailEnd type="none" w="sm" len="sm"/>
            </a:ln>
            <a:effectLst/>
          </p:spPr>
          <p:txBody>
            <a:bodyPr>
              <a:spAutoFit/>
            </a:bodyPr>
            <a:lstStyle/>
            <a:p>
              <a:pPr algn="ctr" eaLnBrk="0" hangingPunct="0"/>
              <a:r>
                <a:rPr lang="pt-BR" sz="1400" b="1">
                  <a:latin typeface="Arial" pitchFamily="34" charset="0"/>
                </a:rPr>
                <a:t>Taxa de câmbio R$/US$, E</a:t>
              </a:r>
              <a:r>
                <a:rPr lang="pt-BR" sz="1400" b="1" baseline="-25000">
                  <a:latin typeface="Arial" pitchFamily="34" charset="0"/>
                </a:rPr>
                <a:t>R/</a:t>
              </a:r>
              <a:r>
                <a:rPr lang="pt-BR" sz="1400" b="1" baseline="-25000">
                  <a:latin typeface="Arial" pitchFamily="34" charset="0"/>
                  <a:cs typeface="Times New Roman" pitchFamily="18" charset="0"/>
                </a:rPr>
                <a:t>US</a:t>
              </a:r>
              <a:endParaRPr lang="pt-BR" sz="1400" b="1">
                <a:latin typeface="Arial" pitchFamily="34" charset="0"/>
              </a:endParaRPr>
            </a:p>
          </p:txBody>
        </p:sp>
        <p:grpSp>
          <p:nvGrpSpPr>
            <p:cNvPr id="9" name="Group 201"/>
            <p:cNvGrpSpPr>
              <a:grpSpLocks/>
            </p:cNvGrpSpPr>
            <p:nvPr/>
          </p:nvGrpSpPr>
          <p:grpSpPr bwMode="auto">
            <a:xfrm>
              <a:off x="205" y="1523"/>
              <a:ext cx="3107" cy="2557"/>
              <a:chOff x="61" y="1523"/>
              <a:chExt cx="3107" cy="2557"/>
            </a:xfrm>
          </p:grpSpPr>
          <p:sp>
            <p:nvSpPr>
              <p:cNvPr id="59515" name="Text Box 73"/>
              <p:cNvSpPr txBox="1">
                <a:spLocks noChangeArrowheads="1"/>
              </p:cNvSpPr>
              <p:nvPr/>
            </p:nvSpPr>
            <p:spPr bwMode="auto">
              <a:xfrm>
                <a:off x="2216" y="2409"/>
                <a:ext cx="952" cy="460"/>
              </a:xfrm>
              <a:prstGeom prst="rect">
                <a:avLst/>
              </a:prstGeom>
              <a:noFill/>
              <a:ln w="12700">
                <a:noFill/>
                <a:miter lim="800000"/>
                <a:headEnd type="none" w="sm" len="sm"/>
                <a:tailEnd type="none" w="sm" len="sm"/>
              </a:ln>
              <a:effectLst/>
            </p:spPr>
            <p:txBody>
              <a:bodyPr>
                <a:spAutoFit/>
              </a:bodyPr>
              <a:lstStyle/>
              <a:p>
                <a:pPr eaLnBrk="0" hangingPunct="0"/>
                <a:r>
                  <a:rPr lang="pt-BR" sz="1400" b="1">
                    <a:latin typeface="Arial" pitchFamily="34" charset="0"/>
                  </a:rPr>
                  <a:t>Taxa de retorno</a:t>
                </a:r>
              </a:p>
              <a:p>
                <a:pPr eaLnBrk="0" hangingPunct="0"/>
                <a:r>
                  <a:rPr lang="pt-BR" sz="1400" b="1">
                    <a:latin typeface="Arial" pitchFamily="34" charset="0"/>
                  </a:rPr>
                  <a:t>(Em R$)</a:t>
                </a:r>
              </a:p>
            </p:txBody>
          </p:sp>
          <p:sp>
            <p:nvSpPr>
              <p:cNvPr id="59516" name="Line 76"/>
              <p:cNvSpPr>
                <a:spLocks noChangeShapeType="1"/>
              </p:cNvSpPr>
              <p:nvPr/>
            </p:nvSpPr>
            <p:spPr bwMode="auto">
              <a:xfrm>
                <a:off x="465" y="1523"/>
                <a:ext cx="0" cy="2268"/>
              </a:xfrm>
              <a:prstGeom prst="line">
                <a:avLst/>
              </a:prstGeom>
              <a:noFill/>
              <a:ln w="38100">
                <a:solidFill>
                  <a:schemeClr val="tx1"/>
                </a:solidFill>
                <a:round/>
                <a:headEnd type="triangle" w="sm" len="sm"/>
                <a:tailEnd type="triangle" w="sm" len="sm"/>
              </a:ln>
              <a:effectLst/>
            </p:spPr>
            <p:txBody>
              <a:bodyPr/>
              <a:lstStyle/>
              <a:p>
                <a:endParaRPr lang="en-US"/>
              </a:p>
            </p:txBody>
          </p:sp>
          <p:sp>
            <p:nvSpPr>
              <p:cNvPr id="59517" name="Line 77"/>
              <p:cNvSpPr>
                <a:spLocks noChangeShapeType="1"/>
              </p:cNvSpPr>
              <p:nvPr/>
            </p:nvSpPr>
            <p:spPr bwMode="auto">
              <a:xfrm>
                <a:off x="465" y="2657"/>
                <a:ext cx="1772" cy="0"/>
              </a:xfrm>
              <a:prstGeom prst="line">
                <a:avLst/>
              </a:prstGeom>
              <a:noFill/>
              <a:ln w="38100">
                <a:solidFill>
                  <a:schemeClr val="tx1"/>
                </a:solidFill>
                <a:round/>
                <a:headEnd type="none" w="sm" len="sm"/>
                <a:tailEnd type="triangle" w="sm" len="sm"/>
              </a:ln>
              <a:effectLst/>
            </p:spPr>
            <p:txBody>
              <a:bodyPr/>
              <a:lstStyle/>
              <a:p>
                <a:endParaRPr lang="en-US"/>
              </a:p>
            </p:txBody>
          </p:sp>
          <p:sp>
            <p:nvSpPr>
              <p:cNvPr id="59518" name="Text Box 78"/>
              <p:cNvSpPr txBox="1">
                <a:spLocks noChangeArrowheads="1"/>
              </p:cNvSpPr>
              <p:nvPr/>
            </p:nvSpPr>
            <p:spPr bwMode="auto">
              <a:xfrm>
                <a:off x="61" y="3754"/>
                <a:ext cx="848" cy="326"/>
              </a:xfrm>
              <a:prstGeom prst="rect">
                <a:avLst/>
              </a:prstGeom>
              <a:noFill/>
              <a:ln w="12700">
                <a:noFill/>
                <a:miter lim="800000"/>
                <a:headEnd type="none" w="sm" len="sm"/>
                <a:tailEnd type="none" w="sm" len="sm"/>
              </a:ln>
              <a:effectLst/>
            </p:spPr>
            <p:txBody>
              <a:bodyPr wrap="none">
                <a:spAutoFit/>
              </a:bodyPr>
              <a:lstStyle/>
              <a:p>
                <a:pPr algn="ctr" eaLnBrk="0" hangingPunct="0"/>
                <a:r>
                  <a:rPr lang="pt-BR" sz="1400" b="1">
                    <a:latin typeface="Arial" pitchFamily="34" charset="0"/>
                  </a:rPr>
                  <a:t>Estoque  real </a:t>
                </a:r>
              </a:p>
              <a:p>
                <a:pPr algn="ctr" eaLnBrk="0" hangingPunct="0"/>
                <a:r>
                  <a:rPr lang="pt-BR" sz="1400" b="1">
                    <a:latin typeface="Arial" pitchFamily="34" charset="0"/>
                  </a:rPr>
                  <a:t>de moeda</a:t>
                </a:r>
              </a:p>
            </p:txBody>
          </p:sp>
          <p:sp>
            <p:nvSpPr>
              <p:cNvPr id="59519" name="Text Box 79"/>
              <p:cNvSpPr txBox="1">
                <a:spLocks noChangeArrowheads="1"/>
              </p:cNvSpPr>
              <p:nvPr/>
            </p:nvSpPr>
            <p:spPr bwMode="auto">
              <a:xfrm>
                <a:off x="262" y="2553"/>
                <a:ext cx="187" cy="212"/>
              </a:xfrm>
              <a:prstGeom prst="rect">
                <a:avLst/>
              </a:prstGeom>
              <a:noFill/>
              <a:ln w="12700">
                <a:noFill/>
                <a:miter lim="800000"/>
                <a:headEnd type="none" w="sm" len="sm"/>
                <a:tailEnd type="none" w="sm" len="sm"/>
              </a:ln>
              <a:effectLst/>
            </p:spPr>
            <p:txBody>
              <a:bodyPr wrap="none">
                <a:spAutoFit/>
              </a:bodyPr>
              <a:lstStyle/>
              <a:p>
                <a:pPr eaLnBrk="0" hangingPunct="0"/>
                <a:r>
                  <a:rPr lang="pt-BR" sz="1600" b="1">
                    <a:latin typeface="Arial" pitchFamily="34" charset="0"/>
                  </a:rPr>
                  <a:t>0</a:t>
                </a:r>
              </a:p>
            </p:txBody>
          </p:sp>
          <p:sp>
            <p:nvSpPr>
              <p:cNvPr id="59520" name="Text Box 107"/>
              <p:cNvSpPr txBox="1">
                <a:spLocks noChangeArrowheads="1"/>
              </p:cNvSpPr>
              <p:nvPr/>
            </p:nvSpPr>
            <p:spPr bwMode="auto">
              <a:xfrm>
                <a:off x="1075" y="3614"/>
                <a:ext cx="1413" cy="368"/>
              </a:xfrm>
              <a:prstGeom prst="rect">
                <a:avLst/>
              </a:prstGeom>
              <a:noFill/>
              <a:ln w="12700">
                <a:noFill/>
                <a:miter lim="800000"/>
                <a:headEnd type="none" w="sm" len="sm"/>
                <a:tailEnd type="none" w="sm" len="sm"/>
              </a:ln>
              <a:effectLst/>
            </p:spPr>
            <p:txBody>
              <a:bodyPr wrap="none">
                <a:spAutoFit/>
              </a:bodyPr>
              <a:lstStyle/>
              <a:p>
                <a:pPr marL="457200" indent="-457200" eaLnBrk="0" hangingPunct="0">
                  <a:buFont typeface="Wingdings" panose="05000000000000000000" pitchFamily="2" charset="2"/>
                  <a:buAutoNum type="alphaLcParenBoth" startAt="2"/>
                </a:pPr>
                <a:r>
                  <a:rPr lang="pt-BR" sz="1600" b="1" dirty="0">
                    <a:latin typeface="Arial" pitchFamily="34" charset="0"/>
                  </a:rPr>
                  <a:t>Efeitos de </a:t>
                </a:r>
                <a:r>
                  <a:rPr lang="pt-BR" sz="1600" b="1" dirty="0" smtClean="0">
                    <a:latin typeface="Arial" pitchFamily="34" charset="0"/>
                  </a:rPr>
                  <a:t>longo</a:t>
                </a:r>
                <a:endParaRPr lang="pt-BR" sz="1600" b="1" dirty="0">
                  <a:latin typeface="Arial" pitchFamily="34" charset="0"/>
                </a:endParaRPr>
              </a:p>
              <a:p>
                <a:pPr marL="457200" indent="-457200" eaLnBrk="0" hangingPunct="0"/>
                <a:r>
                  <a:rPr lang="pt-BR" sz="1600" b="1" dirty="0">
                    <a:latin typeface="Arial" pitchFamily="34" charset="0"/>
                  </a:rPr>
                  <a:t>        prazo</a:t>
                </a:r>
              </a:p>
            </p:txBody>
          </p:sp>
        </p:grpSp>
      </p:grpSp>
      <p:grpSp>
        <p:nvGrpSpPr>
          <p:cNvPr id="15" name="Group 134"/>
          <p:cNvGrpSpPr>
            <a:grpSpLocks/>
          </p:cNvGrpSpPr>
          <p:nvPr/>
        </p:nvGrpSpPr>
        <p:grpSpPr bwMode="auto">
          <a:xfrm>
            <a:off x="3731971" y="3337286"/>
            <a:ext cx="722313" cy="1073150"/>
            <a:chOff x="965" y="2640"/>
            <a:chExt cx="455" cy="676"/>
          </a:xfrm>
        </p:grpSpPr>
        <p:sp>
          <p:nvSpPr>
            <p:cNvPr id="59493" name="Line 133"/>
            <p:cNvSpPr>
              <a:spLocks noChangeShapeType="1"/>
            </p:cNvSpPr>
            <p:nvPr/>
          </p:nvSpPr>
          <p:spPr bwMode="auto">
            <a:xfrm>
              <a:off x="1008" y="2640"/>
              <a:ext cx="0" cy="528"/>
            </a:xfrm>
            <a:prstGeom prst="line">
              <a:avLst/>
            </a:prstGeom>
            <a:noFill/>
            <a:ln w="6350">
              <a:solidFill>
                <a:schemeClr val="tx1"/>
              </a:solidFill>
              <a:prstDash val="dash"/>
              <a:round/>
              <a:headEnd/>
              <a:tailEnd/>
            </a:ln>
            <a:effectLst/>
          </p:spPr>
          <p:txBody>
            <a:bodyPr/>
            <a:lstStyle/>
            <a:p>
              <a:endParaRPr lang="en-US"/>
            </a:p>
          </p:txBody>
        </p:sp>
        <p:sp>
          <p:nvSpPr>
            <p:cNvPr id="59494" name="Text Box 15"/>
            <p:cNvSpPr txBox="1">
              <a:spLocks noChangeArrowheads="1"/>
            </p:cNvSpPr>
            <p:nvPr/>
          </p:nvSpPr>
          <p:spPr bwMode="auto">
            <a:xfrm>
              <a:off x="965" y="2683"/>
              <a:ext cx="455" cy="212"/>
            </a:xfrm>
            <a:prstGeom prst="rect">
              <a:avLst/>
            </a:prstGeom>
            <a:noFill/>
            <a:ln w="12700">
              <a:noFill/>
              <a:miter lim="800000"/>
              <a:headEnd type="none" w="sm" len="sm"/>
              <a:tailEnd type="none" w="sm" len="sm"/>
            </a:ln>
            <a:effectLst/>
          </p:spPr>
          <p:txBody>
            <a:bodyPr>
              <a:spAutoFit/>
            </a:bodyPr>
            <a:lstStyle/>
            <a:p>
              <a:pPr eaLnBrk="0" hangingPunct="0"/>
              <a:r>
                <a:rPr lang="pt-BR" sz="1600" b="1" i="1" dirty="0">
                  <a:latin typeface="Arial" pitchFamily="34" charset="0"/>
                </a:rPr>
                <a:t>R</a:t>
              </a:r>
              <a:r>
                <a:rPr lang="pt-BR" sz="1600" b="1" baseline="30000" dirty="0">
                  <a:latin typeface="Arial" pitchFamily="34" charset="0"/>
                </a:rPr>
                <a:t>2</a:t>
              </a:r>
              <a:r>
                <a:rPr lang="pt-BR" sz="1600" b="1" baseline="-25000" dirty="0">
                  <a:latin typeface="Arial" pitchFamily="34" charset="0"/>
                </a:rPr>
                <a:t>BR</a:t>
              </a:r>
              <a:endParaRPr lang="pt-BR" sz="1600" b="1" dirty="0">
                <a:latin typeface="Arial" pitchFamily="34" charset="0"/>
              </a:endParaRPr>
            </a:p>
          </p:txBody>
        </p:sp>
        <p:grpSp>
          <p:nvGrpSpPr>
            <p:cNvPr id="16" name="Group 131"/>
            <p:cNvGrpSpPr>
              <a:grpSpLocks/>
            </p:cNvGrpSpPr>
            <p:nvPr/>
          </p:nvGrpSpPr>
          <p:grpSpPr bwMode="auto">
            <a:xfrm>
              <a:off x="975" y="3124"/>
              <a:ext cx="178" cy="192"/>
              <a:chOff x="975" y="3124"/>
              <a:chExt cx="178" cy="192"/>
            </a:xfrm>
          </p:grpSpPr>
          <p:sp>
            <p:nvSpPr>
              <p:cNvPr id="59496" name="Oval 18"/>
              <p:cNvSpPr>
                <a:spLocks noChangeArrowheads="1"/>
              </p:cNvSpPr>
              <p:nvPr/>
            </p:nvSpPr>
            <p:spPr bwMode="auto">
              <a:xfrm>
                <a:off x="978" y="3143"/>
                <a:ext cx="52" cy="51"/>
              </a:xfrm>
              <a:prstGeom prst="ellipse">
                <a:avLst/>
              </a:prstGeom>
              <a:solidFill>
                <a:srgbClr val="333399"/>
              </a:solidFill>
              <a:ln w="12700">
                <a:solidFill>
                  <a:srgbClr val="333399"/>
                </a:solidFill>
                <a:round/>
                <a:headEnd type="none" w="sm" len="sm"/>
                <a:tailEnd type="none" w="sm" len="sm"/>
              </a:ln>
              <a:effectLst/>
            </p:spPr>
            <p:txBody>
              <a:bodyPr wrap="none" anchor="ctr"/>
              <a:lstStyle/>
              <a:p>
                <a:endParaRPr lang="pt-BR"/>
              </a:p>
            </p:txBody>
          </p:sp>
          <p:sp>
            <p:nvSpPr>
              <p:cNvPr id="59497" name="Text Box 19"/>
              <p:cNvSpPr txBox="1">
                <a:spLocks noChangeArrowheads="1"/>
              </p:cNvSpPr>
              <p:nvPr/>
            </p:nvSpPr>
            <p:spPr bwMode="auto">
              <a:xfrm>
                <a:off x="975" y="3124"/>
                <a:ext cx="178" cy="192"/>
              </a:xfrm>
              <a:prstGeom prst="rect">
                <a:avLst/>
              </a:prstGeom>
              <a:noFill/>
              <a:ln w="12700">
                <a:noFill/>
                <a:miter lim="800000"/>
                <a:headEnd type="none" w="sm" len="sm"/>
                <a:tailEnd type="none" w="sm" len="sm"/>
              </a:ln>
              <a:effectLst/>
            </p:spPr>
            <p:txBody>
              <a:bodyPr wrap="none">
                <a:spAutoFit/>
              </a:bodyPr>
              <a:lstStyle/>
              <a:p>
                <a:pPr eaLnBrk="0" hangingPunct="0"/>
                <a:r>
                  <a:rPr lang="pt-BR" sz="1400" b="1" dirty="0">
                    <a:latin typeface="Arial" pitchFamily="34" charset="0"/>
                  </a:rPr>
                  <a:t>2</a:t>
                </a:r>
              </a:p>
            </p:txBody>
          </p:sp>
        </p:grpSp>
      </p:grpSp>
      <p:grpSp>
        <p:nvGrpSpPr>
          <p:cNvPr id="17" name="Group 211"/>
          <p:cNvGrpSpPr>
            <a:grpSpLocks/>
          </p:cNvGrpSpPr>
          <p:nvPr/>
        </p:nvGrpSpPr>
        <p:grpSpPr bwMode="auto">
          <a:xfrm>
            <a:off x="4165780" y="3394142"/>
            <a:ext cx="798513" cy="1052513"/>
            <a:chOff x="1394" y="2614"/>
            <a:chExt cx="503" cy="663"/>
          </a:xfrm>
        </p:grpSpPr>
        <p:sp>
          <p:nvSpPr>
            <p:cNvPr id="59487" name="Line 70"/>
            <p:cNvSpPr>
              <a:spLocks noChangeShapeType="1"/>
            </p:cNvSpPr>
            <p:nvPr/>
          </p:nvSpPr>
          <p:spPr bwMode="auto">
            <a:xfrm flipH="1">
              <a:off x="1428" y="2640"/>
              <a:ext cx="17" cy="467"/>
            </a:xfrm>
            <a:prstGeom prst="line">
              <a:avLst/>
            </a:prstGeom>
            <a:noFill/>
            <a:ln w="12700">
              <a:solidFill>
                <a:schemeClr val="tx1"/>
              </a:solidFill>
              <a:prstDash val="dash"/>
              <a:round/>
              <a:headEnd type="none" w="sm" len="sm"/>
              <a:tailEnd type="none" w="sm" len="sm"/>
            </a:ln>
            <a:effectLst/>
          </p:spPr>
          <p:txBody>
            <a:bodyPr/>
            <a:lstStyle/>
            <a:p>
              <a:endParaRPr lang="en-US"/>
            </a:p>
          </p:txBody>
        </p:sp>
        <p:grpSp>
          <p:nvGrpSpPr>
            <p:cNvPr id="18" name="Group 135"/>
            <p:cNvGrpSpPr>
              <a:grpSpLocks/>
            </p:cNvGrpSpPr>
            <p:nvPr/>
          </p:nvGrpSpPr>
          <p:grpSpPr bwMode="auto">
            <a:xfrm>
              <a:off x="1394" y="2614"/>
              <a:ext cx="503" cy="663"/>
              <a:chOff x="1250" y="2614"/>
              <a:chExt cx="503" cy="663"/>
            </a:xfrm>
          </p:grpSpPr>
          <p:sp>
            <p:nvSpPr>
              <p:cNvPr id="59489" name="Text Box 71"/>
              <p:cNvSpPr txBox="1">
                <a:spLocks noChangeArrowheads="1"/>
              </p:cNvSpPr>
              <p:nvPr/>
            </p:nvSpPr>
            <p:spPr bwMode="auto">
              <a:xfrm>
                <a:off x="1298" y="2614"/>
                <a:ext cx="455" cy="212"/>
              </a:xfrm>
              <a:prstGeom prst="rect">
                <a:avLst/>
              </a:prstGeom>
              <a:noFill/>
              <a:ln w="12700">
                <a:noFill/>
                <a:miter lim="800000"/>
                <a:headEnd type="none" w="sm" len="sm"/>
                <a:tailEnd type="none" w="sm" len="sm"/>
              </a:ln>
              <a:effectLst/>
            </p:spPr>
            <p:txBody>
              <a:bodyPr>
                <a:spAutoFit/>
              </a:bodyPr>
              <a:lstStyle/>
              <a:p>
                <a:pPr eaLnBrk="0" hangingPunct="0"/>
                <a:r>
                  <a:rPr lang="pt-BR" sz="1600" b="1" i="1" dirty="0">
                    <a:latin typeface="Arial" pitchFamily="34" charset="0"/>
                  </a:rPr>
                  <a:t>R</a:t>
                </a:r>
                <a:r>
                  <a:rPr lang="pt-BR" sz="1600" b="1" baseline="30000" dirty="0">
                    <a:latin typeface="Arial" pitchFamily="34" charset="0"/>
                  </a:rPr>
                  <a:t>1</a:t>
                </a:r>
                <a:r>
                  <a:rPr lang="pt-BR" sz="1600" b="1" baseline="-25000" dirty="0">
                    <a:latin typeface="Arial" pitchFamily="34" charset="0"/>
                  </a:rPr>
                  <a:t>BR</a:t>
                </a:r>
                <a:endParaRPr lang="pt-BR" sz="1600" b="1" dirty="0">
                  <a:latin typeface="Arial" pitchFamily="34" charset="0"/>
                </a:endParaRPr>
              </a:p>
            </p:txBody>
          </p:sp>
          <p:grpSp>
            <p:nvGrpSpPr>
              <p:cNvPr id="19" name="Group 130"/>
              <p:cNvGrpSpPr>
                <a:grpSpLocks/>
              </p:cNvGrpSpPr>
              <p:nvPr/>
            </p:nvGrpSpPr>
            <p:grpSpPr bwMode="auto">
              <a:xfrm>
                <a:off x="1250" y="3073"/>
                <a:ext cx="178" cy="204"/>
                <a:chOff x="1250" y="3073"/>
                <a:chExt cx="178" cy="204"/>
              </a:xfrm>
            </p:grpSpPr>
            <p:sp>
              <p:nvSpPr>
                <p:cNvPr id="59491" name="Oval 81"/>
                <p:cNvSpPr>
                  <a:spLocks noChangeArrowheads="1"/>
                </p:cNvSpPr>
                <p:nvPr/>
              </p:nvSpPr>
              <p:spPr bwMode="auto">
                <a:xfrm>
                  <a:off x="1264" y="3073"/>
                  <a:ext cx="52" cy="51"/>
                </a:xfrm>
                <a:prstGeom prst="ellipse">
                  <a:avLst/>
                </a:prstGeom>
                <a:solidFill>
                  <a:srgbClr val="333399"/>
                </a:solidFill>
                <a:ln w="12700">
                  <a:solidFill>
                    <a:srgbClr val="333399"/>
                  </a:solidFill>
                  <a:round/>
                  <a:headEnd type="none" w="sm" len="sm"/>
                  <a:tailEnd type="none" w="sm" len="sm"/>
                </a:ln>
                <a:effectLst/>
              </p:spPr>
              <p:txBody>
                <a:bodyPr wrap="none" anchor="ctr"/>
                <a:lstStyle/>
                <a:p>
                  <a:endParaRPr lang="pt-BR"/>
                </a:p>
              </p:txBody>
            </p:sp>
            <p:sp>
              <p:nvSpPr>
                <p:cNvPr id="59492" name="Text Box 82"/>
                <p:cNvSpPr txBox="1">
                  <a:spLocks noChangeArrowheads="1"/>
                </p:cNvSpPr>
                <p:nvPr/>
              </p:nvSpPr>
              <p:spPr bwMode="auto">
                <a:xfrm>
                  <a:off x="1250" y="3085"/>
                  <a:ext cx="178" cy="192"/>
                </a:xfrm>
                <a:prstGeom prst="rect">
                  <a:avLst/>
                </a:prstGeom>
                <a:noFill/>
                <a:ln w="12700">
                  <a:noFill/>
                  <a:miter lim="800000"/>
                  <a:headEnd type="none" w="sm" len="sm"/>
                  <a:tailEnd type="none" w="sm" len="sm"/>
                </a:ln>
                <a:effectLst/>
              </p:spPr>
              <p:txBody>
                <a:bodyPr wrap="none">
                  <a:spAutoFit/>
                </a:bodyPr>
                <a:lstStyle/>
                <a:p>
                  <a:pPr eaLnBrk="0" hangingPunct="0"/>
                  <a:r>
                    <a:rPr lang="pt-BR" sz="1400" b="1" dirty="0">
                      <a:latin typeface="Arial" pitchFamily="34" charset="0"/>
                    </a:rPr>
                    <a:t>1</a:t>
                  </a:r>
                </a:p>
              </p:txBody>
            </p:sp>
          </p:grpSp>
        </p:grpSp>
      </p:grpSp>
      <p:sp>
        <p:nvSpPr>
          <p:cNvPr id="110617" name="Line 25"/>
          <p:cNvSpPr>
            <a:spLocks noChangeShapeType="1"/>
          </p:cNvSpPr>
          <p:nvPr/>
        </p:nvSpPr>
        <p:spPr bwMode="auto">
          <a:xfrm flipH="1" flipV="1">
            <a:off x="2941818" y="2193023"/>
            <a:ext cx="868908" cy="8236"/>
          </a:xfrm>
          <a:prstGeom prst="line">
            <a:avLst/>
          </a:prstGeom>
          <a:noFill/>
          <a:ln w="12700">
            <a:solidFill>
              <a:srgbClr val="FF0000"/>
            </a:solidFill>
            <a:prstDash val="dash"/>
            <a:round/>
            <a:headEnd type="none" w="sm" len="sm"/>
            <a:tailEnd type="none" w="sm" len="sm"/>
          </a:ln>
          <a:effectLst/>
        </p:spPr>
        <p:txBody>
          <a:bodyPr/>
          <a:lstStyle/>
          <a:p>
            <a:endParaRPr lang="en-US"/>
          </a:p>
        </p:txBody>
      </p:sp>
      <p:grpSp>
        <p:nvGrpSpPr>
          <p:cNvPr id="20" name="Group 214"/>
          <p:cNvGrpSpPr>
            <a:grpSpLocks/>
          </p:cNvGrpSpPr>
          <p:nvPr/>
        </p:nvGrpSpPr>
        <p:grpSpPr bwMode="auto">
          <a:xfrm>
            <a:off x="2390955" y="1936815"/>
            <a:ext cx="1766888" cy="384175"/>
            <a:chOff x="262" y="1696"/>
            <a:chExt cx="1113" cy="242"/>
          </a:xfrm>
        </p:grpSpPr>
        <p:grpSp>
          <p:nvGrpSpPr>
            <p:cNvPr id="21" name="Group 212"/>
            <p:cNvGrpSpPr>
              <a:grpSpLocks/>
            </p:cNvGrpSpPr>
            <p:nvPr/>
          </p:nvGrpSpPr>
          <p:grpSpPr bwMode="auto">
            <a:xfrm>
              <a:off x="262" y="1696"/>
              <a:ext cx="1113" cy="242"/>
              <a:chOff x="262" y="1696"/>
              <a:chExt cx="1113" cy="242"/>
            </a:xfrm>
          </p:grpSpPr>
          <p:sp>
            <p:nvSpPr>
              <p:cNvPr id="59485" name="Text Box 23"/>
              <p:cNvSpPr txBox="1">
                <a:spLocks noChangeArrowheads="1"/>
              </p:cNvSpPr>
              <p:nvPr/>
            </p:nvSpPr>
            <p:spPr bwMode="auto">
              <a:xfrm>
                <a:off x="1170" y="1696"/>
                <a:ext cx="205" cy="192"/>
              </a:xfrm>
              <a:prstGeom prst="rect">
                <a:avLst/>
              </a:prstGeom>
              <a:noFill/>
              <a:ln w="12700">
                <a:noFill/>
                <a:miter lim="800000"/>
                <a:headEnd type="none" w="sm" len="sm"/>
                <a:tailEnd type="none" w="sm" len="sm"/>
              </a:ln>
              <a:effectLst/>
            </p:spPr>
            <p:txBody>
              <a:bodyPr wrap="none">
                <a:spAutoFit/>
              </a:bodyPr>
              <a:lstStyle/>
              <a:p>
                <a:pPr eaLnBrk="0" hangingPunct="0"/>
                <a:r>
                  <a:rPr lang="pt-BR" sz="1400" b="1">
                    <a:latin typeface="Arial" pitchFamily="34" charset="0"/>
                    <a:cs typeface="Times New Roman" pitchFamily="18" charset="0"/>
                  </a:rPr>
                  <a:t>2'</a:t>
                </a:r>
                <a:endParaRPr lang="pt-BR" sz="1400" b="1">
                  <a:latin typeface="Arial" pitchFamily="34" charset="0"/>
                </a:endParaRPr>
              </a:p>
            </p:txBody>
          </p:sp>
          <p:sp>
            <p:nvSpPr>
              <p:cNvPr id="59486" name="Text Box 26"/>
              <p:cNvSpPr txBox="1">
                <a:spLocks noChangeArrowheads="1"/>
              </p:cNvSpPr>
              <p:nvPr/>
            </p:nvSpPr>
            <p:spPr bwMode="auto">
              <a:xfrm>
                <a:off x="262" y="1746"/>
                <a:ext cx="624" cy="192"/>
              </a:xfrm>
              <a:prstGeom prst="rect">
                <a:avLst/>
              </a:prstGeom>
              <a:noFill/>
              <a:ln w="12700">
                <a:noFill/>
                <a:miter lim="800000"/>
                <a:headEnd type="none" w="sm" len="sm"/>
                <a:tailEnd type="none" w="sm" len="sm"/>
              </a:ln>
              <a:effectLst/>
            </p:spPr>
            <p:txBody>
              <a:bodyPr>
                <a:spAutoFit/>
              </a:bodyPr>
              <a:lstStyle/>
              <a:p>
                <a:pPr eaLnBrk="0" hangingPunct="0"/>
                <a:r>
                  <a:rPr lang="pt-BR" sz="1400" b="1">
                    <a:latin typeface="Arial" pitchFamily="34" charset="0"/>
                  </a:rPr>
                  <a:t>E</a:t>
                </a:r>
                <a:r>
                  <a:rPr lang="pt-BR" sz="1400" b="1" baseline="30000">
                    <a:latin typeface="Arial" pitchFamily="34" charset="0"/>
                  </a:rPr>
                  <a:t>2</a:t>
                </a:r>
                <a:r>
                  <a:rPr lang="pt-BR" sz="1400" b="1" baseline="-25000">
                    <a:latin typeface="Arial" pitchFamily="34" charset="0"/>
                  </a:rPr>
                  <a:t>R/</a:t>
                </a:r>
                <a:r>
                  <a:rPr lang="pt-BR" sz="1400" b="1" baseline="-25000">
                    <a:latin typeface="Arial" pitchFamily="34" charset="0"/>
                    <a:cs typeface="Times New Roman" pitchFamily="18" charset="0"/>
                  </a:rPr>
                  <a:t>US</a:t>
                </a:r>
                <a:endParaRPr lang="pt-BR" sz="1400" b="1">
                  <a:latin typeface="Arial" pitchFamily="34" charset="0"/>
                </a:endParaRPr>
              </a:p>
            </p:txBody>
          </p:sp>
        </p:grpSp>
        <p:sp>
          <p:nvSpPr>
            <p:cNvPr id="59484" name="Oval 22"/>
            <p:cNvSpPr>
              <a:spLocks noChangeArrowheads="1"/>
            </p:cNvSpPr>
            <p:nvPr/>
          </p:nvSpPr>
          <p:spPr bwMode="auto">
            <a:xfrm>
              <a:off x="1128" y="1858"/>
              <a:ext cx="52" cy="51"/>
            </a:xfrm>
            <a:prstGeom prst="ellipse">
              <a:avLst/>
            </a:prstGeom>
            <a:solidFill>
              <a:srgbClr val="FF0000"/>
            </a:solidFill>
            <a:ln w="12700">
              <a:solidFill>
                <a:srgbClr val="FF0000"/>
              </a:solidFill>
              <a:round/>
              <a:headEnd type="none" w="sm" len="sm"/>
              <a:tailEnd type="none" w="sm" len="sm"/>
            </a:ln>
            <a:effectLst/>
          </p:spPr>
          <p:txBody>
            <a:bodyPr wrap="none" anchor="ctr"/>
            <a:lstStyle/>
            <a:p>
              <a:endParaRPr lang="pt-BR"/>
            </a:p>
          </p:txBody>
        </p:sp>
      </p:grpSp>
      <p:sp>
        <p:nvSpPr>
          <p:cNvPr id="110741" name="Freeform 149"/>
          <p:cNvSpPr>
            <a:spLocks/>
          </p:cNvSpPr>
          <p:nvPr/>
        </p:nvSpPr>
        <p:spPr bwMode="auto">
          <a:xfrm>
            <a:off x="3194230" y="1911415"/>
            <a:ext cx="1905000" cy="1371600"/>
          </a:xfrm>
          <a:custGeom>
            <a:avLst/>
            <a:gdLst>
              <a:gd name="T0" fmla="*/ 0 w 1200"/>
              <a:gd name="T1" fmla="*/ 0 h 864"/>
              <a:gd name="T2" fmla="*/ 609600 w 1200"/>
              <a:gd name="T3" fmla="*/ 838200 h 864"/>
              <a:gd name="T4" fmla="*/ 1066800 w 1200"/>
              <a:gd name="T5" fmla="*/ 1143000 h 864"/>
              <a:gd name="T6" fmla="*/ 1524000 w 1200"/>
              <a:gd name="T7" fmla="*/ 1295400 h 864"/>
              <a:gd name="T8" fmla="*/ 1905000 w 1200"/>
              <a:gd name="T9" fmla="*/ 1371600 h 86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 h="864">
                <a:moveTo>
                  <a:pt x="0" y="0"/>
                </a:moveTo>
                <a:cubicBezTo>
                  <a:pt x="136" y="204"/>
                  <a:pt x="272" y="408"/>
                  <a:pt x="384" y="528"/>
                </a:cubicBezTo>
                <a:cubicBezTo>
                  <a:pt x="496" y="648"/>
                  <a:pt x="576" y="672"/>
                  <a:pt x="672" y="720"/>
                </a:cubicBezTo>
                <a:cubicBezTo>
                  <a:pt x="768" y="768"/>
                  <a:pt x="872" y="792"/>
                  <a:pt x="960" y="816"/>
                </a:cubicBezTo>
                <a:cubicBezTo>
                  <a:pt x="1048" y="840"/>
                  <a:pt x="1124" y="852"/>
                  <a:pt x="1200" y="864"/>
                </a:cubicBezTo>
              </a:path>
            </a:pathLst>
          </a:custGeom>
          <a:noFill/>
          <a:ln w="38100" cmpd="sng">
            <a:solidFill>
              <a:srgbClr val="FF0000"/>
            </a:solidFill>
            <a:round/>
            <a:headEnd/>
            <a:tailEnd/>
          </a:ln>
          <a:effectLst/>
        </p:spPr>
        <p:txBody>
          <a:bodyPr/>
          <a:lstStyle/>
          <a:p>
            <a:endParaRPr lang="en-US"/>
          </a:p>
        </p:txBody>
      </p:sp>
      <p:sp>
        <p:nvSpPr>
          <p:cNvPr id="59432" name="Text Box 9"/>
          <p:cNvSpPr txBox="1">
            <a:spLocks noChangeArrowheads="1"/>
          </p:cNvSpPr>
          <p:nvPr/>
        </p:nvSpPr>
        <p:spPr bwMode="auto">
          <a:xfrm>
            <a:off x="4890846" y="2169359"/>
            <a:ext cx="1636987" cy="769441"/>
          </a:xfrm>
          <a:prstGeom prst="rect">
            <a:avLst/>
          </a:prstGeom>
          <a:noFill/>
          <a:ln w="12700">
            <a:noFill/>
            <a:miter lim="800000"/>
            <a:headEnd type="none" w="sm" len="sm"/>
            <a:tailEnd type="none" w="sm" len="sm"/>
          </a:ln>
          <a:effectLst/>
        </p:spPr>
        <p:txBody>
          <a:bodyPr wrap="none">
            <a:spAutoFit/>
          </a:bodyPr>
          <a:lstStyle/>
          <a:p>
            <a:pPr eaLnBrk="0" hangingPunct="0"/>
            <a:endParaRPr lang="pt-BR" sz="1600" dirty="0">
              <a:solidFill>
                <a:srgbClr val="00FF00"/>
              </a:solidFill>
              <a:latin typeface="Arial" pitchFamily="34" charset="0"/>
            </a:endParaRPr>
          </a:p>
          <a:p>
            <a:pPr eaLnBrk="0" hangingPunct="0"/>
            <a:r>
              <a:rPr lang="pt-BR" sz="1400" dirty="0">
                <a:solidFill>
                  <a:srgbClr val="FF0000"/>
                </a:solidFill>
                <a:latin typeface="Arial" pitchFamily="34" charset="0"/>
              </a:rPr>
              <a:t>Retorno Esperado</a:t>
            </a:r>
          </a:p>
          <a:p>
            <a:pPr eaLnBrk="0" hangingPunct="0"/>
            <a:r>
              <a:rPr lang="pt-BR" sz="1400" dirty="0">
                <a:solidFill>
                  <a:srgbClr val="FF0000"/>
                </a:solidFill>
                <a:latin typeface="Arial" pitchFamily="34" charset="0"/>
              </a:rPr>
              <a:t>em US$</a:t>
            </a:r>
            <a:endParaRPr lang="pt-BR" sz="1400" dirty="0">
              <a:solidFill>
                <a:srgbClr val="333399"/>
              </a:solidFill>
              <a:latin typeface="Arial" pitchFamily="34" charset="0"/>
            </a:endParaRPr>
          </a:p>
        </p:txBody>
      </p:sp>
      <p:sp>
        <p:nvSpPr>
          <p:cNvPr id="110742" name="Freeform 150"/>
          <p:cNvSpPr>
            <a:spLocks/>
          </p:cNvSpPr>
          <p:nvPr/>
        </p:nvSpPr>
        <p:spPr bwMode="auto">
          <a:xfrm>
            <a:off x="3422830" y="1682815"/>
            <a:ext cx="1905000" cy="1371600"/>
          </a:xfrm>
          <a:custGeom>
            <a:avLst/>
            <a:gdLst>
              <a:gd name="T0" fmla="*/ 0 w 1200"/>
              <a:gd name="T1" fmla="*/ 0 h 864"/>
              <a:gd name="T2" fmla="*/ 609600 w 1200"/>
              <a:gd name="T3" fmla="*/ 838200 h 864"/>
              <a:gd name="T4" fmla="*/ 1066800 w 1200"/>
              <a:gd name="T5" fmla="*/ 1143000 h 864"/>
              <a:gd name="T6" fmla="*/ 1524000 w 1200"/>
              <a:gd name="T7" fmla="*/ 1295400 h 864"/>
              <a:gd name="T8" fmla="*/ 1905000 w 1200"/>
              <a:gd name="T9" fmla="*/ 1371600 h 86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 h="864">
                <a:moveTo>
                  <a:pt x="0" y="0"/>
                </a:moveTo>
                <a:cubicBezTo>
                  <a:pt x="136" y="204"/>
                  <a:pt x="272" y="408"/>
                  <a:pt x="384" y="528"/>
                </a:cubicBezTo>
                <a:cubicBezTo>
                  <a:pt x="496" y="648"/>
                  <a:pt x="576" y="672"/>
                  <a:pt x="672" y="720"/>
                </a:cubicBezTo>
                <a:cubicBezTo>
                  <a:pt x="768" y="768"/>
                  <a:pt x="872" y="792"/>
                  <a:pt x="960" y="816"/>
                </a:cubicBezTo>
                <a:cubicBezTo>
                  <a:pt x="1048" y="840"/>
                  <a:pt x="1124" y="852"/>
                  <a:pt x="1200" y="864"/>
                </a:cubicBezTo>
              </a:path>
            </a:pathLst>
          </a:custGeom>
          <a:noFill/>
          <a:ln w="38100" cap="flat" cmpd="sng">
            <a:solidFill>
              <a:srgbClr val="FF0000"/>
            </a:solidFill>
            <a:prstDash val="sysDash"/>
            <a:round/>
            <a:headEnd/>
            <a:tailEnd/>
          </a:ln>
          <a:effectLst/>
        </p:spPr>
        <p:txBody>
          <a:bodyPr/>
          <a:lstStyle/>
          <a:p>
            <a:endParaRPr lang="en-US"/>
          </a:p>
        </p:txBody>
      </p:sp>
      <p:grpSp>
        <p:nvGrpSpPr>
          <p:cNvPr id="110592" name="Group 188"/>
          <p:cNvGrpSpPr>
            <a:grpSpLocks/>
          </p:cNvGrpSpPr>
          <p:nvPr/>
        </p:nvGrpSpPr>
        <p:grpSpPr bwMode="auto">
          <a:xfrm>
            <a:off x="3422830" y="3849207"/>
            <a:ext cx="1612900" cy="1535113"/>
            <a:chOff x="768" y="2736"/>
            <a:chExt cx="1016" cy="967"/>
          </a:xfrm>
        </p:grpSpPr>
        <p:sp>
          <p:nvSpPr>
            <p:cNvPr id="59457" name="Arc 186"/>
            <p:cNvSpPr>
              <a:spLocks/>
            </p:cNvSpPr>
            <p:nvPr/>
          </p:nvSpPr>
          <p:spPr bwMode="auto">
            <a:xfrm rot="10433625" flipV="1">
              <a:off x="768" y="2870"/>
              <a:ext cx="1016" cy="833"/>
            </a:xfrm>
            <a:custGeom>
              <a:avLst/>
              <a:gdLst>
                <a:gd name="T0" fmla="*/ 208 w 21394"/>
                <a:gd name="T1" fmla="*/ 0 h 21153"/>
                <a:gd name="T2" fmla="*/ 1016 w 21394"/>
                <a:gd name="T3" fmla="*/ 716 h 21153"/>
                <a:gd name="T4" fmla="*/ 0 w 21394"/>
                <a:gd name="T5" fmla="*/ 833 h 21153"/>
                <a:gd name="T6" fmla="*/ 0 60000 65536"/>
                <a:gd name="T7" fmla="*/ 0 60000 65536"/>
                <a:gd name="T8" fmla="*/ 0 60000 65536"/>
              </a:gdLst>
              <a:ahLst/>
              <a:cxnLst>
                <a:cxn ang="T6">
                  <a:pos x="T0" y="T1"/>
                </a:cxn>
                <a:cxn ang="T7">
                  <a:pos x="T2" y="T3"/>
                </a:cxn>
                <a:cxn ang="T8">
                  <a:pos x="T4" y="T5"/>
                </a:cxn>
              </a:cxnLst>
              <a:rect l="0" t="0" r="r" b="b"/>
              <a:pathLst>
                <a:path w="21394" h="21153" fill="none" extrusionOk="0">
                  <a:moveTo>
                    <a:pt x="4371" y="0"/>
                  </a:moveTo>
                  <a:cubicBezTo>
                    <a:pt x="13317" y="1849"/>
                    <a:pt x="20133" y="9125"/>
                    <a:pt x="21393" y="18173"/>
                  </a:cubicBezTo>
                </a:path>
                <a:path w="21394" h="21153" stroke="0" extrusionOk="0">
                  <a:moveTo>
                    <a:pt x="4371" y="0"/>
                  </a:moveTo>
                  <a:cubicBezTo>
                    <a:pt x="13317" y="1849"/>
                    <a:pt x="20133" y="9125"/>
                    <a:pt x="21393" y="18173"/>
                  </a:cubicBezTo>
                  <a:lnTo>
                    <a:pt x="0" y="21153"/>
                  </a:lnTo>
                  <a:lnTo>
                    <a:pt x="4371" y="0"/>
                  </a:lnTo>
                  <a:close/>
                </a:path>
              </a:pathLst>
            </a:custGeom>
            <a:noFill/>
            <a:ln w="38100">
              <a:solidFill>
                <a:srgbClr val="333399"/>
              </a:solidFill>
              <a:round/>
              <a:headEnd type="none" w="sm" len="sm"/>
              <a:tailEnd type="none" w="sm" len="sm"/>
            </a:ln>
            <a:effectLst/>
          </p:spPr>
          <p:txBody>
            <a:bodyPr wrap="none" anchor="ctr"/>
            <a:lstStyle/>
            <a:p>
              <a:endParaRPr lang="en-US"/>
            </a:p>
          </p:txBody>
        </p:sp>
        <p:sp>
          <p:nvSpPr>
            <p:cNvPr id="59458" name="Text Box 187"/>
            <p:cNvSpPr txBox="1">
              <a:spLocks noChangeArrowheads="1"/>
            </p:cNvSpPr>
            <p:nvPr/>
          </p:nvSpPr>
          <p:spPr bwMode="auto">
            <a:xfrm>
              <a:off x="1544" y="2736"/>
              <a:ext cx="185" cy="194"/>
            </a:xfrm>
            <a:prstGeom prst="rect">
              <a:avLst/>
            </a:prstGeom>
            <a:noFill/>
            <a:ln w="12700">
              <a:noFill/>
              <a:miter lim="800000"/>
              <a:headEnd type="none" w="sm" len="sm"/>
              <a:tailEnd type="none" w="sm" len="sm"/>
            </a:ln>
            <a:effectLst/>
          </p:spPr>
          <p:txBody>
            <a:bodyPr wrap="none">
              <a:spAutoFit/>
            </a:bodyPr>
            <a:lstStyle/>
            <a:p>
              <a:pPr eaLnBrk="0" hangingPunct="0"/>
              <a:r>
                <a:rPr lang="pt-BR" sz="1400" b="1" i="1" dirty="0" smtClean="0">
                  <a:solidFill>
                    <a:srgbClr val="333399"/>
                  </a:solidFill>
                  <a:latin typeface="Arial" pitchFamily="34" charset="0"/>
                </a:rPr>
                <a:t>L</a:t>
              </a:r>
              <a:endParaRPr lang="pt-BR" sz="1400" b="1" dirty="0">
                <a:solidFill>
                  <a:srgbClr val="333399"/>
                </a:solidFill>
                <a:latin typeface="Arial" pitchFamily="34" charset="0"/>
              </a:endParaRPr>
            </a:p>
          </p:txBody>
        </p:sp>
      </p:grpSp>
      <p:sp>
        <p:nvSpPr>
          <p:cNvPr id="59441" name="Line 5"/>
          <p:cNvSpPr>
            <a:spLocks noChangeShapeType="1"/>
          </p:cNvSpPr>
          <p:nvPr/>
        </p:nvSpPr>
        <p:spPr bwMode="auto">
          <a:xfrm flipH="1">
            <a:off x="2946630" y="3054414"/>
            <a:ext cx="1314400" cy="3473"/>
          </a:xfrm>
          <a:prstGeom prst="line">
            <a:avLst/>
          </a:prstGeom>
          <a:noFill/>
          <a:ln w="12700">
            <a:solidFill>
              <a:srgbClr val="FF0000"/>
            </a:solidFill>
            <a:prstDash val="dash"/>
            <a:round/>
            <a:headEnd type="none" w="sm" len="sm"/>
            <a:tailEnd type="none" w="sm" len="sm"/>
          </a:ln>
          <a:effectLst/>
        </p:spPr>
        <p:txBody>
          <a:bodyPr/>
          <a:lstStyle/>
          <a:p>
            <a:endParaRPr lang="en-US"/>
          </a:p>
        </p:txBody>
      </p:sp>
      <p:sp>
        <p:nvSpPr>
          <p:cNvPr id="59442" name="Oval 67"/>
          <p:cNvSpPr>
            <a:spLocks noChangeArrowheads="1"/>
          </p:cNvSpPr>
          <p:nvPr/>
        </p:nvSpPr>
        <p:spPr bwMode="auto">
          <a:xfrm>
            <a:off x="4222930" y="3009965"/>
            <a:ext cx="82550" cy="80963"/>
          </a:xfrm>
          <a:prstGeom prst="ellipse">
            <a:avLst/>
          </a:prstGeom>
          <a:solidFill>
            <a:srgbClr val="FF0000"/>
          </a:solidFill>
          <a:ln w="12700">
            <a:solidFill>
              <a:srgbClr val="FF0000"/>
            </a:solidFill>
            <a:round/>
            <a:headEnd type="none" w="sm" len="sm"/>
            <a:tailEnd type="none" w="sm" len="sm"/>
          </a:ln>
          <a:effectLst/>
        </p:spPr>
        <p:txBody>
          <a:bodyPr wrap="none" anchor="ctr"/>
          <a:lstStyle/>
          <a:p>
            <a:endParaRPr lang="pt-BR"/>
          </a:p>
        </p:txBody>
      </p:sp>
      <p:sp>
        <p:nvSpPr>
          <p:cNvPr id="59443" name="Text Box 6"/>
          <p:cNvSpPr txBox="1">
            <a:spLocks noChangeArrowheads="1"/>
          </p:cNvSpPr>
          <p:nvPr/>
        </p:nvSpPr>
        <p:spPr bwMode="auto">
          <a:xfrm>
            <a:off x="2390955" y="2794065"/>
            <a:ext cx="695325" cy="304800"/>
          </a:xfrm>
          <a:prstGeom prst="rect">
            <a:avLst/>
          </a:prstGeom>
          <a:noFill/>
          <a:ln w="12700">
            <a:noFill/>
            <a:miter lim="800000"/>
            <a:headEnd type="none" w="sm" len="sm"/>
            <a:tailEnd type="none" w="sm" len="sm"/>
          </a:ln>
          <a:effectLst/>
        </p:spPr>
        <p:txBody>
          <a:bodyPr>
            <a:spAutoFit/>
          </a:bodyPr>
          <a:lstStyle/>
          <a:p>
            <a:pPr eaLnBrk="0" hangingPunct="0"/>
            <a:r>
              <a:rPr lang="pt-BR" sz="1400" b="1">
                <a:latin typeface="Arial" pitchFamily="34" charset="0"/>
              </a:rPr>
              <a:t>E</a:t>
            </a:r>
            <a:r>
              <a:rPr lang="pt-BR" sz="1400" b="1" baseline="30000">
                <a:latin typeface="Arial" pitchFamily="34" charset="0"/>
              </a:rPr>
              <a:t>1</a:t>
            </a:r>
            <a:r>
              <a:rPr lang="pt-BR" sz="1400" b="1" baseline="-25000">
                <a:latin typeface="Arial" pitchFamily="34" charset="0"/>
              </a:rPr>
              <a:t>R/U</a:t>
            </a:r>
            <a:r>
              <a:rPr lang="pt-BR" sz="1400" b="1" baseline="-25000">
                <a:latin typeface="Arial" pitchFamily="34" charset="0"/>
                <a:cs typeface="Times New Roman" pitchFamily="18" charset="0"/>
              </a:rPr>
              <a:t>S</a:t>
            </a:r>
            <a:endParaRPr lang="pt-BR" sz="1400" b="1">
              <a:latin typeface="Arial" pitchFamily="34" charset="0"/>
            </a:endParaRPr>
          </a:p>
        </p:txBody>
      </p:sp>
      <p:sp>
        <p:nvSpPr>
          <p:cNvPr id="59444" name="Text Box 68"/>
          <p:cNvSpPr txBox="1">
            <a:spLocks noChangeArrowheads="1"/>
          </p:cNvSpPr>
          <p:nvPr/>
        </p:nvSpPr>
        <p:spPr bwMode="auto">
          <a:xfrm>
            <a:off x="4240393" y="2792478"/>
            <a:ext cx="325437" cy="304800"/>
          </a:xfrm>
          <a:prstGeom prst="rect">
            <a:avLst/>
          </a:prstGeom>
          <a:noFill/>
          <a:ln w="12700">
            <a:noFill/>
            <a:miter lim="800000"/>
            <a:headEnd type="none" w="sm" len="sm"/>
            <a:tailEnd type="none" w="sm" len="sm"/>
          </a:ln>
          <a:effectLst/>
        </p:spPr>
        <p:txBody>
          <a:bodyPr wrap="none">
            <a:spAutoFit/>
          </a:bodyPr>
          <a:lstStyle/>
          <a:p>
            <a:pPr eaLnBrk="0" hangingPunct="0"/>
            <a:r>
              <a:rPr lang="pt-BR" sz="1400" b="1" dirty="0">
                <a:latin typeface="Arial" pitchFamily="34" charset="0"/>
                <a:cs typeface="Times New Roman" pitchFamily="18" charset="0"/>
              </a:rPr>
              <a:t>1'</a:t>
            </a:r>
            <a:endParaRPr lang="pt-BR" sz="1400" b="1" dirty="0">
              <a:latin typeface="Arial" pitchFamily="34" charset="0"/>
            </a:endParaRPr>
          </a:p>
        </p:txBody>
      </p:sp>
      <p:sp>
        <p:nvSpPr>
          <p:cNvPr id="69" name="Seta para cima 68"/>
          <p:cNvSpPr/>
          <p:nvPr/>
        </p:nvSpPr>
        <p:spPr>
          <a:xfrm>
            <a:off x="2226550" y="2337039"/>
            <a:ext cx="133221" cy="40444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350"/>
          </a:p>
        </p:txBody>
      </p:sp>
      <p:sp>
        <p:nvSpPr>
          <p:cNvPr id="70" name="Text Box 61"/>
          <p:cNvSpPr txBox="1">
            <a:spLocks noChangeArrowheads="1"/>
          </p:cNvSpPr>
          <p:nvPr/>
        </p:nvSpPr>
        <p:spPr bwMode="auto">
          <a:xfrm>
            <a:off x="4387197" y="2397277"/>
            <a:ext cx="325438" cy="304800"/>
          </a:xfrm>
          <a:prstGeom prst="rect">
            <a:avLst/>
          </a:prstGeom>
          <a:noFill/>
          <a:ln w="12700">
            <a:noFill/>
            <a:miter lim="800000"/>
            <a:headEnd type="none" w="sm" len="sm"/>
            <a:tailEnd type="none" w="sm" len="sm"/>
          </a:ln>
          <a:effectLst/>
        </p:spPr>
        <p:txBody>
          <a:bodyPr wrap="none">
            <a:spAutoFit/>
          </a:bodyPr>
          <a:lstStyle/>
          <a:p>
            <a:pPr eaLnBrk="0" hangingPunct="0"/>
            <a:r>
              <a:rPr lang="pt-BR" sz="1400" b="1" dirty="0">
                <a:solidFill>
                  <a:srgbClr val="00B050"/>
                </a:solidFill>
                <a:latin typeface="Arial" pitchFamily="34" charset="0"/>
                <a:cs typeface="Times New Roman" pitchFamily="18" charset="0"/>
              </a:rPr>
              <a:t>3'</a:t>
            </a:r>
            <a:endParaRPr lang="pt-BR" sz="1400" b="1" dirty="0">
              <a:solidFill>
                <a:srgbClr val="00B050"/>
              </a:solidFill>
              <a:latin typeface="Arial" pitchFamily="34" charset="0"/>
            </a:endParaRPr>
          </a:p>
        </p:txBody>
      </p:sp>
      <p:sp>
        <p:nvSpPr>
          <p:cNvPr id="72" name="Oval 60"/>
          <p:cNvSpPr>
            <a:spLocks noChangeArrowheads="1"/>
          </p:cNvSpPr>
          <p:nvPr/>
        </p:nvSpPr>
        <p:spPr bwMode="auto">
          <a:xfrm>
            <a:off x="4239664" y="2717469"/>
            <a:ext cx="82550" cy="80963"/>
          </a:xfrm>
          <a:prstGeom prst="ellipse">
            <a:avLst/>
          </a:prstGeom>
          <a:solidFill>
            <a:srgbClr val="00B050"/>
          </a:solidFill>
          <a:ln w="12700">
            <a:solidFill>
              <a:srgbClr val="00B050"/>
            </a:solidFill>
            <a:round/>
            <a:headEnd type="none" w="sm" len="sm"/>
            <a:tailEnd type="none" w="sm" len="sm"/>
          </a:ln>
          <a:effectLst/>
        </p:spPr>
        <p:txBody>
          <a:bodyPr wrap="none" anchor="ctr"/>
          <a:lstStyle/>
          <a:p>
            <a:endParaRPr lang="pt-BR">
              <a:solidFill>
                <a:srgbClr val="00B050"/>
              </a:solidFill>
            </a:endParaRPr>
          </a:p>
        </p:txBody>
      </p:sp>
      <p:graphicFrame>
        <p:nvGraphicFramePr>
          <p:cNvPr id="73" name="Object 106"/>
          <p:cNvGraphicFramePr>
            <a:graphicFrameLocks noChangeAspect="1"/>
          </p:cNvGraphicFramePr>
          <p:nvPr>
            <p:extLst>
              <p:ext uri="{D42A27DB-BD31-4B8C-83A1-F6EECF244321}">
                <p14:modId xmlns:p14="http://schemas.microsoft.com/office/powerpoint/2010/main" val="1846244027"/>
              </p:ext>
            </p:extLst>
          </p:nvPr>
        </p:nvGraphicFramePr>
        <p:xfrm>
          <a:off x="2370566" y="2515980"/>
          <a:ext cx="114300" cy="215900"/>
        </p:xfrm>
        <a:graphic>
          <a:graphicData uri="http://schemas.openxmlformats.org/presentationml/2006/ole">
            <mc:AlternateContent xmlns:mc="http://schemas.openxmlformats.org/markup-compatibility/2006">
              <mc:Choice xmlns:v="urn:schemas-microsoft-com:vml" Requires="v">
                <p:oleObj spid="_x0000_s3084" name="Equation" r:id="rId4" imgW="114151" imgH="215619" progId="Equation.3">
                  <p:embed/>
                </p:oleObj>
              </mc:Choice>
              <mc:Fallback>
                <p:oleObj name="Equation" r:id="rId4" imgW="114151" imgH="215619"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70566" y="251598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4" name="Line 54"/>
          <p:cNvSpPr>
            <a:spLocks noChangeShapeType="1"/>
          </p:cNvSpPr>
          <p:nvPr/>
        </p:nvSpPr>
        <p:spPr bwMode="auto">
          <a:xfrm flipH="1">
            <a:off x="2943650" y="2761342"/>
            <a:ext cx="1303092" cy="7746"/>
          </a:xfrm>
          <a:prstGeom prst="line">
            <a:avLst/>
          </a:prstGeom>
          <a:noFill/>
          <a:ln w="12700">
            <a:solidFill>
              <a:srgbClr val="00B050"/>
            </a:solidFill>
            <a:prstDash val="dash"/>
            <a:round/>
            <a:headEnd type="none" w="sm" len="sm"/>
            <a:tailEnd type="none" w="sm" len="sm"/>
          </a:ln>
          <a:effectLst/>
        </p:spPr>
        <p:txBody>
          <a:bodyPr/>
          <a:lstStyle/>
          <a:p>
            <a:endParaRPr lang="en-US">
              <a:solidFill>
                <a:srgbClr val="00B050"/>
              </a:solidFill>
            </a:endParaRPr>
          </a:p>
        </p:txBody>
      </p:sp>
      <p:sp>
        <p:nvSpPr>
          <p:cNvPr id="75" name="Text Box 55"/>
          <p:cNvSpPr txBox="1">
            <a:spLocks noChangeArrowheads="1"/>
          </p:cNvSpPr>
          <p:nvPr/>
        </p:nvSpPr>
        <p:spPr bwMode="auto">
          <a:xfrm>
            <a:off x="2392791" y="2566457"/>
            <a:ext cx="695325" cy="274638"/>
          </a:xfrm>
          <a:prstGeom prst="rect">
            <a:avLst/>
          </a:prstGeom>
          <a:noFill/>
          <a:ln w="12700">
            <a:noFill/>
            <a:miter lim="800000"/>
            <a:headEnd type="none" w="sm" len="sm"/>
            <a:tailEnd type="none" w="sm" len="sm"/>
          </a:ln>
          <a:effectLst/>
        </p:spPr>
        <p:txBody>
          <a:bodyPr>
            <a:spAutoFit/>
          </a:bodyPr>
          <a:lstStyle/>
          <a:p>
            <a:pPr eaLnBrk="0" hangingPunct="0"/>
            <a:r>
              <a:rPr lang="pt-BR" sz="1200" b="1" i="1" dirty="0">
                <a:solidFill>
                  <a:srgbClr val="00B050"/>
                </a:solidFill>
                <a:latin typeface="Arial" pitchFamily="34" charset="0"/>
              </a:rPr>
              <a:t>E</a:t>
            </a:r>
            <a:r>
              <a:rPr lang="pt-BR" sz="1200" b="1" baseline="30000" dirty="0">
                <a:solidFill>
                  <a:srgbClr val="00B050"/>
                </a:solidFill>
                <a:latin typeface="Arial" pitchFamily="34" charset="0"/>
              </a:rPr>
              <a:t>3</a:t>
            </a:r>
            <a:r>
              <a:rPr lang="pt-BR" sz="1200" b="1" baseline="-25000" dirty="0">
                <a:solidFill>
                  <a:srgbClr val="00B050"/>
                </a:solidFill>
                <a:latin typeface="Arial" pitchFamily="34" charset="0"/>
              </a:rPr>
              <a:t>R/</a:t>
            </a:r>
            <a:r>
              <a:rPr lang="pt-BR" sz="1200" b="1" baseline="-25000" dirty="0">
                <a:solidFill>
                  <a:srgbClr val="00B050"/>
                </a:solidFill>
                <a:latin typeface="Arial" pitchFamily="34" charset="0"/>
                <a:cs typeface="Times New Roman" pitchFamily="18" charset="0"/>
              </a:rPr>
              <a:t>US</a:t>
            </a:r>
            <a:endParaRPr lang="pt-BR" sz="1200" b="1" dirty="0">
              <a:solidFill>
                <a:srgbClr val="00B050"/>
              </a:solidFill>
              <a:latin typeface="Arial" pitchFamily="34" charset="0"/>
            </a:endParaRPr>
          </a:p>
        </p:txBody>
      </p:sp>
      <p:grpSp>
        <p:nvGrpSpPr>
          <p:cNvPr id="66" name="Group 188"/>
          <p:cNvGrpSpPr>
            <a:grpSpLocks/>
          </p:cNvGrpSpPr>
          <p:nvPr/>
        </p:nvGrpSpPr>
        <p:grpSpPr bwMode="auto">
          <a:xfrm>
            <a:off x="3193323" y="3637077"/>
            <a:ext cx="1612900" cy="1593851"/>
            <a:chOff x="768" y="2699"/>
            <a:chExt cx="1016" cy="1004"/>
          </a:xfrm>
        </p:grpSpPr>
        <p:sp>
          <p:nvSpPr>
            <p:cNvPr id="67" name="Arc 186"/>
            <p:cNvSpPr>
              <a:spLocks/>
            </p:cNvSpPr>
            <p:nvPr/>
          </p:nvSpPr>
          <p:spPr bwMode="auto">
            <a:xfrm rot="10433625" flipV="1">
              <a:off x="768" y="2870"/>
              <a:ext cx="1016" cy="833"/>
            </a:xfrm>
            <a:custGeom>
              <a:avLst/>
              <a:gdLst>
                <a:gd name="T0" fmla="*/ 208 w 21394"/>
                <a:gd name="T1" fmla="*/ 0 h 21153"/>
                <a:gd name="T2" fmla="*/ 1016 w 21394"/>
                <a:gd name="T3" fmla="*/ 716 h 21153"/>
                <a:gd name="T4" fmla="*/ 0 w 21394"/>
                <a:gd name="T5" fmla="*/ 833 h 21153"/>
                <a:gd name="T6" fmla="*/ 0 60000 65536"/>
                <a:gd name="T7" fmla="*/ 0 60000 65536"/>
                <a:gd name="T8" fmla="*/ 0 60000 65536"/>
              </a:gdLst>
              <a:ahLst/>
              <a:cxnLst>
                <a:cxn ang="T6">
                  <a:pos x="T0" y="T1"/>
                </a:cxn>
                <a:cxn ang="T7">
                  <a:pos x="T2" y="T3"/>
                </a:cxn>
                <a:cxn ang="T8">
                  <a:pos x="T4" y="T5"/>
                </a:cxn>
              </a:cxnLst>
              <a:rect l="0" t="0" r="r" b="b"/>
              <a:pathLst>
                <a:path w="21394" h="21153" fill="none" extrusionOk="0">
                  <a:moveTo>
                    <a:pt x="4371" y="0"/>
                  </a:moveTo>
                  <a:cubicBezTo>
                    <a:pt x="13317" y="1849"/>
                    <a:pt x="20133" y="9125"/>
                    <a:pt x="21393" y="18173"/>
                  </a:cubicBezTo>
                </a:path>
                <a:path w="21394" h="21153" stroke="0" extrusionOk="0">
                  <a:moveTo>
                    <a:pt x="4371" y="0"/>
                  </a:moveTo>
                  <a:cubicBezTo>
                    <a:pt x="13317" y="1849"/>
                    <a:pt x="20133" y="9125"/>
                    <a:pt x="21393" y="18173"/>
                  </a:cubicBezTo>
                  <a:lnTo>
                    <a:pt x="0" y="21153"/>
                  </a:lnTo>
                  <a:lnTo>
                    <a:pt x="4371" y="0"/>
                  </a:lnTo>
                  <a:close/>
                </a:path>
              </a:pathLst>
            </a:custGeom>
            <a:noFill/>
            <a:ln w="38100">
              <a:solidFill>
                <a:srgbClr val="00B050"/>
              </a:solidFill>
              <a:round/>
              <a:headEnd type="none" w="sm" len="sm"/>
              <a:tailEnd type="none" w="sm" len="sm"/>
            </a:ln>
            <a:effectLst/>
          </p:spPr>
          <p:txBody>
            <a:bodyPr wrap="none" anchor="ctr"/>
            <a:lstStyle/>
            <a:p>
              <a:endParaRPr lang="en-US"/>
            </a:p>
          </p:txBody>
        </p:sp>
        <p:sp>
          <p:nvSpPr>
            <p:cNvPr id="71" name="Text Box 187"/>
            <p:cNvSpPr txBox="1">
              <a:spLocks noChangeArrowheads="1"/>
            </p:cNvSpPr>
            <p:nvPr/>
          </p:nvSpPr>
          <p:spPr bwMode="auto">
            <a:xfrm>
              <a:off x="1497" y="2699"/>
              <a:ext cx="185" cy="194"/>
            </a:xfrm>
            <a:prstGeom prst="rect">
              <a:avLst/>
            </a:prstGeom>
            <a:noFill/>
            <a:ln w="12700">
              <a:noFill/>
              <a:miter lim="800000"/>
              <a:headEnd type="none" w="sm" len="sm"/>
              <a:tailEnd type="none" w="sm" len="sm"/>
            </a:ln>
            <a:effectLst/>
          </p:spPr>
          <p:txBody>
            <a:bodyPr wrap="none">
              <a:spAutoFit/>
            </a:bodyPr>
            <a:lstStyle/>
            <a:p>
              <a:pPr eaLnBrk="0" hangingPunct="0"/>
              <a:r>
                <a:rPr lang="pt-BR" sz="1400" b="1" i="1" dirty="0" smtClean="0">
                  <a:solidFill>
                    <a:srgbClr val="00B050"/>
                  </a:solidFill>
                  <a:latin typeface="Arial" pitchFamily="34" charset="0"/>
                </a:rPr>
                <a:t>L</a:t>
              </a:r>
              <a:endParaRPr lang="pt-BR" sz="1400" b="1" dirty="0">
                <a:solidFill>
                  <a:srgbClr val="00B050"/>
                </a:solidFill>
                <a:latin typeface="Arial" pitchFamily="34" charset="0"/>
              </a:endParaRPr>
            </a:p>
          </p:txBody>
        </p:sp>
      </p:grpSp>
    </p:spTree>
    <p:extLst>
      <p:ext uri="{BB962C8B-B14F-4D97-AF65-F5344CB8AC3E}">
        <p14:creationId xmlns:p14="http://schemas.microsoft.com/office/powerpoint/2010/main" val="324058212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Problemas</a:t>
            </a:r>
          </a:p>
        </p:txBody>
      </p:sp>
      <p:sp>
        <p:nvSpPr>
          <p:cNvPr id="3" name="Espaço Reservado para Conteúdo 2"/>
          <p:cNvSpPr>
            <a:spLocks noGrp="1"/>
          </p:cNvSpPr>
          <p:nvPr>
            <p:ph idx="1"/>
          </p:nvPr>
        </p:nvSpPr>
        <p:spPr>
          <a:xfrm>
            <a:off x="72008" y="1279301"/>
            <a:ext cx="9036496" cy="4525963"/>
          </a:xfrm>
        </p:spPr>
        <p:txBody>
          <a:bodyPr>
            <a:noAutofit/>
          </a:bodyPr>
          <a:lstStyle/>
          <a:p>
            <a:pPr marL="514350" indent="-514350">
              <a:buFont typeface="+mj-lt"/>
              <a:buAutoNum type="arabicPeriod" startAt="2"/>
            </a:pPr>
            <a:r>
              <a:rPr lang="pt-BR" sz="2600" dirty="0" smtClean="0"/>
              <a:t>A velocidade da moeda, V, é definida como a razão entre o PIB real e os saldos em moeda reais, V=Y/(M/P). </a:t>
            </a:r>
          </a:p>
          <a:p>
            <a:pPr marL="446088" indent="0">
              <a:buNone/>
            </a:pPr>
            <a:r>
              <a:rPr lang="pt-BR" sz="2600" dirty="0" smtClean="0"/>
              <a:t>A partir da equação M</a:t>
            </a:r>
            <a:r>
              <a:rPr lang="pt-BR" sz="2600" baseline="30000" dirty="0" smtClean="0"/>
              <a:t>O</a:t>
            </a:r>
            <a:r>
              <a:rPr lang="pt-BR" sz="2600" dirty="0" smtClean="0"/>
              <a:t>/P=l((</a:t>
            </a:r>
            <a:r>
              <a:rPr lang="pt-BR" sz="2600" dirty="0" err="1" smtClean="0"/>
              <a:t>r,Y</a:t>
            </a:r>
            <a:r>
              <a:rPr lang="pt-BR" sz="2600" dirty="0" smtClean="0"/>
              <a:t>), elabore uma expressão para a velocidade e explique como a velocidade varia segundo mudanças em r e em Y. (Dica: o efeito das mudanças do produto sobre V depende da elasticidade da demanda agregada por moeda em relação ao produto real, que os economistas acreditam ser menor que a unidade.) Qual a relação entre a velocidade e a taxa de inflação?</a:t>
            </a:r>
            <a:endParaRPr lang="pt-BR" sz="2600" dirty="0"/>
          </a:p>
        </p:txBody>
      </p:sp>
    </p:spTree>
    <p:extLst>
      <p:ext uri="{BB962C8B-B14F-4D97-AF65-F5344CB8AC3E}">
        <p14:creationId xmlns:p14="http://schemas.microsoft.com/office/powerpoint/2010/main" val="4792618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Problemas</a:t>
            </a:r>
          </a:p>
        </p:txBody>
      </p:sp>
      <p:sp>
        <p:nvSpPr>
          <p:cNvPr id="3" name="Espaço Reservado para Conteúdo 2"/>
          <p:cNvSpPr>
            <a:spLocks noGrp="1"/>
          </p:cNvSpPr>
          <p:nvPr>
            <p:ph idx="1"/>
          </p:nvPr>
        </p:nvSpPr>
        <p:spPr>
          <a:xfrm>
            <a:off x="72008" y="1279301"/>
            <a:ext cx="9036496" cy="4525963"/>
          </a:xfrm>
        </p:spPr>
        <p:txBody>
          <a:bodyPr>
            <a:noAutofit/>
          </a:bodyPr>
          <a:lstStyle/>
          <a:p>
            <a:pPr marL="514350" indent="-514350">
              <a:buFont typeface="+mj-lt"/>
              <a:buAutoNum type="arabicPeriod" startAt="2"/>
            </a:pPr>
            <a:r>
              <a:rPr lang="pt-BR" sz="2600" dirty="0" smtClean="0"/>
              <a:t>A velocidade da moeda, V, é definida como a razão entre o PIB real e os saldos em moeda reais, V=Y/(M/P). </a:t>
            </a:r>
          </a:p>
          <a:p>
            <a:pPr marL="446088" indent="0">
              <a:buNone/>
            </a:pPr>
            <a:r>
              <a:rPr lang="pt-BR" sz="2600" dirty="0" smtClean="0"/>
              <a:t>A partir da equação M</a:t>
            </a:r>
            <a:r>
              <a:rPr lang="pt-BR" sz="2600" baseline="30000" dirty="0" smtClean="0"/>
              <a:t>O</a:t>
            </a:r>
            <a:r>
              <a:rPr lang="pt-BR" sz="2600" dirty="0" smtClean="0"/>
              <a:t>/P=l((</a:t>
            </a:r>
            <a:r>
              <a:rPr lang="pt-BR" sz="2600" dirty="0" err="1" smtClean="0"/>
              <a:t>r,Y</a:t>
            </a:r>
            <a:r>
              <a:rPr lang="pt-BR" sz="2600" dirty="0" smtClean="0"/>
              <a:t>), elabore uma expressão para a velocidade e explique como a velocidade varia segundo mudanças em r e em Y. (Dica: o efeito das mudanças do produto sobre V depende da elasticidade da demanda agregada por moeda em relação ao produto real, que os economistas acreditam ser menor que a unidade.) Qual a relação entre a velocidade e a taxa de inflação?</a:t>
            </a:r>
            <a:endParaRPr lang="pt-BR" sz="2600" dirty="0"/>
          </a:p>
        </p:txBody>
      </p:sp>
      <p:sp>
        <p:nvSpPr>
          <p:cNvPr id="4" name="Espaço Reservado para Conteúdo 2"/>
          <p:cNvSpPr txBox="1">
            <a:spLocks/>
          </p:cNvSpPr>
          <p:nvPr/>
        </p:nvSpPr>
        <p:spPr>
          <a:xfrm>
            <a:off x="453753" y="4963544"/>
            <a:ext cx="1827813" cy="105552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pt-BR" sz="2600" smtClean="0"/>
              <a:t>V=Y/(M/P)    </a:t>
            </a:r>
          </a:p>
          <a:p>
            <a:pPr marL="0" indent="0">
              <a:buFont typeface="Arial" panose="020B0604020202020204" pitchFamily="34" charset="0"/>
              <a:buNone/>
            </a:pPr>
            <a:r>
              <a:rPr lang="pt-BR" sz="2600" smtClean="0"/>
              <a:t>M</a:t>
            </a:r>
            <a:r>
              <a:rPr lang="pt-BR" sz="2600" baseline="30000" smtClean="0"/>
              <a:t>O</a:t>
            </a:r>
            <a:r>
              <a:rPr lang="pt-BR" sz="2600" smtClean="0"/>
              <a:t>/P=l((r,Y)</a:t>
            </a:r>
          </a:p>
          <a:p>
            <a:pPr marL="0" indent="0">
              <a:buFont typeface="Arial" panose="020B0604020202020204" pitchFamily="34" charset="0"/>
              <a:buNone/>
            </a:pPr>
            <a:endParaRPr lang="pt-BR" sz="2600" dirty="0"/>
          </a:p>
        </p:txBody>
      </p:sp>
      <p:sp>
        <p:nvSpPr>
          <p:cNvPr id="5" name="Espaço Reservado para Conteúdo 2"/>
          <p:cNvSpPr txBox="1">
            <a:spLocks/>
          </p:cNvSpPr>
          <p:nvPr/>
        </p:nvSpPr>
        <p:spPr>
          <a:xfrm>
            <a:off x="2638830" y="5234964"/>
            <a:ext cx="1827813" cy="51268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pt-BR" sz="2600" dirty="0" smtClean="0"/>
              <a:t>V=Y/l((</a:t>
            </a:r>
            <a:r>
              <a:rPr lang="pt-BR" sz="2600" dirty="0" err="1" smtClean="0"/>
              <a:t>r,Y</a:t>
            </a:r>
            <a:r>
              <a:rPr lang="pt-BR" sz="2600" dirty="0" smtClean="0"/>
              <a:t>)</a:t>
            </a:r>
          </a:p>
          <a:p>
            <a:pPr marL="0" indent="0">
              <a:buFont typeface="Arial" panose="020B0604020202020204" pitchFamily="34" charset="0"/>
              <a:buNone/>
            </a:pPr>
            <a:endParaRPr lang="pt-BR" sz="2600" dirty="0"/>
          </a:p>
        </p:txBody>
      </p:sp>
      <p:sp>
        <p:nvSpPr>
          <p:cNvPr id="6" name="Chave direita 5"/>
          <p:cNvSpPr/>
          <p:nvPr/>
        </p:nvSpPr>
        <p:spPr>
          <a:xfrm>
            <a:off x="2281566" y="4963544"/>
            <a:ext cx="168676" cy="957871"/>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mc:AlternateContent xmlns:mc="http://schemas.openxmlformats.org/markup-compatibility/2006" xmlns:a14="http://schemas.microsoft.com/office/drawing/2010/main">
        <mc:Choice Requires="a14">
          <p:sp>
            <p:nvSpPr>
              <p:cNvPr id="7" name="CaixaDeTexto 6"/>
              <p:cNvSpPr txBox="1"/>
              <p:nvPr/>
            </p:nvSpPr>
            <p:spPr>
              <a:xfrm>
                <a:off x="301845" y="6085996"/>
                <a:ext cx="4296793" cy="633443"/>
              </a:xfrm>
              <a:prstGeom prst="rect">
                <a:avLst/>
              </a:prstGeom>
              <a:noFill/>
            </p:spPr>
            <p:txBody>
              <a:bodyPr wrap="square" lIns="0" tIns="0" rIns="0" bIns="0" rtlCol="0">
                <a:spAutoFit/>
              </a:bodyPr>
              <a:lstStyle/>
              <a:p>
                <a14:m>
                  <m:oMath xmlns:m="http://schemas.openxmlformats.org/officeDocument/2006/math">
                    <m:f>
                      <m:fPr>
                        <m:ctrlPr>
                          <a:rPr lang="pt-BR" sz="2800" i="1" smtClean="0">
                            <a:latin typeface="Cambria Math" panose="02040503050406030204" pitchFamily="18" charset="0"/>
                          </a:rPr>
                        </m:ctrlPr>
                      </m:fPr>
                      <m:num>
                        <m:r>
                          <a:rPr lang="pt-BR" sz="2800" i="1" smtClean="0">
                            <a:latin typeface="Cambria Math" panose="02040503050406030204" pitchFamily="18" charset="0"/>
                          </a:rPr>
                          <m:t>𝜕</m:t>
                        </m:r>
                        <m:r>
                          <a:rPr lang="pt-BR" sz="2800" i="1" smtClean="0">
                            <a:latin typeface="Cambria Math" panose="02040503050406030204" pitchFamily="18" charset="0"/>
                          </a:rPr>
                          <m:t>𝑦</m:t>
                        </m:r>
                      </m:num>
                      <m:den>
                        <m:r>
                          <a:rPr lang="pt-BR" sz="2800" i="1" smtClean="0">
                            <a:latin typeface="Cambria Math" panose="02040503050406030204" pitchFamily="18" charset="0"/>
                          </a:rPr>
                          <m:t>𝜕</m:t>
                        </m:r>
                        <m:r>
                          <a:rPr lang="pt-BR" sz="2800" b="0" i="1" smtClean="0">
                            <a:latin typeface="Cambria Math" panose="02040503050406030204" pitchFamily="18" charset="0"/>
                          </a:rPr>
                          <m:t>𝑟</m:t>
                        </m:r>
                      </m:den>
                    </m:f>
                    <m:r>
                      <a:rPr lang="pt-BR" sz="2800" b="0" i="1" smtClean="0">
                        <a:latin typeface="Cambria Math" panose="02040503050406030204" pitchFamily="18" charset="0"/>
                      </a:rPr>
                      <m:t>&lt;0  </m:t>
                    </m:r>
                    <m:r>
                      <a:rPr lang="pt-BR" sz="2800" b="0" i="1" smtClean="0">
                        <a:latin typeface="Cambria Math" panose="02040503050406030204" pitchFamily="18" charset="0"/>
                        <a:ea typeface="Cambria Math" panose="02040503050406030204" pitchFamily="18" charset="0"/>
                      </a:rPr>
                      <m:t>→  ↑</m:t>
                    </m:r>
                    <m:r>
                      <a:rPr lang="pt-BR" sz="2800" b="0" i="1" smtClean="0">
                        <a:latin typeface="Cambria Math" panose="02040503050406030204" pitchFamily="18" charset="0"/>
                        <a:ea typeface="Cambria Math" panose="02040503050406030204" pitchFamily="18" charset="0"/>
                      </a:rPr>
                      <m:t>𝑟</m:t>
                    </m:r>
                    <m:r>
                      <a:rPr lang="pt-BR" sz="2800" b="0" i="1" smtClean="0">
                        <a:latin typeface="Cambria Math" panose="02040503050406030204" pitchFamily="18" charset="0"/>
                        <a:ea typeface="Cambria Math" panose="02040503050406030204" pitchFamily="18" charset="0"/>
                      </a:rPr>
                      <m:t> → ↓</m:t>
                    </m:r>
                    <m:r>
                      <a:rPr lang="pt-BR" sz="2800" b="0" i="1" smtClean="0">
                        <a:latin typeface="Cambria Math" panose="02040503050406030204" pitchFamily="18" charset="0"/>
                        <a:ea typeface="Cambria Math" panose="02040503050406030204" pitchFamily="18" charset="0"/>
                      </a:rPr>
                      <m:t>𝐼</m:t>
                    </m:r>
                    <m:r>
                      <a:rPr lang="pt-BR" sz="2800" b="0" i="1" smtClean="0">
                        <a:latin typeface="Cambria Math" panose="02040503050406030204" pitchFamily="18" charset="0"/>
                        <a:ea typeface="Cambria Math" panose="02040503050406030204" pitchFamily="18" charset="0"/>
                      </a:rPr>
                      <m:t> → ↑</m:t>
                    </m:r>
                    <m:r>
                      <a:rPr lang="pt-BR" sz="2800" b="0" i="1" smtClean="0">
                        <a:latin typeface="Cambria Math" panose="02040503050406030204" pitchFamily="18" charset="0"/>
                        <a:ea typeface="Cambria Math" panose="02040503050406030204" pitchFamily="18" charset="0"/>
                      </a:rPr>
                      <m:t>𝑉</m:t>
                    </m:r>
                  </m:oMath>
                </a14:m>
                <a:r>
                  <a:rPr lang="pt-BR" sz="2800" dirty="0" smtClean="0"/>
                  <a:t>  </a:t>
                </a:r>
                <a:endParaRPr lang="pt-BR" sz="2800" dirty="0"/>
              </a:p>
            </p:txBody>
          </p:sp>
        </mc:Choice>
        <mc:Fallback xmlns="">
          <p:sp>
            <p:nvSpPr>
              <p:cNvPr id="7" name="CaixaDeTexto 6"/>
              <p:cNvSpPr txBox="1">
                <a:spLocks noRot="1" noChangeAspect="1" noMove="1" noResize="1" noEditPoints="1" noAdjustHandles="1" noChangeArrowheads="1" noChangeShapeType="1" noTextEdit="1"/>
              </p:cNvSpPr>
              <p:nvPr/>
            </p:nvSpPr>
            <p:spPr>
              <a:xfrm>
                <a:off x="301845" y="6085996"/>
                <a:ext cx="4296793" cy="633443"/>
              </a:xfrm>
              <a:prstGeom prst="rect">
                <a:avLst/>
              </a:prstGeom>
              <a:blipFill rotWithShape="0">
                <a:blip r:embed="rId2"/>
                <a:stretch>
                  <a:fillRect l="-142"/>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8" name="CaixaDeTexto 7"/>
              <p:cNvSpPr txBox="1"/>
              <p:nvPr/>
            </p:nvSpPr>
            <p:spPr>
              <a:xfrm>
                <a:off x="5657312" y="6085995"/>
                <a:ext cx="3336523" cy="633443"/>
              </a:xfrm>
              <a:prstGeom prst="rect">
                <a:avLst/>
              </a:prstGeom>
              <a:noFill/>
            </p:spPr>
            <p:txBody>
              <a:bodyPr wrap="square" lIns="0" tIns="0" rIns="0" bIns="0" rtlCol="0">
                <a:spAutoFit/>
              </a:bodyPr>
              <a:lstStyle/>
              <a:p>
                <a14:m>
                  <m:oMath xmlns:m="http://schemas.openxmlformats.org/officeDocument/2006/math">
                    <m:f>
                      <m:fPr>
                        <m:ctrlPr>
                          <a:rPr lang="pt-BR" sz="2800" i="1" smtClean="0">
                            <a:latin typeface="Cambria Math" panose="02040503050406030204" pitchFamily="18" charset="0"/>
                          </a:rPr>
                        </m:ctrlPr>
                      </m:fPr>
                      <m:num>
                        <m:r>
                          <a:rPr lang="pt-BR" sz="2800" i="1" smtClean="0">
                            <a:latin typeface="Cambria Math" panose="02040503050406030204" pitchFamily="18" charset="0"/>
                          </a:rPr>
                          <m:t>𝜕</m:t>
                        </m:r>
                        <m:r>
                          <a:rPr lang="pt-BR" sz="2800" i="1" smtClean="0">
                            <a:latin typeface="Cambria Math" panose="02040503050406030204" pitchFamily="18" charset="0"/>
                          </a:rPr>
                          <m:t>𝑦</m:t>
                        </m:r>
                      </m:num>
                      <m:den>
                        <m:r>
                          <a:rPr lang="pt-BR" sz="2800" i="1" smtClean="0">
                            <a:latin typeface="Cambria Math" panose="02040503050406030204" pitchFamily="18" charset="0"/>
                          </a:rPr>
                          <m:t>𝜕</m:t>
                        </m:r>
                        <m:r>
                          <a:rPr lang="pt-BR" sz="2800" b="0" i="1" smtClean="0">
                            <a:latin typeface="Cambria Math" panose="02040503050406030204" pitchFamily="18" charset="0"/>
                          </a:rPr>
                          <m:t>𝑌</m:t>
                        </m:r>
                      </m:den>
                    </m:f>
                    <m:r>
                      <a:rPr lang="pt-BR" sz="2800" b="0" i="1" smtClean="0">
                        <a:latin typeface="Cambria Math" panose="02040503050406030204" pitchFamily="18" charset="0"/>
                      </a:rPr>
                      <m:t>&gt;0  </m:t>
                    </m:r>
                    <m:r>
                      <a:rPr lang="pt-BR" sz="2800" b="0" i="1" smtClean="0">
                        <a:latin typeface="Cambria Math" panose="02040503050406030204" pitchFamily="18" charset="0"/>
                        <a:ea typeface="Cambria Math" panose="02040503050406030204" pitchFamily="18" charset="0"/>
                      </a:rPr>
                      <m:t>→  ↑</m:t>
                    </m:r>
                    <m:r>
                      <a:rPr lang="pt-BR" sz="2800" b="0" i="1" smtClean="0">
                        <a:latin typeface="Cambria Math" panose="02040503050406030204" pitchFamily="18" charset="0"/>
                        <a:ea typeface="Cambria Math" panose="02040503050406030204" pitchFamily="18" charset="0"/>
                      </a:rPr>
                      <m:t>𝑌</m:t>
                    </m:r>
                    <m:r>
                      <a:rPr lang="pt-BR" sz="2800" b="0" i="1" smtClean="0">
                        <a:latin typeface="Cambria Math" panose="02040503050406030204" pitchFamily="18" charset="0"/>
                        <a:ea typeface="Cambria Math" panose="02040503050406030204" pitchFamily="18" charset="0"/>
                      </a:rPr>
                      <m:t> → ↑</m:t>
                    </m:r>
                    <m:r>
                      <a:rPr lang="pt-BR" sz="2800" b="0" i="1" smtClean="0">
                        <a:latin typeface="Cambria Math" panose="02040503050406030204" pitchFamily="18" charset="0"/>
                        <a:ea typeface="Cambria Math" panose="02040503050406030204" pitchFamily="18" charset="0"/>
                      </a:rPr>
                      <m:t>𝑉</m:t>
                    </m:r>
                  </m:oMath>
                </a14:m>
                <a:r>
                  <a:rPr lang="pt-BR" sz="2800" dirty="0" smtClean="0"/>
                  <a:t>  </a:t>
                </a:r>
                <a:endParaRPr lang="pt-BR" sz="2800" dirty="0"/>
              </a:p>
            </p:txBody>
          </p:sp>
        </mc:Choice>
        <mc:Fallback xmlns="">
          <p:sp>
            <p:nvSpPr>
              <p:cNvPr id="8" name="CaixaDeTexto 7"/>
              <p:cNvSpPr txBox="1">
                <a:spLocks noRot="1" noChangeAspect="1" noMove="1" noResize="1" noEditPoints="1" noAdjustHandles="1" noChangeArrowheads="1" noChangeShapeType="1" noTextEdit="1"/>
              </p:cNvSpPr>
              <p:nvPr/>
            </p:nvSpPr>
            <p:spPr>
              <a:xfrm>
                <a:off x="5657312" y="6085995"/>
                <a:ext cx="3336523" cy="633443"/>
              </a:xfrm>
              <a:prstGeom prst="rect">
                <a:avLst/>
              </a:prstGeom>
              <a:blipFill rotWithShape="0">
                <a:blip r:embed="rId3"/>
                <a:stretch>
                  <a:fillRect/>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9" name="CaixaDeTexto 8"/>
              <p:cNvSpPr txBox="1"/>
              <p:nvPr/>
            </p:nvSpPr>
            <p:spPr>
              <a:xfrm>
                <a:off x="6304641" y="5217009"/>
                <a:ext cx="2706209" cy="430887"/>
              </a:xfrm>
              <a:prstGeom prst="rect">
                <a:avLst/>
              </a:prstGeom>
              <a:noFill/>
            </p:spPr>
            <p:txBody>
              <a:bodyPr wrap="square" lIns="0" tIns="0" rIns="0" bIns="0" rtlCol="0">
                <a:spAutoFit/>
              </a:bodyPr>
              <a:lstStyle/>
              <a:p>
                <a14:m>
                  <m:oMath xmlns:m="http://schemas.openxmlformats.org/officeDocument/2006/math">
                    <m:r>
                      <a:rPr lang="pt-BR" sz="2800" i="1">
                        <a:latin typeface="Cambria Math" panose="02040503050406030204" pitchFamily="18" charset="0"/>
                        <a:ea typeface="Cambria Math" panose="02040503050406030204" pitchFamily="18" charset="0"/>
                      </a:rPr>
                      <m:t>↑</m:t>
                    </m:r>
                    <m:r>
                      <a:rPr lang="pt-BR" sz="2800" b="0" i="1" smtClean="0">
                        <a:latin typeface="Cambria Math" panose="02040503050406030204" pitchFamily="18" charset="0"/>
                        <a:ea typeface="Cambria Math" panose="02040503050406030204" pitchFamily="18" charset="0"/>
                      </a:rPr>
                      <m:t>𝑃</m:t>
                    </m:r>
                    <m:r>
                      <a:rPr lang="pt-BR" sz="2800" b="0" i="1" smtClean="0">
                        <a:latin typeface="Cambria Math" panose="02040503050406030204" pitchFamily="18" charset="0"/>
                        <a:ea typeface="Cambria Math" panose="02040503050406030204" pitchFamily="18" charset="0"/>
                      </a:rPr>
                      <m:t>→  ↑</m:t>
                    </m:r>
                    <m:r>
                      <a:rPr lang="pt-BR" sz="2800" b="0" i="1" smtClean="0">
                        <a:latin typeface="Cambria Math" panose="02040503050406030204" pitchFamily="18" charset="0"/>
                        <a:ea typeface="Cambria Math" panose="02040503050406030204" pitchFamily="18" charset="0"/>
                      </a:rPr>
                      <m:t>𝑟</m:t>
                    </m:r>
                    <m:r>
                      <a:rPr lang="pt-BR" sz="2800" b="0" i="1" smtClean="0">
                        <a:latin typeface="Cambria Math" panose="02040503050406030204" pitchFamily="18" charset="0"/>
                        <a:ea typeface="Cambria Math" panose="02040503050406030204" pitchFamily="18" charset="0"/>
                      </a:rPr>
                      <m:t> → ↓</m:t>
                    </m:r>
                    <m:r>
                      <a:rPr lang="pt-BR" sz="2800" b="0" i="1" smtClean="0">
                        <a:latin typeface="Cambria Math" panose="02040503050406030204" pitchFamily="18" charset="0"/>
                        <a:ea typeface="Cambria Math" panose="02040503050406030204" pitchFamily="18" charset="0"/>
                      </a:rPr>
                      <m:t>𝑉</m:t>
                    </m:r>
                  </m:oMath>
                </a14:m>
                <a:r>
                  <a:rPr lang="pt-BR" sz="2800" dirty="0" smtClean="0"/>
                  <a:t>  </a:t>
                </a:r>
                <a:endParaRPr lang="pt-BR" sz="2800" dirty="0"/>
              </a:p>
            </p:txBody>
          </p:sp>
        </mc:Choice>
        <mc:Fallback xmlns="">
          <p:sp>
            <p:nvSpPr>
              <p:cNvPr id="9" name="CaixaDeTexto 8"/>
              <p:cNvSpPr txBox="1">
                <a:spLocks noRot="1" noChangeAspect="1" noMove="1" noResize="1" noEditPoints="1" noAdjustHandles="1" noChangeArrowheads="1" noChangeShapeType="1" noTextEdit="1"/>
              </p:cNvSpPr>
              <p:nvPr/>
            </p:nvSpPr>
            <p:spPr>
              <a:xfrm>
                <a:off x="6304641" y="5217009"/>
                <a:ext cx="2706209" cy="430887"/>
              </a:xfrm>
              <a:prstGeom prst="rect">
                <a:avLst/>
              </a:prstGeom>
              <a:blipFill rotWithShape="0">
                <a:blip r:embed="rId4"/>
                <a:stretch>
                  <a:fillRect/>
                </a:stretch>
              </a:blipFill>
            </p:spPr>
            <p:txBody>
              <a:bodyPr/>
              <a:lstStyle/>
              <a:p>
                <a:r>
                  <a:rPr lang="pt-BR">
                    <a:noFill/>
                  </a:rPr>
                  <a:t> </a:t>
                </a:r>
              </a:p>
            </p:txBody>
          </p:sp>
        </mc:Fallback>
      </mc:AlternateContent>
    </p:spTree>
    <p:extLst>
      <p:ext uri="{BB962C8B-B14F-4D97-AF65-F5344CB8AC3E}">
        <p14:creationId xmlns:p14="http://schemas.microsoft.com/office/powerpoint/2010/main" val="2412925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outHorizontal)">
                                      <p:cBhvr>
                                        <p:cTn id="12" dur="500"/>
                                        <p:tgtEl>
                                          <p:spTgt spid="6"/>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left)">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1+#ppt_w/2"/>
                                          </p:val>
                                        </p:tav>
                                        <p:tav tm="100000">
                                          <p:val>
                                            <p:strVal val="#ppt_x"/>
                                          </p:val>
                                        </p:tav>
                                      </p:tavLst>
                                    </p:anim>
                                    <p:anim calcmode="lin" valueType="num">
                                      <p:cBhvr additive="base">
                                        <p:cTn id="34"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Problemas</a:t>
            </a:r>
          </a:p>
        </p:txBody>
      </p:sp>
      <p:sp>
        <p:nvSpPr>
          <p:cNvPr id="3" name="Espaço Reservado para Conteúdo 2"/>
          <p:cNvSpPr>
            <a:spLocks noGrp="1"/>
          </p:cNvSpPr>
          <p:nvPr>
            <p:ph idx="1"/>
          </p:nvPr>
        </p:nvSpPr>
        <p:spPr>
          <a:xfrm>
            <a:off x="107504" y="1268760"/>
            <a:ext cx="8928992" cy="4525963"/>
          </a:xfrm>
        </p:spPr>
        <p:txBody>
          <a:bodyPr>
            <a:noAutofit/>
          </a:bodyPr>
          <a:lstStyle/>
          <a:p>
            <a:pPr marL="514350" indent="-514350">
              <a:buFont typeface="+mj-lt"/>
              <a:buAutoNum type="arabicPeriod" startAt="3"/>
            </a:pPr>
            <a:r>
              <a:rPr lang="pt-BR" sz="2600" dirty="0" smtClean="0"/>
              <a:t>Entre 1984 e 1985, a oferta monetária nos Estados Unidos aumentou de US$ 570,3 bilhões para US$ 641,0 bilhões, enquanto a do Brasil aumentou de Cz$ 24,4 bilhões para Cz$ 106,1 bilhões. Durante o mesmo período, o índice de preços ao consumidor dos Estados Unidos aumentou de 96,6 para 100, enquanto o índice correspondente no Brasil aumentou de 31 para 100. </a:t>
            </a:r>
          </a:p>
          <a:p>
            <a:pPr marL="533400" indent="-533400">
              <a:buNone/>
            </a:pPr>
            <a:r>
              <a:rPr lang="pt-BR" sz="2600" dirty="0" smtClean="0"/>
              <a:t>3a.  Calcule as taxas de 1984-1985 do crescimento da oferta de moeda e da inflação dos Estados Unidos e do Brasil. </a:t>
            </a:r>
          </a:p>
        </p:txBody>
      </p:sp>
    </p:spTree>
    <p:extLst>
      <p:ext uri="{BB962C8B-B14F-4D97-AF65-F5344CB8AC3E}">
        <p14:creationId xmlns:p14="http://schemas.microsoft.com/office/powerpoint/2010/main" val="8923967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7504" y="-27384"/>
            <a:ext cx="8928992" cy="4525963"/>
          </a:xfrm>
        </p:spPr>
        <p:txBody>
          <a:bodyPr>
            <a:noAutofit/>
          </a:bodyPr>
          <a:lstStyle/>
          <a:p>
            <a:pPr marL="514350" indent="-514350">
              <a:buFont typeface="+mj-lt"/>
              <a:buAutoNum type="arabicPeriod" startAt="3"/>
            </a:pPr>
            <a:r>
              <a:rPr lang="pt-BR" sz="2000" dirty="0" smtClean="0"/>
              <a:t>Entre 1984 e 1985, a oferta monetária nos Estados Unidos aumentou de US$ 570,3 bilhões para US$ 641,0 bilhões, enquanto a do Brasil aumentou de Cz$ 24,4 bilhões para Cz$ 106,1 bilhões. Durante o mesmo período, o índice de preços ao consumidor dos Estados Unidos aumentou de 96,6 para 100, enquanto o índice correspondente no Brasil aumentou de 31 para 100. </a:t>
            </a:r>
          </a:p>
          <a:p>
            <a:pPr marL="533400" indent="-533400">
              <a:buNone/>
            </a:pPr>
            <a:r>
              <a:rPr lang="pt-BR" sz="2000" dirty="0" smtClean="0"/>
              <a:t>3a.  Calcule as taxas de 1984-1985 do crescimento da oferta de moeda e da inflação dos Estados Unidos e do Brasil. </a:t>
            </a:r>
          </a:p>
          <a:p>
            <a:pPr marL="533400" indent="-533400">
              <a:buNone/>
            </a:pPr>
            <a:endParaRPr lang="pt-BR" sz="2000" dirty="0" smtClean="0"/>
          </a:p>
        </p:txBody>
      </p:sp>
      <mc:AlternateContent xmlns:mc="http://schemas.openxmlformats.org/markup-compatibility/2006" xmlns:a14="http://schemas.microsoft.com/office/drawing/2010/main">
        <mc:Choice Requires="a14">
          <p:sp>
            <p:nvSpPr>
              <p:cNvPr id="4" name="CaixaDeTexto 3"/>
              <p:cNvSpPr txBox="1"/>
              <p:nvPr/>
            </p:nvSpPr>
            <p:spPr>
              <a:xfrm>
                <a:off x="2175037" y="2249580"/>
                <a:ext cx="6312019" cy="771045"/>
              </a:xfrm>
              <a:prstGeom prst="rect">
                <a:avLst/>
              </a:prstGeom>
              <a:noFill/>
            </p:spPr>
            <p:txBody>
              <a:bodyPr wrap="square" lIns="0" tIns="0" rIns="0" bIns="0" rtlCol="0">
                <a:spAutoFit/>
              </a:bodyPr>
              <a:lstStyle/>
              <a:p>
                <a:r>
                  <a:rPr lang="pt-BR" sz="2800" b="0" dirty="0" smtClean="0"/>
                  <a:t>EUA</a:t>
                </a:r>
                <a14:m>
                  <m:oMath xmlns:m="http://schemas.openxmlformats.org/officeDocument/2006/math">
                    <m:r>
                      <a:rPr lang="pt-BR" sz="3200" b="0" i="1" smtClean="0">
                        <a:latin typeface="Cambria Math" panose="02040503050406030204" pitchFamily="18" charset="0"/>
                      </a:rPr>
                      <m:t>  </m:t>
                    </m:r>
                    <m:r>
                      <a:rPr lang="pt-BR" sz="3200" b="0" i="1" smtClean="0">
                        <a:latin typeface="Cambria Math" panose="02040503050406030204" pitchFamily="18" charset="0"/>
                        <a:ea typeface="Cambria Math" panose="02040503050406030204" pitchFamily="18" charset="0"/>
                      </a:rPr>
                      <m:t>→ </m:t>
                    </m:r>
                    <m:f>
                      <m:fPr>
                        <m:ctrlPr>
                          <a:rPr lang="pt-BR" sz="3200" b="0" i="1" smtClean="0">
                            <a:latin typeface="Cambria Math" panose="02040503050406030204" pitchFamily="18" charset="0"/>
                            <a:ea typeface="Cambria Math" panose="02040503050406030204" pitchFamily="18" charset="0"/>
                          </a:rPr>
                        </m:ctrlPr>
                      </m:fPr>
                      <m:num>
                        <m:r>
                          <a:rPr lang="pt-BR" sz="3200" b="0" i="1" smtClean="0">
                            <a:latin typeface="Cambria Math" panose="02040503050406030204" pitchFamily="18" charset="0"/>
                            <a:ea typeface="Cambria Math" panose="02040503050406030204" pitchFamily="18" charset="0"/>
                          </a:rPr>
                          <m:t>𝑈𝑆</m:t>
                        </m:r>
                        <m:r>
                          <a:rPr lang="pt-BR" sz="3200" b="0" i="1" smtClean="0">
                            <a:latin typeface="Cambria Math" panose="02040503050406030204" pitchFamily="18" charset="0"/>
                            <a:ea typeface="Cambria Math" panose="02040503050406030204" pitchFamily="18" charset="0"/>
                          </a:rPr>
                          <m:t>$ 641,0 −</m:t>
                        </m:r>
                        <m:r>
                          <a:rPr lang="pt-BR" sz="3200" b="0" i="1" smtClean="0">
                            <a:latin typeface="Cambria Math" panose="02040503050406030204" pitchFamily="18" charset="0"/>
                            <a:ea typeface="Cambria Math" panose="02040503050406030204" pitchFamily="18" charset="0"/>
                          </a:rPr>
                          <m:t>𝑈𝑆</m:t>
                        </m:r>
                        <m:r>
                          <a:rPr lang="pt-BR" sz="3200" b="0" i="1" smtClean="0">
                            <a:latin typeface="Cambria Math" panose="02040503050406030204" pitchFamily="18" charset="0"/>
                            <a:ea typeface="Cambria Math" panose="02040503050406030204" pitchFamily="18" charset="0"/>
                          </a:rPr>
                          <m:t>$ 570,3</m:t>
                        </m:r>
                      </m:num>
                      <m:den>
                        <m:r>
                          <a:rPr lang="pt-BR" sz="3200" i="1">
                            <a:latin typeface="Cambria Math" panose="02040503050406030204" pitchFamily="18" charset="0"/>
                            <a:ea typeface="Cambria Math" panose="02040503050406030204" pitchFamily="18" charset="0"/>
                          </a:rPr>
                          <m:t>𝑈𝑆</m:t>
                        </m:r>
                        <m:r>
                          <a:rPr lang="pt-BR" sz="3200" i="1">
                            <a:latin typeface="Cambria Math" panose="02040503050406030204" pitchFamily="18" charset="0"/>
                            <a:ea typeface="Cambria Math" panose="02040503050406030204" pitchFamily="18" charset="0"/>
                          </a:rPr>
                          <m:t>$ 570,3</m:t>
                        </m:r>
                      </m:den>
                    </m:f>
                    <m:r>
                      <a:rPr lang="pt-BR" sz="3200" b="0" i="1" smtClean="0">
                        <a:latin typeface="Cambria Math" panose="02040503050406030204" pitchFamily="18" charset="0"/>
                        <a:ea typeface="Cambria Math" panose="02040503050406030204" pitchFamily="18" charset="0"/>
                      </a:rPr>
                      <m:t>=12,40%</m:t>
                    </m:r>
                  </m:oMath>
                </a14:m>
                <a:endParaRPr lang="pt-BR" sz="2800" dirty="0"/>
              </a:p>
            </p:txBody>
          </p:sp>
        </mc:Choice>
        <mc:Fallback xmlns="">
          <p:sp>
            <p:nvSpPr>
              <p:cNvPr id="4" name="CaixaDeTexto 3"/>
              <p:cNvSpPr txBox="1">
                <a:spLocks noRot="1" noChangeAspect="1" noMove="1" noResize="1" noEditPoints="1" noAdjustHandles="1" noChangeArrowheads="1" noChangeShapeType="1" noTextEdit="1"/>
              </p:cNvSpPr>
              <p:nvPr/>
            </p:nvSpPr>
            <p:spPr>
              <a:xfrm>
                <a:off x="2175037" y="2249580"/>
                <a:ext cx="6312019" cy="771045"/>
              </a:xfrm>
              <a:prstGeom prst="rect">
                <a:avLst/>
              </a:prstGeom>
              <a:blipFill rotWithShape="0">
                <a:blip r:embed="rId2"/>
                <a:stretch>
                  <a:fillRect l="-3478" b="-7874"/>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6" name="CaixaDeTexto 5"/>
              <p:cNvSpPr txBox="1"/>
              <p:nvPr/>
            </p:nvSpPr>
            <p:spPr>
              <a:xfrm>
                <a:off x="2175036" y="3482731"/>
                <a:ext cx="6312019" cy="771045"/>
              </a:xfrm>
              <a:prstGeom prst="rect">
                <a:avLst/>
              </a:prstGeom>
              <a:noFill/>
            </p:spPr>
            <p:txBody>
              <a:bodyPr wrap="square" lIns="0" tIns="0" rIns="0" bIns="0" rtlCol="0">
                <a:spAutoFit/>
              </a:bodyPr>
              <a:lstStyle/>
              <a:p>
                <a:r>
                  <a:rPr lang="pt-BR" sz="2800" dirty="0"/>
                  <a:t>B</a:t>
                </a:r>
                <a:r>
                  <a:rPr lang="pt-BR" sz="2800" dirty="0" smtClean="0"/>
                  <a:t>rasil</a:t>
                </a:r>
                <a14:m>
                  <m:oMath xmlns:m="http://schemas.openxmlformats.org/officeDocument/2006/math">
                    <m:r>
                      <a:rPr lang="pt-BR" sz="3200" b="0" i="1" smtClean="0">
                        <a:latin typeface="Cambria Math" panose="02040503050406030204" pitchFamily="18" charset="0"/>
                      </a:rPr>
                      <m:t>  </m:t>
                    </m:r>
                    <m:r>
                      <a:rPr lang="pt-BR" sz="3200" b="0" i="1" smtClean="0">
                        <a:latin typeface="Cambria Math" panose="02040503050406030204" pitchFamily="18" charset="0"/>
                        <a:ea typeface="Cambria Math" panose="02040503050406030204" pitchFamily="18" charset="0"/>
                      </a:rPr>
                      <m:t>→ </m:t>
                    </m:r>
                    <m:f>
                      <m:fPr>
                        <m:ctrlPr>
                          <a:rPr lang="pt-BR" sz="3200" b="0" i="1" smtClean="0">
                            <a:latin typeface="Cambria Math" panose="02040503050406030204" pitchFamily="18" charset="0"/>
                            <a:ea typeface="Cambria Math" panose="02040503050406030204" pitchFamily="18" charset="0"/>
                          </a:rPr>
                        </m:ctrlPr>
                      </m:fPr>
                      <m:num>
                        <m:r>
                          <a:rPr lang="pt-BR" sz="3200" b="0" i="1" smtClean="0">
                            <a:latin typeface="Cambria Math" panose="02040503050406030204" pitchFamily="18" charset="0"/>
                            <a:ea typeface="Cambria Math" panose="02040503050406030204" pitchFamily="18" charset="0"/>
                          </a:rPr>
                          <m:t>𝐶𝑧</m:t>
                        </m:r>
                        <m:r>
                          <a:rPr lang="pt-BR" sz="3200" b="0" i="1" smtClean="0">
                            <a:latin typeface="Cambria Math" panose="02040503050406030204" pitchFamily="18" charset="0"/>
                            <a:ea typeface="Cambria Math" panose="02040503050406030204" pitchFamily="18" charset="0"/>
                          </a:rPr>
                          <m:t>$ 106,1−</m:t>
                        </m:r>
                        <m:r>
                          <a:rPr lang="pt-BR" sz="3200" b="0" i="1" smtClean="0">
                            <a:latin typeface="Cambria Math" panose="02040503050406030204" pitchFamily="18" charset="0"/>
                            <a:ea typeface="Cambria Math" panose="02040503050406030204" pitchFamily="18" charset="0"/>
                          </a:rPr>
                          <m:t>𝐶𝑧</m:t>
                        </m:r>
                        <m:r>
                          <a:rPr lang="pt-BR" sz="3200" b="0" i="1" smtClean="0">
                            <a:latin typeface="Cambria Math" panose="02040503050406030204" pitchFamily="18" charset="0"/>
                            <a:ea typeface="Cambria Math" panose="02040503050406030204" pitchFamily="18" charset="0"/>
                          </a:rPr>
                          <m:t>$ 24,4</m:t>
                        </m:r>
                      </m:num>
                      <m:den>
                        <m:r>
                          <a:rPr lang="pt-BR" sz="3200" i="1">
                            <a:latin typeface="Cambria Math" panose="02040503050406030204" pitchFamily="18" charset="0"/>
                            <a:ea typeface="Cambria Math" panose="02040503050406030204" pitchFamily="18" charset="0"/>
                          </a:rPr>
                          <m:t>𝐶𝑧</m:t>
                        </m:r>
                        <m:r>
                          <a:rPr lang="pt-BR" sz="3200" i="1">
                            <a:latin typeface="Cambria Math" panose="02040503050406030204" pitchFamily="18" charset="0"/>
                            <a:ea typeface="Cambria Math" panose="02040503050406030204" pitchFamily="18" charset="0"/>
                          </a:rPr>
                          <m:t>$ 24,4</m:t>
                        </m:r>
                      </m:den>
                    </m:f>
                    <m:r>
                      <a:rPr lang="pt-BR" sz="3200" b="0" i="1" smtClean="0">
                        <a:latin typeface="Cambria Math" panose="02040503050406030204" pitchFamily="18" charset="0"/>
                        <a:ea typeface="Cambria Math" panose="02040503050406030204" pitchFamily="18" charset="0"/>
                      </a:rPr>
                      <m:t>=334,84%</m:t>
                    </m:r>
                  </m:oMath>
                </a14:m>
                <a:endParaRPr lang="pt-BR" sz="2800" dirty="0"/>
              </a:p>
            </p:txBody>
          </p:sp>
        </mc:Choice>
        <mc:Fallback xmlns="">
          <p:sp>
            <p:nvSpPr>
              <p:cNvPr id="6" name="CaixaDeTexto 5"/>
              <p:cNvSpPr txBox="1">
                <a:spLocks noRot="1" noChangeAspect="1" noMove="1" noResize="1" noEditPoints="1" noAdjustHandles="1" noChangeArrowheads="1" noChangeShapeType="1" noTextEdit="1"/>
              </p:cNvSpPr>
              <p:nvPr/>
            </p:nvSpPr>
            <p:spPr>
              <a:xfrm>
                <a:off x="2175036" y="3482731"/>
                <a:ext cx="6312019" cy="771045"/>
              </a:xfrm>
              <a:prstGeom prst="rect">
                <a:avLst/>
              </a:prstGeom>
              <a:blipFill rotWithShape="0">
                <a:blip r:embed="rId3"/>
                <a:stretch>
                  <a:fillRect l="-3478" b="-7874"/>
                </a:stretch>
              </a:blipFill>
            </p:spPr>
            <p:txBody>
              <a:bodyPr/>
              <a:lstStyle/>
              <a:p>
                <a:r>
                  <a:rPr lang="pt-BR">
                    <a:noFill/>
                  </a:rPr>
                  <a:t> </a:t>
                </a:r>
              </a:p>
            </p:txBody>
          </p:sp>
        </mc:Fallback>
      </mc:AlternateContent>
      <p:sp>
        <p:nvSpPr>
          <p:cNvPr id="2" name="CaixaDeTexto 1"/>
          <p:cNvSpPr txBox="1"/>
          <p:nvPr/>
        </p:nvSpPr>
        <p:spPr>
          <a:xfrm>
            <a:off x="585929" y="2334831"/>
            <a:ext cx="1661993" cy="1753677"/>
          </a:xfrm>
          <a:prstGeom prst="rect">
            <a:avLst/>
          </a:prstGeom>
          <a:noFill/>
        </p:spPr>
        <p:txBody>
          <a:bodyPr vert="vert270" wrap="square" rtlCol="0">
            <a:spAutoFit/>
          </a:bodyPr>
          <a:lstStyle/>
          <a:p>
            <a:pPr algn="ctr"/>
            <a:r>
              <a:rPr lang="pt-BR" sz="3200" dirty="0" smtClean="0"/>
              <a:t>Oferta de Moeda</a:t>
            </a:r>
            <a:endParaRPr lang="pt-BR" sz="3200" dirty="0"/>
          </a:p>
        </p:txBody>
      </p:sp>
      <p:sp>
        <p:nvSpPr>
          <p:cNvPr id="7" name="Chave direita 6"/>
          <p:cNvSpPr/>
          <p:nvPr/>
        </p:nvSpPr>
        <p:spPr>
          <a:xfrm>
            <a:off x="1775541" y="2397901"/>
            <a:ext cx="124282" cy="1690607"/>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mc:AlternateContent xmlns:mc="http://schemas.openxmlformats.org/markup-compatibility/2006" xmlns:a14="http://schemas.microsoft.com/office/drawing/2010/main">
        <mc:Choice Requires="a14">
          <p:sp>
            <p:nvSpPr>
              <p:cNvPr id="8" name="CaixaDeTexto 7"/>
              <p:cNvSpPr txBox="1"/>
              <p:nvPr/>
            </p:nvSpPr>
            <p:spPr>
              <a:xfrm>
                <a:off x="2176514" y="4621405"/>
                <a:ext cx="6312019" cy="735779"/>
              </a:xfrm>
              <a:prstGeom prst="rect">
                <a:avLst/>
              </a:prstGeom>
              <a:noFill/>
            </p:spPr>
            <p:txBody>
              <a:bodyPr wrap="square" lIns="0" tIns="0" rIns="0" bIns="0" rtlCol="0">
                <a:spAutoFit/>
              </a:bodyPr>
              <a:lstStyle/>
              <a:p>
                <a:r>
                  <a:rPr lang="pt-BR" sz="2800" b="0" dirty="0" smtClean="0"/>
                  <a:t>EUA</a:t>
                </a:r>
                <a14:m>
                  <m:oMath xmlns:m="http://schemas.openxmlformats.org/officeDocument/2006/math">
                    <m:r>
                      <a:rPr lang="pt-BR" sz="3200" b="0" i="1" smtClean="0">
                        <a:latin typeface="Cambria Math" panose="02040503050406030204" pitchFamily="18" charset="0"/>
                      </a:rPr>
                      <m:t>  </m:t>
                    </m:r>
                    <m:r>
                      <a:rPr lang="pt-BR" sz="3200" b="0" i="1" smtClean="0">
                        <a:latin typeface="Cambria Math" panose="02040503050406030204" pitchFamily="18" charset="0"/>
                        <a:ea typeface="Cambria Math" panose="02040503050406030204" pitchFamily="18" charset="0"/>
                      </a:rPr>
                      <m:t>→ </m:t>
                    </m:r>
                    <m:f>
                      <m:fPr>
                        <m:ctrlPr>
                          <a:rPr lang="pt-BR" sz="3200" b="0" i="1" smtClean="0">
                            <a:latin typeface="Cambria Math" panose="02040503050406030204" pitchFamily="18" charset="0"/>
                            <a:ea typeface="Cambria Math" panose="02040503050406030204" pitchFamily="18" charset="0"/>
                          </a:rPr>
                        </m:ctrlPr>
                      </m:fPr>
                      <m:num>
                        <m:r>
                          <a:rPr lang="pt-BR" sz="3200" b="0" i="1" smtClean="0">
                            <a:latin typeface="Cambria Math" panose="02040503050406030204" pitchFamily="18" charset="0"/>
                            <a:ea typeface="Cambria Math" panose="02040503050406030204" pitchFamily="18" charset="0"/>
                          </a:rPr>
                          <m:t>100</m:t>
                        </m:r>
                      </m:num>
                      <m:den>
                        <m:r>
                          <a:rPr lang="pt-BR" sz="3200" b="0" i="1" smtClean="0">
                            <a:latin typeface="Cambria Math" panose="02040503050406030204" pitchFamily="18" charset="0"/>
                            <a:ea typeface="Cambria Math" panose="02040503050406030204" pitchFamily="18" charset="0"/>
                          </a:rPr>
                          <m:t>96,6</m:t>
                        </m:r>
                      </m:den>
                    </m:f>
                    <m:r>
                      <a:rPr lang="pt-BR" sz="3200" b="0" i="1" smtClean="0">
                        <a:latin typeface="Cambria Math" panose="02040503050406030204" pitchFamily="18" charset="0"/>
                        <a:ea typeface="Cambria Math" panose="02040503050406030204" pitchFamily="18" charset="0"/>
                      </a:rPr>
                      <m:t>−1=3,52%</m:t>
                    </m:r>
                  </m:oMath>
                </a14:m>
                <a:endParaRPr lang="pt-BR" sz="2800" dirty="0"/>
              </a:p>
            </p:txBody>
          </p:sp>
        </mc:Choice>
        <mc:Fallback xmlns="">
          <p:sp>
            <p:nvSpPr>
              <p:cNvPr id="8" name="CaixaDeTexto 7"/>
              <p:cNvSpPr txBox="1">
                <a:spLocks noRot="1" noChangeAspect="1" noMove="1" noResize="1" noEditPoints="1" noAdjustHandles="1" noChangeArrowheads="1" noChangeShapeType="1" noTextEdit="1"/>
              </p:cNvSpPr>
              <p:nvPr/>
            </p:nvSpPr>
            <p:spPr>
              <a:xfrm>
                <a:off x="2176514" y="4621405"/>
                <a:ext cx="6312019" cy="735779"/>
              </a:xfrm>
              <a:prstGeom prst="rect">
                <a:avLst/>
              </a:prstGeom>
              <a:blipFill rotWithShape="0">
                <a:blip r:embed="rId4"/>
                <a:stretch>
                  <a:fillRect l="-3382" b="-9091"/>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9" name="CaixaDeTexto 8"/>
              <p:cNvSpPr txBox="1"/>
              <p:nvPr/>
            </p:nvSpPr>
            <p:spPr>
              <a:xfrm>
                <a:off x="2176513" y="5854556"/>
                <a:ext cx="6312019" cy="698909"/>
              </a:xfrm>
              <a:prstGeom prst="rect">
                <a:avLst/>
              </a:prstGeom>
              <a:noFill/>
            </p:spPr>
            <p:txBody>
              <a:bodyPr wrap="square" lIns="0" tIns="0" rIns="0" bIns="0" rtlCol="0">
                <a:spAutoFit/>
              </a:bodyPr>
              <a:lstStyle/>
              <a:p>
                <a:r>
                  <a:rPr lang="pt-BR" sz="2800" dirty="0" smtClean="0"/>
                  <a:t>Brasil</a:t>
                </a:r>
                <a14:m>
                  <m:oMath xmlns:m="http://schemas.openxmlformats.org/officeDocument/2006/math">
                    <m:r>
                      <a:rPr lang="pt-BR" sz="3200" b="0" i="1" smtClean="0">
                        <a:latin typeface="Cambria Math" panose="02040503050406030204" pitchFamily="18" charset="0"/>
                      </a:rPr>
                      <m:t>  </m:t>
                    </m:r>
                    <m:r>
                      <a:rPr lang="pt-BR" sz="3200" b="0" i="1" smtClean="0">
                        <a:latin typeface="Cambria Math" panose="02040503050406030204" pitchFamily="18" charset="0"/>
                        <a:ea typeface="Cambria Math" panose="02040503050406030204" pitchFamily="18" charset="0"/>
                      </a:rPr>
                      <m:t>→ </m:t>
                    </m:r>
                    <m:f>
                      <m:fPr>
                        <m:ctrlPr>
                          <a:rPr lang="pt-BR" sz="3200" b="0" i="1" smtClean="0">
                            <a:latin typeface="Cambria Math" panose="02040503050406030204" pitchFamily="18" charset="0"/>
                            <a:ea typeface="Cambria Math" panose="02040503050406030204" pitchFamily="18" charset="0"/>
                          </a:rPr>
                        </m:ctrlPr>
                      </m:fPr>
                      <m:num>
                        <m:r>
                          <a:rPr lang="pt-BR" sz="3200" b="0" i="1" smtClean="0">
                            <a:latin typeface="Cambria Math" panose="02040503050406030204" pitchFamily="18" charset="0"/>
                            <a:ea typeface="Cambria Math" panose="02040503050406030204" pitchFamily="18" charset="0"/>
                          </a:rPr>
                          <m:t>100</m:t>
                        </m:r>
                      </m:num>
                      <m:den>
                        <m:r>
                          <a:rPr lang="pt-BR" sz="3200" b="0" i="1" smtClean="0">
                            <a:latin typeface="Cambria Math" panose="02040503050406030204" pitchFamily="18" charset="0"/>
                            <a:ea typeface="Cambria Math" panose="02040503050406030204" pitchFamily="18" charset="0"/>
                          </a:rPr>
                          <m:t>31</m:t>
                        </m:r>
                      </m:den>
                    </m:f>
                    <m:r>
                      <a:rPr lang="pt-BR" sz="3200" b="0" i="1" smtClean="0">
                        <a:latin typeface="Cambria Math" panose="02040503050406030204" pitchFamily="18" charset="0"/>
                        <a:ea typeface="Cambria Math" panose="02040503050406030204" pitchFamily="18" charset="0"/>
                      </a:rPr>
                      <m:t>−1=222,58%</m:t>
                    </m:r>
                  </m:oMath>
                </a14:m>
                <a:endParaRPr lang="pt-BR" sz="2800" dirty="0"/>
              </a:p>
            </p:txBody>
          </p:sp>
        </mc:Choice>
        <mc:Fallback xmlns="">
          <p:sp>
            <p:nvSpPr>
              <p:cNvPr id="9" name="CaixaDeTexto 8"/>
              <p:cNvSpPr txBox="1">
                <a:spLocks noRot="1" noChangeAspect="1" noMove="1" noResize="1" noEditPoints="1" noAdjustHandles="1" noChangeArrowheads="1" noChangeShapeType="1" noTextEdit="1"/>
              </p:cNvSpPr>
              <p:nvPr/>
            </p:nvSpPr>
            <p:spPr>
              <a:xfrm>
                <a:off x="2176513" y="5854556"/>
                <a:ext cx="6312019" cy="698909"/>
              </a:xfrm>
              <a:prstGeom prst="rect">
                <a:avLst/>
              </a:prstGeom>
              <a:blipFill rotWithShape="0">
                <a:blip r:embed="rId5"/>
                <a:stretch>
                  <a:fillRect l="-3382" b="-14783"/>
                </a:stretch>
              </a:blipFill>
            </p:spPr>
            <p:txBody>
              <a:bodyPr/>
              <a:lstStyle/>
              <a:p>
                <a:r>
                  <a:rPr lang="pt-BR">
                    <a:noFill/>
                  </a:rPr>
                  <a:t> </a:t>
                </a:r>
              </a:p>
            </p:txBody>
          </p:sp>
        </mc:Fallback>
      </mc:AlternateContent>
      <p:sp>
        <p:nvSpPr>
          <p:cNvPr id="10" name="CaixaDeTexto 9"/>
          <p:cNvSpPr txBox="1"/>
          <p:nvPr/>
        </p:nvSpPr>
        <p:spPr>
          <a:xfrm>
            <a:off x="942515" y="4706656"/>
            <a:ext cx="677108" cy="1753677"/>
          </a:xfrm>
          <a:prstGeom prst="rect">
            <a:avLst/>
          </a:prstGeom>
          <a:noFill/>
        </p:spPr>
        <p:txBody>
          <a:bodyPr vert="vert270" wrap="square" rtlCol="0">
            <a:spAutoFit/>
          </a:bodyPr>
          <a:lstStyle/>
          <a:p>
            <a:pPr algn="ctr"/>
            <a:r>
              <a:rPr lang="pt-BR" sz="3200" dirty="0" smtClean="0"/>
              <a:t>Inflação</a:t>
            </a:r>
            <a:endParaRPr lang="pt-BR" sz="3200" dirty="0"/>
          </a:p>
        </p:txBody>
      </p:sp>
      <p:sp>
        <p:nvSpPr>
          <p:cNvPr id="11" name="Chave direita 10"/>
          <p:cNvSpPr/>
          <p:nvPr/>
        </p:nvSpPr>
        <p:spPr>
          <a:xfrm>
            <a:off x="1777018" y="4769726"/>
            <a:ext cx="124282" cy="1690607"/>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Tree>
    <p:extLst>
      <p:ext uri="{BB962C8B-B14F-4D97-AF65-F5344CB8AC3E}">
        <p14:creationId xmlns:p14="http://schemas.microsoft.com/office/powerpoint/2010/main" val="2232781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Horizontal)">
                                      <p:cBhvr>
                                        <p:cTn id="7" dur="500"/>
                                        <p:tgtEl>
                                          <p:spTgt spid="2"/>
                                        </p:tgtEl>
                                      </p:cBhvr>
                                    </p:animEffect>
                                  </p:childTnLst>
                                </p:cTn>
                              </p:par>
                              <p:par>
                                <p:cTn id="8" presetID="16" presetClass="entr" presetSubtype="42"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outHorizontal)">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left)">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42"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arn(outHorizontal)">
                                      <p:cBhvr>
                                        <p:cTn id="25" dur="500"/>
                                        <p:tgtEl>
                                          <p:spTgt spid="10"/>
                                        </p:tgtEl>
                                      </p:cBhvr>
                                    </p:animEffect>
                                  </p:childTnLst>
                                </p:cTn>
                              </p:par>
                              <p:par>
                                <p:cTn id="26" presetID="16" presetClass="entr" presetSubtype="42"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barn(outHorizontal)">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wipe(left)">
                                      <p:cBhvr>
                                        <p:cTn id="33" dur="5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wipe(left)">
                                      <p:cBhvr>
                                        <p:cTn id="3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2" grpId="0"/>
      <p:bldP spid="7" grpId="0" animBg="1"/>
      <p:bldP spid="8" grpId="0"/>
      <p:bldP spid="9" grpId="0"/>
      <p:bldP spid="10" grpId="0"/>
      <p:bldP spid="11" grpId="0" animBg="1"/>
    </p:bldLst>
  </p:timing>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o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2214</TotalTime>
  <Words>2051</Words>
  <Application>Microsoft Office PowerPoint</Application>
  <PresentationFormat>Apresentação na tela (4:3)</PresentationFormat>
  <Paragraphs>227</Paragraphs>
  <Slides>33</Slides>
  <Notes>3</Notes>
  <HiddenSlides>0</HiddenSlides>
  <MMClips>0</MMClips>
  <ScaleCrop>false</ScaleCrop>
  <HeadingPairs>
    <vt:vector size="8" baseType="variant">
      <vt:variant>
        <vt:lpstr>Fontes usadas</vt:lpstr>
      </vt:variant>
      <vt:variant>
        <vt:i4>8</vt:i4>
      </vt:variant>
      <vt:variant>
        <vt:lpstr>Tema</vt:lpstr>
      </vt:variant>
      <vt:variant>
        <vt:i4>1</vt:i4>
      </vt:variant>
      <vt:variant>
        <vt:lpstr>Servidores OLE inseridos</vt:lpstr>
      </vt:variant>
      <vt:variant>
        <vt:i4>1</vt:i4>
      </vt:variant>
      <vt:variant>
        <vt:lpstr>Títulos de slides</vt:lpstr>
      </vt:variant>
      <vt:variant>
        <vt:i4>33</vt:i4>
      </vt:variant>
    </vt:vector>
  </HeadingPairs>
  <TitlesOfParts>
    <vt:vector size="43" baseType="lpstr">
      <vt:lpstr>Arial</vt:lpstr>
      <vt:lpstr>Arial Narrow</vt:lpstr>
      <vt:lpstr>Calibri</vt:lpstr>
      <vt:lpstr>Calibri Light</vt:lpstr>
      <vt:lpstr>Cambria Math</vt:lpstr>
      <vt:lpstr>Symbol</vt:lpstr>
      <vt:lpstr>Times New Roman</vt:lpstr>
      <vt:lpstr>Wingdings</vt:lpstr>
      <vt:lpstr>Tema do Office</vt:lpstr>
      <vt:lpstr>Equation</vt:lpstr>
      <vt:lpstr>Aula 4 nov 2019</vt:lpstr>
      <vt:lpstr>Problemas</vt:lpstr>
      <vt:lpstr>Apresentação do PowerPoint</vt:lpstr>
      <vt:lpstr>Apresentação do PowerPoint</vt:lpstr>
      <vt:lpstr>Apresentação do PowerPoint</vt:lpstr>
      <vt:lpstr>Problemas</vt:lpstr>
      <vt:lpstr>Problemas</vt:lpstr>
      <vt:lpstr>Problemas</vt:lpstr>
      <vt:lpstr>Apresentação do PowerPoint</vt:lpstr>
      <vt:lpstr>Problemas</vt:lpstr>
      <vt:lpstr>Apresentação do PowerPoint</vt:lpstr>
      <vt:lpstr>Apresentação do PowerPoint</vt:lpstr>
      <vt:lpstr>Apresentação do PowerPoint</vt:lpstr>
      <vt:lpstr>Problemas</vt:lpstr>
      <vt:lpstr>Problemas</vt:lpstr>
      <vt:lpstr>Apresentação do PowerPoint</vt:lpstr>
      <vt:lpstr>Apresentação do PowerPoint</vt:lpstr>
      <vt:lpstr>Apresentação do PowerPoint</vt:lpstr>
      <vt:lpstr>Apresentação do PowerPoint</vt:lpstr>
      <vt:lpstr>Apresentação do PowerPoint</vt:lpstr>
      <vt:lpstr>Apresentação do PowerPoint</vt:lpstr>
      <vt:lpstr>Modelo de Cagan</vt:lpstr>
      <vt:lpstr>Modelo de Cagan</vt:lpstr>
      <vt:lpstr>Modelo de Cagan</vt:lpstr>
      <vt:lpstr>Modelo de Cagan</vt:lpstr>
      <vt:lpstr>Modelo de Cagan</vt:lpstr>
      <vt:lpstr>Modelo de Cagan</vt:lpstr>
      <vt:lpstr>Modelo de Cagan</vt:lpstr>
      <vt:lpstr>Modelo de Cagan</vt:lpstr>
      <vt:lpstr>Modelo de Cagan</vt:lpstr>
      <vt:lpstr>Apresentação do PowerPoint</vt:lpstr>
      <vt:lpstr>Apresentação do PowerPoint</vt:lpstr>
      <vt:lpstr>Exercício em Grupos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USP</dc:creator>
  <cp:lastModifiedBy>Roberto Arruda de Souza Lima</cp:lastModifiedBy>
  <cp:revision>34</cp:revision>
  <cp:lastPrinted>2019-11-04T10:20:09Z</cp:lastPrinted>
  <dcterms:created xsi:type="dcterms:W3CDTF">2017-10-23T01:49:24Z</dcterms:created>
  <dcterms:modified xsi:type="dcterms:W3CDTF">2019-11-04T10:27:33Z</dcterms:modified>
</cp:coreProperties>
</file>