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68" r:id="rId3"/>
    <p:sldMasterId id="2147483669" r:id="rId4"/>
    <p:sldMasterId id="2147483682" r:id="rId5"/>
  </p:sldMasterIdLst>
  <p:notesMasterIdLst>
    <p:notesMasterId r:id="rId73"/>
  </p:notesMasterIdLst>
  <p:sldIdLst>
    <p:sldId id="256" r:id="rId6"/>
    <p:sldId id="262" r:id="rId7"/>
    <p:sldId id="394" r:id="rId8"/>
    <p:sldId id="397" r:id="rId9"/>
    <p:sldId id="398" r:id="rId10"/>
    <p:sldId id="395" r:id="rId11"/>
    <p:sldId id="386" r:id="rId12"/>
    <p:sldId id="390" r:id="rId13"/>
    <p:sldId id="392" r:id="rId14"/>
    <p:sldId id="393" r:id="rId15"/>
    <p:sldId id="265" r:id="rId16"/>
    <p:sldId id="266" r:id="rId17"/>
    <p:sldId id="267" r:id="rId18"/>
    <p:sldId id="268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269" r:id="rId30"/>
    <p:sldId id="270" r:id="rId31"/>
    <p:sldId id="401" r:id="rId32"/>
    <p:sldId id="402" r:id="rId33"/>
    <p:sldId id="404" r:id="rId34"/>
    <p:sldId id="403" r:id="rId35"/>
    <p:sldId id="407" r:id="rId36"/>
    <p:sldId id="406" r:id="rId37"/>
    <p:sldId id="405" r:id="rId38"/>
    <p:sldId id="408" r:id="rId39"/>
    <p:sldId id="272" r:id="rId40"/>
    <p:sldId id="289" r:id="rId41"/>
    <p:sldId id="290" r:id="rId42"/>
    <p:sldId id="292" r:id="rId43"/>
    <p:sldId id="293" r:id="rId44"/>
    <p:sldId id="295" r:id="rId45"/>
    <p:sldId id="304" r:id="rId46"/>
    <p:sldId id="305" r:id="rId47"/>
    <p:sldId id="308" r:id="rId48"/>
    <p:sldId id="310" r:id="rId49"/>
    <p:sldId id="409" r:id="rId50"/>
    <p:sldId id="410" r:id="rId51"/>
    <p:sldId id="411" r:id="rId52"/>
    <p:sldId id="414" r:id="rId53"/>
    <p:sldId id="422" r:id="rId54"/>
    <p:sldId id="322" r:id="rId55"/>
    <p:sldId id="323" r:id="rId56"/>
    <p:sldId id="325" r:id="rId57"/>
    <p:sldId id="365" r:id="rId58"/>
    <p:sldId id="366" r:id="rId59"/>
    <p:sldId id="367" r:id="rId60"/>
    <p:sldId id="336" r:id="rId61"/>
    <p:sldId id="372" r:id="rId62"/>
    <p:sldId id="423" r:id="rId63"/>
    <p:sldId id="375" r:id="rId64"/>
    <p:sldId id="425" r:id="rId65"/>
    <p:sldId id="427" r:id="rId66"/>
    <p:sldId id="426" r:id="rId67"/>
    <p:sldId id="428" r:id="rId68"/>
    <p:sldId id="429" r:id="rId69"/>
    <p:sldId id="430" r:id="rId70"/>
    <p:sldId id="383" r:id="rId71"/>
    <p:sldId id="424" r:id="rId7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7033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5 segundos</a:t>
            </a:r>
          </a:p>
        </p:txBody>
      </p:sp>
    </p:spTree>
    <p:extLst>
      <p:ext uri="{BB962C8B-B14F-4D97-AF65-F5344CB8AC3E}">
        <p14:creationId xmlns:p14="http://schemas.microsoft.com/office/powerpoint/2010/main" val="383896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1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173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81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13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Matheus até aqui</a:t>
            </a:r>
          </a:p>
        </p:txBody>
      </p:sp>
    </p:spTree>
    <p:extLst>
      <p:ext uri="{BB962C8B-B14F-4D97-AF65-F5344CB8AC3E}">
        <p14:creationId xmlns:p14="http://schemas.microsoft.com/office/powerpoint/2010/main" val="1780254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C108CEE-56AC-4DDE-B812-4028351E011F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820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C108CEE-56AC-4DDE-B812-4028351E011F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04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C108CEE-56AC-4DDE-B812-4028351E011F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896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C108CEE-56AC-4DDE-B812-4028351E011F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95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4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738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1066227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2118318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0323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069989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15 segundos</a:t>
            </a:r>
          </a:p>
        </p:txBody>
      </p:sp>
    </p:spTree>
    <p:extLst>
      <p:ext uri="{BB962C8B-B14F-4D97-AF65-F5344CB8AC3E}">
        <p14:creationId xmlns:p14="http://schemas.microsoft.com/office/powerpoint/2010/main" val="1344865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0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511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272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8950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4 min</a:t>
            </a:r>
          </a:p>
        </p:txBody>
      </p:sp>
    </p:spTree>
    <p:extLst>
      <p:ext uri="{BB962C8B-B14F-4D97-AF65-F5344CB8AC3E}">
        <p14:creationId xmlns:p14="http://schemas.microsoft.com/office/powerpoint/2010/main" val="23466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1508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1232011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Guilherme até aqui.</a:t>
            </a:r>
          </a:p>
        </p:txBody>
      </p:sp>
    </p:spTree>
    <p:extLst>
      <p:ext uri="{BB962C8B-B14F-4D97-AF65-F5344CB8AC3E}">
        <p14:creationId xmlns:p14="http://schemas.microsoft.com/office/powerpoint/2010/main" val="1800974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195540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986303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455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 sec</a:t>
            </a:r>
          </a:p>
        </p:txBody>
      </p:sp>
    </p:spTree>
    <p:extLst>
      <p:ext uri="{BB962C8B-B14F-4D97-AF65-F5344CB8AC3E}">
        <p14:creationId xmlns:p14="http://schemas.microsoft.com/office/powerpoint/2010/main" val="52420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4078555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517565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2118330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58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4642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02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974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227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121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024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7588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936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087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807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71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9485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743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8293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1027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Matheus até aqui.</a:t>
            </a:r>
          </a:p>
        </p:txBody>
      </p:sp>
    </p:spTree>
    <p:extLst>
      <p:ext uri="{BB962C8B-B14F-4D97-AF65-F5344CB8AC3E}">
        <p14:creationId xmlns:p14="http://schemas.microsoft.com/office/powerpoint/2010/main" val="33275117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Matheus até aqui.</a:t>
            </a:r>
          </a:p>
        </p:txBody>
      </p:sp>
    </p:spTree>
    <p:extLst>
      <p:ext uri="{BB962C8B-B14F-4D97-AF65-F5344CB8AC3E}">
        <p14:creationId xmlns:p14="http://schemas.microsoft.com/office/powerpoint/2010/main" val="42518385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343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2069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316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7583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10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15 segundos</a:t>
            </a:r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82474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Shape 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8610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28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Guilherme até aqui</a:t>
            </a:r>
          </a:p>
        </p:txBody>
      </p:sp>
    </p:spTree>
    <p:extLst>
      <p:ext uri="{BB962C8B-B14F-4D97-AF65-F5344CB8AC3E}">
        <p14:creationId xmlns:p14="http://schemas.microsoft.com/office/powerpoint/2010/main" val="349745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x-none"/>
              <a:t>30 segundos</a:t>
            </a:r>
          </a:p>
        </p:txBody>
      </p:sp>
    </p:spTree>
    <p:extLst>
      <p:ext uri="{BB962C8B-B14F-4D97-AF65-F5344CB8AC3E}">
        <p14:creationId xmlns:p14="http://schemas.microsoft.com/office/powerpoint/2010/main" val="40124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/>
              <a:t>1 min</a:t>
            </a:r>
          </a:p>
        </p:txBody>
      </p:sp>
    </p:spTree>
    <p:extLst>
      <p:ext uri="{BB962C8B-B14F-4D97-AF65-F5344CB8AC3E}">
        <p14:creationId xmlns:p14="http://schemas.microsoft.com/office/powerpoint/2010/main" val="10596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5633442"/>
            <a:ext cx="9144000" cy="1224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0" y="5633442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B053-7D11-436C-96C9-285A795609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7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EB-3B87-44E9-9FA1-1467ECAB2D6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9132"/>
            <a:ext cx="8258204" cy="1697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2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CB21-0FC2-4D86-973D-CC645334B64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2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C91-98FB-4B9C-A4E6-1A6312AAC34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9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963-8A57-46EF-8DBF-C6117256633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3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73A1-8F70-4A02-B0F0-6EFFCC9D3B4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58FE-CFEC-4265-9C67-BAE63D8B07D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6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F7-88A3-4175-AB71-28404EDCE8C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8070-A30C-42B8-8116-20CB3E10BDF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22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2CE8-D7DB-4955-8048-6AF85C0731E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50E-9FA2-4797-94CA-864C7E558E9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08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B053-7D11-436C-96C9-285A795609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64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EB-3B87-44E9-9FA1-1467ECAB2D6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9132"/>
            <a:ext cx="8258204" cy="1697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90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CB21-0FC2-4D86-973D-CC645334B64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C91-98FB-4B9C-A4E6-1A6312AAC34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35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963-8A57-46EF-8DBF-C6117256633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73A1-8F70-4A02-B0F0-6EFFCC9D3B4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3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58FE-CFEC-4265-9C67-BAE63D8B07D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59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F7-88A3-4175-AB71-28404EDCE8C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9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8070-A30C-42B8-8116-20CB3E10BDF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2CE8-D7DB-4955-8048-6AF85C0731E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2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50E-9FA2-4797-94CA-864C7E558E9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65AD-CE00-4156-BA78-299EB9E242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86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CEFB70BF-FE7F-4B1E-91E0-E63BBF39B185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3886198"/>
            <a:ext cx="9144000" cy="2971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3886198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215775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00">
                <a:alpha val="68000"/>
              </a:srgbClr>
            </a:gs>
            <a:gs pos="28000">
              <a:srgbClr val="85C2FF">
                <a:alpha val="79000"/>
              </a:srgbClr>
            </a:gs>
            <a:gs pos="70000">
              <a:srgbClr val="C4D6EB"/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2E79-994D-4B0C-A4FC-1A94307A2A79}" type="datetime1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27/09/2015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65AD-CE00-4156-BA78-299EB9E2425F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00">
                <a:alpha val="68000"/>
              </a:srgbClr>
            </a:gs>
            <a:gs pos="28000">
              <a:srgbClr val="85C2FF">
                <a:alpha val="79000"/>
              </a:srgbClr>
            </a:gs>
            <a:gs pos="70000">
              <a:srgbClr val="C4D6EB"/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2E79-994D-4B0C-A4FC-1A94307A2A79}" type="datetime1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27/09/2015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65AD-CE00-4156-BA78-299EB9E2425F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2lXh2n0aPy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39552" y="188640"/>
            <a:ext cx="8064896" cy="46883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971600" y="190992"/>
            <a:ext cx="7272808" cy="861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x-none" sz="4400" smtClean="0">
                <a:solidFill>
                  <a:schemeClr val="bg1"/>
                </a:solidFill>
              </a:rPr>
              <a:t>Gamificação</a:t>
            </a:r>
            <a:r>
              <a:rPr lang="pt-BR" sz="4400" dirty="0" smtClean="0">
                <a:solidFill>
                  <a:schemeClr val="bg1"/>
                </a:solidFill>
              </a:rPr>
              <a:t> do Ensino</a:t>
            </a:r>
            <a:endParaRPr lang="x-none" sz="4400">
              <a:solidFill>
                <a:schemeClr val="bg1"/>
              </a:solidFill>
            </a:endParaRPr>
          </a:p>
        </p:txBody>
      </p:sp>
      <p:sp>
        <p:nvSpPr>
          <p:cNvPr id="4" name="Shape 136"/>
          <p:cNvSpPr txBox="1">
            <a:spLocks/>
          </p:cNvSpPr>
          <p:nvPr/>
        </p:nvSpPr>
        <p:spPr>
          <a:xfrm>
            <a:off x="1187624" y="4877028"/>
            <a:ext cx="6696744" cy="10002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buFont typeface="Arial"/>
              <a:buNone/>
            </a:pPr>
            <a:endParaRPr lang="pt-BR" sz="2400" dirty="0" smtClean="0"/>
          </a:p>
          <a:p>
            <a:pPr algn="ctr">
              <a:buFont typeface="Arial"/>
              <a:buNone/>
            </a:pPr>
            <a:r>
              <a:rPr lang="pt-BR" sz="2400" b="1" dirty="0" err="1" smtClean="0"/>
              <a:t>Seiji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Isotani</a:t>
            </a:r>
            <a:endParaRPr lang="x-none" sz="2400" b="1" dirty="0"/>
          </a:p>
        </p:txBody>
      </p:sp>
      <p:sp>
        <p:nvSpPr>
          <p:cNvPr id="5" name="Shape 136"/>
          <p:cNvSpPr txBox="1">
            <a:spLocks/>
          </p:cNvSpPr>
          <p:nvPr/>
        </p:nvSpPr>
        <p:spPr>
          <a:xfrm>
            <a:off x="179512" y="5818069"/>
            <a:ext cx="8712968" cy="92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buFont typeface="Arial"/>
              <a:buNone/>
            </a:pPr>
            <a:r>
              <a:rPr lang="pt-BR" sz="2400" dirty="0" smtClean="0"/>
              <a:t>Laboratório de Computação Aplicada à Educação Universidade de São Paulo (USP)</a:t>
            </a:r>
            <a:endParaRPr lang="x-none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893761" y="1289408"/>
            <a:ext cx="7356477" cy="42791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30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10668" y="-8805"/>
            <a:ext cx="9198561" cy="69003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-101638" y="-8641"/>
            <a:ext cx="9314593" cy="68517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286000" y="1143000"/>
            <a:ext cx="4572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467544" y="389543"/>
            <a:ext cx="8496944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O perfil dos alunos mudou </a:t>
            </a:r>
            <a:r>
              <a:rPr lang="pt-BR" dirty="0" smtClean="0">
                <a:solidFill>
                  <a:srgbClr val="FF0000"/>
                </a:solidFill>
              </a:rPr>
              <a:t>muito</a:t>
            </a:r>
            <a:r>
              <a:rPr lang="pt-BR" dirty="0" smtClean="0"/>
              <a:t> .... </a:t>
            </a:r>
            <a:endParaRPr lang="x-none"/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1007604" y="5705092"/>
            <a:ext cx="712879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Mas os métodos de ensino .... </a:t>
            </a:r>
            <a:endParaRPr lang="x-non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40768"/>
            <a:ext cx="9144000" cy="4176464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06128" cy="4450506"/>
          </a:xfrm>
        </p:spPr>
        <p:txBody>
          <a:bodyPr>
            <a:noAutofit/>
          </a:bodyPr>
          <a:lstStyle/>
          <a:p>
            <a:pPr lvl="0" algn="l"/>
            <a:r>
              <a:rPr lang="pt-BR" sz="6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BR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7200" b="1" dirty="0">
                <a:solidFill>
                  <a:schemeClr val="accent3">
                    <a:lumMod val="50000"/>
                  </a:schemeClr>
                </a:solidFill>
              </a:rPr>
              <a:t>Ou </a:t>
            </a:r>
            <a:r>
              <a:rPr lang="pt-BR" sz="7200" b="1" dirty="0" smtClean="0">
                <a:solidFill>
                  <a:schemeClr val="accent3">
                    <a:lumMod val="50000"/>
                  </a:schemeClr>
                </a:solidFill>
              </a:rPr>
              <a:t>seja, </a:t>
            </a:r>
            <a:r>
              <a:rPr lang="pt-BR" sz="7200" b="1" dirty="0" smtClean="0">
                <a:solidFill>
                  <a:srgbClr val="FF0000"/>
                </a:solidFill>
              </a:rPr>
              <a:t>ESTUDAR</a:t>
            </a:r>
            <a:r>
              <a:rPr lang="pt-BR" sz="7200" b="1" dirty="0" smtClean="0">
                <a:solidFill>
                  <a:schemeClr val="accent3">
                    <a:lumMod val="50000"/>
                  </a:schemeClr>
                </a:solidFill>
              </a:rPr>
              <a:t> não é atrativo, muito menos motivador</a:t>
            </a:r>
            <a:endParaRPr lang="pt-BR" sz="10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2386346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kern="1200" dirty="0" smtClean="0">
                <a:solidFill>
                  <a:srgbClr val="CCCC00"/>
                </a:solidFill>
                <a:latin typeface="Calibri"/>
                <a:ea typeface="+mn-ea"/>
                <a:cs typeface="+mn-cs"/>
              </a:rPr>
              <a:t>!</a:t>
            </a:r>
            <a:endParaRPr lang="pt-BR" sz="19900" kern="1200" dirty="0">
              <a:solidFill>
                <a:srgbClr val="CCCC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4620"/>
            <a:ext cx="9144000" cy="1571636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4089066"/>
          </a:xfrm>
        </p:spPr>
        <p:txBody>
          <a:bodyPr>
            <a:normAutofit/>
          </a:bodyPr>
          <a:lstStyle/>
          <a:p>
            <a:pPr lvl="0" algn="l"/>
            <a:r>
              <a:rPr lang="pt-BR" sz="6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BR" sz="6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8000" b="1" dirty="0" smtClean="0">
                <a:solidFill>
                  <a:schemeClr val="accent3">
                    <a:lumMod val="50000"/>
                  </a:schemeClr>
                </a:solidFill>
              </a:rPr>
              <a:t>E o Resultado</a:t>
            </a:r>
            <a:endParaRPr lang="pt-BR" sz="1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206" y="1917364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kern="1200" dirty="0" smtClean="0">
                <a:solidFill>
                  <a:srgbClr val="CCCC00"/>
                </a:solidFill>
                <a:latin typeface="Calibri"/>
                <a:ea typeface="+mn-ea"/>
                <a:cs typeface="+mn-cs"/>
              </a:rPr>
              <a:t>?</a:t>
            </a:r>
            <a:endParaRPr lang="pt-BR" sz="19900" kern="1200" dirty="0">
              <a:solidFill>
                <a:srgbClr val="CCCC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31541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3762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244202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570648" y="1359191"/>
            <a:ext cx="4002702" cy="41396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2702024" y="389543"/>
            <a:ext cx="417423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Antigamente .... 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398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4340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7092280" y="908720"/>
            <a:ext cx="3312368" cy="5472608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18256" y="2564904"/>
            <a:ext cx="9144000" cy="208823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836712"/>
            <a:ext cx="8758808" cy="54006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A percepção do povo brasileiro sobre a </a:t>
            </a:r>
            <a:r>
              <a:rPr lang="pt-BR" b="1" dirty="0"/>
              <a:t>qualidade da educação </a:t>
            </a:r>
            <a:r>
              <a:rPr lang="pt-BR" b="1" dirty="0" smtClean="0"/>
              <a:t>básica </a:t>
            </a:r>
            <a:r>
              <a:rPr lang="pt-BR" dirty="0" smtClean="0"/>
              <a:t>segundo o Ibope: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25</a:t>
            </a:r>
            <a:r>
              <a:rPr lang="pt-BR" b="1" dirty="0"/>
              <a:t>%</a:t>
            </a:r>
            <a:r>
              <a:rPr lang="pt-BR" dirty="0"/>
              <a:t> </a:t>
            </a:r>
            <a:r>
              <a:rPr lang="pt-BR" dirty="0" smtClean="0"/>
              <a:t>avaliam </a:t>
            </a:r>
            <a:r>
              <a:rPr lang="pt-BR" dirty="0"/>
              <a:t>a educação básica pública como </a:t>
            </a:r>
            <a:r>
              <a:rPr lang="pt-BR" b="1" dirty="0">
                <a:solidFill>
                  <a:srgbClr val="FF0000"/>
                </a:solidFill>
              </a:rPr>
              <a:t>ótima e </a:t>
            </a:r>
            <a:r>
              <a:rPr lang="pt-BR" b="1" dirty="0" smtClean="0">
                <a:solidFill>
                  <a:srgbClr val="FF0000"/>
                </a:solidFill>
              </a:rPr>
              <a:t>boa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45</a:t>
            </a:r>
            <a:r>
              <a:rPr lang="pt-BR" b="1" dirty="0"/>
              <a:t>% </a:t>
            </a:r>
            <a:r>
              <a:rPr lang="pt-BR" dirty="0"/>
              <a:t>a avaliam como </a:t>
            </a:r>
            <a:r>
              <a:rPr lang="pt-BR" b="1" dirty="0" smtClean="0">
                <a:solidFill>
                  <a:srgbClr val="FF0000"/>
                </a:solidFill>
              </a:rPr>
              <a:t>regular/satisfatória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28</a:t>
            </a:r>
            <a:r>
              <a:rPr lang="pt-BR" b="1" dirty="0"/>
              <a:t>% </a:t>
            </a:r>
            <a:r>
              <a:rPr lang="pt-BR" dirty="0" smtClean="0"/>
              <a:t>apenas acredita </a:t>
            </a:r>
            <a:r>
              <a:rPr lang="pt-BR" dirty="0"/>
              <a:t>que a situação do ensino público é </a:t>
            </a:r>
            <a:r>
              <a:rPr lang="pt-BR" b="1" dirty="0"/>
              <a:t>péssima ou ruim</a:t>
            </a:r>
            <a:r>
              <a:rPr lang="pt-BR" dirty="0"/>
              <a:t>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Fonte: http</a:t>
            </a:r>
            <a:r>
              <a:rPr lang="pt-BR" sz="2700" dirty="0"/>
              <a:t>://</a:t>
            </a:r>
            <a:r>
              <a:rPr lang="pt-BR" sz="2200" dirty="0"/>
              <a:t>www.cepae.ufg.br/pages/9488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4548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76872"/>
            <a:ext cx="9144000" cy="2232248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8654"/>
            <a:ext cx="8928992" cy="4450506"/>
          </a:xfrm>
        </p:spPr>
        <p:txBody>
          <a:bodyPr>
            <a:noAutofit/>
          </a:bodyPr>
          <a:lstStyle/>
          <a:p>
            <a:pPr lvl="0" algn="l"/>
            <a:r>
              <a:rPr lang="pt-BR" sz="5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5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BR" sz="5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5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</a:rPr>
              <a:t>E como </a:t>
            </a:r>
            <a:r>
              <a:rPr lang="pt-BR" sz="66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</a:rPr>
              <a:t>ocê pode auxiliar</a:t>
            </a:r>
            <a:endParaRPr lang="pt-BR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4032" y="1917364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kern="1200" dirty="0" smtClean="0">
                <a:solidFill>
                  <a:srgbClr val="CCCC00"/>
                </a:solidFill>
                <a:latin typeface="Calibri"/>
                <a:ea typeface="+mn-ea"/>
                <a:cs typeface="+mn-cs"/>
              </a:rPr>
              <a:t>?</a:t>
            </a:r>
            <a:endParaRPr lang="pt-BR" sz="19900" kern="1200" dirty="0">
              <a:solidFill>
                <a:srgbClr val="CCCC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86050" y="1142984"/>
            <a:ext cx="6143668" cy="5500726"/>
            <a:chOff x="1571604" y="1142984"/>
            <a:chExt cx="6143668" cy="5500726"/>
          </a:xfrm>
        </p:grpSpPr>
        <p:sp>
          <p:nvSpPr>
            <p:cNvPr id="3" name="Oval 2"/>
            <p:cNvSpPr/>
            <p:nvPr/>
          </p:nvSpPr>
          <p:spPr>
            <a:xfrm>
              <a:off x="1571604" y="1142984"/>
              <a:ext cx="5214974" cy="5214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kern="120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857884" y="4929198"/>
              <a:ext cx="1347798" cy="13477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kern="120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072330" y="6000768"/>
              <a:ext cx="642942" cy="642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318157" cy="3504452"/>
          </a:xfrm>
        </p:spPr>
        <p:txBody>
          <a:bodyPr>
            <a:noAutofit/>
          </a:bodyPr>
          <a:lstStyle/>
          <a:p>
            <a:pPr algn="l"/>
            <a:r>
              <a:rPr lang="pt-BR" sz="6000" b="1" dirty="0" smtClean="0"/>
              <a:t>Criando </a:t>
            </a:r>
            <a:r>
              <a:rPr lang="pt-BR" sz="6000" b="1" dirty="0" smtClean="0">
                <a:solidFill>
                  <a:srgbClr val="00B050"/>
                </a:solidFill>
              </a:rPr>
              <a:t>atividades</a:t>
            </a:r>
            <a:r>
              <a:rPr lang="pt-BR" sz="6000" b="1" dirty="0" smtClean="0"/>
              <a:t> que façam com que a educação seja tão atrativa e </a:t>
            </a:r>
            <a:r>
              <a:rPr lang="pt-BR" sz="6000" b="1" dirty="0" smtClean="0">
                <a:solidFill>
                  <a:srgbClr val="FF0000"/>
                </a:solidFill>
              </a:rPr>
              <a:t>motivadora</a:t>
            </a:r>
            <a:r>
              <a:rPr lang="pt-BR" sz="6000" b="1" dirty="0" smtClean="0"/>
              <a:t> quanto outras mídias</a:t>
            </a:r>
          </a:p>
        </p:txBody>
      </p:sp>
    </p:spTree>
    <p:extLst>
      <p:ext uri="{BB962C8B-B14F-4D97-AF65-F5344CB8AC3E}">
        <p14:creationId xmlns:p14="http://schemas.microsoft.com/office/powerpoint/2010/main" val="35710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539552" y="512625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x-none"/>
              <a:t>Gamificação</a:t>
            </a:r>
          </a:p>
          <a:p>
            <a:endParaRPr lang="x-none"/>
          </a:p>
        </p:txBody>
      </p:sp>
      <p:sp>
        <p:nvSpPr>
          <p:cNvPr id="137" name="Shape 137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5"/>
          <p:cNvSpPr txBox="1">
            <a:spLocks/>
          </p:cNvSpPr>
          <p:nvPr/>
        </p:nvSpPr>
        <p:spPr>
          <a:xfrm>
            <a:off x="2771800" y="553469"/>
            <a:ext cx="4102224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err="1" smtClean="0"/>
              <a:t>Gamificação</a:t>
            </a:r>
            <a:endParaRPr lang="x-none" smtClean="0"/>
          </a:p>
          <a:p>
            <a:endParaRPr lang="x-none"/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611560" y="2852936"/>
            <a:ext cx="820891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Mas </a:t>
            </a:r>
            <a:r>
              <a:rPr lang="pt-BR" dirty="0" err="1" smtClean="0"/>
              <a:t>peraí</a:t>
            </a:r>
            <a:r>
              <a:rPr lang="pt-BR" dirty="0" smtClean="0"/>
              <a:t> ... O que é um game?</a:t>
            </a:r>
            <a:endParaRPr lang="x-none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762000" y="1047750"/>
            <a:ext cx="762000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1259632" y="188640"/>
            <a:ext cx="6624736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Sistema (espaço do jogo)</a:t>
            </a:r>
            <a:endParaRPr lang="x-none" smtClean="0"/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8602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738437" y="2328862"/>
            <a:ext cx="3667125" cy="2200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4" name="Shape 244"/>
          <p:cNvSpPr/>
          <p:nvPr/>
        </p:nvSpPr>
        <p:spPr>
          <a:xfrm>
            <a:off x="1988125" y="1879095"/>
            <a:ext cx="5167750" cy="30998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Shape 135"/>
          <p:cNvSpPr txBox="1">
            <a:spLocks/>
          </p:cNvSpPr>
          <p:nvPr/>
        </p:nvSpPr>
        <p:spPr>
          <a:xfrm>
            <a:off x="2987823" y="553469"/>
            <a:ext cx="3633539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Jogadores</a:t>
            </a:r>
            <a:endParaRPr lang="x-none" smtClean="0"/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0025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Desafio</a:t>
            </a:r>
          </a:p>
        </p:txBody>
      </p:sp>
      <p:sp>
        <p:nvSpPr>
          <p:cNvPr id="280" name="Shape 280"/>
          <p:cNvSpPr/>
          <p:nvPr/>
        </p:nvSpPr>
        <p:spPr>
          <a:xfrm>
            <a:off x="2201701" y="1514758"/>
            <a:ext cx="4740597" cy="38284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81" name="Shape 281"/>
          <p:cNvSpPr/>
          <p:nvPr/>
        </p:nvSpPr>
        <p:spPr>
          <a:xfrm>
            <a:off x="214650" y="5037075"/>
            <a:ext cx="8557200" cy="17742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171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190750" y="1781175"/>
            <a:ext cx="4762500" cy="3295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 txBox="1"/>
          <p:nvPr/>
        </p:nvSpPr>
        <p:spPr>
          <a:xfrm>
            <a:off x="4321125" y="3918950"/>
            <a:ext cx="611699" cy="47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/>
              <a:t>10</a:t>
            </a:r>
          </a:p>
        </p:txBody>
      </p:sp>
      <p:sp>
        <p:nvSpPr>
          <p:cNvPr id="5" name="Shape 135"/>
          <p:cNvSpPr txBox="1">
            <a:spLocks/>
          </p:cNvSpPr>
          <p:nvPr/>
        </p:nvSpPr>
        <p:spPr>
          <a:xfrm>
            <a:off x="2702024" y="389543"/>
            <a:ext cx="417423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Antigamente ....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0161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2667000" y="1609725"/>
            <a:ext cx="3810000" cy="3638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3275855" y="553469"/>
            <a:ext cx="3345507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Regras</a:t>
            </a:r>
            <a:endParaRPr lang="x-none" smtClean="0"/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4937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0" y="644432"/>
            <a:ext cx="9144001" cy="55691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3275855" y="188640"/>
            <a:ext cx="4032449" cy="12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Interatividade</a:t>
            </a:r>
            <a:endParaRPr lang="x-none" smtClean="0"/>
          </a:p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447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 smtClean="0"/>
              <a:t>Feedback</a:t>
            </a:r>
            <a:endParaRPr lang="x-none"/>
          </a:p>
        </p:txBody>
      </p:sp>
      <p:sp>
        <p:nvSpPr>
          <p:cNvPr id="603" name="Shape 603"/>
          <p:cNvSpPr/>
          <p:nvPr/>
        </p:nvSpPr>
        <p:spPr>
          <a:xfrm>
            <a:off x="2190750" y="1524000"/>
            <a:ext cx="47625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3496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1619672" y="1556792"/>
            <a:ext cx="6120680" cy="4680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279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Resultados Quantificáveis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986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539552" y="188640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x-none"/>
              <a:t>Gamificação</a:t>
            </a:r>
          </a:p>
          <a:p>
            <a:endParaRPr lang="x-none"/>
          </a:p>
        </p:txBody>
      </p:sp>
      <p:sp>
        <p:nvSpPr>
          <p:cNvPr id="4" name="Shape 135"/>
          <p:cNvSpPr txBox="1">
            <a:spLocks/>
          </p:cNvSpPr>
          <p:nvPr/>
        </p:nvSpPr>
        <p:spPr>
          <a:xfrm>
            <a:off x="107504" y="1384956"/>
            <a:ext cx="8928992" cy="4247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400" b="0" dirty="0" smtClean="0"/>
              <a:t>Uso da mecânica dos jogos, estética e pensamento baseado em jogos para</a:t>
            </a:r>
          </a:p>
          <a:p>
            <a:r>
              <a:rPr lang="pt-BR" sz="4400" b="0" dirty="0" smtClean="0"/>
              <a:t>engajar pessoas, motivar ações, </a:t>
            </a:r>
            <a:r>
              <a:rPr lang="pt-BR" sz="4400" dirty="0" smtClean="0">
                <a:solidFill>
                  <a:srgbClr val="FF0000"/>
                </a:solidFill>
              </a:rPr>
              <a:t>promover a aprendizagem </a:t>
            </a:r>
            <a:r>
              <a:rPr lang="pt-BR" sz="4400" b="0" dirty="0" smtClean="0"/>
              <a:t>e resolver problemas</a:t>
            </a:r>
            <a:endParaRPr lang="x-none" sz="4400" b="0" smtClean="0"/>
          </a:p>
        </p:txBody>
      </p:sp>
      <p:sp>
        <p:nvSpPr>
          <p:cNvPr id="5" name="Shape 135"/>
          <p:cNvSpPr txBox="1">
            <a:spLocks/>
          </p:cNvSpPr>
          <p:nvPr/>
        </p:nvSpPr>
        <p:spPr>
          <a:xfrm>
            <a:off x="5868144" y="5632242"/>
            <a:ext cx="3096344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0" dirty="0" smtClean="0"/>
              <a:t>(</a:t>
            </a:r>
            <a:r>
              <a:rPr lang="pt-BR" sz="3200" b="0" dirty="0" err="1" smtClean="0"/>
              <a:t>Kapp</a:t>
            </a:r>
            <a:r>
              <a:rPr lang="pt-BR" sz="3200" b="0" dirty="0" smtClean="0"/>
              <a:t>, 2012)</a:t>
            </a:r>
            <a:endParaRPr lang="x-none" sz="3200" b="0" smtClean="0"/>
          </a:p>
        </p:txBody>
      </p:sp>
    </p:spTree>
    <p:extLst>
      <p:ext uri="{BB962C8B-B14F-4D97-AF65-F5344CB8AC3E}">
        <p14:creationId xmlns:p14="http://schemas.microsoft.com/office/powerpoint/2010/main" val="359891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62880" y="116632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x-none" dirty="0"/>
              <a:t>Teoria da </a:t>
            </a:r>
            <a:r>
              <a:rPr lang="x-none" dirty="0" smtClean="0"/>
              <a:t>diversão</a:t>
            </a:r>
            <a:r>
              <a:rPr lang="pt-BR" dirty="0" smtClean="0"/>
              <a:t> (</a:t>
            </a:r>
            <a:r>
              <a:rPr lang="pt-BR" dirty="0" err="1" smtClean="0"/>
              <a:t>fun</a:t>
            </a:r>
            <a:r>
              <a:rPr lang="pt-BR" dirty="0" smtClean="0"/>
              <a:t> </a:t>
            </a:r>
            <a:r>
              <a:rPr lang="pt-BR" dirty="0" err="1" smtClean="0"/>
              <a:t>theory</a:t>
            </a:r>
            <a:r>
              <a:rPr lang="pt-BR" dirty="0" smtClean="0"/>
              <a:t>)</a:t>
            </a:r>
            <a:endParaRPr lang="x-none" dirty="0"/>
          </a:p>
        </p:txBody>
      </p:sp>
      <p:sp>
        <p:nvSpPr>
          <p:cNvPr id="154" name="Shape 154">
            <a:hlinkClick r:id="rId3"/>
          </p:cNvPr>
          <p:cNvSpPr/>
          <p:nvPr/>
        </p:nvSpPr>
        <p:spPr>
          <a:xfrm>
            <a:off x="611560" y="908720"/>
            <a:ext cx="7992888" cy="56886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7" name="Shape 267"/>
          <p:cNvSpPr txBox="1"/>
          <p:nvPr/>
        </p:nvSpPr>
        <p:spPr>
          <a:xfrm>
            <a:off x="1564500" y="734750"/>
            <a:ext cx="6015000" cy="923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x-none" sz="3600" b="1"/>
              <a:t>5 portas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3" name="Shape 273"/>
          <p:cNvSpPr txBox="1"/>
          <p:nvPr/>
        </p:nvSpPr>
        <p:spPr>
          <a:xfrm>
            <a:off x="437827" y="2772375"/>
            <a:ext cx="1669799" cy="72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 b="1">
                <a:solidFill>
                  <a:srgbClr val="FF0000"/>
                </a:solidFill>
              </a:rPr>
              <a:t>Desafio</a:t>
            </a:r>
          </a:p>
        </p:txBody>
      </p:sp>
      <p:cxnSp>
        <p:nvCxnSpPr>
          <p:cNvPr id="274" name="Shape 274"/>
          <p:cNvCxnSpPr/>
          <p:nvPr/>
        </p:nvCxnSpPr>
        <p:spPr>
          <a:xfrm>
            <a:off x="2107750" y="3133125"/>
            <a:ext cx="502500" cy="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279"/>
          <p:cNvSpPr txBox="1"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Desafio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1952625" y="809625"/>
            <a:ext cx="5238750" cy="523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570648" y="1359191"/>
            <a:ext cx="4002702" cy="41396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2702024" y="389543"/>
            <a:ext cx="417423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Atualmente ....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7909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1979712" y="332656"/>
            <a:ext cx="5472608" cy="60486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58" name="Shape 358"/>
          <p:cNvSpPr txBox="1"/>
          <p:nvPr/>
        </p:nvSpPr>
        <p:spPr>
          <a:xfrm>
            <a:off x="599950" y="2772375"/>
            <a:ext cx="1507800" cy="72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Desafio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610250" y="4588225"/>
            <a:ext cx="1702499" cy="82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 sz="3000" b="1">
                <a:solidFill>
                  <a:srgbClr val="FF0000"/>
                </a:solidFill>
              </a:rPr>
              <a:t>Solução</a:t>
            </a:r>
          </a:p>
        </p:txBody>
      </p:sp>
      <p:cxnSp>
        <p:nvCxnSpPr>
          <p:cNvPr id="360" name="Shape 360"/>
          <p:cNvCxnSpPr/>
          <p:nvPr/>
        </p:nvCxnSpPr>
        <p:spPr>
          <a:xfrm>
            <a:off x="2107750" y="3133125"/>
            <a:ext cx="502500" cy="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1" name="Shape 361"/>
          <p:cNvCxnSpPr>
            <a:stCxn id="359" idx="0"/>
          </p:cNvCxnSpPr>
          <p:nvPr/>
        </p:nvCxnSpPr>
        <p:spPr>
          <a:xfrm rot="10800000" flipH="1">
            <a:off x="3461499" y="4053325"/>
            <a:ext cx="218699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Solução</a:t>
            </a:r>
          </a:p>
        </p:txBody>
      </p:sp>
      <p:sp>
        <p:nvSpPr>
          <p:cNvPr id="367" name="Shape 367"/>
          <p:cNvSpPr/>
          <p:nvPr/>
        </p:nvSpPr>
        <p:spPr>
          <a:xfrm>
            <a:off x="2667000" y="2000250"/>
            <a:ext cx="3810000" cy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2919412" y="1990725"/>
            <a:ext cx="3305175" cy="2876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366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Múltiplas opções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1607724" y="836712"/>
            <a:ext cx="5928551" cy="63281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366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Construção passo-a-passo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90" name="Shape 590"/>
          <p:cNvSpPr txBox="1"/>
          <p:nvPr/>
        </p:nvSpPr>
        <p:spPr>
          <a:xfrm>
            <a:off x="599950" y="2772375"/>
            <a:ext cx="1507800" cy="72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Desafio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2610250" y="4588225"/>
            <a:ext cx="1702499" cy="82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Solução</a:t>
            </a:r>
          </a:p>
        </p:txBody>
      </p:sp>
      <p:cxnSp>
        <p:nvCxnSpPr>
          <p:cNvPr id="592" name="Shape 592"/>
          <p:cNvCxnSpPr>
            <a:stCxn id="591" idx="0"/>
          </p:cNvCxnSpPr>
          <p:nvPr/>
        </p:nvCxnSpPr>
        <p:spPr>
          <a:xfrm rot="10800000" flipH="1">
            <a:off x="3461499" y="4053325"/>
            <a:ext cx="218699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95" name="Shape 595"/>
          <p:cNvSpPr txBox="1"/>
          <p:nvPr/>
        </p:nvSpPr>
        <p:spPr>
          <a:xfrm>
            <a:off x="6922850" y="2918300"/>
            <a:ext cx="2042699" cy="680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 sz="3000" b="1">
                <a:solidFill>
                  <a:srgbClr val="FF0000"/>
                </a:solidFill>
              </a:rPr>
              <a:t>Feedback</a:t>
            </a:r>
          </a:p>
        </p:txBody>
      </p:sp>
      <p:cxnSp>
        <p:nvCxnSpPr>
          <p:cNvPr id="596" name="Shape 596"/>
          <p:cNvCxnSpPr>
            <a:stCxn id="595" idx="1"/>
          </p:cNvCxnSpPr>
          <p:nvPr/>
        </p:nvCxnSpPr>
        <p:spPr>
          <a:xfrm rot="10800000">
            <a:off x="6549949" y="3242599"/>
            <a:ext cx="372900" cy="16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7" name="Shape 597"/>
          <p:cNvCxnSpPr/>
          <p:nvPr/>
        </p:nvCxnSpPr>
        <p:spPr>
          <a:xfrm>
            <a:off x="2107750" y="3133125"/>
            <a:ext cx="502500" cy="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225333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Métrica / </a:t>
            </a:r>
            <a:r>
              <a:rPr lang="x-none" smtClean="0"/>
              <a:t>Feedback</a:t>
            </a:r>
            <a:r>
              <a:rPr lang="pt-BR" dirty="0" smtClean="0"/>
              <a:t> Rápido</a:t>
            </a:r>
            <a:endParaRPr lang="x-none"/>
          </a:p>
        </p:txBody>
      </p:sp>
      <p:sp>
        <p:nvSpPr>
          <p:cNvPr id="603" name="Shape 603"/>
          <p:cNvSpPr/>
          <p:nvPr/>
        </p:nvSpPr>
        <p:spPr>
          <a:xfrm>
            <a:off x="2190750" y="1524000"/>
            <a:ext cx="47625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8867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2292683" y="1612567"/>
            <a:ext cx="4558633" cy="36328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602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Dicas para tomada de decisão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14352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2367427" y="1824323"/>
            <a:ext cx="4409143" cy="32093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602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Errar é humano ...</a:t>
            </a:r>
            <a:endParaRPr lang="x-none"/>
          </a:p>
        </p:txBody>
      </p:sp>
      <p:sp>
        <p:nvSpPr>
          <p:cNvPr id="4" name="Shape 602"/>
          <p:cNvSpPr txBox="1">
            <a:spLocks/>
          </p:cNvSpPr>
          <p:nvPr/>
        </p:nvSpPr>
        <p:spPr>
          <a:xfrm>
            <a:off x="457198" y="5445224"/>
            <a:ext cx="8229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ct val="30555"/>
            </a:pPr>
            <a:r>
              <a:rPr lang="pt-BR" dirty="0" smtClean="0"/>
              <a:t>E é bom saber !!!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4936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/>
        </p:nvSpPr>
        <p:spPr>
          <a:xfrm>
            <a:off x="1001700" y="400700"/>
            <a:ext cx="7140599" cy="772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x-none" sz="3600" b="1"/>
              <a:t>Notas Evolutivas</a:t>
            </a:r>
          </a:p>
        </p:txBody>
      </p:sp>
      <p:sp>
        <p:nvSpPr>
          <p:cNvPr id="666" name="Shape 666"/>
          <p:cNvSpPr/>
          <p:nvPr/>
        </p:nvSpPr>
        <p:spPr>
          <a:xfrm>
            <a:off x="2413443" y="1818993"/>
            <a:ext cx="4317112" cy="43075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550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737564" y="2603052"/>
            <a:ext cx="1668870" cy="16518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Shape 135"/>
          <p:cNvSpPr txBox="1">
            <a:spLocks/>
          </p:cNvSpPr>
          <p:nvPr/>
        </p:nvSpPr>
        <p:spPr>
          <a:xfrm>
            <a:off x="2702024" y="389543"/>
            <a:ext cx="417423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Atualmente ....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2397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61" name="Shape 461"/>
          <p:cNvSpPr txBox="1"/>
          <p:nvPr/>
        </p:nvSpPr>
        <p:spPr>
          <a:xfrm>
            <a:off x="599950" y="2772375"/>
            <a:ext cx="1507800" cy="72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Desafio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2610250" y="4588225"/>
            <a:ext cx="1702499" cy="82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Solução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2107750" y="3133125"/>
            <a:ext cx="502500" cy="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>
            <a:stCxn id="462" idx="0"/>
          </p:cNvCxnSpPr>
          <p:nvPr/>
        </p:nvCxnSpPr>
        <p:spPr>
          <a:xfrm rot="10800000" flipH="1">
            <a:off x="3461499" y="4053325"/>
            <a:ext cx="218699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5" name="Shape 465"/>
          <p:cNvSpPr txBox="1"/>
          <p:nvPr/>
        </p:nvSpPr>
        <p:spPr>
          <a:xfrm>
            <a:off x="4701700" y="4588225"/>
            <a:ext cx="2610300" cy="534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 sz="3000" b="1">
                <a:solidFill>
                  <a:srgbClr val="FF0000"/>
                </a:solidFill>
              </a:rPr>
              <a:t>Recompensa</a:t>
            </a:r>
          </a:p>
        </p:txBody>
      </p:sp>
      <p:cxnSp>
        <p:nvCxnSpPr>
          <p:cNvPr id="466" name="Shape 466"/>
          <p:cNvCxnSpPr/>
          <p:nvPr/>
        </p:nvCxnSpPr>
        <p:spPr>
          <a:xfrm>
            <a:off x="5317775" y="4036975"/>
            <a:ext cx="178500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702"/>
          <p:cNvSpPr txBox="1"/>
          <p:nvPr/>
        </p:nvSpPr>
        <p:spPr>
          <a:xfrm>
            <a:off x="6922850" y="2918300"/>
            <a:ext cx="2042699" cy="680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Feedback</a:t>
            </a:r>
          </a:p>
        </p:txBody>
      </p:sp>
      <p:cxnSp>
        <p:nvCxnSpPr>
          <p:cNvPr id="10" name="Shape 703"/>
          <p:cNvCxnSpPr>
            <a:stCxn id="9" idx="1"/>
          </p:cNvCxnSpPr>
          <p:nvPr/>
        </p:nvCxnSpPr>
        <p:spPr>
          <a:xfrm rot="10800000">
            <a:off x="6549949" y="3242599"/>
            <a:ext cx="372900" cy="16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Recompensa</a:t>
            </a:r>
          </a:p>
        </p:txBody>
      </p:sp>
      <p:sp>
        <p:nvSpPr>
          <p:cNvPr id="472" name="Shape 472"/>
          <p:cNvSpPr/>
          <p:nvPr/>
        </p:nvSpPr>
        <p:spPr>
          <a:xfrm>
            <a:off x="1619250" y="1771650"/>
            <a:ext cx="5905500" cy="3314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1475656" y="1556792"/>
            <a:ext cx="6120680" cy="49685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471"/>
          <p:cNvSpPr txBox="1">
            <a:spLocks noGrp="1"/>
          </p:cNvSpPr>
          <p:nvPr>
            <p:ph type="title"/>
          </p:nvPr>
        </p:nvSpPr>
        <p:spPr>
          <a:xfrm>
            <a:off x="457200" y="408177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Motivar a realização de ações desejáveis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1714500" y="1285875"/>
            <a:ext cx="571500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0" name="Shape 710"/>
          <p:cNvSpPr txBox="1"/>
          <p:nvPr/>
        </p:nvSpPr>
        <p:spPr>
          <a:xfrm>
            <a:off x="599950" y="2772375"/>
            <a:ext cx="1507800" cy="729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Desafio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2610250" y="4588225"/>
            <a:ext cx="1702499" cy="82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Solução</a:t>
            </a:r>
          </a:p>
        </p:txBody>
      </p:sp>
      <p:cxnSp>
        <p:nvCxnSpPr>
          <p:cNvPr id="712" name="Shape 712"/>
          <p:cNvCxnSpPr>
            <a:stCxn id="711" idx="0"/>
          </p:cNvCxnSpPr>
          <p:nvPr/>
        </p:nvCxnSpPr>
        <p:spPr>
          <a:xfrm rot="10800000" flipH="1">
            <a:off x="3461499" y="4053325"/>
            <a:ext cx="218699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3" name="Shape 713"/>
          <p:cNvSpPr txBox="1"/>
          <p:nvPr/>
        </p:nvSpPr>
        <p:spPr>
          <a:xfrm>
            <a:off x="4701700" y="4588225"/>
            <a:ext cx="2610300" cy="534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Recompensa</a:t>
            </a:r>
          </a:p>
        </p:txBody>
      </p:sp>
      <p:cxnSp>
        <p:nvCxnSpPr>
          <p:cNvPr id="714" name="Shape 714"/>
          <p:cNvCxnSpPr/>
          <p:nvPr/>
        </p:nvCxnSpPr>
        <p:spPr>
          <a:xfrm>
            <a:off x="5317775" y="4036975"/>
            <a:ext cx="178500" cy="53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5" name="Shape 715"/>
          <p:cNvSpPr txBox="1"/>
          <p:nvPr/>
        </p:nvSpPr>
        <p:spPr>
          <a:xfrm>
            <a:off x="6922850" y="2918300"/>
            <a:ext cx="2042699" cy="680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x-none" sz="3000"/>
              <a:t>Feedback</a:t>
            </a:r>
          </a:p>
        </p:txBody>
      </p:sp>
      <p:cxnSp>
        <p:nvCxnSpPr>
          <p:cNvPr id="716" name="Shape 716"/>
          <p:cNvCxnSpPr>
            <a:stCxn id="715" idx="1"/>
          </p:cNvCxnSpPr>
          <p:nvPr/>
        </p:nvCxnSpPr>
        <p:spPr>
          <a:xfrm rot="10800000">
            <a:off x="6549949" y="3242599"/>
            <a:ext cx="372900" cy="16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7" name="Shape 717"/>
          <p:cNvCxnSpPr/>
          <p:nvPr/>
        </p:nvCxnSpPr>
        <p:spPr>
          <a:xfrm>
            <a:off x="2107750" y="3133125"/>
            <a:ext cx="502500" cy="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8" name="Shape 718"/>
          <p:cNvSpPr txBox="1"/>
          <p:nvPr/>
        </p:nvSpPr>
        <p:spPr>
          <a:xfrm>
            <a:off x="2958900" y="1378075"/>
            <a:ext cx="3323400" cy="583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x-none" sz="3000" b="1">
                <a:solidFill>
                  <a:srgbClr val="FF0000"/>
                </a:solidFill>
              </a:rPr>
              <a:t>Reconhecimento</a:t>
            </a:r>
          </a:p>
        </p:txBody>
      </p:sp>
      <p:cxnSp>
        <p:nvCxnSpPr>
          <p:cNvPr id="719" name="Shape 719"/>
          <p:cNvCxnSpPr>
            <a:endCxn id="718" idx="2"/>
          </p:cNvCxnSpPr>
          <p:nvPr/>
        </p:nvCxnSpPr>
        <p:spPr>
          <a:xfrm>
            <a:off x="4620600" y="1961875"/>
            <a:ext cx="0" cy="502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Reconhecimento</a:t>
            </a:r>
          </a:p>
        </p:txBody>
      </p:sp>
      <p:sp>
        <p:nvSpPr>
          <p:cNvPr id="725" name="Shape 725"/>
          <p:cNvSpPr/>
          <p:nvPr/>
        </p:nvSpPr>
        <p:spPr>
          <a:xfrm>
            <a:off x="2190750" y="1676400"/>
            <a:ext cx="4762500" cy="350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731470" y="545789"/>
            <a:ext cx="7681059" cy="57664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763688" y="2000250"/>
            <a:ext cx="5289376" cy="41650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471"/>
          <p:cNvSpPr txBox="1">
            <a:spLocks noGrp="1"/>
          </p:cNvSpPr>
          <p:nvPr>
            <p:ph type="title"/>
          </p:nvPr>
        </p:nvSpPr>
        <p:spPr>
          <a:xfrm>
            <a:off x="457200" y="408177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Permite criar comunidades de prática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2648322" y="1052736"/>
            <a:ext cx="4155926" cy="58052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457200" y="314103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Competição saudável</a:t>
            </a:r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395536" y="2708920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Resumindo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3599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604799" y="1196752"/>
            <a:ext cx="6076026" cy="51143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2702024" y="389543"/>
            <a:ext cx="4174232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Atualmente ....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5792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2281237" y="1443037"/>
            <a:ext cx="4581525" cy="3971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O que não é </a:t>
            </a:r>
            <a:r>
              <a:rPr lang="pt-BR" dirty="0" err="1"/>
              <a:t>G</a:t>
            </a:r>
            <a:r>
              <a:rPr lang="pt-BR" dirty="0" err="1" smtClean="0"/>
              <a:t>amificação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4194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683568" y="476672"/>
            <a:ext cx="7704856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Aprender usando um jogo</a:t>
            </a:r>
            <a:endParaRPr lang="x-none"/>
          </a:p>
        </p:txBody>
      </p:sp>
      <p:sp>
        <p:nvSpPr>
          <p:cNvPr id="4" name="Shape 512"/>
          <p:cNvSpPr/>
          <p:nvPr/>
        </p:nvSpPr>
        <p:spPr>
          <a:xfrm>
            <a:off x="0" y="1586756"/>
            <a:ext cx="9144000" cy="52647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Shape 573"/>
          <p:cNvSpPr/>
          <p:nvPr/>
        </p:nvSpPr>
        <p:spPr>
          <a:xfrm>
            <a:off x="395536" y="332656"/>
            <a:ext cx="1210643" cy="977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6665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35496" y="0"/>
            <a:ext cx="4320480" cy="6021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4572000" y="1484784"/>
            <a:ext cx="4464496" cy="350862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indent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Medalhas, pontos e reconhecimento oferecidos sem planejamento instrucional adequado</a:t>
            </a:r>
            <a:endParaRPr lang="x-none"/>
          </a:p>
        </p:txBody>
      </p:sp>
      <p:sp>
        <p:nvSpPr>
          <p:cNvPr id="4" name="Shape 573"/>
          <p:cNvSpPr/>
          <p:nvPr/>
        </p:nvSpPr>
        <p:spPr>
          <a:xfrm>
            <a:off x="6300192" y="310494"/>
            <a:ext cx="1210643" cy="977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57515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878904" y="980728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“</a:t>
            </a:r>
            <a:r>
              <a:rPr lang="pt-BR" dirty="0" err="1" smtClean="0"/>
              <a:t>Trivialização</a:t>
            </a:r>
            <a:r>
              <a:rPr lang="pt-BR" dirty="0" smtClean="0"/>
              <a:t>” da aprendizagem</a:t>
            </a:r>
            <a:endParaRPr lang="x-none"/>
          </a:p>
        </p:txBody>
      </p:sp>
      <p:sp>
        <p:nvSpPr>
          <p:cNvPr id="4" name="Shape 79"/>
          <p:cNvSpPr/>
          <p:nvPr/>
        </p:nvSpPr>
        <p:spPr>
          <a:xfrm>
            <a:off x="2078972" y="2204864"/>
            <a:ext cx="4762500" cy="3295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Shape 80"/>
          <p:cNvSpPr txBox="1"/>
          <p:nvPr/>
        </p:nvSpPr>
        <p:spPr>
          <a:xfrm>
            <a:off x="4209347" y="4342639"/>
            <a:ext cx="611699" cy="47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x-none" sz="2400" b="1"/>
              <a:t>10</a:t>
            </a:r>
          </a:p>
        </p:txBody>
      </p:sp>
      <p:sp>
        <p:nvSpPr>
          <p:cNvPr id="6" name="Shape 573"/>
          <p:cNvSpPr/>
          <p:nvPr/>
        </p:nvSpPr>
        <p:spPr>
          <a:xfrm>
            <a:off x="251520" y="776400"/>
            <a:ext cx="1210643" cy="9778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77337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4"/>
          <p:cNvSpPr txBox="1">
            <a:spLocks noGrp="1"/>
          </p:cNvSpPr>
          <p:nvPr>
            <p:ph type="title"/>
          </p:nvPr>
        </p:nvSpPr>
        <p:spPr>
          <a:xfrm>
            <a:off x="1462162" y="548680"/>
            <a:ext cx="7574333" cy="1292631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indent="0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Perfeito para qualquer situação de aprendizagem</a:t>
            </a:r>
            <a:endParaRPr lang="x-none"/>
          </a:p>
        </p:txBody>
      </p:sp>
      <p:sp>
        <p:nvSpPr>
          <p:cNvPr id="5" name="Shape 573"/>
          <p:cNvSpPr/>
          <p:nvPr/>
        </p:nvSpPr>
        <p:spPr>
          <a:xfrm>
            <a:off x="251520" y="776400"/>
            <a:ext cx="1210643" cy="9778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318"/>
          <p:cNvSpPr/>
          <p:nvPr/>
        </p:nvSpPr>
        <p:spPr>
          <a:xfrm>
            <a:off x="856841" y="1916832"/>
            <a:ext cx="7236296" cy="45996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7301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4"/>
          <p:cNvSpPr txBox="1">
            <a:spLocks noGrp="1"/>
          </p:cNvSpPr>
          <p:nvPr>
            <p:ph type="title"/>
          </p:nvPr>
        </p:nvSpPr>
        <p:spPr>
          <a:xfrm>
            <a:off x="971600" y="446423"/>
            <a:ext cx="2973016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Novidade</a:t>
            </a:r>
            <a:endParaRPr lang="x-none"/>
          </a:p>
        </p:txBody>
      </p:sp>
      <p:sp>
        <p:nvSpPr>
          <p:cNvPr id="5" name="Shape 573"/>
          <p:cNvSpPr/>
          <p:nvPr/>
        </p:nvSpPr>
        <p:spPr>
          <a:xfrm>
            <a:off x="251520" y="260648"/>
            <a:ext cx="1210643" cy="9778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724"/>
          <p:cNvSpPr txBox="1">
            <a:spLocks/>
          </p:cNvSpPr>
          <p:nvPr/>
        </p:nvSpPr>
        <p:spPr>
          <a:xfrm>
            <a:off x="124027" y="1772816"/>
            <a:ext cx="8840461" cy="4062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Clr>
                <a:srgbClr val="000000"/>
              </a:buClr>
              <a:buFont typeface="Wingdings" pitchFamily="2" charset="2"/>
              <a:buChar char="ü"/>
            </a:pPr>
            <a:r>
              <a:rPr lang="pt-BR" b="0" dirty="0" smtClean="0"/>
              <a:t>Apesar do termo ter se tornado conhecido mais recentemente. A </a:t>
            </a:r>
            <a:r>
              <a:rPr lang="pt-BR" b="0" dirty="0" err="1" smtClean="0"/>
              <a:t>gamificação</a:t>
            </a:r>
            <a:r>
              <a:rPr lang="pt-BR" b="0" dirty="0" smtClean="0"/>
              <a:t> é utilizada a séculos.</a:t>
            </a:r>
          </a:p>
          <a:p>
            <a:pPr marL="571500" indent="-571500">
              <a:buClr>
                <a:srgbClr val="000000"/>
              </a:buClr>
              <a:buFont typeface="Wingdings" pitchFamily="2" charset="2"/>
              <a:buChar char="ü"/>
            </a:pPr>
            <a:endParaRPr lang="pt-BR" b="0" dirty="0"/>
          </a:p>
          <a:p>
            <a:pPr marL="571500" indent="-571500">
              <a:buClr>
                <a:srgbClr val="000000"/>
              </a:buClr>
              <a:buFont typeface="Wingdings" pitchFamily="2" charset="2"/>
              <a:buChar char="ü"/>
            </a:pPr>
            <a:r>
              <a:rPr lang="pt-BR" b="0" dirty="0" smtClean="0"/>
              <a:t>A diferença é a forma como estes elementos estão sendo utilizados de maneira muito mais coesa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6814770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/>
        </p:nvSpPr>
        <p:spPr>
          <a:xfrm>
            <a:off x="1475656" y="9108"/>
            <a:ext cx="5832648" cy="67413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8"/>
          <p:cNvSpPr/>
          <p:nvPr/>
        </p:nvSpPr>
        <p:spPr>
          <a:xfrm>
            <a:off x="-5202" y="-27384"/>
            <a:ext cx="1696882" cy="23232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724"/>
          <p:cNvSpPr txBox="1">
            <a:spLocks noGrp="1"/>
          </p:cNvSpPr>
          <p:nvPr>
            <p:ph type="title"/>
          </p:nvPr>
        </p:nvSpPr>
        <p:spPr>
          <a:xfrm>
            <a:off x="395536" y="2636912"/>
            <a:ext cx="8229600" cy="184662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pt-BR" dirty="0" smtClean="0"/>
              <a:t>Propor uma aula </a:t>
            </a:r>
            <a:r>
              <a:rPr lang="pt-BR" dirty="0" err="1" smtClean="0"/>
              <a:t>gamificada</a:t>
            </a:r>
            <a:r>
              <a:rPr lang="pt-BR" dirty="0" smtClean="0"/>
              <a:t> baseada na Aula 4</a:t>
            </a:r>
            <a:br>
              <a:rPr lang="pt-BR" dirty="0" smtClean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4924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2667000" y="2000250"/>
            <a:ext cx="3810000" cy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Shape 135"/>
          <p:cNvSpPr txBox="1">
            <a:spLocks/>
          </p:cNvSpPr>
          <p:nvPr/>
        </p:nvSpPr>
        <p:spPr>
          <a:xfrm>
            <a:off x="1763688" y="4706591"/>
            <a:ext cx="5112568" cy="73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/>
              <a:t>O que está diferente?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427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x-none"/>
              <a:t>Geração Y</a:t>
            </a:r>
          </a:p>
        </p:txBody>
      </p:sp>
      <p:sp>
        <p:nvSpPr>
          <p:cNvPr id="205" name="Shape 205"/>
          <p:cNvSpPr/>
          <p:nvPr/>
        </p:nvSpPr>
        <p:spPr>
          <a:xfrm>
            <a:off x="457200" y="1417637"/>
            <a:ext cx="3869419" cy="28782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6" name="Shape 206"/>
          <p:cNvSpPr/>
          <p:nvPr/>
        </p:nvSpPr>
        <p:spPr>
          <a:xfrm>
            <a:off x="4505937" y="3361101"/>
            <a:ext cx="4500586" cy="33765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07" name="Shape 207"/>
          <p:cNvSpPr/>
          <p:nvPr/>
        </p:nvSpPr>
        <p:spPr>
          <a:xfrm>
            <a:off x="4505937" y="529337"/>
            <a:ext cx="4213875" cy="30104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08" name="Shape 208"/>
          <p:cNvSpPr/>
          <p:nvPr/>
        </p:nvSpPr>
        <p:spPr>
          <a:xfrm>
            <a:off x="866875" y="4097228"/>
            <a:ext cx="2857500" cy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077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4464"/>
            <a:ext cx="9144002" cy="68490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2221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355</Words>
  <Application>Microsoft Office PowerPoint</Application>
  <PresentationFormat>Apresentação na tela (4:3)</PresentationFormat>
  <Paragraphs>116</Paragraphs>
  <Slides>67</Slides>
  <Notes>61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Courier New</vt:lpstr>
      <vt:lpstr>Trebuchet MS</vt:lpstr>
      <vt:lpstr>Wingdings</vt:lpstr>
      <vt:lpstr/>
      <vt:lpstr/>
      <vt:lpstr/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Geração 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Ou seja, ESTUDAR não é atrativo, muito menos motivador</vt:lpstr>
      <vt:lpstr>  E o Resultado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percepção do povo brasileiro sobre a qualidade da educação básica segundo o Ibope:   25% avaliam a educação básica pública como ótima e boa 45% a avaliam como regular/satisfatória 28% apenas acredita que a situação do ensino público é péssima ou ruim.    Fonte: http://www.cepae.ufg.br/pages/9488</vt:lpstr>
      <vt:lpstr>  E como você pode auxiliar</vt:lpstr>
      <vt:lpstr>Criando atividades que façam com que a educação seja tão atrativa e motivadora quanto outras mídias</vt:lpstr>
      <vt:lpstr>Gamificação </vt:lpstr>
      <vt:lpstr>Apresentação do PowerPoint</vt:lpstr>
      <vt:lpstr>Apresentação do PowerPoint</vt:lpstr>
      <vt:lpstr>Apresentação do PowerPoint</vt:lpstr>
      <vt:lpstr>Desafio</vt:lpstr>
      <vt:lpstr>Apresentação do PowerPoint</vt:lpstr>
      <vt:lpstr>Apresentação do PowerPoint</vt:lpstr>
      <vt:lpstr>Feedback</vt:lpstr>
      <vt:lpstr>Resultados Quantificáveis</vt:lpstr>
      <vt:lpstr>Gamificação </vt:lpstr>
      <vt:lpstr>Teoria da diversão (fun theory)</vt:lpstr>
      <vt:lpstr>Apresentação do PowerPoint</vt:lpstr>
      <vt:lpstr>Apresentação do PowerPoint</vt:lpstr>
      <vt:lpstr>Desafio</vt:lpstr>
      <vt:lpstr>Apresentação do PowerPoint</vt:lpstr>
      <vt:lpstr>Apresentação do PowerPoint</vt:lpstr>
      <vt:lpstr>Apresentação do PowerPoint</vt:lpstr>
      <vt:lpstr>Solução</vt:lpstr>
      <vt:lpstr>Múltiplas opções</vt:lpstr>
      <vt:lpstr>Construção passo-a-passo</vt:lpstr>
      <vt:lpstr>Apresentação do PowerPoint</vt:lpstr>
      <vt:lpstr>Métrica / Feedback Rápido</vt:lpstr>
      <vt:lpstr>Dicas para tomada de decisão</vt:lpstr>
      <vt:lpstr>Errar é humano ...</vt:lpstr>
      <vt:lpstr>Apresentação do PowerPoint</vt:lpstr>
      <vt:lpstr>Apresentação do PowerPoint</vt:lpstr>
      <vt:lpstr>Recompensa</vt:lpstr>
      <vt:lpstr>Motivar a realização de ações desejáveis</vt:lpstr>
      <vt:lpstr>Apresentação do PowerPoint</vt:lpstr>
      <vt:lpstr>Reconhecimento</vt:lpstr>
      <vt:lpstr>Apresentação do PowerPoint</vt:lpstr>
      <vt:lpstr>Permite criar comunidades de prática</vt:lpstr>
      <vt:lpstr>Competição saudável</vt:lpstr>
      <vt:lpstr>Resumindo</vt:lpstr>
      <vt:lpstr>Apresentação do PowerPoint</vt:lpstr>
      <vt:lpstr>O que não é Gamificação</vt:lpstr>
      <vt:lpstr>Aprender usando um jogo</vt:lpstr>
      <vt:lpstr>Medalhas, pontos e reconhecimento oferecidos sem planejamento instrucional adequado</vt:lpstr>
      <vt:lpstr>“Trivialização” da aprendizagem</vt:lpstr>
      <vt:lpstr>Perfeito para qualquer situação de aprendizagem</vt:lpstr>
      <vt:lpstr>Novidade</vt:lpstr>
      <vt:lpstr>Apresentação do PowerPoint</vt:lpstr>
      <vt:lpstr>Propor uma aula gamificada baseada na Aula 4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Seiji</dc:creator>
  <cp:lastModifiedBy>seiji isotani</cp:lastModifiedBy>
  <cp:revision>35</cp:revision>
  <dcterms:modified xsi:type="dcterms:W3CDTF">2015-09-27T23:16:56Z</dcterms:modified>
</cp:coreProperties>
</file>