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2"/>
  </p:notesMasterIdLst>
  <p:sldIdLst>
    <p:sldId id="284" r:id="rId2"/>
    <p:sldId id="285" r:id="rId3"/>
    <p:sldId id="257" r:id="rId4"/>
    <p:sldId id="294" r:id="rId5"/>
    <p:sldId id="295" r:id="rId6"/>
    <p:sldId id="293" r:id="rId7"/>
    <p:sldId id="286" r:id="rId8"/>
    <p:sldId id="296" r:id="rId9"/>
    <p:sldId id="297" r:id="rId10"/>
    <p:sldId id="288" r:id="rId11"/>
    <p:sldId id="287" r:id="rId12"/>
    <p:sldId id="292" r:id="rId13"/>
    <p:sldId id="290" r:id="rId14"/>
    <p:sldId id="291" r:id="rId15"/>
    <p:sldId id="259" r:id="rId16"/>
    <p:sldId id="299" r:id="rId17"/>
    <p:sldId id="283" r:id="rId18"/>
    <p:sldId id="260" r:id="rId19"/>
    <p:sldId id="298" r:id="rId20"/>
    <p:sldId id="30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6C684D-A8A0-47DE-AF2F-DFF9F398AEE7}" type="doc">
      <dgm:prSet loTypeId="urn:microsoft.com/office/officeart/2005/8/layout/bProcess2" loCatId="process" qsTypeId="urn:microsoft.com/office/officeart/2005/8/quickstyle/3d1" qsCatId="3D" csTypeId="urn:microsoft.com/office/officeart/2005/8/colors/colorful1" csCatId="colorful" phldr="1"/>
      <dgm:spPr/>
    </dgm:pt>
    <dgm:pt modelId="{5E0A3201-5893-4FD1-AD4E-EEEE3DC11E4E}">
      <dgm:prSet phldrT="[Texto]" custT="1"/>
      <dgm:spPr/>
      <dgm:t>
        <a:bodyPr/>
        <a:lstStyle/>
        <a:p>
          <a:r>
            <a:rPr lang="pt-BR" sz="1800" dirty="0" smtClean="0"/>
            <a:t>Resultados do paciente</a:t>
          </a:r>
          <a:endParaRPr lang="pt-BR" sz="1800" dirty="0"/>
        </a:p>
      </dgm:t>
    </dgm:pt>
    <dgm:pt modelId="{CC30F4FE-F582-4687-9E22-993A7B3353A8}" type="parTrans" cxnId="{687020D0-A5D8-407E-9D24-57A347C5A8A5}">
      <dgm:prSet/>
      <dgm:spPr/>
      <dgm:t>
        <a:bodyPr/>
        <a:lstStyle/>
        <a:p>
          <a:endParaRPr lang="pt-BR" sz="2400"/>
        </a:p>
      </dgm:t>
    </dgm:pt>
    <dgm:pt modelId="{8CC0CB2B-6B6D-439E-AD6B-7D996EA279C5}" type="sibTrans" cxnId="{687020D0-A5D8-407E-9D24-57A347C5A8A5}">
      <dgm:prSet/>
      <dgm:spPr/>
      <dgm:t>
        <a:bodyPr/>
        <a:lstStyle/>
        <a:p>
          <a:endParaRPr lang="pt-BR" sz="2400"/>
        </a:p>
      </dgm:t>
    </dgm:pt>
    <dgm:pt modelId="{D281B601-C79F-43D8-8620-FF5DC8FA41DA}">
      <dgm:prSet phldrT="[Texto]" custT="1"/>
      <dgm:spPr/>
      <dgm:t>
        <a:bodyPr/>
        <a:lstStyle/>
        <a:p>
          <a:r>
            <a:rPr lang="pt-BR" sz="1800" dirty="0" smtClean="0"/>
            <a:t>Readmissões</a:t>
          </a:r>
          <a:endParaRPr lang="pt-BR" sz="1800" dirty="0"/>
        </a:p>
      </dgm:t>
    </dgm:pt>
    <dgm:pt modelId="{7A056B67-CE0D-4E8B-8537-333637043828}" type="parTrans" cxnId="{448DC632-C2CC-435C-84C9-95DCC5700E73}">
      <dgm:prSet/>
      <dgm:spPr/>
      <dgm:t>
        <a:bodyPr/>
        <a:lstStyle/>
        <a:p>
          <a:endParaRPr lang="pt-BR" sz="2400"/>
        </a:p>
      </dgm:t>
    </dgm:pt>
    <dgm:pt modelId="{86FBE04F-D764-4407-875F-3F59E43ECF2B}" type="sibTrans" cxnId="{448DC632-C2CC-435C-84C9-95DCC5700E73}">
      <dgm:prSet/>
      <dgm:spPr/>
      <dgm:t>
        <a:bodyPr/>
        <a:lstStyle/>
        <a:p>
          <a:endParaRPr lang="pt-BR" sz="2400"/>
        </a:p>
      </dgm:t>
    </dgm:pt>
    <dgm:pt modelId="{4FF268B0-EC28-4E35-B22D-2682C7AFD0CF}">
      <dgm:prSet phldrT="[Texto]" custT="1"/>
      <dgm:spPr/>
      <dgm:t>
        <a:bodyPr/>
        <a:lstStyle/>
        <a:p>
          <a:r>
            <a:rPr lang="pt-BR" sz="2000" dirty="0" smtClean="0"/>
            <a:t>Custo</a:t>
          </a:r>
          <a:endParaRPr lang="pt-BR" sz="2000" dirty="0"/>
        </a:p>
      </dgm:t>
    </dgm:pt>
    <dgm:pt modelId="{FABC1384-62A3-4689-8E51-5128F45688D5}" type="parTrans" cxnId="{9BB00C09-B71E-4172-9121-3FACB1A655A0}">
      <dgm:prSet/>
      <dgm:spPr/>
      <dgm:t>
        <a:bodyPr/>
        <a:lstStyle/>
        <a:p>
          <a:endParaRPr lang="pt-BR" sz="2400"/>
        </a:p>
      </dgm:t>
    </dgm:pt>
    <dgm:pt modelId="{D2D7EEB8-06DE-4F9E-9852-D0A93F3E7189}" type="sibTrans" cxnId="{9BB00C09-B71E-4172-9121-3FACB1A655A0}">
      <dgm:prSet/>
      <dgm:spPr/>
      <dgm:t>
        <a:bodyPr/>
        <a:lstStyle/>
        <a:p>
          <a:endParaRPr lang="pt-BR" sz="2400"/>
        </a:p>
      </dgm:t>
    </dgm:pt>
    <dgm:pt modelId="{45F7F327-DD53-4EA7-BE91-A521732F5D8F}">
      <dgm:prSet phldrT="[Texto]" custT="1"/>
      <dgm:spPr/>
      <dgm:t>
        <a:bodyPr/>
        <a:lstStyle/>
        <a:p>
          <a:r>
            <a:rPr lang="pt-BR" sz="2000" dirty="0" smtClean="0"/>
            <a:t>Estado de saúde</a:t>
          </a:r>
          <a:endParaRPr lang="pt-BR" sz="2000" dirty="0"/>
        </a:p>
      </dgm:t>
    </dgm:pt>
    <dgm:pt modelId="{50202592-BE64-416E-A462-E0DB97637934}" type="parTrans" cxnId="{4F06DE78-8F02-460D-BCB4-A4430A198197}">
      <dgm:prSet/>
      <dgm:spPr/>
      <dgm:t>
        <a:bodyPr/>
        <a:lstStyle/>
        <a:p>
          <a:endParaRPr lang="pt-BR" sz="2400"/>
        </a:p>
      </dgm:t>
    </dgm:pt>
    <dgm:pt modelId="{2BC1AC24-9C8C-4853-A9BD-C62B20276CAA}" type="sibTrans" cxnId="{4F06DE78-8F02-460D-BCB4-A4430A198197}">
      <dgm:prSet/>
      <dgm:spPr/>
      <dgm:t>
        <a:bodyPr/>
        <a:lstStyle/>
        <a:p>
          <a:endParaRPr lang="pt-BR" sz="2400"/>
        </a:p>
      </dgm:t>
    </dgm:pt>
    <dgm:pt modelId="{9A2C599C-8432-4C76-9866-0B63C321D11A}">
      <dgm:prSet phldrT="[Texto]" custT="1"/>
      <dgm:spPr/>
      <dgm:t>
        <a:bodyPr/>
        <a:lstStyle/>
        <a:p>
          <a:r>
            <a:rPr lang="pt-BR" sz="2000" dirty="0" smtClean="0"/>
            <a:t>Complicações</a:t>
          </a:r>
          <a:endParaRPr lang="pt-BR" sz="2000" dirty="0"/>
        </a:p>
      </dgm:t>
    </dgm:pt>
    <dgm:pt modelId="{B4B2FD49-CC8D-45C4-A99D-28D9EEDE904B}" type="parTrans" cxnId="{B28ECA65-63B9-47BC-A979-F50EBECFC517}">
      <dgm:prSet/>
      <dgm:spPr/>
      <dgm:t>
        <a:bodyPr/>
        <a:lstStyle/>
        <a:p>
          <a:endParaRPr lang="pt-BR" sz="2400"/>
        </a:p>
      </dgm:t>
    </dgm:pt>
    <dgm:pt modelId="{2EA0A215-04BE-43EE-828B-3F0B649C7609}" type="sibTrans" cxnId="{B28ECA65-63B9-47BC-A979-F50EBECFC517}">
      <dgm:prSet/>
      <dgm:spPr/>
      <dgm:t>
        <a:bodyPr/>
        <a:lstStyle/>
        <a:p>
          <a:endParaRPr lang="pt-BR" sz="2400"/>
        </a:p>
      </dgm:t>
    </dgm:pt>
    <dgm:pt modelId="{99359133-5BD0-4A2D-9E02-D6C114231C86}">
      <dgm:prSet phldrT="[Texto]" custT="1"/>
      <dgm:spPr/>
      <dgm:t>
        <a:bodyPr/>
        <a:lstStyle/>
        <a:p>
          <a:r>
            <a:rPr lang="pt-BR" sz="1600" dirty="0" smtClean="0"/>
            <a:t>Satisfação do paciente</a:t>
          </a:r>
          <a:endParaRPr lang="pt-BR" sz="1600" dirty="0"/>
        </a:p>
      </dgm:t>
    </dgm:pt>
    <dgm:pt modelId="{32DD9CA1-F85D-42CA-B71E-B141CFEFE421}" type="parTrans" cxnId="{E516B182-F553-4B13-83C1-F1264BBE9E05}">
      <dgm:prSet/>
      <dgm:spPr/>
      <dgm:t>
        <a:bodyPr/>
        <a:lstStyle/>
        <a:p>
          <a:endParaRPr lang="pt-BR" sz="2400"/>
        </a:p>
      </dgm:t>
    </dgm:pt>
    <dgm:pt modelId="{A82D2E3F-73B9-41A2-8166-54EA63FB43C0}" type="sibTrans" cxnId="{E516B182-F553-4B13-83C1-F1264BBE9E05}">
      <dgm:prSet/>
      <dgm:spPr/>
      <dgm:t>
        <a:bodyPr/>
        <a:lstStyle/>
        <a:p>
          <a:endParaRPr lang="pt-BR" sz="2400"/>
        </a:p>
      </dgm:t>
    </dgm:pt>
    <dgm:pt modelId="{0A90B4D7-3918-4C86-9387-4A979145283D}" type="pres">
      <dgm:prSet presAssocID="{916C684D-A8A0-47DE-AF2F-DFF9F398AEE7}" presName="diagram" presStyleCnt="0">
        <dgm:presLayoutVars>
          <dgm:dir/>
          <dgm:resizeHandles/>
        </dgm:presLayoutVars>
      </dgm:prSet>
      <dgm:spPr/>
    </dgm:pt>
    <dgm:pt modelId="{00437515-1D1C-4E87-ADB2-3507CACC4DEF}" type="pres">
      <dgm:prSet presAssocID="{5E0A3201-5893-4FD1-AD4E-EEEE3DC11E4E}" presName="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FDAFDC-0EAE-46FA-A016-8FA02B887D5B}" type="pres">
      <dgm:prSet presAssocID="{8CC0CB2B-6B6D-439E-AD6B-7D996EA279C5}" presName="sibTrans" presStyleLbl="sibTrans2D1" presStyleIdx="0" presStyleCnt="5"/>
      <dgm:spPr/>
      <dgm:t>
        <a:bodyPr/>
        <a:lstStyle/>
        <a:p>
          <a:endParaRPr lang="pt-BR"/>
        </a:p>
      </dgm:t>
    </dgm:pt>
    <dgm:pt modelId="{AE8F9E58-A3A1-4C22-A6F2-2EDBF8F1F6A2}" type="pres">
      <dgm:prSet presAssocID="{99359133-5BD0-4A2D-9E02-D6C114231C86}" presName="middleNode" presStyleCnt="0"/>
      <dgm:spPr/>
    </dgm:pt>
    <dgm:pt modelId="{D043627E-48E9-4014-BBDC-255652A9A003}" type="pres">
      <dgm:prSet presAssocID="{99359133-5BD0-4A2D-9E02-D6C114231C86}" presName="padding" presStyleLbl="node1" presStyleIdx="0" presStyleCnt="6"/>
      <dgm:spPr/>
    </dgm:pt>
    <dgm:pt modelId="{9AC8DA2B-EAE8-4798-B1DE-F04A651DA695}" type="pres">
      <dgm:prSet presAssocID="{99359133-5BD0-4A2D-9E02-D6C114231C86}" presName="shape" presStyleLbl="node1" presStyleIdx="1" presStyleCnt="6" custScaleX="120043" custScaleY="1203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64B02A-BA5C-46B7-AF98-48709B1B1024}" type="pres">
      <dgm:prSet presAssocID="{A82D2E3F-73B9-41A2-8166-54EA63FB43C0}" presName="sibTrans" presStyleLbl="sibTrans2D1" presStyleIdx="1" presStyleCnt="5"/>
      <dgm:spPr/>
      <dgm:t>
        <a:bodyPr/>
        <a:lstStyle/>
        <a:p>
          <a:endParaRPr lang="pt-BR"/>
        </a:p>
      </dgm:t>
    </dgm:pt>
    <dgm:pt modelId="{F711BEDB-0FD7-402C-8601-60F5513B8EC3}" type="pres">
      <dgm:prSet presAssocID="{D281B601-C79F-43D8-8620-FF5DC8FA41DA}" presName="middleNode" presStyleCnt="0"/>
      <dgm:spPr/>
    </dgm:pt>
    <dgm:pt modelId="{8E4A751F-09F5-432C-9F5F-7E3A1FA489A9}" type="pres">
      <dgm:prSet presAssocID="{D281B601-C79F-43D8-8620-FF5DC8FA41DA}" presName="padding" presStyleLbl="node1" presStyleIdx="1" presStyleCnt="6"/>
      <dgm:spPr/>
    </dgm:pt>
    <dgm:pt modelId="{96BD05EF-B444-4B92-931D-865F76FCF133}" type="pres">
      <dgm:prSet presAssocID="{D281B601-C79F-43D8-8620-FF5DC8FA41DA}" presName="shape" presStyleLbl="node1" presStyleIdx="2" presStyleCnt="6" custScaleX="133328" custScaleY="1203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1000B4-FEF8-4992-BE45-5BAFCEB265D2}" type="pres">
      <dgm:prSet presAssocID="{86FBE04F-D764-4407-875F-3F59E43ECF2B}" presName="sibTrans" presStyleLbl="sibTrans2D1" presStyleIdx="2" presStyleCnt="5"/>
      <dgm:spPr/>
      <dgm:t>
        <a:bodyPr/>
        <a:lstStyle/>
        <a:p>
          <a:endParaRPr lang="pt-BR"/>
        </a:p>
      </dgm:t>
    </dgm:pt>
    <dgm:pt modelId="{BAC4AD04-3339-4C34-85E6-9B71C441E1C0}" type="pres">
      <dgm:prSet presAssocID="{4FF268B0-EC28-4E35-B22D-2682C7AFD0CF}" presName="middleNode" presStyleCnt="0"/>
      <dgm:spPr/>
    </dgm:pt>
    <dgm:pt modelId="{22F52C91-905B-409E-91AE-56B0556E47A3}" type="pres">
      <dgm:prSet presAssocID="{4FF268B0-EC28-4E35-B22D-2682C7AFD0CF}" presName="padding" presStyleLbl="node1" presStyleIdx="2" presStyleCnt="6"/>
      <dgm:spPr/>
    </dgm:pt>
    <dgm:pt modelId="{675324C0-3F4B-46F5-B1D3-CBA3B43E757D}" type="pres">
      <dgm:prSet presAssocID="{4FF268B0-EC28-4E35-B22D-2682C7AFD0CF}" presName="shap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AA5638-B162-43B1-8D34-8E7118E13A5A}" type="pres">
      <dgm:prSet presAssocID="{D2D7EEB8-06DE-4F9E-9852-D0A93F3E7189}" presName="sibTrans" presStyleLbl="sibTrans2D1" presStyleIdx="3" presStyleCnt="5"/>
      <dgm:spPr/>
      <dgm:t>
        <a:bodyPr/>
        <a:lstStyle/>
        <a:p>
          <a:endParaRPr lang="pt-BR"/>
        </a:p>
      </dgm:t>
    </dgm:pt>
    <dgm:pt modelId="{84329EF5-71EF-4209-BD36-AC6DD095DC0B}" type="pres">
      <dgm:prSet presAssocID="{45F7F327-DD53-4EA7-BE91-A521732F5D8F}" presName="middleNode" presStyleCnt="0"/>
      <dgm:spPr/>
    </dgm:pt>
    <dgm:pt modelId="{77C2AA96-2DDE-41E1-9985-10515FA6A3C7}" type="pres">
      <dgm:prSet presAssocID="{45F7F327-DD53-4EA7-BE91-A521732F5D8F}" presName="padding" presStyleLbl="node1" presStyleIdx="3" presStyleCnt="6"/>
      <dgm:spPr/>
    </dgm:pt>
    <dgm:pt modelId="{8A31CE44-13AF-4830-874B-937A38A203F8}" type="pres">
      <dgm:prSet presAssocID="{45F7F327-DD53-4EA7-BE91-A521732F5D8F}" presName="shap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825CE4-659B-4431-B4FE-22E5E573A4FA}" type="pres">
      <dgm:prSet presAssocID="{2BC1AC24-9C8C-4853-A9BD-C62B20276CAA}" presName="sibTrans" presStyleLbl="sibTrans2D1" presStyleIdx="4" presStyleCnt="5"/>
      <dgm:spPr/>
      <dgm:t>
        <a:bodyPr/>
        <a:lstStyle/>
        <a:p>
          <a:endParaRPr lang="pt-BR"/>
        </a:p>
      </dgm:t>
    </dgm:pt>
    <dgm:pt modelId="{69CED329-B68D-470A-9FD3-D07258F28B49}" type="pres">
      <dgm:prSet presAssocID="{9A2C599C-8432-4C76-9866-0B63C321D11A}" presName="las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F06DE78-8F02-460D-BCB4-A4430A198197}" srcId="{916C684D-A8A0-47DE-AF2F-DFF9F398AEE7}" destId="{45F7F327-DD53-4EA7-BE91-A521732F5D8F}" srcOrd="4" destOrd="0" parTransId="{50202592-BE64-416E-A462-E0DB97637934}" sibTransId="{2BC1AC24-9C8C-4853-A9BD-C62B20276CAA}"/>
    <dgm:cxn modelId="{9BB00C09-B71E-4172-9121-3FACB1A655A0}" srcId="{916C684D-A8A0-47DE-AF2F-DFF9F398AEE7}" destId="{4FF268B0-EC28-4E35-B22D-2682C7AFD0CF}" srcOrd="3" destOrd="0" parTransId="{FABC1384-62A3-4689-8E51-5128F45688D5}" sibTransId="{D2D7EEB8-06DE-4F9E-9852-D0A93F3E7189}"/>
    <dgm:cxn modelId="{687020D0-A5D8-407E-9D24-57A347C5A8A5}" srcId="{916C684D-A8A0-47DE-AF2F-DFF9F398AEE7}" destId="{5E0A3201-5893-4FD1-AD4E-EEEE3DC11E4E}" srcOrd="0" destOrd="0" parTransId="{CC30F4FE-F582-4687-9E22-993A7B3353A8}" sibTransId="{8CC0CB2B-6B6D-439E-AD6B-7D996EA279C5}"/>
    <dgm:cxn modelId="{FA3FE33C-C4B2-4455-838F-05EF3FA7BE69}" type="presOf" srcId="{2BC1AC24-9C8C-4853-A9BD-C62B20276CAA}" destId="{33825CE4-659B-4431-B4FE-22E5E573A4FA}" srcOrd="0" destOrd="0" presId="urn:microsoft.com/office/officeart/2005/8/layout/bProcess2"/>
    <dgm:cxn modelId="{E516B182-F553-4B13-83C1-F1264BBE9E05}" srcId="{916C684D-A8A0-47DE-AF2F-DFF9F398AEE7}" destId="{99359133-5BD0-4A2D-9E02-D6C114231C86}" srcOrd="1" destOrd="0" parTransId="{32DD9CA1-F85D-42CA-B71E-B141CFEFE421}" sibTransId="{A82D2E3F-73B9-41A2-8166-54EA63FB43C0}"/>
    <dgm:cxn modelId="{B28ECA65-63B9-47BC-A979-F50EBECFC517}" srcId="{916C684D-A8A0-47DE-AF2F-DFF9F398AEE7}" destId="{9A2C599C-8432-4C76-9866-0B63C321D11A}" srcOrd="5" destOrd="0" parTransId="{B4B2FD49-CC8D-45C4-A99D-28D9EEDE904B}" sibTransId="{2EA0A215-04BE-43EE-828B-3F0B649C7609}"/>
    <dgm:cxn modelId="{D2BFB062-AB48-4DE5-94E5-77CD3C0EDEC8}" type="presOf" srcId="{D2D7EEB8-06DE-4F9E-9852-D0A93F3E7189}" destId="{40AA5638-B162-43B1-8D34-8E7118E13A5A}" srcOrd="0" destOrd="0" presId="urn:microsoft.com/office/officeart/2005/8/layout/bProcess2"/>
    <dgm:cxn modelId="{9A60FC24-4556-4A8D-B95C-FF4811115801}" type="presOf" srcId="{A82D2E3F-73B9-41A2-8166-54EA63FB43C0}" destId="{8764B02A-BA5C-46B7-AF98-48709B1B1024}" srcOrd="0" destOrd="0" presId="urn:microsoft.com/office/officeart/2005/8/layout/bProcess2"/>
    <dgm:cxn modelId="{448DC632-C2CC-435C-84C9-95DCC5700E73}" srcId="{916C684D-A8A0-47DE-AF2F-DFF9F398AEE7}" destId="{D281B601-C79F-43D8-8620-FF5DC8FA41DA}" srcOrd="2" destOrd="0" parTransId="{7A056B67-CE0D-4E8B-8537-333637043828}" sibTransId="{86FBE04F-D764-4407-875F-3F59E43ECF2B}"/>
    <dgm:cxn modelId="{20B1BB3A-BFB5-4982-9833-C1FFE06F67B6}" type="presOf" srcId="{9A2C599C-8432-4C76-9866-0B63C321D11A}" destId="{69CED329-B68D-470A-9FD3-D07258F28B49}" srcOrd="0" destOrd="0" presId="urn:microsoft.com/office/officeart/2005/8/layout/bProcess2"/>
    <dgm:cxn modelId="{F2419E30-41D1-4DDB-ACE4-33483A332B7D}" type="presOf" srcId="{86FBE04F-D764-4407-875F-3F59E43ECF2B}" destId="{861000B4-FEF8-4992-BE45-5BAFCEB265D2}" srcOrd="0" destOrd="0" presId="urn:microsoft.com/office/officeart/2005/8/layout/bProcess2"/>
    <dgm:cxn modelId="{C5756067-0BD9-4272-B758-90D398D5A91C}" type="presOf" srcId="{916C684D-A8A0-47DE-AF2F-DFF9F398AEE7}" destId="{0A90B4D7-3918-4C86-9387-4A979145283D}" srcOrd="0" destOrd="0" presId="urn:microsoft.com/office/officeart/2005/8/layout/bProcess2"/>
    <dgm:cxn modelId="{892BE82E-566A-4A81-908E-12E9BA915775}" type="presOf" srcId="{45F7F327-DD53-4EA7-BE91-A521732F5D8F}" destId="{8A31CE44-13AF-4830-874B-937A38A203F8}" srcOrd="0" destOrd="0" presId="urn:microsoft.com/office/officeart/2005/8/layout/bProcess2"/>
    <dgm:cxn modelId="{004F1A4E-6CC0-4FF8-8EAD-E044432FBD0A}" type="presOf" srcId="{4FF268B0-EC28-4E35-B22D-2682C7AFD0CF}" destId="{675324C0-3F4B-46F5-B1D3-CBA3B43E757D}" srcOrd="0" destOrd="0" presId="urn:microsoft.com/office/officeart/2005/8/layout/bProcess2"/>
    <dgm:cxn modelId="{03D685C1-312F-4C53-9981-0687DE60A1F3}" type="presOf" srcId="{5E0A3201-5893-4FD1-AD4E-EEEE3DC11E4E}" destId="{00437515-1D1C-4E87-ADB2-3507CACC4DEF}" srcOrd="0" destOrd="0" presId="urn:microsoft.com/office/officeart/2005/8/layout/bProcess2"/>
    <dgm:cxn modelId="{5702411C-7F02-4C78-BD76-BDF4D1D1454F}" type="presOf" srcId="{99359133-5BD0-4A2D-9E02-D6C114231C86}" destId="{9AC8DA2B-EAE8-4798-B1DE-F04A651DA695}" srcOrd="0" destOrd="0" presId="urn:microsoft.com/office/officeart/2005/8/layout/bProcess2"/>
    <dgm:cxn modelId="{382E6287-E357-4470-9ABD-AC53B95A1616}" type="presOf" srcId="{D281B601-C79F-43D8-8620-FF5DC8FA41DA}" destId="{96BD05EF-B444-4B92-931D-865F76FCF133}" srcOrd="0" destOrd="0" presId="urn:microsoft.com/office/officeart/2005/8/layout/bProcess2"/>
    <dgm:cxn modelId="{ACFDB172-DF31-41AB-B35C-6C319798E45F}" type="presOf" srcId="{8CC0CB2B-6B6D-439E-AD6B-7D996EA279C5}" destId="{ACFDAFDC-0EAE-46FA-A016-8FA02B887D5B}" srcOrd="0" destOrd="0" presId="urn:microsoft.com/office/officeart/2005/8/layout/bProcess2"/>
    <dgm:cxn modelId="{1BCF7306-74DF-4EED-8628-3991793178D1}" type="presParOf" srcId="{0A90B4D7-3918-4C86-9387-4A979145283D}" destId="{00437515-1D1C-4E87-ADB2-3507CACC4DEF}" srcOrd="0" destOrd="0" presId="urn:microsoft.com/office/officeart/2005/8/layout/bProcess2"/>
    <dgm:cxn modelId="{5C7522D5-9AAF-4FFC-A7D4-2693360297D7}" type="presParOf" srcId="{0A90B4D7-3918-4C86-9387-4A979145283D}" destId="{ACFDAFDC-0EAE-46FA-A016-8FA02B887D5B}" srcOrd="1" destOrd="0" presId="urn:microsoft.com/office/officeart/2005/8/layout/bProcess2"/>
    <dgm:cxn modelId="{0949F909-E651-4E84-BA9B-7D204E2E538F}" type="presParOf" srcId="{0A90B4D7-3918-4C86-9387-4A979145283D}" destId="{AE8F9E58-A3A1-4C22-A6F2-2EDBF8F1F6A2}" srcOrd="2" destOrd="0" presId="urn:microsoft.com/office/officeart/2005/8/layout/bProcess2"/>
    <dgm:cxn modelId="{E69FB93C-3ED7-4EAA-BDFD-8DDCA6E0FC47}" type="presParOf" srcId="{AE8F9E58-A3A1-4C22-A6F2-2EDBF8F1F6A2}" destId="{D043627E-48E9-4014-BBDC-255652A9A003}" srcOrd="0" destOrd="0" presId="urn:microsoft.com/office/officeart/2005/8/layout/bProcess2"/>
    <dgm:cxn modelId="{969A8F91-AD12-4EDB-89F3-98E5CA59D528}" type="presParOf" srcId="{AE8F9E58-A3A1-4C22-A6F2-2EDBF8F1F6A2}" destId="{9AC8DA2B-EAE8-4798-B1DE-F04A651DA695}" srcOrd="1" destOrd="0" presId="urn:microsoft.com/office/officeart/2005/8/layout/bProcess2"/>
    <dgm:cxn modelId="{33E4689D-AB6F-407E-AC3B-79007AF75CF9}" type="presParOf" srcId="{0A90B4D7-3918-4C86-9387-4A979145283D}" destId="{8764B02A-BA5C-46B7-AF98-48709B1B1024}" srcOrd="3" destOrd="0" presId="urn:microsoft.com/office/officeart/2005/8/layout/bProcess2"/>
    <dgm:cxn modelId="{0674988A-B8C1-425F-9733-F6973D40E40E}" type="presParOf" srcId="{0A90B4D7-3918-4C86-9387-4A979145283D}" destId="{F711BEDB-0FD7-402C-8601-60F5513B8EC3}" srcOrd="4" destOrd="0" presId="urn:microsoft.com/office/officeart/2005/8/layout/bProcess2"/>
    <dgm:cxn modelId="{67CFA0B3-F849-4658-9884-98DBB29A6380}" type="presParOf" srcId="{F711BEDB-0FD7-402C-8601-60F5513B8EC3}" destId="{8E4A751F-09F5-432C-9F5F-7E3A1FA489A9}" srcOrd="0" destOrd="0" presId="urn:microsoft.com/office/officeart/2005/8/layout/bProcess2"/>
    <dgm:cxn modelId="{F4079718-99A8-40E1-B7C9-5177D0BB0EC8}" type="presParOf" srcId="{F711BEDB-0FD7-402C-8601-60F5513B8EC3}" destId="{96BD05EF-B444-4B92-931D-865F76FCF133}" srcOrd="1" destOrd="0" presId="urn:microsoft.com/office/officeart/2005/8/layout/bProcess2"/>
    <dgm:cxn modelId="{6BB1E467-435B-4D88-A2A4-66E9EB5D6259}" type="presParOf" srcId="{0A90B4D7-3918-4C86-9387-4A979145283D}" destId="{861000B4-FEF8-4992-BE45-5BAFCEB265D2}" srcOrd="5" destOrd="0" presId="urn:microsoft.com/office/officeart/2005/8/layout/bProcess2"/>
    <dgm:cxn modelId="{741C5077-88A0-4B2E-B84D-FAB5F895250F}" type="presParOf" srcId="{0A90B4D7-3918-4C86-9387-4A979145283D}" destId="{BAC4AD04-3339-4C34-85E6-9B71C441E1C0}" srcOrd="6" destOrd="0" presId="urn:microsoft.com/office/officeart/2005/8/layout/bProcess2"/>
    <dgm:cxn modelId="{246B7821-F2C6-405C-A7AC-610501C0323A}" type="presParOf" srcId="{BAC4AD04-3339-4C34-85E6-9B71C441E1C0}" destId="{22F52C91-905B-409E-91AE-56B0556E47A3}" srcOrd="0" destOrd="0" presId="urn:microsoft.com/office/officeart/2005/8/layout/bProcess2"/>
    <dgm:cxn modelId="{5D1A7ED5-CB57-470F-B3AA-642318C5D4FD}" type="presParOf" srcId="{BAC4AD04-3339-4C34-85E6-9B71C441E1C0}" destId="{675324C0-3F4B-46F5-B1D3-CBA3B43E757D}" srcOrd="1" destOrd="0" presId="urn:microsoft.com/office/officeart/2005/8/layout/bProcess2"/>
    <dgm:cxn modelId="{BEF53881-0A54-4968-8779-9D4382355670}" type="presParOf" srcId="{0A90B4D7-3918-4C86-9387-4A979145283D}" destId="{40AA5638-B162-43B1-8D34-8E7118E13A5A}" srcOrd="7" destOrd="0" presId="urn:microsoft.com/office/officeart/2005/8/layout/bProcess2"/>
    <dgm:cxn modelId="{6FA066CD-AA8A-4964-AC06-C3F7BB1B043C}" type="presParOf" srcId="{0A90B4D7-3918-4C86-9387-4A979145283D}" destId="{84329EF5-71EF-4209-BD36-AC6DD095DC0B}" srcOrd="8" destOrd="0" presId="urn:microsoft.com/office/officeart/2005/8/layout/bProcess2"/>
    <dgm:cxn modelId="{10F3AC92-4541-4A39-BD34-7B2F99ED224D}" type="presParOf" srcId="{84329EF5-71EF-4209-BD36-AC6DD095DC0B}" destId="{77C2AA96-2DDE-41E1-9985-10515FA6A3C7}" srcOrd="0" destOrd="0" presId="urn:microsoft.com/office/officeart/2005/8/layout/bProcess2"/>
    <dgm:cxn modelId="{6A20ED35-1F09-4F69-9C52-45D652F429E2}" type="presParOf" srcId="{84329EF5-71EF-4209-BD36-AC6DD095DC0B}" destId="{8A31CE44-13AF-4830-874B-937A38A203F8}" srcOrd="1" destOrd="0" presId="urn:microsoft.com/office/officeart/2005/8/layout/bProcess2"/>
    <dgm:cxn modelId="{61CA0D16-0DCE-4AAF-AD0B-97914A6CC7E5}" type="presParOf" srcId="{0A90B4D7-3918-4C86-9387-4A979145283D}" destId="{33825CE4-659B-4431-B4FE-22E5E573A4FA}" srcOrd="9" destOrd="0" presId="urn:microsoft.com/office/officeart/2005/8/layout/bProcess2"/>
    <dgm:cxn modelId="{4296E266-1C6B-4958-AC64-794D6D27C857}" type="presParOf" srcId="{0A90B4D7-3918-4C86-9387-4A979145283D}" destId="{69CED329-B68D-470A-9FD3-D07258F28B49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37515-1D1C-4E87-ADB2-3507CACC4DEF}">
      <dsp:nvSpPr>
        <dsp:cNvPr id="0" name=""/>
        <dsp:cNvSpPr/>
      </dsp:nvSpPr>
      <dsp:spPr>
        <a:xfrm>
          <a:off x="0" y="129775"/>
          <a:ext cx="2218077" cy="22180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Resultados do paciente</a:t>
          </a:r>
          <a:endParaRPr lang="pt-BR" sz="1800" kern="1200" dirty="0"/>
        </a:p>
      </dsp:txBody>
      <dsp:txXfrm>
        <a:off x="324830" y="454605"/>
        <a:ext cx="1568417" cy="1568417"/>
      </dsp:txXfrm>
    </dsp:sp>
    <dsp:sp modelId="{ACFDAFDC-0EAE-46FA-A016-8FA02B887D5B}">
      <dsp:nvSpPr>
        <dsp:cNvPr id="0" name=""/>
        <dsp:cNvSpPr/>
      </dsp:nvSpPr>
      <dsp:spPr>
        <a:xfrm rot="10800000">
          <a:off x="720875" y="2596641"/>
          <a:ext cx="776327" cy="527431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C8DA2B-EAE8-4798-B1DE-F04A651DA695}">
      <dsp:nvSpPr>
        <dsp:cNvPr id="0" name=""/>
        <dsp:cNvSpPr/>
      </dsp:nvSpPr>
      <dsp:spPr>
        <a:xfrm>
          <a:off x="221046" y="3343006"/>
          <a:ext cx="1775985" cy="178042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Satisfação do paciente</a:t>
          </a:r>
          <a:endParaRPr lang="pt-BR" sz="1600" kern="1200" dirty="0"/>
        </a:p>
      </dsp:txBody>
      <dsp:txXfrm>
        <a:off x="481133" y="3603743"/>
        <a:ext cx="1255811" cy="1258949"/>
      </dsp:txXfrm>
    </dsp:sp>
    <dsp:sp modelId="{8764B02A-BA5C-46B7-AF98-48709B1B1024}">
      <dsp:nvSpPr>
        <dsp:cNvPr id="0" name=""/>
        <dsp:cNvSpPr/>
      </dsp:nvSpPr>
      <dsp:spPr>
        <a:xfrm rot="5400000">
          <a:off x="2350224" y="3969503"/>
          <a:ext cx="776327" cy="527431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BD05EF-B444-4B92-931D-865F76FCF133}">
      <dsp:nvSpPr>
        <dsp:cNvPr id="0" name=""/>
        <dsp:cNvSpPr/>
      </dsp:nvSpPr>
      <dsp:spPr>
        <a:xfrm>
          <a:off x="3449889" y="3343006"/>
          <a:ext cx="1972531" cy="178042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Readmissões</a:t>
          </a:r>
          <a:endParaRPr lang="pt-BR" sz="1800" kern="1200" dirty="0"/>
        </a:p>
      </dsp:txBody>
      <dsp:txXfrm>
        <a:off x="3738759" y="3603743"/>
        <a:ext cx="1394791" cy="1258949"/>
      </dsp:txXfrm>
    </dsp:sp>
    <dsp:sp modelId="{861000B4-FEF8-4992-BE45-5BAFCEB265D2}">
      <dsp:nvSpPr>
        <dsp:cNvPr id="0" name=""/>
        <dsp:cNvSpPr/>
      </dsp:nvSpPr>
      <dsp:spPr>
        <a:xfrm>
          <a:off x="4047991" y="2382131"/>
          <a:ext cx="776327" cy="527431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5324C0-3F4B-46F5-B1D3-CBA3B43E757D}">
      <dsp:nvSpPr>
        <dsp:cNvPr id="0" name=""/>
        <dsp:cNvSpPr/>
      </dsp:nvSpPr>
      <dsp:spPr>
        <a:xfrm>
          <a:off x="3696426" y="499085"/>
          <a:ext cx="1479457" cy="147945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Custo</a:t>
          </a:r>
          <a:endParaRPr lang="pt-BR" sz="2000" kern="1200" dirty="0"/>
        </a:p>
      </dsp:txBody>
      <dsp:txXfrm>
        <a:off x="3913087" y="715746"/>
        <a:ext cx="1046135" cy="1046135"/>
      </dsp:txXfrm>
    </dsp:sp>
    <dsp:sp modelId="{40AA5638-B162-43B1-8D34-8E7118E13A5A}">
      <dsp:nvSpPr>
        <dsp:cNvPr id="0" name=""/>
        <dsp:cNvSpPr/>
      </dsp:nvSpPr>
      <dsp:spPr>
        <a:xfrm rot="5400000">
          <a:off x="5726477" y="975098"/>
          <a:ext cx="776327" cy="527431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31CE44-13AF-4830-874B-937A38A203F8}">
      <dsp:nvSpPr>
        <dsp:cNvPr id="0" name=""/>
        <dsp:cNvSpPr/>
      </dsp:nvSpPr>
      <dsp:spPr>
        <a:xfrm>
          <a:off x="7023543" y="499085"/>
          <a:ext cx="1479457" cy="147945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Estado de saúde</a:t>
          </a:r>
          <a:endParaRPr lang="pt-BR" sz="2000" kern="1200" dirty="0"/>
        </a:p>
      </dsp:txBody>
      <dsp:txXfrm>
        <a:off x="7240204" y="715746"/>
        <a:ext cx="1046135" cy="1046135"/>
      </dsp:txXfrm>
    </dsp:sp>
    <dsp:sp modelId="{33825CE4-659B-4431-B4FE-22E5E573A4FA}">
      <dsp:nvSpPr>
        <dsp:cNvPr id="0" name=""/>
        <dsp:cNvSpPr/>
      </dsp:nvSpPr>
      <dsp:spPr>
        <a:xfrm rot="10800000">
          <a:off x="7375108" y="2302573"/>
          <a:ext cx="776327" cy="527431"/>
        </a:xfrm>
        <a:prstGeom prst="triangl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CED329-B68D-470A-9FD3-D07258F28B49}">
      <dsp:nvSpPr>
        <dsp:cNvPr id="0" name=""/>
        <dsp:cNvSpPr/>
      </dsp:nvSpPr>
      <dsp:spPr>
        <a:xfrm>
          <a:off x="6654233" y="3124180"/>
          <a:ext cx="2218077" cy="22180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Complicações</a:t>
          </a:r>
          <a:endParaRPr lang="pt-BR" sz="2000" kern="1200" dirty="0"/>
        </a:p>
      </dsp:txBody>
      <dsp:txXfrm>
        <a:off x="6979063" y="3449010"/>
        <a:ext cx="1568417" cy="1568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99BDF-E7DE-4B78-A5AF-4D57FA59A43B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F90ED-C28B-421A-A676-A9E48DD4C3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22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F90ED-C28B-421A-A676-A9E48DD4C39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86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5018-169A-4E03-9B4D-655507BD652A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5EBA-F166-476C-9A28-C997F264F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85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5018-169A-4E03-9B4D-655507BD652A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5EBA-F166-476C-9A28-C997F264F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65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5018-169A-4E03-9B4D-655507BD652A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5EBA-F166-476C-9A28-C997F264F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272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5018-169A-4E03-9B4D-655507BD652A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5EBA-F166-476C-9A28-C997F264F8DD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1716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5018-169A-4E03-9B4D-655507BD652A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5EBA-F166-476C-9A28-C997F264F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250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5018-169A-4E03-9B4D-655507BD652A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5EBA-F166-476C-9A28-C997F264F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075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5018-169A-4E03-9B4D-655507BD652A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5EBA-F166-476C-9A28-C997F264F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62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5018-169A-4E03-9B4D-655507BD652A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5EBA-F166-476C-9A28-C997F264F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474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5018-169A-4E03-9B4D-655507BD652A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5EBA-F166-476C-9A28-C997F264F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88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E75B-C935-4972-85B1-862EC37A3434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875D-9B1B-4B9A-96F9-D1557FEB8C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37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5018-169A-4E03-9B4D-655507BD652A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5EBA-F166-476C-9A28-C997F264F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61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5018-169A-4E03-9B4D-655507BD652A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5EBA-F166-476C-9A28-C997F264F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84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5018-169A-4E03-9B4D-655507BD652A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5EBA-F166-476C-9A28-C997F264F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50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5018-169A-4E03-9B4D-655507BD652A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5EBA-F166-476C-9A28-C997F264F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51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5018-169A-4E03-9B4D-655507BD652A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5EBA-F166-476C-9A28-C997F264F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1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5018-169A-4E03-9B4D-655507BD652A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5EBA-F166-476C-9A28-C997F264F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36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5018-169A-4E03-9B4D-655507BD652A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5EBA-F166-476C-9A28-C997F264F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19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5018-169A-4E03-9B4D-655507BD652A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5EBA-F166-476C-9A28-C997F264F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47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C475018-169A-4E03-9B4D-655507BD652A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E1B5EBA-F166-476C-9A28-C997F264F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375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n.ch/system/files/documents/2020-04/ICN_APN%20Report_EN_WEB.pdf" TargetMode="External"/><Relationship Id="rId2" Type="http://schemas.openxmlformats.org/officeDocument/2006/relationships/hyperlink" Target="https://www.in.gov.br/materia/-/asset_publisher/Kujrw0TZC2Mb/content/id/19308123/do1-2017-09-22-portaria-n-2-436-de-21-de-setembro-de-2017-1930803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lo.br/j/ape/a/Jzb4pKX3WLkXdqZPHZWNdVt/?format=pdf&amp;lang=p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58647" y="2469468"/>
            <a:ext cx="7933765" cy="2678724"/>
          </a:xfrm>
          <a:solidFill>
            <a:schemeClr val="accent2"/>
          </a:solidFill>
        </p:spPr>
        <p:txBody>
          <a:bodyPr anchor="ctr">
            <a:noAutofit/>
          </a:bodyPr>
          <a:lstStyle/>
          <a:p>
            <a:r>
              <a:rPr lang="pt-BR" sz="4400" dirty="0">
                <a:solidFill>
                  <a:srgbClr val="002060"/>
                </a:solidFill>
              </a:rPr>
              <a:t>APN: competências para o exercício profissional nos distintos contextos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40540" y="5664733"/>
            <a:ext cx="8915399" cy="112628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t-BR" sz="2400" b="1" dirty="0" smtClean="0">
                <a:solidFill>
                  <a:srgbClr val="002060"/>
                </a:solidFill>
                <a:effectLst/>
              </a:rPr>
              <a:t>Docentes: Profa. Dra. Cristina Mara Zamarioli</a:t>
            </a:r>
          </a:p>
          <a:p>
            <a:pPr>
              <a:lnSpc>
                <a:spcPct val="120000"/>
              </a:lnSpc>
            </a:pPr>
            <a:r>
              <a:rPr lang="pt-BR" sz="2400" b="1" dirty="0" smtClean="0">
                <a:solidFill>
                  <a:srgbClr val="002060"/>
                </a:solidFill>
                <a:effectLst/>
              </a:rPr>
              <a:t>                         Profa. Dra. </a:t>
            </a:r>
            <a:r>
              <a:rPr lang="pt-BR" sz="2400" b="1" dirty="0" err="1" smtClean="0">
                <a:solidFill>
                  <a:srgbClr val="002060"/>
                </a:solidFill>
                <a:effectLst/>
              </a:rPr>
              <a:t>Emilia</a:t>
            </a:r>
            <a:r>
              <a:rPr lang="pt-BR" sz="2400" b="1" dirty="0" smtClean="0">
                <a:solidFill>
                  <a:srgbClr val="002060"/>
                </a:solidFill>
                <a:effectLst/>
              </a:rPr>
              <a:t> Campos de Carvalho</a:t>
            </a:r>
            <a:endParaRPr lang="pt-BR" dirty="0">
              <a:solidFill>
                <a:srgbClr val="002060"/>
              </a:solidFill>
              <a:effectLst/>
            </a:endParaRPr>
          </a:p>
          <a:p>
            <a:pPr>
              <a:lnSpc>
                <a:spcPct val="120000"/>
              </a:lnSpc>
            </a:pPr>
            <a:r>
              <a:rPr lang="pt-BR" sz="2400" b="1" dirty="0" smtClean="0">
                <a:solidFill>
                  <a:srgbClr val="002060"/>
                </a:solidFill>
                <a:effectLst/>
              </a:rPr>
              <a:t>2024</a:t>
            </a:r>
            <a:endParaRPr lang="pt-BR" sz="2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7504" y="2276872"/>
            <a:ext cx="6048672" cy="25717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2600" dirty="0"/>
          </a:p>
        </p:txBody>
      </p:sp>
      <p:sp>
        <p:nvSpPr>
          <p:cNvPr id="5" name="Retângulo 4"/>
          <p:cNvSpPr/>
          <p:nvPr/>
        </p:nvSpPr>
        <p:spPr>
          <a:xfrm>
            <a:off x="567559" y="198602"/>
            <a:ext cx="111856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UNIVERSIDADE DE SÃO PAULO</a:t>
            </a:r>
          </a:p>
          <a:p>
            <a:pPr algn="ctr"/>
            <a:r>
              <a:rPr lang="pt-BR" b="1" dirty="0" smtClean="0">
                <a:solidFill>
                  <a:srgbClr val="002060"/>
                </a:solidFill>
              </a:rPr>
              <a:t>ESCOLA DE ENFERMAGEM DE RIBEIRÃO PRETO</a:t>
            </a:r>
          </a:p>
          <a:p>
            <a:pPr algn="ctr"/>
            <a:r>
              <a:rPr lang="pt-BR" b="1" dirty="0" smtClean="0">
                <a:solidFill>
                  <a:srgbClr val="002060"/>
                </a:solidFill>
              </a:rPr>
              <a:t>PROGRAMAS DE PÓS-GRADUAÇÃO </a:t>
            </a:r>
          </a:p>
          <a:p>
            <a:pPr algn="ctr"/>
            <a:r>
              <a:rPr lang="pt-BR" b="1" dirty="0" smtClean="0">
                <a:solidFill>
                  <a:srgbClr val="002060"/>
                </a:solidFill>
              </a:rPr>
              <a:t>INTERUNIDADES DE DOUTORAMENTO EM ENFERMAGEM E </a:t>
            </a:r>
          </a:p>
          <a:p>
            <a:pPr algn="ctr"/>
            <a:r>
              <a:rPr lang="pt-BR" b="1" dirty="0" smtClean="0">
                <a:solidFill>
                  <a:srgbClr val="002060"/>
                </a:solidFill>
              </a:rPr>
              <a:t>PROGRAMA DE PÓS-GRADUAÇÃO EM MESTRADO PROFISSIONAL DE TECNOLOGIA E INOVAÇÃO EM ENFERMAGEM.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2060"/>
                </a:solidFill>
              </a:rPr>
              <a:t>Competências</a:t>
            </a:r>
            <a:endParaRPr lang="pt-BR" dirty="0"/>
          </a:p>
        </p:txBody>
      </p:sp>
      <p:sp>
        <p:nvSpPr>
          <p:cNvPr id="4" name="Fluxograma: Armazenamento Interno 3"/>
          <p:cNvSpPr/>
          <p:nvPr/>
        </p:nvSpPr>
        <p:spPr>
          <a:xfrm>
            <a:off x="1417525" y="1901628"/>
            <a:ext cx="9346302" cy="4013650"/>
          </a:xfrm>
          <a:prstGeom prst="flowChartInternalStora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3200" dirty="0" smtClean="0">
                <a:solidFill>
                  <a:schemeClr val="accent4">
                    <a:lumMod val="50000"/>
                  </a:schemeClr>
                </a:solidFill>
              </a:rPr>
              <a:t>Prática clínica direta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3200" dirty="0" smtClean="0">
                <a:solidFill>
                  <a:schemeClr val="accent4">
                    <a:lumMod val="50000"/>
                  </a:schemeClr>
                </a:solidFill>
              </a:rPr>
              <a:t>Orientação e aconselhamento especializado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3200" dirty="0" smtClean="0">
                <a:solidFill>
                  <a:schemeClr val="accent4">
                    <a:lumMod val="50000"/>
                  </a:schemeClr>
                </a:solidFill>
              </a:rPr>
              <a:t>Consultoria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3200" dirty="0" smtClean="0">
                <a:solidFill>
                  <a:schemeClr val="accent4">
                    <a:lumMod val="50000"/>
                  </a:schemeClr>
                </a:solidFill>
              </a:rPr>
              <a:t>Habilidades de pesquisa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3200" dirty="0" smtClean="0">
                <a:solidFill>
                  <a:schemeClr val="accent4">
                    <a:lumMod val="50000"/>
                  </a:schemeClr>
                </a:solidFill>
              </a:rPr>
              <a:t>Liderança clínica e profissional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3200" dirty="0" smtClean="0">
                <a:solidFill>
                  <a:schemeClr val="accent4">
                    <a:lumMod val="50000"/>
                  </a:schemeClr>
                </a:solidFill>
              </a:rPr>
              <a:t>Colaboração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3200" dirty="0" smtClean="0">
                <a:solidFill>
                  <a:schemeClr val="accent4">
                    <a:lumMod val="50000"/>
                  </a:schemeClr>
                </a:solidFill>
              </a:rPr>
              <a:t>Tomada de </a:t>
            </a:r>
            <a:r>
              <a:rPr lang="pt-BR" sz="3200" dirty="0">
                <a:solidFill>
                  <a:schemeClr val="accent4">
                    <a:lumMod val="50000"/>
                  </a:schemeClr>
                </a:solidFill>
              </a:rPr>
              <a:t>decisão ética</a:t>
            </a:r>
          </a:p>
        </p:txBody>
      </p:sp>
    </p:spTree>
    <p:extLst>
      <p:ext uri="{BB962C8B-B14F-4D97-AF65-F5344CB8AC3E}">
        <p14:creationId xmlns:p14="http://schemas.microsoft.com/office/powerpoint/2010/main" val="8341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77943386"/>
              </p:ext>
            </p:extLst>
          </p:nvPr>
        </p:nvGraphicFramePr>
        <p:xfrm>
          <a:off x="3164408" y="971043"/>
          <a:ext cx="8872311" cy="5472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19119" y="148424"/>
            <a:ext cx="10353762" cy="970450"/>
          </a:xfr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</a:rPr>
              <a:t>Competências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5" name="Seta para a Direita Listrada 4"/>
          <p:cNvSpPr/>
          <p:nvPr/>
        </p:nvSpPr>
        <p:spPr>
          <a:xfrm>
            <a:off x="247951" y="3266044"/>
            <a:ext cx="2810838" cy="882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/>
              <a:t>Resultados</a:t>
            </a:r>
            <a:endParaRPr lang="pt-BR" sz="3600" dirty="0"/>
          </a:p>
        </p:txBody>
      </p:sp>
      <p:sp>
        <p:nvSpPr>
          <p:cNvPr id="6" name="Retângulo 5"/>
          <p:cNvSpPr/>
          <p:nvPr/>
        </p:nvSpPr>
        <p:spPr>
          <a:xfrm>
            <a:off x="9749487" y="6359768"/>
            <a:ext cx="2209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Cunningham (2004) </a:t>
            </a:r>
          </a:p>
        </p:txBody>
      </p:sp>
    </p:spTree>
    <p:extLst>
      <p:ext uri="{BB962C8B-B14F-4D97-AF65-F5344CB8AC3E}">
        <p14:creationId xmlns:p14="http://schemas.microsoft.com/office/powerpoint/2010/main" val="365619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6600" dirty="0" smtClean="0">
                <a:solidFill>
                  <a:srgbClr val="C00000"/>
                </a:solidFill>
              </a:rPr>
              <a:t>Contextos</a:t>
            </a:r>
            <a:endParaRPr lang="pt-BR" sz="6600" dirty="0">
              <a:solidFill>
                <a:srgbClr val="C00000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786574" y="3372845"/>
            <a:ext cx="3300984" cy="576262"/>
          </a:xfrm>
        </p:spPr>
        <p:txBody>
          <a:bodyPr/>
          <a:lstStyle/>
          <a:p>
            <a:r>
              <a:rPr lang="pt-BR" sz="4000" dirty="0" smtClean="0">
                <a:solidFill>
                  <a:srgbClr val="002060"/>
                </a:solidFill>
              </a:rPr>
              <a:t>APS</a:t>
            </a:r>
            <a:endParaRPr lang="pt-BR" sz="4000" dirty="0">
              <a:solidFill>
                <a:srgbClr val="002060"/>
              </a:solidFill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4319490" y="3372845"/>
            <a:ext cx="3300984" cy="576262"/>
          </a:xfrm>
        </p:spPr>
        <p:txBody>
          <a:bodyPr/>
          <a:lstStyle/>
          <a:p>
            <a:r>
              <a:rPr lang="pt-BR" sz="4000" dirty="0" smtClean="0">
                <a:solidFill>
                  <a:srgbClr val="002060"/>
                </a:solidFill>
              </a:rPr>
              <a:t>Serviços especializados</a:t>
            </a:r>
            <a:endParaRPr lang="pt-BR" sz="4000" dirty="0">
              <a:solidFill>
                <a:srgbClr val="002060"/>
              </a:solidFill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7839351" y="3372845"/>
            <a:ext cx="3300984" cy="576262"/>
          </a:xfrm>
        </p:spPr>
        <p:txBody>
          <a:bodyPr/>
          <a:lstStyle/>
          <a:p>
            <a:r>
              <a:rPr lang="pt-BR" sz="4000" dirty="0" smtClean="0">
                <a:solidFill>
                  <a:srgbClr val="002060"/>
                </a:solidFill>
              </a:rPr>
              <a:t>Pesquisa</a:t>
            </a:r>
            <a:endParaRPr lang="pt-BR" sz="4000" dirty="0">
              <a:solidFill>
                <a:srgbClr val="00206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625795" y="5557962"/>
            <a:ext cx="3713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rgbClr val="00B0F0"/>
                </a:solidFill>
              </a:rPr>
              <a:t>?????????</a:t>
            </a:r>
            <a:endParaRPr lang="pt-BR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A pesquisa de intervenção da APN 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solidFill>
                  <a:srgbClr val="002060"/>
                </a:solidFill>
                <a:effectLst/>
              </a:rPr>
              <a:t>“Coaching e orientação de especialistas”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rgbClr val="002060"/>
                </a:solidFill>
                <a:effectLst/>
              </a:rPr>
              <a:t>D</a:t>
            </a:r>
            <a:r>
              <a:rPr lang="pt-BR" dirty="0" smtClean="0">
                <a:solidFill>
                  <a:srgbClr val="002060"/>
                </a:solidFill>
                <a:effectLst/>
              </a:rPr>
              <a:t>emonstrados </a:t>
            </a:r>
            <a:r>
              <a:rPr lang="pt-BR" dirty="0">
                <a:solidFill>
                  <a:srgbClr val="002060"/>
                </a:solidFill>
                <a:effectLst/>
              </a:rPr>
              <a:t>por conhecimento especializado, capacidade de adaptar intervenções educacionais baseadas em evidências com base nas necessidades individuais do paciente e da família e capacidade de usar princípios de ensino para adultos.</a:t>
            </a:r>
          </a:p>
          <a:p>
            <a:pPr algn="just"/>
            <a:endParaRPr lang="pt-BR" dirty="0">
              <a:solidFill>
                <a:srgbClr val="002060"/>
              </a:solidFill>
              <a:effectLst/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>
                <a:solidFill>
                  <a:srgbClr val="002060"/>
                </a:solidFill>
                <a:effectLst/>
              </a:rPr>
              <a:t>“Habilidades de pesquisa”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algn="just"/>
            <a:r>
              <a:rPr lang="pt-BR" dirty="0" smtClean="0">
                <a:solidFill>
                  <a:srgbClr val="002060"/>
                </a:solidFill>
                <a:effectLst/>
              </a:rPr>
              <a:t>Demonstradas </a:t>
            </a:r>
            <a:r>
              <a:rPr lang="pt-BR" dirty="0">
                <a:solidFill>
                  <a:srgbClr val="002060"/>
                </a:solidFill>
                <a:effectLst/>
              </a:rPr>
              <a:t>pela capacidade de ser a “enfermeira de intervenção” em um estudo de pesquisa. Isso envolve conhecer os objetivos e o propósito do estudo, fazer parte da equipe de pesquisa, ajudar a projetar o conteúdo da intervenção baseada em evidências, entregar o conteúdo e manter o relacionamento com o paciente de acordo com os objetivos do estudo e usar literatura baseada em evidências para impactar a intervenção personalizada para o benefício de seu paciente.</a:t>
            </a:r>
          </a:p>
          <a:p>
            <a:pPr algn="just"/>
            <a:endParaRPr lang="pt-BR" dirty="0">
              <a:solidFill>
                <a:srgbClr val="002060"/>
              </a:solidFill>
              <a:effectLst/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>
                <a:solidFill>
                  <a:srgbClr val="002060"/>
                </a:solidFill>
                <a:effectLst/>
              </a:rPr>
              <a:t>“Liderança clínica e profissional</a:t>
            </a:r>
            <a:r>
              <a:rPr lang="pt-BR" dirty="0" smtClean="0">
                <a:solidFill>
                  <a:srgbClr val="002060"/>
                </a:solidFill>
                <a:effectLst/>
              </a:rPr>
              <a:t>”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algn="just"/>
            <a:r>
              <a:rPr lang="pt-BR" dirty="0">
                <a:solidFill>
                  <a:srgbClr val="002060"/>
                </a:solidFill>
                <a:effectLst/>
              </a:rPr>
              <a:t>D</a:t>
            </a:r>
            <a:r>
              <a:rPr lang="pt-BR" dirty="0" smtClean="0">
                <a:solidFill>
                  <a:srgbClr val="002060"/>
                </a:solidFill>
                <a:effectLst/>
              </a:rPr>
              <a:t>emonstrada </a:t>
            </a:r>
            <a:r>
              <a:rPr lang="pt-BR" dirty="0">
                <a:solidFill>
                  <a:srgbClr val="002060"/>
                </a:solidFill>
                <a:effectLst/>
              </a:rPr>
              <a:t>pela interação com a equipe do centro médico para implementar o estudo, servindo como um modelo de papel APN e fornecendo feedback conforme necessário.</a:t>
            </a:r>
          </a:p>
          <a:p>
            <a:pPr algn="just"/>
            <a:endParaRPr lang="pt-BR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012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A pesquisa de intervenção da APN 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913795" y="2172186"/>
            <a:ext cx="3300984" cy="576262"/>
          </a:xfrm>
        </p:spPr>
        <p:txBody>
          <a:bodyPr/>
          <a:lstStyle/>
          <a:p>
            <a:r>
              <a:rPr lang="pt-BR" dirty="0">
                <a:solidFill>
                  <a:srgbClr val="002060"/>
                </a:solidFill>
                <a:effectLst/>
              </a:rPr>
              <a:t>“Colaboração</a:t>
            </a:r>
            <a:r>
              <a:rPr lang="pt-BR" dirty="0" smtClean="0">
                <a:solidFill>
                  <a:srgbClr val="002060"/>
                </a:solidFill>
                <a:effectLst/>
              </a:rPr>
              <a:t>”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913795" y="2857986"/>
            <a:ext cx="3300984" cy="3219450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rgbClr val="002060"/>
                </a:solidFill>
                <a:effectLst/>
              </a:rPr>
              <a:t>D</a:t>
            </a:r>
            <a:r>
              <a:rPr lang="pt-BR" dirty="0" smtClean="0">
                <a:solidFill>
                  <a:srgbClr val="002060"/>
                </a:solidFill>
                <a:effectLst/>
              </a:rPr>
              <a:t>emonstrada </a:t>
            </a:r>
            <a:r>
              <a:rPr lang="pt-BR" dirty="0">
                <a:solidFill>
                  <a:srgbClr val="002060"/>
                </a:solidFill>
                <a:effectLst/>
              </a:rPr>
              <a:t>por parcerias e utilização de outros membros da equipe de saúde para impactar o cuidado em benefício do paciente.</a:t>
            </a:r>
          </a:p>
          <a:p>
            <a:pPr algn="just"/>
            <a:endParaRPr lang="pt-BR" dirty="0">
              <a:solidFill>
                <a:srgbClr val="002060"/>
              </a:solidFill>
              <a:effectLst/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446711" y="2172186"/>
            <a:ext cx="3300984" cy="576262"/>
          </a:xfrm>
        </p:spPr>
        <p:txBody>
          <a:bodyPr/>
          <a:lstStyle/>
          <a:p>
            <a:r>
              <a:rPr lang="pt-BR" dirty="0">
                <a:solidFill>
                  <a:srgbClr val="002060"/>
                </a:solidFill>
                <a:effectLst/>
              </a:rPr>
              <a:t>“Habilidades de tomada de decisão ética</a:t>
            </a:r>
            <a:r>
              <a:rPr lang="pt-BR" dirty="0" smtClean="0">
                <a:solidFill>
                  <a:srgbClr val="002060"/>
                </a:solidFill>
                <a:effectLst/>
              </a:rPr>
              <a:t>”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half" idx="16"/>
          </p:nvPr>
        </p:nvSpPr>
        <p:spPr>
          <a:xfrm>
            <a:off x="4441435" y="2857986"/>
            <a:ext cx="3300984" cy="3219450"/>
          </a:xfrm>
        </p:spPr>
        <p:txBody>
          <a:bodyPr/>
          <a:lstStyle/>
          <a:p>
            <a:pPr algn="just"/>
            <a:r>
              <a:rPr lang="pt-BR" dirty="0">
                <a:solidFill>
                  <a:srgbClr val="002060"/>
                </a:solidFill>
                <a:effectLst/>
              </a:rPr>
              <a:t>D</a:t>
            </a:r>
            <a:r>
              <a:rPr lang="pt-BR" dirty="0" smtClean="0">
                <a:solidFill>
                  <a:srgbClr val="002060"/>
                </a:solidFill>
                <a:effectLst/>
              </a:rPr>
              <a:t>emonstrada </a:t>
            </a:r>
            <a:r>
              <a:rPr lang="pt-BR" dirty="0">
                <a:solidFill>
                  <a:srgbClr val="002060"/>
                </a:solidFill>
                <a:effectLst/>
              </a:rPr>
              <a:t>pela elaboração de documentos de consentimento informado, identificando áreas potenciais para preocupações éticas relacionadas ao cuidado do paciente durante a implementação do estudo e relatando as preocupações do paciente à administração.</a:t>
            </a:r>
          </a:p>
          <a:p>
            <a:pPr algn="just"/>
            <a:endParaRPr lang="pt-BR" dirty="0">
              <a:solidFill>
                <a:srgbClr val="002060"/>
              </a:solidFill>
              <a:effectLst/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7966572" y="2172186"/>
            <a:ext cx="3300984" cy="576262"/>
          </a:xfrm>
        </p:spPr>
        <p:txBody>
          <a:bodyPr/>
          <a:lstStyle/>
          <a:p>
            <a:r>
              <a:rPr lang="pt-BR" dirty="0">
                <a:solidFill>
                  <a:srgbClr val="002060"/>
                </a:solidFill>
                <a:effectLst/>
              </a:rPr>
              <a:t>“Consulta”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half" idx="17"/>
          </p:nvPr>
        </p:nvSpPr>
        <p:spPr>
          <a:xfrm>
            <a:off x="7966572" y="2857986"/>
            <a:ext cx="3300984" cy="3219450"/>
          </a:xfrm>
        </p:spPr>
        <p:txBody>
          <a:bodyPr/>
          <a:lstStyle/>
          <a:p>
            <a:pPr algn="just"/>
            <a:r>
              <a:rPr lang="pt-BR" dirty="0">
                <a:solidFill>
                  <a:srgbClr val="002060"/>
                </a:solidFill>
                <a:effectLst/>
              </a:rPr>
              <a:t>D</a:t>
            </a:r>
            <a:r>
              <a:rPr lang="pt-BR" dirty="0" smtClean="0">
                <a:solidFill>
                  <a:srgbClr val="002060"/>
                </a:solidFill>
                <a:effectLst/>
              </a:rPr>
              <a:t>emonstrada </a:t>
            </a:r>
            <a:r>
              <a:rPr lang="pt-BR" dirty="0">
                <a:solidFill>
                  <a:srgbClr val="002060"/>
                </a:solidFill>
                <a:effectLst/>
              </a:rPr>
              <a:t>pela utilização de especialidades de outras disciplinas, como psicologia, serviço social, fisioterapia e medicina para enriquecer e projetar uma intervenção de ensino abrangente.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2315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 Based on Hamric's model of advanced practice nursing (Spross [ 58 ],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686" y="403073"/>
            <a:ext cx="6152681" cy="600067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554" y="4549928"/>
            <a:ext cx="2088128" cy="20881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Elipse 4"/>
          <p:cNvSpPr/>
          <p:nvPr/>
        </p:nvSpPr>
        <p:spPr>
          <a:xfrm>
            <a:off x="4792716" y="5593992"/>
            <a:ext cx="2435309" cy="1134931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/>
          <p:cNvCxnSpPr>
            <a:stCxn id="5" idx="7"/>
          </p:cNvCxnSpPr>
          <p:nvPr/>
        </p:nvCxnSpPr>
        <p:spPr>
          <a:xfrm flipV="1">
            <a:off x="6871382" y="5231955"/>
            <a:ext cx="1008361" cy="528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V="1">
            <a:off x="6053200" y="2915429"/>
            <a:ext cx="2470598" cy="26661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>
            <a:stCxn id="5" idx="0"/>
          </p:cNvCxnSpPr>
          <p:nvPr/>
        </p:nvCxnSpPr>
        <p:spPr>
          <a:xfrm flipH="1" flipV="1">
            <a:off x="3649649" y="3061249"/>
            <a:ext cx="2360722" cy="25327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 flipV="1">
            <a:off x="4174147" y="5160393"/>
            <a:ext cx="1028866" cy="5837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6027089" y="1240401"/>
            <a:ext cx="1081377" cy="43334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/>
          <p:nvPr/>
        </p:nvSpPr>
        <p:spPr>
          <a:xfrm rot="20105006">
            <a:off x="3780648" y="730760"/>
            <a:ext cx="2435309" cy="1134931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84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2060"/>
                </a:solidFill>
              </a:rPr>
              <a:t>DESAFIOS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13795" y="1502688"/>
            <a:ext cx="1050427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</a:rPr>
              <a:t>Em uma </a:t>
            </a:r>
            <a:r>
              <a:rPr lang="pt-BR" dirty="0">
                <a:solidFill>
                  <a:srgbClr val="002060"/>
                </a:solidFill>
              </a:rPr>
              <a:t>pesquisa </a:t>
            </a:r>
            <a:r>
              <a:rPr lang="pt-BR" dirty="0" smtClean="0">
                <a:solidFill>
                  <a:srgbClr val="002060"/>
                </a:solidFill>
              </a:rPr>
              <a:t>do </a:t>
            </a:r>
            <a:r>
              <a:rPr lang="pt-BR" dirty="0">
                <a:solidFill>
                  <a:srgbClr val="002060"/>
                </a:solidFill>
              </a:rPr>
              <a:t>ICN </a:t>
            </a:r>
            <a:r>
              <a:rPr lang="pt-BR" dirty="0" smtClean="0">
                <a:solidFill>
                  <a:srgbClr val="002060"/>
                </a:solidFill>
              </a:rPr>
              <a:t>identificou-se que</a:t>
            </a:r>
            <a:r>
              <a:rPr lang="pt-BR" dirty="0">
                <a:solidFill>
                  <a:srgbClr val="002060"/>
                </a:solidFill>
              </a:rPr>
              <a:t>, entre 18 países em todo o mundo, </a:t>
            </a:r>
            <a:r>
              <a:rPr lang="pt-BR" dirty="0" smtClean="0">
                <a:solidFill>
                  <a:srgbClr val="002060"/>
                </a:solidFill>
              </a:rPr>
              <a:t>existiam </a:t>
            </a:r>
            <a:r>
              <a:rPr lang="pt-BR" dirty="0">
                <a:solidFill>
                  <a:srgbClr val="002060"/>
                </a:solidFill>
              </a:rPr>
              <a:t>14 títulos diferentes para a função de APN; este número inclui também os títulos de NP (ICN 2008, 2009</a:t>
            </a:r>
            <a:r>
              <a:rPr lang="pt-BR" dirty="0" smtClean="0">
                <a:solidFill>
                  <a:srgbClr val="002060"/>
                </a:solidFill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Os desenvolvimentos na delimitação da função do NP (Gardner et al. 2004, Stanley 2009) levaram em vários países ao consenso sobre a definição de um NP e, em alguns países, ao desenvolvimento de padrões de prática (Gardner et al. 2004, </a:t>
            </a:r>
            <a:r>
              <a:rPr lang="pt-BR" dirty="0" err="1">
                <a:solidFill>
                  <a:srgbClr val="002060"/>
                </a:solidFill>
              </a:rPr>
              <a:t>College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of</a:t>
            </a:r>
            <a:r>
              <a:rPr lang="pt-BR" dirty="0">
                <a:solidFill>
                  <a:srgbClr val="002060"/>
                </a:solidFill>
              </a:rPr>
              <a:t> Nurses </a:t>
            </a:r>
            <a:r>
              <a:rPr lang="pt-BR" dirty="0" err="1">
                <a:solidFill>
                  <a:srgbClr val="002060"/>
                </a:solidFill>
              </a:rPr>
              <a:t>of</a:t>
            </a:r>
            <a:r>
              <a:rPr lang="pt-BR" dirty="0">
                <a:solidFill>
                  <a:srgbClr val="002060"/>
                </a:solidFill>
              </a:rPr>
              <a:t> Ontario 2009). Este passo importante diferencia claramente o NP por definição e modelo de serviço. No entanto, não existe tal clareza para a função mais genérica de APN, com confusão sobre o título de APN mais evidente desde a delimitação da função de NP</a:t>
            </a:r>
            <a:r>
              <a:rPr lang="pt-BR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</a:endParaRPr>
          </a:p>
          <a:p>
            <a:pPr marL="269875" indent="-269875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</a:rPr>
              <a:t>Um </a:t>
            </a:r>
            <a:r>
              <a:rPr lang="pt-BR" dirty="0">
                <a:solidFill>
                  <a:srgbClr val="002060"/>
                </a:solidFill>
              </a:rPr>
              <a:t>estudo </a:t>
            </a:r>
            <a:r>
              <a:rPr lang="pt-BR" dirty="0" smtClean="0">
                <a:solidFill>
                  <a:srgbClr val="002060"/>
                </a:solidFill>
              </a:rPr>
              <a:t>foi desenvolvido para </a:t>
            </a:r>
            <a:r>
              <a:rPr lang="pt-BR" dirty="0">
                <a:solidFill>
                  <a:srgbClr val="002060"/>
                </a:solidFill>
              </a:rPr>
              <a:t>validar um instrumento Ferramenta de delimitação de papéis do modelo forte de prática avançada (</a:t>
            </a:r>
            <a:r>
              <a:rPr lang="en-US" dirty="0">
                <a:solidFill>
                  <a:srgbClr val="002060"/>
                </a:solidFill>
              </a:rPr>
              <a:t>Strong Model of Advanced Practice Role Delineation </a:t>
            </a:r>
            <a:r>
              <a:rPr lang="en-US" dirty="0" smtClean="0">
                <a:solidFill>
                  <a:srgbClr val="002060"/>
                </a:solidFill>
              </a:rPr>
              <a:t>tool) </a:t>
            </a:r>
            <a:r>
              <a:rPr lang="pt-BR" dirty="0" smtClean="0">
                <a:solidFill>
                  <a:srgbClr val="002060"/>
                </a:solidFill>
              </a:rPr>
              <a:t>para </a:t>
            </a:r>
            <a:r>
              <a:rPr lang="pt-BR" dirty="0">
                <a:solidFill>
                  <a:srgbClr val="002060"/>
                </a:solidFill>
              </a:rPr>
              <a:t>medir a delimitação de papéis de </a:t>
            </a:r>
            <a:r>
              <a:rPr lang="pt-BR" dirty="0" smtClean="0">
                <a:solidFill>
                  <a:srgbClr val="002060"/>
                </a:solidFill>
              </a:rPr>
              <a:t>Enfermagem </a:t>
            </a:r>
            <a:r>
              <a:rPr lang="pt-BR" dirty="0">
                <a:solidFill>
                  <a:srgbClr val="002060"/>
                </a:solidFill>
              </a:rPr>
              <a:t>de </a:t>
            </a:r>
            <a:r>
              <a:rPr lang="pt-BR" dirty="0" smtClean="0">
                <a:solidFill>
                  <a:srgbClr val="002060"/>
                </a:solidFill>
              </a:rPr>
              <a:t>Prática Avançada </a:t>
            </a:r>
            <a:r>
              <a:rPr lang="pt-BR" dirty="0">
                <a:solidFill>
                  <a:srgbClr val="002060"/>
                </a:solidFill>
              </a:rPr>
              <a:t>em um contexto internacional de serviço de saúde contemporâneo. </a:t>
            </a:r>
            <a:r>
              <a:rPr lang="pt-BR" dirty="0" smtClean="0">
                <a:solidFill>
                  <a:srgbClr val="002060"/>
                </a:solidFill>
              </a:rPr>
              <a:t> Domínios no instrumento da APN:</a:t>
            </a:r>
          </a:p>
          <a:p>
            <a:pPr marL="914400" indent="-285750" algn="just"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002060"/>
                </a:solidFill>
              </a:rPr>
              <a:t>Assistência </a:t>
            </a:r>
            <a:r>
              <a:rPr lang="pt-BR" dirty="0">
                <a:solidFill>
                  <a:srgbClr val="002060"/>
                </a:solidFill>
              </a:rPr>
              <a:t>direta e integral </a:t>
            </a:r>
          </a:p>
          <a:p>
            <a:pPr marL="914400" indent="-285750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rgbClr val="002060"/>
                </a:solidFill>
              </a:rPr>
              <a:t>Suporte de </a:t>
            </a:r>
            <a:r>
              <a:rPr lang="pt-BR" dirty="0" smtClean="0">
                <a:solidFill>
                  <a:srgbClr val="002060"/>
                </a:solidFill>
              </a:rPr>
              <a:t>sistemas</a:t>
            </a:r>
            <a:endParaRPr lang="pt-BR" dirty="0">
              <a:solidFill>
                <a:srgbClr val="002060"/>
              </a:solidFill>
            </a:endParaRPr>
          </a:p>
          <a:p>
            <a:pPr marL="914400" indent="-285750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rgbClr val="002060"/>
                </a:solidFill>
              </a:rPr>
              <a:t>Educação </a:t>
            </a:r>
          </a:p>
          <a:p>
            <a:pPr marL="914400" indent="-285750" algn="just"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002060"/>
                </a:solidFill>
              </a:rPr>
              <a:t>Pesquisa</a:t>
            </a:r>
            <a:endParaRPr lang="pt-BR" dirty="0">
              <a:solidFill>
                <a:srgbClr val="002060"/>
              </a:solidFill>
            </a:endParaRPr>
          </a:p>
          <a:p>
            <a:pPr marL="914400" indent="-285750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rgbClr val="002060"/>
                </a:solidFill>
              </a:rPr>
              <a:t>Publicação e liderança profissional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5421664" y="6451434"/>
            <a:ext cx="6473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2060"/>
                </a:solidFill>
              </a:rPr>
              <a:t>https://onlinelibrary.wiley.com/doi/10.1111/j.1365-2648.2010.05367.x</a:t>
            </a:r>
          </a:p>
        </p:txBody>
      </p:sp>
    </p:spTree>
    <p:extLst>
      <p:ext uri="{BB962C8B-B14F-4D97-AF65-F5344CB8AC3E}">
        <p14:creationId xmlns:p14="http://schemas.microsoft.com/office/powerpoint/2010/main" val="174187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e Role of the Advanced Practice Nurse in the Academic Setting -  Science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54" y="1369281"/>
            <a:ext cx="7285201" cy="53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4"/>
          <p:cNvSpPr txBox="1">
            <a:spLocks/>
          </p:cNvSpPr>
          <p:nvPr/>
        </p:nvSpPr>
        <p:spPr>
          <a:xfrm>
            <a:off x="903612" y="398831"/>
            <a:ext cx="10830283" cy="9704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rgbClr val="C00000"/>
                </a:solidFill>
              </a:rPr>
              <a:t>Vamos pensar no EPA nestes pontos do cuidado 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DF] Framework for Evaluating the Impact of Advanced Practice Nursing  Roles. | Semantic Sch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09" y="420787"/>
            <a:ext cx="9803064" cy="5586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866344" y="6481902"/>
            <a:ext cx="75078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002060"/>
                </a:solidFill>
              </a:rPr>
              <a:t>https://d3i71xaburhd42.cloudfront.net/9916b3a0de0f39424c5c0997fc8f80878ff2c923/4-Figure1-1.png</a:t>
            </a:r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1138926" y="1842034"/>
            <a:ext cx="2214104" cy="3555681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 rot="19790342">
            <a:off x="10153300" y="901447"/>
            <a:ext cx="763162" cy="2345623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1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atividade complemen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981" y="159026"/>
            <a:ext cx="3412704" cy="35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7567" y="2018557"/>
            <a:ext cx="9491751" cy="23876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Atividade</a:t>
            </a:r>
            <a:br>
              <a:rPr lang="pt-BR" dirty="0" smtClean="0">
                <a:solidFill>
                  <a:srgbClr val="002060"/>
                </a:solidFill>
              </a:rPr>
            </a:br>
            <a:r>
              <a:rPr lang="pt-BR" dirty="0" smtClean="0">
                <a:solidFill>
                  <a:srgbClr val="002060"/>
                </a:solidFill>
              </a:rPr>
              <a:t>para a próxima aula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4341" y="4595612"/>
            <a:ext cx="10286928" cy="1655762"/>
          </a:xfr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effectLst/>
              </a:rPr>
              <a:t>Assistir o vídeo da Joyce </a:t>
            </a:r>
            <a:r>
              <a:rPr lang="pt-BR" dirty="0" err="1" smtClean="0">
                <a:solidFill>
                  <a:srgbClr val="002060"/>
                </a:solidFill>
                <a:effectLst/>
              </a:rPr>
              <a:t>Pulcini</a:t>
            </a:r>
            <a:r>
              <a:rPr lang="pt-BR" dirty="0" smtClean="0">
                <a:solidFill>
                  <a:srgbClr val="002060"/>
                </a:solidFill>
                <a:effectLst/>
              </a:rPr>
              <a:t>: </a:t>
            </a:r>
            <a:r>
              <a:rPr lang="pt-BR" dirty="0">
                <a:solidFill>
                  <a:srgbClr val="00B0F0"/>
                </a:solidFill>
                <a:effectLst/>
              </a:rPr>
              <a:t>https://apsredes.org/o-papel-da-pratica-avancada-em-enfermagem-nos-estados-unidos-para-ampliar-o-acesso-a-atencao-primaria/</a:t>
            </a:r>
          </a:p>
          <a:p>
            <a:r>
              <a:rPr lang="pt-BR" dirty="0" smtClean="0">
                <a:solidFill>
                  <a:srgbClr val="002060"/>
                </a:solidFill>
                <a:effectLst/>
              </a:rPr>
              <a:t>Ler sobre - Instrumentos </a:t>
            </a:r>
            <a:r>
              <a:rPr lang="pt-BR" dirty="0">
                <a:solidFill>
                  <a:srgbClr val="002060"/>
                </a:solidFill>
                <a:effectLst/>
              </a:rPr>
              <a:t>e técnicas para a avaliação do paciente, família e </a:t>
            </a:r>
            <a:r>
              <a:rPr lang="pt-BR" dirty="0" smtClean="0">
                <a:solidFill>
                  <a:srgbClr val="002060"/>
                </a:solidFill>
                <a:effectLst/>
              </a:rPr>
              <a:t>comunidade e assistir o 1 módulo do curso da </a:t>
            </a:r>
            <a:r>
              <a:rPr lang="pt-BR" dirty="0" err="1">
                <a:solidFill>
                  <a:srgbClr val="002060"/>
                </a:solidFill>
                <a:effectLst/>
              </a:rPr>
              <a:t>R</a:t>
            </a:r>
            <a:r>
              <a:rPr lang="pt-BR" dirty="0" err="1" smtClean="0">
                <a:solidFill>
                  <a:srgbClr val="002060"/>
                </a:solidFill>
                <a:effectLst/>
              </a:rPr>
              <a:t>ePPE</a:t>
            </a:r>
            <a:r>
              <a:rPr lang="pt-BR" dirty="0">
                <a:solidFill>
                  <a:srgbClr val="002060"/>
                </a:solidFill>
              </a:rPr>
              <a:t> - </a:t>
            </a:r>
            <a:r>
              <a:rPr lang="pt-BR" dirty="0">
                <a:solidFill>
                  <a:srgbClr val="00B0F0"/>
                </a:solidFill>
              </a:rPr>
              <a:t>https://repperede.org/login/?restricted=page</a:t>
            </a:r>
          </a:p>
        </p:txBody>
      </p:sp>
    </p:spTree>
    <p:extLst>
      <p:ext uri="{BB962C8B-B14F-4D97-AF65-F5344CB8AC3E}">
        <p14:creationId xmlns:p14="http://schemas.microsoft.com/office/powerpoint/2010/main" val="27921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03868" y="-107075"/>
            <a:ext cx="9592732" cy="2954868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C00000"/>
                </a:solidFill>
              </a:rPr>
              <a:t>Objetivos da aula</a:t>
            </a:r>
            <a:endParaRPr lang="pt-BR" sz="5400" b="1" dirty="0">
              <a:solidFill>
                <a:srgbClr val="C00000"/>
              </a:solidFill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967195" y="3611624"/>
            <a:ext cx="10125636" cy="2673199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solidFill>
                  <a:srgbClr val="002060"/>
                </a:solidFill>
              </a:rPr>
              <a:t>Reconhecer as principais competências da APN para o exercício profissional;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solidFill>
                  <a:srgbClr val="002060"/>
                </a:solidFill>
              </a:rPr>
              <a:t>Reconhecer os diferentes contexto de exercício da APN;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solidFill>
                  <a:srgbClr val="002060"/>
                </a:solidFill>
              </a:rPr>
              <a:t>Discutir as relações destas competências com a formação profissional.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3200" dirty="0">
              <a:solidFill>
                <a:srgbClr val="002060"/>
              </a:solidFill>
            </a:endParaRPr>
          </a:p>
          <a:p>
            <a:pPr lvl="0" algn="just"/>
            <a:endParaRPr lang="pt-BR" sz="28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2060"/>
                </a:solidFill>
              </a:rPr>
              <a:t>Referências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>
                <a:solidFill>
                  <a:srgbClr val="002060"/>
                </a:solidFill>
                <a:effectLst/>
              </a:rPr>
              <a:t>Lei No. 7.498, de 25 de junho de 1986. Dispõe sobre a regulamentação do exercício da enfermagem, e dá outras providências. Diário Oficial da União. 26 </a:t>
            </a:r>
            <a:r>
              <a:rPr lang="pt-BR" dirty="0" err="1">
                <a:solidFill>
                  <a:srgbClr val="002060"/>
                </a:solidFill>
                <a:effectLst/>
              </a:rPr>
              <a:t>jun</a:t>
            </a:r>
            <a:r>
              <a:rPr lang="pt-BR" dirty="0">
                <a:solidFill>
                  <a:srgbClr val="002060"/>
                </a:solidFill>
                <a:effectLst/>
              </a:rPr>
              <a:t> 1986; </a:t>
            </a:r>
            <a:r>
              <a:rPr lang="pt-BR" dirty="0" err="1">
                <a:solidFill>
                  <a:srgbClr val="002060"/>
                </a:solidFill>
                <a:effectLst/>
              </a:rPr>
              <a:t>Seç</a:t>
            </a:r>
            <a:r>
              <a:rPr lang="pt-BR" dirty="0">
                <a:solidFill>
                  <a:srgbClr val="002060"/>
                </a:solidFill>
                <a:effectLst/>
              </a:rPr>
              <a:t>. 1:9273</a:t>
            </a:r>
          </a:p>
          <a:p>
            <a:r>
              <a:rPr lang="pt-BR" dirty="0">
                <a:solidFill>
                  <a:srgbClr val="002060"/>
                </a:solidFill>
                <a:effectLst/>
              </a:rPr>
              <a:t>Ministério da Saúde. Portaria No. 2.436, de 21 de setembro de 2017. Aprova a Política Nacional de Atenção Básica, estabelecendo a revisão de diretrizes para a organização da Atenção Básica, no âmbito do Sistema</a:t>
            </a:r>
          </a:p>
          <a:p>
            <a:r>
              <a:rPr lang="pt-BR" dirty="0">
                <a:solidFill>
                  <a:srgbClr val="002060"/>
                </a:solidFill>
                <a:effectLst/>
              </a:rPr>
              <a:t>Único de Saúde (SUS). Diário Oficial da União. 22 set 22 [</a:t>
            </a:r>
            <a:r>
              <a:rPr lang="pt-BR" dirty="0" err="1">
                <a:solidFill>
                  <a:srgbClr val="002060"/>
                </a:solidFill>
                <a:effectLst/>
              </a:rPr>
              <a:t>cited</a:t>
            </a:r>
            <a:r>
              <a:rPr lang="pt-BR" dirty="0">
                <a:solidFill>
                  <a:srgbClr val="002060"/>
                </a:solidFill>
                <a:effectLst/>
              </a:rPr>
              <a:t> 2023 </a:t>
            </a:r>
            <a:r>
              <a:rPr lang="pt-BR" dirty="0" err="1">
                <a:solidFill>
                  <a:srgbClr val="002060"/>
                </a:solidFill>
                <a:effectLst/>
              </a:rPr>
              <a:t>Jul</a:t>
            </a:r>
            <a:r>
              <a:rPr lang="pt-BR" dirty="0">
                <a:solidFill>
                  <a:srgbClr val="002060"/>
                </a:solidFill>
                <a:effectLst/>
              </a:rPr>
              <a:t> 7]. </a:t>
            </a:r>
            <a:r>
              <a:rPr lang="pt-BR" dirty="0" err="1">
                <a:solidFill>
                  <a:srgbClr val="002060"/>
                </a:solidFill>
                <a:effectLst/>
              </a:rPr>
              <a:t>Available</a:t>
            </a:r>
            <a:r>
              <a:rPr lang="pt-BR" dirty="0">
                <a:solidFill>
                  <a:srgbClr val="002060"/>
                </a:solidFill>
                <a:effectLst/>
              </a:rPr>
              <a:t> </a:t>
            </a:r>
            <a:r>
              <a:rPr lang="pt-BR" dirty="0" err="1">
                <a:solidFill>
                  <a:srgbClr val="002060"/>
                </a:solidFill>
                <a:effectLst/>
              </a:rPr>
              <a:t>from</a:t>
            </a:r>
            <a:r>
              <a:rPr lang="pt-BR" dirty="0">
                <a:solidFill>
                  <a:srgbClr val="002060"/>
                </a:solidFill>
                <a:effectLst/>
              </a:rPr>
              <a:t>: </a:t>
            </a:r>
            <a:r>
              <a:rPr lang="pt-BR" dirty="0">
                <a:solidFill>
                  <a:srgbClr val="002060"/>
                </a:solidFill>
                <a:effectLst/>
                <a:hlinkClick r:id="rId2"/>
              </a:rPr>
              <a:t>https://www.in.gov.br/materia/-/asset_publisher/Kujrw0TZC2Mb/content/id/19308123/do1-2017-09-22-portaria-n-2-436-de-21-de-setembro-de-2017-19308031</a:t>
            </a:r>
            <a:endParaRPr lang="pt-BR" dirty="0">
              <a:solidFill>
                <a:srgbClr val="002060"/>
              </a:solidFill>
              <a:effectLst/>
            </a:endParaRPr>
          </a:p>
          <a:p>
            <a:r>
              <a:rPr lang="pt-BR" dirty="0">
                <a:solidFill>
                  <a:srgbClr val="002060"/>
                </a:solidFill>
                <a:effectLst/>
              </a:rPr>
              <a:t>Peres EM, Pires BM, Lins SM, Gomes HF, Santos BM, </a:t>
            </a:r>
            <a:r>
              <a:rPr lang="pt-BR" dirty="0" err="1">
                <a:solidFill>
                  <a:srgbClr val="002060"/>
                </a:solidFill>
                <a:effectLst/>
              </a:rPr>
              <a:t>Behring</a:t>
            </a:r>
            <a:r>
              <a:rPr lang="pt-BR" dirty="0">
                <a:solidFill>
                  <a:srgbClr val="002060"/>
                </a:solidFill>
                <a:effectLst/>
              </a:rPr>
              <a:t> LP, et al. </a:t>
            </a:r>
            <a:r>
              <a:rPr lang="pt-BR" dirty="0" smtClean="0">
                <a:solidFill>
                  <a:srgbClr val="002060"/>
                </a:solidFill>
                <a:effectLst/>
              </a:rPr>
              <a:t>Práticas avançadas </a:t>
            </a:r>
            <a:r>
              <a:rPr lang="pt-BR" dirty="0">
                <a:solidFill>
                  <a:srgbClr val="002060"/>
                </a:solidFill>
                <a:effectLst/>
              </a:rPr>
              <a:t>de enfermagem no Brasil. </a:t>
            </a:r>
            <a:r>
              <a:rPr lang="pt-BR" dirty="0" err="1">
                <a:solidFill>
                  <a:srgbClr val="002060"/>
                </a:solidFill>
                <a:effectLst/>
              </a:rPr>
              <a:t>Enferm</a:t>
            </a:r>
            <a:r>
              <a:rPr lang="pt-BR" dirty="0">
                <a:solidFill>
                  <a:srgbClr val="002060"/>
                </a:solidFill>
                <a:effectLst/>
              </a:rPr>
              <a:t> Foco. 2021;12(6):1256-62</a:t>
            </a:r>
          </a:p>
          <a:p>
            <a:r>
              <a:rPr lang="pt-BR" dirty="0" err="1">
                <a:solidFill>
                  <a:srgbClr val="002060"/>
                </a:solidFill>
                <a:effectLst/>
              </a:rPr>
              <a:t>Oldenburger</a:t>
            </a:r>
            <a:r>
              <a:rPr lang="pt-BR" dirty="0">
                <a:solidFill>
                  <a:srgbClr val="002060"/>
                </a:solidFill>
                <a:effectLst/>
              </a:rPr>
              <a:t> D, </a:t>
            </a:r>
            <a:r>
              <a:rPr lang="pt-BR" dirty="0" err="1">
                <a:solidFill>
                  <a:srgbClr val="002060"/>
                </a:solidFill>
                <a:effectLst/>
              </a:rPr>
              <a:t>Cassiani</a:t>
            </a:r>
            <a:r>
              <a:rPr lang="pt-BR" dirty="0">
                <a:solidFill>
                  <a:srgbClr val="002060"/>
                </a:solidFill>
                <a:effectLst/>
              </a:rPr>
              <a:t> SH, Bryant-</a:t>
            </a:r>
            <a:r>
              <a:rPr lang="pt-BR" dirty="0" err="1">
                <a:solidFill>
                  <a:srgbClr val="002060"/>
                </a:solidFill>
                <a:effectLst/>
              </a:rPr>
              <a:t>Lukosius</a:t>
            </a:r>
            <a:r>
              <a:rPr lang="pt-BR" dirty="0">
                <a:solidFill>
                  <a:srgbClr val="002060"/>
                </a:solidFill>
                <a:effectLst/>
              </a:rPr>
              <a:t> D, </a:t>
            </a:r>
            <a:r>
              <a:rPr lang="pt-BR" dirty="0" err="1">
                <a:solidFill>
                  <a:srgbClr val="002060"/>
                </a:solidFill>
                <a:effectLst/>
              </a:rPr>
              <a:t>Valaitis</a:t>
            </a:r>
            <a:r>
              <a:rPr lang="pt-BR" dirty="0">
                <a:solidFill>
                  <a:srgbClr val="002060"/>
                </a:solidFill>
                <a:effectLst/>
              </a:rPr>
              <a:t> RK, </a:t>
            </a:r>
            <a:r>
              <a:rPr lang="pt-BR" dirty="0" err="1">
                <a:solidFill>
                  <a:srgbClr val="002060"/>
                </a:solidFill>
                <a:effectLst/>
              </a:rPr>
              <a:t>Baumann</a:t>
            </a:r>
            <a:r>
              <a:rPr lang="pt-BR" dirty="0">
                <a:solidFill>
                  <a:srgbClr val="002060"/>
                </a:solidFill>
                <a:effectLst/>
              </a:rPr>
              <a:t> A, </a:t>
            </a:r>
            <a:r>
              <a:rPr lang="pt-BR" dirty="0" err="1">
                <a:solidFill>
                  <a:srgbClr val="002060"/>
                </a:solidFill>
                <a:effectLst/>
              </a:rPr>
              <a:t>Pucini</a:t>
            </a:r>
            <a:r>
              <a:rPr lang="pt-BR" dirty="0">
                <a:solidFill>
                  <a:srgbClr val="002060"/>
                </a:solidFill>
                <a:effectLst/>
              </a:rPr>
              <a:t> J, et al. </a:t>
            </a:r>
            <a:r>
              <a:rPr lang="pt-BR" dirty="0" err="1">
                <a:solidFill>
                  <a:srgbClr val="002060"/>
                </a:solidFill>
                <a:effectLst/>
              </a:rPr>
              <a:t>Implementation</a:t>
            </a:r>
            <a:r>
              <a:rPr lang="pt-BR" dirty="0">
                <a:solidFill>
                  <a:srgbClr val="002060"/>
                </a:solidFill>
                <a:effectLst/>
              </a:rPr>
              <a:t> </a:t>
            </a:r>
            <a:r>
              <a:rPr lang="pt-BR" dirty="0" err="1">
                <a:solidFill>
                  <a:srgbClr val="002060"/>
                </a:solidFill>
                <a:effectLst/>
              </a:rPr>
              <a:t>strategy</a:t>
            </a:r>
            <a:r>
              <a:rPr lang="pt-BR" dirty="0">
                <a:solidFill>
                  <a:srgbClr val="002060"/>
                </a:solidFill>
                <a:effectLst/>
              </a:rPr>
              <a:t> for </a:t>
            </a:r>
            <a:r>
              <a:rPr lang="pt-BR" dirty="0" err="1">
                <a:solidFill>
                  <a:srgbClr val="002060"/>
                </a:solidFill>
                <a:effectLst/>
              </a:rPr>
              <a:t>advanced</a:t>
            </a:r>
            <a:r>
              <a:rPr lang="pt-BR" dirty="0">
                <a:solidFill>
                  <a:srgbClr val="002060"/>
                </a:solidFill>
                <a:effectLst/>
              </a:rPr>
              <a:t> </a:t>
            </a:r>
            <a:r>
              <a:rPr lang="pt-BR" dirty="0" err="1">
                <a:solidFill>
                  <a:srgbClr val="002060"/>
                </a:solidFill>
                <a:effectLst/>
              </a:rPr>
              <a:t>practice</a:t>
            </a:r>
            <a:r>
              <a:rPr lang="pt-BR" dirty="0">
                <a:solidFill>
                  <a:srgbClr val="002060"/>
                </a:solidFill>
                <a:effectLst/>
              </a:rPr>
              <a:t> </a:t>
            </a:r>
            <a:r>
              <a:rPr lang="pt-BR" dirty="0" err="1">
                <a:solidFill>
                  <a:srgbClr val="002060"/>
                </a:solidFill>
                <a:effectLst/>
              </a:rPr>
              <a:t>nursing</a:t>
            </a:r>
            <a:r>
              <a:rPr lang="pt-BR" dirty="0">
                <a:solidFill>
                  <a:srgbClr val="002060"/>
                </a:solidFill>
                <a:effectLst/>
              </a:rPr>
              <a:t> in </a:t>
            </a:r>
            <a:r>
              <a:rPr lang="pt-BR" dirty="0" err="1">
                <a:solidFill>
                  <a:srgbClr val="002060"/>
                </a:solidFill>
                <a:effectLst/>
              </a:rPr>
              <a:t>primary</a:t>
            </a:r>
            <a:r>
              <a:rPr lang="pt-BR" dirty="0">
                <a:solidFill>
                  <a:srgbClr val="002060"/>
                </a:solidFill>
                <a:effectLst/>
              </a:rPr>
              <a:t> </a:t>
            </a:r>
            <a:r>
              <a:rPr lang="pt-BR" dirty="0" err="1">
                <a:solidFill>
                  <a:srgbClr val="002060"/>
                </a:solidFill>
                <a:effectLst/>
              </a:rPr>
              <a:t>health</a:t>
            </a:r>
            <a:r>
              <a:rPr lang="pt-BR" dirty="0">
                <a:solidFill>
                  <a:srgbClr val="002060"/>
                </a:solidFill>
                <a:effectLst/>
              </a:rPr>
              <a:t> </a:t>
            </a:r>
            <a:r>
              <a:rPr lang="pt-BR" dirty="0" err="1">
                <a:solidFill>
                  <a:srgbClr val="002060"/>
                </a:solidFill>
                <a:effectLst/>
              </a:rPr>
              <a:t>care</a:t>
            </a:r>
            <a:r>
              <a:rPr lang="pt-BR" dirty="0">
                <a:solidFill>
                  <a:srgbClr val="002060"/>
                </a:solidFill>
                <a:effectLst/>
              </a:rPr>
              <a:t> in </a:t>
            </a:r>
            <a:r>
              <a:rPr lang="pt-BR" dirty="0" err="1">
                <a:solidFill>
                  <a:srgbClr val="002060"/>
                </a:solidFill>
                <a:effectLst/>
              </a:rPr>
              <a:t>Latin</a:t>
            </a:r>
            <a:r>
              <a:rPr lang="pt-BR" dirty="0">
                <a:solidFill>
                  <a:srgbClr val="002060"/>
                </a:solidFill>
                <a:effectLst/>
              </a:rPr>
              <a:t> </a:t>
            </a:r>
            <a:r>
              <a:rPr lang="pt-BR" dirty="0" err="1">
                <a:solidFill>
                  <a:srgbClr val="002060"/>
                </a:solidFill>
                <a:effectLst/>
              </a:rPr>
              <a:t>America</a:t>
            </a:r>
            <a:r>
              <a:rPr lang="pt-BR" dirty="0">
                <a:solidFill>
                  <a:srgbClr val="002060"/>
                </a:solidFill>
                <a:effectLst/>
              </a:rPr>
              <a:t> </a:t>
            </a:r>
            <a:r>
              <a:rPr lang="pt-BR" dirty="0" err="1">
                <a:solidFill>
                  <a:srgbClr val="002060"/>
                </a:solidFill>
                <a:effectLst/>
              </a:rPr>
              <a:t>and</a:t>
            </a:r>
            <a:r>
              <a:rPr lang="pt-BR" dirty="0">
                <a:solidFill>
                  <a:srgbClr val="002060"/>
                </a:solidFill>
                <a:effectLst/>
              </a:rPr>
              <a:t> </a:t>
            </a:r>
            <a:r>
              <a:rPr lang="pt-BR" dirty="0" err="1">
                <a:solidFill>
                  <a:srgbClr val="002060"/>
                </a:solidFill>
                <a:effectLst/>
              </a:rPr>
              <a:t>the</a:t>
            </a:r>
            <a:r>
              <a:rPr lang="pt-BR" dirty="0">
                <a:solidFill>
                  <a:srgbClr val="002060"/>
                </a:solidFill>
                <a:effectLst/>
              </a:rPr>
              <a:t> </a:t>
            </a:r>
            <a:r>
              <a:rPr lang="pt-BR" dirty="0" err="1">
                <a:solidFill>
                  <a:srgbClr val="002060"/>
                </a:solidFill>
                <a:effectLst/>
              </a:rPr>
              <a:t>Caribbean</a:t>
            </a:r>
            <a:r>
              <a:rPr lang="pt-BR" dirty="0">
                <a:solidFill>
                  <a:srgbClr val="002060"/>
                </a:solidFill>
                <a:effectLst/>
              </a:rPr>
              <a:t>. </a:t>
            </a:r>
            <a:r>
              <a:rPr lang="pt-BR" dirty="0" err="1">
                <a:solidFill>
                  <a:srgbClr val="002060"/>
                </a:solidFill>
                <a:effectLst/>
              </a:rPr>
              <a:t>Rev</a:t>
            </a:r>
            <a:r>
              <a:rPr lang="pt-BR" dirty="0">
                <a:solidFill>
                  <a:srgbClr val="002060"/>
                </a:solidFill>
                <a:effectLst/>
              </a:rPr>
              <a:t> Panam </a:t>
            </a:r>
            <a:r>
              <a:rPr lang="pt-BR" dirty="0" err="1">
                <a:solidFill>
                  <a:srgbClr val="002060"/>
                </a:solidFill>
                <a:effectLst/>
              </a:rPr>
              <a:t>Salud</a:t>
            </a:r>
            <a:r>
              <a:rPr lang="pt-BR" dirty="0">
                <a:solidFill>
                  <a:srgbClr val="002060"/>
                </a:solidFill>
                <a:effectLst/>
              </a:rPr>
              <a:t> Publica. 2017;41:e40</a:t>
            </a:r>
          </a:p>
          <a:p>
            <a:r>
              <a:rPr lang="pt-BR" dirty="0">
                <a:solidFill>
                  <a:srgbClr val="002060"/>
                </a:solidFill>
                <a:effectLst/>
              </a:rPr>
              <a:t>Gomes AM, Santos BM, Peres EM, Palha PF, Miranda Neto MV, Silva MC, et al. Nota Técnica - COFEN No. 01/2023: Práticas Avançadas de Enfermagem – PAE. </a:t>
            </a:r>
            <a:r>
              <a:rPr lang="pt-BR" dirty="0" err="1">
                <a:solidFill>
                  <a:srgbClr val="002060"/>
                </a:solidFill>
                <a:effectLst/>
              </a:rPr>
              <a:t>Enferm</a:t>
            </a:r>
            <a:r>
              <a:rPr lang="pt-BR" dirty="0">
                <a:solidFill>
                  <a:srgbClr val="002060"/>
                </a:solidFill>
                <a:effectLst/>
              </a:rPr>
              <a:t> Foco. 2024;15(s1):e-202401ESP1</a:t>
            </a:r>
            <a:r>
              <a:rPr lang="pt-BR" dirty="0" smtClean="0">
                <a:solidFill>
                  <a:srgbClr val="002060"/>
                </a:solidFill>
                <a:effectLst/>
              </a:rPr>
              <a:t>. DOI: 10.21675/2357-707X.2024.v15.e-202401ESP1</a:t>
            </a:r>
          </a:p>
          <a:p>
            <a:r>
              <a:rPr lang="en-US" dirty="0" smtClean="0">
                <a:solidFill>
                  <a:srgbClr val="002060"/>
                </a:solidFill>
                <a:effectLst/>
              </a:rPr>
              <a:t>International council of nurses guidelines on advanced practice nursing 2020. </a:t>
            </a:r>
            <a:r>
              <a:rPr lang="en-US" dirty="0" err="1" smtClean="0">
                <a:solidFill>
                  <a:srgbClr val="002060"/>
                </a:solidFill>
                <a:effectLst/>
              </a:rPr>
              <a:t>Disponível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/>
              </a:rPr>
              <a:t>em</a:t>
            </a:r>
            <a:r>
              <a:rPr lang="en-US" dirty="0">
                <a:solidFill>
                  <a:srgbClr val="002060"/>
                </a:solidFill>
                <a:effectLst/>
              </a:rPr>
              <a:t>: </a:t>
            </a:r>
            <a:r>
              <a:rPr lang="en-US" dirty="0">
                <a:solidFill>
                  <a:srgbClr val="002060"/>
                </a:solidFill>
                <a:effectLst/>
                <a:hlinkClick r:id="rId3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effectLst/>
                <a:hlinkClick r:id="rId3"/>
              </a:rPr>
              <a:t>www.icn.ch/system/files/documents/2020-04/ICN_APN%20Report_EN_WEB.pdf</a:t>
            </a:r>
            <a:endParaRPr lang="en-US" dirty="0" smtClean="0">
              <a:solidFill>
                <a:srgbClr val="002060"/>
              </a:solidFill>
              <a:effectLst/>
            </a:endParaRPr>
          </a:p>
          <a:p>
            <a:r>
              <a:rPr lang="pt-BR" dirty="0" err="1">
                <a:solidFill>
                  <a:srgbClr val="002060"/>
                </a:solidFill>
                <a:effectLst/>
              </a:rPr>
              <a:t>Cassiani</a:t>
            </a:r>
            <a:r>
              <a:rPr lang="pt-BR" dirty="0">
                <a:solidFill>
                  <a:srgbClr val="002060"/>
                </a:solidFill>
                <a:effectLst/>
              </a:rPr>
              <a:t> SH, Aguirre-</a:t>
            </a:r>
            <a:r>
              <a:rPr lang="pt-BR" dirty="0" err="1">
                <a:solidFill>
                  <a:srgbClr val="002060"/>
                </a:solidFill>
                <a:effectLst/>
              </a:rPr>
              <a:t>Boza</a:t>
            </a:r>
            <a:r>
              <a:rPr lang="pt-BR" dirty="0">
                <a:solidFill>
                  <a:srgbClr val="002060"/>
                </a:solidFill>
                <a:effectLst/>
              </a:rPr>
              <a:t> F, </a:t>
            </a:r>
            <a:r>
              <a:rPr lang="pt-BR" dirty="0" err="1">
                <a:solidFill>
                  <a:srgbClr val="002060"/>
                </a:solidFill>
                <a:effectLst/>
              </a:rPr>
              <a:t>Hoyos</a:t>
            </a:r>
            <a:r>
              <a:rPr lang="pt-BR" dirty="0">
                <a:solidFill>
                  <a:srgbClr val="002060"/>
                </a:solidFill>
                <a:effectLst/>
              </a:rPr>
              <a:t> MC, Barreto MF, </a:t>
            </a:r>
            <a:r>
              <a:rPr lang="pt-BR" dirty="0" err="1">
                <a:solidFill>
                  <a:srgbClr val="002060"/>
                </a:solidFill>
                <a:effectLst/>
              </a:rPr>
              <a:t>Morán</a:t>
            </a:r>
            <a:r>
              <a:rPr lang="pt-BR" dirty="0">
                <a:solidFill>
                  <a:srgbClr val="002060"/>
                </a:solidFill>
                <a:effectLst/>
              </a:rPr>
              <a:t> L, </a:t>
            </a:r>
            <a:r>
              <a:rPr lang="pt-BR" dirty="0" err="1">
                <a:solidFill>
                  <a:srgbClr val="002060"/>
                </a:solidFill>
                <a:effectLst/>
              </a:rPr>
              <a:t>Cerón</a:t>
            </a:r>
            <a:r>
              <a:rPr lang="pt-BR" dirty="0">
                <a:solidFill>
                  <a:srgbClr val="002060"/>
                </a:solidFill>
                <a:effectLst/>
              </a:rPr>
              <a:t> MC, et al. Competências para a formação do enfermeiro de prática avançada para a atenção básica de saúde. Acta Paul </a:t>
            </a:r>
            <a:r>
              <a:rPr lang="pt-BR" dirty="0" err="1">
                <a:solidFill>
                  <a:srgbClr val="002060"/>
                </a:solidFill>
                <a:effectLst/>
              </a:rPr>
              <a:t>Enferm</a:t>
            </a:r>
            <a:r>
              <a:rPr lang="pt-BR" dirty="0">
                <a:solidFill>
                  <a:srgbClr val="002060"/>
                </a:solidFill>
                <a:effectLst/>
              </a:rPr>
              <a:t>. 2018; 31(6):572-84. </a:t>
            </a:r>
            <a:r>
              <a:rPr lang="pt-BR" dirty="0">
                <a:solidFill>
                  <a:srgbClr val="002060"/>
                </a:solidFill>
                <a:effectLst/>
                <a:hlinkClick r:id="rId4"/>
              </a:rPr>
              <a:t>https://www.scielo.br/j/ape/a/Jzb4pKX3WLkXdqZPHZWNdVt/?</a:t>
            </a:r>
            <a:r>
              <a:rPr lang="pt-BR" dirty="0" smtClean="0">
                <a:solidFill>
                  <a:srgbClr val="002060"/>
                </a:solidFill>
                <a:effectLst/>
                <a:hlinkClick r:id="rId4"/>
              </a:rPr>
              <a:t>format=pdf&amp;lang=pt</a:t>
            </a:r>
            <a:endParaRPr lang="pt-BR" dirty="0" smtClean="0">
              <a:solidFill>
                <a:srgbClr val="002060"/>
              </a:solidFill>
              <a:effectLst/>
            </a:endParaRPr>
          </a:p>
          <a:p>
            <a:endParaRPr lang="pt-BR" dirty="0">
              <a:solidFill>
                <a:srgbClr val="002060"/>
              </a:solidFill>
              <a:effectLst/>
            </a:endParaRPr>
          </a:p>
          <a:p>
            <a:endParaRPr lang="pt-BR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262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RJUSMIG :: Você está na dúvida se entra ou não na greve de 5/10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60" y="2568271"/>
            <a:ext cx="5080882" cy="3789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15618" y="137208"/>
            <a:ext cx="10455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Competências...</a:t>
            </a:r>
          </a:p>
          <a:p>
            <a:pPr algn="ctr"/>
            <a:r>
              <a:rPr lang="pt-BR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Elas são diferentes?</a:t>
            </a:r>
            <a:endParaRPr lang="pt-BR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148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600" dirty="0">
                <a:solidFill>
                  <a:srgbClr val="002060"/>
                </a:solidFill>
                <a:effectLst/>
              </a:rPr>
              <a:t>As seguintes suposições representam a enfermeira que é</a:t>
            </a:r>
            <a:br>
              <a:rPr lang="pt-BR" sz="2600" dirty="0">
                <a:solidFill>
                  <a:srgbClr val="002060"/>
                </a:solidFill>
                <a:effectLst/>
              </a:rPr>
            </a:br>
            <a:r>
              <a:rPr lang="pt-BR" sz="2600" dirty="0">
                <a:solidFill>
                  <a:srgbClr val="C00000"/>
                </a:solidFill>
                <a:effectLst/>
              </a:rPr>
              <a:t>preparada em um nível educacional avançado </a:t>
            </a:r>
            <a:r>
              <a:rPr lang="pt-BR" sz="2600" dirty="0">
                <a:solidFill>
                  <a:srgbClr val="002060"/>
                </a:solidFill>
                <a:effectLst/>
              </a:rPr>
              <a:t>e então</a:t>
            </a:r>
            <a:br>
              <a:rPr lang="pt-BR" sz="2600" dirty="0">
                <a:solidFill>
                  <a:srgbClr val="002060"/>
                </a:solidFill>
                <a:effectLst/>
              </a:rPr>
            </a:br>
            <a:r>
              <a:rPr lang="pt-BR" sz="2600" dirty="0">
                <a:solidFill>
                  <a:srgbClr val="002060"/>
                </a:solidFill>
                <a:effectLst/>
              </a:rPr>
              <a:t>alcança o reconhecimento como uma APN (CNS ou NP). </a:t>
            </a:r>
            <a:r>
              <a:rPr lang="pt-BR" sz="2600" dirty="0" smtClean="0">
                <a:solidFill>
                  <a:srgbClr val="002060"/>
                </a:solidFill>
                <a:effectLst/>
              </a:rPr>
              <a:t>Essas declarações </a:t>
            </a:r>
            <a:r>
              <a:rPr lang="pt-BR" sz="2600" dirty="0">
                <a:solidFill>
                  <a:srgbClr val="002060"/>
                </a:solidFill>
                <a:effectLst/>
              </a:rPr>
              <a:t>fornecem uma base para a APN e uma</a:t>
            </a:r>
            <a:br>
              <a:rPr lang="pt-BR" sz="2600" dirty="0">
                <a:solidFill>
                  <a:srgbClr val="002060"/>
                </a:solidFill>
                <a:effectLst/>
              </a:rPr>
            </a:br>
            <a:r>
              <a:rPr lang="pt-BR" sz="2600" dirty="0">
                <a:solidFill>
                  <a:srgbClr val="002060"/>
                </a:solidFill>
                <a:effectLst/>
              </a:rPr>
              <a:t>fonte para consideração </a:t>
            </a:r>
            <a:r>
              <a:rPr lang="pt-BR" sz="2600" u="sng" dirty="0">
                <a:solidFill>
                  <a:srgbClr val="002060"/>
                </a:solidFill>
                <a:effectLst/>
              </a:rPr>
              <a:t>internacional</a:t>
            </a:r>
            <a:r>
              <a:rPr lang="pt-BR" sz="2600" dirty="0">
                <a:solidFill>
                  <a:srgbClr val="002060"/>
                </a:solidFill>
                <a:effectLst/>
              </a:rPr>
              <a:t> ao tentar</a:t>
            </a:r>
            <a:br>
              <a:rPr lang="pt-BR" sz="2600" dirty="0">
                <a:solidFill>
                  <a:srgbClr val="002060"/>
                </a:solidFill>
                <a:effectLst/>
              </a:rPr>
            </a:br>
            <a:r>
              <a:rPr lang="pt-BR" sz="2600" dirty="0">
                <a:solidFill>
                  <a:srgbClr val="002060"/>
                </a:solidFill>
                <a:effectLst/>
              </a:rPr>
              <a:t>entender a Enfermagem de Prática Avançada, </a:t>
            </a:r>
            <a:r>
              <a:rPr lang="pt-BR" sz="2600" u="sng" dirty="0">
                <a:solidFill>
                  <a:srgbClr val="002060"/>
                </a:solidFill>
                <a:effectLst/>
              </a:rPr>
              <a:t>independentemente</a:t>
            </a:r>
            <a:r>
              <a:rPr lang="pt-BR" sz="2600" dirty="0">
                <a:solidFill>
                  <a:srgbClr val="002060"/>
                </a:solidFill>
                <a:effectLst/>
              </a:rPr>
              <a:t> </a:t>
            </a:r>
            <a:r>
              <a:rPr lang="pt-BR" sz="2600" dirty="0" smtClean="0">
                <a:solidFill>
                  <a:srgbClr val="002060"/>
                </a:solidFill>
                <a:effectLst/>
              </a:rPr>
              <a:t>do </a:t>
            </a:r>
            <a:r>
              <a:rPr lang="pt-BR" sz="2600" u="sng" dirty="0" smtClean="0">
                <a:solidFill>
                  <a:srgbClr val="002060"/>
                </a:solidFill>
                <a:effectLst/>
              </a:rPr>
              <a:t>ambiente </a:t>
            </a:r>
            <a:r>
              <a:rPr lang="pt-BR" sz="2600" u="sng" dirty="0">
                <a:solidFill>
                  <a:srgbClr val="002060"/>
                </a:solidFill>
                <a:effectLst/>
              </a:rPr>
              <a:t>de trabalho </a:t>
            </a:r>
            <a:r>
              <a:rPr lang="pt-BR" sz="2600" dirty="0">
                <a:solidFill>
                  <a:srgbClr val="002060"/>
                </a:solidFill>
                <a:effectLst/>
              </a:rPr>
              <a:t>ou </a:t>
            </a:r>
            <a:r>
              <a:rPr lang="pt-BR" sz="2600" u="sng" dirty="0">
                <a:solidFill>
                  <a:srgbClr val="002060"/>
                </a:solidFill>
                <a:effectLst/>
              </a:rPr>
              <a:t>foco da prática</a:t>
            </a:r>
            <a:r>
              <a:rPr lang="pt-BR" sz="2600" dirty="0">
                <a:solidFill>
                  <a:srgbClr val="002060"/>
                </a:solidFill>
                <a:effectLst/>
              </a:rPr>
              <a:t>.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BR" sz="4800" b="1" dirty="0">
                <a:solidFill>
                  <a:schemeClr val="accent5"/>
                </a:solidFill>
              </a:rPr>
              <a:t>Suposições sobre Enfermagem de Prática Avançada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5"/>
                </a:solidFill>
              </a:rPr>
              <a:t>ICN, 2020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4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BR" sz="7200" b="1" dirty="0">
                <a:solidFill>
                  <a:srgbClr val="002060"/>
                </a:solidFill>
              </a:rPr>
              <a:t>Enfermagem de Prática </a:t>
            </a:r>
            <a:r>
              <a:rPr lang="pt-BR" sz="7200" b="1" dirty="0" smtClean="0">
                <a:solidFill>
                  <a:srgbClr val="002060"/>
                </a:solidFill>
              </a:rPr>
              <a:t>Avançada</a:t>
            </a:r>
            <a:endParaRPr lang="pt-BR" sz="7200" b="1" dirty="0">
              <a:solidFill>
                <a:srgbClr val="00206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1303868" y="3601941"/>
            <a:ext cx="9592732" cy="22739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C00000"/>
                </a:solidFill>
                <a:effectLst/>
              </a:rPr>
              <a:t>Refere-se </a:t>
            </a:r>
            <a:r>
              <a:rPr lang="pt-BR" sz="2800" dirty="0">
                <a:solidFill>
                  <a:srgbClr val="C00000"/>
                </a:solidFill>
                <a:effectLst/>
              </a:rPr>
              <a:t>a </a:t>
            </a:r>
            <a:r>
              <a:rPr lang="pt-BR" sz="2800" u="sng" dirty="0">
                <a:solidFill>
                  <a:srgbClr val="C00000"/>
                </a:solidFill>
                <a:effectLst/>
              </a:rPr>
              <a:t>serviços</a:t>
            </a:r>
            <a:r>
              <a:rPr lang="pt-BR" sz="2800" dirty="0">
                <a:solidFill>
                  <a:srgbClr val="C00000"/>
                </a:solidFill>
                <a:effectLst/>
              </a:rPr>
              <a:t> e </a:t>
            </a:r>
            <a:r>
              <a:rPr lang="pt-BR" sz="2800" u="sng" dirty="0">
                <a:solidFill>
                  <a:srgbClr val="C00000"/>
                </a:solidFill>
                <a:effectLst/>
              </a:rPr>
              <a:t>intervenções</a:t>
            </a:r>
            <a:r>
              <a:rPr lang="pt-BR" sz="2800" dirty="0">
                <a:solidFill>
                  <a:srgbClr val="C00000"/>
                </a:solidFill>
                <a:effectLst/>
              </a:rPr>
              <a:t> de saúde aprimorados e expandidos fornecidos por </a:t>
            </a:r>
            <a:r>
              <a:rPr lang="pt-BR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enfermeiros</a:t>
            </a:r>
            <a:r>
              <a:rPr lang="pt-BR" sz="2800" dirty="0">
                <a:solidFill>
                  <a:srgbClr val="C00000"/>
                </a:solidFill>
                <a:effectLst/>
              </a:rPr>
              <a:t> que, em uma capacidade avançada, influenciam os 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clínicos de saúde</a:t>
            </a:r>
            <a:r>
              <a:rPr lang="pt-BR" sz="2800" dirty="0">
                <a:solidFill>
                  <a:srgbClr val="C00000"/>
                </a:solidFill>
                <a:effectLst/>
              </a:rPr>
              <a:t> e fornecem serviços de saúde diretos a indivíduos, famílias e comunidades (CNA 2019; </a:t>
            </a:r>
            <a:r>
              <a:rPr lang="pt-BR" sz="2800" dirty="0" err="1">
                <a:solidFill>
                  <a:srgbClr val="C00000"/>
                </a:solidFill>
                <a:effectLst/>
              </a:rPr>
              <a:t>Hamrice</a:t>
            </a:r>
            <a:r>
              <a:rPr lang="pt-BR" sz="2800" dirty="0">
                <a:solidFill>
                  <a:srgbClr val="C00000"/>
                </a:solidFill>
                <a:effectLst/>
              </a:rPr>
              <a:t> Tracy 2019).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161767" y="6440557"/>
            <a:ext cx="155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5"/>
                </a:solidFill>
              </a:rPr>
              <a:t>ICN, 2020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Competências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48640" y="1663507"/>
            <a:ext cx="11171583" cy="46935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300" dirty="0" smtClean="0">
                <a:solidFill>
                  <a:srgbClr val="002060"/>
                </a:solidFill>
              </a:rPr>
              <a:t>São profissionais de </a:t>
            </a:r>
            <a:r>
              <a:rPr lang="pt-BR" sz="2300" u="sng" dirty="0" smtClean="0">
                <a:solidFill>
                  <a:srgbClr val="002060"/>
                </a:solidFill>
              </a:rPr>
              <a:t>Enfermagem</a:t>
            </a:r>
            <a:r>
              <a:rPr lang="pt-BR" sz="2300" dirty="0" smtClean="0">
                <a:solidFill>
                  <a:srgbClr val="002060"/>
                </a:solidFill>
              </a:rPr>
              <a:t>, fornecendo cuidados seguros e competentes ao paciente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300" dirty="0" smtClean="0">
                <a:solidFill>
                  <a:srgbClr val="002060"/>
                </a:solidFill>
              </a:rPr>
              <a:t>Têm sua base na educação em </a:t>
            </a:r>
            <a:r>
              <a:rPr lang="pt-BR" sz="2300" u="sng" dirty="0" smtClean="0">
                <a:solidFill>
                  <a:srgbClr val="002060"/>
                </a:solidFill>
              </a:rPr>
              <a:t>Enfermagem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300" dirty="0" smtClean="0">
                <a:solidFill>
                  <a:srgbClr val="002060"/>
                </a:solidFill>
              </a:rPr>
              <a:t>Têm papéis ou níveis de prática que exigem </a:t>
            </a:r>
            <a:r>
              <a:rPr lang="pt-BR" sz="2300" u="sng" dirty="0" smtClean="0">
                <a:solidFill>
                  <a:srgbClr val="002060"/>
                </a:solidFill>
              </a:rPr>
              <a:t>educação formal além da preparação do enfermeiro generalista</a:t>
            </a:r>
            <a:r>
              <a:rPr lang="pt-BR" sz="2300" dirty="0" smtClean="0">
                <a:solidFill>
                  <a:srgbClr val="002060"/>
                </a:solidFill>
              </a:rPr>
              <a:t> (o nível mínimo de entrada necessário é um mestrado)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300" dirty="0" smtClean="0">
                <a:solidFill>
                  <a:srgbClr val="002060"/>
                </a:solidFill>
              </a:rPr>
              <a:t>Têm papéis ou níveis de prática com </a:t>
            </a:r>
            <a:r>
              <a:rPr lang="pt-BR" sz="23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níveis aumentados de competência e capacidade que são mensuráveis</a:t>
            </a:r>
            <a:r>
              <a:rPr lang="pt-BR" sz="2300" dirty="0" smtClean="0">
                <a:solidFill>
                  <a:srgbClr val="002060"/>
                </a:solidFill>
              </a:rPr>
              <a:t>, além dos de um enfermeiro generalista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300" dirty="0" smtClean="0">
                <a:solidFill>
                  <a:srgbClr val="002060"/>
                </a:solidFill>
              </a:rPr>
              <a:t>Adquiriram a </a:t>
            </a:r>
            <a:r>
              <a:rPr lang="pt-BR" sz="23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capacidade de explicar e aplicar o desenvolvimento teórico, empírico, ético, legal</a:t>
            </a:r>
            <a:r>
              <a:rPr lang="pt-BR" sz="2300" dirty="0" smtClean="0">
                <a:solidFill>
                  <a:srgbClr val="002060"/>
                </a:solidFill>
              </a:rPr>
              <a:t>, de assistência e profissional necessário para Enfermagem de Prática </a:t>
            </a:r>
            <a:r>
              <a:rPr lang="pt-BR" sz="2300" dirty="0">
                <a:solidFill>
                  <a:srgbClr val="002060"/>
                </a:solidFill>
              </a:rPr>
              <a:t>A</a:t>
            </a:r>
            <a:r>
              <a:rPr lang="pt-BR" sz="2300" dirty="0" smtClean="0">
                <a:solidFill>
                  <a:srgbClr val="002060"/>
                </a:solidFill>
              </a:rPr>
              <a:t>vançada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300" dirty="0" smtClean="0">
                <a:solidFill>
                  <a:srgbClr val="002060"/>
                </a:solidFill>
              </a:rPr>
              <a:t>Definiram competências e </a:t>
            </a:r>
            <a:r>
              <a:rPr lang="pt-BR" sz="2300" u="sng" dirty="0" smtClean="0">
                <a:solidFill>
                  <a:srgbClr val="002060"/>
                </a:solidFill>
              </a:rPr>
              <a:t>padrões</a:t>
            </a:r>
            <a:r>
              <a:rPr lang="pt-BR" sz="2300" dirty="0" smtClean="0">
                <a:solidFill>
                  <a:srgbClr val="002060"/>
                </a:solidFill>
              </a:rPr>
              <a:t> de APN que são </a:t>
            </a:r>
            <a:r>
              <a:rPr lang="pt-BR" sz="2300" u="sng" dirty="0" smtClean="0">
                <a:solidFill>
                  <a:srgbClr val="002060"/>
                </a:solidFill>
              </a:rPr>
              <a:t>revisados ​​periodicamente </a:t>
            </a:r>
            <a:r>
              <a:rPr lang="pt-BR" sz="2300" dirty="0" smtClean="0">
                <a:solidFill>
                  <a:srgbClr val="002060"/>
                </a:solidFill>
              </a:rPr>
              <a:t>para manter atualidade na prática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300" dirty="0" smtClean="0">
                <a:solidFill>
                  <a:srgbClr val="002060"/>
                </a:solidFill>
              </a:rPr>
              <a:t>São influenciados pelo </a:t>
            </a:r>
            <a:r>
              <a:rPr lang="pt-BR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 global, social, político, econômico e tecnológico</a:t>
            </a:r>
            <a:r>
              <a:rPr lang="pt-BR" sz="2300" dirty="0" smtClean="0">
                <a:solidFill>
                  <a:srgbClr val="002060"/>
                </a:solidFill>
              </a:rPr>
              <a:t>.</a:t>
            </a:r>
            <a:endParaRPr lang="pt-BR" sz="2300" dirty="0">
              <a:solidFill>
                <a:srgbClr val="00206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0161767" y="6440557"/>
            <a:ext cx="155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5"/>
                </a:solidFill>
              </a:rPr>
              <a:t>ICN, 2020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ases em quebra-cabeça - Sou Catequ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4" y="457835"/>
            <a:ext cx="9964863" cy="5978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83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2060"/>
                </a:solidFill>
              </a:rPr>
              <a:t>Enfermeiro de Prática Avançada </a:t>
            </a:r>
            <a:r>
              <a:rPr lang="pt-BR" dirty="0" smtClean="0">
                <a:solidFill>
                  <a:srgbClr val="002060"/>
                </a:solidFill>
              </a:rPr>
              <a:t>(EPA)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13795" y="2293334"/>
            <a:ext cx="10353762" cy="37856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rgbClr val="002060"/>
                </a:solidFill>
              </a:rPr>
              <a:t>É alguém </a:t>
            </a:r>
            <a:r>
              <a:rPr lang="pt-BR" sz="2400" dirty="0">
                <a:solidFill>
                  <a:srgbClr val="002060"/>
                </a:solidFill>
              </a:rPr>
              <a:t>que adquiriu, por meio de </a:t>
            </a:r>
            <a:r>
              <a:rPr lang="pt-BR" sz="2400" u="sng" dirty="0">
                <a:solidFill>
                  <a:srgbClr val="002060"/>
                </a:solidFill>
              </a:rPr>
              <a:t>educação adicional</a:t>
            </a:r>
            <a:r>
              <a:rPr lang="pt-BR" sz="2400" dirty="0" smtClean="0">
                <a:solidFill>
                  <a:srgbClr val="002060"/>
                </a:solidFill>
              </a:rPr>
              <a:t>, a </a:t>
            </a:r>
            <a:r>
              <a:rPr lang="pt-BR" sz="2400" dirty="0">
                <a:solidFill>
                  <a:srgbClr val="002060"/>
                </a:solidFill>
              </a:rPr>
              <a:t>base de conhecimento especializado, habilidades complexas de tomada de </a:t>
            </a:r>
            <a:r>
              <a:rPr lang="pt-BR" sz="2400" dirty="0" smtClean="0">
                <a:solidFill>
                  <a:srgbClr val="002060"/>
                </a:solidFill>
              </a:rPr>
              <a:t>decisão e </a:t>
            </a:r>
            <a:r>
              <a:rPr lang="pt-BR" sz="2400" dirty="0">
                <a:solidFill>
                  <a:srgbClr val="002060"/>
                </a:solidFill>
              </a:rPr>
              <a:t>competências clínicas para a prática de </a:t>
            </a:r>
            <a:r>
              <a:rPr lang="pt-BR" sz="2400" dirty="0" smtClean="0">
                <a:solidFill>
                  <a:srgbClr val="002060"/>
                </a:solidFill>
              </a:rPr>
              <a:t>Enfermagem </a:t>
            </a:r>
            <a:r>
              <a:rPr lang="pt-BR" sz="2400" dirty="0">
                <a:solidFill>
                  <a:srgbClr val="002060"/>
                </a:solidFill>
              </a:rPr>
              <a:t>expandida, cujas características são moldadas </a:t>
            </a:r>
            <a:r>
              <a:rPr lang="pt-BR" sz="2400" dirty="0" smtClean="0">
                <a:solidFill>
                  <a:srgbClr val="002060"/>
                </a:solidFill>
              </a:rPr>
              <a:t>pelo contexto </a:t>
            </a:r>
            <a:r>
              <a:rPr lang="pt-BR" sz="2400" dirty="0">
                <a:solidFill>
                  <a:srgbClr val="002060"/>
                </a:solidFill>
              </a:rPr>
              <a:t>no qual são credenciados para a prática (ICN2008a). </a:t>
            </a:r>
            <a:endParaRPr lang="pt-BR" sz="2400" dirty="0" smtClean="0">
              <a:solidFill>
                <a:srgbClr val="002060"/>
              </a:solidFill>
            </a:endParaRPr>
          </a:p>
          <a:p>
            <a:pPr algn="just"/>
            <a:endParaRPr lang="pt-BR" sz="2400" dirty="0" smtClean="0">
              <a:solidFill>
                <a:srgbClr val="002060"/>
              </a:solidFill>
            </a:endParaRPr>
          </a:p>
          <a:p>
            <a:pPr algn="just"/>
            <a:r>
              <a:rPr lang="pt-BR" sz="2400" dirty="0" smtClean="0">
                <a:solidFill>
                  <a:srgbClr val="002060"/>
                </a:solidFill>
              </a:rPr>
              <a:t>O </a:t>
            </a:r>
            <a:r>
              <a:rPr lang="pt-BR" sz="2400" i="1" dirty="0" err="1">
                <a:solidFill>
                  <a:srgbClr val="002060"/>
                </a:solidFill>
              </a:rPr>
              <a:t>Clinical</a:t>
            </a:r>
            <a:r>
              <a:rPr lang="pt-BR" sz="2400" i="1" dirty="0">
                <a:solidFill>
                  <a:srgbClr val="002060"/>
                </a:solidFill>
              </a:rPr>
              <a:t> Nurse </a:t>
            </a:r>
            <a:r>
              <a:rPr lang="pt-BR" sz="2400" i="1" dirty="0" err="1">
                <a:solidFill>
                  <a:srgbClr val="002060"/>
                </a:solidFill>
              </a:rPr>
              <a:t>Specialist</a:t>
            </a:r>
            <a:r>
              <a:rPr lang="pt-BR" sz="2400" i="1" dirty="0">
                <a:solidFill>
                  <a:srgbClr val="002060"/>
                </a:solidFill>
              </a:rPr>
              <a:t> </a:t>
            </a:r>
            <a:r>
              <a:rPr lang="pt-BR" sz="2400" dirty="0">
                <a:solidFill>
                  <a:srgbClr val="002060"/>
                </a:solidFill>
              </a:rPr>
              <a:t>(CNS)</a:t>
            </a:r>
            <a:r>
              <a:rPr lang="pt-BR" sz="2400" baseline="30000" dirty="0">
                <a:solidFill>
                  <a:srgbClr val="002060"/>
                </a:solidFill>
              </a:rPr>
              <a:t>1</a:t>
            </a:r>
            <a:r>
              <a:rPr lang="pt-BR" sz="2400" dirty="0">
                <a:solidFill>
                  <a:srgbClr val="002060"/>
                </a:solidFill>
              </a:rPr>
              <a:t>e o </a:t>
            </a:r>
            <a:r>
              <a:rPr lang="pt-BR" sz="2400" i="1" dirty="0" smtClean="0">
                <a:solidFill>
                  <a:srgbClr val="002060"/>
                </a:solidFill>
              </a:rPr>
              <a:t>Nurse </a:t>
            </a:r>
            <a:r>
              <a:rPr lang="pt-BR" sz="2400" i="1" dirty="0" err="1" smtClean="0">
                <a:solidFill>
                  <a:srgbClr val="002060"/>
                </a:solidFill>
              </a:rPr>
              <a:t>Practitioner</a:t>
            </a:r>
            <a:r>
              <a:rPr lang="pt-BR" sz="2400" i="1" dirty="0" smtClean="0">
                <a:solidFill>
                  <a:srgbClr val="002060"/>
                </a:solidFill>
              </a:rPr>
              <a:t> </a:t>
            </a:r>
            <a:r>
              <a:rPr lang="pt-BR" sz="2400" dirty="0">
                <a:solidFill>
                  <a:srgbClr val="002060"/>
                </a:solidFill>
              </a:rPr>
              <a:t>(NP) são dois tipos de </a:t>
            </a:r>
            <a:r>
              <a:rPr lang="pt-BR" sz="2400" dirty="0" err="1">
                <a:solidFill>
                  <a:srgbClr val="002060"/>
                </a:solidFill>
              </a:rPr>
              <a:t>APNs</a:t>
            </a:r>
            <a:r>
              <a:rPr lang="pt-BR" sz="2400" dirty="0">
                <a:solidFill>
                  <a:srgbClr val="002060"/>
                </a:solidFill>
              </a:rPr>
              <a:t> mais </a:t>
            </a:r>
            <a:r>
              <a:rPr lang="pt-BR" sz="2400" dirty="0" smtClean="0">
                <a:solidFill>
                  <a:srgbClr val="002060"/>
                </a:solidFill>
              </a:rPr>
              <a:t>frequentemente identificados </a:t>
            </a:r>
            <a:r>
              <a:rPr lang="pt-BR" sz="2400" dirty="0">
                <a:solidFill>
                  <a:srgbClr val="002060"/>
                </a:solidFill>
              </a:rPr>
              <a:t>internacionalmente (APRN 2008; </a:t>
            </a:r>
            <a:r>
              <a:rPr lang="pt-BR" sz="2400" dirty="0" err="1">
                <a:solidFill>
                  <a:srgbClr val="002060"/>
                </a:solidFill>
              </a:rPr>
              <a:t>Begley</a:t>
            </a:r>
            <a:r>
              <a:rPr lang="pt-BR" sz="2400" dirty="0">
                <a:solidFill>
                  <a:srgbClr val="002060"/>
                </a:solidFill>
              </a:rPr>
              <a:t> 2010;Carryer et al 2018; CNA 2019; </a:t>
            </a:r>
            <a:r>
              <a:rPr lang="pt-BR" sz="2400" dirty="0" err="1">
                <a:solidFill>
                  <a:srgbClr val="002060"/>
                </a:solidFill>
              </a:rPr>
              <a:t>Finnish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smtClean="0">
                <a:solidFill>
                  <a:srgbClr val="002060"/>
                </a:solidFill>
              </a:rPr>
              <a:t>Nurses </a:t>
            </a:r>
            <a:r>
              <a:rPr lang="pt-BR" sz="2400" dirty="0" err="1" smtClean="0">
                <a:solidFill>
                  <a:srgbClr val="002060"/>
                </a:solidFill>
              </a:rPr>
              <a:t>Association</a:t>
            </a:r>
            <a:r>
              <a:rPr lang="pt-BR" sz="2400" dirty="0" smtClean="0">
                <a:solidFill>
                  <a:srgbClr val="002060"/>
                </a:solidFill>
              </a:rPr>
              <a:t> </a:t>
            </a:r>
            <a:r>
              <a:rPr lang="pt-BR" sz="2400" dirty="0">
                <a:solidFill>
                  <a:srgbClr val="002060"/>
                </a:solidFill>
              </a:rPr>
              <a:t>2016; Maier et al. 2017, Miranda </a:t>
            </a:r>
            <a:r>
              <a:rPr lang="pt-BR" sz="2400" dirty="0" smtClean="0">
                <a:solidFill>
                  <a:srgbClr val="002060"/>
                </a:solidFill>
              </a:rPr>
              <a:t>Neto et </a:t>
            </a:r>
            <a:r>
              <a:rPr lang="pt-BR" sz="2400" dirty="0">
                <a:solidFill>
                  <a:srgbClr val="002060"/>
                </a:solidFill>
              </a:rPr>
              <a:t>al. 2018).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161767" y="6440557"/>
            <a:ext cx="155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5"/>
                </a:solidFill>
              </a:rPr>
              <a:t>ICN, 2020</a:t>
            </a:r>
            <a:endParaRPr lang="pt-B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2060"/>
                </a:solidFill>
              </a:rPr>
              <a:t>Enfermeiro de Prática Avançada </a:t>
            </a:r>
            <a:r>
              <a:rPr lang="pt-BR" dirty="0" smtClean="0">
                <a:solidFill>
                  <a:srgbClr val="002060"/>
                </a:solidFill>
              </a:rPr>
              <a:t>(EPA)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913795" y="2122063"/>
            <a:ext cx="10353762" cy="405875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Clr>
                <a:schemeClr val="accent2"/>
              </a:buClr>
            </a:pPr>
            <a:r>
              <a:rPr lang="pt-BR" sz="2400" dirty="0">
                <a:solidFill>
                  <a:srgbClr val="002060"/>
                </a:solidFill>
                <a:effectLst/>
              </a:rPr>
              <a:t>O grau e a amplitude do julgamento, habilidade, conhecimento</a:t>
            </a:r>
            <a:r>
              <a:rPr lang="pt-BR" sz="2400" dirty="0" smtClean="0">
                <a:solidFill>
                  <a:srgbClr val="002060"/>
                </a:solidFill>
                <a:effectLst/>
              </a:rPr>
              <a:t>, responsabilidade</a:t>
            </a:r>
            <a:r>
              <a:rPr lang="pt-BR" sz="2400" dirty="0">
                <a:solidFill>
                  <a:srgbClr val="002060"/>
                </a:solidFill>
                <a:effectLst/>
              </a:rPr>
              <a:t>, autonomia e responsabilização se </a:t>
            </a:r>
            <a:r>
              <a:rPr lang="pt-BR" sz="2400" dirty="0" smtClean="0">
                <a:solidFill>
                  <a:srgbClr val="002060"/>
                </a:solidFill>
                <a:effectLst/>
              </a:rPr>
              <a:t>ampliam e </a:t>
            </a:r>
            <a:r>
              <a:rPr lang="pt-BR" sz="2400" dirty="0">
                <a:solidFill>
                  <a:srgbClr val="002060"/>
                </a:solidFill>
                <a:effectLst/>
              </a:rPr>
              <a:t>assumem uma amplitude adicionalmente extensa </a:t>
            </a:r>
            <a:r>
              <a:rPr lang="pt-BR" sz="2400" dirty="0" smtClean="0">
                <a:solidFill>
                  <a:srgbClr val="002060"/>
                </a:solidFill>
                <a:effectLst/>
              </a:rPr>
              <a:t>entre a </a:t>
            </a:r>
            <a:r>
              <a:rPr lang="pt-BR" sz="2400" dirty="0">
                <a:solidFill>
                  <a:srgbClr val="002060"/>
                </a:solidFill>
                <a:effectLst/>
              </a:rPr>
              <a:t>preparação de um enfermeiro generalista e a </a:t>
            </a:r>
            <a:r>
              <a:rPr lang="pt-BR" sz="2400" dirty="0" smtClean="0">
                <a:solidFill>
                  <a:srgbClr val="002060"/>
                </a:solidFill>
                <a:effectLst/>
              </a:rPr>
              <a:t>do APN</a:t>
            </a:r>
            <a:r>
              <a:rPr lang="pt-BR" sz="2400" dirty="0">
                <a:solidFill>
                  <a:srgbClr val="002060"/>
                </a:solidFill>
                <a:effectLst/>
              </a:rPr>
              <a:t>. </a:t>
            </a:r>
            <a:endParaRPr lang="pt-BR" sz="2400" dirty="0" smtClean="0">
              <a:solidFill>
                <a:srgbClr val="002060"/>
              </a:solidFill>
              <a:effectLst/>
            </a:endParaRPr>
          </a:p>
          <a:p>
            <a:pPr algn="just">
              <a:buClr>
                <a:schemeClr val="accent2"/>
              </a:buClr>
            </a:pPr>
            <a:r>
              <a:rPr lang="pt-BR" sz="2400" dirty="0" smtClean="0">
                <a:solidFill>
                  <a:srgbClr val="002060"/>
                </a:solidFill>
                <a:effectLst/>
              </a:rPr>
              <a:t>Essa </a:t>
            </a:r>
            <a:r>
              <a:rPr lang="pt-BR" sz="2400" dirty="0">
                <a:solidFill>
                  <a:srgbClr val="002060"/>
                </a:solidFill>
                <a:effectLst/>
              </a:rPr>
              <a:t>amplitude adicional e prática mais aprofundada são alcançadas por meio da experiência na prática clínica</a:t>
            </a:r>
            <a:r>
              <a:rPr lang="pt-BR" sz="2400" dirty="0" smtClean="0">
                <a:solidFill>
                  <a:srgbClr val="002060"/>
                </a:solidFill>
                <a:effectLst/>
              </a:rPr>
              <a:t>, educação </a:t>
            </a:r>
            <a:r>
              <a:rPr lang="pt-BR" sz="2400" dirty="0">
                <a:solidFill>
                  <a:srgbClr val="002060"/>
                </a:solidFill>
                <a:effectLst/>
              </a:rPr>
              <a:t>adicional e um mestrado ou mais.</a:t>
            </a:r>
          </a:p>
          <a:p>
            <a:pPr algn="just">
              <a:buClr>
                <a:schemeClr val="accent2"/>
              </a:buClr>
            </a:pPr>
            <a:r>
              <a:rPr lang="pt-BR" sz="2400" dirty="0">
                <a:solidFill>
                  <a:srgbClr val="002060"/>
                </a:solidFill>
                <a:effectLst/>
              </a:rPr>
              <a:t>No entanto, o núcleo do APN permanece baseado </a:t>
            </a:r>
            <a:r>
              <a:rPr lang="pt-BR" sz="2400" dirty="0" smtClean="0">
                <a:solidFill>
                  <a:srgbClr val="002060"/>
                </a:solidFill>
                <a:effectLst/>
              </a:rPr>
              <a:t>no contexto </a:t>
            </a:r>
            <a:r>
              <a:rPr lang="pt-BR" sz="2400" dirty="0">
                <a:solidFill>
                  <a:srgbClr val="002060"/>
                </a:solidFill>
                <a:effectLst/>
              </a:rPr>
              <a:t>da enfermagem e dos princípios de </a:t>
            </a:r>
            <a:r>
              <a:rPr lang="pt-BR" sz="2400" dirty="0" smtClean="0">
                <a:solidFill>
                  <a:srgbClr val="002060"/>
                </a:solidFill>
                <a:effectLst/>
              </a:rPr>
              <a:t>Enfermagem </a:t>
            </a:r>
            <a:r>
              <a:rPr lang="pt-BR" sz="2400" dirty="0">
                <a:solidFill>
                  <a:srgbClr val="002060"/>
                </a:solidFill>
                <a:effectLst/>
              </a:rPr>
              <a:t>(Adaptado </a:t>
            </a:r>
            <a:r>
              <a:rPr lang="pt-BR" sz="2400" dirty="0" smtClean="0">
                <a:solidFill>
                  <a:srgbClr val="002060"/>
                </a:solidFill>
                <a:effectLst/>
              </a:rPr>
              <a:t>de ICN </a:t>
            </a:r>
            <a:r>
              <a:rPr lang="pt-BR" sz="2400" dirty="0">
                <a:solidFill>
                  <a:srgbClr val="002060"/>
                </a:solidFill>
                <a:effectLst/>
              </a:rPr>
              <a:t>2008a)</a:t>
            </a:r>
          </a:p>
        </p:txBody>
      </p:sp>
    </p:spTree>
    <p:extLst>
      <p:ext uri="{BB962C8B-B14F-4D97-AF65-F5344CB8AC3E}">
        <p14:creationId xmlns:p14="http://schemas.microsoft.com/office/powerpoint/2010/main" val="1384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TM04033929[[fn=Ardósia]]</Template>
  <TotalTime>452</TotalTime>
  <Words>1387</Words>
  <Application>Microsoft Office PowerPoint</Application>
  <PresentationFormat>Widescreen</PresentationFormat>
  <Paragraphs>103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Calisto MT</vt:lpstr>
      <vt:lpstr>Trebuchet MS</vt:lpstr>
      <vt:lpstr>Wingdings</vt:lpstr>
      <vt:lpstr>Wingdings 2</vt:lpstr>
      <vt:lpstr>Ardósia</vt:lpstr>
      <vt:lpstr>APN: competências para o exercício profissional nos distintos contextos</vt:lpstr>
      <vt:lpstr>Objetivos da aula</vt:lpstr>
      <vt:lpstr>Apresentação do PowerPoint</vt:lpstr>
      <vt:lpstr>As seguintes suposições representam a enfermeira que é preparada em um nível educacional avançado e então alcança o reconhecimento como uma APN (CNS ou NP). Essas declarações fornecem uma base para a APN e uma fonte para consideração internacional ao tentar entender a Enfermagem de Prática Avançada, independentemente do ambiente de trabalho ou foco da prática. </vt:lpstr>
      <vt:lpstr>Enfermagem de Prática Avançada</vt:lpstr>
      <vt:lpstr>Competências</vt:lpstr>
      <vt:lpstr>Apresentação do PowerPoint</vt:lpstr>
      <vt:lpstr>Enfermeiro de Prática Avançada (EPA)</vt:lpstr>
      <vt:lpstr>Enfermeiro de Prática Avançada (EPA)</vt:lpstr>
      <vt:lpstr>Competências</vt:lpstr>
      <vt:lpstr>Competências</vt:lpstr>
      <vt:lpstr>Contextos</vt:lpstr>
      <vt:lpstr>A pesquisa de intervenção da APN </vt:lpstr>
      <vt:lpstr>A pesquisa de intervenção da APN </vt:lpstr>
      <vt:lpstr>Apresentação do PowerPoint</vt:lpstr>
      <vt:lpstr>DESAFIOS</vt:lpstr>
      <vt:lpstr>Apresentação do PowerPoint</vt:lpstr>
      <vt:lpstr>Apresentação do PowerPoint</vt:lpstr>
      <vt:lpstr>Atividade para a próxima aula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Cristina Mara Zamarioli</dc:creator>
  <cp:lastModifiedBy>Cristina Mara Zamarioli</cp:lastModifiedBy>
  <cp:revision>38</cp:revision>
  <dcterms:created xsi:type="dcterms:W3CDTF">2023-10-19T18:21:36Z</dcterms:created>
  <dcterms:modified xsi:type="dcterms:W3CDTF">2024-09-25T19:17:03Z</dcterms:modified>
</cp:coreProperties>
</file>