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69" r:id="rId5"/>
    <p:sldId id="282" r:id="rId6"/>
    <p:sldId id="270" r:id="rId7"/>
    <p:sldId id="273" r:id="rId8"/>
    <p:sldId id="274" r:id="rId9"/>
    <p:sldId id="285" r:id="rId10"/>
    <p:sldId id="275" r:id="rId11"/>
    <p:sldId id="276" r:id="rId12"/>
    <p:sldId id="277" r:id="rId13"/>
    <p:sldId id="278" r:id="rId14"/>
    <p:sldId id="279" r:id="rId15"/>
    <p:sldId id="271" r:id="rId16"/>
    <p:sldId id="280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7" autoAdjust="0"/>
    <p:restoredTop sz="94660"/>
  </p:normalViewPr>
  <p:slideViewPr>
    <p:cSldViewPr showGuides="1">
      <p:cViewPr varScale="1">
        <p:scale>
          <a:sx n="85" d="100"/>
          <a:sy n="8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9327B3-DE88-4ABD-9722-031322D8A88F}" type="datetimeFigureOut">
              <a:rPr lang="pt-BR" smtClean="0"/>
              <a:t>30/10/2020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Depressão:  bases neuro farmacológicas dos antidepressivos.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7554416" cy="1296888"/>
          </a:xfrm>
        </p:spPr>
        <p:txBody>
          <a:bodyPr>
            <a:normAutofit/>
          </a:bodyPr>
          <a:lstStyle/>
          <a:p>
            <a:r>
              <a:rPr lang="pt-BR" i="1" dirty="0"/>
              <a:t>Histórico / Importância em medicina veterinária / Classificação e agentes terapêuticos.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39378" y="2132856"/>
            <a:ext cx="748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Professor Dr. Luiz Carlos de Sá-Rocha</a:t>
            </a: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Disciplina de Farmacologia Aplicada à Medicina Veterinária</a:t>
            </a: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Departamento de Patologia / FMVZ / USP</a:t>
            </a:r>
            <a:endParaRPr lang="pt-B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4BD6F679-9C02-4A49-ABE5-B0ABF77D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09888"/>
            <a:ext cx="4104456" cy="3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 MAO é a enzima responsável pela degradação das catecolaminas (noradrenalina, dopamina, outras) e também da serotonina (5HT). Logo a inibição da MAO gera acúmulo destes neurotransmissores excitatórios nas fendas sinápticas com incremento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neurotransmissão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excitatória (efeito antidepressivo).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480D23-BE53-4724-898C-E247A4D4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74431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Este efeito antidepressivo, com melhora clínica do paciente, ocorre apenas após alguns dias ou semanas de tratamento, apesar da rápida inibição enzimática. Este fenômeno decorre, muito provavelmente, por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subsensibilização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dos receptores pós-sinápticos.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É necessário portanto implantar o tratamento pelo tempo mínimo adequado.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B8F957-E5B8-4E5C-88EE-B66D0C8F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57097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1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Muito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IMAOs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foram desenvolvidos e alguns abandonados. Tal motivo decorreu principalmente pelo excesso de efeitos colaterais, entre eles: aumento de pressão arterial, taquicardia, boca seca, constipação, entre outros.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2C3A59-658E-4C00-976E-C78C90181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36474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1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selegilina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Deprenil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®), um dos representantes da classe IMAO, tem sido utilizado em medicina veterinária para distúrbios cognitivos em cães idosos e quadros de hiperatividade e ansiedade em animais jovens.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470236"/>
            <a:ext cx="3810000" cy="16230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9984" y="4581128"/>
            <a:ext cx="3143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FIGURA 2 – Estrutura molecular da</a:t>
            </a:r>
          </a:p>
          <a:p>
            <a:r>
              <a:rPr lang="pt-BR" sz="2000" dirty="0" err="1">
                <a:latin typeface="Calibri" pitchFamily="34" charset="0"/>
                <a:cs typeface="Calibri" pitchFamily="34" charset="0"/>
              </a:rPr>
              <a:t>selegilina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exemplo de antidepressivo IMAO B seletivo.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4F29A1-8DA7-4E37-A453-D0629516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25811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Antidepressivos tricíclicos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O primeiro representante deste grupo foi 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imipramina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(1950).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Os tricíclicos também possuem muitos efeitos colaterais e devem ser utilizados com cuidado e atenção. São eles: 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Efeitos anticolinérgicos (</a:t>
            </a:r>
            <a:r>
              <a:rPr lang="pt-BR" sz="2800" i="1" dirty="0" err="1">
                <a:latin typeface="Calibri" pitchFamily="34" charset="0"/>
                <a:cs typeface="Calibri" pitchFamily="34" charset="0"/>
              </a:rPr>
              <a:t>muscarínicos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Sonolência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Arritmia cardíaca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Ganho de peso excessivo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F68E31-39F0-4616-A040-035C32433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1207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35423"/>
              </p:ext>
            </p:extLst>
          </p:nvPr>
        </p:nvGraphicFramePr>
        <p:xfrm>
          <a:off x="2476500" y="1760539"/>
          <a:ext cx="72390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lanilha" r:id="rId3" imgW="7238914" imgH="3337632" progId="Excel.Sheet.12">
                  <p:embed/>
                </p:oleObj>
              </mc:Choice>
              <mc:Fallback>
                <p:oleObj name="Planilha" r:id="rId3" imgW="7238914" imgH="3337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0" y="1760539"/>
                        <a:ext cx="72390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95600" y="54868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TABELA 1 – Estão representadas as diferentes constantes de afinidades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pt-BR" sz="2000" baseline="-2500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dos diferentes tricíclicos para algumas moléculas receptoras ou transportadoras de diferentes neurotransmissores.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9A2808-8959-4913-9BCD-A3C8E96F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7647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seletivos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 5HT</a:t>
            </a:r>
          </a:p>
          <a:p>
            <a:endParaRPr lang="pt-BR" sz="1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Representam o grupo: a fluoxetina;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paroxetina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;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sertralina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 o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citalopram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204865"/>
            <a:ext cx="3024336" cy="15182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9" y="2276872"/>
            <a:ext cx="3273093" cy="1800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07568" y="536566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FIGURA 3 – Estrutura molecular da Fluoxetina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Prozac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®) e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sertralina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Zolof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®), exemplo de antidepressivo “</a:t>
            </a:r>
            <a:r>
              <a:rPr lang="pt-BR" sz="2000" dirty="0" err="1">
                <a:latin typeface="Calibri" pitchFamily="34" charset="0"/>
              </a:rPr>
              <a:t>Selective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serotonin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reuptake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inhibitor</a:t>
            </a:r>
            <a:r>
              <a:rPr lang="pt-BR" sz="2000" dirty="0">
                <a:latin typeface="Calibri" pitchFamily="34" charset="0"/>
              </a:rPr>
              <a:t> / SSRI”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62" y="3457575"/>
            <a:ext cx="2668290" cy="1944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A64DD0-C7BE-4BFD-9BCB-F2EDD092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71098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seletivos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 5HT</a:t>
            </a:r>
          </a:p>
          <a:p>
            <a:endParaRPr lang="pt-BR" sz="1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Atuam nas células pré-sinápticas serotoninérgicas impedindo 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de serotonina e gerando assim aumento na concentração deste neurotransmissor na fenda.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Tem sido usados em medicina veterinárias em diferentes distúrbios comportamentais, entre eles: ansiedade de separação, comportamentos agressivo, fobias, manias obsessivo-compulsivas.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7954BF-B122-4D68-8416-4CBFCA0E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22959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76369"/>
              </p:ext>
            </p:extLst>
          </p:nvPr>
        </p:nvGraphicFramePr>
        <p:xfrm>
          <a:off x="1775520" y="548680"/>
          <a:ext cx="864096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i="1" dirty="0">
                          <a:latin typeface="Calibri" panose="020F0502020204030204" pitchFamily="34" charset="0"/>
                        </a:rPr>
                        <a:t>DISTÚRBIO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</a:rPr>
                        <a:t>FÁRMACO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Ansiedade</a:t>
                      </a:r>
                      <a:r>
                        <a:rPr lang="pt-BR" sz="1800" baseline="0" dirty="0">
                          <a:latin typeface="Calibri" panose="020F0502020204030204" pitchFamily="34" charset="0"/>
                        </a:rPr>
                        <a:t> de separação; agressividades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Clormipramina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Fluoxetina;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paroxetina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Cognitivos</a:t>
                      </a:r>
                      <a:r>
                        <a:rPr lang="pt-BR" sz="1800" baseline="0" dirty="0">
                          <a:latin typeface="Calibri" panose="020F0502020204030204" pitchFamily="34" charset="0"/>
                        </a:rPr>
                        <a:t> (demências)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Selegilina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(inibidor de MAO-B)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Medos e fobias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Alprazolan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clomipramina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sertralina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selegilina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“Stress”; Depressão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Alprazolan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sertralina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Fluoxetina (SSRI =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Seletive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Serotonin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Reuptake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Inibitor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Agressividade excessiva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Clorpromazina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Haloperidol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acepromazina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(tranquilizantes)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7820352" y="4509120"/>
            <a:ext cx="2380104" cy="1017404"/>
            <a:chOff x="5364088" y="3933056"/>
            <a:chExt cx="2380104" cy="101740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3933056"/>
              <a:ext cx="2380104" cy="1014058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6560348" y="45811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>
                  <a:latin typeface="Calibri" panose="020F0502020204030204" pitchFamily="34" charset="0"/>
                </a:rPr>
                <a:t>Selegilina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727674" y="4179340"/>
            <a:ext cx="2736479" cy="1409900"/>
            <a:chOff x="4139952" y="4404656"/>
            <a:chExt cx="2736479" cy="14099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404656"/>
              <a:ext cx="2716520" cy="1363444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5724128" y="5445224"/>
              <a:ext cx="1152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Calibri" panose="020F0502020204030204" pitchFamily="34" charset="0"/>
                </a:rPr>
                <a:t>Fluoxetina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33AEF5-A3EC-43FA-8ECC-4260D5A16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00367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460"/>
              </p:ext>
            </p:extLst>
          </p:nvPr>
        </p:nvGraphicFramePr>
        <p:xfrm>
          <a:off x="2476500" y="1760539"/>
          <a:ext cx="72390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lanilha" r:id="rId3" imgW="7238914" imgH="3337632" progId="Excel.Sheet.12">
                  <p:embed/>
                </p:oleObj>
              </mc:Choice>
              <mc:Fallback>
                <p:oleObj name="Planilha" r:id="rId3" imgW="7238914" imgH="3337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0" y="1760539"/>
                        <a:ext cx="72390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95600" y="54868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TABELA 1 – Estão representadas as diferentes constantes de afinidades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pt-BR" sz="2000" baseline="-2500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dos diferentes tricíclicos para algumas moléculas receptoras ou transportadoras de diferentes neurotransmissores.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5600" y="2564904"/>
            <a:ext cx="7200800" cy="36004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614743-39C8-43A9-8682-AAFA4C29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14718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Histórico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 descoberta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clorpromazina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pelo químico chefe do grupo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Rhonê-PouLenc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Paul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Charpentier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é considerada a data inaugural da psicofarmacologia (1950).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579993"/>
            <a:ext cx="3672408" cy="25133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01009"/>
            <a:ext cx="2520280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 depressão é um dos quadros neuropatológicos que mais cresce em seres humanos (causa desconhecida).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Os antidepressivos foram desenvolvidos para serem utilizados no combate dos sintomas da depressão.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São utilizados em seres humanos para diferentes desordens depressivas onde o diagnóstico é refinado e múltiplo.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Possuem outros usos como nas fobias (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agorafobias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), narcolepsia, outras.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C0D359-43BE-43B4-9FFF-B8F4D254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0701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 diagnóstico e a caracterização das desordens depressivas ou quadros similares está em evolução em medicina veterinária.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pequenos animais, em especial nos cães, alguns distúrbios comportamentais são tratados com antidepressivos. Nem sempre há o diagnóstico de “depressão”.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Exemplo: medo, ansiedade, distúrbios afetivos, alimentares, motores, outros.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2D615C-8D22-430F-81FE-135B05B0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2179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83626"/>
              </p:ext>
            </p:extLst>
          </p:nvPr>
        </p:nvGraphicFramePr>
        <p:xfrm>
          <a:off x="3048000" y="54868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i="1" dirty="0">
                          <a:latin typeface="Calibri" panose="020F0502020204030204" pitchFamily="34" charset="0"/>
                        </a:rPr>
                        <a:t>Distúrbios comportamentais em cães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Síndrome</a:t>
                      </a:r>
                      <a:r>
                        <a:rPr lang="pt-BR" sz="1600" i="1" baseline="0" dirty="0">
                          <a:latin typeface="Calibri" panose="020F0502020204030204" pitchFamily="34" charset="0"/>
                        </a:rPr>
                        <a:t> de ansiedade de separação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Síndrome de disfunção cognitiva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Medos e fobias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Distúrbios compulsivos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Agressividade excessiva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Distúrbios alimentares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20752"/>
              </p:ext>
            </p:extLst>
          </p:nvPr>
        </p:nvGraphicFramePr>
        <p:xfrm>
          <a:off x="3071664" y="3429000"/>
          <a:ext cx="60960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Distúrbios comportamentais em gatos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Síndrome</a:t>
                      </a:r>
                      <a:r>
                        <a:rPr lang="pt-BR" sz="1600" i="1" baseline="0" dirty="0"/>
                        <a:t> de ansiedade de separação (=)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Agressividade social defensiva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Nervosismo excessivo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Supraexcitação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Distúrbios compulsivos (=)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Distúrbios alimentares (=)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93A55EB-A5E2-4D18-83BA-9C206420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1791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São utilizados também no tratamento de dores crônicas, dores neuropáticas e fibromialgia.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Questão ética e de bem estar animal.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“O perigo das soluções farmacológicas”.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Avanços na compreensão das bases neurofisiológicas do comportamento animal (cães, gatos, cavalos, selvagens, outros) deverão facilitar o diagnóstico e o uso racional destes medicamentos.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527FD8-0A72-47F2-A71C-8B654236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0514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1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Os neurotransmissores mais envolvidos nos quadros depressivos e no mecanismos de ação dos antidepressivos são: noradrenalina e 5HT.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852937"/>
            <a:ext cx="2865122" cy="31401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336" y="4576480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Calibri" pitchFamily="34" charset="0"/>
                <a:cs typeface="Calibri" pitchFamily="34" charset="0"/>
              </a:rPr>
              <a:t>FIGURA 1 – Estrutura molecular da</a:t>
            </a:r>
          </a:p>
          <a:p>
            <a:pPr algn="r"/>
            <a:r>
              <a:rPr lang="pt-BR" sz="2000" dirty="0" err="1">
                <a:latin typeface="Calibri" pitchFamily="34" charset="0"/>
                <a:cs typeface="Calibri" pitchFamily="34" charset="0"/>
              </a:rPr>
              <a:t>desipramina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exemplo de antidepressivo tricíclico utilizado em medicina veterinária e humana.</a:t>
            </a:r>
          </a:p>
          <a:p>
            <a:pPr marL="457200" indent="-457200" algn="r"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65B858-C58E-4D18-8A05-672EBC79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018666"/>
            <a:ext cx="3819124" cy="25819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F2EA53-B9E6-4F50-89B2-E9923CA2FD3E}"/>
              </a:ext>
            </a:extLst>
          </p:cNvPr>
          <p:cNvSpPr txBox="1"/>
          <p:nvPr/>
        </p:nvSpPr>
        <p:spPr>
          <a:xfrm>
            <a:off x="6744072" y="4569399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Calibri" pitchFamily="34" charset="0"/>
                <a:cs typeface="Calibri" pitchFamily="34" charset="0"/>
              </a:rPr>
              <a:t>FIGURA 2 – Estrutura molecular da</a:t>
            </a:r>
          </a:p>
          <a:p>
            <a:pPr algn="r"/>
            <a:r>
              <a:rPr lang="pt-BR" sz="2000" dirty="0">
                <a:latin typeface="Calibri" pitchFamily="34" charset="0"/>
                <a:cs typeface="Calibri" pitchFamily="34" charset="0"/>
              </a:rPr>
              <a:t>noradrenalina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8A7A1C-E9B3-42F2-A272-E49EB896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71691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Quatro grupos de medicamentos são utilizados nos distúrbios depressivos, em medicina veterinária: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2800" i="1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Antidepressivos tricíclicos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Inibidores seletivos da </a:t>
            </a:r>
            <a:r>
              <a:rPr lang="pt-BR" sz="2800" i="1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 de 5HT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Antidepressivos atípicos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07: Depressão: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neurofarmacológicos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95022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8EAA0F-1020-49AC-B0B5-9BD638AE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60" y="332656"/>
            <a:ext cx="7435079" cy="53439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5341C1-6BB0-459E-B5A0-8D2F56CF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406703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1324</TotalTime>
  <Words>1254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Verdana</vt:lpstr>
      <vt:lpstr>NewsPrint</vt:lpstr>
      <vt:lpstr>Planilha</vt:lpstr>
      <vt:lpstr>Depressão:  bases neuro farmacológicas dos antidepressivos.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anestesia</dc:title>
  <dc:creator>Luiz Carlos</dc:creator>
  <cp:lastModifiedBy>Luiz Carlos Sá Rocha</cp:lastModifiedBy>
  <cp:revision>45</cp:revision>
  <dcterms:created xsi:type="dcterms:W3CDTF">2012-09-25T22:32:01Z</dcterms:created>
  <dcterms:modified xsi:type="dcterms:W3CDTF">2020-10-30T21:05:17Z</dcterms:modified>
</cp:coreProperties>
</file>