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6" r:id="rId2"/>
    <p:sldId id="285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76" r:id="rId13"/>
    <p:sldId id="280" r:id="rId14"/>
    <p:sldId id="277" r:id="rId15"/>
    <p:sldId id="278" r:id="rId16"/>
    <p:sldId id="279" r:id="rId17"/>
    <p:sldId id="267" r:id="rId18"/>
    <p:sldId id="283" r:id="rId19"/>
    <p:sldId id="266" r:id="rId20"/>
    <p:sldId id="284" r:id="rId21"/>
    <p:sldId id="281" r:id="rId22"/>
    <p:sldId id="272" r:id="rId23"/>
    <p:sldId id="273" r:id="rId24"/>
    <p:sldId id="282" r:id="rId25"/>
    <p:sldId id="274" r:id="rId26"/>
    <p:sldId id="275" r:id="rId2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aury Gremaud" userId="d26e1613d7451de6" providerId="LiveId" clId="{AF6B3E58-E1E5-4B06-81DE-C32E2B6B3E13}"/>
    <pc:docChg chg="custSel addSld delSld modSld sldOrd">
      <pc:chgData name="Amaury Gremaud" userId="d26e1613d7451de6" providerId="LiveId" clId="{AF6B3E58-E1E5-4B06-81DE-C32E2B6B3E13}" dt="2017-10-09T11:59:05.495" v="2264"/>
      <pc:docMkLst>
        <pc:docMk/>
      </pc:docMkLst>
      <pc:sldChg chg="modSp">
        <pc:chgData name="Amaury Gremaud" userId="d26e1613d7451de6" providerId="LiveId" clId="{AF6B3E58-E1E5-4B06-81DE-C32E2B6B3E13}" dt="2017-10-09T11:58:37.116" v="2263" actId="20577"/>
        <pc:sldMkLst>
          <pc:docMk/>
          <pc:sldMk cId="4162538204" sldId="256"/>
        </pc:sldMkLst>
        <pc:spChg chg="mod">
          <ac:chgData name="Amaury Gremaud" userId="d26e1613d7451de6" providerId="LiveId" clId="{AF6B3E58-E1E5-4B06-81DE-C32E2B6B3E13}" dt="2017-10-09T11:58:37.116" v="2263" actId="20577"/>
          <ac:spMkLst>
            <pc:docMk/>
            <pc:sldMk cId="4162538204" sldId="256"/>
            <ac:spMk id="2" creationId="{78F90DB6-5130-4C37-A592-AA8282CB2ECB}"/>
          </ac:spMkLst>
        </pc:spChg>
      </pc:sldChg>
      <pc:sldChg chg="modSp">
        <pc:chgData name="Amaury Gremaud" userId="d26e1613d7451de6" providerId="LiveId" clId="{AF6B3E58-E1E5-4B06-81DE-C32E2B6B3E13}" dt="2017-10-09T11:29:03.202" v="1729" actId="20577"/>
        <pc:sldMkLst>
          <pc:docMk/>
          <pc:sldMk cId="891319492" sldId="257"/>
        </pc:sldMkLst>
        <pc:spChg chg="mod">
          <ac:chgData name="Amaury Gremaud" userId="d26e1613d7451de6" providerId="LiveId" clId="{AF6B3E58-E1E5-4B06-81DE-C32E2B6B3E13}" dt="2017-10-09T11:29:03.202" v="1729" actId="20577"/>
          <ac:spMkLst>
            <pc:docMk/>
            <pc:sldMk cId="891319492" sldId="257"/>
            <ac:spMk id="3" creationId="{97D2CC7C-F593-4B07-A5B7-202A345B734C}"/>
          </ac:spMkLst>
        </pc:spChg>
        <pc:spChg chg="mod">
          <ac:chgData name="Amaury Gremaud" userId="d26e1613d7451de6" providerId="LiveId" clId="{AF6B3E58-E1E5-4B06-81DE-C32E2B6B3E13}" dt="2017-10-09T11:28:54.187" v="1727" actId="1076"/>
          <ac:spMkLst>
            <pc:docMk/>
            <pc:sldMk cId="891319492" sldId="257"/>
            <ac:spMk id="4" creationId="{7DDC2B5E-4618-4FDB-8770-880AE181B0C8}"/>
          </ac:spMkLst>
        </pc:spChg>
      </pc:sldChg>
      <pc:sldChg chg="addSp delSp modSp">
        <pc:chgData name="Amaury Gremaud" userId="d26e1613d7451de6" providerId="LiveId" clId="{AF6B3E58-E1E5-4B06-81DE-C32E2B6B3E13}" dt="2017-10-09T11:20:51.844" v="1625" actId="20577"/>
        <pc:sldMkLst>
          <pc:docMk/>
          <pc:sldMk cId="1524186507" sldId="259"/>
        </pc:sldMkLst>
        <pc:spChg chg="add del mod">
          <ac:chgData name="Amaury Gremaud" userId="d26e1613d7451de6" providerId="LiveId" clId="{AF6B3E58-E1E5-4B06-81DE-C32E2B6B3E13}" dt="2017-10-09T10:19:41.917" v="4"/>
          <ac:spMkLst>
            <pc:docMk/>
            <pc:sldMk cId="1524186507" sldId="259"/>
            <ac:spMk id="2" creationId="{B1C2E50A-8BF6-4C98-8C9C-06C2D020A179}"/>
          </ac:spMkLst>
        </pc:spChg>
        <pc:spChg chg="add del mod">
          <ac:chgData name="Amaury Gremaud" userId="d26e1613d7451de6" providerId="LiveId" clId="{AF6B3E58-E1E5-4B06-81DE-C32E2B6B3E13}" dt="2017-10-09T10:19:41.917" v="4"/>
          <ac:spMkLst>
            <pc:docMk/>
            <pc:sldMk cId="1524186507" sldId="259"/>
            <ac:spMk id="3" creationId="{6F1EC644-9059-438D-83AA-FAD0F3B17AC6}"/>
          </ac:spMkLst>
        </pc:spChg>
        <pc:spChg chg="add del mod">
          <ac:chgData name="Amaury Gremaud" userId="d26e1613d7451de6" providerId="LiveId" clId="{AF6B3E58-E1E5-4B06-81DE-C32E2B6B3E13}" dt="2017-10-09T10:19:46.609" v="5"/>
          <ac:spMkLst>
            <pc:docMk/>
            <pc:sldMk cId="1524186507" sldId="259"/>
            <ac:spMk id="4" creationId="{D06869DB-F885-4452-A242-406B05B43735}"/>
          </ac:spMkLst>
        </pc:spChg>
        <pc:spChg chg="mod">
          <ac:chgData name="Amaury Gremaud" userId="d26e1613d7451de6" providerId="LiveId" clId="{AF6B3E58-E1E5-4B06-81DE-C32E2B6B3E13}" dt="2017-10-09T10:19:27.331" v="2" actId="1076"/>
          <ac:spMkLst>
            <pc:docMk/>
            <pc:sldMk cId="1524186507" sldId="259"/>
            <ac:spMk id="5" creationId="{CAE4BFF2-075A-4FA5-BCF3-0866AEE79780}"/>
          </ac:spMkLst>
        </pc:spChg>
        <pc:spChg chg="mod">
          <ac:chgData name="Amaury Gremaud" userId="d26e1613d7451de6" providerId="LiveId" clId="{AF6B3E58-E1E5-4B06-81DE-C32E2B6B3E13}" dt="2017-10-09T11:20:51.844" v="1625" actId="20577"/>
          <ac:spMkLst>
            <pc:docMk/>
            <pc:sldMk cId="1524186507" sldId="259"/>
            <ac:spMk id="6" creationId="{6CC7DDA3-E37D-4D3E-AED2-1FC2E07ED4B4}"/>
          </ac:spMkLst>
        </pc:spChg>
        <pc:spChg chg="add del mod">
          <ac:chgData name="Amaury Gremaud" userId="d26e1613d7451de6" providerId="LiveId" clId="{AF6B3E58-E1E5-4B06-81DE-C32E2B6B3E13}" dt="2017-10-09T10:19:46.609" v="5"/>
          <ac:spMkLst>
            <pc:docMk/>
            <pc:sldMk cId="1524186507" sldId="259"/>
            <ac:spMk id="7" creationId="{9A14480D-AB77-4E04-A276-97AA5D4838D6}"/>
          </ac:spMkLst>
        </pc:spChg>
        <pc:spChg chg="add mod">
          <ac:chgData name="Amaury Gremaud" userId="d26e1613d7451de6" providerId="LiveId" clId="{AF6B3E58-E1E5-4B06-81DE-C32E2B6B3E13}" dt="2017-10-09T10:20:15.143" v="32" actId="14100"/>
          <ac:spMkLst>
            <pc:docMk/>
            <pc:sldMk cId="1524186507" sldId="259"/>
            <ac:spMk id="8" creationId="{DF11515B-9192-4E0F-B832-60061E61D908}"/>
          </ac:spMkLst>
        </pc:spChg>
      </pc:sldChg>
      <pc:sldChg chg="modSp">
        <pc:chgData name="Amaury Gremaud" userId="d26e1613d7451de6" providerId="LiveId" clId="{AF6B3E58-E1E5-4B06-81DE-C32E2B6B3E13}" dt="2017-10-09T11:21:49.799" v="1665" actId="1076"/>
        <pc:sldMkLst>
          <pc:docMk/>
          <pc:sldMk cId="863163032" sldId="260"/>
        </pc:sldMkLst>
        <pc:spChg chg="mod">
          <ac:chgData name="Amaury Gremaud" userId="d26e1613d7451de6" providerId="LiveId" clId="{AF6B3E58-E1E5-4B06-81DE-C32E2B6B3E13}" dt="2017-10-09T11:21:49.799" v="1665" actId="1076"/>
          <ac:spMkLst>
            <pc:docMk/>
            <pc:sldMk cId="863163032" sldId="260"/>
            <ac:spMk id="2" creationId="{758CC901-B9F1-4E30-BCFF-E5AD2A5A3B5B}"/>
          </ac:spMkLst>
        </pc:spChg>
      </pc:sldChg>
      <pc:sldChg chg="ord">
        <pc:chgData name="Amaury Gremaud" userId="d26e1613d7451de6" providerId="LiveId" clId="{AF6B3E58-E1E5-4B06-81DE-C32E2B6B3E13}" dt="2017-10-09T10:57:02.086" v="721"/>
        <pc:sldMkLst>
          <pc:docMk/>
          <pc:sldMk cId="2050011161" sldId="267"/>
        </pc:sldMkLst>
      </pc:sldChg>
      <pc:sldChg chg="del">
        <pc:chgData name="Amaury Gremaud" userId="d26e1613d7451de6" providerId="LiveId" clId="{AF6B3E58-E1E5-4B06-81DE-C32E2B6B3E13}" dt="2017-10-09T10:56:46.815" v="719" actId="2696"/>
        <pc:sldMkLst>
          <pc:docMk/>
          <pc:sldMk cId="2142246851" sldId="268"/>
        </pc:sldMkLst>
      </pc:sldChg>
      <pc:sldChg chg="del">
        <pc:chgData name="Amaury Gremaud" userId="d26e1613d7451de6" providerId="LiveId" clId="{AF6B3E58-E1E5-4B06-81DE-C32E2B6B3E13}" dt="2017-10-09T10:56:46.794" v="718" actId="2696"/>
        <pc:sldMkLst>
          <pc:docMk/>
          <pc:sldMk cId="3063057046" sldId="269"/>
        </pc:sldMkLst>
      </pc:sldChg>
      <pc:sldChg chg="del">
        <pc:chgData name="Amaury Gremaud" userId="d26e1613d7451de6" providerId="LiveId" clId="{AF6B3E58-E1E5-4B06-81DE-C32E2B6B3E13}" dt="2017-10-09T10:56:46.776" v="717" actId="2696"/>
        <pc:sldMkLst>
          <pc:docMk/>
          <pc:sldMk cId="1357968766" sldId="270"/>
        </pc:sldMkLst>
      </pc:sldChg>
      <pc:sldChg chg="del ord">
        <pc:chgData name="Amaury Gremaud" userId="d26e1613d7451de6" providerId="LiveId" clId="{AF6B3E58-E1E5-4B06-81DE-C32E2B6B3E13}" dt="2017-10-09T10:57:32.260" v="723" actId="2696"/>
        <pc:sldMkLst>
          <pc:docMk/>
          <pc:sldMk cId="1399834534" sldId="271"/>
        </pc:sldMkLst>
      </pc:sldChg>
      <pc:sldChg chg="modSp">
        <pc:chgData name="Amaury Gremaud" userId="d26e1613d7451de6" providerId="LiveId" clId="{AF6B3E58-E1E5-4B06-81DE-C32E2B6B3E13}" dt="2017-10-09T11:34:11.997" v="1753"/>
        <pc:sldMkLst>
          <pc:docMk/>
          <pc:sldMk cId="1307755107" sldId="272"/>
        </pc:sldMkLst>
        <pc:spChg chg="mod">
          <ac:chgData name="Amaury Gremaud" userId="d26e1613d7451de6" providerId="LiveId" clId="{AF6B3E58-E1E5-4B06-81DE-C32E2B6B3E13}" dt="2017-10-09T11:34:11.997" v="1753"/>
          <ac:spMkLst>
            <pc:docMk/>
            <pc:sldMk cId="1307755107" sldId="272"/>
            <ac:spMk id="3" creationId="{2E1B176F-0F6B-4BB8-8B00-18785EE129A0}"/>
          </ac:spMkLst>
        </pc:spChg>
      </pc:sldChg>
      <pc:sldChg chg="modSp">
        <pc:chgData name="Amaury Gremaud" userId="d26e1613d7451de6" providerId="LiveId" clId="{AF6B3E58-E1E5-4B06-81DE-C32E2B6B3E13}" dt="2017-10-09T11:48:30.756" v="2014" actId="20577"/>
        <pc:sldMkLst>
          <pc:docMk/>
          <pc:sldMk cId="3984214092" sldId="274"/>
        </pc:sldMkLst>
        <pc:spChg chg="mod">
          <ac:chgData name="Amaury Gremaud" userId="d26e1613d7451de6" providerId="LiveId" clId="{AF6B3E58-E1E5-4B06-81DE-C32E2B6B3E13}" dt="2017-10-09T11:48:30.756" v="2014" actId="20577"/>
          <ac:spMkLst>
            <pc:docMk/>
            <pc:sldMk cId="3984214092" sldId="274"/>
            <ac:spMk id="3" creationId="{2C363997-826C-4B1F-B2A2-629A9B31D5B5}"/>
          </ac:spMkLst>
        </pc:spChg>
      </pc:sldChg>
      <pc:sldChg chg="delSp modSp">
        <pc:chgData name="Amaury Gremaud" userId="d26e1613d7451de6" providerId="LiveId" clId="{AF6B3E58-E1E5-4B06-81DE-C32E2B6B3E13}" dt="2017-10-09T10:45:02.241" v="641" actId="27636"/>
        <pc:sldMkLst>
          <pc:docMk/>
          <pc:sldMk cId="947026384" sldId="275"/>
        </pc:sldMkLst>
        <pc:spChg chg="del">
          <ac:chgData name="Amaury Gremaud" userId="d26e1613d7451de6" providerId="LiveId" clId="{AF6B3E58-E1E5-4B06-81DE-C32E2B6B3E13}" dt="2017-10-09T10:44:48.136" v="633" actId="478"/>
          <ac:spMkLst>
            <pc:docMk/>
            <pc:sldMk cId="947026384" sldId="275"/>
            <ac:spMk id="2" creationId="{FE5C3603-0308-4384-A1B5-D227AF0A7B6F}"/>
          </ac:spMkLst>
        </pc:spChg>
        <pc:spChg chg="mod">
          <ac:chgData name="Amaury Gremaud" userId="d26e1613d7451de6" providerId="LiveId" clId="{AF6B3E58-E1E5-4B06-81DE-C32E2B6B3E13}" dt="2017-10-09T10:45:02.241" v="641" actId="27636"/>
          <ac:spMkLst>
            <pc:docMk/>
            <pc:sldMk cId="947026384" sldId="275"/>
            <ac:spMk id="3" creationId="{242B0064-4D23-4A28-9811-C5385F6C62EC}"/>
          </ac:spMkLst>
        </pc:spChg>
      </pc:sldChg>
      <pc:sldChg chg="addSp delSp modSp add del">
        <pc:chgData name="Amaury Gremaud" userId="d26e1613d7451de6" providerId="LiveId" clId="{AF6B3E58-E1E5-4B06-81DE-C32E2B6B3E13}" dt="2017-10-09T10:30:46.876" v="94" actId="2696"/>
        <pc:sldMkLst>
          <pc:docMk/>
          <pc:sldMk cId="3186474954" sldId="276"/>
        </pc:sldMkLst>
        <pc:spChg chg="del">
          <ac:chgData name="Amaury Gremaud" userId="d26e1613d7451de6" providerId="LiveId" clId="{AF6B3E58-E1E5-4B06-81DE-C32E2B6B3E13}" dt="2017-10-09T10:24:23.051" v="39"/>
          <ac:spMkLst>
            <pc:docMk/>
            <pc:sldMk cId="3186474954" sldId="276"/>
            <ac:spMk id="2" creationId="{8EFBA51D-F520-46F2-BB75-B5F85DD8DC38}"/>
          </ac:spMkLst>
        </pc:spChg>
        <pc:spChg chg="add mod">
          <ac:chgData name="Amaury Gremaud" userId="d26e1613d7451de6" providerId="LiveId" clId="{AF6B3E58-E1E5-4B06-81DE-C32E2B6B3E13}" dt="2017-10-09T10:24:23.051" v="39"/>
          <ac:spMkLst>
            <pc:docMk/>
            <pc:sldMk cId="3186474954" sldId="276"/>
            <ac:spMk id="3" creationId="{45476DF9-036E-4E0D-91DD-BF9145C1FD82}"/>
          </ac:spMkLst>
        </pc:spChg>
        <pc:spChg chg="add mod">
          <ac:chgData name="Amaury Gremaud" userId="d26e1613d7451de6" providerId="LiveId" clId="{AF6B3E58-E1E5-4B06-81DE-C32E2B6B3E13}" dt="2017-10-09T10:25:50.871" v="93" actId="20577"/>
          <ac:spMkLst>
            <pc:docMk/>
            <pc:sldMk cId="3186474954" sldId="276"/>
            <ac:spMk id="4" creationId="{A7B17300-369C-4945-983A-094BA5EFFDA2}"/>
          </ac:spMkLst>
        </pc:spChg>
      </pc:sldChg>
      <pc:sldChg chg="addSp modSp add">
        <pc:chgData name="Amaury Gremaud" userId="d26e1613d7451de6" providerId="LiveId" clId="{AF6B3E58-E1E5-4B06-81DE-C32E2B6B3E13}" dt="2017-10-09T10:56:18.607" v="716" actId="14100"/>
        <pc:sldMkLst>
          <pc:docMk/>
          <pc:sldMk cId="4202294789" sldId="276"/>
        </pc:sldMkLst>
        <pc:spChg chg="add">
          <ac:chgData name="Amaury Gremaud" userId="d26e1613d7451de6" providerId="LiveId" clId="{AF6B3E58-E1E5-4B06-81DE-C32E2B6B3E13}" dt="2017-10-09T10:55:24.533" v="709" actId="26606"/>
          <ac:spMkLst>
            <pc:docMk/>
            <pc:sldMk cId="4202294789" sldId="276"/>
            <ac:spMk id="7" creationId="{32BC26D8-82FB-445E-AA49-62A77D7C1EE0}"/>
          </ac:spMkLst>
        </pc:spChg>
        <pc:spChg chg="add">
          <ac:chgData name="Amaury Gremaud" userId="d26e1613d7451de6" providerId="LiveId" clId="{AF6B3E58-E1E5-4B06-81DE-C32E2B6B3E13}" dt="2017-10-09T10:55:24.533" v="709" actId="26606"/>
          <ac:spMkLst>
            <pc:docMk/>
            <pc:sldMk cId="4202294789" sldId="276"/>
            <ac:spMk id="9" creationId="{CB44330D-EA18-4254-AA95-EB49948539B8}"/>
          </ac:spMkLst>
        </pc:spChg>
        <pc:picChg chg="add mod">
          <ac:chgData name="Amaury Gremaud" userId="d26e1613d7451de6" providerId="LiveId" clId="{AF6B3E58-E1E5-4B06-81DE-C32E2B6B3E13}" dt="2017-10-09T10:56:18.607" v="716" actId="14100"/>
          <ac:picMkLst>
            <pc:docMk/>
            <pc:sldMk cId="4202294789" sldId="276"/>
            <ac:picMk id="2" creationId="{7A878CAC-B203-4BCC-A0C5-83538014BB81}"/>
          </ac:picMkLst>
        </pc:picChg>
        <pc:picChg chg="add mod">
          <ac:chgData name="Amaury Gremaud" userId="d26e1613d7451de6" providerId="LiveId" clId="{AF6B3E58-E1E5-4B06-81DE-C32E2B6B3E13}" dt="2017-10-09T10:56:01.315" v="715" actId="14100"/>
          <ac:picMkLst>
            <pc:docMk/>
            <pc:sldMk cId="4202294789" sldId="276"/>
            <ac:picMk id="3" creationId="{4EB257BE-473B-430C-9028-31043F4ABD1C}"/>
          </ac:picMkLst>
        </pc:picChg>
      </pc:sldChg>
      <pc:sldChg chg="add">
        <pc:chgData name="Amaury Gremaud" userId="d26e1613d7451de6" providerId="LiveId" clId="{AF6B3E58-E1E5-4B06-81DE-C32E2B6B3E13}" dt="2017-10-09T10:56:50.516" v="720"/>
        <pc:sldMkLst>
          <pc:docMk/>
          <pc:sldMk cId="3717060418" sldId="277"/>
        </pc:sldMkLst>
      </pc:sldChg>
      <pc:sldChg chg="add">
        <pc:chgData name="Amaury Gremaud" userId="d26e1613d7451de6" providerId="LiveId" clId="{AF6B3E58-E1E5-4B06-81DE-C32E2B6B3E13}" dt="2017-10-09T10:56:50.516" v="720"/>
        <pc:sldMkLst>
          <pc:docMk/>
          <pc:sldMk cId="2786843928" sldId="278"/>
        </pc:sldMkLst>
      </pc:sldChg>
      <pc:sldChg chg="add">
        <pc:chgData name="Amaury Gremaud" userId="d26e1613d7451de6" providerId="LiveId" clId="{AF6B3E58-E1E5-4B06-81DE-C32E2B6B3E13}" dt="2017-10-09T10:56:50.516" v="720"/>
        <pc:sldMkLst>
          <pc:docMk/>
          <pc:sldMk cId="2475039430" sldId="279"/>
        </pc:sldMkLst>
      </pc:sldChg>
      <pc:sldChg chg="add">
        <pc:chgData name="Amaury Gremaud" userId="d26e1613d7451de6" providerId="LiveId" clId="{AF6B3E58-E1E5-4B06-81DE-C32E2B6B3E13}" dt="2017-10-09T10:57:48.661" v="724"/>
        <pc:sldMkLst>
          <pc:docMk/>
          <pc:sldMk cId="72285701" sldId="280"/>
        </pc:sldMkLst>
      </pc:sldChg>
      <pc:sldChg chg="addSp modSp add">
        <pc:chgData name="Amaury Gremaud" userId="d26e1613d7451de6" providerId="LiveId" clId="{AF6B3E58-E1E5-4B06-81DE-C32E2B6B3E13}" dt="2017-10-09T11:16:28.106" v="1536" actId="14100"/>
        <pc:sldMkLst>
          <pc:docMk/>
          <pc:sldMk cId="2084920961" sldId="281"/>
        </pc:sldMkLst>
        <pc:spChg chg="add mod">
          <ac:chgData name="Amaury Gremaud" userId="d26e1613d7451de6" providerId="LiveId" clId="{AF6B3E58-E1E5-4B06-81DE-C32E2B6B3E13}" dt="2017-10-09T11:15:30.632" v="1526" actId="1076"/>
          <ac:spMkLst>
            <pc:docMk/>
            <pc:sldMk cId="2084920961" sldId="281"/>
            <ac:spMk id="2" creationId="{30EB34E7-6224-4C7C-99D4-5E831F8F73B6}"/>
          </ac:spMkLst>
        </pc:spChg>
        <pc:spChg chg="add mod ord">
          <ac:chgData name="Amaury Gremaud" userId="d26e1613d7451de6" providerId="LiveId" clId="{AF6B3E58-E1E5-4B06-81DE-C32E2B6B3E13}" dt="2017-10-09T11:15:49.131" v="1529" actId="14100"/>
          <ac:spMkLst>
            <pc:docMk/>
            <pc:sldMk cId="2084920961" sldId="281"/>
            <ac:spMk id="3" creationId="{F3562E14-6833-493E-80EC-21937D995FDF}"/>
          </ac:spMkLst>
        </pc:spChg>
        <pc:spChg chg="add mod">
          <ac:chgData name="Amaury Gremaud" userId="d26e1613d7451de6" providerId="LiveId" clId="{AF6B3E58-E1E5-4B06-81DE-C32E2B6B3E13}" dt="2017-10-09T11:15:43.083" v="1528" actId="1076"/>
          <ac:spMkLst>
            <pc:docMk/>
            <pc:sldMk cId="2084920961" sldId="281"/>
            <ac:spMk id="4" creationId="{8237D569-7B15-4DA1-93A0-2D6475E9DE4D}"/>
          </ac:spMkLst>
        </pc:spChg>
        <pc:spChg chg="add mod">
          <ac:chgData name="Amaury Gremaud" userId="d26e1613d7451de6" providerId="LiveId" clId="{AF6B3E58-E1E5-4B06-81DE-C32E2B6B3E13}" dt="2017-10-09T11:16:28.106" v="1536" actId="14100"/>
          <ac:spMkLst>
            <pc:docMk/>
            <pc:sldMk cId="2084920961" sldId="281"/>
            <ac:spMk id="5" creationId="{BDDDFB87-3ACA-4CBB-92CF-54D06D3137AD}"/>
          </ac:spMkLst>
        </pc:spChg>
      </pc:sldChg>
      <pc:sldChg chg="modSp add ord">
        <pc:chgData name="Amaury Gremaud" userId="d26e1613d7451de6" providerId="LiveId" clId="{AF6B3E58-E1E5-4B06-81DE-C32E2B6B3E13}" dt="2017-10-09T11:56:30.190" v="2197" actId="5793"/>
        <pc:sldMkLst>
          <pc:docMk/>
          <pc:sldMk cId="3645738163" sldId="282"/>
        </pc:sldMkLst>
        <pc:spChg chg="mod">
          <ac:chgData name="Amaury Gremaud" userId="d26e1613d7451de6" providerId="LiveId" clId="{AF6B3E58-E1E5-4B06-81DE-C32E2B6B3E13}" dt="2017-10-09T11:56:30.190" v="2197" actId="5793"/>
          <ac:spMkLst>
            <pc:docMk/>
            <pc:sldMk cId="3645738163" sldId="282"/>
            <ac:spMk id="3" creationId="{2E35D830-67C8-4263-851B-800233CA0693}"/>
          </ac:spMkLst>
        </pc:spChg>
      </pc:sldChg>
      <pc:sldChg chg="addSp modSp add">
        <pc:chgData name="Amaury Gremaud" userId="d26e1613d7451de6" providerId="LiveId" clId="{AF6B3E58-E1E5-4B06-81DE-C32E2B6B3E13}" dt="2017-10-09T11:33:38.452" v="1752" actId="1076"/>
        <pc:sldMkLst>
          <pc:docMk/>
          <pc:sldMk cId="885683834" sldId="283"/>
        </pc:sldMkLst>
        <pc:spChg chg="add">
          <ac:chgData name="Amaury Gremaud" userId="d26e1613d7451de6" providerId="LiveId" clId="{AF6B3E58-E1E5-4B06-81DE-C32E2B6B3E13}" dt="2017-10-09T11:32:29.258" v="1735" actId="26606"/>
          <ac:spMkLst>
            <pc:docMk/>
            <pc:sldMk cId="885683834" sldId="283"/>
            <ac:spMk id="7" creationId="{32BC26D8-82FB-445E-AA49-62A77D7C1EE0}"/>
          </ac:spMkLst>
        </pc:spChg>
        <pc:spChg chg="add">
          <ac:chgData name="Amaury Gremaud" userId="d26e1613d7451de6" providerId="LiveId" clId="{AF6B3E58-E1E5-4B06-81DE-C32E2B6B3E13}" dt="2017-10-09T11:32:29.258" v="1735" actId="26606"/>
          <ac:spMkLst>
            <pc:docMk/>
            <pc:sldMk cId="885683834" sldId="283"/>
            <ac:spMk id="9" creationId="{CB44330D-EA18-4254-AA95-EB49948539B8}"/>
          </ac:spMkLst>
        </pc:spChg>
        <pc:picChg chg="add mod">
          <ac:chgData name="Amaury Gremaud" userId="d26e1613d7451de6" providerId="LiveId" clId="{AF6B3E58-E1E5-4B06-81DE-C32E2B6B3E13}" dt="2017-10-09T11:32:41.805" v="1748" actId="1035"/>
          <ac:picMkLst>
            <pc:docMk/>
            <pc:sldMk cId="885683834" sldId="283"/>
            <ac:picMk id="2" creationId="{115BC127-4144-41A9-A0C0-CFD7189E32A5}"/>
          </ac:picMkLst>
        </pc:picChg>
        <pc:picChg chg="add mod">
          <ac:chgData name="Amaury Gremaud" userId="d26e1613d7451de6" providerId="LiveId" clId="{AF6B3E58-E1E5-4B06-81DE-C32E2B6B3E13}" dt="2017-10-09T11:33:38.452" v="1752" actId="1076"/>
          <ac:picMkLst>
            <pc:docMk/>
            <pc:sldMk cId="885683834" sldId="283"/>
            <ac:picMk id="3" creationId="{6B329C9B-BE55-45F4-9F7F-1C24365235B8}"/>
          </ac:picMkLst>
        </pc:picChg>
      </pc:sldChg>
      <pc:sldChg chg="addSp modSp add">
        <pc:chgData name="Amaury Gremaud" userId="d26e1613d7451de6" providerId="LiveId" clId="{AF6B3E58-E1E5-4B06-81DE-C32E2B6B3E13}" dt="2017-10-09T11:35:06.892" v="1851" actId="20577"/>
        <pc:sldMkLst>
          <pc:docMk/>
          <pc:sldMk cId="731421105" sldId="284"/>
        </pc:sldMkLst>
        <pc:spChg chg="add mod">
          <ac:chgData name="Amaury Gremaud" userId="d26e1613d7451de6" providerId="LiveId" clId="{AF6B3E58-E1E5-4B06-81DE-C32E2B6B3E13}" dt="2017-10-09T11:34:36.162" v="1776" actId="20577"/>
          <ac:spMkLst>
            <pc:docMk/>
            <pc:sldMk cId="731421105" sldId="284"/>
            <ac:spMk id="2" creationId="{1F1AC6A1-74BE-4C4D-831D-7438D8032C8A}"/>
          </ac:spMkLst>
        </pc:spChg>
        <pc:spChg chg="add mod">
          <ac:chgData name="Amaury Gremaud" userId="d26e1613d7451de6" providerId="LiveId" clId="{AF6B3E58-E1E5-4B06-81DE-C32E2B6B3E13}" dt="2017-10-09T11:35:06.892" v="1851" actId="20577"/>
          <ac:spMkLst>
            <pc:docMk/>
            <pc:sldMk cId="731421105" sldId="284"/>
            <ac:spMk id="3" creationId="{C61289DF-BBD2-4F21-838A-C9960DCE74D1}"/>
          </ac:spMkLst>
        </pc:spChg>
      </pc:sldChg>
      <pc:sldChg chg="add">
        <pc:chgData name="Amaury Gremaud" userId="d26e1613d7451de6" providerId="LiveId" clId="{AF6B3E58-E1E5-4B06-81DE-C32E2B6B3E13}" dt="2017-10-09T11:59:05.495" v="2264"/>
        <pc:sldMkLst>
          <pc:docMk/>
          <pc:sldMk cId="1471542674" sldId="285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E985C-8884-4023-8C6E-B7EBF05A96DD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01DDE-6395-4E9C-BE28-8863DE2D983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32022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140616-13E1-4242-BD41-4DDB9835A046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392518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63E774-E5A6-4052-A3F2-6966C64527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F84E4-B520-4281-8882-E72E9B4B4B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4F2D687-62F2-4627-8F67-27EBDB306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0687726-1656-427F-91EC-CF98DF6E7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8BF471F-9893-4CE2-9A2F-98DAA717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255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ECBCF8-BBCF-4C0E-A67F-891221D5E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0075222-038F-4D0A-B529-C203F2984E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E5B45CC-64C8-490C-A570-AB383D49B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90F91C7-4896-4111-8530-23AF93B82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38DD97D-1B7E-4C57-A0BA-477A3A8742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271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BEC1725-FDC0-431B-9577-4525227B02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3D272DDF-5C9E-4518-A3FB-9D93918961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EB08640-36B5-4E42-9BEE-9B9412ACB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D0620AC-CA1A-40CD-B9C1-8087E2939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8EB8525-64D8-45DC-B731-9CD098204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8192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D52630-CAB9-4E69-9EA4-6A383C253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9A67E74-842A-4A60-8755-36103FB3A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2C8B261-9A3C-4771-99E6-39CE9562A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50FE752-132E-49EE-8934-011E36F6E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2B22117-19EB-4E2B-AD81-3A281F8720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02201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61DFAE-1A2D-49BF-9E28-A2AD5BA2E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BDE4180-90E5-43BD-BACD-BBD438F814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A97BFF0-E58A-421F-8BFA-EDAEB079A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D96B29-B488-494C-AF15-FF79128B7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75B64CA-37A0-45BE-8CDB-53BB4DBF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7208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5F15EA-5B38-4D0B-BBF5-E5C77ACBF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E970CD-A958-4FB8-9452-AC918DECA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045C14-21E7-4EBB-8CBB-D9E80975C5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70D3F0D-05ED-4BB4-A566-3EBD384BD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C71A0EE-EB28-48B6-9A92-39E4F65C1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DEA0D3D-F64C-4B87-9947-6C96DCF80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7625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5E1D96-49D9-431D-9C02-EE658E4D2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5618028-0D22-48CC-A0EE-74B2D9CE7E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F358F24-0B77-4713-A456-59546CA78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50811B2E-75E9-44F1-9BE9-CB87277C39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2476D0EE-0593-4B68-9BE7-5E6078F8E5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F1C68B48-C7BF-4B45-9732-FE152FB8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EC1B0E3E-3D9B-42BB-8CFB-32DB1281D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D3C5035-F0E8-493B-B0B4-462C99057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812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F4B8B7-A43D-4B40-8C9D-06775DEBB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58805B9B-574E-4616-BDF0-A9A839D8D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5898A81-BED0-4805-9FBE-FD985E4A2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04AF7B90-FE27-4BA2-BC6E-A499157C6F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35483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DF58D8C-6CDE-412E-9520-20B8BFBE5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4E3E5DD-64EC-424F-B1B9-CD09A671C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F0136FE-0AE6-4DA2-8C4C-44418FB75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4180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9EAA4-EC01-4D4D-91F5-2A5501F7C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5F3C06-956B-4F6A-9C82-16E9C9B35C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FE6CE75-D1F4-483F-BC54-95E7E771ED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4E83865-4AF2-428B-9EE1-8F90FB1CC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CB442DC-3030-4AB9-9E32-2A8A4C996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1A4A24-AFAD-4315-A202-01700A857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982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3C9374-6ABE-4D0F-9811-7DF8CA7A7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5785C28-B98A-46A4-AD17-0A1C125310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7B02209-0FAA-41E4-8EAF-30557D0ACF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D620A9D-8434-4743-AC32-8FB65EFC3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F91846F-93A4-4A0D-91A9-FC6A16DAE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22D93A0-0F96-42FF-9FEF-73C6309F1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5083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55A5BB3-3E9D-49A9-8F46-5CA77EC22C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2475043-A6A5-4EC0-BF39-58ED5BB37F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61C4424-5D5E-4CDD-BC66-320F941D92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2B0C7-A90A-47E3-A1E6-D9FA350D9FE1}" type="datetimeFigureOut">
              <a:rPr lang="pt-BR" smtClean="0"/>
              <a:t>09/10/2017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87EA6B5-1360-42F2-9B0B-7CBC057812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542F509-DE2B-4236-959F-9771FF7189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D5821-3606-4D23-BA3E-EBD40E0E3DD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25396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8F90DB6-5130-4C37-A592-AA8282CB2EC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Recursos naturais e América Latina: entre a benção e a maldição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315C087-C874-436D-8746-62F3EBA89C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25382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áfic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74698"/>
              </p:ext>
            </p:extLst>
          </p:nvPr>
        </p:nvGraphicFramePr>
        <p:xfrm>
          <a:off x="1709530" y="498476"/>
          <a:ext cx="9066322" cy="600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3" imgW="8458335" imgH="6010217" progId="Excel.Chart.8">
                  <p:embed/>
                </p:oleObj>
              </mc:Choice>
              <mc:Fallback>
                <p:oleObj name="Chart" r:id="rId3" imgW="8458335" imgH="6010217" progId="Excel.Chart.8">
                  <p:embed/>
                  <p:pic>
                    <p:nvPicPr>
                      <p:cNvPr id="21506" name="Gráfico 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9530" y="498476"/>
                        <a:ext cx="9066322" cy="600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334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Gráfico 1"/>
          <p:cNvGraphicFramePr>
            <a:graphicFrameLocks noGrp="1"/>
          </p:cNvGraphicFramePr>
          <p:nvPr/>
        </p:nvGraphicFramePr>
        <p:xfrm>
          <a:off x="1941514" y="354014"/>
          <a:ext cx="8453437" cy="607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Chart" r:id="rId3" imgW="8458335" imgH="6076952" progId="Excel.Chart.8">
                  <p:embed/>
                </p:oleObj>
              </mc:Choice>
              <mc:Fallback>
                <p:oleObj name="Chart" r:id="rId3" imgW="8458335" imgH="6076952" progId="Excel.Chart.8">
                  <p:embed/>
                  <p:pic>
                    <p:nvPicPr>
                      <p:cNvPr id="22530" name="Gráfico 1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1514" y="354014"/>
                        <a:ext cx="8453437" cy="607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04505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E5C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7A878CAC-B203-4BCC-A0C5-83538014BB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8959" y="643467"/>
            <a:ext cx="8285871" cy="557106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4EB257BE-473B-430C-9028-31043F4ABD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961" y="1181685"/>
            <a:ext cx="1924050" cy="2700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294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F7780E9-1609-43B1-ABA4-51C6C38239DA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pt-BR" sz="1000"/>
          </a:p>
        </p:txBody>
      </p:sp>
      <p:pic>
        <p:nvPicPr>
          <p:cNvPr id="2560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70" y="115888"/>
            <a:ext cx="10893287" cy="658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285701"/>
      </p:ext>
    </p:extLst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6C84B4-E451-450C-8D91-F10945EEA228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pt-BR" sz="1000"/>
          </a:p>
        </p:txBody>
      </p:sp>
      <p:pic>
        <p:nvPicPr>
          <p:cNvPr id="22531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046" y="692150"/>
            <a:ext cx="11282289" cy="555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7060418"/>
      </p:ext>
    </p:extLst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EAEB9A-6B0D-4D77-93BF-6F8EC6EBF6F7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pt-BR" sz="1000"/>
          </a:p>
        </p:txBody>
      </p:sp>
      <p:pic>
        <p:nvPicPr>
          <p:cNvPr id="23555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57" y="620714"/>
            <a:ext cx="10704443" cy="5627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86843928"/>
      </p:ext>
    </p:extLst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3F40835-43FD-4007-9761-0E9DB3D5411D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pt-BR" sz="1000"/>
          </a:p>
        </p:txBody>
      </p:sp>
      <p:pic>
        <p:nvPicPr>
          <p:cNvPr id="24579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409" y="127000"/>
            <a:ext cx="10270433" cy="653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5039430"/>
      </p:ext>
    </p:extLst>
  </p:cSld>
  <p:clrMapOvr>
    <a:masterClrMapping/>
  </p:clrMapOvr>
  <p:transition spd="slow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BE17FD3-D440-45C6-99CA-CF30A878914E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pt-BR" altLang="pt-BR" sz="1000"/>
          </a:p>
        </p:txBody>
      </p:sp>
      <p:pic>
        <p:nvPicPr>
          <p:cNvPr id="18435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627" y="299720"/>
            <a:ext cx="11636602" cy="591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0011161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2BC26D8-82FB-445E-AA49-62A77D7C1EE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0584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B44330D-EA18-4254-AA95-EB49948539B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115BC127-4144-41A9-A0C0-CFD7189E32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2830" y="632706"/>
            <a:ext cx="7998226" cy="557106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6B329C9B-BE55-45F4-9F7F-1C24365235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570" y="1731509"/>
            <a:ext cx="2383248" cy="1955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838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586314-14C9-45F5-9968-9C5CCC475E1A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pt-BR" altLang="pt-BR" sz="1000"/>
          </a:p>
        </p:txBody>
      </p:sp>
      <p:pic>
        <p:nvPicPr>
          <p:cNvPr id="18435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82" y="476251"/>
            <a:ext cx="10930596" cy="604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2154806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562E14-6833-493E-80EC-21937D995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1203187"/>
            <a:ext cx="5829300" cy="5422900"/>
          </a:xfrm>
        </p:spPr>
        <p:txBody>
          <a:bodyPr>
            <a:normAutofit fontScale="70000" lnSpcReduction="20000"/>
          </a:bodyPr>
          <a:lstStyle/>
          <a:p>
            <a:r>
              <a:rPr lang="es-ES" sz="3300" dirty="0"/>
              <a:t>19,8% das reservas </a:t>
            </a:r>
            <a:r>
              <a:rPr lang="es-ES" sz="3300" dirty="0" err="1"/>
              <a:t>mundiais</a:t>
            </a:r>
            <a:r>
              <a:rPr lang="es-ES" sz="3300" dirty="0"/>
              <a:t> </a:t>
            </a:r>
            <a:r>
              <a:rPr lang="es-ES" sz="3300" dirty="0" err="1"/>
              <a:t>provadas</a:t>
            </a:r>
            <a:r>
              <a:rPr lang="es-ES" sz="3300" dirty="0"/>
              <a:t> de petróleo </a:t>
            </a:r>
            <a:r>
              <a:rPr lang="es-ES" sz="3300" dirty="0" err="1"/>
              <a:t>estão</a:t>
            </a:r>
            <a:r>
              <a:rPr lang="es-ES" sz="3300" dirty="0"/>
              <a:t> </a:t>
            </a:r>
            <a:r>
              <a:rPr lang="es-ES" sz="3300" dirty="0" err="1"/>
              <a:t>na</a:t>
            </a:r>
            <a:r>
              <a:rPr lang="es-ES" sz="3300" dirty="0"/>
              <a:t> América </a:t>
            </a:r>
            <a:r>
              <a:rPr lang="pt-BR" sz="3300" dirty="0"/>
              <a:t>Latina y </a:t>
            </a:r>
            <a:r>
              <a:rPr lang="pt-BR" sz="3300" dirty="0" err="1"/>
              <a:t>el</a:t>
            </a:r>
            <a:r>
              <a:rPr lang="pt-BR" sz="3300" dirty="0"/>
              <a:t> Caribe.</a:t>
            </a:r>
          </a:p>
          <a:p>
            <a:r>
              <a:rPr lang="es-ES" sz="3300" dirty="0"/>
              <a:t>41,7% da </a:t>
            </a:r>
            <a:r>
              <a:rPr lang="es-ES" sz="3300" dirty="0" err="1"/>
              <a:t>produção</a:t>
            </a:r>
            <a:r>
              <a:rPr lang="es-ES" sz="3300" dirty="0"/>
              <a:t> e 45% das reservas </a:t>
            </a:r>
            <a:r>
              <a:rPr lang="es-ES" sz="3300" dirty="0" err="1"/>
              <a:t>mundiais</a:t>
            </a:r>
            <a:r>
              <a:rPr lang="es-ES" sz="3300" dirty="0"/>
              <a:t> de cobre </a:t>
            </a:r>
            <a:r>
              <a:rPr lang="es-ES" sz="3300" dirty="0" err="1"/>
              <a:t>pertencem</a:t>
            </a:r>
            <a:r>
              <a:rPr lang="es-ES" sz="3300" dirty="0"/>
              <a:t> </a:t>
            </a:r>
            <a:r>
              <a:rPr lang="es-ES" sz="3300" dirty="0" err="1"/>
              <a:t>ao</a:t>
            </a:r>
            <a:r>
              <a:rPr lang="es-ES" sz="3300" dirty="0"/>
              <a:t> Chile, México y Perú. </a:t>
            </a:r>
          </a:p>
          <a:p>
            <a:r>
              <a:rPr lang="es-ES" sz="3300" dirty="0"/>
              <a:t>44,3% de las reservas mundiales de plata y 42,3% de la producción mundial </a:t>
            </a:r>
            <a:r>
              <a:rPr lang="pt-BR" sz="3300" dirty="0"/>
              <a:t>de este metal precioso estão na </a:t>
            </a:r>
            <a:r>
              <a:rPr lang="es-ES" sz="3300" dirty="0"/>
              <a:t>Bolivia, Chile, México e Perú</a:t>
            </a:r>
            <a:endParaRPr lang="pt-BR" sz="3300" dirty="0"/>
          </a:p>
          <a:p>
            <a:r>
              <a:rPr lang="es-ES" sz="3300" dirty="0"/>
              <a:t>21% das reservas </a:t>
            </a:r>
            <a:r>
              <a:rPr lang="es-ES" sz="3300" dirty="0" err="1"/>
              <a:t>mundiais</a:t>
            </a:r>
            <a:r>
              <a:rPr lang="es-ES" sz="3300" dirty="0"/>
              <a:t> de </a:t>
            </a:r>
            <a:r>
              <a:rPr lang="es-ES" sz="3300" dirty="0" err="1"/>
              <a:t>minério</a:t>
            </a:r>
            <a:r>
              <a:rPr lang="es-ES" sz="3300" dirty="0"/>
              <a:t> de </a:t>
            </a:r>
            <a:r>
              <a:rPr lang="es-ES" sz="3300" dirty="0" err="1"/>
              <a:t>estão</a:t>
            </a:r>
            <a:r>
              <a:rPr lang="es-ES" sz="3300" dirty="0"/>
              <a:t> no Brasil, México e Venezuela; </a:t>
            </a:r>
            <a:r>
              <a:rPr lang="es-ES" sz="3300" dirty="0" err="1"/>
              <a:t>só</a:t>
            </a:r>
            <a:r>
              <a:rPr lang="es-ES" sz="3300" dirty="0"/>
              <a:t> o Brasil </a:t>
            </a:r>
            <a:r>
              <a:rPr lang="es-ES" sz="3300" dirty="0" err="1"/>
              <a:t>gera</a:t>
            </a:r>
            <a:r>
              <a:rPr lang="es-ES" sz="3300" dirty="0"/>
              <a:t> 10,2% da </a:t>
            </a:r>
            <a:r>
              <a:rPr lang="es-ES" sz="3300" dirty="0" err="1"/>
              <a:t>produção</a:t>
            </a:r>
            <a:r>
              <a:rPr lang="es-ES" sz="3300" dirty="0"/>
              <a:t> mundial.</a:t>
            </a:r>
          </a:p>
          <a:p>
            <a:r>
              <a:rPr lang="es-ES" sz="3300" dirty="0"/>
              <a:t>17,8% de las reservas </a:t>
            </a:r>
            <a:r>
              <a:rPr lang="es-ES" sz="3300" dirty="0" err="1"/>
              <a:t>mundiais</a:t>
            </a:r>
            <a:r>
              <a:rPr lang="es-ES" sz="3300" dirty="0"/>
              <a:t> de </a:t>
            </a:r>
            <a:r>
              <a:rPr lang="es-ES" sz="3300" dirty="0" err="1"/>
              <a:t>ouro</a:t>
            </a:r>
            <a:r>
              <a:rPr lang="es-ES" sz="3300" dirty="0"/>
              <a:t> se </a:t>
            </a:r>
            <a:r>
              <a:rPr lang="es-ES" sz="3300" dirty="0" err="1"/>
              <a:t>encontram</a:t>
            </a:r>
            <a:r>
              <a:rPr lang="es-ES" sz="3300" dirty="0"/>
              <a:t> no Brasil, Chile, México e Perú; </a:t>
            </a:r>
            <a:r>
              <a:rPr lang="es-ES" sz="3300" dirty="0" err="1"/>
              <a:t>sendo</a:t>
            </a:r>
            <a:r>
              <a:rPr lang="es-ES" sz="3300" dirty="0"/>
              <a:t> que 13,3% da </a:t>
            </a:r>
            <a:r>
              <a:rPr lang="es-ES" sz="3300" dirty="0" err="1"/>
              <a:t>produção</a:t>
            </a:r>
            <a:r>
              <a:rPr lang="es-ES" sz="3300" dirty="0"/>
              <a:t> mundial </a:t>
            </a:r>
            <a:r>
              <a:rPr lang="es-ES" sz="3300" dirty="0" err="1"/>
              <a:t>ocorre</a:t>
            </a:r>
            <a:r>
              <a:rPr lang="es-ES" sz="3300" dirty="0"/>
              <a:t> </a:t>
            </a:r>
            <a:r>
              <a:rPr lang="es-ES" sz="3300" dirty="0" err="1"/>
              <a:t>nestes</a:t>
            </a:r>
            <a:r>
              <a:rPr lang="es-ES" sz="3300" dirty="0"/>
              <a:t> países.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EB34E7-6224-4C7C-99D4-5E831F8F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72" y="44312"/>
            <a:ext cx="10515600" cy="115887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América Latina e os estoques de recursos naturais 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37D569-7B15-4DA1-93A0-2D6475E9D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03187"/>
            <a:ext cx="5854700" cy="5190987"/>
          </a:xfrm>
        </p:spPr>
        <p:txBody>
          <a:bodyPr>
            <a:noAutofit/>
          </a:bodyPr>
          <a:lstStyle/>
          <a:p>
            <a:r>
              <a:rPr lang="es-ES" sz="2300" dirty="0"/>
              <a:t>56% da </a:t>
            </a:r>
            <a:r>
              <a:rPr lang="es-ES" sz="2300" dirty="0" err="1"/>
              <a:t>colheita</a:t>
            </a:r>
            <a:r>
              <a:rPr lang="es-ES" sz="2300" dirty="0"/>
              <a:t> mundial de soja se da </a:t>
            </a:r>
            <a:r>
              <a:rPr lang="es-ES" sz="2300" dirty="0" err="1"/>
              <a:t>na</a:t>
            </a:r>
            <a:r>
              <a:rPr lang="es-ES" sz="2300" dirty="0"/>
              <a:t> América Latina  </a:t>
            </a:r>
          </a:p>
          <a:p>
            <a:r>
              <a:rPr lang="es-ES" sz="2300" dirty="0"/>
              <a:t>30% da oferta mundial de carne bovina está </a:t>
            </a:r>
            <a:r>
              <a:rPr lang="es-ES" sz="2300" dirty="0" err="1"/>
              <a:t>na</a:t>
            </a:r>
            <a:r>
              <a:rPr lang="es-ES" sz="2300" dirty="0"/>
              <a:t> AL</a:t>
            </a:r>
          </a:p>
          <a:p>
            <a:r>
              <a:rPr lang="es-ES" sz="2300" dirty="0"/>
              <a:t>36% da oferta mundial de </a:t>
            </a:r>
            <a:r>
              <a:rPr lang="pt-BR" sz="2300" dirty="0"/>
              <a:t>carne de frango se produz na AL.</a:t>
            </a:r>
          </a:p>
          <a:p>
            <a:r>
              <a:rPr lang="es-ES" sz="2300" dirty="0"/>
              <a:t>25% do total de </a:t>
            </a:r>
            <a:r>
              <a:rPr lang="es-ES" sz="2300" dirty="0" err="1"/>
              <a:t>terra</a:t>
            </a:r>
            <a:r>
              <a:rPr lang="es-ES" sz="2300" dirty="0"/>
              <a:t> </a:t>
            </a:r>
            <a:r>
              <a:rPr lang="es-ES" sz="2300" dirty="0" err="1"/>
              <a:t>cultivavel</a:t>
            </a:r>
            <a:r>
              <a:rPr lang="es-ES" sz="2300" dirty="0"/>
              <a:t> no mundo está </a:t>
            </a:r>
            <a:r>
              <a:rPr lang="es-ES" sz="2300" dirty="0" err="1"/>
              <a:t>na</a:t>
            </a:r>
            <a:r>
              <a:rPr lang="es-ES" sz="2300" dirty="0"/>
              <a:t> AL</a:t>
            </a:r>
          </a:p>
          <a:p>
            <a:r>
              <a:rPr lang="es-ES" sz="2300" dirty="0"/>
              <a:t>46% da oferta </a:t>
            </a:r>
            <a:r>
              <a:rPr lang="es-ES" sz="2300" dirty="0" err="1"/>
              <a:t>renovavel</a:t>
            </a:r>
            <a:r>
              <a:rPr lang="es-ES" sz="2300" dirty="0"/>
              <a:t> </a:t>
            </a:r>
            <a:r>
              <a:rPr lang="pt-BR" sz="2300" dirty="0"/>
              <a:t>anual de agua potável encontra-se na AL.</a:t>
            </a:r>
          </a:p>
          <a:p>
            <a:r>
              <a:rPr lang="es-ES" sz="2300" dirty="0"/>
              <a:t>A </a:t>
            </a:r>
            <a:r>
              <a:rPr lang="es-ES" sz="2300" dirty="0" err="1"/>
              <a:t>maior</a:t>
            </a:r>
            <a:r>
              <a:rPr lang="es-ES" sz="2300" dirty="0"/>
              <a:t> reserva mundial de florestas  se </a:t>
            </a:r>
            <a:r>
              <a:rPr lang="pt-BR" sz="2300" dirty="0"/>
              <a:t>encontra na região</a:t>
            </a:r>
          </a:p>
          <a:p>
            <a:r>
              <a:rPr lang="es-ES" sz="2300" dirty="0"/>
              <a:t>O Amazonas contén 20% da </a:t>
            </a:r>
            <a:r>
              <a:rPr lang="es-ES" sz="2300" dirty="0" err="1"/>
              <a:t>ecodiversidade</a:t>
            </a:r>
            <a:r>
              <a:rPr lang="es-ES" sz="2300" dirty="0"/>
              <a:t> mundial e 10% de los mamíferos</a:t>
            </a:r>
            <a:endParaRPr lang="pt-BR" sz="23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DDDFB87-3ACA-4CBB-92CF-54D06D3137AD}"/>
              </a:ext>
            </a:extLst>
          </p:cNvPr>
          <p:cNvSpPr txBox="1"/>
          <p:nvPr/>
        </p:nvSpPr>
        <p:spPr>
          <a:xfrm>
            <a:off x="522514" y="5795090"/>
            <a:ext cx="53721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Só 8,1 e 8,6 da produção e população mundial </a:t>
            </a:r>
          </a:p>
        </p:txBody>
      </p:sp>
    </p:spTree>
    <p:extLst>
      <p:ext uri="{BB962C8B-B14F-4D97-AF65-F5344CB8AC3E}">
        <p14:creationId xmlns:p14="http://schemas.microsoft.com/office/powerpoint/2010/main" val="1471542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1AC6A1-74BE-4C4D-831D-7438D8032C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 Volta dos debates 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61289DF-BBD2-4F21-838A-C9960DCE74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Anos 2000 – prosperidade América Latina </a:t>
            </a:r>
          </a:p>
          <a:p>
            <a:pPr lvl="1"/>
            <a:r>
              <a:rPr lang="pt-BR" dirty="0"/>
              <a:t>Exportações; </a:t>
            </a:r>
          </a:p>
          <a:p>
            <a:pPr lvl="1"/>
            <a:r>
              <a:rPr lang="pt-BR" dirty="0" err="1"/>
              <a:t>Reespecialização</a:t>
            </a:r>
            <a:r>
              <a:rPr lang="pt-BR" dirty="0"/>
              <a:t> primaria;</a:t>
            </a:r>
          </a:p>
          <a:p>
            <a:pPr lvl="1"/>
            <a:r>
              <a:rPr lang="pt-BR" dirty="0"/>
              <a:t>Termos de troca</a:t>
            </a:r>
          </a:p>
          <a:p>
            <a:r>
              <a:rPr lang="pt-BR" dirty="0"/>
              <a:t>América Latina</a:t>
            </a:r>
          </a:p>
          <a:p>
            <a:pPr lvl="1"/>
            <a:r>
              <a:rPr lang="pt-BR" dirty="0"/>
              <a:t>Celeiro do mundo</a:t>
            </a:r>
          </a:p>
          <a:p>
            <a:pPr lvl="1"/>
            <a:r>
              <a:rPr lang="pt-BR" dirty="0"/>
              <a:t>Abundancia de recursos </a:t>
            </a:r>
          </a:p>
        </p:txBody>
      </p:sp>
    </p:spTree>
    <p:extLst>
      <p:ext uri="{BB962C8B-B14F-4D97-AF65-F5344CB8AC3E}">
        <p14:creationId xmlns:p14="http://schemas.microsoft.com/office/powerpoint/2010/main" val="7314211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562E14-6833-493E-80EC-21937D995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2900" y="1203187"/>
            <a:ext cx="5829300" cy="5422900"/>
          </a:xfrm>
        </p:spPr>
        <p:txBody>
          <a:bodyPr>
            <a:normAutofit fontScale="70000" lnSpcReduction="20000"/>
          </a:bodyPr>
          <a:lstStyle/>
          <a:p>
            <a:r>
              <a:rPr lang="es-ES" sz="3300" dirty="0"/>
              <a:t>19,8% das reservas </a:t>
            </a:r>
            <a:r>
              <a:rPr lang="es-ES" sz="3300" dirty="0" err="1"/>
              <a:t>mundiais</a:t>
            </a:r>
            <a:r>
              <a:rPr lang="es-ES" sz="3300" dirty="0"/>
              <a:t> </a:t>
            </a:r>
            <a:r>
              <a:rPr lang="es-ES" sz="3300" dirty="0" err="1"/>
              <a:t>provadas</a:t>
            </a:r>
            <a:r>
              <a:rPr lang="es-ES" sz="3300" dirty="0"/>
              <a:t> de petróleo </a:t>
            </a:r>
            <a:r>
              <a:rPr lang="es-ES" sz="3300" dirty="0" err="1"/>
              <a:t>estão</a:t>
            </a:r>
            <a:r>
              <a:rPr lang="es-ES" sz="3300" dirty="0"/>
              <a:t> </a:t>
            </a:r>
            <a:r>
              <a:rPr lang="es-ES" sz="3300" dirty="0" err="1"/>
              <a:t>na</a:t>
            </a:r>
            <a:r>
              <a:rPr lang="es-ES" sz="3300" dirty="0"/>
              <a:t> América </a:t>
            </a:r>
            <a:r>
              <a:rPr lang="pt-BR" sz="3300" dirty="0"/>
              <a:t>Latina y </a:t>
            </a:r>
            <a:r>
              <a:rPr lang="pt-BR" sz="3300" dirty="0" err="1"/>
              <a:t>el</a:t>
            </a:r>
            <a:r>
              <a:rPr lang="pt-BR" sz="3300" dirty="0"/>
              <a:t> Caribe.</a:t>
            </a:r>
          </a:p>
          <a:p>
            <a:r>
              <a:rPr lang="es-ES" sz="3300" dirty="0"/>
              <a:t>41,7% da </a:t>
            </a:r>
            <a:r>
              <a:rPr lang="es-ES" sz="3300" dirty="0" err="1"/>
              <a:t>produção</a:t>
            </a:r>
            <a:r>
              <a:rPr lang="es-ES" sz="3300" dirty="0"/>
              <a:t> e 45% das reservas </a:t>
            </a:r>
            <a:r>
              <a:rPr lang="es-ES" sz="3300" dirty="0" err="1"/>
              <a:t>mundiais</a:t>
            </a:r>
            <a:r>
              <a:rPr lang="es-ES" sz="3300" dirty="0"/>
              <a:t> de cobre </a:t>
            </a:r>
            <a:r>
              <a:rPr lang="es-ES" sz="3300" dirty="0" err="1"/>
              <a:t>pertencem</a:t>
            </a:r>
            <a:r>
              <a:rPr lang="es-ES" sz="3300" dirty="0"/>
              <a:t> </a:t>
            </a:r>
            <a:r>
              <a:rPr lang="es-ES" sz="3300" dirty="0" err="1"/>
              <a:t>ao</a:t>
            </a:r>
            <a:r>
              <a:rPr lang="es-ES" sz="3300" dirty="0"/>
              <a:t> Chile, México y Perú. </a:t>
            </a:r>
          </a:p>
          <a:p>
            <a:r>
              <a:rPr lang="es-ES" sz="3300" dirty="0"/>
              <a:t>44,3% de las reservas mundiales de plata y 42,3% de la producción mundial </a:t>
            </a:r>
            <a:r>
              <a:rPr lang="pt-BR" sz="3300" dirty="0"/>
              <a:t>de este metal precioso estão na </a:t>
            </a:r>
            <a:r>
              <a:rPr lang="es-ES" sz="3300" dirty="0"/>
              <a:t>Bolivia, Chile, México e Perú</a:t>
            </a:r>
            <a:endParaRPr lang="pt-BR" sz="3300" dirty="0"/>
          </a:p>
          <a:p>
            <a:r>
              <a:rPr lang="es-ES" sz="3300" dirty="0"/>
              <a:t>21% das reservas </a:t>
            </a:r>
            <a:r>
              <a:rPr lang="es-ES" sz="3300" dirty="0" err="1"/>
              <a:t>mundiais</a:t>
            </a:r>
            <a:r>
              <a:rPr lang="es-ES" sz="3300" dirty="0"/>
              <a:t> de </a:t>
            </a:r>
            <a:r>
              <a:rPr lang="es-ES" sz="3300" dirty="0" err="1"/>
              <a:t>minério</a:t>
            </a:r>
            <a:r>
              <a:rPr lang="es-ES" sz="3300" dirty="0"/>
              <a:t> de </a:t>
            </a:r>
            <a:r>
              <a:rPr lang="es-ES" sz="3300" dirty="0" err="1"/>
              <a:t>estão</a:t>
            </a:r>
            <a:r>
              <a:rPr lang="es-ES" sz="3300" dirty="0"/>
              <a:t> no Brasil, México e Venezuela; </a:t>
            </a:r>
            <a:r>
              <a:rPr lang="es-ES" sz="3300" dirty="0" err="1"/>
              <a:t>só</a:t>
            </a:r>
            <a:r>
              <a:rPr lang="es-ES" sz="3300" dirty="0"/>
              <a:t> o Brasil </a:t>
            </a:r>
            <a:r>
              <a:rPr lang="es-ES" sz="3300" dirty="0" err="1"/>
              <a:t>gera</a:t>
            </a:r>
            <a:r>
              <a:rPr lang="es-ES" sz="3300" dirty="0"/>
              <a:t> 10,2% da </a:t>
            </a:r>
            <a:r>
              <a:rPr lang="es-ES" sz="3300" dirty="0" err="1"/>
              <a:t>produção</a:t>
            </a:r>
            <a:r>
              <a:rPr lang="es-ES" sz="3300" dirty="0"/>
              <a:t> mundial.</a:t>
            </a:r>
          </a:p>
          <a:p>
            <a:r>
              <a:rPr lang="es-ES" sz="3300" dirty="0"/>
              <a:t>17,8% de las reservas </a:t>
            </a:r>
            <a:r>
              <a:rPr lang="es-ES" sz="3300" dirty="0" err="1"/>
              <a:t>mundiais</a:t>
            </a:r>
            <a:r>
              <a:rPr lang="es-ES" sz="3300" dirty="0"/>
              <a:t> de </a:t>
            </a:r>
            <a:r>
              <a:rPr lang="es-ES" sz="3300" dirty="0" err="1"/>
              <a:t>ouro</a:t>
            </a:r>
            <a:r>
              <a:rPr lang="es-ES" sz="3300" dirty="0"/>
              <a:t> se </a:t>
            </a:r>
            <a:r>
              <a:rPr lang="es-ES" sz="3300" dirty="0" err="1"/>
              <a:t>encontram</a:t>
            </a:r>
            <a:r>
              <a:rPr lang="es-ES" sz="3300" dirty="0"/>
              <a:t> no Brasil, Chile, México e Perú; </a:t>
            </a:r>
            <a:r>
              <a:rPr lang="es-ES" sz="3300" dirty="0" err="1"/>
              <a:t>sendo</a:t>
            </a:r>
            <a:r>
              <a:rPr lang="es-ES" sz="3300" dirty="0"/>
              <a:t> que 13,3% da </a:t>
            </a:r>
            <a:r>
              <a:rPr lang="es-ES" sz="3300" dirty="0" err="1"/>
              <a:t>produção</a:t>
            </a:r>
            <a:r>
              <a:rPr lang="es-ES" sz="3300" dirty="0"/>
              <a:t> mundial </a:t>
            </a:r>
            <a:r>
              <a:rPr lang="es-ES" sz="3300" dirty="0" err="1"/>
              <a:t>ocorre</a:t>
            </a:r>
            <a:r>
              <a:rPr lang="es-ES" sz="3300" dirty="0"/>
              <a:t> </a:t>
            </a:r>
            <a:r>
              <a:rPr lang="es-ES" sz="3300" dirty="0" err="1"/>
              <a:t>nestes</a:t>
            </a:r>
            <a:r>
              <a:rPr lang="es-ES" sz="3300" dirty="0"/>
              <a:t> países.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0EB34E7-6224-4C7C-99D4-5E831F8F7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9472" y="44312"/>
            <a:ext cx="10515600" cy="1158875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América Latina e os estoques de recursos naturais 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37D569-7B15-4DA1-93A0-2D6475E9DE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03187"/>
            <a:ext cx="5854700" cy="5190987"/>
          </a:xfrm>
        </p:spPr>
        <p:txBody>
          <a:bodyPr>
            <a:noAutofit/>
          </a:bodyPr>
          <a:lstStyle/>
          <a:p>
            <a:r>
              <a:rPr lang="es-ES" sz="2300" dirty="0"/>
              <a:t>56% da </a:t>
            </a:r>
            <a:r>
              <a:rPr lang="es-ES" sz="2300" dirty="0" err="1"/>
              <a:t>colheita</a:t>
            </a:r>
            <a:r>
              <a:rPr lang="es-ES" sz="2300" dirty="0"/>
              <a:t> mundial de soja se da </a:t>
            </a:r>
            <a:r>
              <a:rPr lang="es-ES" sz="2300" dirty="0" err="1"/>
              <a:t>na</a:t>
            </a:r>
            <a:r>
              <a:rPr lang="es-ES" sz="2300" dirty="0"/>
              <a:t> América Latina  </a:t>
            </a:r>
          </a:p>
          <a:p>
            <a:r>
              <a:rPr lang="es-ES" sz="2300" dirty="0"/>
              <a:t>30% da oferta mundial de carne bovina está </a:t>
            </a:r>
            <a:r>
              <a:rPr lang="es-ES" sz="2300" dirty="0" err="1"/>
              <a:t>na</a:t>
            </a:r>
            <a:r>
              <a:rPr lang="es-ES" sz="2300" dirty="0"/>
              <a:t> AL</a:t>
            </a:r>
          </a:p>
          <a:p>
            <a:r>
              <a:rPr lang="es-ES" sz="2300" dirty="0"/>
              <a:t>36% da oferta mundial de </a:t>
            </a:r>
            <a:r>
              <a:rPr lang="pt-BR" sz="2300" dirty="0"/>
              <a:t>carne de frango se produz na AL.</a:t>
            </a:r>
          </a:p>
          <a:p>
            <a:r>
              <a:rPr lang="es-ES" sz="2300" dirty="0"/>
              <a:t>25% do total de </a:t>
            </a:r>
            <a:r>
              <a:rPr lang="es-ES" sz="2300" dirty="0" err="1"/>
              <a:t>terra</a:t>
            </a:r>
            <a:r>
              <a:rPr lang="es-ES" sz="2300" dirty="0"/>
              <a:t> </a:t>
            </a:r>
            <a:r>
              <a:rPr lang="es-ES" sz="2300" dirty="0" err="1"/>
              <a:t>cultivavel</a:t>
            </a:r>
            <a:r>
              <a:rPr lang="es-ES" sz="2300" dirty="0"/>
              <a:t> no mundo está </a:t>
            </a:r>
            <a:r>
              <a:rPr lang="es-ES" sz="2300" dirty="0" err="1"/>
              <a:t>na</a:t>
            </a:r>
            <a:r>
              <a:rPr lang="es-ES" sz="2300" dirty="0"/>
              <a:t> AL</a:t>
            </a:r>
          </a:p>
          <a:p>
            <a:r>
              <a:rPr lang="es-ES" sz="2300" dirty="0"/>
              <a:t>46% da oferta </a:t>
            </a:r>
            <a:r>
              <a:rPr lang="es-ES" sz="2300" dirty="0" err="1"/>
              <a:t>renovavel</a:t>
            </a:r>
            <a:r>
              <a:rPr lang="es-ES" sz="2300" dirty="0"/>
              <a:t> </a:t>
            </a:r>
            <a:r>
              <a:rPr lang="pt-BR" sz="2300" dirty="0"/>
              <a:t>anual de agua potável encontra-se na AL.</a:t>
            </a:r>
          </a:p>
          <a:p>
            <a:r>
              <a:rPr lang="es-ES" sz="2300" dirty="0"/>
              <a:t>A </a:t>
            </a:r>
            <a:r>
              <a:rPr lang="es-ES" sz="2300" dirty="0" err="1"/>
              <a:t>maior</a:t>
            </a:r>
            <a:r>
              <a:rPr lang="es-ES" sz="2300" dirty="0"/>
              <a:t> reserva mundial de florestas  se </a:t>
            </a:r>
            <a:r>
              <a:rPr lang="pt-BR" sz="2300" dirty="0"/>
              <a:t>encontra na região</a:t>
            </a:r>
          </a:p>
          <a:p>
            <a:r>
              <a:rPr lang="es-ES" sz="2300" dirty="0"/>
              <a:t>O Amazonas contén 20% da </a:t>
            </a:r>
            <a:r>
              <a:rPr lang="es-ES" sz="2300" dirty="0" err="1"/>
              <a:t>ecodiversidade</a:t>
            </a:r>
            <a:r>
              <a:rPr lang="es-ES" sz="2300" dirty="0"/>
              <a:t> mundial e 10% de los mamíferos</a:t>
            </a:r>
            <a:endParaRPr lang="pt-BR" sz="2300" dirty="0"/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DDDFB87-3ACA-4CBB-92CF-54D06D3137AD}"/>
              </a:ext>
            </a:extLst>
          </p:cNvPr>
          <p:cNvSpPr txBox="1"/>
          <p:nvPr/>
        </p:nvSpPr>
        <p:spPr>
          <a:xfrm>
            <a:off x="522514" y="5795090"/>
            <a:ext cx="5372100" cy="830997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2400" dirty="0"/>
              <a:t>Só 8,1 e 8,6 da produção e população mundial </a:t>
            </a:r>
          </a:p>
        </p:txBody>
      </p:sp>
    </p:spTree>
    <p:extLst>
      <p:ext uri="{BB962C8B-B14F-4D97-AF65-F5344CB8AC3E}">
        <p14:creationId xmlns:p14="http://schemas.microsoft.com/office/powerpoint/2010/main" val="2084920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9202B4-31DF-4378-94AD-19E6C0BD4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Volta dos debates ...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1B176F-0F6B-4BB8-8B00-18785EE129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480" y="1427966"/>
            <a:ext cx="10942320" cy="52814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1</a:t>
            </a:r>
            <a:r>
              <a:rPr lang="pt-BR" dirty="0">
                <a:highlight>
                  <a:srgbClr val="FFFF00"/>
                </a:highlight>
              </a:rPr>
              <a:t>. Mudança na Demanda: A China ganhou centralidade no mercado mundial: é a primeira exportadora e a segunda importadora do mundo.</a:t>
            </a:r>
          </a:p>
          <a:p>
            <a:pPr lvl="1"/>
            <a:r>
              <a:rPr lang="pt-BR" dirty="0">
                <a:highlight>
                  <a:srgbClr val="FFFF00"/>
                </a:highlight>
              </a:rPr>
              <a:t>Tem vantagens inequívocas em vários segmentos industriais – especialmente na indústria de montagem – e constitui uma grande demandante de matérias-primas e outros produtos primários. </a:t>
            </a:r>
          </a:p>
          <a:p>
            <a:pPr lvl="1"/>
            <a:r>
              <a:rPr lang="pt-BR" dirty="0">
                <a:highlight>
                  <a:srgbClr val="FFFF00"/>
                </a:highlight>
              </a:rPr>
              <a:t>O espetacular crescimento chinês fez elevar de forma acentuada o preço das </a:t>
            </a:r>
            <a:r>
              <a:rPr lang="pt-BR" i="1" dirty="0">
                <a:highlight>
                  <a:srgbClr val="FFFF00"/>
                </a:highlight>
              </a:rPr>
              <a:t>commodities </a:t>
            </a:r>
            <a:r>
              <a:rPr lang="pt-BR" dirty="0">
                <a:highlight>
                  <a:srgbClr val="FFFF00"/>
                </a:highlight>
              </a:rPr>
              <a:t>primárias nos anos 2000. </a:t>
            </a:r>
          </a:p>
          <a:p>
            <a:pPr lvl="1"/>
            <a:r>
              <a:rPr lang="pt-BR" dirty="0">
                <a:highlight>
                  <a:srgbClr val="FFFF00"/>
                </a:highlight>
              </a:rPr>
              <a:t>Os chineses estão entre os principais parceiros comerciais de países da América do Sul.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077551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10F699D-A303-42BE-A1CF-6B06663591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0729" y="638826"/>
            <a:ext cx="11511419" cy="60885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2. Mudanças na Oferta:</a:t>
            </a:r>
          </a:p>
          <a:p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As tecnologias de informação e comunicação (</a:t>
            </a:r>
            <a:r>
              <a:rPr lang="pt-BR" dirty="0" err="1">
                <a:solidFill>
                  <a:schemeClr val="bg1"/>
                </a:solidFill>
                <a:highlight>
                  <a:srgbClr val="FF0000"/>
                </a:highlight>
              </a:rPr>
              <a:t>TICs</a:t>
            </a: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) e a globalização trazem uma intensa segmentação dos mercados, das cadeias produtivas e das tecnologias</a:t>
            </a:r>
          </a:p>
          <a:p>
            <a:pPr lvl="1">
              <a:buClr>
                <a:srgbClr val="FF000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É possível que o desenvolvimento de produtos cada vez mais customizados e diferenciados esteja transformando produtos manufaturados em </a:t>
            </a:r>
            <a:r>
              <a:rPr lang="pt-BR" i="1" dirty="0">
                <a:solidFill>
                  <a:schemeClr val="bg1"/>
                </a:solidFill>
                <a:highlight>
                  <a:srgbClr val="FF0000"/>
                </a:highlight>
              </a:rPr>
              <a:t>commodities </a:t>
            </a: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e fazendo produtos de origem primária deixarem de ser </a:t>
            </a:r>
            <a:r>
              <a:rPr lang="pt-BR" i="1" dirty="0">
                <a:solidFill>
                  <a:schemeClr val="bg1"/>
                </a:solidFill>
                <a:highlight>
                  <a:srgbClr val="FF0000"/>
                </a:highlight>
              </a:rPr>
              <a:t>commodities.</a:t>
            </a:r>
          </a:p>
          <a:p>
            <a:pPr lvl="1">
              <a:buClr>
                <a:srgbClr val="FF000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A nova complexidade do mercado global reforça a possibilidade de pensar o desenvolvimento não mais como resultado tão somente da industrialização.</a:t>
            </a:r>
          </a:p>
          <a:p>
            <a:pPr lvl="1">
              <a:buClr>
                <a:srgbClr val="FF000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Recursos naturais não são vistos nesta nova perspectiva  como uma simples “dádiva” da natureza, mas sim como uma riqueza que apenas é efetivada por meio de capital, tecnologia e conhecimento.</a:t>
            </a:r>
          </a:p>
          <a:p>
            <a:pPr lvl="1">
              <a:buClr>
                <a:srgbClr val="FF000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O atual paradigma </a:t>
            </a:r>
            <a:r>
              <a:rPr lang="pt-BR" dirty="0" err="1">
                <a:solidFill>
                  <a:schemeClr val="bg1"/>
                </a:solidFill>
                <a:highlight>
                  <a:srgbClr val="FF0000"/>
                </a:highlight>
              </a:rPr>
              <a:t>tecnoeconômico</a:t>
            </a: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 permite que novas fronteiras tecnológicas – os </a:t>
            </a:r>
            <a:r>
              <a:rPr lang="pt-BR" dirty="0" err="1">
                <a:solidFill>
                  <a:schemeClr val="bg1"/>
                </a:solidFill>
                <a:highlight>
                  <a:srgbClr val="FF0000"/>
                </a:highlight>
              </a:rPr>
              <a:t>bioprodutos</a:t>
            </a:r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 ou a química verde, por exemplo – aumentem a eficiência de atividades intensivas em recursos naturais</a:t>
            </a:r>
          </a:p>
          <a:p>
            <a:pPr lvl="1"/>
            <a:r>
              <a:rPr lang="pt-BR" dirty="0">
                <a:solidFill>
                  <a:schemeClr val="bg1"/>
                </a:solidFill>
                <a:highlight>
                  <a:srgbClr val="FF0000"/>
                </a:highligh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5477308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8F6574-6496-411D-AE83-7E74C2D30C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35D830-67C8-4263-851B-800233CA0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Clr>
                <a:srgbClr val="002060"/>
              </a:buClr>
              <a:buNone/>
            </a:pP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4. Ganham destaques revisões históricas sobre desenvolvimento de países agroexportadores</a:t>
            </a:r>
          </a:p>
          <a:p>
            <a:pPr lvl="1">
              <a:buClr>
                <a:srgbClr val="00206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Existe efetivamente DTT</a:t>
            </a:r>
          </a:p>
          <a:p>
            <a:pPr lvl="1">
              <a:buClr>
                <a:srgbClr val="00206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Austrália , Nova Zelândia, Canadá, Noruega e Dinamarca; mas </a:t>
            </a:r>
            <a:r>
              <a:rPr lang="pt-BR" dirty="0" err="1">
                <a:solidFill>
                  <a:schemeClr val="bg1"/>
                </a:solidFill>
                <a:highlight>
                  <a:srgbClr val="0000FF"/>
                </a:highlight>
              </a:rPr>
              <a:t>tb</a:t>
            </a: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 Argentina, Chile e Uruguai</a:t>
            </a:r>
          </a:p>
          <a:p>
            <a:pPr lvl="2">
              <a:buClr>
                <a:srgbClr val="00206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Diversificação da pauta de exportadora mesmo que esta se mantenha recurso natural intensiva </a:t>
            </a:r>
          </a:p>
          <a:p>
            <a:pPr lvl="2">
              <a:buClr>
                <a:srgbClr val="002060"/>
              </a:buClr>
            </a:pPr>
            <a:r>
              <a:rPr lang="pt-BR" dirty="0" err="1">
                <a:solidFill>
                  <a:schemeClr val="bg1"/>
                </a:solidFill>
                <a:highlight>
                  <a:srgbClr val="0000FF"/>
                </a:highlight>
              </a:rPr>
              <a:t>Linkages</a:t>
            </a: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 destas economias e formação de cluster (politicas de coordenação/cooperação)</a:t>
            </a:r>
          </a:p>
          <a:p>
            <a:pPr lvl="2">
              <a:buClr>
                <a:srgbClr val="002060"/>
              </a:buClr>
            </a:pPr>
            <a:r>
              <a:rPr lang="pt-BR" dirty="0" err="1">
                <a:solidFill>
                  <a:schemeClr val="bg1"/>
                </a:solidFill>
                <a:highlight>
                  <a:srgbClr val="0000FF"/>
                </a:highlight>
              </a:rPr>
              <a:t>Upgrading</a:t>
            </a: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 – agregação de valor </a:t>
            </a:r>
          </a:p>
          <a:p>
            <a:pPr lvl="2">
              <a:buClr>
                <a:srgbClr val="00206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Politicas macroeconômicas – anticíclicas </a:t>
            </a:r>
          </a:p>
          <a:p>
            <a:pPr lvl="2">
              <a:buClr>
                <a:srgbClr val="002060"/>
              </a:buClr>
            </a:pPr>
            <a:r>
              <a:rPr lang="pt-BR" dirty="0">
                <a:solidFill>
                  <a:schemeClr val="bg1"/>
                </a:solidFill>
                <a:highlight>
                  <a:srgbClr val="0000FF"/>
                </a:highlight>
              </a:rPr>
              <a:t>Boas práticas: fundos soberanos, impostos sobre rendas extraordinárias </a:t>
            </a:r>
          </a:p>
          <a:p>
            <a:pPr>
              <a:buClr>
                <a:srgbClr val="002060"/>
              </a:buClr>
              <a:buFont typeface="Wingdings" panose="05000000000000000000" pitchFamily="2" charset="2"/>
              <a:buChar char="§"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57381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C363997-826C-4B1F-B2A2-629A9B31D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7829" y="636814"/>
            <a:ext cx="11332028" cy="5845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3. Cresce perspectivas de novas forma de intervenção de Estado de forma a proteger ações deletérias dos ciclos de commodities </a:t>
            </a:r>
          </a:p>
          <a:p>
            <a:pPr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Os problemas associados às </a:t>
            </a:r>
            <a:r>
              <a:rPr lang="pt-BR" i="1" dirty="0">
                <a:solidFill>
                  <a:schemeClr val="bg1"/>
                </a:solidFill>
                <a:highlight>
                  <a:srgbClr val="808000"/>
                </a:highlight>
              </a:rPr>
              <a:t>commodities </a:t>
            </a: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podem ser bem manejados para contornar armadilhas que, no passado, afetaram países com economias baseadas em recursos naturais, como as flutuações de preços no mercado internacional e a substituição de produtos naturais por bens sintéticos. As soluções devem estar centradas em: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planejamento de longo prazo e investimentos em educação e tecnologia..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Instituições que evitem comportamentos </a:t>
            </a:r>
            <a:r>
              <a:rPr lang="pt-BR" dirty="0" err="1">
                <a:solidFill>
                  <a:schemeClr val="bg1"/>
                </a:solidFill>
                <a:highlight>
                  <a:srgbClr val="808000"/>
                </a:highlight>
              </a:rPr>
              <a:t>rent</a:t>
            </a: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 </a:t>
            </a:r>
            <a:r>
              <a:rPr lang="pt-BR" dirty="0" err="1">
                <a:solidFill>
                  <a:schemeClr val="bg1"/>
                </a:solidFill>
                <a:highlight>
                  <a:srgbClr val="808000"/>
                </a:highlight>
              </a:rPr>
              <a:t>seeking</a:t>
            </a: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, imponham preocupações ambientais e redistribuam renda (inclusive </a:t>
            </a:r>
            <a:r>
              <a:rPr lang="pt-BR" dirty="0" err="1">
                <a:solidFill>
                  <a:schemeClr val="bg1"/>
                </a:solidFill>
                <a:highlight>
                  <a:srgbClr val="808000"/>
                </a:highlight>
              </a:rPr>
              <a:t>intergeracionalmente</a:t>
            </a: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)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PAD defensivos e estruturantes em novos produtos/processos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Politicas de inovação e e agregação de valor a recursos naturais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Diversificação em torno da base exportadora,</a:t>
            </a:r>
          </a:p>
          <a:p>
            <a:pPr lvl="1">
              <a:buClr>
                <a:schemeClr val="accent4">
                  <a:lumMod val="50000"/>
                </a:schemeClr>
              </a:buClr>
            </a:pP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 busca de efeitos de  </a:t>
            </a:r>
            <a:r>
              <a:rPr lang="pt-BR" dirty="0" err="1">
                <a:solidFill>
                  <a:schemeClr val="bg1"/>
                </a:solidFill>
                <a:highlight>
                  <a:srgbClr val="808000"/>
                </a:highlight>
              </a:rPr>
              <a:t>linkages</a:t>
            </a:r>
            <a:r>
              <a:rPr lang="pt-BR" dirty="0">
                <a:solidFill>
                  <a:schemeClr val="bg1"/>
                </a:solidFill>
                <a:highlight>
                  <a:srgbClr val="808000"/>
                </a:highlight>
              </a:rPr>
              <a:t> e Dinamização industrial a partir da base primaria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2140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42B0064-4D23-4A28-9811-C5385F6C6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695" y="728870"/>
            <a:ext cx="10515600" cy="5777947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 Diante de tais condições: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Mudança nos mercados de commodities – eliminação da DTT em função de mudanças na demanda e complementariedade </a:t>
            </a:r>
            <a:r>
              <a:rPr lang="pt-BR" dirty="0" err="1"/>
              <a:t>Asia</a:t>
            </a:r>
            <a:r>
              <a:rPr lang="pt-BR" dirty="0"/>
              <a:t> – América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Aumento na possibilidade de inovação nas cadeias de produção recursos naturais (biotecnologia, novos matérias, nanotecnologia)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Alteração da percepção e da capacidade institucional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t-BR" dirty="0"/>
              <a:t>muitos autores passam a considerar a existência de janelas de oportunidade a serem aproveitadas com a criação de estratégias de desenvolvimento baseadas em recursos naturais para os países da América Latina.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pt-BR" dirty="0"/>
              <a:t>Debate frente aos críticos da desindustrialização ou </a:t>
            </a:r>
            <a:r>
              <a:rPr lang="pt-BR" dirty="0" err="1"/>
              <a:t>reprimimarização</a:t>
            </a:r>
            <a:endParaRPr lang="pt-BR" dirty="0"/>
          </a:p>
          <a:p>
            <a:pPr marL="0" indent="0">
              <a:buNone/>
            </a:pPr>
            <a:endParaRPr lang="pt-BR" dirty="0"/>
          </a:p>
          <a:p>
            <a:r>
              <a:rPr lang="pt-BR" dirty="0"/>
              <a:t>Cuidados Diferenças entre países e impactos </a:t>
            </a:r>
          </a:p>
          <a:p>
            <a:pPr lvl="1"/>
            <a:r>
              <a:rPr lang="pt-BR" dirty="0"/>
              <a:t>Estruturas industriais já grandes (relativa diminuição), mercados internos, inserções regionais </a:t>
            </a:r>
          </a:p>
          <a:p>
            <a:pPr lvl="1"/>
            <a:r>
              <a:rPr lang="pt-BR" dirty="0"/>
              <a:t>Tipos de produtos na </a:t>
            </a:r>
            <a:r>
              <a:rPr lang="pt-BR" dirty="0" err="1"/>
              <a:t>reprimarização</a:t>
            </a:r>
            <a:endParaRPr lang="pt-BR" dirty="0"/>
          </a:p>
          <a:p>
            <a:pPr lvl="1"/>
            <a:r>
              <a:rPr lang="pt-BR" dirty="0" err="1"/>
              <a:t>Reprimarização</a:t>
            </a:r>
            <a:r>
              <a:rPr lang="pt-BR" dirty="0"/>
              <a:t> ou terceirização</a:t>
            </a:r>
          </a:p>
          <a:p>
            <a:pPr lvl="1"/>
            <a:r>
              <a:rPr lang="pt-BR" dirty="0"/>
              <a:t>Impactos de outros setores/variáveis </a:t>
            </a:r>
            <a:r>
              <a:rPr lang="pt-BR" dirty="0" err="1"/>
              <a:t>macroeconomicas</a:t>
            </a:r>
            <a:endParaRPr lang="pt-BR" dirty="0"/>
          </a:p>
          <a:p>
            <a:pPr lvl="2"/>
            <a:r>
              <a:rPr lang="pt-BR" dirty="0"/>
              <a:t>Fluxos de capitais e cambio</a:t>
            </a:r>
          </a:p>
          <a:p>
            <a:pPr lvl="2"/>
            <a:r>
              <a:rPr lang="pt-BR" dirty="0"/>
              <a:t>Politicas monetárias, tributárias e trabalhistas</a:t>
            </a:r>
          </a:p>
          <a:p>
            <a:pPr lvl="3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47026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1C6DE0-FCFF-44C5-A9C4-87D2EA0D5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 Teoria econômica neoclássica (visão liberal convencional):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7D2CC7C-F593-4B07-A5B7-202A345B73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478" y="1027906"/>
            <a:ext cx="10611836" cy="4351338"/>
          </a:xfrm>
        </p:spPr>
        <p:txBody>
          <a:bodyPr>
            <a:normAutofit/>
          </a:bodyPr>
          <a:lstStyle/>
          <a:p>
            <a:pPr algn="r">
              <a:buFont typeface="Wingdings" panose="05000000000000000000" pitchFamily="2" charset="2"/>
              <a:buChar char="Ø"/>
            </a:pPr>
            <a:r>
              <a:rPr lang="pt-BR" dirty="0"/>
              <a:t> baseada na Teoria das Vantagens </a:t>
            </a:r>
          </a:p>
          <a:p>
            <a:pPr marL="0" indent="0" algn="r">
              <a:buNone/>
            </a:pPr>
            <a:r>
              <a:rPr lang="pt-BR" dirty="0"/>
              <a:t>Comparativa (Modelos </a:t>
            </a:r>
            <a:r>
              <a:rPr lang="pt-BR" dirty="0" err="1"/>
              <a:t>Ricardianos</a:t>
            </a:r>
            <a:r>
              <a:rPr lang="pt-BR" dirty="0"/>
              <a:t> e </a:t>
            </a:r>
            <a:r>
              <a:rPr lang="pt-BR" dirty="0" err="1"/>
              <a:t>Hecksher</a:t>
            </a:r>
            <a:r>
              <a:rPr lang="pt-BR" dirty="0"/>
              <a:t>-Ohlin)</a:t>
            </a:r>
          </a:p>
        </p:txBody>
      </p:sp>
      <p:sp>
        <p:nvSpPr>
          <p:cNvPr id="4" name="Balão de Fala: Retângulo 3">
            <a:extLst>
              <a:ext uri="{FF2B5EF4-FFF2-40B4-BE49-F238E27FC236}">
                <a16:creationId xmlns:a16="http://schemas.microsoft.com/office/drawing/2014/main" id="{7DDC2B5E-4618-4FDB-8770-880AE181B0C8}"/>
              </a:ext>
            </a:extLst>
          </p:cNvPr>
          <p:cNvSpPr/>
          <p:nvPr/>
        </p:nvSpPr>
        <p:spPr>
          <a:xfrm>
            <a:off x="246743" y="2398643"/>
            <a:ext cx="5353878" cy="4002156"/>
          </a:xfrm>
          <a:prstGeom prst="wedgeRectCallout">
            <a:avLst>
              <a:gd name="adj1" fmla="val 59118"/>
              <a:gd name="adj2" fmla="val -580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pt-BR" sz="2800" b="1" dirty="0"/>
              <a:t>especialização produtiva dos países ricos em recursos naturais e em atividades intensivas nesses recursos colocaria tais países em posição de extrair o máximo de ganhos que o comércio internacional pudesse oferecer. </a:t>
            </a:r>
          </a:p>
        </p:txBody>
      </p:sp>
      <p:sp>
        <p:nvSpPr>
          <p:cNvPr id="5" name="Balão de Fala: Retângulo com Cantos Arredondados 4">
            <a:extLst>
              <a:ext uri="{FF2B5EF4-FFF2-40B4-BE49-F238E27FC236}">
                <a16:creationId xmlns:a16="http://schemas.microsoft.com/office/drawing/2014/main" id="{0F588AE0-5BED-42CB-AF23-5BE237FF4FD9}"/>
              </a:ext>
            </a:extLst>
          </p:cNvPr>
          <p:cNvSpPr/>
          <p:nvPr/>
        </p:nvSpPr>
        <p:spPr>
          <a:xfrm>
            <a:off x="6096000" y="2398643"/>
            <a:ext cx="5622235" cy="3643382"/>
          </a:xfrm>
          <a:prstGeom prst="wedgeRoundRectCallout">
            <a:avLst>
              <a:gd name="adj1" fmla="val -17533"/>
              <a:gd name="adj2" fmla="val -60805"/>
              <a:gd name="adj3" fmla="val 1666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Abundância de recursos naturais seria uma vantagem comparativa no comércio internacional que representaria uma “</a:t>
            </a:r>
            <a:r>
              <a:rPr lang="pt-BR" sz="2800" b="1" dirty="0">
                <a:solidFill>
                  <a:srgbClr val="002060"/>
                </a:solidFill>
              </a:rPr>
              <a:t>verdadeira bênção</a:t>
            </a:r>
            <a:r>
              <a:rPr lang="pt-BR" sz="2800" dirty="0"/>
              <a:t>” para o desenvolvimento econômico da América Latina </a:t>
            </a:r>
          </a:p>
        </p:txBody>
      </p:sp>
    </p:spTree>
    <p:extLst>
      <p:ext uri="{BB962C8B-B14F-4D97-AF65-F5344CB8AC3E}">
        <p14:creationId xmlns:p14="http://schemas.microsoft.com/office/powerpoint/2010/main" val="891319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998D69-BF0E-4108-A797-5EA7A2CDF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8808" y="36720"/>
            <a:ext cx="10515600" cy="1325563"/>
          </a:xfrm>
        </p:spPr>
        <p:txBody>
          <a:bodyPr/>
          <a:lstStyle/>
          <a:p>
            <a:r>
              <a:rPr lang="pt-BR" dirty="0"/>
              <a:t>Abordagem estruturalistas (meados do XX)</a:t>
            </a:r>
          </a:p>
        </p:txBody>
      </p:sp>
      <p:sp>
        <p:nvSpPr>
          <p:cNvPr id="4" name="Balão de Fala: Retângulo 3">
            <a:extLst>
              <a:ext uri="{FF2B5EF4-FFF2-40B4-BE49-F238E27FC236}">
                <a16:creationId xmlns:a16="http://schemas.microsoft.com/office/drawing/2014/main" id="{FDE09964-B7A2-4484-8C65-0815690D7487}"/>
              </a:ext>
            </a:extLst>
          </p:cNvPr>
          <p:cNvSpPr/>
          <p:nvPr/>
        </p:nvSpPr>
        <p:spPr>
          <a:xfrm>
            <a:off x="1033669" y="1774065"/>
            <a:ext cx="9925879" cy="1287187"/>
          </a:xfrm>
          <a:prstGeom prst="wedgeRectCallout">
            <a:avLst>
              <a:gd name="adj1" fmla="val -22156"/>
              <a:gd name="adj2" fmla="val -9169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/>
              <a:t>Especialização levaria os países latino-americanos a uma situação de permanente subdesenvolvimento. </a:t>
            </a:r>
          </a:p>
        </p:txBody>
      </p:sp>
      <p:sp>
        <p:nvSpPr>
          <p:cNvPr id="5" name="Balão de Fala: Retângulo 4">
            <a:extLst>
              <a:ext uri="{FF2B5EF4-FFF2-40B4-BE49-F238E27FC236}">
                <a16:creationId xmlns:a16="http://schemas.microsoft.com/office/drawing/2014/main" id="{A49EBCEB-E7EA-4C55-B95D-D7B0F107D933}"/>
              </a:ext>
            </a:extLst>
          </p:cNvPr>
          <p:cNvSpPr/>
          <p:nvPr/>
        </p:nvSpPr>
        <p:spPr>
          <a:xfrm>
            <a:off x="576471" y="3247746"/>
            <a:ext cx="5155096" cy="3298827"/>
          </a:xfrm>
          <a:prstGeom prst="wedgeRectCallou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dirty="0"/>
              <a:t>Sustentada na tese conhecida como “</a:t>
            </a:r>
            <a:r>
              <a:rPr lang="pt-BR" sz="2400" b="1" dirty="0" err="1"/>
              <a:t>Prebisch</a:t>
            </a:r>
            <a:r>
              <a:rPr lang="pt-BR" sz="2400" b="1" dirty="0"/>
              <a:t>-Singer</a:t>
            </a:r>
            <a:r>
              <a:rPr lang="pt-BR" sz="2400" dirty="0"/>
              <a:t>”, que apontava para a deterioração dos termos de intercâmbio dos países produtores de matérias primas e outros produtos primários</a:t>
            </a:r>
          </a:p>
          <a:p>
            <a:r>
              <a:rPr lang="pt-BR" sz="2400" dirty="0"/>
              <a:t>agravada pela alta volatilidade dos preços das </a:t>
            </a:r>
            <a:r>
              <a:rPr lang="pt-BR" sz="2400" i="1" dirty="0"/>
              <a:t>commodities </a:t>
            </a:r>
            <a:r>
              <a:rPr lang="pt-BR" sz="2400" dirty="0"/>
              <a:t>no mercado internacional</a:t>
            </a:r>
          </a:p>
        </p:txBody>
      </p:sp>
      <p:sp>
        <p:nvSpPr>
          <p:cNvPr id="11" name="Balão de Fala: Retângulo 10">
            <a:extLst>
              <a:ext uri="{FF2B5EF4-FFF2-40B4-BE49-F238E27FC236}">
                <a16:creationId xmlns:a16="http://schemas.microsoft.com/office/drawing/2014/main" id="{48DC1402-B590-4729-911C-65D8EA8CD6B4}"/>
              </a:ext>
            </a:extLst>
          </p:cNvPr>
          <p:cNvSpPr/>
          <p:nvPr/>
        </p:nvSpPr>
        <p:spPr>
          <a:xfrm>
            <a:off x="6096000" y="3473034"/>
            <a:ext cx="5459897" cy="3073539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/>
              <a:t>Tal abordagem ajudou a consolidar, depois da segunda metade do século XX, a ideia de que a abundância de recursos naturais na América Latina era mais uma </a:t>
            </a:r>
            <a:r>
              <a:rPr lang="pt-BR" sz="2400" b="1" dirty="0">
                <a:solidFill>
                  <a:srgbClr val="FFFF00"/>
                </a:solidFill>
                <a:highlight>
                  <a:srgbClr val="000080"/>
                </a:highlight>
              </a:rPr>
              <a:t>maldição</a:t>
            </a:r>
            <a:r>
              <a:rPr lang="pt-BR" sz="2400" dirty="0"/>
              <a:t> do que uma </a:t>
            </a:r>
            <a:r>
              <a:rPr lang="pt-BR" sz="2400" b="1" dirty="0">
                <a:solidFill>
                  <a:srgbClr val="FFFF00"/>
                </a:solidFill>
                <a:highlight>
                  <a:srgbClr val="000080"/>
                </a:highlight>
              </a:rPr>
              <a:t>bênção</a:t>
            </a:r>
            <a:r>
              <a:rPr lang="pt-BR" sz="2400" dirty="0"/>
              <a:t> para o desenvolvimento econômico da região. </a:t>
            </a:r>
          </a:p>
        </p:txBody>
      </p:sp>
    </p:spTree>
    <p:extLst>
      <p:ext uri="{BB962C8B-B14F-4D97-AF65-F5344CB8AC3E}">
        <p14:creationId xmlns:p14="http://schemas.microsoft.com/office/powerpoint/2010/main" val="3269751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lão de Fala: Retângulo 4">
            <a:extLst>
              <a:ext uri="{FF2B5EF4-FFF2-40B4-BE49-F238E27FC236}">
                <a16:creationId xmlns:a16="http://schemas.microsoft.com/office/drawing/2014/main" id="{CAE4BFF2-075A-4FA5-BCF3-0866AEE79780}"/>
              </a:ext>
            </a:extLst>
          </p:cNvPr>
          <p:cNvSpPr/>
          <p:nvPr/>
        </p:nvSpPr>
        <p:spPr>
          <a:xfrm>
            <a:off x="569844" y="1510748"/>
            <a:ext cx="10893287" cy="2411895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800" dirty="0"/>
              <a:t>Década de 70: Aparece o conceito de “</a:t>
            </a:r>
            <a:r>
              <a:rPr lang="pt-BR" sz="2800" b="1" u="sng" dirty="0">
                <a:solidFill>
                  <a:srgbClr val="FFFF00"/>
                </a:solidFill>
              </a:rPr>
              <a:t>doença holandesa</a:t>
            </a:r>
            <a:r>
              <a:rPr lang="pt-BR" sz="2800" dirty="0"/>
              <a:t>” - economias com grande capacidade de ofertar matérias-primas e outros produtos primários geram grandes saldos comerciais efêmeros, que sobrevalorizam o câmbio e, assim, afetam negativamente a indústria, ao reduzirem sua competitividade interna e externa.</a:t>
            </a:r>
          </a:p>
        </p:txBody>
      </p:sp>
      <p:sp>
        <p:nvSpPr>
          <p:cNvPr id="6" name="Balão de Fala: Retângulo 5">
            <a:extLst>
              <a:ext uri="{FF2B5EF4-FFF2-40B4-BE49-F238E27FC236}">
                <a16:creationId xmlns:a16="http://schemas.microsoft.com/office/drawing/2014/main" id="{6CC7DDA3-E37D-4D3E-AED2-1FC2E07ED4B4}"/>
              </a:ext>
            </a:extLst>
          </p:cNvPr>
          <p:cNvSpPr/>
          <p:nvPr/>
        </p:nvSpPr>
        <p:spPr>
          <a:xfrm>
            <a:off x="477079" y="4373217"/>
            <a:ext cx="10893286" cy="2067340"/>
          </a:xfrm>
          <a:prstGeom prst="wedgeRectCallout">
            <a:avLst>
              <a:gd name="adj1" fmla="val 17002"/>
              <a:gd name="adj2" fmla="val -6582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800" dirty="0"/>
              <a:t>Nos anos 1990, ganhou corpo na academia um conjunto de artigos de natureza econométrica sobre a “</a:t>
            </a:r>
            <a:r>
              <a:rPr lang="pt-BR" sz="2800" b="1" dirty="0">
                <a:solidFill>
                  <a:srgbClr val="002060"/>
                </a:solidFill>
              </a:rPr>
              <a:t>maldição dos recursos</a:t>
            </a:r>
            <a:r>
              <a:rPr lang="pt-BR" sz="2800" dirty="0"/>
              <a:t>”, que buscava identificar evidências de uma relação negativa entre abundância de recursos naturais, sobre investimento e crescimento econômico no longo prazo</a:t>
            </a:r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DF11515B-9192-4E0F-B832-60061E61D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531" y="185186"/>
            <a:ext cx="10515600" cy="1087024"/>
          </a:xfrm>
        </p:spPr>
        <p:txBody>
          <a:bodyPr/>
          <a:lstStyle/>
          <a:p>
            <a:r>
              <a:rPr lang="pt-BR" dirty="0"/>
              <a:t>O Paradoxo da Abundancia </a:t>
            </a:r>
          </a:p>
        </p:txBody>
      </p:sp>
    </p:spTree>
    <p:extLst>
      <p:ext uri="{BB962C8B-B14F-4D97-AF65-F5344CB8AC3E}">
        <p14:creationId xmlns:p14="http://schemas.microsoft.com/office/powerpoint/2010/main" val="1524186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758CC901-B9F1-4E30-BCFF-E5AD2A5A3B5B}"/>
              </a:ext>
            </a:extLst>
          </p:cNvPr>
          <p:cNvSpPr/>
          <p:nvPr/>
        </p:nvSpPr>
        <p:spPr>
          <a:xfrm>
            <a:off x="256209" y="181257"/>
            <a:ext cx="11635407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pt-BR" sz="2600" dirty="0"/>
              <a:t> O único caminho possível para o desenvolvimento seria a mudança estrutural – a industrialização, que necessariamente deveria ser conduzida pelo Estado.</a:t>
            </a:r>
          </a:p>
          <a:p>
            <a:endParaRPr lang="pt-BR" sz="26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pt-BR" sz="2600" dirty="0"/>
              <a:t>A teoria e as políticas de desenvolvimento na América Latina foram fortemente caracterizadas pela interpretação de que os países que mais avançaram são aqueles que apresentam uma estrutura produtiva industrial diversificada</a:t>
            </a:r>
          </a:p>
          <a:p>
            <a:endParaRPr lang="pt-BR" sz="2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600" dirty="0"/>
              <a:t>A manufatura e os serviços intensivos em conhecimento constituam o núcleo irradiador do desenvolvimento. </a:t>
            </a:r>
          </a:p>
          <a:p>
            <a:endParaRPr lang="pt-BR" sz="26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As atividades de produção baseadas em recursos naturais estariam associadas à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Superprodução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baixa intensidade </a:t>
            </a:r>
            <a:r>
              <a:rPr lang="pt-BR" sz="2600" dirty="0" err="1">
                <a:solidFill>
                  <a:srgbClr val="333333"/>
                </a:solidFill>
                <a:latin typeface="xnwVCDwm2U6D-9H3fniRMA=="/>
              </a:rPr>
              <a:t>inovativa</a:t>
            </a: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,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diminuta capacidade de gerar bons empregos,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concentração de renda e 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pt-BR" sz="2600" dirty="0">
                <a:solidFill>
                  <a:srgbClr val="333333"/>
                </a:solidFill>
                <a:latin typeface="xnwVCDwm2U6D-9H3fniRMA=="/>
              </a:rPr>
              <a:t>Corrupção das instituições </a:t>
            </a:r>
            <a:endParaRPr lang="pt-BR" sz="2600" dirty="0"/>
          </a:p>
        </p:txBody>
      </p:sp>
    </p:spTree>
    <p:extLst>
      <p:ext uri="{BB962C8B-B14F-4D97-AF65-F5344CB8AC3E}">
        <p14:creationId xmlns:p14="http://schemas.microsoft.com/office/powerpoint/2010/main" val="863163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A2A57DAB-03A3-4BDC-9BBD-94D406F851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>
            <a:normAutofit fontScale="90000"/>
          </a:bodyPr>
          <a:lstStyle/>
          <a:p>
            <a:r>
              <a:rPr lang="pt-BR" dirty="0">
                <a:solidFill>
                  <a:srgbClr val="333333"/>
                </a:solidFill>
                <a:latin typeface="xnwVCDwm2U6D-9H3fniRMA=="/>
              </a:rPr>
              <a:t>Os anos 2000 trouxeram uma importante mudança de contexto histórico para os países da América Latina.</a:t>
            </a:r>
            <a:br>
              <a:rPr lang="pt-BR" dirty="0">
                <a:solidFill>
                  <a:srgbClr val="333333"/>
                </a:solidFill>
                <a:latin typeface="xnwVCDwm2U6D-9H3fniRMA=="/>
              </a:rPr>
            </a:br>
            <a:endParaRPr lang="pt-BR" dirty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798C0B-6837-4006-9527-7C231DDE8C5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289361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ço Reservado para Número de Slide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0AA322-C53F-4F32-9D61-2F3EC05AE837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pt-BR" altLang="pt-BR" sz="1000"/>
          </a:p>
        </p:txBody>
      </p:sp>
      <p:pic>
        <p:nvPicPr>
          <p:cNvPr id="8195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83" y="318052"/>
            <a:ext cx="11311045" cy="6228522"/>
          </a:xfrm>
          <a:prstGeom prst="rect">
            <a:avLst/>
          </a:prstGeom>
          <a:noFill/>
          <a:ln>
            <a:noFill/>
          </a:ln>
          <a:extLst/>
        </p:spPr>
      </p:pic>
      <p:sp>
        <p:nvSpPr>
          <p:cNvPr id="2" name="Elipse 1">
            <a:extLst>
              <a:ext uri="{FF2B5EF4-FFF2-40B4-BE49-F238E27FC236}">
                <a16:creationId xmlns:a16="http://schemas.microsoft.com/office/drawing/2014/main" id="{21265890-E2D0-4A7D-9402-91BEA5BEAC49}"/>
              </a:ext>
            </a:extLst>
          </p:cNvPr>
          <p:cNvSpPr/>
          <p:nvPr/>
        </p:nvSpPr>
        <p:spPr>
          <a:xfrm>
            <a:off x="8335617" y="2438400"/>
            <a:ext cx="2252870" cy="86139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143045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Espaço Reservado para Número de Slide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9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5000"/>
              <a:buFont typeface="Wingdings" panose="05000000000000000000" pitchFamily="2" charset="2"/>
              <a:buChar char="n"/>
              <a:defRPr sz="23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186D476-D91C-4D6C-ACD0-A4A016142DC4}" type="slidenum">
              <a:rPr lang="pt-BR" altLang="pt-BR" sz="100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pt-BR" altLang="pt-BR" sz="1000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defRPr/>
            </a:pPr>
            <a:r>
              <a:rPr lang="pt-BR" altLang="pt-BR" sz="4000" b="1" dirty="0">
                <a:solidFill>
                  <a:schemeClr val="accent2">
                    <a:lumMod val="50000"/>
                  </a:schemeClr>
                </a:solidFill>
              </a:rPr>
              <a:t>Crescimento Econômico da América Latina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58129" y="1550505"/>
            <a:ext cx="11085341" cy="4667416"/>
          </a:xfrm>
        </p:spPr>
        <p:txBody>
          <a:bodyPr>
            <a:normAutofit lnSpcReduction="10000"/>
          </a:bodyPr>
          <a:lstStyle/>
          <a:p>
            <a:pPr>
              <a:defRPr/>
            </a:pPr>
            <a:endParaRPr lang="pt-BR" altLang="pt-BR" dirty="0">
              <a:solidFill>
                <a:srgbClr val="0000FF"/>
              </a:solidFill>
            </a:endParaRPr>
          </a:p>
          <a:p>
            <a:pPr>
              <a:defRPr/>
            </a:pPr>
            <a:r>
              <a:rPr lang="pt-BR" altLang="pt-BR" sz="3200" dirty="0">
                <a:solidFill>
                  <a:srgbClr val="0000FF"/>
                </a:solidFill>
              </a:rPr>
              <a:t>Apesar de alguma diversidade de trajetórias econômicas; ponto em comum: </a:t>
            </a:r>
          </a:p>
          <a:p>
            <a:pPr>
              <a:defRPr/>
            </a:pPr>
            <a:r>
              <a:rPr lang="pt-BR" altLang="pt-BR" sz="3200" dirty="0">
                <a:solidFill>
                  <a:srgbClr val="0000FF"/>
                </a:solidFill>
                <a:sym typeface="Wingdings" panose="05000000000000000000" pitchFamily="2" charset="2"/>
              </a:rPr>
              <a:t>Principal vetor de crescimento econômico: </a:t>
            </a:r>
            <a:r>
              <a:rPr lang="pt-BR" altLang="pt-BR" sz="3200" dirty="0">
                <a:solidFill>
                  <a:srgbClr val="0000FF"/>
                </a:solidFill>
              </a:rPr>
              <a:t>Prosperidade dependeu em parte da exportação de produtos primários</a:t>
            </a:r>
          </a:p>
          <a:p>
            <a:pPr>
              <a:defRPr/>
            </a:pPr>
            <a:r>
              <a:rPr lang="pt-BR" altLang="pt-BR" sz="3200" dirty="0">
                <a:solidFill>
                  <a:srgbClr val="0000FF"/>
                </a:solidFill>
              </a:rPr>
              <a:t>Recolocação do debate sobre</a:t>
            </a:r>
          </a:p>
          <a:p>
            <a:pPr lvl="1" indent="0">
              <a:buNone/>
              <a:defRPr/>
            </a:pPr>
            <a:r>
              <a:rPr lang="pt-BR" altLang="pt-BR" sz="2800" dirty="0">
                <a:solidFill>
                  <a:srgbClr val="0000FF"/>
                </a:solidFill>
                <a:sym typeface="Wingdings" panose="05000000000000000000" pitchFamily="2" charset="2"/>
              </a:rPr>
              <a:t> </a:t>
            </a:r>
            <a:r>
              <a:rPr lang="pt-BR" altLang="pt-BR" sz="3200" dirty="0">
                <a:solidFill>
                  <a:srgbClr val="0000FF"/>
                </a:solidFill>
              </a:rPr>
              <a:t>“Benção” ou “Maldição” das matérias-primas?</a:t>
            </a:r>
          </a:p>
          <a:p>
            <a:pPr lvl="1"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“Doença Holandesa”, Questões ambientais</a:t>
            </a:r>
          </a:p>
          <a:p>
            <a:pPr lvl="1"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desindustrialização</a:t>
            </a:r>
          </a:p>
          <a:p>
            <a:pPr lvl="1">
              <a:defRPr/>
            </a:pPr>
            <a:r>
              <a:rPr lang="pt-BR" altLang="pt-BR" sz="2800" dirty="0">
                <a:solidFill>
                  <a:srgbClr val="0000FF"/>
                </a:solidFill>
              </a:rPr>
              <a:t>Considerações de curto ou longo prazo</a:t>
            </a:r>
          </a:p>
        </p:txBody>
      </p:sp>
    </p:spTree>
    <p:extLst>
      <p:ext uri="{BB962C8B-B14F-4D97-AF65-F5344CB8AC3E}">
        <p14:creationId xmlns:p14="http://schemas.microsoft.com/office/powerpoint/2010/main" val="3528933518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</p:bld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</TotalTime>
  <Words>1538</Words>
  <Application>Microsoft Office PowerPoint</Application>
  <PresentationFormat>Widescreen</PresentationFormat>
  <Paragraphs>123</Paragraphs>
  <Slides>26</Slides>
  <Notes>1</Notes>
  <HiddenSlides>0</HiddenSlides>
  <MMClips>0</MMClips>
  <ScaleCrop>false</ScaleCrop>
  <HeadingPairs>
    <vt:vector size="8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xnwVCDwm2U6D-9H3fniRMA==</vt:lpstr>
      <vt:lpstr>Tema do Office</vt:lpstr>
      <vt:lpstr>Chart</vt:lpstr>
      <vt:lpstr>Recursos naturais e América Latina: entre a benção e a maldição</vt:lpstr>
      <vt:lpstr>América Latina e os estoques de recursos naturais </vt:lpstr>
      <vt:lpstr> Teoria econômica neoclássica (visão liberal convencional):</vt:lpstr>
      <vt:lpstr>Abordagem estruturalistas (meados do XX)</vt:lpstr>
      <vt:lpstr>O Paradoxo da Abundancia </vt:lpstr>
      <vt:lpstr>Apresentação do PowerPoint</vt:lpstr>
      <vt:lpstr>Os anos 2000 trouxeram uma importante mudança de contexto histórico para os países da América Latina. </vt:lpstr>
      <vt:lpstr>Apresentação do PowerPoint</vt:lpstr>
      <vt:lpstr>Crescimento Econômico da América Latina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 Volta dos debates </vt:lpstr>
      <vt:lpstr>América Latina e os estoques de recursos naturais </vt:lpstr>
      <vt:lpstr>Volta dos debates ...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Amaury Gremaud</dc:creator>
  <cp:lastModifiedBy>Amaury Gremaud</cp:lastModifiedBy>
  <cp:revision>11</cp:revision>
  <dcterms:created xsi:type="dcterms:W3CDTF">2017-10-09T01:57:03Z</dcterms:created>
  <dcterms:modified xsi:type="dcterms:W3CDTF">2017-10-09T11:59:16Z</dcterms:modified>
</cp:coreProperties>
</file>