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8" r:id="rId19"/>
    <p:sldId id="273" r:id="rId20"/>
    <p:sldId id="274" r:id="rId21"/>
    <p:sldId id="275" r:id="rId22"/>
    <p:sldId id="263" r:id="rId23"/>
    <p:sldId id="276" r:id="rId24"/>
    <p:sldId id="288" r:id="rId25"/>
    <p:sldId id="280" r:id="rId26"/>
    <p:sldId id="281" r:id="rId27"/>
    <p:sldId id="282" r:id="rId28"/>
    <p:sldId id="283" r:id="rId29"/>
    <p:sldId id="293" r:id="rId30"/>
    <p:sldId id="294" r:id="rId31"/>
    <p:sldId id="289" r:id="rId32"/>
    <p:sldId id="290" r:id="rId33"/>
    <p:sldId id="291" r:id="rId34"/>
    <p:sldId id="292" r:id="rId35"/>
    <p:sldId id="284" r:id="rId36"/>
    <p:sldId id="285" r:id="rId37"/>
    <p:sldId id="286" r:id="rId38"/>
    <p:sldId id="287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7" r:id="rId70"/>
    <p:sldId id="328" r:id="rId71"/>
    <p:sldId id="329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6B9752-DB75-4041-9FA0-D87EF37A2F89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39AE8-41D7-4956-9683-D4ABAFB62B59}">
      <dgm:prSet phldrT="[Text]"/>
      <dgm:spPr/>
      <dgm:t>
        <a:bodyPr/>
        <a:lstStyle/>
        <a:p>
          <a:r>
            <a:rPr lang="pt-BR" dirty="0" smtClean="0"/>
            <a:t>Sequenciamento de 910 pessoas de origem africana = 1,19 trilhões de </a:t>
          </a:r>
          <a:r>
            <a:rPr lang="pt-BR" dirty="0" err="1" smtClean="0"/>
            <a:t>reads</a:t>
          </a:r>
          <a:endParaRPr lang="pt-BR" dirty="0"/>
        </a:p>
      </dgm:t>
    </dgm:pt>
    <dgm:pt modelId="{A122D1D4-F3D7-4B49-88C4-C232AD726199}" type="parTrans" cxnId="{F24EC74C-17C0-42B6-A0A5-430D70121470}">
      <dgm:prSet/>
      <dgm:spPr/>
      <dgm:t>
        <a:bodyPr/>
        <a:lstStyle/>
        <a:p>
          <a:endParaRPr lang="pt-BR"/>
        </a:p>
      </dgm:t>
    </dgm:pt>
    <dgm:pt modelId="{F032E14D-237A-43A2-B0FC-9C7120CCA2A1}" type="sibTrans" cxnId="{F24EC74C-17C0-42B6-A0A5-430D70121470}">
      <dgm:prSet/>
      <dgm:spPr/>
      <dgm:t>
        <a:bodyPr/>
        <a:lstStyle/>
        <a:p>
          <a:endParaRPr lang="pt-BR"/>
        </a:p>
      </dgm:t>
    </dgm:pt>
    <dgm:pt modelId="{6BC042C7-00E6-4D9D-A83B-98B5A65289AC}">
      <dgm:prSet phldrT="[Text]"/>
      <dgm:spPr/>
      <dgm:t>
        <a:bodyPr/>
        <a:lstStyle/>
        <a:p>
          <a:r>
            <a:rPr lang="pt-BR" dirty="0" smtClean="0"/>
            <a:t>Alinhamento contra o genoma de referencia GRCh38</a:t>
          </a:r>
          <a:endParaRPr lang="pt-BR" dirty="0"/>
        </a:p>
      </dgm:t>
    </dgm:pt>
    <dgm:pt modelId="{C7FE9142-BC29-4A3B-BB61-C60CC805BD3E}" type="parTrans" cxnId="{A0DA76C1-C6B7-4E2F-8F51-A553A5F06DDB}">
      <dgm:prSet/>
      <dgm:spPr/>
      <dgm:t>
        <a:bodyPr/>
        <a:lstStyle/>
        <a:p>
          <a:endParaRPr lang="pt-BR"/>
        </a:p>
      </dgm:t>
    </dgm:pt>
    <dgm:pt modelId="{4DA806F8-058F-4E4D-98B7-EBAEB689BDC3}" type="sibTrans" cxnId="{A0DA76C1-C6B7-4E2F-8F51-A553A5F06DDB}">
      <dgm:prSet/>
      <dgm:spPr/>
      <dgm:t>
        <a:bodyPr/>
        <a:lstStyle/>
        <a:p>
          <a:endParaRPr lang="pt-BR"/>
        </a:p>
      </dgm:t>
    </dgm:pt>
    <dgm:pt modelId="{EF1C928F-5324-4E8A-855E-47278961147F}">
      <dgm:prSet phldrT="[Text]"/>
      <dgm:spPr/>
      <dgm:t>
        <a:bodyPr/>
        <a:lstStyle/>
        <a:p>
          <a:r>
            <a:rPr lang="pt-BR" dirty="0" err="1" smtClean="0"/>
            <a:t>Reads</a:t>
          </a:r>
          <a:r>
            <a:rPr lang="pt-BR" dirty="0" smtClean="0"/>
            <a:t> não alinhados foram usados para montar </a:t>
          </a:r>
          <a:r>
            <a:rPr lang="pt-BR" dirty="0" err="1" smtClean="0"/>
            <a:t>contigs</a:t>
          </a:r>
          <a:endParaRPr lang="pt-BR" dirty="0"/>
        </a:p>
      </dgm:t>
    </dgm:pt>
    <dgm:pt modelId="{CC0C1652-524C-4950-8104-A034CC9E4CB9}" type="parTrans" cxnId="{090B34C1-177D-4AE1-B40B-C8116DAD204D}">
      <dgm:prSet/>
      <dgm:spPr/>
      <dgm:t>
        <a:bodyPr/>
        <a:lstStyle/>
        <a:p>
          <a:endParaRPr lang="pt-BR"/>
        </a:p>
      </dgm:t>
    </dgm:pt>
    <dgm:pt modelId="{4353668F-47B1-4728-97C0-6E4492868010}" type="sibTrans" cxnId="{090B34C1-177D-4AE1-B40B-C8116DAD204D}">
      <dgm:prSet/>
      <dgm:spPr/>
      <dgm:t>
        <a:bodyPr/>
        <a:lstStyle/>
        <a:p>
          <a:endParaRPr lang="pt-BR"/>
        </a:p>
      </dgm:t>
    </dgm:pt>
    <dgm:pt modelId="{DDF8BFE0-B1FA-43B5-9287-E357E38F3BC4}">
      <dgm:prSet phldrT="[Text]"/>
      <dgm:spPr/>
      <dgm:t>
        <a:bodyPr/>
        <a:lstStyle/>
        <a:p>
          <a:r>
            <a:rPr lang="pt-BR" dirty="0" smtClean="0"/>
            <a:t>Os </a:t>
          </a:r>
          <a:r>
            <a:rPr lang="pt-BR" dirty="0" err="1" smtClean="0"/>
            <a:t>contigs</a:t>
          </a:r>
          <a:r>
            <a:rPr lang="pt-BR" dirty="0" smtClean="0"/>
            <a:t> foram alinhados para gerar sequencias únicas produzindo a fração do </a:t>
          </a:r>
          <a:r>
            <a:rPr lang="pt-BR" dirty="0" err="1" smtClean="0"/>
            <a:t>Pangenoma</a:t>
          </a:r>
          <a:r>
            <a:rPr lang="pt-BR" dirty="0" smtClean="0"/>
            <a:t> humano representada pela amostra africana</a:t>
          </a:r>
          <a:endParaRPr lang="pt-BR" dirty="0"/>
        </a:p>
      </dgm:t>
    </dgm:pt>
    <dgm:pt modelId="{1DA6A8C0-4489-4938-9700-A2A8969BF61D}" type="parTrans" cxnId="{90121BF0-B3C1-44B6-A87F-5EB59C483620}">
      <dgm:prSet/>
      <dgm:spPr/>
      <dgm:t>
        <a:bodyPr/>
        <a:lstStyle/>
        <a:p>
          <a:endParaRPr lang="pt-BR"/>
        </a:p>
      </dgm:t>
    </dgm:pt>
    <dgm:pt modelId="{987A70C7-5D13-44C8-853D-22515C5A5AB5}" type="sibTrans" cxnId="{90121BF0-B3C1-44B6-A87F-5EB59C483620}">
      <dgm:prSet/>
      <dgm:spPr/>
      <dgm:t>
        <a:bodyPr/>
        <a:lstStyle/>
        <a:p>
          <a:endParaRPr lang="pt-BR"/>
        </a:p>
      </dgm:t>
    </dgm:pt>
    <dgm:pt modelId="{61239A54-A2F9-4586-A1EE-C5D7CF9A79CA}">
      <dgm:prSet phldrT="[Text]"/>
      <dgm:spPr/>
      <dgm:t>
        <a:bodyPr/>
        <a:lstStyle/>
        <a:p>
          <a:r>
            <a:rPr lang="pt-BR" dirty="0" smtClean="0"/>
            <a:t>296 </a:t>
          </a:r>
          <a:r>
            <a:rPr lang="pt-BR" dirty="0" err="1" smtClean="0"/>
            <a:t>Mbp</a:t>
          </a:r>
          <a:r>
            <a:rPr lang="pt-BR" dirty="0" smtClean="0"/>
            <a:t> em 125.715 </a:t>
          </a:r>
          <a:r>
            <a:rPr lang="pt-BR" dirty="0" err="1" smtClean="0"/>
            <a:t>contigs</a:t>
          </a:r>
          <a:r>
            <a:rPr lang="pt-BR" dirty="0" smtClean="0"/>
            <a:t> (10% a mais que o GRCh38)</a:t>
          </a:r>
          <a:endParaRPr lang="pt-BR" dirty="0"/>
        </a:p>
      </dgm:t>
    </dgm:pt>
    <dgm:pt modelId="{41C01283-CB1A-4BB7-8E59-E31A027ABD6A}" type="parTrans" cxnId="{6D63070F-53FD-4A0C-8940-6668DFDD29FC}">
      <dgm:prSet/>
      <dgm:spPr/>
      <dgm:t>
        <a:bodyPr/>
        <a:lstStyle/>
        <a:p>
          <a:endParaRPr lang="pt-BR"/>
        </a:p>
      </dgm:t>
    </dgm:pt>
    <dgm:pt modelId="{C38AFF8B-39C1-4247-8FE0-5AA9CF382FA6}" type="sibTrans" cxnId="{6D63070F-53FD-4A0C-8940-6668DFDD29FC}">
      <dgm:prSet/>
      <dgm:spPr/>
      <dgm:t>
        <a:bodyPr/>
        <a:lstStyle/>
        <a:p>
          <a:endParaRPr lang="pt-BR"/>
        </a:p>
      </dgm:t>
    </dgm:pt>
    <dgm:pt modelId="{B49A7D87-AAEF-4278-8F47-6737B5899A0A}">
      <dgm:prSet phldrT="[Text]"/>
      <dgm:spPr/>
      <dgm:t>
        <a:bodyPr/>
        <a:lstStyle/>
        <a:p>
          <a:r>
            <a:rPr lang="pt-BR" dirty="0" smtClean="0"/>
            <a:t>0,3% dos </a:t>
          </a:r>
          <a:r>
            <a:rPr lang="pt-BR" dirty="0" err="1" smtClean="0"/>
            <a:t>contigs</a:t>
          </a:r>
          <a:r>
            <a:rPr lang="pt-BR" dirty="0" smtClean="0"/>
            <a:t> representam regiões </a:t>
          </a:r>
          <a:r>
            <a:rPr lang="pt-BR" dirty="0" err="1" smtClean="0"/>
            <a:t>codificantes</a:t>
          </a:r>
          <a:r>
            <a:rPr lang="pt-BR" dirty="0" smtClean="0"/>
            <a:t> (restante = reg. </a:t>
          </a:r>
          <a:r>
            <a:rPr lang="pt-BR" dirty="0" err="1" smtClean="0"/>
            <a:t>Intergênica</a:t>
          </a:r>
          <a:r>
            <a:rPr lang="pt-BR" dirty="0" smtClean="0"/>
            <a:t>)</a:t>
          </a:r>
          <a:endParaRPr lang="pt-BR" dirty="0"/>
        </a:p>
      </dgm:t>
    </dgm:pt>
    <dgm:pt modelId="{E28ECD39-6227-47F4-8637-B35CA6D3F174}" type="parTrans" cxnId="{9C459912-55B8-450E-BAB3-1CA1305B64FA}">
      <dgm:prSet/>
      <dgm:spPr/>
      <dgm:t>
        <a:bodyPr/>
        <a:lstStyle/>
        <a:p>
          <a:endParaRPr lang="pt-BR"/>
        </a:p>
      </dgm:t>
    </dgm:pt>
    <dgm:pt modelId="{558C3593-2FD8-4B2A-B253-8FCDABEFE2D3}" type="sibTrans" cxnId="{9C459912-55B8-450E-BAB3-1CA1305B64FA}">
      <dgm:prSet/>
      <dgm:spPr/>
      <dgm:t>
        <a:bodyPr/>
        <a:lstStyle/>
        <a:p>
          <a:endParaRPr lang="pt-BR"/>
        </a:p>
      </dgm:t>
    </dgm:pt>
    <dgm:pt modelId="{80492917-3589-413A-BC5F-87FF0E9B0850}" type="pres">
      <dgm:prSet presAssocID="{F06B9752-DB75-4041-9FA0-D87EF37A2F8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3186F557-F28B-417C-86B0-D9FD03E6E1FF}" type="pres">
      <dgm:prSet presAssocID="{03F39AE8-41D7-4956-9683-D4ABAFB62B59}" presName="composite" presStyleCnt="0"/>
      <dgm:spPr/>
    </dgm:pt>
    <dgm:pt modelId="{ABCF3A9A-F2B2-4FDB-ACF6-28EF45CC65B5}" type="pres">
      <dgm:prSet presAssocID="{03F39AE8-41D7-4956-9683-D4ABAFB62B59}" presName="bentUpArrow1" presStyleLbl="alignImgPlace1" presStyleIdx="0" presStyleCnt="2"/>
      <dgm:spPr/>
    </dgm:pt>
    <dgm:pt modelId="{E6152592-E031-42FE-9043-0AE8EE34B32C}" type="pres">
      <dgm:prSet presAssocID="{03F39AE8-41D7-4956-9683-D4ABAFB62B5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77EB874-F942-44A1-885A-CCF5F2E1E2C7}" type="pres">
      <dgm:prSet presAssocID="{03F39AE8-41D7-4956-9683-D4ABAFB62B5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994C97C-2621-4EB1-A859-D23A1D316F15}" type="pres">
      <dgm:prSet presAssocID="{F032E14D-237A-43A2-B0FC-9C7120CCA2A1}" presName="sibTrans" presStyleCnt="0"/>
      <dgm:spPr/>
    </dgm:pt>
    <dgm:pt modelId="{1197467A-4F11-4EF5-893B-29EFA53F5C45}" type="pres">
      <dgm:prSet presAssocID="{EF1C928F-5324-4E8A-855E-47278961147F}" presName="composite" presStyleCnt="0"/>
      <dgm:spPr/>
    </dgm:pt>
    <dgm:pt modelId="{7A179F1C-90D8-4722-A6C6-25E8121E0881}" type="pres">
      <dgm:prSet presAssocID="{EF1C928F-5324-4E8A-855E-47278961147F}" presName="bentUpArrow1" presStyleLbl="alignImgPlace1" presStyleIdx="1" presStyleCnt="2" custLinFactNeighborX="-8150"/>
      <dgm:spPr/>
    </dgm:pt>
    <dgm:pt modelId="{31079D98-C8D7-4038-BCAA-79D6FC1FE002}" type="pres">
      <dgm:prSet presAssocID="{EF1C928F-5324-4E8A-855E-47278961147F}" presName="ParentText" presStyleLbl="node1" presStyleIdx="1" presStyleCnt="3" custLinFactNeighborX="-55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D4D956-2861-4A62-9198-5B85F33EDF56}" type="pres">
      <dgm:prSet presAssocID="{EF1C928F-5324-4E8A-855E-47278961147F}" presName="ChildText" presStyleLbl="revTx" presStyleIdx="1" presStyleCnt="3" custScaleX="190908" custLinFactNeighborX="43644" custLinFactNeighborY="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DC0283-7DF4-4DA0-A59E-5732EB329863}" type="pres">
      <dgm:prSet presAssocID="{4353668F-47B1-4728-97C0-6E4492868010}" presName="sibTrans" presStyleCnt="0"/>
      <dgm:spPr/>
    </dgm:pt>
    <dgm:pt modelId="{0E941BDD-AF68-413F-B885-1A94F13C07A8}" type="pres">
      <dgm:prSet presAssocID="{61239A54-A2F9-4586-A1EE-C5D7CF9A79CA}" presName="composite" presStyleCnt="0"/>
      <dgm:spPr/>
    </dgm:pt>
    <dgm:pt modelId="{4A163340-7968-41AD-A7FE-07487DE93A8A}" type="pres">
      <dgm:prSet presAssocID="{61239A54-A2F9-4586-A1EE-C5D7CF9A79CA}" presName="ParentText" presStyleLbl="node1" presStyleIdx="2" presStyleCnt="3" custLinFactNeighborX="-82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5A9EDA-5400-497F-BCBE-2154D8ACDDD3}" type="pres">
      <dgm:prSet presAssocID="{61239A54-A2F9-4586-A1EE-C5D7CF9A79CA}" presName="FinalChildText" presStyleLbl="revTx" presStyleIdx="2" presStyleCnt="3" custScaleX="127028" custLinFactNeighborX="16681" custLinFactNeighborY="-25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28739DF-7099-4236-B50D-A00A627AC3E8}" type="presOf" srcId="{DDF8BFE0-B1FA-43B5-9287-E357E38F3BC4}" destId="{81D4D956-2861-4A62-9198-5B85F33EDF56}" srcOrd="0" destOrd="0" presId="urn:microsoft.com/office/officeart/2005/8/layout/StepDownProcess"/>
    <dgm:cxn modelId="{7052BA9C-2AC5-4951-B975-F329BBF0AB89}" type="presOf" srcId="{6BC042C7-00E6-4D9D-A83B-98B5A65289AC}" destId="{877EB874-F942-44A1-885A-CCF5F2E1E2C7}" srcOrd="0" destOrd="0" presId="urn:microsoft.com/office/officeart/2005/8/layout/StepDownProcess"/>
    <dgm:cxn modelId="{28DF1DD7-32B3-4478-BE2C-7DA3B357FE7C}" type="presOf" srcId="{B49A7D87-AAEF-4278-8F47-6737B5899A0A}" destId="{1B5A9EDA-5400-497F-BCBE-2154D8ACDDD3}" srcOrd="0" destOrd="0" presId="urn:microsoft.com/office/officeart/2005/8/layout/StepDownProcess"/>
    <dgm:cxn modelId="{9C459912-55B8-450E-BAB3-1CA1305B64FA}" srcId="{61239A54-A2F9-4586-A1EE-C5D7CF9A79CA}" destId="{B49A7D87-AAEF-4278-8F47-6737B5899A0A}" srcOrd="0" destOrd="0" parTransId="{E28ECD39-6227-47F4-8637-B35CA6D3F174}" sibTransId="{558C3593-2FD8-4B2A-B253-8FCDABEFE2D3}"/>
    <dgm:cxn modelId="{090B34C1-177D-4AE1-B40B-C8116DAD204D}" srcId="{F06B9752-DB75-4041-9FA0-D87EF37A2F89}" destId="{EF1C928F-5324-4E8A-855E-47278961147F}" srcOrd="1" destOrd="0" parTransId="{CC0C1652-524C-4950-8104-A034CC9E4CB9}" sibTransId="{4353668F-47B1-4728-97C0-6E4492868010}"/>
    <dgm:cxn modelId="{F24EC74C-17C0-42B6-A0A5-430D70121470}" srcId="{F06B9752-DB75-4041-9FA0-D87EF37A2F89}" destId="{03F39AE8-41D7-4956-9683-D4ABAFB62B59}" srcOrd="0" destOrd="0" parTransId="{A122D1D4-F3D7-4B49-88C4-C232AD726199}" sibTransId="{F032E14D-237A-43A2-B0FC-9C7120CCA2A1}"/>
    <dgm:cxn modelId="{90121BF0-B3C1-44B6-A87F-5EB59C483620}" srcId="{EF1C928F-5324-4E8A-855E-47278961147F}" destId="{DDF8BFE0-B1FA-43B5-9287-E357E38F3BC4}" srcOrd="0" destOrd="0" parTransId="{1DA6A8C0-4489-4938-9700-A2A8969BF61D}" sibTransId="{987A70C7-5D13-44C8-853D-22515C5A5AB5}"/>
    <dgm:cxn modelId="{B7C419C0-72D9-4BF3-9DAF-E34DD6A73619}" type="presOf" srcId="{F06B9752-DB75-4041-9FA0-D87EF37A2F89}" destId="{80492917-3589-413A-BC5F-87FF0E9B0850}" srcOrd="0" destOrd="0" presId="urn:microsoft.com/office/officeart/2005/8/layout/StepDownProcess"/>
    <dgm:cxn modelId="{A0DA76C1-C6B7-4E2F-8F51-A553A5F06DDB}" srcId="{03F39AE8-41D7-4956-9683-D4ABAFB62B59}" destId="{6BC042C7-00E6-4D9D-A83B-98B5A65289AC}" srcOrd="0" destOrd="0" parTransId="{C7FE9142-BC29-4A3B-BB61-C60CC805BD3E}" sibTransId="{4DA806F8-058F-4E4D-98B7-EBAEB689BDC3}"/>
    <dgm:cxn modelId="{4A991CF6-3AE0-460A-8171-A39A32E29700}" type="presOf" srcId="{EF1C928F-5324-4E8A-855E-47278961147F}" destId="{31079D98-C8D7-4038-BCAA-79D6FC1FE002}" srcOrd="0" destOrd="0" presId="urn:microsoft.com/office/officeart/2005/8/layout/StepDownProcess"/>
    <dgm:cxn modelId="{6D63070F-53FD-4A0C-8940-6668DFDD29FC}" srcId="{F06B9752-DB75-4041-9FA0-D87EF37A2F89}" destId="{61239A54-A2F9-4586-A1EE-C5D7CF9A79CA}" srcOrd="2" destOrd="0" parTransId="{41C01283-CB1A-4BB7-8E59-E31A027ABD6A}" sibTransId="{C38AFF8B-39C1-4247-8FE0-5AA9CF382FA6}"/>
    <dgm:cxn modelId="{539806FB-C892-4B74-8C91-33B57F2D6B56}" type="presOf" srcId="{61239A54-A2F9-4586-A1EE-C5D7CF9A79CA}" destId="{4A163340-7968-41AD-A7FE-07487DE93A8A}" srcOrd="0" destOrd="0" presId="urn:microsoft.com/office/officeart/2005/8/layout/StepDownProcess"/>
    <dgm:cxn modelId="{D246B622-4F46-47E1-B87E-4EF248BA8FAC}" type="presOf" srcId="{03F39AE8-41D7-4956-9683-D4ABAFB62B59}" destId="{E6152592-E031-42FE-9043-0AE8EE34B32C}" srcOrd="0" destOrd="0" presId="urn:microsoft.com/office/officeart/2005/8/layout/StepDownProcess"/>
    <dgm:cxn modelId="{30EFF23B-E06D-45CB-846A-B4102C38DF07}" type="presParOf" srcId="{80492917-3589-413A-BC5F-87FF0E9B0850}" destId="{3186F557-F28B-417C-86B0-D9FD03E6E1FF}" srcOrd="0" destOrd="0" presId="urn:microsoft.com/office/officeart/2005/8/layout/StepDownProcess"/>
    <dgm:cxn modelId="{5670FE1C-B7D6-4991-9A29-74854908AC69}" type="presParOf" srcId="{3186F557-F28B-417C-86B0-D9FD03E6E1FF}" destId="{ABCF3A9A-F2B2-4FDB-ACF6-28EF45CC65B5}" srcOrd="0" destOrd="0" presId="urn:microsoft.com/office/officeart/2005/8/layout/StepDownProcess"/>
    <dgm:cxn modelId="{DF22EB14-FAB9-49EC-9D78-12CDCCB43A46}" type="presParOf" srcId="{3186F557-F28B-417C-86B0-D9FD03E6E1FF}" destId="{E6152592-E031-42FE-9043-0AE8EE34B32C}" srcOrd="1" destOrd="0" presId="urn:microsoft.com/office/officeart/2005/8/layout/StepDownProcess"/>
    <dgm:cxn modelId="{28015B2C-5A14-44FF-B744-4050F0919C71}" type="presParOf" srcId="{3186F557-F28B-417C-86B0-D9FD03E6E1FF}" destId="{877EB874-F942-44A1-885A-CCF5F2E1E2C7}" srcOrd="2" destOrd="0" presId="urn:microsoft.com/office/officeart/2005/8/layout/StepDownProcess"/>
    <dgm:cxn modelId="{5CAAE1EE-48ED-49F9-89A0-C55CFD2487F1}" type="presParOf" srcId="{80492917-3589-413A-BC5F-87FF0E9B0850}" destId="{3994C97C-2621-4EB1-A859-D23A1D316F15}" srcOrd="1" destOrd="0" presId="urn:microsoft.com/office/officeart/2005/8/layout/StepDownProcess"/>
    <dgm:cxn modelId="{21BDBA4B-56E8-4598-8904-02FDB28F1FEB}" type="presParOf" srcId="{80492917-3589-413A-BC5F-87FF0E9B0850}" destId="{1197467A-4F11-4EF5-893B-29EFA53F5C45}" srcOrd="2" destOrd="0" presId="urn:microsoft.com/office/officeart/2005/8/layout/StepDownProcess"/>
    <dgm:cxn modelId="{098AE891-94E4-4F9F-A7CC-17E3CC6E0683}" type="presParOf" srcId="{1197467A-4F11-4EF5-893B-29EFA53F5C45}" destId="{7A179F1C-90D8-4722-A6C6-25E8121E0881}" srcOrd="0" destOrd="0" presId="urn:microsoft.com/office/officeart/2005/8/layout/StepDownProcess"/>
    <dgm:cxn modelId="{AE729EDD-23AF-4E12-ACB7-43DF46A2F001}" type="presParOf" srcId="{1197467A-4F11-4EF5-893B-29EFA53F5C45}" destId="{31079D98-C8D7-4038-BCAA-79D6FC1FE002}" srcOrd="1" destOrd="0" presId="urn:microsoft.com/office/officeart/2005/8/layout/StepDownProcess"/>
    <dgm:cxn modelId="{DFE85652-4B8A-44BB-9C34-1D0A1FD525C7}" type="presParOf" srcId="{1197467A-4F11-4EF5-893B-29EFA53F5C45}" destId="{81D4D956-2861-4A62-9198-5B85F33EDF56}" srcOrd="2" destOrd="0" presId="urn:microsoft.com/office/officeart/2005/8/layout/StepDownProcess"/>
    <dgm:cxn modelId="{35E2669C-85D9-442F-BC61-4966ECA95ED7}" type="presParOf" srcId="{80492917-3589-413A-BC5F-87FF0E9B0850}" destId="{5FDC0283-7DF4-4DA0-A59E-5732EB329863}" srcOrd="3" destOrd="0" presId="urn:microsoft.com/office/officeart/2005/8/layout/StepDownProcess"/>
    <dgm:cxn modelId="{E604B39A-0364-4887-BE84-1BE22F5B8692}" type="presParOf" srcId="{80492917-3589-413A-BC5F-87FF0E9B0850}" destId="{0E941BDD-AF68-413F-B885-1A94F13C07A8}" srcOrd="4" destOrd="0" presId="urn:microsoft.com/office/officeart/2005/8/layout/StepDownProcess"/>
    <dgm:cxn modelId="{7F26E1E9-3230-49DE-9B6E-C4B9F851F8B8}" type="presParOf" srcId="{0E941BDD-AF68-413F-B885-1A94F13C07A8}" destId="{4A163340-7968-41AD-A7FE-07487DE93A8A}" srcOrd="0" destOrd="0" presId="urn:microsoft.com/office/officeart/2005/8/layout/StepDownProcess"/>
    <dgm:cxn modelId="{CBA14FD8-2162-4EE2-80A8-C6DE00F73F28}" type="presParOf" srcId="{0E941BDD-AF68-413F-B885-1A94F13C07A8}" destId="{1B5A9EDA-5400-497F-BCBE-2154D8ACDDD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F3A9A-F2B2-4FDB-ACF6-28EF45CC65B5}">
      <dsp:nvSpPr>
        <dsp:cNvPr id="0" name=""/>
        <dsp:cNvSpPr/>
      </dsp:nvSpPr>
      <dsp:spPr>
        <a:xfrm rot="5400000">
          <a:off x="350161" y="1508104"/>
          <a:ext cx="1308625" cy="148982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52592-E031-42FE-9043-0AE8EE34B32C}">
      <dsp:nvSpPr>
        <dsp:cNvPr id="0" name=""/>
        <dsp:cNvSpPr/>
      </dsp:nvSpPr>
      <dsp:spPr>
        <a:xfrm>
          <a:off x="3455" y="57466"/>
          <a:ext cx="2202955" cy="154199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Sequenciamento de 910 pessoas de origem africana = 1,19 trilhões de </a:t>
          </a:r>
          <a:r>
            <a:rPr lang="pt-BR" sz="1700" kern="1200" dirty="0" err="1" smtClean="0"/>
            <a:t>reads</a:t>
          </a:r>
          <a:endParaRPr lang="pt-BR" sz="1700" kern="1200" dirty="0"/>
        </a:p>
      </dsp:txBody>
      <dsp:txXfrm>
        <a:off x="78743" y="132754"/>
        <a:ext cx="2052379" cy="1391421"/>
      </dsp:txXfrm>
    </dsp:sp>
    <dsp:sp modelId="{877EB874-F942-44A1-885A-CCF5F2E1E2C7}">
      <dsp:nvSpPr>
        <dsp:cNvPr id="0" name=""/>
        <dsp:cNvSpPr/>
      </dsp:nvSpPr>
      <dsp:spPr>
        <a:xfrm>
          <a:off x="2206410" y="204531"/>
          <a:ext cx="1602219" cy="124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Alinhamento contra o genoma de referencia GRCh38</a:t>
          </a:r>
          <a:endParaRPr lang="pt-BR" sz="1300" kern="1200" dirty="0"/>
        </a:p>
      </dsp:txBody>
      <dsp:txXfrm>
        <a:off x="2206410" y="204531"/>
        <a:ext cx="1602219" cy="1246310"/>
      </dsp:txXfrm>
    </dsp:sp>
    <dsp:sp modelId="{7A179F1C-90D8-4722-A6C6-25E8121E0881}">
      <dsp:nvSpPr>
        <dsp:cNvPr id="0" name=""/>
        <dsp:cNvSpPr/>
      </dsp:nvSpPr>
      <dsp:spPr>
        <a:xfrm rot="5400000">
          <a:off x="2055224" y="3240276"/>
          <a:ext cx="1308625" cy="148982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79D98-C8D7-4038-BCAA-79D6FC1FE002}">
      <dsp:nvSpPr>
        <dsp:cNvPr id="0" name=""/>
        <dsp:cNvSpPr/>
      </dsp:nvSpPr>
      <dsp:spPr>
        <a:xfrm>
          <a:off x="1708556" y="1789638"/>
          <a:ext cx="2202955" cy="154199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err="1" smtClean="0"/>
            <a:t>Reads</a:t>
          </a:r>
          <a:r>
            <a:rPr lang="pt-BR" sz="1700" kern="1200" dirty="0" smtClean="0"/>
            <a:t> não alinhados foram usados para montar </a:t>
          </a:r>
          <a:r>
            <a:rPr lang="pt-BR" sz="1700" kern="1200" dirty="0" err="1" smtClean="0"/>
            <a:t>contigs</a:t>
          </a:r>
          <a:endParaRPr lang="pt-BR" sz="1700" kern="1200" dirty="0"/>
        </a:p>
      </dsp:txBody>
      <dsp:txXfrm>
        <a:off x="1783844" y="1864926"/>
        <a:ext cx="2052379" cy="1391421"/>
      </dsp:txXfrm>
    </dsp:sp>
    <dsp:sp modelId="{81D4D956-2861-4A62-9198-5B85F33EDF56}">
      <dsp:nvSpPr>
        <dsp:cNvPr id="0" name=""/>
        <dsp:cNvSpPr/>
      </dsp:nvSpPr>
      <dsp:spPr>
        <a:xfrm>
          <a:off x="4003894" y="1937675"/>
          <a:ext cx="3058766" cy="124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kern="1200" dirty="0" smtClean="0"/>
            <a:t>Os </a:t>
          </a:r>
          <a:r>
            <a:rPr lang="pt-BR" sz="1300" kern="1200" dirty="0" err="1" smtClean="0"/>
            <a:t>contigs</a:t>
          </a:r>
          <a:r>
            <a:rPr lang="pt-BR" sz="1300" kern="1200" dirty="0" smtClean="0"/>
            <a:t> foram alinhados para gerar sequencias únicas produzindo a fração do </a:t>
          </a:r>
          <a:r>
            <a:rPr lang="pt-BR" sz="1300" kern="1200" dirty="0" err="1" smtClean="0"/>
            <a:t>Pangenoma</a:t>
          </a:r>
          <a:r>
            <a:rPr lang="pt-BR" sz="1300" kern="1200" dirty="0" smtClean="0"/>
            <a:t> humano representada pela amostra africana</a:t>
          </a:r>
          <a:endParaRPr lang="pt-BR" sz="1300" kern="1200" dirty="0"/>
        </a:p>
      </dsp:txBody>
      <dsp:txXfrm>
        <a:off x="4003894" y="1937675"/>
        <a:ext cx="3058766" cy="1246310"/>
      </dsp:txXfrm>
    </dsp:sp>
    <dsp:sp modelId="{4A163340-7968-41AD-A7FE-07487DE93A8A}">
      <dsp:nvSpPr>
        <dsp:cNvPr id="0" name=""/>
        <dsp:cNvSpPr/>
      </dsp:nvSpPr>
      <dsp:spPr>
        <a:xfrm>
          <a:off x="3474349" y="3521810"/>
          <a:ext cx="2202955" cy="154199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296 </a:t>
          </a:r>
          <a:r>
            <a:rPr lang="pt-BR" sz="1700" kern="1200" dirty="0" err="1" smtClean="0"/>
            <a:t>Mbp</a:t>
          </a:r>
          <a:r>
            <a:rPr lang="pt-BR" sz="1700" kern="1200" dirty="0" smtClean="0"/>
            <a:t> em 125.715 </a:t>
          </a:r>
          <a:r>
            <a:rPr lang="pt-BR" sz="1700" kern="1200" dirty="0" err="1" smtClean="0"/>
            <a:t>contigs</a:t>
          </a:r>
          <a:r>
            <a:rPr lang="pt-BR" sz="1700" kern="1200" dirty="0" smtClean="0"/>
            <a:t> (10% a mais que o GRCh38)</a:t>
          </a:r>
          <a:endParaRPr lang="pt-BR" sz="1700" kern="1200" dirty="0"/>
        </a:p>
      </dsp:txBody>
      <dsp:txXfrm>
        <a:off x="3549637" y="3597098"/>
        <a:ext cx="2052379" cy="1391421"/>
      </dsp:txXfrm>
    </dsp:sp>
    <dsp:sp modelId="{1B5A9EDA-5400-497F-BCBE-2154D8ACDDD3}">
      <dsp:nvSpPr>
        <dsp:cNvPr id="0" name=""/>
        <dsp:cNvSpPr/>
      </dsp:nvSpPr>
      <dsp:spPr>
        <a:xfrm>
          <a:off x="5646310" y="3637480"/>
          <a:ext cx="2035267" cy="124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500" kern="1200" dirty="0" smtClean="0"/>
            <a:t>0,3% dos </a:t>
          </a:r>
          <a:r>
            <a:rPr lang="pt-BR" sz="1500" kern="1200" dirty="0" err="1" smtClean="0"/>
            <a:t>contigs</a:t>
          </a:r>
          <a:r>
            <a:rPr lang="pt-BR" sz="1500" kern="1200" dirty="0" smtClean="0"/>
            <a:t> representam regiões </a:t>
          </a:r>
          <a:r>
            <a:rPr lang="pt-BR" sz="1500" kern="1200" dirty="0" err="1" smtClean="0"/>
            <a:t>codificantes</a:t>
          </a:r>
          <a:r>
            <a:rPr lang="pt-BR" sz="1500" kern="1200" dirty="0" smtClean="0"/>
            <a:t> (restante = reg. </a:t>
          </a:r>
          <a:r>
            <a:rPr lang="pt-BR" sz="1500" kern="1200" dirty="0" err="1" smtClean="0"/>
            <a:t>Intergênica</a:t>
          </a:r>
          <a:r>
            <a:rPr lang="pt-BR" sz="1500" kern="1200" dirty="0" smtClean="0"/>
            <a:t>)</a:t>
          </a:r>
          <a:endParaRPr lang="pt-BR" sz="1500" kern="1200" dirty="0"/>
        </a:p>
      </dsp:txBody>
      <dsp:txXfrm>
        <a:off x="5646310" y="3637480"/>
        <a:ext cx="2035267" cy="1246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Pangenoma</a:t>
            </a:r>
            <a:r>
              <a:rPr lang="en-US" dirty="0" smtClean="0"/>
              <a:t> e </a:t>
            </a:r>
            <a:r>
              <a:rPr lang="pt-BR" dirty="0" smtClean="0"/>
              <a:t>Genômica</a:t>
            </a:r>
            <a:r>
              <a:rPr lang="en-US" dirty="0" smtClean="0"/>
              <a:t> </a:t>
            </a:r>
            <a:r>
              <a:rPr lang="en-US" dirty="0" err="1" smtClean="0"/>
              <a:t>Comparativa</a:t>
            </a:r>
            <a:r>
              <a:rPr lang="en-US" dirty="0"/>
              <a:t/>
            </a:r>
            <a:br>
              <a:rPr lang="en-US" dirty="0"/>
            </a:b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CENA5789 – Bioinformática </a:t>
            </a:r>
          </a:p>
          <a:p>
            <a:r>
              <a:rPr lang="pt-BR" dirty="0" err="1" smtClean="0"/>
              <a:t>Taiane</a:t>
            </a:r>
            <a:r>
              <a:rPr lang="pt-BR" dirty="0" smtClean="0"/>
              <a:t> Barradas e Rafael Dextro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34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 smtClean="0"/>
              <a:t>Pangenoma</a:t>
            </a:r>
            <a:r>
              <a:rPr lang="pt-BR" dirty="0" smtClean="0"/>
              <a:t> fechado na pratica (Donatti et al 2010)</a:t>
            </a:r>
            <a:endParaRPr lang="pt-B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5823" y="217602"/>
            <a:ext cx="3634022" cy="6413651"/>
          </a:xfrm>
          <a:prstGeom prst="rect">
            <a:avLst/>
          </a:prstGeom>
        </p:spPr>
      </p:pic>
      <p:pic>
        <p:nvPicPr>
          <p:cNvPr id="8194" name="Picture 2" descr="Image result for streptococcus pneumoni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703" y="469232"/>
            <a:ext cx="39624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2703" y="2958839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err="1" smtClean="0"/>
              <a:t>Streptococcus</a:t>
            </a:r>
            <a:r>
              <a:rPr lang="pt-BR" i="1" dirty="0" smtClean="0"/>
              <a:t> </a:t>
            </a:r>
            <a:r>
              <a:rPr lang="pt-BR" i="1" dirty="0" err="1" smtClean="0"/>
              <a:t>pneumoniae</a:t>
            </a:r>
            <a:r>
              <a:rPr lang="pt-BR" i="1" dirty="0" smtClean="0"/>
              <a:t> </a:t>
            </a:r>
            <a:r>
              <a:rPr lang="pt-BR" dirty="0" smtClean="0"/>
              <a:t>(44 cepas)</a:t>
            </a:r>
            <a:endParaRPr lang="pt-BR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903" y="3328171"/>
            <a:ext cx="30480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1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Pangenoma</a:t>
            </a:r>
            <a:r>
              <a:rPr lang="pt-BR" dirty="0"/>
              <a:t> fechado na pratica (Donatti et al 2010)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1189" y="967809"/>
            <a:ext cx="5137399" cy="50404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73262" y="950650"/>
            <a:ext cx="397170" cy="327771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7815" y="304319"/>
            <a:ext cx="247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Genoma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ESPECIFICO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7557" y="933491"/>
            <a:ext cx="1119022" cy="32948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7"/>
          <p:cNvSpPr txBox="1"/>
          <p:nvPr/>
        </p:nvSpPr>
        <p:spPr>
          <a:xfrm>
            <a:off x="8632594" y="287160"/>
            <a:ext cx="247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Genoma</a:t>
            </a:r>
          </a:p>
          <a:p>
            <a:pPr algn="ctr"/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CORE</a:t>
            </a:r>
            <a:endParaRPr lang="pt-B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7605648" y="2480321"/>
            <a:ext cx="790582" cy="334465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1686" y="3076707"/>
            <a:ext cx="247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Genoma</a:t>
            </a:r>
          </a:p>
          <a:p>
            <a:pPr algn="ctr"/>
            <a:r>
              <a:rPr lang="pt-BR" b="1" dirty="0" smtClean="0">
                <a:solidFill>
                  <a:srgbClr val="7030A0"/>
                </a:solidFill>
              </a:rPr>
              <a:t>ACESSORIO</a:t>
            </a:r>
            <a:endParaRPr lang="pt-B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Pangenoma</a:t>
            </a:r>
            <a:r>
              <a:rPr lang="pt-BR" dirty="0"/>
              <a:t> fechado na pratica (Donatti et al 2010)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548" y="604323"/>
            <a:ext cx="4542273" cy="5287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550" y="247148"/>
            <a:ext cx="3038475" cy="3133725"/>
          </a:xfrm>
          <a:prstGeom prst="rect">
            <a:avLst/>
          </a:prstGeom>
        </p:spPr>
      </p:pic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78" y="3547554"/>
            <a:ext cx="3525420" cy="21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54078" y="5707035"/>
            <a:ext cx="352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err="1" smtClean="0"/>
              <a:t>Streptococcus</a:t>
            </a:r>
            <a:r>
              <a:rPr lang="pt-BR" i="1" dirty="0" smtClean="0"/>
              <a:t> </a:t>
            </a:r>
            <a:r>
              <a:rPr lang="pt-BR" i="1" dirty="0" err="1" smtClean="0"/>
              <a:t>mitis</a:t>
            </a:r>
            <a:r>
              <a:rPr lang="pt-BR" i="1" dirty="0" smtClean="0"/>
              <a:t> </a:t>
            </a:r>
            <a:r>
              <a:rPr lang="pt-BR" dirty="0" smtClean="0"/>
              <a:t>(4 cepas)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37216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Pangenoma</a:t>
            </a:r>
            <a:r>
              <a:rPr lang="pt-BR" dirty="0"/>
              <a:t> </a:t>
            </a:r>
            <a:r>
              <a:rPr lang="pt-BR" dirty="0" smtClean="0"/>
              <a:t>aberto </a:t>
            </a:r>
            <a:r>
              <a:rPr lang="pt-BR" dirty="0"/>
              <a:t>na pratica </a:t>
            </a:r>
            <a:r>
              <a:rPr lang="pt-BR" dirty="0" smtClean="0"/>
              <a:t>(Gupta </a:t>
            </a:r>
            <a:r>
              <a:rPr lang="pt-BR" dirty="0"/>
              <a:t>et al </a:t>
            </a:r>
            <a:r>
              <a:rPr lang="pt-BR" dirty="0" smtClean="0"/>
              <a:t>2015)</a:t>
            </a:r>
            <a:endParaRPr lang="pt-BR" dirty="0"/>
          </a:p>
        </p:txBody>
      </p:sp>
      <p:pic>
        <p:nvPicPr>
          <p:cNvPr id="11266" name="Picture 2" descr="Image result for prevotell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727" y="119311"/>
            <a:ext cx="3255461" cy="23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2703" y="2441477"/>
            <a:ext cx="329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err="1" smtClean="0"/>
              <a:t>Prevotella</a:t>
            </a:r>
            <a:r>
              <a:rPr lang="pt-BR" i="1" dirty="0" smtClean="0"/>
              <a:t> sp. </a:t>
            </a:r>
            <a:r>
              <a:rPr lang="pt-BR" dirty="0" smtClean="0"/>
              <a:t>(28 cepas: 3GIT, 1 pele, 7URO e 17 oral)</a:t>
            </a:r>
            <a:r>
              <a:rPr lang="pt-BR" i="1" dirty="0" smtClean="0"/>
              <a:t> </a:t>
            </a:r>
            <a:endParaRPr lang="pt-BR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503" y="359943"/>
            <a:ext cx="4153401" cy="6138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716" y="3188368"/>
            <a:ext cx="3010453" cy="354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Pangenoma</a:t>
            </a:r>
            <a:r>
              <a:rPr lang="pt-BR" dirty="0"/>
              <a:t> aberto na pratica (Gupta et al 2015)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3422" y="151899"/>
            <a:ext cx="7824704" cy="6426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60" y="5111193"/>
            <a:ext cx="31242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Pangenoma</a:t>
            </a:r>
            <a:r>
              <a:rPr lang="pt-BR" dirty="0"/>
              <a:t> aberto na pratica (Gupta et al 2015)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912" y="364206"/>
            <a:ext cx="7895091" cy="60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Pangenoma</a:t>
            </a:r>
            <a:r>
              <a:rPr lang="pt-BR" dirty="0"/>
              <a:t> aberto na pratica (Gupta et al 2015)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280" y="932766"/>
            <a:ext cx="8221218" cy="498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7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3087216"/>
          </a:xfrm>
        </p:spPr>
        <p:txBody>
          <a:bodyPr/>
          <a:lstStyle/>
          <a:p>
            <a:pPr algn="ctr"/>
            <a:r>
              <a:rPr lang="pt-BR" dirty="0" smtClean="0"/>
              <a:t>Hora do exercício!</a:t>
            </a:r>
            <a:endParaRPr lang="pt-BR" dirty="0"/>
          </a:p>
        </p:txBody>
      </p:sp>
      <p:pic>
        <p:nvPicPr>
          <p:cNvPr id="1026" name="Picture 2" descr="Image result for tes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4914">
            <a:off x="601832" y="3621505"/>
            <a:ext cx="2249655" cy="224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rwinia amylovor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03" y="0"/>
            <a:ext cx="4572638" cy="30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8411" y="3048425"/>
            <a:ext cx="397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err="1" smtClean="0"/>
              <a:t>Erwinia</a:t>
            </a:r>
            <a:r>
              <a:rPr lang="pt-BR" i="1" dirty="0" smtClean="0"/>
              <a:t> </a:t>
            </a:r>
            <a:r>
              <a:rPr lang="pt-BR" i="1" dirty="0" err="1" smtClean="0"/>
              <a:t>amylovora</a:t>
            </a:r>
            <a:endParaRPr lang="pt-BR" i="1" dirty="0"/>
          </a:p>
        </p:txBody>
      </p:sp>
      <p:pic>
        <p:nvPicPr>
          <p:cNvPr id="1030" name="Picture 6" descr="Image result for erwinia amylovo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703" y="3927357"/>
            <a:ext cx="3800475" cy="25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20703" y="3487891"/>
            <a:ext cx="380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Patógeno de </a:t>
            </a:r>
            <a:r>
              <a:rPr lang="pt-BR" dirty="0" err="1" smtClean="0"/>
              <a:t>Rosaceae</a:t>
            </a:r>
            <a:endParaRPr lang="pt-BR" dirty="0"/>
          </a:p>
        </p:txBody>
      </p:sp>
      <p:sp>
        <p:nvSpPr>
          <p:cNvPr id="5" name="Bent-Up Arrow 4"/>
          <p:cNvSpPr/>
          <p:nvPr/>
        </p:nvSpPr>
        <p:spPr>
          <a:xfrm flipV="1">
            <a:off x="9006542" y="2395070"/>
            <a:ext cx="1233502" cy="1022685"/>
          </a:xfrm>
          <a:prstGeom prst="bentUpArrow">
            <a:avLst>
              <a:gd name="adj1" fmla="val 25000"/>
              <a:gd name="adj2" fmla="val 26257"/>
              <a:gd name="adj3" fmla="val 3734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/>
          <p:cNvSpPr txBox="1"/>
          <p:nvPr/>
        </p:nvSpPr>
        <p:spPr>
          <a:xfrm>
            <a:off x="3814010" y="3851872"/>
            <a:ext cx="39343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Parasita altamente especifico (frutos e folhas);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Atinge população estável em torno de 50 horas (taxa de crescimento variável);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Predição do </a:t>
            </a:r>
            <a:r>
              <a:rPr lang="pt-BR" dirty="0" err="1" smtClean="0"/>
              <a:t>pangenoma</a:t>
            </a:r>
            <a:r>
              <a:rPr lang="pt-BR" dirty="0" smtClean="0"/>
              <a:t>: Aberto ou Fechado?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694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8365" y="155956"/>
            <a:ext cx="7663635" cy="653694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3087216"/>
          </a:xfrm>
        </p:spPr>
        <p:txBody>
          <a:bodyPr/>
          <a:lstStyle/>
          <a:p>
            <a:pPr algn="ctr"/>
            <a:r>
              <a:rPr lang="pt-BR" dirty="0" smtClean="0"/>
              <a:t>Hora do exercício!</a:t>
            </a:r>
            <a:endParaRPr lang="pt-BR" dirty="0"/>
          </a:p>
        </p:txBody>
      </p:sp>
      <p:pic>
        <p:nvPicPr>
          <p:cNvPr id="6" name="Picture 2" descr="Image result for test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4914">
            <a:off x="601832" y="3621505"/>
            <a:ext cx="2249655" cy="224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2012" y="5053263"/>
            <a:ext cx="1792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12 genomas de </a:t>
            </a:r>
          </a:p>
          <a:p>
            <a:pPr algn="ctr"/>
            <a:r>
              <a:rPr lang="pt-BR" i="1" dirty="0" smtClean="0"/>
              <a:t>E. </a:t>
            </a:r>
            <a:r>
              <a:rPr lang="pt-BR" i="1" dirty="0" err="1"/>
              <a:t>a</a:t>
            </a:r>
            <a:r>
              <a:rPr lang="pt-BR" i="1" dirty="0" err="1" smtClean="0"/>
              <a:t>mylovora</a:t>
            </a:r>
            <a:endParaRPr lang="pt-BR" i="1" dirty="0" smtClean="0"/>
          </a:p>
          <a:p>
            <a:pPr algn="ctr"/>
            <a:r>
              <a:rPr lang="pt-BR" dirty="0" smtClean="0"/>
              <a:t>Com 90% de </a:t>
            </a:r>
          </a:p>
          <a:p>
            <a:pPr algn="ctr"/>
            <a:r>
              <a:rPr lang="pt-BR" dirty="0" smtClean="0"/>
              <a:t>Genoma Core</a:t>
            </a:r>
          </a:p>
          <a:p>
            <a:pPr algn="ctr"/>
            <a:r>
              <a:rPr lang="pt-BR" dirty="0" smtClean="0"/>
              <a:t>(Mann et al 2013)</a:t>
            </a:r>
            <a:endParaRPr lang="pt-BR" dirty="0"/>
          </a:p>
        </p:txBody>
      </p:sp>
      <p:sp>
        <p:nvSpPr>
          <p:cNvPr id="8" name="TextBox 7"/>
          <p:cNvSpPr txBox="1"/>
          <p:nvPr/>
        </p:nvSpPr>
        <p:spPr>
          <a:xfrm>
            <a:off x="3741821" y="372979"/>
            <a:ext cx="2177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Região </a:t>
            </a:r>
            <a:r>
              <a:rPr lang="pt-BR" dirty="0" err="1" smtClean="0"/>
              <a:t>codificante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Genoma CORE</a:t>
            </a:r>
          </a:p>
          <a:p>
            <a:endParaRPr lang="pt-BR" dirty="0"/>
          </a:p>
          <a:p>
            <a:r>
              <a:rPr lang="pt-BR" dirty="0" smtClean="0"/>
              <a:t>Genoma</a:t>
            </a:r>
          </a:p>
          <a:p>
            <a:r>
              <a:rPr lang="pt-BR" dirty="0" smtClean="0"/>
              <a:t>Acessório </a:t>
            </a:r>
            <a:endParaRPr lang="pt-BR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558589" y="601579"/>
            <a:ext cx="974558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21704" y="1220094"/>
            <a:ext cx="1034715" cy="77715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716379" y="1997244"/>
            <a:ext cx="1311442" cy="1022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18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3172590"/>
          </a:xfrm>
        </p:spPr>
        <p:txBody>
          <a:bodyPr/>
          <a:lstStyle/>
          <a:p>
            <a:pPr algn="ctr"/>
            <a:r>
              <a:rPr lang="pt-BR" dirty="0" err="1" smtClean="0"/>
              <a:t>Pangenoma</a:t>
            </a:r>
            <a:r>
              <a:rPr lang="pt-BR" dirty="0" smtClean="0"/>
              <a:t> de eucariotos</a:t>
            </a:r>
            <a:endParaRPr lang="pt-BR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68196" y="908803"/>
            <a:ext cx="4553120" cy="4987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 smtClean="0"/>
              <a:t>A determinação de </a:t>
            </a:r>
            <a:r>
              <a:rPr lang="pt-BR" dirty="0" err="1" smtClean="0"/>
              <a:t>pangenomas</a:t>
            </a:r>
            <a:r>
              <a:rPr lang="pt-BR" dirty="0" smtClean="0"/>
              <a:t> em eucariotos não e’ trivial e envolve identificação apropriada de contaminações, sequenciamento de alta qualidade e montagens fechadas;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A reprodução sexuada e os elementos transponíveis são as principais fontes de variação genética intraespecífica;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Evidencias apontam para ocorrência de genomas acessórios em animais e plantas, contendo genes importantes para expressão fenotípica e para adaptação ambiental </a:t>
            </a:r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324981" y="6155934"/>
            <a:ext cx="280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Hirsch</a:t>
            </a:r>
            <a:r>
              <a:rPr lang="pt-BR" dirty="0" smtClean="0"/>
              <a:t> et al 2014</a:t>
            </a:r>
            <a:endParaRPr lang="pt-BR" dirty="0"/>
          </a:p>
        </p:txBody>
      </p:sp>
      <p:pic>
        <p:nvPicPr>
          <p:cNvPr id="12290" name="Picture 2" descr="Image result for zea m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3795386"/>
            <a:ext cx="3377616" cy="225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316" y="1465545"/>
            <a:ext cx="3646848" cy="2467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66640" y="3981301"/>
            <a:ext cx="349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RTA – montagem de transcrito representativo</a:t>
            </a:r>
            <a:endParaRPr lang="pt-B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21316" y="1123837"/>
            <a:ext cx="3585410" cy="40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Sumario 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Pangenoma</a:t>
            </a:r>
            <a:endParaRPr lang="pt-BR" dirty="0" smtClean="0"/>
          </a:p>
          <a:p>
            <a:pPr marL="457200" indent="-457200">
              <a:buFont typeface="+mj-lt"/>
              <a:buAutoNum type="alphaLcParenR"/>
            </a:pPr>
            <a:r>
              <a:rPr lang="pt-BR" dirty="0" smtClean="0"/>
              <a:t>Histórico;</a:t>
            </a:r>
          </a:p>
          <a:p>
            <a:pPr marL="457200" indent="-457200">
              <a:buFont typeface="+mj-lt"/>
              <a:buAutoNum type="alphaLcParenR"/>
            </a:pPr>
            <a:r>
              <a:rPr lang="pt-BR" dirty="0" smtClean="0"/>
              <a:t>Exemplos;</a:t>
            </a:r>
          </a:p>
          <a:p>
            <a:pPr marL="457200" indent="-457200">
              <a:buFont typeface="+mj-lt"/>
              <a:buAutoNum type="alphaLcParenR"/>
            </a:pPr>
            <a:r>
              <a:rPr lang="pt-BR" dirty="0" smtClean="0"/>
              <a:t>Ferramentas de analise.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Genômica Comparativa</a:t>
            </a:r>
            <a:endParaRPr lang="pt-BR" dirty="0"/>
          </a:p>
          <a:p>
            <a:pPr marL="457200" indent="-457200">
              <a:buFont typeface="+mj-lt"/>
              <a:buAutoNum type="alphaLcParenR"/>
            </a:pPr>
            <a:r>
              <a:rPr lang="pt-BR" dirty="0" smtClean="0"/>
              <a:t>Definição;</a:t>
            </a:r>
            <a:endParaRPr lang="pt-BR" dirty="0"/>
          </a:p>
          <a:p>
            <a:pPr marL="457200" indent="-457200">
              <a:buFont typeface="+mj-lt"/>
              <a:buAutoNum type="alphaLcParenR"/>
            </a:pPr>
            <a:r>
              <a:rPr lang="pt-BR" dirty="0" smtClean="0"/>
              <a:t>Exemplos de resultados;</a:t>
            </a:r>
            <a:endParaRPr lang="pt-BR" dirty="0"/>
          </a:p>
          <a:p>
            <a:pPr marL="457200" indent="-457200">
              <a:buFont typeface="+mj-lt"/>
              <a:buAutoNum type="alphaLcParenR"/>
            </a:pPr>
            <a:r>
              <a:rPr lang="pt-BR" dirty="0"/>
              <a:t>Ferramentas de analise.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756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3172590"/>
          </a:xfrm>
        </p:spPr>
        <p:txBody>
          <a:bodyPr/>
          <a:lstStyle/>
          <a:p>
            <a:pPr algn="ctr"/>
            <a:r>
              <a:rPr lang="pt-BR" dirty="0" err="1" smtClean="0"/>
              <a:t>Pangenoma</a:t>
            </a:r>
            <a:r>
              <a:rPr lang="pt-BR" dirty="0" smtClean="0"/>
              <a:t> de eucariotos</a:t>
            </a:r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324981" y="6180986"/>
            <a:ext cx="280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Schatz</a:t>
            </a:r>
            <a:r>
              <a:rPr lang="pt-BR" dirty="0" smtClean="0"/>
              <a:t> et al 2014</a:t>
            </a:r>
            <a:endParaRPr lang="pt-B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791" y="1470735"/>
            <a:ext cx="4257088" cy="4915124"/>
          </a:xfrm>
          <a:prstGeom prst="rect">
            <a:avLst/>
          </a:prstGeom>
        </p:spPr>
      </p:pic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95386"/>
            <a:ext cx="3449366" cy="228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767" y="493150"/>
            <a:ext cx="1941254" cy="1955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6649" y="816344"/>
            <a:ext cx="1866900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6649" y="3397259"/>
            <a:ext cx="1660560" cy="13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901" y="888168"/>
            <a:ext cx="3874336" cy="373084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2919" y="1123838"/>
            <a:ext cx="2947482" cy="3172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Pangenoma de eucariotos</a:t>
            </a:r>
            <a:endParaRPr lang="pt-BR" dirty="0"/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95386"/>
            <a:ext cx="3449366" cy="228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82285" y="4619010"/>
            <a:ext cx="4343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Numero total de pares de bases, bases </a:t>
            </a:r>
            <a:r>
              <a:rPr lang="pt-BR" dirty="0" err="1" smtClean="0"/>
              <a:t>exonicas</a:t>
            </a:r>
            <a:r>
              <a:rPr lang="pt-BR" dirty="0" smtClean="0"/>
              <a:t> e numero de genes que formam o </a:t>
            </a:r>
            <a:r>
              <a:rPr lang="pt-BR" dirty="0" err="1" smtClean="0"/>
              <a:t>pangenoma</a:t>
            </a:r>
            <a:r>
              <a:rPr lang="pt-BR" dirty="0" smtClean="0"/>
              <a:t> de </a:t>
            </a:r>
            <a:r>
              <a:rPr lang="pt-BR" i="1" dirty="0" err="1" smtClean="0"/>
              <a:t>Oryza</a:t>
            </a:r>
            <a:r>
              <a:rPr lang="pt-BR" i="1" dirty="0" smtClean="0"/>
              <a:t> sativa</a:t>
            </a:r>
            <a:r>
              <a:rPr lang="pt-BR" dirty="0" smtClean="0"/>
              <a:t> amostrado</a:t>
            </a:r>
            <a:endParaRPr lang="pt-BR" dirty="0"/>
          </a:p>
        </p:txBody>
      </p:sp>
      <p:sp>
        <p:nvSpPr>
          <p:cNvPr id="9" name="TextBox 8"/>
          <p:cNvSpPr txBox="1"/>
          <p:nvPr/>
        </p:nvSpPr>
        <p:spPr>
          <a:xfrm>
            <a:off x="8560469" y="1030487"/>
            <a:ext cx="27236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Estudos com variantes de arroz que apresentem genes únicos não presentes na variante japônica (genoma de referencia) podem concluir a ocorrência de genes específicos ao invés de contaminações ou erros de montagem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Projeto </a:t>
            </a:r>
            <a:r>
              <a:rPr lang="pt-BR" i="1" dirty="0" smtClean="0"/>
              <a:t>3000 Rice </a:t>
            </a:r>
            <a:r>
              <a:rPr lang="pt-BR" i="1" dirty="0" err="1" smtClean="0"/>
              <a:t>Genome</a:t>
            </a:r>
            <a:r>
              <a:rPr lang="pt-BR" i="1" dirty="0" smtClean="0"/>
              <a:t> </a:t>
            </a:r>
            <a:r>
              <a:rPr lang="pt-BR" dirty="0" smtClean="0"/>
              <a:t>prevê a ocorrência de uma grande quantidade de genes específicos </a:t>
            </a:r>
            <a:endParaRPr lang="pt-B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375" y="655276"/>
            <a:ext cx="7132722" cy="55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5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 smtClean="0"/>
              <a:t>Pangenoma</a:t>
            </a:r>
            <a:r>
              <a:rPr lang="pt-BR" dirty="0" smtClean="0"/>
              <a:t> Humano (</a:t>
            </a:r>
            <a:r>
              <a:rPr lang="pt-BR" dirty="0" err="1"/>
              <a:t>S</a:t>
            </a:r>
            <a:r>
              <a:rPr lang="pt-BR" dirty="0" err="1" smtClean="0"/>
              <a:t>herman</a:t>
            </a:r>
            <a:r>
              <a:rPr lang="pt-BR" dirty="0" smtClean="0"/>
              <a:t> et al 2019)</a:t>
            </a:r>
            <a:endParaRPr lang="pt-B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080315"/>
              </p:ext>
            </p:extLst>
          </p:nvPr>
        </p:nvGraphicFramePr>
        <p:xfrm>
          <a:off x="3868738" y="863600"/>
          <a:ext cx="7681578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06915" y="5984875"/>
            <a:ext cx="482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Significado funcional ainda </a:t>
            </a:r>
            <a:r>
              <a:rPr lang="pt-BR" b="1" dirty="0" smtClean="0"/>
              <a:t>DESCONHECIDO</a:t>
            </a:r>
            <a:endParaRPr lang="pt-BR" b="1" dirty="0"/>
          </a:p>
        </p:txBody>
      </p:sp>
      <p:pic>
        <p:nvPicPr>
          <p:cNvPr id="7170" name="Picture 2" descr="Image result for afri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38" y="321861"/>
            <a:ext cx="3699878" cy="214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75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Pangenoma</a:t>
            </a:r>
            <a:r>
              <a:rPr lang="pt-BR" dirty="0"/>
              <a:t> Humano (</a:t>
            </a:r>
            <a:r>
              <a:rPr lang="pt-BR" dirty="0" err="1"/>
              <a:t>Sherman</a:t>
            </a:r>
            <a:r>
              <a:rPr lang="pt-BR" dirty="0"/>
              <a:t> et al 2019)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9793" y="101011"/>
            <a:ext cx="7922711" cy="5624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9947" y="5979695"/>
            <a:ext cx="756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120Mbp dos 296Mbp africanos também ocorrem nos genomas asiáticos </a:t>
            </a:r>
            <a:r>
              <a:rPr lang="pt-BR" dirty="0"/>
              <a:t>(Coreia e China</a:t>
            </a:r>
            <a:r>
              <a:rPr lang="pt-BR" dirty="0" smtClean="0"/>
              <a:t>), possivelmente representando o genoma acessório humano.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27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2317194"/>
          </a:xfrm>
        </p:spPr>
        <p:txBody>
          <a:bodyPr/>
          <a:lstStyle/>
          <a:p>
            <a:pPr algn="ctr"/>
            <a:r>
              <a:rPr lang="pt-BR" dirty="0"/>
              <a:t>Ferramentas de analise de </a:t>
            </a:r>
            <a:r>
              <a:rPr lang="pt-BR" dirty="0" err="1"/>
              <a:t>Pangenomas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625641"/>
            <a:ext cx="7315200" cy="570296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EM 2010 foram lançados os programas pioneiros para analises de </a:t>
            </a:r>
            <a:r>
              <a:rPr lang="pt-BR" dirty="0" err="1" smtClean="0"/>
              <a:t>pangenomas</a:t>
            </a:r>
            <a:r>
              <a:rPr lang="pt-BR" dirty="0" smtClean="0"/>
              <a:t>, visando agrupar genes </a:t>
            </a:r>
            <a:r>
              <a:rPr lang="pt-BR" dirty="0" err="1" smtClean="0"/>
              <a:t>ortologos</a:t>
            </a:r>
            <a:r>
              <a:rPr lang="pt-BR" dirty="0" smtClean="0"/>
              <a:t>, identificar </a:t>
            </a:r>
            <a:r>
              <a:rPr lang="pt-BR" dirty="0" err="1" smtClean="0"/>
              <a:t>SNP’s</a:t>
            </a:r>
            <a:r>
              <a:rPr lang="pt-BR" dirty="0"/>
              <a:t> </a:t>
            </a:r>
            <a:r>
              <a:rPr lang="pt-BR" dirty="0" smtClean="0"/>
              <a:t>e criar perfis de genes CORE/compartilhados/isolados.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O </a:t>
            </a:r>
            <a:r>
              <a:rPr lang="pt-BR" dirty="0" err="1" smtClean="0"/>
              <a:t>Panseq</a:t>
            </a:r>
            <a:r>
              <a:rPr lang="pt-BR" dirty="0" smtClean="0"/>
              <a:t> (2010) utiliza o </a:t>
            </a:r>
            <a:r>
              <a:rPr lang="pt-BR" dirty="0" err="1" smtClean="0"/>
              <a:t>MUMmer</a:t>
            </a:r>
            <a:r>
              <a:rPr lang="pt-BR" dirty="0" smtClean="0"/>
              <a:t> e o </a:t>
            </a:r>
            <a:r>
              <a:rPr lang="pt-BR" dirty="0" err="1" smtClean="0"/>
              <a:t>BLASTn</a:t>
            </a:r>
            <a:r>
              <a:rPr lang="pt-BR" dirty="0" smtClean="0"/>
              <a:t> para identificar genes CORE + acessórios e também os </a:t>
            </a:r>
            <a:r>
              <a:rPr lang="pt-BR" dirty="0" err="1" smtClean="0"/>
              <a:t>SNP’s</a:t>
            </a:r>
            <a:r>
              <a:rPr lang="pt-BR" dirty="0" smtClean="0"/>
              <a:t> dos genes CORE. Contudo, ele não prevê analises funcionais.  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Lançado no fim de 2010, o </a:t>
            </a:r>
            <a:r>
              <a:rPr lang="pt-BR" dirty="0" err="1" smtClean="0"/>
              <a:t>PanCGHweb</a:t>
            </a:r>
            <a:r>
              <a:rPr lang="pt-BR" dirty="0" smtClean="0"/>
              <a:t> utiliza um algoritmo para construir filogenias baseadas em genes </a:t>
            </a:r>
            <a:r>
              <a:rPr lang="pt-BR" dirty="0" err="1" smtClean="0"/>
              <a:t>ortologos</a:t>
            </a:r>
            <a:r>
              <a:rPr lang="pt-BR" dirty="0" smtClean="0"/>
              <a:t>. Contudo, ele não processava dados de RNA-seq.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Entre 2012 e 2013 houve a produção do PGAP, um </a:t>
            </a:r>
            <a:r>
              <a:rPr lang="pt-BR" i="1" dirty="0" smtClean="0"/>
              <a:t>software</a:t>
            </a:r>
            <a:r>
              <a:rPr lang="pt-BR" dirty="0" smtClean="0"/>
              <a:t> de analise e agrupamento de genes funcionais que em um comando único permite: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 smtClean="0"/>
              <a:t> definir perfis </a:t>
            </a:r>
            <a:r>
              <a:rPr lang="pt-BR" dirty="0" err="1" smtClean="0"/>
              <a:t>pangenomicos</a:t>
            </a:r>
            <a:r>
              <a:rPr lang="pt-BR" dirty="0" smtClean="0"/>
              <a:t>;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 </a:t>
            </a:r>
            <a:r>
              <a:rPr lang="pt-BR" dirty="0" smtClean="0"/>
              <a:t>obter a variação genética entre amostras;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 smtClean="0"/>
              <a:t> obter a variação funcional entre amostras.</a:t>
            </a:r>
            <a:endParaRPr lang="pt-BR" dirty="0"/>
          </a:p>
        </p:txBody>
      </p:sp>
      <p:pic>
        <p:nvPicPr>
          <p:cNvPr id="3074" name="Picture 2" descr="https://ars.els-cdn.com/content/image/1-s2.0-S167202291500008X-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378"/>
            <a:ext cx="3633537" cy="229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165104"/>
            <a:ext cx="281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Xiao</a:t>
            </a:r>
            <a:r>
              <a:rPr lang="pt-BR" dirty="0" smtClean="0"/>
              <a:t> et al 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63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Ferramentas de analise de </a:t>
            </a:r>
            <a:r>
              <a:rPr lang="pt-BR" dirty="0" err="1" smtClean="0"/>
              <a:t>Pangenomas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 smtClean="0"/>
              <a:t>Software </a:t>
            </a:r>
            <a:r>
              <a:rPr lang="pt-BR" dirty="0" smtClean="0"/>
              <a:t>GET_HOMOLOGUES-EST;</a:t>
            </a:r>
          </a:p>
          <a:p>
            <a:r>
              <a:rPr lang="pt-BR" i="1" dirty="0" smtClean="0"/>
              <a:t>Software </a:t>
            </a:r>
            <a:r>
              <a:rPr lang="pt-BR" dirty="0" smtClean="0"/>
              <a:t>PGAP;</a:t>
            </a:r>
            <a:endParaRPr lang="pt-BR" i="1" dirty="0" smtClean="0"/>
          </a:p>
          <a:p>
            <a:r>
              <a:rPr lang="pt-BR" dirty="0" smtClean="0"/>
              <a:t>Analises de sequencias sem alinhamento (</a:t>
            </a:r>
            <a:r>
              <a:rPr lang="pt-BR" i="1" dirty="0" err="1" smtClean="0"/>
              <a:t>Alignment-free</a:t>
            </a:r>
            <a:r>
              <a:rPr lang="pt-BR" dirty="0" smtClean="0"/>
              <a:t>);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65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 dirty="0"/>
              <a:t>Software </a:t>
            </a:r>
            <a:r>
              <a:rPr lang="pt-BR" dirty="0" smtClean="0"/>
              <a:t>GET_HOMO</a:t>
            </a:r>
            <a:br>
              <a:rPr lang="pt-BR" dirty="0" smtClean="0"/>
            </a:br>
            <a:r>
              <a:rPr lang="pt-BR" dirty="0" smtClean="0"/>
              <a:t>LOGUES-EST</a:t>
            </a:r>
            <a:r>
              <a:rPr lang="pt-BR" i="1" dirty="0"/>
              <a:t/>
            </a:r>
            <a:br>
              <a:rPr lang="pt-BR" i="1" dirty="0"/>
            </a:br>
            <a:r>
              <a:rPr lang="pt-BR" dirty="0" smtClean="0"/>
              <a:t>(Moreira et al 2017)</a:t>
            </a:r>
            <a:endParaRPr lang="pt-BR" dirty="0"/>
          </a:p>
        </p:txBody>
      </p:sp>
      <p:pic>
        <p:nvPicPr>
          <p:cNvPr id="1026" name="Picture 2" descr="https://www.frontiersin.org/files/Articles/238135/fpls-08-00184-HTML/image_m/fpls-08-00184-g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37"/>
          <a:stretch/>
        </p:blipFill>
        <p:spPr bwMode="auto">
          <a:xfrm>
            <a:off x="3477125" y="856723"/>
            <a:ext cx="2995864" cy="51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2989" y="1395663"/>
            <a:ext cx="52096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BDBH – algoritmo de melhor score bidirecional;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OMCL – algoritmo </a:t>
            </a:r>
            <a:r>
              <a:rPr lang="pt-BR" dirty="0" err="1" smtClean="0"/>
              <a:t>OrtoMCL</a:t>
            </a:r>
            <a:r>
              <a:rPr lang="pt-BR" dirty="0" smtClean="0"/>
              <a:t>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Geram clusters de sequencias maiores que 40bp (default 75% de pareamento);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Pipeline com EST permite anotação usando </a:t>
            </a:r>
            <a:r>
              <a:rPr lang="pt-BR" dirty="0" err="1" smtClean="0"/>
              <a:t>Pfam</a:t>
            </a:r>
            <a:endParaRPr lang="pt-BR" dirty="0" smtClean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Comando </a:t>
            </a:r>
            <a:r>
              <a:rPr lang="pt-BR" i="1" dirty="0" smtClean="0"/>
              <a:t>transcripts2cds.pl </a:t>
            </a:r>
            <a:r>
              <a:rPr lang="pt-BR" dirty="0" smtClean="0"/>
              <a:t>deduz </a:t>
            </a:r>
            <a:r>
              <a:rPr lang="pt-BR" dirty="0" err="1" smtClean="0"/>
              <a:t>CDS’s</a:t>
            </a:r>
            <a:r>
              <a:rPr lang="pt-BR" dirty="0" smtClean="0"/>
              <a:t> combinando avaliação de BLASTX e </a:t>
            </a:r>
            <a:r>
              <a:rPr lang="pt-BR" dirty="0" err="1" smtClean="0"/>
              <a:t>TransDecoder</a:t>
            </a:r>
            <a:r>
              <a:rPr lang="pt-BR" dirty="0" smtClean="0"/>
              <a:t>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Comparação entre ambos permite a melhor anotação;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pt-BR" dirty="0" smtClean="0"/>
              <a:t>Comando </a:t>
            </a:r>
            <a:r>
              <a:rPr lang="pt-BR" i="1" dirty="0" smtClean="0"/>
              <a:t>make_nr_pangenome_matrix.pl</a:t>
            </a:r>
            <a:r>
              <a:rPr lang="pt-BR" dirty="0" smtClean="0"/>
              <a:t> gera matriz de </a:t>
            </a:r>
            <a:r>
              <a:rPr lang="pt-BR" dirty="0" err="1" smtClean="0"/>
              <a:t>pangenoma</a:t>
            </a:r>
            <a:r>
              <a:rPr lang="pt-BR" dirty="0" smtClean="0"/>
              <a:t> comparando clusters resultantes de cada amostra.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7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 dirty="0"/>
              <a:t>Software </a:t>
            </a:r>
            <a:r>
              <a:rPr lang="pt-BR" dirty="0"/>
              <a:t>GET_HOMO</a:t>
            </a:r>
            <a:br>
              <a:rPr lang="pt-BR" dirty="0"/>
            </a:br>
            <a:r>
              <a:rPr lang="pt-BR" dirty="0"/>
              <a:t>LOGUES-EST</a:t>
            </a:r>
            <a:r>
              <a:rPr lang="pt-BR" i="1" dirty="0"/>
              <a:t/>
            </a:r>
            <a:br>
              <a:rPr lang="pt-BR" i="1" dirty="0"/>
            </a:br>
            <a:r>
              <a:rPr lang="pt-BR" dirty="0"/>
              <a:t>(Moreira et al 2017)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7803" y="741531"/>
            <a:ext cx="5652432" cy="5760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2295" y="333258"/>
            <a:ext cx="482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RESULTADO  DA ANOTAÇÃO </a:t>
            </a:r>
            <a:endParaRPr lang="pt-BR" dirty="0"/>
          </a:p>
        </p:txBody>
      </p:sp>
      <p:pic>
        <p:nvPicPr>
          <p:cNvPr id="2050" name="Picture 2" descr="Image result for arabidopsis thal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037" y="400832"/>
            <a:ext cx="3413963" cy="227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hordeum vulg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943" y="3214895"/>
            <a:ext cx="19621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830849" y="2608503"/>
            <a:ext cx="331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19 genomas </a:t>
            </a:r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8880952" y="6043762"/>
            <a:ext cx="331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16 genomas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547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 dirty="0"/>
              <a:t>Software </a:t>
            </a:r>
            <a:r>
              <a:rPr lang="pt-BR" dirty="0"/>
              <a:t>GET_HOMO</a:t>
            </a:r>
            <a:br>
              <a:rPr lang="pt-BR" dirty="0"/>
            </a:br>
            <a:r>
              <a:rPr lang="pt-BR" dirty="0"/>
              <a:t>LOGUES-EST</a:t>
            </a:r>
            <a:r>
              <a:rPr lang="pt-BR" i="1" dirty="0"/>
              <a:t/>
            </a:r>
            <a:br>
              <a:rPr lang="pt-BR" i="1" dirty="0"/>
            </a:br>
            <a:r>
              <a:rPr lang="pt-BR" dirty="0"/>
              <a:t>(Moreira et al 2017)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6957" y="836573"/>
            <a:ext cx="6641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Matriz de Identidade Media de </a:t>
            </a:r>
            <a:r>
              <a:rPr lang="pt-BR" dirty="0" err="1" smtClean="0"/>
              <a:t>Nucleotideos</a:t>
            </a:r>
            <a:r>
              <a:rPr lang="pt-BR" dirty="0" smtClean="0"/>
              <a:t> para </a:t>
            </a:r>
            <a:r>
              <a:rPr lang="pt-BR" i="1" dirty="0" smtClean="0"/>
              <a:t>H. </a:t>
            </a:r>
            <a:r>
              <a:rPr lang="pt-BR" i="1" dirty="0" err="1" smtClean="0"/>
              <a:t>vulgare</a:t>
            </a:r>
            <a:endParaRPr lang="pt-BR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3601" y="1205905"/>
            <a:ext cx="7468144" cy="4519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754" y="493797"/>
            <a:ext cx="7278991" cy="5661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8705" y="6280484"/>
            <a:ext cx="703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Pangenoma</a:t>
            </a:r>
            <a:r>
              <a:rPr lang="pt-BR" dirty="0" smtClean="0"/>
              <a:t> de </a:t>
            </a:r>
            <a:r>
              <a:rPr lang="pt-BR" i="1" dirty="0" smtClean="0"/>
              <a:t>A. </a:t>
            </a:r>
            <a:r>
              <a:rPr lang="pt-BR" i="1" dirty="0" err="1" smtClean="0"/>
              <a:t>thaliana</a:t>
            </a:r>
            <a:r>
              <a:rPr lang="pt-BR" dirty="0" smtClean="0"/>
              <a:t> : Genoma CORE com mais de26mil CDS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097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 dirty="0"/>
              <a:t>Software </a:t>
            </a:r>
            <a:r>
              <a:rPr lang="pt-BR" dirty="0"/>
              <a:t>PGAP (</a:t>
            </a:r>
            <a:r>
              <a:rPr lang="pt-BR" dirty="0" err="1"/>
              <a:t>O’Callaghan</a:t>
            </a:r>
            <a:r>
              <a:rPr lang="pt-BR" dirty="0"/>
              <a:t> et al 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445168"/>
            <a:ext cx="7315200" cy="5787190"/>
          </a:xfrm>
        </p:spPr>
        <p:txBody>
          <a:bodyPr/>
          <a:lstStyle/>
          <a:p>
            <a:r>
              <a:rPr lang="pt-BR" dirty="0" smtClean="0"/>
              <a:t>PGAP – scripts Perl unidos em comando único que gera dados divididos em 5 módulos: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 smtClean="0"/>
              <a:t>Modulo 1. Cluster </a:t>
            </a:r>
            <a:r>
              <a:rPr lang="pt-BR" dirty="0" err="1" smtClean="0"/>
              <a:t>analyses</a:t>
            </a:r>
            <a:r>
              <a:rPr lang="pt-BR" dirty="0" smtClean="0"/>
              <a:t> for </a:t>
            </a:r>
            <a:r>
              <a:rPr lang="pt-BR" dirty="0" err="1" smtClean="0"/>
              <a:t>functional</a:t>
            </a:r>
            <a:r>
              <a:rPr lang="pt-BR" dirty="0" smtClean="0"/>
              <a:t> genes;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 smtClean="0"/>
              <a:t>Modulo 2. </a:t>
            </a:r>
            <a:r>
              <a:rPr lang="pt-BR" dirty="0" err="1" smtClean="0"/>
              <a:t>Pan-genome</a:t>
            </a:r>
            <a:r>
              <a:rPr lang="pt-BR" dirty="0" smtClean="0"/>
              <a:t> profile </a:t>
            </a:r>
            <a:r>
              <a:rPr lang="pt-BR" dirty="0" err="1" smtClean="0"/>
              <a:t>analysis</a:t>
            </a:r>
            <a:r>
              <a:rPr lang="pt-BR" dirty="0" smtClean="0"/>
              <a:t>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 smtClean="0"/>
              <a:t>Modulo 3. </a:t>
            </a:r>
            <a:r>
              <a:rPr lang="pt-BR" dirty="0" err="1" smtClean="0"/>
              <a:t>Detection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genetic</a:t>
            </a:r>
            <a:r>
              <a:rPr lang="pt-BR" dirty="0" smtClean="0"/>
              <a:t> </a:t>
            </a:r>
            <a:r>
              <a:rPr lang="pt-BR" dirty="0" err="1" smtClean="0"/>
              <a:t>variation</a:t>
            </a:r>
            <a:r>
              <a:rPr lang="pt-BR" dirty="0" smtClean="0"/>
              <a:t>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 smtClean="0"/>
              <a:t>Modulo 4. </a:t>
            </a:r>
            <a:r>
              <a:rPr lang="pt-BR" dirty="0" err="1" smtClean="0"/>
              <a:t>Species</a:t>
            </a:r>
            <a:r>
              <a:rPr lang="pt-BR" dirty="0" smtClean="0"/>
              <a:t> </a:t>
            </a:r>
            <a:r>
              <a:rPr lang="pt-BR" dirty="0" err="1" smtClean="0"/>
              <a:t>evolution</a:t>
            </a:r>
            <a:r>
              <a:rPr lang="pt-BR" dirty="0" smtClean="0"/>
              <a:t> </a:t>
            </a:r>
            <a:r>
              <a:rPr lang="pt-BR" dirty="0" err="1" smtClean="0"/>
              <a:t>analysis</a:t>
            </a:r>
            <a:r>
              <a:rPr lang="pt-BR" dirty="0" smtClean="0"/>
              <a:t>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 smtClean="0"/>
              <a:t>Modulo 5. </a:t>
            </a:r>
            <a:r>
              <a:rPr lang="pt-BR" dirty="0" err="1" smtClean="0"/>
              <a:t>Function</a:t>
            </a:r>
            <a:r>
              <a:rPr lang="pt-BR" dirty="0" smtClean="0"/>
              <a:t> </a:t>
            </a:r>
            <a:r>
              <a:rPr lang="pt-BR" dirty="0" err="1" smtClean="0"/>
              <a:t>enrichment</a:t>
            </a:r>
            <a:r>
              <a:rPr lang="pt-BR" dirty="0" smtClean="0"/>
              <a:t> </a:t>
            </a:r>
            <a:r>
              <a:rPr lang="pt-BR" dirty="0" err="1" smtClean="0"/>
              <a:t>analysis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r>
              <a:rPr lang="pt-BR" dirty="0" smtClean="0"/>
              <a:t>Modulo 1 = combina as funções MP (</a:t>
            </a:r>
            <a:r>
              <a:rPr lang="pt-BR" dirty="0" err="1" smtClean="0"/>
              <a:t>multiParanoid</a:t>
            </a:r>
            <a:r>
              <a:rPr lang="pt-BR" dirty="0" smtClean="0"/>
              <a:t>) + GF (gene Family).</a:t>
            </a:r>
          </a:p>
          <a:p>
            <a:r>
              <a:rPr lang="pt-BR" dirty="0" smtClean="0"/>
              <a:t>MP realiza BLAST com score de alinhamento e </a:t>
            </a:r>
            <a:r>
              <a:rPr lang="pt-BR" dirty="0" err="1" smtClean="0"/>
              <a:t>overlap</a:t>
            </a:r>
            <a:r>
              <a:rPr lang="pt-BR" dirty="0" smtClean="0"/>
              <a:t> para encontrar </a:t>
            </a:r>
            <a:r>
              <a:rPr lang="pt-BR" dirty="0" err="1" smtClean="0"/>
              <a:t>ortologos</a:t>
            </a:r>
            <a:r>
              <a:rPr lang="pt-BR" dirty="0" smtClean="0"/>
              <a:t> entre os pares de amostras/cepas;</a:t>
            </a:r>
          </a:p>
          <a:p>
            <a:r>
              <a:rPr lang="pt-BR" dirty="0" smtClean="0"/>
              <a:t>GF realiza a correlação entre proteína encontrada e gene presente no genoma para cada amostra/cepa.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9268" y="3424428"/>
            <a:ext cx="7741205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Modulo </a:t>
            </a:r>
            <a:r>
              <a:rPr lang="pt-BR" sz="2000" dirty="0" smtClean="0"/>
              <a:t>2 </a:t>
            </a:r>
            <a:r>
              <a:rPr lang="pt-BR" sz="2000" dirty="0"/>
              <a:t>= </a:t>
            </a:r>
            <a:r>
              <a:rPr lang="pt-BR" sz="2000" dirty="0" smtClean="0"/>
              <a:t>usa modelos para prever o tamanho do </a:t>
            </a:r>
            <a:r>
              <a:rPr lang="pt-BR" sz="2000" dirty="0" err="1" smtClean="0"/>
              <a:t>pangenoma</a:t>
            </a:r>
            <a:r>
              <a:rPr lang="pt-BR" sz="2000" dirty="0" smtClean="0"/>
              <a:t> (</a:t>
            </a:r>
            <a:r>
              <a:rPr lang="pt-BR" sz="2000" dirty="0" err="1" smtClean="0"/>
              <a:t>power</a:t>
            </a:r>
            <a:r>
              <a:rPr lang="pt-BR" sz="2000" dirty="0" smtClean="0"/>
              <a:t> </a:t>
            </a:r>
            <a:r>
              <a:rPr lang="pt-BR" sz="2000" dirty="0" err="1" smtClean="0"/>
              <a:t>law</a:t>
            </a:r>
            <a:r>
              <a:rPr lang="pt-BR" sz="2000" dirty="0" smtClean="0"/>
              <a:t> e </a:t>
            </a:r>
            <a:r>
              <a:rPr lang="pt-BR" sz="2000" dirty="0" err="1" smtClean="0"/>
              <a:t>finite</a:t>
            </a:r>
            <a:r>
              <a:rPr lang="pt-BR" sz="2000" dirty="0" smtClean="0"/>
              <a:t> supra).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Modulo 3 = realiza o alinhamento múltiplo de todas as sequencias de proteína de um cluster.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Modulo 4 = usa o pacote PHYLIP para gerar arvore filogenética (matriz de distancia genica </a:t>
            </a:r>
            <a:r>
              <a:rPr lang="pt-BR" sz="2000" dirty="0" err="1" smtClean="0"/>
              <a:t>vs</a:t>
            </a:r>
            <a:r>
              <a:rPr lang="pt-BR" sz="2000" dirty="0" smtClean="0"/>
              <a:t> variações dos genes CORE).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 smtClean="0"/>
              <a:t>Modulo 5 = anota função dos genes usando banco de dados.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91857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80" y="1123837"/>
            <a:ext cx="3056020" cy="4601183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/>
              <a:t>Anos 2000, a </a:t>
            </a:r>
            <a:br>
              <a:rPr lang="pt-BR" sz="3200" dirty="0" smtClean="0"/>
            </a:br>
            <a:r>
              <a:rPr lang="pt-BR" sz="3200" dirty="0" smtClean="0"/>
              <a:t>“Era do sequenciamento”</a:t>
            </a:r>
            <a:endParaRPr lang="pt-B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236" y="0"/>
            <a:ext cx="7315200" cy="3407103"/>
          </a:xfrm>
        </p:spPr>
        <p:txBody>
          <a:bodyPr/>
          <a:lstStyle/>
          <a:p>
            <a:pPr algn="just"/>
            <a:r>
              <a:rPr lang="pt-BR" dirty="0" smtClean="0"/>
              <a:t>Ferramentas de sequenciamento = enorme quantidade de dados para descrever espécies através de seus genomas;</a:t>
            </a:r>
          </a:p>
          <a:p>
            <a:pPr algn="just"/>
            <a:r>
              <a:rPr lang="pt-BR" dirty="0" smtClean="0"/>
              <a:t>DILEMA = sequenciamento de mais indivíduos de uma espécie adicionava novos dados... Erro ou evidencia cientifica?!</a:t>
            </a:r>
          </a:p>
          <a:p>
            <a:endParaRPr lang="pt-BR" dirty="0"/>
          </a:p>
        </p:txBody>
      </p:sp>
      <p:pic>
        <p:nvPicPr>
          <p:cNvPr id="1026" name="Picture 2" descr="Image result for year 2000 DNA sequen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09" y="2372314"/>
            <a:ext cx="7105762" cy="394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2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/>
              <a:t>Software </a:t>
            </a:r>
            <a:r>
              <a:rPr lang="pt-BR"/>
              <a:t>PGAP (O’Callaghan et al 2015)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2785" y="716260"/>
            <a:ext cx="6679699" cy="54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 dirty="0" smtClean="0"/>
              <a:t>Software </a:t>
            </a:r>
            <a:r>
              <a:rPr lang="pt-BR" dirty="0" smtClean="0"/>
              <a:t>PGAP (</a:t>
            </a:r>
            <a:r>
              <a:rPr lang="pt-BR" dirty="0" err="1" smtClean="0"/>
              <a:t>O’Callaghan</a:t>
            </a:r>
            <a:r>
              <a:rPr lang="pt-BR" dirty="0" smtClean="0"/>
              <a:t> et al 2015)</a:t>
            </a:r>
            <a:endParaRPr lang="pt-B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50" y="317049"/>
            <a:ext cx="5136413" cy="3649028"/>
          </a:xfrm>
        </p:spPr>
        <p:txBody>
          <a:bodyPr/>
          <a:lstStyle/>
          <a:p>
            <a:pPr algn="just"/>
            <a:r>
              <a:rPr lang="pt-BR" dirty="0" smtClean="0"/>
              <a:t>Avaliação de duas cepas de </a:t>
            </a:r>
            <a:r>
              <a:rPr lang="pt-BR" i="1" dirty="0" err="1" smtClean="0"/>
              <a:t>Bifidobacterium</a:t>
            </a:r>
            <a:r>
              <a:rPr lang="pt-BR" i="1" dirty="0" smtClean="0"/>
              <a:t> </a:t>
            </a:r>
            <a:r>
              <a:rPr lang="pt-BR" i="1" dirty="0" err="1" smtClean="0"/>
              <a:t>longum</a:t>
            </a:r>
            <a:r>
              <a:rPr lang="pt-BR" i="1" dirty="0" smtClean="0"/>
              <a:t> </a:t>
            </a:r>
            <a:r>
              <a:rPr lang="pt-BR" dirty="0" smtClean="0"/>
              <a:t>isoladas da fezes de uma criança (NCIMB8809) e do intestino de um adulto (CCUG30698);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Comparação com 8 outras cepas com genomas públicos;</a:t>
            </a: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450" y="3581067"/>
            <a:ext cx="8010525" cy="2943225"/>
          </a:xfrm>
          <a:prstGeom prst="rect">
            <a:avLst/>
          </a:prstGeom>
        </p:spPr>
      </p:pic>
      <p:pic>
        <p:nvPicPr>
          <p:cNvPr id="5122" name="Picture 2" descr="Image result for bifidobacterium long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604" y="0"/>
            <a:ext cx="3336396" cy="300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 dirty="0" smtClean="0"/>
              <a:t>Software </a:t>
            </a:r>
            <a:r>
              <a:rPr lang="pt-BR" dirty="0" smtClean="0"/>
              <a:t>PGAP (</a:t>
            </a:r>
            <a:r>
              <a:rPr lang="pt-BR" dirty="0" err="1" smtClean="0"/>
              <a:t>O’Callaghan</a:t>
            </a:r>
            <a:r>
              <a:rPr lang="pt-BR" dirty="0" smtClean="0"/>
              <a:t> et al 2015)</a:t>
            </a:r>
            <a:endParaRPr lang="pt-B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544809"/>
            <a:ext cx="3939227" cy="784218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Analise com PGAP-Perfil </a:t>
            </a:r>
            <a:r>
              <a:rPr lang="pt-BR" dirty="0" err="1" smtClean="0"/>
              <a:t>Pangenomico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495" y="113147"/>
            <a:ext cx="3947003" cy="6622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881" y="77052"/>
            <a:ext cx="7502841" cy="6622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3938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PGAP – Avaliação de variação genica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361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 dirty="0" smtClean="0"/>
              <a:t>Software </a:t>
            </a:r>
            <a:r>
              <a:rPr lang="pt-BR" dirty="0" smtClean="0"/>
              <a:t>PGAP (</a:t>
            </a:r>
            <a:r>
              <a:rPr lang="pt-BR" dirty="0" err="1" smtClean="0"/>
              <a:t>O’Callaghan</a:t>
            </a:r>
            <a:r>
              <a:rPr lang="pt-BR" dirty="0" smtClean="0"/>
              <a:t> et al 2015)</a:t>
            </a:r>
            <a:endParaRPr lang="pt-BR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09" y="685297"/>
            <a:ext cx="7781925" cy="6124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2474" y="216568"/>
            <a:ext cx="646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PGAP – Analise de variação funcional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34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i="1" dirty="0"/>
              <a:t>Software </a:t>
            </a:r>
            <a:r>
              <a:rPr lang="pt-BR" dirty="0"/>
              <a:t>PGAP (</a:t>
            </a:r>
            <a:r>
              <a:rPr lang="pt-BR" dirty="0" err="1"/>
              <a:t>O’Callaghan</a:t>
            </a:r>
            <a:r>
              <a:rPr lang="pt-BR" dirty="0"/>
              <a:t> et al 2015)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696" y="712294"/>
            <a:ext cx="8438180" cy="5423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2474" y="216568"/>
            <a:ext cx="646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PGAP – Analise filogenética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36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Analises </a:t>
            </a:r>
            <a:r>
              <a:rPr lang="pt-BR" i="1" dirty="0" err="1" smtClean="0"/>
              <a:t>Alignment-free</a:t>
            </a:r>
            <a:r>
              <a:rPr lang="pt-BR" i="1" dirty="0" smtClean="0"/>
              <a:t> </a:t>
            </a:r>
            <a:r>
              <a:rPr lang="pt-BR" dirty="0" smtClean="0"/>
              <a:t>(</a:t>
            </a:r>
            <a:r>
              <a:rPr lang="pt-BR" dirty="0" err="1" smtClean="0"/>
              <a:t>Zielezinski</a:t>
            </a:r>
            <a:r>
              <a:rPr lang="pt-BR" dirty="0" smtClean="0"/>
              <a:t> et al 2017)</a:t>
            </a:r>
            <a:r>
              <a:rPr lang="pt-BR" i="1" dirty="0" smtClean="0"/>
              <a:t> </a:t>
            </a:r>
            <a:endParaRPr lang="pt-B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236" y="226435"/>
            <a:ext cx="7315200" cy="1157197"/>
          </a:xfrm>
        </p:spPr>
        <p:txBody>
          <a:bodyPr/>
          <a:lstStyle/>
          <a:p>
            <a:pPr algn="just"/>
            <a:r>
              <a:rPr lang="pt-BR" dirty="0" smtClean="0"/>
              <a:t>Métodos que utilizam similaridade de scores de pares e produzem medições baseadas em palavras com diferentes tamanhos </a:t>
            </a: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912" y="1552074"/>
            <a:ext cx="8559088" cy="5105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67464" y="2129589"/>
            <a:ext cx="601579" cy="2887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42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Analises </a:t>
            </a:r>
            <a:r>
              <a:rPr lang="pt-BR" i="1" dirty="0" err="1"/>
              <a:t>Alignment-free</a:t>
            </a:r>
            <a:r>
              <a:rPr lang="pt-BR" i="1" dirty="0"/>
              <a:t> </a:t>
            </a:r>
            <a:r>
              <a:rPr lang="pt-BR" dirty="0"/>
              <a:t>(</a:t>
            </a:r>
            <a:r>
              <a:rPr lang="pt-BR" dirty="0" err="1"/>
              <a:t>Zielezinski</a:t>
            </a:r>
            <a:r>
              <a:rPr lang="pt-BR" dirty="0"/>
              <a:t> et al 2017)</a:t>
            </a:r>
            <a:r>
              <a:rPr lang="pt-BR" i="1" dirty="0"/>
              <a:t> 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299" y="767855"/>
            <a:ext cx="7669016" cy="784219"/>
          </a:xfrm>
        </p:spPr>
        <p:txBody>
          <a:bodyPr>
            <a:normAutofit/>
          </a:bodyPr>
          <a:lstStyle/>
          <a:p>
            <a:r>
              <a:rPr lang="pt-BR" dirty="0" smtClean="0"/>
              <a:t>Exemplo: </a:t>
            </a:r>
            <a:r>
              <a:rPr lang="pt-BR" dirty="0" err="1" smtClean="0"/>
              <a:t>Alfree</a:t>
            </a:r>
            <a:endParaRPr lang="pt-B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445" y="1431098"/>
            <a:ext cx="8320216" cy="359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Analises </a:t>
            </a:r>
            <a:r>
              <a:rPr lang="pt-BR" i="1" dirty="0" err="1"/>
              <a:t>Alignment-free</a:t>
            </a:r>
            <a:r>
              <a:rPr lang="pt-BR" i="1" dirty="0"/>
              <a:t> </a:t>
            </a:r>
            <a:r>
              <a:rPr lang="pt-BR" dirty="0"/>
              <a:t>(</a:t>
            </a:r>
            <a:r>
              <a:rPr lang="pt-BR" dirty="0" err="1"/>
              <a:t>Zielezinski</a:t>
            </a:r>
            <a:r>
              <a:rPr lang="pt-BR" dirty="0"/>
              <a:t> et al 2017)</a:t>
            </a:r>
            <a:r>
              <a:rPr lang="pt-BR" i="1" dirty="0"/>
              <a:t> </a:t>
            </a:r>
            <a:endParaRPr lang="pt-B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162" y="791414"/>
            <a:ext cx="5750603" cy="5121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6765" y="791414"/>
            <a:ext cx="24962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dirty="0" smtClean="0"/>
              <a:t>Sequencias similares possuem subsequências similares entre si;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dirty="0" smtClean="0"/>
              <a:t>Algoritmos usam vetores de contagem de palavras de tamanho pré-determinado (</a:t>
            </a:r>
            <a:r>
              <a:rPr lang="pt-BR" i="1" dirty="0" smtClean="0"/>
              <a:t>k-</a:t>
            </a:r>
            <a:r>
              <a:rPr lang="pt-BR" dirty="0" err="1" smtClean="0"/>
              <a:t>mers</a:t>
            </a:r>
            <a:r>
              <a:rPr lang="pt-BR" dirty="0" smtClean="0"/>
              <a:t>);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pt-BR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dirty="0" smtClean="0"/>
              <a:t>A comparação matemática desses vetores entre as sequencias não alinhadas permite sua analise.</a:t>
            </a:r>
            <a:endParaRPr lang="pt-B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578" y="3116172"/>
            <a:ext cx="5883334" cy="27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2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Analises </a:t>
            </a:r>
            <a:r>
              <a:rPr lang="pt-BR" i="1" dirty="0" err="1" smtClean="0"/>
              <a:t>Alignment-free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299" y="767855"/>
            <a:ext cx="7669016" cy="784219"/>
          </a:xfrm>
        </p:spPr>
        <p:txBody>
          <a:bodyPr>
            <a:noAutofit/>
          </a:bodyPr>
          <a:lstStyle/>
          <a:p>
            <a:r>
              <a:rPr lang="pt-BR" sz="1600" dirty="0" smtClean="0"/>
              <a:t>Exemplo: Hipótese Saídos da África</a:t>
            </a:r>
          </a:p>
          <a:p>
            <a:endParaRPr lang="pt-BR" sz="1600" dirty="0"/>
          </a:p>
          <a:p>
            <a:r>
              <a:rPr lang="pt-BR" sz="1600" dirty="0" smtClean="0"/>
              <a:t>Genomas mitocondriais de 3 primatas modernos (gorila, </a:t>
            </a:r>
            <a:r>
              <a:rPr lang="pt-BR" sz="1600" dirty="0" err="1" smtClean="0"/>
              <a:t>bonobo</a:t>
            </a:r>
            <a:r>
              <a:rPr lang="pt-BR" sz="1600" dirty="0" smtClean="0"/>
              <a:t> e chimpanzé), um </a:t>
            </a:r>
            <a:r>
              <a:rPr lang="pt-BR" sz="1600" dirty="0" err="1" smtClean="0"/>
              <a:t>neanderthal</a:t>
            </a:r>
            <a:r>
              <a:rPr lang="pt-BR" sz="1600" dirty="0" smtClean="0"/>
              <a:t> e 8 humanos modernos para avaliar a distancia filogenética relativa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505" y="2107913"/>
            <a:ext cx="8034337" cy="4218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868" y="2107913"/>
            <a:ext cx="6033122" cy="39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2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Genômica Comparativa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4696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Uma nova hipótese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048" y="763754"/>
            <a:ext cx="5539427" cy="5175745"/>
          </a:xfrm>
        </p:spPr>
        <p:txBody>
          <a:bodyPr/>
          <a:lstStyle/>
          <a:p>
            <a:pPr algn="just"/>
            <a:r>
              <a:rPr lang="pt-BR" dirty="0" err="1" smtClean="0"/>
              <a:t>Tettelin</a:t>
            </a:r>
            <a:r>
              <a:rPr lang="pt-BR" dirty="0" smtClean="0"/>
              <a:t> et al (2005) e </a:t>
            </a:r>
            <a:r>
              <a:rPr lang="pt-BR" dirty="0" err="1" smtClean="0"/>
              <a:t>Medini</a:t>
            </a:r>
            <a:r>
              <a:rPr lang="pt-BR" dirty="0" smtClean="0"/>
              <a:t> et al (2005) utilizam e definem o termo PANGENONA</a:t>
            </a:r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algn="ctr"/>
            <a:r>
              <a:rPr lang="pt-BR" dirty="0" smtClean="0"/>
              <a:t>“Conjunto de todos os genes de uma espécie  [todas as cepas de uma </a:t>
            </a:r>
            <a:r>
              <a:rPr lang="pt-BR" dirty="0" err="1" smtClean="0"/>
              <a:t>clado</a:t>
            </a:r>
            <a:r>
              <a:rPr lang="pt-BR" dirty="0" smtClean="0"/>
              <a:t>]”</a:t>
            </a:r>
            <a:endParaRPr lang="pt-BR" dirty="0"/>
          </a:p>
        </p:txBody>
      </p:sp>
      <p:pic>
        <p:nvPicPr>
          <p:cNvPr id="2050" name="Picture 2" descr="Image result for Herve Tette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35" y="763754"/>
            <a:ext cx="18669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41465" y="2871126"/>
            <a:ext cx="1763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Herve</a:t>
            </a:r>
            <a:r>
              <a:rPr lang="pt-BR" dirty="0" smtClean="0"/>
              <a:t> </a:t>
            </a:r>
            <a:r>
              <a:rPr lang="pt-BR" dirty="0" err="1" smtClean="0"/>
              <a:t>Tettelin</a:t>
            </a:r>
            <a:endParaRPr lang="pt-BR" dirty="0"/>
          </a:p>
        </p:txBody>
      </p:sp>
      <p:pic>
        <p:nvPicPr>
          <p:cNvPr id="2052" name="Picture 4" descr="Image result for Duccio Medin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r="53115" b="25768"/>
          <a:stretch/>
        </p:blipFill>
        <p:spPr bwMode="auto">
          <a:xfrm>
            <a:off x="9841832" y="3424428"/>
            <a:ext cx="2158212" cy="20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038014" y="5430750"/>
            <a:ext cx="1763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Duccio</a:t>
            </a:r>
            <a:r>
              <a:rPr lang="pt-BR" dirty="0" smtClean="0"/>
              <a:t> </a:t>
            </a:r>
            <a:r>
              <a:rPr lang="pt-BR" dirty="0" err="1" smtClean="0"/>
              <a:t>Medini</a:t>
            </a:r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3869268" y="3537284"/>
            <a:ext cx="2808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PAN</a:t>
            </a:r>
            <a:endParaRPr lang="pt-BR" sz="80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1747" y="3525251"/>
            <a:ext cx="3706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 smtClean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Genoma</a:t>
            </a:r>
            <a:endParaRPr lang="pt-BR" sz="8000" dirty="0">
              <a:solidFill>
                <a:schemeClr val="accent1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2391" y="3055792"/>
            <a:ext cx="1832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(do grego “tudo” </a:t>
            </a:r>
          </a:p>
          <a:p>
            <a:pPr algn="ctr"/>
            <a:r>
              <a:rPr lang="pt-BR" dirty="0" smtClean="0"/>
              <a:t>ou “completo”)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620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e’?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Campo de pesquisa biológica que são usadas uma variedade de ferramentas para comparar as sequências completas do genoma de diferentes espécies.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/>
              <a:t>Ao comparar características que definem vários organismos, podemos identificar regiões de similaridade e diferença.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7526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Por que comparar genomas?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407294"/>
            <a:ext cx="7697892" cy="29988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Desde que os primeiros genomas começaram a ser produzidos na década de 90, percebemos que a informação de um único genoma era difícil de ser analisada separadamente.  </a:t>
            </a:r>
          </a:p>
          <a:p>
            <a:pPr algn="just"/>
            <a:endParaRPr lang="pt-BR" dirty="0"/>
          </a:p>
          <a:p>
            <a:pPr marL="0" indent="0" algn="just">
              <a:buNone/>
            </a:pPr>
            <a:r>
              <a:rPr lang="pt-BR" dirty="0"/>
              <a:t>Um exemplo que retrata bem esta perspectiva tem relação com a evolução do sistema nervoso em primatas.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02" y="2935610"/>
            <a:ext cx="5170423" cy="392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144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Paradoxo do valor C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2281" y="184516"/>
            <a:ext cx="6076199" cy="647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53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Ancestralidade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740" y="858621"/>
            <a:ext cx="7471025" cy="513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264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Benefícios da Genômica Comparativa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Identificar sequências de DNA que foram "conservadas“;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/>
              <a:t>Identificar genes essenciais à vida e destaca sinais </a:t>
            </a:r>
            <a:r>
              <a:rPr lang="pt-BR" dirty="0" err="1"/>
              <a:t>genômicos</a:t>
            </a:r>
            <a:r>
              <a:rPr lang="pt-BR" dirty="0"/>
              <a:t> que controlam a função dos genes em muitas espécies;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pt-BR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/>
              <a:t>Fornece uma ferramenta poderosa para o estudo da evolução;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pt-BR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/>
              <a:t>À medida que a tecnologia de sequenciamento de DNA se torna mais poderosa e mais barata, a genômica comparativa encontra aplicações mais amplas na agricultura, biotecnologia e zoologia como uma ferramenta para separar as diferenças sutis entre as espécies animais.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9697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96" y="0"/>
            <a:ext cx="6868244" cy="686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1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Como os genomas são comparados?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2949152" cy="4860912"/>
          </a:xfrm>
        </p:spPr>
        <p:txBody>
          <a:bodyPr/>
          <a:lstStyle/>
          <a:p>
            <a:r>
              <a:rPr lang="pt-BR" dirty="0"/>
              <a:t>Uma comparação simples das características gerais dos genomas, como tamanho do genoma, número de genes e número de cromossomos, apresenta um ponto de entrada na análise genômica comparativa.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20" y="1123837"/>
            <a:ext cx="494347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608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Resultados obtidos com genômica comparativa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Um estudo descobriu que cerca de 60% dos genes são conservados entre moscas da fruta e humanos, o que significa que os dois organismos parecem compartilhar um conjunto principal de genes. 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Dois terços dos genes humanos conhecidos por estarem envolvidos no câncer têm contrapartes na mosca da fruta.</a:t>
            </a:r>
          </a:p>
        </p:txBody>
      </p:sp>
    </p:spTree>
    <p:extLst>
      <p:ext uri="{BB962C8B-B14F-4D97-AF65-F5344CB8AC3E}">
        <p14:creationId xmlns:p14="http://schemas.microsoft.com/office/powerpoint/2010/main" val="3579406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Resultados obtidos com genômica comparativa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Uma análise genômica comparativa de seis espécies de levedura levou os cientistas a revisar significativamente seu catálogo inicial de genes de levedura e a prever um novo conjunto de elementos funcionais que desempenham um papel na regulação da atividade do genoma, não apenas na levedura, mas em muitas espécies.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Comparações de quase 50 genomas de espécies de aves revelaram uma rede de genes subjacente ao canto em aves e que pode ter um papel importante na fala e na linguagem humanas.</a:t>
            </a:r>
          </a:p>
        </p:txBody>
      </p:sp>
    </p:spTree>
    <p:extLst>
      <p:ext uri="{BB962C8B-B14F-4D97-AF65-F5344CB8AC3E}">
        <p14:creationId xmlns:p14="http://schemas.microsoft.com/office/powerpoint/2010/main" val="1534446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Resultados obtidos com genômica comparativa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Pesquisadores que estudam a produção de leite mapearam genes que aumentam a produção de leite com alto teor de gordura em vacas, resultando em níveis mais altos de produção e potencialmente em um impacto econômico significativo. 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Os cientistas descobriram genes que aumentam o número de músculos no gado em duas partes; eles encontraram os mesmos genes em cães de corrida.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250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Experimento com </a:t>
            </a:r>
            <a:r>
              <a:rPr lang="pt-BR" i="1" dirty="0" err="1" smtClean="0"/>
              <a:t>Streptococcus</a:t>
            </a:r>
            <a:r>
              <a:rPr lang="pt-BR" i="1" dirty="0" smtClean="0"/>
              <a:t> </a:t>
            </a:r>
            <a:r>
              <a:rPr lang="pt-BR" i="1" dirty="0" err="1" smtClean="0"/>
              <a:t>agalactiae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0148" y="438796"/>
            <a:ext cx="4618068" cy="2067503"/>
          </a:xfrm>
        </p:spPr>
        <p:txBody>
          <a:bodyPr/>
          <a:lstStyle/>
          <a:p>
            <a:pPr algn="just"/>
            <a:r>
              <a:rPr lang="pt-BR" dirty="0" smtClean="0"/>
              <a:t>Bactéria gram-positiva presente na flora gastrointestinal humana;</a:t>
            </a:r>
          </a:p>
          <a:p>
            <a:pPr algn="just"/>
            <a:r>
              <a:rPr lang="pt-BR" dirty="0" smtClean="0"/>
              <a:t>Possui virulência baixa, mas esta associada a diversas infecções neonatais.</a:t>
            </a:r>
            <a:endParaRPr lang="pt-BR" dirty="0"/>
          </a:p>
        </p:txBody>
      </p:sp>
      <p:pic>
        <p:nvPicPr>
          <p:cNvPr id="3074" name="Picture 2" descr="Image result for streptococcus agalacti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410" y="188043"/>
            <a:ext cx="2791328" cy="25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832" y="2757054"/>
            <a:ext cx="4941636" cy="39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Resultados obtidos com genômica comparativa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Nos últimos anos, pesquisadores do programa intramural do Instituto Nacional de Pesquisa do Genoma Humano (NHGRI) também estudaram a genômica de vários tipos de câncer em cães, incluindo cânceres comuns e outras doenças, para tentar desenvolver novas ideias sobre a forma humana da doença.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Em outros estudos, os pesquisadores da NHGRI estão comparando como os genes afetam a forma e o tamanho do corpo em cães para entender melhor o crescimento e o desenvolvimento.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5292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Genômica Comparativa em Procariotos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Bactérias e </a:t>
            </a:r>
            <a:r>
              <a:rPr lang="pt-BR" dirty="0" err="1"/>
              <a:t>arquéias</a:t>
            </a:r>
            <a:r>
              <a:rPr lang="pt-BR" dirty="0"/>
              <a:t>, conhecidas coletivamente como procariotos, têm genomas em geral muito menores que os dos eucariotos;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 arquitetura dos genes carece da estrutura </a:t>
            </a:r>
            <a:r>
              <a:rPr lang="pt-BR" dirty="0" err="1"/>
              <a:t>íntron-éxon</a:t>
            </a:r>
            <a:r>
              <a:rPr lang="pt-BR" dirty="0"/>
              <a:t> dos genes eucarióticos (com uma exceção ocasional);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Abundância de dados para genomas procarióticos e que eles são mais fáceis de estudar do que os genomas eucarióticos mais complexos.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5618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Genômica Comparativa em Eucariotos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Nos eucariotos que pensávamos serem mais complexos já se observou um maior número e maior complexidade de </a:t>
            </a:r>
            <a:r>
              <a:rPr lang="pt-BR" dirty="0" err="1"/>
              <a:t>íntrons</a:t>
            </a:r>
            <a:r>
              <a:rPr lang="pt-BR" dirty="0"/>
              <a:t>, sequências repetitivas, elementos transponíveis e oriundos de transferência lateral ou mesmo de </a:t>
            </a:r>
            <a:r>
              <a:rPr lang="pt-BR" dirty="0" err="1"/>
              <a:t>micro-RNAs</a:t>
            </a:r>
            <a:r>
              <a:rPr lang="pt-BR" dirty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pt-BR" dirty="0" err="1"/>
              <a:t>Splicing</a:t>
            </a:r>
            <a:r>
              <a:rPr lang="pt-BR" dirty="0"/>
              <a:t>-alternativo que podem fazer com que um único gene com vários </a:t>
            </a:r>
            <a:r>
              <a:rPr lang="pt-BR" dirty="0" err="1"/>
              <a:t>éxons</a:t>
            </a:r>
            <a:r>
              <a:rPr lang="pt-BR" dirty="0"/>
              <a:t> produza centenas a milhares de proteínas diferentes.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99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Anotação Comparativa de Genomas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328670"/>
            <a:ext cx="7315200" cy="1590334"/>
          </a:xfrm>
        </p:spPr>
        <p:txBody>
          <a:bodyPr/>
          <a:lstStyle/>
          <a:p>
            <a:pPr algn="just"/>
            <a:r>
              <a:rPr lang="pt-BR" dirty="0" smtClean="0"/>
              <a:t>Cada vez mais novos genomas são classificados como filogeneticamente próximos a genomas previamente anotados, permitindo uma anotação comparativa entre genomas.</a:t>
            </a: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43" y="1919004"/>
            <a:ext cx="6572250" cy="4124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005" y="1837700"/>
            <a:ext cx="6757987" cy="46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Programas usados em Genômica Comparativa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pt-BR" dirty="0"/>
              <a:t>O IMG / M possui uma interface da web que permite a fácil recuperação de dados do genoma de seu data </a:t>
            </a:r>
            <a:r>
              <a:rPr lang="pt-BR" dirty="0" err="1"/>
              <a:t>warehouse</a:t>
            </a:r>
            <a:r>
              <a:rPr lang="pt-BR" dirty="0"/>
              <a:t>. </a:t>
            </a:r>
          </a:p>
          <a:p>
            <a:pPr algn="just"/>
            <a:endParaRPr lang="pt-BR" dirty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Fornece várias ferramentas para analisá-los e visualizá-los, por exemplo, os usuários podem procurar genes junto com seus </a:t>
            </a:r>
            <a:r>
              <a:rPr lang="pt-BR" dirty="0" err="1"/>
              <a:t>ortólogos</a:t>
            </a:r>
            <a:r>
              <a:rPr lang="pt-BR" dirty="0"/>
              <a:t> </a:t>
            </a:r>
            <a:r>
              <a:rPr lang="pt-BR" dirty="0" err="1"/>
              <a:t>pré</a:t>
            </a:r>
            <a:r>
              <a:rPr lang="pt-BR" dirty="0"/>
              <a:t>-computados em um grupo de genoma. </a:t>
            </a:r>
          </a:p>
          <a:p>
            <a:pPr algn="just"/>
            <a:endParaRPr lang="pt-BR" dirty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Suporta análises filogenéticas abrangentes.</a:t>
            </a: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564" y="5106166"/>
            <a:ext cx="6858608" cy="87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5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pt-BR" dirty="0"/>
              <a:t>Seu principal objetivo é fornecer aos usuários uma solução integrada para suportar análises funcionais de dados </a:t>
            </a:r>
            <a:r>
              <a:rPr lang="pt-BR" dirty="0" err="1"/>
              <a:t>genômicos</a:t>
            </a:r>
            <a:r>
              <a:rPr lang="pt-BR" dirty="0"/>
              <a:t> usando abordagens filogenéticas, como navegação em árvore. </a:t>
            </a:r>
          </a:p>
          <a:p>
            <a:pPr algn="just"/>
            <a:endParaRPr lang="pt-BR" dirty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Integração de dados de expressão de </a:t>
            </a:r>
            <a:r>
              <a:rPr lang="pt-BR" dirty="0" err="1"/>
              <a:t>microarray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48" y="4998962"/>
            <a:ext cx="3960440" cy="98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43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pt-BR" dirty="0"/>
              <a:t>A principal característica é o agrupamento de genes de genomas selecionados em grupos homólogos, os resultados são apresentados principalmente como tabelas de agrupamentos de genes </a:t>
            </a:r>
            <a:r>
              <a:rPr lang="pt-BR" dirty="0" err="1"/>
              <a:t>ortólogos</a:t>
            </a:r>
            <a:r>
              <a:rPr lang="pt-BR" dirty="0"/>
              <a:t>. </a:t>
            </a:r>
          </a:p>
          <a:p>
            <a:pPr marL="0" indent="0" algn="just">
              <a:buNone/>
            </a:pPr>
            <a:endParaRPr lang="pt-BR" dirty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Representam o genoma </a:t>
            </a:r>
            <a:r>
              <a:rPr lang="pt-BR" dirty="0" err="1"/>
              <a:t>pan</a:t>
            </a:r>
            <a:r>
              <a:rPr lang="pt-BR" dirty="0"/>
              <a:t> do conjunto de genoma selecionado, outros subconjuntos </a:t>
            </a:r>
            <a:r>
              <a:rPr lang="pt-BR" dirty="0" err="1"/>
              <a:t>genômicos</a:t>
            </a:r>
            <a:r>
              <a:rPr lang="pt-BR" dirty="0"/>
              <a:t>, como o genoma principal ou os genes </a:t>
            </a:r>
            <a:r>
              <a:rPr lang="pt-BR" dirty="0" err="1"/>
              <a:t>singleton</a:t>
            </a:r>
            <a:r>
              <a:rPr lang="pt-BR" dirty="0"/>
              <a:t>, também estão disponíveis.</a:t>
            </a:r>
          </a:p>
          <a:p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636" y="5132174"/>
            <a:ext cx="4176464" cy="118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6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pt-BR" dirty="0"/>
              <a:t>A ideia básica do </a:t>
            </a:r>
            <a:r>
              <a:rPr lang="pt-BR" dirty="0" err="1"/>
              <a:t>Roary</a:t>
            </a:r>
            <a:r>
              <a:rPr lang="pt-BR" dirty="0"/>
              <a:t> é executar a filtragem e o agrupamento de sequências antes de um BLAST com as  comparações.</a:t>
            </a:r>
          </a:p>
          <a:p>
            <a:pPr algn="just"/>
            <a:endParaRPr lang="pt-BR" dirty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 Gera resultados tabulares e vários scripts de linha de comando que geram visualizações de resultados, como árvores de genes e genes principais, contando o gráfico dessas tabelas.</a:t>
            </a:r>
          </a:p>
          <a:p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93" y="4958257"/>
            <a:ext cx="49339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6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pt-BR" dirty="0"/>
              <a:t>Gera previsões precisas de </a:t>
            </a:r>
            <a:r>
              <a:rPr lang="pt-BR" dirty="0" err="1"/>
              <a:t>ortólogos</a:t>
            </a:r>
            <a:r>
              <a:rPr lang="pt-BR" dirty="0"/>
              <a:t> entre duas espécies em escala genômica, usando um genoma de grupo externo como referência. </a:t>
            </a:r>
          </a:p>
          <a:p>
            <a:pPr marL="0" indent="0" algn="just">
              <a:buNone/>
            </a:pPr>
            <a:endParaRPr lang="pt-BR" dirty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Permite aos usuários consultar </a:t>
            </a:r>
            <a:r>
              <a:rPr lang="pt-BR" dirty="0" err="1"/>
              <a:t>ortólogos</a:t>
            </a:r>
            <a:r>
              <a:rPr lang="pt-BR" dirty="0"/>
              <a:t> com facilidade em um conjunto de genoma selecionado.</a:t>
            </a:r>
          </a:p>
          <a:p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55" y="4935588"/>
            <a:ext cx="45434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4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pt-BR" dirty="0"/>
              <a:t>Plataforma em nuvem que armazena o gene 16S </a:t>
            </a:r>
            <a:r>
              <a:rPr lang="pt-BR" dirty="0" err="1"/>
              <a:t>rRNA</a:t>
            </a:r>
            <a:r>
              <a:rPr lang="pt-BR" dirty="0"/>
              <a:t> público , bem como dados de todo o genoma, e se concentra nos recursos de análise genômica e taxonômica comparativa microbiana .</a:t>
            </a:r>
          </a:p>
          <a:p>
            <a:pPr algn="just"/>
            <a:endParaRPr lang="pt-BR" dirty="0"/>
          </a:p>
          <a:p>
            <a:pPr algn="just">
              <a:buFont typeface="Wingdings" pitchFamily="2" charset="2"/>
              <a:buChar char="ü"/>
            </a:pPr>
            <a:r>
              <a:rPr lang="pt-BR" dirty="0" err="1"/>
              <a:t>Pré</a:t>
            </a:r>
            <a:r>
              <a:rPr lang="pt-BR" dirty="0"/>
              <a:t>-calcula muitas propriedades genômicas, por exemplo, tamanho do genoma , conteúdo de GC , genoma </a:t>
            </a:r>
            <a:r>
              <a:rPr lang="pt-BR" dirty="0" err="1"/>
              <a:t>pan</a:t>
            </a:r>
            <a:r>
              <a:rPr lang="pt-BR" dirty="0"/>
              <a:t> e core, grupos </a:t>
            </a:r>
            <a:r>
              <a:rPr lang="pt-BR" dirty="0" err="1"/>
              <a:t>ortólogos</a:t>
            </a:r>
            <a:r>
              <a:rPr lang="pt-BR" dirty="0"/>
              <a:t> para cada conjunto </a:t>
            </a:r>
            <a:r>
              <a:rPr lang="pt-BR" dirty="0" err="1"/>
              <a:t>genômico</a:t>
            </a:r>
            <a:r>
              <a:rPr lang="pt-BR" dirty="0"/>
              <a:t> comparativo.</a:t>
            </a:r>
          </a:p>
          <a:p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90" y="5142859"/>
            <a:ext cx="2628756" cy="84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0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Experimento com </a:t>
            </a:r>
            <a:r>
              <a:rPr lang="pt-BR" i="1" dirty="0" err="1" smtClean="0"/>
              <a:t>Streptococcus</a:t>
            </a:r>
            <a:r>
              <a:rPr lang="pt-BR" i="1" dirty="0" smtClean="0"/>
              <a:t> </a:t>
            </a:r>
            <a:r>
              <a:rPr lang="pt-BR" i="1" dirty="0" err="1" smtClean="0"/>
              <a:t>agalactiae</a:t>
            </a:r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275" y="115804"/>
            <a:ext cx="4234186" cy="3156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275" y="3469266"/>
            <a:ext cx="4234186" cy="2956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31461" y="240632"/>
            <a:ext cx="391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Novos termos: Genoma “Central” (Core), Genoma Acessório + Genes individuo-específicos</a:t>
            </a:r>
            <a:r>
              <a:rPr lang="pt-BR" dirty="0"/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8642848" y="2049126"/>
            <a:ext cx="1852863" cy="1750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/>
          <p:cNvSpPr/>
          <p:nvPr/>
        </p:nvSpPr>
        <p:spPr>
          <a:xfrm>
            <a:off x="8642848" y="2049126"/>
            <a:ext cx="1852863" cy="17505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445" y="1946943"/>
            <a:ext cx="2638425" cy="25717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782">
            <a:off x="8399966" y="1809651"/>
            <a:ext cx="2771775" cy="25336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537174" y="4220934"/>
            <a:ext cx="202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Acessório</a:t>
            </a:r>
            <a:endParaRPr lang="pt-BR" dirty="0"/>
          </a:p>
        </p:txBody>
      </p:sp>
      <p:cxnSp>
        <p:nvCxnSpPr>
          <p:cNvPr id="22" name="Elbow Connector 21"/>
          <p:cNvCxnSpPr>
            <a:stCxn id="21" idx="0"/>
          </p:cNvCxnSpPr>
          <p:nvPr/>
        </p:nvCxnSpPr>
        <p:spPr>
          <a:xfrm rot="5400000" flipH="1" flipV="1">
            <a:off x="8701755" y="3567503"/>
            <a:ext cx="503433" cy="803430"/>
          </a:xfrm>
          <a:prstGeom prst="bentConnector2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95711" y="1864460"/>
            <a:ext cx="1552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CORE</a:t>
            </a:r>
            <a:endParaRPr lang="pt-BR" dirty="0"/>
          </a:p>
        </p:txBody>
      </p:sp>
      <p:cxnSp>
        <p:nvCxnSpPr>
          <p:cNvPr id="16" name="Elbow Connector 15"/>
          <p:cNvCxnSpPr>
            <a:stCxn id="10" idx="2"/>
          </p:cNvCxnSpPr>
          <p:nvPr/>
        </p:nvCxnSpPr>
        <p:spPr>
          <a:xfrm rot="5400000">
            <a:off x="10149129" y="1984263"/>
            <a:ext cx="873091" cy="1372149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713658" y="4481774"/>
            <a:ext cx="202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Cepa-</a:t>
            </a:r>
            <a:r>
              <a:rPr lang="pt-BR" dirty="0"/>
              <a:t>específico</a:t>
            </a:r>
          </a:p>
        </p:txBody>
      </p:sp>
      <p:cxnSp>
        <p:nvCxnSpPr>
          <p:cNvPr id="18" name="Elbow Connector 17"/>
          <p:cNvCxnSpPr>
            <a:stCxn id="14" idx="0"/>
          </p:cNvCxnSpPr>
          <p:nvPr/>
        </p:nvCxnSpPr>
        <p:spPr>
          <a:xfrm rot="16200000" flipV="1">
            <a:off x="10193096" y="3946629"/>
            <a:ext cx="503432" cy="566857"/>
          </a:xfrm>
          <a:prstGeom prst="bentConnector2">
            <a:avLst/>
          </a:prstGeom>
          <a:ln w="28575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5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1" grpId="0"/>
      <p:bldP spid="10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pt-BR" dirty="0" err="1"/>
              <a:t>OrthoMCL</a:t>
            </a:r>
            <a:r>
              <a:rPr lang="pt-BR" dirty="0"/>
              <a:t> é um algoritmo em escala de genoma para agrupar sequências de proteínas </a:t>
            </a:r>
            <a:r>
              <a:rPr lang="pt-BR" dirty="0" err="1" smtClean="0"/>
              <a:t>ortologas</a:t>
            </a:r>
            <a:r>
              <a:rPr lang="pt-BR" dirty="0"/>
              <a:t>. Ele fornece não apenas grupos compartilhados por duas ou mais espécies / genomas, mas também grupos que representam famílias de expansão de genes específicos de espécies.</a:t>
            </a:r>
          </a:p>
          <a:p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612" y="4828453"/>
            <a:ext cx="4283281" cy="115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68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6316" y="864108"/>
            <a:ext cx="2858152" cy="5120640"/>
          </a:xfrm>
        </p:spPr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pt-BR" dirty="0" err="1" smtClean="0"/>
              <a:t>Get_Homologues</a:t>
            </a:r>
            <a:endParaRPr lang="pt-BR" dirty="0"/>
          </a:p>
          <a:p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94" y="404664"/>
            <a:ext cx="4075929" cy="452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94" y="4940162"/>
            <a:ext cx="4233571" cy="154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6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pic>
        <p:nvPicPr>
          <p:cNvPr id="8" name="Imagem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1391736"/>
            <a:ext cx="8130766" cy="40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5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22" y="1123837"/>
            <a:ext cx="7874679" cy="540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2351" y="502920"/>
            <a:ext cx="610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Exemplos de Comparações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92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pic>
        <p:nvPicPr>
          <p:cNvPr id="5" name="Imagem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1503997"/>
            <a:ext cx="731520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pt-BR" dirty="0"/>
              <a:t>Plataforma de bioinformática para a análise funcional de conjuntos de dados </a:t>
            </a:r>
            <a:r>
              <a:rPr lang="pt-BR" dirty="0" err="1"/>
              <a:t>genômicos</a:t>
            </a:r>
            <a:r>
              <a:rPr lang="pt-BR" dirty="0"/>
              <a:t>.</a:t>
            </a:r>
          </a:p>
          <a:p>
            <a:pPr algn="just"/>
            <a:endParaRPr lang="pt-BR" dirty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Permite obter insights biológicos de maneira rápida e fácil - mesmo para genomas completamente novos.</a:t>
            </a:r>
          </a:p>
          <a:p>
            <a:pPr algn="just"/>
            <a:endParaRPr lang="pt-BR" dirty="0"/>
          </a:p>
          <a:p>
            <a:pPr algn="just">
              <a:buFont typeface="Wingdings" pitchFamily="2" charset="2"/>
              <a:buChar char="ü"/>
            </a:pPr>
            <a:r>
              <a:rPr lang="pt-BR" dirty="0"/>
              <a:t>Anotação Funcional.</a:t>
            </a:r>
          </a:p>
          <a:p>
            <a:endParaRPr lang="pt-BR" dirty="0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8" y="4962095"/>
            <a:ext cx="4680520" cy="15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0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Programas usados em Genômica Comparativa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4703292" cy="2016252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/>
              <a:t>Uma das ferramentas mais usadas no campo da pesquisa de genoma microbiano para comparações de genoma em larga escala e estudos filogenéticos com base no sequenciamento de genoma inteiro;</a:t>
            </a:r>
          </a:p>
          <a:p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60" y="0"/>
            <a:ext cx="3097769" cy="232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28" y="2880360"/>
            <a:ext cx="7056784" cy="370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47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Genoma Mínimo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sz="2400" dirty="0"/>
              <a:t>Qual seria o tamanho mínimo possível para um genoma?</a:t>
            </a:r>
          </a:p>
          <a:p>
            <a:pPr algn="just"/>
            <a:endParaRPr lang="pt-BR" sz="2400" dirty="0"/>
          </a:p>
          <a:p>
            <a:pPr marL="0" indent="0" algn="just">
              <a:buNone/>
            </a:pPr>
            <a:r>
              <a:rPr lang="pt-BR" sz="2400" dirty="0"/>
              <a:t>    </a:t>
            </a:r>
            <a:r>
              <a:rPr lang="pt-BR" dirty="0" smtClean="0"/>
              <a:t>Estudos </a:t>
            </a:r>
            <a:r>
              <a:rPr lang="pt-BR" dirty="0"/>
              <a:t>comparativos de genomas apresentados, em especial àqueles que envolvem microrganismos, não há um consenso exatamente preciso acerca deste conjunto de genes.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     </a:t>
            </a:r>
            <a:r>
              <a:rPr lang="pt-BR" dirty="0" smtClean="0"/>
              <a:t> </a:t>
            </a:r>
            <a:r>
              <a:rPr lang="pt-BR" dirty="0"/>
              <a:t>Genes primordiais importantes para o metabolismo básico de açúcares, proteínas, ácidos nucléicos e lipídeos são sempre necessários.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      </a:t>
            </a:r>
            <a:r>
              <a:rPr lang="pt-BR" dirty="0" smtClean="0"/>
              <a:t>Genomas </a:t>
            </a:r>
            <a:r>
              <a:rPr lang="pt-BR" dirty="0"/>
              <a:t>menores em tamanho codificam para um menor número de genes, tendo em vista que em média há cerca de um gene por </a:t>
            </a:r>
            <a:r>
              <a:rPr lang="pt-BR" dirty="0" err="1"/>
              <a:t>kilobase</a:t>
            </a:r>
            <a:r>
              <a:rPr lang="pt-BR" dirty="0"/>
              <a:t> (1000 bases) de um DNA procariótico, organismos com menores estruturas cromossômicas tenderão a apresentar menor número de sequências codificadoras.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6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Genes hipotéticos e conservados hipotéticos 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pt-BR" dirty="0"/>
              <a:t>Representam cerca de 50% de todos os genes preditos nos primeiros genomas sequenciados e hoje estão em números cada vez menores, dado o ganho de conhecimento biológico acerca destas sequências.</a:t>
            </a:r>
          </a:p>
          <a:p>
            <a:pPr algn="just"/>
            <a:endParaRPr lang="pt-BR" dirty="0"/>
          </a:p>
          <a:p>
            <a:pPr algn="just">
              <a:buFont typeface="Wingdings" pitchFamily="2" charset="2"/>
              <a:buChar char="Ø"/>
            </a:pPr>
            <a:r>
              <a:rPr lang="pt-BR" dirty="0"/>
              <a:t>Quando um suposto gene hipotético passa a ser encontrado com alto nível de identidade e similaridade em outros genomas, então a classificação de gene hipotético muda para conservado hipotético. </a:t>
            </a:r>
          </a:p>
          <a:p>
            <a:pPr algn="just"/>
            <a:endParaRPr lang="pt-BR" dirty="0"/>
          </a:p>
          <a:p>
            <a:pPr algn="just">
              <a:buFont typeface="Wingdings" pitchFamily="2" charset="2"/>
              <a:buChar char="Ø"/>
            </a:pPr>
            <a:r>
              <a:rPr lang="pt-BR" dirty="0"/>
              <a:t>Estes genes conservados podem retratar um ancestral comum, ou mesmo eventos derivados de herança gênica lateral.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72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8427" r="8438"/>
          <a:stretch/>
        </p:blipFill>
        <p:spPr bwMode="auto">
          <a:xfrm>
            <a:off x="2456519" y="460668"/>
            <a:ext cx="7436058" cy="488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4"/>
          <p:cNvSpPr/>
          <p:nvPr/>
        </p:nvSpPr>
        <p:spPr>
          <a:xfrm>
            <a:off x="1710052" y="5597952"/>
            <a:ext cx="89289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Resumo figurativo das principais atividades metabólicas de </a:t>
            </a:r>
            <a:r>
              <a:rPr lang="pt-BR" sz="1400" dirty="0" err="1"/>
              <a:t>Phytoplasma</a:t>
            </a:r>
            <a:r>
              <a:rPr lang="pt-BR" sz="1400" dirty="0"/>
              <a:t> usando como base as informações genômicas. Observe que um considerável número de genes codifica para receptores e transportadores de membrana, </a:t>
            </a:r>
            <a:r>
              <a:rPr lang="pt-BR" sz="1400" dirty="0"/>
              <a:t>responsáveis </a:t>
            </a:r>
            <a:r>
              <a:rPr lang="pt-BR" sz="1400" dirty="0"/>
              <a:t>pela internalização de moléculas essenciais à sua sobrevivência e cuja síntese é impossibilitada pela ausência de genes específicos. O caso mais curioso retrata a presença de um complexo </a:t>
            </a:r>
            <a:r>
              <a:rPr lang="pt-BR" sz="1400" dirty="0" err="1"/>
              <a:t>ATPsintase</a:t>
            </a:r>
            <a:r>
              <a:rPr lang="pt-BR" sz="1400" dirty="0"/>
              <a:t> que utiliza o prótons do interior da célula vegetal para promover a síntese de ATP no interior da bactéria.</a:t>
            </a:r>
          </a:p>
        </p:txBody>
      </p:sp>
    </p:spTree>
    <p:extLst>
      <p:ext uri="{BB962C8B-B14F-4D97-AF65-F5344CB8AC3E}">
        <p14:creationId xmlns:p14="http://schemas.microsoft.com/office/powerpoint/2010/main" val="24173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Experimento com </a:t>
            </a:r>
            <a:r>
              <a:rPr lang="pt-BR" i="1" dirty="0" err="1" smtClean="0"/>
              <a:t>Streptococcus</a:t>
            </a:r>
            <a:r>
              <a:rPr lang="pt-BR" i="1" dirty="0" smtClean="0"/>
              <a:t> </a:t>
            </a:r>
            <a:r>
              <a:rPr lang="pt-BR" i="1" dirty="0" err="1" smtClean="0"/>
              <a:t>agalactiae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0148" y="438796"/>
            <a:ext cx="4618068" cy="2067503"/>
          </a:xfrm>
        </p:spPr>
        <p:txBody>
          <a:bodyPr/>
          <a:lstStyle/>
          <a:p>
            <a:pPr algn="just"/>
            <a:r>
              <a:rPr lang="pt-BR" dirty="0" smtClean="0"/>
              <a:t>As cepas avaliadas de </a:t>
            </a:r>
            <a:r>
              <a:rPr lang="pt-BR" i="1" dirty="0" smtClean="0"/>
              <a:t>S. </a:t>
            </a:r>
            <a:r>
              <a:rPr lang="pt-BR" i="1" dirty="0" err="1" smtClean="0"/>
              <a:t>agalactiae</a:t>
            </a:r>
            <a:r>
              <a:rPr lang="pt-BR" i="1" dirty="0" smtClean="0"/>
              <a:t> </a:t>
            </a:r>
            <a:r>
              <a:rPr lang="pt-BR" dirty="0" smtClean="0"/>
              <a:t>apresentam por volta de 80% de genoma central e 20% de genoma acessório e genes específicos. </a:t>
            </a:r>
            <a:endParaRPr lang="pt-BR" dirty="0"/>
          </a:p>
        </p:txBody>
      </p:sp>
      <p:pic>
        <p:nvPicPr>
          <p:cNvPr id="3074" name="Picture 2" descr="Image result for streptococcus agalacti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410" y="188043"/>
            <a:ext cx="2791328" cy="25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03007" y="3971912"/>
            <a:ext cx="3319687" cy="1440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 smtClean="0"/>
              <a:t>A transferência horizontal de genes em procariotos e’ um processo chave de regulação </a:t>
            </a:r>
            <a:r>
              <a:rPr lang="pt-BR" dirty="0" err="1" smtClean="0"/>
              <a:t>Pangenômica</a:t>
            </a:r>
            <a:endParaRPr lang="pt-BR" dirty="0"/>
          </a:p>
        </p:txBody>
      </p:sp>
      <p:pic>
        <p:nvPicPr>
          <p:cNvPr id="9" name="Picture 4" descr="Image result for bacterial horizontal gene transf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73"/>
          <a:stretch/>
        </p:blipFill>
        <p:spPr bwMode="auto">
          <a:xfrm>
            <a:off x="7351296" y="2765664"/>
            <a:ext cx="4373928" cy="409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01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Referencias 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 err="1"/>
              <a:t>Tettelin</a:t>
            </a:r>
            <a:r>
              <a:rPr lang="pt-BR" dirty="0"/>
              <a:t> et </a:t>
            </a:r>
            <a:r>
              <a:rPr lang="pt-BR" dirty="0" smtClean="0"/>
              <a:t>al, 2005. </a:t>
            </a:r>
            <a:r>
              <a:rPr lang="en-AU" dirty="0"/>
              <a:t>Genome analysis of multiple pathogenic isolates of Streptococcus </a:t>
            </a:r>
            <a:r>
              <a:rPr lang="en-AU" dirty="0" err="1"/>
              <a:t>agalactiae</a:t>
            </a:r>
            <a:r>
              <a:rPr lang="en-AU" dirty="0"/>
              <a:t>: implications for the microbial “pan-genome”.</a:t>
            </a:r>
            <a:endParaRPr lang="pt-BR" dirty="0"/>
          </a:p>
          <a:p>
            <a:r>
              <a:rPr lang="pt-BR" dirty="0" err="1"/>
              <a:t>Medini</a:t>
            </a:r>
            <a:r>
              <a:rPr lang="pt-BR" dirty="0"/>
              <a:t> et </a:t>
            </a:r>
            <a:r>
              <a:rPr lang="pt-BR" dirty="0" smtClean="0"/>
              <a:t>al, 2005. </a:t>
            </a:r>
            <a:r>
              <a:rPr lang="en-US" dirty="0"/>
              <a:t> The microbial </a:t>
            </a:r>
            <a:r>
              <a:rPr lang="en-US" dirty="0" smtClean="0"/>
              <a:t>pan-genome.</a:t>
            </a:r>
            <a:endParaRPr lang="pt-BR" dirty="0"/>
          </a:p>
          <a:p>
            <a:r>
              <a:rPr lang="pt-BR" dirty="0"/>
              <a:t>Donatti et </a:t>
            </a:r>
            <a:r>
              <a:rPr lang="pt-BR" dirty="0" smtClean="0"/>
              <a:t>al, 2010. </a:t>
            </a:r>
            <a:r>
              <a:rPr lang="en-AU" dirty="0"/>
              <a:t>Structure and dynamics of the pan-genome of Streptococcus pneumoniae and closely related </a:t>
            </a:r>
            <a:r>
              <a:rPr lang="en-AU" dirty="0" smtClean="0"/>
              <a:t>species.</a:t>
            </a:r>
            <a:endParaRPr lang="pt-BR" dirty="0"/>
          </a:p>
          <a:p>
            <a:r>
              <a:rPr lang="pt-BR" dirty="0"/>
              <a:t>Gupta et </a:t>
            </a:r>
            <a:r>
              <a:rPr lang="pt-BR" dirty="0" smtClean="0"/>
              <a:t>al, 2015. </a:t>
            </a:r>
            <a:r>
              <a:rPr lang="en-AU" dirty="0"/>
              <a:t>Divergences in gene repertoire among the reference </a:t>
            </a:r>
            <a:r>
              <a:rPr lang="en-AU" dirty="0" err="1"/>
              <a:t>Prevotella</a:t>
            </a:r>
            <a:r>
              <a:rPr lang="en-AU" dirty="0"/>
              <a:t> genomes derived from distinct body sites of </a:t>
            </a:r>
            <a:r>
              <a:rPr lang="en-AU" dirty="0" smtClean="0"/>
              <a:t>human.</a:t>
            </a:r>
            <a:endParaRPr lang="pt-BR" dirty="0"/>
          </a:p>
          <a:p>
            <a:r>
              <a:rPr lang="pt-BR" dirty="0"/>
              <a:t>Mann et </a:t>
            </a:r>
            <a:r>
              <a:rPr lang="pt-BR" dirty="0" smtClean="0"/>
              <a:t>al, 2013. </a:t>
            </a:r>
            <a:r>
              <a:rPr lang="en-AU" dirty="0"/>
              <a:t>Comparative genomics of 12 strains of </a:t>
            </a:r>
            <a:r>
              <a:rPr lang="en-AU" dirty="0" err="1"/>
              <a:t>Erwinia</a:t>
            </a:r>
            <a:r>
              <a:rPr lang="en-AU" dirty="0"/>
              <a:t> </a:t>
            </a:r>
            <a:r>
              <a:rPr lang="en-AU" dirty="0" err="1"/>
              <a:t>amylovora</a:t>
            </a:r>
            <a:r>
              <a:rPr lang="en-AU" dirty="0"/>
              <a:t> identifies a pan-genome with a large conserved core.</a:t>
            </a:r>
            <a:endParaRPr lang="pt-BR" dirty="0"/>
          </a:p>
          <a:p>
            <a:r>
              <a:rPr lang="pt-BR" dirty="0" err="1"/>
              <a:t>Hirsch</a:t>
            </a:r>
            <a:r>
              <a:rPr lang="pt-BR" dirty="0"/>
              <a:t> et </a:t>
            </a:r>
            <a:r>
              <a:rPr lang="pt-BR" dirty="0" smtClean="0"/>
              <a:t>al, 2014. </a:t>
            </a:r>
            <a:r>
              <a:rPr lang="en-AU" dirty="0"/>
              <a:t>Insights into the maize pan-genome and pan-transcriptome.</a:t>
            </a:r>
            <a:endParaRPr lang="pt-BR" dirty="0"/>
          </a:p>
          <a:p>
            <a:r>
              <a:rPr lang="pt-BR" dirty="0" err="1"/>
              <a:t>Schatz</a:t>
            </a:r>
            <a:r>
              <a:rPr lang="pt-BR" dirty="0"/>
              <a:t> et </a:t>
            </a:r>
            <a:r>
              <a:rPr lang="pt-BR" dirty="0" smtClean="0"/>
              <a:t>al, 2014. </a:t>
            </a:r>
            <a:r>
              <a:rPr lang="en-AU" dirty="0"/>
              <a:t>Whole genome de novo assemblies of three divergent strains of rice, </a:t>
            </a:r>
            <a:r>
              <a:rPr lang="en-AU" dirty="0" err="1"/>
              <a:t>Oryza</a:t>
            </a:r>
            <a:r>
              <a:rPr lang="en-AU" dirty="0"/>
              <a:t> </a:t>
            </a:r>
            <a:r>
              <a:rPr lang="en-AU" dirty="0" err="1"/>
              <a:t>sativa</a:t>
            </a:r>
            <a:r>
              <a:rPr lang="en-AU" dirty="0"/>
              <a:t>, document novel gene space of </a:t>
            </a:r>
            <a:r>
              <a:rPr lang="en-AU" dirty="0" err="1"/>
              <a:t>aus</a:t>
            </a:r>
            <a:r>
              <a:rPr lang="en-AU" dirty="0"/>
              <a:t> and </a:t>
            </a:r>
            <a:r>
              <a:rPr lang="en-AU" dirty="0" err="1" smtClean="0"/>
              <a:t>indica</a:t>
            </a:r>
            <a:r>
              <a:rPr lang="en-AU" dirty="0" smtClean="0"/>
              <a:t>.</a:t>
            </a:r>
            <a:endParaRPr lang="pt-BR" dirty="0"/>
          </a:p>
          <a:p>
            <a:r>
              <a:rPr lang="pt-BR" dirty="0" err="1"/>
              <a:t>Sherman</a:t>
            </a:r>
            <a:r>
              <a:rPr lang="pt-BR" dirty="0"/>
              <a:t> et </a:t>
            </a:r>
            <a:r>
              <a:rPr lang="pt-BR" dirty="0" smtClean="0"/>
              <a:t>al, 2019. </a:t>
            </a:r>
            <a:r>
              <a:rPr lang="en-AU" dirty="0"/>
              <a:t> Assembly of a pan-genome from deep sequencing of 910 humans of African descent.</a:t>
            </a:r>
            <a:endParaRPr lang="pt-BR" dirty="0"/>
          </a:p>
          <a:p>
            <a:r>
              <a:rPr lang="pt-BR" dirty="0" err="1" smtClean="0"/>
              <a:t>Xiao</a:t>
            </a:r>
            <a:r>
              <a:rPr lang="pt-BR" dirty="0" smtClean="0"/>
              <a:t> </a:t>
            </a:r>
            <a:r>
              <a:rPr lang="pt-BR" dirty="0"/>
              <a:t>et </a:t>
            </a:r>
            <a:r>
              <a:rPr lang="pt-BR" dirty="0" smtClean="0"/>
              <a:t>al, 2015. </a:t>
            </a:r>
            <a:r>
              <a:rPr lang="en-AU" dirty="0"/>
              <a:t> A brief review of software tools for </a:t>
            </a:r>
            <a:r>
              <a:rPr lang="en-AU" dirty="0" err="1"/>
              <a:t>pangenomics</a:t>
            </a:r>
            <a:r>
              <a:rPr lang="en-AU" dirty="0"/>
              <a:t>.</a:t>
            </a:r>
            <a:endParaRPr lang="pt-BR" dirty="0"/>
          </a:p>
          <a:p>
            <a:r>
              <a:rPr lang="pt-BR" dirty="0"/>
              <a:t>Moreira et </a:t>
            </a:r>
            <a:r>
              <a:rPr lang="pt-BR" dirty="0" smtClean="0"/>
              <a:t>al, 2017. </a:t>
            </a:r>
            <a:r>
              <a:rPr lang="en-AU" dirty="0"/>
              <a:t>Analysis of plant pan-genomes and transcriptomes with GET_HOMOLOGUES-EST, a clustering solution for sequences of the same species.</a:t>
            </a:r>
            <a:endParaRPr lang="pt-BR" dirty="0"/>
          </a:p>
          <a:p>
            <a:r>
              <a:rPr lang="pt-BR" dirty="0" err="1"/>
              <a:t>O’Callaghan</a:t>
            </a:r>
            <a:r>
              <a:rPr lang="pt-BR" dirty="0"/>
              <a:t> et </a:t>
            </a:r>
            <a:r>
              <a:rPr lang="pt-BR" dirty="0" smtClean="0"/>
              <a:t>al, 2015. </a:t>
            </a:r>
            <a:r>
              <a:rPr lang="en-AU" dirty="0" err="1"/>
              <a:t>Pangenome</a:t>
            </a:r>
            <a:r>
              <a:rPr lang="en-AU" dirty="0"/>
              <a:t> analysis of Bifidobacterium </a:t>
            </a:r>
            <a:r>
              <a:rPr lang="en-AU" dirty="0" err="1"/>
              <a:t>longum</a:t>
            </a:r>
            <a:r>
              <a:rPr lang="en-AU" dirty="0"/>
              <a:t> and site-directed mutagenesis through by-pass of restriction-modification systems.</a:t>
            </a:r>
            <a:endParaRPr lang="pt-BR" dirty="0"/>
          </a:p>
          <a:p>
            <a:r>
              <a:rPr lang="pt-BR" dirty="0" err="1"/>
              <a:t>Zielezinski</a:t>
            </a:r>
            <a:r>
              <a:rPr lang="pt-BR" dirty="0"/>
              <a:t> et </a:t>
            </a:r>
            <a:r>
              <a:rPr lang="pt-BR" dirty="0" smtClean="0"/>
              <a:t>al, 2017. </a:t>
            </a:r>
            <a:r>
              <a:rPr lang="en-AU" dirty="0"/>
              <a:t>Alignment-free sequence comparison: benefits, applications, and tools.</a:t>
            </a:r>
            <a:endParaRPr lang="pt-BR" dirty="0"/>
          </a:p>
          <a:p>
            <a:pPr algn="just"/>
            <a:r>
              <a:rPr lang="pt-BR" dirty="0" smtClean="0"/>
              <a:t>Genômica </a:t>
            </a:r>
            <a:r>
              <a:rPr lang="pt-BR" dirty="0"/>
              <a:t>comparativa: Francisco </a:t>
            </a:r>
            <a:r>
              <a:rPr lang="pt-BR" dirty="0" err="1"/>
              <a:t>Prosdócimi</a:t>
            </a:r>
            <a:r>
              <a:rPr lang="pt-BR" dirty="0"/>
              <a:t> e Leandro Marcio Moreira (Capítulo 4);</a:t>
            </a:r>
          </a:p>
          <a:p>
            <a:pPr algn="just"/>
            <a:r>
              <a:rPr lang="pt-BR" dirty="0" err="1"/>
              <a:t>National</a:t>
            </a:r>
            <a:r>
              <a:rPr lang="pt-BR" dirty="0"/>
              <a:t>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Genome</a:t>
            </a:r>
            <a:r>
              <a:rPr lang="pt-BR" dirty="0"/>
              <a:t> </a:t>
            </a:r>
            <a:r>
              <a:rPr lang="pt-BR" dirty="0" err="1"/>
              <a:t>Research</a:t>
            </a:r>
            <a:r>
              <a:rPr lang="pt-BR" dirty="0"/>
              <a:t> </a:t>
            </a:r>
            <a:r>
              <a:rPr lang="pt-BR" dirty="0" err="1"/>
              <a:t>Institute</a:t>
            </a:r>
            <a:r>
              <a:rPr lang="pt-BR" dirty="0"/>
              <a:t>;</a:t>
            </a:r>
          </a:p>
          <a:p>
            <a:pPr algn="just"/>
            <a:r>
              <a:rPr lang="pt-BR" dirty="0" err="1"/>
              <a:t>Yu</a:t>
            </a:r>
            <a:r>
              <a:rPr lang="pt-BR" dirty="0"/>
              <a:t> et al, 2017. </a:t>
            </a:r>
            <a:r>
              <a:rPr lang="en-US" dirty="0"/>
              <a:t>A review of bioinformatics platforms for comparative genomics. Recent developments of the EDGAR 2.0 platform and its utility for taxonomic and phylogenetic studies.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03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884"/>
            <a:ext cx="1219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0968" y="4863225"/>
            <a:ext cx="7587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smtClean="0">
                <a:solidFill>
                  <a:schemeClr val="bg1"/>
                </a:solidFill>
              </a:rPr>
              <a:t>OBRIGADO!!!</a:t>
            </a:r>
            <a:endParaRPr lang="pt-BR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0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Como mensurar o tamanho do </a:t>
            </a:r>
            <a:r>
              <a:rPr lang="pt-BR" dirty="0" err="1" smtClean="0"/>
              <a:t>pangenoma</a:t>
            </a:r>
            <a:r>
              <a:rPr lang="pt-BR" dirty="0" smtClean="0"/>
              <a:t> de uma espécie?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4556452" y="791090"/>
            <a:ext cx="6424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Tamanho Populacional e Versatilidade de Nicho </a:t>
            </a:r>
            <a:endParaRPr lang="pt-BR" sz="3200" dirty="0"/>
          </a:p>
        </p:txBody>
      </p:sp>
      <p:pic>
        <p:nvPicPr>
          <p:cNvPr id="6146" name="Picture 2" descr="Image result for blue macaw global distrib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488" y="2369208"/>
            <a:ext cx="20193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blue macaw global distrib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69" y="2801991"/>
            <a:ext cx="1371202" cy="203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periplaneta americana global distrib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232" y="2235774"/>
            <a:ext cx="4434146" cy="240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ghost 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73" y="4638032"/>
            <a:ext cx="2917042" cy="132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9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Pangenomas</a:t>
            </a:r>
            <a:r>
              <a:rPr lang="pt-BR" dirty="0" smtClean="0"/>
              <a:t> abertos VS </a:t>
            </a:r>
            <a:r>
              <a:rPr lang="pt-BR" dirty="0" err="1" smtClean="0"/>
              <a:t>Pangemonas</a:t>
            </a:r>
            <a:r>
              <a:rPr lang="pt-BR" dirty="0" smtClean="0"/>
              <a:t> fechados</a:t>
            </a:r>
            <a:endParaRPr lang="pt-B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2249" y="220836"/>
            <a:ext cx="5578888" cy="417686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96796" y="4673369"/>
            <a:ext cx="7169793" cy="171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 err="1" smtClean="0"/>
              <a:t>Pangenoma</a:t>
            </a:r>
            <a:r>
              <a:rPr lang="pt-BR" dirty="0" smtClean="0"/>
              <a:t> aberto = novos sequenciamentos adicionam MUITA informação / DIFICIL prever o tamanho do </a:t>
            </a:r>
            <a:r>
              <a:rPr lang="pt-BR" dirty="0" err="1" smtClean="0"/>
              <a:t>pangenoma</a:t>
            </a:r>
            <a:endParaRPr lang="pt-BR" dirty="0" smtClean="0"/>
          </a:p>
          <a:p>
            <a:pPr algn="ctr"/>
            <a:endParaRPr lang="pt-BR" dirty="0"/>
          </a:p>
          <a:p>
            <a:pPr algn="ctr"/>
            <a:r>
              <a:rPr lang="pt-BR" dirty="0" err="1" smtClean="0"/>
              <a:t>Pangenoma</a:t>
            </a:r>
            <a:r>
              <a:rPr lang="pt-BR" dirty="0" smtClean="0"/>
              <a:t> fechado = novos sequenciamentos adicionam POUCA informação / POSSIVEL prever o tamanho do </a:t>
            </a:r>
            <a:r>
              <a:rPr lang="pt-BR" dirty="0" err="1" smtClean="0"/>
              <a:t>pangenoma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569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2119</TotalTime>
  <Words>2501</Words>
  <Application>Microsoft Office PowerPoint</Application>
  <PresentationFormat>Widescreen</PresentationFormat>
  <Paragraphs>308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Corbel</vt:lpstr>
      <vt:lpstr>Courier New</vt:lpstr>
      <vt:lpstr>Impact</vt:lpstr>
      <vt:lpstr>Wingdings</vt:lpstr>
      <vt:lpstr>Wingdings 2</vt:lpstr>
      <vt:lpstr>Frame</vt:lpstr>
      <vt:lpstr>Pangenoma e Genômica Comparativa </vt:lpstr>
      <vt:lpstr>Sumario </vt:lpstr>
      <vt:lpstr>Anos 2000, a  “Era do sequenciamento”</vt:lpstr>
      <vt:lpstr>Uma nova hipótese</vt:lpstr>
      <vt:lpstr>Experimento com Streptococcus agalactiae</vt:lpstr>
      <vt:lpstr>Experimento com Streptococcus agalactiae</vt:lpstr>
      <vt:lpstr>Experimento com Streptococcus agalactiae</vt:lpstr>
      <vt:lpstr>Como mensurar o tamanho do pangenoma de uma espécie?</vt:lpstr>
      <vt:lpstr>Pangenomas abertos VS Pangemonas fechados</vt:lpstr>
      <vt:lpstr>Pangenoma fechado na pratica (Donatti et al 2010)</vt:lpstr>
      <vt:lpstr>Pangenoma fechado na pratica (Donatti et al 2010)</vt:lpstr>
      <vt:lpstr>Pangenoma fechado na pratica (Donatti et al 2010)</vt:lpstr>
      <vt:lpstr>Pangenoma aberto na pratica (Gupta et al 2015)</vt:lpstr>
      <vt:lpstr>Pangenoma aberto na pratica (Gupta et al 2015)</vt:lpstr>
      <vt:lpstr>Pangenoma aberto na pratica (Gupta et al 2015)</vt:lpstr>
      <vt:lpstr>Pangenoma aberto na pratica (Gupta et al 2015)</vt:lpstr>
      <vt:lpstr>Hora do exercício!</vt:lpstr>
      <vt:lpstr>Hora do exercício!</vt:lpstr>
      <vt:lpstr>Pangenoma de eucariotos</vt:lpstr>
      <vt:lpstr>Pangenoma de eucariotos</vt:lpstr>
      <vt:lpstr>PowerPoint Presentation</vt:lpstr>
      <vt:lpstr>Pangenoma Humano (Sherman et al 2019)</vt:lpstr>
      <vt:lpstr>Pangenoma Humano (Sherman et al 2019)</vt:lpstr>
      <vt:lpstr>Ferramentas de analise de Pangenomas</vt:lpstr>
      <vt:lpstr>Ferramentas de analise de Pangenomas</vt:lpstr>
      <vt:lpstr>Software GET_HOMO LOGUES-EST (Moreira et al 2017)</vt:lpstr>
      <vt:lpstr>Software GET_HOMO LOGUES-EST (Moreira et al 2017)</vt:lpstr>
      <vt:lpstr>Software GET_HOMO LOGUES-EST (Moreira et al 2017)</vt:lpstr>
      <vt:lpstr>Software PGAP (O’Callaghan et al 2015)</vt:lpstr>
      <vt:lpstr>Software PGAP (O’Callaghan et al 2015)</vt:lpstr>
      <vt:lpstr>Software PGAP (O’Callaghan et al 2015)</vt:lpstr>
      <vt:lpstr>Software PGAP (O’Callaghan et al 2015)</vt:lpstr>
      <vt:lpstr>Software PGAP (O’Callaghan et al 2015)</vt:lpstr>
      <vt:lpstr>Software PGAP (O’Callaghan et al 2015)</vt:lpstr>
      <vt:lpstr>Analises Alignment-free (Zielezinski et al 2017) </vt:lpstr>
      <vt:lpstr>Analises Alignment-free (Zielezinski et al 2017) </vt:lpstr>
      <vt:lpstr>Analises Alignment-free (Zielezinski et al 2017) </vt:lpstr>
      <vt:lpstr>Analises Alignment-free</vt:lpstr>
      <vt:lpstr>Genômica Comparativa</vt:lpstr>
      <vt:lpstr>O que e’?</vt:lpstr>
      <vt:lpstr>Por que comparar genomas?</vt:lpstr>
      <vt:lpstr>Paradoxo do valor C</vt:lpstr>
      <vt:lpstr>Ancestralidade</vt:lpstr>
      <vt:lpstr>Benefícios da Genômica Comparativa</vt:lpstr>
      <vt:lpstr>PowerPoint Presentation</vt:lpstr>
      <vt:lpstr>Como os genomas são comparados?</vt:lpstr>
      <vt:lpstr>Resultados obtidos com genômica comparativa</vt:lpstr>
      <vt:lpstr>Resultados obtidos com genômica comparativa</vt:lpstr>
      <vt:lpstr>Resultados obtidos com genômica comparativa</vt:lpstr>
      <vt:lpstr>Resultados obtidos com genômica comparativa</vt:lpstr>
      <vt:lpstr>Genômica Comparativa em Procariotos</vt:lpstr>
      <vt:lpstr>Genômica Comparativa em Eucariotos</vt:lpstr>
      <vt:lpstr>Anotação Comparativa de Genomas</vt:lpstr>
      <vt:lpstr>Programas usados em Genômica Comparativa</vt:lpstr>
      <vt:lpstr>Programas usados em Genômica Comparativa</vt:lpstr>
      <vt:lpstr>Programas usados em Genômica Comparativa</vt:lpstr>
      <vt:lpstr>Programas usados em Genômica Comparativa</vt:lpstr>
      <vt:lpstr>Programas usados em Genômica Comparativa</vt:lpstr>
      <vt:lpstr>Programas usados em Genômica Comparativa</vt:lpstr>
      <vt:lpstr>Programas usados em Genômica Comparativa</vt:lpstr>
      <vt:lpstr>Programas usados em Genômica Comparativa</vt:lpstr>
      <vt:lpstr>Programas usados em Genômica Comparativa</vt:lpstr>
      <vt:lpstr>Programas usados em Genômica Comparativa</vt:lpstr>
      <vt:lpstr>Programas usados em Genômica Comparativa</vt:lpstr>
      <vt:lpstr>Programas usados em Genômica Comparativa</vt:lpstr>
      <vt:lpstr>Programas usados em Genômica Comparativa</vt:lpstr>
      <vt:lpstr>Genoma Mínimo</vt:lpstr>
      <vt:lpstr>Genes hipotéticos e conservados hipotéticos </vt:lpstr>
      <vt:lpstr>PowerPoint Presentation</vt:lpstr>
      <vt:lpstr>Referencias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Pangenoma e Genômica Comparativa</dc:title>
  <dc:creator>Rafael Barty Dextro</dc:creator>
  <cp:lastModifiedBy>Rafael Barty Dextro</cp:lastModifiedBy>
  <cp:revision>68</cp:revision>
  <dcterms:created xsi:type="dcterms:W3CDTF">2019-10-09T12:16:23Z</dcterms:created>
  <dcterms:modified xsi:type="dcterms:W3CDTF">2019-10-16T19:23:39Z</dcterms:modified>
</cp:coreProperties>
</file>