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Gill Sans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6" roundtripDataSignature="AMtx7mhgmhUfH51Jpqt/iH2Kuvu0Vle2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GillSans-bold.fntdata"/><Relationship Id="rId14" Type="http://schemas.openxmlformats.org/officeDocument/2006/relationships/font" Target="fonts/GillSans-regular.fntdata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e23bc0402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g1e23bc04023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showMasterSp="0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0"/>
          <p:cNvSpPr txBox="1"/>
          <p:nvPr>
            <p:ph type="ctrTitle"/>
          </p:nvPr>
        </p:nvSpPr>
        <p:spPr>
          <a:xfrm>
            <a:off x="1219200" y="3886200"/>
            <a:ext cx="68580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Bookman Old Style"/>
              <a:buNone/>
              <a:defRPr sz="3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" type="subTitle"/>
          </p:nvPr>
        </p:nvSpPr>
        <p:spPr>
          <a:xfrm>
            <a:off x="1219200" y="5124450"/>
            <a:ext cx="6858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600"/>
              </a:spcBef>
              <a:spcAft>
                <a:spcPts val="0"/>
              </a:spcAft>
              <a:buSzPts val="1520"/>
              <a:buNone/>
              <a:defRPr sz="2000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 algn="ctr">
              <a:spcBef>
                <a:spcPts val="500"/>
              </a:spcBef>
              <a:spcAft>
                <a:spcPts val="0"/>
              </a:spcAft>
              <a:buSzPts val="1368"/>
              <a:buNone/>
              <a:defRPr/>
            </a:lvl2pPr>
            <a:lvl3pPr lvl="2" algn="ctr">
              <a:spcBef>
                <a:spcPts val="500"/>
              </a:spcBef>
              <a:spcAft>
                <a:spcPts val="0"/>
              </a:spcAft>
              <a:buSzPts val="1368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1260"/>
              <a:buNone/>
              <a:defRPr/>
            </a:lvl4pPr>
            <a:lvl5pPr lvl="4" algn="ctr">
              <a:spcBef>
                <a:spcPts val="300"/>
              </a:spcBef>
              <a:spcAft>
                <a:spcPts val="0"/>
              </a:spcAft>
              <a:buSzPts val="1260"/>
              <a:buNone/>
              <a:defRPr/>
            </a:lvl5pPr>
            <a:lvl6pPr lvl="5" algn="ctr">
              <a:spcBef>
                <a:spcPts val="300"/>
              </a:spcBef>
              <a:spcAft>
                <a:spcPts val="0"/>
              </a:spcAft>
              <a:buSzPts val="1350"/>
              <a:buNone/>
              <a:defRPr/>
            </a:lvl6pPr>
            <a:lvl7pPr lvl="6" algn="ctr">
              <a:spcBef>
                <a:spcPts val="300"/>
              </a:spcBef>
              <a:spcAft>
                <a:spcPts val="0"/>
              </a:spcAft>
              <a:buSzPts val="1350"/>
              <a:buNone/>
              <a:defRPr/>
            </a:lvl7pPr>
            <a:lvl8pPr lvl="7" algn="ctr">
              <a:spcBef>
                <a:spcPts val="300"/>
              </a:spcBef>
              <a:spcAft>
                <a:spcPts val="0"/>
              </a:spcAft>
              <a:buSzPts val="1350"/>
              <a:buNone/>
              <a:defRPr/>
            </a:lvl8pPr>
            <a:lvl9pPr lvl="8" algn="ctr">
              <a:spcBef>
                <a:spcPts val="300"/>
              </a:spcBef>
              <a:spcAft>
                <a:spcPts val="0"/>
              </a:spcAft>
              <a:buSzPts val="135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0" type="dt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0"/>
          <p:cNvSpPr txBox="1"/>
          <p:nvPr>
            <p:ph idx="11" type="ftr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2" type="sldNum"/>
          </p:nvPr>
        </p:nvSpPr>
        <p:spPr>
          <a:xfrm>
            <a:off x="1216152" y="6355080"/>
            <a:ext cx="1219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0" name="Google Shape;20;p1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1" name="Google Shape;21;p10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cap="rnd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" name="Google Shape;22;p10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3" name="Google Shape;23;p10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9"/>
          <p:cNvSpPr txBox="1"/>
          <p:nvPr>
            <p:ph idx="1" type="body"/>
          </p:nvPr>
        </p:nvSpPr>
        <p:spPr>
          <a:xfrm rot="5400000">
            <a:off x="2116836" y="-440436"/>
            <a:ext cx="4910328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89" name="Google Shape;89;p19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9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9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showMasterSp="0" type="vertTitleAndTx">
  <p:cSld name="VERTICAL_TITLE_AND_VERTICAL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95" name="Google Shape;95;p20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0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cxnSp>
        <p:nvCxnSpPr>
          <p:cNvPr id="98" name="Google Shape;98;p20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99" name="Google Shape;99;p20"/>
          <p:cNvSpPr/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00" name="Google Shape;100;p20"/>
          <p:cNvCxnSpPr/>
          <p:nvPr/>
        </p:nvCxnSpPr>
        <p:spPr>
          <a:xfrm rot="5400000">
            <a:off x="3629607" y="3201952"/>
            <a:ext cx="585216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1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showMasterSp="0" type="secHead">
  <p:cSld name="SECTION_HEADER">
    <p:bg>
      <p:bgPr>
        <a:solidFill>
          <a:schemeClr val="dk2"/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2"/>
          <p:cNvSpPr txBox="1"/>
          <p:nvPr>
            <p:ph type="title"/>
          </p:nvPr>
        </p:nvSpPr>
        <p:spPr>
          <a:xfrm>
            <a:off x="1219200" y="2971800"/>
            <a:ext cx="6858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Bookman Old Style"/>
              <a:buNone/>
              <a:defRPr b="0" sz="32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" type="body"/>
          </p:nvPr>
        </p:nvSpPr>
        <p:spPr>
          <a:xfrm>
            <a:off x="1295400" y="4267200"/>
            <a:ext cx="6781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600"/>
              </a:spcBef>
              <a:spcAft>
                <a:spcPts val="0"/>
              </a:spcAft>
              <a:buSzPts val="152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1368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SzPts val="1216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98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980"/>
              <a:buNone/>
              <a:defRPr sz="1400">
                <a:solidFill>
                  <a:schemeClr val="lt1"/>
                </a:solidFill>
              </a:defRPr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0" type="dt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1" type="ftr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2" type="sldNum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36" name="Google Shape;36;p12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7" name="Google Shape;37;p12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3"/>
          <p:cNvSpPr txBox="1"/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3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43" name="Google Shape;43;p13"/>
          <p:cNvSpPr txBox="1"/>
          <p:nvPr>
            <p:ph idx="1" type="body"/>
          </p:nvPr>
        </p:nvSpPr>
        <p:spPr>
          <a:xfrm>
            <a:off x="457200" y="1219200"/>
            <a:ext cx="4041648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2" type="body"/>
          </p:nvPr>
        </p:nvSpPr>
        <p:spPr>
          <a:xfrm>
            <a:off x="4632198" y="1216152"/>
            <a:ext cx="4041648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Bookman Old Style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" type="body"/>
          </p:nvPr>
        </p:nvSpPr>
        <p:spPr>
          <a:xfrm>
            <a:off x="457200" y="1285875"/>
            <a:ext cx="4040188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824"/>
              <a:buNone/>
              <a:defRPr b="1" sz="24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1520"/>
              <a:buNone/>
              <a:defRPr b="1" sz="2000"/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SzPts val="1368"/>
              <a:buNone/>
              <a:defRPr b="1" sz="18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1120"/>
              <a:buNone/>
              <a:defRPr b="1" sz="16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1120"/>
              <a:buNone/>
              <a:defRPr b="1" sz="1600"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2" type="body"/>
          </p:nvPr>
        </p:nvSpPr>
        <p:spPr>
          <a:xfrm>
            <a:off x="4648200" y="1295400"/>
            <a:ext cx="4041775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824"/>
              <a:buNone/>
              <a:defRPr b="1" sz="24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1520"/>
              <a:buNone/>
              <a:defRPr b="1" sz="2000"/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SzPts val="1368"/>
              <a:buNone/>
              <a:defRPr b="1" sz="18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1120"/>
              <a:buNone/>
              <a:defRPr b="1" sz="16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1120"/>
              <a:buNone/>
              <a:defRPr b="1" sz="1600"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4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52" name="Google Shape;52;p14"/>
          <p:cNvSpPr txBox="1"/>
          <p:nvPr>
            <p:ph idx="3" type="body"/>
          </p:nvPr>
        </p:nvSpPr>
        <p:spPr>
          <a:xfrm>
            <a:off x="457200" y="2133600"/>
            <a:ext cx="4038600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4" type="body"/>
          </p:nvPr>
        </p:nvSpPr>
        <p:spPr>
          <a:xfrm>
            <a:off x="4648200" y="2133600"/>
            <a:ext cx="4038600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5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5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59" name="Google Shape;59;p15"/>
          <p:cNvSpPr/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showMasterSp="0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6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cxnSp>
        <p:nvCxnSpPr>
          <p:cNvPr id="64" name="Google Shape;64;p16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65" name="Google Shape;65;p16"/>
          <p:cNvSpPr/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showMasterSp="0" type="objTx">
  <p:cSld name="OBJECT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7"/>
          <p:cNvSpPr txBox="1"/>
          <p:nvPr>
            <p:ph type="title"/>
          </p:nvPr>
        </p:nvSpPr>
        <p:spPr>
          <a:xfrm>
            <a:off x="6324600" y="304800"/>
            <a:ext cx="2514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Gill Sans"/>
              <a:buNone/>
              <a:defRPr b="1" sz="20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7"/>
          <p:cNvSpPr txBox="1"/>
          <p:nvPr>
            <p:ph idx="1" type="body"/>
          </p:nvPr>
        </p:nvSpPr>
        <p:spPr>
          <a:xfrm>
            <a:off x="6324600" y="1219200"/>
            <a:ext cx="2514600" cy="48434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37500"/>
              </a:lnSpc>
              <a:spcBef>
                <a:spcPts val="600"/>
              </a:spcBef>
              <a:spcAft>
                <a:spcPts val="0"/>
              </a:spcAft>
              <a:buSzPts val="1216"/>
              <a:buNone/>
              <a:defRPr sz="16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12"/>
              <a:buNone/>
              <a:defRPr sz="1200"/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SzPts val="760"/>
              <a:buNone/>
              <a:defRPr sz="10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630"/>
              <a:buNone/>
              <a:defRPr sz="9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630"/>
              <a:buNone/>
              <a:defRPr sz="900"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69" name="Google Shape;69;p17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cxnSp>
        <p:nvCxnSpPr>
          <p:cNvPr id="72" name="Google Shape;72;p17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73" name="Google Shape;73;p17"/>
          <p:cNvCxnSpPr/>
          <p:nvPr/>
        </p:nvCxnSpPr>
        <p:spPr>
          <a:xfrm rot="5400000">
            <a:off x="3160645" y="3324225"/>
            <a:ext cx="603504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74" name="Google Shape;74;p17"/>
          <p:cNvSpPr/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5" name="Google Shape;75;p17"/>
          <p:cNvSpPr txBox="1"/>
          <p:nvPr>
            <p:ph idx="2" type="body"/>
          </p:nvPr>
        </p:nvSpPr>
        <p:spPr>
          <a:xfrm>
            <a:off x="304800" y="304800"/>
            <a:ext cx="5715000" cy="5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5468" lvl="0" marL="45720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showMasterSp="0" type="picTx">
  <p:cSld name="PICTURE_WITH_CAPTION_TEXT">
    <p:bg>
      <p:bgPr>
        <a:solidFill>
          <a:schemeClr val="dk2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/>
          <p:nvPr>
            <p:ph type="title"/>
          </p:nvPr>
        </p:nvSpPr>
        <p:spPr>
          <a:xfrm>
            <a:off x="457200" y="500856"/>
            <a:ext cx="8229600" cy="674688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274300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Bookman Old Style"/>
              <a:buNone/>
              <a:defRPr b="0" sz="2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/>
          <p:nvPr>
            <p:ph idx="2" type="pic"/>
          </p:nvPr>
        </p:nvSpPr>
        <p:spPr>
          <a:xfrm>
            <a:off x="457200" y="1905000"/>
            <a:ext cx="8229600" cy="4270248"/>
          </a:xfrm>
          <a:prstGeom prst="rect">
            <a:avLst/>
          </a:prstGeom>
          <a:solidFill>
            <a:srgbClr val="BABABA"/>
          </a:solidFill>
          <a:ln>
            <a:noFill/>
          </a:ln>
        </p:spPr>
      </p:sp>
      <p:sp>
        <p:nvSpPr>
          <p:cNvPr id="79" name="Google Shape;79;p18"/>
          <p:cNvSpPr txBox="1"/>
          <p:nvPr>
            <p:ph idx="1" type="body"/>
          </p:nvPr>
        </p:nvSpPr>
        <p:spPr>
          <a:xfrm>
            <a:off x="457200" y="1219200"/>
            <a:ext cx="82296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064"/>
              <a:buFont typeface="Gill Sans"/>
              <a:buNone/>
              <a:defRPr sz="1400"/>
            </a:lvl1pPr>
            <a:lvl2pPr indent="-286512" lvl="1" marL="914400" algn="l">
              <a:spcBef>
                <a:spcPts val="500"/>
              </a:spcBef>
              <a:spcAft>
                <a:spcPts val="0"/>
              </a:spcAft>
              <a:buSzPts val="912"/>
              <a:buChar char="🞂"/>
              <a:defRPr sz="1200"/>
            </a:lvl2pPr>
            <a:lvl3pPr indent="-276860" lvl="2" marL="1371600" algn="l">
              <a:spcBef>
                <a:spcPts val="500"/>
              </a:spcBef>
              <a:spcAft>
                <a:spcPts val="0"/>
              </a:spcAft>
              <a:buSzPts val="760"/>
              <a:buChar char="🞂"/>
              <a:defRPr sz="1000"/>
            </a:lvl3pPr>
            <a:lvl4pPr indent="-268605" lvl="3" marL="1828800" algn="l">
              <a:spcBef>
                <a:spcPts val="400"/>
              </a:spcBef>
              <a:spcAft>
                <a:spcPts val="0"/>
              </a:spcAft>
              <a:buSzPts val="630"/>
              <a:buChar char="◻"/>
              <a:defRPr sz="900"/>
            </a:lvl4pPr>
            <a:lvl5pPr indent="-268604" lvl="4" marL="2286000" algn="l">
              <a:spcBef>
                <a:spcPts val="300"/>
              </a:spcBef>
              <a:spcAft>
                <a:spcPts val="0"/>
              </a:spcAft>
              <a:buSzPts val="630"/>
              <a:buChar char="◻"/>
              <a:defRPr sz="900"/>
            </a:lvl5pPr>
            <a:lvl6pPr indent="-314325" lvl="5" marL="27432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cxnSp>
        <p:nvCxnSpPr>
          <p:cNvPr id="83" name="Google Shape;83;p18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84" name="Google Shape;84;p18"/>
          <p:cNvSpPr/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5" name="Google Shape;85;p18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4076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  <a:defRPr b="0" i="0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39597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🞂"/>
              <a:defRPr b="0" i="0" sz="23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25119" lvl="2" marL="1371600" marR="0" rtl="0" algn="l">
              <a:spcBef>
                <a:spcPts val="500"/>
              </a:spcBef>
              <a:spcAft>
                <a:spcPts val="0"/>
              </a:spcAft>
              <a:buClr>
                <a:srgbClr val="BABABA"/>
              </a:buClr>
              <a:buSzPts val="1520"/>
              <a:buFont typeface="Noto Sans Symbols"/>
              <a:buChar char="🞂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0861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8BA1B3"/>
              </a:buClr>
              <a:buSzPts val="1260"/>
              <a:buFont typeface="Noto Sans Symbols"/>
              <a:buChar char="◻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972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04800" lvl="5" marL="2743200" marR="0" rtl="0" algn="l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🞂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5275" lvl="6" marL="3200400" marR="0" rtl="0" algn="l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5275" lvl="7" marL="3657600" marR="0" rtl="0" algn="l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85750" lvl="8" marL="4114800" marR="0" rtl="0" algn="l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🞂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cxnSp>
        <p:nvCxnSpPr>
          <p:cNvPr id="11" name="Google Shape;11;p9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2" name="Google Shape;12;p9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3" name="Google Shape;13;p9"/>
          <p:cNvSpPr/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"/>
          <p:cNvSpPr txBox="1"/>
          <p:nvPr>
            <p:ph type="ctrTitle"/>
          </p:nvPr>
        </p:nvSpPr>
        <p:spPr>
          <a:xfrm>
            <a:off x="1219200" y="3886200"/>
            <a:ext cx="68580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ookman Old Style"/>
              <a:buNone/>
            </a:pPr>
            <a:r>
              <a:rPr lang="pt-BR" sz="4000"/>
              <a:t>Introduction</a:t>
            </a:r>
            <a:endParaRPr/>
          </a:p>
        </p:txBody>
      </p:sp>
      <p:sp>
        <p:nvSpPr>
          <p:cNvPr id="106" name="Google Shape;106;p1"/>
          <p:cNvSpPr txBox="1"/>
          <p:nvPr>
            <p:ph idx="1" type="subTitle"/>
          </p:nvPr>
        </p:nvSpPr>
        <p:spPr>
          <a:xfrm>
            <a:off x="1219200" y="5124450"/>
            <a:ext cx="6858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1520"/>
              <a:buNone/>
            </a:pPr>
            <a:r>
              <a:rPr lang="pt-BR"/>
              <a:t>Profª Luciana Romano Morilas</a:t>
            </a:r>
            <a:endParaRPr/>
          </a:p>
        </p:txBody>
      </p:sp>
      <p:sp>
        <p:nvSpPr>
          <p:cNvPr id="107" name="Google Shape;107;p1"/>
          <p:cNvSpPr txBox="1"/>
          <p:nvPr/>
        </p:nvSpPr>
        <p:spPr>
          <a:xfrm>
            <a:off x="1115616" y="980728"/>
            <a:ext cx="68580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INTERNATIONAL LAW</a:t>
            </a:r>
            <a:endParaRPr sz="40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1185937" y="2240686"/>
            <a:ext cx="68580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ookman Old Style"/>
              <a:buNone/>
            </a:pPr>
            <a:r>
              <a:rPr lang="pt-BR" sz="40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Public International Law</a:t>
            </a:r>
            <a:endParaRPr b="0" i="0" sz="4000" u="none" cap="none" strike="noStrike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Bookman Old Style"/>
              <a:buNone/>
            </a:pPr>
            <a:r>
              <a:rPr b="1" lang="pt-BR" sz="4000"/>
              <a:t>1 International Law</a:t>
            </a:r>
            <a:endParaRPr sz="4000"/>
          </a:p>
        </p:txBody>
      </p:sp>
      <p:sp>
        <p:nvSpPr>
          <p:cNvPr id="114" name="Google Shape;114;p2"/>
          <p:cNvSpPr txBox="1"/>
          <p:nvPr>
            <p:ph idx="1" type="body"/>
          </p:nvPr>
        </p:nvSpPr>
        <p:spPr>
          <a:xfrm>
            <a:off x="457200" y="1219200"/>
            <a:ext cx="8229600" cy="2569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736"/>
              <a:buChar char="🞂"/>
            </a:pPr>
            <a:r>
              <a:rPr lang="pt-BR" sz="3600" u="sng"/>
              <a:t>Definition</a:t>
            </a:r>
            <a:r>
              <a:rPr lang="pt-BR" sz="3600"/>
              <a:t>:  A set of principles and laws of</a:t>
            </a:r>
            <a:br>
              <a:rPr lang="pt-BR" sz="3600"/>
            </a:br>
            <a:r>
              <a:rPr lang="pt-BR" sz="3600"/>
              <a:t>rights and duties applicable under</a:t>
            </a:r>
            <a:br>
              <a:rPr lang="pt-BR" sz="3600"/>
            </a:br>
            <a:r>
              <a:rPr lang="pt-BR" sz="3600"/>
              <a:t>international society.</a:t>
            </a:r>
            <a:endParaRPr/>
          </a:p>
        </p:txBody>
      </p:sp>
      <p:grpSp>
        <p:nvGrpSpPr>
          <p:cNvPr id="115" name="Google Shape;115;p2"/>
          <p:cNvGrpSpPr/>
          <p:nvPr/>
        </p:nvGrpSpPr>
        <p:grpSpPr>
          <a:xfrm>
            <a:off x="1262192" y="3212976"/>
            <a:ext cx="6931310" cy="2879507"/>
            <a:chOff x="2560" y="0"/>
            <a:chExt cx="6931310" cy="2879507"/>
          </a:xfrm>
        </p:grpSpPr>
        <p:sp>
          <p:nvSpPr>
            <p:cNvPr id="116" name="Google Shape;116;p2"/>
            <p:cNvSpPr/>
            <p:nvPr/>
          </p:nvSpPr>
          <p:spPr>
            <a:xfrm>
              <a:off x="2560" y="0"/>
              <a:ext cx="6931310" cy="880410"/>
            </a:xfrm>
            <a:prstGeom prst="roundRect">
              <a:avLst>
                <a:gd fmla="val 10000" name="adj"/>
              </a:avLst>
            </a:prstGeom>
            <a:gradFill>
              <a:gsLst>
                <a:gs pos="0">
                  <a:srgbClr val="AAB062"/>
                </a:gs>
                <a:gs pos="30000">
                  <a:srgbClr val="CBD36F"/>
                </a:gs>
                <a:gs pos="45000">
                  <a:srgbClr val="D9E271"/>
                </a:gs>
                <a:gs pos="55000">
                  <a:srgbClr val="D9E271"/>
                </a:gs>
                <a:gs pos="73000">
                  <a:srgbClr val="CBD36F"/>
                </a:gs>
                <a:gs pos="100000">
                  <a:srgbClr val="AAB062"/>
                </a:gs>
              </a:gsLst>
              <a:lin ang="950000" scaled="0"/>
            </a:gradFill>
            <a:ln>
              <a:noFill/>
            </a:ln>
            <a:effectLst>
              <a:outerShdw blurRad="50800" rotWithShape="0" dir="5400000" dist="430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2"/>
            <p:cNvSpPr txBox="1"/>
            <p:nvPr/>
          </p:nvSpPr>
          <p:spPr>
            <a:xfrm>
              <a:off x="28346" y="25786"/>
              <a:ext cx="6879738" cy="8288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44775" lIns="144775" spcFirstLastPara="1" rIns="144775" wrap="square" tIns="144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pt-BR" sz="3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International Law</a:t>
              </a:r>
              <a:endParaRPr b="0" i="0" sz="3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2560" y="999954"/>
              <a:ext cx="3325964" cy="880410"/>
            </a:xfrm>
            <a:prstGeom prst="roundRect">
              <a:avLst>
                <a:gd fmla="val 10000" name="adj"/>
              </a:avLst>
            </a:prstGeom>
            <a:gradFill>
              <a:gsLst>
                <a:gs pos="0">
                  <a:srgbClr val="946A5B"/>
                </a:gs>
                <a:gs pos="30000">
                  <a:srgbClr val="B17B67"/>
                </a:gs>
                <a:gs pos="45000">
                  <a:srgbClr val="BD816A"/>
                </a:gs>
                <a:gs pos="55000">
                  <a:srgbClr val="BD816A"/>
                </a:gs>
                <a:gs pos="73000">
                  <a:srgbClr val="B17B67"/>
                </a:gs>
                <a:gs pos="100000">
                  <a:srgbClr val="946A5B"/>
                </a:gs>
              </a:gsLst>
              <a:lin ang="950000" scaled="0"/>
            </a:gradFill>
            <a:ln>
              <a:noFill/>
            </a:ln>
            <a:effectLst>
              <a:outerShdw blurRad="50800" rotWithShape="0" dir="5400000" dist="430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2"/>
            <p:cNvSpPr txBox="1"/>
            <p:nvPr/>
          </p:nvSpPr>
          <p:spPr>
            <a:xfrm>
              <a:off x="28346" y="1025740"/>
              <a:ext cx="3274392" cy="8288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44775" lIns="144775" spcFirstLastPara="1" rIns="144775" wrap="square" tIns="144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pt-BR" sz="3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Public</a:t>
              </a:r>
              <a:endParaRPr b="0" i="0" sz="3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2560" y="1999097"/>
              <a:ext cx="3325964" cy="880410"/>
            </a:xfrm>
            <a:prstGeom prst="roundRect">
              <a:avLst>
                <a:gd fmla="val 10000" name="adj"/>
              </a:avLst>
            </a:prstGeom>
            <a:gradFill>
              <a:gsLst>
                <a:gs pos="0">
                  <a:srgbClr val="735D55"/>
                </a:gs>
                <a:gs pos="30000">
                  <a:srgbClr val="886C63"/>
                </a:gs>
                <a:gs pos="45000">
                  <a:srgbClr val="917166"/>
                </a:gs>
                <a:gs pos="55000">
                  <a:srgbClr val="917166"/>
                </a:gs>
                <a:gs pos="73000">
                  <a:srgbClr val="886C63"/>
                </a:gs>
                <a:gs pos="100000">
                  <a:srgbClr val="735D55"/>
                </a:gs>
              </a:gsLst>
              <a:lin ang="950000" scaled="0"/>
            </a:gradFill>
            <a:ln>
              <a:noFill/>
            </a:ln>
            <a:effectLst>
              <a:outerShdw blurRad="50800" rotWithShape="0" dir="5400000" dist="430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2"/>
            <p:cNvSpPr txBox="1"/>
            <p:nvPr/>
          </p:nvSpPr>
          <p:spPr>
            <a:xfrm>
              <a:off x="28346" y="2024883"/>
              <a:ext cx="3274392" cy="8288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44775" lIns="144775" spcFirstLastPara="1" rIns="144775" wrap="square" tIns="144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pt-BR" sz="3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States</a:t>
              </a:r>
              <a:endParaRPr b="0" i="0" sz="3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3607906" y="999954"/>
              <a:ext cx="3325964" cy="880410"/>
            </a:xfrm>
            <a:prstGeom prst="roundRect">
              <a:avLst>
                <a:gd fmla="val 10000" name="adj"/>
              </a:avLst>
            </a:prstGeom>
            <a:gradFill>
              <a:gsLst>
                <a:gs pos="0">
                  <a:srgbClr val="946A5B"/>
                </a:gs>
                <a:gs pos="30000">
                  <a:srgbClr val="B17B67"/>
                </a:gs>
                <a:gs pos="45000">
                  <a:srgbClr val="BD816A"/>
                </a:gs>
                <a:gs pos="55000">
                  <a:srgbClr val="BD816A"/>
                </a:gs>
                <a:gs pos="73000">
                  <a:srgbClr val="B17B67"/>
                </a:gs>
                <a:gs pos="100000">
                  <a:srgbClr val="946A5B"/>
                </a:gs>
              </a:gsLst>
              <a:lin ang="950000" scaled="0"/>
            </a:gradFill>
            <a:ln>
              <a:noFill/>
            </a:ln>
            <a:effectLst>
              <a:outerShdw blurRad="50800" rotWithShape="0" dir="5400000" dist="430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2"/>
            <p:cNvSpPr txBox="1"/>
            <p:nvPr/>
          </p:nvSpPr>
          <p:spPr>
            <a:xfrm>
              <a:off x="3633692" y="1025740"/>
              <a:ext cx="3274392" cy="8288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44775" lIns="144775" spcFirstLastPara="1" rIns="144775" wrap="square" tIns="144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pt-BR" sz="3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Private</a:t>
              </a:r>
              <a:endParaRPr b="0" i="0" sz="3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3607906" y="1999097"/>
              <a:ext cx="3325964" cy="880410"/>
            </a:xfrm>
            <a:prstGeom prst="roundRect">
              <a:avLst>
                <a:gd fmla="val 10000" name="adj"/>
              </a:avLst>
            </a:prstGeom>
            <a:gradFill>
              <a:gsLst>
                <a:gs pos="0">
                  <a:srgbClr val="735D55"/>
                </a:gs>
                <a:gs pos="30000">
                  <a:srgbClr val="886C63"/>
                </a:gs>
                <a:gs pos="45000">
                  <a:srgbClr val="917166"/>
                </a:gs>
                <a:gs pos="55000">
                  <a:srgbClr val="917166"/>
                </a:gs>
                <a:gs pos="73000">
                  <a:srgbClr val="886C63"/>
                </a:gs>
                <a:gs pos="100000">
                  <a:srgbClr val="735D55"/>
                </a:gs>
              </a:gsLst>
              <a:lin ang="950000" scaled="0"/>
            </a:gradFill>
            <a:ln>
              <a:noFill/>
            </a:ln>
            <a:effectLst>
              <a:outerShdw blurRad="50800" rotWithShape="0" dir="5400000" dist="430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2"/>
            <p:cNvSpPr txBox="1"/>
            <p:nvPr/>
          </p:nvSpPr>
          <p:spPr>
            <a:xfrm>
              <a:off x="3633692" y="2024883"/>
              <a:ext cx="3274392" cy="8288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44775" lIns="144775" spcFirstLastPara="1" rIns="144775" wrap="square" tIns="144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pt-BR" sz="38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Individuals</a:t>
              </a:r>
              <a:endParaRPr b="0" i="0" sz="3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126" name="Google Shape;126;p2"/>
          <p:cNvSpPr/>
          <p:nvPr/>
        </p:nvSpPr>
        <p:spPr>
          <a:xfrm>
            <a:off x="2699792" y="4941168"/>
            <a:ext cx="484632" cy="54636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CCFFCC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dir="5400000" dist="43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7" name="Google Shape;127;p2"/>
          <p:cNvSpPr/>
          <p:nvPr/>
        </p:nvSpPr>
        <p:spPr>
          <a:xfrm>
            <a:off x="6300192" y="4941168"/>
            <a:ext cx="484632" cy="54636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CCFFCC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dir="5400000" dist="430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Bookman Old Style"/>
              <a:buNone/>
            </a:pPr>
            <a:r>
              <a:rPr b="1" lang="pt-BR" sz="4000"/>
              <a:t>2 </a:t>
            </a:r>
            <a:r>
              <a:rPr b="1" lang="pt-BR" sz="4000"/>
              <a:t>International</a:t>
            </a:r>
            <a:r>
              <a:rPr b="1" lang="pt-BR" sz="4000"/>
              <a:t> Public Law</a:t>
            </a:r>
            <a:endParaRPr sz="4000"/>
          </a:p>
        </p:txBody>
      </p:sp>
      <p:sp>
        <p:nvSpPr>
          <p:cNvPr id="133" name="Google Shape;133;p3"/>
          <p:cNvSpPr txBox="1"/>
          <p:nvPr>
            <p:ph idx="1" type="body"/>
          </p:nvPr>
        </p:nvSpPr>
        <p:spPr>
          <a:xfrm>
            <a:off x="457200" y="1143000"/>
            <a:ext cx="8686800" cy="493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32"/>
              <a:buChar char="🞂"/>
            </a:pPr>
            <a:r>
              <a:rPr lang="pt-BR" sz="3200"/>
              <a:t>General Theory</a:t>
            </a:r>
            <a:endParaRPr sz="3200"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2432"/>
              <a:buChar char="🞂"/>
            </a:pPr>
            <a:r>
              <a:rPr lang="pt-BR" sz="3200"/>
              <a:t>Relationship</a:t>
            </a:r>
            <a:r>
              <a:rPr lang="pt-BR" sz="3200"/>
              <a:t> between States</a:t>
            </a:r>
            <a:endParaRPr sz="3200"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2432"/>
              <a:buChar char="🞂"/>
            </a:pPr>
            <a:r>
              <a:rPr lang="pt-BR" sz="3200"/>
              <a:t>International Organizations and individuals</a:t>
            </a:r>
            <a:endParaRPr sz="3200"/>
          </a:p>
          <a:p>
            <a:pPr indent="-274320" lvl="0" marL="274320" rtl="0" algn="just">
              <a:spcBef>
                <a:spcPts val="600"/>
              </a:spcBef>
              <a:spcAft>
                <a:spcPts val="0"/>
              </a:spcAft>
              <a:buSzPts val="2432"/>
              <a:buChar char="🞂"/>
            </a:pPr>
            <a:r>
              <a:rPr lang="pt-BR" sz="3200"/>
              <a:t>CONCEPT:  Public Law sector that regulates activities of States, International Organizations (intergovernmental) and also individuals, in an international level.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2432"/>
              <a:buChar char="🞂"/>
            </a:pPr>
            <a:r>
              <a:rPr lang="pt-BR" sz="3200"/>
              <a:t>Focus as usual:  interstates</a:t>
            </a:r>
            <a:endParaRPr sz="3200"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2432"/>
              <a:buChar char="🞂"/>
            </a:pPr>
            <a:r>
              <a:rPr lang="pt-BR" sz="3200"/>
              <a:t>After WW 2:  international organizations and individuals  </a:t>
            </a:r>
            <a:endParaRPr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"/>
          <p:cNvSpPr txBox="1"/>
          <p:nvPr>
            <p:ph type="title"/>
          </p:nvPr>
        </p:nvSpPr>
        <p:spPr>
          <a:xfrm>
            <a:off x="467550" y="260650"/>
            <a:ext cx="8676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Bookman Old Style"/>
              <a:buNone/>
            </a:pPr>
            <a:r>
              <a:rPr b="1" lang="pt-BR" sz="3800"/>
              <a:t>3 </a:t>
            </a:r>
            <a:r>
              <a:rPr b="1" lang="pt-BR" sz="3800"/>
              <a:t>Relationship</a:t>
            </a:r>
            <a:r>
              <a:rPr b="1" lang="pt-BR" sz="3800"/>
              <a:t> between IPL and internal order</a:t>
            </a:r>
            <a:endParaRPr sz="3800"/>
          </a:p>
        </p:txBody>
      </p:sp>
      <p:sp>
        <p:nvSpPr>
          <p:cNvPr id="139" name="Google Shape;139;p4"/>
          <p:cNvSpPr txBox="1"/>
          <p:nvPr>
            <p:ph idx="1" type="body"/>
          </p:nvPr>
        </p:nvSpPr>
        <p:spPr>
          <a:xfrm>
            <a:off x="457200" y="1219200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32"/>
              <a:buChar char="🞂"/>
            </a:pPr>
            <a:r>
              <a:rPr lang="pt-BR" sz="3200"/>
              <a:t>Dualistic Theory</a:t>
            </a:r>
            <a:endParaRPr sz="3200"/>
          </a:p>
          <a:p>
            <a:pPr indent="-274320" lvl="1" marL="548640" rtl="0" algn="l">
              <a:spcBef>
                <a:spcPts val="500"/>
              </a:spcBef>
              <a:spcAft>
                <a:spcPts val="0"/>
              </a:spcAft>
              <a:buSzPts val="2432"/>
              <a:buChar char="🞂"/>
            </a:pPr>
            <a:r>
              <a:rPr lang="pt-BR" sz="3200"/>
              <a:t>Internal order:  subordination</a:t>
            </a:r>
            <a:endParaRPr sz="3200"/>
          </a:p>
          <a:p>
            <a:pPr indent="-274320" lvl="1" marL="548640" rtl="0" algn="l">
              <a:spcBef>
                <a:spcPts val="500"/>
              </a:spcBef>
              <a:spcAft>
                <a:spcPts val="0"/>
              </a:spcAft>
              <a:buSzPts val="2432"/>
              <a:buChar char="🞂"/>
            </a:pPr>
            <a:r>
              <a:rPr lang="pt-BR" sz="3200"/>
              <a:t>International order:  coordination</a:t>
            </a:r>
            <a:endParaRPr sz="3200"/>
          </a:p>
          <a:p>
            <a:pPr indent="-119888" lvl="0" marL="274320" rtl="0" algn="l">
              <a:spcBef>
                <a:spcPts val="600"/>
              </a:spcBef>
              <a:spcAft>
                <a:spcPts val="0"/>
              </a:spcAft>
              <a:buSzPts val="2432"/>
              <a:buNone/>
            </a:pPr>
            <a:r>
              <a:t/>
            </a:r>
            <a:endParaRPr sz="3200"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2432"/>
              <a:buChar char="🞂"/>
            </a:pPr>
            <a:r>
              <a:rPr lang="pt-BR" sz="3200"/>
              <a:t>Monist Theory</a:t>
            </a:r>
            <a:endParaRPr sz="3200"/>
          </a:p>
          <a:p>
            <a:pPr indent="-274320" lvl="1" marL="548640" rtl="0" algn="l">
              <a:spcBef>
                <a:spcPts val="500"/>
              </a:spcBef>
              <a:spcAft>
                <a:spcPts val="0"/>
              </a:spcAft>
              <a:buSzPts val="2432"/>
              <a:buChar char="🞂"/>
            </a:pPr>
            <a:r>
              <a:rPr lang="pt-BR" sz="3200"/>
              <a:t>Monism with primacy in internal law</a:t>
            </a:r>
            <a:endParaRPr sz="3200"/>
          </a:p>
          <a:p>
            <a:pPr indent="-274320" lvl="1" marL="548640" rtl="0" algn="l">
              <a:spcBef>
                <a:spcPts val="500"/>
              </a:spcBef>
              <a:spcAft>
                <a:spcPts val="0"/>
              </a:spcAft>
              <a:buSzPts val="2432"/>
              <a:buChar char="🞂"/>
            </a:pPr>
            <a:r>
              <a:rPr lang="pt-BR" sz="3200"/>
              <a:t>Monism with primacy in  international law</a:t>
            </a:r>
            <a:endParaRPr sz="3200"/>
          </a:p>
          <a:p>
            <a:pPr indent="-274320" lvl="1" marL="548640" rtl="0" algn="l">
              <a:spcBef>
                <a:spcPts val="500"/>
              </a:spcBef>
              <a:spcAft>
                <a:spcPts val="0"/>
              </a:spcAft>
              <a:buSzPts val="2432"/>
              <a:buChar char="🞂"/>
            </a:pPr>
            <a:r>
              <a:rPr lang="pt-BR" sz="3200"/>
              <a:t>Monism with primacy in moderate international law</a:t>
            </a:r>
            <a:endParaRPr sz="3200"/>
          </a:p>
          <a:p>
            <a:pPr indent="-148844" lvl="0" marL="274320" rtl="0" algn="l">
              <a:spcBef>
                <a:spcPts val="600"/>
              </a:spcBef>
              <a:spcAft>
                <a:spcPts val="0"/>
              </a:spcAft>
              <a:buSzPts val="1976"/>
              <a:buNone/>
            </a:pPr>
            <a:r>
              <a:t/>
            </a:r>
            <a:endParaRPr/>
          </a:p>
          <a:p>
            <a:pPr indent="-148844" lvl="0" marL="274320" rtl="0" algn="l">
              <a:spcBef>
                <a:spcPts val="600"/>
              </a:spcBef>
              <a:spcAft>
                <a:spcPts val="0"/>
              </a:spcAft>
              <a:buSzPts val="1976"/>
              <a:buNone/>
            </a:pPr>
            <a:r>
              <a:t/>
            </a:r>
            <a:endParaRPr/>
          </a:p>
          <a:p>
            <a:pPr indent="0" lvl="1" marL="274320" rtl="0" algn="l">
              <a:spcBef>
                <a:spcPts val="500"/>
              </a:spcBef>
              <a:spcAft>
                <a:spcPts val="0"/>
              </a:spcAft>
              <a:buSzPts val="1748"/>
              <a:buNone/>
            </a:pPr>
            <a:r>
              <a:t/>
            </a:r>
            <a:endParaRPr/>
          </a:p>
          <a:p>
            <a:pPr indent="-163322" lvl="1" marL="548640" rtl="0" algn="l">
              <a:spcBef>
                <a:spcPts val="500"/>
              </a:spcBef>
              <a:spcAft>
                <a:spcPts val="0"/>
              </a:spcAft>
              <a:buSzPts val="1748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Bookman Old Style"/>
              <a:buNone/>
            </a:pPr>
            <a:r>
              <a:rPr b="1" lang="pt-BR" sz="4000"/>
              <a:t>4 IPL </a:t>
            </a:r>
            <a:r>
              <a:rPr b="1" lang="pt-BR" sz="4400"/>
              <a:t>sources</a:t>
            </a:r>
            <a:endParaRPr b="1" sz="3600"/>
          </a:p>
        </p:txBody>
      </p:sp>
      <p:sp>
        <p:nvSpPr>
          <p:cNvPr id="145" name="Google Shape;145;p6"/>
          <p:cNvSpPr txBox="1"/>
          <p:nvPr>
            <p:ph idx="1" type="body"/>
          </p:nvPr>
        </p:nvSpPr>
        <p:spPr>
          <a:xfrm>
            <a:off x="457200" y="1219200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6014" lvl="0" marL="27432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🞂"/>
            </a:pPr>
            <a:r>
              <a:rPr lang="pt-BR" sz="2400"/>
              <a:t>Statute of the International Court, 1945, 38th article:</a:t>
            </a:r>
            <a:endParaRPr sz="2400"/>
          </a:p>
          <a:p>
            <a:pPr indent="0" lvl="0" marL="27432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39852" lvl="1" marL="54864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🞂"/>
            </a:pPr>
            <a:r>
              <a:rPr lang="pt-BR" sz="2400"/>
              <a:t>Primary sources</a:t>
            </a:r>
            <a:endParaRPr sz="2400"/>
          </a:p>
          <a:p>
            <a:pPr indent="-294132" lvl="2" marL="8229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🞂"/>
            </a:pPr>
            <a:r>
              <a:rPr lang="pt-BR" sz="2400"/>
              <a:t>International Conventions:  concordance of intention between two or more international subjects.</a:t>
            </a:r>
            <a:endParaRPr sz="2400"/>
          </a:p>
          <a:p>
            <a:pPr indent="-294132" lvl="2" marL="8229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🞂"/>
            </a:pPr>
            <a:r>
              <a:rPr lang="pt-BR" sz="2400"/>
              <a:t>International custom</a:t>
            </a:r>
            <a:endParaRPr sz="2400"/>
          </a:p>
          <a:p>
            <a:pPr indent="-294132" lvl="2" marL="8229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🞂"/>
            </a:pPr>
            <a:r>
              <a:rPr lang="pt-BR" sz="2400"/>
              <a:t>General principles of law</a:t>
            </a:r>
            <a:endParaRPr sz="2400"/>
          </a:p>
          <a:p>
            <a:pPr indent="0" lvl="0" marL="8229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39852" lvl="1" marL="54864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🞂"/>
            </a:pPr>
            <a:r>
              <a:rPr lang="pt-BR" sz="2400"/>
              <a:t>Auxiliary sources</a:t>
            </a:r>
            <a:endParaRPr sz="2400"/>
          </a:p>
          <a:p>
            <a:pPr indent="-294132" lvl="2" marL="8229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🞂"/>
            </a:pPr>
            <a:r>
              <a:rPr lang="pt-BR" sz="2400"/>
              <a:t>Judicial decisions and international organizations</a:t>
            </a:r>
            <a:endParaRPr sz="2400"/>
          </a:p>
          <a:p>
            <a:pPr indent="-294132" lvl="2" marL="8229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🞂"/>
            </a:pPr>
            <a:r>
              <a:rPr lang="pt-BR" sz="2400"/>
              <a:t>Doctrine</a:t>
            </a:r>
            <a:endParaRPr sz="2400"/>
          </a:p>
          <a:p>
            <a:pPr indent="-294132" lvl="2" marL="8229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🞂"/>
            </a:pPr>
            <a:r>
              <a:rPr lang="pt-BR" sz="2400"/>
              <a:t>Unilateral acts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e23bc04023_0_0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Bookman Old Style"/>
              <a:buNone/>
            </a:pPr>
            <a:r>
              <a:rPr b="1" lang="pt-BR" sz="3600"/>
              <a:t>5.1 Custom</a:t>
            </a:r>
            <a:endParaRPr sz="3600"/>
          </a:p>
        </p:txBody>
      </p:sp>
      <p:sp>
        <p:nvSpPr>
          <p:cNvPr id="151" name="Google Shape;151;g1e23bc04023_0_0"/>
          <p:cNvSpPr txBox="1"/>
          <p:nvPr>
            <p:ph idx="1" type="body"/>
          </p:nvPr>
        </p:nvSpPr>
        <p:spPr>
          <a:xfrm>
            <a:off x="457200" y="1359175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ct val="76000"/>
              <a:buChar char="🞂"/>
            </a:pPr>
            <a:r>
              <a:rPr lang="pt-BR" sz="3600"/>
              <a:t>Concept:  evidence of a general practice accepted as law</a:t>
            </a:r>
            <a:endParaRPr sz="3600"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ct val="76000"/>
              <a:buChar char="🞂"/>
            </a:pPr>
            <a:r>
              <a:rPr lang="pt-BR" sz="3600"/>
              <a:t>Factors: </a:t>
            </a:r>
            <a:endParaRPr/>
          </a:p>
          <a:p>
            <a:pPr indent="-274320" lvl="1" marL="548640" rtl="0" algn="just">
              <a:spcBef>
                <a:spcPts val="500"/>
              </a:spcBef>
              <a:spcAft>
                <a:spcPts val="0"/>
              </a:spcAft>
              <a:buSzPct val="76000"/>
              <a:buChar char="🞂"/>
            </a:pPr>
            <a:r>
              <a:rPr b="1" lang="pt-BR" sz="3200"/>
              <a:t>Material:</a:t>
            </a:r>
            <a:r>
              <a:rPr lang="pt-BR" sz="3200"/>
              <a:t> repeated commission of an act by the State in the same way over time. = USE</a:t>
            </a:r>
            <a:endParaRPr sz="3200"/>
          </a:p>
          <a:p>
            <a:pPr indent="-319430" lvl="1" marL="548640" rtl="0" algn="just">
              <a:spcBef>
                <a:spcPts val="500"/>
              </a:spcBef>
              <a:spcAft>
                <a:spcPts val="0"/>
              </a:spcAft>
              <a:buSzPct val="100000"/>
              <a:buChar char="🞂"/>
            </a:pPr>
            <a:r>
              <a:rPr b="1" lang="pt-BR" sz="3200"/>
              <a:t>Subjective or psychological:</a:t>
            </a:r>
            <a:r>
              <a:rPr lang="pt-BR" sz="3200"/>
              <a:t> belief in obligation.</a:t>
            </a:r>
            <a:endParaRPr sz="3200"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ct val="76000"/>
              <a:buChar char="🞂"/>
            </a:pPr>
            <a:r>
              <a:rPr lang="pt-BR" sz="3600"/>
              <a:t>Requires some kind of penalty, even moral. </a:t>
            </a:r>
            <a:endParaRPr sz="3600"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ct val="76000"/>
              <a:buChar char="🞂"/>
            </a:pPr>
            <a:r>
              <a:rPr lang="pt-BR" sz="3600"/>
              <a:t>Example: diplomatic asylum at the embassy.</a:t>
            </a:r>
            <a:endParaRPr sz="3600"/>
          </a:p>
          <a:p>
            <a:pPr indent="-158254" lvl="0" marL="274320" rtl="0" algn="l">
              <a:spcBef>
                <a:spcPts val="600"/>
              </a:spcBef>
              <a:spcAft>
                <a:spcPts val="0"/>
              </a:spcAft>
              <a:buSzPct val="76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7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Bookman Old Style"/>
              <a:buNone/>
            </a:pPr>
            <a:r>
              <a:rPr b="1" lang="pt-BR" sz="3400"/>
              <a:t>5.2 General principles of law</a:t>
            </a:r>
            <a:endParaRPr sz="3400"/>
          </a:p>
        </p:txBody>
      </p:sp>
      <p:sp>
        <p:nvSpPr>
          <p:cNvPr id="157" name="Google Shape;157;p7"/>
          <p:cNvSpPr txBox="1"/>
          <p:nvPr>
            <p:ph idx="1" type="body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1748"/>
              <a:buChar char="🞂"/>
            </a:pPr>
            <a:r>
              <a:rPr lang="pt-BR" sz="2300"/>
              <a:t>The convention is expressed by mentioning "recognized by civilized nations.”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748"/>
              <a:buChar char="🞂"/>
            </a:pPr>
            <a:r>
              <a:rPr lang="pt-BR" sz="2300"/>
              <a:t>Today all are positivized.</a:t>
            </a:r>
            <a:endParaRPr/>
          </a:p>
          <a:p>
            <a:pPr indent="-274320" lvl="0" marL="274320" rtl="0" algn="l">
              <a:spcBef>
                <a:spcPts val="600"/>
              </a:spcBef>
              <a:spcAft>
                <a:spcPts val="0"/>
              </a:spcAft>
              <a:buSzPts val="1748"/>
              <a:buChar char="🞂"/>
            </a:pPr>
            <a:r>
              <a:rPr lang="pt-BR" sz="2300"/>
              <a:t>They are supplements to the interpretation of treaties.</a:t>
            </a:r>
            <a:endParaRPr/>
          </a:p>
          <a:p>
            <a:pPr indent="-274320" lvl="1" marL="548640" rtl="0" algn="l">
              <a:spcBef>
                <a:spcPts val="500"/>
              </a:spcBef>
              <a:spcAft>
                <a:spcPts val="0"/>
              </a:spcAft>
              <a:buSzPts val="1748"/>
              <a:buChar char="🞂"/>
            </a:pPr>
            <a:r>
              <a:rPr lang="pt-BR"/>
              <a:t>Principle of non agression</a:t>
            </a:r>
            <a:endParaRPr/>
          </a:p>
          <a:p>
            <a:pPr indent="-274320" lvl="1" marL="548640" rtl="0" algn="l">
              <a:spcBef>
                <a:spcPts val="500"/>
              </a:spcBef>
              <a:spcAft>
                <a:spcPts val="0"/>
              </a:spcAft>
              <a:buSzPts val="1748"/>
              <a:buChar char="🞂"/>
            </a:pPr>
            <a:r>
              <a:rPr lang="pt-BR"/>
              <a:t>Principle of pacific resolution of litigation within States</a:t>
            </a:r>
            <a:endParaRPr/>
          </a:p>
          <a:p>
            <a:pPr indent="-274320" lvl="1" marL="548640" rtl="0" algn="l">
              <a:spcBef>
                <a:spcPts val="500"/>
              </a:spcBef>
              <a:spcAft>
                <a:spcPts val="0"/>
              </a:spcAft>
              <a:buSzPts val="1748"/>
              <a:buChar char="🞂"/>
            </a:pPr>
            <a:r>
              <a:rPr lang="pt-BR"/>
              <a:t>Principle of people self-determination</a:t>
            </a:r>
            <a:endParaRPr/>
          </a:p>
          <a:p>
            <a:pPr indent="-274320" lvl="1" marL="548640" rtl="0" algn="l">
              <a:spcBef>
                <a:spcPts val="500"/>
              </a:spcBef>
              <a:spcAft>
                <a:spcPts val="0"/>
              </a:spcAft>
              <a:buSzPts val="1748"/>
              <a:buChar char="🞂"/>
            </a:pPr>
            <a:r>
              <a:rPr lang="pt-BR"/>
              <a:t>Principle of war </a:t>
            </a:r>
            <a:r>
              <a:rPr lang="pt-BR"/>
              <a:t>merchandising</a:t>
            </a:r>
            <a:r>
              <a:rPr lang="pt-BR"/>
              <a:t> prohibition</a:t>
            </a:r>
            <a:endParaRPr/>
          </a:p>
          <a:p>
            <a:pPr indent="-274320" lvl="1" marL="548640" rtl="0" algn="l">
              <a:spcBef>
                <a:spcPts val="500"/>
              </a:spcBef>
              <a:spcAft>
                <a:spcPts val="0"/>
              </a:spcAft>
              <a:buSzPts val="1748"/>
              <a:buChar char="🞂"/>
            </a:pPr>
            <a:r>
              <a:rPr lang="pt-BR"/>
              <a:t>Principle of non-interventions in internal issues</a:t>
            </a:r>
            <a:endParaRPr/>
          </a:p>
          <a:p>
            <a:pPr indent="-274320" lvl="1" marL="548640" rtl="0" algn="l">
              <a:spcBef>
                <a:spcPts val="500"/>
              </a:spcBef>
              <a:spcAft>
                <a:spcPts val="0"/>
              </a:spcAft>
              <a:buSzPts val="1748"/>
              <a:buChar char="🞂"/>
            </a:pPr>
            <a:r>
              <a:rPr lang="pt-BR"/>
              <a:t>Principle of States equal sovereignty</a:t>
            </a:r>
            <a:endParaRPr/>
          </a:p>
          <a:p>
            <a:pPr indent="-274320" lvl="1" marL="548640" rtl="0" algn="l">
              <a:spcBef>
                <a:spcPts val="500"/>
              </a:spcBef>
              <a:spcAft>
                <a:spcPts val="0"/>
              </a:spcAft>
              <a:buSzPts val="1748"/>
              <a:buChar char="🞂"/>
            </a:pPr>
            <a:r>
              <a:rPr lang="pt-BR"/>
              <a:t>Principle of international cooperation duty</a:t>
            </a:r>
            <a:endParaRPr/>
          </a:p>
          <a:p>
            <a:pPr indent="-274320" lvl="1" marL="548640" rtl="0" algn="l">
              <a:spcBef>
                <a:spcPts val="500"/>
              </a:spcBef>
              <a:spcAft>
                <a:spcPts val="0"/>
              </a:spcAft>
              <a:buSzPts val="1748"/>
              <a:buChar char="🞂"/>
            </a:pPr>
            <a:r>
              <a:rPr lang="pt-BR"/>
              <a:t>Principle of good-faith in international obligation </a:t>
            </a:r>
            <a:r>
              <a:rPr lang="pt-BR"/>
              <a:t>fulfillment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8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Bookman Old Style"/>
              <a:buNone/>
            </a:pPr>
            <a:r>
              <a:rPr b="1" lang="pt-BR" sz="4000"/>
              <a:t>5.3 Unilateral Acts</a:t>
            </a:r>
            <a:endParaRPr b="1" sz="4000"/>
          </a:p>
        </p:txBody>
      </p:sp>
      <p:sp>
        <p:nvSpPr>
          <p:cNvPr id="163" name="Google Shape;163;p8"/>
          <p:cNvSpPr txBox="1"/>
          <p:nvPr>
            <p:ph idx="1" type="body"/>
          </p:nvPr>
        </p:nvSpPr>
        <p:spPr>
          <a:xfrm>
            <a:off x="457200" y="1219200"/>
            <a:ext cx="8347500" cy="493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90576" lvl="0" marL="27432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600"/>
              <a:buChar char="🞂"/>
            </a:pPr>
            <a:r>
              <a:rPr lang="pt-BR" sz="3600"/>
              <a:t>International legal acts from voluntary consent from a single subject of international law (States or International Organizations) and be able to production of legal effects.</a:t>
            </a:r>
            <a:endParaRPr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rigem">
  <a:themeElements>
    <a:clrScheme name="Origem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2012-03-21T17:29:12Z</dcterms:created>
  <dc:creator>Juliana Helena</dc:creator>
</cp:coreProperties>
</file>