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588" r:id="rId2"/>
    <p:sldId id="432" r:id="rId3"/>
    <p:sldId id="433" r:id="rId4"/>
    <p:sldId id="434" r:id="rId5"/>
    <p:sldId id="437" r:id="rId6"/>
    <p:sldId id="543" r:id="rId7"/>
    <p:sldId id="447" r:id="rId8"/>
    <p:sldId id="449" r:id="rId9"/>
    <p:sldId id="450" r:id="rId10"/>
    <p:sldId id="544" r:id="rId11"/>
    <p:sldId id="557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535" r:id="rId24"/>
    <p:sldId id="536" r:id="rId25"/>
    <p:sldId id="537" r:id="rId26"/>
    <p:sldId id="451" r:id="rId27"/>
    <p:sldId id="452" r:id="rId28"/>
    <p:sldId id="453" r:id="rId29"/>
    <p:sldId id="454" r:id="rId30"/>
    <p:sldId id="539" r:id="rId31"/>
    <p:sldId id="540" r:id="rId32"/>
    <p:sldId id="579" r:id="rId33"/>
    <p:sldId id="580" r:id="rId34"/>
    <p:sldId id="545" r:id="rId35"/>
    <p:sldId id="546" r:id="rId36"/>
    <p:sldId id="547" r:id="rId37"/>
    <p:sldId id="548" r:id="rId38"/>
    <p:sldId id="549" r:id="rId39"/>
    <p:sldId id="550" r:id="rId40"/>
    <p:sldId id="551" r:id="rId41"/>
    <p:sldId id="552" r:id="rId42"/>
    <p:sldId id="553" r:id="rId43"/>
    <p:sldId id="554" r:id="rId44"/>
    <p:sldId id="555" r:id="rId45"/>
    <p:sldId id="556" r:id="rId46"/>
    <p:sldId id="581" r:id="rId47"/>
    <p:sldId id="582" r:id="rId48"/>
    <p:sldId id="586" r:id="rId49"/>
    <p:sldId id="587" r:id="rId50"/>
    <p:sldId id="584" r:id="rId51"/>
    <p:sldId id="585" r:id="rId52"/>
    <p:sldId id="583" r:id="rId53"/>
    <p:sldId id="571" r:id="rId54"/>
    <p:sldId id="572" r:id="rId55"/>
    <p:sldId id="573" r:id="rId56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B"/>
    <a:srgbClr val="7DA9DF"/>
    <a:srgbClr val="056F2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21120" autoAdjust="0"/>
    <p:restoredTop sz="94629" autoAdjust="0"/>
  </p:normalViewPr>
  <p:slideViewPr>
    <p:cSldViewPr>
      <p:cViewPr>
        <p:scale>
          <a:sx n="103" d="100"/>
          <a:sy n="103" d="100"/>
        </p:scale>
        <p:origin x="-248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FB6B0AE-0759-4A4B-85E4-C2B994E52D3D}" type="datetimeFigureOut">
              <a:rPr lang="pt-BR" smtClean="0"/>
              <a:pPr/>
              <a:t>08/06/15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7E9F22-1CB9-400A-BE86-D877787A858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8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D33FA-1CE0-4C48-8F6B-B3E565C12C9E}" type="datetimeFigureOut">
              <a:rPr lang="pt-BR" smtClean="0"/>
              <a:pPr/>
              <a:t>08/06/15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B9474D-06A3-457D-AB12-A142F553404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13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5" Type="http://schemas.openxmlformats.org/officeDocument/2006/relationships/image" Target="../media/image2.jpeg"/><Relationship Id="rId6" Type="http://schemas.openxmlformats.org/officeDocument/2006/relationships/image" Target="../media/image5.jpeg"/><Relationship Id="rId7" Type="http://schemas.openxmlformats.org/officeDocument/2006/relationships/image" Target="../media/image10.jpeg"/><Relationship Id="rId8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5.jpeg"/><Relationship Id="rId6" Type="http://schemas.openxmlformats.org/officeDocument/2006/relationships/image" Target="../media/image10.jpeg"/><Relationship Id="rId7" Type="http://schemas.openxmlformats.org/officeDocument/2006/relationships/image" Target="../media/image9.jpeg"/><Relationship Id="rId8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356992"/>
            <a:ext cx="6624736" cy="1872208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Profa. Dra. </a:t>
            </a:r>
            <a:r>
              <a:rPr lang="pt-BR" dirty="0" err="1" smtClean="0"/>
              <a:t>Geciane</a:t>
            </a:r>
            <a:r>
              <a:rPr lang="pt-BR" dirty="0" smtClean="0"/>
              <a:t> Porto</a:t>
            </a:r>
            <a:br>
              <a:rPr lang="pt-BR" dirty="0" smtClean="0"/>
            </a:br>
            <a:r>
              <a:rPr lang="pt-BR" dirty="0" smtClean="0"/>
              <a:t>geciane@usp.br</a:t>
            </a:r>
            <a:br>
              <a:rPr lang="pt-BR" dirty="0" smtClean="0"/>
            </a:br>
            <a:r>
              <a:rPr lang="pt-BR" dirty="0" smtClean="0"/>
              <a:t>@</a:t>
            </a:r>
            <a:r>
              <a:rPr lang="pt-BR" dirty="0" err="1" smtClean="0"/>
              <a:t>ingtecfea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www.usp.br/ingtec</a:t>
            </a:r>
            <a:endParaRPr lang="pt-BR" dirty="0"/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 userDrawn="1"/>
        </p:nvSpPr>
        <p:spPr>
          <a:xfrm>
            <a:off x="251520" y="1919734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</a:rPr>
              <a:t>ADMINISTRAÇÃO</a:t>
            </a:r>
            <a:r>
              <a:rPr lang="pt-BR" sz="3200" b="1" baseline="0" dirty="0" smtClean="0">
                <a:solidFill>
                  <a:schemeClr val="tx2">
                    <a:lumMod val="75000"/>
                  </a:schemeClr>
                </a:solidFill>
              </a:rPr>
              <a:t> DE P&amp;D NA EMPRESA</a:t>
            </a:r>
            <a:endParaRPr lang="pt-BR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39" name="CaixaDeTexto 38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2">
                    <a:lumMod val="25000"/>
                  </a:schemeClr>
                </a:solidFill>
              </a:rPr>
              <a:t>Programa</a:t>
            </a:r>
            <a:r>
              <a:rPr lang="pt-BR" sz="1200" b="1" baseline="0" dirty="0" smtClean="0">
                <a:solidFill>
                  <a:schemeClr val="bg2">
                    <a:lumMod val="25000"/>
                  </a:schemeClr>
                </a:solidFill>
              </a:rPr>
              <a:t> de Pós Graduação em Administração das Organizações - PPGAO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5002" y="5904656"/>
            <a:ext cx="1029046" cy="764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08/06/15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08/06/15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08/06/15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51520" y="3933056"/>
            <a:ext cx="6624736" cy="1152128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rgbClr val="0070C0"/>
                </a:solidFill>
              </a:defRPr>
            </a:lvl1pPr>
          </a:lstStyle>
          <a:p>
            <a:r>
              <a:rPr lang="pt-BR" dirty="0" smtClean="0"/>
              <a:t>Profa. Dra. </a:t>
            </a:r>
            <a:r>
              <a:rPr lang="pt-BR" dirty="0" err="1" smtClean="0"/>
              <a:t>Geciane</a:t>
            </a:r>
            <a:r>
              <a:rPr lang="pt-BR" dirty="0" smtClean="0"/>
              <a:t> Porto</a:t>
            </a:r>
            <a:br>
              <a:rPr lang="pt-BR" dirty="0" smtClean="0"/>
            </a:br>
            <a:r>
              <a:rPr lang="pt-BR" dirty="0" smtClean="0"/>
              <a:t>geciane@usp.br</a:t>
            </a:r>
            <a:br>
              <a:rPr lang="pt-BR" dirty="0" smtClean="0"/>
            </a:br>
            <a:r>
              <a:rPr lang="pt-BR" dirty="0" smtClean="0"/>
              <a:t>@</a:t>
            </a:r>
            <a:r>
              <a:rPr lang="pt-BR" dirty="0" err="1" smtClean="0"/>
              <a:t>ingtecfea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www.usp.br/ingtec</a:t>
            </a:r>
            <a:endParaRPr lang="pt-BR" dirty="0"/>
          </a:p>
        </p:txBody>
      </p:sp>
      <p:pic>
        <p:nvPicPr>
          <p:cNvPr id="7" name="Picture 5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2052000" cy="1545945"/>
          </a:xfrm>
          <a:prstGeom prst="rect">
            <a:avLst/>
          </a:prstGeom>
          <a:noFill/>
        </p:spPr>
      </p:pic>
      <p:pic>
        <p:nvPicPr>
          <p:cNvPr id="8" name="Picture 8" descr="figura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924944"/>
            <a:ext cx="2052000" cy="140247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40280" y="0"/>
            <a:ext cx="2052000" cy="1440000"/>
          </a:xfrm>
          <a:prstGeom prst="rect">
            <a:avLst/>
          </a:prstGeom>
          <a:noFill/>
        </p:spPr>
      </p:pic>
      <p:pic>
        <p:nvPicPr>
          <p:cNvPr id="10" name="Picture 2" descr="C:\Users\User\Desktop\saúde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2052000" cy="1440000"/>
          </a:xfrm>
          <a:prstGeom prst="rect">
            <a:avLst/>
          </a:prstGeom>
          <a:noFill/>
        </p:spPr>
      </p:pic>
      <p:pic>
        <p:nvPicPr>
          <p:cNvPr id="11" name="Picture 4" descr="C:\Users\User\Desktop\tic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0"/>
            <a:ext cx="2052958" cy="1440000"/>
          </a:xfrm>
          <a:prstGeom prst="rect">
            <a:avLst/>
          </a:prstGeom>
          <a:noFill/>
        </p:spPr>
      </p:pic>
      <p:pic>
        <p:nvPicPr>
          <p:cNvPr id="12" name="Picture 2" descr="C:\Users\User\Desktop\ingtec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114" y="5949280"/>
            <a:ext cx="3028378" cy="720080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 userDrawn="1"/>
        </p:nvSpPr>
        <p:spPr>
          <a:xfrm>
            <a:off x="35496" y="5517232"/>
            <a:ext cx="9108504" cy="288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2">
                    <a:lumMod val="25000"/>
                  </a:schemeClr>
                </a:solidFill>
              </a:rPr>
              <a:t>Programa</a:t>
            </a:r>
            <a:r>
              <a:rPr lang="pt-BR" sz="1200" b="1" baseline="0" dirty="0" smtClean="0">
                <a:solidFill>
                  <a:schemeClr val="bg2">
                    <a:lumMod val="25000"/>
                  </a:schemeClr>
                </a:solidFill>
              </a:rPr>
              <a:t> de Pós Graduação em Administração das Organizações - PPGAO</a:t>
            </a:r>
            <a:endParaRPr lang="pt-BR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3" descr="C:\Users\User\Desktop\Sem título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3034" y="5904656"/>
            <a:ext cx="1029046" cy="764704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 userDrawn="1"/>
        </p:nvSpPr>
        <p:spPr>
          <a:xfrm>
            <a:off x="1184234" y="1844824"/>
            <a:ext cx="51073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ADMINISTRAÇÃO</a:t>
            </a:r>
            <a:r>
              <a:rPr lang="pt-BR" sz="3600" b="1" baseline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P&amp;D</a:t>
            </a:r>
          </a:p>
          <a:p>
            <a:pPr algn="ctr"/>
            <a:r>
              <a:rPr lang="pt-BR" sz="3600" b="1" baseline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EMPRESA</a:t>
            </a:r>
            <a:endParaRPr lang="pt-B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6056690"/>
            <a:ext cx="1224136" cy="5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25760"/>
            <a:ext cx="7128792" cy="1070992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18457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rgbClr val="056F28"/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102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1027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9" name="Picture 8" descr="figura5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  <p:pic>
        <p:nvPicPr>
          <p:cNvPr id="1028" name="Picture 4" descr="C:\Users\User\Desktop\tic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Sem título.jpg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 userDrawn="1"/>
        </p:nvSpPr>
        <p:spPr>
          <a:xfrm>
            <a:off x="2049107" y="6608385"/>
            <a:ext cx="525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InGTeC</a:t>
            </a:r>
            <a:r>
              <a:rPr lang="pt-BR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Núcleo de Pesquisas em Inovação,</a:t>
            </a:r>
            <a:r>
              <a:rPr lang="pt-BR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Gestão Tecnológica e Competitividade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4624"/>
            <a:ext cx="74888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7DA9DF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6" name="Picture 2" descr="C:\Users\User\Desktop\saúd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000" y="6237312"/>
            <a:ext cx="900000" cy="620688"/>
          </a:xfrm>
          <a:prstGeom prst="rect">
            <a:avLst/>
          </a:prstGeom>
          <a:noFill/>
        </p:spPr>
      </p:pic>
      <p:pic>
        <p:nvPicPr>
          <p:cNvPr id="8" name="Picture 5" descr="C:\Users\User\Desktop\Sem título.jp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408" y="6237312"/>
            <a:ext cx="900000" cy="620688"/>
          </a:xfrm>
          <a:prstGeom prst="rect">
            <a:avLst/>
          </a:prstGeom>
          <a:noFill/>
        </p:spPr>
      </p:pic>
      <p:pic>
        <p:nvPicPr>
          <p:cNvPr id="9" name="Picture 3" descr="C:\Users\User\Desktop\tecnologia.jpg"/>
          <p:cNvPicPr>
            <a:picLocks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00000" cy="720000"/>
          </a:xfrm>
          <a:prstGeom prst="rect">
            <a:avLst/>
          </a:prstGeom>
          <a:noFill/>
        </p:spPr>
      </p:pic>
      <p:pic>
        <p:nvPicPr>
          <p:cNvPr id="10" name="Picture 4" descr="C:\Users\User\Desktop\tic.jpg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00000" cy="720000"/>
          </a:xfrm>
          <a:prstGeom prst="rect">
            <a:avLst/>
          </a:prstGeom>
          <a:noFill/>
        </p:spPr>
      </p:pic>
      <p:pic>
        <p:nvPicPr>
          <p:cNvPr id="11" name="Picture 14" descr="C:\Users\geciane\AppData\Local\Microsoft\Windows\Temporary Internet Files\Content.IE5\8DWMUL7C\MPj04339790000[1].jpg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0"/>
            <a:ext cx="900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User\Desktop\Sem título.jpg"/>
          <p:cNvPicPr>
            <a:picLocks noChangeAspect="1" noChangeArrowheads="1"/>
          </p:cNvPicPr>
          <p:nvPr userDrawn="1"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40108" y="1858144"/>
            <a:ext cx="7476308" cy="4307160"/>
          </a:xfrm>
          <a:prstGeom prst="rect">
            <a:avLst/>
          </a:prstGeom>
          <a:noFill/>
        </p:spPr>
      </p:pic>
      <p:pic>
        <p:nvPicPr>
          <p:cNvPr id="7" name="Picture 8" descr="figura5"/>
          <p:cNvPicPr>
            <a:picLocks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517312"/>
            <a:ext cx="900000" cy="72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08/06/15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08/06/15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08/06/15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08/06/15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08/06/15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3573016"/>
            <a:ext cx="6624736" cy="1152128"/>
          </a:xfrm>
        </p:spPr>
        <p:txBody>
          <a:bodyPr/>
          <a:lstStyle/>
          <a:p>
            <a:r>
              <a:rPr lang="en-US" dirty="0" smtClean="0"/>
              <a:t>PROSPECÇÃO TECNOLOGICA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8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ALGUNS EXEMPLOS DE  </a:t>
            </a:r>
            <a:br>
              <a:rPr lang="pt-BR" dirty="0" smtClean="0"/>
            </a:br>
            <a:r>
              <a:rPr lang="pt-BR" dirty="0" smtClean="0"/>
              <a:t>METODOS &amp; TÉCNICAS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375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>
          <a:xfrm>
            <a:off x="1908175" y="198438"/>
            <a:ext cx="6551613" cy="1214437"/>
          </a:xfrm>
        </p:spPr>
        <p:txBody>
          <a:bodyPr/>
          <a:lstStyle/>
          <a:p>
            <a:pPr eaLnBrk="1" hangingPunct="1"/>
            <a:r>
              <a:rPr lang="pt-BR" sz="3600" b="1" dirty="0" smtClean="0">
                <a:solidFill>
                  <a:srgbClr val="558ED5"/>
                </a:solidFill>
                <a:latin typeface="Calibri" charset="0"/>
              </a:rPr>
              <a:t>Recebimento </a:t>
            </a:r>
            <a:r>
              <a:rPr lang="pt-BR" sz="3600" b="1" dirty="0">
                <a:solidFill>
                  <a:srgbClr val="558ED5"/>
                </a:solidFill>
                <a:latin typeface="Calibri" charset="0"/>
              </a:rPr>
              <a:t>passivo de propostas</a:t>
            </a:r>
          </a:p>
        </p:txBody>
      </p:sp>
      <p:sp>
        <p:nvSpPr>
          <p:cNvPr id="4608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135938" cy="4752975"/>
          </a:xfrm>
        </p:spPr>
        <p:txBody>
          <a:bodyPr/>
          <a:lstStyle/>
          <a:p>
            <a:pPr eaLnBrk="1" hangingPunct="1"/>
            <a:r>
              <a:rPr lang="pt-BR" sz="2800" dirty="0">
                <a:solidFill>
                  <a:schemeClr val="tx2"/>
                </a:solidFill>
                <a:latin typeface="Calibri" charset="0"/>
              </a:rPr>
              <a:t>Vantagens e Desvantagens</a:t>
            </a:r>
          </a:p>
          <a:p>
            <a:pPr eaLnBrk="1" hangingPunct="1"/>
            <a:endParaRPr lang="pt-BR" sz="2800" dirty="0">
              <a:solidFill>
                <a:schemeClr val="tx2"/>
              </a:solidFill>
              <a:latin typeface="Calibri" charset="0"/>
            </a:endParaRPr>
          </a:p>
          <a:p>
            <a:pPr eaLnBrk="1" hangingPunct="1"/>
            <a:r>
              <a:rPr lang="pt-BR" sz="2800" dirty="0">
                <a:solidFill>
                  <a:schemeClr val="tx2"/>
                </a:solidFill>
                <a:latin typeface="Calibri" charset="0"/>
              </a:rPr>
              <a:t>Fatores críticos</a:t>
            </a:r>
          </a:p>
          <a:p>
            <a:pPr lvl="1" eaLnBrk="1" hangingPunct="1"/>
            <a:r>
              <a:rPr lang="pt-BR" sz="2400" dirty="0">
                <a:solidFill>
                  <a:schemeClr val="tx2"/>
                </a:solidFill>
                <a:latin typeface="Calibri" charset="0"/>
              </a:rPr>
              <a:t>Clareza do processo de avaliação</a:t>
            </a:r>
          </a:p>
          <a:p>
            <a:pPr lvl="1" eaLnBrk="1" hangingPunct="1"/>
            <a:r>
              <a:rPr lang="pt-BR" sz="2400" dirty="0">
                <a:solidFill>
                  <a:schemeClr val="tx2"/>
                </a:solidFill>
                <a:latin typeface="Calibri" charset="0"/>
              </a:rPr>
              <a:t>Velocidade de análise e forma de resposta</a:t>
            </a:r>
          </a:p>
          <a:p>
            <a:pPr lvl="1" eaLnBrk="1" hangingPunct="1"/>
            <a:r>
              <a:rPr lang="pt-BR" sz="2400" dirty="0">
                <a:solidFill>
                  <a:schemeClr val="tx2"/>
                </a:solidFill>
                <a:latin typeface="Calibri" charset="0"/>
              </a:rPr>
              <a:t>Capacidade de identificação de oportunidades ocultas</a:t>
            </a:r>
          </a:p>
          <a:p>
            <a:pPr eaLnBrk="1" hangingPunct="1"/>
            <a:endParaRPr lang="pt-BR" sz="2800" dirty="0">
              <a:solidFill>
                <a:schemeClr val="tx2"/>
              </a:solidFill>
              <a:latin typeface="Calibri" charset="0"/>
            </a:endParaRPr>
          </a:p>
          <a:p>
            <a:pPr eaLnBrk="1" hangingPunct="1"/>
            <a:r>
              <a:rPr lang="pt-BR" sz="2800" dirty="0">
                <a:solidFill>
                  <a:schemeClr val="tx2"/>
                </a:solidFill>
                <a:latin typeface="Calibri" charset="0"/>
              </a:rPr>
              <a:t>Exemplos</a:t>
            </a:r>
          </a:p>
        </p:txBody>
      </p:sp>
    </p:spTree>
    <p:extLst>
      <p:ext uri="{BB962C8B-B14F-4D97-AF65-F5344CB8AC3E}">
        <p14:creationId xmlns:p14="http://schemas.microsoft.com/office/powerpoint/2010/main" val="419722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  <p:sp>
        <p:nvSpPr>
          <p:cNvPr id="16387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http://en.sanofi.com/partners/partners.asp</a:t>
            </a:r>
          </a:p>
        </p:txBody>
      </p:sp>
    </p:spTree>
    <p:extLst>
      <p:ext uri="{BB962C8B-B14F-4D97-AF65-F5344CB8AC3E}">
        <p14:creationId xmlns:p14="http://schemas.microsoft.com/office/powerpoint/2010/main" val="324252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  <p:sp>
        <p:nvSpPr>
          <p:cNvPr id="17411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http://www.merck.com/licensing/our-process/home.html</a:t>
            </a:r>
          </a:p>
        </p:txBody>
      </p:sp>
    </p:spTree>
    <p:extLst>
      <p:ext uri="{BB962C8B-B14F-4D97-AF65-F5344CB8AC3E}">
        <p14:creationId xmlns:p14="http://schemas.microsoft.com/office/powerpoint/2010/main" val="213724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  <p:sp>
        <p:nvSpPr>
          <p:cNvPr id="18435" name="Rectangle 3"/>
          <p:cNvSpPr>
            <a:spLocks noGrp="1"/>
          </p:cNvSpPr>
          <p:nvPr>
            <p:ph type="title" idx="4294967295"/>
          </p:nvPr>
        </p:nvSpPr>
        <p:spPr>
          <a:xfrm>
            <a:off x="1022350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http://www.pfizer.com/research/partnering/partnering_with_pfizer.jsp</a:t>
            </a:r>
          </a:p>
        </p:txBody>
      </p:sp>
    </p:spTree>
    <p:extLst>
      <p:ext uri="{BB962C8B-B14F-4D97-AF65-F5344CB8AC3E}">
        <p14:creationId xmlns:p14="http://schemas.microsoft.com/office/powerpoint/2010/main" val="122093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  <p:sp>
        <p:nvSpPr>
          <p:cNvPr id="1945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http://www.biominas.org.br/searchsebrae/metodologia</a:t>
            </a:r>
          </a:p>
        </p:txBody>
      </p:sp>
    </p:spTree>
    <p:extLst>
      <p:ext uri="{BB962C8B-B14F-4D97-AF65-F5344CB8AC3E}">
        <p14:creationId xmlns:p14="http://schemas.microsoft.com/office/powerpoint/2010/main" val="397256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http://www.fapesp.br/6006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830885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 idx="4294967295"/>
          </p:nvPr>
        </p:nvSpPr>
        <p:spPr>
          <a:xfrm>
            <a:off x="1908175" y="198438"/>
            <a:ext cx="6551613" cy="1214437"/>
          </a:xfrm>
        </p:spPr>
        <p:txBody>
          <a:bodyPr/>
          <a:lstStyle/>
          <a:p>
            <a:pPr eaLnBrk="1" hangingPunct="1"/>
            <a:r>
              <a:rPr lang="pt-BR" sz="3600" b="1">
                <a:solidFill>
                  <a:srgbClr val="558ED5"/>
                </a:solidFill>
                <a:latin typeface="Calibri" charset="0"/>
              </a:rPr>
              <a:t>1.2. Eventos de licenciamento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135938" cy="4752975"/>
          </a:xfrm>
        </p:spPr>
        <p:txBody>
          <a:bodyPr/>
          <a:lstStyle/>
          <a:p>
            <a:pPr eaLnBrk="1" hangingPunct="1"/>
            <a:endParaRPr lang="pt-BR" sz="2800" dirty="0">
              <a:solidFill>
                <a:schemeClr val="tx2"/>
              </a:solidFill>
              <a:latin typeface="Calibri" charset="0"/>
            </a:endParaRPr>
          </a:p>
          <a:p>
            <a:pPr eaLnBrk="1" hangingPunct="1"/>
            <a:r>
              <a:rPr lang="pt-BR" sz="2800" dirty="0">
                <a:solidFill>
                  <a:schemeClr val="tx2"/>
                </a:solidFill>
                <a:latin typeface="Calibri" charset="0"/>
              </a:rPr>
              <a:t>Formatos e dinâmicas usuais</a:t>
            </a:r>
          </a:p>
          <a:p>
            <a:pPr eaLnBrk="1" hangingPunct="1"/>
            <a:endParaRPr lang="pt-BR" sz="2800" dirty="0">
              <a:solidFill>
                <a:schemeClr val="tx2"/>
              </a:solidFill>
              <a:latin typeface="Calibri" charset="0"/>
            </a:endParaRPr>
          </a:p>
          <a:p>
            <a:pPr eaLnBrk="1" hangingPunct="1"/>
            <a:r>
              <a:rPr lang="pt-BR" sz="2800" dirty="0">
                <a:solidFill>
                  <a:schemeClr val="tx2"/>
                </a:solidFill>
                <a:latin typeface="Calibri" charset="0"/>
              </a:rPr>
              <a:t>Recomendações práticas</a:t>
            </a:r>
          </a:p>
          <a:p>
            <a:pPr lvl="1" eaLnBrk="1" hangingPunct="1"/>
            <a:r>
              <a:rPr lang="pt-BR" sz="2400" dirty="0">
                <a:solidFill>
                  <a:schemeClr val="tx2"/>
                </a:solidFill>
                <a:latin typeface="Calibri" charset="0"/>
              </a:rPr>
              <a:t>Para os </a:t>
            </a:r>
            <a:r>
              <a:rPr lang="pt-BR" sz="2400" dirty="0" smtClean="0">
                <a:solidFill>
                  <a:schemeClr val="tx2"/>
                </a:solidFill>
                <a:latin typeface="Calibri" charset="0"/>
              </a:rPr>
              <a:t>ofertantes</a:t>
            </a:r>
            <a:endParaRPr lang="pt-BR" sz="2400" dirty="0">
              <a:solidFill>
                <a:schemeClr val="tx2"/>
              </a:solidFill>
              <a:latin typeface="Calibri" charset="0"/>
            </a:endParaRPr>
          </a:p>
          <a:p>
            <a:pPr lvl="1" eaLnBrk="1" hangingPunct="1"/>
            <a:r>
              <a:rPr lang="pt-BR" sz="2400" dirty="0">
                <a:solidFill>
                  <a:schemeClr val="tx2"/>
                </a:solidFill>
                <a:latin typeface="Calibri" charset="0"/>
              </a:rPr>
              <a:t>Para os demandantes</a:t>
            </a:r>
          </a:p>
          <a:p>
            <a:pPr eaLnBrk="1" hangingPunct="1"/>
            <a:endParaRPr lang="pt-BR" sz="2800" dirty="0">
              <a:solidFill>
                <a:schemeClr val="tx2"/>
              </a:solidFill>
              <a:latin typeface="Calibri" charset="0"/>
            </a:endParaRPr>
          </a:p>
          <a:p>
            <a:pPr eaLnBrk="1" hangingPunct="1"/>
            <a:r>
              <a:rPr lang="pt-BR" sz="2800" dirty="0">
                <a:solidFill>
                  <a:schemeClr val="tx2"/>
                </a:solidFill>
                <a:latin typeface="Calibri" charset="0"/>
              </a:rPr>
              <a:t>Exemplos</a:t>
            </a:r>
          </a:p>
          <a:p>
            <a:pPr eaLnBrk="1" hangingPunct="1"/>
            <a:endParaRPr lang="pt-BR" sz="2800" dirty="0">
              <a:solidFill>
                <a:schemeClr val="tx2"/>
              </a:solidFill>
              <a:latin typeface="Calibri" charset="0"/>
            </a:endParaRPr>
          </a:p>
          <a:p>
            <a:pPr eaLnBrk="1" hangingPunct="1"/>
            <a:endParaRPr lang="pt-BR" sz="2800" dirty="0">
              <a:solidFill>
                <a:schemeClr val="tx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6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http://www.techvision.com/bpl/partnering/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463203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http://www.techvision.com/pdf/prepare_to_meet_your_partner.pdf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10528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Alguns Conceitos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04800" y="3581400"/>
            <a:ext cx="27432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3733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 dirty="0"/>
              <a:t>Tecnologia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638800" y="1905000"/>
            <a:ext cx="3181672" cy="1219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15000" y="1905000"/>
            <a:ext cx="31054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b="1" dirty="0" smtClean="0"/>
              <a:t>FORECASTING (previsão)</a:t>
            </a:r>
            <a:endParaRPr lang="pt-BR" sz="1600" b="1" dirty="0"/>
          </a:p>
          <a:p>
            <a:pPr eaLnBrk="1" hangingPunct="1">
              <a:spcBef>
                <a:spcPct val="50000"/>
              </a:spcBef>
            </a:pPr>
            <a:r>
              <a:rPr lang="pt-BR" sz="1600" dirty="0"/>
              <a:t>Previsão probabilística do desenvolvimento futuro das tecnologias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638800" y="3429000"/>
            <a:ext cx="3181672" cy="1219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638800" y="4876800"/>
            <a:ext cx="3181672" cy="1524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562600" y="3505200"/>
            <a:ext cx="32578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b="1" dirty="0" smtClean="0"/>
              <a:t>ASSESSMENT (avaliação)</a:t>
            </a:r>
            <a:endParaRPr lang="pt-BR" sz="1600" b="1" dirty="0"/>
          </a:p>
          <a:p>
            <a:pPr eaLnBrk="1" hangingPunct="1">
              <a:spcBef>
                <a:spcPct val="50000"/>
              </a:spcBef>
            </a:pPr>
            <a:r>
              <a:rPr lang="pt-BR" sz="1600" dirty="0"/>
              <a:t>Apreciação dos impactos sociais futuros de novas tecnologias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715000" y="4953000"/>
            <a:ext cx="3105472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b="1" dirty="0" smtClean="0"/>
              <a:t>FORESIGHT (prospectiva)</a:t>
            </a:r>
            <a:endParaRPr lang="pt-BR" sz="1600" b="1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sz="1600" dirty="0"/>
              <a:t>Instrumento de planejamento tecnológico no nível sistêmico e em questões específicas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048000" y="40386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048000" y="4038600"/>
            <a:ext cx="2514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3048000" y="2514600"/>
            <a:ext cx="2438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56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http://www.techvision.com/pdf/prepare_to_meet_your_partner.pdf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1332976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http://oneononepartnering.bio.org/ (exemplo de tela)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1568830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http://oneononepartnering.bio.org/ (exemplo de tela)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908880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Formulário de Identificação de Demanda para Inovação Tecnológica</a:t>
            </a:r>
            <a:endParaRPr lang="pt-BR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mtClean="0"/>
              <a:t>Descrição do problema e/ou oportunidade;</a:t>
            </a:r>
          </a:p>
          <a:p>
            <a:pPr lvl="1"/>
            <a:r>
              <a:rPr lang="pt-BR" smtClean="0"/>
              <a:t>Caracterização:</a:t>
            </a:r>
          </a:p>
          <a:p>
            <a:pPr lvl="1"/>
            <a:r>
              <a:rPr lang="pt-BR" smtClean="0"/>
              <a:t>Tipo de problema/oportunidade;</a:t>
            </a:r>
          </a:p>
          <a:p>
            <a:pPr lvl="1"/>
            <a:r>
              <a:rPr lang="pt-BR" smtClean="0"/>
              <a:t> Cargos funcionais envolvidos/afetados e cargo de supervisão;</a:t>
            </a:r>
          </a:p>
          <a:p>
            <a:r>
              <a:rPr lang="pt-BR" smtClean="0"/>
              <a:t>Situar no processo-produtivo etapas anteriores e posteriores, e os determinantes/condicionantes para o problema /oportunidade;</a:t>
            </a:r>
          </a:p>
          <a:p>
            <a:pPr lvl="1"/>
            <a:r>
              <a:rPr lang="pt-BR" smtClean="0"/>
              <a:t>Problemas/oportunidades associados/correlatos;</a:t>
            </a:r>
          </a:p>
          <a:p>
            <a:pPr lvl="1"/>
            <a:r>
              <a:rPr lang="pt-BR" smtClean="0"/>
              <a:t>Gravidade/impactos;</a:t>
            </a:r>
          </a:p>
          <a:p>
            <a:r>
              <a:rPr lang="pt-BR" smtClean="0"/>
              <a:t>Objetivos:</a:t>
            </a:r>
          </a:p>
          <a:p>
            <a:pPr lvl="1"/>
            <a:r>
              <a:rPr lang="pt-BR" smtClean="0"/>
              <a:t> Objetivos Gerais;</a:t>
            </a:r>
          </a:p>
          <a:p>
            <a:r>
              <a:rPr lang="pt-BR" smtClean="0"/>
              <a:t> Resultados e Critérios;</a:t>
            </a:r>
          </a:p>
          <a:p>
            <a:r>
              <a:rPr lang="pt-BR" smtClean="0"/>
              <a:t> Restrições; 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7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Formulário de Identificação de Demanda para Inovação Tecnológica </a:t>
            </a:r>
            <a:endParaRPr lang="pt-B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Soluções Tecnológicas:</a:t>
            </a:r>
          </a:p>
          <a:p>
            <a:pPr lvl="1"/>
            <a:r>
              <a:rPr lang="pt-BR" smtClean="0"/>
              <a:t>Soluções alternativas</a:t>
            </a:r>
          </a:p>
          <a:p>
            <a:pPr lvl="1"/>
            <a:r>
              <a:rPr lang="pt-BR" smtClean="0"/>
              <a:t>Experiências e resultados próprios ou de terceiros</a:t>
            </a:r>
          </a:p>
          <a:p>
            <a:pPr lvl="1"/>
            <a:r>
              <a:rPr lang="pt-BR" smtClean="0"/>
              <a:t>Indicação dos pesquisadores</a:t>
            </a:r>
          </a:p>
          <a:p>
            <a:r>
              <a:rPr lang="pt-BR" smtClean="0"/>
              <a:t>Prioridade</a:t>
            </a:r>
          </a:p>
          <a:p>
            <a:pPr lvl="1"/>
            <a:r>
              <a:rPr lang="pt-BR" smtClean="0"/>
              <a:t>Frequência/amplitude</a:t>
            </a:r>
          </a:p>
          <a:p>
            <a:pPr lvl="1"/>
            <a:r>
              <a:rPr lang="pt-BR" smtClean="0"/>
              <a:t>Ganho unitário</a:t>
            </a:r>
          </a:p>
          <a:p>
            <a:pPr lvl="1"/>
            <a:r>
              <a:rPr lang="pt-BR" smtClean="0"/>
              <a:t>Benefício econômico potencial</a:t>
            </a:r>
          </a:p>
          <a:p>
            <a:r>
              <a:rPr lang="pt-BR" smtClean="0"/>
              <a:t>Dificuldades de Implementação</a:t>
            </a:r>
          </a:p>
          <a:p>
            <a:pPr lvl="1"/>
            <a:r>
              <a:rPr lang="pt-BR" smtClean="0"/>
              <a:t>Identifique eventuais dificuldades, restrições ou resistências</a:t>
            </a:r>
          </a:p>
          <a:p>
            <a:pPr lvl="1"/>
            <a:r>
              <a:rPr lang="pt-BR" smtClean="0"/>
              <a:t>Como facilitar ou incentivar a adoção ou uso das novas soluções tecnológicas?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230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Resumo da Avaliação</a:t>
            </a:r>
            <a:endParaRPr lang="pt-B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1520" y="1677318"/>
            <a:ext cx="8282880" cy="4799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3568" y="1677318"/>
            <a:ext cx="468052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1 – Demanda = Título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2 – Tema: Linha de Atividade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3 – Tipo de projeto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4 – Objetivos Gerais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5 – Prazos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6 – Sucesso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7 – Consistência com Estratégia de Negócios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8 – Importância para a Estratégia de Negócios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9 – Benefícios esperados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10 – Impacto Competitivo da Tecnologia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11 - Posição Competitiva da Tecnologia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12 – Custo estimado de P&amp;D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13 – Custo estimado de adoção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14 – Outros comentários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1400" dirty="0"/>
              <a:t>15 – Prioridade Relativa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94792" y="1340768"/>
            <a:ext cx="350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600" b="1" i="1" dirty="0"/>
              <a:t>CRITÉRIOS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387280" y="1340768"/>
            <a:ext cx="350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600" b="1" i="1" dirty="0"/>
              <a:t>AVALIAÇÃO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5364088" y="1677318"/>
            <a:ext cx="0" cy="47996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42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Técnica Delphi</a:t>
            </a:r>
            <a:endParaRPr lang="pt-BR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Conceito: </a:t>
            </a:r>
          </a:p>
          <a:p>
            <a:pPr lvl="1"/>
            <a:r>
              <a:rPr lang="pt-BR" smtClean="0"/>
              <a:t>Busca de consenso de especialistas sobre eventos futuros;</a:t>
            </a:r>
          </a:p>
          <a:p>
            <a:pPr lvl="1"/>
            <a:r>
              <a:rPr lang="pt-BR" smtClean="0"/>
              <a:t>Julgamento intuitivo coletivo baseado:</a:t>
            </a:r>
          </a:p>
          <a:p>
            <a:pPr lvl="2"/>
            <a:r>
              <a:rPr lang="pt-BR" smtClean="0"/>
              <a:t>Uso estruturado do conhecimento</a:t>
            </a:r>
          </a:p>
          <a:p>
            <a:pPr lvl="2"/>
            <a:r>
              <a:rPr lang="pt-BR" smtClean="0"/>
              <a:t>Experiência</a:t>
            </a:r>
          </a:p>
          <a:p>
            <a:pPr lvl="2"/>
            <a:r>
              <a:rPr lang="pt-BR" smtClean="0"/>
              <a:t>Criatividade</a:t>
            </a:r>
          </a:p>
          <a:p>
            <a:pPr lvl="1"/>
            <a:r>
              <a:rPr lang="pt-BR" smtClean="0"/>
              <a:t>Quando: </a:t>
            </a:r>
          </a:p>
          <a:p>
            <a:pPr lvl="2"/>
            <a:r>
              <a:rPr lang="pt-BR" smtClean="0"/>
              <a:t>Séries históricas deficientes</a:t>
            </a:r>
          </a:p>
          <a:p>
            <a:pPr lvl="2"/>
            <a:r>
              <a:rPr lang="pt-BR" smtClean="0"/>
              <a:t>Abordagem interdisciplinar</a:t>
            </a:r>
          </a:p>
          <a:p>
            <a:pPr lvl="2"/>
            <a:r>
              <a:rPr lang="pt-BR" smtClean="0"/>
              <a:t>Perspectivas de mudanças de tendências (rupturas)</a:t>
            </a:r>
          </a:p>
          <a:p>
            <a:pPr lvl="1"/>
            <a:endParaRPr lang="pt-BR" smtClean="0"/>
          </a:p>
          <a:p>
            <a:endParaRPr lang="pt-BR" smtClean="0"/>
          </a:p>
          <a:p>
            <a:endParaRPr lang="pt-BR" smtClean="0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26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Técnica Delphi</a:t>
            </a:r>
            <a:endParaRPr lang="pt-BR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Operacionalização:</a:t>
            </a:r>
          </a:p>
          <a:p>
            <a:pPr lvl="1"/>
            <a:r>
              <a:rPr lang="pt-BR" smtClean="0"/>
              <a:t>Uso de questionário interativo entre respondentes:</a:t>
            </a:r>
          </a:p>
          <a:p>
            <a:pPr lvl="2"/>
            <a:r>
              <a:rPr lang="pt-BR" smtClean="0"/>
              <a:t>Com características de:</a:t>
            </a:r>
          </a:p>
          <a:p>
            <a:pPr lvl="3"/>
            <a:r>
              <a:rPr lang="pt-BR" smtClean="0"/>
              <a:t>Anonimato</a:t>
            </a:r>
          </a:p>
          <a:p>
            <a:pPr lvl="3"/>
            <a:r>
              <a:rPr lang="pt-BR" smtClean="0"/>
              <a:t>Tratamento estatístico simples das respostas</a:t>
            </a:r>
          </a:p>
          <a:p>
            <a:pPr lvl="3"/>
            <a:r>
              <a:rPr lang="pt-BR" smtClean="0"/>
              <a:t>Reavaliação das respostas para rodadas subseqüentes</a:t>
            </a:r>
          </a:p>
          <a:p>
            <a:pPr lvl="2"/>
            <a:r>
              <a:rPr lang="pt-BR" smtClean="0"/>
              <a:t>E com definição clara de:</a:t>
            </a:r>
          </a:p>
          <a:p>
            <a:pPr lvl="3"/>
            <a:r>
              <a:rPr lang="pt-BR" smtClean="0"/>
              <a:t>Objetivos</a:t>
            </a:r>
          </a:p>
          <a:p>
            <a:pPr lvl="3"/>
            <a:r>
              <a:rPr lang="pt-BR" smtClean="0"/>
              <a:t>Horizonte temporal</a:t>
            </a:r>
          </a:p>
          <a:p>
            <a:pPr lvl="3"/>
            <a:r>
              <a:rPr lang="pt-BR" smtClean="0"/>
              <a:t>Resultado desejado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97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Delphi</a:t>
            </a:r>
            <a:endParaRPr lang="pt-BR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Previsão e Análise</a:t>
            </a:r>
          </a:p>
          <a:p>
            <a:pPr lvl="1"/>
            <a:r>
              <a:rPr lang="pt-BR" smtClean="0"/>
              <a:t>Características:</a:t>
            </a:r>
          </a:p>
          <a:p>
            <a:pPr lvl="2"/>
            <a:r>
              <a:rPr lang="pt-BR" smtClean="0"/>
              <a:t>Questionário interativo</a:t>
            </a:r>
          </a:p>
          <a:p>
            <a:pPr lvl="2"/>
            <a:r>
              <a:rPr lang="pt-BR" smtClean="0"/>
              <a:t>Promove visão integrada </a:t>
            </a:r>
          </a:p>
          <a:p>
            <a:pPr lvl="2"/>
            <a:r>
              <a:rPr lang="pt-BR" smtClean="0"/>
              <a:t>Produz previsões de grupo</a:t>
            </a:r>
          </a:p>
          <a:p>
            <a:pPr lvl="2"/>
            <a:r>
              <a:rPr lang="pt-BR" smtClean="0"/>
              <a:t>Estimula a criatividade</a:t>
            </a:r>
          </a:p>
          <a:p>
            <a:pPr lvl="2"/>
            <a:r>
              <a:rPr lang="pt-BR" smtClean="0"/>
              <a:t>Induz à troca de opiniões</a:t>
            </a:r>
          </a:p>
          <a:p>
            <a:pPr lvl="2"/>
            <a:r>
              <a:rPr lang="pt-BR" smtClean="0"/>
              <a:t>Veicula idéias minoritárias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27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Delphi:</a:t>
            </a:r>
            <a:endParaRPr lang="pt-BR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Análise Morfológica: Estruturação do problema</a:t>
            </a:r>
          </a:p>
          <a:p>
            <a:pPr lvl="1"/>
            <a:r>
              <a:rPr lang="pt-BR" smtClean="0"/>
              <a:t>Definição de subsistemas</a:t>
            </a:r>
          </a:p>
          <a:p>
            <a:pPr lvl="1"/>
            <a:r>
              <a:rPr lang="pt-BR" smtClean="0"/>
              <a:t>Análise se soluções por subsistema</a:t>
            </a:r>
          </a:p>
          <a:p>
            <a:pPr lvl="1"/>
            <a:r>
              <a:rPr lang="pt-BR" smtClean="0"/>
              <a:t>Análise de soluções sistêmicas</a:t>
            </a:r>
          </a:p>
          <a:p>
            <a:endParaRPr lang="pt-BR" smtClean="0"/>
          </a:p>
          <a:p>
            <a:r>
              <a:rPr lang="pt-BR" smtClean="0"/>
              <a:t>Realização:</a:t>
            </a:r>
          </a:p>
          <a:p>
            <a:pPr lvl="1"/>
            <a:r>
              <a:rPr lang="pt-BR" smtClean="0"/>
              <a:t>Duas rodadas</a:t>
            </a:r>
          </a:p>
          <a:p>
            <a:pPr lvl="1"/>
            <a:r>
              <a:rPr lang="pt-BR" smtClean="0"/>
              <a:t>X Participantes Efetivos</a:t>
            </a:r>
          </a:p>
          <a:p>
            <a:pPr lvl="1"/>
            <a:r>
              <a:rPr lang="pt-BR" smtClean="0"/>
              <a:t>Y Questões respondidas</a:t>
            </a:r>
          </a:p>
          <a:p>
            <a:pPr lvl="1"/>
            <a:r>
              <a:rPr lang="pt-BR" smtClean="0"/>
              <a:t>Z Configurações analisadas</a:t>
            </a:r>
          </a:p>
          <a:p>
            <a:pPr lvl="1"/>
            <a:r>
              <a:rPr lang="pt-BR" smtClean="0"/>
              <a:t>W Subsistemas analisados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16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Prospecção Tecnológica</a:t>
            </a:r>
            <a:endParaRPr lang="pt-BR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Definição:</a:t>
            </a:r>
          </a:p>
          <a:p>
            <a:pPr lvl="1"/>
            <a:r>
              <a:rPr lang="pt-BR" dirty="0" smtClean="0"/>
              <a:t> conjuntos de conceitos/técnicas para antecipar comportamento de variáveis </a:t>
            </a:r>
            <a:r>
              <a:rPr lang="pt-BR" dirty="0" err="1" smtClean="0"/>
              <a:t>sócio-econômicas</a:t>
            </a:r>
            <a:r>
              <a:rPr lang="pt-BR" dirty="0" smtClean="0"/>
              <a:t>; políticas; culturais; tecnológicas e suas interações.</a:t>
            </a:r>
          </a:p>
          <a:p>
            <a:r>
              <a:rPr lang="pt-BR" dirty="0" smtClean="0"/>
              <a:t>Objetivo Operacional (dentro do mercado de tecnologias de centros de P&amp;D):</a:t>
            </a:r>
          </a:p>
          <a:p>
            <a:pPr lvl="1"/>
            <a:r>
              <a:rPr lang="pt-BR" dirty="0" smtClean="0"/>
              <a:t>Identificar demandas futuras e potenciais;</a:t>
            </a:r>
          </a:p>
          <a:p>
            <a:pPr lvl="1"/>
            <a:r>
              <a:rPr lang="pt-BR" dirty="0" smtClean="0"/>
              <a:t>Antecipar mudanças nos paradigmas de C&amp;T;</a:t>
            </a:r>
          </a:p>
          <a:p>
            <a:r>
              <a:rPr lang="pt-BR" dirty="0" smtClean="0"/>
              <a:t>Finalidade: </a:t>
            </a:r>
          </a:p>
          <a:p>
            <a:pPr lvl="1"/>
            <a:r>
              <a:rPr lang="pt-BR" dirty="0" smtClean="0"/>
              <a:t>Melhor definir políticas, diretrizes, objetivos e metas de programas de demandas futuras de tecnologia;</a:t>
            </a:r>
          </a:p>
          <a:p>
            <a:pPr lvl="1"/>
            <a:r>
              <a:rPr lang="pt-BR" dirty="0" smtClean="0"/>
              <a:t>Avaliar as consequências futuras das decisões atuais pelo enriquecimento da base de informação.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620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Prospecção </a:t>
            </a:r>
            <a:r>
              <a:rPr lang="pt-BR" dirty="0"/>
              <a:t>de Petróleo em águas profundas </a:t>
            </a:r>
            <a:r>
              <a:rPr lang="pt-BR" dirty="0" smtClean="0"/>
              <a:t>usando Delphi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Etapas do Processo</a:t>
            </a:r>
          </a:p>
          <a:p>
            <a:pPr lvl="1"/>
            <a:r>
              <a:rPr lang="pt-BR" sz="2400" dirty="0" smtClean="0"/>
              <a:t>Identificação dos aspectos críticos</a:t>
            </a:r>
          </a:p>
          <a:p>
            <a:pPr lvl="1"/>
            <a:r>
              <a:rPr lang="pt-BR" sz="2400" dirty="0" smtClean="0"/>
              <a:t>Seleção dos especialistas</a:t>
            </a:r>
          </a:p>
          <a:p>
            <a:pPr lvl="1"/>
            <a:r>
              <a:rPr lang="pt-BR" sz="2400" dirty="0" smtClean="0"/>
              <a:t>Informação quanto aos objetivos</a:t>
            </a:r>
          </a:p>
          <a:p>
            <a:pPr lvl="1"/>
            <a:r>
              <a:rPr lang="pt-BR" sz="2400" dirty="0" smtClean="0"/>
              <a:t>Delineamento e distribuição do questionário</a:t>
            </a:r>
          </a:p>
          <a:p>
            <a:pPr lvl="1"/>
            <a:r>
              <a:rPr lang="pt-BR" sz="2400" dirty="0" smtClean="0"/>
              <a:t>Tabulação dos resultados</a:t>
            </a:r>
          </a:p>
          <a:p>
            <a:pPr lvl="1"/>
            <a:r>
              <a:rPr lang="pt-BR" sz="2400" dirty="0" smtClean="0"/>
              <a:t>Especialistas recebem e podem mudar de idéia</a:t>
            </a:r>
          </a:p>
          <a:p>
            <a:pPr lvl="1"/>
            <a:r>
              <a:rPr lang="pt-BR" sz="2400" dirty="0" smtClean="0"/>
              <a:t>Nova tabulação</a:t>
            </a:r>
          </a:p>
          <a:p>
            <a:pPr lvl="1"/>
            <a:r>
              <a:rPr lang="pt-BR" sz="2400" dirty="0" smtClean="0"/>
              <a:t>Se necessário, consultar novamente</a:t>
            </a:r>
          </a:p>
          <a:p>
            <a:pPr lvl="1"/>
            <a:r>
              <a:rPr lang="pt-BR" sz="2400" dirty="0" smtClean="0"/>
              <a:t>Construção de cenários e interpretação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691680" y="6289575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Fonte</a:t>
            </a:r>
            <a:r>
              <a:rPr lang="pt-BR" sz="1400" dirty="0"/>
              <a:t>: Prof. Eduardo Vasconcelos FEA/USP)</a:t>
            </a:r>
          </a:p>
        </p:txBody>
      </p:sp>
    </p:spTree>
    <p:extLst>
      <p:ext uri="{BB962C8B-B14F-4D97-AF65-F5344CB8AC3E}">
        <p14:creationId xmlns:p14="http://schemas.microsoft.com/office/powerpoint/2010/main" val="287077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Prospecção de Petróleo em águas profundas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Duas rodadas com questionários</a:t>
            </a:r>
          </a:p>
          <a:p>
            <a:r>
              <a:rPr lang="pt-BR" dirty="0" smtClean="0"/>
              <a:t>O 1º. questionário tinha 52 perguntas e foi centrado na:</a:t>
            </a:r>
          </a:p>
          <a:p>
            <a:pPr lvl="1"/>
            <a:r>
              <a:rPr lang="pt-BR" dirty="0" smtClean="0"/>
              <a:t>Identificação dos gargalos tecnológicos</a:t>
            </a:r>
          </a:p>
          <a:p>
            <a:pPr lvl="1"/>
            <a:r>
              <a:rPr lang="pt-BR" dirty="0" smtClean="0"/>
              <a:t>Avaliação das configurações alternativas</a:t>
            </a:r>
          </a:p>
          <a:p>
            <a:pPr lvl="1"/>
            <a:r>
              <a:rPr lang="pt-BR" dirty="0" smtClean="0"/>
              <a:t>Sugestões de alternativas de solução</a:t>
            </a:r>
          </a:p>
          <a:p>
            <a:r>
              <a:rPr lang="pt-BR" dirty="0" smtClean="0"/>
              <a:t>Foi enviado para 110 especialistas</a:t>
            </a:r>
          </a:p>
          <a:p>
            <a:pPr lvl="1"/>
            <a:r>
              <a:rPr lang="pt-BR" dirty="0" smtClean="0"/>
              <a:t>CENPES</a:t>
            </a:r>
          </a:p>
          <a:p>
            <a:pPr lvl="1"/>
            <a:r>
              <a:rPr lang="pt-BR" dirty="0" smtClean="0"/>
              <a:t>Outros departamentos da Petrobrás</a:t>
            </a:r>
          </a:p>
          <a:p>
            <a:pPr lvl="1"/>
            <a:r>
              <a:rPr lang="pt-BR" dirty="0" smtClean="0"/>
              <a:t>Universidades</a:t>
            </a:r>
          </a:p>
          <a:p>
            <a:pPr lvl="1"/>
            <a:r>
              <a:rPr lang="pt-BR" dirty="0" smtClean="0"/>
              <a:t>Fornecedores</a:t>
            </a:r>
          </a:p>
          <a:p>
            <a:r>
              <a:rPr lang="pt-BR" dirty="0"/>
              <a:t>O </a:t>
            </a:r>
            <a:r>
              <a:rPr lang="pt-BR" dirty="0" smtClean="0"/>
              <a:t>2º. questionário </a:t>
            </a:r>
            <a:r>
              <a:rPr lang="pt-BR" dirty="0"/>
              <a:t>tinha 35 perguntas, 46 páginas e continha:</a:t>
            </a:r>
          </a:p>
          <a:p>
            <a:pPr lvl="1"/>
            <a:r>
              <a:rPr lang="pt-BR" dirty="0"/>
              <a:t>Apresentação dos resultados do primeiro</a:t>
            </a:r>
          </a:p>
          <a:p>
            <a:pPr lvl="1"/>
            <a:r>
              <a:rPr lang="pt-BR" dirty="0"/>
              <a:t>Foco na análise das diversas </a:t>
            </a:r>
            <a:r>
              <a:rPr lang="pt-BR" dirty="0" smtClean="0"/>
              <a:t>soluções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-756592" y="6392361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Fonte: Wright, James e </a:t>
            </a:r>
            <a:r>
              <a:rPr lang="pt-BR" sz="1200" dirty="0" err="1" smtClean="0"/>
              <a:t>Jonhson</a:t>
            </a:r>
            <a:r>
              <a:rPr lang="pt-BR" sz="1200" dirty="0" smtClean="0"/>
              <a:t>, Seminário Internacional sobre Prospecção e Estratégia In  Eduardo Vasconcellos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5259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 idx="4294967295"/>
          </p:nvPr>
        </p:nvSpPr>
        <p:spPr>
          <a:xfrm>
            <a:off x="1908175" y="198438"/>
            <a:ext cx="6551613" cy="1214437"/>
          </a:xfrm>
        </p:spPr>
        <p:txBody>
          <a:bodyPr/>
          <a:lstStyle/>
          <a:p>
            <a:pPr eaLnBrk="1" hangingPunct="1"/>
            <a:r>
              <a:rPr lang="pt-BR" sz="3600" b="1" dirty="0" smtClean="0">
                <a:solidFill>
                  <a:srgbClr val="558ED5"/>
                </a:solidFill>
                <a:latin typeface="Calibri" charset="0"/>
              </a:rPr>
              <a:t> </a:t>
            </a:r>
            <a:r>
              <a:rPr lang="pt-BR" sz="3600" b="1" dirty="0">
                <a:solidFill>
                  <a:srgbClr val="558ED5"/>
                </a:solidFill>
                <a:latin typeface="Calibri" charset="0"/>
              </a:rPr>
              <a:t>Estudos de patentes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135938" cy="4752975"/>
          </a:xfrm>
        </p:spPr>
        <p:txBody>
          <a:bodyPr/>
          <a:lstStyle/>
          <a:p>
            <a:pPr eaLnBrk="1" hangingPunct="1"/>
            <a:r>
              <a:rPr lang="pt-BR" sz="2800">
                <a:solidFill>
                  <a:schemeClr val="tx2"/>
                </a:solidFill>
                <a:latin typeface="Calibri" charset="0"/>
              </a:rPr>
              <a:t>Importância de estudos de patentes</a:t>
            </a:r>
          </a:p>
          <a:p>
            <a:pPr eaLnBrk="1" hangingPunct="1"/>
            <a:endParaRPr lang="pt-BR" sz="2000">
              <a:solidFill>
                <a:schemeClr val="tx2"/>
              </a:solidFill>
              <a:latin typeface="Calibri" charset="0"/>
            </a:endParaRPr>
          </a:p>
          <a:p>
            <a:pPr eaLnBrk="1" hangingPunct="1"/>
            <a:r>
              <a:rPr lang="pt-BR" sz="2800">
                <a:solidFill>
                  <a:schemeClr val="tx2"/>
                </a:solidFill>
                <a:latin typeface="Calibri" charset="0"/>
              </a:rPr>
              <a:t>Conceitos úteis em estudos de patentes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Titularidade e co-titularidade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Inventores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Famílias de patentes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Cobertura geográfica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Oposições e disputas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Citações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Classificações</a:t>
            </a:r>
          </a:p>
        </p:txBody>
      </p:sp>
    </p:spTree>
    <p:extLst>
      <p:ext uri="{BB962C8B-B14F-4D97-AF65-F5344CB8AC3E}">
        <p14:creationId xmlns:p14="http://schemas.microsoft.com/office/powerpoint/2010/main" val="152800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 idx="4294967295"/>
          </p:nvPr>
        </p:nvSpPr>
        <p:spPr>
          <a:xfrm>
            <a:off x="1908175" y="198438"/>
            <a:ext cx="6551613" cy="1214437"/>
          </a:xfrm>
        </p:spPr>
        <p:txBody>
          <a:bodyPr/>
          <a:lstStyle/>
          <a:p>
            <a:pPr eaLnBrk="1" hangingPunct="1"/>
            <a:r>
              <a:rPr lang="pt-BR" sz="3600" b="1" dirty="0" smtClean="0">
                <a:solidFill>
                  <a:srgbClr val="558ED5"/>
                </a:solidFill>
                <a:latin typeface="Calibri" charset="0"/>
              </a:rPr>
              <a:t> </a:t>
            </a:r>
            <a:r>
              <a:rPr lang="pt-BR" sz="3600" b="1" dirty="0">
                <a:solidFill>
                  <a:srgbClr val="558ED5"/>
                </a:solidFill>
                <a:latin typeface="Calibri" charset="0"/>
              </a:rPr>
              <a:t>Estudos de patentes</a:t>
            </a:r>
          </a:p>
        </p:txBody>
      </p:sp>
      <p:sp>
        <p:nvSpPr>
          <p:cNvPr id="4710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135938" cy="4752975"/>
          </a:xfrm>
        </p:spPr>
        <p:txBody>
          <a:bodyPr/>
          <a:lstStyle/>
          <a:p>
            <a:pPr eaLnBrk="1" hangingPunct="1"/>
            <a:r>
              <a:rPr lang="pt-BR" sz="2800">
                <a:solidFill>
                  <a:schemeClr val="tx2"/>
                </a:solidFill>
                <a:latin typeface="Calibri" charset="0"/>
              </a:rPr>
              <a:t>Exemplos de estudos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Estudos de patenteabilidade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Estudos de liberdade de comercialização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Estudos de (in)validade de patentes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Estudos de panorama tecnológico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Estudos de lacunas (“white space studies”)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Estudos de cobertura geográfica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Identificação de tecnologias correlacionadas e alternativas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Estudos de portfólio de patentes</a:t>
            </a:r>
          </a:p>
          <a:p>
            <a:pPr lvl="1" eaLnBrk="1" hangingPunct="1"/>
            <a:endParaRPr lang="pt-BR" sz="2400">
              <a:solidFill>
                <a:schemeClr val="tx2"/>
              </a:solidFill>
              <a:latin typeface="Calibri" charset="0"/>
            </a:endParaRPr>
          </a:p>
          <a:p>
            <a:pPr eaLnBrk="1" hangingPunct="1"/>
            <a:endParaRPr lang="pt-BR" sz="2800">
              <a:solidFill>
                <a:schemeClr val="tx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9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 idx="4294967295"/>
          </p:nvPr>
        </p:nvSpPr>
        <p:spPr>
          <a:xfrm>
            <a:off x="1908175" y="198438"/>
            <a:ext cx="6551613" cy="1214437"/>
          </a:xfrm>
        </p:spPr>
        <p:txBody>
          <a:bodyPr/>
          <a:lstStyle/>
          <a:p>
            <a:pPr eaLnBrk="1" hangingPunct="1"/>
            <a:r>
              <a:rPr lang="pt-BR" sz="3600" b="1" dirty="0" smtClean="0">
                <a:solidFill>
                  <a:srgbClr val="558ED5"/>
                </a:solidFill>
                <a:latin typeface="Calibri" charset="0"/>
              </a:rPr>
              <a:t>Estudos </a:t>
            </a:r>
            <a:r>
              <a:rPr lang="pt-BR" sz="3600" b="1" dirty="0">
                <a:solidFill>
                  <a:srgbClr val="558ED5"/>
                </a:solidFill>
                <a:latin typeface="Calibri" charset="0"/>
              </a:rPr>
              <a:t>de patentes</a:t>
            </a:r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135938" cy="4752975"/>
          </a:xfrm>
        </p:spPr>
        <p:txBody>
          <a:bodyPr/>
          <a:lstStyle/>
          <a:p>
            <a:pPr eaLnBrk="1" hangingPunct="1"/>
            <a:r>
              <a:rPr lang="pt-BR" sz="2800">
                <a:solidFill>
                  <a:schemeClr val="tx2"/>
                </a:solidFill>
                <a:latin typeface="Calibri" charset="0"/>
              </a:rPr>
              <a:t>Fontes / Ferramentas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Textos integrais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Famílias de patentes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Citações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Classificações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Legal status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Indexadores especiais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Análise estatística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Análise semântica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Estudos de correlação</a:t>
            </a:r>
          </a:p>
        </p:txBody>
      </p:sp>
    </p:spTree>
    <p:extLst>
      <p:ext uri="{BB962C8B-B14F-4D97-AF65-F5344CB8AC3E}">
        <p14:creationId xmlns:p14="http://schemas.microsoft.com/office/powerpoint/2010/main" val="204410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https://www.orbit.com (exemplo de tela: busca)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027613"/>
          </a:xfrm>
        </p:spPr>
      </p:pic>
    </p:spTree>
    <p:extLst>
      <p:ext uri="{BB962C8B-B14F-4D97-AF65-F5344CB8AC3E}">
        <p14:creationId xmlns:p14="http://schemas.microsoft.com/office/powerpoint/2010/main" val="2209224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https://www.orbit.com (exemplo de tela: visualização resultados)</a:t>
            </a:r>
          </a:p>
        </p:txBody>
      </p:sp>
      <p:pic>
        <p:nvPicPr>
          <p:cNvPr id="3379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240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https://www.orbit.com (exemplo de tela: visualização resultados)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86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617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https://www.orbit.com (exemplo de tela: visualização resultados)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446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https://www.orbit.com (exemplo de tela: citações)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238"/>
            <a:ext cx="9144000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96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Prospecção Tecnológica </a:t>
            </a:r>
            <a:endParaRPr lang="pt-BR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mtClean="0"/>
              <a:t>Premissas:</a:t>
            </a:r>
          </a:p>
          <a:p>
            <a:pPr lvl="1"/>
            <a:r>
              <a:rPr lang="pt-BR" smtClean="0"/>
              <a:t>Compreensão do futuro e não previsão (incerteza);</a:t>
            </a:r>
          </a:p>
          <a:p>
            <a:pPr lvl="1"/>
            <a:r>
              <a:rPr lang="pt-BR" smtClean="0"/>
              <a:t>Indícios de descontinuidades de C&amp;T (rupturas);</a:t>
            </a:r>
          </a:p>
          <a:p>
            <a:pPr lvl="1"/>
            <a:r>
              <a:rPr lang="pt-BR" smtClean="0"/>
              <a:t>Pluralismo de abordagem;</a:t>
            </a:r>
          </a:p>
          <a:p>
            <a:r>
              <a:rPr lang="pt-BR" smtClean="0"/>
              <a:t>Características:</a:t>
            </a:r>
          </a:p>
          <a:p>
            <a:pPr lvl="1"/>
            <a:r>
              <a:rPr lang="pt-BR" smtClean="0"/>
              <a:t>Sistemática: análise de causas e feitos</a:t>
            </a:r>
          </a:p>
          <a:p>
            <a:pPr lvl="1"/>
            <a:r>
              <a:rPr lang="pt-BR" smtClean="0"/>
              <a:t>Hierárquica: impactos sobre finalidades sociedade/desenvolvimento</a:t>
            </a:r>
          </a:p>
          <a:p>
            <a:pPr lvl="1"/>
            <a:r>
              <a:rPr lang="pt-BR" smtClean="0"/>
              <a:t>Interdisciplinar: interrelações entre variáveis política, social, técnica, institucional e biológicas</a:t>
            </a:r>
          </a:p>
          <a:p>
            <a:pPr lvl="1"/>
            <a:r>
              <a:rPr lang="pt-BR" smtClean="0"/>
              <a:t>Orientada para a ação: subsidiar tomada de decisões</a:t>
            </a:r>
          </a:p>
          <a:p>
            <a:pPr lvl="1"/>
            <a:r>
              <a:rPr lang="pt-BR" smtClean="0"/>
              <a:t>Orientada para futuro: evitar tirania pequenas decisões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690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https://www.orbit.com (exemplo de tela: análise titulares x cobertura geográfica)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863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https://www.orbit.com (exemplo de tela: análise titulares x evolução temporal)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008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https://www.orbit.com (exemplo de tela: análise cotitularidade)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8456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https://www.orbit.com (exemplo de tela: análise semântica)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475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https://www.orbit.com (exemplo de tela: análise titulares x assuntos)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057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1095375" y="53975"/>
            <a:ext cx="8229600" cy="1143000"/>
          </a:xfrm>
        </p:spPr>
        <p:txBody>
          <a:bodyPr/>
          <a:lstStyle/>
          <a:p>
            <a:pPr eaLnBrk="1" hangingPunct="1"/>
            <a:r>
              <a:rPr lang="en-US" sz="1600">
                <a:latin typeface="Calibri" charset="0"/>
              </a:rPr>
              <a:t>https://www.orbit.com (exemplo de tela; análise correlação entre conceitos)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051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Thomson Innovation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(http://www.thomsoninnovation.com</a:t>
            </a:r>
            <a:r>
              <a:rPr lang="en-US" sz="1800" b="0" dirty="0" smtClean="0">
                <a:solidFill>
                  <a:schemeClr val="tx1"/>
                </a:solidFill>
              </a:rPr>
              <a:t>/)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err="1" smtClean="0">
                <a:solidFill>
                  <a:schemeClr val="tx1"/>
                </a:solidFill>
              </a:rPr>
              <a:t>Tela</a:t>
            </a:r>
            <a:r>
              <a:rPr lang="en-US" sz="1800" b="0" dirty="0" smtClean="0">
                <a:solidFill>
                  <a:schemeClr val="tx1"/>
                </a:solidFill>
              </a:rPr>
              <a:t> de </a:t>
            </a:r>
            <a:r>
              <a:rPr lang="en-US" sz="1800" b="0" dirty="0" err="1" smtClean="0">
                <a:solidFill>
                  <a:schemeClr val="tx1"/>
                </a:solidFill>
              </a:rPr>
              <a:t>busca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863413" cy="52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215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</a:rPr>
              <a:t>Resultados para modificação de genótipos de sementes </a:t>
            </a:r>
            <a:endParaRPr lang="pt-BR" sz="1800" b="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1" y="908720"/>
            <a:ext cx="87915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4562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0" dirty="0" err="1" smtClean="0">
                <a:solidFill>
                  <a:schemeClr val="tx1"/>
                </a:solidFill>
              </a:rPr>
              <a:t>Documento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dispon</a:t>
            </a:r>
            <a:r>
              <a:rPr lang="pt-BR" sz="1800" b="0" dirty="0" err="1" smtClean="0">
                <a:solidFill>
                  <a:schemeClr val="tx1"/>
                </a:solidFill>
              </a:rPr>
              <a:t>ível</a:t>
            </a:r>
            <a:r>
              <a:rPr lang="pt-BR" sz="1800" b="0" dirty="0" smtClean="0">
                <a:solidFill>
                  <a:schemeClr val="tx1"/>
                </a:solidFill>
              </a:rPr>
              <a:t> quando se clica no </a:t>
            </a:r>
            <a:r>
              <a:rPr lang="pt-BR" sz="1800" b="0" dirty="0" err="1" smtClean="0">
                <a:solidFill>
                  <a:schemeClr val="tx1"/>
                </a:solidFill>
              </a:rPr>
              <a:t>icone</a:t>
            </a:r>
            <a:endParaRPr lang="pt-BR" sz="1800" b="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5904656" cy="565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417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</a:rPr>
              <a:t>Informações processadas quando se clica no código</a:t>
            </a:r>
            <a:endParaRPr lang="pt-BR" sz="1800" b="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88519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35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Sistema de Monitoração Tecnológico </a:t>
            </a:r>
            <a:br>
              <a:rPr lang="pt-BR" smtClean="0"/>
            </a:br>
            <a:r>
              <a:rPr lang="pt-BR" smtClean="0"/>
              <a:t>(SMT)</a:t>
            </a:r>
            <a:endParaRPr lang="pt-BR" dirty="0"/>
          </a:p>
        </p:txBody>
      </p:sp>
      <p:grpSp>
        <p:nvGrpSpPr>
          <p:cNvPr id="18435" name="Group 53"/>
          <p:cNvGrpSpPr>
            <a:grpSpLocks/>
          </p:cNvGrpSpPr>
          <p:nvPr/>
        </p:nvGrpSpPr>
        <p:grpSpPr bwMode="auto">
          <a:xfrm>
            <a:off x="457200" y="1628775"/>
            <a:ext cx="8686800" cy="4848225"/>
            <a:chOff x="288" y="1296"/>
            <a:chExt cx="5184" cy="2784"/>
          </a:xfrm>
        </p:grpSpPr>
        <p:sp>
          <p:nvSpPr>
            <p:cNvPr id="18436" name="Rectangle 3"/>
            <p:cNvSpPr>
              <a:spLocks noChangeArrowheads="1"/>
            </p:cNvSpPr>
            <p:nvPr/>
          </p:nvSpPr>
          <p:spPr bwMode="auto">
            <a:xfrm>
              <a:off x="336" y="1296"/>
              <a:ext cx="5136" cy="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37" name="Text Box 4"/>
            <p:cNvSpPr txBox="1">
              <a:spLocks noChangeArrowheads="1"/>
            </p:cNvSpPr>
            <p:nvPr/>
          </p:nvSpPr>
          <p:spPr bwMode="auto">
            <a:xfrm>
              <a:off x="288" y="2112"/>
              <a:ext cx="124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/>
                <a:t>Necessidades do usuário</a:t>
              </a:r>
            </a:p>
          </p:txBody>
        </p:sp>
        <p:sp>
          <p:nvSpPr>
            <p:cNvPr id="18438" name="Text Box 5"/>
            <p:cNvSpPr txBox="1">
              <a:spLocks noChangeArrowheads="1"/>
            </p:cNvSpPr>
            <p:nvPr/>
          </p:nvSpPr>
          <p:spPr bwMode="auto">
            <a:xfrm>
              <a:off x="336" y="2400"/>
              <a:ext cx="1296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/>
                <a:t> </a:t>
              </a:r>
              <a:r>
                <a:rPr lang="pt-BR" sz="1000" b="1"/>
                <a:t>Oportunidade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/>
                <a:t> Problema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/>
                <a:t> Dúvida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/>
                <a:t> Exploração</a:t>
              </a:r>
            </a:p>
          </p:txBody>
        </p:sp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1622" y="2304"/>
              <a:ext cx="864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Objetivos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584" y="2304"/>
              <a:ext cx="576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384" y="235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V="1">
              <a:off x="1728" y="19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1728" y="192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2448" y="1776"/>
              <a:ext cx="768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/>
                <a:t>Estratégia do SMT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2400" y="1776"/>
              <a:ext cx="86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2160" y="1296"/>
              <a:ext cx="1344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/>
                <a:t>Definição de fontes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/>
                <a:t>Avaliação de fontes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pt-BR" sz="1000" b="1"/>
                <a:t>Recursos</a:t>
              </a: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2832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3264" y="192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3408" y="1776"/>
              <a:ext cx="86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Seleção </a:t>
              </a:r>
              <a:r>
                <a:rPr lang="pt-BR" sz="1000" b="1" dirty="0" smtClean="0"/>
                <a:t>de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t-BR" sz="1000" b="1" dirty="0" smtClean="0"/>
                <a:t> </a:t>
              </a:r>
              <a:r>
                <a:rPr lang="pt-BR" sz="1000" b="1" dirty="0"/>
                <a:t>informação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3456" y="1776"/>
              <a:ext cx="62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1" name="Text Box 19"/>
            <p:cNvSpPr txBox="1">
              <a:spLocks noChangeArrowheads="1"/>
            </p:cNvSpPr>
            <p:nvPr/>
          </p:nvSpPr>
          <p:spPr bwMode="auto">
            <a:xfrm>
              <a:off x="3408" y="1392"/>
              <a:ext cx="720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/>
                <a:t>Estratégia de busca</a:t>
              </a:r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>
              <a:off x="3744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3552" y="2304"/>
              <a:ext cx="1008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Análise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3552" y="2304"/>
              <a:ext cx="38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3744" y="20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4080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7" name="Text Box 25"/>
            <p:cNvSpPr txBox="1">
              <a:spLocks noChangeArrowheads="1"/>
            </p:cNvSpPr>
            <p:nvPr/>
          </p:nvSpPr>
          <p:spPr bwMode="auto">
            <a:xfrm>
              <a:off x="4272" y="1776"/>
              <a:ext cx="912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/>
                <a:t>“Sub produtos”</a:t>
              </a:r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>
              <a:off x="3744" y="2448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59" name="Line 29"/>
            <p:cNvSpPr>
              <a:spLocks noChangeShapeType="1"/>
            </p:cNvSpPr>
            <p:nvPr/>
          </p:nvSpPr>
          <p:spPr bwMode="auto">
            <a:xfrm flipH="1">
              <a:off x="3168" y="283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0" name="Text Box 30"/>
            <p:cNvSpPr txBox="1">
              <a:spLocks noChangeArrowheads="1"/>
            </p:cNvSpPr>
            <p:nvPr/>
          </p:nvSpPr>
          <p:spPr bwMode="auto">
            <a:xfrm>
              <a:off x="1968" y="2784"/>
              <a:ext cx="110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/>
                <a:t>Difusão dos resultados</a:t>
              </a:r>
            </a:p>
          </p:txBody>
        </p:sp>
        <p:sp>
          <p:nvSpPr>
            <p:cNvPr id="18461" name="Rectangle 31"/>
            <p:cNvSpPr>
              <a:spLocks noChangeArrowheads="1"/>
            </p:cNvSpPr>
            <p:nvPr/>
          </p:nvSpPr>
          <p:spPr bwMode="auto">
            <a:xfrm>
              <a:off x="2016" y="2784"/>
              <a:ext cx="1008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2" name="Line 32"/>
            <p:cNvSpPr>
              <a:spLocks noChangeShapeType="1"/>
            </p:cNvSpPr>
            <p:nvPr/>
          </p:nvSpPr>
          <p:spPr bwMode="auto">
            <a:xfrm flipH="1">
              <a:off x="1728" y="288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3" name="Line 33"/>
            <p:cNvSpPr>
              <a:spLocks noChangeShapeType="1"/>
            </p:cNvSpPr>
            <p:nvPr/>
          </p:nvSpPr>
          <p:spPr bwMode="auto">
            <a:xfrm flipV="1">
              <a:off x="1728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4" name="Line 34"/>
            <p:cNvSpPr>
              <a:spLocks noChangeShapeType="1"/>
            </p:cNvSpPr>
            <p:nvPr/>
          </p:nvSpPr>
          <p:spPr bwMode="auto">
            <a:xfrm>
              <a:off x="2496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5" name="Text Box 35"/>
            <p:cNvSpPr txBox="1">
              <a:spLocks noChangeArrowheads="1"/>
            </p:cNvSpPr>
            <p:nvPr/>
          </p:nvSpPr>
          <p:spPr bwMode="auto">
            <a:xfrm>
              <a:off x="2016" y="3120"/>
              <a:ext cx="100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/>
                <a:t>Avaliação do Impacto</a:t>
              </a:r>
            </a:p>
          </p:txBody>
        </p:sp>
        <p:sp>
          <p:nvSpPr>
            <p:cNvPr id="18466" name="Line 36"/>
            <p:cNvSpPr>
              <a:spLocks noChangeShapeType="1"/>
            </p:cNvSpPr>
            <p:nvPr/>
          </p:nvSpPr>
          <p:spPr bwMode="auto">
            <a:xfrm flipV="1">
              <a:off x="3408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67" name="Text Box 38"/>
            <p:cNvSpPr txBox="1">
              <a:spLocks noChangeArrowheads="1"/>
            </p:cNvSpPr>
            <p:nvPr/>
          </p:nvSpPr>
          <p:spPr bwMode="auto">
            <a:xfrm>
              <a:off x="2976" y="2976"/>
              <a:ext cx="960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/>
                <a:t>Estratégia de propriedade intelectual</a:t>
              </a:r>
            </a:p>
          </p:txBody>
        </p:sp>
        <p:sp>
          <p:nvSpPr>
            <p:cNvPr id="18468" name="Text Box 39"/>
            <p:cNvSpPr txBox="1">
              <a:spLocks noChangeArrowheads="1"/>
            </p:cNvSpPr>
            <p:nvPr/>
          </p:nvSpPr>
          <p:spPr bwMode="auto">
            <a:xfrm>
              <a:off x="3408" y="3360"/>
              <a:ext cx="120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000" b="1" dirty="0"/>
                <a:t>Armazenamento</a:t>
              </a:r>
            </a:p>
          </p:txBody>
        </p:sp>
        <p:sp>
          <p:nvSpPr>
            <p:cNvPr id="18469" name="Rectangle 40"/>
            <p:cNvSpPr>
              <a:spLocks noChangeArrowheads="1"/>
            </p:cNvSpPr>
            <p:nvPr/>
          </p:nvSpPr>
          <p:spPr bwMode="auto">
            <a:xfrm>
              <a:off x="3408" y="3360"/>
              <a:ext cx="72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0" name="Line 41"/>
            <p:cNvSpPr>
              <a:spLocks noChangeShapeType="1"/>
            </p:cNvSpPr>
            <p:nvPr/>
          </p:nvSpPr>
          <p:spPr bwMode="auto">
            <a:xfrm>
              <a:off x="4944" y="1872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1" name="Line 42"/>
            <p:cNvSpPr>
              <a:spLocks noChangeShapeType="1"/>
            </p:cNvSpPr>
            <p:nvPr/>
          </p:nvSpPr>
          <p:spPr bwMode="auto">
            <a:xfrm flipH="1">
              <a:off x="4176" y="3456"/>
              <a:ext cx="7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2" name="Text Box 43"/>
            <p:cNvSpPr txBox="1">
              <a:spLocks noChangeArrowheads="1"/>
            </p:cNvSpPr>
            <p:nvPr/>
          </p:nvSpPr>
          <p:spPr bwMode="auto">
            <a:xfrm>
              <a:off x="4080" y="2016"/>
              <a:ext cx="1344" cy="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pt-BR" sz="1000" b="1"/>
                <a:t>Ferramentas: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/>
                <a:t> Bibliometria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/>
                <a:t> Análise de conteúdo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/>
                <a:t> Prognósticos</a:t>
              </a:r>
            </a:p>
            <a:p>
              <a:pPr algn="l" eaLnBrk="1" hangingPunct="1">
                <a:spcBef>
                  <a:spcPct val="50000"/>
                </a:spcBef>
                <a:buFontTx/>
                <a:buChar char="•"/>
              </a:pPr>
              <a:r>
                <a:rPr lang="pt-BR" sz="1000" b="1"/>
                <a:t> Tendências</a:t>
              </a:r>
            </a:p>
          </p:txBody>
        </p:sp>
        <p:sp>
          <p:nvSpPr>
            <p:cNvPr id="18473" name="Line 44"/>
            <p:cNvSpPr>
              <a:spLocks noChangeShapeType="1"/>
            </p:cNvSpPr>
            <p:nvPr/>
          </p:nvSpPr>
          <p:spPr bwMode="auto">
            <a:xfrm flipH="1">
              <a:off x="3984" y="24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4" name="Rectangle 45"/>
            <p:cNvSpPr>
              <a:spLocks noChangeArrowheads="1"/>
            </p:cNvSpPr>
            <p:nvPr/>
          </p:nvSpPr>
          <p:spPr bwMode="auto">
            <a:xfrm>
              <a:off x="624" y="3840"/>
              <a:ext cx="470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5" name="Text Box 46"/>
            <p:cNvSpPr txBox="1">
              <a:spLocks noChangeArrowheads="1"/>
            </p:cNvSpPr>
            <p:nvPr/>
          </p:nvSpPr>
          <p:spPr bwMode="auto">
            <a:xfrm>
              <a:off x="720" y="3840"/>
              <a:ext cx="4464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sz="1800" b="1"/>
                <a:t>Bases do SMT</a:t>
              </a:r>
            </a:p>
          </p:txBody>
        </p:sp>
        <p:sp>
          <p:nvSpPr>
            <p:cNvPr id="18476" name="Line 47"/>
            <p:cNvSpPr>
              <a:spLocks noChangeShapeType="1"/>
            </p:cNvSpPr>
            <p:nvPr/>
          </p:nvSpPr>
          <p:spPr bwMode="auto">
            <a:xfrm flipV="1">
              <a:off x="1008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7" name="Line 48"/>
            <p:cNvSpPr>
              <a:spLocks noChangeShapeType="1"/>
            </p:cNvSpPr>
            <p:nvPr/>
          </p:nvSpPr>
          <p:spPr bwMode="auto">
            <a:xfrm flipV="1">
              <a:off x="1200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8" name="Line 49"/>
            <p:cNvSpPr>
              <a:spLocks noChangeShapeType="1"/>
            </p:cNvSpPr>
            <p:nvPr/>
          </p:nvSpPr>
          <p:spPr bwMode="auto">
            <a:xfrm flipV="1">
              <a:off x="4800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79" name="Line 50"/>
            <p:cNvSpPr>
              <a:spLocks noChangeShapeType="1"/>
            </p:cNvSpPr>
            <p:nvPr/>
          </p:nvSpPr>
          <p:spPr bwMode="auto">
            <a:xfrm flipV="1">
              <a:off x="2736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80" name="Line 51"/>
            <p:cNvSpPr>
              <a:spLocks noChangeShapeType="1"/>
            </p:cNvSpPr>
            <p:nvPr/>
          </p:nvSpPr>
          <p:spPr bwMode="auto">
            <a:xfrm flipV="1">
              <a:off x="3168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481" name="Line 52"/>
            <p:cNvSpPr>
              <a:spLocks noChangeShapeType="1"/>
            </p:cNvSpPr>
            <p:nvPr/>
          </p:nvSpPr>
          <p:spPr bwMode="auto">
            <a:xfrm flipV="1">
              <a:off x="4992" y="36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1680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</a:rPr>
              <a:t>Exemplo de análise de dados possível (5 maiores depositantes por ano)</a:t>
            </a:r>
            <a:endParaRPr lang="pt-BR" sz="1800" b="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00808"/>
            <a:ext cx="823989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6168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</a:rPr>
              <a:t>“</a:t>
            </a:r>
            <a:r>
              <a:rPr lang="pt-BR" sz="1800" b="0" dirty="0" err="1" smtClean="0">
                <a:solidFill>
                  <a:schemeClr val="tx1"/>
                </a:solidFill>
              </a:rPr>
              <a:t>Themescape</a:t>
            </a:r>
            <a:r>
              <a:rPr lang="en-US" sz="1800" b="0" dirty="0" smtClean="0">
                <a:solidFill>
                  <a:schemeClr val="tx1"/>
                </a:solidFill>
              </a:rPr>
              <a:t>”</a:t>
            </a:r>
            <a:r>
              <a:rPr lang="pt-BR" sz="1800" b="0" dirty="0" smtClean="0">
                <a:solidFill>
                  <a:schemeClr val="tx1"/>
                </a:solidFill>
              </a:rPr>
              <a:t> (</a:t>
            </a:r>
            <a:r>
              <a:rPr lang="pt-BR" sz="1800" b="0" dirty="0" err="1" smtClean="0">
                <a:solidFill>
                  <a:schemeClr val="tx1"/>
                </a:solidFill>
              </a:rPr>
              <a:t>text</a:t>
            </a:r>
            <a:r>
              <a:rPr lang="pt-BR" sz="1800" b="0" dirty="0" smtClean="0">
                <a:solidFill>
                  <a:schemeClr val="tx1"/>
                </a:solidFill>
              </a:rPr>
              <a:t> mining de reivindicações)</a:t>
            </a:r>
            <a:endParaRPr lang="pt-BR" sz="1800" b="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" y="1484784"/>
            <a:ext cx="8774741" cy="434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0343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</a:rPr>
              <a:t>Planilha exportada com dados de grande número de patentes</a:t>
            </a:r>
            <a:endParaRPr lang="pt-BR" sz="1800" b="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6868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4273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 idx="4294967295"/>
          </p:nvPr>
        </p:nvSpPr>
        <p:spPr>
          <a:xfrm>
            <a:off x="1908175" y="198438"/>
            <a:ext cx="6551613" cy="1214437"/>
          </a:xfrm>
        </p:spPr>
        <p:txBody>
          <a:bodyPr/>
          <a:lstStyle/>
          <a:p>
            <a:pPr eaLnBrk="1" hangingPunct="1"/>
            <a:r>
              <a:rPr lang="pt-BR" sz="3600" b="1">
                <a:solidFill>
                  <a:srgbClr val="558ED5"/>
                </a:solidFill>
                <a:latin typeface="Calibri" charset="0"/>
              </a:rPr>
              <a:t>1.6. Estudos de literatura não patentária</a:t>
            </a:r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135938" cy="4752975"/>
          </a:xfrm>
        </p:spPr>
        <p:txBody>
          <a:bodyPr/>
          <a:lstStyle/>
          <a:p>
            <a:pPr eaLnBrk="1" hangingPunct="1"/>
            <a:r>
              <a:rPr lang="pt-BR" sz="2800">
                <a:solidFill>
                  <a:schemeClr val="tx2"/>
                </a:solidFill>
                <a:latin typeface="Calibri" charset="0"/>
              </a:rPr>
              <a:t>Importância de estudos de literatura não patentária</a:t>
            </a:r>
          </a:p>
          <a:p>
            <a:pPr eaLnBrk="1" hangingPunct="1"/>
            <a:endParaRPr lang="pt-BR" sz="2800">
              <a:solidFill>
                <a:schemeClr val="tx2"/>
              </a:solidFill>
              <a:latin typeface="Calibri" charset="0"/>
            </a:endParaRPr>
          </a:p>
          <a:p>
            <a:pPr eaLnBrk="1" hangingPunct="1"/>
            <a:r>
              <a:rPr lang="pt-BR" sz="2800">
                <a:solidFill>
                  <a:schemeClr val="tx2"/>
                </a:solidFill>
                <a:latin typeface="Calibri" charset="0"/>
              </a:rPr>
              <a:t>Conceitos úteis em estudos de literatura não patentária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Afiliações e colaborações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Autores e co-autores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Séries de publicações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Citações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Indexadores e tesauros</a:t>
            </a:r>
          </a:p>
          <a:p>
            <a:pPr eaLnBrk="1" hangingPunct="1"/>
            <a:endParaRPr lang="pt-BR" sz="2800">
              <a:solidFill>
                <a:schemeClr val="tx2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59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 idx="4294967295"/>
          </p:nvPr>
        </p:nvSpPr>
        <p:spPr>
          <a:xfrm>
            <a:off x="1908175" y="198438"/>
            <a:ext cx="6551613" cy="1214437"/>
          </a:xfrm>
        </p:spPr>
        <p:txBody>
          <a:bodyPr/>
          <a:lstStyle/>
          <a:p>
            <a:pPr eaLnBrk="1" hangingPunct="1"/>
            <a:r>
              <a:rPr lang="pt-BR" sz="3600" b="1">
                <a:solidFill>
                  <a:srgbClr val="558ED5"/>
                </a:solidFill>
                <a:latin typeface="Calibri" charset="0"/>
              </a:rPr>
              <a:t>1.6. Estudos de literatura não patentária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135938" cy="4752975"/>
          </a:xfrm>
        </p:spPr>
        <p:txBody>
          <a:bodyPr/>
          <a:lstStyle/>
          <a:p>
            <a:pPr eaLnBrk="1" hangingPunct="1"/>
            <a:r>
              <a:rPr lang="pt-BR" sz="2800">
                <a:solidFill>
                  <a:schemeClr val="tx2"/>
                </a:solidFill>
                <a:latin typeface="Calibri" charset="0"/>
              </a:rPr>
              <a:t>Exemplos de estudos de literatura não patentária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Mapeamento de competências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Identificação de colaborações 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Identificação de tecnologias correlacionadas e alternativas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Conjuntamente com patentes</a:t>
            </a:r>
          </a:p>
          <a:p>
            <a:pPr lvl="2" eaLnBrk="1" hangingPunct="1"/>
            <a:r>
              <a:rPr lang="pt-BR" sz="2000">
                <a:solidFill>
                  <a:schemeClr val="tx2"/>
                </a:solidFill>
                <a:latin typeface="Calibri" charset="0"/>
              </a:rPr>
              <a:t>Estudos de panorama tecnológico</a:t>
            </a:r>
          </a:p>
          <a:p>
            <a:pPr lvl="2" eaLnBrk="1" hangingPunct="1"/>
            <a:r>
              <a:rPr lang="pt-BR" sz="2000">
                <a:solidFill>
                  <a:schemeClr val="tx2"/>
                </a:solidFill>
                <a:latin typeface="Calibri" charset="0"/>
              </a:rPr>
              <a:t>Estudos de patenteabilidade</a:t>
            </a:r>
          </a:p>
          <a:p>
            <a:pPr lvl="2" eaLnBrk="1" hangingPunct="1"/>
            <a:r>
              <a:rPr lang="pt-BR" sz="2000">
                <a:solidFill>
                  <a:schemeClr val="tx2"/>
                </a:solidFill>
                <a:latin typeface="Calibri" charset="0"/>
              </a:rPr>
              <a:t>Estudos de liberdade de comercialização</a:t>
            </a:r>
          </a:p>
          <a:p>
            <a:pPr lvl="2" eaLnBrk="1" hangingPunct="1"/>
            <a:r>
              <a:rPr lang="pt-BR" sz="2000">
                <a:solidFill>
                  <a:schemeClr val="tx2"/>
                </a:solidFill>
                <a:latin typeface="Calibri" charset="0"/>
              </a:rPr>
              <a:t>Estudos de (in)validade de patentes</a:t>
            </a:r>
          </a:p>
        </p:txBody>
      </p:sp>
    </p:spTree>
    <p:extLst>
      <p:ext uri="{BB962C8B-B14F-4D97-AF65-F5344CB8AC3E}">
        <p14:creationId xmlns:p14="http://schemas.microsoft.com/office/powerpoint/2010/main" val="151555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 idx="4294967295"/>
          </p:nvPr>
        </p:nvSpPr>
        <p:spPr>
          <a:xfrm>
            <a:off x="1908175" y="198438"/>
            <a:ext cx="6551613" cy="1214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4000" b="1">
                <a:solidFill>
                  <a:srgbClr val="558ED5"/>
                </a:solidFill>
                <a:latin typeface="Calibri" charset="0"/>
              </a:rPr>
              <a:t>1.6. Estudos de literatura não patentária</a:t>
            </a:r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135938" cy="4752975"/>
          </a:xfrm>
        </p:spPr>
        <p:txBody>
          <a:bodyPr/>
          <a:lstStyle/>
          <a:p>
            <a:pPr eaLnBrk="1" hangingPunct="1"/>
            <a:r>
              <a:rPr lang="pt-BR" sz="2800">
                <a:solidFill>
                  <a:schemeClr val="tx2"/>
                </a:solidFill>
                <a:latin typeface="Calibri" charset="0"/>
              </a:rPr>
              <a:t>Fontes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Livros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Revisões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Artigos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Teses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Anais de congressos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Literatura não científica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Manuais, brochuras, anúncios</a:t>
            </a:r>
          </a:p>
          <a:p>
            <a:pPr lvl="1" eaLnBrk="1" hangingPunct="1"/>
            <a:r>
              <a:rPr lang="pt-BR" sz="2400">
                <a:solidFill>
                  <a:schemeClr val="tx2"/>
                </a:solidFill>
                <a:latin typeface="Calibri" charset="0"/>
              </a:rPr>
              <a:t>Colaboradores internos, especialistas externos</a:t>
            </a:r>
          </a:p>
        </p:txBody>
      </p:sp>
    </p:spTree>
    <p:extLst>
      <p:ext uri="{BB962C8B-B14F-4D97-AF65-F5344CB8AC3E}">
        <p14:creationId xmlns:p14="http://schemas.microsoft.com/office/powerpoint/2010/main" val="402517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27112" y="116632"/>
            <a:ext cx="8153400" cy="104016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sz="3200" dirty="0"/>
              <a:t>G</a:t>
            </a:r>
            <a:r>
              <a:rPr lang="pt-BR" sz="3200" dirty="0" smtClean="0"/>
              <a:t>eração de reação a partir das </a:t>
            </a:r>
            <a:br>
              <a:rPr lang="pt-BR" sz="3200" dirty="0" smtClean="0"/>
            </a:br>
            <a:r>
              <a:rPr lang="pt-BR" sz="3200" dirty="0" smtClean="0"/>
              <a:t>percepções de futuro</a:t>
            </a:r>
            <a:endParaRPr lang="en-US" sz="3200" i="1" dirty="0" smtClean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30040"/>
              </p:ext>
            </p:extLst>
          </p:nvPr>
        </p:nvGraphicFramePr>
        <p:xfrm>
          <a:off x="251520" y="1510496"/>
          <a:ext cx="8064896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447"/>
                <a:gridCol w="5837449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Áreas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Descrição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Uso da Informação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Onde e como as empresas</a:t>
                      </a:r>
                      <a:r>
                        <a:rPr lang="pt-BR" sz="2000" baseline="0" dirty="0" smtClean="0"/>
                        <a:t> buscam informações orientadas para o futuro?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Sofisticação do Método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Quais métodos</a:t>
                      </a:r>
                      <a:r>
                        <a:rPr lang="pt-BR" sz="2000" baseline="0" dirty="0" smtClean="0"/>
                        <a:t> são aplicados para prever os desenvolvimentos futuros e como são selecionados?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Pessoas e suas redes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Quais as características</a:t>
                      </a:r>
                      <a:r>
                        <a:rPr lang="pt-BR" sz="2000" baseline="0" dirty="0" smtClean="0"/>
                        <a:t> dos profissionais que fazem as previsões e como as percepções que resultam dessas previsões são utilizados dentro da empresa?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Organização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Onde e como as atividade de produzir previsões</a:t>
                      </a:r>
                      <a:r>
                        <a:rPr lang="pt-BR" sz="2000" baseline="0" dirty="0" smtClean="0"/>
                        <a:t> são iniciadas nas empresas e como essas atividades estão conectadas com as demais unidades da empresa?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Cultura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 quanto</a:t>
                      </a:r>
                      <a:r>
                        <a:rPr lang="pt-BR" sz="2000" baseline="0" dirty="0" smtClean="0"/>
                        <a:t> a  cultura organizacional da empresa da suporte  para as atividades de previsão?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203848" y="6581001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(THOM, ROHRBECK, DUNAJ, 2010).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7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Dimensões de Análise Prospectiva</a:t>
            </a:r>
            <a:endParaRPr lang="pt-BR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568952" cy="540060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EXTRAPOLATIVA: onde chegaremos?</a:t>
            </a:r>
          </a:p>
          <a:p>
            <a:pPr lvl="1"/>
            <a:r>
              <a:rPr lang="pt-BR" dirty="0" smtClean="0"/>
              <a:t>O futuro é extrapolação do passado com caráter determinista.</a:t>
            </a:r>
          </a:p>
          <a:p>
            <a:r>
              <a:rPr lang="pt-BR" dirty="0" smtClean="0"/>
              <a:t>EXPLORATÓRIA: onde podemos chegar?</a:t>
            </a:r>
          </a:p>
          <a:p>
            <a:pPr lvl="1"/>
            <a:r>
              <a:rPr lang="pt-BR" dirty="0" smtClean="0"/>
              <a:t>O futuro tem possibilidade alternativas de evolução dada pela confluência de forças do presente e do passado.</a:t>
            </a:r>
          </a:p>
          <a:p>
            <a:r>
              <a:rPr lang="pt-BR" dirty="0" smtClean="0"/>
              <a:t>NORMATIVA: onde queremos chegar?</a:t>
            </a:r>
          </a:p>
          <a:p>
            <a:pPr lvl="1"/>
            <a:r>
              <a:rPr lang="pt-BR" dirty="0" smtClean="0"/>
              <a:t>O futuro pode ser construído depende de julgamento de valor.</a:t>
            </a:r>
          </a:p>
          <a:p>
            <a:r>
              <a:rPr lang="pt-BR" dirty="0" smtClean="0"/>
              <a:t>UTILIZAÇÃO:</a:t>
            </a:r>
          </a:p>
          <a:p>
            <a:pPr lvl="1"/>
            <a:r>
              <a:rPr lang="pt-BR" dirty="0" smtClean="0"/>
              <a:t>Necessário combinar todas dimensões ênfase dada depende dos:</a:t>
            </a:r>
          </a:p>
          <a:p>
            <a:pPr lvl="2"/>
            <a:r>
              <a:rPr lang="pt-BR" dirty="0" smtClean="0"/>
              <a:t>Objetivos da análise;</a:t>
            </a:r>
          </a:p>
          <a:p>
            <a:pPr lvl="2"/>
            <a:r>
              <a:rPr lang="pt-BR" dirty="0" smtClean="0"/>
              <a:t>Disponibilidade de séries de dados;</a:t>
            </a:r>
          </a:p>
          <a:p>
            <a:pPr lvl="2"/>
            <a:r>
              <a:rPr lang="pt-BR" dirty="0" smtClean="0"/>
              <a:t>Horizonte da previsão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035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Dimensões de Análise Prospectiva</a:t>
            </a:r>
            <a:endParaRPr lang="pt-BR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40768"/>
            <a:ext cx="7920880" cy="5184576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EXTRAPOLAÇÃO:</a:t>
            </a:r>
          </a:p>
          <a:p>
            <a:pPr lvl="1"/>
            <a:r>
              <a:rPr lang="pt-BR" dirty="0" smtClean="0"/>
              <a:t>Premissa: futuro tendencial</a:t>
            </a:r>
          </a:p>
          <a:p>
            <a:pPr lvl="1"/>
            <a:r>
              <a:rPr lang="pt-BR" dirty="0" smtClean="0"/>
              <a:t>Período: curto ou médio prazo</a:t>
            </a:r>
          </a:p>
          <a:p>
            <a:pPr lvl="1"/>
            <a:r>
              <a:rPr lang="pt-BR" dirty="0" smtClean="0"/>
              <a:t>Técnicas: (métodos exploratórios)</a:t>
            </a:r>
          </a:p>
          <a:p>
            <a:pPr lvl="2"/>
            <a:r>
              <a:rPr lang="pt-BR" dirty="0" smtClean="0"/>
              <a:t>Projeção Simples (Séries Temporais)</a:t>
            </a:r>
          </a:p>
          <a:p>
            <a:pPr lvl="2"/>
            <a:r>
              <a:rPr lang="pt-BR" dirty="0" smtClean="0"/>
              <a:t>Curvas Envelope</a:t>
            </a:r>
          </a:p>
          <a:p>
            <a:pPr lvl="2"/>
            <a:r>
              <a:rPr lang="pt-BR" dirty="0" smtClean="0"/>
              <a:t>Analogia Histórica</a:t>
            </a:r>
          </a:p>
          <a:p>
            <a:pPr lvl="2"/>
            <a:r>
              <a:rPr lang="pt-BR" dirty="0" smtClean="0"/>
              <a:t>Econometria</a:t>
            </a:r>
          </a:p>
          <a:p>
            <a:pPr lvl="2"/>
            <a:r>
              <a:rPr lang="pt-BR" dirty="0" smtClean="0"/>
              <a:t>Curvas S</a:t>
            </a:r>
          </a:p>
          <a:p>
            <a:pPr lvl="1"/>
            <a:r>
              <a:rPr lang="pt-BR" dirty="0" smtClean="0"/>
              <a:t>Tipo de informação:</a:t>
            </a:r>
          </a:p>
          <a:p>
            <a:pPr lvl="2"/>
            <a:r>
              <a:rPr lang="pt-BR" dirty="0" smtClean="0"/>
              <a:t>Quantitativa</a:t>
            </a:r>
          </a:p>
          <a:p>
            <a:pPr lvl="2"/>
            <a:r>
              <a:rPr lang="pt-BR" dirty="0" smtClean="0"/>
              <a:t>Coeficientes técnicos e econômicos entre variáveis</a:t>
            </a:r>
          </a:p>
          <a:p>
            <a:pPr lvl="1"/>
            <a:r>
              <a:rPr lang="pt-BR" dirty="0" smtClean="0"/>
              <a:t>Usuário: Planejador (técnico)</a:t>
            </a:r>
          </a:p>
          <a:p>
            <a:pPr lvl="1"/>
            <a:r>
              <a:rPr lang="pt-BR" dirty="0" smtClean="0"/>
              <a:t>Funções:</a:t>
            </a:r>
          </a:p>
          <a:p>
            <a:pPr lvl="2"/>
            <a:r>
              <a:rPr lang="pt-BR" dirty="0" smtClean="0"/>
              <a:t>Identificar problemas futuros</a:t>
            </a:r>
          </a:p>
          <a:p>
            <a:pPr lvl="2"/>
            <a:r>
              <a:rPr lang="pt-BR" dirty="0" smtClean="0"/>
              <a:t>Projetar externalidades</a:t>
            </a:r>
          </a:p>
          <a:p>
            <a:pPr lvl="2"/>
            <a:r>
              <a:rPr lang="pt-BR" dirty="0" smtClean="0"/>
              <a:t>Estimar impactos futuros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991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Dimensões de Análise Prospectiva </a:t>
            </a:r>
            <a:endParaRPr lang="pt-BR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352928" cy="5184576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EXPLORATÓRIA:</a:t>
            </a:r>
          </a:p>
          <a:p>
            <a:pPr lvl="1"/>
            <a:r>
              <a:rPr lang="pt-BR" dirty="0" smtClean="0"/>
              <a:t>Premissa: futuros </a:t>
            </a:r>
            <a:r>
              <a:rPr lang="pt-BR" dirty="0" err="1" smtClean="0"/>
              <a:t>possíveisl</a:t>
            </a:r>
            <a:endParaRPr lang="pt-BR" dirty="0" smtClean="0"/>
          </a:p>
          <a:p>
            <a:pPr lvl="1"/>
            <a:r>
              <a:rPr lang="pt-BR" dirty="0" smtClean="0"/>
              <a:t>Período: longo prazo</a:t>
            </a:r>
          </a:p>
          <a:p>
            <a:pPr lvl="1"/>
            <a:r>
              <a:rPr lang="pt-BR" dirty="0" smtClean="0"/>
              <a:t>Técnicas: (métodos exploratórios)</a:t>
            </a:r>
          </a:p>
          <a:p>
            <a:pPr lvl="2"/>
            <a:r>
              <a:rPr lang="pt-BR" dirty="0" smtClean="0"/>
              <a:t>Cenários alternativos;</a:t>
            </a:r>
          </a:p>
          <a:p>
            <a:pPr lvl="2"/>
            <a:r>
              <a:rPr lang="pt-BR" dirty="0" smtClean="0"/>
              <a:t>Delphi;</a:t>
            </a:r>
          </a:p>
          <a:p>
            <a:pPr lvl="2"/>
            <a:r>
              <a:rPr lang="pt-BR" dirty="0" smtClean="0"/>
              <a:t>Análise de Sistemas;</a:t>
            </a:r>
          </a:p>
          <a:p>
            <a:pPr lvl="2"/>
            <a:r>
              <a:rPr lang="pt-BR" dirty="0" smtClean="0"/>
              <a:t>Modelagem;</a:t>
            </a:r>
          </a:p>
          <a:p>
            <a:pPr lvl="2"/>
            <a:r>
              <a:rPr lang="pt-BR" dirty="0" smtClean="0"/>
              <a:t>Árvores de Relevância</a:t>
            </a:r>
          </a:p>
          <a:p>
            <a:pPr lvl="2"/>
            <a:r>
              <a:rPr lang="pt-BR" dirty="0" smtClean="0"/>
              <a:t>Matriz de Impactos</a:t>
            </a:r>
          </a:p>
          <a:p>
            <a:pPr lvl="1"/>
            <a:r>
              <a:rPr lang="pt-BR" dirty="0" smtClean="0"/>
              <a:t>Tipo de informação:</a:t>
            </a:r>
          </a:p>
          <a:p>
            <a:pPr lvl="2"/>
            <a:r>
              <a:rPr lang="pt-BR" dirty="0" smtClean="0"/>
              <a:t>Quantitativa/Qualitativa sobre sistemas e estruturas representando complexidade de futuros alternativos</a:t>
            </a:r>
          </a:p>
          <a:p>
            <a:pPr lvl="1"/>
            <a:r>
              <a:rPr lang="pt-BR" dirty="0" smtClean="0"/>
              <a:t>Usuário: Tomadores de decisão em Instituições de P &amp; D.</a:t>
            </a:r>
          </a:p>
          <a:p>
            <a:pPr lvl="1"/>
            <a:r>
              <a:rPr lang="pt-BR" dirty="0" smtClean="0"/>
              <a:t>Funções:</a:t>
            </a:r>
          </a:p>
          <a:p>
            <a:pPr lvl="2"/>
            <a:r>
              <a:rPr lang="pt-BR" dirty="0" smtClean="0"/>
              <a:t>Detectar oportunidades/ameaças</a:t>
            </a:r>
          </a:p>
          <a:p>
            <a:pPr lvl="2"/>
            <a:r>
              <a:rPr lang="pt-BR" dirty="0" smtClean="0"/>
              <a:t>Identificar/avaliar objetivos e estratégias alternativas</a:t>
            </a:r>
          </a:p>
          <a:p>
            <a:pPr lvl="2"/>
            <a:r>
              <a:rPr lang="pt-BR" dirty="0" smtClean="0"/>
              <a:t>Incorporar e dar tratamento explícito à incerteza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224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3116</TotalTime>
  <Words>1707</Words>
  <Application>Microsoft Macintosh PowerPoint</Application>
  <PresentationFormat>On-screen Show (4:3)</PresentationFormat>
  <Paragraphs>339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Tema do Office</vt:lpstr>
      <vt:lpstr>PROSPECÇÃO TECNOLOGICA </vt:lpstr>
      <vt:lpstr>Alguns Conceitos</vt:lpstr>
      <vt:lpstr>Prospecção Tecnológica</vt:lpstr>
      <vt:lpstr>Prospecção Tecnológica </vt:lpstr>
      <vt:lpstr>Sistema de Monitoração Tecnológico  (SMT)</vt:lpstr>
      <vt:lpstr>Geração de reação a partir das  percepções de futuro</vt:lpstr>
      <vt:lpstr>Dimensões de Análise Prospectiva</vt:lpstr>
      <vt:lpstr>Dimensões de Análise Prospectiva</vt:lpstr>
      <vt:lpstr>Dimensões de Análise Prospectiva </vt:lpstr>
      <vt:lpstr>ALGUNS EXEMPLOS DE   METODOS &amp; TÉCNICAS</vt:lpstr>
      <vt:lpstr>Recebimento passivo de propostas</vt:lpstr>
      <vt:lpstr>http://en.sanofi.com/partners/partners.asp</vt:lpstr>
      <vt:lpstr>http://www.merck.com/licensing/our-process/home.html</vt:lpstr>
      <vt:lpstr>http://www.pfizer.com/research/partnering/partnering_with_pfizer.jsp</vt:lpstr>
      <vt:lpstr>http://www.biominas.org.br/searchsebrae/metodologia</vt:lpstr>
      <vt:lpstr>http://www.fapesp.br/6006</vt:lpstr>
      <vt:lpstr>1.2. Eventos de licenciamento</vt:lpstr>
      <vt:lpstr>http://www.techvision.com/bpl/partnering/</vt:lpstr>
      <vt:lpstr>http://www.techvision.com/pdf/prepare_to_meet_your_partner.pdf</vt:lpstr>
      <vt:lpstr>http://www.techvision.com/pdf/prepare_to_meet_your_partner.pdf</vt:lpstr>
      <vt:lpstr>http://oneononepartnering.bio.org/ (exemplo de tela)</vt:lpstr>
      <vt:lpstr>http://oneononepartnering.bio.org/ (exemplo de tela)</vt:lpstr>
      <vt:lpstr>Formulário de Identificação de Demanda para Inovação Tecnológica</vt:lpstr>
      <vt:lpstr>Formulário de Identificação de Demanda para Inovação Tecnológica </vt:lpstr>
      <vt:lpstr>Resumo da Avaliação</vt:lpstr>
      <vt:lpstr>Técnica Delphi</vt:lpstr>
      <vt:lpstr>Técnica Delphi</vt:lpstr>
      <vt:lpstr>Delphi</vt:lpstr>
      <vt:lpstr>Delphi:</vt:lpstr>
      <vt:lpstr>Prospecção de Petróleo em águas profundas usando Delphi</vt:lpstr>
      <vt:lpstr>Prospecção de Petróleo em águas profundas</vt:lpstr>
      <vt:lpstr> Estudos de patentes</vt:lpstr>
      <vt:lpstr> Estudos de patentes</vt:lpstr>
      <vt:lpstr>Estudos de patentes</vt:lpstr>
      <vt:lpstr>https://www.orbit.com (exemplo de tela: busca)</vt:lpstr>
      <vt:lpstr>https://www.orbit.com (exemplo de tela: visualização resultados)</vt:lpstr>
      <vt:lpstr>https://www.orbit.com (exemplo de tela: visualização resultados)</vt:lpstr>
      <vt:lpstr>https://www.orbit.com (exemplo de tela: visualização resultados)</vt:lpstr>
      <vt:lpstr>https://www.orbit.com (exemplo de tela: citações)</vt:lpstr>
      <vt:lpstr>https://www.orbit.com (exemplo de tela: análise titulares x cobertura geográfica)</vt:lpstr>
      <vt:lpstr>https://www.orbit.com (exemplo de tela: análise titulares x evolução temporal)</vt:lpstr>
      <vt:lpstr>https://www.orbit.com (exemplo de tela: análise cotitularidade)</vt:lpstr>
      <vt:lpstr>https://www.orbit.com (exemplo de tela: análise semântica)</vt:lpstr>
      <vt:lpstr>https://www.orbit.com (exemplo de tela: análise titulares x assuntos)</vt:lpstr>
      <vt:lpstr>https://www.orbit.com (exemplo de tela; análise correlação entre conceitos)</vt:lpstr>
      <vt:lpstr>Thomson Innovation (http://www.thomsoninnovation.com/) Tela de busca</vt:lpstr>
      <vt:lpstr>Resultados para modificação de genótipos de sementes </vt:lpstr>
      <vt:lpstr>Documento disponível quando se clica no icone</vt:lpstr>
      <vt:lpstr>Informações processadas quando se clica no código</vt:lpstr>
      <vt:lpstr>Exemplo de análise de dados possível (5 maiores depositantes por ano)</vt:lpstr>
      <vt:lpstr>“Themescape” (text mining de reivindicações)</vt:lpstr>
      <vt:lpstr>Planilha exportada com dados de grande número de patentes</vt:lpstr>
      <vt:lpstr>1.6. Estudos de literatura não patentária</vt:lpstr>
      <vt:lpstr>1.6. Estudos de literatura não patentária</vt:lpstr>
      <vt:lpstr>1.6. Estudos de literatura não patentária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Geciane Porto</cp:lastModifiedBy>
  <cp:revision>297</cp:revision>
  <dcterms:created xsi:type="dcterms:W3CDTF">2011-02-15T13:13:19Z</dcterms:created>
  <dcterms:modified xsi:type="dcterms:W3CDTF">2015-06-09T01:05:19Z</dcterms:modified>
</cp:coreProperties>
</file>