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71" r:id="rId4"/>
    <p:sldId id="265" r:id="rId5"/>
    <p:sldId id="266" r:id="rId6"/>
    <p:sldId id="272" r:id="rId7"/>
    <p:sldId id="273" r:id="rId8"/>
    <p:sldId id="267" r:id="rId9"/>
    <p:sldId id="268" r:id="rId10"/>
    <p:sldId id="274" r:id="rId11"/>
    <p:sldId id="275" r:id="rId12"/>
    <p:sldId id="269" r:id="rId13"/>
    <p:sldId id="276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81" autoAdjust="0"/>
  </p:normalViewPr>
  <p:slideViewPr>
    <p:cSldViewPr snapToGrid="0">
      <p:cViewPr varScale="1">
        <p:scale>
          <a:sx n="61" d="100"/>
          <a:sy n="61" d="100"/>
        </p:scale>
        <p:origin x="108" y="28"/>
      </p:cViewPr>
      <p:guideLst/>
    </p:cSldViewPr>
  </p:slideViewPr>
  <p:outlineViewPr>
    <p:cViewPr>
      <p:scale>
        <a:sx n="33" d="100"/>
        <a:sy n="33" d="100"/>
      </p:scale>
      <p:origin x="0" y="-23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ar Massaro" userId="f49fa3150111b934" providerId="LiveId" clId="{1E25E9B8-1B90-4E1A-8425-D989D463F3F3}"/>
    <pc:docChg chg="modSld">
      <pc:chgData name="Cesar Massaro" userId="f49fa3150111b934" providerId="LiveId" clId="{1E25E9B8-1B90-4E1A-8425-D989D463F3F3}" dt="2019-04-04T00:35:48.087" v="9" actId="113"/>
      <pc:docMkLst>
        <pc:docMk/>
      </pc:docMkLst>
      <pc:sldChg chg="modSp">
        <pc:chgData name="Cesar Massaro" userId="f49fa3150111b934" providerId="LiveId" clId="{1E25E9B8-1B90-4E1A-8425-D989D463F3F3}" dt="2019-04-04T00:33:40.922" v="0" actId="20577"/>
        <pc:sldMkLst>
          <pc:docMk/>
          <pc:sldMk cId="1228816959" sldId="260"/>
        </pc:sldMkLst>
        <pc:spChg chg="mod">
          <ac:chgData name="Cesar Massaro" userId="f49fa3150111b934" providerId="LiveId" clId="{1E25E9B8-1B90-4E1A-8425-D989D463F3F3}" dt="2019-04-04T00:33:40.922" v="0" actId="20577"/>
          <ac:spMkLst>
            <pc:docMk/>
            <pc:sldMk cId="1228816959" sldId="260"/>
            <ac:spMk id="3" creationId="{4FF95D23-FEEC-4AD8-A22D-B7E73A449C6C}"/>
          </ac:spMkLst>
        </pc:spChg>
      </pc:sldChg>
      <pc:sldChg chg="modSp">
        <pc:chgData name="Cesar Massaro" userId="f49fa3150111b934" providerId="LiveId" clId="{1E25E9B8-1B90-4E1A-8425-D989D463F3F3}" dt="2019-04-04T00:34:57.394" v="8" actId="20577"/>
        <pc:sldMkLst>
          <pc:docMk/>
          <pc:sldMk cId="2811146524" sldId="267"/>
        </pc:sldMkLst>
        <pc:spChg chg="mod">
          <ac:chgData name="Cesar Massaro" userId="f49fa3150111b934" providerId="LiveId" clId="{1E25E9B8-1B90-4E1A-8425-D989D463F3F3}" dt="2019-04-04T00:34:57.394" v="8" actId="20577"/>
          <ac:spMkLst>
            <pc:docMk/>
            <pc:sldMk cId="2811146524" sldId="267"/>
            <ac:spMk id="5" creationId="{7AC3FC19-693B-428E-8C3C-CB408C18B1A1}"/>
          </ac:spMkLst>
        </pc:spChg>
      </pc:sldChg>
      <pc:sldChg chg="modSp">
        <pc:chgData name="Cesar Massaro" userId="f49fa3150111b934" providerId="LiveId" clId="{1E25E9B8-1B90-4E1A-8425-D989D463F3F3}" dt="2019-04-04T00:35:48.087" v="9" actId="113"/>
        <pc:sldMkLst>
          <pc:docMk/>
          <pc:sldMk cId="3365203248" sldId="276"/>
        </pc:sldMkLst>
        <pc:spChg chg="mod">
          <ac:chgData name="Cesar Massaro" userId="f49fa3150111b934" providerId="LiveId" clId="{1E25E9B8-1B90-4E1A-8425-D989D463F3F3}" dt="2019-04-04T00:35:48.087" v="9" actId="113"/>
          <ac:spMkLst>
            <pc:docMk/>
            <pc:sldMk cId="3365203248" sldId="276"/>
            <ac:spMk id="5" creationId="{7E9DCDB0-E329-4E48-8742-DF72D946C51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74D26-6CCD-4AAE-AC6C-7D38A1280FF2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5872-5952-4FA7-BB2C-76040EF8BD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72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E5872-5952-4FA7-BB2C-76040EF8BDC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60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E65749-FC1D-4984-8138-317B203D3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4945443-DE21-4099-89E4-35935F77F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E5E7218-26BB-4B44-94A6-E25D363A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F0292F-AC5B-4FA4-9128-EB99E482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048E264-6716-485D-B27E-387C2A3F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FF8F9A-C7BD-450D-9C25-ADA4663E2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F1BF07F-4CAD-42A7-9407-5157B87DC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4B90683-0BB9-4DC2-B067-DE8697B3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52704F6-32E6-45BC-895C-44CF3B2A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C191D6B-C779-424B-9CC9-351984BC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8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FD65673-14E0-49E3-9881-771E51226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81249A7-E6D1-451E-A06B-5B6893CA4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4E52215-E266-450E-9F61-276F04D0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273D200-46CF-43AC-A7A3-A0D52162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0BC9452-DF46-4991-B29D-890F78DE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6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B25854-57C9-4C6A-A1A9-6C315669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FD3E28-4549-4092-A686-AC72DB513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6B9B6C0-C4B6-44C7-98A4-986049C6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D7D055-8CC2-45CA-BCFE-F2EC7A2E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227D569-203A-48D8-9AEA-471E79B3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063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B26449-69C7-4521-B41F-2745CE65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CF48C5-7E39-41AF-B828-D1BF1759E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D9921A0-509E-4E27-BBF9-F0ED5BF8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F7DB6BE-816F-4676-B8D8-FC863862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05DD76-53A8-49C8-9FA4-F0D802C7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1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CF4EE9-4E53-4457-BC4D-3AFE1FCD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1DCD21-3A02-4C91-AE66-F5FC2928C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1A4B18-903A-4222-81FB-12AC76C25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989D4F3-8FE3-4FB5-B653-072BA448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3D60CC5-4370-4DD7-AF39-7025260A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52CC0F5-B2F6-433B-A135-4559E2BC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57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7D014C-2AF1-423A-AE3D-9498F7D3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04FADE-EC29-4FAD-8872-26F2CA92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C3EE46D-9258-4651-BFF0-0C9886DED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9370C51A-0FFB-401B-85C7-C24B09ED9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C98007A-C70C-4E3D-BE77-B1F79C28D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2327BD5-52FE-45CD-9732-DFACD217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4243747-DD4F-49E6-8AB1-5085C398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A8A57AC-E52E-41B5-9DFD-9994791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DA6797-282E-49BC-B8FB-3A4EEDFB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89F41B5-8EB6-4892-9DD7-A334812A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7A68F91-FD1A-4F9D-BC77-8E8BA7DE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1953A4F-7EF1-4198-81F1-CD36E09A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47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9A73129-8235-41FB-8324-239A1F26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98FD3C9-166D-4F61-AFBE-965F86FD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8E48302-CCB2-4713-B6A7-5794EF50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6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BF6AB9-C7DF-4BA1-8769-0C4A871C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4F39B2-3D94-40FE-8334-656425C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707604E-DB1B-4806-A124-7382B15A5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A57CF38-492C-45EC-AA0C-2F4BC9F9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7B5A824-A770-4C27-A4E5-49E315E1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311473B-CFF0-46E9-A784-2453D9EE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09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0021FE-8F32-42DA-86F9-AA11191E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D0EAD17-5EC5-40C3-B0D5-8338F4F93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D2F4C4C-0E64-43F3-99D7-A05044D0B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DA3AD12-B508-4420-A9CE-CD5C9EFEA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A916085-9591-4900-BE6A-5C2B7EEF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E13E80B-AEAF-4F8A-99CC-8CC3C966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29DB01A-5243-4F90-960E-33A824B0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CAA6B14-806B-4520-8196-8AD10D3F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DD97EA-F93D-4442-A32C-C263D44B3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41E0-5ADB-4B82-86A7-6C930886E471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9404199-2E51-44EE-A63D-D7627FD01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FB5A4B-9990-4D31-8AEE-8C5FE0C1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8C4B-4C1B-4A75-AD77-1E482D95E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5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8D12DDB-4EA1-426D-BD85-F5FDCAD775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5200" b="1" dirty="0">
                <a:solidFill>
                  <a:srgbClr val="FFC000"/>
                </a:solidFill>
              </a:rPr>
              <a:t>Overview</a:t>
            </a:r>
            <a:br>
              <a:rPr lang="pt-BR" sz="5200" b="1" dirty="0">
                <a:solidFill>
                  <a:srgbClr val="FFC000"/>
                </a:solidFill>
              </a:rPr>
            </a:br>
            <a:endParaRPr lang="pt-BR" sz="5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sz="3900" b="1" dirty="0" err="1">
                <a:solidFill>
                  <a:srgbClr val="FFC000"/>
                </a:solidFill>
              </a:rPr>
              <a:t>Latin</a:t>
            </a:r>
            <a:r>
              <a:rPr lang="pt-BR" sz="3900" b="1" dirty="0">
                <a:solidFill>
                  <a:srgbClr val="FFC000"/>
                </a:solidFill>
              </a:rPr>
              <a:t> American </a:t>
            </a:r>
            <a:r>
              <a:rPr lang="pt-BR" sz="3900" b="1" dirty="0" err="1">
                <a:solidFill>
                  <a:srgbClr val="FFC000"/>
                </a:solidFill>
              </a:rPr>
              <a:t>Entrepeneurs</a:t>
            </a:r>
            <a:r>
              <a:rPr lang="pt-BR" sz="3900" b="1" dirty="0">
                <a:solidFill>
                  <a:srgbClr val="FFC000"/>
                </a:solidFill>
              </a:rPr>
              <a:t>:</a:t>
            </a:r>
            <a:br>
              <a:rPr lang="pt-BR" sz="3900" b="1" dirty="0">
                <a:solidFill>
                  <a:srgbClr val="FFC000"/>
                </a:solidFill>
              </a:rPr>
            </a:br>
            <a:r>
              <a:rPr lang="pt-BR" sz="3900" b="1" dirty="0" err="1">
                <a:solidFill>
                  <a:srgbClr val="FFC000"/>
                </a:solidFill>
              </a:rPr>
              <a:t>Many</a:t>
            </a:r>
            <a:r>
              <a:rPr lang="pt-BR" sz="3900" b="1" dirty="0">
                <a:solidFill>
                  <a:srgbClr val="FFC000"/>
                </a:solidFill>
              </a:rPr>
              <a:t> </a:t>
            </a:r>
            <a:r>
              <a:rPr lang="pt-BR" sz="3900" b="1" dirty="0" err="1">
                <a:solidFill>
                  <a:srgbClr val="FFC000"/>
                </a:solidFill>
              </a:rPr>
              <a:t>firms</a:t>
            </a:r>
            <a:r>
              <a:rPr lang="pt-BR" sz="3900" b="1" dirty="0">
                <a:solidFill>
                  <a:srgbClr val="FFC000"/>
                </a:solidFill>
              </a:rPr>
              <a:t> but </a:t>
            </a:r>
            <a:r>
              <a:rPr lang="pt-BR" sz="3900" b="1" dirty="0" err="1">
                <a:solidFill>
                  <a:srgbClr val="FFC000"/>
                </a:solidFill>
              </a:rPr>
              <a:t>little</a:t>
            </a:r>
            <a:r>
              <a:rPr lang="pt-BR" sz="3900" b="1" dirty="0">
                <a:solidFill>
                  <a:srgbClr val="FFC000"/>
                </a:solidFill>
              </a:rPr>
              <a:t> </a:t>
            </a:r>
            <a:r>
              <a:rPr lang="pt-BR" sz="3900" b="1" dirty="0" err="1">
                <a:solidFill>
                  <a:srgbClr val="FFC000"/>
                </a:solidFill>
              </a:rPr>
              <a:t>innovation</a:t>
            </a:r>
            <a:r>
              <a:rPr lang="pt-BR" sz="5200" b="1" dirty="0">
                <a:solidFill>
                  <a:srgbClr val="FFC000"/>
                </a:solidFill>
              </a:rPr>
              <a:t/>
            </a:r>
            <a:br>
              <a:rPr lang="pt-BR" sz="5200" b="1" dirty="0">
                <a:solidFill>
                  <a:srgbClr val="FFC000"/>
                </a:solidFill>
              </a:rPr>
            </a:br>
            <a:r>
              <a:rPr lang="pt-BR" sz="2600" b="1" dirty="0">
                <a:solidFill>
                  <a:srgbClr val="FFC000"/>
                </a:solidFill>
              </a:rPr>
              <a:t>Daniel Lederman, Julián Messina,</a:t>
            </a:r>
            <a:r>
              <a:rPr lang="it-IT" sz="2600" b="1" dirty="0">
                <a:solidFill>
                  <a:srgbClr val="FFC000"/>
                </a:solidFill>
              </a:rPr>
              <a:t>Samuel Pienknagura, and Jamele Rigolini</a:t>
            </a:r>
          </a:p>
          <a:p>
            <a:pPr marL="0" indent="0">
              <a:buNone/>
            </a:pPr>
            <a:endParaRPr lang="pt-BR" sz="2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rgbClr val="FFC000"/>
                </a:solidFill>
              </a:rPr>
              <a:t>Cesar Augusto Massaro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FFC000"/>
                </a:solidFill>
              </a:rPr>
              <a:t>EAD 5871 </a:t>
            </a:r>
          </a:p>
          <a:p>
            <a:pPr marL="0" indent="0">
              <a:buNone/>
            </a:pPr>
            <a:r>
              <a:rPr lang="pt-BR" sz="2200" b="1" dirty="0">
                <a:solidFill>
                  <a:srgbClr val="FFC000"/>
                </a:solidFill>
              </a:rPr>
              <a:t>03/04/2019</a:t>
            </a:r>
            <a:endParaRPr lang="pt-BR" sz="2600" b="1" dirty="0">
              <a:solidFill>
                <a:srgbClr val="FFC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2FCA604-B5D9-41D6-B070-2A8087F1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987425"/>
            <a:ext cx="3798137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CC47A4-84F2-4A2B-A13A-C7FB20C43F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Even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large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mutinational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corporations</a:t>
            </a:r>
            <a:r>
              <a:rPr lang="pt-BR" b="1" dirty="0">
                <a:solidFill>
                  <a:srgbClr val="FFC000"/>
                </a:solidFill>
              </a:rPr>
              <a:t> in </a:t>
            </a:r>
            <a:r>
              <a:rPr lang="pt-BR" b="1" dirty="0" err="1">
                <a:solidFill>
                  <a:srgbClr val="FFC000"/>
                </a:solidFill>
              </a:rPr>
              <a:t>the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are </a:t>
            </a:r>
            <a:r>
              <a:rPr lang="pt-BR" b="1" dirty="0" err="1">
                <a:solidFill>
                  <a:srgbClr val="FFC000"/>
                </a:solidFill>
              </a:rPr>
              <a:t>insuficient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6DD86B7-358C-4E09-89FA-B5C7A737B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Multinational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edge</a:t>
            </a:r>
            <a:endParaRPr lang="pt-BR" dirty="0"/>
          </a:p>
          <a:p>
            <a:r>
              <a:rPr lang="pt-BR" b="0" dirty="0" err="1"/>
              <a:t>Higher</a:t>
            </a:r>
            <a:r>
              <a:rPr lang="pt-BR" b="0" dirty="0"/>
              <a:t> </a:t>
            </a:r>
            <a:r>
              <a:rPr lang="pt-BR" b="0" dirty="0" err="1"/>
              <a:t>productive</a:t>
            </a:r>
            <a:r>
              <a:rPr lang="pt-BR" b="0" dirty="0"/>
              <a:t> </a:t>
            </a:r>
            <a:r>
              <a:rPr lang="pt-BR" b="0" dirty="0" err="1"/>
              <a:t>and</a:t>
            </a:r>
            <a:r>
              <a:rPr lang="pt-BR" b="0" dirty="0"/>
              <a:t> more </a:t>
            </a:r>
            <a:r>
              <a:rPr lang="pt-BR" b="0" dirty="0" err="1"/>
              <a:t>innovative</a:t>
            </a:r>
            <a:r>
              <a:rPr lang="pt-BR" b="0" dirty="0"/>
              <a:t> </a:t>
            </a:r>
            <a:r>
              <a:rPr lang="pt-BR" b="0" dirty="0" err="1"/>
              <a:t>behavior</a:t>
            </a:r>
            <a:r>
              <a:rPr lang="pt-BR" b="0" dirty="0"/>
              <a:t> are </a:t>
            </a:r>
            <a:r>
              <a:rPr lang="pt-BR" b="0" dirty="0" err="1"/>
              <a:t>reflected</a:t>
            </a:r>
            <a:r>
              <a:rPr lang="pt-BR" b="0" dirty="0"/>
              <a:t> in </a:t>
            </a:r>
            <a:r>
              <a:rPr lang="pt-BR" b="0" dirty="0" err="1"/>
              <a:t>many</a:t>
            </a:r>
            <a:r>
              <a:rPr lang="pt-BR" b="0" dirty="0"/>
              <a:t> </a:t>
            </a:r>
            <a:r>
              <a:rPr lang="pt-BR" b="0" dirty="0" err="1"/>
              <a:t>dimensions</a:t>
            </a:r>
            <a:endParaRPr lang="pt-BR" b="0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7DCFAD60-2DB0-40EA-A393-7D2AB81DA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3697" y="2741712"/>
            <a:ext cx="3289968" cy="3211313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F70234AD-D108-4B65-85AA-91325ED79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Impact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MNC in </a:t>
            </a:r>
            <a:r>
              <a:rPr lang="pt-BR" dirty="0" err="1"/>
              <a:t>selected</a:t>
            </a:r>
            <a:r>
              <a:rPr lang="pt-BR" dirty="0"/>
              <a:t> country </a:t>
            </a:r>
            <a:r>
              <a:rPr lang="pt-BR" dirty="0" err="1"/>
              <a:t>groups</a:t>
            </a:r>
            <a:endParaRPr lang="pt-BR" dirty="0"/>
          </a:p>
          <a:p>
            <a:r>
              <a:rPr lang="pt-BR" b="0" dirty="0"/>
              <a:t>The </a:t>
            </a:r>
            <a:r>
              <a:rPr lang="pt-BR" b="0" dirty="0" err="1"/>
              <a:t>difference</a:t>
            </a:r>
            <a:r>
              <a:rPr lang="pt-BR" b="0" dirty="0"/>
              <a:t> in </a:t>
            </a:r>
            <a:r>
              <a:rPr lang="pt-BR" b="0" dirty="0" err="1"/>
              <a:t>results</a:t>
            </a:r>
            <a:r>
              <a:rPr lang="pt-BR" b="0" dirty="0"/>
              <a:t> are </a:t>
            </a:r>
            <a:r>
              <a:rPr lang="pt-BR" b="0" dirty="0" err="1"/>
              <a:t>striking</a:t>
            </a:r>
            <a:r>
              <a:rPr lang="pt-BR" b="0" dirty="0"/>
              <a:t> on LAC </a:t>
            </a:r>
            <a:r>
              <a:rPr lang="pt-BR" b="0" dirty="0" err="1"/>
              <a:t>potential</a:t>
            </a:r>
            <a:r>
              <a:rPr lang="pt-BR" b="0" dirty="0"/>
              <a:t> </a:t>
            </a:r>
            <a:r>
              <a:rPr lang="pt-BR" b="0" dirty="0" err="1"/>
              <a:t>gains</a:t>
            </a:r>
            <a:endParaRPr lang="pt-BR" b="0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xmlns="" id="{D68EAC52-0C40-4098-B3F6-7CF966CAFE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74845" y="2628181"/>
            <a:ext cx="2377898" cy="34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CC47A4-84F2-4A2B-A13A-C7FB20C43F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Even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large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mutinational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corporations</a:t>
            </a:r>
            <a:r>
              <a:rPr lang="pt-BR" b="1" dirty="0">
                <a:solidFill>
                  <a:srgbClr val="FFC000"/>
                </a:solidFill>
              </a:rPr>
              <a:t> in </a:t>
            </a:r>
            <a:r>
              <a:rPr lang="pt-BR" b="1" dirty="0" err="1">
                <a:solidFill>
                  <a:srgbClr val="FFC000"/>
                </a:solidFill>
              </a:rPr>
              <a:t>the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are </a:t>
            </a:r>
            <a:r>
              <a:rPr lang="pt-BR" b="1" dirty="0" err="1">
                <a:solidFill>
                  <a:srgbClr val="FFC000"/>
                </a:solidFill>
              </a:rPr>
              <a:t>insuficient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6DD86B7-358C-4E09-89FA-B5C7A737B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/>
              <a:t>R&amp;D </a:t>
            </a:r>
            <a:r>
              <a:rPr lang="pt-BR" dirty="0" err="1"/>
              <a:t>expenditures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MNC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i="1" dirty="0" err="1"/>
              <a:t>Multilatinas</a:t>
            </a:r>
            <a:endParaRPr lang="pt-BR" i="1" dirty="0"/>
          </a:p>
          <a:p>
            <a:r>
              <a:rPr lang="pt-BR" b="0" dirty="0"/>
              <a:t>Productivity </a:t>
            </a:r>
            <a:r>
              <a:rPr lang="pt-BR" b="0" dirty="0" err="1"/>
              <a:t>gains</a:t>
            </a:r>
            <a:r>
              <a:rPr lang="pt-BR" b="0" dirty="0"/>
              <a:t> </a:t>
            </a:r>
            <a:r>
              <a:rPr lang="pt-BR" b="0" dirty="0" err="1"/>
              <a:t>and</a:t>
            </a:r>
            <a:r>
              <a:rPr lang="pt-BR" b="0" dirty="0"/>
              <a:t> </a:t>
            </a:r>
            <a:r>
              <a:rPr lang="pt-BR" b="0" dirty="0" err="1"/>
              <a:t>knowlege</a:t>
            </a:r>
            <a:r>
              <a:rPr lang="pt-BR" b="0" dirty="0"/>
              <a:t> </a:t>
            </a:r>
            <a:r>
              <a:rPr lang="pt-BR" b="0" dirty="0" err="1"/>
              <a:t>spilover</a:t>
            </a:r>
            <a:r>
              <a:rPr lang="pt-BR" b="0" dirty="0"/>
              <a:t> </a:t>
            </a:r>
            <a:r>
              <a:rPr lang="pt-BR" b="0" dirty="0" err="1"/>
              <a:t>potential</a:t>
            </a:r>
            <a:r>
              <a:rPr lang="pt-BR" b="0" dirty="0"/>
              <a:t> are not </a:t>
            </a:r>
            <a:r>
              <a:rPr lang="pt-BR" b="0" dirty="0" err="1"/>
              <a:t>fully</a:t>
            </a:r>
            <a:r>
              <a:rPr lang="pt-BR" b="0" dirty="0"/>
              <a:t> </a:t>
            </a:r>
            <a:r>
              <a:rPr lang="pt-BR" b="0" dirty="0" err="1"/>
              <a:t>realized</a:t>
            </a:r>
            <a:r>
              <a:rPr lang="pt-BR" b="0" dirty="0"/>
              <a:t> </a:t>
            </a:r>
            <a:r>
              <a:rPr lang="pt-BR" b="0" dirty="0" err="1"/>
              <a:t>because</a:t>
            </a:r>
            <a:r>
              <a:rPr lang="pt-BR" b="0" dirty="0"/>
              <a:t> </a:t>
            </a:r>
            <a:r>
              <a:rPr lang="pt-BR" b="0" dirty="0" err="1"/>
              <a:t>low</a:t>
            </a:r>
            <a:r>
              <a:rPr lang="pt-BR" b="0" dirty="0"/>
              <a:t> </a:t>
            </a:r>
            <a:r>
              <a:rPr lang="pt-BR" b="0" dirty="0" err="1"/>
              <a:t>level</a:t>
            </a:r>
            <a:r>
              <a:rPr lang="pt-BR" b="0" dirty="0"/>
              <a:t> </a:t>
            </a:r>
            <a:r>
              <a:rPr lang="pt-BR" b="0" dirty="0" err="1"/>
              <a:t>of</a:t>
            </a:r>
            <a:r>
              <a:rPr lang="pt-BR" b="0" dirty="0"/>
              <a:t> R&amp;D by MNC </a:t>
            </a:r>
            <a:r>
              <a:rPr lang="pt-BR" b="0" dirty="0" err="1"/>
              <a:t>and</a:t>
            </a:r>
            <a:r>
              <a:rPr lang="pt-BR" b="0" dirty="0"/>
              <a:t> Multiplatinas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F70234AD-D108-4B65-85AA-91325ED79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err="1"/>
              <a:t>Subsidiaries</a:t>
            </a:r>
            <a:r>
              <a:rPr lang="pt-BR" dirty="0"/>
              <a:t> </a:t>
            </a:r>
            <a:r>
              <a:rPr lang="pt-BR" dirty="0" err="1"/>
              <a:t>groups</a:t>
            </a:r>
            <a:r>
              <a:rPr lang="pt-BR" dirty="0"/>
              <a:t> in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regions</a:t>
            </a:r>
            <a:endParaRPr lang="pt-BR" dirty="0"/>
          </a:p>
          <a:p>
            <a:r>
              <a:rPr lang="pt-BR" i="1" dirty="0" err="1"/>
              <a:t>Multilatinas</a:t>
            </a:r>
            <a:r>
              <a:rPr lang="pt-BR" b="0" dirty="0"/>
              <a:t> are </a:t>
            </a:r>
            <a:r>
              <a:rPr lang="pt-BR" b="0" dirty="0" err="1"/>
              <a:t>concentrated</a:t>
            </a:r>
            <a:r>
              <a:rPr lang="pt-BR" b="0" dirty="0"/>
              <a:t> in LAC </a:t>
            </a:r>
            <a:r>
              <a:rPr lang="pt-BR" b="0" dirty="0" err="1"/>
              <a:t>region</a:t>
            </a:r>
            <a:r>
              <a:rPr lang="pt-BR" b="0" dirty="0"/>
              <a:t> </a:t>
            </a:r>
            <a:r>
              <a:rPr lang="pt-BR" b="0" dirty="0" err="1"/>
              <a:t>and</a:t>
            </a:r>
            <a:r>
              <a:rPr lang="pt-BR" b="0" dirty="0"/>
              <a:t> </a:t>
            </a:r>
            <a:r>
              <a:rPr lang="pt-BR" b="0" dirty="0" err="1"/>
              <a:t>the</a:t>
            </a:r>
            <a:r>
              <a:rPr lang="pt-BR" b="0" dirty="0"/>
              <a:t> profile </a:t>
            </a:r>
            <a:r>
              <a:rPr lang="pt-BR" b="0" dirty="0" err="1"/>
              <a:t>of</a:t>
            </a:r>
            <a:r>
              <a:rPr lang="pt-BR" b="0" dirty="0"/>
              <a:t> </a:t>
            </a:r>
            <a:r>
              <a:rPr lang="pt-BR" b="0" dirty="0" err="1"/>
              <a:t>subsidiaries</a:t>
            </a:r>
            <a:r>
              <a:rPr lang="pt-BR" b="0" dirty="0"/>
              <a:t> varies </a:t>
            </a:r>
            <a:r>
              <a:rPr lang="pt-BR" b="0" dirty="0" err="1"/>
              <a:t>among</a:t>
            </a:r>
            <a:r>
              <a:rPr lang="pt-BR" b="0" dirty="0"/>
              <a:t> </a:t>
            </a:r>
            <a:r>
              <a:rPr lang="pt-BR" b="0" dirty="0" err="1"/>
              <a:t>different</a:t>
            </a:r>
            <a:r>
              <a:rPr lang="pt-BR" b="0" dirty="0"/>
              <a:t> </a:t>
            </a:r>
            <a:r>
              <a:rPr lang="pt-BR" b="0" dirty="0" err="1"/>
              <a:t>regions</a:t>
            </a:r>
            <a:r>
              <a:rPr lang="pt-BR" b="0" dirty="0"/>
              <a:t> 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83CA0573-33C4-425C-ABDF-DA9C7201EE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0908" y="2576327"/>
            <a:ext cx="3255546" cy="3542083"/>
          </a:xfrm>
          <a:prstGeom prst="rect">
            <a:avLst/>
          </a:prstGeom>
        </p:spPr>
      </p:pic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A4E78E0C-B820-4DFE-B76C-26006292057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6445" y="2505075"/>
            <a:ext cx="321469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9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FECEC9-3CF9-477C-A801-4221C4502D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How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can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policy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enable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r>
              <a:rPr lang="pt-BR" b="1" dirty="0">
                <a:solidFill>
                  <a:srgbClr val="FFC000"/>
                </a:solidFill>
              </a:rPr>
              <a:t> entrepreneurs?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E59E4F9-8E1F-4591-87A6-0947BF950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tackle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LAC </a:t>
            </a:r>
            <a:r>
              <a:rPr lang="pt-BR" dirty="0" err="1"/>
              <a:t>companies</a:t>
            </a:r>
            <a:r>
              <a:rPr lang="pt-BR" dirty="0"/>
              <a:t>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E9DCDB0-E329-4E48-8742-DF72D946C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err="1"/>
              <a:t>Laws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institutions</a:t>
            </a:r>
            <a:r>
              <a:rPr lang="pt-BR" b="1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infrastructure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quantity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human</a:t>
            </a:r>
            <a:r>
              <a:rPr lang="pt-BR" b="1" dirty="0"/>
              <a:t> capital</a:t>
            </a:r>
          </a:p>
          <a:p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many</a:t>
            </a:r>
            <a:r>
              <a:rPr lang="pt-BR" dirty="0"/>
              <a:t> </a:t>
            </a:r>
            <a:r>
              <a:rPr lang="pt-BR" dirty="0" err="1"/>
              <a:t>important</a:t>
            </a:r>
            <a:r>
              <a:rPr lang="pt-BR" dirty="0"/>
              <a:t> </a:t>
            </a:r>
            <a:r>
              <a:rPr lang="pt-BR" dirty="0" err="1"/>
              <a:t>components</a:t>
            </a:r>
            <a:r>
              <a:rPr lang="pt-BR" dirty="0"/>
              <a:t>:</a:t>
            </a:r>
          </a:p>
          <a:p>
            <a:pPr lvl="1"/>
            <a:r>
              <a:rPr lang="pt-BR" b="1" dirty="0" err="1"/>
              <a:t>Competition</a:t>
            </a:r>
            <a:r>
              <a:rPr lang="pt-BR" dirty="0"/>
              <a:t>: Too </a:t>
            </a:r>
            <a:r>
              <a:rPr lang="pt-BR" dirty="0" err="1"/>
              <a:t>much</a:t>
            </a:r>
            <a:r>
              <a:rPr lang="pt-BR" dirty="0"/>
              <a:t> 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little</a:t>
            </a:r>
            <a:r>
              <a:rPr lang="pt-BR" dirty="0"/>
              <a:t> </a:t>
            </a:r>
            <a:r>
              <a:rPr lang="pt-BR" dirty="0" err="1"/>
              <a:t>competition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harm</a:t>
            </a:r>
            <a:r>
              <a:rPr lang="pt-BR" dirty="0"/>
              <a:t> incentives 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productivity</a:t>
            </a:r>
            <a:endParaRPr lang="pt-BR" dirty="0"/>
          </a:p>
          <a:p>
            <a:pPr lvl="1"/>
            <a:r>
              <a:rPr lang="pt-BR" b="1" dirty="0" err="1"/>
              <a:t>Human</a:t>
            </a:r>
            <a:r>
              <a:rPr lang="pt-BR" dirty="0"/>
              <a:t> </a:t>
            </a:r>
            <a:r>
              <a:rPr lang="pt-BR" b="1" dirty="0"/>
              <a:t>capital</a:t>
            </a:r>
            <a:r>
              <a:rPr lang="pt-BR" dirty="0"/>
              <a:t>: </a:t>
            </a:r>
            <a:r>
              <a:rPr lang="pt-BR" dirty="0" err="1"/>
              <a:t>Human</a:t>
            </a:r>
            <a:r>
              <a:rPr lang="pt-BR" dirty="0"/>
              <a:t> capital gap in </a:t>
            </a:r>
            <a:r>
              <a:rPr lang="pt-BR" dirty="0" err="1"/>
              <a:t>quantity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general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specific</a:t>
            </a:r>
            <a:r>
              <a:rPr lang="pt-BR" dirty="0"/>
              <a:t> </a:t>
            </a:r>
            <a:r>
              <a:rPr lang="pt-BR" dirty="0" err="1"/>
              <a:t>types</a:t>
            </a:r>
            <a:r>
              <a:rPr lang="pt-BR" dirty="0"/>
              <a:t> (</a:t>
            </a:r>
            <a:r>
              <a:rPr lang="pt-BR" dirty="0" err="1"/>
              <a:t>engineers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scientists</a:t>
            </a:r>
            <a:r>
              <a:rPr lang="pt-BR" dirty="0"/>
              <a:t>) </a:t>
            </a:r>
            <a:r>
              <a:rPr lang="pt-BR" dirty="0" err="1"/>
              <a:t>of</a:t>
            </a:r>
            <a:r>
              <a:rPr lang="pt-BR" dirty="0"/>
              <a:t> professional</a:t>
            </a:r>
          </a:p>
          <a:p>
            <a:r>
              <a:rPr lang="pt-BR" dirty="0"/>
              <a:t>OBS: </a:t>
            </a:r>
            <a:r>
              <a:rPr lang="pt-BR" b="1" dirty="0" err="1"/>
              <a:t>Human</a:t>
            </a:r>
            <a:r>
              <a:rPr lang="pt-BR" b="1" dirty="0"/>
              <a:t> capital </a:t>
            </a:r>
            <a:r>
              <a:rPr lang="pt-BR" dirty="0"/>
              <a:t>profile </a:t>
            </a:r>
            <a:r>
              <a:rPr lang="pt-BR" dirty="0" err="1"/>
              <a:t>discussion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52FCAF0-A157-494E-9335-D22F1C59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760" y="2093119"/>
            <a:ext cx="1803814" cy="432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71D3FE9-DCC2-4D4B-AE3D-B4C78643E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229" y="2093119"/>
            <a:ext cx="1402983" cy="432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F6CEAB8-30C4-40EB-B1D8-8F1DBA669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01" y="3331835"/>
            <a:ext cx="1800000" cy="20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FECEC9-3CF9-477C-A801-4221C4502D1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How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can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policy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enable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r>
              <a:rPr lang="pt-BR" b="1" dirty="0">
                <a:solidFill>
                  <a:srgbClr val="FFC000"/>
                </a:solidFill>
              </a:rPr>
              <a:t> entrepreneurs?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E59E4F9-8E1F-4591-87A6-0947BF950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Some </a:t>
            </a:r>
            <a:r>
              <a:rPr lang="pt-BR" dirty="0" err="1"/>
              <a:t>additional</a:t>
            </a:r>
            <a:r>
              <a:rPr lang="pt-BR" dirty="0"/>
              <a:t> general </a:t>
            </a:r>
            <a:r>
              <a:rPr lang="pt-BR" dirty="0" err="1"/>
              <a:t>conditions</a:t>
            </a:r>
            <a:r>
              <a:rPr lang="pt-BR" dirty="0"/>
              <a:t> that </a:t>
            </a:r>
            <a:r>
              <a:rPr lang="pt-BR" dirty="0" err="1"/>
              <a:t>can</a:t>
            </a:r>
            <a:r>
              <a:rPr lang="pt-BR" dirty="0"/>
              <a:t> incentive </a:t>
            </a:r>
            <a:r>
              <a:rPr lang="pt-BR" dirty="0" err="1"/>
              <a:t>innovatiive</a:t>
            </a:r>
            <a:r>
              <a:rPr lang="pt-BR" dirty="0"/>
              <a:t> </a:t>
            </a:r>
            <a:r>
              <a:rPr lang="pt-BR" dirty="0" err="1"/>
              <a:t>behavior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E9DCDB0-E329-4E48-8742-DF72D946C5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err="1"/>
              <a:t>Specific</a:t>
            </a:r>
            <a:r>
              <a:rPr lang="pt-BR" b="1" dirty="0"/>
              <a:t> set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laws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regulations</a:t>
            </a:r>
            <a:endParaRPr lang="pt-BR" b="1" dirty="0"/>
          </a:p>
          <a:p>
            <a:r>
              <a:rPr lang="pt-BR" b="1" dirty="0"/>
              <a:t>Financial </a:t>
            </a:r>
            <a:r>
              <a:rPr lang="pt-BR" b="1" dirty="0" err="1"/>
              <a:t>services</a:t>
            </a:r>
            <a:endParaRPr lang="pt-BR" b="1" dirty="0"/>
          </a:p>
          <a:p>
            <a:pPr lvl="1"/>
            <a:r>
              <a:rPr lang="pt-BR" dirty="0"/>
              <a:t>LAC new </a:t>
            </a:r>
            <a:r>
              <a:rPr lang="pt-BR" dirty="0" err="1"/>
              <a:t>firms</a:t>
            </a:r>
            <a:r>
              <a:rPr lang="pt-BR" dirty="0"/>
              <a:t> face similar </a:t>
            </a:r>
            <a:r>
              <a:rPr lang="pt-BR" dirty="0" err="1"/>
              <a:t>difficulties</a:t>
            </a:r>
            <a:r>
              <a:rPr lang="pt-BR" dirty="0"/>
              <a:t> on </a:t>
            </a:r>
            <a:r>
              <a:rPr lang="pt-BR" dirty="0" err="1"/>
              <a:t>raising</a:t>
            </a:r>
            <a:r>
              <a:rPr lang="pt-BR" dirty="0"/>
              <a:t> </a:t>
            </a:r>
            <a:r>
              <a:rPr lang="pt-BR" dirty="0" err="1"/>
              <a:t>initial</a:t>
            </a:r>
            <a:r>
              <a:rPr lang="pt-BR" dirty="0"/>
              <a:t> capital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firms</a:t>
            </a:r>
            <a:r>
              <a:rPr lang="pt-BR" dirty="0"/>
              <a:t> in other </a:t>
            </a:r>
            <a:r>
              <a:rPr lang="pt-BR" dirty="0" err="1"/>
              <a:t>regions</a:t>
            </a:r>
            <a:endParaRPr lang="pt-BR" dirty="0"/>
          </a:p>
          <a:p>
            <a:pPr lvl="1"/>
            <a:r>
              <a:rPr lang="pt-BR" i="1" dirty="0" err="1"/>
              <a:t>Discussion</a:t>
            </a:r>
            <a:r>
              <a:rPr lang="pt-BR" dirty="0"/>
              <a:t>: </a:t>
            </a:r>
            <a:r>
              <a:rPr lang="pt-BR" dirty="0" err="1"/>
              <a:t>good</a:t>
            </a:r>
            <a:r>
              <a:rPr lang="pt-BR" dirty="0"/>
              <a:t> (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risk</a:t>
            </a:r>
            <a:r>
              <a:rPr lang="pt-BR" dirty="0"/>
              <a:t>) </a:t>
            </a:r>
            <a:r>
              <a:rPr lang="pt-BR" dirty="0" err="1"/>
              <a:t>projects</a:t>
            </a:r>
            <a:r>
              <a:rPr lang="pt-BR" dirty="0"/>
              <a:t> x </a:t>
            </a:r>
            <a:r>
              <a:rPr lang="pt-BR" dirty="0" err="1"/>
              <a:t>availabillity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credit</a:t>
            </a:r>
            <a:r>
              <a:rPr lang="pt-BR" dirty="0"/>
              <a:t> (</a:t>
            </a:r>
            <a:r>
              <a:rPr lang="pt-BR" dirty="0" err="1"/>
              <a:t>subject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limits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macroeconomic</a:t>
            </a:r>
            <a:r>
              <a:rPr lang="pt-BR" dirty="0"/>
              <a:t> </a:t>
            </a:r>
            <a:r>
              <a:rPr lang="pt-BR" dirty="0" err="1"/>
              <a:t>conditions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countries)</a:t>
            </a:r>
          </a:p>
          <a:p>
            <a:r>
              <a:rPr lang="pt-BR" b="1" dirty="0"/>
              <a:t>Contract </a:t>
            </a:r>
            <a:r>
              <a:rPr lang="pt-BR" b="1" dirty="0" err="1"/>
              <a:t>enforcement</a:t>
            </a:r>
            <a:endParaRPr lang="pt-BR" b="1" dirty="0"/>
          </a:p>
          <a:p>
            <a:pPr lvl="1"/>
            <a:r>
              <a:rPr lang="pt-BR" dirty="0"/>
              <a:t>General </a:t>
            </a:r>
            <a:r>
              <a:rPr lang="pt-BR" b="1" i="1" dirty="0"/>
              <a:t>legal </a:t>
            </a:r>
            <a:r>
              <a:rPr lang="pt-BR" b="1" i="1" dirty="0" err="1"/>
              <a:t>environment</a:t>
            </a:r>
            <a:endParaRPr lang="pt-BR" b="1" i="1" dirty="0"/>
          </a:p>
          <a:p>
            <a:pPr lvl="1"/>
            <a:r>
              <a:rPr lang="pt-BR" b="1" dirty="0" err="1"/>
              <a:t>Intellectual</a:t>
            </a:r>
            <a:r>
              <a:rPr lang="pt-BR" b="1" dirty="0"/>
              <a:t> </a:t>
            </a:r>
            <a:r>
              <a:rPr lang="pt-BR" b="1" dirty="0" err="1"/>
              <a:t>Propriety</a:t>
            </a:r>
            <a:r>
              <a:rPr lang="pt-BR" b="1" dirty="0"/>
              <a:t> </a:t>
            </a:r>
            <a:r>
              <a:rPr lang="pt-BR" dirty="0" err="1"/>
              <a:t>rights</a:t>
            </a:r>
            <a:endParaRPr lang="pt-BR" dirty="0"/>
          </a:p>
          <a:p>
            <a:pPr lvl="1"/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1B05D51-8013-48BE-BB8E-FF3FC7EA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92" y="2093119"/>
            <a:ext cx="1840988" cy="432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16BDC30-3F9D-48AC-B4E6-79D12EDD6FD2}"/>
              </a:ext>
            </a:extLst>
          </p:cNvPr>
          <p:cNvSpPr txBox="1"/>
          <p:nvPr/>
        </p:nvSpPr>
        <p:spPr>
          <a:xfrm>
            <a:off x="9125339" y="5784980"/>
            <a:ext cx="184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/>
              <a:t>End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file ***</a:t>
            </a:r>
          </a:p>
        </p:txBody>
      </p:sp>
    </p:spTree>
    <p:extLst>
      <p:ext uri="{BB962C8B-B14F-4D97-AF65-F5344CB8AC3E}">
        <p14:creationId xmlns:p14="http://schemas.microsoft.com/office/powerpoint/2010/main" val="336520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ECAD8D-E9A3-4449-9EBB-9547DA359B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pt-BR" dirty="0" err="1">
                <a:solidFill>
                  <a:srgbClr val="FFC000"/>
                </a:solidFill>
              </a:rPr>
              <a:t>Main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 err="1">
                <a:solidFill>
                  <a:srgbClr val="FFC000"/>
                </a:solidFill>
              </a:rPr>
              <a:t>Topics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xmlns="" id="{6059DB9B-03E6-4483-937F-61DED6804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Overview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section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FF95D23-FEEC-4AD8-A22D-B7E73A449C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err="1"/>
              <a:t>Entrepeneurship</a:t>
            </a:r>
            <a:r>
              <a:rPr lang="pt-BR" dirty="0"/>
              <a:t> is a driver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development</a:t>
            </a:r>
            <a:endParaRPr lang="pt-BR" dirty="0"/>
          </a:p>
          <a:p>
            <a:r>
              <a:rPr lang="pt-BR" dirty="0" err="1"/>
              <a:t>Entrepeneurship</a:t>
            </a:r>
            <a:r>
              <a:rPr lang="pt-BR" dirty="0"/>
              <a:t> (in </a:t>
            </a:r>
            <a:r>
              <a:rPr lang="pt-BR" dirty="0" err="1"/>
              <a:t>the</a:t>
            </a:r>
            <a:r>
              <a:rPr lang="pt-BR" dirty="0"/>
              <a:t> LAC) is </a:t>
            </a:r>
            <a:r>
              <a:rPr lang="pt-BR" dirty="0" err="1"/>
              <a:t>vibrant</a:t>
            </a:r>
            <a:r>
              <a:rPr lang="pt-BR" dirty="0"/>
              <a:t> – but </a:t>
            </a:r>
            <a:r>
              <a:rPr lang="pt-BR" dirty="0" err="1"/>
              <a:t>growth</a:t>
            </a:r>
            <a:r>
              <a:rPr lang="pt-BR" dirty="0"/>
              <a:t> is </a:t>
            </a:r>
            <a:r>
              <a:rPr lang="pt-BR" dirty="0" err="1"/>
              <a:t>weak</a:t>
            </a:r>
            <a:endParaRPr lang="pt-BR" dirty="0"/>
          </a:p>
          <a:p>
            <a:r>
              <a:rPr lang="pt-BR" dirty="0"/>
              <a:t>The </a:t>
            </a:r>
            <a:r>
              <a:rPr lang="pt-BR" dirty="0" err="1"/>
              <a:t>region</a:t>
            </a:r>
            <a:r>
              <a:rPr lang="pt-BR" dirty="0"/>
              <a:t> (LAC)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many</a:t>
            </a:r>
            <a:r>
              <a:rPr lang="pt-BR" dirty="0"/>
              <a:t> entrepreneurs but </a:t>
            </a:r>
            <a:r>
              <a:rPr lang="pt-BR" dirty="0" err="1"/>
              <a:t>little</a:t>
            </a:r>
            <a:r>
              <a:rPr lang="pt-BR" dirty="0"/>
              <a:t> </a:t>
            </a:r>
            <a:r>
              <a:rPr lang="pt-BR" dirty="0" err="1"/>
              <a:t>innovation</a:t>
            </a:r>
            <a:endParaRPr lang="pt-BR" dirty="0"/>
          </a:p>
          <a:p>
            <a:r>
              <a:rPr lang="pt-BR" dirty="0" err="1"/>
              <a:t>Few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enter</a:t>
            </a:r>
            <a:r>
              <a:rPr lang="pt-BR" dirty="0"/>
              <a:t> </a:t>
            </a:r>
            <a:r>
              <a:rPr lang="pt-BR" dirty="0" err="1"/>
              <a:t>export</a:t>
            </a:r>
            <a:r>
              <a:rPr lang="pt-BR" dirty="0"/>
              <a:t> </a:t>
            </a:r>
            <a:r>
              <a:rPr lang="pt-BR" dirty="0" err="1"/>
              <a:t>markets</a:t>
            </a:r>
            <a:endParaRPr lang="pt-BR" dirty="0"/>
          </a:p>
          <a:p>
            <a:r>
              <a:rPr lang="pt-BR" dirty="0" err="1"/>
              <a:t>Even</a:t>
            </a:r>
            <a:r>
              <a:rPr lang="pt-BR" dirty="0"/>
              <a:t> </a:t>
            </a: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mutinational</a:t>
            </a:r>
            <a:r>
              <a:rPr lang="pt-BR" dirty="0"/>
              <a:t> </a:t>
            </a:r>
            <a:r>
              <a:rPr lang="pt-BR" dirty="0" err="1"/>
              <a:t>corporations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region</a:t>
            </a:r>
            <a:r>
              <a:rPr lang="pt-BR" dirty="0"/>
              <a:t> (LAC) are </a:t>
            </a:r>
            <a:r>
              <a:rPr lang="pt-BR" dirty="0" err="1"/>
              <a:t>insuficient</a:t>
            </a:r>
            <a:r>
              <a:rPr lang="pt-BR" dirty="0"/>
              <a:t> </a:t>
            </a:r>
            <a:r>
              <a:rPr lang="pt-BR" dirty="0" err="1"/>
              <a:t>innovative</a:t>
            </a:r>
            <a:endParaRPr lang="pt-BR" dirty="0"/>
          </a:p>
          <a:p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policy</a:t>
            </a:r>
            <a:r>
              <a:rPr lang="pt-BR" dirty="0"/>
              <a:t> </a:t>
            </a:r>
            <a:r>
              <a:rPr lang="pt-BR" dirty="0" err="1"/>
              <a:t>enable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entrepreneurs?</a:t>
            </a:r>
          </a:p>
          <a:p>
            <a:r>
              <a:rPr lang="pt-BR" b="1" dirty="0" err="1"/>
              <a:t>Structure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(full) </a:t>
            </a:r>
            <a:r>
              <a:rPr lang="pt-BR" b="1" dirty="0" err="1"/>
              <a:t>report</a:t>
            </a:r>
            <a:endParaRPr lang="pt-BR" b="1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xmlns="" id="{8020794E-2FC9-4F89-BA4A-E5475F605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Structure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Report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xmlns="" id="{769FEDE5-7EEF-4E86-9405-2A5C86489B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The </a:t>
            </a:r>
            <a:r>
              <a:rPr lang="pt-BR" dirty="0" err="1"/>
              <a:t>Report</a:t>
            </a:r>
            <a:r>
              <a:rPr lang="pt-BR" dirty="0"/>
              <a:t> uses a </a:t>
            </a:r>
            <a:r>
              <a:rPr lang="pt-BR" dirty="0" err="1"/>
              <a:t>fictitional</a:t>
            </a:r>
            <a:r>
              <a:rPr lang="pt-BR" dirty="0"/>
              <a:t> </a:t>
            </a:r>
            <a:r>
              <a:rPr lang="pt-BR" dirty="0" err="1"/>
              <a:t>story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illustrate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characteristics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entrepeneurs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complex</a:t>
            </a:r>
            <a:r>
              <a:rPr lang="pt-BR" dirty="0"/>
              <a:t> </a:t>
            </a:r>
            <a:r>
              <a:rPr lang="pt-BR" dirty="0" err="1"/>
              <a:t>tradeoffs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face.</a:t>
            </a:r>
          </a:p>
          <a:p>
            <a:r>
              <a:rPr lang="pt-BR" dirty="0" err="1"/>
              <a:t>Chapter</a:t>
            </a:r>
            <a:r>
              <a:rPr lang="pt-BR" dirty="0"/>
              <a:t> 1 Overview</a:t>
            </a:r>
          </a:p>
          <a:p>
            <a:r>
              <a:rPr lang="pt-BR" dirty="0" err="1"/>
              <a:t>Chapter</a:t>
            </a:r>
            <a:r>
              <a:rPr lang="pt-BR" dirty="0"/>
              <a:t> 2 </a:t>
            </a:r>
            <a:r>
              <a:rPr lang="pt-BR" dirty="0" err="1"/>
              <a:t>Creation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new </a:t>
            </a:r>
            <a:r>
              <a:rPr lang="pt-BR" dirty="0" err="1"/>
              <a:t>firms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firm</a:t>
            </a:r>
            <a:r>
              <a:rPr lang="pt-BR" dirty="0"/>
              <a:t> dynamics in </a:t>
            </a:r>
            <a:r>
              <a:rPr lang="pt-BR" dirty="0" err="1"/>
              <a:t>LACs</a:t>
            </a:r>
            <a:endParaRPr lang="pt-BR" dirty="0"/>
          </a:p>
          <a:p>
            <a:r>
              <a:rPr lang="pt-BR" dirty="0" err="1"/>
              <a:t>Chapter</a:t>
            </a:r>
            <a:r>
              <a:rPr lang="pt-BR" dirty="0"/>
              <a:t> 3 </a:t>
            </a:r>
            <a:r>
              <a:rPr lang="pt-BR" dirty="0" err="1"/>
              <a:t>Barriers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faced</a:t>
            </a:r>
            <a:r>
              <a:rPr lang="pt-BR" dirty="0"/>
              <a:t> by </a:t>
            </a:r>
            <a:r>
              <a:rPr lang="pt-BR" dirty="0" err="1"/>
              <a:t>survivors</a:t>
            </a:r>
            <a:r>
              <a:rPr lang="pt-BR" dirty="0"/>
              <a:t> (incumbente </a:t>
            </a:r>
            <a:r>
              <a:rPr lang="pt-BR" dirty="0" err="1"/>
              <a:t>firms</a:t>
            </a:r>
            <a:r>
              <a:rPr lang="pt-BR" dirty="0"/>
              <a:t>)</a:t>
            </a:r>
          </a:p>
          <a:p>
            <a:r>
              <a:rPr lang="pt-BR" dirty="0" err="1"/>
              <a:t>Chapter</a:t>
            </a:r>
            <a:r>
              <a:rPr lang="pt-BR" dirty="0"/>
              <a:t> 4 A </a:t>
            </a:r>
            <a:r>
              <a:rPr lang="pt-BR" dirty="0" err="1"/>
              <a:t>different</a:t>
            </a:r>
            <a:r>
              <a:rPr lang="pt-BR" dirty="0"/>
              <a:t> </a:t>
            </a:r>
            <a:r>
              <a:rPr lang="pt-BR" dirty="0" err="1"/>
              <a:t>form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entrepeneurship</a:t>
            </a:r>
            <a:r>
              <a:rPr lang="pt-BR" dirty="0"/>
              <a:t>, </a:t>
            </a:r>
            <a:r>
              <a:rPr lang="pt-BR" dirty="0" err="1"/>
              <a:t>namely</a:t>
            </a:r>
            <a:r>
              <a:rPr lang="pt-BR" dirty="0"/>
              <a:t>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exploration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new </a:t>
            </a:r>
            <a:r>
              <a:rPr lang="pt-BR" dirty="0" err="1"/>
              <a:t>markets</a:t>
            </a:r>
            <a:r>
              <a:rPr lang="pt-BR" dirty="0"/>
              <a:t> through </a:t>
            </a:r>
            <a:r>
              <a:rPr lang="pt-BR" dirty="0" err="1"/>
              <a:t>exportation</a:t>
            </a:r>
            <a:endParaRPr lang="pt-BR" dirty="0"/>
          </a:p>
          <a:p>
            <a:r>
              <a:rPr lang="pt-BR" dirty="0" err="1"/>
              <a:t>Chapter</a:t>
            </a:r>
            <a:r>
              <a:rPr lang="pt-BR" dirty="0"/>
              <a:t> 5 The role </a:t>
            </a:r>
            <a:r>
              <a:rPr lang="pt-BR" dirty="0" err="1"/>
              <a:t>of</a:t>
            </a:r>
            <a:r>
              <a:rPr lang="pt-BR" dirty="0"/>
              <a:t> FDI </a:t>
            </a:r>
            <a:r>
              <a:rPr lang="pt-BR" dirty="0" err="1"/>
              <a:t>and</a:t>
            </a:r>
            <a:r>
              <a:rPr lang="pt-BR" dirty="0"/>
              <a:t> MNC in </a:t>
            </a:r>
            <a:r>
              <a:rPr lang="pt-BR" dirty="0" err="1"/>
              <a:t>fostering</a:t>
            </a:r>
            <a:r>
              <a:rPr lang="pt-BR" dirty="0"/>
              <a:t> a more </a:t>
            </a:r>
            <a:r>
              <a:rPr lang="pt-BR" dirty="0" err="1"/>
              <a:t>entrepeneur</a:t>
            </a:r>
            <a:r>
              <a:rPr lang="pt-BR" dirty="0"/>
              <a:t> LAC (</a:t>
            </a:r>
            <a:r>
              <a:rPr lang="pt-BR" dirty="0" err="1"/>
              <a:t>including</a:t>
            </a:r>
            <a:r>
              <a:rPr lang="pt-BR" dirty="0"/>
              <a:t> </a:t>
            </a:r>
            <a:r>
              <a:rPr lang="pt-BR" i="1" dirty="0" err="1"/>
              <a:t>Multilatinas</a:t>
            </a:r>
            <a:r>
              <a:rPr lang="pt-BR" dirty="0"/>
              <a:t>)</a:t>
            </a:r>
          </a:p>
          <a:p>
            <a:r>
              <a:rPr lang="pt-BR" dirty="0"/>
              <a:t>Chapter6 Mapping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elements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na </a:t>
            </a:r>
            <a:r>
              <a:rPr lang="pt-BR" dirty="0" err="1"/>
              <a:t>enabling</a:t>
            </a:r>
            <a:r>
              <a:rPr lang="pt-BR" dirty="0"/>
              <a:t> </a:t>
            </a:r>
            <a:r>
              <a:rPr lang="pt-BR" dirty="0" err="1"/>
              <a:t>environment</a:t>
            </a:r>
            <a:r>
              <a:rPr lang="pt-BR" dirty="0"/>
              <a:t> in LAC in order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122881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0083EDF-5D48-4937-BD2A-27E6EF0C5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2"/>
          <a:stretch/>
        </p:blipFill>
        <p:spPr>
          <a:xfrm>
            <a:off x="7679598" y="2093119"/>
            <a:ext cx="3672614" cy="4381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D16CBC-63F2-4A68-9D6D-D5A8F8FD17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Entrepeneurship</a:t>
            </a:r>
            <a:r>
              <a:rPr lang="pt-BR" b="1" dirty="0">
                <a:solidFill>
                  <a:srgbClr val="FFC000"/>
                </a:solidFill>
              </a:rPr>
              <a:t> is a driver </a:t>
            </a:r>
            <a:r>
              <a:rPr lang="pt-BR" b="1" dirty="0" err="1">
                <a:solidFill>
                  <a:srgbClr val="FFC000"/>
                </a:solidFill>
              </a:rPr>
              <a:t>of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development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7351449-FFED-42E1-A9BD-3FE6E8540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Entrepeneurs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LAC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9376BA3-B82A-4595-9081-282400C7B6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i="1" dirty="0"/>
              <a:t>Premisse</a:t>
            </a:r>
            <a:r>
              <a:rPr lang="pt-BR" dirty="0"/>
              <a:t>: </a:t>
            </a:r>
            <a:r>
              <a:rPr lang="pt-BR" dirty="0" err="1"/>
              <a:t>creative</a:t>
            </a:r>
            <a:r>
              <a:rPr lang="pt-BR" dirty="0"/>
              <a:t> entrepreneurs are not </a:t>
            </a:r>
            <a:r>
              <a:rPr lang="pt-BR" dirty="0" err="1"/>
              <a:t>just</a:t>
            </a:r>
            <a:r>
              <a:rPr lang="pt-BR" dirty="0"/>
              <a:t> </a:t>
            </a:r>
            <a:r>
              <a:rPr lang="pt-BR" dirty="0" err="1"/>
              <a:t>byproducts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dirty="0" err="1"/>
              <a:t>development</a:t>
            </a:r>
            <a:r>
              <a:rPr lang="pt-BR" b="1" dirty="0"/>
              <a:t> </a:t>
            </a:r>
            <a:r>
              <a:rPr lang="pt-BR" b="1" dirty="0" err="1"/>
              <a:t>process</a:t>
            </a:r>
            <a:r>
              <a:rPr lang="pt-BR" b="1" dirty="0"/>
              <a:t> </a:t>
            </a:r>
            <a:r>
              <a:rPr lang="pt-BR" dirty="0"/>
              <a:t>but </a:t>
            </a:r>
            <a:r>
              <a:rPr lang="pt-BR" dirty="0" err="1"/>
              <a:t>important</a:t>
            </a:r>
            <a:r>
              <a:rPr lang="pt-BR" dirty="0"/>
              <a:t> drivers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i="1" dirty="0" err="1"/>
              <a:t>Problem</a:t>
            </a:r>
            <a:r>
              <a:rPr lang="pt-BR" dirty="0"/>
              <a:t>: </a:t>
            </a:r>
            <a:r>
              <a:rPr lang="pt-BR" dirty="0" err="1"/>
              <a:t>understand</a:t>
            </a:r>
            <a:r>
              <a:rPr lang="pt-BR" dirty="0"/>
              <a:t> causal links from </a:t>
            </a:r>
            <a:r>
              <a:rPr lang="pt-BR" b="1" dirty="0" err="1"/>
              <a:t>entrepeneurship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 err="1"/>
              <a:t>productivity</a:t>
            </a:r>
            <a:r>
              <a:rPr lang="pt-BR" dirty="0"/>
              <a:t> </a:t>
            </a:r>
            <a:r>
              <a:rPr lang="pt-BR" b="1" dirty="0" err="1"/>
              <a:t>growth</a:t>
            </a:r>
            <a:r>
              <a:rPr lang="pt-BR" dirty="0"/>
              <a:t> (through </a:t>
            </a:r>
            <a:r>
              <a:rPr lang="pt-BR" b="1" dirty="0" err="1"/>
              <a:t>innovations</a:t>
            </a:r>
            <a:r>
              <a:rPr lang="pt-BR" dirty="0"/>
              <a:t>) </a:t>
            </a:r>
            <a:r>
              <a:rPr lang="pt-BR" b="1" dirty="0"/>
              <a:t>=&gt;&gt; incentive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institutional</a:t>
            </a:r>
            <a:r>
              <a:rPr lang="pt-BR" b="1" dirty="0"/>
              <a:t> policies</a:t>
            </a:r>
          </a:p>
          <a:p>
            <a:r>
              <a:rPr lang="pt-BR" i="1" dirty="0" err="1"/>
              <a:t>Stylized</a:t>
            </a:r>
            <a:r>
              <a:rPr lang="pt-BR" i="1" dirty="0"/>
              <a:t> </a:t>
            </a:r>
            <a:r>
              <a:rPr lang="pt-BR" i="1" dirty="0" err="1"/>
              <a:t>facts</a:t>
            </a:r>
            <a:r>
              <a:rPr lang="pt-BR" dirty="0"/>
              <a:t>: </a:t>
            </a:r>
            <a:r>
              <a:rPr lang="pt-BR" dirty="0" err="1"/>
              <a:t>Among</a:t>
            </a:r>
            <a:r>
              <a:rPr lang="pt-BR" dirty="0"/>
              <a:t> </a:t>
            </a:r>
            <a:r>
              <a:rPr lang="pt-BR" dirty="0" err="1"/>
              <a:t>diferent</a:t>
            </a:r>
            <a:r>
              <a:rPr lang="pt-BR" dirty="0"/>
              <a:t> countries, </a:t>
            </a:r>
            <a:r>
              <a:rPr lang="pt-BR" dirty="0" err="1"/>
              <a:t>creative</a:t>
            </a:r>
            <a:r>
              <a:rPr lang="pt-BR" dirty="0"/>
              <a:t> </a:t>
            </a:r>
            <a:r>
              <a:rPr lang="pt-BR" b="1" dirty="0" err="1"/>
              <a:t>entrepeneurs</a:t>
            </a:r>
            <a:r>
              <a:rPr lang="pt-BR" dirty="0"/>
              <a:t> are </a:t>
            </a:r>
            <a:r>
              <a:rPr lang="pt-BR" dirty="0" err="1"/>
              <a:t>behind</a:t>
            </a:r>
            <a:r>
              <a:rPr lang="pt-BR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most</a:t>
            </a:r>
            <a:r>
              <a:rPr lang="pt-BR" b="1" dirty="0"/>
              <a:t> </a:t>
            </a:r>
            <a:r>
              <a:rPr lang="pt-BR" b="1" dirty="0" err="1"/>
              <a:t>dynamic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productive</a:t>
            </a:r>
            <a:r>
              <a:rPr lang="pt-BR" b="1" dirty="0"/>
              <a:t> </a:t>
            </a:r>
            <a:r>
              <a:rPr lang="pt-BR" b="1" dirty="0" err="1"/>
              <a:t>firms</a:t>
            </a:r>
            <a:r>
              <a:rPr lang="pt-BR" b="1" dirty="0"/>
              <a:t> </a:t>
            </a:r>
            <a:r>
              <a:rPr lang="pt-BR" dirty="0"/>
              <a:t>that not </a:t>
            </a:r>
            <a:r>
              <a:rPr lang="pt-BR" dirty="0" err="1"/>
              <a:t>only</a:t>
            </a:r>
            <a:r>
              <a:rPr lang="pt-BR" dirty="0"/>
              <a:t> </a:t>
            </a:r>
            <a:r>
              <a:rPr lang="pt-BR" dirty="0" err="1"/>
              <a:t>create</a:t>
            </a:r>
            <a:r>
              <a:rPr lang="pt-BR" dirty="0"/>
              <a:t> </a:t>
            </a:r>
            <a:r>
              <a:rPr lang="pt-BR" b="1" dirty="0" err="1"/>
              <a:t>employment</a:t>
            </a:r>
            <a:r>
              <a:rPr lang="pt-BR" dirty="0"/>
              <a:t> </a:t>
            </a:r>
            <a:r>
              <a:rPr lang="pt-BR" dirty="0" err="1"/>
              <a:t>opportunities</a:t>
            </a:r>
            <a:r>
              <a:rPr lang="pt-BR" dirty="0"/>
              <a:t> but also </a:t>
            </a:r>
            <a:r>
              <a:rPr lang="pt-BR" b="1" dirty="0" err="1"/>
              <a:t>better</a:t>
            </a:r>
            <a:r>
              <a:rPr lang="pt-BR" b="1" dirty="0"/>
              <a:t> </a:t>
            </a:r>
            <a:r>
              <a:rPr lang="pt-BR" b="1" dirty="0" err="1"/>
              <a:t>employment</a:t>
            </a:r>
            <a:endParaRPr lang="pt-BR" b="1" dirty="0"/>
          </a:p>
          <a:p>
            <a:r>
              <a:rPr lang="pt-BR" i="1" dirty="0" err="1"/>
              <a:t>Size</a:t>
            </a:r>
            <a:r>
              <a:rPr lang="pt-BR" dirty="0"/>
              <a:t>: </a:t>
            </a:r>
            <a:r>
              <a:rPr lang="pt-BR" b="1" dirty="0" err="1"/>
              <a:t>medium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large</a:t>
            </a:r>
            <a:r>
              <a:rPr lang="pt-BR" b="1" dirty="0"/>
              <a:t> </a:t>
            </a:r>
            <a:r>
              <a:rPr lang="pt-BR" b="1" dirty="0" err="1"/>
              <a:t>size</a:t>
            </a:r>
            <a:r>
              <a:rPr lang="pt-BR" b="1" dirty="0"/>
              <a:t> </a:t>
            </a:r>
            <a:r>
              <a:rPr lang="pt-BR" b="1" dirty="0" err="1"/>
              <a:t>companies</a:t>
            </a:r>
            <a:r>
              <a:rPr lang="pt-BR" b="1" dirty="0"/>
              <a:t> </a:t>
            </a:r>
            <a:r>
              <a:rPr lang="pt-BR" dirty="0"/>
              <a:t>are </a:t>
            </a:r>
            <a:r>
              <a:rPr lang="pt-BR" dirty="0" err="1"/>
              <a:t>typically</a:t>
            </a:r>
            <a:r>
              <a:rPr lang="pt-BR" dirty="0"/>
              <a:t> </a:t>
            </a:r>
            <a:r>
              <a:rPr lang="pt-BR" dirty="0" err="1"/>
              <a:t>run</a:t>
            </a:r>
            <a:r>
              <a:rPr lang="pt-BR" dirty="0"/>
              <a:t> by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dirty="0" err="1"/>
              <a:t>most</a:t>
            </a:r>
            <a:r>
              <a:rPr lang="pt-BR" b="1" dirty="0"/>
              <a:t> </a:t>
            </a:r>
            <a:r>
              <a:rPr lang="pt-BR" b="1" dirty="0" err="1"/>
              <a:t>dynamic</a:t>
            </a:r>
            <a:r>
              <a:rPr lang="pt-BR" b="1" dirty="0"/>
              <a:t> entrepreneurs </a:t>
            </a:r>
            <a:r>
              <a:rPr lang="pt-BR" dirty="0" err="1"/>
              <a:t>and</a:t>
            </a:r>
            <a:r>
              <a:rPr lang="pt-BR" b="1" dirty="0"/>
              <a:t> </a:t>
            </a:r>
            <a:r>
              <a:rPr lang="pt-BR" dirty="0"/>
              <a:t>are also more </a:t>
            </a:r>
            <a:r>
              <a:rPr lang="pt-BR" dirty="0" err="1"/>
              <a:t>likely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engage</a:t>
            </a:r>
            <a:r>
              <a:rPr lang="pt-BR" dirty="0"/>
              <a:t> in </a:t>
            </a:r>
            <a:r>
              <a:rPr lang="pt-BR" dirty="0" err="1"/>
              <a:t>various</a:t>
            </a:r>
            <a:r>
              <a:rPr lang="pt-BR" dirty="0"/>
              <a:t> </a:t>
            </a:r>
            <a:r>
              <a:rPr lang="pt-BR" dirty="0" err="1"/>
              <a:t>forms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innovation</a:t>
            </a:r>
            <a:r>
              <a:rPr lang="pt-BR" b="1" dirty="0"/>
              <a:t> </a:t>
            </a:r>
            <a:r>
              <a:rPr lang="pt-BR" dirty="0"/>
              <a:t>(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worker´s</a:t>
            </a:r>
            <a:r>
              <a:rPr lang="pt-BR" dirty="0"/>
              <a:t> skill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education</a:t>
            </a:r>
            <a:r>
              <a:rPr lang="pt-BR" dirty="0"/>
              <a:t> do not </a:t>
            </a:r>
            <a:r>
              <a:rPr lang="pt-BR" dirty="0" err="1"/>
              <a:t>explain</a:t>
            </a:r>
            <a:r>
              <a:rPr lang="pt-BR" dirty="0"/>
              <a:t> diferences)</a:t>
            </a:r>
          </a:p>
          <a:p>
            <a:r>
              <a:rPr lang="pt-BR" i="1" dirty="0"/>
              <a:t>Performance</a:t>
            </a:r>
            <a:r>
              <a:rPr lang="pt-BR" dirty="0"/>
              <a:t>: </a:t>
            </a:r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(commodities) x Productivity </a:t>
            </a:r>
            <a:r>
              <a:rPr lang="pt-BR" dirty="0" err="1"/>
              <a:t>Growth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53200F59-B1B6-4288-8B60-441342629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About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LAC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Entrepeneurs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AC2C5784-B017-4049-8293-5612CC8D71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LAC Is a </a:t>
            </a:r>
            <a:r>
              <a:rPr lang="pt-BR" dirty="0" err="1"/>
              <a:t>region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entrepreneurs</a:t>
            </a:r>
          </a:p>
          <a:p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number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entrepreneurs in </a:t>
            </a:r>
            <a:r>
              <a:rPr lang="pt-BR" dirty="0" err="1"/>
              <a:t>the</a:t>
            </a:r>
            <a:r>
              <a:rPr lang="pt-BR" dirty="0"/>
              <a:t> LAC is not </a:t>
            </a:r>
            <a:r>
              <a:rPr lang="pt-BR" dirty="0" err="1"/>
              <a:t>related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informal sector (as </a:t>
            </a:r>
            <a:r>
              <a:rPr lang="pt-BR" dirty="0" err="1"/>
              <a:t>often</a:t>
            </a:r>
            <a:r>
              <a:rPr lang="pt-BR" dirty="0"/>
              <a:t> </a:t>
            </a:r>
            <a:r>
              <a:rPr lang="pt-BR" dirty="0" err="1"/>
              <a:t>believed</a:t>
            </a:r>
            <a:r>
              <a:rPr lang="pt-BR" dirty="0"/>
              <a:t>)</a:t>
            </a:r>
          </a:p>
          <a:p>
            <a:r>
              <a:rPr lang="pt-BR" dirty="0"/>
              <a:t>At </a:t>
            </a:r>
            <a:r>
              <a:rPr lang="pt-BR" dirty="0" err="1"/>
              <a:t>the</a:t>
            </a:r>
            <a:r>
              <a:rPr lang="pt-BR" dirty="0"/>
              <a:t> top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spectrum</a:t>
            </a:r>
            <a:r>
              <a:rPr lang="pt-BR" dirty="0"/>
              <a:t>, LAC </a:t>
            </a:r>
            <a:r>
              <a:rPr lang="pt-BR" dirty="0" err="1"/>
              <a:t>experienced</a:t>
            </a:r>
            <a:r>
              <a:rPr lang="pt-BR" dirty="0"/>
              <a:t> </a:t>
            </a:r>
            <a:r>
              <a:rPr lang="pt-BR" b="1" dirty="0" err="1"/>
              <a:t>impressive</a:t>
            </a:r>
            <a:r>
              <a:rPr lang="pt-BR" dirty="0"/>
              <a:t> </a:t>
            </a:r>
            <a:r>
              <a:rPr lang="pt-BR" b="1" dirty="0" err="1"/>
              <a:t>export</a:t>
            </a:r>
            <a:r>
              <a:rPr lang="pt-BR" b="1" dirty="0"/>
              <a:t> </a:t>
            </a:r>
            <a:r>
              <a:rPr lang="pt-BR" b="1" dirty="0" err="1"/>
              <a:t>entrepeneurship</a:t>
            </a:r>
            <a:r>
              <a:rPr lang="pt-BR" b="1" dirty="0"/>
              <a:t> </a:t>
            </a:r>
            <a:r>
              <a:rPr lang="pt-BR" dirty="0"/>
              <a:t>(2004-2009) – </a:t>
            </a:r>
            <a:r>
              <a:rPr lang="pt-BR" dirty="0" err="1"/>
              <a:t>emergence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local </a:t>
            </a:r>
            <a:r>
              <a:rPr lang="pt-BR" dirty="0" err="1"/>
              <a:t>multinationals</a:t>
            </a:r>
            <a:r>
              <a:rPr lang="pt-BR" dirty="0"/>
              <a:t> (</a:t>
            </a:r>
            <a:r>
              <a:rPr lang="pt-BR" b="1" i="1" dirty="0" err="1"/>
              <a:t>Multilatinas</a:t>
            </a:r>
            <a:r>
              <a:rPr lang="pt-BR" dirty="0"/>
              <a:t>)</a:t>
            </a:r>
          </a:p>
          <a:p>
            <a:r>
              <a:rPr lang="pt-BR" dirty="0"/>
              <a:t>LAC </a:t>
            </a:r>
            <a:r>
              <a:rPr lang="pt-BR" dirty="0" err="1"/>
              <a:t>entrepenership</a:t>
            </a:r>
            <a:r>
              <a:rPr lang="pt-BR" dirty="0"/>
              <a:t> </a:t>
            </a:r>
            <a:r>
              <a:rPr lang="pt-BR" dirty="0" err="1"/>
              <a:t>weakness</a:t>
            </a:r>
            <a:r>
              <a:rPr lang="pt-BR" dirty="0"/>
              <a:t> =&gt;&gt;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innovation</a:t>
            </a:r>
            <a:endParaRPr lang="pt-BR" dirty="0"/>
          </a:p>
          <a:p>
            <a:r>
              <a:rPr lang="pt-BR" b="1" i="1" dirty="0" err="1"/>
              <a:t>Multilatinas</a:t>
            </a:r>
            <a:r>
              <a:rPr lang="pt-BR" dirty="0"/>
              <a:t> </a:t>
            </a:r>
            <a:r>
              <a:rPr lang="pt-BR" dirty="0" err="1"/>
              <a:t>compared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similar </a:t>
            </a:r>
            <a:r>
              <a:rPr lang="pt-BR" dirty="0" err="1"/>
              <a:t>companies</a:t>
            </a:r>
            <a:r>
              <a:rPr lang="pt-BR" dirty="0"/>
              <a:t> are:</a:t>
            </a:r>
          </a:p>
          <a:p>
            <a:pPr lvl="1"/>
            <a:r>
              <a:rPr lang="pt-BR" dirty="0" err="1"/>
              <a:t>Less</a:t>
            </a:r>
            <a:r>
              <a:rPr lang="pt-BR" dirty="0"/>
              <a:t> </a:t>
            </a:r>
            <a:r>
              <a:rPr lang="pt-BR" dirty="0" err="1"/>
              <a:t>innovative</a:t>
            </a:r>
            <a:endParaRPr lang="pt-BR" dirty="0"/>
          </a:p>
          <a:p>
            <a:pPr lvl="1"/>
            <a:r>
              <a:rPr lang="pt-BR" dirty="0" err="1"/>
              <a:t>Less</a:t>
            </a:r>
            <a:r>
              <a:rPr lang="pt-BR" dirty="0"/>
              <a:t> </a:t>
            </a:r>
            <a:r>
              <a:rPr lang="pt-BR" dirty="0" err="1"/>
              <a:t>well</a:t>
            </a:r>
            <a:r>
              <a:rPr lang="pt-BR" dirty="0"/>
              <a:t> </a:t>
            </a:r>
            <a:r>
              <a:rPr lang="pt-BR" dirty="0" err="1"/>
              <a:t>managed</a:t>
            </a:r>
            <a:r>
              <a:rPr lang="pt-BR" dirty="0"/>
              <a:t> </a:t>
            </a:r>
          </a:p>
          <a:p>
            <a:pPr lvl="1"/>
            <a:r>
              <a:rPr lang="pt-BR" dirty="0" err="1"/>
              <a:t>Less</a:t>
            </a:r>
            <a:r>
              <a:rPr lang="pt-BR" dirty="0"/>
              <a:t> </a:t>
            </a:r>
            <a:r>
              <a:rPr lang="pt-BR" dirty="0" err="1"/>
              <a:t>productive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726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B4DAD9-5CF9-483A-9B38-97FAC30EEE3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dirty="0" err="1">
                <a:solidFill>
                  <a:srgbClr val="FFC000"/>
                </a:solidFill>
              </a:rPr>
              <a:t>Entrepeneurship</a:t>
            </a:r>
            <a:r>
              <a:rPr lang="pt-BR" dirty="0">
                <a:solidFill>
                  <a:srgbClr val="FFC000"/>
                </a:solidFill>
              </a:rPr>
              <a:t> (in </a:t>
            </a:r>
            <a:r>
              <a:rPr lang="pt-BR" dirty="0" err="1">
                <a:solidFill>
                  <a:srgbClr val="FFC000"/>
                </a:solidFill>
              </a:rPr>
              <a:t>the</a:t>
            </a:r>
            <a:r>
              <a:rPr lang="pt-BR" dirty="0">
                <a:solidFill>
                  <a:srgbClr val="FFC000"/>
                </a:solidFill>
              </a:rPr>
              <a:t> LAC) is </a:t>
            </a:r>
            <a:r>
              <a:rPr lang="pt-BR" dirty="0" err="1">
                <a:solidFill>
                  <a:srgbClr val="FFC000"/>
                </a:solidFill>
              </a:rPr>
              <a:t>vibrant</a:t>
            </a:r>
            <a:r>
              <a:rPr lang="pt-BR" dirty="0">
                <a:solidFill>
                  <a:srgbClr val="FFC000"/>
                </a:solidFill>
              </a:rPr>
              <a:t/>
            </a:r>
            <a:br>
              <a:rPr lang="pt-BR" dirty="0">
                <a:solidFill>
                  <a:srgbClr val="FFC000"/>
                </a:solidFill>
              </a:rPr>
            </a:br>
            <a:r>
              <a:rPr lang="pt-BR" dirty="0">
                <a:solidFill>
                  <a:srgbClr val="FFC000"/>
                </a:solidFill>
              </a:rPr>
              <a:t>but </a:t>
            </a:r>
            <a:r>
              <a:rPr lang="pt-BR" dirty="0" err="1">
                <a:solidFill>
                  <a:srgbClr val="FFC000"/>
                </a:solidFill>
              </a:rPr>
              <a:t>growth</a:t>
            </a:r>
            <a:r>
              <a:rPr lang="pt-BR" dirty="0">
                <a:solidFill>
                  <a:srgbClr val="FFC000"/>
                </a:solidFill>
              </a:rPr>
              <a:t> is </a:t>
            </a:r>
            <a:r>
              <a:rPr lang="pt-BR" dirty="0" err="1">
                <a:solidFill>
                  <a:srgbClr val="FFC000"/>
                </a:solidFill>
              </a:rPr>
              <a:t>weak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08716E4-71DD-45F9-9714-8420EFEBD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LAC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entreperneur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(new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</a:rPr>
              <a:t>firms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8C0E462-12D8-487A-BD09-474336E8A0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The </a:t>
            </a:r>
            <a:r>
              <a:rPr lang="pt-BR" b="1" dirty="0" err="1"/>
              <a:t>share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entrepeneurs</a:t>
            </a:r>
            <a:r>
              <a:rPr lang="pt-BR" b="1" dirty="0"/>
              <a:t> </a:t>
            </a:r>
            <a:r>
              <a:rPr lang="pt-BR" dirty="0"/>
              <a:t>in LAC is </a:t>
            </a:r>
            <a:r>
              <a:rPr lang="pt-BR" dirty="0" err="1"/>
              <a:t>higher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in other countries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regions</a:t>
            </a:r>
            <a:endParaRPr lang="pt-BR" dirty="0"/>
          </a:p>
          <a:p>
            <a:r>
              <a:rPr lang="pt-BR" dirty="0"/>
              <a:t>But </a:t>
            </a:r>
            <a:r>
              <a:rPr lang="pt-BR" dirty="0" err="1"/>
              <a:t>there</a:t>
            </a:r>
            <a:r>
              <a:rPr lang="pt-BR" dirty="0"/>
              <a:t> are some </a:t>
            </a:r>
            <a:r>
              <a:rPr lang="pt-BR" b="1" dirty="0" err="1"/>
              <a:t>lags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LAC </a:t>
            </a:r>
            <a:r>
              <a:rPr lang="pt-BR" dirty="0" err="1"/>
              <a:t>firms</a:t>
            </a:r>
            <a:r>
              <a:rPr lang="pt-BR" dirty="0"/>
              <a:t> are </a:t>
            </a:r>
            <a:r>
              <a:rPr lang="pt-BR" dirty="0" err="1"/>
              <a:t>smaller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birth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fails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compensate</a:t>
            </a:r>
            <a:r>
              <a:rPr lang="pt-BR" dirty="0"/>
              <a:t> </a:t>
            </a:r>
            <a:r>
              <a:rPr lang="pt-BR" b="1" dirty="0" err="1"/>
              <a:t>job</a:t>
            </a:r>
            <a:r>
              <a:rPr lang="pt-BR" dirty="0"/>
              <a:t> </a:t>
            </a:r>
            <a:r>
              <a:rPr lang="pt-BR" b="1" dirty="0" err="1"/>
              <a:t>creation</a:t>
            </a:r>
            <a:endParaRPr lang="pt-BR" b="1" dirty="0"/>
          </a:p>
          <a:p>
            <a:pPr lvl="1"/>
            <a:r>
              <a:rPr lang="pt-BR" dirty="0"/>
              <a:t> LAC </a:t>
            </a:r>
            <a:r>
              <a:rPr lang="pt-BR" b="1" dirty="0" err="1"/>
              <a:t>entry</a:t>
            </a:r>
            <a:r>
              <a:rPr lang="pt-BR" b="1" dirty="0"/>
              <a:t> rates </a:t>
            </a:r>
            <a:r>
              <a:rPr lang="pt-BR" dirty="0" err="1"/>
              <a:t>of</a:t>
            </a:r>
            <a:r>
              <a:rPr lang="pt-BR" dirty="0"/>
              <a:t> new </a:t>
            </a:r>
            <a:r>
              <a:rPr lang="pt-BR" dirty="0" err="1"/>
              <a:t>firms</a:t>
            </a:r>
            <a:r>
              <a:rPr lang="pt-BR" dirty="0"/>
              <a:t> (formal) are </a:t>
            </a:r>
            <a:r>
              <a:rPr lang="pt-BR" dirty="0" err="1"/>
              <a:t>below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expected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LAC </a:t>
            </a:r>
            <a:r>
              <a:rPr lang="pt-BR" dirty="0" err="1"/>
              <a:t>firms</a:t>
            </a:r>
            <a:r>
              <a:rPr lang="pt-BR" dirty="0"/>
              <a:t> </a:t>
            </a:r>
            <a:r>
              <a:rPr lang="pt-BR" dirty="0" err="1"/>
              <a:t>tend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 err="1"/>
              <a:t>remain</a:t>
            </a:r>
            <a:r>
              <a:rPr lang="pt-BR" dirty="0"/>
              <a:t> </a:t>
            </a:r>
            <a:r>
              <a:rPr lang="pt-BR" b="1" dirty="0" err="1"/>
              <a:t>small</a:t>
            </a:r>
            <a:r>
              <a:rPr lang="pt-BR" b="1" dirty="0"/>
              <a:t> </a:t>
            </a:r>
            <a:r>
              <a:rPr lang="pt-BR" dirty="0"/>
              <a:t>over time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C2634D09-4488-45A9-B006-5D68E87E2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Consequences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EBBC092A-DA5E-4D14-A688-34484AC0B9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i="1" dirty="0" err="1"/>
              <a:t>Currently</a:t>
            </a:r>
            <a:r>
              <a:rPr lang="pt-BR" dirty="0"/>
              <a:t>: </a:t>
            </a:r>
            <a:r>
              <a:rPr lang="pt-BR" b="1" dirty="0" err="1"/>
              <a:t>Policy</a:t>
            </a:r>
            <a:r>
              <a:rPr lang="pt-BR" b="1" dirty="0"/>
              <a:t> </a:t>
            </a:r>
            <a:r>
              <a:rPr lang="pt-BR" b="1" dirty="0" err="1"/>
              <a:t>makers</a:t>
            </a:r>
            <a:r>
              <a:rPr lang="pt-BR" b="1" dirty="0"/>
              <a:t> </a:t>
            </a:r>
            <a:r>
              <a:rPr lang="pt-BR" dirty="0"/>
              <a:t>have </a:t>
            </a:r>
            <a:r>
              <a:rPr lang="pt-BR" dirty="0" err="1"/>
              <a:t>tried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address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lackluster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firms</a:t>
            </a:r>
            <a:r>
              <a:rPr lang="pt-BR" dirty="0"/>
              <a:t> by </a:t>
            </a:r>
            <a:r>
              <a:rPr lang="pt-BR" dirty="0" err="1"/>
              <a:t>focusing</a:t>
            </a:r>
            <a:r>
              <a:rPr lang="pt-BR" dirty="0"/>
              <a:t> on </a:t>
            </a:r>
            <a:r>
              <a:rPr lang="pt-BR" i="1" dirty="0" err="1"/>
              <a:t>smallness</a:t>
            </a:r>
            <a:r>
              <a:rPr lang="pt-BR" i="1" dirty="0"/>
              <a:t> per se</a:t>
            </a:r>
            <a:r>
              <a:rPr lang="pt-BR" dirty="0"/>
              <a:t>. =&gt;&gt; </a:t>
            </a:r>
            <a:r>
              <a:rPr lang="pt-BR" b="1" dirty="0" err="1"/>
              <a:t>Programs</a:t>
            </a:r>
            <a:r>
              <a:rPr lang="pt-BR" b="1" dirty="0"/>
              <a:t> that </a:t>
            </a:r>
            <a:r>
              <a:rPr lang="pt-BR" b="1" dirty="0" err="1"/>
              <a:t>support</a:t>
            </a:r>
            <a:r>
              <a:rPr lang="pt-BR" b="1" dirty="0"/>
              <a:t> SME</a:t>
            </a:r>
            <a:r>
              <a:rPr lang="pt-BR" dirty="0"/>
              <a:t>.</a:t>
            </a:r>
          </a:p>
          <a:p>
            <a:r>
              <a:rPr lang="pt-BR" i="1" dirty="0"/>
              <a:t>Future</a:t>
            </a:r>
            <a:r>
              <a:rPr lang="pt-BR" dirty="0"/>
              <a:t>:</a:t>
            </a:r>
          </a:p>
          <a:p>
            <a:r>
              <a:rPr lang="pt-BR" b="1" dirty="0"/>
              <a:t>Need </a:t>
            </a:r>
            <a:r>
              <a:rPr lang="pt-BR" b="1" dirty="0" err="1"/>
              <a:t>to</a:t>
            </a:r>
            <a:r>
              <a:rPr lang="pt-BR" b="1" dirty="0"/>
              <a:t> shift </a:t>
            </a:r>
            <a:r>
              <a:rPr lang="pt-BR" b="1" dirty="0" err="1"/>
              <a:t>towards</a:t>
            </a:r>
            <a:r>
              <a:rPr lang="pt-BR" b="1" dirty="0"/>
              <a:t> YOUNG </a:t>
            </a:r>
            <a:r>
              <a:rPr lang="pt-BR" b="1" dirty="0" err="1"/>
              <a:t>rather</a:t>
            </a:r>
            <a:r>
              <a:rPr lang="pt-BR" b="1" dirty="0"/>
              <a:t> </a:t>
            </a:r>
            <a:r>
              <a:rPr lang="pt-BR" b="1" dirty="0" err="1"/>
              <a:t>than</a:t>
            </a:r>
            <a:r>
              <a:rPr lang="pt-BR" b="1" dirty="0"/>
              <a:t> SMALL </a:t>
            </a:r>
            <a:r>
              <a:rPr lang="pt-BR" b="1" dirty="0" err="1"/>
              <a:t>firms</a:t>
            </a:r>
            <a:r>
              <a:rPr lang="pt-BR" b="1" dirty="0"/>
              <a:t>!</a:t>
            </a:r>
          </a:p>
          <a:p>
            <a:pPr lvl="1"/>
            <a:r>
              <a:rPr lang="pt-BR" dirty="0" err="1"/>
              <a:t>Study</a:t>
            </a:r>
            <a:r>
              <a:rPr lang="pt-BR" dirty="0"/>
              <a:t> </a:t>
            </a:r>
            <a:r>
              <a:rPr lang="pt-BR" dirty="0" err="1"/>
              <a:t>results</a:t>
            </a:r>
            <a:r>
              <a:rPr lang="pt-BR" dirty="0"/>
              <a:t> (</a:t>
            </a:r>
            <a:r>
              <a:rPr lang="pt-BR" dirty="0" err="1"/>
              <a:t>Colombia</a:t>
            </a:r>
            <a:r>
              <a:rPr lang="pt-BR" dirty="0"/>
              <a:t>):</a:t>
            </a:r>
          </a:p>
          <a:p>
            <a:pPr lvl="2"/>
            <a:r>
              <a:rPr lang="pt-BR" b="1" dirty="0" err="1"/>
              <a:t>Growth</a:t>
            </a:r>
            <a:r>
              <a:rPr lang="pt-BR" dirty="0"/>
              <a:t> </a:t>
            </a:r>
            <a:r>
              <a:rPr lang="pt-BR" dirty="0" err="1"/>
              <a:t>increases</a:t>
            </a:r>
            <a:r>
              <a:rPr lang="pt-BR" dirty="0"/>
              <a:t> with </a:t>
            </a:r>
            <a:r>
              <a:rPr lang="pt-BR" b="1" dirty="0" err="1"/>
              <a:t>size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decreases</a:t>
            </a:r>
            <a:r>
              <a:rPr lang="pt-BR" dirty="0"/>
              <a:t> with </a:t>
            </a:r>
            <a:r>
              <a:rPr lang="pt-BR" b="1" dirty="0"/>
              <a:t>age</a:t>
            </a:r>
          </a:p>
          <a:p>
            <a:pPr lvl="2"/>
            <a:r>
              <a:rPr lang="pt-BR" b="1" dirty="0" err="1"/>
              <a:t>Job</a:t>
            </a:r>
            <a:r>
              <a:rPr lang="pt-BR" b="1" dirty="0"/>
              <a:t> </a:t>
            </a:r>
            <a:r>
              <a:rPr lang="pt-BR" b="1" dirty="0" err="1"/>
              <a:t>creation</a:t>
            </a:r>
            <a:r>
              <a:rPr lang="pt-BR" b="1" dirty="0"/>
              <a:t> </a:t>
            </a:r>
            <a:r>
              <a:rPr lang="pt-BR" dirty="0"/>
              <a:t>came from </a:t>
            </a:r>
            <a:r>
              <a:rPr lang="pt-BR" b="1" dirty="0"/>
              <a:t>YOUNG</a:t>
            </a:r>
            <a:r>
              <a:rPr lang="pt-BR" dirty="0"/>
              <a:t> </a:t>
            </a:r>
            <a:r>
              <a:rPr lang="pt-BR" dirty="0" err="1"/>
              <a:t>firms</a:t>
            </a:r>
            <a:r>
              <a:rPr lang="pt-BR" dirty="0"/>
              <a:t> </a:t>
            </a:r>
            <a:r>
              <a:rPr lang="pt-BR" b="1" dirty="0" err="1"/>
              <a:t>regardless</a:t>
            </a:r>
            <a:r>
              <a:rPr lang="pt-BR" b="1" dirty="0"/>
              <a:t> </a:t>
            </a:r>
            <a:r>
              <a:rPr lang="pt-BR" b="1" dirty="0" err="1"/>
              <a:t>their</a:t>
            </a:r>
            <a:r>
              <a:rPr lang="pt-BR" b="1" dirty="0"/>
              <a:t> </a:t>
            </a:r>
            <a:r>
              <a:rPr lang="pt-BR" b="1" dirty="0" err="1"/>
              <a:t>size</a:t>
            </a:r>
            <a:r>
              <a:rPr lang="pt-BR" dirty="0"/>
              <a:t>!</a:t>
            </a:r>
          </a:p>
          <a:p>
            <a:r>
              <a:rPr lang="pt-BR" dirty="0" err="1"/>
              <a:t>Programs</a:t>
            </a:r>
            <a:r>
              <a:rPr lang="pt-BR" dirty="0"/>
              <a:t> that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b="1" dirty="0"/>
              <a:t>NEW </a:t>
            </a:r>
            <a:r>
              <a:rPr lang="pt-BR" b="1" dirty="0" err="1"/>
              <a:t>firms</a:t>
            </a:r>
            <a:r>
              <a:rPr lang="pt-BR" b="1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support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competitiveness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get </a:t>
            </a:r>
            <a:r>
              <a:rPr lang="pt-BR" dirty="0" err="1"/>
              <a:t>success</a:t>
            </a:r>
            <a:endParaRPr lang="pt-BR" b="1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DB547CE-B700-457A-911B-C380DDCD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01" y="4512875"/>
            <a:ext cx="335575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6D3E1F-8AB4-4696-B6F5-C0E02E0FF2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>
                <a:solidFill>
                  <a:srgbClr val="FFC000"/>
                </a:solidFill>
              </a:rPr>
              <a:t>The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</a:t>
            </a:r>
            <a:r>
              <a:rPr lang="pt-BR" b="1" dirty="0" err="1">
                <a:solidFill>
                  <a:srgbClr val="FFC000"/>
                </a:solidFill>
              </a:rPr>
              <a:t>has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many</a:t>
            </a:r>
            <a:r>
              <a:rPr lang="pt-BR" b="1" dirty="0">
                <a:solidFill>
                  <a:srgbClr val="FFC000"/>
                </a:solidFill>
              </a:rPr>
              <a:t> entrepreneurs but </a:t>
            </a:r>
            <a:r>
              <a:rPr lang="pt-BR" b="1" dirty="0" err="1">
                <a:solidFill>
                  <a:srgbClr val="FFC000"/>
                </a:solidFill>
              </a:rPr>
              <a:t>little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innovation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6D43266-2C23-4218-BAB8-353C91A10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LAC </a:t>
            </a:r>
            <a:r>
              <a:rPr lang="pt-BR" dirty="0" err="1"/>
              <a:t>firms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growth</a:t>
            </a:r>
            <a:r>
              <a:rPr lang="pt-BR" dirty="0"/>
              <a:t> rate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29FD0989-98A0-456D-ADAB-070C4C5C49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err="1"/>
              <a:t>Entry</a:t>
            </a:r>
            <a:r>
              <a:rPr lang="pt-BR" dirty="0"/>
              <a:t> is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thing</a:t>
            </a:r>
            <a:r>
              <a:rPr lang="pt-BR" dirty="0"/>
              <a:t>.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 err="1"/>
              <a:t>growth</a:t>
            </a:r>
            <a:r>
              <a:rPr lang="pt-BR" dirty="0"/>
              <a:t> (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survive</a:t>
            </a:r>
            <a:r>
              <a:rPr lang="pt-BR" dirty="0"/>
              <a:t>) </a:t>
            </a:r>
            <a:r>
              <a:rPr lang="pt-BR" dirty="0" err="1"/>
              <a:t>firms</a:t>
            </a:r>
            <a:r>
              <a:rPr lang="pt-BR" dirty="0"/>
              <a:t> have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b="1" dirty="0" err="1"/>
              <a:t>innovate</a:t>
            </a:r>
            <a:endParaRPr lang="pt-BR" b="1" dirty="0"/>
          </a:p>
          <a:p>
            <a:r>
              <a:rPr lang="pt-BR" dirty="0" err="1"/>
              <a:t>Dimensions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analyse</a:t>
            </a:r>
            <a:r>
              <a:rPr lang="pt-BR" dirty="0"/>
              <a:t> </a:t>
            </a:r>
          </a:p>
          <a:p>
            <a:pPr lvl="1"/>
            <a:r>
              <a:rPr lang="pt-BR" dirty="0" err="1"/>
              <a:t>Introduction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new </a:t>
            </a:r>
            <a:r>
              <a:rPr lang="pt-BR" dirty="0" err="1"/>
              <a:t>products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services</a:t>
            </a:r>
            <a:endParaRPr lang="pt-BR" dirty="0"/>
          </a:p>
          <a:p>
            <a:pPr lvl="1"/>
            <a:r>
              <a:rPr lang="pt-BR" dirty="0"/>
              <a:t>R&amp;D </a:t>
            </a:r>
            <a:r>
              <a:rPr lang="pt-BR" dirty="0" err="1"/>
              <a:t>investment</a:t>
            </a:r>
            <a:endParaRPr lang="pt-BR" dirty="0"/>
          </a:p>
          <a:p>
            <a:pPr lvl="1"/>
            <a:r>
              <a:rPr lang="pt-BR" dirty="0" err="1"/>
              <a:t>Patents</a:t>
            </a:r>
            <a:endParaRPr lang="pt-BR" dirty="0"/>
          </a:p>
          <a:p>
            <a:pPr lvl="1"/>
            <a:r>
              <a:rPr lang="pt-BR" dirty="0"/>
              <a:t>Management </a:t>
            </a:r>
            <a:r>
              <a:rPr lang="pt-BR" dirty="0" err="1"/>
              <a:t>best</a:t>
            </a:r>
            <a:r>
              <a:rPr lang="pt-BR" dirty="0"/>
              <a:t> </a:t>
            </a:r>
            <a:r>
              <a:rPr lang="pt-BR" dirty="0" err="1"/>
              <a:t>practices</a:t>
            </a:r>
            <a:endParaRPr lang="pt-BR" dirty="0"/>
          </a:p>
          <a:p>
            <a:r>
              <a:rPr lang="pt-BR" b="1" dirty="0" err="1"/>
              <a:t>Innovation</a:t>
            </a:r>
            <a:r>
              <a:rPr lang="pt-BR" dirty="0"/>
              <a:t> &gt; </a:t>
            </a:r>
            <a:r>
              <a:rPr lang="pt-BR" b="1" dirty="0" err="1"/>
              <a:t>productivity</a:t>
            </a:r>
            <a:r>
              <a:rPr lang="pt-BR" dirty="0"/>
              <a:t> &gt; </a:t>
            </a:r>
            <a:r>
              <a:rPr lang="pt-BR" b="1" dirty="0" err="1"/>
              <a:t>growth</a:t>
            </a:r>
            <a:endParaRPr lang="pt-BR" b="1" dirty="0"/>
          </a:p>
          <a:p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0DEDE79B-B33C-4CC2-99E4-53BDD0613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Innovation</a:t>
            </a:r>
            <a:r>
              <a:rPr lang="pt-BR" dirty="0"/>
              <a:t> (new </a:t>
            </a:r>
            <a:r>
              <a:rPr lang="pt-BR" dirty="0" err="1"/>
              <a:t>products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D7C6B44-5547-44B3-8E46-D04FD0942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979506" cy="368458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LAC </a:t>
            </a:r>
            <a:r>
              <a:rPr lang="pt-BR" dirty="0" err="1"/>
              <a:t>innovation</a:t>
            </a:r>
            <a:r>
              <a:rPr lang="pt-BR" dirty="0"/>
              <a:t> is </a:t>
            </a:r>
            <a:r>
              <a:rPr lang="pt-BR" dirty="0" err="1"/>
              <a:t>weak</a:t>
            </a:r>
            <a:r>
              <a:rPr lang="pt-BR" dirty="0"/>
              <a:t> </a:t>
            </a:r>
            <a:r>
              <a:rPr lang="pt-BR" dirty="0" err="1"/>
              <a:t>although</a:t>
            </a:r>
            <a:r>
              <a:rPr lang="pt-BR" dirty="0"/>
              <a:t> </a:t>
            </a:r>
            <a:r>
              <a:rPr lang="pt-BR" dirty="0" err="1"/>
              <a:t>there</a:t>
            </a:r>
            <a:r>
              <a:rPr lang="pt-BR" dirty="0"/>
              <a:t> are some (</a:t>
            </a:r>
            <a:r>
              <a:rPr lang="pt-BR" dirty="0" err="1"/>
              <a:t>few</a:t>
            </a:r>
            <a:r>
              <a:rPr lang="pt-BR" dirty="0"/>
              <a:t>) exemples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</a:t>
            </a:r>
            <a:r>
              <a:rPr lang="pt-BR" dirty="0" err="1"/>
              <a:t>companies</a:t>
            </a:r>
            <a:endParaRPr lang="pt-BR" dirty="0"/>
          </a:p>
          <a:p>
            <a:r>
              <a:rPr lang="pt-BR" dirty="0"/>
              <a:t>Some come </a:t>
            </a:r>
            <a:r>
              <a:rPr lang="pt-BR" dirty="0" err="1"/>
              <a:t>companies</a:t>
            </a:r>
            <a:r>
              <a:rPr lang="pt-BR" dirty="0"/>
              <a:t> have some </a:t>
            </a:r>
            <a:r>
              <a:rPr lang="pt-BR" dirty="0" err="1"/>
              <a:t>innovation</a:t>
            </a:r>
            <a:r>
              <a:rPr lang="pt-BR" dirty="0"/>
              <a:t> </a:t>
            </a:r>
            <a:r>
              <a:rPr lang="pt-BR" dirty="0" err="1"/>
              <a:t>initiatives</a:t>
            </a:r>
            <a:r>
              <a:rPr lang="pt-BR" dirty="0"/>
              <a:t>, but with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effects</a:t>
            </a:r>
            <a:r>
              <a:rPr lang="pt-BR" dirty="0"/>
              <a:t> on </a:t>
            </a:r>
            <a:r>
              <a:rPr lang="pt-BR" dirty="0" err="1"/>
              <a:t>productivity</a:t>
            </a:r>
            <a:endParaRPr lang="pt-BR" dirty="0"/>
          </a:p>
          <a:p>
            <a:r>
              <a:rPr lang="pt-BR" b="1" i="1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 in LAC </a:t>
            </a:r>
            <a:r>
              <a:rPr lang="pt-BR" dirty="0" err="1"/>
              <a:t>maybe</a:t>
            </a:r>
            <a:r>
              <a:rPr lang="pt-BR" dirty="0"/>
              <a:t> as </a:t>
            </a:r>
            <a:r>
              <a:rPr lang="pt-BR" dirty="0" err="1"/>
              <a:t>much</a:t>
            </a:r>
            <a:r>
              <a:rPr lang="pt-BR" dirty="0"/>
              <a:t> an. </a:t>
            </a:r>
            <a:r>
              <a:rPr lang="pt-BR" dirty="0" err="1"/>
              <a:t>obstacle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firms´s</a:t>
            </a:r>
            <a:r>
              <a:rPr lang="pt-BR" dirty="0"/>
              <a:t> </a:t>
            </a:r>
            <a:r>
              <a:rPr lang="pt-BR" b="1" dirty="0" err="1"/>
              <a:t>growth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productivity</a:t>
            </a:r>
            <a:r>
              <a:rPr lang="pt-BR" dirty="0"/>
              <a:t> as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b="1" i="1" dirty="0" err="1"/>
              <a:t>quantity</a:t>
            </a:r>
            <a:r>
              <a:rPr lang="pt-BR" dirty="0"/>
              <a:t> (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innovation</a:t>
            </a:r>
            <a:r>
              <a:rPr lang="pt-BR" dirty="0"/>
              <a:t>) ***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6EE12F-725D-48BA-96B6-E05A30BD7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12" y="2505075"/>
            <a:ext cx="12832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6D3E1F-8AB4-4696-B6F5-C0E02E0FF2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>
                <a:solidFill>
                  <a:srgbClr val="FFC000"/>
                </a:solidFill>
              </a:rPr>
              <a:t>The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</a:t>
            </a:r>
            <a:r>
              <a:rPr lang="pt-BR" b="1" dirty="0" err="1">
                <a:solidFill>
                  <a:srgbClr val="FFC000"/>
                </a:solidFill>
              </a:rPr>
              <a:t>has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many</a:t>
            </a:r>
            <a:r>
              <a:rPr lang="pt-BR" b="1" dirty="0">
                <a:solidFill>
                  <a:srgbClr val="FFC000"/>
                </a:solidFill>
              </a:rPr>
              <a:t> entrepreneurs but </a:t>
            </a:r>
            <a:r>
              <a:rPr lang="pt-BR" b="1" dirty="0" err="1">
                <a:solidFill>
                  <a:srgbClr val="FFC000"/>
                </a:solidFill>
              </a:rPr>
              <a:t>little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innovation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6D43266-2C23-4218-BAB8-353C91A10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R&amp;D </a:t>
            </a:r>
            <a:r>
              <a:rPr lang="pt-BR" dirty="0" err="1"/>
              <a:t>Investment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29FD0989-98A0-456D-ADAB-070C4C5C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58988" cy="368458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err="1"/>
              <a:t>Comparative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R&amp;D </a:t>
            </a:r>
            <a:r>
              <a:rPr lang="pt-BR" dirty="0" err="1"/>
              <a:t>investments</a:t>
            </a:r>
            <a:r>
              <a:rPr lang="pt-BR" dirty="0"/>
              <a:t> </a:t>
            </a:r>
          </a:p>
          <a:p>
            <a:r>
              <a:rPr lang="pt-BR" dirty="0"/>
              <a:t>The role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public</a:t>
            </a:r>
            <a:r>
              <a:rPr lang="pt-BR" b="1" dirty="0"/>
              <a:t> sector </a:t>
            </a:r>
            <a:r>
              <a:rPr lang="pt-BR" b="1" dirty="0" err="1"/>
              <a:t>investment</a:t>
            </a:r>
            <a:r>
              <a:rPr lang="pt-BR" dirty="0"/>
              <a:t> (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investments</a:t>
            </a:r>
            <a:r>
              <a:rPr lang="pt-BR" dirty="0"/>
              <a:t> from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private</a:t>
            </a:r>
            <a:r>
              <a:rPr lang="pt-BR" dirty="0"/>
              <a:t> sector)</a:t>
            </a:r>
          </a:p>
          <a:p>
            <a:r>
              <a:rPr lang="pt-BR" dirty="0" err="1"/>
              <a:t>LAC´s</a:t>
            </a:r>
            <a:r>
              <a:rPr lang="pt-BR" dirty="0"/>
              <a:t> </a:t>
            </a:r>
            <a:r>
              <a:rPr lang="pt-BR" dirty="0" err="1"/>
              <a:t>low</a:t>
            </a:r>
            <a:r>
              <a:rPr lang="pt-BR" dirty="0"/>
              <a:t> </a:t>
            </a:r>
            <a:r>
              <a:rPr lang="pt-BR" dirty="0" err="1"/>
              <a:t>level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R&amp;D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fact</a:t>
            </a:r>
            <a:r>
              <a:rPr lang="pt-BR" dirty="0"/>
              <a:t> that </a:t>
            </a:r>
            <a:r>
              <a:rPr lang="pt-BR" dirty="0" err="1"/>
              <a:t>little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it is </a:t>
            </a:r>
            <a:r>
              <a:rPr lang="pt-BR" dirty="0" err="1"/>
              <a:t>conducted</a:t>
            </a:r>
            <a:r>
              <a:rPr lang="pt-BR" dirty="0"/>
              <a:t> by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private</a:t>
            </a:r>
            <a:r>
              <a:rPr lang="pt-BR" dirty="0"/>
              <a:t> sector </a:t>
            </a:r>
            <a:r>
              <a:rPr lang="pt-BR" dirty="0" err="1"/>
              <a:t>appers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one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 </a:t>
            </a:r>
            <a:r>
              <a:rPr lang="pt-BR" dirty="0" err="1"/>
              <a:t>component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</a:t>
            </a:r>
            <a:r>
              <a:rPr lang="pt-BR" b="1" dirty="0" err="1"/>
              <a:t>low</a:t>
            </a:r>
            <a:r>
              <a:rPr lang="pt-BR" b="1" dirty="0"/>
              <a:t> </a:t>
            </a:r>
            <a:r>
              <a:rPr lang="pt-BR" b="1" dirty="0" err="1"/>
              <a:t>productivity</a:t>
            </a:r>
            <a:r>
              <a:rPr lang="pt-BR" b="1" dirty="0"/>
              <a:t> </a:t>
            </a:r>
            <a:r>
              <a:rPr lang="pt-BR" b="1" dirty="0" err="1"/>
              <a:t>growth</a:t>
            </a: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0DEDE79B-B33C-4CC2-99E4-53BDD0613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err="1"/>
              <a:t>Patents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DD7C6B44-5547-44B3-8E46-D04FD0942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3353048" cy="368458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USTPO</a:t>
            </a:r>
            <a:r>
              <a:rPr lang="pt-BR" dirty="0"/>
              <a:t> – </a:t>
            </a:r>
            <a:r>
              <a:rPr lang="pt-BR" dirty="0" err="1"/>
              <a:t>Patents</a:t>
            </a:r>
            <a:r>
              <a:rPr lang="pt-BR" dirty="0"/>
              <a:t> /</a:t>
            </a:r>
            <a:r>
              <a:rPr lang="pt-BR" dirty="0" err="1"/>
              <a:t>million</a:t>
            </a:r>
            <a:r>
              <a:rPr lang="pt-BR" dirty="0"/>
              <a:t> </a:t>
            </a:r>
            <a:r>
              <a:rPr lang="pt-BR" dirty="0" err="1"/>
              <a:t>people</a:t>
            </a:r>
            <a:endParaRPr lang="pt-BR" dirty="0"/>
          </a:p>
          <a:p>
            <a:r>
              <a:rPr lang="pt-BR" b="1" dirty="0"/>
              <a:t>LAC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a </a:t>
            </a:r>
            <a:r>
              <a:rPr lang="pt-BR" dirty="0" err="1"/>
              <a:t>lower-intermediary</a:t>
            </a:r>
            <a:r>
              <a:rPr lang="pt-BR" dirty="0"/>
              <a:t> position as </a:t>
            </a:r>
            <a:r>
              <a:rPr lang="pt-BR" dirty="0" err="1"/>
              <a:t>far</a:t>
            </a:r>
            <a:r>
              <a:rPr lang="pt-BR" dirty="0"/>
              <a:t> from benchmark (</a:t>
            </a:r>
            <a:r>
              <a:rPr lang="pt-BR" dirty="0" err="1"/>
              <a:t>dotted</a:t>
            </a:r>
            <a:r>
              <a:rPr lang="pt-BR" dirty="0"/>
              <a:t> position)</a:t>
            </a:r>
          </a:p>
          <a:p>
            <a:pPr lvl="1"/>
            <a:r>
              <a:rPr lang="pt-BR" dirty="0" err="1"/>
              <a:t>Lower</a:t>
            </a:r>
            <a:r>
              <a:rPr lang="pt-BR" dirty="0"/>
              <a:t> </a:t>
            </a:r>
            <a:r>
              <a:rPr lang="pt-BR" dirty="0" err="1"/>
              <a:t>levels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economic</a:t>
            </a:r>
            <a:r>
              <a:rPr lang="pt-BR" dirty="0"/>
              <a:t> </a:t>
            </a:r>
            <a:r>
              <a:rPr lang="pt-BR" dirty="0" err="1"/>
              <a:t>development</a:t>
            </a:r>
            <a:endParaRPr lang="pt-BR" dirty="0"/>
          </a:p>
          <a:p>
            <a:pPr lvl="1"/>
            <a:r>
              <a:rPr lang="pt-BR" dirty="0" err="1"/>
              <a:t>Lower</a:t>
            </a:r>
            <a:r>
              <a:rPr lang="pt-BR" dirty="0"/>
              <a:t> (industrial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services</a:t>
            </a:r>
            <a:r>
              <a:rPr lang="pt-BR" dirty="0"/>
              <a:t>) </a:t>
            </a:r>
            <a:r>
              <a:rPr lang="pt-BR" dirty="0" err="1"/>
              <a:t>exports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 </a:t>
            </a:r>
            <a:r>
              <a:rPr lang="pt-BR" dirty="0" err="1"/>
              <a:t>the</a:t>
            </a:r>
            <a:r>
              <a:rPr lang="pt-BR" dirty="0"/>
              <a:t> USA</a:t>
            </a:r>
          </a:p>
          <a:p>
            <a:r>
              <a:rPr lang="pt-BR" b="1" dirty="0" err="1"/>
              <a:t>Patent</a:t>
            </a:r>
            <a:r>
              <a:rPr lang="pt-BR" dirty="0"/>
              <a:t> is a proxy </a:t>
            </a:r>
            <a:r>
              <a:rPr lang="pt-BR" dirty="0" err="1"/>
              <a:t>measure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intensity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b="1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dirty="0" err="1"/>
              <a:t>innovation</a:t>
            </a:r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3C25A68-F916-4A27-BD9D-5CDE164A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7" y="1869663"/>
            <a:ext cx="1757435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CC904D83-CAC9-4BBA-ACE1-75A3B5AF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611" y="1869663"/>
            <a:ext cx="1785600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5780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6D3E1F-8AB4-4696-B6F5-C0E02E0FF2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>
                <a:solidFill>
                  <a:srgbClr val="FFC000"/>
                </a:solidFill>
              </a:rPr>
              <a:t>The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</a:t>
            </a:r>
            <a:r>
              <a:rPr lang="pt-BR" b="1" dirty="0" err="1">
                <a:solidFill>
                  <a:srgbClr val="FFC000"/>
                </a:solidFill>
              </a:rPr>
              <a:t>has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many</a:t>
            </a:r>
            <a:r>
              <a:rPr lang="pt-BR" b="1" dirty="0">
                <a:solidFill>
                  <a:srgbClr val="FFC000"/>
                </a:solidFill>
              </a:rPr>
              <a:t> entrepreneurs but </a:t>
            </a:r>
            <a:r>
              <a:rPr lang="pt-BR" b="1" dirty="0" err="1">
                <a:solidFill>
                  <a:srgbClr val="FFC000"/>
                </a:solidFill>
              </a:rPr>
              <a:t>little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innovation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6D43266-2C23-4218-BAB8-353C91A10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Management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29FD0989-98A0-456D-ADAB-070C4C5C4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LAC shows </a:t>
            </a:r>
            <a:r>
              <a:rPr lang="pt-BR" dirty="0" err="1"/>
              <a:t>poor</a:t>
            </a:r>
            <a:r>
              <a:rPr lang="pt-BR" dirty="0"/>
              <a:t> </a:t>
            </a:r>
            <a:r>
              <a:rPr lang="pt-BR" b="1" dirty="0"/>
              <a:t>management </a:t>
            </a:r>
            <a:r>
              <a:rPr lang="pt-BR" b="1" dirty="0" err="1"/>
              <a:t>practices</a:t>
            </a:r>
            <a:endParaRPr lang="pt-BR" b="1" dirty="0"/>
          </a:p>
          <a:p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explain</a:t>
            </a:r>
            <a:r>
              <a:rPr lang="pt-BR" dirty="0"/>
              <a:t> </a:t>
            </a:r>
            <a:r>
              <a:rPr lang="pt-BR" dirty="0" err="1"/>
              <a:t>such</a:t>
            </a:r>
            <a:r>
              <a:rPr lang="pt-BR" dirty="0"/>
              <a:t> </a:t>
            </a:r>
            <a:r>
              <a:rPr lang="pt-BR" b="1" dirty="0"/>
              <a:t>gap</a:t>
            </a:r>
            <a:r>
              <a:rPr lang="pt-BR" dirty="0"/>
              <a:t> with high-income countries?</a:t>
            </a:r>
          </a:p>
          <a:p>
            <a:pPr lvl="1"/>
            <a:r>
              <a:rPr lang="pt-BR" b="1" dirty="0" err="1"/>
              <a:t>Education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workforce</a:t>
            </a:r>
            <a:endParaRPr lang="pt-BR" dirty="0"/>
          </a:p>
          <a:p>
            <a:pPr lvl="1"/>
            <a:r>
              <a:rPr lang="pt-BR" b="1" dirty="0"/>
              <a:t>Training </a:t>
            </a:r>
            <a:r>
              <a:rPr lang="pt-BR" b="1" dirty="0" err="1"/>
              <a:t>and</a:t>
            </a:r>
            <a:r>
              <a:rPr lang="pt-BR" b="1" dirty="0"/>
              <a:t> skills </a:t>
            </a:r>
            <a:r>
              <a:rPr lang="pt-BR" dirty="0" err="1"/>
              <a:t>of</a:t>
            </a:r>
            <a:r>
              <a:rPr lang="pt-BR" dirty="0"/>
              <a:t> management </a:t>
            </a:r>
            <a:r>
              <a:rPr lang="pt-BR" dirty="0" err="1"/>
              <a:t>and</a:t>
            </a:r>
            <a:r>
              <a:rPr lang="pt-BR" dirty="0"/>
              <a:t> entrepreneurs</a:t>
            </a:r>
          </a:p>
          <a:p>
            <a:pPr lvl="1"/>
            <a:r>
              <a:rPr lang="pt-BR" b="1" dirty="0"/>
              <a:t>Business </a:t>
            </a:r>
            <a:r>
              <a:rPr lang="pt-BR" b="1" dirty="0" err="1"/>
              <a:t>environment</a:t>
            </a:r>
            <a:endParaRPr lang="pt-BR" b="1" dirty="0"/>
          </a:p>
          <a:p>
            <a:pPr lvl="1"/>
            <a:r>
              <a:rPr lang="pt-BR" b="1" dirty="0"/>
              <a:t>Other country </a:t>
            </a:r>
            <a:r>
              <a:rPr lang="pt-BR" b="1" dirty="0" err="1"/>
              <a:t>characteristics</a:t>
            </a:r>
            <a:r>
              <a:rPr lang="pt-BR" b="1" dirty="0"/>
              <a:t> (</a:t>
            </a:r>
            <a:r>
              <a:rPr lang="pt-BR" b="1" dirty="0" err="1"/>
              <a:t>culture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institutions</a:t>
            </a:r>
            <a:r>
              <a:rPr lang="pt-BR" b="1" dirty="0"/>
              <a:t>)</a:t>
            </a:r>
          </a:p>
          <a:p>
            <a:pPr lvl="1"/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9F0BA8C-2EF1-4161-92B4-47CF1C23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46" y="2007369"/>
            <a:ext cx="3947840" cy="46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890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AEC902-C431-4055-8771-281BD138FE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Few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companies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enter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export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markets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74473C7-79D0-4535-B941-01BC5A528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Stylized</a:t>
            </a:r>
            <a:r>
              <a:rPr lang="pt-BR" dirty="0"/>
              <a:t> </a:t>
            </a:r>
            <a:r>
              <a:rPr lang="pt-BR" dirty="0" err="1"/>
              <a:t>facts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7AC3FC19-693B-428E-8C3C-CB408C18B1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i="1" dirty="0"/>
              <a:t>Premisse</a:t>
            </a:r>
            <a:r>
              <a:rPr lang="pt-BR" dirty="0"/>
              <a:t>: </a:t>
            </a:r>
            <a:r>
              <a:rPr lang="pt-BR" dirty="0" err="1"/>
              <a:t>accessing</a:t>
            </a:r>
            <a:r>
              <a:rPr lang="pt-BR" dirty="0"/>
              <a:t> new </a:t>
            </a:r>
            <a:r>
              <a:rPr lang="pt-BR" dirty="0" err="1"/>
              <a:t>markets</a:t>
            </a:r>
            <a:r>
              <a:rPr lang="pt-BR" dirty="0"/>
              <a:t> through </a:t>
            </a:r>
            <a:r>
              <a:rPr lang="pt-BR" dirty="0" err="1"/>
              <a:t>international</a:t>
            </a:r>
            <a:r>
              <a:rPr lang="pt-BR" dirty="0"/>
              <a:t> trade is a </a:t>
            </a:r>
            <a:r>
              <a:rPr lang="pt-BR" dirty="0" err="1"/>
              <a:t>manifestation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transformation</a:t>
            </a:r>
            <a:r>
              <a:rPr lang="pt-BR" dirty="0"/>
              <a:t> </a:t>
            </a:r>
            <a:r>
              <a:rPr lang="pt-BR" dirty="0" err="1"/>
              <a:t>enterpreneurship</a:t>
            </a:r>
            <a:endParaRPr lang="pt-BR" dirty="0"/>
          </a:p>
          <a:p>
            <a:r>
              <a:rPr lang="pt-BR" i="1" dirty="0" err="1"/>
              <a:t>Indicators</a:t>
            </a:r>
            <a:endParaRPr lang="pt-BR" i="1" dirty="0"/>
          </a:p>
          <a:p>
            <a:pPr lvl="1"/>
            <a:r>
              <a:rPr lang="pt-BR" dirty="0" err="1"/>
              <a:t>Entry</a:t>
            </a:r>
            <a:r>
              <a:rPr lang="pt-BR" dirty="0"/>
              <a:t> rate (</a:t>
            </a:r>
            <a:r>
              <a:rPr lang="pt-BR" dirty="0" err="1"/>
              <a:t>into</a:t>
            </a:r>
            <a:r>
              <a:rPr lang="pt-BR" dirty="0"/>
              <a:t> </a:t>
            </a:r>
            <a:r>
              <a:rPr lang="pt-BR" dirty="0" err="1"/>
              <a:t>int´l</a:t>
            </a:r>
            <a:r>
              <a:rPr lang="pt-BR" dirty="0"/>
              <a:t> </a:t>
            </a:r>
            <a:r>
              <a:rPr lang="pt-BR" dirty="0" err="1"/>
              <a:t>markets</a:t>
            </a:r>
            <a:r>
              <a:rPr lang="pt-BR" dirty="0"/>
              <a:t>)</a:t>
            </a:r>
          </a:p>
          <a:p>
            <a:pPr lvl="1"/>
            <a:r>
              <a:rPr lang="pt-BR" dirty="0" err="1"/>
              <a:t>Survival</a:t>
            </a:r>
            <a:r>
              <a:rPr lang="pt-BR" dirty="0"/>
              <a:t> rates</a:t>
            </a:r>
          </a:p>
          <a:p>
            <a:pPr lvl="1"/>
            <a:r>
              <a:rPr lang="pt-BR" dirty="0"/>
              <a:t>Response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changes</a:t>
            </a:r>
            <a:r>
              <a:rPr lang="pt-BR" dirty="0"/>
              <a:t> (2008-2009)</a:t>
            </a:r>
          </a:p>
          <a:p>
            <a:pPr lvl="1"/>
            <a:r>
              <a:rPr lang="pt-BR" dirty="0" err="1"/>
              <a:t>Export</a:t>
            </a:r>
            <a:r>
              <a:rPr lang="pt-BR" dirty="0"/>
              <a:t> </a:t>
            </a:r>
            <a:r>
              <a:rPr lang="pt-BR" dirty="0" err="1"/>
              <a:t>Promotion</a:t>
            </a:r>
            <a:r>
              <a:rPr lang="pt-BR" dirty="0"/>
              <a:t> Policies (information)</a:t>
            </a:r>
          </a:p>
          <a:p>
            <a:r>
              <a:rPr lang="pt-BR" i="1" dirty="0" err="1"/>
              <a:t>Results</a:t>
            </a:r>
            <a:r>
              <a:rPr lang="pt-BR" dirty="0"/>
              <a:t>: </a:t>
            </a:r>
          </a:p>
          <a:p>
            <a:pPr lvl="1"/>
            <a:r>
              <a:rPr lang="pt-BR" dirty="0" err="1"/>
              <a:t>LACs</a:t>
            </a:r>
            <a:r>
              <a:rPr lang="pt-BR" dirty="0"/>
              <a:t> </a:t>
            </a:r>
            <a:r>
              <a:rPr lang="pt-BR" dirty="0" err="1"/>
              <a:t>entry</a:t>
            </a:r>
            <a:r>
              <a:rPr lang="pt-BR" dirty="0"/>
              <a:t> rate </a:t>
            </a:r>
            <a:r>
              <a:rPr lang="pt-BR" dirty="0" err="1"/>
              <a:t>below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benchmark</a:t>
            </a:r>
          </a:p>
          <a:p>
            <a:pPr lvl="1"/>
            <a:r>
              <a:rPr lang="pt-BR" dirty="0"/>
              <a:t>LAC </a:t>
            </a:r>
            <a:r>
              <a:rPr lang="pt-BR" dirty="0" err="1"/>
              <a:t>better</a:t>
            </a:r>
            <a:r>
              <a:rPr lang="pt-BR" dirty="0"/>
              <a:t> </a:t>
            </a:r>
            <a:r>
              <a:rPr lang="pt-BR" dirty="0" err="1"/>
              <a:t>survival</a:t>
            </a:r>
            <a:r>
              <a:rPr lang="pt-BR" dirty="0"/>
              <a:t> rates </a:t>
            </a:r>
            <a:r>
              <a:rPr lang="pt-BR" dirty="0" err="1"/>
              <a:t>above</a:t>
            </a:r>
            <a:r>
              <a:rPr lang="pt-BR" dirty="0"/>
              <a:t> benchmarks</a:t>
            </a:r>
          </a:p>
          <a:p>
            <a:pPr lvl="1"/>
            <a:r>
              <a:rPr lang="pt-BR" dirty="0"/>
              <a:t>LAC new </a:t>
            </a:r>
            <a:r>
              <a:rPr lang="pt-BR" dirty="0" err="1"/>
              <a:t>entrant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gave</a:t>
            </a:r>
            <a:r>
              <a:rPr lang="pt-BR" dirty="0"/>
              <a:t> a </a:t>
            </a:r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contribution</a:t>
            </a:r>
            <a:r>
              <a:rPr lang="pt-BR" dirty="0"/>
              <a:t> </a:t>
            </a:r>
            <a:r>
              <a:rPr lang="pt-BR" dirty="0" err="1"/>
              <a:t>during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2008-2009</a:t>
            </a:r>
          </a:p>
          <a:p>
            <a:pPr lvl="1"/>
            <a:r>
              <a:rPr lang="pt-BR" dirty="0" err="1"/>
              <a:t>Export</a:t>
            </a:r>
            <a:r>
              <a:rPr lang="pt-BR" dirty="0"/>
              <a:t> </a:t>
            </a:r>
            <a:r>
              <a:rPr lang="pt-BR" dirty="0" err="1"/>
              <a:t>Promotion</a:t>
            </a:r>
            <a:r>
              <a:rPr lang="pt-BR" dirty="0"/>
              <a:t> Services </a:t>
            </a:r>
            <a:r>
              <a:rPr lang="pt-BR" dirty="0" err="1"/>
              <a:t>increase</a:t>
            </a:r>
            <a:r>
              <a:rPr lang="pt-BR" dirty="0"/>
              <a:t> </a:t>
            </a:r>
            <a:r>
              <a:rPr lang="pt-BR" dirty="0" err="1"/>
              <a:t>entry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survival</a:t>
            </a:r>
            <a:r>
              <a:rPr lang="pt-BR" dirty="0"/>
              <a:t> rates (through </a:t>
            </a:r>
            <a:r>
              <a:rPr lang="pt-BR" dirty="0" err="1"/>
              <a:t>providng</a:t>
            </a:r>
            <a:r>
              <a:rPr lang="pt-BR" dirty="0"/>
              <a:t> information)</a:t>
            </a:r>
          </a:p>
          <a:p>
            <a:pPr lvl="1"/>
            <a:endParaRPr lang="pt-BR" dirty="0"/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xmlns="" id="{68AC0506-2968-4D27-9AED-F2A01ECA101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7575" y="2093119"/>
            <a:ext cx="597718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4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CC47A4-84F2-4A2B-A13A-C7FB20C43F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lvl="0"/>
            <a:r>
              <a:rPr lang="pt-BR" b="1" dirty="0" err="1">
                <a:solidFill>
                  <a:srgbClr val="FFC000"/>
                </a:solidFill>
              </a:rPr>
              <a:t>Even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large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mutinational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corporations</a:t>
            </a:r>
            <a:r>
              <a:rPr lang="pt-BR" b="1" dirty="0">
                <a:solidFill>
                  <a:srgbClr val="FFC000"/>
                </a:solidFill>
              </a:rPr>
              <a:t> in </a:t>
            </a:r>
            <a:r>
              <a:rPr lang="pt-BR" b="1" dirty="0" err="1">
                <a:solidFill>
                  <a:srgbClr val="FFC000"/>
                </a:solidFill>
              </a:rPr>
              <a:t>the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region</a:t>
            </a:r>
            <a:r>
              <a:rPr lang="pt-BR" b="1" dirty="0">
                <a:solidFill>
                  <a:srgbClr val="FFC000"/>
                </a:solidFill>
              </a:rPr>
              <a:t> (LAC) are </a:t>
            </a:r>
            <a:r>
              <a:rPr lang="pt-BR" b="1" dirty="0" err="1">
                <a:solidFill>
                  <a:srgbClr val="FFC000"/>
                </a:solidFill>
              </a:rPr>
              <a:t>insuficient</a:t>
            </a:r>
            <a:r>
              <a:rPr lang="pt-BR" b="1" dirty="0">
                <a:solidFill>
                  <a:srgbClr val="FFC000"/>
                </a:solidFill>
              </a:rPr>
              <a:t> </a:t>
            </a:r>
            <a:r>
              <a:rPr lang="pt-BR" b="1" dirty="0" err="1">
                <a:solidFill>
                  <a:srgbClr val="FFC000"/>
                </a:solidFill>
              </a:rPr>
              <a:t>innovative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6DD86B7-358C-4E09-89FA-B5C7A737B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Role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Multinational</a:t>
            </a:r>
            <a:r>
              <a:rPr lang="pt-BR" dirty="0"/>
              <a:t> </a:t>
            </a:r>
            <a:r>
              <a:rPr lang="pt-BR" dirty="0" err="1"/>
              <a:t>Corporations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656FC748-8859-4B9D-933A-A323B0A77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err="1"/>
              <a:t>Impacts</a:t>
            </a:r>
            <a:endParaRPr lang="pt-BR" dirty="0"/>
          </a:p>
          <a:p>
            <a:pPr lvl="1"/>
            <a:r>
              <a:rPr lang="pt-BR" dirty="0"/>
              <a:t>Positive:</a:t>
            </a:r>
          </a:p>
          <a:p>
            <a:pPr lvl="2"/>
            <a:r>
              <a:rPr lang="pt-BR" dirty="0"/>
              <a:t>More </a:t>
            </a:r>
            <a:r>
              <a:rPr lang="pt-BR" dirty="0" err="1"/>
              <a:t>productive</a:t>
            </a:r>
            <a:endParaRPr lang="pt-BR" dirty="0"/>
          </a:p>
          <a:p>
            <a:pPr lvl="2"/>
            <a:r>
              <a:rPr lang="pt-BR" dirty="0"/>
              <a:t>Use </a:t>
            </a:r>
            <a:r>
              <a:rPr lang="pt-BR" dirty="0" err="1"/>
              <a:t>latest</a:t>
            </a:r>
            <a:r>
              <a:rPr lang="pt-BR" dirty="0"/>
              <a:t> </a:t>
            </a:r>
            <a:r>
              <a:rPr lang="pt-BR" dirty="0" err="1"/>
              <a:t>technology</a:t>
            </a:r>
            <a:endParaRPr lang="pt-BR" dirty="0"/>
          </a:p>
          <a:p>
            <a:pPr lvl="2"/>
            <a:r>
              <a:rPr lang="pt-BR" dirty="0" err="1"/>
              <a:t>Transfer</a:t>
            </a:r>
            <a:r>
              <a:rPr lang="pt-BR" dirty="0"/>
              <a:t> </a:t>
            </a:r>
            <a:r>
              <a:rPr lang="pt-BR" dirty="0" err="1"/>
              <a:t>Knowledge</a:t>
            </a:r>
            <a:endParaRPr lang="pt-BR" dirty="0"/>
          </a:p>
          <a:p>
            <a:pPr lvl="2"/>
            <a:r>
              <a:rPr lang="pt-BR" dirty="0" err="1"/>
              <a:t>Raise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quality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inputs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productivity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suppliers</a:t>
            </a:r>
            <a:endParaRPr lang="pt-BR" dirty="0"/>
          </a:p>
          <a:p>
            <a:pPr lvl="1"/>
            <a:r>
              <a:rPr lang="pt-BR" dirty="0"/>
              <a:t>Negative</a:t>
            </a:r>
          </a:p>
          <a:p>
            <a:pPr lvl="2"/>
            <a:r>
              <a:rPr lang="pt-BR" dirty="0" err="1"/>
              <a:t>Competing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product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fator local </a:t>
            </a:r>
            <a:r>
              <a:rPr lang="pt-BR" dirty="0" err="1"/>
              <a:t>markets</a:t>
            </a:r>
            <a:endParaRPr lang="pt-BR" dirty="0"/>
          </a:p>
          <a:p>
            <a:r>
              <a:rPr lang="pt-BR" dirty="0" err="1"/>
              <a:t>MNCs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LACs</a:t>
            </a:r>
            <a:r>
              <a:rPr lang="pt-BR" dirty="0"/>
              <a:t> </a:t>
            </a:r>
            <a:r>
              <a:rPr lang="pt-BR" dirty="0" err="1"/>
              <a:t>behave</a:t>
            </a:r>
            <a:r>
              <a:rPr lang="pt-BR" dirty="0"/>
              <a:t> like local </a:t>
            </a:r>
            <a:r>
              <a:rPr lang="pt-BR" dirty="0" err="1"/>
              <a:t>companies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, </a:t>
            </a:r>
            <a:r>
              <a:rPr lang="pt-BR" dirty="0" err="1"/>
              <a:t>investing</a:t>
            </a:r>
            <a:r>
              <a:rPr lang="pt-BR" dirty="0"/>
              <a:t> </a:t>
            </a:r>
            <a:r>
              <a:rPr lang="pt-BR" dirty="0" err="1"/>
              <a:t>very</a:t>
            </a:r>
            <a:r>
              <a:rPr lang="pt-BR" dirty="0"/>
              <a:t> </a:t>
            </a:r>
            <a:r>
              <a:rPr lang="pt-BR" dirty="0" err="1"/>
              <a:t>little</a:t>
            </a:r>
            <a:r>
              <a:rPr lang="pt-BR" dirty="0"/>
              <a:t> in </a:t>
            </a:r>
            <a:r>
              <a:rPr lang="pt-BR" dirty="0" err="1"/>
              <a:t>innovation</a:t>
            </a:r>
            <a:endParaRPr lang="pt-BR" dirty="0"/>
          </a:p>
          <a:p>
            <a:r>
              <a:rPr lang="pt-BR" dirty="0" err="1"/>
              <a:t>Either</a:t>
            </a:r>
            <a:r>
              <a:rPr lang="pt-BR" dirty="0"/>
              <a:t>/</a:t>
            </a:r>
            <a:r>
              <a:rPr lang="pt-BR" dirty="0" err="1"/>
              <a:t>Or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LAC do not </a:t>
            </a:r>
            <a:r>
              <a:rPr lang="pt-BR" dirty="0" err="1"/>
              <a:t>attract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most</a:t>
            </a:r>
            <a:r>
              <a:rPr lang="pt-BR" dirty="0"/>
              <a:t> </a:t>
            </a:r>
            <a:r>
              <a:rPr lang="pt-BR" dirty="0" err="1"/>
              <a:t>innovative</a:t>
            </a:r>
            <a:r>
              <a:rPr lang="pt-BR" dirty="0"/>
              <a:t> MNC </a:t>
            </a:r>
          </a:p>
          <a:p>
            <a:pPr lvl="1"/>
            <a:r>
              <a:rPr lang="pt-BR" dirty="0"/>
              <a:t>LAC </a:t>
            </a:r>
            <a:r>
              <a:rPr lang="pt-BR" dirty="0" err="1"/>
              <a:t>obstacles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innovate</a:t>
            </a:r>
            <a:r>
              <a:rPr lang="pt-BR" dirty="0"/>
              <a:t> </a:t>
            </a:r>
            <a:r>
              <a:rPr lang="pt-BR" dirty="0" err="1"/>
              <a:t>influence</a:t>
            </a:r>
            <a:r>
              <a:rPr lang="pt-BR" dirty="0"/>
              <a:t> MNC as </a:t>
            </a:r>
            <a:r>
              <a:rPr lang="pt-BR" dirty="0" err="1"/>
              <a:t>well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F70234AD-D108-4B65-85AA-91325ED79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i="1" dirty="0" err="1"/>
              <a:t>Multilatinas</a:t>
            </a:r>
            <a:endParaRPr lang="pt-BR" i="1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748A730D-937A-4861-8807-F5EF1CC3A7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The </a:t>
            </a:r>
            <a:r>
              <a:rPr lang="pt-BR" dirty="0" err="1"/>
              <a:t>emergence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b="1" i="1" dirty="0" err="1"/>
              <a:t>Multilatinas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not </a:t>
            </a:r>
            <a:r>
              <a:rPr lang="pt-BR" dirty="0" err="1"/>
              <a:t>changed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Picture</a:t>
            </a:r>
          </a:p>
          <a:p>
            <a:r>
              <a:rPr lang="pt-BR" dirty="0"/>
              <a:t>On </a:t>
            </a:r>
            <a:r>
              <a:rPr lang="pt-BR" dirty="0" err="1"/>
              <a:t>avarege</a:t>
            </a:r>
            <a:r>
              <a:rPr lang="pt-BR" dirty="0"/>
              <a:t>, </a:t>
            </a:r>
            <a:r>
              <a:rPr lang="pt-BR" b="1" i="1" dirty="0" err="1"/>
              <a:t>Multilatinas</a:t>
            </a:r>
            <a:r>
              <a:rPr lang="pt-BR" dirty="0"/>
              <a:t> </a:t>
            </a:r>
            <a:r>
              <a:rPr lang="pt-BR" dirty="0" err="1"/>
              <a:t>conduct</a:t>
            </a:r>
            <a:r>
              <a:rPr lang="pt-BR" dirty="0"/>
              <a:t> </a:t>
            </a:r>
            <a:r>
              <a:rPr lang="pt-BR" dirty="0" err="1"/>
              <a:t>less</a:t>
            </a:r>
            <a:r>
              <a:rPr lang="pt-BR" dirty="0"/>
              <a:t> </a:t>
            </a:r>
            <a:r>
              <a:rPr lang="pt-BR" dirty="0" err="1"/>
              <a:t>research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peers</a:t>
            </a:r>
            <a:r>
              <a:rPr lang="pt-BR" dirty="0"/>
              <a:t> in other </a:t>
            </a:r>
            <a:r>
              <a:rPr lang="pt-BR" dirty="0" err="1"/>
              <a:t>regions</a:t>
            </a:r>
            <a:endParaRPr lang="pt-BR" dirty="0"/>
          </a:p>
          <a:p>
            <a:r>
              <a:rPr lang="pt-BR" b="1" i="1" dirty="0" err="1"/>
              <a:t>Multilatinas</a:t>
            </a:r>
            <a:r>
              <a:rPr lang="pt-BR" dirty="0"/>
              <a:t> </a:t>
            </a:r>
            <a:r>
              <a:rPr lang="pt-BR" dirty="0" err="1"/>
              <a:t>concentrated</a:t>
            </a:r>
            <a:r>
              <a:rPr lang="pt-BR" dirty="0"/>
              <a:t> in </a:t>
            </a:r>
            <a:r>
              <a:rPr lang="pt-BR" dirty="0" err="1"/>
              <a:t>Brazil</a:t>
            </a:r>
            <a:r>
              <a:rPr lang="pt-BR" dirty="0"/>
              <a:t>, </a:t>
            </a:r>
            <a:r>
              <a:rPr lang="pt-BR" dirty="0" err="1"/>
              <a:t>Mexico</a:t>
            </a:r>
            <a:r>
              <a:rPr lang="pt-BR" dirty="0"/>
              <a:t>, Chile, Argentina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Colombia</a:t>
            </a:r>
            <a:endParaRPr lang="pt-BR" dirty="0"/>
          </a:p>
          <a:p>
            <a:r>
              <a:rPr lang="pt-BR" dirty="0" err="1"/>
              <a:t>When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abroad</a:t>
            </a:r>
            <a:r>
              <a:rPr lang="pt-BR" dirty="0"/>
              <a:t>, </a:t>
            </a:r>
            <a:r>
              <a:rPr lang="pt-BR" dirty="0" err="1"/>
              <a:t>they</a:t>
            </a:r>
            <a:r>
              <a:rPr lang="pt-BR" dirty="0"/>
              <a:t> 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neighbour</a:t>
            </a:r>
            <a:r>
              <a:rPr lang="pt-BR" dirty="0"/>
              <a:t> countries, with </a:t>
            </a:r>
            <a:r>
              <a:rPr lang="pt-BR" dirty="0" err="1"/>
              <a:t>affiliates</a:t>
            </a:r>
            <a:r>
              <a:rPr lang="pt-BR" dirty="0"/>
              <a:t> </a:t>
            </a:r>
            <a:r>
              <a:rPr lang="pt-BR" dirty="0" err="1"/>
              <a:t>operating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sector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parent</a:t>
            </a:r>
            <a:r>
              <a:rPr lang="pt-BR" dirty="0"/>
              <a:t> </a:t>
            </a:r>
            <a:r>
              <a:rPr lang="pt-BR" dirty="0" err="1"/>
              <a:t>companies</a:t>
            </a:r>
            <a:r>
              <a:rPr lang="pt-BR" dirty="0"/>
              <a:t>, with </a:t>
            </a:r>
            <a:r>
              <a:rPr lang="pt-BR" dirty="0" err="1"/>
              <a:t>little</a:t>
            </a:r>
            <a:r>
              <a:rPr lang="pt-BR" dirty="0"/>
              <a:t> </a:t>
            </a:r>
            <a:r>
              <a:rPr lang="pt-BR" dirty="0" err="1"/>
              <a:t>linkages</a:t>
            </a:r>
            <a:r>
              <a:rPr lang="pt-BR" dirty="0"/>
              <a:t> in local </a:t>
            </a:r>
            <a:r>
              <a:rPr lang="pt-BR" dirty="0" err="1"/>
              <a:t>markets</a:t>
            </a:r>
            <a:endParaRPr lang="pt-BR" dirty="0"/>
          </a:p>
          <a:p>
            <a:r>
              <a:rPr lang="pt-BR" dirty="0" err="1"/>
              <a:t>Objective</a:t>
            </a:r>
            <a:r>
              <a:rPr lang="pt-BR" dirty="0"/>
              <a:t> – </a:t>
            </a:r>
            <a:r>
              <a:rPr lang="pt-BR" dirty="0" err="1"/>
              <a:t>larger</a:t>
            </a:r>
            <a:r>
              <a:rPr lang="pt-BR" dirty="0"/>
              <a:t> </a:t>
            </a:r>
            <a:r>
              <a:rPr lang="pt-BR" dirty="0" err="1"/>
              <a:t>markets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country </a:t>
            </a:r>
            <a:r>
              <a:rPr lang="pt-BR" dirty="0" err="1"/>
              <a:t>risk</a:t>
            </a:r>
            <a:r>
              <a:rPr lang="pt-BR" dirty="0"/>
              <a:t> </a:t>
            </a:r>
            <a:r>
              <a:rPr lang="pt-BR" dirty="0" err="1"/>
              <a:t>diversification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070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1260</Words>
  <Application>Microsoft Office PowerPoint</Application>
  <PresentationFormat>Widescreen</PresentationFormat>
  <Paragraphs>148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Main Topics</vt:lpstr>
      <vt:lpstr>Entrepeneurship is a driver of development</vt:lpstr>
      <vt:lpstr>Entrepeneurship (in the LAC) is vibrant but growth is weak</vt:lpstr>
      <vt:lpstr>The region (LAC) has many entrepreneurs but little innovation</vt:lpstr>
      <vt:lpstr>The region (LAC) has many entrepreneurs but little innovation</vt:lpstr>
      <vt:lpstr>The region (LAC) has many entrepreneurs but little innovation</vt:lpstr>
      <vt:lpstr>Few companies enter export markets</vt:lpstr>
      <vt:lpstr>Even large mutinational corporations in the region (LAC) are insuficient innovative</vt:lpstr>
      <vt:lpstr>Even large mutinational corporations in the region (LAC) are insuficient innovative</vt:lpstr>
      <vt:lpstr>Even large mutinational corporations in the region (LAC) are insuficient innovative</vt:lpstr>
      <vt:lpstr>How can policy enable innovative entrepreneurs?</vt:lpstr>
      <vt:lpstr>How can policy enable innovative entrepreneurs?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Massaro</dc:creator>
  <cp:lastModifiedBy>Paulo Feldmann</cp:lastModifiedBy>
  <cp:revision>2</cp:revision>
  <dcterms:created xsi:type="dcterms:W3CDTF">2019-03-28T01:46:44Z</dcterms:created>
  <dcterms:modified xsi:type="dcterms:W3CDTF">2019-04-07T00:50:34Z</dcterms:modified>
</cp:coreProperties>
</file>