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58" r:id="rId5"/>
    <p:sldId id="261" r:id="rId6"/>
    <p:sldId id="259" r:id="rId7"/>
    <p:sldId id="263" r:id="rId8"/>
    <p:sldId id="260" r:id="rId9"/>
    <p:sldId id="264" r:id="rId10"/>
    <p:sldId id="265" r:id="rId11"/>
    <p:sldId id="266" r:id="rId12"/>
    <p:sldId id="273" r:id="rId13"/>
    <p:sldId id="274" r:id="rId14"/>
    <p:sldId id="275" r:id="rId15"/>
    <p:sldId id="277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9" r:id="rId25"/>
    <p:sldId id="290" r:id="rId26"/>
    <p:sldId id="292" r:id="rId27"/>
    <p:sldId id="293" r:id="rId28"/>
    <p:sldId id="294" r:id="rId29"/>
    <p:sldId id="295" r:id="rId30"/>
    <p:sldId id="296" r:id="rId31"/>
    <p:sldId id="297" r:id="rId32"/>
    <p:sldId id="298" r:id="rId33"/>
    <p:sldId id="299" r:id="rId34"/>
    <p:sldId id="300" r:id="rId35"/>
    <p:sldId id="301" r:id="rId36"/>
    <p:sldId id="303" r:id="rId37"/>
    <p:sldId id="306" r:id="rId38"/>
    <p:sldId id="302" r:id="rId39"/>
    <p:sldId id="291" r:id="rId40"/>
    <p:sldId id="307" r:id="rId4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4"/>
  </p:normalViewPr>
  <p:slideViewPr>
    <p:cSldViewPr snapToGrid="0" snapToObjects="1">
      <p:cViewPr varScale="1">
        <p:scale>
          <a:sx n="106" d="100"/>
          <a:sy n="106" d="100"/>
        </p:scale>
        <p:origin x="7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6C7A2A-C36E-1549-B32B-A20E374EC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7973B30-F3AE-A84E-BE20-90795A4DBE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2C3E373-2B63-6D4C-9235-57AC8ED32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D82FE-BAF2-674F-91B1-4407B90E229F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741E373-8214-714C-B79D-17A36A170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E9E1384-102E-4841-9308-815F5AEC9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CCE92-FE88-8445-BB1D-B92CF62473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350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DDC4D6-1F8E-4640-87BD-61B81CC0D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D11990A-4FE9-A641-BE5B-94463C82E3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58346D3-739A-144C-A49E-B8ECCE417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D82FE-BAF2-674F-91B1-4407B90E229F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618A5AA-C576-5D48-9E4D-D2CB0CEB9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8B14166-76BB-5B42-850A-CFD640F90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CCE92-FE88-8445-BB1D-B92CF62473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9403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3BFDC0E-A90C-4544-9778-C569259883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E4426A6-3EA3-804F-AD2A-05882849D9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82A9688-D9F2-CC4F-BBA0-CF8D2074F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D82FE-BAF2-674F-91B1-4407B90E229F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9DCFB31-C55D-FB47-B24E-0922B35CD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80B9AE2-D93B-8B47-921D-21F5835FD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CCE92-FE88-8445-BB1D-B92CF62473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583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3B8C40-8548-5847-9AE3-3311E638E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EAD75FA-C4A6-F34B-8BDC-6AB6CEACD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BFF97AE-13F1-6848-8AB0-B906A2645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D82FE-BAF2-674F-91B1-4407B90E229F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7E09833-E421-DD45-A519-7C13B71EA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FC9D768-50D5-F04E-9622-E004A91D8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CCE92-FE88-8445-BB1D-B92CF62473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0252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22B1BB-AF44-9540-959E-8F98E9425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A199205-67D4-4F4B-A711-B90FD02AB2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4175B2F-A2ED-354F-8E5E-0AF8ACC75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D82FE-BAF2-674F-91B1-4407B90E229F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1B0F5FC-4C2F-0F4A-8B15-91D5EF75E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845EE94-AB92-9242-871F-FA3C426A9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CCE92-FE88-8445-BB1D-B92CF62473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975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4450DB-E49F-1449-BD87-F7BA2C0AB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4D84E8B-AE16-8848-9ABD-2A7A07C588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5ED62C9-850E-044B-8283-10BE5BB08B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56A46C7-D48A-464D-8B86-23E78DDE6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D82FE-BAF2-674F-91B1-4407B90E229F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07100CF-782A-3C48-9D94-A81AF99EA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807A9CE-067B-CA4B-909E-5C4FF850C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CCE92-FE88-8445-BB1D-B92CF62473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6681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E298CF-04B4-074A-BFA9-DEFA0031E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1CE7F32-1C93-0941-B7CA-CD6FBD1FE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CF633C0-1C87-894D-BED4-9F853AD95E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B030419-D5E6-CE43-A4E1-DA4C1A02CC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5E39A01-A8E3-4E46-A63C-D8FD41E13A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82E002C-1ECB-DC49-88F0-7503DB205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D82FE-BAF2-674F-91B1-4407B90E229F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27C8AD5-7DE5-4745-8E18-DEBF644BD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14F29DD-CF1D-9840-9A70-5D2401248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CCE92-FE88-8445-BB1D-B92CF62473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4152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94CCA1-C21A-2348-AA3E-4A76A1295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3D1C71F-460F-0E44-AF0A-2C4C35228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D82FE-BAF2-674F-91B1-4407B90E229F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44B4A24-647D-1F48-B4FC-BCB9D45B4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B72A1B5-BB23-7D43-B4DC-042819E6A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CCE92-FE88-8445-BB1D-B92CF62473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6972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142E432-22EA-B148-AB54-2F25466A7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D82FE-BAF2-674F-91B1-4407B90E229F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4301ACA-BC95-CD44-A7FD-B279CBDDC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6030BDB-DD88-404F-B394-3D4599FF2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CCE92-FE88-8445-BB1D-B92CF62473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7969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DA7842-DA77-7741-981F-B25267A5F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45148A4-9943-8649-AD67-6B963EA2B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27719F6-CB48-9041-BFC2-6C0D1EC703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3F139F-FBC7-5443-A018-26F8D75E3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D82FE-BAF2-674F-91B1-4407B90E229F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823C98C-50FA-3345-A127-9E7AB75A0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790E7F1-9635-2A43-9850-CB54CF131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CCE92-FE88-8445-BB1D-B92CF62473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5058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CDDCF0-B295-604B-90DA-A6B6CF483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52CDD95-2524-9A43-810D-639979C6B5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15FF34C-00D8-EF4C-A69B-F79B9CF852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1E7DFC6-FB9E-7940-8337-17EF15EFB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D82FE-BAF2-674F-91B1-4407B90E229F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AAACD0D-BB37-284D-B738-4A4045AC4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14D8E0B-1FD8-0540-8A46-6CF29874D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CCE92-FE88-8445-BB1D-B92CF62473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1117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AD72325-CFF9-3148-BA13-ADF1C45DD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DCFA865-AE83-0B4B-8C62-9C8BE0C87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957CA4F-FF6E-6843-869A-48188F6C7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D82FE-BAF2-674F-91B1-4407B90E229F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A29D322-4E60-3446-A2AB-18931AEA4F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C1BF4D8-21F1-954A-BDD7-2EC6803BC6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CCE92-FE88-8445-BB1D-B92CF62473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9074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97BF8A-9620-F242-8B0A-8496A42A96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/>
              <a:t>Justiça de transição e o direito à justificativa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E297639-828F-404F-99D9-7C7B1E0BBC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93327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DBF911-7044-9741-A189-74DB9C475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75E183F-7C37-D84C-9C7C-AD9863CE0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b="1" dirty="0"/>
              <a:t>Esfera social</a:t>
            </a:r>
            <a:r>
              <a:rPr lang="pt-BR" dirty="0"/>
              <a:t>: grupo que se alia ao poder autoritário. O apoio de setores da sociedade não significa apenas o fortalecimento político do regime, mas também a revitalização dos valores daqueles grupos. No Brasil, por exemplo, os setores que, evocando a família, Deus e a liberdade, apoiaram o movimento militar de 1964, fortaleceram os valores tradicionais de uma sociedade que até hoje se mostra cristã em sua fé religiosa e violenta nas agressões contra mulheres e homossexuais. Em outras palavras, a subida dos militares ao poder reforçou a repressão numa sociedade onde já não era muito fácil ser mulher, negro, homossexual, desquitada ou simplesmente diferente. </a:t>
            </a:r>
          </a:p>
        </p:txBody>
      </p:sp>
    </p:spTree>
    <p:extLst>
      <p:ext uri="{BB962C8B-B14F-4D97-AF65-F5344CB8AC3E}">
        <p14:creationId xmlns:p14="http://schemas.microsoft.com/office/powerpoint/2010/main" val="836525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3433FB-7622-B84E-A888-3D9DB310E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786767E-B435-6B4D-B9EB-93523DB47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dirty="0"/>
              <a:t>Em geral, as verdades existentes no plano econômico e no social são tratadas marginalmente, quando não são sumariamente ignoradas pela justiça de transição </a:t>
            </a:r>
          </a:p>
        </p:txBody>
      </p:sp>
    </p:spTree>
    <p:extLst>
      <p:ext uri="{BB962C8B-B14F-4D97-AF65-F5344CB8AC3E}">
        <p14:creationId xmlns:p14="http://schemas.microsoft.com/office/powerpoint/2010/main" val="1281640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6EED0B-6E45-7830-7331-9A911021E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O Brasil, a lei de anistia e a </a:t>
            </a:r>
            <a:r>
              <a:rPr lang="pt-BR" b="1" dirty="0" err="1"/>
              <a:t>CtIDH</a:t>
            </a:r>
            <a:endParaRPr lang="pt-BR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F0D4CEB-3F71-ECFA-9348-6835323F57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Significado da anistia</a:t>
            </a:r>
            <a:r>
              <a:rPr lang="pt-B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esquecimento (do grego </a:t>
            </a:r>
            <a:r>
              <a:rPr lang="pt-BR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amnestia</a:t>
            </a:r>
            <a:r>
              <a:rPr lang="pt-B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ou </a:t>
            </a:r>
            <a:r>
              <a:rPr lang="pt-BR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amnesis</a:t>
            </a:r>
            <a:r>
              <a:rPr lang="pt-B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lvl="0" indent="-342900" algn="just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Dois tipos de anistia:</a:t>
            </a:r>
            <a:endParaRPr lang="pt-BR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B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anistia absoluta</a:t>
            </a:r>
            <a:r>
              <a:rPr lang="pt-B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(enfoque restrito): proibida pelo direito internacional (p.ex.: decreto chileno 2191, de abril de 1978, que dava anistia para todos os crimes cometidos entre 11 de setembro de 1973 e 10 de março de 1978). 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1937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5D2DE6-45DB-F7E7-6125-D6CC14AB1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EBAC0A5-E587-C93F-A6D8-72DAB4C0E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 algn="just">
              <a:lnSpc>
                <a:spcPct val="150000"/>
              </a:lnSpc>
              <a:spcBef>
                <a:spcPts val="1200"/>
              </a:spcBef>
              <a:buNone/>
            </a:pPr>
            <a:r>
              <a:rPr lang="pt-BR" sz="5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2.2. anistia condicionada</a:t>
            </a:r>
            <a:r>
              <a:rPr lang="pt-BR" sz="5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(enfoque flexível): o benefício é condicionado à realização de determinadas condições</a:t>
            </a:r>
          </a:p>
          <a:p>
            <a:pPr marL="1143000" lvl="2" indent="-228600" algn="just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pt-BR" sz="5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deposição de armas</a:t>
            </a:r>
          </a:p>
          <a:p>
            <a:pPr marL="1143000" lvl="2" indent="-228600" algn="just">
              <a:lnSpc>
                <a:spcPct val="150000"/>
              </a:lnSpc>
              <a:buFont typeface="+mj-lt"/>
              <a:buAutoNum type="arabicPeriod"/>
            </a:pPr>
            <a:r>
              <a:rPr lang="pt-BR" sz="5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satisfazer os reclamos das vítimas, com a revelação completa dos fatos, o reconhecimento da responsabilidade etc.</a:t>
            </a:r>
          </a:p>
          <a:p>
            <a:pPr marL="1143000" lvl="2" indent="-228600" algn="just">
              <a:lnSpc>
                <a:spcPct val="150000"/>
              </a:lnSpc>
              <a:buFont typeface="+mj-lt"/>
              <a:buAutoNum type="arabicPeriod"/>
            </a:pPr>
            <a:r>
              <a:rPr lang="pt-BR" sz="5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legitimidade do processo de criação da anistia: quanto maior a participação cidadã, quanto mais transparente o processo, maior será a legitimidade da anistia. </a:t>
            </a:r>
          </a:p>
          <a:p>
            <a:pPr marL="1143000" lvl="2" indent="-228600" algn="just">
              <a:lnSpc>
                <a:spcPct val="150000"/>
              </a:lnSpc>
              <a:buFont typeface="+mj-lt"/>
              <a:buAutoNum type="arabicPeriod"/>
            </a:pPr>
            <a:r>
              <a:rPr lang="pt-BR" sz="5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legitimidade do procedimento para selecionar os beneficiários da anistia</a:t>
            </a:r>
          </a:p>
          <a:p>
            <a:pPr marL="0" indent="0" algn="just">
              <a:buNone/>
            </a:pP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9893435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29D7D4-E4A0-3959-0444-18FCAA8CD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335304C-3815-F7F7-50C4-9C170DFDF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sz="2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África do Sul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Uma anistia individual pôde ser concedida, a pedido, por um comitê de anistia, desde que realizado um processo que exponha o solicitante a um escrutínio público. O solicitante deveria revelar todos os fatos cometidos e que esses feitos poderiam ser considerados delitos políticos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739038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7EE2C7-1A60-C1A0-94EE-C50D547D5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AEF6123-3C78-C49B-FFC3-AC070D8CF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 algn="just">
              <a:lnSpc>
                <a:spcPct val="150000"/>
              </a:lnSpc>
              <a:spcBef>
                <a:spcPts val="1200"/>
              </a:spcBef>
              <a:buNone/>
            </a:pPr>
            <a:r>
              <a:rPr lang="pt-BR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Problema</a:t>
            </a:r>
            <a:r>
              <a:rPr lang="pt-B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se tudo puder ser anistiado, teremos impunidade; se nada puder ser anistiado, não teremos a paz social. Será preciso encontrar um núcleo duro de delitos que não podem ser suscetíveis de anistia: </a:t>
            </a:r>
          </a:p>
          <a:p>
            <a:pPr marL="742950" lvl="1" indent="-285750" algn="just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 um Estado tem o dever de perseguir certos crimes, não se pode admitir que seus perpetradores se eximam de castigo. </a:t>
            </a:r>
          </a:p>
          <a:p>
            <a:pPr marL="742950" lvl="1" indent="-285750" algn="just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Crimes que o Estado deve reprimir: genocídio, crimes contra a humanidade, crimes de guerra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158499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2BD1C7-8AC9-789A-C6F0-BF6BE605B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8F0B5A5-DF0A-A656-5F92-279C2002D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pt-BR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Origem da anistia</a:t>
            </a:r>
            <a:r>
              <a:rPr lang="pt-B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em geral, um ato do legislativo (o perdão, destinado a crimes comuns, é um ato do executivo)</a:t>
            </a: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lphaLcParenR"/>
            </a:pPr>
            <a:r>
              <a:rPr lang="pt-B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anistia pode ser concedida antes de uma condenação</a:t>
            </a: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lphaLcParenR"/>
            </a:pPr>
            <a:r>
              <a:rPr lang="pt-B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perdão somente pode ser concedido depois da condenação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4524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934D92-E5D3-F9E7-4DE4-73B50CDE1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A9EE3D1-C001-CC0C-EE27-6132156D0A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pt-BR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Finalidade da anistia</a:t>
            </a:r>
            <a:r>
              <a:rPr lang="pt-B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fazer tábula rasa das violações cometidas no passado contra o Estado </a:t>
            </a:r>
          </a:p>
          <a:p>
            <a:pPr marL="0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pt-BR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Tipos de violação objeto de anistia</a:t>
            </a:r>
            <a:endParaRPr lang="pt-B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pt-B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violações de natureza militar: deserção, motim etc.</a:t>
            </a:r>
          </a:p>
          <a:p>
            <a:pPr marL="0" indent="0">
              <a:buNone/>
            </a:pPr>
            <a:r>
              <a:rPr lang="pt-BR" dirty="0" err="1">
                <a:effectLst/>
                <a:ea typeface="Calibri" panose="020F0502020204030204" pitchFamily="34" charset="0"/>
              </a:rPr>
              <a:t>b</a:t>
            </a:r>
            <a:r>
              <a:rPr lang="pt-BR" dirty="0">
                <a:effectLst/>
                <a:ea typeface="Calibri" panose="020F0502020204030204" pitchFamily="34" charset="0"/>
              </a:rPr>
              <a:t>) violações de natureza política: crime político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852832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24A207-5E46-8135-2391-FC768C47E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Crime político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2AF305B-A89A-C2C2-FD8C-FDA90C6F2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pt-BR" sz="3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Motivos para definir o crime político</a:t>
            </a:r>
            <a:endParaRPr lang="pt-BR" sz="3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pt-BR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crime político pode ser anistiado (o crime comum é perdoado)</a:t>
            </a:r>
          </a:p>
          <a:p>
            <a:pPr marL="342900" lvl="0" indent="-342900" algn="just">
              <a:lnSpc>
                <a:spcPct val="150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pt-BR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crime político pode impedir a extradição (no crime comum, a extradição é possível)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201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D2B99A-8F8C-DBD8-A8FF-A61EC4C58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74FB422-5A36-D236-F656-554D71034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pt-BR" sz="2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Definição de crime político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infrações contra a organização e funcionamento do Estado </a:t>
            </a:r>
          </a:p>
          <a:p>
            <a:pPr marL="449580" algn="just">
              <a:lnSpc>
                <a:spcPct val="150000"/>
              </a:lnSpc>
              <a:spcAft>
                <a:spcPts val="600"/>
              </a:spcAft>
            </a:pPr>
            <a:r>
              <a:rPr lang="pt-BR" sz="28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Excluídos dessa definição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infrações contra grupos sociais (p.ex.: ataque a minorias étnicas promovido por membros de outros grupos sociais, ou a maioria ou outra minoria étnica)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4930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3CF7F0-36D6-BA40-BAE8-9A465C908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732C97E-4A41-7249-A003-AC11BF8E4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/>
              <a:t>Objetivo da exposição:</a:t>
            </a:r>
            <a:r>
              <a:rPr lang="pt-BR" dirty="0"/>
              <a:t> mostrar a utilização do direito à justificativa na justiça de transição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20504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CD0438-4D69-FE22-6E7C-8F57209AD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5542036-E649-6F4A-4EFF-64BE7A665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pt-BR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Crime político</a:t>
            </a:r>
            <a:r>
              <a:rPr lang="pt-B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uma questão de perspectiva</a:t>
            </a:r>
          </a:p>
          <a:p>
            <a:pPr marL="342900" lvl="0" indent="-342900" algn="just">
              <a:lnSpc>
                <a:spcPct val="150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pt-B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sob a perspectiva de um Estado democrático: </a:t>
            </a:r>
          </a:p>
          <a:p>
            <a:pPr marL="742950" lvl="1" indent="-285750" algn="just">
              <a:lnSpc>
                <a:spcPct val="150000"/>
              </a:lnSpc>
              <a:spcAft>
                <a:spcPts val="600"/>
              </a:spcAft>
              <a:buFont typeface="Times New Roman" panose="02020603050405020304" pitchFamily="18" charset="0"/>
              <a:buChar char="•"/>
            </a:pPr>
            <a:r>
              <a:rPr lang="pt-BR" sz="28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crime político puro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ato regulamentado numa democracia, porém reprimido num regime autoritário (greve, manifestação do pensamento). Esse é o tipo de criminoso político que se procura beneficiar com a exceção da extradição: o jornalista, o escritor, o artista etc. </a:t>
            </a:r>
          </a:p>
          <a:p>
            <a:pPr marL="742950" lvl="1" indent="-285750" algn="just">
              <a:lnSpc>
                <a:spcPct val="150000"/>
              </a:lnSpc>
              <a:spcAft>
                <a:spcPts val="600"/>
              </a:spcAft>
              <a:buFont typeface="Times New Roman" panose="02020603050405020304" pitchFamily="18" charset="0"/>
              <a:buChar char="•"/>
            </a:pPr>
            <a:r>
              <a:rPr lang="pt-BR" sz="28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crime político misto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crime comum praticado com motivação política contra regime autoritário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939767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CC4AE2-917B-5719-4110-2BAB33F80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203B3AF-A5EE-DD0D-B3DA-26CEC0D75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ea typeface="Calibri" panose="020F0502020204030204" pitchFamily="34" charset="0"/>
              </a:rPr>
              <a:t>S</a:t>
            </a:r>
            <a:r>
              <a:rPr lang="pt-BR" dirty="0">
                <a:effectLst/>
                <a:ea typeface="Calibri" panose="020F0502020204030204" pitchFamily="34" charset="0"/>
              </a:rPr>
              <a:t>ob a perspectiva de um Estado autoritário: crime político é cometido contra Estados inimigos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339567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1737B2-A966-987B-E12B-64B7A1689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650921C-2311-200B-AF56-A3C433506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pt-BR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Desqualificação do crime político</a:t>
            </a:r>
            <a:endParaRPr lang="pt-B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pt-B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terrorismo</a:t>
            </a: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lphaLcParenR"/>
            </a:pPr>
            <a:r>
              <a:rPr lang="pt-B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crime comum com agravantes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0484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E4AE84-D567-391B-B582-57B69F2C1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Anistia no Brasil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BB712D9-65E9-950B-3C06-50BAE35FA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20980" indent="0" algn="just">
              <a:buNone/>
            </a:pPr>
            <a:r>
              <a:rPr lang="pt-BR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Art. 1º É concedida anistia a todos quantos, no período compreendido entre 02 de setembro de 1961 e 15 de agosto de 1979, cometeram </a:t>
            </a:r>
            <a:r>
              <a:rPr lang="pt-BR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crimes políticos ou conexo com estes</a:t>
            </a:r>
            <a:r>
              <a:rPr lang="pt-BR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crimes eleitorais, aos que tiveram seus direitos políticos suspensos e aos servidores da Administração Direta e Indireta, de fundações vinculadas ao poder público, aos Servidores dos Poderes Legislativo e Judiciário, aos Militares e aos dirigentes e representantes sindicais, punidos com fundamento em Atos Institucionais e Complementares </a:t>
            </a:r>
            <a:endParaRPr lang="pt-BR" dirty="0">
              <a:effectLst/>
              <a:ea typeface="Times New Roman" panose="02020603050405020304" pitchFamily="18" charset="0"/>
            </a:endParaRPr>
          </a:p>
          <a:p>
            <a:pPr marL="220980" indent="0" algn="just">
              <a:buNone/>
            </a:pPr>
            <a:r>
              <a:rPr lang="pt-BR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       § 1º - Consideram-se conexos, para efeito deste artigo, os crimes de qualquer natureza relacionados com crimes políticos ou praticados por motivação política.</a:t>
            </a:r>
            <a:endParaRPr lang="pt-BR" dirty="0">
              <a:effectLst/>
              <a:ea typeface="Times New Roman" panose="02020603050405020304" pitchFamily="18" charset="0"/>
            </a:endParaRPr>
          </a:p>
          <a:p>
            <a:pPr marL="220980" indent="0" algn="just">
              <a:buNone/>
            </a:pPr>
            <a:r>
              <a:rPr lang="pt-BR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       § 2º - Excetuam-se dos benefícios da anistia os que foram condenados pela prática de crimes de terrorismo, assalto, </a:t>
            </a:r>
            <a:r>
              <a:rPr lang="pt-BR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seqüestro</a:t>
            </a:r>
            <a:r>
              <a:rPr lang="pt-BR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e atentado pessoal.</a:t>
            </a:r>
            <a:endParaRPr lang="pt-BR" dirty="0">
              <a:effectLst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84065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D7074E-1E11-D12B-0570-62189BCF9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97DD1AD-A6BE-9E64-E797-D56658A12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50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pt-B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terá ela </a:t>
            </a:r>
            <a:r>
              <a:rPr lang="pt-BR" dirty="0">
                <a:ea typeface="Calibri" panose="020F0502020204030204" pitchFamily="34" charset="0"/>
                <a:cs typeface="Times New Roman" panose="02020603050405020304" pitchFamily="18" charset="0"/>
              </a:rPr>
              <a:t>incluído </a:t>
            </a:r>
            <a:r>
              <a:rPr lang="pt-B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APENAS as violações cometidas CONTRA o Estado?</a:t>
            </a: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lphaLcParenR"/>
            </a:pPr>
            <a:r>
              <a:rPr lang="pt-B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terá ela incluído TAMBÉM as violações cometidas PELO Estado?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446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4C9D2D-95BC-D134-9E6A-3652C30B9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7A74AC9-4ACF-F562-1306-AA71C77CF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pt-BR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Crime conexo com crime político</a:t>
            </a:r>
            <a:r>
              <a:rPr lang="pt-B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crime comum com finalidade política</a:t>
            </a:r>
          </a:p>
          <a:p>
            <a:pPr marL="342900" lvl="0" indent="-342900" algn="just">
              <a:lnSpc>
                <a:spcPct val="150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pt-B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apenas o cometido contra o Estado (p.ex.: roubo a banco para angariar fundos para financiar movimento subversivo)?</a:t>
            </a: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lphaLcParenR"/>
            </a:pPr>
            <a:r>
              <a:rPr lang="pt-B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também o cometido por agente do Estado (p.ex.: tortura contra militante político)?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61107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3B1F5C-2C11-1E2F-9F7C-4A96B0373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Punidos com fundamento em Atos Institucionais e Complementares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o ordenamento jurídico do regime militar</a:t>
            </a:r>
            <a:endParaRPr lang="pt-BR" sz="28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BAF6073-99B6-759D-B976-745878C94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pt-B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ordem jurídica híbrida: Constituição de 1946 e, depois, de 1967 e Atos Institucionais</a:t>
            </a:r>
          </a:p>
          <a:p>
            <a:pPr marL="342900" lvl="0" indent="-342900" algn="just">
              <a:lnSpc>
                <a:spcPct val="150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pt-B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Ato Institucional: norma fundacional do ordenamento jurídico ao lado da Constituição</a:t>
            </a:r>
          </a:p>
          <a:p>
            <a:pPr marL="742950" lvl="1" indent="-285750" algn="just">
              <a:lnSpc>
                <a:spcPct val="150000"/>
              </a:lnSpc>
              <a:spcAft>
                <a:spcPts val="600"/>
              </a:spcAft>
              <a:buFont typeface="Times New Roman" panose="02020603050405020304" pitchFamily="18" charset="0"/>
              <a:buChar char="•"/>
            </a:pP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Constituição: origem na Assembleia Constituinte</a:t>
            </a:r>
          </a:p>
          <a:p>
            <a:pPr marL="742950" lvl="1" indent="-285750" algn="just">
              <a:lnSpc>
                <a:spcPct val="150000"/>
              </a:lnSpc>
              <a:spcAft>
                <a:spcPts val="600"/>
              </a:spcAft>
              <a:buFont typeface="Times New Roman" panose="02020603050405020304" pitchFamily="18" charset="0"/>
              <a:buChar char="•"/>
            </a:pP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Atos Institucionais: </a:t>
            </a:r>
          </a:p>
          <a:p>
            <a:pPr marL="1143000" lvl="2" indent="-228600" algn="just">
              <a:lnSpc>
                <a:spcPct val="150000"/>
              </a:lnSpc>
              <a:spcAft>
                <a:spcPts val="600"/>
              </a:spcAft>
              <a:buFont typeface="+mj-lt"/>
              <a:buAutoNum type="romanLcPeriod"/>
            </a:pP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AI-1, de 9 de abril de 1964: origem no Comando Supremo da Revolução</a:t>
            </a:r>
          </a:p>
          <a:p>
            <a:pPr marL="1143000" lvl="2" indent="-228600" algn="just">
              <a:lnSpc>
                <a:spcPct val="150000"/>
              </a:lnSpc>
              <a:spcAft>
                <a:spcPts val="600"/>
              </a:spcAft>
              <a:buFont typeface="+mj-lt"/>
              <a:buAutoNum type="romanLcPeriod"/>
            </a:pP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AI-2 a AI-11, editado pelo Presidente da República</a:t>
            </a:r>
          </a:p>
          <a:p>
            <a:pPr marL="1143000" lvl="2" indent="-228600" algn="just">
              <a:lnSpc>
                <a:spcPct val="150000"/>
              </a:lnSpc>
              <a:spcAft>
                <a:spcPts val="600"/>
              </a:spcAft>
              <a:buFont typeface="+mj-lt"/>
              <a:buAutoNum type="romanLcPeriod"/>
            </a:pP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AI-12 a AI-17, editados pelos Ministros da Marinha, do Exército e da Aeronáutica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06666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9D8682-4619-329C-2D26-3D55B5ACE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Poderes conferidos pelos atos institucionais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35B2F9F-276B-4FB5-4B71-D54DBF9B6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1" indent="-285750" algn="just">
              <a:lnSpc>
                <a:spcPct val="150000"/>
              </a:lnSpc>
              <a:spcAft>
                <a:spcPts val="600"/>
              </a:spcAft>
              <a:buFont typeface="Times New Roman" panose="02020603050405020304" pitchFamily="18" charset="0"/>
              <a:buChar char="•"/>
            </a:pP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suspender as garantias constitucionais ou legais de vitaliciedade e estabilidade, </a:t>
            </a:r>
          </a:p>
          <a:p>
            <a:pPr marL="742950" lvl="1" indent="-285750" algn="just">
              <a:lnSpc>
                <a:spcPct val="150000"/>
              </a:lnSpc>
              <a:spcAft>
                <a:spcPts val="600"/>
              </a:spcAft>
              <a:buFont typeface="Times New Roman" panose="02020603050405020304" pitchFamily="18" charset="0"/>
              <a:buChar char="•"/>
            </a:pP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aposentar ou demitir, por  decreto presidencial, servidores federais, </a:t>
            </a:r>
          </a:p>
          <a:p>
            <a:pPr marL="742950" lvl="1" indent="-285750" algn="just">
              <a:lnSpc>
                <a:spcPct val="150000"/>
              </a:lnSpc>
              <a:spcAft>
                <a:spcPts val="600"/>
              </a:spcAft>
              <a:buFont typeface="Times New Roman" panose="02020603050405020304" pitchFamily="18" charset="0"/>
              <a:buChar char="•"/>
            </a:pP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excluir da apreciação judicial os atos que suspendessem direitos políticos, bem como as cassações de mandatos legislativos;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487755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8B7295-7FAB-E6FB-E50F-A9DBECF24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Intervenção direta na estrutura do judiciário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C2BA356-1F1D-AB8C-6E62-4C04CD4FD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  <a:buFont typeface="+mj-lt"/>
              <a:buAutoNum type="romanLcPeriod"/>
            </a:pPr>
            <a:r>
              <a:rPr lang="pt-BR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suspensão das garantias dos juízes de vitaliciedade, inamovibilidade e estabilidade; 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  <a:buFont typeface="+mj-lt"/>
              <a:buAutoNum type="romanLcPeriod"/>
            </a:pPr>
            <a:r>
              <a:rPr lang="pt-BR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aumentou-se o número de ministros do STF de 11 para 16; 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  <a:buFont typeface="+mj-lt"/>
              <a:buAutoNum type="romanLcPeriod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88637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E7133B-3BEC-923E-67CD-3A22F50F1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5F7E666-79BC-63DB-F81A-0AA855C02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pt-BR" sz="3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iii</a:t>
            </a:r>
            <a:r>
              <a:rPr lang="pt-BR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ampliou-se a competência da Justiça Militar sobre os civis, antes prevista “para a repressão de crimes contra a segurança externa do País ou as instituições militares”, aos “crimes contra a segurança nacional ou as instituições militares”; </a:t>
            </a:r>
          </a:p>
          <a:p>
            <a:pPr marL="0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pt-BR" sz="3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iv</a:t>
            </a:r>
            <a:r>
              <a:rPr lang="pt-BR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estabeleceu-se que a competência da justiça militar nesses crimes deveria prevalecer sobre qualquer outra estabelecida em leis ordinárias;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4920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61B169-8356-B24B-A7E9-4A831A687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C5CBE85-5889-8E41-BC5B-0DE5BEC628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/>
              <a:t>Justiça de transição: </a:t>
            </a:r>
            <a:r>
              <a:rPr lang="pt-BR" dirty="0"/>
              <a:t>justiça política feita na transição de uma ditadura para uma democracia ou de uma situação de guerra para uma situação de paz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6949485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D6D44-46EE-F88D-7B7C-C2FF29F14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559976F-2943-7C0C-737C-C72A50BB4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dirty="0">
                <a:effectLst/>
                <a:ea typeface="Calibri" panose="020F0502020204030204" pitchFamily="34" charset="0"/>
              </a:rPr>
              <a:t>v. impôs-se o prévio julgamento pelo Superior Tribunal Militar (STM) dos </a:t>
            </a:r>
            <a:r>
              <a:rPr lang="pt-BR" dirty="0" err="1">
                <a:effectLst/>
                <a:ea typeface="Calibri" panose="020F0502020204030204" pitchFamily="34" charset="0"/>
              </a:rPr>
              <a:t>HCs</a:t>
            </a:r>
            <a:r>
              <a:rPr lang="pt-BR" dirty="0">
                <a:effectLst/>
                <a:ea typeface="Calibri" panose="020F0502020204030204" pitchFamily="34" charset="0"/>
              </a:rPr>
              <a:t> impetrados pelos acusados desses crimes;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82776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0473D8-13E7-828D-7167-98F4AD527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597013F-63EC-F00A-7931-57CE61286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1" indent="-285750" algn="just">
              <a:lnSpc>
                <a:spcPct val="150000"/>
              </a:lnSpc>
              <a:spcAft>
                <a:spcPts val="600"/>
              </a:spcAft>
              <a:buFont typeface="Times New Roman" panose="02020603050405020304" pitchFamily="18" charset="0"/>
              <a:buChar char="•"/>
            </a:pP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estabeleceu eleição indireta para governadores</a:t>
            </a:r>
          </a:p>
          <a:p>
            <a:pPr marL="742950" lvl="1" indent="-285750" algn="just">
              <a:lnSpc>
                <a:spcPct val="150000"/>
              </a:lnSpc>
              <a:spcAft>
                <a:spcPts val="600"/>
              </a:spcAft>
              <a:buFont typeface="Times New Roman" panose="02020603050405020304" pitchFamily="18" charset="0"/>
              <a:buChar char="•"/>
            </a:pP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promulgação da constituição de 1967</a:t>
            </a:r>
          </a:p>
          <a:p>
            <a:pPr marL="742950" lvl="1" indent="-285750" algn="just">
              <a:lnSpc>
                <a:spcPct val="150000"/>
              </a:lnSpc>
              <a:spcAft>
                <a:spcPts val="600"/>
              </a:spcAft>
              <a:buFont typeface="Times New Roman" panose="02020603050405020304" pitchFamily="18" charset="0"/>
              <a:buChar char="•"/>
            </a:pP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poder do PR de decretar recesso do Congresso </a:t>
            </a:r>
          </a:p>
          <a:p>
            <a:pPr marL="742950" lvl="1" indent="-285750" algn="just">
              <a:lnSpc>
                <a:spcPct val="150000"/>
              </a:lnSpc>
              <a:spcAft>
                <a:spcPts val="600"/>
              </a:spcAft>
              <a:buFont typeface="Times New Roman" panose="02020603050405020304" pitchFamily="18" charset="0"/>
              <a:buChar char="•"/>
            </a:pP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poder do PR de decretar intervenção nos Estados e Municípios</a:t>
            </a:r>
          </a:p>
          <a:p>
            <a:pPr marL="742950" lvl="1" indent="-285750" algn="just">
              <a:lnSpc>
                <a:spcPct val="150000"/>
              </a:lnSpc>
              <a:spcAft>
                <a:spcPts val="600"/>
              </a:spcAft>
              <a:buFont typeface="Times New Roman" panose="02020603050405020304" pitchFamily="18" charset="0"/>
              <a:buChar char="•"/>
            </a:pP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poder de suspender direitos políticos de qualquer cidadão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54815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8C273E-B186-A369-1D40-F7A08B5C8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E881CDD-B12B-23AE-8112-C1383584B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pt-BR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Por que a lei de anistia não abarca os agentes do Estado?</a:t>
            </a:r>
            <a:endParaRPr lang="pt-B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t-B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eles não foram punidos com base em atos institucionais</a:t>
            </a:r>
          </a:p>
          <a:p>
            <a:pPr marL="342900" lvl="0" indent="-342900" algn="just">
              <a:lnSpc>
                <a:spcPct val="150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pt-B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eles não foram sequer objeto de investigação policial, menos ainda de inquérito, denúncia ou julgamento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844086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156254-3B35-6AFE-5064-34A201276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Corte Interamericana de Direitos Humanos: precedente estabelecido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4212E65-6FDC-2D01-EEE1-D519E8740D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Corte [...] considera que são inadmissíveis as disposições sobre anistia, as disposições sobre prescrição e sobre o estabelecimento de excludentes de responsabilidade que pretendam impedir a investigação e a sanção dos responsáveis pelas violações graves dos direitos humanos, tais como a tortura, as execuções sumárias, extralegais ou arbitrárias e os desaparecimentos forçados, todos proibidos por violarem direitos inderrogáveis, reconhecidos pelo direito internacional dos direitos humanos.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57451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8FDE7A-874A-5D25-8F13-979C2D9E4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D54BEA-36EA-31D7-B4CC-DAEE6091E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0" indent="-342900" algn="just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pt-BR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Argumentos utilizados para fundamentar o precedente: </a:t>
            </a:r>
            <a:endParaRPr lang="pt-B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pt-BR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Lei de anistia incompatível com a convenção:</a:t>
            </a:r>
            <a:endParaRPr lang="pt-B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20000"/>
              </a:lnSpc>
              <a:spcAft>
                <a:spcPts val="1000"/>
              </a:spcAft>
            </a:pPr>
            <a:r>
              <a:rPr lang="pt-BR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lei de anistia impede a investigação, julgamento e punição daqueles responsáveis por violações de direitos fundamentais</a:t>
            </a:r>
          </a:p>
          <a:p>
            <a:pPr lvl="1" algn="just">
              <a:lnSpc>
                <a:spcPct val="120000"/>
              </a:lnSpc>
              <a:spcAft>
                <a:spcPts val="1000"/>
              </a:spcAft>
            </a:pPr>
            <a:r>
              <a:rPr lang="pt-BR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convenção americana de direitos humanos que impõe a obrigação de investigar, processar e punir esses violadores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393067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3254BF-8055-1F03-2B2B-F4F24B54D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Dispositivos violados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1012E12-5A7C-3325-413C-171C5A70F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20000"/>
              </a:lnSpc>
              <a:spcAft>
                <a:spcPts val="1000"/>
              </a:spcAft>
              <a:buFont typeface="+mj-lt"/>
              <a:buAutoNum type="romanLcPeriod"/>
            </a:pPr>
            <a:r>
              <a:rPr lang="pt-B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artigo 4 (direito à vida), </a:t>
            </a:r>
          </a:p>
          <a:p>
            <a:pPr marL="342900" lvl="0" indent="-342900" algn="just">
              <a:lnSpc>
                <a:spcPct val="120000"/>
              </a:lnSpc>
              <a:spcAft>
                <a:spcPts val="1000"/>
              </a:spcAft>
              <a:buFont typeface="+mj-lt"/>
              <a:buAutoNum type="romanLcPeriod"/>
            </a:pPr>
            <a:r>
              <a:rPr lang="pt-B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artigo 5 (direito à integridade pessoal)</a:t>
            </a:r>
          </a:p>
          <a:p>
            <a:pPr marL="342900" lvl="0" indent="-342900" algn="just">
              <a:lnSpc>
                <a:spcPct val="120000"/>
              </a:lnSpc>
              <a:spcAft>
                <a:spcPts val="1000"/>
              </a:spcAft>
              <a:buFont typeface="+mj-lt"/>
              <a:buAutoNum type="romanLcPeriod"/>
            </a:pPr>
            <a:r>
              <a:rPr lang="pt-B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artigo 8 (direito a garantias judiciais)</a:t>
            </a:r>
          </a:p>
          <a:p>
            <a:pPr marL="342900" lvl="0" indent="-342900" algn="just">
              <a:lnSpc>
                <a:spcPct val="120000"/>
              </a:lnSpc>
              <a:spcAft>
                <a:spcPts val="1000"/>
              </a:spcAft>
              <a:buFont typeface="+mj-lt"/>
              <a:buAutoNum type="romanLcPeriod"/>
            </a:pPr>
            <a:r>
              <a:rPr lang="pt-B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artigo 25 (direito à proteção judicial)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94241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551492-5808-4996-8A67-943095E2F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729CB61-C2A1-E343-2FD8-09924785E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pt-BR" b="1" i="1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Em resumo</a:t>
            </a:r>
            <a:r>
              <a:rPr lang="pt-B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a lei de anistia viola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t-B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direito à verdade, que não poderá ser conhecida, se as investigações forem proibidas,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t-B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direito à justiça, que não poderá ser feita, se a persecução penal for igualmente proibida,</a:t>
            </a:r>
          </a:p>
          <a:p>
            <a:pPr marL="342900" lvl="0" indent="-342900" algn="just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pt-B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dever consagrado no artigo 2, no sentido de adequar o direito interno aos dispositivos da Convenção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826581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4479AD-1DB3-09EC-9496-753411CC2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Fundamentos para revogar a lei de anistia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5F8613B-6947-8079-9B17-CE84F1F34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Font typeface="+mj-lt"/>
              <a:buAutoNum type="alphaLcParenR"/>
            </a:pPr>
            <a:r>
              <a:rPr lang="pt-BR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t-BR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or impedir a identificação dos indivíduos responsáveis pelas violações de direitos humanos, </a:t>
            </a: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Font typeface="+mj-lt"/>
              <a:buAutoNum type="alphaLcParenR"/>
            </a:pPr>
            <a:r>
              <a:rPr lang="pt-BR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por obstaculizar a investigação e o acesso à justiça e </a:t>
            </a: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Font typeface="+mj-lt"/>
              <a:buAutoNum type="alphaLcParenR"/>
            </a:pPr>
            <a:r>
              <a:rPr lang="pt-BR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por impedir que vítimas e seus familiares conheçam a verdade e recebam a devida reparação, </a:t>
            </a:r>
          </a:p>
          <a:p>
            <a:pPr marL="342900" lvl="0" indent="-342900" algn="just">
              <a:lnSpc>
                <a:spcPct val="150000"/>
              </a:lnSpc>
              <a:spcAft>
                <a:spcPts val="600"/>
              </a:spcAft>
              <a:buClr>
                <a:srgbClr val="000000"/>
              </a:buClr>
              <a:buFont typeface="+mj-lt"/>
              <a:buAutoNum type="alphaLcParenR"/>
            </a:pPr>
            <a:r>
              <a:rPr lang="pt-BR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por permitir que pessoas fiquem privadas da proteção judicial e do direito a um recurso eficaz, as leis de anistia violam a Convenção, e devem portanto ser revogadas.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17046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EB5603-859F-9D53-B4CC-34AC87CC8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7C6BDC7-8CEE-4A38-AE3B-513D03D0DC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pt-BR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Consolidação jurisprudencial da </a:t>
            </a:r>
            <a:r>
              <a:rPr lang="pt-BR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CtIDH</a:t>
            </a:r>
            <a:endParaRPr lang="pt-BR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romanLcPeriod"/>
            </a:pPr>
            <a:r>
              <a:rPr lang="pt-B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dever de investigar, processar e punir faz parte das reparações a que têm direito a vítima ou seus familiares; </a:t>
            </a:r>
          </a:p>
          <a:p>
            <a:pPr marL="342900" lvl="0" indent="-342900" algn="just">
              <a:lnSpc>
                <a:spcPct val="150000"/>
              </a:lnSpc>
              <a:spcAft>
                <a:spcPts val="600"/>
              </a:spcAft>
              <a:buFont typeface="+mj-lt"/>
              <a:buAutoNum type="romanLcPeriod"/>
            </a:pPr>
            <a:r>
              <a:rPr lang="pt-B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não bastam apenas comissões da verdade e indenizações para as vítimas ou suas famílias, pois o padrão consolidado exige também o devido processo legal e o cumprimento das penas condenatórias. 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31716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58943D-3B7B-F55C-89B8-638D7B282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A lei de anistia e o STF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BE186D-B4A0-FB84-77C2-1250A82D2B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>
                <a:effectLst/>
                <a:ea typeface="Calibri" panose="020F0502020204030204" pitchFamily="34" charset="0"/>
              </a:rPr>
              <a:t>Perante a </a:t>
            </a:r>
            <a:r>
              <a:rPr lang="pt-BR" dirty="0" err="1">
                <a:effectLst/>
                <a:ea typeface="Calibri" panose="020F0502020204030204" pitchFamily="34" charset="0"/>
              </a:rPr>
              <a:t>CtIDH</a:t>
            </a:r>
            <a:r>
              <a:rPr lang="pt-BR" dirty="0">
                <a:effectLst/>
                <a:ea typeface="Calibri" panose="020F0502020204030204" pitchFamily="34" charset="0"/>
              </a:rPr>
              <a:t>, o</a:t>
            </a:r>
            <a:r>
              <a:rPr lang="pt-PT" dirty="0">
                <a:effectLst/>
                <a:ea typeface="Calibri" panose="020F0502020204030204" pitchFamily="34" charset="0"/>
              </a:rPr>
              <a:t> Brasil assumiu a responsabilidade pelas ações de seus agentes, mas afirmou ao mesmo tempo que a investigação e punição dos responsáveis pelo desaparecimento forçado das vítimas era impossível devido à lei de anistia. Para defender a validade dessa lei, o Brasil, seguindo um padrão ascendente de justificativa, fez uma argumentação pragmática, afirmando que o Tribunal deveria considerar a sensibilidade da transição política, o momento em que a lei foi promulgada e seu significado no processo de conciliação nacional então em curso. Este argumento político não levou em consideração quaisquer problemas potenciais relacionados com a compatibilidade desta lei e da Convenção.</a:t>
            </a:r>
            <a:r>
              <a:rPr lang="pt-BR" dirty="0">
                <a:effectLst/>
              </a:rPr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33830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AC7E26-263B-FE48-B7DD-01E4AF174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Conteúdo da justiça de transição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E572A00-A2F3-6546-ADB2-E7910C25A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/>
              <a:t>Medidas judiciais e extrajudiciais relativas </a:t>
            </a:r>
          </a:p>
          <a:p>
            <a:pPr lvl="0"/>
            <a:r>
              <a:rPr lang="pt-BR" dirty="0"/>
              <a:t>aos direitos do acusado</a:t>
            </a:r>
          </a:p>
          <a:p>
            <a:pPr lvl="0"/>
            <a:r>
              <a:rPr lang="pt-BR" dirty="0"/>
              <a:t>aos interesses da vítima</a:t>
            </a:r>
          </a:p>
          <a:p>
            <a:pPr lvl="0"/>
            <a:r>
              <a:rPr lang="pt-BR" dirty="0"/>
              <a:t>bem-estar da sociedade no longo prazo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840557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032D38-E44D-55C2-C2F3-8150F267B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6CCF74D-CE8B-2E11-2372-82CEB0554C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PT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Além de legislativo e executivo brasileiros não poderem, por motivos políticos, revogar a lei de anistia, ainda em vigor, o Supremo Tribunal Federal, em ação na qual foi solicitada a interpretação daquele diploma, considerou apenas sua conformidade com a constituição nacional e a situação política, declarando que “'a Lei de Anistia representou, na época, um passo necessário no processo de reconciliação e redemocratização do país' e que 'não foi uma </a:t>
            </a:r>
            <a:r>
              <a:rPr lang="pt-PT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auto-anistia</a:t>
            </a:r>
            <a:r>
              <a:rPr lang="pt-PT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’”. Ignorou a incompatibilidade da lei com a Convenção.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57809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A9CDC7-F9DD-1944-ACE0-96EA2952D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Objetivos da justiça de transição: paz e justiça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AFC6B49-E4C3-E548-9F81-43B09CAA7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pt-BR" b="1" dirty="0"/>
              <a:t>Paz </a:t>
            </a:r>
            <a:r>
              <a:rPr lang="pt-BR" dirty="0"/>
              <a:t>com os responsáveis pelo regime anterior (ou com o inimigo anterior)</a:t>
            </a:r>
          </a:p>
          <a:p>
            <a:pPr marL="0" lvl="0" indent="0">
              <a:buNone/>
            </a:pPr>
            <a:r>
              <a:rPr lang="pt-BR" b="1" dirty="0"/>
              <a:t>Justiça</a:t>
            </a:r>
            <a:endParaRPr lang="pt-BR" dirty="0"/>
          </a:p>
          <a:p>
            <a:pPr lvl="2"/>
            <a:r>
              <a:rPr lang="pt-BR" sz="2800" dirty="0"/>
              <a:t>direito à verdade (à justificação)</a:t>
            </a:r>
          </a:p>
          <a:p>
            <a:pPr lvl="2"/>
            <a:r>
              <a:rPr lang="pt-BR" sz="2800" dirty="0"/>
              <a:t>direito à reparação </a:t>
            </a:r>
          </a:p>
          <a:p>
            <a:pPr lvl="2"/>
            <a:r>
              <a:rPr lang="pt-BR" sz="2800" dirty="0"/>
              <a:t>punição e/ou anistia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25162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8033C8-8EA0-0D4E-B52D-D21DBCADF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Direito à verdade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944480E-613B-0D4B-800A-BA306C2E7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just">
              <a:buNone/>
            </a:pPr>
            <a:r>
              <a:rPr lang="pt-BR" b="1" dirty="0"/>
              <a:t>Fundamento do direito à verdade</a:t>
            </a:r>
            <a:r>
              <a:rPr lang="pt-BR" dirty="0"/>
              <a:t>: a existência de uma comunidade ética, em cuja visão de mundo: </a:t>
            </a:r>
          </a:p>
          <a:p>
            <a:pPr lvl="1" algn="just"/>
            <a:r>
              <a:rPr lang="pt-BR" dirty="0"/>
              <a:t>elege-se a verdade como valor essencial </a:t>
            </a:r>
          </a:p>
          <a:p>
            <a:pPr lvl="1" algn="just"/>
            <a:r>
              <a:rPr lang="pt-BR" dirty="0"/>
              <a:t>existe um dever de se dizer a verdade, e um direito de que ela seja dita</a:t>
            </a:r>
          </a:p>
          <a:p>
            <a:pPr lvl="1" algn="just"/>
            <a:r>
              <a:rPr lang="pt-BR" dirty="0"/>
              <a:t>não se admite uma cláusula que autorize a mentira: nenhum dos contratantes está autorizado a mentir. Ao contrário, espera-se que todos digam a verdade</a:t>
            </a:r>
          </a:p>
          <a:p>
            <a:pPr lvl="1" algn="just"/>
            <a:r>
              <a:rPr lang="pt-BR" dirty="0"/>
              <a:t>o conhecimento da verdade pode trazer tranquilidade para as famílias das vítimas </a:t>
            </a:r>
          </a:p>
          <a:p>
            <a:pPr lvl="1" algn="just"/>
            <a:r>
              <a:rPr lang="pt-BR" dirty="0"/>
              <a:t>a verdade permite identificar violadores e responsabilizá-los moral, política e criminalmente</a:t>
            </a:r>
          </a:p>
          <a:p>
            <a:pPr lvl="1" algn="just"/>
            <a:r>
              <a:rPr lang="pt-BR" dirty="0"/>
              <a:t>a verdade desempenha uma função política, ao revelar para a opinião pública os custos do passado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98133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0437F-A51E-B847-A388-E9CFFCDDC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46CB5AE-8612-A04E-AEC6-6135E35CE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pt-BR" b="1" dirty="0"/>
              <a:t>Apuração da verdade: </a:t>
            </a:r>
            <a:endParaRPr lang="pt-BR" dirty="0"/>
          </a:p>
          <a:p>
            <a:pPr lvl="1"/>
            <a:r>
              <a:rPr lang="pt-BR" dirty="0"/>
              <a:t>o que aconteceu? Descrição</a:t>
            </a:r>
          </a:p>
          <a:p>
            <a:pPr lvl="1"/>
            <a:r>
              <a:rPr lang="pt-BR" dirty="0"/>
              <a:t>como aconteceu? Explicação</a:t>
            </a:r>
          </a:p>
          <a:p>
            <a:pPr lvl="1"/>
            <a:r>
              <a:rPr lang="pt-BR" dirty="0"/>
              <a:t>por que aconteceu? Justificação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48535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9B4F2F-D03B-1C41-A069-18802F1D9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Tipos de verdade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089AF3-7CFC-5B4F-80C8-0DCD279AA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/>
              <a:t>Esfera política</a:t>
            </a:r>
            <a:r>
              <a:rPr lang="pt-BR" dirty="0"/>
              <a:t>: busca-se a verdade nos centros de tortura, nos prédios públicos, no funcionalismo, nos depoimentos de vítimas e testemunhas e nas confissões das autoridades responsáveis. </a:t>
            </a:r>
          </a:p>
        </p:txBody>
      </p:sp>
    </p:spTree>
    <p:extLst>
      <p:ext uri="{BB962C8B-B14F-4D97-AF65-F5344CB8AC3E}">
        <p14:creationId xmlns:p14="http://schemas.microsoft.com/office/powerpoint/2010/main" val="2403012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5ECAAD-64FA-6849-A324-8AE5FF491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B357343-3C9A-9341-BC2B-1F558E37C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b="1" dirty="0"/>
              <a:t>Esfera econômica</a:t>
            </a:r>
            <a:r>
              <a:rPr lang="pt-BR" dirty="0"/>
              <a:t>: busca-se a verdade no financiamento do aparelho repressivo, corrupção. Num regime autoritário, a ausência de empresas de comunicação independentes para fazer o controle público e os limites impostos aos órgãos estatais de fiscalização estimulam o desenvolvimento de uma cultura de corrupção, que se estende de doleiros que operam impunemente no câmbio paralelo aos grandes fraudadores de licitação, lavadores de dinheiro e sonegadores de impostos. </a:t>
            </a:r>
          </a:p>
        </p:txBody>
      </p:sp>
    </p:spTree>
    <p:extLst>
      <p:ext uri="{BB962C8B-B14F-4D97-AF65-F5344CB8AC3E}">
        <p14:creationId xmlns:p14="http://schemas.microsoft.com/office/powerpoint/2010/main" val="42139119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837</TotalTime>
  <Words>2148</Words>
  <Application>Microsoft Macintosh PowerPoint</Application>
  <PresentationFormat>Widescreen</PresentationFormat>
  <Paragraphs>126</Paragraphs>
  <Slides>40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40</vt:i4>
      </vt:variant>
    </vt:vector>
  </HeadingPairs>
  <TitlesOfParts>
    <vt:vector size="45" baseType="lpstr">
      <vt:lpstr>Arial</vt:lpstr>
      <vt:lpstr>Calibri</vt:lpstr>
      <vt:lpstr>Calibri Light</vt:lpstr>
      <vt:lpstr>Times New Roman</vt:lpstr>
      <vt:lpstr>Tema do Office</vt:lpstr>
      <vt:lpstr>Justiça de transição e o direito à justificativa</vt:lpstr>
      <vt:lpstr>Apresentação do PowerPoint</vt:lpstr>
      <vt:lpstr>Apresentação do PowerPoint</vt:lpstr>
      <vt:lpstr>Conteúdo da justiça de transição</vt:lpstr>
      <vt:lpstr>Objetivos da justiça de transição: paz e justiça</vt:lpstr>
      <vt:lpstr>Direito à verdade</vt:lpstr>
      <vt:lpstr>Apresentação do PowerPoint</vt:lpstr>
      <vt:lpstr>Tipos de verdade</vt:lpstr>
      <vt:lpstr>Apresentação do PowerPoint</vt:lpstr>
      <vt:lpstr>Apresentação do PowerPoint</vt:lpstr>
      <vt:lpstr>Apresentação do PowerPoint</vt:lpstr>
      <vt:lpstr>O Brasil, a lei de anistia e a CtIDH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Crime político</vt:lpstr>
      <vt:lpstr>Apresentação do PowerPoint</vt:lpstr>
      <vt:lpstr>Apresentação do PowerPoint</vt:lpstr>
      <vt:lpstr>Apresentação do PowerPoint</vt:lpstr>
      <vt:lpstr>Apresentação do PowerPoint</vt:lpstr>
      <vt:lpstr>Anistia no Brasil</vt:lpstr>
      <vt:lpstr>Apresentação do PowerPoint</vt:lpstr>
      <vt:lpstr>Apresentação do PowerPoint</vt:lpstr>
      <vt:lpstr>Punidos com fundamento em Atos Institucionais e Complementares: o ordenamento jurídico do regime militar</vt:lpstr>
      <vt:lpstr>Poderes conferidos pelos atos institucionais</vt:lpstr>
      <vt:lpstr>Intervenção direta na estrutura do judiciário</vt:lpstr>
      <vt:lpstr>Apresentação do PowerPoint</vt:lpstr>
      <vt:lpstr>Apresentação do PowerPoint</vt:lpstr>
      <vt:lpstr>Apresentação do PowerPoint</vt:lpstr>
      <vt:lpstr>Apresentação do PowerPoint</vt:lpstr>
      <vt:lpstr>Corte Interamericana de Direitos Humanos: precedente estabelecido</vt:lpstr>
      <vt:lpstr>Apresentação do PowerPoint</vt:lpstr>
      <vt:lpstr>Dispositivos violados</vt:lpstr>
      <vt:lpstr>Apresentação do PowerPoint</vt:lpstr>
      <vt:lpstr>Fundamentos para revogar a lei de anistia</vt:lpstr>
      <vt:lpstr>Apresentação do PowerPoint</vt:lpstr>
      <vt:lpstr>A lei de anistia e o STF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Justiça de transição e o direito à justificativa</dc:title>
  <dc:creator>Geraldo Miniuci</dc:creator>
  <cp:lastModifiedBy>Geraldo Miniuci</cp:lastModifiedBy>
  <cp:revision>25</cp:revision>
  <dcterms:created xsi:type="dcterms:W3CDTF">2020-09-15T19:04:19Z</dcterms:created>
  <dcterms:modified xsi:type="dcterms:W3CDTF">2023-08-10T17:26:49Z</dcterms:modified>
</cp:coreProperties>
</file>