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3" r:id="rId8"/>
    <p:sldId id="260" r:id="rId9"/>
    <p:sldId id="264" r:id="rId10"/>
    <p:sldId id="265" r:id="rId11"/>
    <p:sldId id="266" r:id="rId12"/>
    <p:sldId id="273" r:id="rId13"/>
    <p:sldId id="274" r:id="rId14"/>
    <p:sldId id="275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9" r:id="rId25"/>
    <p:sldId id="290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3" r:id="rId37"/>
    <p:sldId id="306" r:id="rId38"/>
    <p:sldId id="302" r:id="rId39"/>
    <p:sldId id="291" r:id="rId40"/>
    <p:sldId id="307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C7A2A-C36E-1549-B32B-A20E374EC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973B30-F3AE-A84E-BE20-90795A4DB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C3E373-2B63-6D4C-9235-57AC8ED3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41E373-8214-714C-B79D-17A36A17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9E1384-102E-4841-9308-815F5AEC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50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DC4D6-1F8E-4640-87BD-61B81CC0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11990A-4FE9-A641-BE5B-94463C82E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8346D3-739A-144C-A49E-B8ECCE417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18A5AA-C576-5D48-9E4D-D2CB0CEB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B14166-76BB-5B42-850A-CFD640F9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40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BFDC0E-A90C-4544-9778-C56925988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4426A6-3EA3-804F-AD2A-05882849D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2A9688-D9F2-CC4F-BBA0-CF8D2074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DCFB31-C55D-FB47-B24E-0922B35CD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0B9AE2-D93B-8B47-921D-21F5835F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B8C40-8548-5847-9AE3-3311E638E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AD75FA-C4A6-F34B-8BDC-6AB6CEAC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FF97AE-13F1-6848-8AB0-B906A2645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E09833-E421-DD45-A519-7C13B71E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C9D768-50D5-F04E-9622-E004A91D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25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2B1BB-AF44-9540-959E-8F98E942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199205-67D4-4F4B-A711-B90FD02AB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175B2F-A2ED-354F-8E5E-0AF8ACC7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B0F5FC-4C2F-0F4A-8B15-91D5EF75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45EE94-AB92-9242-871F-FA3C426A9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75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450DB-E49F-1449-BD87-F7BA2C0A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D84E8B-AE16-8848-9ABD-2A7A07C58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ED62C9-850E-044B-8283-10BE5BB08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6A46C7-D48A-464D-8B86-23E78DDE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7100CF-782A-3C48-9D94-A81AF99E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07A9CE-067B-CA4B-909E-5C4FF850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68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298CF-04B4-074A-BFA9-DEFA0031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CE7F32-1C93-0941-B7CA-CD6FBD1FE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F633C0-1C87-894D-BED4-9F853AD95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B030419-D5E6-CE43-A4E1-DA4C1A02C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5E39A01-A8E3-4E46-A63C-D8FD41E13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2E002C-1ECB-DC49-88F0-7503DB20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27C8AD5-7DE5-4745-8E18-DEBF644B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14F29DD-CF1D-9840-9A70-5D240124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15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4CCA1-C21A-2348-AA3E-4A76A129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D1C71F-460F-0E44-AF0A-2C4C3522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4B4A24-647D-1F48-B4FC-BCB9D45B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B72A1B5-BB23-7D43-B4DC-042819E6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142E432-22EA-B148-AB54-2F25466A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4301ACA-BC95-CD44-A7FD-B279CBDD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030BDB-DD88-404F-B394-3D4599FF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96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A7842-DA77-7741-981F-B25267A5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5148A4-9943-8649-AD67-6B963EA2B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7719F6-CB48-9041-BFC2-6C0D1EC70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3F139F-FBC7-5443-A018-26F8D75E3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23C98C-50FA-3345-A127-9E7AB75A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90E7F1-9635-2A43-9850-CB54CF13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05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DDCF0-B295-604B-90DA-A6B6CF48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52CDD95-2524-9A43-810D-639979C6B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5FF34C-00D8-EF4C-A69B-F79B9CF85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E7DFC6-FB9E-7940-8337-17EF15EFB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AACD0D-BB37-284D-B738-4A4045AC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4D8E0B-1FD8-0540-8A46-6CF29874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11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AD72325-CFF9-3148-BA13-ADF1C45DD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CFA865-AE83-0B4B-8C62-9C8BE0C87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57CA4F-FF6E-6843-869A-48188F6C7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82FE-BAF2-674F-91B1-4407B90E229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29D322-4E60-3446-A2AB-18931AEA4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1BF4D8-21F1-954A-BDD7-2EC6803BC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CE92-FE88-8445-BB1D-B92CF6247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07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7BF8A-9620-F242-8B0A-8496A42A9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Justiça de transição e o direito à justificativa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297639-828F-404F-99D9-7C7B1E0BBC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332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BF911-7044-9741-A189-74DB9C475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5E183F-7C37-D84C-9C7C-AD9863CE0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Esfera social</a:t>
            </a:r>
            <a:r>
              <a:rPr lang="pt-BR" dirty="0"/>
              <a:t>: grupo que se alia ao poder autoritário. O apoio de setores da sociedade não significa apenas o fortalecimento político do regime, mas também a revitalização dos valores daqueles grupos. No Brasil, por exemplo, os setores que, evocando a família, Deus e a liberdade, apoiaram o movimento militar de 1964, fortaleceram os valores tradicionais de uma sociedade que até hoje se mostra cristã em sua fé religiosa e violenta nas agressões contra mulheres e homossexuais. Em outras palavras, a subida dos militares ao poder reforçou a repressão numa sociedade onde já não era muito fácil ser mulher, negro, homossexual, desquitada ou simplesmente diferente. </a:t>
            </a:r>
          </a:p>
        </p:txBody>
      </p:sp>
    </p:spTree>
    <p:extLst>
      <p:ext uri="{BB962C8B-B14F-4D97-AF65-F5344CB8AC3E}">
        <p14:creationId xmlns:p14="http://schemas.microsoft.com/office/powerpoint/2010/main" val="83652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433FB-7622-B84E-A888-3D9DB310E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86767E-B435-6B4D-B9EB-93523DB47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Em geral, as verdades existentes no plano econômico e no social são tratadas marginalmente, quando não são sumariamente ignoradas pela justiça de transição </a:t>
            </a:r>
          </a:p>
        </p:txBody>
      </p:sp>
    </p:spTree>
    <p:extLst>
      <p:ext uri="{BB962C8B-B14F-4D97-AF65-F5344CB8AC3E}">
        <p14:creationId xmlns:p14="http://schemas.microsoft.com/office/powerpoint/2010/main" val="128164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EED0B-6E45-7830-7331-9A911021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 Brasil, a lei de anistia e a </a:t>
            </a:r>
            <a:r>
              <a:rPr lang="pt-BR" b="1" dirty="0" err="1"/>
              <a:t>CtIDH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0D4CEB-3F71-ECFA-9348-6835323F5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Significado da anistia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esquecimento (do grego </a:t>
            </a:r>
            <a:r>
              <a:rPr lang="pt-BR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amnestia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pt-BR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amnesis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Dois tipos de anistia: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anistia absoluta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(enfoque restrito): proibida pelo direito internacional (p.ex.: decreto chileno 2191, de abril de 1978, que dava anistia para todos os crimes cometidos entre 11 de setembro de 1973 e 10 de março de 1978).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1937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D2DE6-45DB-F7E7-6125-D6CC14AB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BAC0A5-E587-C93F-A6D8-72DAB4C0E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5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2.2. anistia condicionada</a:t>
            </a:r>
            <a:r>
              <a:rPr lang="pt-BR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(enfoque flexível): o benefício é condicionado à realização de determinadas condições</a:t>
            </a:r>
          </a:p>
          <a:p>
            <a:pPr marL="1143000" lvl="2" indent="-228600" algn="just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deposição de armas</a:t>
            </a:r>
          </a:p>
          <a:p>
            <a:pPr marL="1143000" lvl="2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pt-BR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satisfazer os reclamos das vítimas, com a revelação completa dos fatos, o reconhecimento da responsabilidade etc.</a:t>
            </a:r>
          </a:p>
          <a:p>
            <a:pPr marL="1143000" lvl="2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pt-BR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legitimidade do processo de criação da anistia: quanto maior a participação cidadã, quanto mais transparente o processo, maior será a legitimidade da anistia. </a:t>
            </a:r>
          </a:p>
          <a:p>
            <a:pPr marL="1143000" lvl="2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pt-BR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legitimidade do procedimento para selecionar os beneficiários da anistia</a:t>
            </a:r>
          </a:p>
          <a:p>
            <a:pPr marL="0" indent="0" algn="just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8934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9D7D4-E4A0-3959-0444-18FCAA8CD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35304C-3815-F7F7-50C4-9C170DFDF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África do Sul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Uma anistia individual pôde ser concedida, a pedido, por um comitê de anistia, desde que realizado um processo que exponha o solicitante a um escrutínio público. O solicitante deveria revelar todos os fatos cometidos e que esses feitos poderiam ser considerados delitos políticos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903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EE2C7-1A60-C1A0-94EE-C50D547D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EF6123-3C78-C49B-FFC3-AC070D8C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se tudo puder ser anistiado, teremos impunidade; se nada puder ser anistiado, não teremos a paz social. Será preciso encontrar um núcleo duro de delitos que não podem ser suscetíveis de anistia: </a:t>
            </a:r>
          </a:p>
          <a:p>
            <a:pPr marL="742950" lvl="1" indent="-285750" algn="just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um Estado tem o dever de perseguir certos crimes, não se pode admitir que seus perpetradores se eximam de castigo. </a:t>
            </a:r>
          </a:p>
          <a:p>
            <a:pPr marL="742950" lvl="1" indent="-2857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Crimes que o Estado deve reprimir: genocídio, crimes contra a humanidade, crimes de guerra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5849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BD1C7-8AC9-789A-C6F0-BF6BE605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F0B5A5-DF0A-A656-5F92-279C2002D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Origem da anistia</a:t>
            </a: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em geral, um ato do legislativo (o perdão, destinado a crimes comuns, é um ato do executivo)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anistia pode ser concedida antes de uma condenação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perdão somente pode ser concedido depois da condenação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452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34D92-E5D3-F9E7-4DE4-73B50CDE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9EE3D1-C001-CC0C-EE27-6132156D0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Finalidade da anistia</a:t>
            </a: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fazer tábula rasa das violações cometidas no passado contra o Estado </a:t>
            </a: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Tipos de violação objeto de anistia</a:t>
            </a:r>
            <a:endParaRPr lang="pt-B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violações de natureza militar: deserção, motim etc.</a:t>
            </a:r>
          </a:p>
          <a:p>
            <a:pPr marL="0" indent="0">
              <a:buNone/>
            </a:pPr>
            <a:r>
              <a:rPr lang="pt-BR" dirty="0" err="1">
                <a:effectLst/>
                <a:ea typeface="Calibri" panose="020F0502020204030204" pitchFamily="34" charset="0"/>
              </a:rPr>
              <a:t>b</a:t>
            </a:r>
            <a:r>
              <a:rPr lang="pt-BR" dirty="0">
                <a:effectLst/>
                <a:ea typeface="Calibri" panose="020F0502020204030204" pitchFamily="34" charset="0"/>
              </a:rPr>
              <a:t>) violações de natureza política: crime político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5283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24A207-5E46-8135-2391-FC768C47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Crime político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AF305B-A89A-C2C2-FD8C-FDA90C6F2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Motivos para definir o crime político</a:t>
            </a:r>
            <a:endParaRPr lang="pt-BR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crime político pode ser anistiado (o crime comum é perdoado)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crime político pode impedir a extradição (no crime comum, a extradição é possível)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20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2B99A-8F8C-DBD8-A8FF-A61EC4C5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4FB422-5A36-D236-F656-554D71034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Definição de crime político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infrações contra a organização e funcionamento do Estado </a:t>
            </a:r>
          </a:p>
          <a:p>
            <a:pPr marL="449580" algn="just">
              <a:lnSpc>
                <a:spcPct val="150000"/>
              </a:lnSpc>
              <a:spcAft>
                <a:spcPts val="600"/>
              </a:spcAft>
            </a:pPr>
            <a:r>
              <a:rPr lang="pt-BR" sz="2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Excluídos dessa definição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infrações contra grupos sociais (p.ex.: ataque a minorias étnicas promovido por membros de outros grupos sociais, ou a maioria ou outra minoria étnica)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493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CF7F0-36D6-BA40-BAE8-9A465C908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32C97E-4A41-7249-A003-AC11BF8E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Objetivo da exposição:</a:t>
            </a:r>
            <a:r>
              <a:rPr lang="pt-BR" dirty="0"/>
              <a:t> mostrar a utilização do direito à justificativa na justiça de transição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050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D0438-4D69-FE22-6E7C-8F57209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542036-E649-6F4A-4EFF-64BE7A665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Crime político</a:t>
            </a: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uma questão de perspectiva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sob a perspectiva de um Estado democrático: 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crime político puro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ato regulamentado numa democracia, porém reprimido num regime autoritário (greve, manifestação do pensamento). Esse é o tipo de criminoso político que se procura beneficiar com a exceção da extradição: o jornalista, o escritor, o artista etc. 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crime político misto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crime comum praticado com motivação política contra regime autoritário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3976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C4AE2-917B-5719-4110-2BAB33F8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03B3AF-A5EE-DD0D-B3DA-26CEC0D75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ea typeface="Calibri" panose="020F0502020204030204" pitchFamily="34" charset="0"/>
              </a:rPr>
              <a:t>S</a:t>
            </a:r>
            <a:r>
              <a:rPr lang="pt-BR" dirty="0">
                <a:effectLst/>
                <a:ea typeface="Calibri" panose="020F0502020204030204" pitchFamily="34" charset="0"/>
              </a:rPr>
              <a:t>ob a perspectiva de um Estado autoritário: crime político é cometido contra Estados inimigos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3956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737B2-A966-987B-E12B-64B7A168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50921C-2311-200B-AF56-A3C433506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Desqualificação do crime político</a:t>
            </a:r>
            <a:endParaRPr lang="pt-B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terrorismo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crime comum com agravantes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048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4AE84-D567-391B-B582-57B69F2C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Anistia no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B712D9-65E9-950B-3C06-50BAE35FA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0980" indent="0" algn="just">
              <a:buNone/>
            </a:pP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Art. 1º É concedida anistia a todos quantos, no período compreendido entre 02 de setembro de 1961 e 15 de agosto de 1979, cometeram </a:t>
            </a:r>
            <a:r>
              <a:rPr lang="pt-B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crimes políticos ou conexo com estes</a:t>
            </a: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crimes eleitorais, aos que tiveram seus direitos políticos suspensos e aos servidores da Administração Direta e Indireta, de fundações vinculadas ao poder público, aos Servidores dos Poderes Legislativo e Judiciário, aos Militares e aos dirigentes e representantes sindicais, punidos com fundamento em Atos Institucionais e Complementares 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220980" indent="0" algn="just">
              <a:buNone/>
            </a:pP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       § 1º - Consideram-se conexos, para efeito deste artigo, os crimes de qualquer natureza relacionados com crimes políticos ou praticados por motivação política.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220980" indent="0" algn="just">
              <a:buNone/>
            </a:pP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       § 2º - Excetuam-se dos benefícios da anistia os que foram condenados pela prática de crimes de terrorismo, assalto, </a:t>
            </a:r>
            <a:r>
              <a:rPr lang="pt-B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seqüestro</a:t>
            </a: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e atentado pessoal.</a:t>
            </a:r>
            <a:endParaRPr lang="pt-BR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06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7074E-1E11-D12B-0570-62189BCF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7DD1AD-A6BE-9E64-E797-D56658A12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terá ela </a:t>
            </a: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</a:rPr>
              <a:t>incluído </a:t>
            </a: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APENAS as violações cometidas CONTRA o Estado?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terá ela incluído TAMBÉM as violações cometidas PELO Estado?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44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C9D2D-95BC-D134-9E6A-3652C30B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A74AC9-4ACF-F562-1306-AA71C77CF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Crime conexo com crime político</a:t>
            </a: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crime comum com finalidade política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apenas o cometido contra o Estado (p.ex.: roubo a banco para angariar fundos para financiar movimento subversivo)?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também o cometido por agente do Estado (p.ex.: tortura contra militante político)?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6110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B1F5C-2C11-1E2F-9F7C-4A96B037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Punidos com fundamento em Atos Institucionais e Complementares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o ordenamento jurídico do regime militar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AF6073-99B6-759D-B976-745878C94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ordem jurídica híbrida: Constituição de 1946 e, depois, de 1967 e Atos Institucionais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Ato Institucional: norma fundacional do ordenamento jurídico ao lado da Constituição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Constituição: origem na Assembleia Constituinte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Atos Institucionais: </a:t>
            </a:r>
          </a:p>
          <a:p>
            <a:pPr marL="1143000" lvl="2" indent="-228600" algn="just">
              <a:lnSpc>
                <a:spcPct val="150000"/>
              </a:lnSpc>
              <a:spcAft>
                <a:spcPts val="600"/>
              </a:spcAft>
              <a:buFont typeface="+mj-lt"/>
              <a:buAutoNum type="romanLcPeriod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AI-1, de 9 de abril de 1964: origem no Comando Supremo da Revolução</a:t>
            </a:r>
          </a:p>
          <a:p>
            <a:pPr marL="1143000" lvl="2" indent="-228600" algn="just">
              <a:lnSpc>
                <a:spcPct val="150000"/>
              </a:lnSpc>
              <a:spcAft>
                <a:spcPts val="600"/>
              </a:spcAft>
              <a:buFont typeface="+mj-lt"/>
              <a:buAutoNum type="romanLcPeriod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AI-2 a AI-11, editado pelo Presidente da República</a:t>
            </a:r>
          </a:p>
          <a:p>
            <a:pPr marL="1143000" lvl="2" indent="-228600" algn="just">
              <a:lnSpc>
                <a:spcPct val="150000"/>
              </a:lnSpc>
              <a:spcAft>
                <a:spcPts val="600"/>
              </a:spcAft>
              <a:buFont typeface="+mj-lt"/>
              <a:buAutoNum type="romanLcPeriod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AI-12 a AI-17, editados pelos Ministros da Marinha, do Exército e da Aeronáutica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0666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D8682-4619-329C-2D26-3D55B5AC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Poderes conferidos pelos atos institucionais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5B2F9F-276B-4FB5-4B71-D54DBF9B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suspender as garantias constitucionais ou legais de vitaliciedade e estabilidade, 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aposentar ou demitir, por  decreto presidencial, servidores federais, 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excluir da apreciação judicial os atos que suspendessem direitos políticos, bem como as cassações de mandatos legislativos;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775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B7295-7FAB-E6FB-E50F-A9DBECF2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Intervenção direta na estrutura do judiciário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2BA356-1F1D-AB8C-6E62-4C04CD4FD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romanLcPeriod"/>
            </a:pPr>
            <a:r>
              <a:rPr lang="pt-BR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suspensão das garantias dos juízes de vitaliciedade, inamovibilidade e estabilidade;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romanLcPeriod"/>
            </a:pPr>
            <a:r>
              <a:rPr lang="pt-BR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aumentou-se o número de ministros do STF de 11 para 16;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romanL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8863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7133B-3BEC-923E-67CD-3A22F50F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F7E666-79BC-63DB-F81A-0AA855C02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sz="3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pt-BR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ampliou-se a competência da Justiça Militar sobre os civis, antes prevista “para a repressão de crimes contra a segurança externa do País ou as instituições militares”, aos “crimes contra a segurança nacional ou as instituições militares”; </a:t>
            </a: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sz="3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pt-BR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estabeleceu-se que a competência da justiça militar nesses crimes deveria prevalecer sobre qualquer outra estabelecida em leis ordinárias;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492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1B169-8356-B24B-A7E9-4A831A68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5CBE85-5889-8E41-BC5B-0DE5BEC62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Justiça de transição: </a:t>
            </a:r>
            <a:r>
              <a:rPr lang="pt-BR" dirty="0"/>
              <a:t>justiça política feita na transição de uma ditadura para uma democracia ou de uma situação de guerra para uma situação de paz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94948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D6D44-46EE-F88D-7B7C-C2FF29F1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59976F-2943-7C0C-737C-C72A50BB4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>
                <a:effectLst/>
                <a:ea typeface="Calibri" panose="020F0502020204030204" pitchFamily="34" charset="0"/>
              </a:rPr>
              <a:t>v. impôs-se o prévio julgamento pelo Superior Tribunal Militar (STM) dos </a:t>
            </a:r>
            <a:r>
              <a:rPr lang="pt-BR" dirty="0" err="1">
                <a:effectLst/>
                <a:ea typeface="Calibri" panose="020F0502020204030204" pitchFamily="34" charset="0"/>
              </a:rPr>
              <a:t>HCs</a:t>
            </a:r>
            <a:r>
              <a:rPr lang="pt-BR" dirty="0">
                <a:effectLst/>
                <a:ea typeface="Calibri" panose="020F0502020204030204" pitchFamily="34" charset="0"/>
              </a:rPr>
              <a:t> impetrados pelos acusados desses crimes;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77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473D8-13E7-828D-7167-98F4AD527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97013F-63EC-F00A-7931-57CE61286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estabeleceu eleição indireta para governadores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promulgação da constituição de 1967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poder do PR de decretar recesso do Congresso 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poder do PR de decretar intervenção nos Estados e Municípios</a:t>
            </a:r>
          </a:p>
          <a:p>
            <a:pPr marL="742950" lvl="1" indent="-285750"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•"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poder de suspender direitos políticos de qualquer cidadão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5481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C273E-B186-A369-1D40-F7A08B5C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881CDD-B12B-23AE-8112-C1383584B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 que a lei de anistia não abarca os agentes do Estado?</a:t>
            </a:r>
            <a:endParaRPr lang="pt-B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eles não foram punidos com base em atos institucionais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eles não foram sequer objeto de investigação policial, menos ainda de inquérito, denúncia ou julgamento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4408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56254-3B35-6AFE-5064-34A201276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Corte Interamericana de Direitos Humanos: precedente estabelecido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212E65-6FDC-2D01-EEE1-D519E8740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Corte [...] considera que são inadmissíveis as disposições sobre anistia, as disposições sobre prescrição e sobre o estabelecimento de excludentes de responsabilidade que pretendam impedir a investigação e a sanção dos responsáveis pelas violações graves dos direitos humanos, tais como a tortura, as execuções sumárias, extralegais ou arbitrárias e os desaparecimentos forçados, todos proibidos por violarem direitos inderrogáveis, reconhecidos pelo direito internacional dos direitos humanos.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745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FDE7A-874A-5D25-8F13-979C2D9E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D54BEA-36EA-31D7-B4CC-DAEE6091E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Argumentos utilizados para fundamentar o precedente: </a:t>
            </a:r>
            <a:endParaRPr lang="pt-B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Lei de anistia incompatível com a convenção:</a:t>
            </a:r>
            <a:endParaRPr lang="pt-B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Aft>
                <a:spcPts val="1000"/>
              </a:spcAft>
            </a:pP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lei de anistia impede a investigação, julgamento e punição daqueles responsáveis por violações de direitos fundamentais</a:t>
            </a:r>
          </a:p>
          <a:p>
            <a:pPr lvl="1" algn="just">
              <a:lnSpc>
                <a:spcPct val="120000"/>
              </a:lnSpc>
              <a:spcAft>
                <a:spcPts val="1000"/>
              </a:spcAft>
            </a:pP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convenção americana de direitos humanos que impõe a obrigação de investigar, processar e punir esses violadores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93067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254BF-8055-1F03-2B2B-F4F24B54D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Dispositivos violados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012E12-5A7C-3325-413C-171C5A70F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romanLcPeriod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artigo 4 (direito à vida), 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romanLcPeriod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artigo 5 (direito à integridade pessoal)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romanLcPeriod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artigo 8 (direito a garantias judiciais)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romanLcPeriod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artigo 25 (direito à proteção judicial)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424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51492-5808-4996-8A67-943095E2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29CB61-C2A1-E343-2FD8-09924785E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i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 resumo</a:t>
            </a: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 lei de anistia viola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direito à verdade, que não poderá ser conhecida, se as investigações forem proibidas,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direito à justiça, que não poderá ser feita, se a persecução penal for igualmente proibida,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dever consagrado no artigo 2, no sentido de adequar o direito interno aos dispositivos da Convenção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6581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479AD-1DB3-09EC-9496-753411CC2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Fundamentos para revogar a lei de anistia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F8613B-6947-8079-9B17-CE84F1F34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Font typeface="+mj-lt"/>
              <a:buAutoNum type="alphaLcParenR"/>
            </a:pP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 impedir a identificação dos indivíduos responsáveis pelas violações de direitos humanos, </a:t>
            </a: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Font typeface="+mj-lt"/>
              <a:buAutoNum type="alphaLcParenR"/>
            </a:pPr>
            <a:r>
              <a:rPr lang="pt-B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por obstaculizar a investigação e o acesso à justiça e </a:t>
            </a: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Font typeface="+mj-lt"/>
              <a:buAutoNum type="alphaLcParenR"/>
            </a:pPr>
            <a:r>
              <a:rPr lang="pt-B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por impedir que vítimas e seus familiares conheçam a verdade e recebam a devida reparação, 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  <a:buFont typeface="+mj-lt"/>
              <a:buAutoNum type="alphaLcParenR"/>
            </a:pPr>
            <a:r>
              <a:rPr lang="pt-B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por permitir que pessoas fiquem privadas da proteção judicial e do direito a um recurso eficaz, as leis de anistia violam a Convenção, e devem portanto ser revogadas.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704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B5603-859F-9D53-B4CC-34AC87CC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C6BDC7-8CEE-4A38-AE3B-513D03D0D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Consolidação jurisprudencial da </a:t>
            </a:r>
            <a:r>
              <a:rPr lang="pt-BR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CtIDH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dever de investigar, processar e punir faz parte das reparações a que têm direito a vítima ou seus familiares; 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romanLcPeriod"/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bastam apenas comissões da verdade e indenizações para as vítimas ou suas famílias, pois o padrão consolidado exige também o devido processo legal e o cumprimento das penas condenatórias.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171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8943D-3B7B-F55C-89B8-638D7B2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 lei de anistia e o STF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BE186D-B4A0-FB84-77C2-1250A82D2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effectLst/>
                <a:ea typeface="Calibri" panose="020F0502020204030204" pitchFamily="34" charset="0"/>
              </a:rPr>
              <a:t>Perante a </a:t>
            </a:r>
            <a:r>
              <a:rPr lang="pt-BR" dirty="0" err="1">
                <a:effectLst/>
                <a:ea typeface="Calibri" panose="020F0502020204030204" pitchFamily="34" charset="0"/>
              </a:rPr>
              <a:t>CtIDH</a:t>
            </a:r>
            <a:r>
              <a:rPr lang="pt-BR" dirty="0">
                <a:effectLst/>
                <a:ea typeface="Calibri" panose="020F0502020204030204" pitchFamily="34" charset="0"/>
              </a:rPr>
              <a:t>, o</a:t>
            </a:r>
            <a:r>
              <a:rPr lang="pt-PT" dirty="0">
                <a:effectLst/>
                <a:ea typeface="Calibri" panose="020F0502020204030204" pitchFamily="34" charset="0"/>
              </a:rPr>
              <a:t> Brasil assumiu a responsabilidade pelas ações de seus agentes, mas afirmou ao mesmo tempo que a investigação e punição dos responsáveis pelo desaparecimento forçado das vítimas era impossível devido à lei de anistia. Para defender a validade dessa lei, o Brasil, seguindo um padrão ascendente de justificativa, fez uma argumentação pragmática, afirmando que o Tribunal deveria considerar a sensibilidade da transição política, o momento em que a lei foi promulgada e seu significado no processo de conciliação nacional então em curso. Este argumento político não levou em consideração quaisquer problemas potenciais relacionados com a compatibilidade desta lei e da Convenção.</a:t>
            </a:r>
            <a:r>
              <a:rPr lang="pt-BR" dirty="0">
                <a:effectLst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83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C7E26-263B-FE48-B7DD-01E4AF17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Conteúdo da justiça de transição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572A00-A2F3-6546-ADB2-E7910C25A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Medidas judiciais e extrajudiciais relativas </a:t>
            </a:r>
          </a:p>
          <a:p>
            <a:pPr lvl="0"/>
            <a:r>
              <a:rPr lang="pt-BR" dirty="0"/>
              <a:t>aos direitos do acusado</a:t>
            </a:r>
          </a:p>
          <a:p>
            <a:pPr lvl="0"/>
            <a:r>
              <a:rPr lang="pt-BR" dirty="0"/>
              <a:t>aos interesses da vítima</a:t>
            </a:r>
          </a:p>
          <a:p>
            <a:pPr lvl="0"/>
            <a:r>
              <a:rPr lang="pt-BR" dirty="0"/>
              <a:t>bem-estar da sociedade no longo prazo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055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32D38-E44D-55C2-C2F3-8150F267B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CCF74D-CE8B-2E11-2372-82CEB0554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Além de legislativo e executivo brasileiros não poderem, por motivos políticos, revogar a lei de anistia, ainda em vigor, o Supremo Tribunal Federal, em ação na qual foi solicitada a interpretação daquele diploma, considerou apenas sua conformidade com a constituição nacional e a situação política, declarando que “'a Lei de Anistia representou, na época, um passo necessário no processo de reconciliação e redemocratização do país' e que 'não foi uma </a:t>
            </a:r>
            <a:r>
              <a:rPr lang="pt-PT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auto-anistia</a:t>
            </a:r>
            <a:r>
              <a:rPr lang="pt-P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’”. Ignorou a incompatibilidade da lei com a Convenção.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0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9CDC7-F9DD-1944-ACE0-96EA2952D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 da justiça de transição: paz e justiça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FC6B49-E4C3-E548-9F81-43B09CAA7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Paz </a:t>
            </a:r>
            <a:r>
              <a:rPr lang="pt-BR" dirty="0"/>
              <a:t>com os responsáveis pelo regime anterior (ou com o inimigo anterior)</a:t>
            </a:r>
          </a:p>
          <a:p>
            <a:pPr marL="0" lvl="0" indent="0">
              <a:buNone/>
            </a:pPr>
            <a:r>
              <a:rPr lang="pt-BR" b="1" dirty="0"/>
              <a:t>Justiça</a:t>
            </a:r>
            <a:endParaRPr lang="pt-BR" dirty="0"/>
          </a:p>
          <a:p>
            <a:pPr lvl="2"/>
            <a:r>
              <a:rPr lang="pt-BR" sz="2800" dirty="0"/>
              <a:t>direito à verdade (à justificação)</a:t>
            </a:r>
          </a:p>
          <a:p>
            <a:pPr lvl="2"/>
            <a:r>
              <a:rPr lang="pt-BR" sz="2800" dirty="0"/>
              <a:t>direito à reparação </a:t>
            </a:r>
          </a:p>
          <a:p>
            <a:pPr lvl="2"/>
            <a:r>
              <a:rPr lang="pt-BR" sz="2800" dirty="0"/>
              <a:t>punição e/ou anistia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516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033C8-8EA0-0D4E-B52D-D21DBCADF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Direito à verdade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44480E-613B-0D4B-800A-BA306C2E7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pt-BR" b="1" dirty="0"/>
              <a:t>Fundamento do direito à verdade</a:t>
            </a:r>
            <a:r>
              <a:rPr lang="pt-BR" dirty="0"/>
              <a:t>: a existência de uma comunidade ética, em cuja visão de mundo: </a:t>
            </a:r>
          </a:p>
          <a:p>
            <a:pPr lvl="1" algn="just"/>
            <a:r>
              <a:rPr lang="pt-BR" dirty="0"/>
              <a:t>elege-se a verdade como valor essencial </a:t>
            </a:r>
          </a:p>
          <a:p>
            <a:pPr lvl="1" algn="just"/>
            <a:r>
              <a:rPr lang="pt-BR" dirty="0"/>
              <a:t>existe um dever de se dizer a verdade, e um direito de que ela seja dita</a:t>
            </a:r>
          </a:p>
          <a:p>
            <a:pPr lvl="1" algn="just"/>
            <a:r>
              <a:rPr lang="pt-BR" dirty="0"/>
              <a:t>não se admite uma cláusula que autorize a mentira: nenhum dos contratantes está autorizado a mentir. Ao contrário, espera-se que todos digam a verdade</a:t>
            </a:r>
          </a:p>
          <a:p>
            <a:pPr lvl="1" algn="just"/>
            <a:r>
              <a:rPr lang="pt-BR" dirty="0"/>
              <a:t>o conhecimento da verdade pode trazer tranquilidade para as famílias das vítimas </a:t>
            </a:r>
          </a:p>
          <a:p>
            <a:pPr lvl="1" algn="just"/>
            <a:r>
              <a:rPr lang="pt-BR" dirty="0"/>
              <a:t>a verdade permite identificar violadores e responsabilizá-los moral, política e criminalmente</a:t>
            </a:r>
          </a:p>
          <a:p>
            <a:pPr lvl="1" algn="just"/>
            <a:r>
              <a:rPr lang="pt-BR" dirty="0"/>
              <a:t>a verdade desempenha uma função política, ao revelar para a opinião pública os custos do passado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13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0437F-A51E-B847-A388-E9CFFCDD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6CB5AE-8612-A04E-AEC6-6135E35CE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Apuração da verdade: </a:t>
            </a:r>
            <a:endParaRPr lang="pt-BR" dirty="0"/>
          </a:p>
          <a:p>
            <a:pPr lvl="1"/>
            <a:r>
              <a:rPr lang="pt-BR" dirty="0"/>
              <a:t>o que aconteceu? Descrição</a:t>
            </a:r>
          </a:p>
          <a:p>
            <a:pPr lvl="1"/>
            <a:r>
              <a:rPr lang="pt-BR" dirty="0"/>
              <a:t>como aconteceu? Explicação</a:t>
            </a:r>
          </a:p>
          <a:p>
            <a:pPr lvl="1"/>
            <a:r>
              <a:rPr lang="pt-BR" dirty="0"/>
              <a:t>por que aconteceu? Justificação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53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B4F2F-D03B-1C41-A069-18802F1D9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Tipos de verdade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089AF3-7CFC-5B4F-80C8-0DCD279AA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Esfera política</a:t>
            </a:r>
            <a:r>
              <a:rPr lang="pt-BR" dirty="0"/>
              <a:t>: busca-se a verdade nos centros de tortura, nos prédios públicos, no funcionalismo, nos depoimentos de vítimas e testemunhas e nas confissões das autoridades responsáveis. </a:t>
            </a:r>
          </a:p>
        </p:txBody>
      </p:sp>
    </p:spTree>
    <p:extLst>
      <p:ext uri="{BB962C8B-B14F-4D97-AF65-F5344CB8AC3E}">
        <p14:creationId xmlns:p14="http://schemas.microsoft.com/office/powerpoint/2010/main" val="240301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ECAAD-64FA-6849-A324-8AE5FF49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357343-3C9A-9341-BC2B-1F558E37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Esfera econômica</a:t>
            </a:r>
            <a:r>
              <a:rPr lang="pt-BR" dirty="0"/>
              <a:t>: busca-se a verdade no financiamento do aparelho repressivo, corrupção. Num regime autoritário, a ausência de empresas de comunicação independentes para fazer o controle público e os limites impostos aos órgãos estatais de fiscalização estimulam o desenvolvimento de uma cultura de corrupção, que se estende de doleiros que operam impunemente no câmbio paralelo aos grandes fraudadores de licitação, lavadores de dinheiro e sonegadores de impostos. </a:t>
            </a:r>
          </a:p>
        </p:txBody>
      </p:sp>
    </p:spTree>
    <p:extLst>
      <p:ext uri="{BB962C8B-B14F-4D97-AF65-F5344CB8AC3E}">
        <p14:creationId xmlns:p14="http://schemas.microsoft.com/office/powerpoint/2010/main" val="4213911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2148</Words>
  <Application>Microsoft Macintosh PowerPoint</Application>
  <PresentationFormat>Widescreen</PresentationFormat>
  <Paragraphs>126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Tema do Office</vt:lpstr>
      <vt:lpstr>Justiça de transição e o direito à justificativa</vt:lpstr>
      <vt:lpstr>Apresentação do PowerPoint</vt:lpstr>
      <vt:lpstr>Apresentação do PowerPoint</vt:lpstr>
      <vt:lpstr>Conteúdo da justiça de transição</vt:lpstr>
      <vt:lpstr>Objetivos da justiça de transição: paz e justiça</vt:lpstr>
      <vt:lpstr>Direito à verdade</vt:lpstr>
      <vt:lpstr>Apresentação do PowerPoint</vt:lpstr>
      <vt:lpstr>Tipos de verdade</vt:lpstr>
      <vt:lpstr>Apresentação do PowerPoint</vt:lpstr>
      <vt:lpstr>Apresentação do PowerPoint</vt:lpstr>
      <vt:lpstr>Apresentação do PowerPoint</vt:lpstr>
      <vt:lpstr>O Brasil, a lei de anistia e a CtIDH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Crime político</vt:lpstr>
      <vt:lpstr>Apresentação do PowerPoint</vt:lpstr>
      <vt:lpstr>Apresentação do PowerPoint</vt:lpstr>
      <vt:lpstr>Apresentação do PowerPoint</vt:lpstr>
      <vt:lpstr>Apresentação do PowerPoint</vt:lpstr>
      <vt:lpstr>Anistia no Brasil</vt:lpstr>
      <vt:lpstr>Apresentação do PowerPoint</vt:lpstr>
      <vt:lpstr>Apresentação do PowerPoint</vt:lpstr>
      <vt:lpstr>Punidos com fundamento em Atos Institucionais e Complementares: o ordenamento jurídico do regime militar</vt:lpstr>
      <vt:lpstr>Poderes conferidos pelos atos institucionais</vt:lpstr>
      <vt:lpstr>Intervenção direta na estrutura do judiciário</vt:lpstr>
      <vt:lpstr>Apresentação do PowerPoint</vt:lpstr>
      <vt:lpstr>Apresentação do PowerPoint</vt:lpstr>
      <vt:lpstr>Apresentação do PowerPoint</vt:lpstr>
      <vt:lpstr>Apresentação do PowerPoint</vt:lpstr>
      <vt:lpstr>Corte Interamericana de Direitos Humanos: precedente estabelecido</vt:lpstr>
      <vt:lpstr>Apresentação do PowerPoint</vt:lpstr>
      <vt:lpstr>Dispositivos violados</vt:lpstr>
      <vt:lpstr>Apresentação do PowerPoint</vt:lpstr>
      <vt:lpstr>Fundamentos para revogar a lei de anistia</vt:lpstr>
      <vt:lpstr>Apresentação do PowerPoint</vt:lpstr>
      <vt:lpstr>A lei de anistia e o STF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Justiça de transição e o direito à justificativa</dc:title>
  <dc:creator>Geraldo Miniuci</dc:creator>
  <cp:lastModifiedBy>Geraldo Miniuci</cp:lastModifiedBy>
  <cp:revision>25</cp:revision>
  <dcterms:created xsi:type="dcterms:W3CDTF">2020-09-15T19:04:19Z</dcterms:created>
  <dcterms:modified xsi:type="dcterms:W3CDTF">2023-08-10T17:26:49Z</dcterms:modified>
</cp:coreProperties>
</file>