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97"/>
  </p:notesMasterIdLst>
  <p:sldIdLst>
    <p:sldId id="381" r:id="rId2"/>
    <p:sldId id="424" r:id="rId3"/>
    <p:sldId id="385" r:id="rId4"/>
    <p:sldId id="386" r:id="rId5"/>
    <p:sldId id="387" r:id="rId6"/>
    <p:sldId id="388" r:id="rId7"/>
    <p:sldId id="389" r:id="rId8"/>
    <p:sldId id="392" r:id="rId9"/>
    <p:sldId id="391" r:id="rId10"/>
    <p:sldId id="393" r:id="rId11"/>
    <p:sldId id="394" r:id="rId12"/>
    <p:sldId id="426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10" r:id="rId25"/>
    <p:sldId id="406" r:id="rId26"/>
    <p:sldId id="409" r:id="rId27"/>
    <p:sldId id="411" r:id="rId28"/>
    <p:sldId id="421" r:id="rId29"/>
    <p:sldId id="412" r:id="rId30"/>
    <p:sldId id="407" r:id="rId31"/>
    <p:sldId id="413" r:id="rId32"/>
    <p:sldId id="414" r:id="rId33"/>
    <p:sldId id="418" r:id="rId34"/>
    <p:sldId id="419" r:id="rId35"/>
    <p:sldId id="417" r:id="rId36"/>
    <p:sldId id="420" r:id="rId37"/>
    <p:sldId id="379" r:id="rId38"/>
    <p:sldId id="422" r:id="rId39"/>
    <p:sldId id="425" r:id="rId40"/>
    <p:sldId id="434" r:id="rId41"/>
    <p:sldId id="427" r:id="rId42"/>
    <p:sldId id="435" r:id="rId43"/>
    <p:sldId id="428" r:id="rId44"/>
    <p:sldId id="441" r:id="rId45"/>
    <p:sldId id="483" r:id="rId46"/>
    <p:sldId id="442" r:id="rId47"/>
    <p:sldId id="444" r:id="rId48"/>
    <p:sldId id="445" r:id="rId49"/>
    <p:sldId id="429" r:id="rId50"/>
    <p:sldId id="447" r:id="rId51"/>
    <p:sldId id="448" r:id="rId52"/>
    <p:sldId id="449" r:id="rId53"/>
    <p:sldId id="450" r:id="rId54"/>
    <p:sldId id="446" r:id="rId55"/>
    <p:sldId id="440" r:id="rId56"/>
    <p:sldId id="452" r:id="rId57"/>
    <p:sldId id="453" r:id="rId58"/>
    <p:sldId id="454" r:id="rId59"/>
    <p:sldId id="455" r:id="rId60"/>
    <p:sldId id="457" r:id="rId61"/>
    <p:sldId id="458" r:id="rId62"/>
    <p:sldId id="459" r:id="rId63"/>
    <p:sldId id="461" r:id="rId64"/>
    <p:sldId id="491" r:id="rId65"/>
    <p:sldId id="462" r:id="rId66"/>
    <p:sldId id="463" r:id="rId67"/>
    <p:sldId id="475" r:id="rId68"/>
    <p:sldId id="494" r:id="rId69"/>
    <p:sldId id="473" r:id="rId70"/>
    <p:sldId id="464" r:id="rId71"/>
    <p:sldId id="465" r:id="rId72"/>
    <p:sldId id="466" r:id="rId73"/>
    <p:sldId id="467" r:id="rId74"/>
    <p:sldId id="474" r:id="rId75"/>
    <p:sldId id="476" r:id="rId76"/>
    <p:sldId id="487" r:id="rId77"/>
    <p:sldId id="488" r:id="rId78"/>
    <p:sldId id="489" r:id="rId79"/>
    <p:sldId id="485" r:id="rId80"/>
    <p:sldId id="486" r:id="rId81"/>
    <p:sldId id="472" r:id="rId82"/>
    <p:sldId id="468" r:id="rId83"/>
    <p:sldId id="490" r:id="rId84"/>
    <p:sldId id="469" r:id="rId85"/>
    <p:sldId id="470" r:id="rId86"/>
    <p:sldId id="471" r:id="rId87"/>
    <p:sldId id="478" r:id="rId88"/>
    <p:sldId id="479" r:id="rId89"/>
    <p:sldId id="480" r:id="rId90"/>
    <p:sldId id="481" r:id="rId91"/>
    <p:sldId id="482" r:id="rId92"/>
    <p:sldId id="492" r:id="rId93"/>
    <p:sldId id="431" r:id="rId94"/>
    <p:sldId id="484" r:id="rId95"/>
    <p:sldId id="493" r:id="rId96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81" autoAdjust="0"/>
  </p:normalViewPr>
  <p:slideViewPr>
    <p:cSldViewPr>
      <p:cViewPr varScale="1">
        <p:scale>
          <a:sx n="53" d="100"/>
          <a:sy n="53" d="100"/>
        </p:scale>
        <p:origin x="1812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5C181-B819-4A37-A844-D805B879627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F737B2-A833-4770-BCF0-F4640E27794E}">
      <dgm:prSet/>
      <dgm:spPr/>
      <dgm:t>
        <a:bodyPr/>
        <a:lstStyle/>
        <a:p>
          <a:pPr rtl="0"/>
          <a:r>
            <a:rPr lang="pt-BR" dirty="0" smtClean="0"/>
            <a:t>Teoria da Organização Industrial </a:t>
          </a:r>
          <a:endParaRPr lang="pt-BR" dirty="0"/>
        </a:p>
      </dgm:t>
    </dgm:pt>
    <dgm:pt modelId="{2E79BC16-601A-4BC8-9B16-66F8D21C39C1}" type="parTrans" cxnId="{5D00F130-B85F-4FB8-B401-B10D1990A0DC}">
      <dgm:prSet/>
      <dgm:spPr/>
      <dgm:t>
        <a:bodyPr/>
        <a:lstStyle/>
        <a:p>
          <a:endParaRPr lang="pt-BR"/>
        </a:p>
      </dgm:t>
    </dgm:pt>
    <dgm:pt modelId="{D432E210-8106-405D-897A-6E9CB837D56D}" type="sibTrans" cxnId="{5D00F130-B85F-4FB8-B401-B10D1990A0DC}">
      <dgm:prSet/>
      <dgm:spPr/>
      <dgm:t>
        <a:bodyPr/>
        <a:lstStyle/>
        <a:p>
          <a:endParaRPr lang="pt-BR"/>
        </a:p>
      </dgm:t>
    </dgm:pt>
    <dgm:pt modelId="{5F8DA226-F724-4688-AC52-3746EB335313}">
      <dgm:prSet/>
      <dgm:spPr/>
      <dgm:t>
        <a:bodyPr/>
        <a:lstStyle/>
        <a:p>
          <a:pPr rtl="0"/>
          <a:r>
            <a:rPr lang="pt-BR" dirty="0" smtClean="0"/>
            <a:t>Economia dos Custos de Transação</a:t>
          </a:r>
          <a:endParaRPr lang="pt-BR" dirty="0"/>
        </a:p>
      </dgm:t>
    </dgm:pt>
    <dgm:pt modelId="{21982FFA-5720-4579-BC84-A7BFB8E1559A}" type="parTrans" cxnId="{256467EB-B917-464B-93DF-190B4B4694E1}">
      <dgm:prSet/>
      <dgm:spPr/>
      <dgm:t>
        <a:bodyPr/>
        <a:lstStyle/>
        <a:p>
          <a:endParaRPr lang="pt-BR"/>
        </a:p>
      </dgm:t>
    </dgm:pt>
    <dgm:pt modelId="{AD2FAAAD-8254-4FA7-9493-62EB2A662247}" type="sibTrans" cxnId="{256467EB-B917-464B-93DF-190B4B4694E1}">
      <dgm:prSet/>
      <dgm:spPr/>
      <dgm:t>
        <a:bodyPr/>
        <a:lstStyle/>
        <a:p>
          <a:endParaRPr lang="pt-BR"/>
        </a:p>
      </dgm:t>
    </dgm:pt>
    <dgm:pt modelId="{F6F47033-545A-4811-81F8-625F2170C6E9}">
      <dgm:prSet/>
      <dgm:spPr/>
      <dgm:t>
        <a:bodyPr/>
        <a:lstStyle/>
        <a:p>
          <a:pPr rtl="0"/>
          <a:r>
            <a:rPr lang="pt-BR" b="1" dirty="0" smtClean="0"/>
            <a:t>Como entender o funcionamento dos diferentes mercados em que as organizações operam?</a:t>
          </a:r>
          <a:endParaRPr lang="pt-BR" b="1" dirty="0"/>
        </a:p>
      </dgm:t>
    </dgm:pt>
    <dgm:pt modelId="{F0145648-56EF-4BB3-81CC-A36686E2AF2D}" type="parTrans" cxnId="{83EAA419-847E-4BBD-9B86-2716E22066BD}">
      <dgm:prSet/>
      <dgm:spPr/>
      <dgm:t>
        <a:bodyPr/>
        <a:lstStyle/>
        <a:p>
          <a:endParaRPr lang="pt-BR"/>
        </a:p>
      </dgm:t>
    </dgm:pt>
    <dgm:pt modelId="{8F485905-D23F-45D9-B08B-B4AAA6252383}" type="sibTrans" cxnId="{83EAA419-847E-4BBD-9B86-2716E22066BD}">
      <dgm:prSet/>
      <dgm:spPr/>
      <dgm:t>
        <a:bodyPr/>
        <a:lstStyle/>
        <a:p>
          <a:endParaRPr lang="pt-BR"/>
        </a:p>
      </dgm:t>
    </dgm:pt>
    <dgm:pt modelId="{FB1F6845-45FC-4BC3-B554-BFD0FDED50AC}" type="pres">
      <dgm:prSet presAssocID="{E0C5C181-B819-4A37-A844-D805B87962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E2F882-987C-495A-880D-2F633725D230}" type="pres">
      <dgm:prSet presAssocID="{E0C5C181-B819-4A37-A844-D805B8796278}" presName="ellipse" presStyleLbl="trBgShp" presStyleIdx="0" presStyleCnt="1"/>
      <dgm:spPr/>
    </dgm:pt>
    <dgm:pt modelId="{82FC9079-D45C-4D2D-A62C-230D4FD01B9C}" type="pres">
      <dgm:prSet presAssocID="{E0C5C181-B819-4A37-A844-D805B8796278}" presName="arrow1" presStyleLbl="fgShp" presStyleIdx="0" presStyleCnt="1"/>
      <dgm:spPr/>
    </dgm:pt>
    <dgm:pt modelId="{ED48AC33-3F32-44FA-BC87-F7995D2870F5}" type="pres">
      <dgm:prSet presAssocID="{E0C5C181-B819-4A37-A844-D805B8796278}" presName="rectangle" presStyleLbl="revTx" presStyleIdx="0" presStyleCnt="1" custScaleX="159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DFECA-6078-4799-8C15-4843DD52002A}" type="pres">
      <dgm:prSet presAssocID="{5F8DA226-F724-4688-AC52-3746EB335313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51EC64-7CDB-4757-8156-F5DD13139F0D}" type="pres">
      <dgm:prSet presAssocID="{F6F47033-545A-4811-81F8-625F2170C6E9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528CC2-04D3-4BE2-8903-705ADC48D3C6}" type="pres">
      <dgm:prSet presAssocID="{E0C5C181-B819-4A37-A844-D805B8796278}" presName="funnel" presStyleLbl="trAlignAcc1" presStyleIdx="0" presStyleCnt="1"/>
      <dgm:spPr/>
    </dgm:pt>
  </dgm:ptLst>
  <dgm:cxnLst>
    <dgm:cxn modelId="{F0A4FF5A-1E58-4928-84E6-DE5E84102091}" type="presOf" srcId="{E0C5C181-B819-4A37-A844-D805B8796278}" destId="{FB1F6845-45FC-4BC3-B554-BFD0FDED50AC}" srcOrd="0" destOrd="0" presId="urn:microsoft.com/office/officeart/2005/8/layout/funnel1"/>
    <dgm:cxn modelId="{4BEEB083-A2CF-4753-B5EC-A553F1D38609}" type="presOf" srcId="{5F8DA226-F724-4688-AC52-3746EB335313}" destId="{42FDFECA-6078-4799-8C15-4843DD52002A}" srcOrd="0" destOrd="0" presId="urn:microsoft.com/office/officeart/2005/8/layout/funnel1"/>
    <dgm:cxn modelId="{256467EB-B917-464B-93DF-190B4B4694E1}" srcId="{E0C5C181-B819-4A37-A844-D805B8796278}" destId="{5F8DA226-F724-4688-AC52-3746EB335313}" srcOrd="1" destOrd="0" parTransId="{21982FFA-5720-4579-BC84-A7BFB8E1559A}" sibTransId="{AD2FAAAD-8254-4FA7-9493-62EB2A662247}"/>
    <dgm:cxn modelId="{5D00F130-B85F-4FB8-B401-B10D1990A0DC}" srcId="{E0C5C181-B819-4A37-A844-D805B8796278}" destId="{E5F737B2-A833-4770-BCF0-F4640E27794E}" srcOrd="0" destOrd="0" parTransId="{2E79BC16-601A-4BC8-9B16-66F8D21C39C1}" sibTransId="{D432E210-8106-405D-897A-6E9CB837D56D}"/>
    <dgm:cxn modelId="{4E04B6DB-62F3-4465-9245-8F17D1DC68C7}" type="presOf" srcId="{F6F47033-545A-4811-81F8-625F2170C6E9}" destId="{ED48AC33-3F32-44FA-BC87-F7995D2870F5}" srcOrd="0" destOrd="0" presId="urn:microsoft.com/office/officeart/2005/8/layout/funnel1"/>
    <dgm:cxn modelId="{83EAA419-847E-4BBD-9B86-2716E22066BD}" srcId="{E0C5C181-B819-4A37-A844-D805B8796278}" destId="{F6F47033-545A-4811-81F8-625F2170C6E9}" srcOrd="2" destOrd="0" parTransId="{F0145648-56EF-4BB3-81CC-A36686E2AF2D}" sibTransId="{8F485905-D23F-45D9-B08B-B4AAA6252383}"/>
    <dgm:cxn modelId="{F06E2B8E-801A-42FA-B9CB-D167BE6698D3}" type="presOf" srcId="{E5F737B2-A833-4770-BCF0-F4640E27794E}" destId="{FA51EC64-7CDB-4757-8156-F5DD13139F0D}" srcOrd="0" destOrd="0" presId="urn:microsoft.com/office/officeart/2005/8/layout/funnel1"/>
    <dgm:cxn modelId="{E09FFDAC-8373-427B-90C4-5C9E19F52DAE}" type="presParOf" srcId="{FB1F6845-45FC-4BC3-B554-BFD0FDED50AC}" destId="{AEE2F882-987C-495A-880D-2F633725D230}" srcOrd="0" destOrd="0" presId="urn:microsoft.com/office/officeart/2005/8/layout/funnel1"/>
    <dgm:cxn modelId="{748BF664-9805-4EE9-B1BA-21A56C49DD27}" type="presParOf" srcId="{FB1F6845-45FC-4BC3-B554-BFD0FDED50AC}" destId="{82FC9079-D45C-4D2D-A62C-230D4FD01B9C}" srcOrd="1" destOrd="0" presId="urn:microsoft.com/office/officeart/2005/8/layout/funnel1"/>
    <dgm:cxn modelId="{C7B820A1-5187-4B9C-9DDB-0BE89018B75E}" type="presParOf" srcId="{FB1F6845-45FC-4BC3-B554-BFD0FDED50AC}" destId="{ED48AC33-3F32-44FA-BC87-F7995D2870F5}" srcOrd="2" destOrd="0" presId="urn:microsoft.com/office/officeart/2005/8/layout/funnel1"/>
    <dgm:cxn modelId="{8CD2F4D7-401A-457E-BD0B-DAAA03448356}" type="presParOf" srcId="{FB1F6845-45FC-4BC3-B554-BFD0FDED50AC}" destId="{42FDFECA-6078-4799-8C15-4843DD52002A}" srcOrd="3" destOrd="0" presId="urn:microsoft.com/office/officeart/2005/8/layout/funnel1"/>
    <dgm:cxn modelId="{6A524286-1BC8-452E-91DB-A9F014207BE4}" type="presParOf" srcId="{FB1F6845-45FC-4BC3-B554-BFD0FDED50AC}" destId="{FA51EC64-7CDB-4757-8156-F5DD13139F0D}" srcOrd="4" destOrd="0" presId="urn:microsoft.com/office/officeart/2005/8/layout/funnel1"/>
    <dgm:cxn modelId="{D6ADE4E9-CD27-4B63-BB5C-7961B9C083B9}" type="presParOf" srcId="{FB1F6845-45FC-4BC3-B554-BFD0FDED50AC}" destId="{46528CC2-04D3-4BE2-8903-705ADC48D3C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3311B8-1FBE-4E9E-B00F-101993B8EA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5345870-FEE6-4608-B424-C647DC224DA5}">
      <dgm:prSet/>
      <dgm:spPr/>
      <dgm:t>
        <a:bodyPr/>
        <a:lstStyle/>
        <a:p>
          <a:pPr rtl="0"/>
          <a:r>
            <a:rPr lang="pt-BR" smtClean="0"/>
            <a:t>Teoria dos Custos de Transação </a:t>
          </a:r>
          <a:endParaRPr lang="pt-BR"/>
        </a:p>
      </dgm:t>
    </dgm:pt>
    <dgm:pt modelId="{68CA438F-FA18-4415-9117-8BDC47268F75}" type="parTrans" cxnId="{8252BE24-29C5-4D02-818F-91F32A3ED05A}">
      <dgm:prSet/>
      <dgm:spPr/>
      <dgm:t>
        <a:bodyPr/>
        <a:lstStyle/>
        <a:p>
          <a:endParaRPr lang="pt-BR"/>
        </a:p>
      </dgm:t>
    </dgm:pt>
    <dgm:pt modelId="{07B83420-035D-4C67-B532-F3E2F2D76B3D}" type="sibTrans" cxnId="{8252BE24-29C5-4D02-818F-91F32A3ED05A}">
      <dgm:prSet/>
      <dgm:spPr/>
      <dgm:t>
        <a:bodyPr/>
        <a:lstStyle/>
        <a:p>
          <a:endParaRPr lang="pt-BR"/>
        </a:p>
      </dgm:t>
    </dgm:pt>
    <dgm:pt modelId="{DB231029-4B6F-4E5E-BFDA-4B782F684819}">
      <dgm:prSet/>
      <dgm:spPr/>
      <dgm:t>
        <a:bodyPr/>
        <a:lstStyle/>
        <a:p>
          <a:pPr rtl="0"/>
          <a:r>
            <a:rPr lang="pt-BR" smtClean="0"/>
            <a:t>Teoria dos Jogos</a:t>
          </a:r>
          <a:endParaRPr lang="pt-BR"/>
        </a:p>
      </dgm:t>
    </dgm:pt>
    <dgm:pt modelId="{929EAFB3-C3F8-458B-A245-0F2BE95BBF39}" type="parTrans" cxnId="{F0BB88FA-3A2D-48F4-A46C-A8D957264214}">
      <dgm:prSet/>
      <dgm:spPr/>
      <dgm:t>
        <a:bodyPr/>
        <a:lstStyle/>
        <a:p>
          <a:endParaRPr lang="pt-BR"/>
        </a:p>
      </dgm:t>
    </dgm:pt>
    <dgm:pt modelId="{822B90C1-F3CD-4A01-BA78-90E4B589795E}" type="sibTrans" cxnId="{F0BB88FA-3A2D-48F4-A46C-A8D957264214}">
      <dgm:prSet/>
      <dgm:spPr/>
      <dgm:t>
        <a:bodyPr/>
        <a:lstStyle/>
        <a:p>
          <a:endParaRPr lang="pt-BR"/>
        </a:p>
      </dgm:t>
    </dgm:pt>
    <dgm:pt modelId="{4247A96A-16B5-4FDB-8E78-AC73F8874ACE}">
      <dgm:prSet/>
      <dgm:spPr/>
      <dgm:t>
        <a:bodyPr/>
        <a:lstStyle/>
        <a:p>
          <a:pPr rtl="0"/>
          <a:r>
            <a:rPr lang="pt-BR" smtClean="0"/>
            <a:t>Teoria dos Mercados Contestáveis</a:t>
          </a:r>
          <a:endParaRPr lang="pt-BR"/>
        </a:p>
      </dgm:t>
    </dgm:pt>
    <dgm:pt modelId="{4AABC331-333E-4452-9D78-7F1DE969E75D}" type="parTrans" cxnId="{853DE4B6-4215-4573-AD9A-8454CEE995B8}">
      <dgm:prSet/>
      <dgm:spPr/>
      <dgm:t>
        <a:bodyPr/>
        <a:lstStyle/>
        <a:p>
          <a:endParaRPr lang="pt-BR"/>
        </a:p>
      </dgm:t>
    </dgm:pt>
    <dgm:pt modelId="{AEF255BB-7638-49E7-B9B4-460F4911AA7E}" type="sibTrans" cxnId="{853DE4B6-4215-4573-AD9A-8454CEE995B8}">
      <dgm:prSet/>
      <dgm:spPr/>
      <dgm:t>
        <a:bodyPr/>
        <a:lstStyle/>
        <a:p>
          <a:endParaRPr lang="pt-BR"/>
        </a:p>
      </dgm:t>
    </dgm:pt>
    <dgm:pt modelId="{E1243417-1212-49BD-A7B0-BFA29E3BA802}" type="pres">
      <dgm:prSet presAssocID="{FC3311B8-1FBE-4E9E-B00F-101993B8EA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F02B659-05EE-4F36-A3A0-C2EEBEBDA475}" type="pres">
      <dgm:prSet presAssocID="{D5345870-FEE6-4608-B424-C647DC224DA5}" presName="root" presStyleCnt="0"/>
      <dgm:spPr/>
    </dgm:pt>
    <dgm:pt modelId="{3EC28708-A5CC-4C0E-B5B5-2F82D2E49BB7}" type="pres">
      <dgm:prSet presAssocID="{D5345870-FEE6-4608-B424-C647DC224DA5}" presName="rootComposite" presStyleCnt="0"/>
      <dgm:spPr/>
    </dgm:pt>
    <dgm:pt modelId="{96BA79F1-1D89-47A9-89AC-1B685F4C4005}" type="pres">
      <dgm:prSet presAssocID="{D5345870-FEE6-4608-B424-C647DC224DA5}" presName="rootText" presStyleLbl="node1" presStyleIdx="0" presStyleCnt="3"/>
      <dgm:spPr/>
      <dgm:t>
        <a:bodyPr/>
        <a:lstStyle/>
        <a:p>
          <a:endParaRPr lang="pt-BR"/>
        </a:p>
      </dgm:t>
    </dgm:pt>
    <dgm:pt modelId="{0B76C866-D20D-4267-8558-175E6BD566A7}" type="pres">
      <dgm:prSet presAssocID="{D5345870-FEE6-4608-B424-C647DC224DA5}" presName="rootConnector" presStyleLbl="node1" presStyleIdx="0" presStyleCnt="3"/>
      <dgm:spPr/>
      <dgm:t>
        <a:bodyPr/>
        <a:lstStyle/>
        <a:p>
          <a:endParaRPr lang="pt-BR"/>
        </a:p>
      </dgm:t>
    </dgm:pt>
    <dgm:pt modelId="{296512ED-A4B4-4FD2-867F-775753DBD325}" type="pres">
      <dgm:prSet presAssocID="{D5345870-FEE6-4608-B424-C647DC224DA5}" presName="childShape" presStyleCnt="0"/>
      <dgm:spPr/>
    </dgm:pt>
    <dgm:pt modelId="{519E93C0-DA68-4254-B653-44986D9502C7}" type="pres">
      <dgm:prSet presAssocID="{DB231029-4B6F-4E5E-BFDA-4B782F684819}" presName="root" presStyleCnt="0"/>
      <dgm:spPr/>
    </dgm:pt>
    <dgm:pt modelId="{201D26BF-B1D1-447A-BEEA-626DD4CFABFB}" type="pres">
      <dgm:prSet presAssocID="{DB231029-4B6F-4E5E-BFDA-4B782F684819}" presName="rootComposite" presStyleCnt="0"/>
      <dgm:spPr/>
    </dgm:pt>
    <dgm:pt modelId="{B7D09437-3D5F-4636-8059-4CFAF93F999E}" type="pres">
      <dgm:prSet presAssocID="{DB231029-4B6F-4E5E-BFDA-4B782F684819}" presName="rootText" presStyleLbl="node1" presStyleIdx="1" presStyleCnt="3"/>
      <dgm:spPr/>
      <dgm:t>
        <a:bodyPr/>
        <a:lstStyle/>
        <a:p>
          <a:endParaRPr lang="pt-BR"/>
        </a:p>
      </dgm:t>
    </dgm:pt>
    <dgm:pt modelId="{39177FAC-4A9D-4A3D-96D7-42F75D82B9AC}" type="pres">
      <dgm:prSet presAssocID="{DB231029-4B6F-4E5E-BFDA-4B782F684819}" presName="rootConnector" presStyleLbl="node1" presStyleIdx="1" presStyleCnt="3"/>
      <dgm:spPr/>
      <dgm:t>
        <a:bodyPr/>
        <a:lstStyle/>
        <a:p>
          <a:endParaRPr lang="pt-BR"/>
        </a:p>
      </dgm:t>
    </dgm:pt>
    <dgm:pt modelId="{71F95015-F4C1-479F-B394-91958DAA0329}" type="pres">
      <dgm:prSet presAssocID="{DB231029-4B6F-4E5E-BFDA-4B782F684819}" presName="childShape" presStyleCnt="0"/>
      <dgm:spPr/>
    </dgm:pt>
    <dgm:pt modelId="{85813056-094F-4C84-B1C2-F2140B6896E3}" type="pres">
      <dgm:prSet presAssocID="{4247A96A-16B5-4FDB-8E78-AC73F8874ACE}" presName="root" presStyleCnt="0"/>
      <dgm:spPr/>
    </dgm:pt>
    <dgm:pt modelId="{0CAE9983-4971-45ED-837D-85AD82DC2816}" type="pres">
      <dgm:prSet presAssocID="{4247A96A-16B5-4FDB-8E78-AC73F8874ACE}" presName="rootComposite" presStyleCnt="0"/>
      <dgm:spPr/>
    </dgm:pt>
    <dgm:pt modelId="{C677AE64-279D-43EB-B10A-8443EA5659CD}" type="pres">
      <dgm:prSet presAssocID="{4247A96A-16B5-4FDB-8E78-AC73F8874ACE}" presName="rootText" presStyleLbl="node1" presStyleIdx="2" presStyleCnt="3"/>
      <dgm:spPr/>
      <dgm:t>
        <a:bodyPr/>
        <a:lstStyle/>
        <a:p>
          <a:endParaRPr lang="pt-BR"/>
        </a:p>
      </dgm:t>
    </dgm:pt>
    <dgm:pt modelId="{2A110FC6-5BA6-43F9-8F33-07F88BFD6D05}" type="pres">
      <dgm:prSet presAssocID="{4247A96A-16B5-4FDB-8E78-AC73F8874ACE}" presName="rootConnector" presStyleLbl="node1" presStyleIdx="2" presStyleCnt="3"/>
      <dgm:spPr/>
      <dgm:t>
        <a:bodyPr/>
        <a:lstStyle/>
        <a:p>
          <a:endParaRPr lang="pt-BR"/>
        </a:p>
      </dgm:t>
    </dgm:pt>
    <dgm:pt modelId="{987BE6D8-9FF8-420C-B632-85722E2AC4E3}" type="pres">
      <dgm:prSet presAssocID="{4247A96A-16B5-4FDB-8E78-AC73F8874ACE}" presName="childShape" presStyleCnt="0"/>
      <dgm:spPr/>
    </dgm:pt>
  </dgm:ptLst>
  <dgm:cxnLst>
    <dgm:cxn modelId="{E610D4DE-37FE-48E2-AC81-2F58E02D7067}" type="presOf" srcId="{DB231029-4B6F-4E5E-BFDA-4B782F684819}" destId="{B7D09437-3D5F-4636-8059-4CFAF93F999E}" srcOrd="0" destOrd="0" presId="urn:microsoft.com/office/officeart/2005/8/layout/hierarchy3"/>
    <dgm:cxn modelId="{23F24A6C-4BE0-4B3A-8976-9FC4BF4BBCB4}" type="presOf" srcId="{4247A96A-16B5-4FDB-8E78-AC73F8874ACE}" destId="{2A110FC6-5BA6-43F9-8F33-07F88BFD6D05}" srcOrd="1" destOrd="0" presId="urn:microsoft.com/office/officeart/2005/8/layout/hierarchy3"/>
    <dgm:cxn modelId="{6E57EF99-1595-4C6E-9EDB-0BC565B5E14C}" type="presOf" srcId="{FC3311B8-1FBE-4E9E-B00F-101993B8EA5F}" destId="{E1243417-1212-49BD-A7B0-BFA29E3BA802}" srcOrd="0" destOrd="0" presId="urn:microsoft.com/office/officeart/2005/8/layout/hierarchy3"/>
    <dgm:cxn modelId="{F0BB88FA-3A2D-48F4-A46C-A8D957264214}" srcId="{FC3311B8-1FBE-4E9E-B00F-101993B8EA5F}" destId="{DB231029-4B6F-4E5E-BFDA-4B782F684819}" srcOrd="1" destOrd="0" parTransId="{929EAFB3-C3F8-458B-A245-0F2BE95BBF39}" sibTransId="{822B90C1-F3CD-4A01-BA78-90E4B589795E}"/>
    <dgm:cxn modelId="{8252BE24-29C5-4D02-818F-91F32A3ED05A}" srcId="{FC3311B8-1FBE-4E9E-B00F-101993B8EA5F}" destId="{D5345870-FEE6-4608-B424-C647DC224DA5}" srcOrd="0" destOrd="0" parTransId="{68CA438F-FA18-4415-9117-8BDC47268F75}" sibTransId="{07B83420-035D-4C67-B532-F3E2F2D76B3D}"/>
    <dgm:cxn modelId="{853DE4B6-4215-4573-AD9A-8454CEE995B8}" srcId="{FC3311B8-1FBE-4E9E-B00F-101993B8EA5F}" destId="{4247A96A-16B5-4FDB-8E78-AC73F8874ACE}" srcOrd="2" destOrd="0" parTransId="{4AABC331-333E-4452-9D78-7F1DE969E75D}" sibTransId="{AEF255BB-7638-49E7-B9B4-460F4911AA7E}"/>
    <dgm:cxn modelId="{D69416F5-90D6-46AC-85CC-8FF362B59560}" type="presOf" srcId="{D5345870-FEE6-4608-B424-C647DC224DA5}" destId="{96BA79F1-1D89-47A9-89AC-1B685F4C4005}" srcOrd="0" destOrd="0" presId="urn:microsoft.com/office/officeart/2005/8/layout/hierarchy3"/>
    <dgm:cxn modelId="{52043507-2A28-405D-AC5D-91A4D1ED5EA5}" type="presOf" srcId="{DB231029-4B6F-4E5E-BFDA-4B782F684819}" destId="{39177FAC-4A9D-4A3D-96D7-42F75D82B9AC}" srcOrd="1" destOrd="0" presId="urn:microsoft.com/office/officeart/2005/8/layout/hierarchy3"/>
    <dgm:cxn modelId="{B522413C-0519-4677-A977-D10EF7ED01D2}" type="presOf" srcId="{4247A96A-16B5-4FDB-8E78-AC73F8874ACE}" destId="{C677AE64-279D-43EB-B10A-8443EA5659CD}" srcOrd="0" destOrd="0" presId="urn:microsoft.com/office/officeart/2005/8/layout/hierarchy3"/>
    <dgm:cxn modelId="{A1476E67-0E4C-4B73-9673-F281284C7C3C}" type="presOf" srcId="{D5345870-FEE6-4608-B424-C647DC224DA5}" destId="{0B76C866-D20D-4267-8558-175E6BD566A7}" srcOrd="1" destOrd="0" presId="urn:microsoft.com/office/officeart/2005/8/layout/hierarchy3"/>
    <dgm:cxn modelId="{AF12A932-6886-4CB6-8081-78EF6B1D262F}" type="presParOf" srcId="{E1243417-1212-49BD-A7B0-BFA29E3BA802}" destId="{7F02B659-05EE-4F36-A3A0-C2EEBEBDA475}" srcOrd="0" destOrd="0" presId="urn:microsoft.com/office/officeart/2005/8/layout/hierarchy3"/>
    <dgm:cxn modelId="{15928041-DCA2-471E-88F1-612476641A58}" type="presParOf" srcId="{7F02B659-05EE-4F36-A3A0-C2EEBEBDA475}" destId="{3EC28708-A5CC-4C0E-B5B5-2F82D2E49BB7}" srcOrd="0" destOrd="0" presId="urn:microsoft.com/office/officeart/2005/8/layout/hierarchy3"/>
    <dgm:cxn modelId="{39A66A38-068F-4B12-8F16-AB06B7535990}" type="presParOf" srcId="{3EC28708-A5CC-4C0E-B5B5-2F82D2E49BB7}" destId="{96BA79F1-1D89-47A9-89AC-1B685F4C4005}" srcOrd="0" destOrd="0" presId="urn:microsoft.com/office/officeart/2005/8/layout/hierarchy3"/>
    <dgm:cxn modelId="{BCF6A5E5-6B14-4486-9E7C-2807965112DE}" type="presParOf" srcId="{3EC28708-A5CC-4C0E-B5B5-2F82D2E49BB7}" destId="{0B76C866-D20D-4267-8558-175E6BD566A7}" srcOrd="1" destOrd="0" presId="urn:microsoft.com/office/officeart/2005/8/layout/hierarchy3"/>
    <dgm:cxn modelId="{A16C69E1-4675-48E0-85C1-A5644072591F}" type="presParOf" srcId="{7F02B659-05EE-4F36-A3A0-C2EEBEBDA475}" destId="{296512ED-A4B4-4FD2-867F-775753DBD325}" srcOrd="1" destOrd="0" presId="urn:microsoft.com/office/officeart/2005/8/layout/hierarchy3"/>
    <dgm:cxn modelId="{B9165779-6A14-459F-BF68-6A5C4496AF10}" type="presParOf" srcId="{E1243417-1212-49BD-A7B0-BFA29E3BA802}" destId="{519E93C0-DA68-4254-B653-44986D9502C7}" srcOrd="1" destOrd="0" presId="urn:microsoft.com/office/officeart/2005/8/layout/hierarchy3"/>
    <dgm:cxn modelId="{2253AD0E-1800-4FC2-B6B5-C70B51BCCDCD}" type="presParOf" srcId="{519E93C0-DA68-4254-B653-44986D9502C7}" destId="{201D26BF-B1D1-447A-BEEA-626DD4CFABFB}" srcOrd="0" destOrd="0" presId="urn:microsoft.com/office/officeart/2005/8/layout/hierarchy3"/>
    <dgm:cxn modelId="{DD085C6C-40E5-4294-9CE3-4F5E0867A79F}" type="presParOf" srcId="{201D26BF-B1D1-447A-BEEA-626DD4CFABFB}" destId="{B7D09437-3D5F-4636-8059-4CFAF93F999E}" srcOrd="0" destOrd="0" presId="urn:microsoft.com/office/officeart/2005/8/layout/hierarchy3"/>
    <dgm:cxn modelId="{263BC55C-7974-4A98-BD37-CA225C47491E}" type="presParOf" srcId="{201D26BF-B1D1-447A-BEEA-626DD4CFABFB}" destId="{39177FAC-4A9D-4A3D-96D7-42F75D82B9AC}" srcOrd="1" destOrd="0" presId="urn:microsoft.com/office/officeart/2005/8/layout/hierarchy3"/>
    <dgm:cxn modelId="{624A8815-1794-4716-A78F-3CBFE679F3FC}" type="presParOf" srcId="{519E93C0-DA68-4254-B653-44986D9502C7}" destId="{71F95015-F4C1-479F-B394-91958DAA0329}" srcOrd="1" destOrd="0" presId="urn:microsoft.com/office/officeart/2005/8/layout/hierarchy3"/>
    <dgm:cxn modelId="{02FADFA1-C18C-4F98-B84C-D5F4784F31CF}" type="presParOf" srcId="{E1243417-1212-49BD-A7B0-BFA29E3BA802}" destId="{85813056-094F-4C84-B1C2-F2140B6896E3}" srcOrd="2" destOrd="0" presId="urn:microsoft.com/office/officeart/2005/8/layout/hierarchy3"/>
    <dgm:cxn modelId="{87B080BF-FD0C-4619-8F2E-6FC6F8FD0447}" type="presParOf" srcId="{85813056-094F-4C84-B1C2-F2140B6896E3}" destId="{0CAE9983-4971-45ED-837D-85AD82DC2816}" srcOrd="0" destOrd="0" presId="urn:microsoft.com/office/officeart/2005/8/layout/hierarchy3"/>
    <dgm:cxn modelId="{11EC97C9-289A-4102-852B-D3AB30203E3C}" type="presParOf" srcId="{0CAE9983-4971-45ED-837D-85AD82DC2816}" destId="{C677AE64-279D-43EB-B10A-8443EA5659CD}" srcOrd="0" destOrd="0" presId="urn:microsoft.com/office/officeart/2005/8/layout/hierarchy3"/>
    <dgm:cxn modelId="{518018C5-BC75-4D51-ABE7-A95CF2313C43}" type="presParOf" srcId="{0CAE9983-4971-45ED-837D-85AD82DC2816}" destId="{2A110FC6-5BA6-43F9-8F33-07F88BFD6D05}" srcOrd="1" destOrd="0" presId="urn:microsoft.com/office/officeart/2005/8/layout/hierarchy3"/>
    <dgm:cxn modelId="{8F58B638-3A46-49EF-8B7A-6B5131E90925}" type="presParOf" srcId="{85813056-094F-4C84-B1C2-F2140B6896E3}" destId="{987BE6D8-9FF8-420C-B632-85722E2AC4E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9B4A6-8245-4305-9332-6A44FA16526B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D21E6B08-0A09-438D-AB82-17D29EE20D0C}">
      <dgm:prSet custT="1"/>
      <dgm:spPr/>
      <dgm:t>
        <a:bodyPr/>
        <a:lstStyle/>
        <a:p>
          <a:pPr algn="ctr" rtl="0"/>
          <a:r>
            <a:rPr lang="pt-BR" sz="1800" dirty="0" smtClean="0"/>
            <a:t>Mercado Externo</a:t>
          </a:r>
          <a:endParaRPr lang="pt-BR" sz="1800" dirty="0"/>
        </a:p>
      </dgm:t>
    </dgm:pt>
    <dgm:pt modelId="{6F981000-48CC-49DF-A913-F74B7FD912FA}" type="parTrans" cxnId="{EAEC5B39-FD64-4C0F-8DF7-A833DB114C81}">
      <dgm:prSet/>
      <dgm:spPr/>
      <dgm:t>
        <a:bodyPr/>
        <a:lstStyle/>
        <a:p>
          <a:pPr algn="ctr"/>
          <a:endParaRPr lang="pt-BR" sz="2000"/>
        </a:p>
      </dgm:t>
    </dgm:pt>
    <dgm:pt modelId="{FC1A80D5-B2FD-4B58-B90F-D107011122CE}" type="sibTrans" cxnId="{EAEC5B39-FD64-4C0F-8DF7-A833DB114C81}">
      <dgm:prSet/>
      <dgm:spPr/>
      <dgm:t>
        <a:bodyPr/>
        <a:lstStyle/>
        <a:p>
          <a:pPr algn="ctr"/>
          <a:endParaRPr lang="pt-BR" sz="2000"/>
        </a:p>
      </dgm:t>
    </dgm:pt>
    <dgm:pt modelId="{116868D9-49BF-41EA-AF18-193F6A38F609}">
      <dgm:prSet custT="1"/>
      <dgm:spPr/>
      <dgm:t>
        <a:bodyPr/>
        <a:lstStyle/>
        <a:p>
          <a:pPr algn="ctr" rtl="0"/>
          <a:r>
            <a:rPr lang="pt-BR" sz="1400" dirty="0" smtClean="0"/>
            <a:t>Exportação/Importação</a:t>
          </a:r>
          <a:endParaRPr lang="pt-BR" sz="1400" dirty="0"/>
        </a:p>
      </dgm:t>
    </dgm:pt>
    <dgm:pt modelId="{08FF37E7-3D33-40B2-9127-787A4B565492}" type="parTrans" cxnId="{A085F71C-17A7-48EF-BB7A-8C3BB6A70A5A}">
      <dgm:prSet/>
      <dgm:spPr/>
      <dgm:t>
        <a:bodyPr/>
        <a:lstStyle/>
        <a:p>
          <a:pPr algn="ctr"/>
          <a:endParaRPr lang="pt-BR" sz="2000"/>
        </a:p>
      </dgm:t>
    </dgm:pt>
    <dgm:pt modelId="{B76E6E70-C4EE-454A-9AD4-43DF071C4DF8}" type="sibTrans" cxnId="{A085F71C-17A7-48EF-BB7A-8C3BB6A70A5A}">
      <dgm:prSet/>
      <dgm:spPr/>
      <dgm:t>
        <a:bodyPr/>
        <a:lstStyle/>
        <a:p>
          <a:pPr algn="ctr"/>
          <a:endParaRPr lang="pt-BR" sz="2000"/>
        </a:p>
      </dgm:t>
    </dgm:pt>
    <dgm:pt modelId="{80F6522E-AACA-47C9-BC02-BA1E4AD56953}" type="pres">
      <dgm:prSet presAssocID="{EB89B4A6-8245-4305-9332-6A44FA1652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D17A3A-7F8C-4127-8C0A-A1320F4282B8}" type="pres">
      <dgm:prSet presAssocID="{D21E6B08-0A09-438D-AB82-17D29EE20D0C}" presName="node" presStyleLbl="node1" presStyleIdx="0" presStyleCnt="1" custScaleX="100196" custLinFactNeighborX="0" custLinFactNeighborY="35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85F71C-17A7-48EF-BB7A-8C3BB6A70A5A}" srcId="{D21E6B08-0A09-438D-AB82-17D29EE20D0C}" destId="{116868D9-49BF-41EA-AF18-193F6A38F609}" srcOrd="0" destOrd="0" parTransId="{08FF37E7-3D33-40B2-9127-787A4B565492}" sibTransId="{B76E6E70-C4EE-454A-9AD4-43DF071C4DF8}"/>
    <dgm:cxn modelId="{D7EB7197-2947-4588-A69C-EED2EBA7C06B}" type="presOf" srcId="{EB89B4A6-8245-4305-9332-6A44FA16526B}" destId="{80F6522E-AACA-47C9-BC02-BA1E4AD56953}" srcOrd="0" destOrd="0" presId="urn:microsoft.com/office/officeart/2005/8/layout/process1"/>
    <dgm:cxn modelId="{EAEC5B39-FD64-4C0F-8DF7-A833DB114C81}" srcId="{EB89B4A6-8245-4305-9332-6A44FA16526B}" destId="{D21E6B08-0A09-438D-AB82-17D29EE20D0C}" srcOrd="0" destOrd="0" parTransId="{6F981000-48CC-49DF-A913-F74B7FD912FA}" sibTransId="{FC1A80D5-B2FD-4B58-B90F-D107011122CE}"/>
    <dgm:cxn modelId="{030068C1-E5AB-4656-8ABD-40C5E58BC18C}" type="presOf" srcId="{116868D9-49BF-41EA-AF18-193F6A38F609}" destId="{BDD17A3A-7F8C-4127-8C0A-A1320F4282B8}" srcOrd="0" destOrd="1" presId="urn:microsoft.com/office/officeart/2005/8/layout/process1"/>
    <dgm:cxn modelId="{B9CA2A81-5996-4D3F-B2BB-57B059DE52B5}" type="presOf" srcId="{D21E6B08-0A09-438D-AB82-17D29EE20D0C}" destId="{BDD17A3A-7F8C-4127-8C0A-A1320F4282B8}" srcOrd="0" destOrd="0" presId="urn:microsoft.com/office/officeart/2005/8/layout/process1"/>
    <dgm:cxn modelId="{B64A34B7-2D1D-4754-B4BB-1922F727FCFE}" type="presParOf" srcId="{80F6522E-AACA-47C9-BC02-BA1E4AD56953}" destId="{BDD17A3A-7F8C-4127-8C0A-A1320F4282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68384-CB16-42CD-8769-7637A993B3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B06386E-5285-4D44-82B9-0F9D1E13AB7D}">
      <dgm:prSet/>
      <dgm:spPr/>
      <dgm:t>
        <a:bodyPr/>
        <a:lstStyle/>
        <a:p>
          <a:pPr rtl="0"/>
          <a:r>
            <a:rPr lang="pt-BR" dirty="0" smtClean="0"/>
            <a:t>Ambiente Organizacional: Órgãos do governo, Instituição de Crédito, Empresas de Pesquisas </a:t>
          </a:r>
          <a:endParaRPr lang="pt-BR" dirty="0"/>
        </a:p>
      </dgm:t>
    </dgm:pt>
    <dgm:pt modelId="{08E4BD70-FFB4-4E17-AE49-2E12CE9547D8}" type="parTrans" cxnId="{20ABE8B1-04A6-444B-B331-1F47D95AFE75}">
      <dgm:prSet/>
      <dgm:spPr/>
      <dgm:t>
        <a:bodyPr/>
        <a:lstStyle/>
        <a:p>
          <a:endParaRPr lang="pt-BR"/>
        </a:p>
      </dgm:t>
    </dgm:pt>
    <dgm:pt modelId="{03F6AE13-CE91-4AED-94C5-BA087D079F3C}" type="sibTrans" cxnId="{20ABE8B1-04A6-444B-B331-1F47D95AFE75}">
      <dgm:prSet/>
      <dgm:spPr/>
      <dgm:t>
        <a:bodyPr/>
        <a:lstStyle/>
        <a:p>
          <a:endParaRPr lang="pt-BR"/>
        </a:p>
      </dgm:t>
    </dgm:pt>
    <dgm:pt modelId="{A26D5D0D-4FFA-40D3-8C92-7B2CC6436038}" type="pres">
      <dgm:prSet presAssocID="{9DF68384-CB16-42CD-8769-7637A993B3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79947F-AA54-4E3D-99D5-AF91D458367F}" type="pres">
      <dgm:prSet presAssocID="{6B06386E-5285-4D44-82B9-0F9D1E13AB7D}" presName="parentText" presStyleLbl="node1" presStyleIdx="0" presStyleCnt="1" custLinFactY="-25119" custLinFactNeighborX="-7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ABE8B1-04A6-444B-B331-1F47D95AFE75}" srcId="{9DF68384-CB16-42CD-8769-7637A993B3A5}" destId="{6B06386E-5285-4D44-82B9-0F9D1E13AB7D}" srcOrd="0" destOrd="0" parTransId="{08E4BD70-FFB4-4E17-AE49-2E12CE9547D8}" sibTransId="{03F6AE13-CE91-4AED-94C5-BA087D079F3C}"/>
    <dgm:cxn modelId="{948D241E-9B0B-4602-8178-72ADDEA5885B}" type="presOf" srcId="{6B06386E-5285-4D44-82B9-0F9D1E13AB7D}" destId="{C979947F-AA54-4E3D-99D5-AF91D458367F}" srcOrd="0" destOrd="0" presId="urn:microsoft.com/office/officeart/2005/8/layout/vList2"/>
    <dgm:cxn modelId="{FDB89066-C8CA-4AA4-A1CD-09EDEE130E17}" type="presOf" srcId="{9DF68384-CB16-42CD-8769-7637A993B3A5}" destId="{A26D5D0D-4FFA-40D3-8C92-7B2CC6436038}" srcOrd="0" destOrd="0" presId="urn:microsoft.com/office/officeart/2005/8/layout/vList2"/>
    <dgm:cxn modelId="{0DAA0814-5236-40CD-885A-B28949C34724}" type="presParOf" srcId="{A26D5D0D-4FFA-40D3-8C92-7B2CC6436038}" destId="{C979947F-AA54-4E3D-99D5-AF91D45836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68384-CB16-42CD-8769-7637A993B3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06386E-5285-4D44-82B9-0F9D1E13AB7D}">
      <dgm:prSet/>
      <dgm:spPr/>
      <dgm:t>
        <a:bodyPr/>
        <a:lstStyle/>
        <a:p>
          <a:pPr rtl="0"/>
          <a:r>
            <a:rPr lang="pt-BR" dirty="0" smtClean="0"/>
            <a:t>Ambiente Institucional: Leis, normas, resoluções e padrões de comercialização</a:t>
          </a:r>
          <a:endParaRPr lang="pt-BR" dirty="0"/>
        </a:p>
      </dgm:t>
    </dgm:pt>
    <dgm:pt modelId="{08E4BD70-FFB4-4E17-AE49-2E12CE9547D8}" type="parTrans" cxnId="{20ABE8B1-04A6-444B-B331-1F47D95AFE75}">
      <dgm:prSet/>
      <dgm:spPr/>
      <dgm:t>
        <a:bodyPr/>
        <a:lstStyle/>
        <a:p>
          <a:endParaRPr lang="pt-BR"/>
        </a:p>
      </dgm:t>
    </dgm:pt>
    <dgm:pt modelId="{03F6AE13-CE91-4AED-94C5-BA087D079F3C}" type="sibTrans" cxnId="{20ABE8B1-04A6-444B-B331-1F47D95AFE75}">
      <dgm:prSet/>
      <dgm:spPr/>
      <dgm:t>
        <a:bodyPr/>
        <a:lstStyle/>
        <a:p>
          <a:endParaRPr lang="pt-BR"/>
        </a:p>
      </dgm:t>
    </dgm:pt>
    <dgm:pt modelId="{A26D5D0D-4FFA-40D3-8C92-7B2CC6436038}" type="pres">
      <dgm:prSet presAssocID="{9DF68384-CB16-42CD-8769-7637A993B3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79947F-AA54-4E3D-99D5-AF91D458367F}" type="pres">
      <dgm:prSet presAssocID="{6B06386E-5285-4D44-82B9-0F9D1E13AB7D}" presName="parentText" presStyleLbl="node1" presStyleIdx="0" presStyleCnt="1" custLinFactNeighborX="-804" custLinFactNeighborY="2186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FD52F0-1919-46F9-989E-ED02BCB41ED5}" type="presOf" srcId="{9DF68384-CB16-42CD-8769-7637A993B3A5}" destId="{A26D5D0D-4FFA-40D3-8C92-7B2CC6436038}" srcOrd="0" destOrd="0" presId="urn:microsoft.com/office/officeart/2005/8/layout/vList2"/>
    <dgm:cxn modelId="{20ABE8B1-04A6-444B-B331-1F47D95AFE75}" srcId="{9DF68384-CB16-42CD-8769-7637A993B3A5}" destId="{6B06386E-5285-4D44-82B9-0F9D1E13AB7D}" srcOrd="0" destOrd="0" parTransId="{08E4BD70-FFB4-4E17-AE49-2E12CE9547D8}" sibTransId="{03F6AE13-CE91-4AED-94C5-BA087D079F3C}"/>
    <dgm:cxn modelId="{1DF91B8C-5119-492D-9C21-DE9259EE68D2}" type="presOf" srcId="{6B06386E-5285-4D44-82B9-0F9D1E13AB7D}" destId="{C979947F-AA54-4E3D-99D5-AF91D458367F}" srcOrd="0" destOrd="0" presId="urn:microsoft.com/office/officeart/2005/8/layout/vList2"/>
    <dgm:cxn modelId="{FF60068A-8D33-4242-8895-8E3C99B666F8}" type="presParOf" srcId="{A26D5D0D-4FFA-40D3-8C92-7B2CC6436038}" destId="{C979947F-AA54-4E3D-99D5-AF91D45836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9B4A6-8245-4305-9332-6A44FA16526B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D21E6B08-0A09-438D-AB82-17D29EE20D0C}">
      <dgm:prSet custT="1"/>
      <dgm:spPr/>
      <dgm:t>
        <a:bodyPr/>
        <a:lstStyle/>
        <a:p>
          <a:pPr rtl="0"/>
          <a:r>
            <a:rPr lang="pt-BR" sz="1800" dirty="0" smtClean="0"/>
            <a:t>Cooperativas</a:t>
          </a:r>
          <a:endParaRPr lang="pt-BR" sz="1800" dirty="0"/>
        </a:p>
      </dgm:t>
    </dgm:pt>
    <dgm:pt modelId="{6F981000-48CC-49DF-A913-F74B7FD912FA}" type="parTrans" cxnId="{EAEC5B39-FD64-4C0F-8DF7-A833DB114C81}">
      <dgm:prSet/>
      <dgm:spPr/>
      <dgm:t>
        <a:bodyPr/>
        <a:lstStyle/>
        <a:p>
          <a:endParaRPr lang="pt-BR" sz="2000"/>
        </a:p>
      </dgm:t>
    </dgm:pt>
    <dgm:pt modelId="{FC1A80D5-B2FD-4B58-B90F-D107011122CE}" type="sibTrans" cxnId="{EAEC5B39-FD64-4C0F-8DF7-A833DB114C81}">
      <dgm:prSet/>
      <dgm:spPr/>
      <dgm:t>
        <a:bodyPr/>
        <a:lstStyle/>
        <a:p>
          <a:endParaRPr lang="pt-BR" sz="2000"/>
        </a:p>
      </dgm:t>
    </dgm:pt>
    <dgm:pt modelId="{80F6522E-AACA-47C9-BC02-BA1E4AD56953}" type="pres">
      <dgm:prSet presAssocID="{EB89B4A6-8245-4305-9332-6A44FA1652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D17A3A-7F8C-4127-8C0A-A1320F4282B8}" type="pres">
      <dgm:prSet presAssocID="{D21E6B08-0A09-438D-AB82-17D29EE20D0C}" presName="node" presStyleLbl="node1" presStyleIdx="0" presStyleCnt="1" custScaleX="100196" custLinFactNeighborX="0" custLinFactNeighborY="35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EC5B39-FD64-4C0F-8DF7-A833DB114C81}" srcId="{EB89B4A6-8245-4305-9332-6A44FA16526B}" destId="{D21E6B08-0A09-438D-AB82-17D29EE20D0C}" srcOrd="0" destOrd="0" parTransId="{6F981000-48CC-49DF-A913-F74B7FD912FA}" sibTransId="{FC1A80D5-B2FD-4B58-B90F-D107011122CE}"/>
    <dgm:cxn modelId="{D0F49409-4AA7-44AC-A1AE-8C79D406D4E9}" type="presOf" srcId="{D21E6B08-0A09-438D-AB82-17D29EE20D0C}" destId="{BDD17A3A-7F8C-4127-8C0A-A1320F4282B8}" srcOrd="0" destOrd="0" presId="urn:microsoft.com/office/officeart/2005/8/layout/process1"/>
    <dgm:cxn modelId="{33EB2394-000D-41FB-8769-4C4F44DE0202}" type="presOf" srcId="{EB89B4A6-8245-4305-9332-6A44FA16526B}" destId="{80F6522E-AACA-47C9-BC02-BA1E4AD56953}" srcOrd="0" destOrd="0" presId="urn:microsoft.com/office/officeart/2005/8/layout/process1"/>
    <dgm:cxn modelId="{98FCA951-946B-4D7C-818E-B9F643163BE7}" type="presParOf" srcId="{80F6522E-AACA-47C9-BC02-BA1E4AD56953}" destId="{BDD17A3A-7F8C-4127-8C0A-A1320F4282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183897-1B3E-4274-8161-38BDA5DF484B}" type="doc">
      <dgm:prSet loTypeId="urn:microsoft.com/office/officeart/2005/8/layout/process1" loCatId="process" qsTypeId="urn:microsoft.com/office/officeart/2005/8/quickstyle/simple1" qsCatId="simple" csTypeId="urn:microsoft.com/office/officeart/2005/8/colors/colorful1#7" csCatId="colorful" phldr="1"/>
      <dgm:spPr/>
    </dgm:pt>
    <dgm:pt modelId="{2375585D-6A4C-47B3-B737-98F73558C221}">
      <dgm:prSet phldrT="[Texto]" custT="1"/>
      <dgm:spPr/>
      <dgm:t>
        <a:bodyPr/>
        <a:lstStyle/>
        <a:p>
          <a:pPr algn="l"/>
          <a:r>
            <a:rPr lang="pt-BR" sz="1600" dirty="0" smtClean="0"/>
            <a:t>Intermediários</a:t>
          </a:r>
          <a:endParaRPr lang="pt-BR" sz="1600" dirty="0"/>
        </a:p>
      </dgm:t>
    </dgm:pt>
    <dgm:pt modelId="{B99941FD-D2F0-45C6-8639-FEBFBD2336AE}" type="parTrans" cxnId="{DE138135-C68E-46A5-9494-CB69D1F45BDB}">
      <dgm:prSet/>
      <dgm:spPr/>
      <dgm:t>
        <a:bodyPr/>
        <a:lstStyle/>
        <a:p>
          <a:endParaRPr lang="pt-BR"/>
        </a:p>
      </dgm:t>
    </dgm:pt>
    <dgm:pt modelId="{DEF3BD1E-4F68-42F6-BFEC-1998DBF1C2B4}" type="sibTrans" cxnId="{DE138135-C68E-46A5-9494-CB69D1F45BDB}">
      <dgm:prSet/>
      <dgm:spPr/>
      <dgm:t>
        <a:bodyPr/>
        <a:lstStyle/>
        <a:p>
          <a:endParaRPr lang="pt-BR"/>
        </a:p>
      </dgm:t>
    </dgm:pt>
    <dgm:pt modelId="{9A50857C-BF5F-4D90-AB4C-C8052E7E0276}">
      <dgm:prSet phldrT="[Texto]"/>
      <dgm:spPr/>
      <dgm:t>
        <a:bodyPr/>
        <a:lstStyle/>
        <a:p>
          <a:r>
            <a:rPr lang="pt-BR" dirty="0" smtClean="0"/>
            <a:t>Indústrias  Processadoras </a:t>
          </a:r>
          <a:r>
            <a:rPr lang="pt-BR" i="1" dirty="0" smtClean="0"/>
            <a:t>(amêndoas)</a:t>
          </a:r>
          <a:endParaRPr lang="pt-BR" i="1" dirty="0"/>
        </a:p>
      </dgm:t>
    </dgm:pt>
    <dgm:pt modelId="{42EB5E09-7B91-4347-8D32-357EA3313FED}" type="parTrans" cxnId="{1487F113-7CBB-427A-9F15-1D8479FF2EAD}">
      <dgm:prSet/>
      <dgm:spPr/>
      <dgm:t>
        <a:bodyPr/>
        <a:lstStyle/>
        <a:p>
          <a:endParaRPr lang="pt-BR"/>
        </a:p>
      </dgm:t>
    </dgm:pt>
    <dgm:pt modelId="{AF5AE21A-6B67-4C28-86C9-1E1A30659CD9}" type="sibTrans" cxnId="{1487F113-7CBB-427A-9F15-1D8479FF2EAD}">
      <dgm:prSet/>
      <dgm:spPr/>
      <dgm:t>
        <a:bodyPr/>
        <a:lstStyle/>
        <a:p>
          <a:endParaRPr lang="pt-BR"/>
        </a:p>
      </dgm:t>
    </dgm:pt>
    <dgm:pt modelId="{0E7610D9-EF9C-4E42-A261-8E87BF96B775}">
      <dgm:prSet phldrT="[Texto]" custT="1"/>
      <dgm:spPr/>
      <dgm:t>
        <a:bodyPr/>
        <a:lstStyle/>
        <a:p>
          <a:pPr algn="l"/>
          <a:r>
            <a:rPr lang="pt-BR" sz="1400" dirty="0" smtClean="0"/>
            <a:t>Pequenos</a:t>
          </a:r>
          <a:endParaRPr lang="pt-BR" sz="1400" dirty="0"/>
        </a:p>
      </dgm:t>
    </dgm:pt>
    <dgm:pt modelId="{E490B5F3-049B-4BBE-AF48-FA627A5111E3}" type="parTrans" cxnId="{B6071AEB-01FD-4513-BD10-CEA11A492B03}">
      <dgm:prSet/>
      <dgm:spPr/>
      <dgm:t>
        <a:bodyPr/>
        <a:lstStyle/>
        <a:p>
          <a:endParaRPr lang="pt-BR"/>
        </a:p>
      </dgm:t>
    </dgm:pt>
    <dgm:pt modelId="{F5211AB8-F3CB-4862-B226-1EDA46CFBD3A}" type="sibTrans" cxnId="{B6071AEB-01FD-4513-BD10-CEA11A492B03}">
      <dgm:prSet/>
      <dgm:spPr/>
      <dgm:t>
        <a:bodyPr/>
        <a:lstStyle/>
        <a:p>
          <a:endParaRPr lang="pt-BR"/>
        </a:p>
      </dgm:t>
    </dgm:pt>
    <dgm:pt modelId="{A9FE1906-9AC2-4BD8-A070-F23DD69EC7BE}">
      <dgm:prSet phldrT="[Texto]"/>
      <dgm:spPr/>
      <dgm:t>
        <a:bodyPr/>
        <a:lstStyle/>
        <a:p>
          <a:r>
            <a:rPr lang="pt-BR" dirty="0" smtClean="0"/>
            <a:t>Indústrias de Alimentos</a:t>
          </a:r>
          <a:endParaRPr lang="pt-BR" i="1" dirty="0"/>
        </a:p>
      </dgm:t>
    </dgm:pt>
    <dgm:pt modelId="{C77E9DC8-D823-4667-B9EB-00FE0D45A069}" type="sibTrans" cxnId="{7A61AF09-B7E9-4983-81A6-F178D12D7C3A}">
      <dgm:prSet/>
      <dgm:spPr/>
      <dgm:t>
        <a:bodyPr/>
        <a:lstStyle/>
        <a:p>
          <a:endParaRPr lang="pt-BR"/>
        </a:p>
      </dgm:t>
    </dgm:pt>
    <dgm:pt modelId="{682C4C6D-AD27-4E16-9667-F404B0D9D2BE}" type="parTrans" cxnId="{7A61AF09-B7E9-4983-81A6-F178D12D7C3A}">
      <dgm:prSet/>
      <dgm:spPr/>
      <dgm:t>
        <a:bodyPr/>
        <a:lstStyle/>
        <a:p>
          <a:endParaRPr lang="pt-BR"/>
        </a:p>
      </dgm:t>
    </dgm:pt>
    <dgm:pt modelId="{293F622C-95B0-433D-86DB-796A52F3579B}">
      <dgm:prSet phldrT="[Texto]"/>
      <dgm:spPr/>
      <dgm:t>
        <a:bodyPr/>
        <a:lstStyle/>
        <a:p>
          <a:r>
            <a:rPr lang="pt-BR" dirty="0" smtClean="0"/>
            <a:t>Produtores</a:t>
          </a:r>
        </a:p>
      </dgm:t>
    </dgm:pt>
    <dgm:pt modelId="{C9CD6E8A-48F5-4EA1-B59D-7007144D3F08}" type="parTrans" cxnId="{8866C65D-AFF2-4097-BE2F-EE33F03726D9}">
      <dgm:prSet/>
      <dgm:spPr/>
      <dgm:t>
        <a:bodyPr/>
        <a:lstStyle/>
        <a:p>
          <a:endParaRPr lang="pt-BR"/>
        </a:p>
      </dgm:t>
    </dgm:pt>
    <dgm:pt modelId="{B4FE14C0-80B4-45BE-8422-AFACF5FEABC5}" type="sibTrans" cxnId="{8866C65D-AFF2-4097-BE2F-EE33F03726D9}">
      <dgm:prSet/>
      <dgm:spPr/>
      <dgm:t>
        <a:bodyPr/>
        <a:lstStyle/>
        <a:p>
          <a:endParaRPr lang="pt-BR"/>
        </a:p>
      </dgm:t>
    </dgm:pt>
    <dgm:pt modelId="{9238FF8D-96B8-459C-8A16-8F68C5BCAA65}">
      <dgm:prSet phldrT="[Texto]" custT="1"/>
      <dgm:spPr/>
      <dgm:t>
        <a:bodyPr/>
        <a:lstStyle/>
        <a:p>
          <a:pPr algn="l"/>
          <a:r>
            <a:rPr lang="pt-BR" sz="1400" dirty="0" smtClean="0"/>
            <a:t>Grande</a:t>
          </a:r>
          <a:r>
            <a:rPr lang="pt-BR" sz="1200" dirty="0" smtClean="0"/>
            <a:t>s</a:t>
          </a:r>
          <a:endParaRPr lang="pt-BR" sz="1200" dirty="0"/>
        </a:p>
      </dgm:t>
    </dgm:pt>
    <dgm:pt modelId="{49D04236-BEF4-494D-AA93-FEC518DD1582}" type="parTrans" cxnId="{46105C98-3C90-4FC1-9A1E-B207BC001235}">
      <dgm:prSet/>
      <dgm:spPr/>
      <dgm:t>
        <a:bodyPr/>
        <a:lstStyle/>
        <a:p>
          <a:endParaRPr lang="pt-BR"/>
        </a:p>
      </dgm:t>
    </dgm:pt>
    <dgm:pt modelId="{FA63F2CA-2B55-4AB1-9C0A-C08D266B6BB6}" type="sibTrans" cxnId="{46105C98-3C90-4FC1-9A1E-B207BC001235}">
      <dgm:prSet/>
      <dgm:spPr/>
      <dgm:t>
        <a:bodyPr/>
        <a:lstStyle/>
        <a:p>
          <a:endParaRPr lang="pt-BR"/>
        </a:p>
      </dgm:t>
    </dgm:pt>
    <dgm:pt modelId="{041BC9F8-0EF6-4A28-9469-8623E4AC15C0}">
      <dgm:prSet phldrT="[Texto]" custT="1"/>
      <dgm:spPr/>
      <dgm:t>
        <a:bodyPr/>
        <a:lstStyle/>
        <a:p>
          <a:pPr algn="l"/>
          <a:r>
            <a:rPr lang="pt-BR" sz="1400" dirty="0" smtClean="0"/>
            <a:t>Médios</a:t>
          </a:r>
          <a:endParaRPr lang="pt-BR" sz="1200" dirty="0"/>
        </a:p>
      </dgm:t>
    </dgm:pt>
    <dgm:pt modelId="{62DEBE13-078B-4F46-B39C-5FB743C136FA}" type="sibTrans" cxnId="{6DD3D07D-259E-49A4-99EB-3F7594ECEEAB}">
      <dgm:prSet/>
      <dgm:spPr/>
      <dgm:t>
        <a:bodyPr/>
        <a:lstStyle/>
        <a:p>
          <a:endParaRPr lang="pt-BR"/>
        </a:p>
      </dgm:t>
    </dgm:pt>
    <dgm:pt modelId="{B43ED49A-EC15-4967-AAD8-3FD0F5FBC9D3}" type="parTrans" cxnId="{6DD3D07D-259E-49A4-99EB-3F7594ECEEAB}">
      <dgm:prSet/>
      <dgm:spPr/>
      <dgm:t>
        <a:bodyPr/>
        <a:lstStyle/>
        <a:p>
          <a:endParaRPr lang="pt-BR"/>
        </a:p>
      </dgm:t>
    </dgm:pt>
    <dgm:pt modelId="{7CC5D034-1BCE-4685-8D88-E3665843D3A8}" type="pres">
      <dgm:prSet presAssocID="{D0183897-1B3E-4274-8161-38BDA5DF484B}" presName="Name0" presStyleCnt="0">
        <dgm:presLayoutVars>
          <dgm:dir/>
          <dgm:resizeHandles val="exact"/>
        </dgm:presLayoutVars>
      </dgm:prSet>
      <dgm:spPr/>
    </dgm:pt>
    <dgm:pt modelId="{05890C57-2ACA-41B9-9842-D9B3C9E268D4}" type="pres">
      <dgm:prSet presAssocID="{293F622C-95B0-433D-86DB-796A52F357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4783C-406B-4464-BD1F-3EF318BE54DD}" type="pres">
      <dgm:prSet presAssocID="{B4FE14C0-80B4-45BE-8422-AFACF5FEABC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00CC2849-E4DF-485D-AA09-1E9A6E0BF148}" type="pres">
      <dgm:prSet presAssocID="{B4FE14C0-80B4-45BE-8422-AFACF5FEABC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A77CD2EE-9B71-4CB3-80D5-B38869E67CC4}" type="pres">
      <dgm:prSet presAssocID="{2375585D-6A4C-47B3-B737-98F73558C221}" presName="node" presStyleLbl="node1" presStyleIdx="1" presStyleCnt="4" custScaleX="110162" custLinFactNeighborX="-12990" custLinFactNeighborY="-63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7C7B2E-10FD-42A1-B2C4-766BAEA01913}" type="pres">
      <dgm:prSet presAssocID="{DEF3BD1E-4F68-42F6-BFEC-1998DBF1C2B4}" presName="sibTrans" presStyleLbl="sibTrans2D1" presStyleIdx="1" presStyleCnt="3"/>
      <dgm:spPr/>
      <dgm:t>
        <a:bodyPr/>
        <a:lstStyle/>
        <a:p>
          <a:endParaRPr lang="pt-BR"/>
        </a:p>
      </dgm:t>
    </dgm:pt>
    <dgm:pt modelId="{A39182A2-E891-491C-8F06-5A057E63F3E0}" type="pres">
      <dgm:prSet presAssocID="{DEF3BD1E-4F68-42F6-BFEC-1998DBF1C2B4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2D28358D-4E8F-44B5-91F0-B539805FF871}" type="pres">
      <dgm:prSet presAssocID="{9A50857C-BF5F-4D90-AB4C-C8052E7E02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045487-7B36-4D9A-B441-70916BD136F6}" type="pres">
      <dgm:prSet presAssocID="{AF5AE21A-6B67-4C28-86C9-1E1A30659CD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A99FC8BA-4B8C-49D0-B58B-5B02143764E9}" type="pres">
      <dgm:prSet presAssocID="{AF5AE21A-6B67-4C28-86C9-1E1A30659CD9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D2357A12-4012-4DF9-B3BD-FC2584578EE1}" type="pres">
      <dgm:prSet presAssocID="{A9FE1906-9AC2-4BD8-A070-F23DD69EC7BE}" presName="node" presStyleLbl="node1" presStyleIdx="3" presStyleCnt="4" custLinFactNeighborX="-20105" custLinFactNeighborY="54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071AEB-01FD-4513-BD10-CEA11A492B03}" srcId="{2375585D-6A4C-47B3-B737-98F73558C221}" destId="{0E7610D9-EF9C-4E42-A261-8E87BF96B775}" srcOrd="0" destOrd="0" parTransId="{E490B5F3-049B-4BBE-AF48-FA627A5111E3}" sibTransId="{F5211AB8-F3CB-4862-B226-1EDA46CFBD3A}"/>
    <dgm:cxn modelId="{42DEAC74-6692-4DA7-9E46-7E83F2187891}" type="presOf" srcId="{AF5AE21A-6B67-4C28-86C9-1E1A30659CD9}" destId="{61045487-7B36-4D9A-B441-70916BD136F6}" srcOrd="0" destOrd="0" presId="urn:microsoft.com/office/officeart/2005/8/layout/process1"/>
    <dgm:cxn modelId="{1487F113-7CBB-427A-9F15-1D8479FF2EAD}" srcId="{D0183897-1B3E-4274-8161-38BDA5DF484B}" destId="{9A50857C-BF5F-4D90-AB4C-C8052E7E0276}" srcOrd="2" destOrd="0" parTransId="{42EB5E09-7B91-4347-8D32-357EA3313FED}" sibTransId="{AF5AE21A-6B67-4C28-86C9-1E1A30659CD9}"/>
    <dgm:cxn modelId="{D7912030-CF37-47AC-ADE2-D6A7B7B290D4}" type="presOf" srcId="{0E7610D9-EF9C-4E42-A261-8E87BF96B775}" destId="{A77CD2EE-9B71-4CB3-80D5-B38869E67CC4}" srcOrd="0" destOrd="1" presId="urn:microsoft.com/office/officeart/2005/8/layout/process1"/>
    <dgm:cxn modelId="{8866C65D-AFF2-4097-BE2F-EE33F03726D9}" srcId="{D0183897-1B3E-4274-8161-38BDA5DF484B}" destId="{293F622C-95B0-433D-86DB-796A52F3579B}" srcOrd="0" destOrd="0" parTransId="{C9CD6E8A-48F5-4EA1-B59D-7007144D3F08}" sibTransId="{B4FE14C0-80B4-45BE-8422-AFACF5FEABC5}"/>
    <dgm:cxn modelId="{52D17ACC-B855-4F51-BE44-250F6DCBD33B}" type="presOf" srcId="{AF5AE21A-6B67-4C28-86C9-1E1A30659CD9}" destId="{A99FC8BA-4B8C-49D0-B58B-5B02143764E9}" srcOrd="1" destOrd="0" presId="urn:microsoft.com/office/officeart/2005/8/layout/process1"/>
    <dgm:cxn modelId="{9C0CFA79-3531-4AD4-81E7-C9349FE828F7}" type="presOf" srcId="{D0183897-1B3E-4274-8161-38BDA5DF484B}" destId="{7CC5D034-1BCE-4685-8D88-E3665843D3A8}" srcOrd="0" destOrd="0" presId="urn:microsoft.com/office/officeart/2005/8/layout/process1"/>
    <dgm:cxn modelId="{56754545-6F29-4648-AFF9-A0E51DA6E058}" type="presOf" srcId="{B4FE14C0-80B4-45BE-8422-AFACF5FEABC5}" destId="{EB94783C-406B-4464-BD1F-3EF318BE54DD}" srcOrd="0" destOrd="0" presId="urn:microsoft.com/office/officeart/2005/8/layout/process1"/>
    <dgm:cxn modelId="{FFEB1E0E-62EB-4737-AEF2-557817C329D7}" type="presOf" srcId="{041BC9F8-0EF6-4A28-9469-8623E4AC15C0}" destId="{A77CD2EE-9B71-4CB3-80D5-B38869E67CC4}" srcOrd="0" destOrd="2" presId="urn:microsoft.com/office/officeart/2005/8/layout/process1"/>
    <dgm:cxn modelId="{58C76B35-D4EE-4117-9729-A5B4838FCA15}" type="presOf" srcId="{DEF3BD1E-4F68-42F6-BFEC-1998DBF1C2B4}" destId="{A39182A2-E891-491C-8F06-5A057E63F3E0}" srcOrd="1" destOrd="0" presId="urn:microsoft.com/office/officeart/2005/8/layout/process1"/>
    <dgm:cxn modelId="{7A61AF09-B7E9-4983-81A6-F178D12D7C3A}" srcId="{D0183897-1B3E-4274-8161-38BDA5DF484B}" destId="{A9FE1906-9AC2-4BD8-A070-F23DD69EC7BE}" srcOrd="3" destOrd="0" parTransId="{682C4C6D-AD27-4E16-9667-F404B0D9D2BE}" sibTransId="{C77E9DC8-D823-4667-B9EB-00FE0D45A069}"/>
    <dgm:cxn modelId="{CEB3E525-D5CC-4088-A02F-BAAAFE1FA352}" type="presOf" srcId="{9A50857C-BF5F-4D90-AB4C-C8052E7E0276}" destId="{2D28358D-4E8F-44B5-91F0-B539805FF871}" srcOrd="0" destOrd="0" presId="urn:microsoft.com/office/officeart/2005/8/layout/process1"/>
    <dgm:cxn modelId="{E786BE26-ADC1-4026-87D3-AAFEA9AD60C2}" type="presOf" srcId="{A9FE1906-9AC2-4BD8-A070-F23DD69EC7BE}" destId="{D2357A12-4012-4DF9-B3BD-FC2584578EE1}" srcOrd="0" destOrd="0" presId="urn:microsoft.com/office/officeart/2005/8/layout/process1"/>
    <dgm:cxn modelId="{58014079-A326-4E88-8806-44B4207991EC}" type="presOf" srcId="{2375585D-6A4C-47B3-B737-98F73558C221}" destId="{A77CD2EE-9B71-4CB3-80D5-B38869E67CC4}" srcOrd="0" destOrd="0" presId="urn:microsoft.com/office/officeart/2005/8/layout/process1"/>
    <dgm:cxn modelId="{0D68331D-8801-420B-9ED9-E4DB118F37A2}" type="presOf" srcId="{9238FF8D-96B8-459C-8A16-8F68C5BCAA65}" destId="{A77CD2EE-9B71-4CB3-80D5-B38869E67CC4}" srcOrd="0" destOrd="3" presId="urn:microsoft.com/office/officeart/2005/8/layout/process1"/>
    <dgm:cxn modelId="{6DD3D07D-259E-49A4-99EB-3F7594ECEEAB}" srcId="{2375585D-6A4C-47B3-B737-98F73558C221}" destId="{041BC9F8-0EF6-4A28-9469-8623E4AC15C0}" srcOrd="1" destOrd="0" parTransId="{B43ED49A-EC15-4967-AAD8-3FD0F5FBC9D3}" sibTransId="{62DEBE13-078B-4F46-B39C-5FB743C136FA}"/>
    <dgm:cxn modelId="{DE138135-C68E-46A5-9494-CB69D1F45BDB}" srcId="{D0183897-1B3E-4274-8161-38BDA5DF484B}" destId="{2375585D-6A4C-47B3-B737-98F73558C221}" srcOrd="1" destOrd="0" parTransId="{B99941FD-D2F0-45C6-8639-FEBFBD2336AE}" sibTransId="{DEF3BD1E-4F68-42F6-BFEC-1998DBF1C2B4}"/>
    <dgm:cxn modelId="{46105C98-3C90-4FC1-9A1E-B207BC001235}" srcId="{2375585D-6A4C-47B3-B737-98F73558C221}" destId="{9238FF8D-96B8-459C-8A16-8F68C5BCAA65}" srcOrd="2" destOrd="0" parTransId="{49D04236-BEF4-494D-AA93-FEC518DD1582}" sibTransId="{FA63F2CA-2B55-4AB1-9C0A-C08D266B6BB6}"/>
    <dgm:cxn modelId="{5106D6B6-B26B-4F67-83C5-9628776D0384}" type="presOf" srcId="{293F622C-95B0-433D-86DB-796A52F3579B}" destId="{05890C57-2ACA-41B9-9842-D9B3C9E268D4}" srcOrd="0" destOrd="0" presId="urn:microsoft.com/office/officeart/2005/8/layout/process1"/>
    <dgm:cxn modelId="{1152DD9D-A354-4A04-9A56-CF25F1F14E1C}" type="presOf" srcId="{B4FE14C0-80B4-45BE-8422-AFACF5FEABC5}" destId="{00CC2849-E4DF-485D-AA09-1E9A6E0BF148}" srcOrd="1" destOrd="0" presId="urn:microsoft.com/office/officeart/2005/8/layout/process1"/>
    <dgm:cxn modelId="{51BA0DB8-4257-4588-B7FB-F5CD630A0DF2}" type="presOf" srcId="{DEF3BD1E-4F68-42F6-BFEC-1998DBF1C2B4}" destId="{927C7B2E-10FD-42A1-B2C4-766BAEA01913}" srcOrd="0" destOrd="0" presId="urn:microsoft.com/office/officeart/2005/8/layout/process1"/>
    <dgm:cxn modelId="{5DA301A6-46E4-4086-BE25-6329A321ACF2}" type="presParOf" srcId="{7CC5D034-1BCE-4685-8D88-E3665843D3A8}" destId="{05890C57-2ACA-41B9-9842-D9B3C9E268D4}" srcOrd="0" destOrd="0" presId="urn:microsoft.com/office/officeart/2005/8/layout/process1"/>
    <dgm:cxn modelId="{6E738C9A-D783-40B7-B3F3-712712AA7124}" type="presParOf" srcId="{7CC5D034-1BCE-4685-8D88-E3665843D3A8}" destId="{EB94783C-406B-4464-BD1F-3EF318BE54DD}" srcOrd="1" destOrd="0" presId="urn:microsoft.com/office/officeart/2005/8/layout/process1"/>
    <dgm:cxn modelId="{771C1851-B447-4F18-A26E-54EB4B61BAE6}" type="presParOf" srcId="{EB94783C-406B-4464-BD1F-3EF318BE54DD}" destId="{00CC2849-E4DF-485D-AA09-1E9A6E0BF148}" srcOrd="0" destOrd="0" presId="urn:microsoft.com/office/officeart/2005/8/layout/process1"/>
    <dgm:cxn modelId="{CCD8BCA6-E61A-4D9C-810C-5817EF2F272F}" type="presParOf" srcId="{7CC5D034-1BCE-4685-8D88-E3665843D3A8}" destId="{A77CD2EE-9B71-4CB3-80D5-B38869E67CC4}" srcOrd="2" destOrd="0" presId="urn:microsoft.com/office/officeart/2005/8/layout/process1"/>
    <dgm:cxn modelId="{B17886C0-BB9B-416A-ADF5-6DAE21ED03FB}" type="presParOf" srcId="{7CC5D034-1BCE-4685-8D88-E3665843D3A8}" destId="{927C7B2E-10FD-42A1-B2C4-766BAEA01913}" srcOrd="3" destOrd="0" presId="urn:microsoft.com/office/officeart/2005/8/layout/process1"/>
    <dgm:cxn modelId="{11D7DF75-DD2A-4BB8-8E29-AE038371781A}" type="presParOf" srcId="{927C7B2E-10FD-42A1-B2C4-766BAEA01913}" destId="{A39182A2-E891-491C-8F06-5A057E63F3E0}" srcOrd="0" destOrd="0" presId="urn:microsoft.com/office/officeart/2005/8/layout/process1"/>
    <dgm:cxn modelId="{66AE2DEE-F1D1-423B-9071-4D8C2C6F625F}" type="presParOf" srcId="{7CC5D034-1BCE-4685-8D88-E3665843D3A8}" destId="{2D28358D-4E8F-44B5-91F0-B539805FF871}" srcOrd="4" destOrd="0" presId="urn:microsoft.com/office/officeart/2005/8/layout/process1"/>
    <dgm:cxn modelId="{60AD91BE-8FD3-4DBE-8061-6FE47F0C44DB}" type="presParOf" srcId="{7CC5D034-1BCE-4685-8D88-E3665843D3A8}" destId="{61045487-7B36-4D9A-B441-70916BD136F6}" srcOrd="5" destOrd="0" presId="urn:microsoft.com/office/officeart/2005/8/layout/process1"/>
    <dgm:cxn modelId="{FC3CC20D-C66A-40EF-84B5-9560F002F559}" type="presParOf" srcId="{61045487-7B36-4D9A-B441-70916BD136F6}" destId="{A99FC8BA-4B8C-49D0-B58B-5B02143764E9}" srcOrd="0" destOrd="0" presId="urn:microsoft.com/office/officeart/2005/8/layout/process1"/>
    <dgm:cxn modelId="{E5F16D9A-47A8-4644-AC6C-385FCD39949B}" type="presParOf" srcId="{7CC5D034-1BCE-4685-8D88-E3665843D3A8}" destId="{D2357A12-4012-4DF9-B3BD-FC2584578EE1}" srcOrd="6" destOrd="0" presId="urn:microsoft.com/office/officeart/2005/8/layout/process1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BB6C7D-814B-4069-8FFC-39A3E5BEC3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05181D5-CD37-410E-86E6-B4BFB363F370}">
      <dgm:prSet/>
      <dgm:spPr/>
      <dgm:t>
        <a:bodyPr/>
        <a:lstStyle/>
        <a:p>
          <a:pPr rtl="0"/>
          <a:r>
            <a:rPr lang="pt-BR" smtClean="0"/>
            <a:t>Oferta</a:t>
          </a:r>
          <a:endParaRPr lang="pt-BR"/>
        </a:p>
      </dgm:t>
    </dgm:pt>
    <dgm:pt modelId="{3D64737D-CC1F-426B-AA6F-70A7AA17F439}" type="parTrans" cxnId="{6256E591-9B2E-48E4-9FBB-D370F31B9020}">
      <dgm:prSet/>
      <dgm:spPr/>
      <dgm:t>
        <a:bodyPr/>
        <a:lstStyle/>
        <a:p>
          <a:endParaRPr lang="pt-BR"/>
        </a:p>
      </dgm:t>
    </dgm:pt>
    <dgm:pt modelId="{66A4CF9D-C6D1-40B7-AF97-58C69DA479AB}" type="sibTrans" cxnId="{6256E591-9B2E-48E4-9FBB-D370F31B9020}">
      <dgm:prSet/>
      <dgm:spPr/>
      <dgm:t>
        <a:bodyPr/>
        <a:lstStyle/>
        <a:p>
          <a:endParaRPr lang="pt-BR"/>
        </a:p>
      </dgm:t>
    </dgm:pt>
    <dgm:pt modelId="{F1B2D697-DF38-4477-BFF3-47CB99B70576}">
      <dgm:prSet/>
      <dgm:spPr/>
      <dgm:t>
        <a:bodyPr/>
        <a:lstStyle/>
        <a:p>
          <a:pPr rtl="0"/>
          <a:r>
            <a:rPr lang="pt-BR" smtClean="0"/>
            <a:t>Localização da matéria-prima</a:t>
          </a:r>
          <a:endParaRPr lang="pt-BR"/>
        </a:p>
      </dgm:t>
    </dgm:pt>
    <dgm:pt modelId="{C217B8E1-80EC-42E3-A809-B9A79A0138EA}" type="parTrans" cxnId="{A784C870-79D6-4BEE-B2A7-4C3C54004620}">
      <dgm:prSet/>
      <dgm:spPr/>
      <dgm:t>
        <a:bodyPr/>
        <a:lstStyle/>
        <a:p>
          <a:endParaRPr lang="pt-BR"/>
        </a:p>
      </dgm:t>
    </dgm:pt>
    <dgm:pt modelId="{BA79A87D-6CF4-43A0-80D1-E2B676DECADB}" type="sibTrans" cxnId="{A784C870-79D6-4BEE-B2A7-4C3C54004620}">
      <dgm:prSet/>
      <dgm:spPr/>
      <dgm:t>
        <a:bodyPr/>
        <a:lstStyle/>
        <a:p>
          <a:endParaRPr lang="pt-BR"/>
        </a:p>
      </dgm:t>
    </dgm:pt>
    <dgm:pt modelId="{076DB69D-5C9D-4FF0-8370-7B1114020892}">
      <dgm:prSet/>
      <dgm:spPr/>
      <dgm:t>
        <a:bodyPr/>
        <a:lstStyle/>
        <a:p>
          <a:pPr rtl="0"/>
          <a:r>
            <a:rPr lang="pt-BR" smtClean="0"/>
            <a:t>Tecnologia</a:t>
          </a:r>
          <a:endParaRPr lang="pt-BR"/>
        </a:p>
      </dgm:t>
    </dgm:pt>
    <dgm:pt modelId="{4CF39E28-48A3-4858-AC96-44E5D57F8B21}" type="parTrans" cxnId="{662A4554-86D5-4F26-9C4B-EE1550AC07DA}">
      <dgm:prSet/>
      <dgm:spPr/>
      <dgm:t>
        <a:bodyPr/>
        <a:lstStyle/>
        <a:p>
          <a:endParaRPr lang="pt-BR"/>
        </a:p>
      </dgm:t>
    </dgm:pt>
    <dgm:pt modelId="{79B1B762-A786-45CF-9086-63C13C2A5FD8}" type="sibTrans" cxnId="{662A4554-86D5-4F26-9C4B-EE1550AC07DA}">
      <dgm:prSet/>
      <dgm:spPr/>
      <dgm:t>
        <a:bodyPr/>
        <a:lstStyle/>
        <a:p>
          <a:endParaRPr lang="pt-BR"/>
        </a:p>
      </dgm:t>
    </dgm:pt>
    <dgm:pt modelId="{E82A1AB9-0989-464A-8DD5-C4A5A27DA2C0}">
      <dgm:prSet/>
      <dgm:spPr/>
      <dgm:t>
        <a:bodyPr/>
        <a:lstStyle/>
        <a:p>
          <a:pPr rtl="0"/>
          <a:r>
            <a:rPr lang="pt-BR" smtClean="0"/>
            <a:t>Durabilidade do produto</a:t>
          </a:r>
          <a:endParaRPr lang="pt-BR"/>
        </a:p>
      </dgm:t>
    </dgm:pt>
    <dgm:pt modelId="{52637401-5644-4204-9FA7-2EF0E2E400DC}" type="parTrans" cxnId="{A4FA74A5-9AB3-4628-A792-12F1E8E7F1D8}">
      <dgm:prSet/>
      <dgm:spPr/>
      <dgm:t>
        <a:bodyPr/>
        <a:lstStyle/>
        <a:p>
          <a:endParaRPr lang="pt-BR"/>
        </a:p>
      </dgm:t>
    </dgm:pt>
    <dgm:pt modelId="{44825E66-A7E1-4CD6-A5BB-047D4FE40BA8}" type="sibTrans" cxnId="{A4FA74A5-9AB3-4628-A792-12F1E8E7F1D8}">
      <dgm:prSet/>
      <dgm:spPr/>
      <dgm:t>
        <a:bodyPr/>
        <a:lstStyle/>
        <a:p>
          <a:endParaRPr lang="pt-BR"/>
        </a:p>
      </dgm:t>
    </dgm:pt>
    <dgm:pt modelId="{E02A4999-05CA-468C-BD60-4AB23A8783A7}">
      <dgm:prSet/>
      <dgm:spPr/>
      <dgm:t>
        <a:bodyPr/>
        <a:lstStyle/>
        <a:p>
          <a:pPr rtl="0"/>
          <a:r>
            <a:rPr lang="pt-BR" smtClean="0"/>
            <a:t>Padrões</a:t>
          </a:r>
          <a:endParaRPr lang="pt-BR"/>
        </a:p>
      </dgm:t>
    </dgm:pt>
    <dgm:pt modelId="{C7DBE81E-0BE5-49BB-80F0-203D9BE29604}" type="parTrans" cxnId="{750987D8-3B43-4F7A-A9DF-DC1E691E8A67}">
      <dgm:prSet/>
      <dgm:spPr/>
      <dgm:t>
        <a:bodyPr/>
        <a:lstStyle/>
        <a:p>
          <a:endParaRPr lang="pt-BR"/>
        </a:p>
      </dgm:t>
    </dgm:pt>
    <dgm:pt modelId="{A413D5E9-5C01-4033-A341-682A975A9CF9}" type="sibTrans" cxnId="{750987D8-3B43-4F7A-A9DF-DC1E691E8A67}">
      <dgm:prSet/>
      <dgm:spPr/>
      <dgm:t>
        <a:bodyPr/>
        <a:lstStyle/>
        <a:p>
          <a:endParaRPr lang="pt-BR"/>
        </a:p>
      </dgm:t>
    </dgm:pt>
    <dgm:pt modelId="{B4F1CAA9-AF7E-46F1-9401-146FCCFD9F17}" type="pres">
      <dgm:prSet presAssocID="{6CBB6C7D-814B-4069-8FFC-39A3E5BEC3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564EB0-2992-4E78-87A2-150F31E7857E}" type="pres">
      <dgm:prSet presAssocID="{805181D5-CD37-410E-86E6-B4BFB363F3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E4F3B9-515D-4FA7-AF27-4A3A54DBB9BC}" type="pres">
      <dgm:prSet presAssocID="{805181D5-CD37-410E-86E6-B4BFB363F3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2D26BB-C545-45D7-8ABC-D54293A4228F}" type="presOf" srcId="{E82A1AB9-0989-464A-8DD5-C4A5A27DA2C0}" destId="{4CE4F3B9-515D-4FA7-AF27-4A3A54DBB9BC}" srcOrd="0" destOrd="2" presId="urn:microsoft.com/office/officeart/2005/8/layout/vList2"/>
    <dgm:cxn modelId="{F0937BAF-CF3C-4E14-A6F2-2769B27EA425}" type="presOf" srcId="{6CBB6C7D-814B-4069-8FFC-39A3E5BEC3F0}" destId="{B4F1CAA9-AF7E-46F1-9401-146FCCFD9F17}" srcOrd="0" destOrd="0" presId="urn:microsoft.com/office/officeart/2005/8/layout/vList2"/>
    <dgm:cxn modelId="{6256E591-9B2E-48E4-9FBB-D370F31B9020}" srcId="{6CBB6C7D-814B-4069-8FFC-39A3E5BEC3F0}" destId="{805181D5-CD37-410E-86E6-B4BFB363F370}" srcOrd="0" destOrd="0" parTransId="{3D64737D-CC1F-426B-AA6F-70A7AA17F439}" sibTransId="{66A4CF9D-C6D1-40B7-AF97-58C69DA479AB}"/>
    <dgm:cxn modelId="{56D0ECB9-04FF-4197-BBCC-E925D98536BD}" type="presOf" srcId="{805181D5-CD37-410E-86E6-B4BFB363F370}" destId="{CD564EB0-2992-4E78-87A2-150F31E7857E}" srcOrd="0" destOrd="0" presId="urn:microsoft.com/office/officeart/2005/8/layout/vList2"/>
    <dgm:cxn modelId="{A4FA74A5-9AB3-4628-A792-12F1E8E7F1D8}" srcId="{805181D5-CD37-410E-86E6-B4BFB363F370}" destId="{E82A1AB9-0989-464A-8DD5-C4A5A27DA2C0}" srcOrd="2" destOrd="0" parTransId="{52637401-5644-4204-9FA7-2EF0E2E400DC}" sibTransId="{44825E66-A7E1-4CD6-A5BB-047D4FE40BA8}"/>
    <dgm:cxn modelId="{A784C870-79D6-4BEE-B2A7-4C3C54004620}" srcId="{805181D5-CD37-410E-86E6-B4BFB363F370}" destId="{F1B2D697-DF38-4477-BFF3-47CB99B70576}" srcOrd="0" destOrd="0" parTransId="{C217B8E1-80EC-42E3-A809-B9A79A0138EA}" sibTransId="{BA79A87D-6CF4-43A0-80D1-E2B676DECADB}"/>
    <dgm:cxn modelId="{662A4554-86D5-4F26-9C4B-EE1550AC07DA}" srcId="{805181D5-CD37-410E-86E6-B4BFB363F370}" destId="{076DB69D-5C9D-4FF0-8370-7B1114020892}" srcOrd="1" destOrd="0" parTransId="{4CF39E28-48A3-4858-AC96-44E5D57F8B21}" sibTransId="{79B1B762-A786-45CF-9086-63C13C2A5FD8}"/>
    <dgm:cxn modelId="{7A7A9913-15F5-43FF-B345-1658367FD83C}" type="presOf" srcId="{076DB69D-5C9D-4FF0-8370-7B1114020892}" destId="{4CE4F3B9-515D-4FA7-AF27-4A3A54DBB9BC}" srcOrd="0" destOrd="1" presId="urn:microsoft.com/office/officeart/2005/8/layout/vList2"/>
    <dgm:cxn modelId="{F9A115DF-9F21-419E-917D-23F35CED2D0E}" type="presOf" srcId="{F1B2D697-DF38-4477-BFF3-47CB99B70576}" destId="{4CE4F3B9-515D-4FA7-AF27-4A3A54DBB9BC}" srcOrd="0" destOrd="0" presId="urn:microsoft.com/office/officeart/2005/8/layout/vList2"/>
    <dgm:cxn modelId="{750987D8-3B43-4F7A-A9DF-DC1E691E8A67}" srcId="{805181D5-CD37-410E-86E6-B4BFB363F370}" destId="{E02A4999-05CA-468C-BD60-4AB23A8783A7}" srcOrd="3" destOrd="0" parTransId="{C7DBE81E-0BE5-49BB-80F0-203D9BE29604}" sibTransId="{A413D5E9-5C01-4033-A341-682A975A9CF9}"/>
    <dgm:cxn modelId="{DDEF208D-490D-4700-97B3-5BBE9A934405}" type="presOf" srcId="{E02A4999-05CA-468C-BD60-4AB23A8783A7}" destId="{4CE4F3B9-515D-4FA7-AF27-4A3A54DBB9BC}" srcOrd="0" destOrd="3" presId="urn:microsoft.com/office/officeart/2005/8/layout/vList2"/>
    <dgm:cxn modelId="{374D0F1C-203E-454F-9B13-A9AF7ABC01AE}" type="presParOf" srcId="{B4F1CAA9-AF7E-46F1-9401-146FCCFD9F17}" destId="{CD564EB0-2992-4E78-87A2-150F31E7857E}" srcOrd="0" destOrd="0" presId="urn:microsoft.com/office/officeart/2005/8/layout/vList2"/>
    <dgm:cxn modelId="{599D0E9A-B8BE-4011-8CA3-BE3C612D4F43}" type="presParOf" srcId="{B4F1CAA9-AF7E-46F1-9401-146FCCFD9F17}" destId="{4CE4F3B9-515D-4FA7-AF27-4A3A54DBB9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DD64B2-7A56-4629-A52C-96D8B05C6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2E9142-6284-4B90-B523-C3968C066B87}">
      <dgm:prSet/>
      <dgm:spPr/>
      <dgm:t>
        <a:bodyPr/>
        <a:lstStyle/>
        <a:p>
          <a:pPr rtl="0"/>
          <a:r>
            <a:rPr lang="pt-BR" dirty="0" smtClean="0"/>
            <a:t>Demanda</a:t>
          </a:r>
          <a:endParaRPr lang="pt-BR" dirty="0"/>
        </a:p>
      </dgm:t>
    </dgm:pt>
    <dgm:pt modelId="{4A5E2641-7610-450C-AAEC-B180106D384A}" type="parTrans" cxnId="{47D93016-1E27-4939-ABBC-547E5BA07C7A}">
      <dgm:prSet/>
      <dgm:spPr/>
      <dgm:t>
        <a:bodyPr/>
        <a:lstStyle/>
        <a:p>
          <a:endParaRPr lang="pt-BR"/>
        </a:p>
      </dgm:t>
    </dgm:pt>
    <dgm:pt modelId="{F4505C5D-DD38-4DA2-A6FF-F40CE3DE3AD9}" type="sibTrans" cxnId="{47D93016-1E27-4939-ABBC-547E5BA07C7A}">
      <dgm:prSet/>
      <dgm:spPr/>
      <dgm:t>
        <a:bodyPr/>
        <a:lstStyle/>
        <a:p>
          <a:endParaRPr lang="pt-BR"/>
        </a:p>
      </dgm:t>
    </dgm:pt>
    <dgm:pt modelId="{F9287527-58F9-404F-84C3-23796DF0FF66}">
      <dgm:prSet/>
      <dgm:spPr/>
      <dgm:t>
        <a:bodyPr/>
        <a:lstStyle/>
        <a:p>
          <a:pPr rtl="0"/>
          <a:r>
            <a:rPr lang="pt-BR" dirty="0" smtClean="0"/>
            <a:t>Bens substitutos</a:t>
          </a:r>
          <a:endParaRPr lang="pt-BR" dirty="0"/>
        </a:p>
      </dgm:t>
    </dgm:pt>
    <dgm:pt modelId="{6A0E01C8-5E63-4A30-ADFF-63F9B246DA9A}" type="parTrans" cxnId="{81C4B4AD-D20D-43DD-BC7C-328C82D58374}">
      <dgm:prSet/>
      <dgm:spPr/>
      <dgm:t>
        <a:bodyPr/>
        <a:lstStyle/>
        <a:p>
          <a:endParaRPr lang="pt-BR"/>
        </a:p>
      </dgm:t>
    </dgm:pt>
    <dgm:pt modelId="{D084665C-6740-4EC2-B895-AAC2210AF224}" type="sibTrans" cxnId="{81C4B4AD-D20D-43DD-BC7C-328C82D58374}">
      <dgm:prSet/>
      <dgm:spPr/>
      <dgm:t>
        <a:bodyPr/>
        <a:lstStyle/>
        <a:p>
          <a:endParaRPr lang="pt-BR"/>
        </a:p>
      </dgm:t>
    </dgm:pt>
    <dgm:pt modelId="{B2250C52-712A-4A41-B7DA-44426029EE1C}">
      <dgm:prSet/>
      <dgm:spPr/>
      <dgm:t>
        <a:bodyPr/>
        <a:lstStyle/>
        <a:p>
          <a:pPr rtl="0"/>
          <a:r>
            <a:rPr lang="pt-BR" dirty="0" smtClean="0"/>
            <a:t>Taxa de Crescimento da Demanda</a:t>
          </a:r>
          <a:endParaRPr lang="pt-BR" dirty="0"/>
        </a:p>
      </dgm:t>
    </dgm:pt>
    <dgm:pt modelId="{929D5C9B-F1AD-4EA6-88E7-6305ACB9264C}" type="parTrans" cxnId="{9B2105E8-B693-428D-AAA9-BFA4267E9393}">
      <dgm:prSet/>
      <dgm:spPr/>
      <dgm:t>
        <a:bodyPr/>
        <a:lstStyle/>
        <a:p>
          <a:endParaRPr lang="pt-BR"/>
        </a:p>
      </dgm:t>
    </dgm:pt>
    <dgm:pt modelId="{7649E2E0-CBCE-4253-AADF-918C09F7198D}" type="sibTrans" cxnId="{9B2105E8-B693-428D-AAA9-BFA4267E9393}">
      <dgm:prSet/>
      <dgm:spPr/>
      <dgm:t>
        <a:bodyPr/>
        <a:lstStyle/>
        <a:p>
          <a:endParaRPr lang="pt-BR"/>
        </a:p>
      </dgm:t>
    </dgm:pt>
    <dgm:pt modelId="{06EECA93-4B4F-4A35-BA82-23A02012EF09}">
      <dgm:prSet/>
      <dgm:spPr/>
      <dgm:t>
        <a:bodyPr/>
        <a:lstStyle/>
        <a:p>
          <a:pPr rtl="0"/>
          <a:r>
            <a:rPr lang="pt-BR" dirty="0" smtClean="0"/>
            <a:t>Carácter cíclico e sazonal</a:t>
          </a:r>
          <a:endParaRPr lang="pt-BR" dirty="0"/>
        </a:p>
      </dgm:t>
    </dgm:pt>
    <dgm:pt modelId="{3DC9F5DF-3104-4A11-9505-86BB9B4356A8}" type="parTrans" cxnId="{AC6E4B8E-7913-40E4-B758-7C488B9B18AC}">
      <dgm:prSet/>
      <dgm:spPr/>
      <dgm:t>
        <a:bodyPr/>
        <a:lstStyle/>
        <a:p>
          <a:endParaRPr lang="pt-BR"/>
        </a:p>
      </dgm:t>
    </dgm:pt>
    <dgm:pt modelId="{F45BBC95-B8C5-4256-930F-9CAEE9A2E06E}" type="sibTrans" cxnId="{AC6E4B8E-7913-40E4-B758-7C488B9B18AC}">
      <dgm:prSet/>
      <dgm:spPr/>
      <dgm:t>
        <a:bodyPr/>
        <a:lstStyle/>
        <a:p>
          <a:endParaRPr lang="pt-BR"/>
        </a:p>
      </dgm:t>
    </dgm:pt>
    <dgm:pt modelId="{E26C90E4-4E62-48EA-A60D-D1B2363BF364}">
      <dgm:prSet/>
      <dgm:spPr/>
      <dgm:t>
        <a:bodyPr/>
        <a:lstStyle/>
        <a:p>
          <a:pPr rtl="0"/>
          <a:r>
            <a:rPr lang="pt-BR" dirty="0" smtClean="0"/>
            <a:t>Métodos de compra </a:t>
          </a:r>
          <a:endParaRPr lang="pt-BR" dirty="0"/>
        </a:p>
      </dgm:t>
    </dgm:pt>
    <dgm:pt modelId="{3A9B9410-27C4-44B4-95E2-25BBCEB8BA6A}" type="parTrans" cxnId="{28B52E7E-1DD8-4503-BA54-EC3C61C810DD}">
      <dgm:prSet/>
      <dgm:spPr/>
      <dgm:t>
        <a:bodyPr/>
        <a:lstStyle/>
        <a:p>
          <a:endParaRPr lang="pt-BR"/>
        </a:p>
      </dgm:t>
    </dgm:pt>
    <dgm:pt modelId="{680CCE74-45E6-4011-A0BA-C9458828AD9E}" type="sibTrans" cxnId="{28B52E7E-1DD8-4503-BA54-EC3C61C810DD}">
      <dgm:prSet/>
      <dgm:spPr/>
      <dgm:t>
        <a:bodyPr/>
        <a:lstStyle/>
        <a:p>
          <a:endParaRPr lang="pt-BR"/>
        </a:p>
      </dgm:t>
    </dgm:pt>
    <dgm:pt modelId="{F44BD463-EB0C-44E4-9D2B-C43DAD6FBDDB}" type="pres">
      <dgm:prSet presAssocID="{16DD64B2-7A56-4629-A52C-96D8B05C6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600E2C-535E-4553-850B-A75DF7DDB51C}" type="pres">
      <dgm:prSet presAssocID="{3F2E9142-6284-4B90-B523-C3968C066B87}" presName="parentText" presStyleLbl="node1" presStyleIdx="0" presStyleCnt="1" custLinFactNeighborX="-1556" custLinFactNeighborY="-448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B6679A-79BE-47B5-987E-38994DCBEB7F}" type="pres">
      <dgm:prSet presAssocID="{3F2E9142-6284-4B90-B523-C3968C066B87}" presName="childText" presStyleLbl="revTx" presStyleIdx="0" presStyleCnt="1" custScaleY="821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B52E7E-1DD8-4503-BA54-EC3C61C810DD}" srcId="{3F2E9142-6284-4B90-B523-C3968C066B87}" destId="{E26C90E4-4E62-48EA-A60D-D1B2363BF364}" srcOrd="3" destOrd="0" parTransId="{3A9B9410-27C4-44B4-95E2-25BBCEB8BA6A}" sibTransId="{680CCE74-45E6-4011-A0BA-C9458828AD9E}"/>
    <dgm:cxn modelId="{19F84451-A4D7-4688-933C-5BD54B587232}" type="presOf" srcId="{16DD64B2-7A56-4629-A52C-96D8B05C6BAF}" destId="{F44BD463-EB0C-44E4-9D2B-C43DAD6FBDDB}" srcOrd="0" destOrd="0" presId="urn:microsoft.com/office/officeart/2005/8/layout/vList2"/>
    <dgm:cxn modelId="{2E658872-B6E8-4B92-85BA-64D3ABEF5653}" type="presOf" srcId="{3F2E9142-6284-4B90-B523-C3968C066B87}" destId="{A6600E2C-535E-4553-850B-A75DF7DDB51C}" srcOrd="0" destOrd="0" presId="urn:microsoft.com/office/officeart/2005/8/layout/vList2"/>
    <dgm:cxn modelId="{536A1423-13EF-4F3D-8289-1F92FC242C7E}" type="presOf" srcId="{06EECA93-4B4F-4A35-BA82-23A02012EF09}" destId="{9AB6679A-79BE-47B5-987E-38994DCBEB7F}" srcOrd="0" destOrd="2" presId="urn:microsoft.com/office/officeart/2005/8/layout/vList2"/>
    <dgm:cxn modelId="{AC6E4B8E-7913-40E4-B758-7C488B9B18AC}" srcId="{3F2E9142-6284-4B90-B523-C3968C066B87}" destId="{06EECA93-4B4F-4A35-BA82-23A02012EF09}" srcOrd="2" destOrd="0" parTransId="{3DC9F5DF-3104-4A11-9505-86BB9B4356A8}" sibTransId="{F45BBC95-B8C5-4256-930F-9CAEE9A2E06E}"/>
    <dgm:cxn modelId="{2C5350D5-85DC-40DC-B4F4-B49858C4C958}" type="presOf" srcId="{B2250C52-712A-4A41-B7DA-44426029EE1C}" destId="{9AB6679A-79BE-47B5-987E-38994DCBEB7F}" srcOrd="0" destOrd="1" presId="urn:microsoft.com/office/officeart/2005/8/layout/vList2"/>
    <dgm:cxn modelId="{9B2105E8-B693-428D-AAA9-BFA4267E9393}" srcId="{3F2E9142-6284-4B90-B523-C3968C066B87}" destId="{B2250C52-712A-4A41-B7DA-44426029EE1C}" srcOrd="1" destOrd="0" parTransId="{929D5C9B-F1AD-4EA6-88E7-6305ACB9264C}" sibTransId="{7649E2E0-CBCE-4253-AADF-918C09F7198D}"/>
    <dgm:cxn modelId="{3E741391-B779-4100-8E88-9FA07365EE8A}" type="presOf" srcId="{E26C90E4-4E62-48EA-A60D-D1B2363BF364}" destId="{9AB6679A-79BE-47B5-987E-38994DCBEB7F}" srcOrd="0" destOrd="3" presId="urn:microsoft.com/office/officeart/2005/8/layout/vList2"/>
    <dgm:cxn modelId="{47D93016-1E27-4939-ABBC-547E5BA07C7A}" srcId="{16DD64B2-7A56-4629-A52C-96D8B05C6BAF}" destId="{3F2E9142-6284-4B90-B523-C3968C066B87}" srcOrd="0" destOrd="0" parTransId="{4A5E2641-7610-450C-AAEC-B180106D384A}" sibTransId="{F4505C5D-DD38-4DA2-A6FF-F40CE3DE3AD9}"/>
    <dgm:cxn modelId="{C75AD461-8C4B-4980-824E-EAD923CBAEF5}" type="presOf" srcId="{F9287527-58F9-404F-84C3-23796DF0FF66}" destId="{9AB6679A-79BE-47B5-987E-38994DCBEB7F}" srcOrd="0" destOrd="0" presId="urn:microsoft.com/office/officeart/2005/8/layout/vList2"/>
    <dgm:cxn modelId="{81C4B4AD-D20D-43DD-BC7C-328C82D58374}" srcId="{3F2E9142-6284-4B90-B523-C3968C066B87}" destId="{F9287527-58F9-404F-84C3-23796DF0FF66}" srcOrd="0" destOrd="0" parTransId="{6A0E01C8-5E63-4A30-ADFF-63F9B246DA9A}" sibTransId="{D084665C-6740-4EC2-B895-AAC2210AF224}"/>
    <dgm:cxn modelId="{F41E2B28-5A35-4EBF-9722-C85F5CA66B29}" type="presParOf" srcId="{F44BD463-EB0C-44E4-9D2B-C43DAD6FBDDB}" destId="{A6600E2C-535E-4553-850B-A75DF7DDB51C}" srcOrd="0" destOrd="0" presId="urn:microsoft.com/office/officeart/2005/8/layout/vList2"/>
    <dgm:cxn modelId="{773386C5-3A36-4487-96BC-8517D01A0122}" type="presParOf" srcId="{F44BD463-EB0C-44E4-9D2B-C43DAD6FBDDB}" destId="{9AB6679A-79BE-47B5-987E-38994DCBEB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108395-1F39-4C65-9B51-1F938EA43A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94B37D-8A4A-4429-97DD-DF27DFB7953E}">
      <dgm:prSet/>
      <dgm:spPr/>
      <dgm:t>
        <a:bodyPr/>
        <a:lstStyle/>
        <a:p>
          <a:pPr rtl="0"/>
          <a:r>
            <a:rPr lang="pt-BR" dirty="0" smtClean="0"/>
            <a:t>Estrutura do Mercado:</a:t>
          </a:r>
          <a:endParaRPr lang="pt-BR" dirty="0"/>
        </a:p>
      </dgm:t>
    </dgm:pt>
    <dgm:pt modelId="{90E18EC7-8BA1-4C50-B78A-B108D83CEC40}" type="parTrans" cxnId="{E0532AEF-5315-403F-8140-C6E2DBDB973C}">
      <dgm:prSet/>
      <dgm:spPr/>
      <dgm:t>
        <a:bodyPr/>
        <a:lstStyle/>
        <a:p>
          <a:endParaRPr lang="pt-BR"/>
        </a:p>
      </dgm:t>
    </dgm:pt>
    <dgm:pt modelId="{AC7DF436-BA2B-4ACC-AA08-36ED8A202DFE}" type="sibTrans" cxnId="{E0532AEF-5315-403F-8140-C6E2DBDB973C}">
      <dgm:prSet/>
      <dgm:spPr/>
      <dgm:t>
        <a:bodyPr/>
        <a:lstStyle/>
        <a:p>
          <a:endParaRPr lang="pt-BR"/>
        </a:p>
      </dgm:t>
    </dgm:pt>
    <dgm:pt modelId="{A9799F09-FEC9-4543-BA7E-5D13E5905CF1}">
      <dgm:prSet/>
      <dgm:spPr/>
      <dgm:t>
        <a:bodyPr/>
        <a:lstStyle/>
        <a:p>
          <a:pPr rtl="0"/>
          <a:r>
            <a:rPr lang="pt-BR" smtClean="0"/>
            <a:t>número de compradores, vendedores, diferenciação de produtos, barreiras a entrada, estrutura de custos,</a:t>
          </a:r>
          <a:endParaRPr lang="pt-BR"/>
        </a:p>
      </dgm:t>
    </dgm:pt>
    <dgm:pt modelId="{9C84473B-DF53-4A00-8C42-EF53C01D7B04}" type="parTrans" cxnId="{95237A62-85EE-472C-B16D-38F9654A4156}">
      <dgm:prSet/>
      <dgm:spPr/>
      <dgm:t>
        <a:bodyPr/>
        <a:lstStyle/>
        <a:p>
          <a:endParaRPr lang="pt-BR"/>
        </a:p>
      </dgm:t>
    </dgm:pt>
    <dgm:pt modelId="{29EAD09D-D93A-4026-811B-C1A9E6AE02BA}" type="sibTrans" cxnId="{95237A62-85EE-472C-B16D-38F9654A4156}">
      <dgm:prSet/>
      <dgm:spPr/>
      <dgm:t>
        <a:bodyPr/>
        <a:lstStyle/>
        <a:p>
          <a:endParaRPr lang="pt-BR"/>
        </a:p>
      </dgm:t>
    </dgm:pt>
    <dgm:pt modelId="{52E5B896-D958-4ABC-9F9E-F2775A64E833}" type="pres">
      <dgm:prSet presAssocID="{0C108395-1F39-4C65-9B51-1F938EA43A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C1C48F-42B3-44F0-8B04-DFDB277D8719}" type="pres">
      <dgm:prSet presAssocID="{3394B37D-8A4A-4429-97DD-DF27DFB7953E}" presName="parentText" presStyleLbl="node1" presStyleIdx="0" presStyleCnt="1" custLinFactNeighborX="-1382" custLinFactNeighborY="72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25A7F8-9E28-49D3-BBAF-971426943A6A}" type="pres">
      <dgm:prSet presAssocID="{3394B37D-8A4A-4429-97DD-DF27DFB795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237A62-85EE-472C-B16D-38F9654A4156}" srcId="{3394B37D-8A4A-4429-97DD-DF27DFB7953E}" destId="{A9799F09-FEC9-4543-BA7E-5D13E5905CF1}" srcOrd="0" destOrd="0" parTransId="{9C84473B-DF53-4A00-8C42-EF53C01D7B04}" sibTransId="{29EAD09D-D93A-4026-811B-C1A9E6AE02BA}"/>
    <dgm:cxn modelId="{E2587ABD-15F5-4974-8688-57D7005D5340}" type="presOf" srcId="{0C108395-1F39-4C65-9B51-1F938EA43A99}" destId="{52E5B896-D958-4ABC-9F9E-F2775A64E833}" srcOrd="0" destOrd="0" presId="urn:microsoft.com/office/officeart/2005/8/layout/vList2"/>
    <dgm:cxn modelId="{23322B8F-3FBF-4227-A548-CE9363E4BB21}" type="presOf" srcId="{3394B37D-8A4A-4429-97DD-DF27DFB7953E}" destId="{B9C1C48F-42B3-44F0-8B04-DFDB277D8719}" srcOrd="0" destOrd="0" presId="urn:microsoft.com/office/officeart/2005/8/layout/vList2"/>
    <dgm:cxn modelId="{A4AFCE94-0DB1-4B06-A060-E74479764A5D}" type="presOf" srcId="{A9799F09-FEC9-4543-BA7E-5D13E5905CF1}" destId="{7825A7F8-9E28-49D3-BBAF-971426943A6A}" srcOrd="0" destOrd="0" presId="urn:microsoft.com/office/officeart/2005/8/layout/vList2"/>
    <dgm:cxn modelId="{E0532AEF-5315-403F-8140-C6E2DBDB973C}" srcId="{0C108395-1F39-4C65-9B51-1F938EA43A99}" destId="{3394B37D-8A4A-4429-97DD-DF27DFB7953E}" srcOrd="0" destOrd="0" parTransId="{90E18EC7-8BA1-4C50-B78A-B108D83CEC40}" sibTransId="{AC7DF436-BA2B-4ACC-AA08-36ED8A202DFE}"/>
    <dgm:cxn modelId="{02BE42A7-2EA8-4235-890F-4715D35A9FEB}" type="presParOf" srcId="{52E5B896-D958-4ABC-9F9E-F2775A64E833}" destId="{B9C1C48F-42B3-44F0-8B04-DFDB277D8719}" srcOrd="0" destOrd="0" presId="urn:microsoft.com/office/officeart/2005/8/layout/vList2"/>
    <dgm:cxn modelId="{EC6857FF-DBA1-4B4B-A190-F89EA30C6FE9}" type="presParOf" srcId="{52E5B896-D958-4ABC-9F9E-F2775A64E833}" destId="{7825A7F8-9E28-49D3-BBAF-971426943A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79F1-1D89-47A9-89AC-1B685F4C4005}">
      <dsp:nvSpPr>
        <dsp:cNvPr id="0" name=""/>
        <dsp:cNvSpPr/>
      </dsp:nvSpPr>
      <dsp:spPr>
        <a:xfrm>
          <a:off x="930" y="1856147"/>
          <a:ext cx="2176611" cy="108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Teoria dos Custos de Transação </a:t>
          </a:r>
          <a:endParaRPr lang="pt-BR" sz="2300" kern="1200"/>
        </a:p>
      </dsp:txBody>
      <dsp:txXfrm>
        <a:off x="32805" y="1888022"/>
        <a:ext cx="2112861" cy="1024555"/>
      </dsp:txXfrm>
    </dsp:sp>
    <dsp:sp modelId="{B7D09437-3D5F-4636-8059-4CFAF93F999E}">
      <dsp:nvSpPr>
        <dsp:cNvPr id="0" name=""/>
        <dsp:cNvSpPr/>
      </dsp:nvSpPr>
      <dsp:spPr>
        <a:xfrm>
          <a:off x="2721694" y="1856147"/>
          <a:ext cx="2176611" cy="108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Teoria dos Jogos</a:t>
          </a:r>
          <a:endParaRPr lang="pt-BR" sz="2300" kern="1200"/>
        </a:p>
      </dsp:txBody>
      <dsp:txXfrm>
        <a:off x="2753569" y="1888022"/>
        <a:ext cx="2112861" cy="1024555"/>
      </dsp:txXfrm>
    </dsp:sp>
    <dsp:sp modelId="{C677AE64-279D-43EB-B10A-8443EA5659CD}">
      <dsp:nvSpPr>
        <dsp:cNvPr id="0" name=""/>
        <dsp:cNvSpPr/>
      </dsp:nvSpPr>
      <dsp:spPr>
        <a:xfrm>
          <a:off x="5442458" y="1856147"/>
          <a:ext cx="2176611" cy="108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smtClean="0"/>
            <a:t>Teoria dos Mercados Contestáveis</a:t>
          </a:r>
          <a:endParaRPr lang="pt-BR" sz="2300" kern="1200"/>
        </a:p>
      </dsp:txBody>
      <dsp:txXfrm>
        <a:off x="5474333" y="1888022"/>
        <a:ext cx="2112861" cy="1024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5173" cy="5001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7625" y="2"/>
            <a:ext cx="2975173" cy="5001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C617-5B7E-400C-9016-78C73D466068}" type="datetimeFigureOut">
              <a:rPr lang="pt-BR" smtClean="0"/>
              <a:t>07/11/2017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5862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058" y="4749016"/>
            <a:ext cx="5490236" cy="44980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494616"/>
            <a:ext cx="2975173" cy="500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7625" y="9494616"/>
            <a:ext cx="2975173" cy="500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89581-9CBA-4B0F-A32F-F702C6A66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34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img/revistas/gp/v6n3/a02fig01.gi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relações entre ambiente competitivo, estratégias e estruturas de governança e competi­tividade são ilustradas pela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Figura 1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 ambiente competitivo é constituído pela estrutura do mercado relevante (concentração, economias de escala e escopo, grau de diferenciação dos produtos, barreiras técnicas de entrada e saída), pelos padrões de concorrência vigentes (concor­rência preço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extrapreço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presença de grupos estratégicos, barreiras de mobilidade, etc.), pelas características do consumidor/cliente, que abrem possibilidades de segmentação de mercado e pelo ciclo de vida da indústria, coadjuvante na definição dos padrões de concorrência.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9581-9CBA-4B0F-A32F-F702C6A6694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11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9581-9CBA-4B0F-A32F-F702C6A6694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4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11/7/2017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9" Type="http://schemas.openxmlformats.org/officeDocument/2006/relationships/diagramQuickStyle" Target="../diagrams/quickStyle9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41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s://edisciplinas.usp.br/mod/url/view.php?id=2226177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s://edisciplinas.usp.br/mod/url/view.php?id=2226168" TargetMode="External"/><Relationship Id="rId7" Type="http://schemas.openxmlformats.org/officeDocument/2006/relationships/hyperlink" Target="https://edisciplinas.usp.br/mod/url/view.php?id=2226176" TargetMode="External"/><Relationship Id="rId12" Type="http://schemas.openxmlformats.org/officeDocument/2006/relationships/hyperlink" Target="https://edisciplinas.usp.br/mod/url/view.php?id=2226181" TargetMode="External"/><Relationship Id="rId2" Type="http://schemas.openxmlformats.org/officeDocument/2006/relationships/hyperlink" Target="https://edisciplinas.usp.br/mod/url/view.php?id=22261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sciplinas.usp.br/mod/url/view.php?id=2226174" TargetMode="External"/><Relationship Id="rId11" Type="http://schemas.openxmlformats.org/officeDocument/2006/relationships/hyperlink" Target="https://edisciplinas.usp.br/mod/url/view.php?id=2226180" TargetMode="External"/><Relationship Id="rId5" Type="http://schemas.openxmlformats.org/officeDocument/2006/relationships/hyperlink" Target="https://edisciplinas.usp.br/mod/url/view.php?id=2226173" TargetMode="External"/><Relationship Id="rId10" Type="http://schemas.openxmlformats.org/officeDocument/2006/relationships/hyperlink" Target="https://edisciplinas.usp.br/mod/url/view.php?id=2226179" TargetMode="External"/><Relationship Id="rId4" Type="http://schemas.openxmlformats.org/officeDocument/2006/relationships/hyperlink" Target="https://edisciplinas.usp.br/mod/url/view.php?id=2226172" TargetMode="External"/><Relationship Id="rId9" Type="http://schemas.openxmlformats.org/officeDocument/2006/relationships/hyperlink" Target="https://edisciplinas.usp.br/mod/url/view.php?id=22261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659687" cy="1168400"/>
          </a:xfrm>
        </p:spPr>
        <p:txBody>
          <a:bodyPr/>
          <a:lstStyle/>
          <a:p>
            <a:r>
              <a:rPr lang="pt-BR" dirty="0" smtClean="0"/>
              <a:t>ORGANIZAÇÃO INDUSTRIAL</a:t>
            </a:r>
            <a:br>
              <a:rPr lang="pt-BR" dirty="0" smtClean="0"/>
            </a:br>
            <a:r>
              <a:rPr lang="pt-BR" cap="none" dirty="0" smtClean="0"/>
              <a:t>Prof. Margarete Boteon</a:t>
            </a:r>
            <a:endParaRPr lang="pt-BR" cap="none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683568" y="3019599"/>
            <a:ext cx="6135687" cy="1633538"/>
          </a:xfrm>
        </p:spPr>
        <p:txBody>
          <a:bodyPr/>
          <a:lstStyle/>
          <a:p>
            <a:r>
              <a:rPr lang="pt-BR" dirty="0" smtClean="0"/>
              <a:t>LES 580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b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j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ti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vo</a:t>
            </a:r>
            <a:r>
              <a:rPr lang="pt-BR" sz="4800" b="1" spc="7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C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en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t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ral</a:t>
            </a:r>
            <a:r>
              <a:rPr lang="pt-BR" sz="4800" dirty="0">
                <a:latin typeface="Times New Roman"/>
                <a:cs typeface="Times New Roman"/>
              </a:rPr>
              <a:t/>
            </a:r>
            <a:br>
              <a:rPr lang="pt-BR" sz="4800" dirty="0">
                <a:latin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906" y="1244600"/>
            <a:ext cx="8074588" cy="4800600"/>
          </a:xfrm>
        </p:spPr>
        <p:txBody>
          <a:bodyPr>
            <a:normAutofit fontScale="92500" lnSpcReduction="20000"/>
          </a:bodyPr>
          <a:lstStyle/>
          <a:p>
            <a:pPr marL="205739">
              <a:lnSpc>
                <a:spcPct val="150000"/>
              </a:lnSpc>
              <a:spcBef>
                <a:spcPts val="45"/>
              </a:spcBef>
            </a:pPr>
            <a:r>
              <a:rPr lang="pt-BR" sz="3000" b="1" dirty="0" smtClean="0">
                <a:latin typeface="Symbol"/>
                <a:cs typeface="Symbol"/>
              </a:rPr>
              <a:t></a:t>
            </a:r>
            <a:r>
              <a:rPr lang="pt-BR" sz="2600" b="1" spc="4" dirty="0">
                <a:latin typeface="Times New Roman"/>
                <a:cs typeface="Times New Roman"/>
              </a:rPr>
              <a:t>Con</a:t>
            </a:r>
            <a:r>
              <a:rPr lang="pt-BR" sz="2600" b="1" dirty="0">
                <a:latin typeface="Times New Roman"/>
                <a:cs typeface="Times New Roman"/>
              </a:rPr>
              <a:t>s</a:t>
            </a:r>
            <a:r>
              <a:rPr lang="pt-BR" sz="2600" b="1" spc="4" dirty="0">
                <a:latin typeface="Times New Roman"/>
                <a:cs typeface="Times New Roman"/>
              </a:rPr>
              <a:t>equên</a:t>
            </a:r>
            <a:r>
              <a:rPr lang="pt-BR" sz="2600" b="1" spc="-9" dirty="0">
                <a:latin typeface="Times New Roman"/>
                <a:cs typeface="Times New Roman"/>
              </a:rPr>
              <a:t>c</a:t>
            </a:r>
            <a:r>
              <a:rPr lang="pt-BR" sz="2600" b="1" spc="4" dirty="0">
                <a:latin typeface="Times New Roman"/>
                <a:cs typeface="Times New Roman"/>
              </a:rPr>
              <a:t>ia</a:t>
            </a:r>
            <a:r>
              <a:rPr lang="pt-BR" sz="2600" b="1" dirty="0">
                <a:latin typeface="Times New Roman"/>
                <a:cs typeface="Times New Roman"/>
              </a:rPr>
              <a:t>s</a:t>
            </a:r>
            <a:r>
              <a:rPr lang="pt-BR" sz="2600" b="1" spc="52" dirty="0">
                <a:latin typeface="Times New Roman"/>
                <a:cs typeface="Times New Roman"/>
              </a:rPr>
              <a:t> </a:t>
            </a:r>
            <a:r>
              <a:rPr lang="pt-BR" sz="2600" b="1" spc="4" dirty="0">
                <a:latin typeface="Times New Roman"/>
                <a:cs typeface="Times New Roman"/>
              </a:rPr>
              <a:t>d</a:t>
            </a:r>
            <a:r>
              <a:rPr lang="pt-BR" sz="2600" b="1" dirty="0">
                <a:latin typeface="Times New Roman"/>
                <a:cs typeface="Times New Roman"/>
              </a:rPr>
              <a:t>o</a:t>
            </a:r>
            <a:r>
              <a:rPr lang="pt-BR" sz="2600" b="1" spc="4" dirty="0">
                <a:latin typeface="Times New Roman"/>
                <a:cs typeface="Times New Roman"/>
              </a:rPr>
              <a:t> </a:t>
            </a:r>
            <a:r>
              <a:rPr lang="pt-BR" sz="2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pt-BR" sz="2600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ode</a:t>
            </a:r>
            <a:r>
              <a:rPr lang="pt-BR" sz="2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pt-BR" sz="2600" b="1" i="1" spc="2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600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pt-BR" sz="2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pt-BR" sz="2600" b="1" i="1" spc="1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600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Mo</a:t>
            </a:r>
            <a:r>
              <a:rPr lang="pt-BR" sz="2600" b="1" i="1" spc="-4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pt-BR" sz="2600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opóli</a:t>
            </a:r>
            <a:r>
              <a:rPr lang="pt-BR" sz="2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lang="pt-BR" sz="260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600" b="1" dirty="0">
                <a:latin typeface="Times New Roman"/>
                <a:cs typeface="Times New Roman"/>
              </a:rPr>
              <a:t>e</a:t>
            </a:r>
            <a:r>
              <a:rPr lang="pt-BR" sz="2600" b="1" spc="13" dirty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pt-BR" sz="2600" b="1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pt-BR" sz="2600" b="1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lang="pt-BR"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 </a:t>
            </a:r>
            <a:r>
              <a:rPr lang="pt-BR" sz="2600" b="1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pt-BR" sz="2600" b="1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ete</a:t>
            </a:r>
            <a:r>
              <a:rPr lang="pt-BR" sz="2600" b="1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pt-BR" sz="2600" b="1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lang="pt-BR" sz="2600" b="1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inan</a:t>
            </a:r>
            <a:r>
              <a:rPr lang="pt-BR" sz="2600" b="1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lang="pt-BR" sz="2600" b="1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pt-BR"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endParaRPr lang="pt-BR" sz="2600" b="1" dirty="0">
              <a:latin typeface="Times New Roman"/>
              <a:cs typeface="Times New Roman"/>
            </a:endParaRPr>
          </a:p>
          <a:p>
            <a:pPr marL="205739">
              <a:lnSpc>
                <a:spcPct val="150000"/>
              </a:lnSpc>
              <a:spcBef>
                <a:spcPts val="240"/>
              </a:spcBef>
            </a:pPr>
            <a:endParaRPr lang="pt-BR" sz="2100" dirty="0" smtClean="0">
              <a:latin typeface="Symbol"/>
              <a:cs typeface="Symbol"/>
            </a:endParaRPr>
          </a:p>
          <a:p>
            <a:pPr marL="205739">
              <a:lnSpc>
                <a:spcPct val="150000"/>
              </a:lnSpc>
              <a:spcBef>
                <a:spcPts val="240"/>
              </a:spcBef>
            </a:pPr>
            <a:r>
              <a:rPr lang="pt-BR" sz="2100" dirty="0" smtClean="0">
                <a:latin typeface="Symbol"/>
                <a:cs typeface="Symbol"/>
              </a:rPr>
              <a:t></a:t>
            </a:r>
            <a:r>
              <a:rPr lang="pt-BR" sz="2100" spc="-4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lang="pt-BR" sz="2100" spc="4" dirty="0">
                <a:solidFill>
                  <a:srgbClr val="C00000"/>
                </a:solidFill>
                <a:latin typeface="Times New Roman"/>
                <a:cs typeface="Times New Roman"/>
              </a:rPr>
              <a:t>ne</a:t>
            </a:r>
            <a:r>
              <a:rPr lang="pt-BR" sz="2100" spc="9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lang="pt-BR" sz="2100" spc="4" dirty="0">
                <a:solidFill>
                  <a:srgbClr val="C00000"/>
                </a:solidFill>
                <a:latin typeface="Times New Roman"/>
                <a:cs typeface="Times New Roman"/>
              </a:rPr>
              <a:t>iciênc</a:t>
            </a:r>
            <a:r>
              <a:rPr lang="pt-BR" sz="2100" spc="-9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lang="pt-BR" sz="2100" spc="4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pt-BR" sz="21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pt-BR" sz="2100" spc="4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100" spc="-4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pt-BR" sz="2100" spc="4" dirty="0" err="1">
                <a:solidFill>
                  <a:srgbClr val="C00000"/>
                </a:solidFill>
                <a:latin typeface="Times New Roman"/>
                <a:cs typeface="Times New Roman"/>
              </a:rPr>
              <a:t>locati</a:t>
            </a:r>
            <a:r>
              <a:rPr lang="pt-BR" sz="2100" spc="-4" dirty="0" err="1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lang="pt-BR" sz="2100" spc="4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pt-BR" sz="2100" dirty="0" err="1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pt-BR" sz="2100" spc="5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100" spc="4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pt-BR" sz="210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lang="pt-BR" sz="2100" spc="4" dirty="0">
                <a:solidFill>
                  <a:srgbClr val="C00000"/>
                </a:solidFill>
                <a:latin typeface="Times New Roman"/>
                <a:cs typeface="Times New Roman"/>
              </a:rPr>
              <a:t> Monopóli</a:t>
            </a:r>
            <a:r>
              <a:rPr lang="pt-BR" sz="210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endParaRPr lang="pt-BR" sz="2100" dirty="0">
              <a:latin typeface="Times New Roman"/>
              <a:cs typeface="Times New Roman"/>
            </a:endParaRPr>
          </a:p>
          <a:p>
            <a:pPr marL="352043">
              <a:lnSpc>
                <a:spcPct val="150000"/>
              </a:lnSpc>
              <a:spcBef>
                <a:spcPts val="245"/>
              </a:spcBef>
            </a:pPr>
            <a:r>
              <a:rPr lang="pt-BR" sz="2100" dirty="0">
                <a:latin typeface="Symbol"/>
                <a:cs typeface="Symbol"/>
              </a:rPr>
              <a:t></a:t>
            </a:r>
            <a:r>
              <a:rPr lang="pt-BR" sz="2100" spc="9" dirty="0">
                <a:latin typeface="Times New Roman"/>
                <a:cs typeface="Times New Roman"/>
              </a:rPr>
              <a:t>P</a:t>
            </a:r>
            <a:r>
              <a:rPr lang="pt-BR" sz="2100" spc="-9" dirty="0">
                <a:latin typeface="Times New Roman"/>
                <a:cs typeface="Times New Roman"/>
              </a:rPr>
              <a:t>e</a:t>
            </a:r>
            <a:r>
              <a:rPr lang="pt-BR" sz="2100" spc="4" dirty="0">
                <a:latin typeface="Times New Roman"/>
                <a:cs typeface="Times New Roman"/>
              </a:rPr>
              <a:t>r</a:t>
            </a:r>
            <a:r>
              <a:rPr lang="pt-BR" sz="2100" spc="-4" dirty="0">
                <a:latin typeface="Times New Roman"/>
                <a:cs typeface="Times New Roman"/>
              </a:rPr>
              <a:t>m</a:t>
            </a:r>
            <a:r>
              <a:rPr lang="pt-BR" sz="2100" dirty="0">
                <a:latin typeface="Times New Roman"/>
                <a:cs typeface="Times New Roman"/>
              </a:rPr>
              <a:t>an</a:t>
            </a:r>
            <a:r>
              <a:rPr lang="pt-BR" sz="2100" spc="-9" dirty="0">
                <a:latin typeface="Times New Roman"/>
                <a:cs typeface="Times New Roman"/>
              </a:rPr>
              <a:t>e</a:t>
            </a:r>
            <a:r>
              <a:rPr lang="pt-BR" sz="2100" dirty="0">
                <a:latin typeface="Times New Roman"/>
                <a:cs typeface="Times New Roman"/>
              </a:rPr>
              <a:t>ce</a:t>
            </a:r>
            <a:r>
              <a:rPr lang="pt-BR" sz="2100" spc="197" dirty="0">
                <a:latin typeface="Times New Roman"/>
                <a:cs typeface="Times New Roman"/>
              </a:rPr>
              <a:t> </a:t>
            </a:r>
            <a:r>
              <a:rPr lang="pt-BR" sz="2100" dirty="0">
                <a:latin typeface="Times New Roman"/>
                <a:cs typeface="Times New Roman"/>
              </a:rPr>
              <a:t>o</a:t>
            </a:r>
            <a:r>
              <a:rPr lang="pt-BR" sz="2100" spc="31" dirty="0">
                <a:latin typeface="Times New Roman"/>
                <a:cs typeface="Times New Roman"/>
              </a:rPr>
              <a:t> </a:t>
            </a:r>
            <a:r>
              <a:rPr lang="pt-BR" sz="2100" i="1" spc="4" dirty="0">
                <a:latin typeface="Times New Roman"/>
                <a:cs typeface="Times New Roman"/>
              </a:rPr>
              <a:t>I</a:t>
            </a:r>
            <a:r>
              <a:rPr lang="pt-BR" sz="2100" i="1" dirty="0">
                <a:latin typeface="Times New Roman"/>
                <a:cs typeface="Times New Roman"/>
              </a:rPr>
              <a:t>deal</a:t>
            </a:r>
            <a:r>
              <a:rPr lang="pt-BR" sz="2100" i="1" spc="79" dirty="0">
                <a:latin typeface="Times New Roman"/>
                <a:cs typeface="Times New Roman"/>
              </a:rPr>
              <a:t> </a:t>
            </a:r>
            <a:r>
              <a:rPr lang="pt-BR" sz="2100" i="1" spc="-5" dirty="0">
                <a:latin typeface="Times New Roman"/>
                <a:cs typeface="Times New Roman"/>
              </a:rPr>
              <a:t>C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r>
              <a:rPr lang="pt-BR" sz="2100" i="1" spc="-5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pe</a:t>
            </a:r>
            <a:r>
              <a:rPr lang="pt-BR" sz="2100" i="1" spc="5" dirty="0">
                <a:latin typeface="Times New Roman"/>
                <a:cs typeface="Times New Roman"/>
              </a:rPr>
              <a:t>titi</a:t>
            </a:r>
            <a:r>
              <a:rPr lang="pt-BR" sz="2100" i="1" dirty="0">
                <a:latin typeface="Times New Roman"/>
                <a:cs typeface="Times New Roman"/>
              </a:rPr>
              <a:t>vo</a:t>
            </a:r>
            <a:endParaRPr lang="pt-BR" sz="2100" dirty="0">
              <a:latin typeface="Times New Roman"/>
              <a:cs typeface="Times New Roman"/>
            </a:endParaRPr>
          </a:p>
          <a:p>
            <a:pPr marL="205739">
              <a:lnSpc>
                <a:spcPct val="150000"/>
              </a:lnSpc>
              <a:spcBef>
                <a:spcPts val="235"/>
              </a:spcBef>
            </a:pPr>
            <a:r>
              <a:rPr lang="pt-BR" sz="2100" dirty="0" smtClean="0">
                <a:latin typeface="Symbol"/>
                <a:cs typeface="Symbol"/>
              </a:rPr>
              <a:t></a:t>
            </a:r>
            <a:r>
              <a:rPr lang="pt-BR" sz="2100" dirty="0" smtClean="0">
                <a:latin typeface="Times New Roman"/>
                <a:cs typeface="Times New Roman"/>
              </a:rPr>
              <a:t> </a:t>
            </a:r>
            <a:r>
              <a:rPr lang="pt-BR" sz="2100" spc="4" dirty="0">
                <a:latin typeface="Times New Roman"/>
                <a:cs typeface="Times New Roman"/>
              </a:rPr>
              <a:t>Me</a:t>
            </a:r>
            <a:r>
              <a:rPr lang="pt-BR" sz="2100" spc="-4" dirty="0">
                <a:latin typeface="Times New Roman"/>
                <a:cs typeface="Times New Roman"/>
              </a:rPr>
              <a:t>r</a:t>
            </a:r>
            <a:r>
              <a:rPr lang="pt-BR" sz="2100" spc="4" dirty="0">
                <a:latin typeface="Times New Roman"/>
                <a:cs typeface="Times New Roman"/>
              </a:rPr>
              <a:t>cado</a:t>
            </a:r>
            <a:r>
              <a:rPr lang="pt-BR" sz="2100" dirty="0">
                <a:latin typeface="Times New Roman"/>
                <a:cs typeface="Times New Roman"/>
              </a:rPr>
              <a:t>s</a:t>
            </a:r>
            <a:r>
              <a:rPr lang="pt-BR" sz="2100" spc="42" dirty="0">
                <a:latin typeface="Times New Roman"/>
                <a:cs typeface="Times New Roman"/>
              </a:rPr>
              <a:t> </a:t>
            </a:r>
            <a:r>
              <a:rPr lang="pt-BR" sz="2100" spc="4" dirty="0">
                <a:latin typeface="Times New Roman"/>
                <a:cs typeface="Times New Roman"/>
              </a:rPr>
              <a:t>e</a:t>
            </a:r>
            <a:r>
              <a:rPr lang="pt-BR" sz="2100" dirty="0">
                <a:latin typeface="Times New Roman"/>
                <a:cs typeface="Times New Roman"/>
              </a:rPr>
              <a:t>m</a:t>
            </a:r>
            <a:r>
              <a:rPr lang="pt-BR" sz="2100" spc="24" dirty="0">
                <a:latin typeface="Times New Roman"/>
                <a:cs typeface="Times New Roman"/>
              </a:rPr>
              <a:t> </a:t>
            </a:r>
            <a:r>
              <a:rPr lang="pt-BR" sz="2100" spc="-4" dirty="0">
                <a:latin typeface="Times New Roman"/>
                <a:cs typeface="Times New Roman"/>
              </a:rPr>
              <a:t>O</a:t>
            </a:r>
            <a:r>
              <a:rPr lang="pt-BR" sz="2100" spc="4" dirty="0">
                <a:latin typeface="Times New Roman"/>
                <a:cs typeface="Times New Roman"/>
              </a:rPr>
              <a:t>li</a:t>
            </a:r>
            <a:r>
              <a:rPr lang="pt-BR" sz="2100" spc="-19" dirty="0">
                <a:latin typeface="Times New Roman"/>
                <a:cs typeface="Times New Roman"/>
              </a:rPr>
              <a:t>g</a:t>
            </a:r>
            <a:r>
              <a:rPr lang="pt-BR" sz="2100" spc="4" dirty="0">
                <a:latin typeface="Times New Roman"/>
                <a:cs typeface="Times New Roman"/>
              </a:rPr>
              <a:t>opólio</a:t>
            </a:r>
            <a:r>
              <a:rPr lang="pt-BR" sz="2100" dirty="0">
                <a:latin typeface="Times New Roman"/>
                <a:cs typeface="Times New Roman"/>
              </a:rPr>
              <a:t>:</a:t>
            </a:r>
            <a:r>
              <a:rPr lang="pt-BR" sz="2100" spc="29" dirty="0">
                <a:latin typeface="Times New Roman"/>
                <a:cs typeface="Times New Roman"/>
              </a:rPr>
              <a:t> </a:t>
            </a:r>
            <a:r>
              <a:rPr lang="pt-BR" sz="2100" spc="-4" dirty="0">
                <a:latin typeface="Times New Roman"/>
                <a:cs typeface="Times New Roman"/>
              </a:rPr>
              <a:t>H</a:t>
            </a:r>
            <a:r>
              <a:rPr lang="pt-BR" sz="2100" spc="4" dirty="0">
                <a:latin typeface="Times New Roman"/>
                <a:cs typeface="Times New Roman"/>
              </a:rPr>
              <a:t>ipóte</a:t>
            </a:r>
            <a:r>
              <a:rPr lang="pt-BR" sz="2100" dirty="0">
                <a:latin typeface="Times New Roman"/>
                <a:cs typeface="Times New Roman"/>
              </a:rPr>
              <a:t>se</a:t>
            </a:r>
          </a:p>
          <a:p>
            <a:pPr marL="315467">
              <a:lnSpc>
                <a:spcPct val="150000"/>
              </a:lnSpc>
              <a:spcBef>
                <a:spcPts val="70"/>
              </a:spcBef>
            </a:pPr>
            <a:r>
              <a:rPr lang="pt-BR" sz="2100" i="1" spc="4" dirty="0">
                <a:latin typeface="Times New Roman"/>
                <a:cs typeface="Times New Roman"/>
              </a:rPr>
              <a:t>Concent</a:t>
            </a:r>
            <a:r>
              <a:rPr lang="pt-BR" sz="2100" i="1" dirty="0">
                <a:latin typeface="Times New Roman"/>
                <a:cs typeface="Times New Roman"/>
              </a:rPr>
              <a:t>r</a:t>
            </a:r>
            <a:r>
              <a:rPr lang="pt-BR" sz="2100" i="1" spc="4" dirty="0">
                <a:latin typeface="Times New Roman"/>
                <a:cs typeface="Times New Roman"/>
              </a:rPr>
              <a:t>aç</a:t>
            </a:r>
            <a:r>
              <a:rPr lang="pt-BR" sz="2100" i="1" spc="-4" dirty="0">
                <a:latin typeface="Times New Roman"/>
                <a:cs typeface="Times New Roman"/>
              </a:rPr>
              <a:t>ão-</a:t>
            </a:r>
            <a:r>
              <a:rPr lang="pt-BR" sz="2100" i="1" spc="4" dirty="0">
                <a:latin typeface="Times New Roman"/>
                <a:cs typeface="Times New Roman"/>
              </a:rPr>
              <a:t>Co</a:t>
            </a:r>
            <a:r>
              <a:rPr lang="pt-BR" sz="2100" i="1" spc="-4" dirty="0">
                <a:latin typeface="Times New Roman"/>
                <a:cs typeface="Times New Roman"/>
              </a:rPr>
              <a:t>a</a:t>
            </a:r>
            <a:r>
              <a:rPr lang="pt-BR" sz="2100" i="1" spc="4" dirty="0">
                <a:latin typeface="Times New Roman"/>
                <a:cs typeface="Times New Roman"/>
              </a:rPr>
              <a:t>l</a:t>
            </a:r>
            <a:r>
              <a:rPr lang="pt-BR" sz="2100" i="1" spc="-9" dirty="0">
                <a:latin typeface="Times New Roman"/>
                <a:cs typeface="Times New Roman"/>
              </a:rPr>
              <a:t>i</a:t>
            </a:r>
            <a:r>
              <a:rPr lang="pt-BR" sz="2100" i="1" dirty="0">
                <a:latin typeface="Times New Roman"/>
                <a:cs typeface="Times New Roman"/>
              </a:rPr>
              <a:t>s</a:t>
            </a:r>
            <a:r>
              <a:rPr lang="pt-BR" sz="2100" i="1" spc="4" dirty="0">
                <a:latin typeface="Times New Roman"/>
                <a:cs typeface="Times New Roman"/>
              </a:rPr>
              <a:t>ã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endParaRPr lang="pt-BR" sz="2100" dirty="0">
              <a:latin typeface="Times New Roman"/>
              <a:cs typeface="Times New Roman"/>
            </a:endParaRPr>
          </a:p>
          <a:p>
            <a:pPr marL="352043">
              <a:lnSpc>
                <a:spcPct val="150000"/>
              </a:lnSpc>
              <a:spcBef>
                <a:spcPts val="250"/>
              </a:spcBef>
            </a:pPr>
            <a:r>
              <a:rPr lang="pt-BR" sz="2100" dirty="0">
                <a:latin typeface="Symbol"/>
                <a:cs typeface="Symbol"/>
              </a:rPr>
              <a:t></a:t>
            </a:r>
            <a:r>
              <a:rPr lang="pt-BR" sz="2100" i="1" spc="-4" dirty="0">
                <a:latin typeface="Times New Roman"/>
                <a:cs typeface="Times New Roman"/>
              </a:rPr>
              <a:t>Q</a:t>
            </a:r>
            <a:r>
              <a:rPr lang="pt-BR" sz="2100" i="1" dirty="0">
                <a:latin typeface="Times New Roman"/>
                <a:cs typeface="Times New Roman"/>
              </a:rPr>
              <a:t>uan</a:t>
            </a:r>
            <a:r>
              <a:rPr lang="pt-BR" sz="2100" i="1" spc="4" dirty="0">
                <a:latin typeface="Times New Roman"/>
                <a:cs typeface="Times New Roman"/>
              </a:rPr>
              <a:t>t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r>
              <a:rPr lang="pt-BR" sz="2100" i="1" spc="140" dirty="0">
                <a:latin typeface="Times New Roman"/>
                <a:cs typeface="Times New Roman"/>
              </a:rPr>
              <a:t> </a:t>
            </a:r>
            <a:r>
              <a:rPr lang="pt-BR" sz="2100" i="1" spc="-4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enos</a:t>
            </a:r>
            <a:r>
              <a:rPr lang="pt-BR" sz="2100" i="1" spc="116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pa</a:t>
            </a:r>
            <a:r>
              <a:rPr lang="pt-BR" sz="2100" i="1" spc="4" dirty="0">
                <a:latin typeface="Times New Roman"/>
                <a:cs typeface="Times New Roman"/>
              </a:rPr>
              <a:t>rti</a:t>
            </a:r>
            <a:r>
              <a:rPr lang="pt-BR" sz="2100" i="1" dirty="0">
                <a:latin typeface="Times New Roman"/>
                <a:cs typeface="Times New Roman"/>
              </a:rPr>
              <a:t>c</a:t>
            </a:r>
            <a:r>
              <a:rPr lang="pt-BR" sz="2100" i="1" spc="4" dirty="0">
                <a:latin typeface="Times New Roman"/>
                <a:cs typeface="Times New Roman"/>
              </a:rPr>
              <a:t>i</a:t>
            </a:r>
            <a:r>
              <a:rPr lang="pt-BR" sz="2100" i="1" dirty="0">
                <a:latin typeface="Times New Roman"/>
                <a:cs typeface="Times New Roman"/>
              </a:rPr>
              <a:t>pan</a:t>
            </a:r>
            <a:r>
              <a:rPr lang="pt-BR" sz="2100" i="1" spc="4" dirty="0">
                <a:latin typeface="Times New Roman"/>
                <a:cs typeface="Times New Roman"/>
              </a:rPr>
              <a:t>t</a:t>
            </a:r>
            <a:r>
              <a:rPr lang="pt-BR" sz="2100" i="1" dirty="0">
                <a:latin typeface="Times New Roman"/>
                <a:cs typeface="Times New Roman"/>
              </a:rPr>
              <a:t>es</a:t>
            </a:r>
            <a:r>
              <a:rPr lang="pt-BR" sz="2100" i="1" spc="159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de</a:t>
            </a:r>
            <a:r>
              <a:rPr lang="pt-BR" sz="2100" i="1" spc="46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um</a:t>
            </a:r>
            <a:r>
              <a:rPr lang="pt-BR" sz="2100" i="1" spc="51" dirty="0">
                <a:latin typeface="Times New Roman"/>
                <a:cs typeface="Times New Roman"/>
              </a:rPr>
              <a:t> </a:t>
            </a:r>
            <a:r>
              <a:rPr lang="pt-BR" sz="2100" i="1" spc="-5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e</a:t>
            </a:r>
            <a:r>
              <a:rPr lang="pt-BR" sz="2100" i="1" spc="5" dirty="0">
                <a:latin typeface="Times New Roman"/>
                <a:cs typeface="Times New Roman"/>
              </a:rPr>
              <a:t>r</a:t>
            </a:r>
            <a:r>
              <a:rPr lang="pt-BR" sz="2100" i="1" dirty="0">
                <a:latin typeface="Times New Roman"/>
                <a:cs typeface="Times New Roman"/>
              </a:rPr>
              <a:t>cado,</a:t>
            </a:r>
            <a:endParaRPr lang="pt-BR" sz="2100" dirty="0">
              <a:latin typeface="Times New Roman"/>
              <a:cs typeface="Times New Roman"/>
            </a:endParaRPr>
          </a:p>
          <a:p>
            <a:pPr marL="420801" marR="120900" algn="ctr">
              <a:lnSpc>
                <a:spcPct val="150000"/>
              </a:lnSpc>
              <a:spcBef>
                <a:spcPts val="85"/>
              </a:spcBef>
            </a:pPr>
            <a:r>
              <a:rPr lang="pt-BR" sz="2100" i="1" spc="-4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a</a:t>
            </a:r>
            <a:r>
              <a:rPr lang="pt-BR" sz="2100" i="1" spc="4" dirty="0">
                <a:latin typeface="Times New Roman"/>
                <a:cs typeface="Times New Roman"/>
              </a:rPr>
              <a:t>i</a:t>
            </a:r>
            <a:r>
              <a:rPr lang="pt-BR" sz="2100" i="1" dirty="0">
                <a:latin typeface="Times New Roman"/>
                <a:cs typeface="Times New Roman"/>
              </a:rPr>
              <a:t>or</a:t>
            </a:r>
            <a:r>
              <a:rPr lang="pt-BR" sz="2100" i="1" spc="86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a</a:t>
            </a:r>
            <a:r>
              <a:rPr lang="pt-BR" sz="2100" i="1" spc="31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po</a:t>
            </a:r>
            <a:r>
              <a:rPr lang="pt-BR" sz="2100" i="1" spc="4" dirty="0">
                <a:latin typeface="Times New Roman"/>
                <a:cs typeface="Times New Roman"/>
              </a:rPr>
              <a:t>ssi</a:t>
            </a:r>
            <a:r>
              <a:rPr lang="pt-BR" sz="2100" i="1" dirty="0">
                <a:latin typeface="Times New Roman"/>
                <a:cs typeface="Times New Roman"/>
              </a:rPr>
              <a:t>b</a:t>
            </a:r>
            <a:r>
              <a:rPr lang="pt-BR" sz="2100" i="1" spc="4" dirty="0">
                <a:latin typeface="Times New Roman"/>
                <a:cs typeface="Times New Roman"/>
              </a:rPr>
              <a:t>ili</a:t>
            </a:r>
            <a:r>
              <a:rPr lang="pt-BR" sz="2100" i="1" dirty="0">
                <a:latin typeface="Times New Roman"/>
                <a:cs typeface="Times New Roman"/>
              </a:rPr>
              <a:t>dade</a:t>
            </a:r>
            <a:r>
              <a:rPr lang="pt-BR" sz="2100" i="1" spc="176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de</a:t>
            </a:r>
            <a:r>
              <a:rPr lang="pt-BR" sz="2100" i="1" spc="37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aco</a:t>
            </a:r>
            <a:r>
              <a:rPr lang="pt-BR" sz="2100" i="1" spc="4" dirty="0">
                <a:latin typeface="Times New Roman"/>
                <a:cs typeface="Times New Roman"/>
              </a:rPr>
              <a:t>r</a:t>
            </a:r>
            <a:r>
              <a:rPr lang="pt-BR" sz="2100" i="1" dirty="0">
                <a:latin typeface="Times New Roman"/>
                <a:cs typeface="Times New Roman"/>
              </a:rPr>
              <a:t>do</a:t>
            </a:r>
            <a:r>
              <a:rPr lang="pt-BR" sz="2100" i="1" spc="111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en</a:t>
            </a:r>
            <a:r>
              <a:rPr lang="pt-BR" sz="2100" i="1" spc="4" dirty="0">
                <a:latin typeface="Times New Roman"/>
                <a:cs typeface="Times New Roman"/>
              </a:rPr>
              <a:t>tr</a:t>
            </a:r>
            <a:r>
              <a:rPr lang="pt-BR" sz="2100" i="1" dirty="0">
                <a:latin typeface="Times New Roman"/>
                <a:cs typeface="Times New Roman"/>
              </a:rPr>
              <a:t>e</a:t>
            </a:r>
            <a:r>
              <a:rPr lang="pt-BR" sz="2100" i="1" spc="74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as</a:t>
            </a:r>
            <a:r>
              <a:rPr lang="pt-BR" sz="2100" i="1" spc="50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e</a:t>
            </a:r>
            <a:r>
              <a:rPr lang="pt-BR" sz="2100" i="1" spc="-5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p</a:t>
            </a:r>
            <a:r>
              <a:rPr lang="pt-BR" sz="2100" i="1" spc="5" dirty="0">
                <a:latin typeface="Times New Roman"/>
                <a:cs typeface="Times New Roman"/>
              </a:rPr>
              <a:t>r</a:t>
            </a:r>
            <a:r>
              <a:rPr lang="pt-BR" sz="2100" i="1" dirty="0">
                <a:latin typeface="Times New Roman"/>
                <a:cs typeface="Times New Roman"/>
              </a:rPr>
              <a:t>e</a:t>
            </a:r>
            <a:r>
              <a:rPr lang="pt-BR" sz="2100" i="1" spc="5" dirty="0">
                <a:latin typeface="Times New Roman"/>
                <a:cs typeface="Times New Roman"/>
              </a:rPr>
              <a:t>s</a:t>
            </a:r>
            <a:r>
              <a:rPr lang="pt-BR" sz="2100" i="1" dirty="0">
                <a:latin typeface="Times New Roman"/>
                <a:cs typeface="Times New Roman"/>
              </a:rPr>
              <a:t>as</a:t>
            </a:r>
            <a:endParaRPr lang="pt-BR" sz="2100" dirty="0">
              <a:latin typeface="Times New Roman"/>
              <a:cs typeface="Times New Roman"/>
            </a:endParaRPr>
          </a:p>
          <a:p>
            <a:pPr marL="441959" marR="481253" indent="-89915">
              <a:lnSpc>
                <a:spcPct val="150000"/>
              </a:lnSpc>
              <a:spcBef>
                <a:spcPts val="245"/>
              </a:spcBef>
            </a:pPr>
            <a:r>
              <a:rPr lang="pt-BR" sz="2100" dirty="0">
                <a:latin typeface="Symbol"/>
                <a:cs typeface="Symbol"/>
              </a:rPr>
              <a:t>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r>
              <a:rPr lang="pt-BR" sz="2100" i="1" spc="58" dirty="0">
                <a:latin typeface="Times New Roman"/>
                <a:cs typeface="Times New Roman"/>
              </a:rPr>
              <a:t> </a:t>
            </a:r>
            <a:r>
              <a:rPr lang="pt-BR" sz="2100" i="1" spc="-4" dirty="0">
                <a:latin typeface="Times New Roman"/>
                <a:cs typeface="Times New Roman"/>
              </a:rPr>
              <a:t>E</a:t>
            </a:r>
            <a:r>
              <a:rPr lang="pt-BR" sz="2100" i="1" dirty="0">
                <a:latin typeface="Times New Roman"/>
                <a:cs typeface="Times New Roman"/>
              </a:rPr>
              <a:t>qu</a:t>
            </a:r>
            <a:r>
              <a:rPr lang="pt-BR" sz="2100" i="1" spc="4" dirty="0">
                <a:latin typeface="Times New Roman"/>
                <a:cs typeface="Times New Roman"/>
              </a:rPr>
              <a:t>ilí</a:t>
            </a:r>
            <a:r>
              <a:rPr lang="pt-BR" sz="2100" i="1" dirty="0">
                <a:latin typeface="Times New Roman"/>
                <a:cs typeface="Times New Roman"/>
              </a:rPr>
              <a:t>b</a:t>
            </a:r>
            <a:r>
              <a:rPr lang="pt-BR" sz="2100" i="1" spc="4" dirty="0">
                <a:latin typeface="Times New Roman"/>
                <a:cs typeface="Times New Roman"/>
              </a:rPr>
              <a:t>ri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r>
              <a:rPr lang="pt-BR" sz="2100" i="1" spc="144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do</a:t>
            </a:r>
            <a:r>
              <a:rPr lang="pt-BR" sz="2100" i="1" spc="48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r>
              <a:rPr lang="pt-BR" sz="2100" i="1" spc="4" dirty="0">
                <a:latin typeface="Times New Roman"/>
                <a:cs typeface="Times New Roman"/>
              </a:rPr>
              <a:t>li</a:t>
            </a:r>
            <a:r>
              <a:rPr lang="pt-BR" sz="2100" i="1" dirty="0">
                <a:latin typeface="Times New Roman"/>
                <a:cs typeface="Times New Roman"/>
              </a:rPr>
              <a:t>gopó</a:t>
            </a:r>
            <a:r>
              <a:rPr lang="pt-BR" sz="2100" i="1" spc="4" dirty="0">
                <a:latin typeface="Times New Roman"/>
                <a:cs typeface="Times New Roman"/>
              </a:rPr>
              <a:t>li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r>
              <a:rPr lang="pt-BR" sz="2100" i="1" spc="129" dirty="0">
                <a:latin typeface="Times New Roman"/>
                <a:cs typeface="Times New Roman"/>
              </a:rPr>
              <a:t> </a:t>
            </a:r>
            <a:r>
              <a:rPr lang="pt-BR" sz="2100" i="1" spc="4" dirty="0">
                <a:latin typeface="Times New Roman"/>
                <a:cs typeface="Times New Roman"/>
              </a:rPr>
              <a:t>s</a:t>
            </a:r>
            <a:r>
              <a:rPr lang="pt-BR" sz="2100" i="1" dirty="0">
                <a:latin typeface="Times New Roman"/>
                <a:cs typeface="Times New Roman"/>
              </a:rPr>
              <a:t>e</a:t>
            </a:r>
            <a:r>
              <a:rPr lang="pt-BR" sz="2100" i="1" spc="43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ap</a:t>
            </a:r>
            <a:r>
              <a:rPr lang="pt-BR" sz="2100" i="1" spc="4" dirty="0">
                <a:latin typeface="Times New Roman"/>
                <a:cs typeface="Times New Roman"/>
              </a:rPr>
              <a:t>r</a:t>
            </a:r>
            <a:r>
              <a:rPr lang="pt-BR" sz="2100" i="1" dirty="0">
                <a:latin typeface="Times New Roman"/>
                <a:cs typeface="Times New Roman"/>
              </a:rPr>
              <a:t>ox</a:t>
            </a:r>
            <a:r>
              <a:rPr lang="pt-BR" sz="2100" i="1" spc="4" dirty="0">
                <a:latin typeface="Times New Roman"/>
                <a:cs typeface="Times New Roman"/>
              </a:rPr>
              <a:t>i</a:t>
            </a:r>
            <a:r>
              <a:rPr lang="pt-BR" sz="2100" i="1" spc="-4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a</a:t>
            </a:r>
            <a:r>
              <a:rPr lang="pt-BR" sz="2100" i="1" spc="145" dirty="0">
                <a:latin typeface="Times New Roman"/>
                <a:cs typeface="Times New Roman"/>
              </a:rPr>
              <a:t> </a:t>
            </a:r>
            <a:r>
              <a:rPr lang="pt-BR" sz="2100" i="1" dirty="0">
                <a:latin typeface="Times New Roman"/>
                <a:cs typeface="Times New Roman"/>
              </a:rPr>
              <a:t>do </a:t>
            </a:r>
            <a:r>
              <a:rPr lang="pt-BR" sz="2100" i="1" spc="-5" dirty="0">
                <a:latin typeface="Times New Roman"/>
                <a:cs typeface="Times New Roman"/>
              </a:rPr>
              <a:t>m</a:t>
            </a:r>
            <a:r>
              <a:rPr lang="pt-BR" sz="2100" i="1" dirty="0">
                <a:latin typeface="Times New Roman"/>
                <a:cs typeface="Times New Roman"/>
              </a:rPr>
              <a:t>onopó</a:t>
            </a:r>
            <a:r>
              <a:rPr lang="pt-BR" sz="2100" i="1" spc="5" dirty="0">
                <a:latin typeface="Times New Roman"/>
                <a:cs typeface="Times New Roman"/>
              </a:rPr>
              <a:t>li</a:t>
            </a:r>
            <a:r>
              <a:rPr lang="pt-BR" sz="2100" i="1" dirty="0">
                <a:latin typeface="Times New Roman"/>
                <a:cs typeface="Times New Roman"/>
              </a:rPr>
              <a:t>o</a:t>
            </a:r>
            <a:endParaRPr lang="pt-BR" sz="2100" dirty="0">
              <a:latin typeface="Times New Roman"/>
              <a:cs typeface="Times New Roman"/>
            </a:endParaRPr>
          </a:p>
          <a:p>
            <a:pPr marL="1056173" marR="812335" algn="ctr">
              <a:lnSpc>
                <a:spcPct val="150000"/>
              </a:lnSpc>
              <a:spcBef>
                <a:spcPts val="247"/>
              </a:spcBef>
            </a:pPr>
            <a:r>
              <a:rPr lang="pt-BR" sz="2100" dirty="0">
                <a:latin typeface="Symbol"/>
                <a:cs typeface="Symbol"/>
              </a:rPr>
              <a:t></a:t>
            </a:r>
            <a:r>
              <a:rPr lang="pt-BR" sz="2100" spc="38" dirty="0">
                <a:latin typeface="Times New Roman"/>
                <a:cs typeface="Times New Roman"/>
              </a:rPr>
              <a:t> </a:t>
            </a:r>
            <a:r>
              <a:rPr lang="pt-BR" sz="2100" i="1" spc="-4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pt-BR" sz="2100" i="1" dirty="0">
                <a:solidFill>
                  <a:srgbClr val="C00000"/>
                </a:solidFill>
                <a:latin typeface="Times New Roman"/>
                <a:cs typeface="Times New Roman"/>
              </a:rPr>
              <a:t>oder</a:t>
            </a:r>
            <a:r>
              <a:rPr lang="pt-BR" sz="2100" i="1" spc="1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100" i="1" dirty="0">
                <a:solidFill>
                  <a:srgbClr val="C00000"/>
                </a:solidFill>
                <a:latin typeface="Times New Roman"/>
                <a:cs typeface="Times New Roman"/>
              </a:rPr>
              <a:t>de</a:t>
            </a:r>
            <a:r>
              <a:rPr lang="pt-BR" sz="2100" i="1" spc="3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100" i="1" spc="4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lang="pt-BR" sz="2100" i="1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pt-BR" sz="2100" i="1" spc="4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pt-BR" sz="2100" i="1" dirty="0">
                <a:solidFill>
                  <a:srgbClr val="C00000"/>
                </a:solidFill>
                <a:latin typeface="Times New Roman"/>
                <a:cs typeface="Times New Roman"/>
              </a:rPr>
              <a:t>cado</a:t>
            </a:r>
            <a:endParaRPr lang="pt-BR" sz="2100" dirty="0">
              <a:latin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604520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2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Central da OI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66840" marR="1020342" algn="ctr">
              <a:lnSpc>
                <a:spcPct val="95825"/>
              </a:lnSpc>
            </a:pPr>
            <a:r>
              <a:rPr lang="pt-BR" sz="4000" b="1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000" b="1" spc="-19" dirty="0">
                <a:solidFill>
                  <a:srgbClr val="0032CC"/>
                </a:solidFill>
                <a:latin typeface="Times New Roman"/>
                <a:cs typeface="Times New Roman"/>
              </a:rPr>
              <a:t>m</a:t>
            </a:r>
            <a:r>
              <a:rPr lang="pt-BR" sz="4000" b="1" dirty="0">
                <a:solidFill>
                  <a:srgbClr val="0032CC"/>
                </a:solidFill>
                <a:latin typeface="Times New Roman"/>
                <a:cs typeface="Times New Roman"/>
              </a:rPr>
              <a:t>pre</a:t>
            </a:r>
            <a:r>
              <a:rPr lang="pt-BR" sz="40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sa</a:t>
            </a:r>
            <a:r>
              <a:rPr lang="pt-BR" sz="4000" b="1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endParaRPr lang="pt-BR" sz="4000" dirty="0">
              <a:latin typeface="Times New Roman"/>
              <a:cs typeface="Times New Roman"/>
            </a:endParaRPr>
          </a:p>
          <a:p>
            <a:pPr marL="240889" marR="216408" algn="ctr">
              <a:lnSpc>
                <a:spcPct val="95825"/>
              </a:lnSpc>
              <a:spcBef>
                <a:spcPts val="587"/>
              </a:spcBef>
            </a:pPr>
            <a:r>
              <a:rPr lang="pt-BR" sz="2400" dirty="0">
                <a:latin typeface="Times New Roman"/>
                <a:cs typeface="Times New Roman"/>
              </a:rPr>
              <a:t>• 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D</a:t>
            </a:r>
            <a:r>
              <a:rPr lang="pt-BR" sz="2400" spc="4" dirty="0">
                <a:latin typeface="Times New Roman"/>
                <a:cs typeface="Times New Roman"/>
              </a:rPr>
              <a:t>epa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-4" dirty="0">
                <a:latin typeface="Times New Roman"/>
                <a:cs typeface="Times New Roman"/>
              </a:rPr>
              <a:t>-</a:t>
            </a:r>
            <a:r>
              <a:rPr lang="pt-BR" sz="2400" dirty="0">
                <a:latin typeface="Times New Roman"/>
                <a:cs typeface="Times New Roman"/>
              </a:rPr>
              <a:t>se</a:t>
            </a:r>
            <a:r>
              <a:rPr lang="pt-BR" sz="2400" spc="5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19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oli</a:t>
            </a:r>
            <a:r>
              <a:rPr lang="pt-BR" sz="2400" spc="-19" dirty="0">
                <a:latin typeface="Times New Roman"/>
                <a:cs typeface="Times New Roman"/>
              </a:rPr>
              <a:t>g</a:t>
            </a:r>
            <a:r>
              <a:rPr lang="pt-BR" sz="2400" spc="4" dirty="0">
                <a:latin typeface="Times New Roman"/>
                <a:cs typeface="Times New Roman"/>
              </a:rPr>
              <a:t>opólio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 err="1">
                <a:latin typeface="Times New Roman"/>
                <a:cs typeface="Times New Roman"/>
              </a:rPr>
              <a:t>oli</a:t>
            </a:r>
            <a:r>
              <a:rPr lang="pt-BR" sz="2400" spc="-19" dirty="0" err="1">
                <a:latin typeface="Times New Roman"/>
                <a:cs typeface="Times New Roman"/>
              </a:rPr>
              <a:t>g</a:t>
            </a:r>
            <a:r>
              <a:rPr lang="pt-BR" sz="2400" spc="4" dirty="0" err="1">
                <a:latin typeface="Times New Roman"/>
                <a:cs typeface="Times New Roman"/>
              </a:rPr>
              <a:t>op</a:t>
            </a:r>
            <a:r>
              <a:rPr lang="pt-BR" sz="2400" dirty="0" err="1">
                <a:latin typeface="Times New Roman"/>
                <a:cs typeface="Times New Roman"/>
              </a:rPr>
              <a:t>s</a:t>
            </a:r>
            <a:r>
              <a:rPr lang="pt-BR" sz="2400" spc="4" dirty="0" err="1">
                <a:latin typeface="Times New Roman"/>
                <a:cs typeface="Times New Roman"/>
              </a:rPr>
              <a:t>ônio</a:t>
            </a:r>
            <a:r>
              <a:rPr lang="pt-BR" sz="2400" dirty="0" err="1">
                <a:latin typeface="Times New Roman"/>
                <a:cs typeface="Times New Roman"/>
              </a:rPr>
              <a:t>s</a:t>
            </a:r>
            <a:endParaRPr lang="pt-BR" sz="2400" dirty="0">
              <a:latin typeface="Times New Roman"/>
              <a:cs typeface="Times New Roman"/>
            </a:endParaRPr>
          </a:p>
          <a:p>
            <a:pPr marL="1419898" marR="1346358" algn="ctr">
              <a:lnSpc>
                <a:spcPts val="1215"/>
              </a:lnSpc>
              <a:spcBef>
                <a:spcPts val="315"/>
              </a:spcBef>
            </a:pPr>
            <a:r>
              <a:rPr lang="pt-BR" sz="4400" baseline="-2720" dirty="0">
                <a:latin typeface="Symbol"/>
                <a:cs typeface="Symbol"/>
              </a:rPr>
              <a:t></a:t>
            </a:r>
            <a:endParaRPr lang="pt-BR" sz="2400" dirty="0">
              <a:latin typeface="Symbol"/>
              <a:cs typeface="Symbol"/>
            </a:endParaRPr>
          </a:p>
          <a:p>
            <a:pPr marL="592171" marR="521872" algn="ctr">
              <a:lnSpc>
                <a:spcPct val="95825"/>
              </a:lnSpc>
              <a:spcBef>
                <a:spcPts val="249"/>
              </a:spcBef>
            </a:pP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ça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cad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4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nã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ope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</a:p>
          <a:p>
            <a:pPr marL="385364" marR="484328" algn="ctr">
              <a:lnSpc>
                <a:spcPct val="102091"/>
              </a:lnSpc>
              <a:spcBef>
                <a:spcPts val="1478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eço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4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nã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con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19" dirty="0">
                <a:latin typeface="Times New Roman"/>
                <a:cs typeface="Times New Roman"/>
              </a:rPr>
              <a:t>g</a:t>
            </a:r>
            <a:r>
              <a:rPr lang="pt-BR" sz="2400" spc="4" dirty="0">
                <a:latin typeface="Times New Roman"/>
                <a:cs typeface="Times New Roman"/>
              </a:rPr>
              <a:t>ue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55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aloca</a:t>
            </a:r>
            <a:r>
              <a:rPr lang="pt-BR" sz="2400" dirty="0">
                <a:latin typeface="Times New Roman"/>
                <a:cs typeface="Times New Roman"/>
              </a:rPr>
              <a:t>r</a:t>
            </a:r>
            <a:r>
              <a:rPr lang="pt-BR" sz="2400" spc="25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o</a:t>
            </a:r>
            <a:r>
              <a:rPr lang="pt-BR" sz="2400" dirty="0" smtClean="0">
                <a:latin typeface="Times New Roman"/>
                <a:cs typeface="Times New Roman"/>
              </a:rPr>
              <a:t>s recursos eficientemente</a:t>
            </a:r>
            <a:endParaRPr lang="pt-BR" sz="2400" dirty="0">
              <a:latin typeface="Times New Roman"/>
              <a:cs typeface="Times New Roman"/>
            </a:endParaRPr>
          </a:p>
          <a:p>
            <a:pPr marL="411478">
              <a:lnSpc>
                <a:spcPct val="102091"/>
              </a:lnSpc>
              <a:spcBef>
                <a:spcPts val="1462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eci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49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u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9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“ajuda”</a:t>
            </a:r>
            <a:r>
              <a:rPr lang="pt-BR" sz="2400" dirty="0">
                <a:latin typeface="Times New Roman"/>
                <a:cs typeface="Times New Roman"/>
              </a:rPr>
              <a:t>:</a:t>
            </a:r>
          </a:p>
          <a:p>
            <a:pPr marL="530070" marR="559792" algn="ctr">
              <a:lnSpc>
                <a:spcPct val="95825"/>
              </a:lnSpc>
              <a:spcBef>
                <a:spcPts val="295"/>
              </a:spcBef>
            </a:pPr>
            <a:r>
              <a:rPr lang="pt-BR" sz="2000" dirty="0">
                <a:latin typeface="Times New Roman"/>
                <a:cs typeface="Times New Roman"/>
              </a:rPr>
              <a:t>•</a:t>
            </a:r>
            <a:r>
              <a:rPr lang="pt-BR" sz="2000" spc="66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tr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4" dirty="0">
                <a:latin typeface="Times New Roman"/>
                <a:cs typeface="Times New Roman"/>
              </a:rPr>
              <a:t>s</a:t>
            </a:r>
            <a:r>
              <a:rPr lang="pt-BR" sz="2000" dirty="0">
                <a:latin typeface="Times New Roman"/>
                <a:cs typeface="Times New Roman"/>
              </a:rPr>
              <a:t>,</a:t>
            </a:r>
            <a:r>
              <a:rPr lang="pt-BR" sz="2000" spc="142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stit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çõ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s</a:t>
            </a:r>
            <a:r>
              <a:rPr lang="pt-BR" sz="2000" dirty="0">
                <a:latin typeface="Times New Roman"/>
                <a:cs typeface="Times New Roman"/>
              </a:rPr>
              <a:t>,</a:t>
            </a:r>
            <a:r>
              <a:rPr lang="pt-BR" sz="2000" spc="158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ve</a:t>
            </a:r>
            <a:r>
              <a:rPr lang="pt-BR" sz="2000" dirty="0">
                <a:latin typeface="Times New Roman"/>
                <a:cs typeface="Times New Roman"/>
              </a:rPr>
              <a:t>nção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805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INDUSTRIA OI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Ao </a:t>
            </a:r>
            <a:r>
              <a:rPr lang="pt-BR" b="1" dirty="0"/>
              <a:t>conjunto de </a:t>
            </a:r>
            <a:r>
              <a:rPr lang="pt-BR" b="1" dirty="0" smtClean="0"/>
              <a:t>firmas envolvidas </a:t>
            </a:r>
            <a:r>
              <a:rPr lang="pt-BR" b="1" dirty="0"/>
              <a:t>proximamente na produção de um bem ou serviço </a:t>
            </a:r>
            <a:r>
              <a:rPr lang="pt-BR" b="1" dirty="0" smtClean="0"/>
              <a:t>denomina-se “</a:t>
            </a:r>
            <a:r>
              <a:rPr lang="pt-BR" b="1" dirty="0"/>
              <a:t>indústria”. </a:t>
            </a:r>
            <a:r>
              <a:rPr lang="pt-BR" dirty="0"/>
              <a:t>Note-se que esta acepção técnica do termo “indústria” não </a:t>
            </a:r>
            <a:r>
              <a:rPr lang="pt-BR" dirty="0" smtClean="0"/>
              <a:t>guarda relação </a:t>
            </a:r>
            <a:r>
              <a:rPr lang="pt-BR" dirty="0"/>
              <a:t>com a noção vulgar de “empresa que produz manufaturas ou </a:t>
            </a:r>
            <a:r>
              <a:rPr lang="pt-BR" dirty="0" smtClean="0"/>
              <a:t>bens processados </a:t>
            </a:r>
            <a:r>
              <a:rPr lang="pt-BR" dirty="0"/>
              <a:t>industrialmente”. </a:t>
            </a:r>
            <a:endParaRPr lang="pt-BR" dirty="0" smtClean="0"/>
          </a:p>
          <a:p>
            <a:pPr algn="just"/>
            <a:r>
              <a:rPr lang="pt-BR" dirty="0" smtClean="0"/>
              <a:t>Na </a:t>
            </a:r>
            <a:r>
              <a:rPr lang="pt-BR" dirty="0"/>
              <a:t>OI estudam-se as indústrias manufatureiras</a:t>
            </a:r>
            <a:r>
              <a:rPr lang="pt-BR" dirty="0" smtClean="0"/>
              <a:t>, agropecuárias</a:t>
            </a:r>
            <a:r>
              <a:rPr lang="pt-BR" dirty="0"/>
              <a:t>, extrativistas e de </a:t>
            </a:r>
            <a:r>
              <a:rPr lang="pt-BR" dirty="0" smtClean="0"/>
              <a:t>serviços.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6802" marR="788486">
              <a:lnSpc>
                <a:spcPct val="95825"/>
              </a:lnSpc>
            </a:pP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spc="-1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c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po</a:t>
            </a:r>
            <a:r>
              <a:rPr lang="pt-BR" sz="4800" b="1" spc="-19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da</a:t>
            </a:r>
            <a:r>
              <a:rPr lang="pt-BR" sz="4800" b="1" spc="-9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OI</a:t>
            </a:r>
            <a:endParaRPr lang="pt-BR" sz="4800" dirty="0">
              <a:latin typeface="Times New Roman"/>
              <a:cs typeface="Times New Roman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939" marR="564889" algn="ctr">
              <a:lnSpc>
                <a:spcPct val="150000"/>
              </a:lnSpc>
              <a:spcBef>
                <a:spcPts val="515"/>
              </a:spcBef>
            </a:pPr>
            <a:r>
              <a:rPr lang="pt-BR" sz="2400" dirty="0" smtClean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2400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ntende</a:t>
            </a:r>
            <a:r>
              <a:rPr lang="pt-BR" sz="2400" dirty="0" smtClean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2400" spc="13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2400" spc="4" dirty="0">
                <a:solidFill>
                  <a:srgbClr val="0032CC"/>
                </a:solidFill>
                <a:latin typeface="Times New Roman"/>
                <a:cs typeface="Times New Roman"/>
              </a:rPr>
              <a:t>t</a:t>
            </a:r>
            <a:r>
              <a:rPr lang="pt-BR" sz="2400" spc="-4" dirty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2400" spc="4" dirty="0">
                <a:solidFill>
                  <a:srgbClr val="0032CC"/>
                </a:solidFill>
                <a:latin typeface="Times New Roman"/>
                <a:cs typeface="Times New Roman"/>
              </a:rPr>
              <a:t>ê</a:t>
            </a:r>
            <a:r>
              <a:rPr lang="pt-BR" sz="240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2400" spc="2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2400" spc="4" dirty="0">
                <a:solidFill>
                  <a:srgbClr val="0032CC"/>
                </a:solidFill>
                <a:latin typeface="Times New Roman"/>
                <a:cs typeface="Times New Roman"/>
              </a:rPr>
              <a:t>que</a:t>
            </a:r>
            <a:r>
              <a:rPr lang="pt-BR" sz="240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2400" spc="4" dirty="0">
                <a:solidFill>
                  <a:srgbClr val="0032CC"/>
                </a:solidFill>
                <a:latin typeface="Times New Roman"/>
                <a:cs typeface="Times New Roman"/>
              </a:rPr>
              <a:t>tõe</a:t>
            </a:r>
            <a:r>
              <a:rPr lang="pt-BR" sz="240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2400" spc="20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2400" spc="4" dirty="0">
                <a:solidFill>
                  <a:srgbClr val="0032CC"/>
                </a:solidFill>
                <a:latin typeface="Times New Roman"/>
                <a:cs typeface="Times New Roman"/>
              </a:rPr>
              <a:t>p</a:t>
            </a:r>
            <a:r>
              <a:rPr lang="pt-BR" sz="2400" spc="-4" dirty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2400" spc="4" dirty="0">
                <a:solidFill>
                  <a:srgbClr val="0032CC"/>
                </a:solidFill>
                <a:latin typeface="Times New Roman"/>
                <a:cs typeface="Times New Roman"/>
              </a:rPr>
              <a:t>incipai</a:t>
            </a:r>
            <a:r>
              <a:rPr lang="pt-BR" sz="240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2400" dirty="0">
                <a:latin typeface="Times New Roman"/>
                <a:cs typeface="Times New Roman"/>
              </a:rPr>
              <a:t>:</a:t>
            </a:r>
          </a:p>
          <a:p>
            <a:pPr marL="260602">
              <a:lnSpc>
                <a:spcPct val="95825"/>
              </a:lnSpc>
              <a:spcBef>
                <a:spcPts val="1400"/>
              </a:spcBef>
            </a:pPr>
            <a:r>
              <a:rPr lang="pt-BR" sz="2400" spc="4" dirty="0">
                <a:latin typeface="Times New Roman"/>
                <a:cs typeface="Times New Roman"/>
              </a:rPr>
              <a:t>1</a:t>
            </a:r>
            <a:r>
              <a:rPr lang="pt-BR" sz="2400" dirty="0">
                <a:latin typeface="Times New Roman"/>
                <a:cs typeface="Times New Roman"/>
              </a:rPr>
              <a:t>.  </a:t>
            </a:r>
            <a:r>
              <a:rPr lang="pt-BR" sz="2400" spc="12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P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r</a:t>
            </a:r>
            <a:r>
              <a:rPr lang="pt-BR" sz="2400" spc="-11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qu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cado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4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são</a:t>
            </a:r>
            <a:r>
              <a:rPr lang="pt-BR" sz="2400" spc="12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latin typeface="Times New Roman"/>
                <a:cs typeface="Times New Roman"/>
              </a:rPr>
              <a:t>t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utu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ado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spc="38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e </a:t>
            </a:r>
            <a:r>
              <a:rPr lang="pt-BR" sz="2400" spc="4" dirty="0" smtClean="0">
                <a:latin typeface="Times New Roman"/>
                <a:cs typeface="Times New Roman"/>
              </a:rPr>
              <a:t>o</a:t>
            </a:r>
            <a:r>
              <a:rPr lang="pt-BR" sz="2400" spc="-4" dirty="0" smtClean="0">
                <a:latin typeface="Times New Roman"/>
                <a:cs typeface="Times New Roman"/>
              </a:rPr>
              <a:t>r</a:t>
            </a:r>
            <a:r>
              <a:rPr lang="pt-BR" sz="2400" spc="-19" dirty="0" smtClean="0">
                <a:latin typeface="Times New Roman"/>
                <a:cs typeface="Times New Roman"/>
              </a:rPr>
              <a:t>g</a:t>
            </a:r>
            <a:r>
              <a:rPr lang="pt-BR" sz="2400" spc="4" dirty="0" smtClean="0">
                <a:latin typeface="Times New Roman"/>
                <a:cs typeface="Times New Roman"/>
              </a:rPr>
              <a:t>anizado</a:t>
            </a:r>
            <a:r>
              <a:rPr lang="pt-BR" sz="2400" dirty="0" smtClean="0">
                <a:latin typeface="Times New Roman"/>
                <a:cs typeface="Times New Roman"/>
              </a:rPr>
              <a:t>s</a:t>
            </a:r>
            <a:r>
              <a:rPr lang="pt-BR" sz="2400" spc="39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0" dirty="0">
                <a:latin typeface="Times New Roman"/>
                <a:cs typeface="Times New Roman"/>
              </a:rPr>
              <a:t> </a:t>
            </a:r>
            <a:r>
              <a:rPr lang="pt-BR" sz="2400" spc="9" dirty="0" smtClean="0">
                <a:latin typeface="Times New Roman"/>
                <a:cs typeface="Times New Roman"/>
              </a:rPr>
              <a:t>m</a:t>
            </a:r>
            <a:r>
              <a:rPr lang="pt-BR" sz="2400" spc="4" dirty="0" smtClean="0">
                <a:latin typeface="Times New Roman"/>
                <a:cs typeface="Times New Roman"/>
              </a:rPr>
              <a:t>anei</a:t>
            </a:r>
            <a:r>
              <a:rPr lang="pt-BR" sz="2400" spc="-4" dirty="0" smtClean="0">
                <a:latin typeface="Times New Roman"/>
                <a:cs typeface="Times New Roman"/>
              </a:rPr>
              <a:t>r</a:t>
            </a:r>
            <a:r>
              <a:rPr lang="pt-BR" sz="2400" dirty="0" smtClean="0">
                <a:latin typeface="Times New Roman"/>
                <a:cs typeface="Times New Roman"/>
              </a:rPr>
              <a:t>a (</a:t>
            </a:r>
            <a:r>
              <a:rPr lang="pt-BR" sz="2400" spc="10" dirty="0" smtClean="0">
                <a:latin typeface="Times New Roman"/>
                <a:cs typeface="Times New Roman"/>
              </a:rPr>
              <a:t>Terceirização</a:t>
            </a:r>
            <a:r>
              <a:rPr lang="pt-BR" sz="2400" dirty="0" smtClean="0">
                <a:latin typeface="Times New Roman"/>
                <a:cs typeface="Times New Roman"/>
              </a:rPr>
              <a:t>,</a:t>
            </a:r>
            <a:r>
              <a:rPr lang="pt-BR" sz="2400" spc="205" dirty="0" smtClean="0">
                <a:latin typeface="Times New Roman"/>
                <a:cs typeface="Times New Roman"/>
              </a:rPr>
              <a:t> </a:t>
            </a:r>
            <a:r>
              <a:rPr lang="pt-BR" sz="2400" spc="-4" dirty="0" smtClean="0">
                <a:latin typeface="Times New Roman"/>
                <a:cs typeface="Times New Roman"/>
              </a:rPr>
              <a:t>Restrição</a:t>
            </a:r>
            <a:r>
              <a:rPr lang="pt-BR" sz="2400" spc="53" dirty="0" smtClean="0">
                <a:latin typeface="Times New Roman"/>
                <a:cs typeface="Times New Roman"/>
              </a:rPr>
              <a:t> </a:t>
            </a:r>
            <a:r>
              <a:rPr lang="pt-BR" sz="2400" spc="-10" dirty="0" smtClean="0">
                <a:latin typeface="Times New Roman"/>
                <a:cs typeface="Times New Roman"/>
              </a:rPr>
              <a:t>v</a:t>
            </a:r>
            <a:r>
              <a:rPr lang="pt-BR" sz="2400" dirty="0" smtClean="0">
                <a:latin typeface="Times New Roman"/>
                <a:cs typeface="Times New Roman"/>
              </a:rPr>
              <a:t>e</a:t>
            </a:r>
            <a:r>
              <a:rPr lang="pt-BR" sz="2400" spc="5" dirty="0" smtClean="0">
                <a:latin typeface="Times New Roman"/>
                <a:cs typeface="Times New Roman"/>
              </a:rPr>
              <a:t>rt</a:t>
            </a:r>
            <a:r>
              <a:rPr lang="pt-BR" sz="2400" spc="-5" dirty="0" smtClean="0">
                <a:latin typeface="Times New Roman"/>
                <a:cs typeface="Times New Roman"/>
              </a:rPr>
              <a:t>i</a:t>
            </a:r>
            <a:r>
              <a:rPr lang="pt-BR" sz="2400" dirty="0" smtClean="0">
                <a:latin typeface="Times New Roman"/>
                <a:cs typeface="Times New Roman"/>
              </a:rPr>
              <a:t>cal)</a:t>
            </a:r>
            <a:endParaRPr lang="pt-BR" sz="2400" dirty="0">
              <a:latin typeface="Times New Roman"/>
              <a:cs typeface="Times New Roman"/>
            </a:endParaRPr>
          </a:p>
          <a:p>
            <a:pPr marL="338327" marR="233365" indent="-193547" algn="just">
              <a:lnSpc>
                <a:spcPct val="150000"/>
              </a:lnSpc>
              <a:spcBef>
                <a:spcPts val="313"/>
              </a:spcBef>
            </a:pPr>
            <a:r>
              <a:rPr lang="pt-BR" sz="2400" spc="4" dirty="0" smtClean="0">
                <a:latin typeface="Times New Roman"/>
                <a:cs typeface="Times New Roman"/>
              </a:rPr>
              <a:t>2</a:t>
            </a:r>
            <a:r>
              <a:rPr lang="pt-BR" sz="2400" dirty="0">
                <a:latin typeface="Times New Roman"/>
                <a:cs typeface="Times New Roman"/>
              </a:rPr>
              <a:t>.  </a:t>
            </a:r>
            <a:r>
              <a:rPr lang="pt-BR" sz="2400" spc="12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od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5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organização</a:t>
            </a:r>
            <a:r>
              <a:rPr lang="pt-BR" sz="2400" spc="68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cado</a:t>
            </a:r>
            <a:r>
              <a:rPr lang="pt-BR" sz="2400" dirty="0">
                <a:latin typeface="Times New Roman"/>
                <a:cs typeface="Times New Roman"/>
              </a:rPr>
              <a:t>s 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eta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co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po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ta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-9" dirty="0">
                <a:latin typeface="Times New Roman"/>
                <a:cs typeface="Times New Roman"/>
              </a:rPr>
              <a:t>e</a:t>
            </a:r>
            <a:r>
              <a:rPr lang="pt-BR" sz="2400" b="1" spc="4" dirty="0">
                <a:latin typeface="Times New Roman"/>
                <a:cs typeface="Times New Roman"/>
              </a:rPr>
              <a:t>n</a:t>
            </a:r>
            <a:r>
              <a:rPr lang="pt-BR" sz="2400" b="1" spc="-9" dirty="0">
                <a:latin typeface="Times New Roman"/>
                <a:cs typeface="Times New Roman"/>
              </a:rPr>
              <a:t>t</a:t>
            </a:r>
            <a:r>
              <a:rPr lang="pt-BR" sz="2400" b="1" dirty="0">
                <a:latin typeface="Times New Roman"/>
                <a:cs typeface="Times New Roman"/>
              </a:rPr>
              <a:t>o</a:t>
            </a:r>
            <a:r>
              <a:rPr lang="pt-BR" sz="2400" spc="4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ua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7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 o s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12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de</a:t>
            </a:r>
            <a:r>
              <a:rPr lang="pt-BR" sz="2400" dirty="0" smtClean="0">
                <a:latin typeface="Times New Roman"/>
                <a:cs typeface="Times New Roman"/>
              </a:rPr>
              <a:t>s</a:t>
            </a:r>
            <a:r>
              <a:rPr lang="pt-BR" sz="2400" spc="4" dirty="0" smtClean="0">
                <a:latin typeface="Times New Roman"/>
                <a:cs typeface="Times New Roman"/>
              </a:rPr>
              <a:t>e</a:t>
            </a:r>
            <a:r>
              <a:rPr lang="pt-BR" sz="2400" spc="9" dirty="0" smtClean="0">
                <a:latin typeface="Times New Roman"/>
                <a:cs typeface="Times New Roman"/>
              </a:rPr>
              <a:t>m</a:t>
            </a:r>
            <a:r>
              <a:rPr lang="pt-BR" sz="2400" spc="4" dirty="0" smtClean="0">
                <a:latin typeface="Times New Roman"/>
                <a:cs typeface="Times New Roman"/>
              </a:rPr>
              <a:t>penh</a:t>
            </a:r>
            <a:r>
              <a:rPr lang="pt-BR" sz="2400" dirty="0" smtClean="0">
                <a:latin typeface="Times New Roman"/>
                <a:cs typeface="Times New Roman"/>
              </a:rPr>
              <a:t>o.</a:t>
            </a:r>
            <a:endParaRPr lang="pt-BR" sz="2400" dirty="0">
              <a:latin typeface="Times New Roman"/>
              <a:cs typeface="Times New Roman"/>
            </a:endParaRPr>
          </a:p>
          <a:p>
            <a:pPr marL="338327" marR="156799" indent="-193547">
              <a:lnSpc>
                <a:spcPct val="150000"/>
              </a:lnSpc>
              <a:spcBef>
                <a:spcPts val="313"/>
              </a:spcBef>
            </a:pPr>
            <a:r>
              <a:rPr lang="pt-BR" sz="2400" spc="4" dirty="0">
                <a:latin typeface="Times New Roman"/>
                <a:cs typeface="Times New Roman"/>
              </a:rPr>
              <a:t>3</a:t>
            </a:r>
            <a:r>
              <a:rPr lang="pt-BR" sz="2400" dirty="0">
                <a:latin typeface="Times New Roman"/>
                <a:cs typeface="Times New Roman"/>
              </a:rPr>
              <a:t>.  </a:t>
            </a:r>
            <a:r>
              <a:rPr lang="pt-BR" sz="2400" spc="12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 </a:t>
            </a:r>
            <a:r>
              <a:rPr lang="pt-BR" sz="2400" spc="4" dirty="0">
                <a:latin typeface="Times New Roman"/>
                <a:cs typeface="Times New Roman"/>
              </a:rPr>
              <a:t>co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po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ta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91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-27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5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in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luenci</a:t>
            </a:r>
            <a:r>
              <a:rPr lang="pt-BR" sz="2400" dirty="0">
                <a:latin typeface="Times New Roman"/>
                <a:cs typeface="Times New Roman"/>
              </a:rPr>
              <a:t>a a</a:t>
            </a:r>
            <a:r>
              <a:rPr lang="pt-BR" sz="2400" spc="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utu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29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organização</a:t>
            </a:r>
            <a:r>
              <a:rPr lang="pt-BR" sz="2400" spc="68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cado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4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 s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12" dirty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de</a:t>
            </a:r>
            <a:r>
              <a:rPr lang="pt-BR" sz="2400" b="1" dirty="0" smtClean="0">
                <a:latin typeface="Times New Roman"/>
                <a:cs typeface="Times New Roman"/>
              </a:rPr>
              <a:t>s</a:t>
            </a:r>
            <a:r>
              <a:rPr lang="pt-BR" sz="2400" b="1" spc="4" dirty="0" smtClean="0">
                <a:latin typeface="Times New Roman"/>
                <a:cs typeface="Times New Roman"/>
              </a:rPr>
              <a:t>e</a:t>
            </a:r>
            <a:r>
              <a:rPr lang="pt-BR" sz="2400" b="1" spc="9" dirty="0" smtClean="0">
                <a:latin typeface="Times New Roman"/>
                <a:cs typeface="Times New Roman"/>
              </a:rPr>
              <a:t>m</a:t>
            </a:r>
            <a:r>
              <a:rPr lang="pt-BR" sz="2400" b="1" spc="4" dirty="0" smtClean="0">
                <a:latin typeface="Times New Roman"/>
                <a:cs typeface="Times New Roman"/>
              </a:rPr>
              <a:t>penh</a:t>
            </a:r>
            <a:r>
              <a:rPr lang="pt-BR" sz="2400" b="1" dirty="0" smtClean="0">
                <a:latin typeface="Times New Roman"/>
                <a:cs typeface="Times New Roman"/>
              </a:rPr>
              <a:t>o</a:t>
            </a:r>
            <a:r>
              <a:rPr lang="pt-BR" sz="2400" dirty="0" smtClean="0">
                <a:latin typeface="Times New Roman"/>
                <a:cs typeface="Times New Roman"/>
              </a:rPr>
              <a:t>.</a:t>
            </a:r>
            <a:endParaRPr lang="pt-BR" sz="2400" dirty="0">
              <a:latin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18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copo</a:t>
            </a:r>
            <a:r>
              <a:rPr lang="pt-BR" sz="4800" b="1" spc="4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da</a:t>
            </a:r>
            <a:r>
              <a:rPr lang="pt-BR" sz="4800" b="1" spc="23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I (estrutura)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0602">
              <a:lnSpc>
                <a:spcPct val="95825"/>
              </a:lnSpc>
              <a:spcBef>
                <a:spcPts val="1400"/>
              </a:spcBef>
            </a:pPr>
            <a:endParaRPr lang="pt-BR" sz="3000" spc="-4" dirty="0" smtClean="0">
              <a:solidFill>
                <a:srgbClr val="00327E"/>
              </a:solidFill>
              <a:latin typeface="Times New Roman"/>
              <a:cs typeface="Times New Roman"/>
            </a:endParaRPr>
          </a:p>
          <a:p>
            <a:pPr marL="260602">
              <a:lnSpc>
                <a:spcPct val="95825"/>
              </a:lnSpc>
              <a:spcBef>
                <a:spcPts val="1400"/>
              </a:spcBef>
            </a:pPr>
            <a:r>
              <a:rPr lang="pt-BR" sz="3200" spc="9" dirty="0">
                <a:latin typeface="Times New Roman"/>
                <a:cs typeface="Times New Roman"/>
              </a:rPr>
              <a:t>P</a:t>
            </a:r>
            <a:r>
              <a:rPr lang="pt-BR" sz="3200" spc="4" dirty="0">
                <a:latin typeface="Times New Roman"/>
                <a:cs typeface="Times New Roman"/>
              </a:rPr>
              <a:t>o</a:t>
            </a:r>
            <a:r>
              <a:rPr lang="pt-BR" sz="3200" dirty="0">
                <a:latin typeface="Times New Roman"/>
                <a:cs typeface="Times New Roman"/>
              </a:rPr>
              <a:t>r</a:t>
            </a:r>
            <a:r>
              <a:rPr lang="pt-BR" sz="3200" spc="-11" dirty="0">
                <a:latin typeface="Times New Roman"/>
                <a:cs typeface="Times New Roman"/>
              </a:rPr>
              <a:t> </a:t>
            </a:r>
            <a:r>
              <a:rPr lang="pt-BR" sz="3200" spc="4" dirty="0">
                <a:latin typeface="Times New Roman"/>
                <a:cs typeface="Times New Roman"/>
              </a:rPr>
              <a:t>qu</a:t>
            </a:r>
            <a:r>
              <a:rPr lang="pt-BR" sz="3200" dirty="0">
                <a:latin typeface="Times New Roman"/>
                <a:cs typeface="Times New Roman"/>
              </a:rPr>
              <a:t>e</a:t>
            </a:r>
            <a:r>
              <a:rPr lang="pt-BR" sz="3200" spc="13" dirty="0">
                <a:latin typeface="Times New Roman"/>
                <a:cs typeface="Times New Roman"/>
              </a:rPr>
              <a:t> </a:t>
            </a:r>
            <a:r>
              <a:rPr lang="pt-BR" sz="3200" spc="4" dirty="0">
                <a:latin typeface="Times New Roman"/>
                <a:cs typeface="Times New Roman"/>
              </a:rPr>
              <a:t>o</a:t>
            </a:r>
            <a:r>
              <a:rPr lang="pt-BR" sz="3200" dirty="0">
                <a:latin typeface="Times New Roman"/>
                <a:cs typeface="Times New Roman"/>
              </a:rPr>
              <a:t>s</a:t>
            </a:r>
            <a:r>
              <a:rPr lang="pt-BR" sz="3200" spc="8" dirty="0">
                <a:latin typeface="Times New Roman"/>
                <a:cs typeface="Times New Roman"/>
              </a:rPr>
              <a:t> </a:t>
            </a:r>
            <a:r>
              <a:rPr lang="pt-BR" sz="3200" spc="9" dirty="0">
                <a:latin typeface="Times New Roman"/>
                <a:cs typeface="Times New Roman"/>
              </a:rPr>
              <a:t>m</a:t>
            </a:r>
            <a:r>
              <a:rPr lang="pt-BR" sz="3200" spc="4" dirty="0">
                <a:latin typeface="Times New Roman"/>
                <a:cs typeface="Times New Roman"/>
              </a:rPr>
              <a:t>e</a:t>
            </a:r>
            <a:r>
              <a:rPr lang="pt-BR" sz="3200" spc="-4" dirty="0">
                <a:latin typeface="Times New Roman"/>
                <a:cs typeface="Times New Roman"/>
              </a:rPr>
              <a:t>r</a:t>
            </a:r>
            <a:r>
              <a:rPr lang="pt-BR" sz="3200" spc="4" dirty="0">
                <a:latin typeface="Times New Roman"/>
                <a:cs typeface="Times New Roman"/>
              </a:rPr>
              <a:t>cado</a:t>
            </a:r>
            <a:r>
              <a:rPr lang="pt-BR" sz="3200" dirty="0">
                <a:latin typeface="Times New Roman"/>
                <a:cs typeface="Times New Roman"/>
              </a:rPr>
              <a:t>s</a:t>
            </a:r>
            <a:r>
              <a:rPr lang="pt-BR" sz="3200" spc="34" dirty="0">
                <a:latin typeface="Times New Roman"/>
                <a:cs typeface="Times New Roman"/>
              </a:rPr>
              <a:t> </a:t>
            </a:r>
            <a:r>
              <a:rPr lang="pt-BR" sz="3200" dirty="0" smtClean="0">
                <a:latin typeface="Times New Roman"/>
                <a:cs typeface="Times New Roman"/>
              </a:rPr>
              <a:t>são </a:t>
            </a:r>
            <a:r>
              <a:rPr lang="pt-BR" sz="3200" b="1" u="sng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pt-BR" sz="3200" b="1" u="sng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pt-BR" sz="3200" b="1" u="sng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lang="pt-BR" sz="3200" b="1" u="sng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utu</a:t>
            </a:r>
            <a:r>
              <a:rPr lang="pt-BR" sz="3200" b="1" u="sng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lang="pt-BR" sz="3200" b="1" u="sng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ado</a:t>
            </a: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pt-BR" sz="3200" spc="38" dirty="0" smtClean="0">
                <a:latin typeface="Times New Roman"/>
                <a:cs typeface="Times New Roman"/>
              </a:rPr>
              <a:t> </a:t>
            </a:r>
            <a:r>
              <a:rPr lang="pt-BR" sz="3200" dirty="0">
                <a:latin typeface="Times New Roman"/>
                <a:cs typeface="Times New Roman"/>
              </a:rPr>
              <a:t>e </a:t>
            </a:r>
            <a:r>
              <a:rPr lang="pt-BR" sz="3200" spc="4" dirty="0">
                <a:latin typeface="Times New Roman"/>
                <a:cs typeface="Times New Roman"/>
              </a:rPr>
              <a:t>o</a:t>
            </a:r>
            <a:r>
              <a:rPr lang="pt-BR" sz="3200" spc="-4" dirty="0">
                <a:latin typeface="Times New Roman"/>
                <a:cs typeface="Times New Roman"/>
              </a:rPr>
              <a:t>r</a:t>
            </a:r>
            <a:r>
              <a:rPr lang="pt-BR" sz="3200" spc="-19" dirty="0">
                <a:latin typeface="Times New Roman"/>
                <a:cs typeface="Times New Roman"/>
              </a:rPr>
              <a:t>g</a:t>
            </a:r>
            <a:r>
              <a:rPr lang="pt-BR" sz="3200" spc="4" dirty="0">
                <a:latin typeface="Times New Roman"/>
                <a:cs typeface="Times New Roman"/>
              </a:rPr>
              <a:t>anizado</a:t>
            </a:r>
            <a:r>
              <a:rPr lang="pt-BR" sz="3200" dirty="0">
                <a:latin typeface="Times New Roman"/>
                <a:cs typeface="Times New Roman"/>
              </a:rPr>
              <a:t>s</a:t>
            </a:r>
            <a:r>
              <a:rPr lang="pt-BR" sz="3200" spc="39" dirty="0">
                <a:latin typeface="Times New Roman"/>
                <a:cs typeface="Times New Roman"/>
              </a:rPr>
              <a:t> </a:t>
            </a:r>
            <a:r>
              <a:rPr lang="pt-BR" sz="3200" spc="4" dirty="0">
                <a:latin typeface="Times New Roman"/>
                <a:cs typeface="Times New Roman"/>
              </a:rPr>
              <a:t>d</a:t>
            </a:r>
            <a:r>
              <a:rPr lang="pt-BR" sz="3200" dirty="0">
                <a:latin typeface="Times New Roman"/>
                <a:cs typeface="Times New Roman"/>
              </a:rPr>
              <a:t>e</a:t>
            </a:r>
            <a:r>
              <a:rPr lang="pt-BR" sz="3200" spc="8" dirty="0">
                <a:latin typeface="Times New Roman"/>
                <a:cs typeface="Times New Roman"/>
              </a:rPr>
              <a:t> </a:t>
            </a:r>
            <a:r>
              <a:rPr lang="pt-BR" sz="3200" spc="4" dirty="0">
                <a:latin typeface="Times New Roman"/>
                <a:cs typeface="Times New Roman"/>
              </a:rPr>
              <a:t>ce</a:t>
            </a:r>
            <a:r>
              <a:rPr lang="pt-BR" sz="3200" spc="-4" dirty="0">
                <a:latin typeface="Times New Roman"/>
                <a:cs typeface="Times New Roman"/>
              </a:rPr>
              <a:t>r</a:t>
            </a:r>
            <a:r>
              <a:rPr lang="pt-BR" sz="3200" spc="4" dirty="0">
                <a:latin typeface="Times New Roman"/>
                <a:cs typeface="Times New Roman"/>
              </a:rPr>
              <a:t>t</a:t>
            </a:r>
            <a:r>
              <a:rPr lang="pt-BR" sz="3200" dirty="0">
                <a:latin typeface="Times New Roman"/>
                <a:cs typeface="Times New Roman"/>
              </a:rPr>
              <a:t>a</a:t>
            </a:r>
            <a:r>
              <a:rPr lang="pt-BR" sz="3200" spc="40" dirty="0">
                <a:latin typeface="Times New Roman"/>
                <a:cs typeface="Times New Roman"/>
              </a:rPr>
              <a:t> </a:t>
            </a:r>
            <a:r>
              <a:rPr lang="pt-BR" sz="3200" spc="9" dirty="0" smtClean="0">
                <a:latin typeface="Times New Roman"/>
                <a:cs typeface="Times New Roman"/>
              </a:rPr>
              <a:t>m</a:t>
            </a:r>
            <a:r>
              <a:rPr lang="pt-BR" sz="3200" spc="4" dirty="0" smtClean="0">
                <a:latin typeface="Times New Roman"/>
                <a:cs typeface="Times New Roman"/>
              </a:rPr>
              <a:t>anei</a:t>
            </a:r>
            <a:r>
              <a:rPr lang="pt-BR" sz="3200" spc="-4" dirty="0" smtClean="0">
                <a:latin typeface="Times New Roman"/>
                <a:cs typeface="Times New Roman"/>
              </a:rPr>
              <a:t>r</a:t>
            </a:r>
            <a:r>
              <a:rPr lang="pt-BR" sz="3200" dirty="0" smtClean="0">
                <a:latin typeface="Times New Roman"/>
                <a:cs typeface="Times New Roman"/>
              </a:rPr>
              <a:t>a?  (Integração Vertical, </a:t>
            </a:r>
            <a:r>
              <a:rPr lang="pt-BR" sz="3200" spc="10" dirty="0" smtClean="0">
                <a:latin typeface="Times New Roman"/>
                <a:cs typeface="Times New Roman"/>
              </a:rPr>
              <a:t>Terceirização</a:t>
            </a:r>
            <a:r>
              <a:rPr lang="pt-BR" sz="3200" dirty="0">
                <a:latin typeface="Times New Roman"/>
                <a:cs typeface="Times New Roman"/>
              </a:rPr>
              <a:t>,</a:t>
            </a:r>
            <a:r>
              <a:rPr lang="pt-BR" sz="3200" spc="205" dirty="0">
                <a:latin typeface="Times New Roman"/>
                <a:cs typeface="Times New Roman"/>
              </a:rPr>
              <a:t> </a:t>
            </a:r>
            <a:r>
              <a:rPr lang="pt-BR" sz="3200" spc="-4" dirty="0">
                <a:latin typeface="Times New Roman"/>
                <a:cs typeface="Times New Roman"/>
              </a:rPr>
              <a:t>Restrição</a:t>
            </a:r>
            <a:r>
              <a:rPr lang="pt-BR" sz="3200" spc="53" dirty="0">
                <a:latin typeface="Times New Roman"/>
                <a:cs typeface="Times New Roman"/>
              </a:rPr>
              <a:t> </a:t>
            </a:r>
            <a:r>
              <a:rPr lang="pt-BR" sz="3200" spc="-10" dirty="0">
                <a:latin typeface="Times New Roman"/>
                <a:cs typeface="Times New Roman"/>
              </a:rPr>
              <a:t>v</a:t>
            </a:r>
            <a:r>
              <a:rPr lang="pt-BR" sz="3200" dirty="0">
                <a:latin typeface="Times New Roman"/>
                <a:cs typeface="Times New Roman"/>
              </a:rPr>
              <a:t>e</a:t>
            </a:r>
            <a:r>
              <a:rPr lang="pt-BR" sz="3200" spc="5" dirty="0">
                <a:latin typeface="Times New Roman"/>
                <a:cs typeface="Times New Roman"/>
              </a:rPr>
              <a:t>rt</a:t>
            </a:r>
            <a:r>
              <a:rPr lang="pt-BR" sz="3200" spc="-5" dirty="0">
                <a:latin typeface="Times New Roman"/>
                <a:cs typeface="Times New Roman"/>
              </a:rPr>
              <a:t>i</a:t>
            </a:r>
            <a:r>
              <a:rPr lang="pt-BR" sz="3200" dirty="0">
                <a:latin typeface="Times New Roman"/>
                <a:cs typeface="Times New Roman"/>
              </a:rPr>
              <a:t>cal)</a:t>
            </a:r>
          </a:p>
          <a:p>
            <a:pPr marL="260602">
              <a:lnSpc>
                <a:spcPct val="95825"/>
              </a:lnSpc>
              <a:spcBef>
                <a:spcPts val="1400"/>
              </a:spcBef>
            </a:pPr>
            <a:r>
              <a:rPr lang="pt-BR" sz="3000" spc="-4" dirty="0" smtClean="0">
                <a:solidFill>
                  <a:srgbClr val="00327E"/>
                </a:solidFill>
                <a:latin typeface="Times New Roman"/>
                <a:cs typeface="Times New Roman"/>
              </a:rPr>
              <a:t>Concentração</a:t>
            </a:r>
            <a:r>
              <a:rPr lang="pt-BR" sz="3000" dirty="0" smtClean="0">
                <a:solidFill>
                  <a:srgbClr val="00327E"/>
                </a:solidFill>
                <a:latin typeface="Times New Roman"/>
                <a:cs typeface="Times New Roman"/>
              </a:rPr>
              <a:t>:</a:t>
            </a:r>
            <a:r>
              <a:rPr lang="pt-BR" sz="3000" spc="97" dirty="0" smtClean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nú</a:t>
            </a:r>
            <a:r>
              <a:rPr lang="pt-BR" sz="3000" spc="-4" dirty="0">
                <a:solidFill>
                  <a:srgbClr val="00327E"/>
                </a:solidFill>
                <a:latin typeface="Times New Roman"/>
                <a:cs typeface="Times New Roman"/>
              </a:rPr>
              <a:t>m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e</a:t>
            </a:r>
            <a:r>
              <a:rPr lang="pt-BR" sz="3000" spc="4" dirty="0">
                <a:solidFill>
                  <a:srgbClr val="00327E"/>
                </a:solidFill>
                <a:latin typeface="Times New Roman"/>
                <a:cs typeface="Times New Roman"/>
              </a:rPr>
              <a:t>r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o</a:t>
            </a:r>
            <a:r>
              <a:rPr lang="pt-BR" sz="3000" spc="54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e</a:t>
            </a:r>
            <a:r>
              <a:rPr lang="pt-BR" sz="3000" spc="13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 smtClean="0">
                <a:solidFill>
                  <a:srgbClr val="00327E"/>
                </a:solidFill>
                <a:latin typeface="Times New Roman"/>
                <a:cs typeface="Times New Roman"/>
              </a:rPr>
              <a:t>distribuição</a:t>
            </a:r>
            <a:r>
              <a:rPr lang="pt-BR" sz="3000" spc="96" dirty="0" smtClean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de</a:t>
            </a:r>
            <a:r>
              <a:rPr lang="pt-BR" sz="3000" spc="13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spc="-9" dirty="0">
                <a:solidFill>
                  <a:srgbClr val="00327E"/>
                </a:solidFill>
                <a:latin typeface="Times New Roman"/>
                <a:cs typeface="Times New Roman"/>
              </a:rPr>
              <a:t>v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endedo</a:t>
            </a:r>
            <a:r>
              <a:rPr lang="pt-BR" sz="3000" spc="4" dirty="0">
                <a:solidFill>
                  <a:srgbClr val="00327E"/>
                </a:solidFill>
                <a:latin typeface="Times New Roman"/>
                <a:cs typeface="Times New Roman"/>
              </a:rPr>
              <a:t>r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es</a:t>
            </a:r>
            <a:r>
              <a:rPr lang="pt-BR" sz="3000" spc="83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de</a:t>
            </a:r>
            <a:r>
              <a:rPr lang="pt-BR" sz="3000" spc="23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um</a:t>
            </a:r>
            <a:r>
              <a:rPr lang="pt-BR" sz="3000" spc="24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spc="-5" dirty="0">
                <a:solidFill>
                  <a:srgbClr val="00327E"/>
                </a:solidFill>
                <a:latin typeface="Times New Roman"/>
                <a:cs typeface="Times New Roman"/>
              </a:rPr>
              <a:t>m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e</a:t>
            </a:r>
            <a:r>
              <a:rPr lang="pt-BR" sz="3000" spc="5" dirty="0">
                <a:solidFill>
                  <a:srgbClr val="00327E"/>
                </a:solidFill>
                <a:latin typeface="Times New Roman"/>
                <a:cs typeface="Times New Roman"/>
              </a:rPr>
              <a:t>r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cado</a:t>
            </a:r>
            <a:endParaRPr lang="pt-BR" sz="3000" dirty="0">
              <a:latin typeface="Times New Roman"/>
              <a:cs typeface="Times New Roman"/>
            </a:endParaRPr>
          </a:p>
          <a:p>
            <a:pPr marL="557782" lvl="1">
              <a:lnSpc>
                <a:spcPct val="95825"/>
              </a:lnSpc>
              <a:spcBef>
                <a:spcPts val="572"/>
              </a:spcBef>
            </a:pPr>
            <a:r>
              <a:rPr lang="pt-BR" sz="2800" spc="9" dirty="0" smtClean="0">
                <a:latin typeface="Times New Roman"/>
                <a:cs typeface="Times New Roman"/>
              </a:rPr>
              <a:t>P</a:t>
            </a:r>
            <a:r>
              <a:rPr lang="pt-BR" sz="2800" dirty="0" smtClean="0">
                <a:latin typeface="Times New Roman"/>
                <a:cs typeface="Times New Roman"/>
              </a:rPr>
              <a:t>or</a:t>
            </a:r>
            <a:r>
              <a:rPr lang="pt-BR" sz="2800" spc="2" dirty="0" smtClean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que</a:t>
            </a:r>
            <a:r>
              <a:rPr lang="pt-BR" sz="2800" spc="33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t</a:t>
            </a:r>
            <a:r>
              <a:rPr lang="pt-BR" sz="2800" dirty="0">
                <a:latin typeface="Times New Roman"/>
                <a:cs typeface="Times New Roman"/>
              </a:rPr>
              <a:t>an</a:t>
            </a:r>
            <a:r>
              <a:rPr lang="pt-BR" sz="2800" spc="4" dirty="0">
                <a:latin typeface="Times New Roman"/>
                <a:cs typeface="Times New Roman"/>
              </a:rPr>
              <a:t>t</a:t>
            </a:r>
            <a:r>
              <a:rPr lang="pt-BR" sz="2800" dirty="0">
                <a:latin typeface="Times New Roman"/>
                <a:cs typeface="Times New Roman"/>
              </a:rPr>
              <a:t>os</a:t>
            </a:r>
            <a:r>
              <a:rPr lang="pt-BR" sz="2800" spc="31" dirty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p</a:t>
            </a:r>
            <a:r>
              <a:rPr lang="pt-BR" sz="2800" spc="4" dirty="0">
                <a:latin typeface="Times New Roman"/>
                <a:cs typeface="Times New Roman"/>
              </a:rPr>
              <a:t>r</a:t>
            </a:r>
            <a:r>
              <a:rPr lang="pt-BR" sz="2800" dirty="0">
                <a:latin typeface="Times New Roman"/>
                <a:cs typeface="Times New Roman"/>
              </a:rPr>
              <a:t>odu</a:t>
            </a:r>
            <a:r>
              <a:rPr lang="pt-BR" sz="2800" spc="4" dirty="0">
                <a:latin typeface="Times New Roman"/>
                <a:cs typeface="Times New Roman"/>
              </a:rPr>
              <a:t>t</a:t>
            </a:r>
            <a:r>
              <a:rPr lang="pt-BR" sz="2800" dirty="0">
                <a:latin typeface="Times New Roman"/>
                <a:cs typeface="Times New Roman"/>
              </a:rPr>
              <a:t>o</a:t>
            </a:r>
            <a:r>
              <a:rPr lang="pt-BR" sz="2800" spc="4" dirty="0">
                <a:latin typeface="Times New Roman"/>
                <a:cs typeface="Times New Roman"/>
              </a:rPr>
              <a:t>r</a:t>
            </a:r>
            <a:r>
              <a:rPr lang="pt-BR" sz="2800" dirty="0">
                <a:latin typeface="Times New Roman"/>
                <a:cs typeface="Times New Roman"/>
              </a:rPr>
              <a:t>es</a:t>
            </a:r>
            <a:r>
              <a:rPr lang="pt-BR" sz="2800" spc="53" dirty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de</a:t>
            </a:r>
            <a:r>
              <a:rPr lang="pt-BR" sz="2800" spc="23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tr</a:t>
            </a:r>
            <a:r>
              <a:rPr lang="pt-BR" sz="2800" spc="-4" dirty="0">
                <a:latin typeface="Times New Roman"/>
                <a:cs typeface="Times New Roman"/>
              </a:rPr>
              <a:t>i</a:t>
            </a:r>
            <a:r>
              <a:rPr lang="pt-BR" sz="2800" spc="-9" dirty="0">
                <a:latin typeface="Times New Roman"/>
                <a:cs typeface="Times New Roman"/>
              </a:rPr>
              <a:t>g</a:t>
            </a:r>
            <a:r>
              <a:rPr lang="pt-BR" sz="2800" dirty="0">
                <a:latin typeface="Times New Roman"/>
                <a:cs typeface="Times New Roman"/>
              </a:rPr>
              <a:t>o </a:t>
            </a:r>
            <a:r>
              <a:rPr lang="pt-BR" sz="2800" spc="46" dirty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e</a:t>
            </a:r>
            <a:r>
              <a:rPr lang="pt-BR" sz="2800" spc="13" dirty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poucas</a:t>
            </a:r>
            <a:r>
              <a:rPr lang="pt-BR" sz="2800" spc="49" dirty="0">
                <a:latin typeface="Times New Roman"/>
                <a:cs typeface="Times New Roman"/>
              </a:rPr>
              <a:t> </a:t>
            </a:r>
            <a:r>
              <a:rPr lang="pt-BR" sz="2800" spc="-4" dirty="0">
                <a:latin typeface="Times New Roman"/>
                <a:cs typeface="Times New Roman"/>
              </a:rPr>
              <a:t>m</a:t>
            </a:r>
            <a:r>
              <a:rPr lang="pt-BR" sz="2800" dirty="0">
                <a:latin typeface="Times New Roman"/>
                <a:cs typeface="Times New Roman"/>
              </a:rPr>
              <a:t>on</a:t>
            </a:r>
            <a:r>
              <a:rPr lang="pt-BR" sz="2800" spc="4" dirty="0">
                <a:latin typeface="Times New Roman"/>
                <a:cs typeface="Times New Roman"/>
              </a:rPr>
              <a:t>t</a:t>
            </a:r>
            <a:r>
              <a:rPr lang="pt-BR" sz="2800" dirty="0">
                <a:latin typeface="Times New Roman"/>
                <a:cs typeface="Times New Roman"/>
              </a:rPr>
              <a:t>ado</a:t>
            </a:r>
            <a:r>
              <a:rPr lang="pt-BR" sz="2800" spc="4" dirty="0">
                <a:latin typeface="Times New Roman"/>
                <a:cs typeface="Times New Roman"/>
              </a:rPr>
              <a:t>r</a:t>
            </a:r>
            <a:r>
              <a:rPr lang="pt-BR" sz="2800" dirty="0">
                <a:latin typeface="Times New Roman"/>
                <a:cs typeface="Times New Roman"/>
              </a:rPr>
              <a:t>as</a:t>
            </a:r>
            <a:r>
              <a:rPr lang="pt-BR" sz="2800" spc="75" dirty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de</a:t>
            </a:r>
            <a:r>
              <a:rPr lang="pt-BR" sz="2800" spc="23" dirty="0">
                <a:latin typeface="Times New Roman"/>
                <a:cs typeface="Times New Roman"/>
              </a:rPr>
              <a:t> </a:t>
            </a:r>
            <a:r>
              <a:rPr lang="pt-BR" sz="2800" dirty="0" smtClean="0">
                <a:latin typeface="Times New Roman"/>
                <a:cs typeface="Times New Roman"/>
              </a:rPr>
              <a:t>automóveis?</a:t>
            </a:r>
            <a:endParaRPr lang="pt-BR" sz="2800" dirty="0">
              <a:latin typeface="Times New Roman"/>
              <a:cs typeface="Times New Roman"/>
            </a:endParaRPr>
          </a:p>
          <a:p>
            <a:pPr marL="114298">
              <a:lnSpc>
                <a:spcPct val="95825"/>
              </a:lnSpc>
              <a:spcBef>
                <a:spcPts val="560"/>
              </a:spcBef>
            </a:pPr>
            <a:r>
              <a:rPr lang="pt-BR" sz="3000" spc="-4" dirty="0" smtClean="0">
                <a:solidFill>
                  <a:srgbClr val="00327E"/>
                </a:solidFill>
                <a:latin typeface="Times New Roman"/>
                <a:cs typeface="Times New Roman"/>
              </a:rPr>
              <a:t>Diferenciação</a:t>
            </a:r>
            <a:r>
              <a:rPr lang="pt-BR" sz="3000" spc="114" dirty="0" smtClean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de</a:t>
            </a:r>
            <a:r>
              <a:rPr lang="pt-BR" sz="3000" spc="13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p</a:t>
            </a:r>
            <a:r>
              <a:rPr lang="pt-BR" sz="3000" spc="4" dirty="0">
                <a:solidFill>
                  <a:srgbClr val="00327E"/>
                </a:solidFill>
                <a:latin typeface="Times New Roman"/>
                <a:cs typeface="Times New Roman"/>
              </a:rPr>
              <a:t>r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odu</a:t>
            </a:r>
            <a:r>
              <a:rPr lang="pt-BR" sz="3000" spc="4" dirty="0">
                <a:solidFill>
                  <a:srgbClr val="00327E"/>
                </a:solidFill>
                <a:latin typeface="Times New Roman"/>
                <a:cs typeface="Times New Roman"/>
              </a:rPr>
              <a:t>t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o:</a:t>
            </a:r>
            <a:endParaRPr lang="pt-BR" sz="3000" dirty="0">
              <a:latin typeface="Times New Roman"/>
              <a:cs typeface="Times New Roman"/>
            </a:endParaRPr>
          </a:p>
          <a:p>
            <a:pPr marL="405382">
              <a:lnSpc>
                <a:spcPct val="95825"/>
              </a:lnSpc>
              <a:spcBef>
                <a:spcPts val="572"/>
              </a:spcBef>
            </a:pPr>
            <a:r>
              <a:rPr lang="pt-BR" sz="3000" dirty="0">
                <a:latin typeface="Times New Roman"/>
                <a:cs typeface="Times New Roman"/>
              </a:rPr>
              <a:t>)</a:t>
            </a:r>
            <a:r>
              <a:rPr lang="pt-BR" sz="3000" spc="220" dirty="0">
                <a:latin typeface="Times New Roman"/>
                <a:cs typeface="Times New Roman"/>
              </a:rPr>
              <a:t> </a:t>
            </a:r>
            <a:r>
              <a:rPr lang="pt-BR" sz="3000" spc="9" dirty="0">
                <a:latin typeface="Times New Roman"/>
                <a:cs typeface="Times New Roman"/>
              </a:rPr>
              <a:t>P</a:t>
            </a:r>
            <a:r>
              <a:rPr lang="pt-BR" sz="3000" dirty="0">
                <a:latin typeface="Times New Roman"/>
                <a:cs typeface="Times New Roman"/>
              </a:rPr>
              <a:t>or</a:t>
            </a:r>
            <a:r>
              <a:rPr lang="pt-BR" sz="3000" spc="2" dirty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que</a:t>
            </a:r>
            <a:r>
              <a:rPr lang="pt-BR" sz="3000" spc="33" dirty="0">
                <a:latin typeface="Times New Roman"/>
                <a:cs typeface="Times New Roman"/>
              </a:rPr>
              <a:t> </a:t>
            </a:r>
            <a:r>
              <a:rPr lang="pt-BR" sz="3000" spc="4" dirty="0">
                <a:latin typeface="Times New Roman"/>
                <a:cs typeface="Times New Roman"/>
              </a:rPr>
              <a:t>t</a:t>
            </a:r>
            <a:r>
              <a:rPr lang="pt-BR" sz="3000" dirty="0">
                <a:latin typeface="Times New Roman"/>
                <a:cs typeface="Times New Roman"/>
              </a:rPr>
              <a:t>an</a:t>
            </a:r>
            <a:r>
              <a:rPr lang="pt-BR" sz="3000" spc="4" dirty="0">
                <a:latin typeface="Times New Roman"/>
                <a:cs typeface="Times New Roman"/>
              </a:rPr>
              <a:t>t</a:t>
            </a:r>
            <a:r>
              <a:rPr lang="pt-BR" sz="3000" dirty="0">
                <a:latin typeface="Times New Roman"/>
                <a:cs typeface="Times New Roman"/>
              </a:rPr>
              <a:t>as</a:t>
            </a:r>
            <a:r>
              <a:rPr lang="pt-BR" sz="3000" spc="30" dirty="0">
                <a:latin typeface="Times New Roman"/>
                <a:cs typeface="Times New Roman"/>
              </a:rPr>
              <a:t> </a:t>
            </a:r>
            <a:r>
              <a:rPr lang="pt-BR" sz="3000" spc="-4" dirty="0">
                <a:latin typeface="Times New Roman"/>
                <a:cs typeface="Times New Roman"/>
              </a:rPr>
              <a:t>m</a:t>
            </a:r>
            <a:r>
              <a:rPr lang="pt-BR" sz="3000" dirty="0">
                <a:latin typeface="Times New Roman"/>
                <a:cs typeface="Times New Roman"/>
              </a:rPr>
              <a:t>a</a:t>
            </a:r>
            <a:r>
              <a:rPr lang="pt-BR" sz="3000" spc="4" dirty="0">
                <a:latin typeface="Times New Roman"/>
                <a:cs typeface="Times New Roman"/>
              </a:rPr>
              <a:t>r</a:t>
            </a:r>
            <a:r>
              <a:rPr lang="pt-BR" sz="3000" dirty="0">
                <a:latin typeface="Times New Roman"/>
                <a:cs typeface="Times New Roman"/>
              </a:rPr>
              <a:t>cas</a:t>
            </a:r>
            <a:r>
              <a:rPr lang="pt-BR" sz="3000" spc="50" dirty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d</a:t>
            </a:r>
            <a:r>
              <a:rPr lang="pt-BR" sz="3000" spc="-4" dirty="0">
                <a:latin typeface="Times New Roman"/>
                <a:cs typeface="Times New Roman"/>
              </a:rPr>
              <a:t>i</a:t>
            </a:r>
            <a:r>
              <a:rPr lang="pt-BR" sz="3000" spc="4" dirty="0">
                <a:latin typeface="Times New Roman"/>
                <a:cs typeface="Times New Roman"/>
              </a:rPr>
              <a:t>f</a:t>
            </a:r>
            <a:r>
              <a:rPr lang="pt-BR" sz="3000" dirty="0">
                <a:latin typeface="Times New Roman"/>
                <a:cs typeface="Times New Roman"/>
              </a:rPr>
              <a:t>e</a:t>
            </a:r>
            <a:r>
              <a:rPr lang="pt-BR" sz="3000" spc="4" dirty="0">
                <a:latin typeface="Times New Roman"/>
                <a:cs typeface="Times New Roman"/>
              </a:rPr>
              <a:t>r</a:t>
            </a:r>
            <a:r>
              <a:rPr lang="pt-BR" sz="3000" dirty="0">
                <a:latin typeface="Times New Roman"/>
                <a:cs typeface="Times New Roman"/>
              </a:rPr>
              <a:t>en</a:t>
            </a:r>
            <a:r>
              <a:rPr lang="pt-BR" sz="3000" spc="4" dirty="0">
                <a:latin typeface="Times New Roman"/>
                <a:cs typeface="Times New Roman"/>
              </a:rPr>
              <a:t>t</a:t>
            </a:r>
            <a:r>
              <a:rPr lang="pt-BR" sz="3000" dirty="0">
                <a:latin typeface="Times New Roman"/>
                <a:cs typeface="Times New Roman"/>
              </a:rPr>
              <a:t>es</a:t>
            </a:r>
            <a:r>
              <a:rPr lang="pt-BR" sz="3000" spc="61" dirty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:</a:t>
            </a:r>
            <a:r>
              <a:rPr lang="pt-BR" sz="3000" spc="15" dirty="0">
                <a:latin typeface="Times New Roman"/>
                <a:cs typeface="Times New Roman"/>
              </a:rPr>
              <a:t> </a:t>
            </a:r>
            <a:r>
              <a:rPr lang="pt-BR" sz="3000" spc="-4" dirty="0">
                <a:latin typeface="Times New Roman"/>
                <a:cs typeface="Times New Roman"/>
              </a:rPr>
              <a:t>C</a:t>
            </a:r>
            <a:r>
              <a:rPr lang="pt-BR" sz="3000" dirty="0">
                <a:latin typeface="Times New Roman"/>
                <a:cs typeface="Times New Roman"/>
              </a:rPr>
              <a:t>e</a:t>
            </a:r>
            <a:r>
              <a:rPr lang="pt-BR" sz="3000" spc="4" dirty="0">
                <a:latin typeface="Times New Roman"/>
                <a:cs typeface="Times New Roman"/>
              </a:rPr>
              <a:t>r</a:t>
            </a:r>
            <a:r>
              <a:rPr lang="pt-BR" sz="3000" dirty="0">
                <a:latin typeface="Times New Roman"/>
                <a:cs typeface="Times New Roman"/>
              </a:rPr>
              <a:t>ea</a:t>
            </a:r>
            <a:r>
              <a:rPr lang="pt-BR" sz="3000" spc="-4" dirty="0">
                <a:latin typeface="Times New Roman"/>
                <a:cs typeface="Times New Roman"/>
              </a:rPr>
              <a:t>i</a:t>
            </a:r>
            <a:r>
              <a:rPr lang="pt-BR" sz="3000" spc="4" dirty="0">
                <a:latin typeface="Times New Roman"/>
                <a:cs typeface="Times New Roman"/>
              </a:rPr>
              <a:t>s</a:t>
            </a:r>
            <a:r>
              <a:rPr lang="pt-BR" sz="3000" dirty="0">
                <a:latin typeface="Times New Roman"/>
                <a:cs typeface="Times New Roman"/>
              </a:rPr>
              <a:t>,</a:t>
            </a:r>
            <a:r>
              <a:rPr lang="pt-BR" sz="3000" spc="58" dirty="0">
                <a:latin typeface="Times New Roman"/>
                <a:cs typeface="Times New Roman"/>
              </a:rPr>
              <a:t> </a:t>
            </a:r>
            <a:r>
              <a:rPr lang="pt-BR" sz="3000" spc="4" dirty="0" smtClean="0">
                <a:latin typeface="Times New Roman"/>
                <a:cs typeface="Times New Roman"/>
              </a:rPr>
              <a:t>sabão</a:t>
            </a:r>
            <a:r>
              <a:rPr lang="pt-BR" sz="3000" spc="39" dirty="0" smtClean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em</a:t>
            </a:r>
            <a:r>
              <a:rPr lang="pt-BR" sz="3000" spc="23" dirty="0">
                <a:latin typeface="Times New Roman"/>
                <a:cs typeface="Times New Roman"/>
              </a:rPr>
              <a:t> </a:t>
            </a:r>
            <a:r>
              <a:rPr lang="pt-BR" sz="3000" dirty="0" smtClean="0">
                <a:latin typeface="Times New Roman"/>
                <a:cs typeface="Times New Roman"/>
              </a:rPr>
              <a:t>pó,</a:t>
            </a:r>
            <a:r>
              <a:rPr lang="pt-BR" sz="3000" spc="29" dirty="0" smtClean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beb</a:t>
            </a:r>
            <a:r>
              <a:rPr lang="pt-BR" sz="3000" spc="-5" dirty="0">
                <a:latin typeface="Times New Roman"/>
                <a:cs typeface="Times New Roman"/>
              </a:rPr>
              <a:t>i</a:t>
            </a:r>
            <a:r>
              <a:rPr lang="pt-BR" sz="3000" dirty="0">
                <a:latin typeface="Times New Roman"/>
                <a:cs typeface="Times New Roman"/>
              </a:rPr>
              <a:t>das</a:t>
            </a:r>
          </a:p>
          <a:p>
            <a:pPr marL="150874">
              <a:lnSpc>
                <a:spcPct val="95825"/>
              </a:lnSpc>
              <a:spcBef>
                <a:spcPts val="470"/>
              </a:spcBef>
            </a:pPr>
            <a:r>
              <a:rPr lang="pt-BR" sz="3000" spc="-4" dirty="0" smtClean="0">
                <a:solidFill>
                  <a:srgbClr val="00327E"/>
                </a:solidFill>
                <a:latin typeface="Times New Roman"/>
                <a:cs typeface="Times New Roman"/>
              </a:rPr>
              <a:t>Condições</a:t>
            </a:r>
            <a:r>
              <a:rPr lang="pt-BR" sz="3000" spc="77" dirty="0" smtClean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de</a:t>
            </a:r>
            <a:r>
              <a:rPr lang="pt-BR" sz="3000" spc="23" dirty="0">
                <a:solidFill>
                  <a:srgbClr val="00327E"/>
                </a:solidFill>
                <a:latin typeface="Times New Roman"/>
                <a:cs typeface="Times New Roman"/>
              </a:rPr>
              <a:t> 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en</a:t>
            </a:r>
            <a:r>
              <a:rPr lang="pt-BR" sz="3000" spc="4" dirty="0">
                <a:solidFill>
                  <a:srgbClr val="00327E"/>
                </a:solidFill>
                <a:latin typeface="Times New Roman"/>
                <a:cs typeface="Times New Roman"/>
              </a:rPr>
              <a:t>tr</a:t>
            </a:r>
            <a:r>
              <a:rPr lang="pt-BR" sz="3000" dirty="0">
                <a:solidFill>
                  <a:srgbClr val="00327E"/>
                </a:solidFill>
                <a:latin typeface="Times New Roman"/>
                <a:cs typeface="Times New Roman"/>
              </a:rPr>
              <a:t>ada:</a:t>
            </a:r>
            <a:endParaRPr lang="pt-BR" sz="3000" dirty="0">
              <a:latin typeface="Times New Roman"/>
              <a:cs typeface="Times New Roman"/>
            </a:endParaRPr>
          </a:p>
          <a:p>
            <a:pPr marL="405382">
              <a:lnSpc>
                <a:spcPct val="95825"/>
              </a:lnSpc>
              <a:spcBef>
                <a:spcPts val="409"/>
              </a:spcBef>
            </a:pPr>
            <a:r>
              <a:rPr lang="pt-BR" sz="3000" dirty="0">
                <a:latin typeface="Times New Roman"/>
                <a:cs typeface="Times New Roman"/>
              </a:rPr>
              <a:t>)</a:t>
            </a:r>
            <a:r>
              <a:rPr lang="pt-BR" sz="3000" spc="220" dirty="0">
                <a:latin typeface="Times New Roman"/>
                <a:cs typeface="Times New Roman"/>
              </a:rPr>
              <a:t> </a:t>
            </a:r>
            <a:r>
              <a:rPr lang="pt-BR" sz="3000" spc="-4" dirty="0">
                <a:latin typeface="Times New Roman"/>
                <a:cs typeface="Times New Roman"/>
              </a:rPr>
              <a:t>B</a:t>
            </a:r>
            <a:r>
              <a:rPr lang="pt-BR" sz="3000" dirty="0">
                <a:latin typeface="Times New Roman"/>
                <a:cs typeface="Times New Roman"/>
              </a:rPr>
              <a:t>a</a:t>
            </a:r>
            <a:r>
              <a:rPr lang="pt-BR" sz="3000" spc="4" dirty="0">
                <a:latin typeface="Times New Roman"/>
                <a:cs typeface="Times New Roman"/>
              </a:rPr>
              <a:t>rr</a:t>
            </a:r>
            <a:r>
              <a:rPr lang="pt-BR" sz="3000" dirty="0">
                <a:latin typeface="Times New Roman"/>
                <a:cs typeface="Times New Roman"/>
              </a:rPr>
              <a:t>e</a:t>
            </a:r>
            <a:r>
              <a:rPr lang="pt-BR" sz="3000" spc="-4" dirty="0">
                <a:latin typeface="Times New Roman"/>
                <a:cs typeface="Times New Roman"/>
              </a:rPr>
              <a:t>i</a:t>
            </a:r>
            <a:r>
              <a:rPr lang="pt-BR" sz="3000" spc="4" dirty="0">
                <a:latin typeface="Times New Roman"/>
                <a:cs typeface="Times New Roman"/>
              </a:rPr>
              <a:t>r</a:t>
            </a:r>
            <a:r>
              <a:rPr lang="pt-BR" sz="3000" dirty="0">
                <a:latin typeface="Times New Roman"/>
                <a:cs typeface="Times New Roman"/>
              </a:rPr>
              <a:t>as</a:t>
            </a:r>
            <a:r>
              <a:rPr lang="pt-BR" sz="3000" spc="56" dirty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a</a:t>
            </a:r>
            <a:r>
              <a:rPr lang="pt-BR" sz="3000" spc="3" dirty="0">
                <a:latin typeface="Times New Roman"/>
                <a:cs typeface="Times New Roman"/>
              </a:rPr>
              <a:t> </a:t>
            </a:r>
            <a:r>
              <a:rPr lang="pt-BR" sz="3000" dirty="0">
                <a:latin typeface="Times New Roman"/>
                <a:cs typeface="Times New Roman"/>
              </a:rPr>
              <a:t>en</a:t>
            </a:r>
            <a:r>
              <a:rPr lang="pt-BR" sz="3000" spc="4" dirty="0">
                <a:latin typeface="Times New Roman"/>
                <a:cs typeface="Times New Roman"/>
              </a:rPr>
              <a:t>tr</a:t>
            </a:r>
            <a:r>
              <a:rPr lang="pt-BR" sz="3000" dirty="0">
                <a:latin typeface="Times New Roman"/>
                <a:cs typeface="Times New Roman"/>
              </a:rPr>
              <a:t>ada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950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copo</a:t>
            </a:r>
            <a:r>
              <a:rPr lang="pt-BR" sz="4800" b="1" spc="4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da</a:t>
            </a:r>
            <a:r>
              <a:rPr lang="pt-BR" sz="4800" b="1" spc="23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I (comportamento)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19" marR="255364" indent="-193547">
              <a:lnSpc>
                <a:spcPct val="150000"/>
              </a:lnSpc>
              <a:spcBef>
                <a:spcPts val="240"/>
              </a:spcBef>
            </a:pP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Co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b="1" spc="23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o 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od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b="1" spc="15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d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b="1" spc="8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organização</a:t>
            </a:r>
            <a:r>
              <a:rPr lang="pt-BR" sz="2400" b="1" spc="68" dirty="0" smtClean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do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lang="pt-BR" sz="2400" b="1" spc="3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b="1" spc="-4" dirty="0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cado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s 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f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et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r>
              <a:rPr lang="pt-BR" sz="2400" b="1" spc="5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b="1" spc="14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co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po</a:t>
            </a:r>
            <a:r>
              <a:rPr lang="pt-BR" sz="2400" b="1" spc="-4" dirty="0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ta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spc="-9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n</a:t>
            </a:r>
            <a:r>
              <a:rPr lang="pt-BR" sz="2400" b="1" spc="-9" dirty="0">
                <a:solidFill>
                  <a:srgbClr val="004CBF"/>
                </a:solidFill>
                <a:latin typeface="Times New Roman"/>
                <a:cs typeface="Times New Roman"/>
              </a:rPr>
              <a:t>t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b="1" spc="57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da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lang="pt-BR" sz="2400" b="1" spc="17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f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i</a:t>
            </a:r>
            <a:r>
              <a:rPr lang="pt-BR" sz="2400" b="1" spc="-4" dirty="0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lang="pt-BR" sz="2400" b="1" spc="15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b="1" spc="13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b="1" spc="14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u 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de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b="1" spc="9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pen</a:t>
            </a:r>
            <a:r>
              <a:rPr lang="pt-BR" sz="2400" b="1" spc="-4" dirty="0">
                <a:solidFill>
                  <a:srgbClr val="004CBF"/>
                </a:solidFill>
                <a:latin typeface="Times New Roman"/>
                <a:cs typeface="Times New Roman"/>
              </a:rPr>
              <a:t>h</a:t>
            </a:r>
            <a:r>
              <a:rPr lang="pt-BR" sz="2400" b="1" spc="4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b="1" dirty="0">
                <a:solidFill>
                  <a:srgbClr val="004CBF"/>
                </a:solidFill>
                <a:latin typeface="Times New Roman"/>
                <a:cs typeface="Times New Roman"/>
              </a:rPr>
              <a:t>?</a:t>
            </a:r>
            <a:endParaRPr lang="pt-BR" sz="2400" b="1" dirty="0">
              <a:latin typeface="Times New Roman"/>
              <a:cs typeface="Times New Roman"/>
            </a:endParaRPr>
          </a:p>
          <a:p>
            <a:pPr marL="510539" marR="333751" indent="-169163">
              <a:lnSpc>
                <a:spcPct val="150000"/>
              </a:lnSpc>
              <a:spcBef>
                <a:spcPts val="283"/>
              </a:spcBef>
            </a:pPr>
            <a:r>
              <a:rPr lang="pt-BR" sz="2000" dirty="0">
                <a:latin typeface="Times New Roman"/>
                <a:cs typeface="Times New Roman"/>
              </a:rPr>
              <a:t>a)  </a:t>
            </a:r>
            <a:r>
              <a:rPr lang="pt-BR" sz="2000" spc="31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o</a:t>
            </a:r>
            <a:r>
              <a:rPr lang="pt-BR" sz="2000" spc="108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20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concentração</a:t>
            </a:r>
            <a:r>
              <a:rPr lang="pt-BR" sz="2000" spc="204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da</a:t>
            </a:r>
            <a:r>
              <a:rPr lang="pt-BR" sz="2000" spc="37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produção</a:t>
            </a:r>
            <a:r>
              <a:rPr lang="pt-BR" sz="2000" spc="151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-9" dirty="0">
                <a:latin typeface="Times New Roman"/>
                <a:cs typeface="Times New Roman"/>
              </a:rPr>
              <a:t>fe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95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 </a:t>
            </a:r>
            <a:r>
              <a:rPr lang="pt-BR" sz="2000" dirty="0" smtClean="0">
                <a:latin typeface="Times New Roman"/>
                <a:cs typeface="Times New Roman"/>
              </a:rPr>
              <a:t>determinação</a:t>
            </a:r>
            <a:r>
              <a:rPr lang="pt-BR" sz="2000" spc="197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37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preço</a:t>
            </a:r>
            <a:r>
              <a:rPr lang="pt-BR" sz="2000" spc="100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20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ofe</a:t>
            </a:r>
            <a:r>
              <a:rPr lang="pt-BR" sz="2000" spc="4" dirty="0">
                <a:latin typeface="Times New Roman"/>
                <a:cs typeface="Times New Roman"/>
              </a:rPr>
              <a:t>rt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11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67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cad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</a:p>
          <a:p>
            <a:pPr marL="341375">
              <a:lnSpc>
                <a:spcPct val="150000"/>
              </a:lnSpc>
              <a:spcBef>
                <a:spcPts val="142"/>
              </a:spcBef>
            </a:pPr>
            <a:r>
              <a:rPr lang="pt-BR" sz="2000" dirty="0">
                <a:latin typeface="Times New Roman"/>
                <a:cs typeface="Times New Roman"/>
              </a:rPr>
              <a:t>b) </a:t>
            </a:r>
            <a:r>
              <a:rPr lang="pt-BR" sz="2000" spc="195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Formação</a:t>
            </a:r>
            <a:r>
              <a:rPr lang="pt-BR" sz="2000" spc="150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46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preços:</a:t>
            </a:r>
            <a:endParaRPr lang="pt-BR" sz="2000" dirty="0">
              <a:latin typeface="Times New Roman"/>
              <a:cs typeface="Times New Roman"/>
            </a:endParaRPr>
          </a:p>
          <a:p>
            <a:pPr marL="510539" marR="298918" indent="-169163">
              <a:lnSpc>
                <a:spcPct val="150000"/>
              </a:lnSpc>
              <a:spcBef>
                <a:spcPts val="273"/>
              </a:spcBef>
            </a:pPr>
            <a:r>
              <a:rPr lang="pt-BR" sz="2000" dirty="0">
                <a:latin typeface="Times New Roman"/>
                <a:cs typeface="Times New Roman"/>
              </a:rPr>
              <a:t>c)  </a:t>
            </a:r>
            <a:r>
              <a:rPr lang="pt-BR" sz="2000" spc="31" dirty="0">
                <a:latin typeface="Times New Roman"/>
                <a:cs typeface="Times New Roman"/>
              </a:rPr>
              <a:t> </a:t>
            </a:r>
            <a:r>
              <a:rPr lang="pt-BR" sz="2000" spc="-4" dirty="0" smtClean="0">
                <a:latin typeface="Times New Roman"/>
                <a:cs typeface="Times New Roman"/>
              </a:rPr>
              <a:t>Diferenciação</a:t>
            </a:r>
            <a:r>
              <a:rPr lang="pt-BR" sz="2000" spc="205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46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du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48" dirty="0">
                <a:latin typeface="Times New Roman"/>
                <a:cs typeface="Times New Roman"/>
              </a:rPr>
              <a:t> </a:t>
            </a:r>
            <a:r>
              <a:rPr lang="pt-BR" sz="2000" spc="4" dirty="0" smtClean="0">
                <a:latin typeface="Times New Roman"/>
                <a:cs typeface="Times New Roman"/>
              </a:rPr>
              <a:t>(</a:t>
            </a:r>
            <a:r>
              <a:rPr lang="pt-BR" sz="2000" dirty="0" smtClean="0">
                <a:latin typeface="Times New Roman"/>
                <a:cs typeface="Times New Roman"/>
              </a:rPr>
              <a:t>competição</a:t>
            </a:r>
            <a:r>
              <a:rPr lang="pt-BR" sz="2000" spc="192" dirty="0" smtClean="0">
                <a:latin typeface="Times New Roman"/>
                <a:cs typeface="Times New Roman"/>
              </a:rPr>
              <a:t> </a:t>
            </a:r>
            <a:r>
              <a:rPr lang="pt-BR" sz="2000" spc="-10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x</a:t>
            </a:r>
            <a:r>
              <a:rPr lang="pt-BR" sz="2000" spc="5" dirty="0">
                <a:latin typeface="Times New Roman"/>
                <a:cs typeface="Times New Roman"/>
              </a:rPr>
              <a:t>tr</a:t>
            </a:r>
            <a:r>
              <a:rPr lang="pt-BR" sz="2000" dirty="0">
                <a:latin typeface="Times New Roman"/>
                <a:cs typeface="Times New Roman"/>
              </a:rPr>
              <a:t>a- </a:t>
            </a:r>
            <a:r>
              <a:rPr lang="pt-BR" sz="2000" dirty="0" err="1">
                <a:latin typeface="Times New Roman"/>
                <a:cs typeface="Times New Roman"/>
              </a:rPr>
              <a:t>p</a:t>
            </a:r>
            <a:r>
              <a:rPr lang="pt-BR" sz="2000" spc="4" dirty="0" err="1">
                <a:latin typeface="Times New Roman"/>
                <a:cs typeface="Times New Roman"/>
              </a:rPr>
              <a:t>r</a:t>
            </a:r>
            <a:r>
              <a:rPr lang="pt-BR" sz="2000" spc="-9" dirty="0" err="1">
                <a:latin typeface="Times New Roman"/>
                <a:cs typeface="Times New Roman"/>
              </a:rPr>
              <a:t>e</a:t>
            </a:r>
            <a:r>
              <a:rPr lang="pt-BR" sz="2000" dirty="0" err="1">
                <a:latin typeface="Times New Roman"/>
                <a:cs typeface="Times New Roman"/>
              </a:rPr>
              <a:t>c</a:t>
            </a:r>
            <a:r>
              <a:rPr lang="pt-BR" sz="2000" spc="-9" dirty="0" err="1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)</a:t>
            </a:r>
          </a:p>
          <a:p>
            <a:pPr marL="341375">
              <a:lnSpc>
                <a:spcPct val="150000"/>
              </a:lnSpc>
              <a:spcBef>
                <a:spcPts val="142"/>
              </a:spcBef>
            </a:pPr>
            <a:r>
              <a:rPr lang="pt-BR" sz="2000" dirty="0">
                <a:latin typeface="Times New Roman"/>
                <a:cs typeface="Times New Roman"/>
              </a:rPr>
              <a:t>d) </a:t>
            </a:r>
            <a:r>
              <a:rPr lang="pt-BR" sz="2000" spc="195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str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é</a:t>
            </a:r>
            <a:r>
              <a:rPr lang="pt-BR" sz="2000" spc="-9" dirty="0">
                <a:latin typeface="Times New Roman"/>
                <a:cs typeface="Times New Roman"/>
              </a:rPr>
              <a:t>g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130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das</a:t>
            </a:r>
            <a:r>
              <a:rPr lang="pt-BR" sz="2000" spc="50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s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4" dirty="0">
                <a:latin typeface="Times New Roman"/>
                <a:cs typeface="Times New Roman"/>
              </a:rPr>
              <a:t>s</a:t>
            </a:r>
            <a:r>
              <a:rPr lang="pt-BR" sz="2000" dirty="0">
                <a:latin typeface="Times New Roman"/>
                <a:cs typeface="Times New Roman"/>
              </a:rPr>
              <a:t>:</a:t>
            </a:r>
          </a:p>
          <a:p>
            <a:pPr marL="632459" marR="176486" indent="-146303">
              <a:lnSpc>
                <a:spcPct val="150000"/>
              </a:lnSpc>
              <a:spcBef>
                <a:spcPts val="236"/>
              </a:spcBef>
            </a:pPr>
            <a:r>
              <a:rPr lang="pt-BR" sz="800" dirty="0">
                <a:latin typeface="Times New Roman"/>
                <a:cs typeface="Times New Roman"/>
              </a:rPr>
              <a:t>-   </a:t>
            </a:r>
            <a:r>
              <a:rPr lang="pt-BR" sz="800" spc="152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</a:t>
            </a:r>
            <a:r>
              <a:rPr lang="pt-BR" sz="1600" spc="-4" dirty="0">
                <a:latin typeface="Times New Roman"/>
                <a:cs typeface="Times New Roman"/>
              </a:rPr>
              <a:t>ec</a:t>
            </a:r>
            <a:r>
              <a:rPr lang="pt-BR" sz="1600" dirty="0">
                <a:latin typeface="Times New Roman"/>
                <a:cs typeface="Times New Roman"/>
              </a:rPr>
              <a:t>isõ</a:t>
            </a:r>
            <a:r>
              <a:rPr lang="pt-BR" sz="1600" spc="-4" dirty="0">
                <a:latin typeface="Times New Roman"/>
                <a:cs typeface="Times New Roman"/>
              </a:rPr>
              <a:t>e</a:t>
            </a:r>
            <a:r>
              <a:rPr lang="pt-BR" sz="1600" dirty="0">
                <a:latin typeface="Times New Roman"/>
                <a:cs typeface="Times New Roman"/>
              </a:rPr>
              <a:t>s</a:t>
            </a:r>
            <a:r>
              <a:rPr lang="pt-BR" sz="1600" spc="49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que</a:t>
            </a:r>
            <a:r>
              <a:rPr lang="pt-BR" sz="1600" spc="11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</a:t>
            </a:r>
            <a:r>
              <a:rPr lang="pt-BR" sz="1600" spc="-4" dirty="0">
                <a:latin typeface="Times New Roman"/>
                <a:cs typeface="Times New Roman"/>
              </a:rPr>
              <a:t>ê</a:t>
            </a:r>
            <a:r>
              <a:rPr lang="pt-BR" sz="1600" dirty="0">
                <a:latin typeface="Times New Roman"/>
                <a:cs typeface="Times New Roman"/>
              </a:rPr>
              <a:t>m</a:t>
            </a:r>
            <a:r>
              <a:rPr lang="pt-BR" sz="1600" spc="27" dirty="0">
                <a:latin typeface="Times New Roman"/>
                <a:cs typeface="Times New Roman"/>
              </a:rPr>
              <a:t> </a:t>
            </a:r>
            <a:r>
              <a:rPr lang="pt-BR" sz="1600" dirty="0" smtClean="0">
                <a:latin typeface="Times New Roman"/>
                <a:cs typeface="Times New Roman"/>
              </a:rPr>
              <a:t>implicações</a:t>
            </a:r>
            <a:r>
              <a:rPr lang="pt-BR" sz="1600" spc="76" dirty="0" smtClean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</a:t>
            </a:r>
            <a:r>
              <a:rPr lang="pt-BR" sz="1600" spc="14" dirty="0">
                <a:latin typeface="Times New Roman"/>
                <a:cs typeface="Times New Roman"/>
              </a:rPr>
              <a:t> </a:t>
            </a:r>
            <a:r>
              <a:rPr lang="pt-BR" sz="1600" spc="-9" dirty="0">
                <a:latin typeface="Times New Roman"/>
                <a:cs typeface="Times New Roman"/>
              </a:rPr>
              <a:t>l</a:t>
            </a:r>
            <a:r>
              <a:rPr lang="pt-BR" sz="1600" dirty="0">
                <a:latin typeface="Times New Roman"/>
                <a:cs typeface="Times New Roman"/>
              </a:rPr>
              <a:t>ongo</a:t>
            </a:r>
            <a:r>
              <a:rPr lang="pt-BR" sz="1600" spc="39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</a:t>
            </a:r>
            <a:r>
              <a:rPr lang="pt-BR" sz="1600" spc="-4" dirty="0">
                <a:latin typeface="Times New Roman"/>
                <a:cs typeface="Times New Roman"/>
              </a:rPr>
              <a:t>raz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38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sob</a:t>
            </a:r>
            <a:r>
              <a:rPr lang="pt-BR" sz="1600" spc="-4" dirty="0">
                <a:latin typeface="Times New Roman"/>
                <a:cs typeface="Times New Roman"/>
              </a:rPr>
              <a:t>r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32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 </a:t>
            </a:r>
            <a:r>
              <a:rPr lang="pt-BR" sz="1600" spc="-4" dirty="0">
                <a:latin typeface="Times New Roman"/>
                <a:cs typeface="Times New Roman"/>
              </a:rPr>
              <a:t>e</a:t>
            </a:r>
            <a:r>
              <a:rPr lang="pt-BR" sz="1600" dirty="0">
                <a:latin typeface="Times New Roman"/>
                <a:cs typeface="Times New Roman"/>
              </a:rPr>
              <a:t>st</a:t>
            </a:r>
            <a:r>
              <a:rPr lang="pt-BR" sz="1600" spc="-4" dirty="0">
                <a:latin typeface="Times New Roman"/>
                <a:cs typeface="Times New Roman"/>
              </a:rPr>
              <a:t>r</a:t>
            </a:r>
            <a:r>
              <a:rPr lang="pt-BR" sz="1600" dirty="0">
                <a:latin typeface="Times New Roman"/>
                <a:cs typeface="Times New Roman"/>
              </a:rPr>
              <a:t>utu</a:t>
            </a:r>
            <a:r>
              <a:rPr lang="pt-BR" sz="1600" spc="-4" dirty="0">
                <a:latin typeface="Times New Roman"/>
                <a:cs typeface="Times New Roman"/>
              </a:rPr>
              <a:t>r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27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</a:t>
            </a:r>
            <a:r>
              <a:rPr lang="pt-BR" sz="1600" spc="14" dirty="0">
                <a:latin typeface="Times New Roman"/>
                <a:cs typeface="Times New Roman"/>
              </a:rPr>
              <a:t> </a:t>
            </a:r>
            <a:r>
              <a:rPr lang="pt-BR" sz="1600" spc="-9" dirty="0">
                <a:latin typeface="Times New Roman"/>
                <a:cs typeface="Times New Roman"/>
              </a:rPr>
              <a:t>m</a:t>
            </a:r>
            <a:r>
              <a:rPr lang="pt-BR" sz="1600" spc="-4" dirty="0">
                <a:latin typeface="Times New Roman"/>
                <a:cs typeface="Times New Roman"/>
              </a:rPr>
              <a:t>erca</a:t>
            </a:r>
            <a:r>
              <a:rPr lang="pt-BR" sz="1600" dirty="0">
                <a:latin typeface="Times New Roman"/>
                <a:cs typeface="Times New Roman"/>
              </a:rPr>
              <a:t>do:</a:t>
            </a:r>
          </a:p>
          <a:p>
            <a:pPr marL="752855" marR="561989" indent="-120395">
              <a:lnSpc>
                <a:spcPct val="150000"/>
              </a:lnSpc>
              <a:spcBef>
                <a:spcPts val="142"/>
              </a:spcBef>
            </a:pPr>
            <a:r>
              <a:rPr lang="pt-BR" sz="1600" dirty="0">
                <a:latin typeface="Times New Roman"/>
                <a:cs typeface="Times New Roman"/>
              </a:rPr>
              <a:t>-   </a:t>
            </a:r>
            <a:r>
              <a:rPr lang="pt-BR" sz="1600" spc="14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estraté</a:t>
            </a:r>
            <a:r>
              <a:rPr lang="pt-BR" sz="1600" spc="-4" dirty="0">
                <a:latin typeface="Times New Roman"/>
                <a:cs typeface="Times New Roman"/>
              </a:rPr>
              <a:t>g</a:t>
            </a:r>
            <a:r>
              <a:rPr lang="pt-BR" sz="1600" spc="4" dirty="0">
                <a:latin typeface="Times New Roman"/>
                <a:cs typeface="Times New Roman"/>
              </a:rPr>
              <a:t>ia</a:t>
            </a:r>
            <a:r>
              <a:rPr lang="pt-BR" sz="1600" dirty="0">
                <a:latin typeface="Times New Roman"/>
                <a:cs typeface="Times New Roman"/>
              </a:rPr>
              <a:t>s</a:t>
            </a:r>
            <a:r>
              <a:rPr lang="pt-BR" sz="1600" spc="91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qu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4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cria</a:t>
            </a:r>
            <a:r>
              <a:rPr lang="pt-BR" sz="1600" dirty="0">
                <a:latin typeface="Times New Roman"/>
                <a:cs typeface="Times New Roman"/>
              </a:rPr>
              <a:t>m</a:t>
            </a:r>
            <a:r>
              <a:rPr lang="pt-BR" sz="1600" spc="69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pode</a:t>
            </a:r>
            <a:r>
              <a:rPr lang="pt-BR" sz="1600" dirty="0">
                <a:latin typeface="Times New Roman"/>
                <a:cs typeface="Times New Roman"/>
              </a:rPr>
              <a:t>r</a:t>
            </a:r>
            <a:r>
              <a:rPr lang="pt-BR" sz="1600" spc="5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d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spc="-14" dirty="0">
                <a:latin typeface="Times New Roman"/>
                <a:cs typeface="Times New Roman"/>
              </a:rPr>
              <a:t>m</a:t>
            </a:r>
            <a:r>
              <a:rPr lang="pt-BR" sz="1600" spc="4" dirty="0">
                <a:latin typeface="Times New Roman"/>
                <a:cs typeface="Times New Roman"/>
              </a:rPr>
              <a:t>ercad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1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renda</a:t>
            </a:r>
            <a:r>
              <a:rPr lang="pt-BR" sz="1600" dirty="0">
                <a:latin typeface="Times New Roman"/>
                <a:cs typeface="Times New Roman"/>
              </a:rPr>
              <a:t>s </a:t>
            </a:r>
            <a:r>
              <a:rPr lang="pt-BR" sz="1600" spc="-14" dirty="0">
                <a:latin typeface="Times New Roman"/>
                <a:cs typeface="Times New Roman"/>
              </a:rPr>
              <a:t>m</a:t>
            </a:r>
            <a:r>
              <a:rPr lang="pt-BR" sz="1600" spc="4" dirty="0">
                <a:latin typeface="Times New Roman"/>
                <a:cs typeface="Times New Roman"/>
              </a:rPr>
              <a:t>onopo</a:t>
            </a:r>
            <a:r>
              <a:rPr lang="pt-BR" sz="1600" spc="-9" dirty="0">
                <a:latin typeface="Times New Roman"/>
                <a:cs typeface="Times New Roman"/>
              </a:rPr>
              <a:t>l</a:t>
            </a:r>
            <a:r>
              <a:rPr lang="pt-BR" sz="1600" spc="4" dirty="0">
                <a:latin typeface="Times New Roman"/>
                <a:cs typeface="Times New Roman"/>
              </a:rPr>
              <a:t>ística</a:t>
            </a:r>
            <a:r>
              <a:rPr lang="pt-BR" sz="1600" dirty="0">
                <a:latin typeface="Times New Roman"/>
                <a:cs typeface="Times New Roman"/>
              </a:rPr>
              <a:t>s</a:t>
            </a:r>
          </a:p>
          <a:p>
            <a:pPr marL="632459">
              <a:lnSpc>
                <a:spcPct val="150000"/>
              </a:lnSpc>
              <a:spcBef>
                <a:spcPts val="105"/>
              </a:spcBef>
            </a:pPr>
            <a:r>
              <a:rPr lang="pt-BR" sz="1600" dirty="0">
                <a:latin typeface="Times New Roman"/>
                <a:cs typeface="Times New Roman"/>
              </a:rPr>
              <a:t>-   </a:t>
            </a:r>
            <a:r>
              <a:rPr lang="pt-BR" sz="1600" spc="145" dirty="0">
                <a:latin typeface="Times New Roman"/>
                <a:cs typeface="Times New Roman"/>
              </a:rPr>
              <a:t> </a:t>
            </a:r>
            <a:r>
              <a:rPr lang="pt-BR" sz="1600" spc="-4" dirty="0">
                <a:latin typeface="Times New Roman"/>
                <a:cs typeface="Times New Roman"/>
              </a:rPr>
              <a:t>E</a:t>
            </a:r>
            <a:r>
              <a:rPr lang="pt-BR" sz="1600" spc="4" dirty="0">
                <a:latin typeface="Times New Roman"/>
                <a:cs typeface="Times New Roman"/>
              </a:rPr>
              <a:t>straté</a:t>
            </a:r>
            <a:r>
              <a:rPr lang="pt-BR" sz="1600" spc="-4" dirty="0">
                <a:latin typeface="Times New Roman"/>
                <a:cs typeface="Times New Roman"/>
              </a:rPr>
              <a:t>g</a:t>
            </a:r>
            <a:r>
              <a:rPr lang="pt-BR" sz="1600" spc="4" dirty="0">
                <a:latin typeface="Times New Roman"/>
                <a:cs typeface="Times New Roman"/>
              </a:rPr>
              <a:t>ia</a:t>
            </a:r>
            <a:r>
              <a:rPr lang="pt-BR" sz="1600" dirty="0">
                <a:latin typeface="Times New Roman"/>
                <a:cs typeface="Times New Roman"/>
              </a:rPr>
              <a:t>s</a:t>
            </a:r>
            <a:r>
              <a:rPr lang="pt-BR" sz="1600" spc="113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qu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4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deté</a:t>
            </a:r>
            <a:r>
              <a:rPr lang="pt-BR" sz="1600" dirty="0">
                <a:latin typeface="Times New Roman"/>
                <a:cs typeface="Times New Roman"/>
              </a:rPr>
              <a:t>m</a:t>
            </a:r>
            <a:r>
              <a:rPr lang="pt-BR" sz="1600" spc="74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qu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4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no</a:t>
            </a:r>
            <a:r>
              <a:rPr lang="pt-BR" sz="1600" spc="-4" dirty="0">
                <a:latin typeface="Times New Roman"/>
                <a:cs typeface="Times New Roman"/>
              </a:rPr>
              <a:t>v</a:t>
            </a:r>
            <a:r>
              <a:rPr lang="pt-BR" sz="1600" spc="4" dirty="0">
                <a:latin typeface="Times New Roman"/>
                <a:cs typeface="Times New Roman"/>
              </a:rPr>
              <a:t>a</a:t>
            </a:r>
            <a:r>
              <a:rPr lang="pt-BR" sz="1600" dirty="0">
                <a:latin typeface="Times New Roman"/>
                <a:cs typeface="Times New Roman"/>
              </a:rPr>
              <a:t>s</a:t>
            </a:r>
            <a:r>
              <a:rPr lang="pt-BR" sz="1600" spc="72" dirty="0">
                <a:latin typeface="Times New Roman"/>
                <a:cs typeface="Times New Roman"/>
              </a:rPr>
              <a:t> </a:t>
            </a:r>
            <a:r>
              <a:rPr lang="pt-BR" sz="1600" spc="-9" dirty="0">
                <a:latin typeface="Times New Roman"/>
                <a:cs typeface="Times New Roman"/>
              </a:rPr>
              <a:t>f</a:t>
            </a:r>
            <a:r>
              <a:rPr lang="pt-BR" sz="1600" spc="4" dirty="0">
                <a:latin typeface="Times New Roman"/>
                <a:cs typeface="Times New Roman"/>
              </a:rPr>
              <a:t>ir</a:t>
            </a:r>
            <a:r>
              <a:rPr lang="pt-BR" sz="1600" spc="-14" dirty="0">
                <a:latin typeface="Times New Roman"/>
                <a:cs typeface="Times New Roman"/>
              </a:rPr>
              <a:t>m</a:t>
            </a:r>
            <a:r>
              <a:rPr lang="pt-BR" sz="1600" spc="4" dirty="0">
                <a:latin typeface="Times New Roman"/>
                <a:cs typeface="Times New Roman"/>
              </a:rPr>
              <a:t>a</a:t>
            </a:r>
            <a:r>
              <a:rPr lang="pt-BR" sz="1600" dirty="0">
                <a:latin typeface="Times New Roman"/>
                <a:cs typeface="Times New Roman"/>
              </a:rPr>
              <a:t>s</a:t>
            </a:r>
            <a:r>
              <a:rPr lang="pt-BR" sz="1600" spc="95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entre</a:t>
            </a:r>
            <a:r>
              <a:rPr lang="pt-BR" sz="1600" dirty="0">
                <a:latin typeface="Times New Roman"/>
                <a:cs typeface="Times New Roman"/>
              </a:rPr>
              <a:t>m</a:t>
            </a:r>
            <a:r>
              <a:rPr lang="pt-BR" sz="1600" spc="74" dirty="0">
                <a:latin typeface="Times New Roman"/>
                <a:cs typeface="Times New Roman"/>
              </a:rPr>
              <a:t> </a:t>
            </a:r>
            <a:r>
              <a:rPr lang="pt-BR" sz="1600" spc="4" dirty="0">
                <a:latin typeface="Times New Roman"/>
                <a:cs typeface="Times New Roman"/>
              </a:rPr>
              <a:t>n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29" dirty="0">
                <a:latin typeface="Times New Roman"/>
                <a:cs typeface="Times New Roman"/>
              </a:rPr>
              <a:t> </a:t>
            </a:r>
            <a:r>
              <a:rPr lang="pt-BR" sz="1600" spc="-14" dirty="0">
                <a:latin typeface="Times New Roman"/>
                <a:cs typeface="Times New Roman"/>
              </a:rPr>
              <a:t>m</a:t>
            </a:r>
            <a:r>
              <a:rPr lang="pt-BR" sz="1600" spc="4" dirty="0">
                <a:latin typeface="Times New Roman"/>
                <a:cs typeface="Times New Roman"/>
              </a:rPr>
              <a:t>ercad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</a:p>
          <a:p>
            <a:pPr marL="260602">
              <a:lnSpc>
                <a:spcPct val="95825"/>
              </a:lnSpc>
              <a:spcBef>
                <a:spcPts val="1400"/>
              </a:spcBef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04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0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b="1" spc="0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b="1" spc="0" dirty="0">
                <a:solidFill>
                  <a:srgbClr val="0032CC"/>
                </a:solidFill>
                <a:latin typeface="Times New Roman"/>
                <a:cs typeface="Times New Roman"/>
              </a:rPr>
              <a:t>copo</a:t>
            </a:r>
            <a:r>
              <a:rPr lang="pt-BR" b="1" spc="4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b="1" spc="0" dirty="0">
                <a:solidFill>
                  <a:srgbClr val="0032CC"/>
                </a:solidFill>
                <a:latin typeface="Times New Roman"/>
                <a:cs typeface="Times New Roman"/>
              </a:rPr>
              <a:t>da</a:t>
            </a:r>
            <a:r>
              <a:rPr lang="pt-BR" b="1" spc="23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457200" y="1556792"/>
            <a:ext cx="6435860" cy="4760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248" marR="216182" algn="ctr">
              <a:lnSpc>
                <a:spcPct val="150000"/>
              </a:lnSpc>
              <a:spcBef>
                <a:spcPts val="365"/>
              </a:spcBef>
            </a:pP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Co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spc="23" dirty="0" smtClean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o 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co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po</a:t>
            </a:r>
            <a:r>
              <a:rPr spc="-4" dirty="0" smtClean="0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ta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spc="-4" dirty="0" smtClean="0">
                <a:solidFill>
                  <a:srgbClr val="004CBF"/>
                </a:solidFill>
                <a:latin typeface="Times New Roman"/>
                <a:cs typeface="Times New Roman"/>
              </a:rPr>
              <a:t>n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t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spc="46" dirty="0" smtClean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da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spc="17" dirty="0" smtClean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f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i</a:t>
            </a:r>
            <a:r>
              <a:rPr spc="-4" dirty="0" smtClean="0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spc="15" dirty="0" smtClean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in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f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luenci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endParaRPr dirty="0">
              <a:latin typeface="Times New Roman"/>
              <a:cs typeface="Times New Roman"/>
            </a:endParaRPr>
          </a:p>
          <a:p>
            <a:pPr marL="338326">
              <a:lnSpc>
                <a:spcPct val="150000"/>
              </a:lnSpc>
              <a:spcBef>
                <a:spcPts val="1298"/>
              </a:spcBef>
            </a:pP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u</a:t>
            </a:r>
            <a:r>
              <a:rPr spc="12" dirty="0" smtClean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de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spc="9" dirty="0" smtClean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spc="4" dirty="0" smtClean="0">
                <a:solidFill>
                  <a:srgbClr val="004CBF"/>
                </a:solidFill>
                <a:latin typeface="Times New Roman"/>
                <a:cs typeface="Times New Roman"/>
              </a:rPr>
              <a:t>penh</a:t>
            </a:r>
            <a:r>
              <a:rPr spc="-4" dirty="0" smtClean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spc="0" dirty="0" smtClean="0">
                <a:solidFill>
                  <a:srgbClr val="004CBF"/>
                </a:solidFill>
                <a:latin typeface="Times New Roman"/>
                <a:cs typeface="Times New Roman"/>
              </a:rPr>
              <a:t>?</a:t>
            </a:r>
            <a:endParaRPr dirty="0">
              <a:latin typeface="Times New Roman"/>
              <a:cs typeface="Times New Roman"/>
            </a:endParaRPr>
          </a:p>
          <a:p>
            <a:pPr marL="582166" marR="216930" indent="-146303">
              <a:lnSpc>
                <a:spcPct val="150000"/>
              </a:lnSpc>
              <a:spcBef>
                <a:spcPts val="235"/>
              </a:spcBef>
            </a:pP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)  </a:t>
            </a:r>
            <a:r>
              <a:rPr spc="11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Qu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is</a:t>
            </a:r>
            <a:r>
              <a:rPr spc="15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os</a:t>
            </a:r>
            <a:r>
              <a:rPr spc="18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efe</a:t>
            </a:r>
            <a:r>
              <a:rPr spc="0" dirty="0" smtClean="0">
                <a:latin typeface="Times New Roman"/>
                <a:cs typeface="Times New Roman"/>
              </a:rPr>
              <a:t>itos</a:t>
            </a:r>
            <a:r>
              <a:rPr spc="34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da</a:t>
            </a:r>
            <a:r>
              <a:rPr spc="14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c</a:t>
            </a:r>
            <a:r>
              <a:rPr spc="0" dirty="0" smtClean="0">
                <a:latin typeface="Times New Roman"/>
                <a:cs typeface="Times New Roman"/>
              </a:rPr>
              <a:t>onduta</a:t>
            </a:r>
            <a:r>
              <a:rPr spc="47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da</a:t>
            </a:r>
            <a:r>
              <a:rPr spc="14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f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3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sob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3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6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st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utu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a de</a:t>
            </a:r>
            <a:r>
              <a:rPr spc="4" dirty="0" smtClean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-4" dirty="0" smtClean="0">
                <a:latin typeface="Times New Roman"/>
                <a:cs typeface="Times New Roman"/>
              </a:rPr>
              <a:t>erca</a:t>
            </a:r>
            <a:r>
              <a:rPr spc="0" dirty="0" smtClean="0">
                <a:latin typeface="Times New Roman"/>
                <a:cs typeface="Times New Roman"/>
              </a:rPr>
              <a:t>do?</a:t>
            </a:r>
            <a:endParaRPr dirty="0">
              <a:latin typeface="Times New Roman"/>
              <a:cs typeface="Times New Roman"/>
            </a:endParaRPr>
          </a:p>
          <a:p>
            <a:pPr marL="557355" marR="576538" algn="ctr">
              <a:lnSpc>
                <a:spcPct val="150000"/>
              </a:lnSpc>
              <a:spcBef>
                <a:spcPts val="1155"/>
              </a:spcBef>
            </a:pP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-3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st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utu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5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do</a:t>
            </a:r>
            <a:r>
              <a:rPr spc="4" dirty="0" smtClean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-4" dirty="0" smtClean="0">
                <a:latin typeface="Times New Roman"/>
                <a:cs typeface="Times New Roman"/>
              </a:rPr>
              <a:t>erca</a:t>
            </a:r>
            <a:r>
              <a:rPr spc="0" dirty="0" smtClean="0">
                <a:latin typeface="Times New Roman"/>
                <a:cs typeface="Times New Roman"/>
              </a:rPr>
              <a:t>do</a:t>
            </a:r>
            <a:r>
              <a:rPr spc="66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6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nt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2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sua</a:t>
            </a:r>
            <a:r>
              <a:rPr spc="19" dirty="0" smtClean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c</a:t>
            </a:r>
            <a:r>
              <a:rPr spc="0" dirty="0" smtClean="0">
                <a:latin typeface="Times New Roman"/>
                <a:cs typeface="Times New Roman"/>
              </a:rPr>
              <a:t>ondut</a:t>
            </a:r>
            <a:r>
              <a:rPr spc="-5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?</a:t>
            </a:r>
            <a:endParaRPr dirty="0">
              <a:latin typeface="Times New Roman"/>
              <a:cs typeface="Times New Roman"/>
            </a:endParaRPr>
          </a:p>
          <a:p>
            <a:pPr marL="582166" marR="163448" indent="-146303">
              <a:lnSpc>
                <a:spcPct val="150000"/>
              </a:lnSpc>
              <a:spcBef>
                <a:spcPts val="1541"/>
              </a:spcBef>
            </a:pPr>
            <a:r>
              <a:rPr spc="0" dirty="0" smtClean="0">
                <a:latin typeface="MS PGothic"/>
                <a:cs typeface="MS PGothic"/>
              </a:rPr>
              <a:t>❧</a:t>
            </a:r>
            <a:r>
              <a:rPr spc="0" dirty="0" smtClean="0">
                <a:latin typeface="Times New Roman"/>
                <a:cs typeface="Times New Roman"/>
              </a:rPr>
              <a:t>  </a:t>
            </a:r>
            <a:r>
              <a:rPr spc="134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Est</a:t>
            </a:r>
            <a:r>
              <a:rPr spc="-4" dirty="0" smtClean="0">
                <a:latin typeface="Times New Roman"/>
                <a:cs typeface="Times New Roman"/>
              </a:rPr>
              <a:t>ra</a:t>
            </a:r>
            <a:r>
              <a:rPr spc="0" dirty="0" smtClean="0">
                <a:latin typeface="Times New Roman"/>
                <a:cs typeface="Times New Roman"/>
              </a:rPr>
              <a:t>t</a:t>
            </a:r>
            <a:r>
              <a:rPr spc="-4" dirty="0" smtClean="0">
                <a:latin typeface="Times New Roman"/>
                <a:cs typeface="Times New Roman"/>
              </a:rPr>
              <a:t>é</a:t>
            </a:r>
            <a:r>
              <a:rPr spc="0" dirty="0" smtClean="0">
                <a:latin typeface="Times New Roman"/>
                <a:cs typeface="Times New Roman"/>
              </a:rPr>
              <a:t>gi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5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p</a:t>
            </a:r>
            <a:r>
              <a:rPr spc="-4" dirty="0" smtClean="0">
                <a:latin typeface="Times New Roman"/>
                <a:cs typeface="Times New Roman"/>
              </a:rPr>
              <a:t>ar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25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xpu</a:t>
            </a:r>
            <a:r>
              <a:rPr spc="-9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r</a:t>
            </a:r>
            <a:r>
              <a:rPr spc="65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17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f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3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6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c</a:t>
            </a:r>
            <a:r>
              <a:rPr spc="0" dirty="0" smtClean="0">
                <a:latin typeface="Times New Roman"/>
                <a:cs typeface="Times New Roman"/>
              </a:rPr>
              <a:t>ons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guir</a:t>
            </a:r>
            <a:r>
              <a:rPr spc="48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posi</a:t>
            </a:r>
            <a:r>
              <a:rPr spc="-5" dirty="0" smtClean="0">
                <a:latin typeface="Times New Roman"/>
                <a:cs typeface="Times New Roman"/>
              </a:rPr>
              <a:t>ca</a:t>
            </a:r>
            <a:r>
              <a:rPr spc="0" dirty="0" smtClean="0">
                <a:latin typeface="Times New Roman"/>
                <a:cs typeface="Times New Roman"/>
              </a:rPr>
              <a:t>o de</a:t>
            </a:r>
            <a:r>
              <a:rPr spc="4" dirty="0" smtClean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onopo</a:t>
            </a:r>
            <a:r>
              <a:rPr spc="-9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io</a:t>
            </a:r>
            <a:endParaRPr dirty="0">
              <a:latin typeface="Times New Roman"/>
              <a:cs typeface="Times New Roman"/>
            </a:endParaRPr>
          </a:p>
          <a:p>
            <a:pPr marL="415029" marR="374203" algn="ctr">
              <a:lnSpc>
                <a:spcPct val="150000"/>
              </a:lnSpc>
              <a:spcBef>
                <a:spcPts val="35"/>
              </a:spcBef>
            </a:pPr>
            <a:r>
              <a:rPr spc="0" dirty="0" smtClean="0">
                <a:latin typeface="MS PGothic"/>
                <a:cs typeface="MS PGothic"/>
              </a:rPr>
              <a:t>❧</a:t>
            </a:r>
            <a:r>
              <a:rPr spc="0" dirty="0" smtClean="0">
                <a:latin typeface="Times New Roman"/>
                <a:cs typeface="Times New Roman"/>
              </a:rPr>
              <a:t>  </a:t>
            </a:r>
            <a:r>
              <a:rPr spc="134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Est</a:t>
            </a:r>
            <a:r>
              <a:rPr spc="-4" dirty="0" smtClean="0">
                <a:latin typeface="Times New Roman"/>
                <a:cs typeface="Times New Roman"/>
              </a:rPr>
              <a:t>ra</a:t>
            </a:r>
            <a:r>
              <a:rPr spc="0" dirty="0" smtClean="0">
                <a:latin typeface="Times New Roman"/>
                <a:cs typeface="Times New Roman"/>
              </a:rPr>
              <a:t>t</a:t>
            </a:r>
            <a:r>
              <a:rPr spc="-4" dirty="0" smtClean="0">
                <a:latin typeface="Times New Roman"/>
                <a:cs typeface="Times New Roman"/>
              </a:rPr>
              <a:t>é</a:t>
            </a:r>
            <a:r>
              <a:rPr spc="0" dirty="0" smtClean="0">
                <a:latin typeface="Times New Roman"/>
                <a:cs typeface="Times New Roman"/>
              </a:rPr>
              <a:t>gi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5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p</a:t>
            </a:r>
            <a:r>
              <a:rPr spc="-4" dirty="0" smtClean="0">
                <a:latin typeface="Times New Roman"/>
                <a:cs typeface="Times New Roman"/>
              </a:rPr>
              <a:t>ar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25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p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dir</a:t>
            </a:r>
            <a:r>
              <a:rPr spc="46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que</a:t>
            </a:r>
            <a:r>
              <a:rPr spc="11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no</a:t>
            </a:r>
            <a:r>
              <a:rPr spc="-9" dirty="0" smtClean="0">
                <a:latin typeface="Times New Roman"/>
                <a:cs typeface="Times New Roman"/>
              </a:rPr>
              <a:t>v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54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f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m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3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nt</a:t>
            </a:r>
            <a:r>
              <a:rPr spc="-4" dirty="0" smtClean="0">
                <a:latin typeface="Times New Roman"/>
                <a:cs typeface="Times New Roman"/>
              </a:rPr>
              <a:t>re</a:t>
            </a:r>
            <a:r>
              <a:rPr spc="0" dirty="0" smtClean="0">
                <a:latin typeface="Times New Roman"/>
                <a:cs typeface="Times New Roman"/>
              </a:rPr>
              <a:t>m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42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95095" marR="697204" algn="ctr">
              <a:lnSpc>
                <a:spcPct val="95825"/>
              </a:lnSpc>
            </a:pP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n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t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eceden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t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es</a:t>
            </a:r>
            <a:r>
              <a:rPr lang="pt-BR" sz="4800" b="1" spc="80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da</a:t>
            </a:r>
            <a:r>
              <a:rPr lang="pt-BR" sz="4800" b="1" spc="23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endParaRPr lang="pt-BR" sz="4800" dirty="0">
              <a:latin typeface="Times New Roman"/>
              <a:cs typeface="Times New Roman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011">
              <a:lnSpc>
                <a:spcPct val="200000"/>
              </a:lnSpc>
              <a:spcBef>
                <a:spcPts val="114"/>
              </a:spcBef>
            </a:pPr>
            <a:r>
              <a:rPr lang="pt-BR" sz="1800" dirty="0">
                <a:latin typeface="Times New Roman"/>
                <a:cs typeface="Times New Roman"/>
              </a:rPr>
              <a:t>críticas</a:t>
            </a:r>
            <a:r>
              <a:rPr lang="pt-BR" sz="1800" spc="108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28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teoria</a:t>
            </a:r>
            <a:r>
              <a:rPr lang="pt-BR" sz="1800" spc="77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da</a:t>
            </a:r>
            <a:r>
              <a:rPr lang="pt-BR" sz="1800" spc="34" dirty="0">
                <a:latin typeface="Times New Roman"/>
                <a:cs typeface="Times New Roman"/>
              </a:rPr>
              <a:t> </a:t>
            </a:r>
            <a:r>
              <a:rPr lang="pt-BR" sz="1800" spc="-9" dirty="0">
                <a:latin typeface="Times New Roman"/>
                <a:cs typeface="Times New Roman"/>
              </a:rPr>
              <a:t>f</a:t>
            </a:r>
            <a:r>
              <a:rPr lang="pt-BR" sz="1800" dirty="0">
                <a:latin typeface="Times New Roman"/>
                <a:cs typeface="Times New Roman"/>
              </a:rPr>
              <a:t>ir</a:t>
            </a:r>
            <a:r>
              <a:rPr lang="pt-BR" sz="1800" spc="-9" dirty="0">
                <a:latin typeface="Times New Roman"/>
                <a:cs typeface="Times New Roman"/>
              </a:rPr>
              <a:t>m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</a:p>
          <a:p>
            <a:pPr marL="205739" marR="117192" indent="-109727">
              <a:lnSpc>
                <a:spcPct val="200000"/>
              </a:lnSpc>
              <a:spcBef>
                <a:spcPts val="409"/>
              </a:spcBef>
            </a:pPr>
            <a:r>
              <a:rPr lang="pt-BR" sz="1800" dirty="0">
                <a:latin typeface="Symbol"/>
                <a:cs typeface="Symbol"/>
              </a:rPr>
              <a:t></a:t>
            </a:r>
            <a:r>
              <a:rPr lang="pt-BR" sz="1800" spc="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busca</a:t>
            </a:r>
            <a:r>
              <a:rPr lang="pt-BR" sz="1800" spc="-9" dirty="0">
                <a:latin typeface="Times New Roman"/>
                <a:cs typeface="Times New Roman"/>
              </a:rPr>
              <a:t>v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-9" dirty="0">
                <a:latin typeface="Times New Roman"/>
                <a:cs typeface="Times New Roman"/>
              </a:rPr>
              <a:t>-</a:t>
            </a:r>
            <a:r>
              <a:rPr lang="pt-BR" sz="1800" dirty="0">
                <a:latin typeface="Times New Roman"/>
                <a:cs typeface="Times New Roman"/>
              </a:rPr>
              <a:t>se</a:t>
            </a:r>
            <a:r>
              <a:rPr lang="pt-BR" sz="1800" spc="15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u</a:t>
            </a:r>
            <a:r>
              <a:rPr lang="pt-BR" sz="1800" spc="-9" dirty="0">
                <a:latin typeface="Times New Roman"/>
                <a:cs typeface="Times New Roman"/>
              </a:rPr>
              <a:t>m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6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teoria</a:t>
            </a:r>
            <a:r>
              <a:rPr lang="pt-BR" sz="1800" spc="87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</a:t>
            </a:r>
            <a:r>
              <a:rPr lang="pt-BR" sz="1800" spc="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</a:t>
            </a:r>
            <a:r>
              <a:rPr lang="pt-BR" sz="1800" spc="-9" dirty="0">
                <a:latin typeface="Times New Roman"/>
                <a:cs typeface="Times New Roman"/>
              </a:rPr>
              <a:t>x</a:t>
            </a:r>
            <a:r>
              <a:rPr lang="pt-BR" sz="1800" dirty="0">
                <a:latin typeface="Times New Roman"/>
                <a:cs typeface="Times New Roman"/>
              </a:rPr>
              <a:t>plicasse</a:t>
            </a:r>
            <a:r>
              <a:rPr lang="pt-BR" sz="1800" spc="147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as </a:t>
            </a:r>
            <a:r>
              <a:rPr lang="pt-BR" sz="1800" dirty="0" smtClean="0">
                <a:latin typeface="Times New Roman"/>
                <a:cs typeface="Times New Roman"/>
              </a:rPr>
              <a:t>circunstâncias</a:t>
            </a:r>
            <a:r>
              <a:rPr lang="pt-BR" sz="1800" spc="171" dirty="0" smtClean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reinantes</a:t>
            </a:r>
            <a:r>
              <a:rPr lang="pt-BR" sz="1800" spc="102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nas</a:t>
            </a:r>
            <a:r>
              <a:rPr lang="pt-BR" sz="1800" spc="42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pri</a:t>
            </a:r>
            <a:r>
              <a:rPr lang="pt-BR" sz="1800" spc="-9" dirty="0">
                <a:latin typeface="Times New Roman"/>
                <a:cs typeface="Times New Roman"/>
              </a:rPr>
              <a:t>m</a:t>
            </a:r>
            <a:r>
              <a:rPr lang="pt-BR" sz="1800" dirty="0">
                <a:latin typeface="Times New Roman"/>
                <a:cs typeface="Times New Roman"/>
              </a:rPr>
              <a:t>eiras</a:t>
            </a:r>
            <a:r>
              <a:rPr lang="pt-BR" sz="1800" spc="129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décadas </a:t>
            </a:r>
            <a:r>
              <a:rPr lang="pt-BR" sz="1800" dirty="0" smtClean="0">
                <a:latin typeface="Times New Roman"/>
                <a:cs typeface="Times New Roman"/>
              </a:rPr>
              <a:t> do</a:t>
            </a:r>
            <a:r>
              <a:rPr lang="pt-BR" sz="1800" spc="20" dirty="0" smtClean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século,</a:t>
            </a:r>
            <a:r>
              <a:rPr lang="pt-BR" sz="1800" spc="87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especial</a:t>
            </a:r>
            <a:r>
              <a:rPr lang="pt-BR" sz="1800" spc="-9" dirty="0">
                <a:latin typeface="Times New Roman"/>
                <a:cs typeface="Times New Roman"/>
              </a:rPr>
              <a:t>m</a:t>
            </a:r>
            <a:r>
              <a:rPr lang="pt-BR" sz="1800" dirty="0">
                <a:latin typeface="Times New Roman"/>
                <a:cs typeface="Times New Roman"/>
              </a:rPr>
              <a:t>ente</a:t>
            </a:r>
            <a:r>
              <a:rPr lang="pt-BR" sz="1800" spc="187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nos</a:t>
            </a:r>
            <a:r>
              <a:rPr lang="pt-BR" sz="1800" spc="4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USA:</a:t>
            </a:r>
          </a:p>
          <a:p>
            <a:pPr marL="472439">
              <a:lnSpc>
                <a:spcPct val="200000"/>
              </a:lnSpc>
              <a:spcBef>
                <a:spcPts val="437"/>
              </a:spcBef>
            </a:pPr>
            <a:r>
              <a:rPr lang="pt-BR" sz="1800" spc="-9" dirty="0">
                <a:latin typeface="Times New Roman"/>
                <a:cs typeface="Times New Roman"/>
              </a:rPr>
              <a:t>g</a:t>
            </a:r>
            <a:r>
              <a:rPr lang="pt-BR" sz="1800" spc="4" dirty="0">
                <a:latin typeface="Times New Roman"/>
                <a:cs typeface="Times New Roman"/>
              </a:rPr>
              <a:t>r</a:t>
            </a:r>
            <a:r>
              <a:rPr lang="pt-BR" sz="1800" dirty="0">
                <a:latin typeface="Times New Roman"/>
                <a:cs typeface="Times New Roman"/>
              </a:rPr>
              <a:t>and</a:t>
            </a:r>
            <a:r>
              <a:rPr lang="pt-BR" sz="1800" spc="-9" dirty="0">
                <a:latin typeface="Times New Roman"/>
                <a:cs typeface="Times New Roman"/>
              </a:rPr>
              <a:t>e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125" dirty="0">
                <a:latin typeface="Times New Roman"/>
                <a:cs typeface="Times New Roman"/>
              </a:rPr>
              <a:t> </a:t>
            </a:r>
            <a:r>
              <a:rPr lang="pt-BR" sz="1800" dirty="0" smtClean="0">
                <a:latin typeface="Times New Roman"/>
                <a:cs typeface="Times New Roman"/>
              </a:rPr>
              <a:t>corporações</a:t>
            </a:r>
            <a:r>
              <a:rPr lang="pt-BR" sz="1800" spc="204" dirty="0" smtClean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i</a:t>
            </a:r>
            <a:r>
              <a:rPr lang="pt-BR" sz="1800" dirty="0">
                <a:latin typeface="Times New Roman"/>
                <a:cs typeface="Times New Roman"/>
              </a:rPr>
              <a:t>ndu</a:t>
            </a:r>
            <a:r>
              <a:rPr lang="pt-BR" sz="1800" spc="4" dirty="0">
                <a:latin typeface="Times New Roman"/>
                <a:cs typeface="Times New Roman"/>
              </a:rPr>
              <a:t>stri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4" dirty="0">
                <a:latin typeface="Times New Roman"/>
                <a:cs typeface="Times New Roman"/>
              </a:rPr>
              <a:t>i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</a:p>
          <a:p>
            <a:pPr marL="460247" marR="211724" indent="12191">
              <a:lnSpc>
                <a:spcPct val="200000"/>
              </a:lnSpc>
              <a:spcBef>
                <a:spcPts val="414"/>
              </a:spcBef>
            </a:pPr>
            <a:r>
              <a:rPr lang="pt-BR" sz="1800" dirty="0" smtClean="0">
                <a:latin typeface="Times New Roman"/>
                <a:cs typeface="Times New Roman"/>
              </a:rPr>
              <a:t>preocupações </a:t>
            </a:r>
            <a:r>
              <a:rPr lang="pt-BR" sz="1800" spc="2" dirty="0" smtClean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46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</a:t>
            </a:r>
            <a:r>
              <a:rPr lang="pt-BR" sz="1800" spc="-9" dirty="0">
                <a:latin typeface="Times New Roman"/>
                <a:cs typeface="Times New Roman"/>
              </a:rPr>
              <a:t>o</a:t>
            </a:r>
            <a:r>
              <a:rPr lang="pt-BR" sz="1800" spc="4" dirty="0">
                <a:latin typeface="Times New Roman"/>
                <a:cs typeface="Times New Roman"/>
              </a:rPr>
              <a:t>líti</a:t>
            </a:r>
            <a:r>
              <a:rPr lang="pt-BR" sz="1800" dirty="0">
                <a:latin typeface="Times New Roman"/>
                <a:cs typeface="Times New Roman"/>
              </a:rPr>
              <a:t>ca</a:t>
            </a:r>
            <a:r>
              <a:rPr lang="pt-BR" sz="1800" spc="96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</a:t>
            </a:r>
            <a:r>
              <a:rPr lang="pt-BR" sz="1800" spc="-9" dirty="0">
                <a:latin typeface="Times New Roman"/>
                <a:cs typeface="Times New Roman"/>
              </a:rPr>
              <a:t>o</a:t>
            </a:r>
            <a:r>
              <a:rPr lang="pt-BR" sz="1800" dirty="0">
                <a:latin typeface="Times New Roman"/>
                <a:cs typeface="Times New Roman"/>
              </a:rPr>
              <a:t>m</a:t>
            </a:r>
            <a:r>
              <a:rPr lang="pt-BR" sz="1800" spc="93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20" dirty="0">
                <a:latin typeface="Times New Roman"/>
                <a:cs typeface="Times New Roman"/>
              </a:rPr>
              <a:t> </a:t>
            </a:r>
            <a:r>
              <a:rPr lang="pt-BR" sz="1800" i="1" dirty="0">
                <a:latin typeface="Times New Roman"/>
                <a:cs typeface="Times New Roman"/>
              </a:rPr>
              <a:t>concen</a:t>
            </a:r>
            <a:r>
              <a:rPr lang="pt-BR" sz="1800" i="1" spc="4" dirty="0">
                <a:latin typeface="Times New Roman"/>
                <a:cs typeface="Times New Roman"/>
              </a:rPr>
              <a:t>tr</a:t>
            </a:r>
            <a:r>
              <a:rPr lang="pt-BR" sz="1800" i="1" dirty="0">
                <a:latin typeface="Times New Roman"/>
                <a:cs typeface="Times New Roman"/>
              </a:rPr>
              <a:t>ação</a:t>
            </a:r>
            <a:r>
              <a:rPr lang="pt-BR" sz="1800" i="1" spc="189" dirty="0">
                <a:latin typeface="Times New Roman"/>
                <a:cs typeface="Times New Roman"/>
              </a:rPr>
              <a:t> </a:t>
            </a:r>
            <a:r>
              <a:rPr lang="pt-BR" sz="1800" i="1" dirty="0">
                <a:latin typeface="Times New Roman"/>
                <a:cs typeface="Times New Roman"/>
              </a:rPr>
              <a:t>de </a:t>
            </a:r>
            <a:endParaRPr lang="pt-BR" sz="1800" dirty="0">
              <a:latin typeface="Times New Roman"/>
              <a:cs typeface="Times New Roman"/>
            </a:endParaRPr>
          </a:p>
          <a:p>
            <a:pPr marL="460247" marR="211724">
              <a:lnSpc>
                <a:spcPct val="200000"/>
              </a:lnSpc>
              <a:spcBef>
                <a:spcPts val="199"/>
              </a:spcBef>
            </a:pPr>
            <a:r>
              <a:rPr lang="pt-BR" sz="1800" i="1" spc="-5" dirty="0">
                <a:latin typeface="Times New Roman"/>
                <a:cs typeface="Times New Roman"/>
              </a:rPr>
              <a:t>m</a:t>
            </a:r>
            <a:r>
              <a:rPr lang="pt-BR" sz="1800" i="1" dirty="0">
                <a:latin typeface="Times New Roman"/>
                <a:cs typeface="Times New Roman"/>
              </a:rPr>
              <a:t>e</a:t>
            </a:r>
            <a:r>
              <a:rPr lang="pt-BR" sz="1800" i="1" spc="5" dirty="0">
                <a:latin typeface="Times New Roman"/>
                <a:cs typeface="Times New Roman"/>
              </a:rPr>
              <a:t>r</a:t>
            </a:r>
            <a:r>
              <a:rPr lang="pt-BR" sz="1800" i="1" dirty="0">
                <a:latin typeface="Times New Roman"/>
                <a:cs typeface="Times New Roman"/>
              </a:rPr>
              <a:t>cados</a:t>
            </a:r>
            <a:endParaRPr lang="pt-BR" sz="1800" dirty="0">
              <a:latin typeface="Times New Roman"/>
              <a:cs typeface="Times New Roman"/>
            </a:endParaRPr>
          </a:p>
          <a:p>
            <a:pPr marL="551687">
              <a:lnSpc>
                <a:spcPct val="200000"/>
              </a:lnSpc>
              <a:spcBef>
                <a:spcPts val="393"/>
              </a:spcBef>
            </a:pPr>
            <a:r>
              <a:rPr lang="pt-BR" sz="1800" dirty="0">
                <a:latin typeface="Symbol"/>
                <a:cs typeface="Symbol"/>
              </a:rPr>
              <a:t></a:t>
            </a:r>
            <a:r>
              <a:rPr lang="pt-BR" sz="1800" dirty="0">
                <a:latin typeface="Times New Roman"/>
                <a:cs typeface="Times New Roman"/>
              </a:rPr>
              <a:t> </a:t>
            </a:r>
            <a:r>
              <a:rPr lang="pt-BR" sz="1800" spc="14" dirty="0">
                <a:latin typeface="Times New Roman"/>
                <a:cs typeface="Times New Roman"/>
              </a:rPr>
              <a:t> </a:t>
            </a:r>
            <a:r>
              <a:rPr lang="pt-BR" sz="1800" i="1" dirty="0">
                <a:latin typeface="Times New Roman"/>
                <a:cs typeface="Times New Roman"/>
              </a:rPr>
              <a:t>r</a:t>
            </a:r>
            <a:r>
              <a:rPr lang="pt-BR" sz="1800" i="1" spc="4" dirty="0">
                <a:latin typeface="Times New Roman"/>
                <a:cs typeface="Times New Roman"/>
              </a:rPr>
              <a:t>egu</a:t>
            </a:r>
            <a:r>
              <a:rPr lang="pt-BR" sz="1800" i="1" dirty="0">
                <a:latin typeface="Times New Roman"/>
                <a:cs typeface="Times New Roman"/>
              </a:rPr>
              <a:t>l</a:t>
            </a:r>
            <a:r>
              <a:rPr lang="pt-BR" sz="1800" i="1" spc="4" dirty="0">
                <a:latin typeface="Times New Roman"/>
                <a:cs typeface="Times New Roman"/>
              </a:rPr>
              <a:t>a</a:t>
            </a:r>
            <a:r>
              <a:rPr lang="pt-BR" sz="1800" i="1" dirty="0">
                <a:latin typeface="Times New Roman"/>
                <a:cs typeface="Times New Roman"/>
              </a:rPr>
              <a:t>m</a:t>
            </a:r>
            <a:r>
              <a:rPr lang="pt-BR" sz="1800" i="1" spc="4" dirty="0">
                <a:latin typeface="Times New Roman"/>
                <a:cs typeface="Times New Roman"/>
              </a:rPr>
              <a:t>en</a:t>
            </a:r>
            <a:r>
              <a:rPr lang="pt-BR" sz="1800" i="1" dirty="0">
                <a:latin typeface="Times New Roman"/>
                <a:cs typeface="Times New Roman"/>
              </a:rPr>
              <a:t>t</a:t>
            </a:r>
            <a:r>
              <a:rPr lang="pt-BR" sz="1800" i="1" spc="4" dirty="0">
                <a:latin typeface="Times New Roman"/>
                <a:cs typeface="Times New Roman"/>
              </a:rPr>
              <a:t>açã</a:t>
            </a:r>
            <a:r>
              <a:rPr lang="pt-BR" sz="1800" i="1" dirty="0">
                <a:latin typeface="Times New Roman"/>
                <a:cs typeface="Times New Roman"/>
              </a:rPr>
              <a:t>o</a:t>
            </a:r>
            <a:r>
              <a:rPr lang="pt-BR" sz="1800" i="1" spc="155" dirty="0">
                <a:latin typeface="Times New Roman"/>
                <a:cs typeface="Times New Roman"/>
              </a:rPr>
              <a:t> </a:t>
            </a:r>
            <a:r>
              <a:rPr lang="pt-BR" sz="1800" i="1" spc="4" dirty="0">
                <a:latin typeface="Times New Roman"/>
                <a:cs typeface="Times New Roman"/>
              </a:rPr>
              <a:t>d</a:t>
            </a:r>
            <a:r>
              <a:rPr lang="pt-BR" sz="1800" i="1" dirty="0">
                <a:latin typeface="Times New Roman"/>
                <a:cs typeface="Times New Roman"/>
              </a:rPr>
              <a:t>e</a:t>
            </a:r>
            <a:r>
              <a:rPr lang="pt-BR" sz="1800" i="1" spc="-17" dirty="0">
                <a:latin typeface="Times New Roman"/>
                <a:cs typeface="Times New Roman"/>
              </a:rPr>
              <a:t> </a:t>
            </a:r>
            <a:r>
              <a:rPr lang="pt-BR" sz="1800" i="1" dirty="0">
                <a:latin typeface="Times New Roman"/>
                <a:cs typeface="Times New Roman"/>
              </a:rPr>
              <a:t>m</a:t>
            </a:r>
            <a:r>
              <a:rPr lang="pt-BR" sz="1800" i="1" spc="4" dirty="0">
                <a:latin typeface="Times New Roman"/>
                <a:cs typeface="Times New Roman"/>
              </a:rPr>
              <a:t>onopó</a:t>
            </a:r>
            <a:r>
              <a:rPr lang="pt-BR" sz="1800" i="1" dirty="0">
                <a:latin typeface="Times New Roman"/>
                <a:cs typeface="Times New Roman"/>
              </a:rPr>
              <a:t>li</a:t>
            </a:r>
            <a:r>
              <a:rPr lang="pt-BR" sz="1800" i="1" spc="4" dirty="0">
                <a:latin typeface="Times New Roman"/>
                <a:cs typeface="Times New Roman"/>
              </a:rPr>
              <a:t>o</a:t>
            </a:r>
            <a:r>
              <a:rPr lang="pt-BR" sz="1800" i="1" dirty="0">
                <a:latin typeface="Times New Roman"/>
                <a:cs typeface="Times New Roman"/>
              </a:rPr>
              <a:t>s</a:t>
            </a:r>
            <a:r>
              <a:rPr lang="pt-BR" sz="1800" i="1" spc="81" dirty="0">
                <a:latin typeface="Times New Roman"/>
                <a:cs typeface="Times New Roman"/>
              </a:rPr>
              <a:t> </a:t>
            </a:r>
            <a:r>
              <a:rPr lang="pt-BR" sz="1800" i="1" spc="4" dirty="0">
                <a:latin typeface="Times New Roman"/>
                <a:cs typeface="Times New Roman"/>
              </a:rPr>
              <a:t>na</a:t>
            </a:r>
            <a:r>
              <a:rPr lang="pt-BR" sz="1800" i="1" dirty="0">
                <a:latin typeface="Times New Roman"/>
                <a:cs typeface="Times New Roman"/>
              </a:rPr>
              <a:t>t</a:t>
            </a:r>
            <a:r>
              <a:rPr lang="pt-BR" sz="1800" i="1" spc="4" dirty="0">
                <a:latin typeface="Times New Roman"/>
                <a:cs typeface="Times New Roman"/>
              </a:rPr>
              <a:t>u</a:t>
            </a:r>
            <a:r>
              <a:rPr lang="pt-BR" sz="1800" i="1" dirty="0">
                <a:latin typeface="Times New Roman"/>
                <a:cs typeface="Times New Roman"/>
              </a:rPr>
              <a:t>r</a:t>
            </a:r>
            <a:r>
              <a:rPr lang="pt-BR" sz="1800" i="1" spc="4" dirty="0">
                <a:latin typeface="Times New Roman"/>
                <a:cs typeface="Times New Roman"/>
              </a:rPr>
              <a:t>a</a:t>
            </a:r>
            <a:r>
              <a:rPr lang="pt-BR" sz="1800" i="1" dirty="0">
                <a:latin typeface="Times New Roman"/>
                <a:cs typeface="Times New Roman"/>
              </a:rPr>
              <a:t>is</a:t>
            </a:r>
            <a:endParaRPr lang="pt-BR" sz="1800" dirty="0">
              <a:latin typeface="Times New Roman"/>
              <a:cs typeface="Times New Roman"/>
            </a:endParaRPr>
          </a:p>
          <a:p>
            <a:pPr marL="533399">
              <a:lnSpc>
                <a:spcPct val="200000"/>
              </a:lnSpc>
              <a:spcBef>
                <a:spcPts val="365"/>
              </a:spcBef>
            </a:pPr>
            <a:r>
              <a:rPr lang="pt-BR" sz="1800" dirty="0">
                <a:latin typeface="Symbol"/>
                <a:cs typeface="Symbol"/>
              </a:rPr>
              <a:t></a:t>
            </a:r>
            <a:r>
              <a:rPr lang="pt-BR" sz="1800" spc="44" dirty="0">
                <a:latin typeface="Times New Roman"/>
                <a:cs typeface="Times New Roman"/>
              </a:rPr>
              <a:t> </a:t>
            </a:r>
            <a:r>
              <a:rPr lang="pt-BR" sz="1800" i="1" spc="4" dirty="0">
                <a:latin typeface="Times New Roman"/>
                <a:cs typeface="Times New Roman"/>
              </a:rPr>
              <a:t>con</a:t>
            </a:r>
            <a:r>
              <a:rPr lang="pt-BR" sz="1800" i="1" dirty="0">
                <a:latin typeface="Times New Roman"/>
                <a:cs typeface="Times New Roman"/>
              </a:rPr>
              <a:t>s</a:t>
            </a:r>
            <a:r>
              <a:rPr lang="pt-BR" sz="1800" i="1" spc="4" dirty="0">
                <a:latin typeface="Times New Roman"/>
                <a:cs typeface="Times New Roman"/>
              </a:rPr>
              <a:t>o</a:t>
            </a:r>
            <a:r>
              <a:rPr lang="pt-BR" sz="1800" i="1" dirty="0">
                <a:latin typeface="Times New Roman"/>
                <a:cs typeface="Times New Roman"/>
              </a:rPr>
              <a:t>li</a:t>
            </a:r>
            <a:r>
              <a:rPr lang="pt-BR" sz="1800" i="1" spc="4" dirty="0">
                <a:latin typeface="Times New Roman"/>
                <a:cs typeface="Times New Roman"/>
              </a:rPr>
              <a:t>daçã</a:t>
            </a:r>
            <a:r>
              <a:rPr lang="pt-BR" sz="1800" i="1" dirty="0">
                <a:latin typeface="Times New Roman"/>
                <a:cs typeface="Times New Roman"/>
              </a:rPr>
              <a:t>o</a:t>
            </a:r>
            <a:r>
              <a:rPr lang="pt-BR" sz="1800" i="1" spc="87" dirty="0">
                <a:latin typeface="Times New Roman"/>
                <a:cs typeface="Times New Roman"/>
              </a:rPr>
              <a:t> </a:t>
            </a:r>
            <a:r>
              <a:rPr lang="pt-BR" sz="1800" i="1" spc="4" dirty="0">
                <a:latin typeface="Times New Roman"/>
                <a:cs typeface="Times New Roman"/>
              </a:rPr>
              <a:t>da</a:t>
            </a:r>
            <a:r>
              <a:rPr lang="pt-BR" sz="1800" i="1" dirty="0">
                <a:latin typeface="Times New Roman"/>
                <a:cs typeface="Times New Roman"/>
              </a:rPr>
              <a:t>s</a:t>
            </a:r>
            <a:r>
              <a:rPr lang="pt-BR" sz="1800" i="1" spc="28" dirty="0">
                <a:latin typeface="Times New Roman"/>
                <a:cs typeface="Times New Roman"/>
              </a:rPr>
              <a:t> </a:t>
            </a:r>
            <a:r>
              <a:rPr lang="pt-BR" sz="1800" i="1" spc="4" dirty="0">
                <a:latin typeface="Times New Roman"/>
                <a:cs typeface="Times New Roman"/>
              </a:rPr>
              <a:t>po</a:t>
            </a:r>
            <a:r>
              <a:rPr lang="pt-BR" sz="1800" i="1" dirty="0">
                <a:latin typeface="Times New Roman"/>
                <a:cs typeface="Times New Roman"/>
              </a:rPr>
              <a:t>líti</a:t>
            </a:r>
            <a:r>
              <a:rPr lang="pt-BR" sz="1800" i="1" spc="4" dirty="0">
                <a:latin typeface="Times New Roman"/>
                <a:cs typeface="Times New Roman"/>
              </a:rPr>
              <a:t>ca</a:t>
            </a:r>
            <a:r>
              <a:rPr lang="pt-BR" sz="1800" i="1" dirty="0">
                <a:latin typeface="Times New Roman"/>
                <a:cs typeface="Times New Roman"/>
              </a:rPr>
              <a:t>s</a:t>
            </a:r>
            <a:r>
              <a:rPr lang="pt-BR" sz="1800" i="1" spc="77" dirty="0">
                <a:latin typeface="Times New Roman"/>
                <a:cs typeface="Times New Roman"/>
              </a:rPr>
              <a:t> </a:t>
            </a:r>
            <a:r>
              <a:rPr lang="pt-BR" sz="1800" i="1" spc="4" dirty="0">
                <a:latin typeface="Times New Roman"/>
                <a:cs typeface="Times New Roman"/>
              </a:rPr>
              <a:t>an</a:t>
            </a:r>
            <a:r>
              <a:rPr lang="pt-BR" sz="1800" i="1" dirty="0">
                <a:latin typeface="Times New Roman"/>
                <a:cs typeface="Times New Roman"/>
              </a:rPr>
              <a:t>titr</a:t>
            </a:r>
            <a:r>
              <a:rPr lang="pt-BR" sz="1800" i="1" spc="4" dirty="0">
                <a:latin typeface="Times New Roman"/>
                <a:cs typeface="Times New Roman"/>
              </a:rPr>
              <a:t>u</a:t>
            </a:r>
            <a:r>
              <a:rPr lang="pt-BR" sz="1800" i="1" dirty="0">
                <a:latin typeface="Times New Roman"/>
                <a:cs typeface="Times New Roman"/>
              </a:rPr>
              <a:t>ste</a:t>
            </a:r>
            <a:endParaRPr lang="pt-BR" sz="1800" dirty="0">
              <a:latin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73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object 7"/>
          <p:cNvSpPr txBox="1"/>
          <p:nvPr/>
        </p:nvSpPr>
        <p:spPr>
          <a:xfrm>
            <a:off x="827584" y="0"/>
            <a:ext cx="7272808" cy="6264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"/>
              </a:spcBef>
            </a:pPr>
            <a:endParaRPr sz="750" dirty="0"/>
          </a:p>
          <a:p>
            <a:pPr marL="1149500" marR="1057610" algn="ctr">
              <a:lnSpc>
                <a:spcPct val="200000"/>
              </a:lnSpc>
            </a:pPr>
            <a:r>
              <a:rPr sz="36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sz="36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or</a:t>
            </a:r>
            <a:r>
              <a:rPr sz="36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sz="36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gem</a:t>
            </a:r>
            <a:endParaRPr sz="3600" dirty="0">
              <a:latin typeface="Times New Roman"/>
              <a:cs typeface="Times New Roman"/>
            </a:endParaRPr>
          </a:p>
          <a:p>
            <a:pPr marL="216406">
              <a:lnSpc>
                <a:spcPct val="200000"/>
              </a:lnSpc>
              <a:spcBef>
                <a:spcPts val="445"/>
              </a:spcBef>
            </a:pPr>
            <a:r>
              <a:rPr spc="-4" dirty="0" smtClean="0">
                <a:latin typeface="Times New Roman"/>
                <a:cs typeface="Times New Roman"/>
              </a:rPr>
              <a:t>U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:</a:t>
            </a:r>
            <a:endParaRPr dirty="0">
              <a:latin typeface="Times New Roman"/>
              <a:cs typeface="Times New Roman"/>
            </a:endParaRPr>
          </a:p>
          <a:p>
            <a:pPr marL="326134" marR="314705" indent="-109727">
              <a:lnSpc>
                <a:spcPct val="200000"/>
              </a:lnSpc>
              <a:spcBef>
                <a:spcPts val="340"/>
              </a:spcBef>
            </a:pPr>
            <a:r>
              <a:rPr spc="0" dirty="0" smtClean="0">
                <a:latin typeface="Symbol"/>
                <a:cs typeface="Symbol"/>
              </a:rPr>
              <a:t></a:t>
            </a:r>
            <a:r>
              <a:rPr spc="38" dirty="0" smtClean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n</a:t>
            </a:r>
            <a:r>
              <a:rPr spc="4" dirty="0" smtClean="0">
                <a:latin typeface="Times New Roman"/>
                <a:cs typeface="Times New Roman"/>
              </a:rPr>
              <a:t>tr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7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1887</a:t>
            </a:r>
            <a:r>
              <a:rPr spc="8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29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1915:</a:t>
            </a:r>
            <a:r>
              <a:rPr spc="97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s</a:t>
            </a:r>
            <a:r>
              <a:rPr spc="0" dirty="0" smtClean="0">
                <a:latin typeface="Times New Roman"/>
                <a:cs typeface="Times New Roman"/>
              </a:rPr>
              <a:t>u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ge</a:t>
            </a:r>
            <a:r>
              <a:rPr spc="0" dirty="0" smtClean="0">
                <a:latin typeface="Times New Roman"/>
                <a:cs typeface="Times New Roman"/>
              </a:rPr>
              <a:t>m</a:t>
            </a:r>
            <a:r>
              <a:rPr spc="134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as</a:t>
            </a:r>
            <a:r>
              <a:rPr spc="33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l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4" dirty="0" smtClean="0">
                <a:latin typeface="Times New Roman"/>
                <a:cs typeface="Times New Roman"/>
              </a:rPr>
              <a:t>i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52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an</a:t>
            </a:r>
            <a:r>
              <a:rPr spc="4" dirty="0" smtClean="0">
                <a:latin typeface="Times New Roman"/>
                <a:cs typeface="Times New Roman"/>
              </a:rPr>
              <a:t>titr</a:t>
            </a:r>
            <a:r>
              <a:rPr spc="0" dirty="0" smtClean="0">
                <a:latin typeface="Times New Roman"/>
                <a:cs typeface="Times New Roman"/>
              </a:rPr>
              <a:t>u</a:t>
            </a:r>
            <a:r>
              <a:rPr spc="4" dirty="0" smtClean="0">
                <a:latin typeface="Times New Roman"/>
                <a:cs typeface="Times New Roman"/>
              </a:rPr>
              <a:t>st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144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as </a:t>
            </a:r>
            <a:endParaRPr dirty="0">
              <a:latin typeface="Times New Roman"/>
              <a:cs typeface="Times New Roman"/>
            </a:endParaRPr>
          </a:p>
          <a:p>
            <a:pPr marL="326134" marR="314705">
              <a:lnSpc>
                <a:spcPct val="200000"/>
              </a:lnSpc>
              <a:spcBef>
                <a:spcPts val="203"/>
              </a:spcBef>
            </a:pP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-9" dirty="0" smtClean="0">
                <a:latin typeface="Times New Roman"/>
                <a:cs typeface="Times New Roman"/>
              </a:rPr>
              <a:t>g</a:t>
            </a:r>
            <a:r>
              <a:rPr spc="0" dirty="0" smtClean="0">
                <a:latin typeface="Times New Roman"/>
                <a:cs typeface="Times New Roman"/>
              </a:rPr>
              <a:t>ênc</a:t>
            </a:r>
            <a:r>
              <a:rPr spc="4" dirty="0" smtClean="0">
                <a:latin typeface="Times New Roman"/>
                <a:cs typeface="Times New Roman"/>
              </a:rPr>
              <a:t>i</a:t>
            </a:r>
            <a:r>
              <a:rPr spc="0" dirty="0" smtClean="0">
                <a:latin typeface="Times New Roman"/>
                <a:cs typeface="Times New Roman"/>
              </a:rPr>
              <a:t>as</a:t>
            </a:r>
            <a:r>
              <a:rPr spc="121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eg</a:t>
            </a:r>
            <a:r>
              <a:rPr spc="0" dirty="0" smtClean="0">
                <a:latin typeface="Times New Roman"/>
                <a:cs typeface="Times New Roman"/>
              </a:rPr>
              <a:t>u</a:t>
            </a:r>
            <a:r>
              <a:rPr spc="4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ad</a:t>
            </a:r>
            <a:r>
              <a:rPr spc="-9" dirty="0" smtClean="0">
                <a:latin typeface="Times New Roman"/>
                <a:cs typeface="Times New Roman"/>
              </a:rPr>
              <a:t>o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as</a:t>
            </a:r>
            <a:r>
              <a:rPr spc="188" dirty="0" smtClean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Times New Roman"/>
                <a:cs typeface="Times New Roman"/>
              </a:rPr>
              <a:t>fe</a:t>
            </a:r>
            <a:r>
              <a:rPr spc="0" dirty="0" smtClean="0">
                <a:latin typeface="Times New Roman"/>
                <a:cs typeface="Times New Roman"/>
              </a:rPr>
              <a:t>d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4" dirty="0" smtClean="0">
                <a:latin typeface="Times New Roman"/>
                <a:cs typeface="Times New Roman"/>
              </a:rPr>
              <a:t>i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endParaRPr dirty="0">
              <a:latin typeface="Times New Roman"/>
              <a:cs typeface="Times New Roman"/>
            </a:endParaRPr>
          </a:p>
          <a:p>
            <a:pPr marL="216406">
              <a:lnSpc>
                <a:spcPct val="200000"/>
              </a:lnSpc>
              <a:spcBef>
                <a:spcPts val="358"/>
              </a:spcBef>
            </a:pPr>
            <a:r>
              <a:rPr spc="0" dirty="0" smtClean="0">
                <a:latin typeface="Symbol"/>
                <a:cs typeface="Symbol"/>
              </a:rPr>
              <a:t></a:t>
            </a:r>
            <a:r>
              <a:rPr spc="38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N</a:t>
            </a:r>
            <a:r>
              <a:rPr spc="-9" dirty="0" smtClean="0">
                <a:latin typeface="Times New Roman"/>
                <a:cs typeface="Times New Roman"/>
              </a:rPr>
              <a:t>o</a:t>
            </a:r>
            <a:r>
              <a:rPr spc="-4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122" dirty="0" smtClean="0">
                <a:latin typeface="Times New Roman"/>
                <a:cs typeface="Times New Roman"/>
              </a:rPr>
              <a:t> </a:t>
            </a:r>
            <a:r>
              <a:rPr i="1" spc="-4" dirty="0" smtClean="0">
                <a:latin typeface="Times New Roman"/>
                <a:cs typeface="Times New Roman"/>
              </a:rPr>
              <a:t>O</a:t>
            </a:r>
            <a:r>
              <a:rPr i="1" spc="4" dirty="0" smtClean="0">
                <a:latin typeface="Times New Roman"/>
                <a:cs typeface="Times New Roman"/>
              </a:rPr>
              <a:t>r</a:t>
            </a:r>
            <a:r>
              <a:rPr i="1" spc="0" dirty="0" smtClean="0">
                <a:latin typeface="Times New Roman"/>
                <a:cs typeface="Times New Roman"/>
              </a:rPr>
              <a:t>gan</a:t>
            </a:r>
            <a:r>
              <a:rPr i="1" spc="4" dirty="0" smtClean="0">
                <a:latin typeface="Times New Roman"/>
                <a:cs typeface="Times New Roman"/>
              </a:rPr>
              <a:t>iz</a:t>
            </a:r>
            <a:r>
              <a:rPr i="1" spc="0" dirty="0" smtClean="0">
                <a:latin typeface="Times New Roman"/>
                <a:cs typeface="Times New Roman"/>
              </a:rPr>
              <a:t>ação</a:t>
            </a:r>
            <a:r>
              <a:rPr i="1" spc="192" dirty="0" smtClean="0">
                <a:latin typeface="Times New Roman"/>
                <a:cs typeface="Times New Roman"/>
              </a:rPr>
              <a:t> </a:t>
            </a:r>
            <a:r>
              <a:rPr i="1" spc="4" dirty="0" smtClean="0">
                <a:latin typeface="Times New Roman"/>
                <a:cs typeface="Times New Roman"/>
              </a:rPr>
              <a:t>I</a:t>
            </a:r>
            <a:r>
              <a:rPr i="1" spc="0" dirty="0" smtClean="0">
                <a:latin typeface="Times New Roman"/>
                <a:cs typeface="Times New Roman"/>
              </a:rPr>
              <a:t>ndu</a:t>
            </a:r>
            <a:r>
              <a:rPr i="1" spc="4" dirty="0" smtClean="0">
                <a:latin typeface="Times New Roman"/>
                <a:cs typeface="Times New Roman"/>
              </a:rPr>
              <a:t>stri</a:t>
            </a:r>
            <a:r>
              <a:rPr i="1" spc="0" dirty="0" smtClean="0">
                <a:latin typeface="Times New Roman"/>
                <a:cs typeface="Times New Roman"/>
              </a:rPr>
              <a:t>a</a:t>
            </a:r>
            <a:r>
              <a:rPr i="1" spc="4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:</a:t>
            </a:r>
            <a:r>
              <a:rPr spc="138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s</a:t>
            </a:r>
            <a:r>
              <a:rPr spc="0" dirty="0" smtClean="0">
                <a:latin typeface="Times New Roman"/>
                <a:cs typeface="Times New Roman"/>
              </a:rPr>
              <a:t>u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g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88" dirty="0" smtClean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m</a:t>
            </a:r>
            <a:r>
              <a:rPr spc="61" dirty="0" smtClean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H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5" dirty="0" smtClean="0">
                <a:latin typeface="Times New Roman"/>
                <a:cs typeface="Times New Roman"/>
              </a:rPr>
              <a:t>r</a:t>
            </a:r>
            <a:r>
              <a:rPr spc="-10" dirty="0" smtClean="0">
                <a:latin typeface="Times New Roman"/>
                <a:cs typeface="Times New Roman"/>
              </a:rPr>
              <a:t>v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5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d</a:t>
            </a:r>
            <a:r>
              <a:rPr lang="pt-BR" spc="0" dirty="0" smtClean="0">
                <a:latin typeface="Times New Roman"/>
                <a:cs typeface="Times New Roman"/>
              </a:rPr>
              <a:t> </a:t>
            </a:r>
            <a:r>
              <a:rPr spc="-4" dirty="0" err="1" smtClean="0">
                <a:latin typeface="Times New Roman"/>
                <a:cs typeface="Times New Roman"/>
              </a:rPr>
              <a:t>ec</a:t>
            </a:r>
            <a:r>
              <a:rPr spc="0" dirty="0" err="1" smtClean="0">
                <a:latin typeface="Times New Roman"/>
                <a:cs typeface="Times New Roman"/>
              </a:rPr>
              <a:t>ono</a:t>
            </a:r>
            <a:r>
              <a:rPr spc="-9" dirty="0" err="1" smtClean="0">
                <a:latin typeface="Times New Roman"/>
                <a:cs typeface="Times New Roman"/>
              </a:rPr>
              <a:t>m</a:t>
            </a:r>
            <a:r>
              <a:rPr spc="0" dirty="0" err="1" smtClean="0">
                <a:latin typeface="Times New Roman"/>
                <a:cs typeface="Times New Roman"/>
              </a:rPr>
              <a:t>ist</a:t>
            </a:r>
            <a:r>
              <a:rPr spc="-4" dirty="0" err="1" smtClean="0">
                <a:latin typeface="Times New Roman"/>
                <a:cs typeface="Times New Roman"/>
              </a:rPr>
              <a:t>a</a:t>
            </a:r>
            <a:r>
              <a:rPr spc="0" dirty="0" err="1" smtClean="0">
                <a:latin typeface="Times New Roman"/>
                <a:cs typeface="Times New Roman"/>
              </a:rPr>
              <a:t>s</a:t>
            </a:r>
            <a:endParaRPr dirty="0">
              <a:latin typeface="Times New Roman"/>
              <a:cs typeface="Times New Roman"/>
            </a:endParaRPr>
          </a:p>
          <a:p>
            <a:pPr marL="339611" marR="136924" algn="ctr">
              <a:lnSpc>
                <a:spcPct val="200000"/>
              </a:lnSpc>
              <a:spcBef>
                <a:spcPts val="90"/>
              </a:spcBef>
            </a:pPr>
            <a:r>
              <a:rPr spc="0" dirty="0" smtClean="0">
                <a:latin typeface="Symbol"/>
                <a:cs typeface="Symbol"/>
              </a:rPr>
              <a:t></a:t>
            </a:r>
            <a:r>
              <a:rPr spc="4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c</a:t>
            </a:r>
            <a:r>
              <a:rPr spc="0" dirty="0" smtClean="0">
                <a:latin typeface="Times New Roman"/>
                <a:cs typeface="Times New Roman"/>
              </a:rPr>
              <a:t>u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sos</a:t>
            </a:r>
            <a:r>
              <a:rPr spc="33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de</a:t>
            </a:r>
            <a:r>
              <a:rPr spc="14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cará</a:t>
            </a:r>
            <a:r>
              <a:rPr spc="0" dirty="0" smtClean="0">
                <a:latin typeface="Times New Roman"/>
                <a:cs typeface="Times New Roman"/>
              </a:rPr>
              <a:t>t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r</a:t>
            </a:r>
            <a:r>
              <a:rPr spc="55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institu</a:t>
            </a:r>
            <a:r>
              <a:rPr spc="-4" dirty="0" smtClean="0">
                <a:latin typeface="Times New Roman"/>
                <a:cs typeface="Times New Roman"/>
              </a:rPr>
              <a:t>c</a:t>
            </a:r>
            <a:r>
              <a:rPr spc="0" dirty="0" smtClean="0">
                <a:latin typeface="Times New Roman"/>
                <a:cs typeface="Times New Roman"/>
              </a:rPr>
              <a:t>ion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-9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:</a:t>
            </a:r>
            <a:r>
              <a:rPr spc="48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uti</a:t>
            </a:r>
            <a:r>
              <a:rPr spc="-9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id</a:t>
            </a:r>
            <a:r>
              <a:rPr spc="-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d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53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púb</a:t>
            </a:r>
            <a:r>
              <a:rPr spc="-9" dirty="0" smtClean="0">
                <a:latin typeface="Times New Roman"/>
                <a:cs typeface="Times New Roman"/>
              </a:rPr>
              <a:t>l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-4" dirty="0" smtClean="0">
                <a:latin typeface="Times New Roman"/>
                <a:cs typeface="Times New Roman"/>
              </a:rPr>
              <a:t>ca</a:t>
            </a:r>
            <a:r>
              <a:rPr spc="0" dirty="0" smtClean="0">
                <a:latin typeface="Times New Roman"/>
                <a:cs typeface="Times New Roman"/>
              </a:rPr>
              <a:t>s,</a:t>
            </a:r>
            <a:r>
              <a:rPr spc="58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t</a:t>
            </a:r>
            <a:r>
              <a:rPr spc="-5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ust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s,</a:t>
            </a:r>
            <a:endParaRPr dirty="0">
              <a:latin typeface="Times New Roman"/>
              <a:cs typeface="Times New Roman"/>
            </a:endParaRPr>
          </a:p>
          <a:p>
            <a:pPr marL="190447" marR="176955" algn="ctr">
              <a:lnSpc>
                <a:spcPct val="200000"/>
              </a:lnSpc>
              <a:spcBef>
                <a:spcPts val="1009"/>
              </a:spcBef>
            </a:pPr>
            <a:r>
              <a:rPr b="1" spc="0" dirty="0" smtClean="0">
                <a:latin typeface="Times New Roman"/>
                <a:cs typeface="Times New Roman"/>
              </a:rPr>
              <a:t>1932:</a:t>
            </a:r>
            <a:r>
              <a:rPr b="1" spc="87" dirty="0" smtClean="0">
                <a:latin typeface="Times New Roman"/>
                <a:cs typeface="Times New Roman"/>
              </a:rPr>
              <a:t> </a:t>
            </a:r>
            <a:r>
              <a:rPr b="1" spc="0" dirty="0" smtClean="0">
                <a:latin typeface="Times New Roman"/>
                <a:cs typeface="Times New Roman"/>
              </a:rPr>
              <a:t>“</a:t>
            </a:r>
            <a:r>
              <a:rPr b="1" spc="-4" dirty="0" smtClean="0">
                <a:latin typeface="Times New Roman"/>
                <a:cs typeface="Times New Roman"/>
              </a:rPr>
              <a:t>T</a:t>
            </a:r>
            <a:r>
              <a:rPr b="1" spc="0" dirty="0" smtClean="0">
                <a:latin typeface="Times New Roman"/>
                <a:cs typeface="Times New Roman"/>
              </a:rPr>
              <a:t>he</a:t>
            </a:r>
            <a:r>
              <a:rPr b="1" spc="72" dirty="0" smtClean="0">
                <a:latin typeface="Times New Roman"/>
                <a:cs typeface="Times New Roman"/>
              </a:rPr>
              <a:t> </a:t>
            </a:r>
            <a:r>
              <a:rPr b="1" spc="4" dirty="0" smtClean="0">
                <a:latin typeface="Times New Roman"/>
                <a:cs typeface="Times New Roman"/>
              </a:rPr>
              <a:t>M</a:t>
            </a:r>
            <a:r>
              <a:rPr b="1" spc="-9" dirty="0" smtClean="0">
                <a:latin typeface="Times New Roman"/>
                <a:cs typeface="Times New Roman"/>
              </a:rPr>
              <a:t>o</a:t>
            </a:r>
            <a:r>
              <a:rPr b="1" spc="0" dirty="0" smtClean="0">
                <a:latin typeface="Times New Roman"/>
                <a:cs typeface="Times New Roman"/>
              </a:rPr>
              <a:t>d</a:t>
            </a:r>
            <a:r>
              <a:rPr b="1" spc="-9" dirty="0" smtClean="0">
                <a:latin typeface="Times New Roman"/>
                <a:cs typeface="Times New Roman"/>
              </a:rPr>
              <a:t>e</a:t>
            </a:r>
            <a:r>
              <a:rPr b="1" spc="4" dirty="0" smtClean="0">
                <a:latin typeface="Times New Roman"/>
                <a:cs typeface="Times New Roman"/>
              </a:rPr>
              <a:t>r</a:t>
            </a:r>
            <a:r>
              <a:rPr b="1" spc="0" dirty="0" smtClean="0">
                <a:latin typeface="Times New Roman"/>
                <a:cs typeface="Times New Roman"/>
              </a:rPr>
              <a:t>n</a:t>
            </a:r>
            <a:r>
              <a:rPr b="1" spc="147" dirty="0" smtClean="0">
                <a:latin typeface="Times New Roman"/>
                <a:cs typeface="Times New Roman"/>
              </a:rPr>
              <a:t> </a:t>
            </a:r>
            <a:r>
              <a:rPr b="1" spc="-4" dirty="0" smtClean="0">
                <a:latin typeface="Times New Roman"/>
                <a:cs typeface="Times New Roman"/>
              </a:rPr>
              <a:t>C</a:t>
            </a:r>
            <a:r>
              <a:rPr b="1" spc="-9" dirty="0" smtClean="0">
                <a:latin typeface="Times New Roman"/>
                <a:cs typeface="Times New Roman"/>
              </a:rPr>
              <a:t>o</a:t>
            </a:r>
            <a:r>
              <a:rPr b="1" spc="4" dirty="0" smtClean="0">
                <a:latin typeface="Times New Roman"/>
                <a:cs typeface="Times New Roman"/>
              </a:rPr>
              <a:t>r</a:t>
            </a:r>
            <a:r>
              <a:rPr b="1" spc="0" dirty="0" smtClean="0">
                <a:latin typeface="Times New Roman"/>
                <a:cs typeface="Times New Roman"/>
              </a:rPr>
              <a:t>p</a:t>
            </a:r>
            <a:r>
              <a:rPr b="1" spc="-9" dirty="0" smtClean="0">
                <a:latin typeface="Times New Roman"/>
                <a:cs typeface="Times New Roman"/>
              </a:rPr>
              <a:t>o</a:t>
            </a:r>
            <a:r>
              <a:rPr b="1" spc="4" dirty="0" smtClean="0">
                <a:latin typeface="Times New Roman"/>
                <a:cs typeface="Times New Roman"/>
              </a:rPr>
              <a:t>r</a:t>
            </a:r>
            <a:r>
              <a:rPr b="1" spc="0" dirty="0" smtClean="0">
                <a:latin typeface="Times New Roman"/>
                <a:cs typeface="Times New Roman"/>
              </a:rPr>
              <a:t>a</a:t>
            </a:r>
            <a:r>
              <a:rPr b="1" spc="4" dirty="0" smtClean="0">
                <a:latin typeface="Times New Roman"/>
                <a:cs typeface="Times New Roman"/>
              </a:rPr>
              <a:t>ti</a:t>
            </a:r>
            <a:r>
              <a:rPr b="1" spc="-9" dirty="0" smtClean="0">
                <a:latin typeface="Times New Roman"/>
                <a:cs typeface="Times New Roman"/>
              </a:rPr>
              <a:t>o</a:t>
            </a:r>
            <a:r>
              <a:rPr b="1" spc="0" dirty="0" smtClean="0">
                <a:latin typeface="Times New Roman"/>
                <a:cs typeface="Times New Roman"/>
              </a:rPr>
              <a:t>n</a:t>
            </a:r>
            <a:r>
              <a:rPr b="1" spc="204" dirty="0" smtClean="0">
                <a:latin typeface="Times New Roman"/>
                <a:cs typeface="Times New Roman"/>
              </a:rPr>
              <a:t> </a:t>
            </a:r>
            <a:r>
              <a:rPr b="1" spc="0" dirty="0" smtClean="0">
                <a:latin typeface="Times New Roman"/>
                <a:cs typeface="Times New Roman"/>
              </a:rPr>
              <a:t>and</a:t>
            </a:r>
            <a:r>
              <a:rPr b="1" spc="63" dirty="0" smtClean="0">
                <a:latin typeface="Times New Roman"/>
                <a:cs typeface="Times New Roman"/>
              </a:rPr>
              <a:t> </a:t>
            </a:r>
            <a:r>
              <a:rPr b="1" spc="9" dirty="0" smtClean="0">
                <a:latin typeface="Times New Roman"/>
                <a:cs typeface="Times New Roman"/>
              </a:rPr>
              <a:t>P</a:t>
            </a:r>
            <a:r>
              <a:rPr b="1" spc="4" dirty="0" smtClean="0">
                <a:latin typeface="Times New Roman"/>
                <a:cs typeface="Times New Roman"/>
              </a:rPr>
              <a:t>ri</a:t>
            </a:r>
            <a:r>
              <a:rPr b="1" spc="-9" dirty="0" smtClean="0">
                <a:latin typeface="Times New Roman"/>
                <a:cs typeface="Times New Roman"/>
              </a:rPr>
              <a:t>v</a:t>
            </a:r>
            <a:r>
              <a:rPr b="1" spc="0" dirty="0" smtClean="0">
                <a:latin typeface="Times New Roman"/>
                <a:cs typeface="Times New Roman"/>
              </a:rPr>
              <a:t>a</a:t>
            </a:r>
            <a:r>
              <a:rPr b="1" spc="4" dirty="0" smtClean="0">
                <a:latin typeface="Times New Roman"/>
                <a:cs typeface="Times New Roman"/>
              </a:rPr>
              <a:t>t</a:t>
            </a:r>
            <a:r>
              <a:rPr b="1" spc="0" dirty="0" smtClean="0">
                <a:latin typeface="Times New Roman"/>
                <a:cs typeface="Times New Roman"/>
              </a:rPr>
              <a:t>e</a:t>
            </a:r>
            <a:r>
              <a:rPr b="1" spc="101" dirty="0" smtClean="0">
                <a:latin typeface="Times New Roman"/>
                <a:cs typeface="Times New Roman"/>
              </a:rPr>
              <a:t> </a:t>
            </a:r>
            <a:r>
              <a:rPr b="1" spc="10" dirty="0" smtClean="0">
                <a:latin typeface="Times New Roman"/>
                <a:cs typeface="Times New Roman"/>
              </a:rPr>
              <a:t>P</a:t>
            </a:r>
            <a:r>
              <a:rPr b="1" spc="5" dirty="0" smtClean="0">
                <a:latin typeface="Times New Roman"/>
                <a:cs typeface="Times New Roman"/>
              </a:rPr>
              <a:t>r</a:t>
            </a:r>
            <a:r>
              <a:rPr b="1" spc="-10" dirty="0" smtClean="0">
                <a:latin typeface="Times New Roman"/>
                <a:cs typeface="Times New Roman"/>
              </a:rPr>
              <a:t>o</a:t>
            </a:r>
            <a:r>
              <a:rPr b="1" spc="0" dirty="0" smtClean="0">
                <a:latin typeface="Times New Roman"/>
                <a:cs typeface="Times New Roman"/>
              </a:rPr>
              <a:t>p</a:t>
            </a:r>
            <a:r>
              <a:rPr b="1" spc="-10" dirty="0" smtClean="0">
                <a:latin typeface="Times New Roman"/>
                <a:cs typeface="Times New Roman"/>
              </a:rPr>
              <a:t>e</a:t>
            </a:r>
            <a:r>
              <a:rPr b="1" spc="5" dirty="0" smtClean="0">
                <a:latin typeface="Times New Roman"/>
                <a:cs typeface="Times New Roman"/>
              </a:rPr>
              <a:t>rt</a:t>
            </a:r>
            <a:r>
              <a:rPr b="1" spc="-10" dirty="0" smtClean="0">
                <a:latin typeface="Times New Roman"/>
                <a:cs typeface="Times New Roman"/>
              </a:rPr>
              <a:t>y</a:t>
            </a:r>
            <a:r>
              <a:rPr b="1" spc="0" dirty="0" smtClean="0">
                <a:latin typeface="Times New Roman"/>
                <a:cs typeface="Times New Roman"/>
              </a:rPr>
              <a:t>”</a:t>
            </a:r>
            <a:r>
              <a:rPr lang="pt-BR" b="1" spc="0" dirty="0" smtClean="0">
                <a:latin typeface="Times New Roman"/>
                <a:cs typeface="Times New Roman"/>
              </a:rPr>
              <a:t> </a:t>
            </a:r>
            <a:r>
              <a:rPr lang="en-US" dirty="0"/>
              <a:t>by Adolf </a:t>
            </a:r>
            <a:r>
              <a:rPr lang="en-US" dirty="0" err="1"/>
              <a:t>Berle</a:t>
            </a:r>
            <a:r>
              <a:rPr lang="en-US" dirty="0"/>
              <a:t> and Gardiner Means </a:t>
            </a:r>
            <a:endParaRPr lang="en-US" dirty="0" smtClean="0"/>
          </a:p>
          <a:p>
            <a:pPr marL="190447" marR="176955" algn="ctr">
              <a:lnSpc>
                <a:spcPct val="200000"/>
              </a:lnSpc>
              <a:spcBef>
                <a:spcPts val="1009"/>
              </a:spcBef>
            </a:pPr>
            <a:r>
              <a:rPr spc="0" dirty="0" smtClean="0">
                <a:latin typeface="Times New Roman"/>
                <a:cs typeface="Times New Roman"/>
              </a:rPr>
              <a:t>1941:</a:t>
            </a:r>
            <a:r>
              <a:rPr spc="87" dirty="0" smtClean="0">
                <a:latin typeface="Times New Roman"/>
                <a:cs typeface="Times New Roman"/>
              </a:rPr>
              <a:t> </a:t>
            </a:r>
            <a:r>
              <a:rPr i="1" spc="-4" dirty="0" smtClean="0">
                <a:latin typeface="Times New Roman"/>
                <a:cs typeface="Times New Roman"/>
              </a:rPr>
              <a:t>Am</a:t>
            </a:r>
            <a:r>
              <a:rPr i="1" spc="0" dirty="0" smtClean="0">
                <a:latin typeface="Times New Roman"/>
                <a:cs typeface="Times New Roman"/>
              </a:rPr>
              <a:t>e</a:t>
            </a:r>
            <a:r>
              <a:rPr i="1" spc="4" dirty="0" smtClean="0">
                <a:latin typeface="Times New Roman"/>
                <a:cs typeface="Times New Roman"/>
              </a:rPr>
              <a:t>ri</a:t>
            </a:r>
            <a:r>
              <a:rPr i="1" spc="0" dirty="0" smtClean="0">
                <a:latin typeface="Times New Roman"/>
                <a:cs typeface="Times New Roman"/>
              </a:rPr>
              <a:t>can</a:t>
            </a:r>
            <a:r>
              <a:rPr i="1" spc="146" dirty="0" smtClean="0">
                <a:latin typeface="Times New Roman"/>
                <a:cs typeface="Times New Roman"/>
              </a:rPr>
              <a:t> </a:t>
            </a:r>
            <a:r>
              <a:rPr i="1" spc="-4" dirty="0" smtClean="0">
                <a:latin typeface="Times New Roman"/>
                <a:cs typeface="Times New Roman"/>
              </a:rPr>
              <a:t>E</a:t>
            </a:r>
            <a:r>
              <a:rPr i="1" spc="0" dirty="0" smtClean="0">
                <a:latin typeface="Times New Roman"/>
                <a:cs typeface="Times New Roman"/>
              </a:rPr>
              <a:t>cono</a:t>
            </a:r>
            <a:r>
              <a:rPr i="1" spc="-4" dirty="0" smtClean="0">
                <a:latin typeface="Times New Roman"/>
                <a:cs typeface="Times New Roman"/>
              </a:rPr>
              <a:t>m</a:t>
            </a:r>
            <a:r>
              <a:rPr i="1" spc="4" dirty="0" smtClean="0">
                <a:latin typeface="Times New Roman"/>
                <a:cs typeface="Times New Roman"/>
              </a:rPr>
              <a:t>i</a:t>
            </a:r>
            <a:r>
              <a:rPr i="1" spc="0" dirty="0" smtClean="0">
                <a:latin typeface="Times New Roman"/>
                <a:cs typeface="Times New Roman"/>
              </a:rPr>
              <a:t>c</a:t>
            </a:r>
            <a:r>
              <a:rPr i="1" spc="150" dirty="0" smtClean="0">
                <a:latin typeface="Times New Roman"/>
                <a:cs typeface="Times New Roman"/>
              </a:rPr>
              <a:t> </a:t>
            </a:r>
            <a:r>
              <a:rPr i="1" spc="-4" dirty="0" smtClean="0">
                <a:latin typeface="Times New Roman"/>
                <a:cs typeface="Times New Roman"/>
              </a:rPr>
              <a:t>A</a:t>
            </a:r>
            <a:r>
              <a:rPr i="1" spc="4" dirty="0" smtClean="0">
                <a:latin typeface="Times New Roman"/>
                <a:cs typeface="Times New Roman"/>
              </a:rPr>
              <a:t>ss</a:t>
            </a:r>
            <a:r>
              <a:rPr i="1" spc="0" dirty="0" smtClean="0">
                <a:latin typeface="Times New Roman"/>
                <a:cs typeface="Times New Roman"/>
              </a:rPr>
              <a:t>oc</a:t>
            </a:r>
            <a:r>
              <a:rPr i="1" spc="4" dirty="0" smtClean="0">
                <a:latin typeface="Times New Roman"/>
                <a:cs typeface="Times New Roman"/>
              </a:rPr>
              <a:t>i</a:t>
            </a:r>
            <a:r>
              <a:rPr i="1" spc="0" dirty="0" smtClean="0">
                <a:latin typeface="Times New Roman"/>
                <a:cs typeface="Times New Roman"/>
              </a:rPr>
              <a:t>a</a:t>
            </a:r>
            <a:r>
              <a:rPr i="1" spc="4" dirty="0" smtClean="0">
                <a:latin typeface="Times New Roman"/>
                <a:cs typeface="Times New Roman"/>
              </a:rPr>
              <a:t>ti</a:t>
            </a:r>
            <a:r>
              <a:rPr i="1" spc="0" dirty="0" smtClean="0">
                <a:latin typeface="Times New Roman"/>
                <a:cs typeface="Times New Roman"/>
              </a:rPr>
              <a:t>on</a:t>
            </a:r>
            <a:r>
              <a:rPr i="1" spc="163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(</a:t>
            </a:r>
            <a:r>
              <a:rPr spc="-4" dirty="0" smtClean="0">
                <a:latin typeface="Times New Roman"/>
                <a:cs typeface="Times New Roman"/>
              </a:rPr>
              <a:t>AEA</a:t>
            </a:r>
            <a:r>
              <a:rPr spc="0" dirty="0" smtClean="0">
                <a:latin typeface="Times New Roman"/>
                <a:cs typeface="Times New Roman"/>
              </a:rPr>
              <a:t>)</a:t>
            </a:r>
            <a:r>
              <a:rPr spc="122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r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c</a:t>
            </a:r>
            <a:r>
              <a:rPr spc="-9" dirty="0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nh</a:t>
            </a:r>
            <a:r>
              <a:rPr spc="-9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ce a</a:t>
            </a:r>
            <a:r>
              <a:rPr spc="10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65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c</a:t>
            </a:r>
            <a:r>
              <a:rPr spc="-9" dirty="0" smtClean="0">
                <a:latin typeface="Times New Roman"/>
                <a:cs typeface="Times New Roman"/>
              </a:rPr>
              <a:t>o</a:t>
            </a:r>
            <a:r>
              <a:rPr spc="-4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100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u</a:t>
            </a:r>
            <a:r>
              <a:rPr spc="-4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73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s</a:t>
            </a:r>
            <a:r>
              <a:rPr spc="0" dirty="0" smtClean="0">
                <a:latin typeface="Times New Roman"/>
                <a:cs typeface="Times New Roman"/>
              </a:rPr>
              <a:t>ubd</a:t>
            </a:r>
            <a:r>
              <a:rPr spc="4" dirty="0" smtClean="0">
                <a:latin typeface="Times New Roman"/>
                <a:cs typeface="Times New Roman"/>
              </a:rPr>
              <a:t>i</a:t>
            </a:r>
            <a:r>
              <a:rPr spc="-9" dirty="0" smtClean="0">
                <a:latin typeface="Times New Roman"/>
                <a:cs typeface="Times New Roman"/>
              </a:rPr>
              <a:t>v</a:t>
            </a:r>
            <a:r>
              <a:rPr spc="4" dirty="0" smtClean="0">
                <a:latin typeface="Times New Roman"/>
                <a:cs typeface="Times New Roman"/>
              </a:rPr>
              <a:t>is</a:t>
            </a:r>
            <a:r>
              <a:rPr spc="0" dirty="0" smtClean="0">
                <a:latin typeface="Times New Roman"/>
                <a:cs typeface="Times New Roman"/>
              </a:rPr>
              <a:t>ao</a:t>
            </a:r>
            <a:r>
              <a:rPr spc="160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da</a:t>
            </a:r>
            <a:r>
              <a:rPr spc="46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c</a:t>
            </a:r>
            <a:r>
              <a:rPr spc="-9" dirty="0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n</a:t>
            </a:r>
            <a:r>
              <a:rPr spc="-9" dirty="0" smtClean="0">
                <a:latin typeface="Times New Roman"/>
                <a:cs typeface="Times New Roman"/>
              </a:rPr>
              <a:t>o</a:t>
            </a:r>
            <a:r>
              <a:rPr spc="-4" dirty="0" smtClean="0">
                <a:latin typeface="Times New Roman"/>
                <a:cs typeface="Times New Roman"/>
              </a:rPr>
              <a:t>m</a:t>
            </a:r>
            <a:r>
              <a:rPr spc="4" dirty="0" smtClean="0">
                <a:latin typeface="Times New Roman"/>
                <a:cs typeface="Times New Roman"/>
              </a:rPr>
              <a:t>i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86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056" y="375222"/>
            <a:ext cx="7620000" cy="1143000"/>
          </a:xfrm>
        </p:spPr>
        <p:txBody>
          <a:bodyPr/>
          <a:lstStyle/>
          <a:p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1</a:t>
            </a:r>
            <a:r>
              <a:rPr lang="pt-BR" sz="5400" b="1" baseline="27055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5400" b="1" spc="98" baseline="2705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F</a:t>
            </a:r>
            <a:r>
              <a:rPr lang="pt-BR" sz="4800" b="1" spc="5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8891" marR="140423" indent="-109727">
              <a:lnSpc>
                <a:spcPct val="150000"/>
              </a:lnSpc>
              <a:spcBef>
                <a:spcPts val="363"/>
              </a:spcBef>
            </a:pPr>
            <a:r>
              <a:rPr lang="pt-BR" sz="2600" spc="4" dirty="0" smtClean="0">
                <a:latin typeface="Times New Roman"/>
                <a:cs typeface="Times New Roman"/>
              </a:rPr>
              <a:t>M</a:t>
            </a:r>
            <a:r>
              <a:rPr lang="pt-BR" sz="2600" dirty="0" smtClean="0">
                <a:latin typeface="Times New Roman"/>
                <a:cs typeface="Times New Roman"/>
              </a:rPr>
              <a:t>a</a:t>
            </a:r>
            <a:r>
              <a:rPr lang="pt-BR" sz="2600" spc="4" dirty="0" smtClean="0">
                <a:latin typeface="Times New Roman"/>
                <a:cs typeface="Times New Roman"/>
              </a:rPr>
              <a:t>s</a:t>
            </a:r>
            <a:r>
              <a:rPr lang="pt-BR" sz="2600" spc="-9" dirty="0" smtClean="0">
                <a:latin typeface="Times New Roman"/>
                <a:cs typeface="Times New Roman"/>
              </a:rPr>
              <a:t>o</a:t>
            </a:r>
            <a:r>
              <a:rPr lang="pt-BR" sz="2600" dirty="0" smtClean="0">
                <a:latin typeface="Times New Roman"/>
                <a:cs typeface="Times New Roman"/>
              </a:rPr>
              <a:t>n</a:t>
            </a:r>
            <a:r>
              <a:rPr lang="pt-BR" sz="2600" spc="107" dirty="0" smtClean="0">
                <a:latin typeface="Times New Roman"/>
                <a:cs typeface="Times New Roman"/>
              </a:rPr>
              <a:t> </a:t>
            </a:r>
            <a:r>
              <a:rPr lang="pt-BR" sz="2600" spc="4" dirty="0">
                <a:latin typeface="Times New Roman"/>
                <a:cs typeface="Times New Roman"/>
              </a:rPr>
              <a:t>(</a:t>
            </a:r>
            <a:r>
              <a:rPr lang="pt-BR" sz="2600" dirty="0">
                <a:latin typeface="Times New Roman"/>
                <a:cs typeface="Times New Roman"/>
              </a:rPr>
              <a:t>1939,</a:t>
            </a:r>
            <a:r>
              <a:rPr lang="pt-BR" sz="2600" spc="97" dirty="0">
                <a:latin typeface="Times New Roman"/>
                <a:cs typeface="Times New Roman"/>
              </a:rPr>
              <a:t> </a:t>
            </a:r>
            <a:r>
              <a:rPr lang="pt-BR" sz="2600" spc="-4" dirty="0">
                <a:latin typeface="Times New Roman"/>
                <a:cs typeface="Times New Roman"/>
              </a:rPr>
              <a:t>AER</a:t>
            </a:r>
            <a:r>
              <a:rPr lang="pt-BR" sz="2600" spc="4" dirty="0">
                <a:latin typeface="Times New Roman"/>
                <a:cs typeface="Times New Roman"/>
              </a:rPr>
              <a:t>)</a:t>
            </a:r>
            <a:r>
              <a:rPr lang="pt-BR" sz="2600" dirty="0">
                <a:latin typeface="Times New Roman"/>
                <a:cs typeface="Times New Roman"/>
              </a:rPr>
              <a:t>:</a:t>
            </a:r>
            <a:r>
              <a:rPr lang="pt-BR" sz="2600" spc="123" dirty="0">
                <a:latin typeface="Times New Roman"/>
                <a:cs typeface="Times New Roman"/>
              </a:rPr>
              <a:t> </a:t>
            </a:r>
            <a:r>
              <a:rPr lang="pt-BR" sz="2600" b="1" i="1" spc="-4" dirty="0">
                <a:latin typeface="Times New Roman"/>
                <a:cs typeface="Times New Roman"/>
              </a:rPr>
              <a:t>P</a:t>
            </a:r>
            <a:r>
              <a:rPr lang="pt-BR" sz="2600" b="1" i="1" spc="4" dirty="0">
                <a:latin typeface="Times New Roman"/>
                <a:cs typeface="Times New Roman"/>
              </a:rPr>
              <a:t>ri</a:t>
            </a:r>
            <a:r>
              <a:rPr lang="pt-BR" sz="2600" b="1" i="1" dirty="0">
                <a:latin typeface="Times New Roman"/>
                <a:cs typeface="Times New Roman"/>
              </a:rPr>
              <a:t>ce</a:t>
            </a:r>
            <a:r>
              <a:rPr lang="pt-BR" sz="2600" b="1" i="1" spc="78" dirty="0">
                <a:latin typeface="Times New Roman"/>
                <a:cs typeface="Times New Roman"/>
              </a:rPr>
              <a:t> </a:t>
            </a:r>
            <a:r>
              <a:rPr lang="pt-BR" sz="2600" b="1" i="1" dirty="0" err="1">
                <a:latin typeface="Times New Roman"/>
                <a:cs typeface="Times New Roman"/>
              </a:rPr>
              <a:t>p</a:t>
            </a:r>
            <a:r>
              <a:rPr lang="pt-BR" sz="2600" b="1" i="1" spc="4" dirty="0" err="1">
                <a:latin typeface="Times New Roman"/>
                <a:cs typeface="Times New Roman"/>
              </a:rPr>
              <a:t>r</a:t>
            </a:r>
            <a:r>
              <a:rPr lang="pt-BR" sz="2600" b="1" i="1" dirty="0" err="1">
                <a:latin typeface="Times New Roman"/>
                <a:cs typeface="Times New Roman"/>
              </a:rPr>
              <a:t>oduc</a:t>
            </a:r>
            <a:r>
              <a:rPr lang="pt-BR" sz="2600" b="1" i="1" spc="4" dirty="0" err="1">
                <a:latin typeface="Times New Roman"/>
                <a:cs typeface="Times New Roman"/>
              </a:rPr>
              <a:t>ti</a:t>
            </a:r>
            <a:r>
              <a:rPr lang="pt-BR" sz="2600" b="1" i="1" dirty="0" err="1">
                <a:latin typeface="Times New Roman"/>
                <a:cs typeface="Times New Roman"/>
              </a:rPr>
              <a:t>on</a:t>
            </a:r>
            <a:r>
              <a:rPr lang="pt-BR" sz="2600" b="1" i="1" spc="167" dirty="0">
                <a:latin typeface="Times New Roman"/>
                <a:cs typeface="Times New Roman"/>
              </a:rPr>
              <a:t> </a:t>
            </a:r>
            <a:r>
              <a:rPr lang="pt-BR" sz="2600" b="1" i="1" dirty="0">
                <a:latin typeface="Times New Roman"/>
                <a:cs typeface="Times New Roman"/>
              </a:rPr>
              <a:t>po</a:t>
            </a:r>
            <a:r>
              <a:rPr lang="pt-BR" sz="2600" b="1" i="1" spc="4" dirty="0">
                <a:latin typeface="Times New Roman"/>
                <a:cs typeface="Times New Roman"/>
              </a:rPr>
              <a:t>li</a:t>
            </a:r>
            <a:r>
              <a:rPr lang="pt-BR" sz="2600" b="1" i="1" dirty="0">
                <a:latin typeface="Times New Roman"/>
                <a:cs typeface="Times New Roman"/>
              </a:rPr>
              <a:t>c</a:t>
            </a:r>
            <a:r>
              <a:rPr lang="pt-BR" sz="2600" b="1" i="1" spc="4" dirty="0">
                <a:latin typeface="Times New Roman"/>
                <a:cs typeface="Times New Roman"/>
              </a:rPr>
              <a:t>i</a:t>
            </a:r>
            <a:r>
              <a:rPr lang="pt-BR" sz="2600" b="1" i="1" dirty="0">
                <a:latin typeface="Times New Roman"/>
                <a:cs typeface="Times New Roman"/>
              </a:rPr>
              <a:t>es</a:t>
            </a:r>
            <a:r>
              <a:rPr lang="pt-BR" sz="2600" b="1" i="1" spc="100" dirty="0">
                <a:latin typeface="Times New Roman"/>
                <a:cs typeface="Times New Roman"/>
              </a:rPr>
              <a:t> </a:t>
            </a:r>
            <a:r>
              <a:rPr lang="pt-BR" sz="2600" b="1" i="1" dirty="0" err="1">
                <a:latin typeface="Times New Roman"/>
                <a:cs typeface="Times New Roman"/>
              </a:rPr>
              <a:t>of</a:t>
            </a:r>
            <a:r>
              <a:rPr lang="pt-BR" sz="2600" b="1" i="1" spc="38" dirty="0">
                <a:latin typeface="Times New Roman"/>
                <a:cs typeface="Times New Roman"/>
              </a:rPr>
              <a:t> </a:t>
            </a:r>
            <a:r>
              <a:rPr lang="pt-BR" sz="2600" b="1" i="1" spc="4" dirty="0" err="1">
                <a:latin typeface="Times New Roman"/>
                <a:cs typeface="Times New Roman"/>
              </a:rPr>
              <a:t>l</a:t>
            </a:r>
            <a:r>
              <a:rPr lang="pt-BR" sz="2600" b="1" i="1" dirty="0" err="1">
                <a:latin typeface="Times New Roman"/>
                <a:cs typeface="Times New Roman"/>
              </a:rPr>
              <a:t>a</a:t>
            </a:r>
            <a:r>
              <a:rPr lang="pt-BR" sz="2600" b="1" i="1" spc="4" dirty="0" err="1">
                <a:latin typeface="Times New Roman"/>
                <a:cs typeface="Times New Roman"/>
              </a:rPr>
              <a:t>r</a:t>
            </a:r>
            <a:r>
              <a:rPr lang="pt-BR" sz="2600" b="1" i="1" dirty="0" err="1">
                <a:latin typeface="Times New Roman"/>
                <a:cs typeface="Times New Roman"/>
              </a:rPr>
              <a:t>ge</a:t>
            </a:r>
            <a:r>
              <a:rPr lang="pt-BR" sz="2600" b="1" i="1" dirty="0">
                <a:latin typeface="Times New Roman"/>
                <a:cs typeface="Times New Roman"/>
              </a:rPr>
              <a:t>- </a:t>
            </a:r>
            <a:r>
              <a:rPr lang="pt-BR" sz="2600" b="1" i="1" spc="4" dirty="0" err="1">
                <a:latin typeface="Times New Roman"/>
                <a:cs typeface="Times New Roman"/>
              </a:rPr>
              <a:t>s</a:t>
            </a:r>
            <a:r>
              <a:rPr lang="pt-BR" sz="2600" b="1" i="1" dirty="0" err="1">
                <a:latin typeface="Times New Roman"/>
                <a:cs typeface="Times New Roman"/>
              </a:rPr>
              <a:t>ca</a:t>
            </a:r>
            <a:r>
              <a:rPr lang="pt-BR" sz="2600" b="1" i="1" spc="4" dirty="0" err="1">
                <a:latin typeface="Times New Roman"/>
                <a:cs typeface="Times New Roman"/>
              </a:rPr>
              <a:t>l</a:t>
            </a:r>
            <a:r>
              <a:rPr lang="pt-BR" sz="2600" b="1" i="1" dirty="0" err="1">
                <a:latin typeface="Times New Roman"/>
                <a:cs typeface="Times New Roman"/>
              </a:rPr>
              <a:t>e</a:t>
            </a:r>
            <a:r>
              <a:rPr lang="pt-BR" sz="2600" b="1" i="1" spc="64" dirty="0">
                <a:latin typeface="Times New Roman"/>
                <a:cs typeface="Times New Roman"/>
              </a:rPr>
              <a:t> </a:t>
            </a:r>
            <a:r>
              <a:rPr lang="pt-BR" sz="2600" b="1" i="1" dirty="0" err="1" smtClean="0">
                <a:latin typeface="Times New Roman"/>
                <a:cs typeface="Times New Roman"/>
              </a:rPr>
              <a:t>en</a:t>
            </a:r>
            <a:r>
              <a:rPr lang="pt-BR" sz="2600" b="1" i="1" spc="4" dirty="0" err="1" smtClean="0">
                <a:latin typeface="Times New Roman"/>
                <a:cs typeface="Times New Roman"/>
              </a:rPr>
              <a:t>t</a:t>
            </a:r>
            <a:r>
              <a:rPr lang="pt-BR" sz="2600" b="1" i="1" dirty="0" err="1" smtClean="0">
                <a:latin typeface="Times New Roman"/>
                <a:cs typeface="Times New Roman"/>
              </a:rPr>
              <a:t>e</a:t>
            </a:r>
            <a:r>
              <a:rPr lang="pt-BR" sz="2600" b="1" i="1" spc="4" dirty="0" err="1" smtClean="0">
                <a:latin typeface="Times New Roman"/>
                <a:cs typeface="Times New Roman"/>
              </a:rPr>
              <a:t>r</a:t>
            </a:r>
            <a:r>
              <a:rPr lang="pt-BR" sz="2600" b="1" i="1" dirty="0" err="1" smtClean="0">
                <a:latin typeface="Times New Roman"/>
                <a:cs typeface="Times New Roman"/>
              </a:rPr>
              <a:t>p</a:t>
            </a:r>
            <a:r>
              <a:rPr lang="pt-BR" sz="2600" b="1" i="1" spc="4" dirty="0" err="1" smtClean="0">
                <a:latin typeface="Times New Roman"/>
                <a:cs typeface="Times New Roman"/>
              </a:rPr>
              <a:t>ris</a:t>
            </a:r>
            <a:r>
              <a:rPr lang="pt-BR" sz="2600" b="1" i="1" dirty="0" err="1" smtClean="0">
                <a:latin typeface="Times New Roman"/>
                <a:cs typeface="Times New Roman"/>
              </a:rPr>
              <a:t>e</a:t>
            </a:r>
            <a:endParaRPr lang="pt-BR" sz="2600" b="1" i="1" dirty="0" smtClean="0">
              <a:latin typeface="Times New Roman"/>
              <a:cs typeface="Times New Roman"/>
            </a:endParaRPr>
          </a:p>
          <a:p>
            <a:pPr marL="278891" marR="140423" indent="-109727">
              <a:lnSpc>
                <a:spcPct val="150000"/>
              </a:lnSpc>
              <a:spcBef>
                <a:spcPts val="363"/>
              </a:spcBef>
            </a:pPr>
            <a:endParaRPr lang="pt-BR" sz="2600" dirty="0">
              <a:latin typeface="Times New Roman"/>
              <a:cs typeface="Times New Roman"/>
            </a:endParaRPr>
          </a:p>
          <a:p>
            <a:pPr marL="278891" marR="179826" indent="-109727">
              <a:lnSpc>
                <a:spcPct val="150000"/>
              </a:lnSpc>
              <a:spcBef>
                <a:spcPts val="215"/>
              </a:spcBef>
            </a:pPr>
            <a:r>
              <a:rPr lang="pt-BR" sz="2600" dirty="0">
                <a:latin typeface="Symbol"/>
                <a:cs typeface="Symbol"/>
              </a:rPr>
              <a:t></a:t>
            </a:r>
            <a:r>
              <a:rPr lang="pt-BR" sz="2600" spc="38" dirty="0">
                <a:latin typeface="Times New Roman"/>
                <a:cs typeface="Times New Roman"/>
              </a:rPr>
              <a:t> </a:t>
            </a:r>
            <a:r>
              <a:rPr lang="pt-BR" sz="2600" spc="-4" dirty="0">
                <a:latin typeface="Times New Roman"/>
                <a:cs typeface="Times New Roman"/>
              </a:rPr>
              <a:t>V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spc="4" dirty="0">
                <a:latin typeface="Times New Roman"/>
                <a:cs typeface="Times New Roman"/>
              </a:rPr>
              <a:t>ri</a:t>
            </a:r>
            <a:r>
              <a:rPr lang="pt-BR" sz="2600" spc="-9" dirty="0">
                <a:latin typeface="Times New Roman"/>
                <a:cs typeface="Times New Roman"/>
              </a:rPr>
              <a:t>f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car</a:t>
            </a:r>
            <a:r>
              <a:rPr lang="pt-BR" sz="2600" spc="142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29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x</a:t>
            </a:r>
            <a:r>
              <a:rPr lang="pt-BR" sz="2600" spc="4" dirty="0">
                <a:latin typeface="Times New Roman"/>
                <a:cs typeface="Times New Roman"/>
              </a:rPr>
              <a:t>ist</a:t>
            </a:r>
            <a:r>
              <a:rPr lang="pt-BR" sz="2600" dirty="0">
                <a:latin typeface="Times New Roman"/>
                <a:cs typeface="Times New Roman"/>
              </a:rPr>
              <a:t>ênc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130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de</a:t>
            </a:r>
            <a:r>
              <a:rPr lang="pt-BR" sz="2600" spc="46" dirty="0">
                <a:latin typeface="Times New Roman"/>
                <a:cs typeface="Times New Roman"/>
              </a:rPr>
              <a:t> </a:t>
            </a:r>
            <a:r>
              <a:rPr lang="pt-BR" sz="2600" spc="4" dirty="0" smtClean="0">
                <a:latin typeface="Times New Roman"/>
                <a:cs typeface="Times New Roman"/>
              </a:rPr>
              <a:t>relação</a:t>
            </a:r>
            <a:r>
              <a:rPr lang="pt-BR" sz="2600" spc="102" dirty="0" smtClean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n</a:t>
            </a:r>
            <a:r>
              <a:rPr lang="pt-BR" sz="2600" spc="4" dirty="0">
                <a:latin typeface="Times New Roman"/>
                <a:cs typeface="Times New Roman"/>
              </a:rPr>
              <a:t>tr</a:t>
            </a:r>
            <a:r>
              <a:rPr lang="pt-BR" sz="2600" dirty="0">
                <a:latin typeface="Times New Roman"/>
                <a:cs typeface="Times New Roman"/>
              </a:rPr>
              <a:t>e</a:t>
            </a:r>
            <a:r>
              <a:rPr lang="pt-BR" sz="2600" spc="82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o</a:t>
            </a:r>
            <a:r>
              <a:rPr lang="pt-BR" sz="2600" spc="31" dirty="0">
                <a:latin typeface="Times New Roman"/>
                <a:cs typeface="Times New Roman"/>
              </a:rPr>
              <a:t> </a:t>
            </a:r>
            <a:r>
              <a:rPr lang="pt-BR" sz="2600" spc="4" dirty="0">
                <a:latin typeface="Times New Roman"/>
                <a:cs typeface="Times New Roman"/>
              </a:rPr>
              <a:t>t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-4" dirty="0">
                <a:latin typeface="Times New Roman"/>
                <a:cs typeface="Times New Roman"/>
              </a:rPr>
              <a:t>m</a:t>
            </a:r>
            <a:r>
              <a:rPr lang="pt-BR" sz="2600" dirty="0">
                <a:latin typeface="Times New Roman"/>
                <a:cs typeface="Times New Roman"/>
              </a:rPr>
              <a:t>anho</a:t>
            </a:r>
            <a:r>
              <a:rPr lang="pt-BR" sz="2600" spc="131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das </a:t>
            </a:r>
            <a:r>
              <a:rPr lang="pt-BR" sz="2600" spc="-9" dirty="0">
                <a:latin typeface="Times New Roman"/>
                <a:cs typeface="Times New Roman"/>
              </a:rPr>
              <a:t>f</a:t>
            </a:r>
            <a:r>
              <a:rPr lang="pt-BR" sz="2600" spc="4" dirty="0">
                <a:latin typeface="Times New Roman"/>
                <a:cs typeface="Times New Roman"/>
              </a:rPr>
              <a:t>ir</a:t>
            </a:r>
            <a:r>
              <a:rPr lang="pt-BR" sz="2600" spc="-4" dirty="0">
                <a:latin typeface="Times New Roman"/>
                <a:cs typeface="Times New Roman"/>
              </a:rPr>
              <a:t>m</a:t>
            </a:r>
            <a:r>
              <a:rPr lang="pt-BR" sz="2600" dirty="0">
                <a:latin typeface="Times New Roman"/>
                <a:cs typeface="Times New Roman"/>
              </a:rPr>
              <a:t>as</a:t>
            </a:r>
            <a:r>
              <a:rPr lang="pt-BR" sz="2600" spc="91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e</a:t>
            </a:r>
            <a:r>
              <a:rPr lang="pt-BR" sz="2600" spc="29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as</a:t>
            </a:r>
            <a:r>
              <a:rPr lang="pt-BR" sz="2600" spc="33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spc="4" dirty="0">
                <a:latin typeface="Times New Roman"/>
                <a:cs typeface="Times New Roman"/>
              </a:rPr>
              <a:t>líti</a:t>
            </a:r>
            <a:r>
              <a:rPr lang="pt-BR" sz="2600" dirty="0">
                <a:latin typeface="Times New Roman"/>
                <a:cs typeface="Times New Roman"/>
              </a:rPr>
              <a:t>cas</a:t>
            </a:r>
            <a:r>
              <a:rPr lang="pt-BR" sz="2600" spc="109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de</a:t>
            </a:r>
            <a:r>
              <a:rPr lang="pt-BR" sz="2600" spc="46" dirty="0">
                <a:latin typeface="Times New Roman"/>
                <a:cs typeface="Times New Roman"/>
              </a:rPr>
              <a:t> </a:t>
            </a:r>
            <a:r>
              <a:rPr lang="pt-BR" sz="2600" dirty="0" smtClean="0">
                <a:latin typeface="Times New Roman"/>
                <a:cs typeface="Times New Roman"/>
              </a:rPr>
              <a:t>preços</a:t>
            </a:r>
            <a:r>
              <a:rPr lang="pt-BR" sz="2600" spc="118" dirty="0" smtClean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ad</a:t>
            </a:r>
            <a:r>
              <a:rPr lang="pt-BR" sz="2600" spc="-10" dirty="0">
                <a:latin typeface="Times New Roman"/>
                <a:cs typeface="Times New Roman"/>
              </a:rPr>
              <a:t>o</a:t>
            </a:r>
            <a:r>
              <a:rPr lang="pt-BR" sz="2600" spc="5" dirty="0">
                <a:latin typeface="Times New Roman"/>
                <a:cs typeface="Times New Roman"/>
              </a:rPr>
              <a:t>t</a:t>
            </a:r>
            <a:r>
              <a:rPr lang="pt-BR" sz="2600" dirty="0">
                <a:latin typeface="Times New Roman"/>
                <a:cs typeface="Times New Roman"/>
              </a:rPr>
              <a:t>adas</a:t>
            </a:r>
          </a:p>
          <a:p>
            <a:pPr marL="278891" marR="53009" indent="-109727">
              <a:lnSpc>
                <a:spcPct val="150000"/>
              </a:lnSpc>
              <a:spcBef>
                <a:spcPts val="225"/>
              </a:spcBef>
            </a:pPr>
            <a:r>
              <a:rPr lang="pt-BR" sz="2600" dirty="0">
                <a:latin typeface="Symbol"/>
                <a:cs typeface="Symbol"/>
              </a:rPr>
              <a:t></a:t>
            </a:r>
            <a:r>
              <a:rPr lang="pt-BR" sz="2600" spc="38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34" dirty="0">
                <a:latin typeface="Times New Roman"/>
                <a:cs typeface="Times New Roman"/>
              </a:rPr>
              <a:t> </a:t>
            </a:r>
            <a:r>
              <a:rPr lang="pt-BR" sz="2600" spc="4" dirty="0">
                <a:latin typeface="Times New Roman"/>
                <a:cs typeface="Times New Roman"/>
              </a:rPr>
              <a:t>t</a:t>
            </a:r>
            <a:r>
              <a:rPr lang="pt-BR" sz="2600" spc="-9" dirty="0">
                <a:latin typeface="Times New Roman"/>
                <a:cs typeface="Times New Roman"/>
              </a:rPr>
              <a:t>eo</a:t>
            </a:r>
            <a:r>
              <a:rPr lang="pt-BR" sz="2600" spc="4" dirty="0">
                <a:latin typeface="Times New Roman"/>
                <a:cs typeface="Times New Roman"/>
              </a:rPr>
              <a:t>ri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92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c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nô</a:t>
            </a:r>
            <a:r>
              <a:rPr lang="pt-BR" sz="2600" spc="-4" dirty="0">
                <a:latin typeface="Times New Roman"/>
                <a:cs typeface="Times New Roman"/>
              </a:rPr>
              <a:t>m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ca</a:t>
            </a:r>
            <a:r>
              <a:rPr lang="pt-BR" sz="2600" spc="187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x</a:t>
            </a:r>
            <a:r>
              <a:rPr lang="pt-BR" sz="2600" spc="4" dirty="0">
                <a:latin typeface="Times New Roman"/>
                <a:cs typeface="Times New Roman"/>
              </a:rPr>
              <a:t>ist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n</a:t>
            </a:r>
            <a:r>
              <a:rPr lang="pt-BR" sz="2600" spc="4" dirty="0">
                <a:latin typeface="Times New Roman"/>
                <a:cs typeface="Times New Roman"/>
              </a:rPr>
              <a:t>t</a:t>
            </a:r>
            <a:r>
              <a:rPr lang="pt-BR" sz="2600" dirty="0">
                <a:latin typeface="Times New Roman"/>
                <a:cs typeface="Times New Roman"/>
              </a:rPr>
              <a:t>e</a:t>
            </a:r>
            <a:r>
              <a:rPr lang="pt-BR" sz="2600" spc="135" dirty="0">
                <a:latin typeface="Times New Roman"/>
                <a:cs typeface="Times New Roman"/>
              </a:rPr>
              <a:t> </a:t>
            </a:r>
            <a:r>
              <a:rPr lang="pt-BR" sz="2600" dirty="0" smtClean="0">
                <a:latin typeface="Times New Roman"/>
                <a:cs typeface="Times New Roman"/>
              </a:rPr>
              <a:t>não</a:t>
            </a:r>
            <a:r>
              <a:rPr lang="pt-BR" sz="2600" spc="63" dirty="0" smtClean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spc="-4" dirty="0">
                <a:latin typeface="Times New Roman"/>
                <a:cs typeface="Times New Roman"/>
              </a:rPr>
              <a:t>m</a:t>
            </a:r>
            <a:r>
              <a:rPr lang="pt-BR" sz="2600" spc="4" dirty="0">
                <a:latin typeface="Times New Roman"/>
                <a:cs typeface="Times New Roman"/>
              </a:rPr>
              <a:t>iti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118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29" dirty="0">
                <a:latin typeface="Times New Roman"/>
                <a:cs typeface="Times New Roman"/>
              </a:rPr>
              <a:t> </a:t>
            </a:r>
            <a:r>
              <a:rPr lang="pt-BR" sz="2600" spc="-9" dirty="0" smtClean="0">
                <a:latin typeface="Times New Roman"/>
                <a:cs typeface="Times New Roman"/>
              </a:rPr>
              <a:t>verificação</a:t>
            </a:r>
            <a:r>
              <a:rPr lang="pt-BR" sz="2600" dirty="0" smtClean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do</a:t>
            </a:r>
            <a:r>
              <a:rPr lang="pt-BR" sz="2600" spc="38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x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dirty="0">
                <a:latin typeface="Times New Roman"/>
                <a:cs typeface="Times New Roman"/>
              </a:rPr>
              <a:t>c</a:t>
            </a:r>
            <a:r>
              <a:rPr lang="pt-BR" sz="2600" spc="4" dirty="0">
                <a:latin typeface="Times New Roman"/>
                <a:cs typeface="Times New Roman"/>
              </a:rPr>
              <a:t>í</a:t>
            </a:r>
            <a:r>
              <a:rPr lang="pt-BR" sz="2600" dirty="0">
                <a:latin typeface="Times New Roman"/>
                <a:cs typeface="Times New Roman"/>
              </a:rPr>
              <a:t>c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o</a:t>
            </a:r>
            <a:r>
              <a:rPr lang="pt-BR" sz="2600" spc="139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de</a:t>
            </a:r>
            <a:r>
              <a:rPr lang="pt-BR" sz="2600" spc="46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d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r</a:t>
            </a:r>
            <a:r>
              <a:rPr lang="pt-BR" sz="2600" spc="107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de</a:t>
            </a:r>
            <a:r>
              <a:rPr lang="pt-BR" sz="2600" spc="46" dirty="0">
                <a:latin typeface="Times New Roman"/>
                <a:cs typeface="Times New Roman"/>
              </a:rPr>
              <a:t> </a:t>
            </a:r>
            <a:r>
              <a:rPr lang="pt-BR" sz="2600" spc="-4" dirty="0" smtClean="0">
                <a:latin typeface="Times New Roman"/>
                <a:cs typeface="Times New Roman"/>
              </a:rPr>
              <a:t>monopólio</a:t>
            </a:r>
            <a:r>
              <a:rPr lang="pt-BR" sz="2600" dirty="0" smtClean="0">
                <a:latin typeface="Times New Roman"/>
                <a:cs typeface="Times New Roman"/>
              </a:rPr>
              <a:t>,</a:t>
            </a:r>
            <a:r>
              <a:rPr lang="pt-BR" sz="2600" spc="210" dirty="0" smtClean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76" dirty="0">
                <a:latin typeface="Times New Roman"/>
                <a:cs typeface="Times New Roman"/>
              </a:rPr>
              <a:t> </a:t>
            </a:r>
            <a:r>
              <a:rPr lang="pt-BR" sz="2600" dirty="0" smtClean="0">
                <a:latin typeface="Times New Roman"/>
                <a:cs typeface="Times New Roman"/>
              </a:rPr>
              <a:t>não</a:t>
            </a:r>
            <a:r>
              <a:rPr lang="pt-BR" sz="2600" spc="54" dirty="0" smtClean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dirty="0">
                <a:latin typeface="Times New Roman"/>
                <a:cs typeface="Times New Roman"/>
              </a:rPr>
              <a:t>am ap</a:t>
            </a:r>
            <a:r>
              <a:rPr lang="pt-BR" sz="2600" spc="4" dirty="0">
                <a:latin typeface="Times New Roman"/>
                <a:cs typeface="Times New Roman"/>
              </a:rPr>
              <a:t>li</a:t>
            </a:r>
            <a:r>
              <a:rPr lang="pt-BR" sz="2600" dirty="0">
                <a:latin typeface="Times New Roman"/>
                <a:cs typeface="Times New Roman"/>
              </a:rPr>
              <a:t>cá</a:t>
            </a:r>
            <a:r>
              <a:rPr lang="pt-BR" sz="2600" spc="-9" dirty="0">
                <a:latin typeface="Times New Roman"/>
                <a:cs typeface="Times New Roman"/>
              </a:rPr>
              <a:t>ve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140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na</a:t>
            </a:r>
            <a:r>
              <a:rPr lang="pt-BR" sz="2600" spc="37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dirty="0">
                <a:latin typeface="Times New Roman"/>
                <a:cs typeface="Times New Roman"/>
              </a:rPr>
              <a:t>á</a:t>
            </a:r>
            <a:r>
              <a:rPr lang="pt-BR" sz="2600" spc="4" dirty="0">
                <a:latin typeface="Times New Roman"/>
                <a:cs typeface="Times New Roman"/>
              </a:rPr>
              <a:t>ti</a:t>
            </a:r>
            <a:r>
              <a:rPr lang="pt-BR" sz="2600" dirty="0">
                <a:latin typeface="Times New Roman"/>
                <a:cs typeface="Times New Roman"/>
              </a:rPr>
              <a:t>ca</a:t>
            </a:r>
          </a:p>
          <a:p>
            <a:pPr marL="278891" marR="68574" indent="-109727">
              <a:lnSpc>
                <a:spcPct val="150000"/>
              </a:lnSpc>
              <a:spcBef>
                <a:spcPts val="215"/>
              </a:spcBef>
            </a:pPr>
            <a:r>
              <a:rPr lang="pt-BR" sz="2600" dirty="0">
                <a:latin typeface="Symbol"/>
                <a:cs typeface="Symbol"/>
              </a:rPr>
              <a:t></a:t>
            </a:r>
            <a:r>
              <a:rPr lang="pt-BR" sz="2600" spc="38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34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pa</a:t>
            </a:r>
            <a:r>
              <a:rPr lang="pt-BR" sz="2600" spc="4" dirty="0">
                <a:latin typeface="Times New Roman"/>
                <a:cs typeface="Times New Roman"/>
              </a:rPr>
              <a:t>rti</a:t>
            </a:r>
            <a:r>
              <a:rPr lang="pt-BR" sz="2600" dirty="0">
                <a:latin typeface="Times New Roman"/>
                <a:cs typeface="Times New Roman"/>
              </a:rPr>
              <a:t>r</a:t>
            </a:r>
            <a:r>
              <a:rPr lang="pt-BR" sz="2600" spc="83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67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dad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109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das</a:t>
            </a:r>
            <a:r>
              <a:rPr lang="pt-BR" sz="2600" spc="50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g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dirty="0">
                <a:latin typeface="Times New Roman"/>
                <a:cs typeface="Times New Roman"/>
              </a:rPr>
              <a:t>and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145" dirty="0">
                <a:latin typeface="Times New Roman"/>
                <a:cs typeface="Times New Roman"/>
              </a:rPr>
              <a:t> </a:t>
            </a:r>
            <a:r>
              <a:rPr lang="pt-BR" sz="2600" dirty="0" smtClean="0">
                <a:latin typeface="Times New Roman"/>
                <a:cs typeface="Times New Roman"/>
              </a:rPr>
              <a:t>corporações</a:t>
            </a:r>
            <a:r>
              <a:rPr lang="pt-BR" sz="2600" spc="204" dirty="0" smtClean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-5" dirty="0">
                <a:latin typeface="Times New Roman"/>
                <a:cs typeface="Times New Roman"/>
              </a:rPr>
              <a:t>m</a:t>
            </a:r>
            <a:r>
              <a:rPr lang="pt-BR" sz="2600" spc="-10" dirty="0">
                <a:latin typeface="Times New Roman"/>
                <a:cs typeface="Times New Roman"/>
              </a:rPr>
              <a:t>e</a:t>
            </a:r>
            <a:r>
              <a:rPr lang="pt-BR" sz="2600" spc="5" dirty="0">
                <a:latin typeface="Times New Roman"/>
                <a:cs typeface="Times New Roman"/>
              </a:rPr>
              <a:t>ri</a:t>
            </a:r>
            <a:r>
              <a:rPr lang="pt-BR" sz="2600" dirty="0">
                <a:latin typeface="Times New Roman"/>
                <a:cs typeface="Times New Roman"/>
              </a:rPr>
              <a:t>canas e</a:t>
            </a:r>
            <a:r>
              <a:rPr lang="pt-BR" sz="2600" spc="10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de</a:t>
            </a:r>
            <a:r>
              <a:rPr lang="pt-BR" sz="2600" spc="46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p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du</a:t>
            </a:r>
            <a:r>
              <a:rPr lang="pt-BR" sz="2600" spc="4" dirty="0">
                <a:latin typeface="Times New Roman"/>
                <a:cs typeface="Times New Roman"/>
              </a:rPr>
              <a:t>t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148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de</a:t>
            </a:r>
            <a:r>
              <a:rPr lang="pt-BR" sz="2600" spc="46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4" dirty="0">
                <a:latin typeface="Times New Roman"/>
                <a:cs typeface="Times New Roman"/>
              </a:rPr>
              <a:t>l</a:t>
            </a:r>
            <a:r>
              <a:rPr lang="pt-BR" sz="2600" spc="-9" dirty="0">
                <a:latin typeface="Times New Roman"/>
                <a:cs typeface="Times New Roman"/>
              </a:rPr>
              <a:t>g</a:t>
            </a:r>
            <a:r>
              <a:rPr lang="pt-BR" sz="2600" dirty="0">
                <a:latin typeface="Times New Roman"/>
                <a:cs typeface="Times New Roman"/>
              </a:rPr>
              <a:t>u</a:t>
            </a:r>
            <a:r>
              <a:rPr lang="pt-BR" sz="2600" spc="-4" dirty="0">
                <a:latin typeface="Times New Roman"/>
                <a:cs typeface="Times New Roman"/>
              </a:rPr>
              <a:t>m</a:t>
            </a:r>
            <a:r>
              <a:rPr lang="pt-BR" sz="2600" dirty="0">
                <a:latin typeface="Times New Roman"/>
                <a:cs typeface="Times New Roman"/>
              </a:rPr>
              <a:t>as</a:t>
            </a:r>
            <a:r>
              <a:rPr lang="pt-BR" sz="2600" spc="143" dirty="0">
                <a:latin typeface="Times New Roman"/>
                <a:cs typeface="Times New Roman"/>
              </a:rPr>
              <a:t> 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ndú</a:t>
            </a:r>
            <a:r>
              <a:rPr lang="pt-BR" sz="2600" spc="4" dirty="0">
                <a:latin typeface="Times New Roman"/>
                <a:cs typeface="Times New Roman"/>
              </a:rPr>
              <a:t>stri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4" dirty="0">
                <a:latin typeface="Times New Roman"/>
                <a:cs typeface="Times New Roman"/>
              </a:rPr>
              <a:t>s</a:t>
            </a:r>
            <a:r>
              <a:rPr lang="pt-BR" sz="2600" dirty="0">
                <a:latin typeface="Times New Roman"/>
                <a:cs typeface="Times New Roman"/>
              </a:rPr>
              <a:t>,</a:t>
            </a:r>
            <a:r>
              <a:rPr lang="pt-BR" sz="2600" spc="125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spc="4" dirty="0">
                <a:latin typeface="Times New Roman"/>
                <a:cs typeface="Times New Roman"/>
              </a:rPr>
              <a:t>st</a:t>
            </a:r>
            <a:r>
              <a:rPr lang="pt-BR" sz="2600" dirty="0">
                <a:latin typeface="Times New Roman"/>
                <a:cs typeface="Times New Roman"/>
              </a:rPr>
              <a:t>ud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u</a:t>
            </a:r>
            <a:r>
              <a:rPr lang="pt-BR" sz="2600" spc="145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50" dirty="0">
                <a:latin typeface="Times New Roman"/>
                <a:cs typeface="Times New Roman"/>
              </a:rPr>
              <a:t> </a:t>
            </a:r>
            <a:r>
              <a:rPr lang="pt-BR" sz="2600" spc="-9" dirty="0">
                <a:latin typeface="Times New Roman"/>
                <a:cs typeface="Times New Roman"/>
              </a:rPr>
              <a:t>f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4" dirty="0">
                <a:latin typeface="Times New Roman"/>
                <a:cs typeface="Times New Roman"/>
              </a:rPr>
              <a:t>t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s que</a:t>
            </a:r>
            <a:r>
              <a:rPr lang="pt-BR" sz="2600" spc="54" dirty="0">
                <a:latin typeface="Times New Roman"/>
                <a:cs typeface="Times New Roman"/>
              </a:rPr>
              <a:t> 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n</a:t>
            </a:r>
            <a:r>
              <a:rPr lang="pt-BR" sz="2600" spc="-9" dirty="0">
                <a:latin typeface="Times New Roman"/>
                <a:cs typeface="Times New Roman"/>
              </a:rPr>
              <a:t>f</a:t>
            </a:r>
            <a:r>
              <a:rPr lang="pt-BR" sz="2600" spc="4" dirty="0">
                <a:latin typeface="Times New Roman"/>
                <a:cs typeface="Times New Roman"/>
              </a:rPr>
              <a:t>l</a:t>
            </a:r>
            <a:r>
              <a:rPr lang="pt-BR" sz="2600" dirty="0">
                <a:latin typeface="Times New Roman"/>
                <a:cs typeface="Times New Roman"/>
              </a:rPr>
              <a:t>u</a:t>
            </a:r>
            <a:r>
              <a:rPr lang="pt-BR" sz="2600" spc="-9" dirty="0">
                <a:latin typeface="Times New Roman"/>
                <a:cs typeface="Times New Roman"/>
              </a:rPr>
              <a:t>e</a:t>
            </a:r>
            <a:r>
              <a:rPr lang="pt-BR" sz="2600" dirty="0">
                <a:latin typeface="Times New Roman"/>
                <a:cs typeface="Times New Roman"/>
              </a:rPr>
              <a:t>nc</a:t>
            </a:r>
            <a:r>
              <a:rPr lang="pt-BR" sz="2600" spc="4" dirty="0">
                <a:latin typeface="Times New Roman"/>
                <a:cs typeface="Times New Roman"/>
              </a:rPr>
              <a:t>i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-9" dirty="0">
                <a:latin typeface="Times New Roman"/>
                <a:cs typeface="Times New Roman"/>
              </a:rPr>
              <a:t>v</a:t>
            </a:r>
            <a:r>
              <a:rPr lang="pt-BR" sz="2600" dirty="0">
                <a:latin typeface="Times New Roman"/>
                <a:cs typeface="Times New Roman"/>
              </a:rPr>
              <a:t>am </a:t>
            </a:r>
            <a:r>
              <a:rPr lang="pt-BR" sz="2600" spc="1" dirty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a</a:t>
            </a:r>
            <a:r>
              <a:rPr lang="pt-BR" sz="2600" spc="29" dirty="0">
                <a:latin typeface="Times New Roman"/>
                <a:cs typeface="Times New Roman"/>
              </a:rPr>
              <a:t> </a:t>
            </a:r>
            <a:r>
              <a:rPr lang="pt-BR" sz="2600" spc="-9" dirty="0" smtClean="0">
                <a:latin typeface="Times New Roman"/>
                <a:cs typeface="Times New Roman"/>
              </a:rPr>
              <a:t>formação</a:t>
            </a:r>
            <a:r>
              <a:rPr lang="pt-BR" sz="2600" spc="168" dirty="0" smtClean="0">
                <a:latin typeface="Times New Roman"/>
                <a:cs typeface="Times New Roman"/>
              </a:rPr>
              <a:t> </a:t>
            </a:r>
            <a:r>
              <a:rPr lang="pt-BR" sz="2600" dirty="0">
                <a:latin typeface="Times New Roman"/>
                <a:cs typeface="Times New Roman"/>
              </a:rPr>
              <a:t>d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67" dirty="0">
                <a:latin typeface="Times New Roman"/>
                <a:cs typeface="Times New Roman"/>
              </a:rPr>
              <a:t> </a:t>
            </a:r>
            <a:r>
              <a:rPr lang="pt-BR" sz="2600" spc="4" dirty="0">
                <a:latin typeface="Times New Roman"/>
                <a:cs typeface="Times New Roman"/>
              </a:rPr>
              <a:t>r</a:t>
            </a:r>
            <a:r>
              <a:rPr lang="pt-BR" sz="2600" spc="-9" dirty="0">
                <a:latin typeface="Times New Roman"/>
                <a:cs typeface="Times New Roman"/>
              </a:rPr>
              <a:t>efe</a:t>
            </a:r>
            <a:r>
              <a:rPr lang="pt-BR" sz="2600" spc="4" dirty="0">
                <a:latin typeface="Times New Roman"/>
                <a:cs typeface="Times New Roman"/>
              </a:rPr>
              <a:t>ri</a:t>
            </a:r>
            <a:r>
              <a:rPr lang="pt-BR" sz="2600" dirty="0">
                <a:latin typeface="Times New Roman"/>
                <a:cs typeface="Times New Roman"/>
              </a:rPr>
              <a:t>d</a:t>
            </a:r>
            <a:r>
              <a:rPr lang="pt-BR" sz="2600" spc="-9" dirty="0">
                <a:latin typeface="Times New Roman"/>
                <a:cs typeface="Times New Roman"/>
              </a:rPr>
              <a:t>o</a:t>
            </a:r>
            <a:r>
              <a:rPr lang="pt-BR" sz="2600" dirty="0">
                <a:latin typeface="Times New Roman"/>
                <a:cs typeface="Times New Roman"/>
              </a:rPr>
              <a:t>s</a:t>
            </a:r>
            <a:r>
              <a:rPr lang="pt-BR" sz="2600" spc="175" dirty="0">
                <a:latin typeface="Times New Roman"/>
                <a:cs typeface="Times New Roman"/>
              </a:rPr>
              <a:t> </a:t>
            </a:r>
            <a:r>
              <a:rPr lang="pt-BR" sz="2600" dirty="0" smtClean="0">
                <a:latin typeface="Times New Roman"/>
                <a:cs typeface="Times New Roman"/>
              </a:rPr>
              <a:t>preços</a:t>
            </a:r>
            <a:endParaRPr lang="pt-BR" sz="2600" dirty="0">
              <a:latin typeface="Times New Roman"/>
              <a:cs typeface="Times New Roman"/>
            </a:endParaRPr>
          </a:p>
          <a:p>
            <a:pPr marL="278891" marR="454147" indent="-109727">
              <a:lnSpc>
                <a:spcPct val="150000"/>
              </a:lnSpc>
              <a:spcBef>
                <a:spcPts val="225"/>
              </a:spcBef>
            </a:pPr>
            <a:r>
              <a:rPr lang="pt-BR" sz="2600" dirty="0" smtClean="0">
                <a:latin typeface="Symbol"/>
                <a:cs typeface="Symbol"/>
              </a:rPr>
              <a:t></a:t>
            </a:r>
            <a:r>
              <a:rPr lang="pt-BR" sz="2600" spc="38" dirty="0" smtClean="0">
                <a:latin typeface="Times New Roman"/>
                <a:cs typeface="Times New Roman"/>
              </a:rPr>
              <a:t> </a:t>
            </a:r>
            <a:r>
              <a:rPr lang="pt-BR" sz="2600" b="1" spc="-4" dirty="0" smtClean="0">
                <a:latin typeface="Times New Roman"/>
                <a:cs typeface="Times New Roman"/>
              </a:rPr>
              <a:t>D</a:t>
            </a:r>
            <a:r>
              <a:rPr lang="pt-BR" sz="2600" b="1" spc="-9" dirty="0" smtClean="0">
                <a:latin typeface="Times New Roman"/>
                <a:cs typeface="Times New Roman"/>
              </a:rPr>
              <a:t>EF</a:t>
            </a:r>
            <a:r>
              <a:rPr lang="pt-BR" sz="2600" b="1" spc="4" dirty="0" smtClean="0">
                <a:latin typeface="Times New Roman"/>
                <a:cs typeface="Times New Roman"/>
              </a:rPr>
              <a:t>I</a:t>
            </a:r>
            <a:r>
              <a:rPr lang="pt-BR" sz="2600" b="1" dirty="0" smtClean="0">
                <a:latin typeface="Times New Roman"/>
                <a:cs typeface="Times New Roman"/>
              </a:rPr>
              <a:t>N</a:t>
            </a:r>
            <a:r>
              <a:rPr lang="pt-BR" sz="2600" b="1" spc="4" dirty="0" smtClean="0">
                <a:latin typeface="Times New Roman"/>
                <a:cs typeface="Times New Roman"/>
              </a:rPr>
              <a:t>I</a:t>
            </a:r>
            <a:r>
              <a:rPr lang="pt-BR" sz="2600" b="1" dirty="0" smtClean="0">
                <a:latin typeface="Times New Roman"/>
                <a:cs typeface="Times New Roman"/>
              </a:rPr>
              <a:t>U</a:t>
            </a:r>
            <a:r>
              <a:rPr lang="pt-BR" sz="2600" b="1" spc="128" dirty="0" smtClean="0">
                <a:latin typeface="Times New Roman"/>
                <a:cs typeface="Times New Roman"/>
              </a:rPr>
              <a:t> </a:t>
            </a:r>
            <a:r>
              <a:rPr lang="pt-BR" sz="2600" b="1" spc="-4" dirty="0" smtClean="0">
                <a:latin typeface="Times New Roman"/>
                <a:cs typeface="Times New Roman"/>
              </a:rPr>
              <a:t>M</a:t>
            </a:r>
            <a:r>
              <a:rPr lang="pt-BR" sz="2600" b="1" spc="-9" dirty="0" smtClean="0">
                <a:latin typeface="Times New Roman"/>
                <a:cs typeface="Times New Roman"/>
              </a:rPr>
              <a:t>E</a:t>
            </a:r>
            <a:r>
              <a:rPr lang="pt-BR" sz="2600" b="1" spc="4" dirty="0" smtClean="0">
                <a:latin typeface="Times New Roman"/>
                <a:cs typeface="Times New Roman"/>
              </a:rPr>
              <a:t>R</a:t>
            </a:r>
            <a:r>
              <a:rPr lang="pt-BR" sz="2600" b="1" dirty="0" smtClean="0">
                <a:latin typeface="Times New Roman"/>
                <a:cs typeface="Times New Roman"/>
              </a:rPr>
              <a:t>CAD</a:t>
            </a:r>
            <a:r>
              <a:rPr lang="pt-BR" sz="2600" b="1" spc="-9" dirty="0" smtClean="0">
                <a:latin typeface="Times New Roman"/>
                <a:cs typeface="Times New Roman"/>
              </a:rPr>
              <a:t>O</a:t>
            </a:r>
            <a:r>
              <a:rPr lang="pt-BR" sz="2600" b="1" dirty="0" smtClean="0">
                <a:latin typeface="Times New Roman"/>
                <a:cs typeface="Times New Roman"/>
              </a:rPr>
              <a:t>,</a:t>
            </a:r>
            <a:r>
              <a:rPr lang="pt-BR" sz="2600" b="1" spc="170" dirty="0" smtClean="0">
                <a:latin typeface="Times New Roman"/>
                <a:cs typeface="Times New Roman"/>
              </a:rPr>
              <a:t> </a:t>
            </a:r>
            <a:r>
              <a:rPr lang="pt-BR" sz="2600" b="1" spc="-9" dirty="0" smtClean="0">
                <a:latin typeface="Times New Roman"/>
                <a:cs typeface="Times New Roman"/>
              </a:rPr>
              <a:t>E</a:t>
            </a:r>
            <a:r>
              <a:rPr lang="pt-BR" sz="2600" b="1" spc="4" dirty="0" smtClean="0">
                <a:latin typeface="Times New Roman"/>
                <a:cs typeface="Times New Roman"/>
              </a:rPr>
              <a:t>STR</a:t>
            </a:r>
            <a:r>
              <a:rPr lang="pt-BR" sz="2600" b="1" dirty="0" smtClean="0">
                <a:latin typeface="Times New Roman"/>
                <a:cs typeface="Times New Roman"/>
              </a:rPr>
              <a:t>U</a:t>
            </a:r>
            <a:r>
              <a:rPr lang="pt-BR" sz="2600" b="1" spc="4" dirty="0" smtClean="0">
                <a:latin typeface="Times New Roman"/>
                <a:cs typeface="Times New Roman"/>
              </a:rPr>
              <a:t>T</a:t>
            </a:r>
            <a:r>
              <a:rPr lang="pt-BR" sz="2600" b="1" dirty="0" smtClean="0">
                <a:latin typeface="Times New Roman"/>
                <a:cs typeface="Times New Roman"/>
              </a:rPr>
              <a:t>U</a:t>
            </a:r>
            <a:r>
              <a:rPr lang="pt-BR" sz="2600" b="1" spc="4" dirty="0" smtClean="0">
                <a:latin typeface="Times New Roman"/>
                <a:cs typeface="Times New Roman"/>
              </a:rPr>
              <a:t>R</a:t>
            </a:r>
            <a:r>
              <a:rPr lang="pt-BR" sz="2600" b="1" dirty="0" smtClean="0">
                <a:latin typeface="Times New Roman"/>
                <a:cs typeface="Times New Roman"/>
              </a:rPr>
              <a:t>A</a:t>
            </a:r>
            <a:r>
              <a:rPr lang="pt-BR" sz="2600" b="1" spc="123" dirty="0" smtClean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latin typeface="Times New Roman"/>
                <a:cs typeface="Times New Roman"/>
              </a:rPr>
              <a:t>DE</a:t>
            </a:r>
            <a:r>
              <a:rPr lang="pt-BR" sz="2600" b="1" spc="37" dirty="0" smtClean="0">
                <a:latin typeface="Times New Roman"/>
                <a:cs typeface="Times New Roman"/>
              </a:rPr>
              <a:t> </a:t>
            </a:r>
            <a:r>
              <a:rPr lang="pt-BR" sz="2600" b="1" spc="-4" dirty="0" smtClean="0">
                <a:latin typeface="Times New Roman"/>
                <a:cs typeface="Times New Roman"/>
              </a:rPr>
              <a:t>M</a:t>
            </a:r>
            <a:r>
              <a:rPr lang="pt-BR" sz="2600" b="1" spc="-9" dirty="0" smtClean="0">
                <a:latin typeface="Times New Roman"/>
                <a:cs typeface="Times New Roman"/>
              </a:rPr>
              <a:t>E</a:t>
            </a:r>
            <a:r>
              <a:rPr lang="pt-BR" sz="2600" b="1" spc="4" dirty="0" smtClean="0">
                <a:latin typeface="Times New Roman"/>
                <a:cs typeface="Times New Roman"/>
              </a:rPr>
              <a:t>R</a:t>
            </a:r>
            <a:r>
              <a:rPr lang="pt-BR" sz="2600" b="1" dirty="0" smtClean="0">
                <a:latin typeface="Times New Roman"/>
                <a:cs typeface="Times New Roman"/>
              </a:rPr>
              <a:t>CAD</a:t>
            </a:r>
            <a:r>
              <a:rPr lang="pt-BR" sz="2600" b="1" spc="-9" dirty="0" smtClean="0">
                <a:latin typeface="Times New Roman"/>
                <a:cs typeface="Times New Roman"/>
              </a:rPr>
              <a:t>O</a:t>
            </a:r>
            <a:r>
              <a:rPr lang="pt-BR" sz="2600" b="1" dirty="0" smtClean="0">
                <a:latin typeface="Times New Roman"/>
                <a:cs typeface="Times New Roman"/>
              </a:rPr>
              <a:t>,</a:t>
            </a:r>
            <a:r>
              <a:rPr lang="pt-BR" sz="2600" b="1" spc="170" dirty="0" smtClean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latin typeface="Times New Roman"/>
                <a:cs typeface="Times New Roman"/>
              </a:rPr>
              <a:t>PREÇOS AD</a:t>
            </a:r>
            <a:r>
              <a:rPr lang="pt-BR" sz="2600" b="1" spc="-4" dirty="0" smtClean="0">
                <a:latin typeface="Times New Roman"/>
                <a:cs typeface="Times New Roman"/>
              </a:rPr>
              <a:t>M</a:t>
            </a:r>
            <a:r>
              <a:rPr lang="pt-BR" sz="2600" b="1" spc="4" dirty="0" smtClean="0">
                <a:latin typeface="Times New Roman"/>
                <a:cs typeface="Times New Roman"/>
              </a:rPr>
              <a:t>I</a:t>
            </a:r>
            <a:r>
              <a:rPr lang="pt-BR" sz="2600" b="1" dirty="0" smtClean="0">
                <a:latin typeface="Times New Roman"/>
                <a:cs typeface="Times New Roman"/>
              </a:rPr>
              <a:t>N</a:t>
            </a:r>
            <a:r>
              <a:rPr lang="pt-BR" sz="2600" b="1" spc="4" dirty="0" smtClean="0">
                <a:latin typeface="Times New Roman"/>
                <a:cs typeface="Times New Roman"/>
              </a:rPr>
              <a:t>ISTR</a:t>
            </a:r>
            <a:r>
              <a:rPr lang="pt-BR" sz="2600" b="1" dirty="0" smtClean="0">
                <a:latin typeface="Times New Roman"/>
                <a:cs typeface="Times New Roman"/>
              </a:rPr>
              <a:t>AD</a:t>
            </a:r>
            <a:r>
              <a:rPr lang="pt-BR" sz="2600" b="1" spc="-9" dirty="0" smtClean="0">
                <a:latin typeface="Times New Roman"/>
                <a:cs typeface="Times New Roman"/>
              </a:rPr>
              <a:t>O</a:t>
            </a:r>
            <a:r>
              <a:rPr lang="pt-BR" sz="2600" b="1" spc="4" dirty="0" smtClean="0">
                <a:latin typeface="Times New Roman"/>
                <a:cs typeface="Times New Roman"/>
              </a:rPr>
              <a:t>S</a:t>
            </a:r>
            <a:r>
              <a:rPr lang="pt-BR" sz="2600" b="1" dirty="0" smtClean="0">
                <a:latin typeface="Times New Roman"/>
                <a:cs typeface="Times New Roman"/>
              </a:rPr>
              <a:t>,</a:t>
            </a:r>
            <a:r>
              <a:rPr lang="pt-BR" sz="2600" b="1" spc="194" dirty="0" smtClean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latin typeface="Times New Roman"/>
                <a:cs typeface="Times New Roman"/>
              </a:rPr>
              <a:t>E</a:t>
            </a:r>
            <a:r>
              <a:rPr lang="pt-BR" sz="2600" b="1" spc="29" dirty="0" smtClean="0">
                <a:latin typeface="Times New Roman"/>
                <a:cs typeface="Times New Roman"/>
              </a:rPr>
              <a:t> </a:t>
            </a:r>
            <a:r>
              <a:rPr lang="pt-BR" sz="2600" b="1" spc="-9" dirty="0" smtClean="0">
                <a:latin typeface="Times New Roman"/>
                <a:cs typeface="Times New Roman"/>
              </a:rPr>
              <a:t>V</a:t>
            </a:r>
            <a:r>
              <a:rPr lang="pt-BR" sz="2600" b="1" dirty="0" smtClean="0">
                <a:latin typeface="Times New Roman"/>
                <a:cs typeface="Times New Roman"/>
              </a:rPr>
              <a:t>Á</a:t>
            </a:r>
            <a:r>
              <a:rPr lang="pt-BR" sz="2600" b="1" spc="4" dirty="0" smtClean="0">
                <a:latin typeface="Times New Roman"/>
                <a:cs typeface="Times New Roman"/>
              </a:rPr>
              <a:t>RI</a:t>
            </a:r>
            <a:r>
              <a:rPr lang="pt-BR" sz="2600" b="1" spc="-9" dirty="0" smtClean="0">
                <a:latin typeface="Times New Roman"/>
                <a:cs typeface="Times New Roman"/>
              </a:rPr>
              <a:t>O</a:t>
            </a:r>
            <a:r>
              <a:rPr lang="pt-BR" sz="2600" b="1" dirty="0" smtClean="0">
                <a:latin typeface="Times New Roman"/>
                <a:cs typeface="Times New Roman"/>
              </a:rPr>
              <a:t>S</a:t>
            </a:r>
            <a:r>
              <a:rPr lang="pt-BR" sz="2600" b="1" spc="112" dirty="0" smtClean="0">
                <a:latin typeface="Times New Roman"/>
                <a:cs typeface="Times New Roman"/>
              </a:rPr>
              <a:t> </a:t>
            </a:r>
            <a:r>
              <a:rPr lang="pt-BR" sz="2600" b="1" spc="-9" dirty="0" smtClean="0">
                <a:latin typeface="Times New Roman"/>
                <a:cs typeface="Times New Roman"/>
              </a:rPr>
              <a:t>E</a:t>
            </a:r>
            <a:r>
              <a:rPr lang="pt-BR" sz="2600" b="1" spc="4" dirty="0" smtClean="0">
                <a:latin typeface="Times New Roman"/>
                <a:cs typeface="Times New Roman"/>
              </a:rPr>
              <a:t>L</a:t>
            </a:r>
            <a:r>
              <a:rPr lang="pt-BR" sz="2600" b="1" spc="-9" dirty="0" smtClean="0">
                <a:latin typeface="Times New Roman"/>
                <a:cs typeface="Times New Roman"/>
              </a:rPr>
              <a:t>E</a:t>
            </a:r>
            <a:r>
              <a:rPr lang="pt-BR" sz="2600" b="1" spc="-4" dirty="0" smtClean="0">
                <a:latin typeface="Times New Roman"/>
                <a:cs typeface="Times New Roman"/>
              </a:rPr>
              <a:t>M</a:t>
            </a:r>
            <a:r>
              <a:rPr lang="pt-BR" sz="2600" b="1" spc="-9" dirty="0" smtClean="0">
                <a:latin typeface="Times New Roman"/>
                <a:cs typeface="Times New Roman"/>
              </a:rPr>
              <a:t>E</a:t>
            </a:r>
            <a:r>
              <a:rPr lang="pt-BR" sz="2600" b="1" dirty="0" smtClean="0">
                <a:latin typeface="Times New Roman"/>
                <a:cs typeface="Times New Roman"/>
              </a:rPr>
              <a:t>N</a:t>
            </a:r>
            <a:r>
              <a:rPr lang="pt-BR" sz="2600" b="1" spc="4" dirty="0" smtClean="0">
                <a:latin typeface="Times New Roman"/>
                <a:cs typeface="Times New Roman"/>
              </a:rPr>
              <a:t>T</a:t>
            </a:r>
            <a:r>
              <a:rPr lang="pt-BR" sz="2600" b="1" spc="-9" dirty="0" smtClean="0">
                <a:latin typeface="Times New Roman"/>
                <a:cs typeface="Times New Roman"/>
              </a:rPr>
              <a:t>O</a:t>
            </a:r>
            <a:r>
              <a:rPr lang="pt-BR" sz="2600" b="1" dirty="0" smtClean="0">
                <a:latin typeface="Times New Roman"/>
                <a:cs typeface="Times New Roman"/>
              </a:rPr>
              <a:t>S</a:t>
            </a:r>
            <a:r>
              <a:rPr lang="pt-BR" sz="2600" b="1" spc="192" dirty="0" smtClean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latin typeface="Times New Roman"/>
                <a:cs typeface="Times New Roman"/>
              </a:rPr>
              <a:t>U</a:t>
            </a:r>
            <a:r>
              <a:rPr lang="pt-BR" sz="2600" b="1" spc="5" dirty="0" smtClean="0">
                <a:latin typeface="Times New Roman"/>
                <a:cs typeface="Times New Roman"/>
              </a:rPr>
              <a:t>S</a:t>
            </a:r>
            <a:r>
              <a:rPr lang="pt-BR" sz="2600" b="1" dirty="0" smtClean="0">
                <a:latin typeface="Times New Roman"/>
                <a:cs typeface="Times New Roman"/>
              </a:rPr>
              <a:t>AD</a:t>
            </a:r>
            <a:r>
              <a:rPr lang="pt-BR" sz="2600" b="1" spc="-10" dirty="0" smtClean="0">
                <a:latin typeface="Times New Roman"/>
                <a:cs typeface="Times New Roman"/>
              </a:rPr>
              <a:t>O</a:t>
            </a:r>
            <a:r>
              <a:rPr lang="pt-BR" sz="2600" b="1" dirty="0" smtClean="0">
                <a:latin typeface="Times New Roman"/>
                <a:cs typeface="Times New Roman"/>
              </a:rPr>
              <a:t>S POSTERIORMENTE </a:t>
            </a:r>
            <a:r>
              <a:rPr lang="pt-BR" sz="2600" b="1" spc="46" dirty="0" smtClean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latin typeface="Times New Roman"/>
                <a:cs typeface="Times New Roman"/>
              </a:rPr>
              <a:t>NO</a:t>
            </a:r>
            <a:r>
              <a:rPr lang="pt-BR" sz="2600" b="1" spc="48" dirty="0" smtClean="0">
                <a:latin typeface="Times New Roman"/>
                <a:cs typeface="Times New Roman"/>
              </a:rPr>
              <a:t> </a:t>
            </a:r>
            <a:r>
              <a:rPr lang="pt-BR" sz="2600" b="1" dirty="0" smtClean="0">
                <a:latin typeface="Times New Roman"/>
                <a:cs typeface="Times New Roman"/>
              </a:rPr>
              <a:t>PA</a:t>
            </a:r>
            <a:r>
              <a:rPr lang="pt-BR" sz="2600" b="1" spc="4" dirty="0" smtClean="0">
                <a:latin typeface="Times New Roman"/>
                <a:cs typeface="Times New Roman"/>
              </a:rPr>
              <a:t>R</a:t>
            </a:r>
            <a:r>
              <a:rPr lang="pt-BR" sz="2600" b="1" dirty="0" smtClean="0">
                <a:latin typeface="Times New Roman"/>
                <a:cs typeface="Times New Roman"/>
              </a:rPr>
              <a:t>AD</a:t>
            </a:r>
            <a:r>
              <a:rPr lang="pt-BR" sz="2600" b="1" spc="4" dirty="0" smtClean="0">
                <a:latin typeface="Times New Roman"/>
                <a:cs typeface="Times New Roman"/>
              </a:rPr>
              <a:t>I</a:t>
            </a:r>
            <a:r>
              <a:rPr lang="pt-BR" sz="2600" b="1" spc="-9" dirty="0" smtClean="0">
                <a:latin typeface="Times New Roman"/>
                <a:cs typeface="Times New Roman"/>
              </a:rPr>
              <a:t>G</a:t>
            </a:r>
            <a:r>
              <a:rPr lang="pt-BR" sz="2600" b="1" spc="-4" dirty="0" smtClean="0">
                <a:latin typeface="Times New Roman"/>
                <a:cs typeface="Times New Roman"/>
              </a:rPr>
              <a:t>M</a:t>
            </a:r>
            <a:r>
              <a:rPr lang="pt-BR" sz="2600" b="1" dirty="0" smtClean="0">
                <a:latin typeface="Times New Roman"/>
                <a:cs typeface="Times New Roman"/>
              </a:rPr>
              <a:t>A</a:t>
            </a:r>
            <a:r>
              <a:rPr lang="pt-BR" sz="2600" b="1" spc="173" dirty="0" smtClean="0">
                <a:latin typeface="Times New Roman"/>
                <a:cs typeface="Times New Roman"/>
              </a:rPr>
              <a:t> </a:t>
            </a:r>
            <a:r>
              <a:rPr lang="pt-BR" sz="2600" b="1" spc="-5" dirty="0" smtClean="0">
                <a:latin typeface="Times New Roman"/>
                <a:cs typeface="Times New Roman"/>
              </a:rPr>
              <a:t>E</a:t>
            </a:r>
            <a:r>
              <a:rPr lang="pt-BR" sz="2600" b="1" spc="5" dirty="0" smtClean="0">
                <a:latin typeface="Times New Roman"/>
                <a:cs typeface="Times New Roman"/>
              </a:rPr>
              <a:t>-</a:t>
            </a:r>
            <a:r>
              <a:rPr lang="pt-BR" sz="2600" b="1" spc="-5" dirty="0" smtClean="0">
                <a:latin typeface="Times New Roman"/>
                <a:cs typeface="Times New Roman"/>
              </a:rPr>
              <a:t>C</a:t>
            </a:r>
            <a:r>
              <a:rPr lang="pt-BR" sz="2600" b="1" spc="5" dirty="0" smtClean="0">
                <a:latin typeface="Times New Roman"/>
                <a:cs typeface="Times New Roman"/>
              </a:rPr>
              <a:t>-</a:t>
            </a:r>
            <a:r>
              <a:rPr lang="pt-BR" sz="2600" b="1" dirty="0" smtClean="0">
                <a:latin typeface="Times New Roman"/>
                <a:cs typeface="Times New Roman"/>
              </a:rPr>
              <a:t>D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23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OI – CONCEITOS E EVOLUÇÃO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1</a:t>
            </a:r>
            <a:r>
              <a:rPr lang="pt-BR" sz="5400" b="1" baseline="27055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5400" b="1" spc="98" baseline="2705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F</a:t>
            </a:r>
            <a:r>
              <a:rPr lang="pt-BR" sz="4800" b="1" spc="5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162">
              <a:lnSpc>
                <a:spcPct val="150000"/>
              </a:lnSpc>
              <a:spcBef>
                <a:spcPts val="375"/>
              </a:spcBef>
            </a:pPr>
            <a:r>
              <a:rPr lang="pt-BR" sz="2400" spc="4" dirty="0" smtClean="0">
                <a:latin typeface="Times New Roman"/>
                <a:cs typeface="Times New Roman"/>
              </a:rPr>
              <a:t>Ma</a:t>
            </a:r>
            <a:r>
              <a:rPr lang="pt-BR" sz="2400" dirty="0" smtClean="0">
                <a:latin typeface="Times New Roman"/>
                <a:cs typeface="Times New Roman"/>
              </a:rPr>
              <a:t>s</a:t>
            </a:r>
            <a:r>
              <a:rPr lang="pt-BR" sz="2400" spc="4" dirty="0" smtClean="0">
                <a:latin typeface="Times New Roman"/>
                <a:cs typeface="Times New Roman"/>
              </a:rPr>
              <a:t>o</a:t>
            </a:r>
            <a:r>
              <a:rPr lang="pt-BR" sz="2400" dirty="0" smtClean="0">
                <a:latin typeface="Times New Roman"/>
                <a:cs typeface="Times New Roman"/>
              </a:rPr>
              <a:t>n</a:t>
            </a:r>
            <a:r>
              <a:rPr lang="pt-BR" sz="2400" spc="16" dirty="0" smtClean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(</a:t>
            </a:r>
            <a:r>
              <a:rPr lang="pt-BR" sz="2400" spc="4" dirty="0">
                <a:latin typeface="Times New Roman"/>
                <a:cs typeface="Times New Roman"/>
              </a:rPr>
              <a:t>1939</a:t>
            </a:r>
            <a:r>
              <a:rPr lang="pt-BR" sz="2400" dirty="0">
                <a:latin typeface="Times New Roman"/>
                <a:cs typeface="Times New Roman"/>
              </a:rPr>
              <a:t>, </a:t>
            </a:r>
            <a:r>
              <a:rPr lang="pt-BR" sz="2400" spc="-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spc="-4" dirty="0">
                <a:latin typeface="Times New Roman"/>
                <a:cs typeface="Times New Roman"/>
              </a:rPr>
              <a:t>)</a:t>
            </a:r>
            <a:r>
              <a:rPr lang="pt-BR" sz="2400" dirty="0">
                <a:latin typeface="Times New Roman"/>
                <a:cs typeface="Times New Roman"/>
              </a:rPr>
              <a:t>: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6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ên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se</a:t>
            </a:r>
            <a:r>
              <a:rPr lang="pt-BR" sz="2400" spc="3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pí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ic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</a:p>
          <a:p>
            <a:pPr marL="315466">
              <a:lnSpc>
                <a:spcPct val="150000"/>
              </a:lnSpc>
              <a:spcBef>
                <a:spcPts val="1473"/>
              </a:spcBef>
            </a:pPr>
            <a:r>
              <a:rPr lang="pt-BR" sz="2000" dirty="0">
                <a:latin typeface="Symbol"/>
                <a:cs typeface="Symbol"/>
              </a:rPr>
              <a:t>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D</a:t>
            </a:r>
            <a:r>
              <a:rPr lang="pt-BR" sz="2000" spc="-9" dirty="0">
                <a:latin typeface="Times New Roman"/>
                <a:cs typeface="Times New Roman"/>
              </a:rPr>
              <a:t>ef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128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ca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po</a:t>
            </a:r>
            <a:r>
              <a:rPr lang="pt-BR" sz="2000" spc="105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aplicação</a:t>
            </a:r>
            <a:r>
              <a:rPr lang="pt-BR" sz="2000" spc="133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da</a:t>
            </a:r>
            <a:r>
              <a:rPr lang="pt-BR" sz="2000" spc="37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I</a:t>
            </a:r>
          </a:p>
          <a:p>
            <a:pPr marL="292001" marR="331848" algn="ctr">
              <a:lnSpc>
                <a:spcPct val="150000"/>
              </a:lnSpc>
              <a:spcBef>
                <a:spcPts val="240"/>
              </a:spcBef>
            </a:pPr>
            <a:r>
              <a:rPr lang="pt-BR" sz="2000" dirty="0">
                <a:latin typeface="Symbol"/>
                <a:cs typeface="Symbol"/>
              </a:rPr>
              <a:t>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ti</a:t>
            </a:r>
            <a:r>
              <a:rPr lang="pt-BR" sz="2000" spc="-9" dirty="0">
                <a:latin typeface="Times New Roman"/>
                <a:cs typeface="Times New Roman"/>
              </a:rPr>
              <a:t>f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173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f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32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4" dirty="0">
                <a:latin typeface="Times New Roman"/>
                <a:cs typeface="Times New Roman"/>
              </a:rPr>
              <a:t>rt</a:t>
            </a:r>
            <a:r>
              <a:rPr lang="pt-BR" sz="2000" dirty="0">
                <a:latin typeface="Times New Roman"/>
                <a:cs typeface="Times New Roman"/>
              </a:rPr>
              <a:t>an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80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pa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73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xp</a:t>
            </a:r>
            <a:r>
              <a:rPr lang="pt-BR" sz="2000" spc="4" dirty="0">
                <a:latin typeface="Times New Roman"/>
                <a:cs typeface="Times New Roman"/>
              </a:rPr>
              <a:t>li</a:t>
            </a:r>
            <a:r>
              <a:rPr lang="pt-BR" sz="2000" dirty="0">
                <a:latin typeface="Times New Roman"/>
                <a:cs typeface="Times New Roman"/>
              </a:rPr>
              <a:t>car</a:t>
            </a:r>
            <a:r>
              <a:rPr lang="pt-BR" sz="2000" spc="11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</a:p>
          <a:p>
            <a:pPr marL="405382" marR="278555" indent="-89915">
              <a:lnSpc>
                <a:spcPct val="150000"/>
              </a:lnSpc>
              <a:spcBef>
                <a:spcPts val="1310"/>
              </a:spcBef>
            </a:pPr>
            <a:r>
              <a:rPr lang="pt-BR" sz="2000" dirty="0">
                <a:latin typeface="Symbol"/>
                <a:cs typeface="Symbol"/>
              </a:rPr>
              <a:t>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si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206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que</a:t>
            </a:r>
            <a:r>
              <a:rPr lang="pt-BR" sz="2000" spc="54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2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4" dirty="0">
                <a:latin typeface="Times New Roman"/>
                <a:cs typeface="Times New Roman"/>
              </a:rPr>
              <a:t>l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x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dade </a:t>
            </a:r>
            <a:r>
              <a:rPr lang="pt-BR" sz="2000" spc="7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g</a:t>
            </a:r>
            <a:r>
              <a:rPr lang="pt-BR" sz="2000" dirty="0">
                <a:latin typeface="Times New Roman"/>
                <a:cs typeface="Times New Roman"/>
              </a:rPr>
              <a:t>an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zac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nal 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bém</a:t>
            </a:r>
            <a:r>
              <a:rPr lang="pt-BR" sz="2000" spc="104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-9" dirty="0">
                <a:latin typeface="Times New Roman"/>
                <a:cs typeface="Times New Roman"/>
              </a:rPr>
              <a:t>f</a:t>
            </a:r>
            <a:r>
              <a:rPr lang="pt-BR" sz="2000" spc="4" dirty="0">
                <a:latin typeface="Times New Roman"/>
                <a:cs typeface="Times New Roman"/>
              </a:rPr>
              <a:t>l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nc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150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as</a:t>
            </a:r>
            <a:r>
              <a:rPr lang="pt-BR" sz="2000" spc="48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4" dirty="0">
                <a:latin typeface="Times New Roman"/>
                <a:cs typeface="Times New Roman"/>
              </a:rPr>
              <a:t>líti</a:t>
            </a:r>
            <a:r>
              <a:rPr lang="pt-BR" sz="2000" dirty="0">
                <a:latin typeface="Times New Roman"/>
                <a:cs typeface="Times New Roman"/>
              </a:rPr>
              <a:t>cas</a:t>
            </a:r>
            <a:r>
              <a:rPr lang="pt-BR" sz="2000" spc="10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46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preços</a:t>
            </a:r>
            <a:r>
              <a:rPr lang="pt-BR" sz="2000" spc="118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</a:p>
          <a:p>
            <a:pPr marL="315466">
              <a:lnSpc>
                <a:spcPct val="150000"/>
              </a:lnSpc>
              <a:spcBef>
                <a:spcPts val="1328"/>
              </a:spcBef>
            </a:pPr>
            <a:r>
              <a:rPr lang="pt-BR" sz="2000" dirty="0">
                <a:latin typeface="Symbol"/>
                <a:cs typeface="Symbol"/>
              </a:rPr>
              <a:t>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spc="-4" dirty="0" smtClean="0">
                <a:latin typeface="Times New Roman"/>
                <a:cs typeface="Times New Roman"/>
              </a:rPr>
              <a:t>mudança</a:t>
            </a:r>
            <a:r>
              <a:rPr lang="pt-BR" sz="2000" spc="137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do</a:t>
            </a:r>
            <a:r>
              <a:rPr lang="pt-BR" sz="2000" spc="48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fo</a:t>
            </a:r>
            <a:r>
              <a:rPr lang="pt-BR" sz="2000" dirty="0">
                <a:latin typeface="Times New Roman"/>
                <a:cs typeface="Times New Roman"/>
              </a:rPr>
              <a:t>co</a:t>
            </a:r>
            <a:r>
              <a:rPr lang="pt-BR" sz="2000" spc="85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da</a:t>
            </a:r>
            <a:r>
              <a:rPr lang="pt-BR" sz="2000" spc="46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aná</a:t>
            </a:r>
            <a:r>
              <a:rPr lang="pt-BR" sz="2000" spc="4" dirty="0">
                <a:latin typeface="Times New Roman"/>
                <a:cs typeface="Times New Roman"/>
              </a:rPr>
              <a:t>lis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:</a:t>
            </a:r>
            <a:r>
              <a:rPr lang="pt-BR" sz="2000" spc="113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da</a:t>
            </a:r>
            <a:r>
              <a:rPr lang="pt-BR" sz="2000" spc="37" dirty="0">
                <a:latin typeface="Times New Roman"/>
                <a:cs typeface="Times New Roman"/>
              </a:rPr>
              <a:t> </a:t>
            </a:r>
            <a:r>
              <a:rPr lang="pt-BR" sz="2000" i="1" spc="4" dirty="0">
                <a:latin typeface="Times New Roman"/>
                <a:cs typeface="Times New Roman"/>
              </a:rPr>
              <a:t>fir</a:t>
            </a:r>
            <a:r>
              <a:rPr lang="pt-BR" sz="2000" i="1" spc="-4" dirty="0">
                <a:latin typeface="Times New Roman"/>
                <a:cs typeface="Times New Roman"/>
              </a:rPr>
              <a:t>m</a:t>
            </a:r>
            <a:r>
              <a:rPr lang="pt-BR" sz="2000" i="1" dirty="0">
                <a:latin typeface="Times New Roman"/>
                <a:cs typeface="Times New Roman"/>
              </a:rPr>
              <a:t>a</a:t>
            </a:r>
            <a:r>
              <a:rPr lang="pt-BR" sz="2000" i="1" spc="88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pa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63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</a:p>
          <a:p>
            <a:pPr marL="169162">
              <a:lnSpc>
                <a:spcPct val="150000"/>
              </a:lnSpc>
              <a:spcBef>
                <a:spcPts val="1315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BA</a:t>
            </a:r>
            <a:r>
              <a:rPr lang="pt-BR" sz="2400" b="1" dirty="0" smtClean="0">
                <a:latin typeface="Times New Roman"/>
                <a:cs typeface="Times New Roman"/>
              </a:rPr>
              <a:t>SE</a:t>
            </a:r>
            <a:r>
              <a:rPr lang="pt-BR" sz="2400" b="1" spc="31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D</a:t>
            </a:r>
            <a:r>
              <a:rPr lang="pt-BR" sz="2400" b="1" dirty="0" smtClean="0">
                <a:latin typeface="Times New Roman"/>
                <a:cs typeface="Times New Roman"/>
              </a:rPr>
              <a:t>O</a:t>
            </a:r>
            <a:r>
              <a:rPr lang="pt-BR" sz="2400" b="1" spc="4" dirty="0" smtClean="0">
                <a:latin typeface="Times New Roman"/>
                <a:cs typeface="Times New Roman"/>
              </a:rPr>
              <a:t> PA</a:t>
            </a:r>
            <a:r>
              <a:rPr lang="pt-BR" sz="2400" b="1" spc="-4" dirty="0" smtClean="0">
                <a:latin typeface="Times New Roman"/>
                <a:cs typeface="Times New Roman"/>
              </a:rPr>
              <a:t>R</a:t>
            </a:r>
            <a:r>
              <a:rPr lang="pt-BR" sz="2400" b="1" spc="4" dirty="0" smtClean="0">
                <a:latin typeface="Times New Roman"/>
                <a:cs typeface="Times New Roman"/>
              </a:rPr>
              <a:t>ADI</a:t>
            </a:r>
            <a:r>
              <a:rPr lang="pt-BR" sz="2400" b="1" spc="-19" dirty="0" smtClean="0">
                <a:latin typeface="Times New Roman"/>
                <a:cs typeface="Times New Roman"/>
              </a:rPr>
              <a:t>G</a:t>
            </a:r>
            <a:r>
              <a:rPr lang="pt-BR" sz="2400" b="1" spc="9" dirty="0" smtClean="0">
                <a:latin typeface="Times New Roman"/>
                <a:cs typeface="Times New Roman"/>
              </a:rPr>
              <a:t>M</a:t>
            </a:r>
            <a:r>
              <a:rPr lang="pt-BR" sz="2400" b="1" dirty="0" smtClean="0">
                <a:latin typeface="Times New Roman"/>
                <a:cs typeface="Times New Roman"/>
              </a:rPr>
              <a:t>A</a:t>
            </a:r>
            <a:r>
              <a:rPr lang="pt-BR" sz="2400" b="1" spc="45" dirty="0" smtClean="0">
                <a:latin typeface="Times New Roman"/>
                <a:cs typeface="Times New Roman"/>
              </a:rPr>
              <a:t> </a:t>
            </a:r>
            <a:r>
              <a:rPr lang="pt-BR" sz="2400" b="1" dirty="0" smtClean="0">
                <a:latin typeface="Times New Roman"/>
                <a:cs typeface="Times New Roman"/>
              </a:rPr>
              <a:t>E</a:t>
            </a:r>
            <a:r>
              <a:rPr lang="pt-BR" sz="2400" b="1" spc="-4" dirty="0" smtClean="0">
                <a:latin typeface="Times New Roman"/>
                <a:cs typeface="Times New Roman"/>
              </a:rPr>
              <a:t>-</a:t>
            </a:r>
            <a:r>
              <a:rPr lang="pt-BR" sz="2400" b="1" spc="4" dirty="0" smtClean="0">
                <a:latin typeface="Times New Roman"/>
                <a:cs typeface="Times New Roman"/>
              </a:rPr>
              <a:t>C</a:t>
            </a:r>
            <a:r>
              <a:rPr lang="pt-BR" sz="2400" b="1" spc="-4" dirty="0" smtClean="0">
                <a:latin typeface="Times New Roman"/>
                <a:cs typeface="Times New Roman"/>
              </a:rPr>
              <a:t>-</a:t>
            </a:r>
            <a:r>
              <a:rPr lang="pt-BR" sz="2400" b="1" dirty="0" smtClean="0">
                <a:latin typeface="Times New Roman"/>
                <a:cs typeface="Times New Roman"/>
              </a:rPr>
              <a:t>D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2</a:t>
            </a:r>
            <a:r>
              <a:rPr lang="pt-BR" sz="4800" b="1" u="sng" spc="0" baseline="27282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101" baseline="27282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FA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:</a:t>
            </a:r>
            <a:r>
              <a:rPr lang="pt-BR" sz="4800" b="1" spc="3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nos</a:t>
            </a:r>
            <a:r>
              <a:rPr lang="pt-BR" sz="4800" b="1" spc="3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50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/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70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7638"/>
            <a:ext cx="7825680" cy="4983162"/>
          </a:xfrm>
        </p:spPr>
        <p:txBody>
          <a:bodyPr>
            <a:normAutofit fontScale="92500" lnSpcReduction="20000"/>
          </a:bodyPr>
          <a:lstStyle/>
          <a:p>
            <a:pPr marL="278891" marR="568942" indent="-109727">
              <a:lnSpc>
                <a:spcPct val="150000"/>
              </a:lnSpc>
              <a:spcBef>
                <a:spcPts val="484"/>
              </a:spcBef>
            </a:pPr>
            <a:r>
              <a:rPr lang="pt-BR" sz="2400" b="1" spc="4" dirty="0" err="1">
                <a:latin typeface="Times New Roman"/>
                <a:cs typeface="Times New Roman"/>
              </a:rPr>
              <a:t>Bain</a:t>
            </a:r>
            <a:r>
              <a:rPr lang="pt-BR" sz="2400" b="1" dirty="0">
                <a:latin typeface="Times New Roman"/>
                <a:cs typeface="Times New Roman"/>
              </a:rPr>
              <a:t>,</a:t>
            </a:r>
            <a:r>
              <a:rPr lang="pt-BR" sz="2400" b="1" spc="10" dirty="0">
                <a:latin typeface="Times New Roman"/>
                <a:cs typeface="Times New Roman"/>
              </a:rPr>
              <a:t> </a:t>
            </a:r>
            <a:r>
              <a:rPr lang="pt-BR" sz="2400" b="1" spc="-4" dirty="0" err="1">
                <a:latin typeface="Times New Roman"/>
                <a:cs typeface="Times New Roman"/>
              </a:rPr>
              <a:t>S</a:t>
            </a:r>
            <a:r>
              <a:rPr lang="pt-BR" sz="2400" b="1" spc="4" dirty="0" err="1">
                <a:latin typeface="Times New Roman"/>
                <a:cs typeface="Times New Roman"/>
              </a:rPr>
              <a:t>he</a:t>
            </a:r>
            <a:r>
              <a:rPr lang="pt-BR" sz="2400" b="1" spc="-4" dirty="0" err="1">
                <a:latin typeface="Times New Roman"/>
                <a:cs typeface="Times New Roman"/>
              </a:rPr>
              <a:t>r</a:t>
            </a:r>
            <a:r>
              <a:rPr lang="pt-BR" sz="2400" b="1" spc="4" dirty="0" err="1">
                <a:latin typeface="Times New Roman"/>
                <a:cs typeface="Times New Roman"/>
              </a:rPr>
              <a:t>e</a:t>
            </a:r>
            <a:r>
              <a:rPr lang="pt-BR" sz="2400" b="1" spc="-4" dirty="0" err="1">
                <a:latin typeface="Times New Roman"/>
                <a:cs typeface="Times New Roman"/>
              </a:rPr>
              <a:t>r</a:t>
            </a:r>
            <a:r>
              <a:rPr lang="pt-BR" sz="2400" b="1" dirty="0">
                <a:latin typeface="Times New Roman"/>
                <a:cs typeface="Times New Roman"/>
              </a:rPr>
              <a:t>:</a:t>
            </a:r>
            <a:r>
              <a:rPr lang="pt-BR" sz="2400" b="1" spc="35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ên</a:t>
            </a:r>
            <a:r>
              <a:rPr lang="pt-BR" sz="2400" b="1" spc="9" dirty="0">
                <a:latin typeface="Times New Roman"/>
                <a:cs typeface="Times New Roman"/>
              </a:rPr>
              <a:t>f</a:t>
            </a:r>
            <a:r>
              <a:rPr lang="pt-BR" sz="2400" b="1" spc="4" dirty="0">
                <a:latin typeface="Times New Roman"/>
                <a:cs typeface="Times New Roman"/>
              </a:rPr>
              <a:t>a</a:t>
            </a:r>
            <a:r>
              <a:rPr lang="pt-BR" sz="2400" b="1" dirty="0">
                <a:latin typeface="Times New Roman"/>
                <a:cs typeface="Times New Roman"/>
              </a:rPr>
              <a:t>se</a:t>
            </a:r>
            <a:r>
              <a:rPr lang="pt-BR" sz="2400" b="1" spc="33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n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8" dirty="0">
                <a:latin typeface="Times New Roman"/>
                <a:cs typeface="Times New Roman"/>
              </a:rPr>
              <a:t> </a:t>
            </a:r>
            <a:r>
              <a:rPr lang="pt-BR" sz="2400" b="1" spc="-4" dirty="0" smtClean="0">
                <a:latin typeface="Times New Roman"/>
                <a:cs typeface="Times New Roman"/>
              </a:rPr>
              <a:t>relação</a:t>
            </a:r>
            <a:r>
              <a:rPr lang="pt-BR" sz="2400" b="1" spc="44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latin typeface="Times New Roman"/>
                <a:cs typeface="Times New Roman"/>
              </a:rPr>
              <a:t>t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utu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a</a:t>
            </a:r>
            <a:r>
              <a:rPr lang="pt-BR" sz="2400" b="1" dirty="0">
                <a:latin typeface="Times New Roman"/>
                <a:cs typeface="Times New Roman"/>
              </a:rPr>
              <a:t>- </a:t>
            </a:r>
            <a:r>
              <a:rPr lang="pt-BR" sz="2400" b="1" spc="4" dirty="0">
                <a:latin typeface="Times New Roman"/>
                <a:cs typeface="Times New Roman"/>
              </a:rPr>
              <a:t>de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pen</a:t>
            </a:r>
            <a:r>
              <a:rPr lang="pt-BR" sz="2400" b="1" spc="-4" dirty="0">
                <a:latin typeface="Times New Roman"/>
                <a:cs typeface="Times New Roman"/>
              </a:rPr>
              <a:t>h</a:t>
            </a:r>
            <a:r>
              <a:rPr lang="pt-BR" sz="2400" b="1" dirty="0">
                <a:latin typeface="Times New Roman"/>
                <a:cs typeface="Times New Roman"/>
              </a:rPr>
              <a:t>o</a:t>
            </a:r>
            <a:r>
              <a:rPr lang="pt-BR" sz="2400" b="1" spc="31" dirty="0">
                <a:latin typeface="Times New Roman"/>
                <a:cs typeface="Times New Roman"/>
              </a:rPr>
              <a:t> </a:t>
            </a:r>
            <a:r>
              <a:rPr lang="pt-BR" sz="2400" b="1" spc="-4" dirty="0" smtClean="0">
                <a:latin typeface="Times New Roman"/>
                <a:cs typeface="Times New Roman"/>
              </a:rPr>
              <a:t>(</a:t>
            </a:r>
            <a:r>
              <a:rPr lang="pt-BR" sz="2400" b="1" spc="4" dirty="0" smtClean="0">
                <a:latin typeface="Times New Roman"/>
                <a:cs typeface="Times New Roman"/>
              </a:rPr>
              <a:t>não</a:t>
            </a:r>
            <a:r>
              <a:rPr lang="pt-BR" sz="2400" b="1" spc="17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inclu</a:t>
            </a:r>
            <a:r>
              <a:rPr lang="pt-BR" sz="2400" b="1" dirty="0">
                <a:latin typeface="Times New Roman"/>
                <a:cs typeface="Times New Roman"/>
              </a:rPr>
              <a:t>i</a:t>
            </a:r>
            <a:r>
              <a:rPr lang="pt-BR" sz="2400" b="1" spc="15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conduta</a:t>
            </a:r>
            <a:r>
              <a:rPr lang="pt-BR" sz="2400" b="1" dirty="0">
                <a:latin typeface="Times New Roman"/>
                <a:cs typeface="Times New Roman"/>
              </a:rPr>
              <a:t>)</a:t>
            </a:r>
          </a:p>
          <a:p>
            <a:pPr marL="278891" marR="337659" indent="-109727">
              <a:lnSpc>
                <a:spcPct val="150000"/>
              </a:lnSpc>
              <a:spcBef>
                <a:spcPts val="120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pa</a:t>
            </a:r>
            <a:r>
              <a:rPr lang="pt-BR" sz="2400" dirty="0">
                <a:latin typeface="Times New Roman"/>
                <a:cs typeface="Times New Roman"/>
              </a:rPr>
              <a:t>ssa</a:t>
            </a:r>
            <a:r>
              <a:rPr lang="pt-BR" sz="2400" spc="35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tudo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2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pa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3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tudo</a:t>
            </a:r>
            <a:r>
              <a:rPr lang="pt-BR" sz="2400" dirty="0">
                <a:latin typeface="Times New Roman"/>
                <a:cs typeface="Times New Roman"/>
              </a:rPr>
              <a:t>s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pí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ico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6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econo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ét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ic</a:t>
            </a:r>
            <a:r>
              <a:rPr lang="pt-BR" sz="2400" spc="-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s: </a:t>
            </a:r>
            <a:r>
              <a:rPr lang="pt-BR" sz="2400" spc="4" dirty="0">
                <a:latin typeface="Times New Roman"/>
                <a:cs typeface="Times New Roman"/>
              </a:rPr>
              <a:t>inte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ind</a:t>
            </a:r>
            <a:r>
              <a:rPr lang="pt-BR" sz="2400" spc="-4" dirty="0">
                <a:latin typeface="Times New Roman"/>
                <a:cs typeface="Times New Roman"/>
              </a:rPr>
              <a:t>u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ia</a:t>
            </a:r>
            <a:r>
              <a:rPr lang="pt-BR" sz="2400" spc="-9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/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9" dirty="0">
                <a:latin typeface="Times New Roman"/>
                <a:cs typeface="Times New Roman"/>
              </a:rPr>
              <a:t>t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spc="-9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</a:p>
          <a:p>
            <a:pPr marL="405383" marR="123332" indent="-89915">
              <a:lnSpc>
                <a:spcPct val="150000"/>
              </a:lnSpc>
              <a:spcBef>
                <a:spcPts val="283"/>
              </a:spcBef>
            </a:pPr>
            <a:r>
              <a:rPr lang="pt-BR" sz="2000" dirty="0">
                <a:latin typeface="Symbol"/>
                <a:cs typeface="Symbol"/>
              </a:rPr>
              <a:t>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4" dirty="0">
                <a:latin typeface="Times New Roman"/>
                <a:cs typeface="Times New Roman"/>
              </a:rPr>
              <a:t>ss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c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ar</a:t>
            </a:r>
            <a:r>
              <a:rPr lang="pt-BR" sz="2000" spc="11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s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9" dirty="0">
                <a:latin typeface="Times New Roman"/>
                <a:cs typeface="Times New Roman"/>
              </a:rPr>
              <a:t>h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s </a:t>
            </a:r>
            <a:r>
              <a:rPr lang="pt-BR" sz="2000" spc="25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-9" dirty="0">
                <a:latin typeface="Times New Roman"/>
                <a:cs typeface="Times New Roman"/>
              </a:rPr>
              <a:t>fe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73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m</a:t>
            </a:r>
            <a:r>
              <a:rPr lang="pt-BR" sz="2000" spc="93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str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u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as</a:t>
            </a:r>
            <a:r>
              <a:rPr lang="pt-BR" sz="2000" spc="137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 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cado </a:t>
            </a:r>
            <a:r>
              <a:rPr lang="pt-BR" sz="2000" spc="136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-9" dirty="0">
                <a:latin typeface="Times New Roman"/>
                <a:cs typeface="Times New Roman"/>
              </a:rPr>
              <a:t>fe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</a:p>
          <a:p>
            <a:pPr marL="315467">
              <a:lnSpc>
                <a:spcPct val="150000"/>
              </a:lnSpc>
              <a:spcBef>
                <a:spcPts val="82"/>
              </a:spcBef>
            </a:pPr>
            <a:r>
              <a:rPr lang="pt-BR" sz="2000" dirty="0">
                <a:latin typeface="Symbol"/>
                <a:cs typeface="Symbol"/>
              </a:rPr>
              <a:t>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c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pa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146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ndú</a:t>
            </a:r>
            <a:r>
              <a:rPr lang="pt-BR" sz="2000" spc="4" dirty="0">
                <a:latin typeface="Times New Roman"/>
                <a:cs typeface="Times New Roman"/>
              </a:rPr>
              <a:t>stri</a:t>
            </a:r>
            <a:r>
              <a:rPr lang="pt-BR" sz="2000" dirty="0">
                <a:latin typeface="Times New Roman"/>
                <a:cs typeface="Times New Roman"/>
              </a:rPr>
              <a:t>as</a:t>
            </a:r>
            <a:r>
              <a:rPr lang="pt-BR" sz="2000" spc="127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-9" dirty="0">
                <a:latin typeface="Times New Roman"/>
                <a:cs typeface="Times New Roman"/>
              </a:rPr>
              <a:t>fe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</a:p>
          <a:p>
            <a:pPr marL="169163">
              <a:lnSpc>
                <a:spcPct val="150000"/>
              </a:lnSpc>
              <a:spcBef>
                <a:spcPts val="125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Meno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1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v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iá</a:t>
            </a:r>
            <a:r>
              <a:rPr lang="pt-BR" sz="2400" spc="-4" dirty="0">
                <a:latin typeface="Times New Roman"/>
                <a:cs typeface="Times New Roman"/>
              </a:rPr>
              <a:t>v</a:t>
            </a:r>
            <a:r>
              <a:rPr lang="pt-BR" sz="2400" spc="4" dirty="0">
                <a:latin typeface="Times New Roman"/>
                <a:cs typeface="Times New Roman"/>
              </a:rPr>
              <a:t>ei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</a:p>
          <a:p>
            <a:pPr marL="315467">
              <a:lnSpc>
                <a:spcPct val="150000"/>
              </a:lnSpc>
              <a:spcBef>
                <a:spcPts val="75"/>
              </a:spcBef>
            </a:pPr>
            <a:r>
              <a:rPr lang="pt-BR" sz="800" dirty="0">
                <a:latin typeface="Times New Roman"/>
                <a:cs typeface="Times New Roman"/>
              </a:rPr>
              <a:t>–        </a:t>
            </a:r>
            <a:r>
              <a:rPr lang="pt-BR" sz="800" spc="21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anho</a:t>
            </a:r>
            <a:r>
              <a:rPr lang="pt-BR" sz="2000" spc="121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20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distribuição</a:t>
            </a:r>
            <a:r>
              <a:rPr lang="pt-BR" sz="2000" spc="150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das</a:t>
            </a:r>
            <a:r>
              <a:rPr lang="pt-BR" sz="2000" spc="50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4" dirty="0">
                <a:latin typeface="Times New Roman"/>
                <a:cs typeface="Times New Roman"/>
              </a:rPr>
              <a:t>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s</a:t>
            </a:r>
            <a:r>
              <a:rPr lang="pt-BR" sz="2000" dirty="0">
                <a:latin typeface="Times New Roman"/>
                <a:cs typeface="Times New Roman"/>
              </a:rPr>
              <a:t>as</a:t>
            </a:r>
          </a:p>
          <a:p>
            <a:pPr marL="315467">
              <a:lnSpc>
                <a:spcPct val="150000"/>
              </a:lnSpc>
              <a:spcBef>
                <a:spcPts val="90"/>
              </a:spcBef>
            </a:pPr>
            <a:r>
              <a:rPr lang="pt-BR" sz="800" dirty="0">
                <a:latin typeface="Times New Roman"/>
                <a:cs typeface="Times New Roman"/>
              </a:rPr>
              <a:t>–        </a:t>
            </a:r>
            <a:r>
              <a:rPr lang="pt-BR" sz="800" spc="21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condições</a:t>
            </a:r>
            <a:r>
              <a:rPr lang="pt-BR" sz="2000" spc="155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46" dirty="0">
                <a:latin typeface="Times New Roman"/>
                <a:cs typeface="Times New Roman"/>
              </a:rPr>
              <a:t> </a:t>
            </a:r>
            <a:r>
              <a:rPr lang="pt-BR" sz="2000" spc="-10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5" dirty="0">
                <a:latin typeface="Times New Roman"/>
                <a:cs typeface="Times New Roman"/>
              </a:rPr>
              <a:t>tr</a:t>
            </a:r>
            <a:r>
              <a:rPr lang="pt-BR" sz="2000" dirty="0">
                <a:latin typeface="Times New Roman"/>
                <a:cs typeface="Times New Roman"/>
              </a:rPr>
              <a:t>ada</a:t>
            </a:r>
          </a:p>
          <a:p>
            <a:pPr marL="315467">
              <a:lnSpc>
                <a:spcPct val="150000"/>
              </a:lnSpc>
              <a:spcBef>
                <a:spcPts val="90"/>
              </a:spcBef>
            </a:pPr>
            <a:r>
              <a:rPr lang="pt-BR" sz="800" dirty="0">
                <a:latin typeface="Times New Roman"/>
                <a:cs typeface="Times New Roman"/>
              </a:rPr>
              <a:t>–        </a:t>
            </a:r>
            <a:r>
              <a:rPr lang="pt-BR" sz="800" spc="21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diferenciação</a:t>
            </a:r>
            <a:r>
              <a:rPr lang="pt-BR" sz="2000" spc="197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37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5" dirty="0">
                <a:latin typeface="Times New Roman"/>
                <a:cs typeface="Times New Roman"/>
              </a:rPr>
              <a:t>r</a:t>
            </a:r>
            <a:r>
              <a:rPr lang="pt-BR" sz="2000" spc="-10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du</a:t>
            </a:r>
            <a:r>
              <a:rPr lang="pt-BR" sz="2000" spc="5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2</a:t>
            </a:r>
            <a:r>
              <a:rPr lang="pt-BR" sz="4800" b="1" u="sng" spc="0" baseline="27282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101" baseline="27282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FA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:</a:t>
            </a:r>
            <a:r>
              <a:rPr lang="pt-BR" sz="4800" b="1" spc="3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nos</a:t>
            </a:r>
            <a:r>
              <a:rPr lang="pt-BR" sz="4800" b="1" spc="3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60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/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8666" marR="212828" algn="ctr">
              <a:lnSpc>
                <a:spcPct val="150000"/>
              </a:lnSpc>
              <a:spcBef>
                <a:spcPts val="1372"/>
              </a:spcBef>
            </a:pP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spc="-9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d</a:t>
            </a:r>
            <a:r>
              <a:rPr lang="pt-BR" sz="2400" spc="-9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l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spc="120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spc="-4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str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u</a:t>
            </a: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t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u</a:t>
            </a: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r>
              <a:rPr lang="pt-BR" sz="2400" spc="129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-</a:t>
            </a:r>
            <a:r>
              <a:rPr lang="pt-BR" sz="2400" spc="31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spc="-4" dirty="0">
                <a:solidFill>
                  <a:srgbClr val="004CBF"/>
                </a:solidFill>
                <a:latin typeface="Times New Roman"/>
                <a:cs typeface="Times New Roman"/>
              </a:rPr>
              <a:t>C</a:t>
            </a:r>
            <a:r>
              <a:rPr lang="pt-BR" sz="2400" spc="-9" dirty="0">
                <a:solidFill>
                  <a:srgbClr val="004CBF"/>
                </a:solidFill>
                <a:latin typeface="Times New Roman"/>
                <a:cs typeface="Times New Roman"/>
              </a:rPr>
              <a:t>o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ndu</a:t>
            </a: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t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a</a:t>
            </a:r>
            <a:r>
              <a:rPr lang="pt-BR" sz="2400" spc="145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–</a:t>
            </a:r>
            <a:r>
              <a:rPr lang="pt-BR" sz="2400" spc="21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spc="-4" dirty="0">
                <a:solidFill>
                  <a:srgbClr val="004CBF"/>
                </a:solidFill>
                <a:latin typeface="Times New Roman"/>
                <a:cs typeface="Times New Roman"/>
              </a:rPr>
              <a:t>D</a:t>
            </a:r>
            <a:r>
              <a:rPr lang="pt-BR" sz="2400" spc="-9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spc="4" dirty="0">
                <a:solidFill>
                  <a:srgbClr val="004CBF"/>
                </a:solidFill>
                <a:latin typeface="Times New Roman"/>
                <a:cs typeface="Times New Roman"/>
              </a:rPr>
              <a:t>s</a:t>
            </a:r>
            <a:r>
              <a:rPr lang="pt-BR" sz="2400" spc="-9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spc="-4" dirty="0">
                <a:solidFill>
                  <a:srgbClr val="004CBF"/>
                </a:solidFill>
                <a:latin typeface="Times New Roman"/>
                <a:cs typeface="Times New Roman"/>
              </a:rPr>
              <a:t>m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p</a:t>
            </a:r>
            <a:r>
              <a:rPr lang="pt-BR" sz="2400" spc="-9" dirty="0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n</a:t>
            </a:r>
            <a:r>
              <a:rPr lang="pt-BR" sz="2400" spc="9" dirty="0">
                <a:solidFill>
                  <a:srgbClr val="004CBF"/>
                </a:solidFill>
                <a:latin typeface="Times New Roman"/>
                <a:cs typeface="Times New Roman"/>
              </a:rPr>
              <a:t>h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o </a:t>
            </a:r>
            <a:r>
              <a:rPr lang="pt-BR" sz="2400" spc="14" dirty="0">
                <a:solidFill>
                  <a:srgbClr val="004CBF"/>
                </a:solidFill>
                <a:latin typeface="Times New Roman"/>
                <a:cs typeface="Times New Roman"/>
              </a:rPr>
              <a:t> </a:t>
            </a:r>
            <a:r>
              <a:rPr lang="pt-BR" sz="2400" spc="5" dirty="0">
                <a:solidFill>
                  <a:srgbClr val="004CBF"/>
                </a:solidFill>
                <a:latin typeface="Times New Roman"/>
                <a:cs typeface="Times New Roman"/>
              </a:rPr>
              <a:t>(</a:t>
            </a:r>
            <a:r>
              <a:rPr lang="pt-BR" sz="2400" dirty="0" err="1">
                <a:solidFill>
                  <a:srgbClr val="004CBF"/>
                </a:solidFill>
                <a:latin typeface="Times New Roman"/>
                <a:cs typeface="Times New Roman"/>
              </a:rPr>
              <a:t>Sh</a:t>
            </a:r>
            <a:r>
              <a:rPr lang="pt-BR" sz="2400" spc="-10" dirty="0" err="1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spc="5" dirty="0" err="1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lang="pt-BR" sz="2400" spc="-10" dirty="0" err="1">
                <a:solidFill>
                  <a:srgbClr val="004CBF"/>
                </a:solidFill>
                <a:latin typeface="Times New Roman"/>
                <a:cs typeface="Times New Roman"/>
              </a:rPr>
              <a:t>e</a:t>
            </a:r>
            <a:r>
              <a:rPr lang="pt-BR" sz="2400" spc="5" dirty="0" err="1">
                <a:solidFill>
                  <a:srgbClr val="004CBF"/>
                </a:solidFill>
                <a:latin typeface="Times New Roman"/>
                <a:cs typeface="Times New Roman"/>
              </a:rPr>
              <a:t>r</a:t>
            </a:r>
            <a:r>
              <a:rPr lang="pt-BR" sz="2400" dirty="0">
                <a:solidFill>
                  <a:srgbClr val="004CBF"/>
                </a:solidFill>
                <a:latin typeface="Times New Roman"/>
                <a:cs typeface="Times New Roman"/>
              </a:rPr>
              <a:t>)</a:t>
            </a:r>
            <a:endParaRPr lang="pt-BR" sz="2400" dirty="0">
              <a:latin typeface="Times New Roman"/>
              <a:cs typeface="Times New Roman"/>
            </a:endParaRPr>
          </a:p>
          <a:p>
            <a:pPr marL="281938" marR="277659" indent="-109727">
              <a:lnSpc>
                <a:spcPct val="150000"/>
              </a:lnSpc>
              <a:spcBef>
                <a:spcPts val="245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spc="-4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st</a:t>
            </a:r>
            <a:r>
              <a:rPr lang="pt-BR" sz="2400" dirty="0">
                <a:latin typeface="Times New Roman"/>
                <a:cs typeface="Times New Roman"/>
              </a:rPr>
              <a:t>ab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l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c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-s</a:t>
            </a:r>
            <a:r>
              <a:rPr lang="pt-BR" sz="2400" dirty="0">
                <a:latin typeface="Times New Roman"/>
                <a:cs typeface="Times New Roman"/>
              </a:rPr>
              <a:t>e </a:t>
            </a:r>
            <a:r>
              <a:rPr lang="pt-BR" sz="2400" spc="2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que</a:t>
            </a:r>
            <a:r>
              <a:rPr lang="pt-BR" sz="2400" spc="54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x</a:t>
            </a:r>
            <a:r>
              <a:rPr lang="pt-BR" sz="2400" spc="4" dirty="0">
                <a:latin typeface="Times New Roman"/>
                <a:cs typeface="Times New Roman"/>
              </a:rPr>
              <a:t>ist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94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73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relação</a:t>
            </a:r>
            <a:r>
              <a:rPr lang="pt-BR" sz="2400" spc="102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cau</a:t>
            </a:r>
            <a:r>
              <a:rPr lang="pt-BR" sz="2400" spc="4" dirty="0">
                <a:latin typeface="Times New Roman"/>
                <a:cs typeface="Times New Roman"/>
              </a:rPr>
              <a:t>s</a:t>
            </a:r>
            <a:r>
              <a:rPr lang="pt-BR" sz="2400" dirty="0">
                <a:latin typeface="Times New Roman"/>
                <a:cs typeface="Times New Roman"/>
              </a:rPr>
              <a:t>al</a:t>
            </a:r>
            <a:r>
              <a:rPr lang="pt-BR" sz="2400" spc="94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tr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 </a:t>
            </a:r>
            <a:r>
              <a:rPr lang="pt-BR" sz="2400" i="1" dirty="0">
                <a:latin typeface="Times New Roman"/>
                <a:cs typeface="Times New Roman"/>
              </a:rPr>
              <a:t>e</a:t>
            </a:r>
            <a:r>
              <a:rPr lang="pt-BR" sz="2400" i="1" spc="4" dirty="0">
                <a:latin typeface="Times New Roman"/>
                <a:cs typeface="Times New Roman"/>
              </a:rPr>
              <a:t>str</a:t>
            </a:r>
            <a:r>
              <a:rPr lang="pt-BR" sz="2400" i="1" dirty="0">
                <a:latin typeface="Times New Roman"/>
                <a:cs typeface="Times New Roman"/>
              </a:rPr>
              <a:t>u</a:t>
            </a:r>
            <a:r>
              <a:rPr lang="pt-BR" sz="2400" i="1" spc="4" dirty="0">
                <a:latin typeface="Times New Roman"/>
                <a:cs typeface="Times New Roman"/>
              </a:rPr>
              <a:t>t</a:t>
            </a:r>
            <a:r>
              <a:rPr lang="pt-BR" sz="2400" i="1" dirty="0">
                <a:latin typeface="Times New Roman"/>
                <a:cs typeface="Times New Roman"/>
              </a:rPr>
              <a:t>u</a:t>
            </a:r>
            <a:r>
              <a:rPr lang="pt-BR" sz="2400" i="1" spc="4" dirty="0">
                <a:latin typeface="Times New Roman"/>
                <a:cs typeface="Times New Roman"/>
              </a:rPr>
              <a:t>r</a:t>
            </a:r>
            <a:r>
              <a:rPr lang="pt-BR" sz="2400" i="1" dirty="0">
                <a:latin typeface="Times New Roman"/>
                <a:cs typeface="Times New Roman"/>
              </a:rPr>
              <a:t>a</a:t>
            </a:r>
            <a:r>
              <a:rPr lang="pt-BR" sz="2400" i="1" spc="104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de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um</a:t>
            </a:r>
            <a:r>
              <a:rPr lang="pt-BR" sz="2400" spc="53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cad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,</a:t>
            </a:r>
            <a:r>
              <a:rPr lang="pt-BR" sz="2400" spc="17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i="1" dirty="0">
                <a:latin typeface="Times New Roman"/>
                <a:cs typeface="Times New Roman"/>
              </a:rPr>
              <a:t>condu</a:t>
            </a:r>
            <a:r>
              <a:rPr lang="pt-BR" sz="2400" i="1" spc="4" dirty="0">
                <a:latin typeface="Times New Roman"/>
                <a:cs typeface="Times New Roman"/>
              </a:rPr>
              <a:t>t</a:t>
            </a:r>
            <a:r>
              <a:rPr lang="pt-BR" sz="2400" i="1" dirty="0">
                <a:latin typeface="Times New Roman"/>
                <a:cs typeface="Times New Roman"/>
              </a:rPr>
              <a:t>a</a:t>
            </a:r>
            <a:r>
              <a:rPr lang="pt-BR" sz="2400" i="1" spc="124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da</a:t>
            </a:r>
            <a:r>
              <a:rPr lang="pt-BR" sz="2400" spc="37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ir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10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 </a:t>
            </a:r>
            <a:r>
              <a:rPr lang="pt-BR" sz="2400" i="1" dirty="0">
                <a:latin typeface="Times New Roman"/>
                <a:cs typeface="Times New Roman"/>
              </a:rPr>
              <a:t>de</a:t>
            </a:r>
            <a:r>
              <a:rPr lang="pt-BR" sz="2400" i="1" spc="4" dirty="0">
                <a:latin typeface="Times New Roman"/>
                <a:cs typeface="Times New Roman"/>
              </a:rPr>
              <a:t>s</a:t>
            </a:r>
            <a:r>
              <a:rPr lang="pt-BR" sz="2400" i="1" dirty="0">
                <a:latin typeface="Times New Roman"/>
                <a:cs typeface="Times New Roman"/>
              </a:rPr>
              <a:t>e</a:t>
            </a:r>
            <a:r>
              <a:rPr lang="pt-BR" sz="2400" i="1" spc="-4" dirty="0">
                <a:latin typeface="Times New Roman"/>
                <a:cs typeface="Times New Roman"/>
              </a:rPr>
              <a:t>m</a:t>
            </a:r>
            <a:r>
              <a:rPr lang="pt-BR" sz="2400" i="1" dirty="0">
                <a:latin typeface="Times New Roman"/>
                <a:cs typeface="Times New Roman"/>
              </a:rPr>
              <a:t>penho</a:t>
            </a:r>
            <a:r>
              <a:rPr lang="pt-BR" sz="2400" i="1" spc="17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do</a:t>
            </a:r>
            <a:r>
              <a:rPr lang="pt-BR" sz="2400" spc="48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</a:p>
          <a:p>
            <a:pPr marL="281938" marR="291079" indent="-109727">
              <a:lnSpc>
                <a:spcPct val="150000"/>
              </a:lnSpc>
              <a:spcBef>
                <a:spcPts val="246"/>
              </a:spcBef>
            </a:pPr>
            <a:r>
              <a:rPr lang="pt-BR" sz="2400" dirty="0" smtClean="0">
                <a:latin typeface="Symbol"/>
                <a:cs typeface="Symbol"/>
              </a:rPr>
              <a:t></a:t>
            </a:r>
            <a:r>
              <a:rPr lang="pt-BR" sz="2400" spc="4" dirty="0" smtClean="0">
                <a:latin typeface="Times New Roman"/>
                <a:cs typeface="Times New Roman"/>
              </a:rPr>
              <a:t>Ideia</a:t>
            </a:r>
            <a:r>
              <a:rPr lang="pt-BR" sz="2400" spc="96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bá</a:t>
            </a:r>
            <a:r>
              <a:rPr lang="pt-BR" sz="2400" spc="4" dirty="0">
                <a:latin typeface="Times New Roman"/>
                <a:cs typeface="Times New Roman"/>
              </a:rPr>
              <a:t>si</a:t>
            </a:r>
            <a:r>
              <a:rPr lang="pt-BR" sz="2400" dirty="0">
                <a:latin typeface="Times New Roman"/>
                <a:cs typeface="Times New Roman"/>
              </a:rPr>
              <a:t>ca:</a:t>
            </a:r>
            <a:r>
              <a:rPr lang="pt-BR" sz="2400" spc="89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st</a:t>
            </a:r>
            <a:r>
              <a:rPr lang="pt-BR" sz="2400" dirty="0">
                <a:latin typeface="Times New Roman"/>
                <a:cs typeface="Times New Roman"/>
              </a:rPr>
              <a:t>ab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l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c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r</a:t>
            </a:r>
            <a:r>
              <a:rPr lang="pt-BR" sz="2400" spc="180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relações</a:t>
            </a:r>
            <a:r>
              <a:rPr lang="pt-BR" sz="2400" spc="141" dirty="0" smtClean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tr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as</a:t>
            </a:r>
            <a:r>
              <a:rPr lang="pt-BR" sz="2400" spc="33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v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ri</a:t>
            </a:r>
            <a:r>
              <a:rPr lang="pt-BR" sz="2400" dirty="0">
                <a:latin typeface="Times New Roman"/>
                <a:cs typeface="Times New Roman"/>
              </a:rPr>
              <a:t>á</a:t>
            </a:r>
            <a:r>
              <a:rPr lang="pt-BR" sz="2400" spc="-9" dirty="0">
                <a:latin typeface="Times New Roman"/>
                <a:cs typeface="Times New Roman"/>
              </a:rPr>
              <a:t>ve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str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36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 err="1">
                <a:latin typeface="Times New Roman"/>
                <a:cs typeface="Times New Roman"/>
              </a:rPr>
              <a:t>e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3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9" dirty="0">
                <a:latin typeface="Times New Roman"/>
                <a:cs typeface="Times New Roman"/>
              </a:rPr>
              <a:t>h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209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de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cado</a:t>
            </a:r>
            <a:r>
              <a:rPr lang="pt-BR" sz="2400" spc="14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que </a:t>
            </a:r>
            <a:r>
              <a:rPr lang="pt-BR" sz="2400" spc="6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s</a:t>
            </a:r>
            <a:r>
              <a:rPr lang="pt-BR" sz="2400" dirty="0">
                <a:latin typeface="Times New Roman"/>
                <a:cs typeface="Times New Roman"/>
              </a:rPr>
              <a:t>e </a:t>
            </a:r>
            <a:r>
              <a:rPr lang="pt-BR" sz="2400" spc="4" dirty="0">
                <a:latin typeface="Times New Roman"/>
                <a:cs typeface="Times New Roman"/>
              </a:rPr>
              <a:t>s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4" dirty="0">
                <a:latin typeface="Times New Roman"/>
                <a:cs typeface="Times New Roman"/>
              </a:rPr>
              <a:t>st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04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tr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as</a:t>
            </a:r>
            <a:r>
              <a:rPr lang="pt-BR" sz="2400" spc="3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ndú</a:t>
            </a:r>
            <a:r>
              <a:rPr lang="pt-BR" sz="2400" spc="4" dirty="0">
                <a:latin typeface="Times New Roman"/>
                <a:cs typeface="Times New Roman"/>
              </a:rPr>
              <a:t>stri</a:t>
            </a:r>
            <a:r>
              <a:rPr lang="pt-BR" sz="2400" dirty="0">
                <a:latin typeface="Times New Roman"/>
                <a:cs typeface="Times New Roman"/>
              </a:rPr>
              <a:t>as</a:t>
            </a:r>
          </a:p>
          <a:p>
            <a:pPr marL="281938" marR="160311" indent="-109727">
              <a:lnSpc>
                <a:spcPct val="150000"/>
              </a:lnSpc>
              <a:spcBef>
                <a:spcPts val="246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spc="-4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st</a:t>
            </a:r>
            <a:r>
              <a:rPr lang="pt-BR" sz="2400" dirty="0">
                <a:latin typeface="Times New Roman"/>
                <a:cs typeface="Times New Roman"/>
              </a:rPr>
              <a:t>ud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61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spc="4" dirty="0">
                <a:latin typeface="Times New Roman"/>
                <a:cs typeface="Times New Roman"/>
              </a:rPr>
              <a:t>íri</a:t>
            </a:r>
            <a:r>
              <a:rPr lang="pt-BR" sz="2400" dirty="0">
                <a:latin typeface="Times New Roman"/>
                <a:cs typeface="Times New Roman"/>
              </a:rPr>
              <a:t>c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6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ua</a:t>
            </a:r>
            <a:r>
              <a:rPr lang="pt-BR" sz="2400" spc="4" dirty="0">
                <a:latin typeface="Times New Roman"/>
                <a:cs typeface="Times New Roman"/>
              </a:rPr>
              <a:t>is</a:t>
            </a:r>
            <a:r>
              <a:rPr lang="pt-BR" sz="2400" dirty="0">
                <a:latin typeface="Times New Roman"/>
                <a:cs typeface="Times New Roman"/>
              </a:rPr>
              <a:t>:</a:t>
            </a:r>
            <a:r>
              <a:rPr lang="pt-BR" sz="2400" spc="83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d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da</a:t>
            </a:r>
            <a:r>
              <a:rPr lang="pt-BR" sz="2400" spc="129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de</a:t>
            </a:r>
            <a:r>
              <a:rPr lang="pt-BR" sz="2400" spc="37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s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9" dirty="0">
                <a:latin typeface="Times New Roman"/>
                <a:cs typeface="Times New Roman"/>
              </a:rPr>
              <a:t>h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209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que 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-s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95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cu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ado</a:t>
            </a:r>
            <a:r>
              <a:rPr lang="pt-BR" sz="2400" spc="16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é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31" dirty="0">
                <a:latin typeface="Times New Roman"/>
                <a:cs typeface="Times New Roman"/>
              </a:rPr>
              <a:t> </a:t>
            </a:r>
            <a:r>
              <a:rPr lang="pt-BR" sz="2400" b="1" i="1" spc="-4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pt-BR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oder</a:t>
            </a:r>
            <a:r>
              <a:rPr lang="pt-BR" sz="2400" b="1" i="1" spc="1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de</a:t>
            </a:r>
            <a:r>
              <a:rPr lang="pt-BR" sz="2400" b="1" i="1" spc="3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pt-BR" sz="2400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lang="pt-BR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pt-BR" sz="2400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pt-BR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cado</a:t>
            </a:r>
            <a:endParaRPr lang="pt-BR" sz="2400" dirty="0">
              <a:latin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spc="-4" dirty="0">
                <a:solidFill>
                  <a:srgbClr val="0032CC"/>
                </a:solidFill>
                <a:latin typeface="Times New Roman"/>
                <a:cs typeface="Times New Roman"/>
              </a:rPr>
              <a:t>N</a:t>
            </a:r>
            <a:r>
              <a:rPr lang="pt-BR" sz="4800" spc="4" dirty="0">
                <a:solidFill>
                  <a:srgbClr val="0032CC"/>
                </a:solidFill>
                <a:latin typeface="Times New Roman"/>
                <a:cs typeface="Times New Roman"/>
              </a:rPr>
              <a:t>ov</a:t>
            </a:r>
            <a:r>
              <a:rPr lang="pt-BR" sz="4800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spc="-2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spc="-4" dirty="0">
                <a:solidFill>
                  <a:srgbClr val="0032CC"/>
                </a:solidFill>
                <a:latin typeface="Times New Roman"/>
                <a:cs typeface="Times New Roman"/>
              </a:rPr>
              <a:t>Organização</a:t>
            </a:r>
            <a:r>
              <a:rPr lang="pt-BR" sz="4800" spc="-4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spc="4" dirty="0">
                <a:solidFill>
                  <a:srgbClr val="0032CC"/>
                </a:solidFill>
                <a:latin typeface="Times New Roman"/>
                <a:cs typeface="Times New Roman"/>
              </a:rPr>
              <a:t>ndust</a:t>
            </a:r>
            <a:r>
              <a:rPr lang="pt-BR" sz="4800" dirty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800" spc="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dirty="0">
                <a:solidFill>
                  <a:srgbClr val="0032CC"/>
                </a:solidFill>
                <a:latin typeface="Times New Roman"/>
                <a:cs typeface="Times New Roman"/>
              </a:rPr>
              <a:t>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8376" marR="322970" algn="ctr">
              <a:lnSpc>
                <a:spcPct val="200000"/>
              </a:lnSpc>
              <a:spcBef>
                <a:spcPts val="911"/>
              </a:spcBef>
            </a:pPr>
            <a:r>
              <a:rPr lang="pt-BR" sz="2400" b="1" spc="-4" dirty="0">
                <a:latin typeface="Times New Roman"/>
                <a:cs typeface="Times New Roman"/>
              </a:rPr>
              <a:t>F</a:t>
            </a:r>
            <a:r>
              <a:rPr lang="pt-BR" sz="2400" b="1" spc="4" dirty="0">
                <a:latin typeface="Times New Roman"/>
                <a:cs typeface="Times New Roman"/>
              </a:rPr>
              <a:t>ina</a:t>
            </a:r>
            <a:r>
              <a:rPr lang="pt-BR" sz="2400" b="1" dirty="0">
                <a:latin typeface="Times New Roman"/>
                <a:cs typeface="Times New Roman"/>
              </a:rPr>
              <a:t>l</a:t>
            </a:r>
            <a:r>
              <a:rPr lang="pt-BR" sz="2400" b="1" spc="10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ano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12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70</a:t>
            </a:r>
            <a:r>
              <a:rPr lang="pt-BR" sz="2400" b="1" dirty="0">
                <a:latin typeface="Times New Roman"/>
                <a:cs typeface="Times New Roman"/>
              </a:rPr>
              <a:t>:</a:t>
            </a:r>
            <a:r>
              <a:rPr lang="pt-BR" sz="2400" b="1" spc="-4" dirty="0">
                <a:latin typeface="Times New Roman"/>
                <a:cs typeface="Times New Roman"/>
              </a:rPr>
              <a:t> </a:t>
            </a:r>
            <a:r>
              <a:rPr lang="pt-BR" sz="2400" b="1" spc="-4" dirty="0" smtClean="0">
                <a:latin typeface="Times New Roman"/>
                <a:cs typeface="Times New Roman"/>
              </a:rPr>
              <a:t>redução</a:t>
            </a:r>
            <a:r>
              <a:rPr lang="pt-BR" sz="2400" b="1" spc="39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i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po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tânc</a:t>
            </a:r>
            <a:r>
              <a:rPr lang="pt-BR" sz="2400" b="1" spc="-9" dirty="0">
                <a:latin typeface="Times New Roman"/>
                <a:cs typeface="Times New Roman"/>
              </a:rPr>
              <a:t>i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32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E</a:t>
            </a:r>
            <a:r>
              <a:rPr lang="pt-BR" sz="2400" b="1" spc="-4" dirty="0">
                <a:latin typeface="Times New Roman"/>
                <a:cs typeface="Times New Roman"/>
              </a:rPr>
              <a:t>-</a:t>
            </a:r>
            <a:r>
              <a:rPr lang="pt-BR" sz="2400" b="1" spc="4" dirty="0">
                <a:latin typeface="Times New Roman"/>
                <a:cs typeface="Times New Roman"/>
              </a:rPr>
              <a:t>C</a:t>
            </a:r>
            <a:r>
              <a:rPr lang="pt-BR" sz="2400" b="1" spc="-4" dirty="0">
                <a:latin typeface="Times New Roman"/>
                <a:cs typeface="Times New Roman"/>
              </a:rPr>
              <a:t>-</a:t>
            </a:r>
            <a:r>
              <a:rPr lang="pt-BR" sz="2400" b="1" dirty="0">
                <a:latin typeface="Times New Roman"/>
                <a:cs typeface="Times New Roman"/>
              </a:rPr>
              <a:t>D</a:t>
            </a:r>
          </a:p>
          <a:p>
            <a:pPr marL="350519" marR="601807" indent="-109727">
              <a:lnSpc>
                <a:spcPct val="200000"/>
              </a:lnSpc>
              <a:spcBef>
                <a:spcPts val="315"/>
              </a:spcBef>
            </a:pPr>
            <a:r>
              <a:rPr lang="pt-BR" sz="2400" dirty="0">
                <a:latin typeface="Times New Roman"/>
                <a:cs typeface="Times New Roman"/>
              </a:rPr>
              <a:t>• 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Gr</a:t>
            </a:r>
            <a:r>
              <a:rPr lang="pt-BR" sz="2400" spc="4" dirty="0">
                <a:latin typeface="Times New Roman"/>
                <a:cs typeface="Times New Roman"/>
              </a:rPr>
              <a:t>and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debat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2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ob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3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 s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spc="-19" dirty="0">
                <a:latin typeface="Times New Roman"/>
                <a:cs typeface="Times New Roman"/>
              </a:rPr>
              <a:t>g</a:t>
            </a:r>
            <a:r>
              <a:rPr lang="pt-BR" sz="2400" spc="4" dirty="0">
                <a:latin typeface="Times New Roman"/>
                <a:cs typeface="Times New Roman"/>
              </a:rPr>
              <a:t>ni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icad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a 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19" dirty="0">
                <a:latin typeface="Times New Roman"/>
                <a:cs typeface="Times New Roman"/>
              </a:rPr>
              <a:t>g</a:t>
            </a:r>
            <a:r>
              <a:rPr lang="pt-BR" sz="2400" spc="4" dirty="0">
                <a:latin typeface="Times New Roman"/>
                <a:cs typeface="Times New Roman"/>
              </a:rPr>
              <a:t>ula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idad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5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pí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ic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31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(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–</a:t>
            </a:r>
            <a:r>
              <a:rPr lang="pt-BR" sz="2400" spc="14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)</a:t>
            </a:r>
          </a:p>
          <a:p>
            <a:pPr marL="822959" marR="705439" indent="-582167">
              <a:lnSpc>
                <a:spcPct val="200000"/>
              </a:lnSpc>
              <a:spcBef>
                <a:spcPts val="3256"/>
              </a:spcBef>
            </a:pPr>
            <a:r>
              <a:rPr lang="pt-BR" sz="2400" dirty="0">
                <a:latin typeface="Times New Roman"/>
                <a:cs typeface="Times New Roman"/>
              </a:rPr>
              <a:t>Ê</a:t>
            </a:r>
            <a:r>
              <a:rPr lang="pt-BR" sz="2400" spc="4" dirty="0">
                <a:latin typeface="Times New Roman"/>
                <a:cs typeface="Times New Roman"/>
              </a:rPr>
              <a:t>n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:</a:t>
            </a:r>
            <a:r>
              <a:rPr lang="pt-BR" sz="2400" spc="17" dirty="0">
                <a:latin typeface="Times New Roman"/>
                <a:cs typeface="Times New Roman"/>
              </a:rPr>
              <a:t> 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</a:t>
            </a:r>
            <a:r>
              <a:rPr lang="pt-BR" sz="2400" b="1" i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ol</a:t>
            </a:r>
            <a:r>
              <a:rPr lang="pt-BR" sz="2400" b="1" i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pt-BR" sz="2400" b="1" i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ent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pt-BR" sz="2400" b="1" i="1" spc="4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pt-BR" sz="2400" b="1" i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odelo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pt-BR" sz="2400" b="1" i="1" spc="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pt-BR" sz="24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pt-BR" sz="2400" b="1" i="1" spc="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pt-BR" sz="24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</a:t>
            </a:r>
            <a:r>
              <a:rPr lang="pt-BR" sz="24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lang="pt-BR" sz="24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pt-BR" sz="2400" b="1" i="1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pt-BR" sz="24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pt-BR" sz="2400" b="1" i="1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pt-BR" sz="2400" b="1" i="1" spc="5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pt-BR" sz="2400" b="1" i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pt-BR" sz="2400" b="1" i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conduta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spc="-4" dirty="0">
                <a:solidFill>
                  <a:srgbClr val="0032CC"/>
                </a:solidFill>
                <a:latin typeface="Times New Roman"/>
                <a:cs typeface="Times New Roman"/>
              </a:rPr>
              <a:t>N</a:t>
            </a:r>
            <a:r>
              <a:rPr lang="pt-BR" sz="4800" spc="4" dirty="0">
                <a:solidFill>
                  <a:srgbClr val="0032CC"/>
                </a:solidFill>
                <a:latin typeface="Times New Roman"/>
                <a:cs typeface="Times New Roman"/>
              </a:rPr>
              <a:t>ov</a:t>
            </a:r>
            <a:r>
              <a:rPr lang="pt-BR" sz="4800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spc="-2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Organização</a:t>
            </a:r>
            <a:r>
              <a:rPr lang="pt-BR" sz="4800" spc="-44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ndust</a:t>
            </a:r>
            <a:r>
              <a:rPr lang="pt-BR" sz="4800" dirty="0" smtClean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800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8376" marR="322970" algn="ctr">
              <a:lnSpc>
                <a:spcPct val="200000"/>
              </a:lnSpc>
              <a:spcBef>
                <a:spcPts val="911"/>
              </a:spcBef>
            </a:pPr>
            <a:r>
              <a:rPr lang="pt-BR" sz="2000" dirty="0" smtClean="0">
                <a:latin typeface="Times New Roman"/>
                <a:cs typeface="Times New Roman"/>
              </a:rPr>
              <a:t>• </a:t>
            </a:r>
            <a:r>
              <a:rPr lang="pt-BR" sz="2000" spc="8" dirty="0" smtClean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F</a:t>
            </a:r>
            <a:r>
              <a:rPr lang="pt-BR" sz="2000" spc="4" dirty="0">
                <a:latin typeface="Times New Roman"/>
                <a:cs typeface="Times New Roman"/>
              </a:rPr>
              <a:t>ina</a:t>
            </a:r>
            <a:r>
              <a:rPr lang="pt-BR" sz="2000" dirty="0">
                <a:latin typeface="Times New Roman"/>
                <a:cs typeface="Times New Roman"/>
              </a:rPr>
              <a:t>l</a:t>
            </a:r>
            <a:r>
              <a:rPr lang="pt-BR" sz="2000" spc="10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ano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2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70</a:t>
            </a:r>
            <a:r>
              <a:rPr lang="pt-BR" sz="2000" dirty="0">
                <a:latin typeface="Times New Roman"/>
                <a:cs typeface="Times New Roman"/>
              </a:rPr>
              <a:t>:</a:t>
            </a:r>
            <a:r>
              <a:rPr lang="pt-BR" sz="2000" spc="-4" dirty="0">
                <a:latin typeface="Times New Roman"/>
                <a:cs typeface="Times New Roman"/>
              </a:rPr>
              <a:t> </a:t>
            </a:r>
            <a:r>
              <a:rPr lang="pt-BR" sz="2000" spc="-4" dirty="0" smtClean="0">
                <a:latin typeface="Times New Roman"/>
                <a:cs typeface="Times New Roman"/>
              </a:rPr>
              <a:t>redução</a:t>
            </a:r>
            <a:r>
              <a:rPr lang="pt-BR" sz="2000" spc="39" dirty="0" smtClean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9" dirty="0">
                <a:latin typeface="Times New Roman"/>
                <a:cs typeface="Times New Roman"/>
              </a:rPr>
              <a:t>m</a:t>
            </a:r>
            <a:r>
              <a:rPr lang="pt-BR" sz="2000" spc="4" dirty="0">
                <a:latin typeface="Times New Roman"/>
                <a:cs typeface="Times New Roman"/>
              </a:rPr>
              <a:t>po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spc="4" dirty="0">
                <a:latin typeface="Times New Roman"/>
                <a:cs typeface="Times New Roman"/>
              </a:rPr>
              <a:t>tânc</a:t>
            </a:r>
            <a:r>
              <a:rPr lang="pt-BR" sz="2000" spc="-9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32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-4" dirty="0">
                <a:latin typeface="Times New Roman"/>
                <a:cs typeface="Times New Roman"/>
              </a:rPr>
              <a:t>-</a:t>
            </a:r>
            <a:r>
              <a:rPr lang="pt-BR" sz="2000" spc="4" dirty="0">
                <a:latin typeface="Times New Roman"/>
                <a:cs typeface="Times New Roman"/>
              </a:rPr>
              <a:t>C</a:t>
            </a:r>
            <a:r>
              <a:rPr lang="pt-BR" sz="2000" spc="-4" dirty="0">
                <a:latin typeface="Times New Roman"/>
                <a:cs typeface="Times New Roman"/>
              </a:rPr>
              <a:t>-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</a:p>
          <a:p>
            <a:pPr marL="350519" marR="601807" indent="-109727">
              <a:lnSpc>
                <a:spcPct val="200000"/>
              </a:lnSpc>
              <a:spcBef>
                <a:spcPts val="315"/>
              </a:spcBef>
            </a:pPr>
            <a:r>
              <a:rPr lang="pt-BR" sz="2000" dirty="0">
                <a:latin typeface="Times New Roman"/>
                <a:cs typeface="Times New Roman"/>
              </a:rPr>
              <a:t>• </a:t>
            </a:r>
            <a:r>
              <a:rPr lang="pt-BR" sz="2000" spc="8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Gr</a:t>
            </a:r>
            <a:r>
              <a:rPr lang="pt-BR" sz="2000" spc="4" dirty="0">
                <a:latin typeface="Times New Roman"/>
                <a:cs typeface="Times New Roman"/>
              </a:rPr>
              <a:t>and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18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debat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22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4" dirty="0">
                <a:latin typeface="Times New Roman"/>
                <a:cs typeface="Times New Roman"/>
              </a:rPr>
              <a:t>ob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31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o s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-19" dirty="0">
                <a:latin typeface="Times New Roman"/>
                <a:cs typeface="Times New Roman"/>
              </a:rPr>
              <a:t>g</a:t>
            </a:r>
            <a:r>
              <a:rPr lang="pt-BR" sz="2000" spc="4" dirty="0">
                <a:latin typeface="Times New Roman"/>
                <a:cs typeface="Times New Roman"/>
              </a:rPr>
              <a:t>ni</a:t>
            </a:r>
            <a:r>
              <a:rPr lang="pt-BR" sz="2000" spc="9" dirty="0">
                <a:latin typeface="Times New Roman"/>
                <a:cs typeface="Times New Roman"/>
              </a:rPr>
              <a:t>f</a:t>
            </a:r>
            <a:r>
              <a:rPr lang="pt-BR" sz="2000" spc="4" dirty="0">
                <a:latin typeface="Times New Roman"/>
                <a:cs typeface="Times New Roman"/>
              </a:rPr>
              <a:t>icad</a:t>
            </a:r>
            <a:r>
              <a:rPr lang="pt-BR" sz="2000" dirty="0">
                <a:latin typeface="Times New Roman"/>
                <a:cs typeface="Times New Roman"/>
              </a:rPr>
              <a:t>o</a:t>
            </a:r>
            <a:r>
              <a:rPr lang="pt-BR" sz="2000" spc="46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d</a:t>
            </a:r>
            <a:r>
              <a:rPr lang="pt-BR" sz="2000" dirty="0">
                <a:latin typeface="Times New Roman"/>
                <a:cs typeface="Times New Roman"/>
              </a:rPr>
              <a:t>a 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spc="4" dirty="0">
                <a:latin typeface="Times New Roman"/>
                <a:cs typeface="Times New Roman"/>
              </a:rPr>
              <a:t>e</a:t>
            </a:r>
            <a:r>
              <a:rPr lang="pt-BR" sz="2000" spc="-19" dirty="0">
                <a:latin typeface="Times New Roman"/>
                <a:cs typeface="Times New Roman"/>
              </a:rPr>
              <a:t>g</a:t>
            </a:r>
            <a:r>
              <a:rPr lang="pt-BR" sz="2000" spc="4" dirty="0">
                <a:latin typeface="Times New Roman"/>
                <a:cs typeface="Times New Roman"/>
              </a:rPr>
              <a:t>ula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spc="4" dirty="0">
                <a:latin typeface="Times New Roman"/>
                <a:cs typeface="Times New Roman"/>
              </a:rPr>
              <a:t>idad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53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e</a:t>
            </a:r>
            <a:r>
              <a:rPr lang="pt-BR" sz="2000" spc="9" dirty="0">
                <a:latin typeface="Times New Roman"/>
                <a:cs typeface="Times New Roman"/>
              </a:rPr>
              <a:t>m</a:t>
            </a:r>
            <a:r>
              <a:rPr lang="pt-BR" sz="2000" spc="4" dirty="0">
                <a:latin typeface="Times New Roman"/>
                <a:cs typeface="Times New Roman"/>
              </a:rPr>
              <a:t>pí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spc="4" dirty="0">
                <a:latin typeface="Times New Roman"/>
                <a:cs typeface="Times New Roman"/>
              </a:rPr>
              <a:t>ic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31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(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20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–</a:t>
            </a:r>
            <a:r>
              <a:rPr lang="pt-BR" sz="2000" spc="14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D</a:t>
            </a:r>
            <a:r>
              <a:rPr lang="pt-BR" sz="2000" dirty="0">
                <a:latin typeface="Times New Roman"/>
                <a:cs typeface="Times New Roman"/>
              </a:rPr>
              <a:t>)</a:t>
            </a:r>
          </a:p>
          <a:p>
            <a:pPr marL="822959" marR="705439" indent="-582167">
              <a:lnSpc>
                <a:spcPct val="200000"/>
              </a:lnSpc>
              <a:spcBef>
                <a:spcPts val="3256"/>
              </a:spcBef>
            </a:pPr>
            <a:r>
              <a:rPr lang="pt-BR" sz="2000" dirty="0">
                <a:latin typeface="Times New Roman"/>
                <a:cs typeface="Times New Roman"/>
              </a:rPr>
              <a:t>Ê</a:t>
            </a:r>
            <a:r>
              <a:rPr lang="pt-BR" sz="2000" spc="4" dirty="0">
                <a:latin typeface="Times New Roman"/>
                <a:cs typeface="Times New Roman"/>
              </a:rPr>
              <a:t>n</a:t>
            </a:r>
            <a:r>
              <a:rPr lang="pt-BR" sz="2000" spc="9" dirty="0">
                <a:latin typeface="Times New Roman"/>
                <a:cs typeface="Times New Roman"/>
              </a:rPr>
              <a:t>f</a:t>
            </a:r>
            <a:r>
              <a:rPr lang="pt-BR" sz="2000" spc="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4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:</a:t>
            </a:r>
            <a:r>
              <a:rPr lang="pt-BR" sz="2000" spc="17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de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4" dirty="0">
                <a:latin typeface="Times New Roman"/>
                <a:cs typeface="Times New Roman"/>
              </a:rPr>
              <a:t>en</a:t>
            </a:r>
            <a:r>
              <a:rPr lang="pt-BR" sz="2000" spc="-4" dirty="0">
                <a:latin typeface="Times New Roman"/>
                <a:cs typeface="Times New Roman"/>
              </a:rPr>
              <a:t>v</a:t>
            </a:r>
            <a:r>
              <a:rPr lang="pt-BR" sz="2000" spc="4" dirty="0">
                <a:latin typeface="Times New Roman"/>
                <a:cs typeface="Times New Roman"/>
              </a:rPr>
              <a:t>ol</a:t>
            </a:r>
            <a:r>
              <a:rPr lang="pt-BR" sz="2000" spc="-4" dirty="0">
                <a:latin typeface="Times New Roman"/>
                <a:cs typeface="Times New Roman"/>
              </a:rPr>
              <a:t>v</a:t>
            </a:r>
            <a:r>
              <a:rPr lang="pt-BR" sz="2000" spc="4" dirty="0">
                <a:latin typeface="Times New Roman"/>
                <a:cs typeface="Times New Roman"/>
              </a:rPr>
              <a:t>i</a:t>
            </a:r>
            <a:r>
              <a:rPr lang="pt-BR" sz="2000" spc="9" dirty="0">
                <a:latin typeface="Times New Roman"/>
                <a:cs typeface="Times New Roman"/>
              </a:rPr>
              <a:t>m</a:t>
            </a:r>
            <a:r>
              <a:rPr lang="pt-BR" sz="2000" spc="4" dirty="0">
                <a:latin typeface="Times New Roman"/>
                <a:cs typeface="Times New Roman"/>
              </a:rPr>
              <a:t>ent</a:t>
            </a:r>
            <a:r>
              <a:rPr lang="pt-BR" sz="2000" dirty="0">
                <a:latin typeface="Times New Roman"/>
                <a:cs typeface="Times New Roman"/>
              </a:rPr>
              <a:t>o</a:t>
            </a:r>
            <a:r>
              <a:rPr lang="pt-BR" sz="2000" spc="47" dirty="0">
                <a:latin typeface="Times New Roman"/>
                <a:cs typeface="Times New Roman"/>
              </a:rPr>
              <a:t> </a:t>
            </a:r>
            <a:r>
              <a:rPr lang="pt-BR" sz="2000" spc="9" dirty="0">
                <a:latin typeface="Times New Roman"/>
                <a:cs typeface="Times New Roman"/>
              </a:rPr>
              <a:t>m</a:t>
            </a:r>
            <a:r>
              <a:rPr lang="pt-BR" sz="2000" spc="4" dirty="0">
                <a:latin typeface="Times New Roman"/>
                <a:cs typeface="Times New Roman"/>
              </a:rPr>
              <a:t>odelo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3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d</a:t>
            </a:r>
            <a:r>
              <a:rPr lang="pt-BR" sz="2000" dirty="0">
                <a:latin typeface="Times New Roman"/>
                <a:cs typeface="Times New Roman"/>
              </a:rPr>
              <a:t>e </a:t>
            </a:r>
            <a:r>
              <a:rPr lang="pt-BR" sz="2000" spc="4" dirty="0">
                <a:latin typeface="Times New Roman"/>
                <a:cs typeface="Times New Roman"/>
              </a:rPr>
              <a:t>co</a:t>
            </a:r>
            <a:r>
              <a:rPr lang="pt-BR" sz="2000" spc="9" dirty="0">
                <a:latin typeface="Times New Roman"/>
                <a:cs typeface="Times New Roman"/>
              </a:rPr>
              <a:t>m</a:t>
            </a:r>
            <a:r>
              <a:rPr lang="pt-BR" sz="2000" spc="4" dirty="0">
                <a:latin typeface="Times New Roman"/>
                <a:cs typeface="Times New Roman"/>
              </a:rPr>
              <a:t>po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spc="4" dirty="0">
                <a:latin typeface="Times New Roman"/>
                <a:cs typeface="Times New Roman"/>
              </a:rPr>
              <a:t>ta</a:t>
            </a:r>
            <a:r>
              <a:rPr lang="pt-BR" sz="2000" dirty="0">
                <a:latin typeface="Times New Roman"/>
                <a:cs typeface="Times New Roman"/>
              </a:rPr>
              <a:t>m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n</a:t>
            </a:r>
            <a:r>
              <a:rPr lang="pt-BR" sz="2000" spc="-9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o</a:t>
            </a:r>
            <a:r>
              <a:rPr lang="pt-BR" sz="2000" spc="57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(</a:t>
            </a:r>
            <a:r>
              <a:rPr lang="pt-BR" sz="2000" spc="4" dirty="0">
                <a:latin typeface="Times New Roman"/>
                <a:cs typeface="Times New Roman"/>
              </a:rPr>
              <a:t>conduta</a:t>
            </a:r>
            <a:r>
              <a:rPr lang="pt-BR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9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3</a:t>
            </a:r>
            <a:r>
              <a:rPr lang="pt-BR" sz="4800" b="1" u="sng" spc="0" baseline="27282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101" baseline="27282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FA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:</a:t>
            </a:r>
            <a:r>
              <a:rPr lang="pt-BR" sz="4800" b="1" spc="3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nos</a:t>
            </a:r>
            <a:r>
              <a:rPr lang="pt-BR" sz="4800" b="1" spc="3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pPr marL="201166" marR="27648" indent="-109727">
              <a:lnSpc>
                <a:spcPct val="150000"/>
              </a:lnSpc>
              <a:spcBef>
                <a:spcPts val="1310"/>
              </a:spcBef>
            </a:pPr>
            <a:r>
              <a:rPr lang="pt-BR" sz="2400" dirty="0" smtClean="0">
                <a:latin typeface="Symbol"/>
                <a:cs typeface="Symbol"/>
              </a:rPr>
              <a:t></a:t>
            </a:r>
            <a:r>
              <a:rPr lang="pt-BR" sz="2400" spc="38" dirty="0" smtClean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insatisfação</a:t>
            </a:r>
            <a:r>
              <a:rPr lang="pt-BR" sz="2400" spc="150" dirty="0" smtClean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teórica</a:t>
            </a:r>
            <a:r>
              <a:rPr lang="pt-BR" sz="2400" dirty="0" smtClean="0">
                <a:latin typeface="Times New Roman"/>
                <a:cs typeface="Times New Roman"/>
              </a:rPr>
              <a:t>:</a:t>
            </a:r>
            <a:r>
              <a:rPr lang="pt-BR" sz="2400" spc="111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li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it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97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da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aná</a:t>
            </a:r>
            <a:r>
              <a:rPr lang="pt-BR" sz="2400" spc="4" dirty="0">
                <a:latin typeface="Times New Roman"/>
                <a:cs typeface="Times New Roman"/>
              </a:rPr>
              <a:t>lis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89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spc="4" dirty="0">
                <a:latin typeface="Times New Roman"/>
                <a:cs typeface="Times New Roman"/>
              </a:rPr>
              <a:t>íri</a:t>
            </a:r>
            <a:r>
              <a:rPr lang="pt-BR" sz="2400" dirty="0">
                <a:latin typeface="Times New Roman"/>
                <a:cs typeface="Times New Roman"/>
              </a:rPr>
              <a:t>ca</a:t>
            </a:r>
            <a:r>
              <a:rPr lang="pt-BR" sz="2400" spc="133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6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spc="-9" dirty="0">
                <a:latin typeface="Times New Roman"/>
                <a:cs typeface="Times New Roman"/>
              </a:rPr>
              <a:t>ove</a:t>
            </a:r>
            <a:r>
              <a:rPr lang="pt-BR" sz="2400" dirty="0">
                <a:latin typeface="Times New Roman"/>
                <a:cs typeface="Times New Roman"/>
              </a:rPr>
              <a:t>r 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d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l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54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teóricos</a:t>
            </a:r>
            <a:r>
              <a:rPr lang="pt-BR" sz="2400" spc="127" dirty="0" smtClean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fo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</a:p>
          <a:p>
            <a:pPr marL="91438">
              <a:lnSpc>
                <a:spcPct val="150000"/>
              </a:lnSpc>
              <a:spcBef>
                <a:spcPts val="245"/>
              </a:spcBef>
            </a:pPr>
            <a:endParaRPr lang="pt-BR" sz="2800" dirty="0" smtClean="0">
              <a:latin typeface="Symbol"/>
              <a:cs typeface="Symbol"/>
            </a:endParaRPr>
          </a:p>
          <a:p>
            <a:pPr marL="91438">
              <a:lnSpc>
                <a:spcPct val="150000"/>
              </a:lnSpc>
              <a:spcBef>
                <a:spcPts val="245"/>
              </a:spcBef>
            </a:pPr>
            <a:r>
              <a:rPr lang="pt-BR" sz="3200" b="1" dirty="0" smtClean="0">
                <a:latin typeface="Symbol"/>
                <a:cs typeface="Symbol"/>
              </a:rPr>
              <a:t></a:t>
            </a:r>
            <a:r>
              <a:rPr lang="pt-BR" sz="3200" b="1" dirty="0" smtClean="0">
                <a:latin typeface="Times New Roman"/>
                <a:cs typeface="Times New Roman"/>
              </a:rPr>
              <a:t> </a:t>
            </a:r>
            <a:r>
              <a:rPr lang="pt-BR" sz="2800" b="1" dirty="0">
                <a:latin typeface="Times New Roman"/>
                <a:cs typeface="Times New Roman"/>
              </a:rPr>
              <a:t>d</a:t>
            </a:r>
            <a:r>
              <a:rPr lang="pt-BR" sz="2800" b="1" spc="-9" dirty="0">
                <a:latin typeface="Times New Roman"/>
                <a:cs typeface="Times New Roman"/>
              </a:rPr>
              <a:t>e</a:t>
            </a:r>
            <a:r>
              <a:rPr lang="pt-BR" sz="2800" b="1" spc="4" dirty="0">
                <a:latin typeface="Times New Roman"/>
                <a:cs typeface="Times New Roman"/>
              </a:rPr>
              <a:t>s</a:t>
            </a:r>
            <a:r>
              <a:rPr lang="pt-BR" sz="2800" b="1" spc="-9" dirty="0">
                <a:latin typeface="Times New Roman"/>
                <a:cs typeface="Times New Roman"/>
              </a:rPr>
              <a:t>e</a:t>
            </a:r>
            <a:r>
              <a:rPr lang="pt-BR" sz="2800" b="1" dirty="0">
                <a:latin typeface="Times New Roman"/>
                <a:cs typeface="Times New Roman"/>
              </a:rPr>
              <a:t>n</a:t>
            </a:r>
            <a:r>
              <a:rPr lang="pt-BR" sz="2800" b="1" spc="-9" dirty="0">
                <a:latin typeface="Times New Roman"/>
                <a:cs typeface="Times New Roman"/>
              </a:rPr>
              <a:t>vo</a:t>
            </a:r>
            <a:r>
              <a:rPr lang="pt-BR" sz="2800" b="1" spc="14" dirty="0">
                <a:latin typeface="Times New Roman"/>
                <a:cs typeface="Times New Roman"/>
              </a:rPr>
              <a:t>l</a:t>
            </a:r>
            <a:r>
              <a:rPr lang="pt-BR" sz="2800" b="1" spc="-9" dirty="0">
                <a:latin typeface="Times New Roman"/>
                <a:cs typeface="Times New Roman"/>
              </a:rPr>
              <a:t>v</a:t>
            </a:r>
            <a:r>
              <a:rPr lang="pt-BR" sz="2800" b="1" spc="4" dirty="0">
                <a:latin typeface="Times New Roman"/>
                <a:cs typeface="Times New Roman"/>
              </a:rPr>
              <a:t>im</a:t>
            </a:r>
            <a:r>
              <a:rPr lang="pt-BR" sz="2800" b="1" spc="-9" dirty="0">
                <a:latin typeface="Times New Roman"/>
                <a:cs typeface="Times New Roman"/>
              </a:rPr>
              <a:t>e</a:t>
            </a:r>
            <a:r>
              <a:rPr lang="pt-BR" sz="2800" b="1" dirty="0">
                <a:latin typeface="Times New Roman"/>
                <a:cs typeface="Times New Roman"/>
              </a:rPr>
              <a:t>n</a:t>
            </a:r>
            <a:r>
              <a:rPr lang="pt-BR" sz="2800" b="1" spc="14" dirty="0">
                <a:latin typeface="Times New Roman"/>
                <a:cs typeface="Times New Roman"/>
              </a:rPr>
              <a:t>t</a:t>
            </a:r>
            <a:r>
              <a:rPr lang="pt-BR" sz="2800" b="1" dirty="0">
                <a:latin typeface="Times New Roman"/>
                <a:cs typeface="Times New Roman"/>
              </a:rPr>
              <a:t>o </a:t>
            </a:r>
            <a:r>
              <a:rPr lang="pt-BR" sz="2800" b="1" spc="59" dirty="0">
                <a:latin typeface="Times New Roman"/>
                <a:cs typeface="Times New Roman"/>
              </a:rPr>
              <a:t> </a:t>
            </a:r>
            <a:r>
              <a:rPr lang="pt-BR" sz="2800" b="1" dirty="0">
                <a:latin typeface="Times New Roman"/>
                <a:cs typeface="Times New Roman"/>
              </a:rPr>
              <a:t>da</a:t>
            </a:r>
            <a:r>
              <a:rPr lang="pt-BR" sz="2800" b="1" spc="46" dirty="0">
                <a:latin typeface="Times New Roman"/>
                <a:cs typeface="Times New Roman"/>
              </a:rPr>
              <a:t> </a:t>
            </a:r>
            <a:r>
              <a:rPr lang="pt-BR" sz="2800" b="1" spc="-4" dirty="0">
                <a:latin typeface="Times New Roman"/>
                <a:cs typeface="Times New Roman"/>
              </a:rPr>
              <a:t>T</a:t>
            </a:r>
            <a:r>
              <a:rPr lang="pt-BR" sz="2800" b="1" spc="-9" dirty="0">
                <a:latin typeface="Times New Roman"/>
                <a:cs typeface="Times New Roman"/>
              </a:rPr>
              <a:t>eo</a:t>
            </a:r>
            <a:r>
              <a:rPr lang="pt-BR" sz="2800" b="1" spc="4" dirty="0">
                <a:latin typeface="Times New Roman"/>
                <a:cs typeface="Times New Roman"/>
              </a:rPr>
              <a:t>ri</a:t>
            </a:r>
            <a:r>
              <a:rPr lang="pt-BR" sz="2800" b="1" dirty="0">
                <a:latin typeface="Times New Roman"/>
                <a:cs typeface="Times New Roman"/>
              </a:rPr>
              <a:t>a</a:t>
            </a:r>
            <a:r>
              <a:rPr lang="pt-BR" sz="2800" b="1" spc="118" dirty="0">
                <a:latin typeface="Times New Roman"/>
                <a:cs typeface="Times New Roman"/>
              </a:rPr>
              <a:t> </a:t>
            </a:r>
            <a:r>
              <a:rPr lang="pt-BR" sz="2800" b="1" dirty="0">
                <a:latin typeface="Times New Roman"/>
                <a:cs typeface="Times New Roman"/>
              </a:rPr>
              <a:t>d</a:t>
            </a:r>
            <a:r>
              <a:rPr lang="pt-BR" sz="2800" b="1" spc="-9" dirty="0">
                <a:latin typeface="Times New Roman"/>
                <a:cs typeface="Times New Roman"/>
              </a:rPr>
              <a:t>o</a:t>
            </a:r>
            <a:r>
              <a:rPr lang="pt-BR" sz="2800" b="1" dirty="0">
                <a:latin typeface="Times New Roman"/>
                <a:cs typeface="Times New Roman"/>
              </a:rPr>
              <a:t>s</a:t>
            </a:r>
            <a:r>
              <a:rPr lang="pt-BR" sz="2800" b="1" spc="77" dirty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J</a:t>
            </a:r>
            <a:r>
              <a:rPr lang="pt-BR" sz="2800" b="1" spc="-9" dirty="0" smtClean="0">
                <a:latin typeface="Times New Roman"/>
                <a:cs typeface="Times New Roman"/>
              </a:rPr>
              <a:t>ogo</a:t>
            </a:r>
            <a:r>
              <a:rPr lang="pt-BR" sz="2800" b="1" dirty="0" smtClean="0">
                <a:latin typeface="Times New Roman"/>
                <a:cs typeface="Times New Roman"/>
              </a:rPr>
              <a:t>s</a:t>
            </a:r>
          </a:p>
          <a:p>
            <a:pPr marL="237742">
              <a:lnSpc>
                <a:spcPct val="150000"/>
              </a:lnSpc>
              <a:spcBef>
                <a:spcPts val="200"/>
              </a:spcBef>
            </a:pPr>
            <a:r>
              <a:rPr lang="pt-BR" sz="2400" dirty="0" smtClean="0">
                <a:latin typeface="Symbol"/>
                <a:cs typeface="Symbol"/>
              </a:rPr>
              <a:t>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spc="-4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á</a:t>
            </a:r>
            <a:r>
              <a:rPr lang="pt-BR" sz="2400" spc="-14" dirty="0">
                <a:latin typeface="Times New Roman"/>
                <a:cs typeface="Times New Roman"/>
              </a:rPr>
              <a:t>l</a:t>
            </a:r>
            <a:r>
              <a:rPr lang="pt-BR" sz="2400" dirty="0">
                <a:latin typeface="Times New Roman"/>
                <a:cs typeface="Times New Roman"/>
              </a:rPr>
              <a:t>ise</a:t>
            </a:r>
            <a:r>
              <a:rPr lang="pt-BR" sz="2400" spc="1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2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</a:t>
            </a:r>
            <a:r>
              <a:rPr lang="pt-BR" sz="2400" spc="-4" dirty="0">
                <a:latin typeface="Times New Roman"/>
                <a:cs typeface="Times New Roman"/>
              </a:rPr>
              <a:t>o</a:t>
            </a:r>
            <a:r>
              <a:rPr lang="pt-BR" sz="2400" spc="-1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p</a:t>
            </a:r>
            <a:r>
              <a:rPr lang="pt-BR" sz="2400" spc="-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rt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spc="-19" dirty="0">
                <a:latin typeface="Times New Roman"/>
                <a:cs typeface="Times New Roman"/>
              </a:rPr>
              <a:t>m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n</a:t>
            </a:r>
            <a:r>
              <a:rPr lang="pt-BR" sz="2400" spc="9" dirty="0">
                <a:latin typeface="Times New Roman"/>
                <a:cs typeface="Times New Roman"/>
              </a:rPr>
              <a:t>t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95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str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t</a:t>
            </a:r>
            <a:r>
              <a:rPr lang="pt-BR" sz="2400" spc="4" dirty="0">
                <a:latin typeface="Times New Roman"/>
                <a:cs typeface="Times New Roman"/>
              </a:rPr>
              <a:t>é</a:t>
            </a:r>
            <a:r>
              <a:rPr lang="pt-BR" sz="2400" spc="-4" dirty="0">
                <a:latin typeface="Times New Roman"/>
                <a:cs typeface="Times New Roman"/>
              </a:rPr>
              <a:t>g</a:t>
            </a:r>
            <a:r>
              <a:rPr lang="pt-BR" sz="2400" dirty="0">
                <a:latin typeface="Times New Roman"/>
                <a:cs typeface="Times New Roman"/>
              </a:rPr>
              <a:t>i</a:t>
            </a:r>
            <a:r>
              <a:rPr lang="pt-BR" sz="2400" spc="4" dirty="0">
                <a:latin typeface="Times New Roman"/>
                <a:cs typeface="Times New Roman"/>
              </a:rPr>
              <a:t>c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0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6" dirty="0">
                <a:latin typeface="Times New Roman"/>
                <a:cs typeface="Times New Roman"/>
              </a:rPr>
              <a:t> </a:t>
            </a:r>
            <a:r>
              <a:rPr lang="pt-BR" sz="2400" spc="10" dirty="0" smtClean="0">
                <a:latin typeface="Times New Roman"/>
                <a:cs typeface="Times New Roman"/>
              </a:rPr>
              <a:t>f</a:t>
            </a:r>
            <a:r>
              <a:rPr lang="pt-BR" sz="2400" dirty="0" smtClean="0">
                <a:latin typeface="Times New Roman"/>
                <a:cs typeface="Times New Roman"/>
              </a:rPr>
              <a:t>ir</a:t>
            </a:r>
            <a:r>
              <a:rPr lang="pt-BR" sz="2400" spc="-20" dirty="0" smtClean="0">
                <a:latin typeface="Times New Roman"/>
                <a:cs typeface="Times New Roman"/>
              </a:rPr>
              <a:t>m</a:t>
            </a:r>
            <a:r>
              <a:rPr lang="pt-BR" sz="2400" spc="5" dirty="0" smtClean="0">
                <a:latin typeface="Times New Roman"/>
                <a:cs typeface="Times New Roman"/>
              </a:rPr>
              <a:t>a</a:t>
            </a:r>
            <a:r>
              <a:rPr lang="pt-BR" sz="2400" dirty="0" smtClean="0">
                <a:latin typeface="Times New Roman"/>
                <a:cs typeface="Times New Roman"/>
              </a:rPr>
              <a:t>s</a:t>
            </a:r>
          </a:p>
          <a:p>
            <a:pPr marL="237742">
              <a:lnSpc>
                <a:spcPct val="150000"/>
              </a:lnSpc>
              <a:spcBef>
                <a:spcPts val="200"/>
              </a:spcBef>
            </a:pPr>
            <a:endParaRPr lang="pt-BR" sz="2400" dirty="0">
              <a:latin typeface="Times New Roman"/>
              <a:cs typeface="Times New Roman"/>
            </a:endParaRPr>
          </a:p>
          <a:p>
            <a:pPr marL="327658" marR="421944" indent="-89915">
              <a:lnSpc>
                <a:spcPct val="150000"/>
              </a:lnSpc>
              <a:spcBef>
                <a:spcPts val="219"/>
              </a:spcBef>
            </a:pPr>
            <a:r>
              <a:rPr lang="pt-BR" sz="2400" b="1" dirty="0">
                <a:latin typeface="Symbol"/>
                <a:cs typeface="Symbol"/>
              </a:rPr>
              <a:t></a:t>
            </a:r>
            <a:r>
              <a:rPr lang="pt-BR" sz="2400" b="1" spc="13" dirty="0">
                <a:latin typeface="Times New Roman"/>
                <a:cs typeface="Times New Roman"/>
              </a:rPr>
              <a:t> </a:t>
            </a:r>
            <a:r>
              <a:rPr lang="pt-BR" sz="2400" b="1" spc="-1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a</a:t>
            </a:r>
            <a:r>
              <a:rPr lang="pt-BR" sz="2400" b="1" spc="-4" dirty="0">
                <a:latin typeface="Times New Roman"/>
                <a:cs typeface="Times New Roman"/>
              </a:rPr>
              <a:t>n</a:t>
            </a:r>
            <a:r>
              <a:rPr lang="pt-BR" sz="2400" b="1" dirty="0">
                <a:latin typeface="Times New Roman"/>
                <a:cs typeface="Times New Roman"/>
              </a:rPr>
              <a:t>t</a:t>
            </a:r>
            <a:r>
              <a:rPr lang="pt-BR" sz="2400" b="1" spc="4" dirty="0">
                <a:latin typeface="Times New Roman"/>
                <a:cs typeface="Times New Roman"/>
              </a:rPr>
              <a:t>é</a:t>
            </a:r>
            <a:r>
              <a:rPr lang="pt-BR" sz="2400" b="1" dirty="0">
                <a:latin typeface="Times New Roman"/>
                <a:cs typeface="Times New Roman"/>
              </a:rPr>
              <a:t>m</a:t>
            </a:r>
            <a:r>
              <a:rPr lang="pt-BR" sz="2400" b="1" spc="107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5" dirty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preocupação</a:t>
            </a:r>
            <a:r>
              <a:rPr lang="pt-BR" sz="2400" b="1" spc="106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c</a:t>
            </a:r>
            <a:r>
              <a:rPr lang="pt-BR" sz="2400" b="1" spc="-4" dirty="0">
                <a:latin typeface="Times New Roman"/>
                <a:cs typeface="Times New Roman"/>
              </a:rPr>
              <a:t>o</a:t>
            </a:r>
            <a:r>
              <a:rPr lang="pt-BR" sz="2400" b="1" dirty="0">
                <a:latin typeface="Times New Roman"/>
                <a:cs typeface="Times New Roman"/>
              </a:rPr>
              <a:t>m</a:t>
            </a:r>
            <a:r>
              <a:rPr lang="pt-BR" sz="2400" b="1" spc="51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20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p</a:t>
            </a:r>
            <a:r>
              <a:rPr lang="pt-BR" sz="2400" b="1" spc="-4" dirty="0">
                <a:latin typeface="Times New Roman"/>
                <a:cs typeface="Times New Roman"/>
              </a:rPr>
              <a:t>o</a:t>
            </a:r>
            <a:r>
              <a:rPr lang="pt-BR" sz="2400" b="1" spc="-14" dirty="0">
                <a:latin typeface="Times New Roman"/>
                <a:cs typeface="Times New Roman"/>
              </a:rPr>
              <a:t>l</a:t>
            </a:r>
            <a:r>
              <a:rPr lang="pt-BR" sz="2400" b="1" dirty="0">
                <a:latin typeface="Times New Roman"/>
                <a:cs typeface="Times New Roman"/>
              </a:rPr>
              <a:t>íti</a:t>
            </a:r>
            <a:r>
              <a:rPr lang="pt-BR" sz="2400" b="1" spc="4" dirty="0">
                <a:latin typeface="Times New Roman"/>
                <a:cs typeface="Times New Roman"/>
              </a:rPr>
              <a:t>c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91" dirty="0">
                <a:latin typeface="Times New Roman"/>
                <a:cs typeface="Times New Roman"/>
              </a:rPr>
              <a:t> </a:t>
            </a:r>
            <a:r>
              <a:rPr lang="pt-BR" sz="2400" b="1" i="1" spc="4" dirty="0">
                <a:latin typeface="Times New Roman"/>
                <a:cs typeface="Times New Roman"/>
              </a:rPr>
              <a:t>an</a:t>
            </a:r>
            <a:r>
              <a:rPr lang="pt-BR" sz="2400" b="1" i="1" dirty="0">
                <a:latin typeface="Times New Roman"/>
                <a:cs typeface="Times New Roman"/>
              </a:rPr>
              <a:t>titr</a:t>
            </a:r>
            <a:r>
              <a:rPr lang="pt-BR" sz="2400" b="1" i="1" spc="4" dirty="0">
                <a:latin typeface="Times New Roman"/>
                <a:cs typeface="Times New Roman"/>
              </a:rPr>
              <a:t>u</a:t>
            </a:r>
            <a:r>
              <a:rPr lang="pt-BR" sz="2400" b="1" i="1" dirty="0">
                <a:latin typeface="Times New Roman"/>
                <a:cs typeface="Times New Roman"/>
              </a:rPr>
              <a:t>ste</a:t>
            </a:r>
            <a:r>
              <a:rPr lang="pt-BR" sz="2400" b="1" i="1" spc="86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e </a:t>
            </a:r>
            <a:r>
              <a:rPr lang="pt-BR" sz="2400" b="1" dirty="0" smtClean="0">
                <a:latin typeface="Times New Roman"/>
                <a:cs typeface="Times New Roman"/>
              </a:rPr>
              <a:t>regulamentação</a:t>
            </a:r>
            <a:r>
              <a:rPr lang="pt-BR" sz="2400" b="1" spc="186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d</a:t>
            </a:r>
            <a:r>
              <a:rPr lang="pt-BR" sz="2400" b="1" dirty="0">
                <a:latin typeface="Times New Roman"/>
                <a:cs typeface="Times New Roman"/>
              </a:rPr>
              <a:t>e</a:t>
            </a:r>
            <a:r>
              <a:rPr lang="pt-BR" sz="2400" b="1" spc="32" dirty="0">
                <a:latin typeface="Times New Roman"/>
                <a:cs typeface="Times New Roman"/>
              </a:rPr>
              <a:t> </a:t>
            </a:r>
            <a:r>
              <a:rPr lang="pt-BR" sz="2400" b="1" spc="-19" dirty="0">
                <a:latin typeface="Times New Roman"/>
                <a:cs typeface="Times New Roman"/>
              </a:rPr>
              <a:t>m</a:t>
            </a:r>
            <a:r>
              <a:rPr lang="pt-BR" sz="2400" b="1" spc="-9" dirty="0">
                <a:latin typeface="Times New Roman"/>
                <a:cs typeface="Times New Roman"/>
              </a:rPr>
              <a:t>e</a:t>
            </a:r>
            <a:r>
              <a:rPr lang="pt-BR" sz="2400" b="1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cad</a:t>
            </a:r>
            <a:r>
              <a:rPr lang="pt-BR" sz="2400" b="1" spc="-4" dirty="0">
                <a:latin typeface="Times New Roman"/>
                <a:cs typeface="Times New Roman"/>
              </a:rPr>
              <a:t>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N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ova</a:t>
            </a:r>
            <a:r>
              <a:rPr lang="pt-BR" sz="4800" b="1" spc="2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cono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mi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8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ndu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st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al</a:t>
            </a:r>
            <a:r>
              <a:rPr lang="pt-BR" sz="4800" dirty="0">
                <a:latin typeface="Times New Roman"/>
                <a:cs typeface="Times New Roman"/>
              </a:rPr>
              <a:t/>
            </a:r>
            <a:br>
              <a:rPr lang="pt-BR" sz="4800" dirty="0">
                <a:latin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395">
              <a:lnSpc>
                <a:spcPct val="200000"/>
              </a:lnSpc>
              <a:spcBef>
                <a:spcPts val="365"/>
              </a:spcBef>
            </a:pPr>
            <a:r>
              <a:rPr lang="pt-BR" sz="1900" spc="4" dirty="0" smtClean="0">
                <a:latin typeface="Times New Roman"/>
                <a:cs typeface="Times New Roman"/>
              </a:rPr>
              <a:t>a</a:t>
            </a:r>
            <a:r>
              <a:rPr lang="pt-BR" sz="1900" dirty="0">
                <a:latin typeface="Times New Roman"/>
                <a:cs typeface="Times New Roman"/>
              </a:rPr>
              <a:t>)</a:t>
            </a:r>
            <a:r>
              <a:rPr lang="pt-BR" sz="1900" spc="-2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Chica</a:t>
            </a:r>
            <a:r>
              <a:rPr lang="pt-BR" sz="1900" spc="-19" dirty="0">
                <a:latin typeface="Times New Roman"/>
                <a:cs typeface="Times New Roman"/>
              </a:rPr>
              <a:t>g</a:t>
            </a:r>
            <a:r>
              <a:rPr lang="pt-BR" sz="1900" dirty="0">
                <a:latin typeface="Times New Roman"/>
                <a:cs typeface="Times New Roman"/>
              </a:rPr>
              <a:t>o</a:t>
            </a:r>
            <a:r>
              <a:rPr lang="pt-BR" sz="1900" spc="61" dirty="0">
                <a:latin typeface="Times New Roman"/>
                <a:cs typeface="Times New Roman"/>
              </a:rPr>
              <a:t> </a:t>
            </a:r>
            <a:r>
              <a:rPr lang="pt-BR" sz="1900" dirty="0">
                <a:latin typeface="Times New Roman"/>
                <a:cs typeface="Times New Roman"/>
              </a:rPr>
              <a:t>-</a:t>
            </a:r>
            <a:r>
              <a:rPr lang="pt-BR" sz="1900" spc="3" dirty="0">
                <a:latin typeface="Times New Roman"/>
                <a:cs typeface="Times New Roman"/>
              </a:rPr>
              <a:t> </a:t>
            </a:r>
            <a:r>
              <a:rPr lang="pt-BR" sz="1900" spc="-4" dirty="0">
                <a:latin typeface="Times New Roman"/>
                <a:cs typeface="Times New Roman"/>
              </a:rPr>
              <a:t>U</a:t>
            </a:r>
            <a:r>
              <a:rPr lang="pt-BR" sz="1900" spc="4" dirty="0">
                <a:latin typeface="Times New Roman"/>
                <a:cs typeface="Times New Roman"/>
              </a:rPr>
              <a:t>C</a:t>
            </a:r>
            <a:r>
              <a:rPr lang="pt-BR" sz="1900" spc="-9" dirty="0">
                <a:latin typeface="Times New Roman"/>
                <a:cs typeface="Times New Roman"/>
              </a:rPr>
              <a:t>L</a:t>
            </a:r>
            <a:r>
              <a:rPr lang="pt-BR" sz="1900" dirty="0">
                <a:latin typeface="Times New Roman"/>
                <a:cs typeface="Times New Roman"/>
              </a:rPr>
              <a:t>A</a:t>
            </a:r>
            <a:r>
              <a:rPr lang="pt-BR" sz="1900" spc="49" dirty="0">
                <a:latin typeface="Times New Roman"/>
                <a:cs typeface="Times New Roman"/>
              </a:rPr>
              <a:t> </a:t>
            </a:r>
            <a:r>
              <a:rPr lang="pt-BR" sz="1900" spc="-4" dirty="0">
                <a:latin typeface="Times New Roman"/>
                <a:cs typeface="Times New Roman"/>
              </a:rPr>
              <a:t>(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4" dirty="0">
                <a:latin typeface="Times New Roman"/>
                <a:cs typeface="Times New Roman"/>
              </a:rPr>
              <a:t>tudo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30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inicia</a:t>
            </a:r>
            <a:r>
              <a:rPr lang="pt-BR" sz="1900" spc="9" dirty="0">
                <a:latin typeface="Times New Roman"/>
                <a:cs typeface="Times New Roman"/>
              </a:rPr>
              <a:t>m</a:t>
            </a:r>
            <a:r>
              <a:rPr lang="pt-BR" sz="1900" spc="-4" dirty="0">
                <a:latin typeface="Times New Roman"/>
                <a:cs typeface="Times New Roman"/>
              </a:rPr>
              <a:t>-</a:t>
            </a:r>
            <a:r>
              <a:rPr lang="pt-BR" sz="1900" dirty="0">
                <a:latin typeface="Times New Roman"/>
                <a:cs typeface="Times New Roman"/>
              </a:rPr>
              <a:t>se</a:t>
            </a:r>
            <a:r>
              <a:rPr lang="pt-BR" sz="1900" spc="40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no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3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ano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12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70</a:t>
            </a:r>
            <a:r>
              <a:rPr lang="pt-BR" sz="1900" dirty="0">
                <a:latin typeface="Times New Roman"/>
                <a:cs typeface="Times New Roman"/>
              </a:rPr>
              <a:t>)</a:t>
            </a:r>
          </a:p>
          <a:p>
            <a:pPr marL="120395">
              <a:lnSpc>
                <a:spcPct val="200000"/>
              </a:lnSpc>
              <a:spcBef>
                <a:spcPts val="120"/>
              </a:spcBef>
            </a:pPr>
            <a:r>
              <a:rPr lang="pt-BR" sz="1900" dirty="0">
                <a:latin typeface="Symbol"/>
                <a:cs typeface="Symbol"/>
              </a:rPr>
              <a:t></a:t>
            </a:r>
            <a:r>
              <a:rPr lang="pt-BR" sz="1900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spc="9" dirty="0">
                <a:latin typeface="Times New Roman"/>
                <a:cs typeface="Times New Roman"/>
              </a:rPr>
              <a:t>m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spc="-4" dirty="0">
                <a:latin typeface="Times New Roman"/>
                <a:cs typeface="Times New Roman"/>
              </a:rPr>
              <a:t>r</a:t>
            </a:r>
            <a:r>
              <a:rPr lang="pt-BR" sz="1900" spc="-19" dirty="0">
                <a:latin typeface="Times New Roman"/>
                <a:cs typeface="Times New Roman"/>
              </a:rPr>
              <a:t>g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dirty="0">
                <a:latin typeface="Times New Roman"/>
                <a:cs typeface="Times New Roman"/>
              </a:rPr>
              <a:t>m</a:t>
            </a:r>
            <a:r>
              <a:rPr lang="pt-BR" sz="1900" spc="65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a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27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que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4" dirty="0">
                <a:latin typeface="Times New Roman"/>
                <a:cs typeface="Times New Roman"/>
              </a:rPr>
              <a:t>tõe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20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d</a:t>
            </a:r>
            <a:r>
              <a:rPr lang="pt-BR" sz="1900" dirty="0">
                <a:latin typeface="Times New Roman"/>
                <a:cs typeface="Times New Roman"/>
              </a:rPr>
              <a:t>e</a:t>
            </a:r>
            <a:r>
              <a:rPr lang="pt-BR" sz="1900" spc="8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spc="9" dirty="0">
                <a:latin typeface="Times New Roman"/>
                <a:cs typeface="Times New Roman"/>
              </a:rPr>
              <a:t>f</a:t>
            </a:r>
            <a:r>
              <a:rPr lang="pt-BR" sz="1900" spc="4" dirty="0">
                <a:latin typeface="Times New Roman"/>
                <a:cs typeface="Times New Roman"/>
              </a:rPr>
              <a:t>iciênci</a:t>
            </a:r>
            <a:r>
              <a:rPr lang="pt-BR" sz="1900" dirty="0">
                <a:latin typeface="Times New Roman"/>
                <a:cs typeface="Times New Roman"/>
              </a:rPr>
              <a:t>a</a:t>
            </a:r>
            <a:r>
              <a:rPr lang="pt-BR" sz="1900" spc="39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econô</a:t>
            </a:r>
            <a:r>
              <a:rPr lang="pt-BR" sz="1900" spc="9" dirty="0">
                <a:latin typeface="Times New Roman"/>
                <a:cs typeface="Times New Roman"/>
              </a:rPr>
              <a:t>m</a:t>
            </a:r>
            <a:r>
              <a:rPr lang="pt-BR" sz="1900" spc="4" dirty="0">
                <a:latin typeface="Times New Roman"/>
                <a:cs typeface="Times New Roman"/>
              </a:rPr>
              <a:t>ic</a:t>
            </a:r>
            <a:r>
              <a:rPr lang="pt-BR" sz="1900" dirty="0">
                <a:latin typeface="Times New Roman"/>
                <a:cs typeface="Times New Roman"/>
              </a:rPr>
              <a:t>a</a:t>
            </a:r>
          </a:p>
          <a:p>
            <a:pPr marL="120395">
              <a:lnSpc>
                <a:spcPct val="200000"/>
              </a:lnSpc>
              <a:spcBef>
                <a:spcPts val="190"/>
              </a:spcBef>
            </a:pPr>
            <a:r>
              <a:rPr lang="pt-BR" sz="1900" spc="-4" dirty="0" smtClean="0">
                <a:latin typeface="Times New Roman"/>
                <a:cs typeface="Times New Roman"/>
              </a:rPr>
              <a:t>Hipóteses</a:t>
            </a:r>
            <a:r>
              <a:rPr lang="pt-BR" sz="1900" dirty="0" smtClean="0">
                <a:latin typeface="Times New Roman"/>
                <a:cs typeface="Times New Roman"/>
              </a:rPr>
              <a:t>:</a:t>
            </a:r>
            <a:endParaRPr lang="pt-BR" sz="1900" dirty="0">
              <a:latin typeface="Times New Roman"/>
              <a:cs typeface="Times New Roman"/>
            </a:endParaRPr>
          </a:p>
          <a:p>
            <a:pPr marL="120395">
              <a:lnSpc>
                <a:spcPct val="200000"/>
              </a:lnSpc>
              <a:spcBef>
                <a:spcPts val="120"/>
              </a:spcBef>
            </a:pPr>
            <a:r>
              <a:rPr lang="pt-BR" sz="1900" dirty="0">
                <a:latin typeface="Symbol"/>
                <a:cs typeface="Symbol"/>
              </a:rPr>
              <a:t></a:t>
            </a:r>
            <a:r>
              <a:rPr lang="pt-BR" sz="1900" dirty="0">
                <a:latin typeface="Times New Roman"/>
                <a:cs typeface="Times New Roman"/>
              </a:rPr>
              <a:t> </a:t>
            </a:r>
            <a:r>
              <a:rPr lang="pt-BR" sz="1900" spc="4" dirty="0" smtClean="0">
                <a:latin typeface="Times New Roman"/>
                <a:cs typeface="Times New Roman"/>
              </a:rPr>
              <a:t>causação</a:t>
            </a:r>
            <a:r>
              <a:rPr lang="pt-BR" sz="1900" dirty="0" smtClean="0">
                <a:latin typeface="Times New Roman"/>
                <a:cs typeface="Times New Roman"/>
              </a:rPr>
              <a:t>:</a:t>
            </a:r>
            <a:r>
              <a:rPr lang="pt-BR" sz="1900" spc="43" dirty="0" smtClean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de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spc="9" dirty="0">
                <a:latin typeface="Times New Roman"/>
                <a:cs typeface="Times New Roman"/>
              </a:rPr>
              <a:t>m</a:t>
            </a:r>
            <a:r>
              <a:rPr lang="pt-BR" sz="1900" spc="4" dirty="0">
                <a:latin typeface="Times New Roman"/>
                <a:cs typeface="Times New Roman"/>
              </a:rPr>
              <a:t>penh</a:t>
            </a:r>
            <a:r>
              <a:rPr lang="pt-BR" sz="1900" dirty="0">
                <a:latin typeface="Times New Roman"/>
                <a:cs typeface="Times New Roman"/>
              </a:rPr>
              <a:t>o</a:t>
            </a:r>
            <a:r>
              <a:rPr lang="pt-BR" sz="1900" spc="31" dirty="0">
                <a:latin typeface="Times New Roman"/>
                <a:cs typeface="Times New Roman"/>
              </a:rPr>
              <a:t> </a:t>
            </a:r>
            <a:r>
              <a:rPr lang="pt-BR" sz="1900" dirty="0">
                <a:latin typeface="Symbol"/>
                <a:cs typeface="Symbol"/>
              </a:rPr>
              <a:t></a:t>
            </a:r>
            <a:r>
              <a:rPr lang="pt-BR" sz="1900" spc="14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e</a:t>
            </a:r>
            <a:r>
              <a:rPr lang="pt-BR" sz="1900" dirty="0">
                <a:latin typeface="Times New Roman"/>
                <a:cs typeface="Times New Roman"/>
              </a:rPr>
              <a:t>s</a:t>
            </a:r>
            <a:r>
              <a:rPr lang="pt-BR" sz="1900" spc="4" dirty="0">
                <a:latin typeface="Times New Roman"/>
                <a:cs typeface="Times New Roman"/>
              </a:rPr>
              <a:t>t</a:t>
            </a:r>
            <a:r>
              <a:rPr lang="pt-BR" sz="1900" spc="-4" dirty="0">
                <a:latin typeface="Times New Roman"/>
                <a:cs typeface="Times New Roman"/>
              </a:rPr>
              <a:t>r</a:t>
            </a:r>
            <a:r>
              <a:rPr lang="pt-BR" sz="1900" spc="4" dirty="0">
                <a:latin typeface="Times New Roman"/>
                <a:cs typeface="Times New Roman"/>
              </a:rPr>
              <a:t>utu</a:t>
            </a:r>
            <a:r>
              <a:rPr lang="pt-BR" sz="1900" spc="-4" dirty="0">
                <a:latin typeface="Times New Roman"/>
                <a:cs typeface="Times New Roman"/>
              </a:rPr>
              <a:t>r</a:t>
            </a:r>
            <a:r>
              <a:rPr lang="pt-BR" sz="1900" dirty="0">
                <a:latin typeface="Times New Roman"/>
                <a:cs typeface="Times New Roman"/>
              </a:rPr>
              <a:t>a</a:t>
            </a:r>
          </a:p>
          <a:p>
            <a:pPr marL="702563" marR="147159" indent="128015">
              <a:lnSpc>
                <a:spcPct val="200000"/>
              </a:lnSpc>
              <a:spcBef>
                <a:spcPts val="300"/>
              </a:spcBef>
            </a:pPr>
            <a:r>
              <a:rPr lang="pt-BR" sz="2400" b="1" spc="-4" dirty="0">
                <a:latin typeface="Times New Roman"/>
                <a:cs typeface="Times New Roman"/>
              </a:rPr>
              <a:t>S</a:t>
            </a:r>
            <a:r>
              <a:rPr lang="pt-BR" sz="2400" b="1" dirty="0">
                <a:latin typeface="Times New Roman"/>
                <a:cs typeface="Times New Roman"/>
              </a:rPr>
              <a:t>e</a:t>
            </a:r>
            <a:r>
              <a:rPr lang="pt-BR" sz="2400" b="1" spc="19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a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12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p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latin typeface="Times New Roman"/>
                <a:cs typeface="Times New Roman"/>
              </a:rPr>
              <a:t>a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48" dirty="0">
                <a:latin typeface="Times New Roman"/>
                <a:cs typeface="Times New Roman"/>
              </a:rPr>
              <a:t> 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aio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25" dirty="0">
                <a:latin typeface="Times New Roman"/>
                <a:cs typeface="Times New Roman"/>
              </a:rPr>
              <a:t> </a:t>
            </a:r>
            <a:r>
              <a:rPr lang="pt-BR" sz="2400" b="1" dirty="0" smtClean="0">
                <a:latin typeface="Times New Roman"/>
                <a:cs typeface="Times New Roman"/>
              </a:rPr>
              <a:t>são</a:t>
            </a:r>
            <a:r>
              <a:rPr lang="pt-BR" sz="2400" b="1" spc="27" dirty="0" smtClean="0">
                <a:latin typeface="Times New Roman"/>
                <a:cs typeface="Times New Roman"/>
              </a:rPr>
              <a:t> 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ai</a:t>
            </a:r>
            <a:r>
              <a:rPr lang="pt-BR" sz="2400" b="1" dirty="0">
                <a:latin typeface="Times New Roman"/>
                <a:cs typeface="Times New Roman"/>
              </a:rPr>
              <a:t>s </a:t>
            </a:r>
            <a:r>
              <a:rPr lang="pt-BR" sz="2400" b="1" spc="4" dirty="0">
                <a:latin typeface="Times New Roman"/>
                <a:cs typeface="Times New Roman"/>
              </a:rPr>
              <a:t>e</a:t>
            </a:r>
            <a:r>
              <a:rPr lang="pt-BR" sz="2400" b="1" spc="9" dirty="0">
                <a:latin typeface="Times New Roman"/>
                <a:cs typeface="Times New Roman"/>
              </a:rPr>
              <a:t>f</a:t>
            </a:r>
            <a:r>
              <a:rPr lang="pt-BR" sz="2400" b="1" spc="4" dirty="0">
                <a:latin typeface="Times New Roman"/>
                <a:cs typeface="Times New Roman"/>
              </a:rPr>
              <a:t>icient</a:t>
            </a:r>
            <a:r>
              <a:rPr lang="pt-BR" sz="2400" b="1" spc="-9" dirty="0">
                <a:latin typeface="Times New Roman"/>
                <a:cs typeface="Times New Roman"/>
              </a:rPr>
              <a:t>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29" dirty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não</a:t>
            </a:r>
            <a:r>
              <a:rPr lang="pt-BR" sz="2400" b="1" spc="13" dirty="0" smtClean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h</a:t>
            </a:r>
            <a:r>
              <a:rPr lang="pt-BR" sz="2400" b="1" dirty="0">
                <a:latin typeface="Times New Roman"/>
                <a:cs typeface="Times New Roman"/>
              </a:rPr>
              <a:t>á</a:t>
            </a:r>
            <a:r>
              <a:rPr lang="pt-BR" sz="2400" b="1" spc="8" dirty="0">
                <a:latin typeface="Times New Roman"/>
                <a:cs typeface="Times New Roman"/>
              </a:rPr>
              <a:t> </a:t>
            </a:r>
            <a:r>
              <a:rPr lang="pt-BR" sz="2400" b="1" spc="9" dirty="0">
                <a:latin typeface="Times New Roman"/>
                <a:cs typeface="Times New Roman"/>
              </a:rPr>
              <a:t>m</a:t>
            </a:r>
            <a:r>
              <a:rPr lang="pt-BR" sz="2400" b="1" spc="4" dirty="0">
                <a:latin typeface="Times New Roman"/>
                <a:cs typeface="Times New Roman"/>
              </a:rPr>
              <a:t>oti</a:t>
            </a:r>
            <a:r>
              <a:rPr lang="pt-BR" sz="2400" b="1" spc="-4" dirty="0">
                <a:latin typeface="Times New Roman"/>
                <a:cs typeface="Times New Roman"/>
              </a:rPr>
              <a:t>v</a:t>
            </a:r>
            <a:r>
              <a:rPr lang="pt-BR" sz="2400" b="1" spc="4" dirty="0">
                <a:latin typeface="Times New Roman"/>
                <a:cs typeface="Times New Roman"/>
              </a:rPr>
              <a:t>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20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pa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20" dirty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puni-las</a:t>
            </a:r>
            <a:endParaRPr lang="pt-BR" sz="2400" b="1" dirty="0">
              <a:latin typeface="Times New Roman"/>
              <a:cs typeface="Times New Roman"/>
            </a:endParaRPr>
          </a:p>
          <a:p>
            <a:pPr marL="230123" marR="710941" indent="-109727">
              <a:lnSpc>
                <a:spcPct val="200000"/>
              </a:lnSpc>
              <a:spcBef>
                <a:spcPts val="249"/>
              </a:spcBef>
            </a:pPr>
            <a:r>
              <a:rPr lang="pt-BR" sz="1900" dirty="0">
                <a:latin typeface="Symbol"/>
                <a:cs typeface="Symbol"/>
              </a:rPr>
              <a:t></a:t>
            </a:r>
            <a:r>
              <a:rPr lang="pt-BR" sz="1900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únic</a:t>
            </a:r>
            <a:r>
              <a:rPr lang="pt-BR" sz="1900" dirty="0">
                <a:latin typeface="Times New Roman"/>
                <a:cs typeface="Times New Roman"/>
              </a:rPr>
              <a:t>o</a:t>
            </a:r>
            <a:r>
              <a:rPr lang="pt-BR" sz="1900" spc="14" dirty="0">
                <a:latin typeface="Times New Roman"/>
                <a:cs typeface="Times New Roman"/>
              </a:rPr>
              <a:t> </a:t>
            </a:r>
            <a:r>
              <a:rPr lang="pt-BR" sz="1900" spc="9" dirty="0">
                <a:latin typeface="Times New Roman"/>
                <a:cs typeface="Times New Roman"/>
              </a:rPr>
              <a:t>m</a:t>
            </a:r>
            <a:r>
              <a:rPr lang="pt-BR" sz="1900" spc="4" dirty="0">
                <a:latin typeface="Times New Roman"/>
                <a:cs typeface="Times New Roman"/>
              </a:rPr>
              <a:t>oti</a:t>
            </a:r>
            <a:r>
              <a:rPr lang="pt-BR" sz="1900" spc="-4" dirty="0">
                <a:latin typeface="Times New Roman"/>
                <a:cs typeface="Times New Roman"/>
              </a:rPr>
              <a:t>v</a:t>
            </a:r>
            <a:r>
              <a:rPr lang="pt-BR" sz="1900" dirty="0">
                <a:latin typeface="Times New Roman"/>
                <a:cs typeface="Times New Roman"/>
              </a:rPr>
              <a:t>o</a:t>
            </a:r>
            <a:r>
              <a:rPr lang="pt-BR" sz="1900" spc="26" dirty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pa</a:t>
            </a:r>
            <a:r>
              <a:rPr lang="pt-BR" sz="1900" spc="-4" dirty="0">
                <a:latin typeface="Times New Roman"/>
                <a:cs typeface="Times New Roman"/>
              </a:rPr>
              <a:t>r</a:t>
            </a:r>
            <a:r>
              <a:rPr lang="pt-BR" sz="1900" dirty="0">
                <a:latin typeface="Times New Roman"/>
                <a:cs typeface="Times New Roman"/>
              </a:rPr>
              <a:t>a</a:t>
            </a:r>
            <a:r>
              <a:rPr lang="pt-BR" sz="1900" spc="20" dirty="0">
                <a:latin typeface="Times New Roman"/>
                <a:cs typeface="Times New Roman"/>
              </a:rPr>
              <a:t> </a:t>
            </a:r>
            <a:r>
              <a:rPr lang="pt-BR" sz="1900" spc="4" dirty="0" smtClean="0">
                <a:latin typeface="Times New Roman"/>
                <a:cs typeface="Times New Roman"/>
              </a:rPr>
              <a:t>preocupação</a:t>
            </a:r>
            <a:r>
              <a:rPr lang="pt-BR" sz="1900" spc="42" dirty="0" smtClean="0">
                <a:latin typeface="Times New Roman"/>
                <a:cs typeface="Times New Roman"/>
              </a:rPr>
              <a:t> </a:t>
            </a:r>
            <a:r>
              <a:rPr lang="pt-BR" sz="1900" spc="4" dirty="0">
                <a:latin typeface="Times New Roman"/>
                <a:cs typeface="Times New Roman"/>
              </a:rPr>
              <a:t>co</a:t>
            </a:r>
            <a:r>
              <a:rPr lang="pt-BR" sz="1900" dirty="0">
                <a:latin typeface="Times New Roman"/>
                <a:cs typeface="Times New Roman"/>
              </a:rPr>
              <a:t>m </a:t>
            </a:r>
            <a:r>
              <a:rPr lang="pt-BR" sz="1900" spc="4" dirty="0" smtClean="0">
                <a:latin typeface="Times New Roman"/>
                <a:cs typeface="Times New Roman"/>
              </a:rPr>
              <a:t>concentração</a:t>
            </a:r>
            <a:r>
              <a:rPr lang="pt-BR" sz="1900" spc="76" dirty="0" smtClean="0">
                <a:latin typeface="Times New Roman"/>
                <a:cs typeface="Times New Roman"/>
              </a:rPr>
              <a:t> </a:t>
            </a:r>
            <a:r>
              <a:rPr lang="pt-BR" sz="1900" dirty="0">
                <a:latin typeface="Times New Roman"/>
                <a:cs typeface="Times New Roman"/>
              </a:rPr>
              <a:t>é</a:t>
            </a:r>
            <a:r>
              <a:rPr lang="pt-BR" sz="1900" spc="-21" dirty="0">
                <a:latin typeface="Times New Roman"/>
                <a:cs typeface="Times New Roman"/>
              </a:rPr>
              <a:t> </a:t>
            </a:r>
            <a:r>
              <a:rPr lang="pt-BR" sz="1900" dirty="0">
                <a:latin typeface="Times New Roman"/>
                <a:cs typeface="Times New Roman"/>
              </a:rPr>
              <a:t>a</a:t>
            </a:r>
            <a:r>
              <a:rPr lang="pt-BR" sz="1900" spc="13" dirty="0">
                <a:latin typeface="Times New Roman"/>
                <a:cs typeface="Times New Roman"/>
              </a:rPr>
              <a:t> </a:t>
            </a:r>
            <a:r>
              <a:rPr lang="pt-BR" sz="1900" i="1" spc="4" dirty="0">
                <a:latin typeface="Times New Roman"/>
                <a:cs typeface="Times New Roman"/>
              </a:rPr>
              <a:t>coali</a:t>
            </a:r>
            <a:r>
              <a:rPr lang="pt-BR" sz="1900" i="1" dirty="0">
                <a:latin typeface="Times New Roman"/>
                <a:cs typeface="Times New Roman"/>
              </a:rPr>
              <a:t>z</a:t>
            </a:r>
            <a:r>
              <a:rPr lang="pt-BR" sz="1900" i="1" spc="4" dirty="0">
                <a:latin typeface="Times New Roman"/>
                <a:cs typeface="Times New Roman"/>
              </a:rPr>
              <a:t>ã</a:t>
            </a:r>
            <a:r>
              <a:rPr lang="pt-BR" sz="1900" i="1" dirty="0">
                <a:latin typeface="Times New Roman"/>
                <a:cs typeface="Times New Roman"/>
              </a:rPr>
              <a:t>o</a:t>
            </a:r>
            <a:endParaRPr lang="pt-BR" sz="1900" dirty="0">
              <a:latin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5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N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ova</a:t>
            </a:r>
            <a:r>
              <a:rPr lang="pt-BR" sz="4800" b="1" spc="2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cono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mi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800" b="1" spc="8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ndu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st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dirty="0" smtClean="0">
                <a:solidFill>
                  <a:srgbClr val="0032CC"/>
                </a:solidFill>
                <a:latin typeface="Times New Roman"/>
                <a:cs typeface="Times New Roman"/>
              </a:rPr>
              <a:t>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8890" marR="171482" indent="-109727">
              <a:lnSpc>
                <a:spcPct val="150000"/>
              </a:lnSpc>
              <a:spcBef>
                <a:spcPts val="2132"/>
              </a:spcBef>
            </a:pPr>
            <a:r>
              <a:rPr lang="pt-BR" sz="2800" spc="-4" dirty="0" smtClean="0">
                <a:latin typeface="Times New Roman"/>
                <a:cs typeface="Times New Roman"/>
              </a:rPr>
              <a:t>D</a:t>
            </a:r>
            <a:r>
              <a:rPr lang="pt-BR" sz="2800" spc="4" dirty="0" smtClean="0">
                <a:latin typeface="Times New Roman"/>
                <a:cs typeface="Times New Roman"/>
              </a:rPr>
              <a:t>écad</a:t>
            </a:r>
            <a:r>
              <a:rPr lang="pt-BR" sz="2800" dirty="0" smtClean="0">
                <a:latin typeface="Times New Roman"/>
                <a:cs typeface="Times New Roman"/>
              </a:rPr>
              <a:t>a</a:t>
            </a:r>
            <a:r>
              <a:rPr lang="pt-BR" sz="2800" spc="27" dirty="0" smtClean="0">
                <a:latin typeface="Times New Roman"/>
                <a:cs typeface="Times New Roman"/>
              </a:rPr>
              <a:t> </a:t>
            </a:r>
            <a:r>
              <a:rPr lang="pt-BR" sz="2800" spc="4" dirty="0" smtClean="0">
                <a:latin typeface="Times New Roman"/>
                <a:cs typeface="Times New Roman"/>
              </a:rPr>
              <a:t>d</a:t>
            </a:r>
            <a:r>
              <a:rPr lang="pt-BR" sz="2800" dirty="0" smtClean="0">
                <a:latin typeface="Times New Roman"/>
                <a:cs typeface="Times New Roman"/>
              </a:rPr>
              <a:t>e</a:t>
            </a:r>
            <a:r>
              <a:rPr lang="pt-BR" sz="2800" spc="18" dirty="0" smtClean="0">
                <a:latin typeface="Times New Roman"/>
                <a:cs typeface="Times New Roman"/>
              </a:rPr>
              <a:t> </a:t>
            </a:r>
            <a:r>
              <a:rPr lang="pt-BR" sz="2800" spc="4" dirty="0" smtClean="0">
                <a:latin typeface="Times New Roman"/>
                <a:cs typeface="Times New Roman"/>
              </a:rPr>
              <a:t>80</a:t>
            </a:r>
            <a:r>
              <a:rPr lang="pt-BR" sz="2800" dirty="0" smtClean="0">
                <a:latin typeface="Times New Roman"/>
                <a:cs typeface="Times New Roman"/>
              </a:rPr>
              <a:t>:</a:t>
            </a:r>
            <a:r>
              <a:rPr lang="pt-BR" sz="2800" spc="-4" dirty="0" smtClean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co</a:t>
            </a:r>
            <a:r>
              <a:rPr lang="pt-BR" sz="2800" b="1" spc="9" dirty="0" smtClean="0">
                <a:latin typeface="Times New Roman"/>
                <a:cs typeface="Times New Roman"/>
              </a:rPr>
              <a:t>m</a:t>
            </a:r>
            <a:r>
              <a:rPr lang="pt-BR" sz="2800" b="1" spc="4" dirty="0" smtClean="0">
                <a:latin typeface="Times New Roman"/>
                <a:cs typeface="Times New Roman"/>
              </a:rPr>
              <a:t>petiti</a:t>
            </a:r>
            <a:r>
              <a:rPr lang="pt-BR" sz="2800" b="1" spc="-4" dirty="0" smtClean="0">
                <a:latin typeface="Times New Roman"/>
                <a:cs typeface="Times New Roman"/>
              </a:rPr>
              <a:t>v</a:t>
            </a:r>
            <a:r>
              <a:rPr lang="pt-BR" sz="2800" b="1" spc="4" dirty="0" smtClean="0">
                <a:latin typeface="Times New Roman"/>
                <a:cs typeface="Times New Roman"/>
              </a:rPr>
              <a:t>i</a:t>
            </a:r>
            <a:r>
              <a:rPr lang="pt-BR" sz="2800" b="1" spc="-4" dirty="0" smtClean="0">
                <a:latin typeface="Times New Roman"/>
                <a:cs typeface="Times New Roman"/>
              </a:rPr>
              <a:t>d</a:t>
            </a:r>
            <a:r>
              <a:rPr lang="pt-BR" sz="2800" b="1" spc="4" dirty="0" smtClean="0">
                <a:latin typeface="Times New Roman"/>
                <a:cs typeface="Times New Roman"/>
              </a:rPr>
              <a:t>ad</a:t>
            </a:r>
            <a:r>
              <a:rPr lang="pt-BR" sz="2800" b="1" dirty="0" smtClean="0">
                <a:latin typeface="Times New Roman"/>
                <a:cs typeface="Times New Roman"/>
              </a:rPr>
              <a:t>e</a:t>
            </a:r>
            <a:r>
              <a:rPr lang="pt-BR" sz="2800" b="1" spc="98" dirty="0" smtClean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da</a:t>
            </a:r>
            <a:r>
              <a:rPr lang="pt-BR" sz="2800" b="1" dirty="0" smtClean="0">
                <a:latin typeface="Times New Roman"/>
                <a:cs typeface="Times New Roman"/>
              </a:rPr>
              <a:t>s</a:t>
            </a:r>
            <a:r>
              <a:rPr lang="pt-BR" sz="2800" b="1" spc="-27" dirty="0" smtClean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e</a:t>
            </a:r>
            <a:r>
              <a:rPr lang="pt-BR" sz="2800" b="1" spc="9" dirty="0" smtClean="0">
                <a:latin typeface="Times New Roman"/>
                <a:cs typeface="Times New Roman"/>
              </a:rPr>
              <a:t>m</a:t>
            </a:r>
            <a:r>
              <a:rPr lang="pt-BR" sz="2800" b="1" spc="4" dirty="0" smtClean="0">
                <a:latin typeface="Times New Roman"/>
                <a:cs typeface="Times New Roman"/>
              </a:rPr>
              <a:t>p</a:t>
            </a:r>
            <a:r>
              <a:rPr lang="pt-BR" sz="2800" b="1" spc="-4" dirty="0" smtClean="0">
                <a:latin typeface="Times New Roman"/>
                <a:cs typeface="Times New Roman"/>
              </a:rPr>
              <a:t>r</a:t>
            </a:r>
            <a:r>
              <a:rPr lang="pt-BR" sz="2800" b="1" spc="4" dirty="0" smtClean="0">
                <a:latin typeface="Times New Roman"/>
                <a:cs typeface="Times New Roman"/>
              </a:rPr>
              <a:t>e</a:t>
            </a:r>
            <a:r>
              <a:rPr lang="pt-BR" sz="2800" b="1" dirty="0" smtClean="0">
                <a:latin typeface="Times New Roman"/>
                <a:cs typeface="Times New Roman"/>
              </a:rPr>
              <a:t>s</a:t>
            </a:r>
            <a:r>
              <a:rPr lang="pt-BR" sz="2800" b="1" spc="4" dirty="0" smtClean="0">
                <a:latin typeface="Times New Roman"/>
                <a:cs typeface="Times New Roman"/>
              </a:rPr>
              <a:t>a</a:t>
            </a:r>
            <a:r>
              <a:rPr lang="pt-BR" sz="2800" b="1" dirty="0" smtClean="0">
                <a:latin typeface="Times New Roman"/>
                <a:cs typeface="Times New Roman"/>
              </a:rPr>
              <a:t>s </a:t>
            </a:r>
            <a:r>
              <a:rPr lang="pt-BR" sz="2800" b="1" spc="4" dirty="0" smtClean="0">
                <a:latin typeface="Times New Roman"/>
                <a:cs typeface="Times New Roman"/>
              </a:rPr>
              <a:t>a</a:t>
            </a:r>
            <a:r>
              <a:rPr lang="pt-BR" sz="2800" b="1" spc="9" dirty="0" smtClean="0">
                <a:latin typeface="Times New Roman"/>
                <a:cs typeface="Times New Roman"/>
              </a:rPr>
              <a:t>m</a:t>
            </a:r>
            <a:r>
              <a:rPr lang="pt-BR" sz="2800" b="1" spc="4" dirty="0" smtClean="0">
                <a:latin typeface="Times New Roman"/>
                <a:cs typeface="Times New Roman"/>
              </a:rPr>
              <a:t>e</a:t>
            </a:r>
            <a:r>
              <a:rPr lang="pt-BR" sz="2800" b="1" spc="-4" dirty="0" smtClean="0">
                <a:latin typeface="Times New Roman"/>
                <a:cs typeface="Times New Roman"/>
              </a:rPr>
              <a:t>r</a:t>
            </a:r>
            <a:r>
              <a:rPr lang="pt-BR" sz="2800" b="1" spc="4" dirty="0" smtClean="0">
                <a:latin typeface="Times New Roman"/>
                <a:cs typeface="Times New Roman"/>
              </a:rPr>
              <a:t>icana</a:t>
            </a:r>
            <a:r>
              <a:rPr lang="pt-BR" sz="2800" b="1" dirty="0" smtClean="0">
                <a:latin typeface="Times New Roman"/>
                <a:cs typeface="Times New Roman"/>
              </a:rPr>
              <a:t>s</a:t>
            </a:r>
            <a:r>
              <a:rPr lang="pt-BR" sz="2800" b="1" spc="42" dirty="0" smtClean="0">
                <a:latin typeface="Times New Roman"/>
                <a:cs typeface="Times New Roman"/>
              </a:rPr>
              <a:t> </a:t>
            </a:r>
            <a:r>
              <a:rPr lang="pt-BR" sz="2800" b="1" spc="9" dirty="0" smtClean="0">
                <a:latin typeface="Times New Roman"/>
                <a:cs typeface="Times New Roman"/>
              </a:rPr>
              <a:t>f</a:t>
            </a:r>
            <a:r>
              <a:rPr lang="pt-BR" sz="2800" b="1" spc="-4" dirty="0" smtClean="0">
                <a:latin typeface="Times New Roman"/>
                <a:cs typeface="Times New Roman"/>
              </a:rPr>
              <a:t>r</a:t>
            </a:r>
            <a:r>
              <a:rPr lang="pt-BR" sz="2800" b="1" spc="4" dirty="0" smtClean="0">
                <a:latin typeface="Times New Roman"/>
                <a:cs typeface="Times New Roman"/>
              </a:rPr>
              <a:t>ent</a:t>
            </a:r>
            <a:r>
              <a:rPr lang="pt-BR" sz="2800" b="1" dirty="0" smtClean="0">
                <a:latin typeface="Times New Roman"/>
                <a:cs typeface="Times New Roman"/>
              </a:rPr>
              <a:t>e</a:t>
            </a:r>
            <a:r>
              <a:rPr lang="pt-BR" sz="2800" b="1" spc="14" dirty="0" smtClean="0">
                <a:latin typeface="Times New Roman"/>
                <a:cs typeface="Times New Roman"/>
              </a:rPr>
              <a:t> </a:t>
            </a:r>
            <a:r>
              <a:rPr lang="pt-BR" sz="2800" b="1" dirty="0" smtClean="0">
                <a:latin typeface="Times New Roman"/>
                <a:cs typeface="Times New Roman"/>
              </a:rPr>
              <a:t>a</a:t>
            </a:r>
            <a:r>
              <a:rPr lang="pt-BR" sz="2800" b="1" spc="13" dirty="0" smtClean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conco</a:t>
            </a:r>
            <a:r>
              <a:rPr lang="pt-BR" sz="2800" b="1" spc="-4" dirty="0" smtClean="0">
                <a:latin typeface="Times New Roman"/>
                <a:cs typeface="Times New Roman"/>
              </a:rPr>
              <a:t>rr</a:t>
            </a:r>
            <a:r>
              <a:rPr lang="pt-BR" sz="2800" b="1" spc="4" dirty="0" smtClean="0">
                <a:latin typeface="Times New Roman"/>
                <a:cs typeface="Times New Roman"/>
              </a:rPr>
              <a:t>ênci</a:t>
            </a:r>
            <a:r>
              <a:rPr lang="pt-BR" sz="2800" b="1" dirty="0" smtClean="0">
                <a:latin typeface="Times New Roman"/>
                <a:cs typeface="Times New Roman"/>
              </a:rPr>
              <a:t>a</a:t>
            </a:r>
            <a:r>
              <a:rPr lang="pt-BR" sz="2800" b="1" spc="46" dirty="0" smtClean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inte</a:t>
            </a:r>
            <a:r>
              <a:rPr lang="pt-BR" sz="2800" b="1" spc="-4" dirty="0" smtClean="0">
                <a:latin typeface="Times New Roman"/>
                <a:cs typeface="Times New Roman"/>
              </a:rPr>
              <a:t>r</a:t>
            </a:r>
            <a:r>
              <a:rPr lang="pt-BR" sz="2800" b="1" spc="4" dirty="0" smtClean="0">
                <a:latin typeface="Times New Roman"/>
                <a:cs typeface="Times New Roman"/>
              </a:rPr>
              <a:t>nacion</a:t>
            </a:r>
            <a:r>
              <a:rPr lang="pt-BR" sz="2800" b="1" spc="-9" dirty="0" smtClean="0">
                <a:latin typeface="Times New Roman"/>
                <a:cs typeface="Times New Roman"/>
              </a:rPr>
              <a:t>a</a:t>
            </a:r>
            <a:r>
              <a:rPr lang="pt-BR" sz="2800" b="1" dirty="0" smtClean="0">
                <a:latin typeface="Times New Roman"/>
                <a:cs typeface="Times New Roman"/>
              </a:rPr>
              <a:t>l </a:t>
            </a:r>
            <a:r>
              <a:rPr lang="pt-BR" sz="2800" b="1" spc="-4" dirty="0" smtClean="0">
                <a:latin typeface="Times New Roman"/>
                <a:cs typeface="Times New Roman"/>
              </a:rPr>
              <a:t>(</a:t>
            </a:r>
            <a:r>
              <a:rPr lang="pt-BR" sz="2800" b="1" spc="4" dirty="0">
                <a:latin typeface="Times New Roman"/>
                <a:cs typeface="Times New Roman"/>
              </a:rPr>
              <a:t>japone</a:t>
            </a:r>
            <a:r>
              <a:rPr lang="pt-BR" sz="2800" b="1" dirty="0">
                <a:latin typeface="Times New Roman"/>
                <a:cs typeface="Times New Roman"/>
              </a:rPr>
              <a:t>s</a:t>
            </a:r>
            <a:r>
              <a:rPr lang="pt-BR" sz="2800" b="1" spc="4" dirty="0">
                <a:latin typeface="Times New Roman"/>
                <a:cs typeface="Times New Roman"/>
              </a:rPr>
              <a:t>a</a:t>
            </a:r>
            <a:r>
              <a:rPr lang="pt-BR" sz="2800" b="1" dirty="0">
                <a:latin typeface="Times New Roman"/>
                <a:cs typeface="Times New Roman"/>
              </a:rPr>
              <a:t>s</a:t>
            </a:r>
            <a:r>
              <a:rPr lang="pt-BR" sz="2800" b="1" spc="23" dirty="0">
                <a:latin typeface="Times New Roman"/>
                <a:cs typeface="Times New Roman"/>
              </a:rPr>
              <a:t> </a:t>
            </a:r>
            <a:r>
              <a:rPr lang="pt-BR" sz="2800" b="1" dirty="0">
                <a:latin typeface="Times New Roman"/>
                <a:cs typeface="Times New Roman"/>
              </a:rPr>
              <a:t>e</a:t>
            </a:r>
            <a:r>
              <a:rPr lang="pt-BR" sz="2800" b="1" spc="13" dirty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europeias</a:t>
            </a:r>
            <a:r>
              <a:rPr lang="pt-BR" sz="2800" b="1" dirty="0" smtClean="0">
                <a:latin typeface="Times New Roman"/>
                <a:cs typeface="Times New Roman"/>
              </a:rPr>
              <a:t>)</a:t>
            </a:r>
            <a:r>
              <a:rPr lang="pt-BR" sz="2800" b="1" spc="32" dirty="0" smtClean="0">
                <a:latin typeface="Times New Roman"/>
                <a:cs typeface="Times New Roman"/>
              </a:rPr>
              <a:t> </a:t>
            </a:r>
            <a:r>
              <a:rPr lang="pt-BR" sz="2800" b="1" spc="4" dirty="0">
                <a:latin typeface="Times New Roman"/>
                <a:cs typeface="Times New Roman"/>
              </a:rPr>
              <a:t>e</a:t>
            </a:r>
            <a:r>
              <a:rPr lang="pt-BR" sz="2800" b="1" spc="-4" dirty="0">
                <a:latin typeface="Times New Roman"/>
                <a:cs typeface="Times New Roman"/>
              </a:rPr>
              <a:t>r</a:t>
            </a:r>
            <a:r>
              <a:rPr lang="pt-BR" sz="2800" b="1" dirty="0">
                <a:latin typeface="Times New Roman"/>
                <a:cs typeface="Times New Roman"/>
              </a:rPr>
              <a:t>a</a:t>
            </a:r>
            <a:r>
              <a:rPr lang="pt-BR" sz="2800" b="1" spc="25" dirty="0">
                <a:latin typeface="Times New Roman"/>
                <a:cs typeface="Times New Roman"/>
              </a:rPr>
              <a:t> </a:t>
            </a:r>
            <a:r>
              <a:rPr lang="pt-BR" sz="2800" b="1" spc="4" dirty="0" smtClean="0">
                <a:latin typeface="Times New Roman"/>
                <a:cs typeface="Times New Roman"/>
              </a:rPr>
              <a:t>bai</a:t>
            </a:r>
            <a:r>
              <a:rPr lang="pt-BR" sz="2800" b="1" spc="-4" dirty="0" smtClean="0">
                <a:latin typeface="Times New Roman"/>
                <a:cs typeface="Times New Roman"/>
              </a:rPr>
              <a:t>x</a:t>
            </a:r>
            <a:r>
              <a:rPr lang="pt-BR" sz="2800" b="1" dirty="0" smtClean="0">
                <a:latin typeface="Times New Roman"/>
                <a:cs typeface="Times New Roman"/>
              </a:rPr>
              <a:t>a.</a:t>
            </a:r>
            <a:endParaRPr lang="pt-BR" sz="2800" b="1" dirty="0">
              <a:latin typeface="Times New Roman"/>
              <a:cs typeface="Times New Roman"/>
            </a:endParaRPr>
          </a:p>
          <a:p>
            <a:pPr marL="169162">
              <a:lnSpc>
                <a:spcPct val="150000"/>
              </a:lnSpc>
              <a:spcBef>
                <a:spcPts val="755"/>
              </a:spcBef>
            </a:pPr>
            <a:r>
              <a:rPr lang="pt-BR" sz="2800" dirty="0">
                <a:latin typeface="Symbol"/>
                <a:cs typeface="Symbol"/>
              </a:rPr>
              <a:t></a:t>
            </a:r>
            <a:r>
              <a:rPr lang="pt-BR" sz="2800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 </a:t>
            </a:r>
            <a:r>
              <a:rPr lang="pt-BR" sz="2800" spc="-4" dirty="0">
                <a:latin typeface="Times New Roman"/>
                <a:cs typeface="Times New Roman"/>
              </a:rPr>
              <a:t>Q</a:t>
            </a:r>
            <a:r>
              <a:rPr lang="pt-BR" sz="2800" spc="4" dirty="0">
                <a:latin typeface="Times New Roman"/>
                <a:cs typeface="Times New Roman"/>
              </a:rPr>
              <a:t>ue</a:t>
            </a:r>
            <a:r>
              <a:rPr lang="pt-BR" sz="2800" dirty="0">
                <a:latin typeface="Times New Roman"/>
                <a:cs typeface="Times New Roman"/>
              </a:rPr>
              <a:t>s</a:t>
            </a:r>
            <a:r>
              <a:rPr lang="pt-BR" sz="2800" spc="4" dirty="0">
                <a:latin typeface="Times New Roman"/>
                <a:cs typeface="Times New Roman"/>
              </a:rPr>
              <a:t>tõe</a:t>
            </a:r>
            <a:r>
              <a:rPr lang="pt-BR" sz="2800" dirty="0">
                <a:latin typeface="Times New Roman"/>
                <a:cs typeface="Times New Roman"/>
              </a:rPr>
              <a:t>s</a:t>
            </a:r>
            <a:r>
              <a:rPr lang="pt-BR" sz="2800" spc="38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e</a:t>
            </a:r>
            <a:r>
              <a:rPr lang="pt-BR" sz="2800" spc="9" dirty="0">
                <a:latin typeface="Times New Roman"/>
                <a:cs typeface="Times New Roman"/>
              </a:rPr>
              <a:t>f</a:t>
            </a:r>
            <a:r>
              <a:rPr lang="pt-BR" sz="2800" spc="4" dirty="0">
                <a:latin typeface="Times New Roman"/>
                <a:cs typeface="Times New Roman"/>
              </a:rPr>
              <a:t>iciênci</a:t>
            </a:r>
            <a:r>
              <a:rPr lang="pt-BR" sz="2800" dirty="0">
                <a:latin typeface="Times New Roman"/>
                <a:cs typeface="Times New Roman"/>
              </a:rPr>
              <a:t>a</a:t>
            </a:r>
            <a:r>
              <a:rPr lang="pt-BR" sz="2800" spc="39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to</a:t>
            </a:r>
            <a:r>
              <a:rPr lang="pt-BR" sz="2800" spc="-4" dirty="0">
                <a:latin typeface="Times New Roman"/>
                <a:cs typeface="Times New Roman"/>
              </a:rPr>
              <a:t>r</a:t>
            </a:r>
            <a:r>
              <a:rPr lang="pt-BR" sz="2800" spc="4" dirty="0">
                <a:latin typeface="Times New Roman"/>
                <a:cs typeface="Times New Roman"/>
              </a:rPr>
              <a:t>na</a:t>
            </a:r>
            <a:r>
              <a:rPr lang="pt-BR" sz="2800" spc="9" dirty="0">
                <a:latin typeface="Times New Roman"/>
                <a:cs typeface="Times New Roman"/>
              </a:rPr>
              <a:t>m</a:t>
            </a:r>
            <a:r>
              <a:rPr lang="pt-BR" sz="2800" spc="-4" dirty="0">
                <a:latin typeface="Times New Roman"/>
                <a:cs typeface="Times New Roman"/>
              </a:rPr>
              <a:t>-</a:t>
            </a:r>
            <a:r>
              <a:rPr lang="pt-BR" sz="2800" dirty="0">
                <a:latin typeface="Times New Roman"/>
                <a:cs typeface="Times New Roman"/>
              </a:rPr>
              <a:t>se</a:t>
            </a:r>
            <a:r>
              <a:rPr lang="pt-BR" sz="2800" spc="39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i</a:t>
            </a:r>
            <a:r>
              <a:rPr lang="pt-BR" sz="2800" spc="9" dirty="0">
                <a:latin typeface="Times New Roman"/>
                <a:cs typeface="Times New Roman"/>
              </a:rPr>
              <a:t>m</a:t>
            </a:r>
            <a:r>
              <a:rPr lang="pt-BR" sz="2800" spc="4" dirty="0">
                <a:latin typeface="Times New Roman"/>
                <a:cs typeface="Times New Roman"/>
              </a:rPr>
              <a:t>po</a:t>
            </a:r>
            <a:r>
              <a:rPr lang="pt-BR" sz="2800" spc="-4" dirty="0">
                <a:latin typeface="Times New Roman"/>
                <a:cs typeface="Times New Roman"/>
              </a:rPr>
              <a:t>r</a:t>
            </a:r>
            <a:r>
              <a:rPr lang="pt-BR" sz="2800" spc="4" dirty="0">
                <a:latin typeface="Times New Roman"/>
                <a:cs typeface="Times New Roman"/>
              </a:rPr>
              <a:t>tan</a:t>
            </a:r>
            <a:r>
              <a:rPr lang="pt-BR" sz="2800" spc="-9" dirty="0">
                <a:latin typeface="Times New Roman"/>
                <a:cs typeface="Times New Roman"/>
              </a:rPr>
              <a:t>t</a:t>
            </a:r>
            <a:r>
              <a:rPr lang="pt-BR" sz="2800" spc="4" dirty="0">
                <a:latin typeface="Times New Roman"/>
                <a:cs typeface="Times New Roman"/>
              </a:rPr>
              <a:t>e</a:t>
            </a:r>
            <a:r>
              <a:rPr lang="pt-BR" sz="2800" dirty="0">
                <a:latin typeface="Times New Roman"/>
                <a:cs typeface="Times New Roman"/>
              </a:rPr>
              <a:t>s</a:t>
            </a:r>
          </a:p>
          <a:p>
            <a:pPr marL="199642">
              <a:lnSpc>
                <a:spcPct val="150000"/>
              </a:lnSpc>
              <a:spcBef>
                <a:spcPts val="730"/>
              </a:spcBef>
            </a:pPr>
            <a:r>
              <a:rPr lang="pt-BR" sz="2800" dirty="0">
                <a:latin typeface="Symbol"/>
                <a:cs typeface="Symbol"/>
              </a:rPr>
              <a:t></a:t>
            </a:r>
            <a:r>
              <a:rPr lang="pt-BR" sz="2800" spc="14" dirty="0">
                <a:latin typeface="Times New Roman"/>
                <a:cs typeface="Times New Roman"/>
              </a:rPr>
              <a:t> </a:t>
            </a:r>
            <a:r>
              <a:rPr lang="pt-BR" sz="2800" spc="-4" dirty="0">
                <a:latin typeface="Times New Roman"/>
                <a:cs typeface="Times New Roman"/>
              </a:rPr>
              <a:t>N</a:t>
            </a:r>
            <a:r>
              <a:rPr lang="pt-BR" sz="2800" spc="4" dirty="0">
                <a:latin typeface="Times New Roman"/>
                <a:cs typeface="Times New Roman"/>
              </a:rPr>
              <a:t>o</a:t>
            </a:r>
            <a:r>
              <a:rPr lang="pt-BR" sz="2800" spc="-4" dirty="0">
                <a:latin typeface="Times New Roman"/>
                <a:cs typeface="Times New Roman"/>
              </a:rPr>
              <a:t>v</a:t>
            </a:r>
            <a:r>
              <a:rPr lang="pt-BR" sz="2800" spc="4" dirty="0">
                <a:latin typeface="Times New Roman"/>
                <a:cs typeface="Times New Roman"/>
              </a:rPr>
              <a:t>a</a:t>
            </a:r>
            <a:r>
              <a:rPr lang="pt-BR" sz="2800" dirty="0">
                <a:latin typeface="Times New Roman"/>
                <a:cs typeface="Times New Roman"/>
              </a:rPr>
              <a:t>s</a:t>
            </a:r>
            <a:r>
              <a:rPr lang="pt-BR" sz="2800" spc="44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teo</a:t>
            </a:r>
            <a:r>
              <a:rPr lang="pt-BR" sz="2800" spc="-4" dirty="0">
                <a:latin typeface="Times New Roman"/>
                <a:cs typeface="Times New Roman"/>
              </a:rPr>
              <a:t>r</a:t>
            </a:r>
            <a:r>
              <a:rPr lang="pt-BR" sz="2800" spc="4" dirty="0">
                <a:latin typeface="Times New Roman"/>
                <a:cs typeface="Times New Roman"/>
              </a:rPr>
              <a:t>ia</a:t>
            </a:r>
            <a:r>
              <a:rPr lang="pt-BR" sz="2800" dirty="0">
                <a:latin typeface="Times New Roman"/>
                <a:cs typeface="Times New Roman"/>
              </a:rPr>
              <a:t>s</a:t>
            </a:r>
            <a:r>
              <a:rPr lang="pt-BR" sz="2800" spc="16" dirty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“ab</a:t>
            </a:r>
            <a:r>
              <a:rPr lang="pt-BR" sz="2800" spc="-4" dirty="0">
                <a:latin typeface="Times New Roman"/>
                <a:cs typeface="Times New Roman"/>
              </a:rPr>
              <a:t>r</a:t>
            </a:r>
            <a:r>
              <a:rPr lang="pt-BR" sz="2800" spc="4" dirty="0">
                <a:latin typeface="Times New Roman"/>
                <a:cs typeface="Times New Roman"/>
              </a:rPr>
              <a:t>anda</a:t>
            </a:r>
            <a:r>
              <a:rPr lang="pt-BR" sz="2800" spc="9" dirty="0">
                <a:latin typeface="Times New Roman"/>
                <a:cs typeface="Times New Roman"/>
              </a:rPr>
              <a:t>m</a:t>
            </a:r>
            <a:r>
              <a:rPr lang="pt-BR" sz="2800" dirty="0">
                <a:latin typeface="Times New Roman"/>
                <a:cs typeface="Times New Roman"/>
              </a:rPr>
              <a:t>”</a:t>
            </a:r>
            <a:r>
              <a:rPr lang="pt-BR" sz="2800" spc="48" dirty="0">
                <a:latin typeface="Times New Roman"/>
                <a:cs typeface="Times New Roman"/>
              </a:rPr>
              <a:t> </a:t>
            </a:r>
            <a:r>
              <a:rPr lang="pt-BR" sz="2800" spc="4" dirty="0" smtClean="0">
                <a:latin typeface="Times New Roman"/>
                <a:cs typeface="Times New Roman"/>
              </a:rPr>
              <a:t>legislação</a:t>
            </a:r>
            <a:r>
              <a:rPr lang="pt-BR" sz="2800" spc="60" dirty="0" smtClean="0">
                <a:latin typeface="Times New Roman"/>
                <a:cs typeface="Times New Roman"/>
              </a:rPr>
              <a:t> </a:t>
            </a:r>
            <a:r>
              <a:rPr lang="pt-BR" sz="2800" spc="4" dirty="0">
                <a:latin typeface="Times New Roman"/>
                <a:cs typeface="Times New Roman"/>
              </a:rPr>
              <a:t>antit</a:t>
            </a:r>
            <a:r>
              <a:rPr lang="pt-BR" sz="2800" spc="-4" dirty="0">
                <a:latin typeface="Times New Roman"/>
                <a:cs typeface="Times New Roman"/>
              </a:rPr>
              <a:t>r</a:t>
            </a:r>
            <a:r>
              <a:rPr lang="pt-BR" sz="2800" spc="4" dirty="0">
                <a:latin typeface="Times New Roman"/>
                <a:cs typeface="Times New Roman"/>
              </a:rPr>
              <a:t>u</a:t>
            </a:r>
            <a:r>
              <a:rPr lang="pt-BR" sz="2800" dirty="0">
                <a:latin typeface="Times New Roman"/>
                <a:cs typeface="Times New Roman"/>
              </a:rPr>
              <a:t>s</a:t>
            </a:r>
            <a:r>
              <a:rPr lang="pt-BR" sz="2800" spc="4" dirty="0">
                <a:latin typeface="Times New Roman"/>
                <a:cs typeface="Times New Roman"/>
              </a:rPr>
              <a:t>t</a:t>
            </a:r>
            <a:r>
              <a:rPr lang="pt-BR" sz="2800" dirty="0">
                <a:latin typeface="Times New Roman"/>
                <a:cs typeface="Times New Roman"/>
              </a:rPr>
              <a:t>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8657035" cy="54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4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N</a:t>
            </a:r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ova</a:t>
            </a:r>
            <a:r>
              <a:rPr lang="pt-BR" sz="4400" b="1" spc="2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4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cono</a:t>
            </a:r>
            <a:r>
              <a:rPr lang="pt-BR" sz="44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mi</a:t>
            </a:r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400" b="1" spc="81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4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ndu</a:t>
            </a:r>
            <a:r>
              <a:rPr lang="pt-BR" sz="44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st</a:t>
            </a:r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4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400" b="1" dirty="0">
                <a:solidFill>
                  <a:srgbClr val="0032CC"/>
                </a:solidFill>
                <a:latin typeface="Times New Roman"/>
                <a:cs typeface="Times New Roman"/>
              </a:rPr>
              <a:t>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8891" marR="203265" indent="-109727">
              <a:lnSpc>
                <a:spcPct val="150000"/>
              </a:lnSpc>
              <a:spcBef>
                <a:spcPts val="484"/>
              </a:spcBef>
            </a:pPr>
            <a:r>
              <a:rPr lang="pt-BR" sz="2400" b="1" dirty="0">
                <a:latin typeface="Times New Roman"/>
                <a:cs typeface="Times New Roman"/>
              </a:rPr>
              <a:t>T</a:t>
            </a:r>
            <a:r>
              <a:rPr lang="pt-BR" sz="2400" b="1" spc="4" dirty="0">
                <a:latin typeface="Times New Roman"/>
                <a:cs typeface="Times New Roman"/>
              </a:rPr>
              <a:t>eo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i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38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do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3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Me</a:t>
            </a:r>
            <a:r>
              <a:rPr lang="pt-BR" sz="2400" b="1" spc="-4" dirty="0">
                <a:latin typeface="Times New Roman"/>
                <a:cs typeface="Times New Roman"/>
              </a:rPr>
              <a:t>r</a:t>
            </a:r>
            <a:r>
              <a:rPr lang="pt-BR" sz="2400" b="1" spc="4" dirty="0">
                <a:latin typeface="Times New Roman"/>
                <a:cs typeface="Times New Roman"/>
              </a:rPr>
              <a:t>cado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27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Conte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4" dirty="0">
                <a:latin typeface="Times New Roman"/>
                <a:cs typeface="Times New Roman"/>
              </a:rPr>
              <a:t>tá</a:t>
            </a:r>
            <a:r>
              <a:rPr lang="pt-BR" sz="2400" b="1" spc="-4" dirty="0">
                <a:latin typeface="Times New Roman"/>
                <a:cs typeface="Times New Roman"/>
              </a:rPr>
              <a:t>v</a:t>
            </a:r>
            <a:r>
              <a:rPr lang="pt-BR" sz="2400" b="1" spc="4" dirty="0">
                <a:latin typeface="Times New Roman"/>
                <a:cs typeface="Times New Roman"/>
              </a:rPr>
              <a:t>ei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54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–</a:t>
            </a:r>
            <a:r>
              <a:rPr lang="pt-BR" sz="2400" b="1" spc="14" dirty="0">
                <a:latin typeface="Times New Roman"/>
                <a:cs typeface="Times New Roman"/>
              </a:rPr>
              <a:t> </a:t>
            </a:r>
            <a:r>
              <a:rPr lang="pt-BR" sz="2400" b="1" spc="4" dirty="0" err="1">
                <a:latin typeface="Times New Roman"/>
                <a:cs typeface="Times New Roman"/>
              </a:rPr>
              <a:t>Bau</a:t>
            </a:r>
            <a:r>
              <a:rPr lang="pt-BR" sz="2400" b="1" spc="9" dirty="0" err="1">
                <a:latin typeface="Times New Roman"/>
                <a:cs typeface="Times New Roman"/>
              </a:rPr>
              <a:t>m</a:t>
            </a:r>
            <a:r>
              <a:rPr lang="pt-BR" sz="2400" b="1" spc="4" dirty="0" err="1">
                <a:latin typeface="Times New Roman"/>
                <a:cs typeface="Times New Roman"/>
              </a:rPr>
              <a:t>ol</a:t>
            </a:r>
            <a:r>
              <a:rPr lang="pt-BR" sz="2400" b="1" dirty="0">
                <a:latin typeface="Times New Roman"/>
                <a:cs typeface="Times New Roman"/>
              </a:rPr>
              <a:t>, </a:t>
            </a:r>
            <a:r>
              <a:rPr lang="pt-BR" sz="2400" b="1" spc="9" dirty="0" err="1">
                <a:latin typeface="Times New Roman"/>
                <a:cs typeface="Times New Roman"/>
              </a:rPr>
              <a:t>P</a:t>
            </a:r>
            <a:r>
              <a:rPr lang="pt-BR" sz="2400" b="1" spc="4" dirty="0" err="1">
                <a:latin typeface="Times New Roman"/>
                <a:cs typeface="Times New Roman"/>
              </a:rPr>
              <a:t>anza</a:t>
            </a:r>
            <a:r>
              <a:rPr lang="pt-BR" sz="2400" b="1" dirty="0" err="1">
                <a:latin typeface="Times New Roman"/>
                <a:cs typeface="Times New Roman"/>
              </a:rPr>
              <a:t>r</a:t>
            </a:r>
            <a:r>
              <a:rPr lang="pt-BR" sz="2400" b="1" dirty="0">
                <a:latin typeface="Times New Roman"/>
                <a:cs typeface="Times New Roman"/>
              </a:rPr>
              <a:t> e</a:t>
            </a:r>
            <a:r>
              <a:rPr lang="pt-BR" sz="2400" b="1" spc="13" dirty="0">
                <a:latin typeface="Times New Roman"/>
                <a:cs typeface="Times New Roman"/>
              </a:rPr>
              <a:t> </a:t>
            </a:r>
            <a:r>
              <a:rPr lang="pt-BR" sz="2400" b="1" spc="-4" dirty="0" err="1">
                <a:latin typeface="Times New Roman"/>
                <a:cs typeface="Times New Roman"/>
              </a:rPr>
              <a:t>W</a:t>
            </a:r>
            <a:r>
              <a:rPr lang="pt-BR" sz="2400" b="1" spc="4" dirty="0" err="1">
                <a:latin typeface="Times New Roman"/>
                <a:cs typeface="Times New Roman"/>
              </a:rPr>
              <a:t>illi</a:t>
            </a:r>
            <a:r>
              <a:rPr lang="pt-BR" sz="2400" b="1" dirty="0" err="1">
                <a:latin typeface="Times New Roman"/>
                <a:cs typeface="Times New Roman"/>
              </a:rPr>
              <a:t>g</a:t>
            </a:r>
            <a:r>
              <a:rPr lang="pt-BR" sz="2400" b="1" spc="31" dirty="0">
                <a:latin typeface="Times New Roman"/>
                <a:cs typeface="Times New Roman"/>
              </a:rPr>
              <a:t> </a:t>
            </a:r>
            <a:r>
              <a:rPr lang="pt-BR" sz="2400" b="1" spc="-4" dirty="0">
                <a:latin typeface="Times New Roman"/>
                <a:cs typeface="Times New Roman"/>
              </a:rPr>
              <a:t>(</a:t>
            </a:r>
            <a:r>
              <a:rPr lang="pt-BR" sz="2400" b="1" spc="4" dirty="0">
                <a:latin typeface="Times New Roman"/>
                <a:cs typeface="Times New Roman"/>
              </a:rPr>
              <a:t>1982</a:t>
            </a:r>
            <a:r>
              <a:rPr lang="pt-BR" sz="2400" b="1" dirty="0">
                <a:latin typeface="Times New Roman"/>
                <a:cs typeface="Times New Roman"/>
              </a:rPr>
              <a:t>)</a:t>
            </a:r>
          </a:p>
          <a:p>
            <a:pPr marL="278891" marR="9901" indent="-109727">
              <a:lnSpc>
                <a:spcPct val="150000"/>
              </a:lnSpc>
              <a:spcBef>
                <a:spcPts val="243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hipótese</a:t>
            </a:r>
            <a:r>
              <a:rPr lang="pt-BR" sz="2400" dirty="0" smtClean="0">
                <a:latin typeface="Times New Roman"/>
                <a:cs typeface="Times New Roman"/>
              </a:rPr>
              <a:t>:</a:t>
            </a:r>
            <a:r>
              <a:rPr lang="pt-BR" sz="2400" spc="23" dirty="0" smtClean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3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utu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concent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ada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2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pode</a:t>
            </a:r>
            <a:r>
              <a:rPr lang="pt-BR" sz="2400" dirty="0">
                <a:latin typeface="Times New Roman"/>
                <a:cs typeface="Times New Roman"/>
              </a:rPr>
              <a:t>m </a:t>
            </a:r>
            <a:r>
              <a:rPr lang="pt-BR" sz="2400" spc="4" dirty="0">
                <a:latin typeface="Times New Roman"/>
                <a:cs typeface="Times New Roman"/>
              </a:rPr>
              <a:t>te</a:t>
            </a:r>
            <a:r>
              <a:rPr lang="pt-BR" sz="2400" dirty="0">
                <a:latin typeface="Times New Roman"/>
                <a:cs typeface="Times New Roman"/>
              </a:rPr>
              <a:t>r</a:t>
            </a:r>
            <a:r>
              <a:rPr lang="pt-BR" sz="2400" spc="2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ultado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9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próximos</a:t>
            </a:r>
            <a:r>
              <a:rPr lang="pt-BR" sz="2400" spc="23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ao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7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conco</a:t>
            </a:r>
            <a:r>
              <a:rPr lang="pt-BR" sz="2400" spc="-4" dirty="0">
                <a:latin typeface="Times New Roman"/>
                <a:cs typeface="Times New Roman"/>
              </a:rPr>
              <a:t>rr</a:t>
            </a:r>
            <a:r>
              <a:rPr lang="pt-BR" sz="2400" spc="4" dirty="0">
                <a:latin typeface="Times New Roman"/>
                <a:cs typeface="Times New Roman"/>
              </a:rPr>
              <a:t>ênci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se </a:t>
            </a:r>
            <a:r>
              <a:rPr lang="pt-BR" sz="2400" spc="4" dirty="0" err="1" smtClean="0">
                <a:latin typeface="Times New Roman"/>
                <a:cs typeface="Times New Roman"/>
              </a:rPr>
              <a:t>na</a:t>
            </a:r>
            <a:r>
              <a:rPr lang="pt-BR" sz="2400" dirty="0" err="1" smtClean="0">
                <a:latin typeface="Times New Roman"/>
                <a:cs typeface="Times New Roman"/>
              </a:rPr>
              <a:t>o</a:t>
            </a:r>
            <a:r>
              <a:rPr lang="pt-BR" sz="2400" spc="3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-4" dirty="0">
                <a:latin typeface="Times New Roman"/>
                <a:cs typeface="Times New Roman"/>
              </a:rPr>
              <a:t>x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te</a:t>
            </a:r>
            <a:r>
              <a:rPr lang="pt-BR" sz="2400" dirty="0">
                <a:latin typeface="Times New Roman"/>
                <a:cs typeface="Times New Roman"/>
              </a:rPr>
              <a:t>m </a:t>
            </a:r>
            <a:r>
              <a:rPr lang="pt-BR" sz="2400" spc="5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ba</a:t>
            </a:r>
            <a:r>
              <a:rPr lang="pt-BR" sz="2400" spc="-4" dirty="0">
                <a:latin typeface="Times New Roman"/>
                <a:cs typeface="Times New Roman"/>
              </a:rPr>
              <a:t>rr</a:t>
            </a:r>
            <a:r>
              <a:rPr lang="pt-BR" sz="2400" spc="4" dirty="0">
                <a:latin typeface="Times New Roman"/>
                <a:cs typeface="Times New Roman"/>
              </a:rPr>
              <a:t>ei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a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1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a</a:t>
            </a:r>
            <a:r>
              <a:rPr lang="pt-BR" sz="2400" spc="13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ent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ad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25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aíd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</a:p>
          <a:p>
            <a:pPr marL="199643">
              <a:lnSpc>
                <a:spcPct val="150000"/>
              </a:lnSpc>
              <a:spcBef>
                <a:spcPts val="240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spc="14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pape</a:t>
            </a:r>
            <a:r>
              <a:rPr lang="pt-BR" sz="2400" dirty="0">
                <a:latin typeface="Times New Roman"/>
                <a:cs typeface="Times New Roman"/>
              </a:rPr>
              <a:t>l</a:t>
            </a:r>
            <a:r>
              <a:rPr lang="pt-BR" sz="2400" spc="2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conco</a:t>
            </a:r>
            <a:r>
              <a:rPr lang="pt-BR" sz="2400" spc="-4" dirty="0">
                <a:latin typeface="Times New Roman"/>
                <a:cs typeface="Times New Roman"/>
              </a:rPr>
              <a:t>rr</a:t>
            </a:r>
            <a:r>
              <a:rPr lang="pt-BR" sz="2400" spc="4" dirty="0">
                <a:latin typeface="Times New Roman"/>
                <a:cs typeface="Times New Roman"/>
              </a:rPr>
              <a:t>ênci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6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potencia</a:t>
            </a:r>
            <a:r>
              <a:rPr lang="pt-BR" sz="2400" dirty="0">
                <a:latin typeface="Times New Roman"/>
                <a:cs typeface="Times New Roman"/>
              </a:rPr>
              <a:t>l</a:t>
            </a:r>
          </a:p>
          <a:p>
            <a:pPr marL="169163">
              <a:lnSpc>
                <a:spcPct val="150000"/>
              </a:lnSpc>
              <a:spcBef>
                <a:spcPts val="250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conco</a:t>
            </a:r>
            <a:r>
              <a:rPr lang="pt-BR" sz="2400" spc="-4" dirty="0">
                <a:latin typeface="Times New Roman"/>
                <a:cs typeface="Times New Roman"/>
              </a:rPr>
              <a:t>rr</a:t>
            </a:r>
            <a:r>
              <a:rPr lang="pt-BR" sz="2400" spc="4" dirty="0">
                <a:latin typeface="Times New Roman"/>
                <a:cs typeface="Times New Roman"/>
              </a:rPr>
              <a:t>ente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6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e</a:t>
            </a:r>
            <a:r>
              <a:rPr lang="pt-BR" sz="2400" spc="9" dirty="0">
                <a:latin typeface="Times New Roman"/>
                <a:cs typeface="Times New Roman"/>
              </a:rPr>
              <a:t>f</a:t>
            </a:r>
            <a:r>
              <a:rPr lang="pt-BR" sz="2400" spc="4" dirty="0">
                <a:latin typeface="Times New Roman"/>
                <a:cs typeface="Times New Roman"/>
              </a:rPr>
              <a:t>eti</a:t>
            </a:r>
            <a:r>
              <a:rPr lang="pt-BR" sz="2400" spc="-4" dirty="0">
                <a:latin typeface="Times New Roman"/>
                <a:cs typeface="Times New Roman"/>
              </a:rPr>
              <a:t>v</a:t>
            </a:r>
            <a:r>
              <a:rPr lang="pt-BR" sz="2400" spc="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6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x </a:t>
            </a:r>
            <a:r>
              <a:rPr lang="pt-BR" sz="2400" spc="4" dirty="0">
                <a:latin typeface="Times New Roman"/>
                <a:cs typeface="Times New Roman"/>
              </a:rPr>
              <a:t>conco</a:t>
            </a:r>
            <a:r>
              <a:rPr lang="pt-BR" sz="2400" spc="-4" dirty="0">
                <a:latin typeface="Times New Roman"/>
                <a:cs typeface="Times New Roman"/>
              </a:rPr>
              <a:t>rr</a:t>
            </a:r>
            <a:r>
              <a:rPr lang="pt-BR" sz="2400" spc="4" dirty="0">
                <a:latin typeface="Times New Roman"/>
                <a:cs typeface="Times New Roman"/>
              </a:rPr>
              <a:t>ente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36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potenciai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</a:p>
          <a:p>
            <a:pPr marL="278891" marR="247081" indent="-109727">
              <a:lnSpc>
                <a:spcPct val="150000"/>
              </a:lnSpc>
              <a:spcBef>
                <a:spcPts val="235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dirty="0">
                <a:latin typeface="Times New Roman"/>
                <a:cs typeface="Times New Roman"/>
              </a:rPr>
              <a:t> a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competição</a:t>
            </a:r>
            <a:r>
              <a:rPr lang="pt-BR" sz="2400" spc="37" dirty="0" smtClean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potencia</a:t>
            </a:r>
            <a:r>
              <a:rPr lang="pt-BR" sz="2400" dirty="0">
                <a:latin typeface="Times New Roman"/>
                <a:cs typeface="Times New Roman"/>
              </a:rPr>
              <a:t>l</a:t>
            </a:r>
            <a:r>
              <a:rPr lang="pt-BR" sz="2400" spc="2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te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19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o</a:t>
            </a:r>
            <a:r>
              <a:rPr lang="pt-BR" sz="2400" spc="14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pape</a:t>
            </a:r>
            <a:r>
              <a:rPr lang="pt-BR" sz="2400" dirty="0">
                <a:latin typeface="Times New Roman"/>
                <a:cs typeface="Times New Roman"/>
              </a:rPr>
              <a:t>l</a:t>
            </a:r>
            <a:r>
              <a:rPr lang="pt-BR" sz="2400" spc="1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1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“</a:t>
            </a:r>
            <a:r>
              <a:rPr lang="pt-BR" sz="2400" spc="9" dirty="0" err="1">
                <a:latin typeface="Times New Roman"/>
                <a:cs typeface="Times New Roman"/>
              </a:rPr>
              <a:t>m</a:t>
            </a:r>
            <a:r>
              <a:rPr lang="pt-BR" sz="2400" spc="4" dirty="0" err="1">
                <a:latin typeface="Times New Roman"/>
                <a:cs typeface="Times New Roman"/>
              </a:rPr>
              <a:t>a</a:t>
            </a:r>
            <a:r>
              <a:rPr lang="pt-BR" sz="2400" dirty="0" err="1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in</a:t>
            </a:r>
            <a:r>
              <a:rPr lang="pt-BR" sz="2400" spc="-4" dirty="0">
                <a:latin typeface="Times New Roman"/>
                <a:cs typeface="Times New Roman"/>
              </a:rPr>
              <a:t>v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" dirty="0">
                <a:latin typeface="Times New Roman"/>
                <a:cs typeface="Times New Roman"/>
              </a:rPr>
              <a:t>í</a:t>
            </a:r>
            <a:r>
              <a:rPr lang="pt-BR" sz="2400" spc="-4" dirty="0">
                <a:latin typeface="Times New Roman"/>
                <a:cs typeface="Times New Roman"/>
              </a:rPr>
              <a:t>v</a:t>
            </a:r>
            <a:r>
              <a:rPr lang="pt-BR" sz="2400" spc="4" dirty="0">
                <a:latin typeface="Times New Roman"/>
                <a:cs typeface="Times New Roman"/>
              </a:rPr>
              <a:t>el</a:t>
            </a:r>
            <a:r>
              <a:rPr lang="pt-BR" sz="2400" dirty="0">
                <a:latin typeface="Times New Roman"/>
                <a:cs typeface="Times New Roman"/>
              </a:rPr>
              <a:t>”</a:t>
            </a:r>
            <a:r>
              <a:rPr lang="pt-BR" sz="2400" spc="28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18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da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36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S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it</a:t>
            </a:r>
            <a:r>
              <a:rPr lang="pt-BR" sz="2400" dirty="0">
                <a:latin typeface="Times New Roman"/>
                <a:cs typeface="Times New Roman"/>
              </a:rPr>
              <a:t>h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1" y="122744"/>
            <a:ext cx="8271726" cy="4620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513158"/>
            <a:ext cx="5111916" cy="234370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2667" y="5685010"/>
            <a:ext cx="29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Roland Veras Saldanha Junior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5873" y="5430871"/>
            <a:ext cx="83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5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lang="pt-BR" sz="44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 N</a:t>
            </a:r>
            <a:r>
              <a:rPr lang="pt-BR" sz="44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ova</a:t>
            </a:r>
            <a:r>
              <a:rPr lang="pt-BR" sz="4400" b="1" spc="27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4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cono</a:t>
            </a:r>
            <a:r>
              <a:rPr lang="pt-BR" sz="4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mi</a:t>
            </a:r>
            <a:r>
              <a:rPr lang="pt-BR" sz="4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 </a:t>
            </a:r>
            <a:r>
              <a:rPr lang="pt-BR" sz="4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ndu</a:t>
            </a:r>
            <a:r>
              <a:rPr lang="pt-BR" sz="4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st</a:t>
            </a:r>
            <a:r>
              <a:rPr lang="pt-BR" sz="4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al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3">
              <a:lnSpc>
                <a:spcPct val="150000"/>
              </a:lnSpc>
              <a:spcBef>
                <a:spcPts val="130"/>
              </a:spcBef>
            </a:pPr>
            <a:r>
              <a:rPr lang="pt-BR" sz="2400" spc="4" dirty="0">
                <a:latin typeface="Times New Roman"/>
                <a:cs typeface="Times New Roman"/>
              </a:rPr>
              <a:t>b</a:t>
            </a:r>
            <a:r>
              <a:rPr lang="pt-BR" sz="2400" dirty="0">
                <a:latin typeface="Times New Roman"/>
                <a:cs typeface="Times New Roman"/>
              </a:rPr>
              <a:t>)</a:t>
            </a:r>
            <a:r>
              <a:rPr lang="pt-BR" sz="2400" spc="22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Te</a:t>
            </a:r>
            <a:r>
              <a:rPr lang="pt-BR" sz="2400" spc="4" dirty="0">
                <a:latin typeface="Times New Roman"/>
                <a:cs typeface="Times New Roman"/>
              </a:rPr>
              <a:t>or</a:t>
            </a:r>
            <a:r>
              <a:rPr lang="pt-BR" sz="2400" spc="-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123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do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45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J</a:t>
            </a:r>
            <a:r>
              <a:rPr lang="pt-BR" sz="2400" spc="5" dirty="0">
                <a:latin typeface="Times New Roman"/>
                <a:cs typeface="Times New Roman"/>
              </a:rPr>
              <a:t>o</a:t>
            </a:r>
            <a:r>
              <a:rPr lang="pt-BR" sz="2400" spc="-5" dirty="0">
                <a:latin typeface="Times New Roman"/>
                <a:cs typeface="Times New Roman"/>
              </a:rPr>
              <a:t>g</a:t>
            </a:r>
            <a:r>
              <a:rPr lang="pt-BR" sz="2400" spc="5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</a:p>
          <a:p>
            <a:pPr marL="169163">
              <a:lnSpc>
                <a:spcPct val="150000"/>
              </a:lnSpc>
              <a:spcBef>
                <a:spcPts val="310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spc="37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(</a:t>
            </a:r>
            <a:r>
              <a:rPr lang="pt-BR" sz="2400" dirty="0" err="1">
                <a:latin typeface="Times New Roman"/>
                <a:cs typeface="Times New Roman"/>
              </a:rPr>
              <a:t>T</a:t>
            </a:r>
            <a:r>
              <a:rPr lang="pt-BR" sz="2400" spc="-4" dirty="0" err="1">
                <a:latin typeface="Times New Roman"/>
                <a:cs typeface="Times New Roman"/>
              </a:rPr>
              <a:t>i</a:t>
            </a:r>
            <a:r>
              <a:rPr lang="pt-BR" sz="2400" spc="4" dirty="0" err="1">
                <a:latin typeface="Times New Roman"/>
                <a:cs typeface="Times New Roman"/>
              </a:rPr>
              <a:t>ro</a:t>
            </a:r>
            <a:r>
              <a:rPr lang="pt-BR" sz="2400" spc="-4" dirty="0" err="1">
                <a:latin typeface="Times New Roman"/>
                <a:cs typeface="Times New Roman"/>
              </a:rPr>
              <a:t>l</a:t>
            </a:r>
            <a:r>
              <a:rPr lang="pt-BR" sz="2400" dirty="0" err="1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,</a:t>
            </a:r>
            <a:r>
              <a:rPr lang="pt-BR" sz="2400" spc="135" dirty="0">
                <a:latin typeface="Times New Roman"/>
                <a:cs typeface="Times New Roman"/>
              </a:rPr>
              <a:t> </a:t>
            </a:r>
            <a:r>
              <a:rPr lang="pt-BR" sz="2400" spc="4" dirty="0">
                <a:latin typeface="Times New Roman"/>
                <a:cs typeface="Times New Roman"/>
              </a:rPr>
              <a:t>1988</a:t>
            </a:r>
            <a:r>
              <a:rPr lang="pt-BR" sz="2400" dirty="0" smtClean="0">
                <a:latin typeface="Times New Roman"/>
                <a:cs typeface="Times New Roman"/>
              </a:rPr>
              <a:t>)</a:t>
            </a:r>
          </a:p>
          <a:p>
            <a:pPr marL="278891" marR="125326" indent="-109727">
              <a:lnSpc>
                <a:spcPct val="150000"/>
              </a:lnSpc>
              <a:spcBef>
                <a:spcPts val="507"/>
              </a:spcBef>
            </a:pPr>
            <a:r>
              <a:rPr lang="pt-BR" sz="2400" spc="4" dirty="0" smtClean="0">
                <a:latin typeface="Times New Roman"/>
                <a:cs typeface="Times New Roman"/>
              </a:rPr>
              <a:t> </a:t>
            </a:r>
          </a:p>
          <a:p>
            <a:pPr marL="278891" marR="125326" indent="-109727">
              <a:lnSpc>
                <a:spcPct val="150000"/>
              </a:lnSpc>
              <a:spcBef>
                <a:spcPts val="507"/>
              </a:spcBef>
            </a:pPr>
            <a:r>
              <a:rPr lang="pt-BR" sz="2400" b="1" spc="4" dirty="0" smtClean="0">
                <a:latin typeface="Times New Roman"/>
                <a:cs typeface="Times New Roman"/>
              </a:rPr>
              <a:t>U</a:t>
            </a:r>
            <a:r>
              <a:rPr lang="pt-BR" sz="2400" b="1" dirty="0" smtClean="0">
                <a:latin typeface="Times New Roman"/>
                <a:cs typeface="Times New Roman"/>
              </a:rPr>
              <a:t>sa</a:t>
            </a:r>
            <a:r>
              <a:rPr lang="pt-BR" sz="2400" b="1" spc="51" dirty="0" smtClean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39" dirty="0">
                <a:latin typeface="Times New Roman"/>
                <a:cs typeface="Times New Roman"/>
              </a:rPr>
              <a:t> </a:t>
            </a:r>
            <a:r>
              <a:rPr lang="pt-BR" sz="2400" b="1" spc="-4" dirty="0">
                <a:latin typeface="Times New Roman"/>
                <a:cs typeface="Times New Roman"/>
              </a:rPr>
              <a:t>t</a:t>
            </a:r>
            <a:r>
              <a:rPr lang="pt-BR" sz="2400" b="1" dirty="0">
                <a:latin typeface="Times New Roman"/>
                <a:cs typeface="Times New Roman"/>
              </a:rPr>
              <a:t>e</a:t>
            </a:r>
            <a:r>
              <a:rPr lang="pt-BR" sz="2400" b="1" spc="4" dirty="0">
                <a:latin typeface="Times New Roman"/>
                <a:cs typeface="Times New Roman"/>
              </a:rPr>
              <a:t>or</a:t>
            </a:r>
            <a:r>
              <a:rPr lang="pt-BR" sz="2400" b="1" spc="-4" dirty="0">
                <a:latin typeface="Times New Roman"/>
                <a:cs typeface="Times New Roman"/>
              </a:rPr>
              <a:t>i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106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do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60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jo</a:t>
            </a:r>
            <a:r>
              <a:rPr lang="pt-BR" sz="2400" b="1" spc="-4" dirty="0">
                <a:latin typeface="Times New Roman"/>
                <a:cs typeface="Times New Roman"/>
              </a:rPr>
              <a:t>g</a:t>
            </a:r>
            <a:r>
              <a:rPr lang="pt-BR" sz="2400" b="1" spc="4" dirty="0">
                <a:latin typeface="Times New Roman"/>
                <a:cs typeface="Times New Roman"/>
              </a:rPr>
              <a:t>o</a:t>
            </a:r>
            <a:r>
              <a:rPr lang="pt-BR" sz="2400" b="1" dirty="0">
                <a:latin typeface="Times New Roman"/>
                <a:cs typeface="Times New Roman"/>
              </a:rPr>
              <a:t>s</a:t>
            </a:r>
            <a:r>
              <a:rPr lang="pt-BR" sz="2400" b="1" spc="74" dirty="0">
                <a:latin typeface="Times New Roman"/>
                <a:cs typeface="Times New Roman"/>
              </a:rPr>
              <a:t> </a:t>
            </a:r>
            <a:r>
              <a:rPr lang="pt-BR" sz="2400" b="1" spc="4" dirty="0">
                <a:latin typeface="Times New Roman"/>
                <a:cs typeface="Times New Roman"/>
              </a:rPr>
              <a:t>p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4" dirty="0">
                <a:latin typeface="Times New Roman"/>
                <a:cs typeface="Times New Roman"/>
              </a:rPr>
              <a:t>r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81" dirty="0">
                <a:latin typeface="Times New Roman"/>
                <a:cs typeface="Times New Roman"/>
              </a:rPr>
              <a:t> </a:t>
            </a:r>
            <a:r>
              <a:rPr lang="pt-BR" sz="2400" b="1" dirty="0" smtClean="0">
                <a:latin typeface="Times New Roman"/>
                <a:cs typeface="Times New Roman"/>
              </a:rPr>
              <a:t>a</a:t>
            </a:r>
            <a:r>
              <a:rPr lang="pt-BR" sz="2400" b="1" spc="4" dirty="0" smtClean="0">
                <a:latin typeface="Times New Roman"/>
                <a:cs typeface="Times New Roman"/>
              </a:rPr>
              <a:t>n</a:t>
            </a:r>
            <a:r>
              <a:rPr lang="pt-BR" sz="2400" b="1" dirty="0" smtClean="0">
                <a:latin typeface="Times New Roman"/>
                <a:cs typeface="Times New Roman"/>
              </a:rPr>
              <a:t>a</a:t>
            </a:r>
            <a:r>
              <a:rPr lang="pt-BR" sz="2400" b="1" spc="-4" dirty="0" smtClean="0">
                <a:latin typeface="Times New Roman"/>
                <a:cs typeface="Times New Roman"/>
              </a:rPr>
              <a:t>li</a:t>
            </a:r>
            <a:r>
              <a:rPr lang="pt-BR" sz="2400" b="1" dirty="0" smtClean="0">
                <a:latin typeface="Times New Roman"/>
                <a:cs typeface="Times New Roman"/>
              </a:rPr>
              <a:t>sar c</a:t>
            </a:r>
            <a:r>
              <a:rPr lang="pt-BR" sz="2400" b="1" spc="4" dirty="0" smtClean="0">
                <a:latin typeface="Times New Roman"/>
                <a:cs typeface="Times New Roman"/>
              </a:rPr>
              <a:t>o</a:t>
            </a:r>
            <a:r>
              <a:rPr lang="pt-BR" sz="2400" b="1" spc="-9" dirty="0" smtClean="0">
                <a:latin typeface="Times New Roman"/>
                <a:cs typeface="Times New Roman"/>
              </a:rPr>
              <a:t>m</a:t>
            </a:r>
            <a:r>
              <a:rPr lang="pt-BR" sz="2400" b="1" spc="4" dirty="0" smtClean="0">
                <a:latin typeface="Times New Roman"/>
                <a:cs typeface="Times New Roman"/>
              </a:rPr>
              <a:t>por</a:t>
            </a:r>
            <a:r>
              <a:rPr lang="pt-BR" sz="2400" b="1" spc="-4" dirty="0" smtClean="0">
                <a:latin typeface="Times New Roman"/>
                <a:cs typeface="Times New Roman"/>
              </a:rPr>
              <a:t>t</a:t>
            </a:r>
            <a:r>
              <a:rPr lang="pt-BR" sz="2400" b="1" dirty="0" smtClean="0">
                <a:latin typeface="Times New Roman"/>
                <a:cs typeface="Times New Roman"/>
              </a:rPr>
              <a:t>a</a:t>
            </a:r>
            <a:r>
              <a:rPr lang="pt-BR" sz="2400" b="1" spc="-9" dirty="0" smtClean="0">
                <a:latin typeface="Times New Roman"/>
                <a:cs typeface="Times New Roman"/>
              </a:rPr>
              <a:t>m</a:t>
            </a:r>
            <a:r>
              <a:rPr lang="pt-BR" sz="2400" b="1" dirty="0" smtClean="0">
                <a:latin typeface="Times New Roman"/>
                <a:cs typeface="Times New Roman"/>
              </a:rPr>
              <a:t>e</a:t>
            </a:r>
            <a:r>
              <a:rPr lang="pt-BR" sz="2400" b="1" spc="4" dirty="0" smtClean="0">
                <a:latin typeface="Times New Roman"/>
                <a:cs typeface="Times New Roman"/>
              </a:rPr>
              <a:t>n</a:t>
            </a:r>
            <a:r>
              <a:rPr lang="pt-BR" sz="2400" b="1" spc="-4" dirty="0" smtClean="0">
                <a:latin typeface="Times New Roman"/>
                <a:cs typeface="Times New Roman"/>
              </a:rPr>
              <a:t>t</a:t>
            </a:r>
            <a:r>
              <a:rPr lang="pt-BR" sz="2400" b="1" dirty="0" smtClean="0">
                <a:latin typeface="Times New Roman"/>
                <a:cs typeface="Times New Roman"/>
              </a:rPr>
              <a:t>o</a:t>
            </a:r>
            <a:r>
              <a:rPr lang="pt-BR" sz="2400" b="1" spc="257" dirty="0" smtClean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es</a:t>
            </a:r>
            <a:r>
              <a:rPr lang="pt-BR" sz="2400" b="1" spc="-4" dirty="0">
                <a:latin typeface="Times New Roman"/>
                <a:cs typeface="Times New Roman"/>
              </a:rPr>
              <a:t>t</a:t>
            </a:r>
            <a:r>
              <a:rPr lang="pt-BR" sz="2400" b="1" spc="4" dirty="0">
                <a:latin typeface="Times New Roman"/>
                <a:cs typeface="Times New Roman"/>
              </a:rPr>
              <a:t>r</a:t>
            </a:r>
            <a:r>
              <a:rPr lang="pt-BR" sz="2400" b="1" dirty="0">
                <a:latin typeface="Times New Roman"/>
                <a:cs typeface="Times New Roman"/>
              </a:rPr>
              <a:t>a</a:t>
            </a:r>
            <a:r>
              <a:rPr lang="pt-BR" sz="2400" b="1" spc="-4" dirty="0">
                <a:latin typeface="Times New Roman"/>
                <a:cs typeface="Times New Roman"/>
              </a:rPr>
              <a:t>t</a:t>
            </a:r>
            <a:r>
              <a:rPr lang="pt-BR" sz="2400" b="1" dirty="0">
                <a:latin typeface="Times New Roman"/>
                <a:cs typeface="Times New Roman"/>
              </a:rPr>
              <a:t>é</a:t>
            </a:r>
            <a:r>
              <a:rPr lang="pt-BR" sz="2400" b="1" spc="-4" dirty="0">
                <a:latin typeface="Times New Roman"/>
                <a:cs typeface="Times New Roman"/>
              </a:rPr>
              <a:t>gi</a:t>
            </a:r>
            <a:r>
              <a:rPr lang="pt-BR" sz="2400" b="1" dirty="0">
                <a:latin typeface="Times New Roman"/>
                <a:cs typeface="Times New Roman"/>
              </a:rPr>
              <a:t>co</a:t>
            </a:r>
            <a:r>
              <a:rPr lang="pt-BR" sz="2400" b="1" spc="216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e</a:t>
            </a:r>
            <a:r>
              <a:rPr lang="pt-BR" sz="2400" b="1" spc="4" dirty="0">
                <a:latin typeface="Times New Roman"/>
                <a:cs typeface="Times New Roman"/>
              </a:rPr>
              <a:t>n</a:t>
            </a:r>
            <a:r>
              <a:rPr lang="pt-BR" sz="2400" b="1" spc="-4" dirty="0">
                <a:latin typeface="Times New Roman"/>
                <a:cs typeface="Times New Roman"/>
              </a:rPr>
              <a:t>t</a:t>
            </a:r>
            <a:r>
              <a:rPr lang="pt-BR" sz="2400" b="1" spc="4" dirty="0">
                <a:latin typeface="Times New Roman"/>
                <a:cs typeface="Times New Roman"/>
              </a:rPr>
              <a:t>r</a:t>
            </a:r>
            <a:r>
              <a:rPr lang="pt-BR" sz="2400" b="1" dirty="0">
                <a:latin typeface="Times New Roman"/>
                <a:cs typeface="Times New Roman"/>
              </a:rPr>
              <a:t>e</a:t>
            </a:r>
            <a:r>
              <a:rPr lang="pt-BR" sz="2400" b="1" spc="93" dirty="0">
                <a:latin typeface="Times New Roman"/>
                <a:cs typeface="Times New Roman"/>
              </a:rPr>
              <a:t> </a:t>
            </a:r>
            <a:r>
              <a:rPr lang="pt-BR" sz="2400" b="1" dirty="0">
                <a:latin typeface="Times New Roman"/>
                <a:cs typeface="Times New Roman"/>
              </a:rPr>
              <a:t>as</a:t>
            </a:r>
            <a:r>
              <a:rPr lang="pt-BR" sz="2400" b="1" spc="42" dirty="0">
                <a:latin typeface="Times New Roman"/>
                <a:cs typeface="Times New Roman"/>
              </a:rPr>
              <a:t> </a:t>
            </a:r>
            <a:r>
              <a:rPr lang="pt-BR" sz="2400" b="1" spc="4" dirty="0" smtClean="0">
                <a:latin typeface="Times New Roman"/>
                <a:cs typeface="Times New Roman"/>
              </a:rPr>
              <a:t>f</a:t>
            </a:r>
            <a:r>
              <a:rPr lang="pt-BR" sz="2400" b="1" spc="-4" dirty="0" smtClean="0">
                <a:latin typeface="Times New Roman"/>
                <a:cs typeface="Times New Roman"/>
              </a:rPr>
              <a:t>i</a:t>
            </a:r>
            <a:r>
              <a:rPr lang="pt-BR" sz="2400" b="1" spc="4" dirty="0" smtClean="0">
                <a:latin typeface="Times New Roman"/>
                <a:cs typeface="Times New Roman"/>
              </a:rPr>
              <a:t>r</a:t>
            </a:r>
            <a:r>
              <a:rPr lang="pt-BR" sz="2400" b="1" spc="-9" dirty="0" smtClean="0">
                <a:latin typeface="Times New Roman"/>
                <a:cs typeface="Times New Roman"/>
              </a:rPr>
              <a:t>m</a:t>
            </a:r>
            <a:r>
              <a:rPr lang="pt-BR" sz="2400" b="1" dirty="0" smtClean="0">
                <a:latin typeface="Times New Roman"/>
                <a:cs typeface="Times New Roman"/>
              </a:rPr>
              <a:t>as: </a:t>
            </a:r>
            <a:endParaRPr lang="pt-BR" sz="2400" b="1" dirty="0">
              <a:latin typeface="Times New Roman"/>
              <a:cs typeface="Times New Roman"/>
            </a:endParaRPr>
          </a:p>
          <a:p>
            <a:pPr marL="278891" marR="386923" indent="-109727">
              <a:lnSpc>
                <a:spcPct val="150000"/>
              </a:lnSpc>
              <a:spcBef>
                <a:spcPts val="520"/>
              </a:spcBef>
            </a:pPr>
            <a:r>
              <a:rPr lang="pt-BR" sz="1800" dirty="0">
                <a:latin typeface="Symbol"/>
                <a:cs typeface="Symbol"/>
              </a:rPr>
              <a:t></a:t>
            </a:r>
            <a:r>
              <a:rPr lang="pt-BR" sz="1800" dirty="0">
                <a:latin typeface="Times New Roman"/>
                <a:cs typeface="Times New Roman"/>
              </a:rPr>
              <a:t> E</a:t>
            </a:r>
            <a:r>
              <a:rPr lang="pt-BR" sz="1800" spc="4" dirty="0">
                <a:latin typeface="Times New Roman"/>
                <a:cs typeface="Times New Roman"/>
              </a:rPr>
              <a:t>ncont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33" dirty="0">
                <a:latin typeface="Times New Roman"/>
                <a:cs typeface="Times New Roman"/>
              </a:rPr>
              <a:t> 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spc="4" dirty="0">
                <a:latin typeface="Times New Roman"/>
                <a:cs typeface="Times New Roman"/>
              </a:rPr>
              <a:t>e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4" dirty="0">
                <a:latin typeface="Times New Roman"/>
                <a:cs typeface="Times New Roman"/>
              </a:rPr>
              <a:t>ultado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19" dirty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qu</a:t>
            </a:r>
            <a:r>
              <a:rPr lang="pt-BR" sz="1800" dirty="0">
                <a:latin typeface="Times New Roman"/>
                <a:cs typeface="Times New Roman"/>
              </a:rPr>
              <a:t>e</a:t>
            </a:r>
            <a:r>
              <a:rPr lang="pt-BR" sz="1800" spc="13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se</a:t>
            </a:r>
            <a:r>
              <a:rPr lang="pt-BR" sz="1800" spc="27" dirty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ap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spc="4" dirty="0">
                <a:latin typeface="Times New Roman"/>
                <a:cs typeface="Times New Roman"/>
              </a:rPr>
              <a:t>o</a:t>
            </a:r>
            <a:r>
              <a:rPr lang="pt-BR" sz="1800" spc="-4" dirty="0">
                <a:latin typeface="Times New Roman"/>
                <a:cs typeface="Times New Roman"/>
              </a:rPr>
              <a:t>x</a:t>
            </a:r>
            <a:r>
              <a:rPr lang="pt-BR" sz="1800" spc="4" dirty="0">
                <a:latin typeface="Times New Roman"/>
                <a:cs typeface="Times New Roman"/>
              </a:rPr>
              <a:t>i</a:t>
            </a:r>
            <a:r>
              <a:rPr lang="pt-BR" sz="1800" spc="9" dirty="0">
                <a:latin typeface="Times New Roman"/>
                <a:cs typeface="Times New Roman"/>
              </a:rPr>
              <a:t>m</a:t>
            </a:r>
            <a:r>
              <a:rPr lang="pt-BR" sz="1800" spc="4" dirty="0">
                <a:latin typeface="Times New Roman"/>
                <a:cs typeface="Times New Roman"/>
              </a:rPr>
              <a:t>a</a:t>
            </a:r>
            <a:r>
              <a:rPr lang="pt-BR" sz="1800" dirty="0">
                <a:latin typeface="Times New Roman"/>
                <a:cs typeface="Times New Roman"/>
              </a:rPr>
              <a:t>m</a:t>
            </a:r>
            <a:r>
              <a:rPr lang="pt-BR" sz="1800" spc="37" dirty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d</a:t>
            </a:r>
            <a:r>
              <a:rPr lang="pt-BR" sz="1800" dirty="0">
                <a:latin typeface="Times New Roman"/>
                <a:cs typeface="Times New Roman"/>
              </a:rPr>
              <a:t>a </a:t>
            </a:r>
            <a:r>
              <a:rPr lang="pt-BR" sz="1800" spc="4" dirty="0" smtClean="0">
                <a:latin typeface="Times New Roman"/>
                <a:cs typeface="Times New Roman"/>
              </a:rPr>
              <a:t>conco</a:t>
            </a:r>
            <a:r>
              <a:rPr lang="pt-BR" sz="1800" spc="-4" dirty="0" smtClean="0">
                <a:latin typeface="Times New Roman"/>
                <a:cs typeface="Times New Roman"/>
              </a:rPr>
              <a:t>rr</a:t>
            </a:r>
            <a:r>
              <a:rPr lang="pt-BR" sz="1800" spc="4" dirty="0" smtClean="0">
                <a:latin typeface="Times New Roman"/>
                <a:cs typeface="Times New Roman"/>
              </a:rPr>
              <a:t>ênci</a:t>
            </a:r>
            <a:r>
              <a:rPr lang="pt-BR" sz="1800" dirty="0" smtClean="0">
                <a:latin typeface="Times New Roman"/>
                <a:cs typeface="Times New Roman"/>
              </a:rPr>
              <a:t>a</a:t>
            </a:r>
            <a:r>
              <a:rPr lang="pt-BR" sz="1800" spc="31" dirty="0" smtClean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pe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spc="9" dirty="0">
                <a:latin typeface="Times New Roman"/>
                <a:cs typeface="Times New Roman"/>
              </a:rPr>
              <a:t>f</a:t>
            </a:r>
            <a:r>
              <a:rPr lang="pt-BR" sz="1800" spc="4" dirty="0">
                <a:latin typeface="Times New Roman"/>
                <a:cs typeface="Times New Roman"/>
              </a:rPr>
              <a:t>eit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19" dirty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at</a:t>
            </a:r>
            <a:r>
              <a:rPr lang="pt-BR" sz="1800" dirty="0">
                <a:latin typeface="Times New Roman"/>
                <a:cs typeface="Times New Roman"/>
              </a:rPr>
              <a:t>é</a:t>
            </a:r>
            <a:r>
              <a:rPr lang="pt-BR" sz="1800" spc="28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o </a:t>
            </a:r>
            <a:r>
              <a:rPr lang="pt-BR" sz="1800" spc="9" dirty="0" smtClean="0">
                <a:latin typeface="Times New Roman"/>
                <a:cs typeface="Times New Roman"/>
              </a:rPr>
              <a:t>monopólio</a:t>
            </a:r>
            <a:endParaRPr lang="pt-BR" sz="1800" dirty="0">
              <a:latin typeface="Times New Roman"/>
              <a:cs typeface="Times New Roman"/>
            </a:endParaRPr>
          </a:p>
          <a:p>
            <a:pPr marL="278891" marR="174592" indent="-109727">
              <a:lnSpc>
                <a:spcPct val="150000"/>
              </a:lnSpc>
              <a:spcBef>
                <a:spcPts val="502"/>
              </a:spcBef>
            </a:pPr>
            <a:r>
              <a:rPr lang="pt-BR" sz="1800" dirty="0">
                <a:latin typeface="Symbol"/>
                <a:cs typeface="Symbol"/>
              </a:rPr>
              <a:t></a:t>
            </a:r>
            <a:r>
              <a:rPr lang="pt-BR" sz="1800" dirty="0">
                <a:latin typeface="Times New Roman"/>
                <a:cs typeface="Times New Roman"/>
              </a:rPr>
              <a:t> </a:t>
            </a:r>
            <a:r>
              <a:rPr lang="pt-BR" sz="1800" spc="-4" dirty="0" err="1">
                <a:latin typeface="Times New Roman"/>
                <a:cs typeface="Times New Roman"/>
              </a:rPr>
              <a:t>S</a:t>
            </a:r>
            <a:r>
              <a:rPr lang="pt-BR" sz="1800" spc="4" dirty="0" err="1">
                <a:latin typeface="Times New Roman"/>
                <a:cs typeface="Times New Roman"/>
              </a:rPr>
              <a:t>he</a:t>
            </a:r>
            <a:r>
              <a:rPr lang="pt-BR" sz="1800" spc="-4" dirty="0" err="1">
                <a:latin typeface="Times New Roman"/>
                <a:cs typeface="Times New Roman"/>
              </a:rPr>
              <a:t>r</a:t>
            </a:r>
            <a:r>
              <a:rPr lang="pt-BR" sz="1800" spc="4" dirty="0" err="1">
                <a:latin typeface="Times New Roman"/>
                <a:cs typeface="Times New Roman"/>
              </a:rPr>
              <a:t>e</a:t>
            </a:r>
            <a:r>
              <a:rPr lang="pt-BR" sz="1800" spc="-4" dirty="0" err="1">
                <a:latin typeface="Times New Roman"/>
                <a:cs typeface="Times New Roman"/>
              </a:rPr>
              <a:t>r</a:t>
            </a:r>
            <a:r>
              <a:rPr lang="pt-BR" sz="1800" dirty="0">
                <a:latin typeface="Times New Roman"/>
                <a:cs typeface="Times New Roman"/>
              </a:rPr>
              <a:t>:</a:t>
            </a:r>
            <a:r>
              <a:rPr lang="pt-BR" sz="1800" spc="35" dirty="0">
                <a:latin typeface="Times New Roman"/>
                <a:cs typeface="Times New Roman"/>
              </a:rPr>
              <a:t> </a:t>
            </a:r>
            <a:r>
              <a:rPr lang="pt-BR" sz="1800" spc="9" dirty="0">
                <a:latin typeface="Times New Roman"/>
                <a:cs typeface="Times New Roman"/>
              </a:rPr>
              <a:t>m</a:t>
            </a:r>
            <a:r>
              <a:rPr lang="pt-BR" sz="1800" spc="4" dirty="0">
                <a:latin typeface="Times New Roman"/>
                <a:cs typeface="Times New Roman"/>
              </a:rPr>
              <a:t>e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spc="4" dirty="0">
                <a:latin typeface="Times New Roman"/>
                <a:cs typeface="Times New Roman"/>
              </a:rPr>
              <a:t>cado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34" dirty="0">
                <a:latin typeface="Times New Roman"/>
                <a:cs typeface="Times New Roman"/>
              </a:rPr>
              <a:t> </a:t>
            </a:r>
            <a:r>
              <a:rPr lang="pt-BR" sz="1800" spc="9" dirty="0" smtClean="0">
                <a:latin typeface="Times New Roman"/>
                <a:cs typeface="Times New Roman"/>
              </a:rPr>
              <a:t>monopólicos</a:t>
            </a:r>
            <a:r>
              <a:rPr lang="pt-BR" sz="1800" spc="24" dirty="0" smtClean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ap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spc="4" dirty="0">
                <a:latin typeface="Times New Roman"/>
                <a:cs typeface="Times New Roman"/>
              </a:rPr>
              <a:t>e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4" dirty="0">
                <a:latin typeface="Times New Roman"/>
                <a:cs typeface="Times New Roman"/>
              </a:rPr>
              <a:t>enta</a:t>
            </a:r>
            <a:r>
              <a:rPr lang="pt-BR" sz="1800" dirty="0">
                <a:latin typeface="Times New Roman"/>
                <a:cs typeface="Times New Roman"/>
              </a:rPr>
              <a:t>m</a:t>
            </a:r>
            <a:r>
              <a:rPr lang="pt-BR" sz="1800" spc="48" dirty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o</a:t>
            </a:r>
            <a:r>
              <a:rPr lang="pt-BR" sz="1800" dirty="0">
                <a:latin typeface="Times New Roman"/>
                <a:cs typeface="Times New Roman"/>
              </a:rPr>
              <a:t>s </a:t>
            </a:r>
            <a:r>
              <a:rPr lang="pt-BR" sz="1800" spc="9" dirty="0" smtClean="0">
                <a:latin typeface="Times New Roman"/>
                <a:cs typeface="Times New Roman"/>
              </a:rPr>
              <a:t>m</a:t>
            </a:r>
            <a:r>
              <a:rPr lang="pt-BR" sz="1800" spc="4" dirty="0" smtClean="0">
                <a:latin typeface="Times New Roman"/>
                <a:cs typeface="Times New Roman"/>
              </a:rPr>
              <a:t>ai</a:t>
            </a:r>
            <a:r>
              <a:rPr lang="pt-BR" sz="1800" dirty="0" smtClean="0">
                <a:latin typeface="Times New Roman"/>
                <a:cs typeface="Times New Roman"/>
              </a:rPr>
              <a:t>s</a:t>
            </a:r>
            <a:r>
              <a:rPr lang="pt-BR" sz="1800" spc="8" dirty="0" smtClean="0">
                <a:latin typeface="Times New Roman"/>
                <a:cs typeface="Times New Roman"/>
              </a:rPr>
              <a:t> </a:t>
            </a:r>
            <a:r>
              <a:rPr lang="pt-BR" sz="1800" spc="-4" dirty="0">
                <a:latin typeface="Times New Roman"/>
                <a:cs typeface="Times New Roman"/>
              </a:rPr>
              <a:t>v</a:t>
            </a:r>
            <a:r>
              <a:rPr lang="pt-BR" sz="1800" spc="4" dirty="0">
                <a:latin typeface="Times New Roman"/>
                <a:cs typeface="Times New Roman"/>
              </a:rPr>
              <a:t>a</a:t>
            </a:r>
            <a:r>
              <a:rPr lang="pt-BR" sz="1800" spc="-4" dirty="0">
                <a:latin typeface="Times New Roman"/>
                <a:cs typeface="Times New Roman"/>
              </a:rPr>
              <a:t>r</a:t>
            </a:r>
            <a:r>
              <a:rPr lang="pt-BR" sz="1800" spc="4" dirty="0">
                <a:latin typeface="Times New Roman"/>
                <a:cs typeface="Times New Roman"/>
              </a:rPr>
              <a:t>iado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35" dirty="0">
                <a:latin typeface="Times New Roman"/>
                <a:cs typeface="Times New Roman"/>
              </a:rPr>
              <a:t> </a:t>
            </a:r>
            <a:r>
              <a:rPr lang="pt-BR" sz="1800" spc="4" dirty="0">
                <a:latin typeface="Times New Roman"/>
                <a:cs typeface="Times New Roman"/>
              </a:rPr>
              <a:t>de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  <a:r>
              <a:rPr lang="pt-BR" sz="1800" spc="4" dirty="0">
                <a:latin typeface="Times New Roman"/>
                <a:cs typeface="Times New Roman"/>
              </a:rPr>
              <a:t>e</a:t>
            </a:r>
            <a:r>
              <a:rPr lang="pt-BR" sz="1800" spc="9" dirty="0">
                <a:latin typeface="Times New Roman"/>
                <a:cs typeface="Times New Roman"/>
              </a:rPr>
              <a:t>m</a:t>
            </a:r>
            <a:r>
              <a:rPr lang="pt-BR" sz="1800" spc="4" dirty="0">
                <a:latin typeface="Times New Roman"/>
                <a:cs typeface="Times New Roman"/>
              </a:rPr>
              <a:t>penho</a:t>
            </a:r>
            <a:r>
              <a:rPr lang="pt-BR" sz="1800" dirty="0">
                <a:latin typeface="Times New Roman"/>
                <a:cs typeface="Times New Roman"/>
              </a:rPr>
              <a:t>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417638"/>
            <a:ext cx="1092205" cy="15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spc="24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4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m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p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í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r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dirty="0">
                <a:solidFill>
                  <a:srgbClr val="0032CC"/>
                </a:solidFill>
                <a:latin typeface="Times New Roman"/>
                <a:cs typeface="Times New Roman"/>
              </a:rPr>
              <a:t>ca</a:t>
            </a:r>
            <a:r>
              <a:rPr lang="pt-BR" sz="4800" dirty="0">
                <a:latin typeface="Times New Roman"/>
                <a:cs typeface="Times New Roman"/>
              </a:rPr>
              <a:t/>
            </a:r>
            <a:br>
              <a:rPr lang="pt-BR" sz="4800" dirty="0">
                <a:latin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162">
              <a:lnSpc>
                <a:spcPct val="95825"/>
              </a:lnSpc>
              <a:spcBef>
                <a:spcPts val="105"/>
              </a:spcBef>
            </a:pPr>
            <a:r>
              <a:rPr lang="pt-BR" sz="2400" dirty="0" smtClean="0">
                <a:latin typeface="Times New Roman"/>
                <a:cs typeface="Times New Roman"/>
              </a:rPr>
              <a:t>Es</a:t>
            </a:r>
            <a:r>
              <a:rPr lang="pt-BR" sz="2400" spc="4" dirty="0" smtClean="0">
                <a:latin typeface="Times New Roman"/>
                <a:cs typeface="Times New Roman"/>
              </a:rPr>
              <a:t>tudo</a:t>
            </a:r>
            <a:r>
              <a:rPr lang="pt-BR" sz="2400" dirty="0" smtClean="0">
                <a:latin typeface="Times New Roman"/>
                <a:cs typeface="Times New Roman"/>
              </a:rPr>
              <a:t>s </a:t>
            </a:r>
            <a:r>
              <a:rPr lang="pt-BR" sz="2400" spc="5" dirty="0" smtClean="0">
                <a:latin typeface="Times New Roman"/>
                <a:cs typeface="Times New Roman"/>
              </a:rPr>
              <a:t> </a:t>
            </a:r>
            <a:r>
              <a:rPr lang="pt-BR" sz="2400" spc="9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ai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23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r</a:t>
            </a:r>
            <a:r>
              <a:rPr lang="pt-BR" sz="2400" spc="4" dirty="0">
                <a:latin typeface="Times New Roman"/>
                <a:cs typeface="Times New Roman"/>
              </a:rPr>
              <a:t>ecente</a:t>
            </a:r>
            <a:r>
              <a:rPr lang="pt-BR" sz="2400" dirty="0">
                <a:latin typeface="Times New Roman"/>
                <a:cs typeface="Times New Roman"/>
              </a:rPr>
              <a:t>s:</a:t>
            </a:r>
            <a:r>
              <a:rPr lang="pt-BR" sz="2400" spc="38" dirty="0">
                <a:latin typeface="Times New Roman"/>
                <a:cs typeface="Times New Roman"/>
              </a:rPr>
              <a:t> </a:t>
            </a:r>
            <a:r>
              <a:rPr lang="pt-BR" sz="2400" spc="-4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I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E</a:t>
            </a:r>
            <a:r>
              <a:rPr lang="pt-BR" sz="2400" spc="9" dirty="0" smtClean="0">
                <a:latin typeface="Times New Roman"/>
                <a:cs typeface="Times New Roman"/>
              </a:rPr>
              <a:t>m</a:t>
            </a:r>
            <a:r>
              <a:rPr lang="pt-BR" sz="2400" spc="4" dirty="0" smtClean="0">
                <a:latin typeface="Times New Roman"/>
                <a:cs typeface="Times New Roman"/>
              </a:rPr>
              <a:t>pí</a:t>
            </a:r>
            <a:r>
              <a:rPr lang="pt-BR" sz="2400" spc="-4" dirty="0" smtClean="0">
                <a:latin typeface="Times New Roman"/>
                <a:cs typeface="Times New Roman"/>
              </a:rPr>
              <a:t>r</a:t>
            </a:r>
            <a:r>
              <a:rPr lang="pt-BR" sz="2400" spc="4" dirty="0" smtClean="0">
                <a:latin typeface="Times New Roman"/>
                <a:cs typeface="Times New Roman"/>
              </a:rPr>
              <a:t>ic</a:t>
            </a:r>
            <a:r>
              <a:rPr lang="pt-BR" sz="2400" dirty="0" smtClean="0">
                <a:latin typeface="Times New Roman"/>
                <a:cs typeface="Times New Roman"/>
              </a:rPr>
              <a:t>a</a:t>
            </a:r>
          </a:p>
          <a:p>
            <a:pPr marL="169162">
              <a:lnSpc>
                <a:spcPct val="95825"/>
              </a:lnSpc>
              <a:spcBef>
                <a:spcPts val="105"/>
              </a:spcBef>
            </a:pPr>
            <a:endParaRPr lang="pt-BR" sz="2400" dirty="0">
              <a:latin typeface="Times New Roman"/>
              <a:cs typeface="Times New Roman"/>
            </a:endParaRPr>
          </a:p>
          <a:p>
            <a:pPr marL="169162">
              <a:lnSpc>
                <a:spcPct val="95825"/>
              </a:lnSpc>
              <a:spcBef>
                <a:spcPts val="562"/>
              </a:spcBef>
            </a:pPr>
            <a:r>
              <a:rPr lang="pt-BR" sz="2000" dirty="0">
                <a:latin typeface="Times New Roman"/>
                <a:cs typeface="Times New Roman"/>
              </a:rPr>
              <a:t>F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cad</a:t>
            </a:r>
            <a:r>
              <a:rPr lang="pt-BR" sz="2000" spc="-9" dirty="0">
                <a:latin typeface="Times New Roman"/>
                <a:cs typeface="Times New Roman"/>
              </a:rPr>
              <a:t>o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143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4" dirty="0">
                <a:latin typeface="Times New Roman"/>
                <a:cs typeface="Times New Roman"/>
              </a:rPr>
              <a:t>ir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a</a:t>
            </a:r>
            <a:r>
              <a:rPr lang="pt-BR" sz="2000" spc="-4" dirty="0">
                <a:latin typeface="Times New Roman"/>
                <a:cs typeface="Times New Roman"/>
              </a:rPr>
              <a:t>m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4" dirty="0">
                <a:latin typeface="Times New Roman"/>
                <a:cs typeface="Times New Roman"/>
              </a:rPr>
              <a:t>t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175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m</a:t>
            </a:r>
            <a:r>
              <a:rPr lang="pt-BR" sz="2000" spc="61" dirty="0">
                <a:latin typeface="Times New Roman"/>
                <a:cs typeface="Times New Roman"/>
              </a:rPr>
              <a:t> </a:t>
            </a:r>
            <a:r>
              <a:rPr lang="pt-BR" sz="2000" spc="-5" dirty="0">
                <a:latin typeface="Times New Roman"/>
                <a:cs typeface="Times New Roman"/>
              </a:rPr>
              <a:t>m</a:t>
            </a:r>
            <a:r>
              <a:rPr lang="pt-BR" sz="2000" spc="-10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5" dirty="0">
                <a:latin typeface="Times New Roman"/>
                <a:cs typeface="Times New Roman"/>
              </a:rPr>
              <a:t>ir</a:t>
            </a:r>
            <a:r>
              <a:rPr lang="pt-BR" sz="2000" dirty="0">
                <a:latin typeface="Times New Roman"/>
                <a:cs typeface="Times New Roman"/>
              </a:rPr>
              <a:t>:</a:t>
            </a:r>
          </a:p>
          <a:p>
            <a:pPr marL="315466">
              <a:lnSpc>
                <a:spcPct val="95825"/>
              </a:lnSpc>
              <a:spcBef>
                <a:spcPts val="639"/>
              </a:spcBef>
            </a:pPr>
            <a:r>
              <a:rPr lang="pt-BR" sz="2000" dirty="0">
                <a:latin typeface="Times New Roman"/>
                <a:cs typeface="Times New Roman"/>
              </a:rPr>
              <a:t>–</a:t>
            </a:r>
            <a:r>
              <a:rPr lang="pt-BR" sz="2000" spc="144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nho</a:t>
            </a:r>
          </a:p>
          <a:p>
            <a:pPr marL="315466">
              <a:lnSpc>
                <a:spcPct val="95825"/>
              </a:lnSpc>
              <a:spcBef>
                <a:spcPts val="601"/>
              </a:spcBef>
            </a:pPr>
            <a:r>
              <a:rPr lang="pt-BR" sz="2000" dirty="0">
                <a:latin typeface="Times New Roman"/>
                <a:cs typeface="Times New Roman"/>
              </a:rPr>
              <a:t>–</a:t>
            </a:r>
            <a:r>
              <a:rPr lang="pt-BR" sz="2000" spc="144" dirty="0">
                <a:latin typeface="Times New Roman"/>
                <a:cs typeface="Times New Roman"/>
              </a:rPr>
              <a:t> </a:t>
            </a:r>
            <a:r>
              <a:rPr lang="pt-BR" sz="2000" spc="4" dirty="0">
                <a:latin typeface="Times New Roman"/>
                <a:cs typeface="Times New Roman"/>
              </a:rPr>
              <a:t>P</a:t>
            </a:r>
            <a:r>
              <a:rPr lang="pt-BR" sz="2000" dirty="0">
                <a:latin typeface="Times New Roman"/>
                <a:cs typeface="Times New Roman"/>
              </a:rPr>
              <a:t>od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r</a:t>
            </a:r>
            <a:r>
              <a:rPr lang="pt-BR" sz="2000" spc="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de</a:t>
            </a:r>
            <a:r>
              <a:rPr lang="pt-BR" sz="2000" spc="14" dirty="0">
                <a:latin typeface="Times New Roman"/>
                <a:cs typeface="Times New Roman"/>
              </a:rPr>
              <a:t> 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spc="-4" dirty="0">
                <a:latin typeface="Times New Roman"/>
                <a:cs typeface="Times New Roman"/>
              </a:rPr>
              <a:t>erca</a:t>
            </a:r>
            <a:r>
              <a:rPr lang="pt-BR" sz="2000" dirty="0">
                <a:latin typeface="Times New Roman"/>
                <a:cs typeface="Times New Roman"/>
              </a:rPr>
              <a:t>do</a:t>
            </a:r>
          </a:p>
          <a:p>
            <a:pPr marL="169162">
              <a:lnSpc>
                <a:spcPct val="95825"/>
              </a:lnSpc>
              <a:spcBef>
                <a:spcPts val="2077"/>
              </a:spcBef>
            </a:pPr>
            <a:r>
              <a:rPr lang="pt-BR" sz="2000" spc="-1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-4" dirty="0">
                <a:latin typeface="Times New Roman"/>
                <a:cs typeface="Times New Roman"/>
              </a:rPr>
              <a:t>á</a:t>
            </a:r>
            <a:r>
              <a:rPr lang="pt-BR" sz="2000" spc="-9" dirty="0">
                <a:latin typeface="Times New Roman"/>
                <a:cs typeface="Times New Roman"/>
              </a:rPr>
              <a:t>l</a:t>
            </a:r>
            <a:r>
              <a:rPr lang="pt-BR" sz="2000" dirty="0">
                <a:latin typeface="Times New Roman"/>
                <a:cs typeface="Times New Roman"/>
              </a:rPr>
              <a:t>ise</a:t>
            </a:r>
            <a:r>
              <a:rPr lang="pt-BR" sz="2000" spc="45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s</a:t>
            </a:r>
            <a:r>
              <a:rPr lang="pt-BR" sz="2000" spc="24" dirty="0">
                <a:latin typeface="Times New Roman"/>
                <a:cs typeface="Times New Roman"/>
              </a:rPr>
              <a:t> </a:t>
            </a:r>
            <a:r>
              <a:rPr lang="pt-BR" sz="2000" spc="-4" dirty="0" smtClean="0">
                <a:latin typeface="Times New Roman"/>
                <a:cs typeface="Times New Roman"/>
              </a:rPr>
              <a:t>relações</a:t>
            </a:r>
            <a:r>
              <a:rPr lang="pt-BR" sz="2000" spc="68" dirty="0" smtClean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nt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29" dirty="0">
                <a:latin typeface="Times New Roman"/>
                <a:cs typeface="Times New Roman"/>
              </a:rPr>
              <a:t> </a:t>
            </a:r>
            <a:r>
              <a:rPr lang="pt-BR" sz="2000" spc="-9" dirty="0" smtClean="0">
                <a:latin typeface="Times New Roman"/>
                <a:cs typeface="Times New Roman"/>
              </a:rPr>
              <a:t>variações</a:t>
            </a:r>
            <a:r>
              <a:rPr lang="pt-BR" sz="2000" spc="76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na</a:t>
            </a:r>
            <a:r>
              <a:rPr lang="pt-BR" sz="2000" spc="14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spc="-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nda</a:t>
            </a:r>
            <a:r>
              <a:rPr lang="pt-BR" sz="2000" spc="54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e</a:t>
            </a:r>
            <a:r>
              <a:rPr lang="pt-BR" sz="2000" spc="16" dirty="0">
                <a:latin typeface="Times New Roman"/>
                <a:cs typeface="Times New Roman"/>
              </a:rPr>
              <a:t> </a:t>
            </a:r>
            <a:r>
              <a:rPr lang="pt-BR" sz="2000" spc="-9" dirty="0" smtClean="0">
                <a:latin typeface="Times New Roman"/>
                <a:cs typeface="Times New Roman"/>
              </a:rPr>
              <a:t>variações</a:t>
            </a:r>
            <a:r>
              <a:rPr lang="pt-BR" sz="2000" spc="76" dirty="0" smtClean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nos preços:</a:t>
            </a:r>
            <a:endParaRPr lang="pt-BR" sz="2000" dirty="0">
              <a:latin typeface="Times New Roman"/>
              <a:cs typeface="Times New Roman"/>
            </a:endParaRPr>
          </a:p>
          <a:p>
            <a:pPr marL="315466">
              <a:lnSpc>
                <a:spcPct val="95825"/>
              </a:lnSpc>
              <a:spcBef>
                <a:spcPts val="1885"/>
              </a:spcBef>
            </a:pPr>
            <a:r>
              <a:rPr lang="pt-BR" sz="2000" dirty="0">
                <a:latin typeface="Times New Roman"/>
                <a:cs typeface="Times New Roman"/>
              </a:rPr>
              <a:t>–   </a:t>
            </a:r>
            <a:r>
              <a:rPr lang="pt-BR" sz="2000" spc="12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Esti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spc="-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r</a:t>
            </a:r>
            <a:r>
              <a:rPr lang="pt-BR" sz="2000" spc="36" dirty="0">
                <a:latin typeface="Times New Roman"/>
                <a:cs typeface="Times New Roman"/>
              </a:rPr>
              <a:t> </a:t>
            </a:r>
            <a:r>
              <a:rPr lang="pt-BR" sz="2000" spc="-4" dirty="0" smtClean="0">
                <a:latin typeface="Times New Roman"/>
                <a:cs typeface="Times New Roman"/>
              </a:rPr>
              <a:t>Funções</a:t>
            </a:r>
            <a:r>
              <a:rPr lang="pt-BR" sz="2000" spc="54" dirty="0" smtClean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spc="-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nd</a:t>
            </a:r>
            <a:r>
              <a:rPr lang="pt-BR" sz="2000" spc="-4" dirty="0">
                <a:latin typeface="Times New Roman"/>
                <a:cs typeface="Times New Roman"/>
              </a:rPr>
              <a:t>a</a:t>
            </a:r>
            <a:r>
              <a:rPr lang="pt-BR" sz="2000" dirty="0">
                <a:latin typeface="Times New Roman"/>
                <a:cs typeface="Times New Roman"/>
              </a:rPr>
              <a:t>,</a:t>
            </a:r>
            <a:r>
              <a:rPr lang="pt-BR" sz="2000" spc="62" dirty="0">
                <a:latin typeface="Times New Roman"/>
                <a:cs typeface="Times New Roman"/>
              </a:rPr>
              <a:t> </a:t>
            </a:r>
            <a:r>
              <a:rPr lang="pt-BR" sz="2000" spc="-5" dirty="0">
                <a:latin typeface="Times New Roman"/>
                <a:cs typeface="Times New Roman"/>
              </a:rPr>
              <a:t>c</a:t>
            </a:r>
            <a:r>
              <a:rPr lang="pt-BR" sz="2000" dirty="0">
                <a:latin typeface="Times New Roman"/>
                <a:cs typeface="Times New Roman"/>
              </a:rPr>
              <a:t>usto</a:t>
            </a:r>
          </a:p>
          <a:p>
            <a:pPr marL="315466">
              <a:lnSpc>
                <a:spcPct val="95825"/>
              </a:lnSpc>
              <a:spcBef>
                <a:spcPts val="601"/>
              </a:spcBef>
            </a:pPr>
            <a:r>
              <a:rPr lang="pt-BR" sz="2000" dirty="0">
                <a:latin typeface="Times New Roman"/>
                <a:cs typeface="Times New Roman"/>
              </a:rPr>
              <a:t>–   </a:t>
            </a:r>
            <a:r>
              <a:rPr lang="pt-BR" sz="2000" spc="12" dirty="0">
                <a:latin typeface="Times New Roman"/>
                <a:cs typeface="Times New Roman"/>
              </a:rPr>
              <a:t> </a:t>
            </a:r>
            <a:r>
              <a:rPr lang="pt-BR" sz="2000" spc="-14" dirty="0">
                <a:latin typeface="Times New Roman"/>
                <a:cs typeface="Times New Roman"/>
              </a:rPr>
              <a:t>I</a:t>
            </a:r>
            <a:r>
              <a:rPr lang="pt-BR" sz="2000" dirty="0">
                <a:latin typeface="Times New Roman"/>
                <a:cs typeface="Times New Roman"/>
              </a:rPr>
              <a:t>n</a:t>
            </a:r>
            <a:r>
              <a:rPr lang="pt-BR" sz="2000" spc="-4" dirty="0">
                <a:latin typeface="Times New Roman"/>
                <a:cs typeface="Times New Roman"/>
              </a:rPr>
              <a:t>fer</a:t>
            </a:r>
            <a:r>
              <a:rPr lang="pt-BR" sz="2000" dirty="0">
                <a:latin typeface="Times New Roman"/>
                <a:cs typeface="Times New Roman"/>
              </a:rPr>
              <a:t>ir</a:t>
            </a:r>
            <a:r>
              <a:rPr lang="pt-BR" sz="2000" spc="38" dirty="0">
                <a:latin typeface="Times New Roman"/>
                <a:cs typeface="Times New Roman"/>
              </a:rPr>
              <a:t> </a:t>
            </a:r>
            <a:r>
              <a:rPr lang="pt-BR" sz="2000" spc="-4" dirty="0">
                <a:latin typeface="Times New Roman"/>
                <a:cs typeface="Times New Roman"/>
              </a:rPr>
              <a:t>c</a:t>
            </a:r>
            <a:r>
              <a:rPr lang="pt-BR" sz="2000" dirty="0">
                <a:latin typeface="Times New Roman"/>
                <a:cs typeface="Times New Roman"/>
              </a:rPr>
              <a:t>o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dirty="0">
                <a:latin typeface="Times New Roman"/>
                <a:cs typeface="Times New Roman"/>
              </a:rPr>
              <a:t>po</a:t>
            </a:r>
            <a:r>
              <a:rPr lang="pt-BR" sz="2000" spc="-4" dirty="0">
                <a:latin typeface="Times New Roman"/>
                <a:cs typeface="Times New Roman"/>
              </a:rPr>
              <a:t>r</a:t>
            </a:r>
            <a:r>
              <a:rPr lang="pt-BR" sz="2000" dirty="0">
                <a:latin typeface="Times New Roman"/>
                <a:cs typeface="Times New Roman"/>
              </a:rPr>
              <a:t>t</a:t>
            </a:r>
            <a:r>
              <a:rPr lang="pt-BR" sz="2000" spc="-4" dirty="0">
                <a:latin typeface="Times New Roman"/>
                <a:cs typeface="Times New Roman"/>
              </a:rPr>
              <a:t>a</a:t>
            </a:r>
            <a:r>
              <a:rPr lang="pt-BR" sz="2000" spc="-9" dirty="0">
                <a:latin typeface="Times New Roman"/>
                <a:cs typeface="Times New Roman"/>
              </a:rPr>
              <a:t>m</a:t>
            </a:r>
            <a:r>
              <a:rPr lang="pt-BR" sz="2000" spc="-4" dirty="0">
                <a:latin typeface="Times New Roman"/>
                <a:cs typeface="Times New Roman"/>
              </a:rPr>
              <a:t>e</a:t>
            </a:r>
            <a:r>
              <a:rPr lang="pt-BR" sz="2000" dirty="0">
                <a:latin typeface="Times New Roman"/>
                <a:cs typeface="Times New Roman"/>
              </a:rPr>
              <a:t>nto</a:t>
            </a:r>
            <a:r>
              <a:rPr lang="pt-BR" sz="2000" spc="99" dirty="0">
                <a:latin typeface="Times New Roman"/>
                <a:cs typeface="Times New Roman"/>
              </a:rPr>
              <a:t> </a:t>
            </a:r>
            <a:r>
              <a:rPr lang="pt-BR" sz="2000" dirty="0">
                <a:latin typeface="Times New Roman"/>
                <a:cs typeface="Times New Roman"/>
              </a:rPr>
              <a:t>do</a:t>
            </a:r>
            <a:r>
              <a:rPr lang="pt-BR" sz="2000" spc="19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Times New Roman"/>
                <a:cs typeface="Times New Roman"/>
              </a:rPr>
              <a:t>oligopólio</a:t>
            </a:r>
            <a:endParaRPr lang="pt-BR" sz="2000" dirty="0">
              <a:latin typeface="Times New Roman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76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n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stit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u</a:t>
            </a:r>
            <a:r>
              <a:rPr lang="pt-BR" sz="4800" b="1" spc="-4" dirty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ções</a:t>
            </a:r>
            <a:r>
              <a:rPr lang="pt-BR" sz="4800" b="1" spc="102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0" dirty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lang="pt-BR" sz="4800" b="1" spc="1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rgan</a:t>
            </a:r>
            <a:r>
              <a:rPr lang="pt-BR" sz="4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lang="pt-BR" sz="4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zações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518" marR="238938" indent="-109727">
              <a:lnSpc>
                <a:spcPct val="150000"/>
              </a:lnSpc>
              <a:spcBef>
                <a:spcPts val="204"/>
              </a:spcBef>
            </a:pPr>
            <a:r>
              <a:rPr lang="pt-BR" sz="2400" spc="-4" dirty="0" smtClean="0">
                <a:latin typeface="Times New Roman"/>
                <a:cs typeface="Times New Roman"/>
              </a:rPr>
              <a:t> D</a:t>
            </a:r>
            <a:r>
              <a:rPr lang="pt-BR" sz="2400" spc="4" dirty="0" smtClean="0">
                <a:latin typeface="Times New Roman"/>
                <a:cs typeface="Times New Roman"/>
              </a:rPr>
              <a:t>i</a:t>
            </a:r>
            <a:r>
              <a:rPr lang="pt-BR" sz="2400" spc="-9" dirty="0" smtClean="0">
                <a:latin typeface="Times New Roman"/>
                <a:cs typeface="Times New Roman"/>
              </a:rPr>
              <a:t>ve</a:t>
            </a:r>
            <a:r>
              <a:rPr lang="pt-BR" sz="2400" spc="4" dirty="0" smtClean="0">
                <a:latin typeface="Times New Roman"/>
                <a:cs typeface="Times New Roman"/>
              </a:rPr>
              <a:t>rs</a:t>
            </a:r>
            <a:r>
              <a:rPr lang="pt-BR" sz="2400" spc="-9" dirty="0" smtClean="0">
                <a:latin typeface="Times New Roman"/>
                <a:cs typeface="Times New Roman"/>
              </a:rPr>
              <a:t>o</a:t>
            </a:r>
            <a:r>
              <a:rPr lang="pt-BR" sz="2400" dirty="0" smtClean="0">
                <a:latin typeface="Times New Roman"/>
                <a:cs typeface="Times New Roman"/>
              </a:rPr>
              <a:t>s</a:t>
            </a:r>
            <a:r>
              <a:rPr lang="pt-BR" sz="2400" spc="160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au</a:t>
            </a:r>
            <a:r>
              <a:rPr lang="pt-BR" sz="2400" spc="4" dirty="0">
                <a:latin typeface="Times New Roman"/>
                <a:cs typeface="Times New Roman"/>
              </a:rPr>
              <a:t>t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28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pa</a:t>
            </a:r>
            <a:r>
              <a:rPr lang="pt-BR" sz="2400" spc="4" dirty="0">
                <a:latin typeface="Times New Roman"/>
                <a:cs typeface="Times New Roman"/>
              </a:rPr>
              <a:t>ss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am</a:t>
            </a:r>
            <a:r>
              <a:rPr lang="pt-BR" sz="2400" spc="136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c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4" dirty="0">
                <a:latin typeface="Times New Roman"/>
                <a:cs typeface="Times New Roman"/>
              </a:rPr>
              <a:t>si</a:t>
            </a:r>
            <a:r>
              <a:rPr lang="pt-BR" sz="2400" dirty="0">
                <a:latin typeface="Times New Roman"/>
                <a:cs typeface="Times New Roman"/>
              </a:rPr>
              <a:t>d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spc="4" dirty="0">
                <a:latin typeface="Times New Roman"/>
                <a:cs typeface="Times New Roman"/>
              </a:rPr>
              <a:t>r</a:t>
            </a:r>
            <a:r>
              <a:rPr lang="pt-BR" sz="2400" dirty="0">
                <a:latin typeface="Times New Roman"/>
                <a:cs typeface="Times New Roman"/>
              </a:rPr>
              <a:t>ar</a:t>
            </a:r>
            <a:r>
              <a:rPr lang="pt-BR" sz="2400" spc="171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 </a:t>
            </a:r>
            <a:r>
              <a:rPr lang="pt-BR" sz="2400" spc="4" dirty="0" smtClean="0">
                <a:latin typeface="Times New Roman"/>
                <a:cs typeface="Times New Roman"/>
              </a:rPr>
              <a:t>i</a:t>
            </a:r>
            <a:r>
              <a:rPr lang="pt-BR" sz="2400" spc="-4" dirty="0" smtClean="0">
                <a:latin typeface="Times New Roman"/>
                <a:cs typeface="Times New Roman"/>
              </a:rPr>
              <a:t>m</a:t>
            </a:r>
            <a:r>
              <a:rPr lang="pt-BR" sz="2400" dirty="0" smtClean="0">
                <a:latin typeface="Times New Roman"/>
                <a:cs typeface="Times New Roman"/>
              </a:rPr>
              <a:t>p</a:t>
            </a:r>
            <a:r>
              <a:rPr lang="pt-BR" sz="2400" spc="-9" dirty="0" smtClean="0">
                <a:latin typeface="Times New Roman"/>
                <a:cs typeface="Times New Roman"/>
              </a:rPr>
              <a:t>o</a:t>
            </a:r>
            <a:r>
              <a:rPr lang="pt-BR" sz="2400" spc="4" dirty="0" smtClean="0">
                <a:latin typeface="Times New Roman"/>
                <a:cs typeface="Times New Roman"/>
              </a:rPr>
              <a:t>rt</a:t>
            </a:r>
            <a:r>
              <a:rPr lang="pt-BR" sz="2400" dirty="0" smtClean="0">
                <a:latin typeface="Times New Roman"/>
                <a:cs typeface="Times New Roman"/>
              </a:rPr>
              <a:t>ânc</a:t>
            </a:r>
            <a:r>
              <a:rPr lang="pt-BR" sz="2400" spc="4" dirty="0" smtClean="0">
                <a:latin typeface="Times New Roman"/>
                <a:cs typeface="Times New Roman"/>
              </a:rPr>
              <a:t>i</a:t>
            </a:r>
            <a:r>
              <a:rPr lang="pt-BR" sz="2400" dirty="0" smtClean="0">
                <a:latin typeface="Times New Roman"/>
                <a:cs typeface="Times New Roman"/>
              </a:rPr>
              <a:t>a</a:t>
            </a:r>
            <a:r>
              <a:rPr lang="pt-BR" sz="2400" spc="167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das</a:t>
            </a:r>
            <a:r>
              <a:rPr lang="pt-BR" sz="2400" spc="50" dirty="0">
                <a:latin typeface="Times New Roman"/>
                <a:cs typeface="Times New Roman"/>
              </a:rPr>
              <a:t> </a:t>
            </a:r>
            <a:r>
              <a:rPr lang="pt-BR" sz="2400" i="1" spc="4" dirty="0">
                <a:latin typeface="Times New Roman"/>
                <a:cs typeface="Times New Roman"/>
              </a:rPr>
              <a:t>i</a:t>
            </a:r>
            <a:r>
              <a:rPr lang="pt-BR" sz="2400" i="1" dirty="0">
                <a:latin typeface="Times New Roman"/>
                <a:cs typeface="Times New Roman"/>
              </a:rPr>
              <a:t>n</a:t>
            </a:r>
            <a:r>
              <a:rPr lang="pt-BR" sz="2400" i="1" spc="4" dirty="0">
                <a:latin typeface="Times New Roman"/>
                <a:cs typeface="Times New Roman"/>
              </a:rPr>
              <a:t>stit</a:t>
            </a:r>
            <a:r>
              <a:rPr lang="pt-BR" sz="2400" i="1" dirty="0">
                <a:latin typeface="Times New Roman"/>
                <a:cs typeface="Times New Roman"/>
              </a:rPr>
              <a:t>u</a:t>
            </a:r>
            <a:r>
              <a:rPr lang="pt-BR" sz="2400" i="1" spc="4" dirty="0">
                <a:latin typeface="Times New Roman"/>
                <a:cs typeface="Times New Roman"/>
              </a:rPr>
              <a:t>i</a:t>
            </a:r>
            <a:r>
              <a:rPr lang="pt-BR" sz="2400" i="1" dirty="0">
                <a:latin typeface="Times New Roman"/>
                <a:cs typeface="Times New Roman"/>
              </a:rPr>
              <a:t>ções</a:t>
            </a:r>
            <a:r>
              <a:rPr lang="pt-BR" sz="2400" i="1" spc="134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29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das</a:t>
            </a:r>
            <a:r>
              <a:rPr lang="pt-BR" sz="2400" spc="50" dirty="0">
                <a:latin typeface="Times New Roman"/>
                <a:cs typeface="Times New Roman"/>
              </a:rPr>
              <a:t> </a:t>
            </a:r>
            <a:r>
              <a:rPr lang="pt-BR" sz="2400" i="1" dirty="0">
                <a:latin typeface="Times New Roman"/>
                <a:cs typeface="Times New Roman"/>
              </a:rPr>
              <a:t>o</a:t>
            </a:r>
            <a:r>
              <a:rPr lang="pt-BR" sz="2400" i="1" spc="4" dirty="0">
                <a:latin typeface="Times New Roman"/>
                <a:cs typeface="Times New Roman"/>
              </a:rPr>
              <a:t>r</a:t>
            </a:r>
            <a:r>
              <a:rPr lang="pt-BR" sz="2400" i="1" dirty="0">
                <a:latin typeface="Times New Roman"/>
                <a:cs typeface="Times New Roman"/>
              </a:rPr>
              <a:t>gan</a:t>
            </a:r>
            <a:r>
              <a:rPr lang="pt-BR" sz="2400" i="1" spc="4" dirty="0">
                <a:latin typeface="Times New Roman"/>
                <a:cs typeface="Times New Roman"/>
              </a:rPr>
              <a:t>iz</a:t>
            </a:r>
            <a:r>
              <a:rPr lang="pt-BR" sz="2400" i="1" dirty="0">
                <a:latin typeface="Times New Roman"/>
                <a:cs typeface="Times New Roman"/>
              </a:rPr>
              <a:t>ações</a:t>
            </a:r>
            <a:r>
              <a:rPr lang="pt-BR" sz="2400" i="1" spc="186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no </a:t>
            </a:r>
            <a:r>
              <a:rPr lang="pt-BR" sz="2400" dirty="0" smtClean="0">
                <a:latin typeface="Times New Roman"/>
                <a:cs typeface="Times New Roman"/>
              </a:rPr>
              <a:t>d</a:t>
            </a:r>
            <a:r>
              <a:rPr lang="pt-BR" sz="2400" spc="-9" dirty="0" smtClean="0">
                <a:latin typeface="Times New Roman"/>
                <a:cs typeface="Times New Roman"/>
              </a:rPr>
              <a:t>e</a:t>
            </a:r>
            <a:r>
              <a:rPr lang="pt-BR" sz="2400" spc="4" dirty="0" smtClean="0">
                <a:latin typeface="Times New Roman"/>
                <a:cs typeface="Times New Roman"/>
              </a:rPr>
              <a:t>s</a:t>
            </a:r>
            <a:r>
              <a:rPr lang="pt-BR" sz="2400" spc="-9" dirty="0" smtClean="0">
                <a:latin typeface="Times New Roman"/>
                <a:cs typeface="Times New Roman"/>
              </a:rPr>
              <a:t>e</a:t>
            </a:r>
            <a:r>
              <a:rPr lang="pt-BR" sz="2400" dirty="0" smtClean="0">
                <a:latin typeface="Times New Roman"/>
                <a:cs typeface="Times New Roman"/>
              </a:rPr>
              <a:t>n</a:t>
            </a:r>
            <a:r>
              <a:rPr lang="pt-BR" sz="2400" spc="-9" dirty="0" smtClean="0">
                <a:latin typeface="Times New Roman"/>
                <a:cs typeface="Times New Roman"/>
              </a:rPr>
              <a:t>vo</a:t>
            </a:r>
            <a:r>
              <a:rPr lang="pt-BR" sz="2400" spc="4" dirty="0" smtClean="0">
                <a:latin typeface="Times New Roman"/>
                <a:cs typeface="Times New Roman"/>
              </a:rPr>
              <a:t>l</a:t>
            </a:r>
            <a:r>
              <a:rPr lang="pt-BR" sz="2400" spc="-9" dirty="0" smtClean="0">
                <a:latin typeface="Times New Roman"/>
                <a:cs typeface="Times New Roman"/>
              </a:rPr>
              <a:t>v</a:t>
            </a:r>
            <a:r>
              <a:rPr lang="pt-BR" sz="2400" spc="4" dirty="0" smtClean="0">
                <a:latin typeface="Times New Roman"/>
                <a:cs typeface="Times New Roman"/>
              </a:rPr>
              <a:t>im</a:t>
            </a:r>
            <a:r>
              <a:rPr lang="pt-BR" sz="2400" spc="-9" dirty="0" smtClean="0">
                <a:latin typeface="Times New Roman"/>
                <a:cs typeface="Times New Roman"/>
              </a:rPr>
              <a:t>e</a:t>
            </a:r>
            <a:r>
              <a:rPr lang="pt-BR" sz="2400" dirty="0" smtClean="0">
                <a:latin typeface="Times New Roman"/>
                <a:cs typeface="Times New Roman"/>
              </a:rPr>
              <a:t>n</a:t>
            </a:r>
            <a:r>
              <a:rPr lang="pt-BR" sz="2400" spc="14" dirty="0" smtClean="0">
                <a:latin typeface="Times New Roman"/>
                <a:cs typeface="Times New Roman"/>
              </a:rPr>
              <a:t>t</a:t>
            </a:r>
            <a:r>
              <a:rPr lang="pt-BR" sz="2400" dirty="0" smtClean="0">
                <a:latin typeface="Times New Roman"/>
                <a:cs typeface="Times New Roman"/>
              </a:rPr>
              <a:t>o </a:t>
            </a:r>
            <a:r>
              <a:rPr lang="pt-BR" sz="2400" spc="59" dirty="0" smtClean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c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nô</a:t>
            </a:r>
            <a:r>
              <a:rPr lang="pt-BR" sz="2400" spc="-4" dirty="0">
                <a:latin typeface="Times New Roman"/>
                <a:cs typeface="Times New Roman"/>
              </a:rPr>
              <a:t>m</a:t>
            </a:r>
            <a:r>
              <a:rPr lang="pt-BR" sz="2400" spc="4" dirty="0">
                <a:latin typeface="Times New Roman"/>
                <a:cs typeface="Times New Roman"/>
              </a:rPr>
              <a:t>i</a:t>
            </a:r>
            <a:r>
              <a:rPr lang="pt-BR" sz="2400" dirty="0">
                <a:latin typeface="Times New Roman"/>
                <a:cs typeface="Times New Roman"/>
              </a:rPr>
              <a:t>co</a:t>
            </a:r>
          </a:p>
          <a:p>
            <a:pPr marL="216965" marR="180719" algn="ctr">
              <a:lnSpc>
                <a:spcPct val="150000"/>
              </a:lnSpc>
              <a:spcBef>
                <a:spcPts val="471"/>
              </a:spcBef>
            </a:pPr>
            <a:r>
              <a:rPr lang="pt-BR" sz="2400" dirty="0">
                <a:latin typeface="Symbol"/>
                <a:cs typeface="Symbol"/>
              </a:rPr>
              <a:t></a:t>
            </a:r>
            <a:r>
              <a:rPr lang="pt-BR" sz="2400" spc="38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não</a:t>
            </a:r>
            <a:r>
              <a:rPr lang="pt-BR" sz="2400" spc="54" dirty="0" smtClean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são</a:t>
            </a:r>
            <a:r>
              <a:rPr lang="pt-BR" sz="2400" spc="60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n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u</a:t>
            </a:r>
            <a:r>
              <a:rPr lang="pt-BR" sz="2400" spc="4" dirty="0">
                <a:latin typeface="Times New Roman"/>
                <a:cs typeface="Times New Roman"/>
              </a:rPr>
              <a:t>tr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129" dirty="0">
                <a:latin typeface="Times New Roman"/>
                <a:cs typeface="Times New Roman"/>
              </a:rPr>
              <a:t> </a:t>
            </a:r>
            <a:r>
              <a:rPr lang="pt-BR" sz="2400" spc="-9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m</a:t>
            </a:r>
            <a:r>
              <a:rPr lang="pt-BR" sz="2400" spc="61" dirty="0">
                <a:latin typeface="Times New Roman"/>
                <a:cs typeface="Times New Roman"/>
              </a:rPr>
              <a:t> </a:t>
            </a:r>
            <a:r>
              <a:rPr lang="pt-BR" sz="2400" spc="4" dirty="0" smtClean="0">
                <a:latin typeface="Times New Roman"/>
                <a:cs typeface="Times New Roman"/>
              </a:rPr>
              <a:t>relação</a:t>
            </a:r>
            <a:r>
              <a:rPr lang="pt-BR" sz="2400" spc="102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a</a:t>
            </a:r>
            <a:r>
              <a:rPr lang="pt-BR" sz="2400" spc="29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alocação</a:t>
            </a:r>
            <a:r>
              <a:rPr lang="pt-BR" sz="2400" spc="123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</a:t>
            </a:r>
            <a:r>
              <a:rPr lang="pt-BR" sz="2400" spc="-9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spc="77" dirty="0">
                <a:latin typeface="Times New Roman"/>
                <a:cs typeface="Times New Roman"/>
              </a:rPr>
              <a:t> </a:t>
            </a:r>
            <a:r>
              <a:rPr lang="pt-BR" sz="2400" spc="5" dirty="0">
                <a:latin typeface="Times New Roman"/>
                <a:cs typeface="Times New Roman"/>
              </a:rPr>
              <a:t>r</a:t>
            </a:r>
            <a:r>
              <a:rPr lang="pt-BR" sz="2400" spc="-10" dirty="0">
                <a:latin typeface="Times New Roman"/>
                <a:cs typeface="Times New Roman"/>
              </a:rPr>
              <a:t>e</a:t>
            </a:r>
            <a:r>
              <a:rPr lang="pt-BR" sz="2400" dirty="0">
                <a:latin typeface="Times New Roman"/>
                <a:cs typeface="Times New Roman"/>
              </a:rPr>
              <a:t>cu</a:t>
            </a:r>
            <a:r>
              <a:rPr lang="pt-BR" sz="2400" spc="5" dirty="0">
                <a:latin typeface="Times New Roman"/>
                <a:cs typeface="Times New Roman"/>
              </a:rPr>
              <a:t>rs</a:t>
            </a:r>
            <a:r>
              <a:rPr lang="pt-BR" sz="2400" spc="-10" dirty="0">
                <a:latin typeface="Times New Roman"/>
                <a:cs typeface="Times New Roman"/>
              </a:rPr>
              <a:t>o</a:t>
            </a:r>
            <a:r>
              <a:rPr lang="pt-BR" sz="2400" dirty="0">
                <a:latin typeface="Times New Roman"/>
                <a:cs typeface="Times New Roman"/>
              </a:rPr>
              <a:t>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8" name="Retângulo 37"/>
          <p:cNvSpPr/>
          <p:nvPr/>
        </p:nvSpPr>
        <p:spPr>
          <a:xfrm>
            <a:off x="457200" y="4687464"/>
            <a:ext cx="4572000" cy="1867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954" algn="ctr">
              <a:lnSpc>
                <a:spcPct val="95825"/>
              </a:lnSpc>
              <a:spcBef>
                <a:spcPts val="185"/>
              </a:spcBef>
            </a:pPr>
            <a:r>
              <a:rPr lang="pt-BR" b="1" smtClean="0">
                <a:latin typeface="Times New Roman"/>
                <a:cs typeface="Times New Roman"/>
              </a:rPr>
              <a:t>INSTITUIÇÕES:</a:t>
            </a:r>
          </a:p>
          <a:p>
            <a:pPr marL="28954">
              <a:lnSpc>
                <a:spcPct val="95825"/>
              </a:lnSpc>
              <a:spcBef>
                <a:spcPts val="185"/>
              </a:spcBef>
            </a:pPr>
            <a:r>
              <a:rPr lang="pt-BR" smtClean="0">
                <a:latin typeface="Times New Roman"/>
                <a:cs typeface="Times New Roman"/>
              </a:rPr>
              <a:t>- S</a:t>
            </a:r>
            <a:r>
              <a:rPr lang="pt-BR" spc="4" smtClean="0">
                <a:latin typeface="Times New Roman"/>
                <a:cs typeface="Times New Roman"/>
              </a:rPr>
              <a:t>ist</a:t>
            </a:r>
            <a:r>
              <a:rPr lang="pt-BR" spc="-9" smtClean="0">
                <a:latin typeface="Times New Roman"/>
                <a:cs typeface="Times New Roman"/>
              </a:rPr>
              <a:t>e</a:t>
            </a:r>
            <a:r>
              <a:rPr lang="pt-BR" spc="-4" smtClean="0">
                <a:latin typeface="Times New Roman"/>
                <a:cs typeface="Times New Roman"/>
              </a:rPr>
              <a:t>m</a:t>
            </a:r>
            <a:r>
              <a:rPr lang="pt-BR" smtClean="0">
                <a:latin typeface="Times New Roman"/>
                <a:cs typeface="Times New Roman"/>
              </a:rPr>
              <a:t>a</a:t>
            </a:r>
            <a:r>
              <a:rPr lang="pt-BR" spc="123" smtClean="0">
                <a:latin typeface="Times New Roman"/>
                <a:cs typeface="Times New Roman"/>
              </a:rPr>
              <a:t> </a:t>
            </a:r>
            <a:r>
              <a:rPr lang="pt-BR" spc="-4" smtClean="0">
                <a:latin typeface="Times New Roman"/>
                <a:cs typeface="Times New Roman"/>
              </a:rPr>
              <a:t>L</a:t>
            </a:r>
            <a:r>
              <a:rPr lang="pt-BR" spc="-9" smtClean="0">
                <a:latin typeface="Times New Roman"/>
                <a:cs typeface="Times New Roman"/>
              </a:rPr>
              <a:t>eg</a:t>
            </a:r>
            <a:r>
              <a:rPr lang="pt-BR" smtClean="0">
                <a:latin typeface="Times New Roman"/>
                <a:cs typeface="Times New Roman"/>
              </a:rPr>
              <a:t>al</a:t>
            </a:r>
          </a:p>
          <a:p>
            <a:pPr marL="28954">
              <a:lnSpc>
                <a:spcPct val="95825"/>
              </a:lnSpc>
              <a:spcBef>
                <a:spcPts val="305"/>
              </a:spcBef>
            </a:pPr>
            <a:r>
              <a:rPr lang="pt-BR" spc="4" smtClean="0">
                <a:latin typeface="Times New Roman"/>
                <a:cs typeface="Times New Roman"/>
              </a:rPr>
              <a:t>-</a:t>
            </a:r>
            <a:r>
              <a:rPr lang="pt-BR" smtClean="0">
                <a:latin typeface="Times New Roman"/>
                <a:cs typeface="Times New Roman"/>
              </a:rPr>
              <a:t>S</a:t>
            </a:r>
            <a:r>
              <a:rPr lang="pt-BR" spc="4" smtClean="0">
                <a:latin typeface="Times New Roman"/>
                <a:cs typeface="Times New Roman"/>
              </a:rPr>
              <a:t>ist</a:t>
            </a:r>
            <a:r>
              <a:rPr lang="pt-BR" spc="-9" smtClean="0">
                <a:latin typeface="Times New Roman"/>
                <a:cs typeface="Times New Roman"/>
              </a:rPr>
              <a:t>e</a:t>
            </a:r>
            <a:r>
              <a:rPr lang="pt-BR" spc="-4" smtClean="0">
                <a:latin typeface="Times New Roman"/>
                <a:cs typeface="Times New Roman"/>
              </a:rPr>
              <a:t>m</a:t>
            </a:r>
            <a:r>
              <a:rPr lang="pt-BR" smtClean="0">
                <a:latin typeface="Times New Roman"/>
                <a:cs typeface="Times New Roman"/>
              </a:rPr>
              <a:t>a</a:t>
            </a:r>
            <a:r>
              <a:rPr lang="pt-BR" spc="123" smtClean="0">
                <a:latin typeface="Times New Roman"/>
                <a:cs typeface="Times New Roman"/>
              </a:rPr>
              <a:t> </a:t>
            </a:r>
            <a:r>
              <a:rPr lang="pt-BR" smtClean="0">
                <a:latin typeface="Times New Roman"/>
                <a:cs typeface="Times New Roman"/>
              </a:rPr>
              <a:t>d</a:t>
            </a:r>
            <a:r>
              <a:rPr lang="pt-BR" spc="-9" smtClean="0">
                <a:latin typeface="Times New Roman"/>
                <a:cs typeface="Times New Roman"/>
              </a:rPr>
              <a:t>efe</a:t>
            </a:r>
            <a:r>
              <a:rPr lang="pt-BR" spc="4" smtClean="0">
                <a:latin typeface="Times New Roman"/>
                <a:cs typeface="Times New Roman"/>
              </a:rPr>
              <a:t>s</a:t>
            </a:r>
            <a:r>
              <a:rPr lang="pt-BR" smtClean="0">
                <a:latin typeface="Times New Roman"/>
                <a:cs typeface="Times New Roman"/>
              </a:rPr>
              <a:t>a</a:t>
            </a:r>
            <a:r>
              <a:rPr lang="pt-BR" spc="126" smtClean="0">
                <a:latin typeface="Times New Roman"/>
                <a:cs typeface="Times New Roman"/>
              </a:rPr>
              <a:t> </a:t>
            </a:r>
            <a:r>
              <a:rPr lang="pt-BR" smtClean="0">
                <a:latin typeface="Times New Roman"/>
                <a:cs typeface="Times New Roman"/>
              </a:rPr>
              <a:t>da </a:t>
            </a:r>
            <a:r>
              <a:rPr lang="pt-BR" spc="-5" smtClean="0">
                <a:latin typeface="Times New Roman"/>
                <a:cs typeface="Times New Roman"/>
              </a:rPr>
              <a:t>C</a:t>
            </a:r>
            <a:r>
              <a:rPr lang="pt-BR" spc="-10" smtClean="0">
                <a:latin typeface="Times New Roman"/>
                <a:cs typeface="Times New Roman"/>
              </a:rPr>
              <a:t>o</a:t>
            </a:r>
            <a:r>
              <a:rPr lang="pt-BR" smtClean="0">
                <a:latin typeface="Times New Roman"/>
                <a:cs typeface="Times New Roman"/>
              </a:rPr>
              <a:t>nc</a:t>
            </a:r>
            <a:r>
              <a:rPr lang="pt-BR" spc="-10" smtClean="0">
                <a:latin typeface="Times New Roman"/>
                <a:cs typeface="Times New Roman"/>
              </a:rPr>
              <a:t>o</a:t>
            </a:r>
            <a:r>
              <a:rPr lang="pt-BR" spc="5" smtClean="0">
                <a:latin typeface="Times New Roman"/>
                <a:cs typeface="Times New Roman"/>
              </a:rPr>
              <a:t>rr</a:t>
            </a:r>
            <a:r>
              <a:rPr lang="pt-BR" smtClean="0">
                <a:latin typeface="Times New Roman"/>
                <a:cs typeface="Times New Roman"/>
              </a:rPr>
              <a:t>ênc</a:t>
            </a:r>
            <a:r>
              <a:rPr lang="pt-BR" spc="5" smtClean="0">
                <a:latin typeface="Times New Roman"/>
                <a:cs typeface="Times New Roman"/>
              </a:rPr>
              <a:t>i</a:t>
            </a:r>
            <a:r>
              <a:rPr lang="pt-BR" smtClean="0">
                <a:latin typeface="Times New Roman"/>
                <a:cs typeface="Times New Roman"/>
              </a:rPr>
              <a:t>a</a:t>
            </a:r>
          </a:p>
          <a:p>
            <a:pPr marL="28954">
              <a:lnSpc>
                <a:spcPct val="95825"/>
              </a:lnSpc>
              <a:spcBef>
                <a:spcPts val="305"/>
              </a:spcBef>
            </a:pPr>
            <a:r>
              <a:rPr lang="pt-BR" spc="4" smtClean="0">
                <a:latin typeface="Times New Roman"/>
                <a:cs typeface="Times New Roman"/>
              </a:rPr>
              <a:t>-</a:t>
            </a:r>
            <a:r>
              <a:rPr lang="pt-BR" spc="-4" smtClean="0">
                <a:latin typeface="Times New Roman"/>
                <a:cs typeface="Times New Roman"/>
              </a:rPr>
              <a:t>Códigos</a:t>
            </a:r>
            <a:r>
              <a:rPr lang="pt-BR" spc="154" smtClean="0">
                <a:latin typeface="Times New Roman"/>
                <a:cs typeface="Times New Roman"/>
              </a:rPr>
              <a:t> </a:t>
            </a:r>
            <a:r>
              <a:rPr lang="pt-BR" smtClean="0">
                <a:latin typeface="Times New Roman"/>
                <a:cs typeface="Times New Roman"/>
              </a:rPr>
              <a:t>de</a:t>
            </a:r>
            <a:r>
              <a:rPr lang="pt-BR" spc="37" smtClean="0">
                <a:latin typeface="Times New Roman"/>
                <a:cs typeface="Times New Roman"/>
              </a:rPr>
              <a:t> </a:t>
            </a:r>
            <a:r>
              <a:rPr lang="pt-BR" smtClean="0">
                <a:latin typeface="Times New Roman"/>
                <a:cs typeface="Times New Roman"/>
              </a:rPr>
              <a:t>é</a:t>
            </a:r>
            <a:r>
              <a:rPr lang="pt-BR" spc="4" smtClean="0">
                <a:latin typeface="Times New Roman"/>
                <a:cs typeface="Times New Roman"/>
              </a:rPr>
              <a:t>ti</a:t>
            </a:r>
            <a:r>
              <a:rPr lang="pt-BR" smtClean="0">
                <a:latin typeface="Times New Roman"/>
                <a:cs typeface="Times New Roman"/>
              </a:rPr>
              <a:t>ca</a:t>
            </a:r>
          </a:p>
          <a:p>
            <a:pPr marL="28954">
              <a:lnSpc>
                <a:spcPct val="95825"/>
              </a:lnSpc>
              <a:spcBef>
                <a:spcPts val="305"/>
              </a:spcBef>
            </a:pPr>
            <a:r>
              <a:rPr lang="pt-BR" spc="4" smtClean="0">
                <a:latin typeface="Times New Roman"/>
                <a:cs typeface="Times New Roman"/>
              </a:rPr>
              <a:t>-</a:t>
            </a:r>
            <a:r>
              <a:rPr lang="pt-BR" spc="-4" smtClean="0">
                <a:latin typeface="Times New Roman"/>
                <a:cs typeface="Times New Roman"/>
              </a:rPr>
              <a:t>Legislação</a:t>
            </a:r>
            <a:r>
              <a:rPr lang="pt-BR" spc="173" smtClean="0">
                <a:latin typeface="Times New Roman"/>
                <a:cs typeface="Times New Roman"/>
              </a:rPr>
              <a:t> </a:t>
            </a:r>
            <a:r>
              <a:rPr lang="pt-BR" spc="4" smtClean="0">
                <a:latin typeface="Times New Roman"/>
                <a:cs typeface="Times New Roman"/>
              </a:rPr>
              <a:t>tr</a:t>
            </a:r>
            <a:r>
              <a:rPr lang="pt-BR" smtClean="0">
                <a:latin typeface="Times New Roman"/>
                <a:cs typeface="Times New Roman"/>
              </a:rPr>
              <a:t>aba</a:t>
            </a:r>
            <a:r>
              <a:rPr lang="pt-BR" spc="4" smtClean="0">
                <a:latin typeface="Times New Roman"/>
                <a:cs typeface="Times New Roman"/>
              </a:rPr>
              <a:t>l</a:t>
            </a:r>
            <a:r>
              <a:rPr lang="pt-BR" smtClean="0">
                <a:latin typeface="Times New Roman"/>
                <a:cs typeface="Times New Roman"/>
              </a:rPr>
              <a:t>h</a:t>
            </a:r>
            <a:r>
              <a:rPr lang="pt-BR" spc="4" smtClean="0">
                <a:latin typeface="Times New Roman"/>
                <a:cs typeface="Times New Roman"/>
              </a:rPr>
              <a:t>ist</a:t>
            </a:r>
            <a:r>
              <a:rPr lang="pt-BR" smtClean="0">
                <a:latin typeface="Times New Roman"/>
                <a:cs typeface="Times New Roman"/>
              </a:rPr>
              <a:t>a</a:t>
            </a:r>
          </a:p>
          <a:p>
            <a:pPr marL="28954">
              <a:lnSpc>
                <a:spcPct val="95825"/>
              </a:lnSpc>
              <a:spcBef>
                <a:spcPts val="305"/>
              </a:spcBef>
            </a:pPr>
            <a:r>
              <a:rPr lang="pt-BR" spc="4" smtClean="0">
                <a:latin typeface="Times New Roman"/>
                <a:cs typeface="Times New Roman"/>
              </a:rPr>
              <a:t>-</a:t>
            </a:r>
            <a:r>
              <a:rPr lang="pt-BR" spc="-4" smtClean="0">
                <a:latin typeface="Times New Roman"/>
                <a:cs typeface="Times New Roman"/>
              </a:rPr>
              <a:t>D</a:t>
            </a:r>
            <a:r>
              <a:rPr lang="pt-BR" spc="4" smtClean="0">
                <a:latin typeface="Times New Roman"/>
                <a:cs typeface="Times New Roman"/>
              </a:rPr>
              <a:t>ir</a:t>
            </a:r>
            <a:r>
              <a:rPr lang="pt-BR" spc="-9" smtClean="0">
                <a:latin typeface="Times New Roman"/>
                <a:cs typeface="Times New Roman"/>
              </a:rPr>
              <a:t>e</a:t>
            </a:r>
            <a:r>
              <a:rPr lang="pt-BR" spc="4" smtClean="0">
                <a:latin typeface="Times New Roman"/>
                <a:cs typeface="Times New Roman"/>
              </a:rPr>
              <a:t>it</a:t>
            </a:r>
            <a:r>
              <a:rPr lang="pt-BR" spc="-9" smtClean="0">
                <a:latin typeface="Times New Roman"/>
                <a:cs typeface="Times New Roman"/>
              </a:rPr>
              <a:t>o</a:t>
            </a:r>
            <a:r>
              <a:rPr lang="pt-BR" smtClean="0">
                <a:latin typeface="Times New Roman"/>
                <a:cs typeface="Times New Roman"/>
              </a:rPr>
              <a:t>s</a:t>
            </a:r>
            <a:r>
              <a:rPr lang="pt-BR" spc="140" smtClean="0">
                <a:latin typeface="Times New Roman"/>
                <a:cs typeface="Times New Roman"/>
              </a:rPr>
              <a:t> </a:t>
            </a:r>
            <a:r>
              <a:rPr lang="pt-BR" smtClean="0">
                <a:latin typeface="Times New Roman"/>
                <a:cs typeface="Times New Roman"/>
              </a:rPr>
              <a:t>de</a:t>
            </a:r>
            <a:r>
              <a:rPr lang="pt-BR" spc="37" smtClean="0">
                <a:latin typeface="Times New Roman"/>
                <a:cs typeface="Times New Roman"/>
              </a:rPr>
              <a:t> </a:t>
            </a:r>
            <a:r>
              <a:rPr lang="pt-BR" smtClean="0">
                <a:latin typeface="Times New Roman"/>
                <a:cs typeface="Times New Roman"/>
              </a:rPr>
              <a:t>p</a:t>
            </a:r>
            <a:r>
              <a:rPr lang="pt-BR" spc="5" smtClean="0">
                <a:latin typeface="Times New Roman"/>
                <a:cs typeface="Times New Roman"/>
              </a:rPr>
              <a:t>r</a:t>
            </a:r>
            <a:r>
              <a:rPr lang="pt-BR" spc="-10" smtClean="0">
                <a:latin typeface="Times New Roman"/>
                <a:cs typeface="Times New Roman"/>
              </a:rPr>
              <a:t>o</a:t>
            </a:r>
            <a:r>
              <a:rPr lang="pt-BR" smtClean="0">
                <a:latin typeface="Times New Roman"/>
                <a:cs typeface="Times New Roman"/>
              </a:rPr>
              <a:t>p</a:t>
            </a:r>
            <a:r>
              <a:rPr lang="pt-BR" spc="5" smtClean="0">
                <a:latin typeface="Times New Roman"/>
                <a:cs typeface="Times New Roman"/>
              </a:rPr>
              <a:t>ri</a:t>
            </a:r>
            <a:r>
              <a:rPr lang="pt-BR" spc="-10" smtClean="0">
                <a:latin typeface="Times New Roman"/>
                <a:cs typeface="Times New Roman"/>
              </a:rPr>
              <a:t>e</a:t>
            </a:r>
            <a:r>
              <a:rPr lang="pt-BR" smtClean="0">
                <a:latin typeface="Times New Roman"/>
                <a:cs typeface="Times New Roman"/>
              </a:rPr>
              <a:t>dade</a:t>
            </a:r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973500" y="4721719"/>
            <a:ext cx="4572000" cy="18544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953" algn="ctr">
              <a:lnSpc>
                <a:spcPct val="95825"/>
              </a:lnSpc>
              <a:spcBef>
                <a:spcPts val="185"/>
              </a:spcBef>
            </a:pPr>
            <a:r>
              <a:rPr lang="pt-BR" b="1" spc="4" dirty="0" smtClean="0">
                <a:latin typeface="Times New Roman"/>
                <a:cs typeface="Times New Roman"/>
              </a:rPr>
              <a:t>ORGANIZAÇÕES</a:t>
            </a:r>
          </a:p>
          <a:p>
            <a:pPr marL="28953">
              <a:lnSpc>
                <a:spcPct val="95825"/>
              </a:lnSpc>
              <a:spcBef>
                <a:spcPts val="185"/>
              </a:spcBef>
            </a:pPr>
            <a:endParaRPr lang="pt-BR" spc="4" dirty="0" smtClean="0">
              <a:latin typeface="Times New Roman"/>
              <a:cs typeface="Times New Roman"/>
            </a:endParaRPr>
          </a:p>
          <a:p>
            <a:pPr marL="28953">
              <a:lnSpc>
                <a:spcPct val="95825"/>
              </a:lnSpc>
              <a:spcBef>
                <a:spcPts val="185"/>
              </a:spcBef>
            </a:pPr>
            <a:r>
              <a:rPr lang="pt-BR" spc="4" dirty="0" smtClean="0">
                <a:latin typeface="Times New Roman"/>
                <a:cs typeface="Times New Roman"/>
              </a:rPr>
              <a:t>-</a:t>
            </a:r>
            <a:r>
              <a:rPr lang="pt-BR" dirty="0">
                <a:latin typeface="Times New Roman"/>
                <a:cs typeface="Times New Roman"/>
              </a:rPr>
              <a:t>S</a:t>
            </a:r>
            <a:r>
              <a:rPr lang="pt-BR" spc="4" dirty="0">
                <a:latin typeface="Times New Roman"/>
                <a:cs typeface="Times New Roman"/>
              </a:rPr>
              <a:t>i</a:t>
            </a:r>
            <a:r>
              <a:rPr lang="pt-BR" dirty="0">
                <a:latin typeface="Times New Roman"/>
                <a:cs typeface="Times New Roman"/>
              </a:rPr>
              <a:t>nd</a:t>
            </a:r>
            <a:r>
              <a:rPr lang="pt-BR" spc="4" dirty="0">
                <a:latin typeface="Times New Roman"/>
                <a:cs typeface="Times New Roman"/>
              </a:rPr>
              <a:t>i</a:t>
            </a:r>
            <a:r>
              <a:rPr lang="pt-BR" dirty="0">
                <a:latin typeface="Times New Roman"/>
                <a:cs typeface="Times New Roman"/>
              </a:rPr>
              <a:t>ca</a:t>
            </a:r>
            <a:r>
              <a:rPr lang="pt-BR" spc="4" dirty="0">
                <a:latin typeface="Times New Roman"/>
                <a:cs typeface="Times New Roman"/>
              </a:rPr>
              <a:t>t</a:t>
            </a:r>
            <a:r>
              <a:rPr lang="pt-BR" spc="-9" dirty="0">
                <a:latin typeface="Times New Roman"/>
                <a:cs typeface="Times New Roman"/>
              </a:rPr>
              <a:t>o</a:t>
            </a:r>
            <a:r>
              <a:rPr lang="pt-BR" dirty="0">
                <a:latin typeface="Times New Roman"/>
                <a:cs typeface="Times New Roman"/>
              </a:rPr>
              <a:t>s</a:t>
            </a:r>
          </a:p>
          <a:p>
            <a:pPr marL="28953">
              <a:lnSpc>
                <a:spcPct val="95825"/>
              </a:lnSpc>
              <a:spcBef>
                <a:spcPts val="305"/>
              </a:spcBef>
            </a:pPr>
            <a:r>
              <a:rPr lang="pt-BR" spc="4" dirty="0" smtClean="0">
                <a:latin typeface="Times New Roman"/>
                <a:cs typeface="Times New Roman"/>
              </a:rPr>
              <a:t>-Instituições</a:t>
            </a:r>
            <a:r>
              <a:rPr lang="pt-BR" spc="147" dirty="0" smtClean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de</a:t>
            </a:r>
            <a:r>
              <a:rPr lang="pt-BR" spc="46" dirty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p</a:t>
            </a:r>
            <a:r>
              <a:rPr lang="pt-BR" spc="-10" dirty="0">
                <a:latin typeface="Times New Roman"/>
                <a:cs typeface="Times New Roman"/>
              </a:rPr>
              <a:t>e</a:t>
            </a:r>
            <a:r>
              <a:rPr lang="pt-BR" spc="5" dirty="0">
                <a:latin typeface="Times New Roman"/>
                <a:cs typeface="Times New Roman"/>
              </a:rPr>
              <a:t>s</a:t>
            </a:r>
            <a:r>
              <a:rPr lang="pt-BR" dirty="0">
                <a:latin typeface="Times New Roman"/>
                <a:cs typeface="Times New Roman"/>
              </a:rPr>
              <a:t>qu</a:t>
            </a:r>
            <a:r>
              <a:rPr lang="pt-BR" spc="5" dirty="0">
                <a:latin typeface="Times New Roman"/>
                <a:cs typeface="Times New Roman"/>
              </a:rPr>
              <a:t>is</a:t>
            </a:r>
            <a:r>
              <a:rPr lang="pt-BR" dirty="0">
                <a:latin typeface="Times New Roman"/>
                <a:cs typeface="Times New Roman"/>
              </a:rPr>
              <a:t>a</a:t>
            </a:r>
          </a:p>
          <a:p>
            <a:pPr marL="28953">
              <a:lnSpc>
                <a:spcPct val="95825"/>
              </a:lnSpc>
              <a:spcBef>
                <a:spcPts val="305"/>
              </a:spcBef>
            </a:pPr>
            <a:r>
              <a:rPr lang="pt-BR" spc="4" dirty="0" smtClean="0">
                <a:latin typeface="Times New Roman"/>
                <a:cs typeface="Times New Roman"/>
              </a:rPr>
              <a:t>-</a:t>
            </a:r>
            <a:r>
              <a:rPr lang="pt-BR" spc="-4" dirty="0" smtClean="0">
                <a:latin typeface="Times New Roman"/>
                <a:cs typeface="Times New Roman"/>
              </a:rPr>
              <a:t>Associações</a:t>
            </a:r>
            <a:r>
              <a:rPr lang="pt-BR" spc="199" dirty="0" smtClean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de</a:t>
            </a:r>
            <a:r>
              <a:rPr lang="pt-BR" spc="46" dirty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c</a:t>
            </a:r>
            <a:r>
              <a:rPr lang="pt-BR" spc="4" dirty="0">
                <a:latin typeface="Times New Roman"/>
                <a:cs typeface="Times New Roman"/>
              </a:rPr>
              <a:t>l</a:t>
            </a:r>
            <a:r>
              <a:rPr lang="pt-BR" dirty="0">
                <a:latin typeface="Times New Roman"/>
                <a:cs typeface="Times New Roman"/>
              </a:rPr>
              <a:t>a</a:t>
            </a:r>
            <a:r>
              <a:rPr lang="pt-BR" spc="4" dirty="0">
                <a:latin typeface="Times New Roman"/>
                <a:cs typeface="Times New Roman"/>
              </a:rPr>
              <a:t>ss</a:t>
            </a:r>
            <a:r>
              <a:rPr lang="pt-BR" dirty="0">
                <a:latin typeface="Times New Roman"/>
                <a:cs typeface="Times New Roman"/>
              </a:rPr>
              <a:t>e</a:t>
            </a:r>
          </a:p>
          <a:p>
            <a:pPr marL="28953">
              <a:lnSpc>
                <a:spcPct val="95825"/>
              </a:lnSpc>
              <a:spcBef>
                <a:spcPts val="305"/>
              </a:spcBef>
            </a:pPr>
            <a:r>
              <a:rPr lang="pt-BR" spc="5" dirty="0" smtClean="0">
                <a:latin typeface="Times New Roman"/>
                <a:cs typeface="Times New Roman"/>
              </a:rPr>
              <a:t>-</a:t>
            </a:r>
            <a:r>
              <a:rPr lang="pt-BR" spc="-10" dirty="0" smtClean="0">
                <a:latin typeface="Times New Roman"/>
                <a:cs typeface="Times New Roman"/>
              </a:rPr>
              <a:t>etc.</a:t>
            </a:r>
            <a:endParaRPr lang="pt-B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831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8" name="Diagrama 7"/>
          <p:cNvGraphicFramePr/>
          <p:nvPr/>
        </p:nvGraphicFramePr>
        <p:xfrm>
          <a:off x="179512" y="116632"/>
          <a:ext cx="81369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9512" y="6436152"/>
            <a:ext cx="32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Aula da Prof. Silvia Miranda (LES)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8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467544" y="4077072"/>
            <a:ext cx="77768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As relações entre ambiente competitivo, estratégias e estruturas de governança e </a:t>
            </a:r>
            <a:r>
              <a:rPr lang="pt-BR" sz="2400" b="1" dirty="0" smtClean="0"/>
              <a:t>competi­tividade </a:t>
            </a:r>
          </a:p>
          <a:p>
            <a:r>
              <a:rPr lang="pt-BR" dirty="0" smtClean="0"/>
              <a:t>O </a:t>
            </a:r>
            <a:r>
              <a:rPr lang="pt-BR" dirty="0"/>
              <a:t>ambiente competitivo é constituído pela estrutura do mercado relevante (concentração, economias de escala e escopo, grau de diferenciação dos produtos, barreiras técnicas de entrada e saída), pelos padrões de concorrência vigentes (concor­rência preço e </a:t>
            </a:r>
            <a:r>
              <a:rPr lang="pt-BR" dirty="0" err="1"/>
              <a:t>extrapreço</a:t>
            </a:r>
            <a:r>
              <a:rPr lang="pt-BR" dirty="0"/>
              <a:t>, presença de grupos estratégicos, barreiras de mobilidade, etc.), pelas características do consumidor/cliente, que abrem possibilidades de segmentação de mercado e pelo ciclo de vida da indústria, coadjuvante na definição dos padrões de concorrência.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78" y="188640"/>
            <a:ext cx="4665595" cy="36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6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29"/>
            <a:ext cx="6718545" cy="59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 rot="16200000">
            <a:off x="-2136634" y="2588720"/>
            <a:ext cx="585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Fatores que influenciam na estratégia das firmas e desempenho dos mercados.</a:t>
            </a:r>
            <a:endParaRPr lang="pt-BR" b="1" i="1" dirty="0"/>
          </a:p>
        </p:txBody>
      </p:sp>
      <p:sp>
        <p:nvSpPr>
          <p:cNvPr id="4" name="Retângulo 3"/>
          <p:cNvSpPr/>
          <p:nvPr/>
        </p:nvSpPr>
        <p:spPr>
          <a:xfrm>
            <a:off x="72008" y="6156593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FARINA, Elizabeth M. M. Q. </a:t>
            </a:r>
            <a:r>
              <a:rPr lang="pt-BR" sz="1600" b="1" dirty="0"/>
              <a:t>Competitividade e coordenação nos sistemas agroindustriais: um ensaio conceitual.</a:t>
            </a:r>
            <a:r>
              <a:rPr lang="pt-BR" sz="1600" dirty="0"/>
              <a:t> Gestão &amp; Produção, v.6, n.3, p. 147-161, dez. 1999</a:t>
            </a:r>
          </a:p>
        </p:txBody>
      </p:sp>
    </p:spTree>
    <p:extLst>
      <p:ext uri="{BB962C8B-B14F-4D97-AF65-F5344CB8AC3E}">
        <p14:creationId xmlns:p14="http://schemas.microsoft.com/office/powerpoint/2010/main" val="39294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Espaço Reservado para Número de Slide 1"/>
          <p:cNvSpPr txBox="1">
            <a:spLocks/>
          </p:cNvSpPr>
          <p:nvPr/>
        </p:nvSpPr>
        <p:spPr>
          <a:xfrm>
            <a:off x="8635860" y="5746628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5026234" y="5038073"/>
            <a:ext cx="396044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376006" y="4447941"/>
            <a:ext cx="208823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944" y="3789040"/>
            <a:ext cx="8972484" cy="2564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10069679"/>
              </p:ext>
            </p:extLst>
          </p:nvPr>
        </p:nvGraphicFramePr>
        <p:xfrm>
          <a:off x="6097367" y="4061319"/>
          <a:ext cx="2169227" cy="68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 rot="5400000">
            <a:off x="6774948" y="4792540"/>
            <a:ext cx="347555" cy="406574"/>
            <a:chOff x="6397455" y="984844"/>
            <a:chExt cx="347555" cy="406574"/>
          </a:xfrm>
          <a:solidFill>
            <a:schemeClr val="bg1"/>
          </a:solidFill>
        </p:grpSpPr>
        <p:sp>
          <p:nvSpPr>
            <p:cNvPr id="9" name="Seta para a direita 8"/>
            <p:cNvSpPr/>
            <p:nvPr/>
          </p:nvSpPr>
          <p:spPr>
            <a:xfrm>
              <a:off x="6397455" y="984844"/>
              <a:ext cx="347555" cy="40657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eta para a direita 4"/>
            <p:cNvSpPr/>
            <p:nvPr/>
          </p:nvSpPr>
          <p:spPr>
            <a:xfrm>
              <a:off x="6397455" y="1066159"/>
              <a:ext cx="243289" cy="2439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/>
            </a:p>
          </p:txBody>
        </p:sp>
      </p:grpSp>
      <p:grpSp>
        <p:nvGrpSpPr>
          <p:cNvPr id="11" name="Grupo 10"/>
          <p:cNvGrpSpPr/>
          <p:nvPr/>
        </p:nvGrpSpPr>
        <p:grpSpPr>
          <a:xfrm rot="16200000">
            <a:off x="7279005" y="4750335"/>
            <a:ext cx="347555" cy="406574"/>
            <a:chOff x="6397455" y="984844"/>
            <a:chExt cx="347555" cy="406574"/>
          </a:xfrm>
          <a:solidFill>
            <a:schemeClr val="bg1"/>
          </a:solidFill>
        </p:grpSpPr>
        <p:sp>
          <p:nvSpPr>
            <p:cNvPr id="12" name="Seta para a direita 11"/>
            <p:cNvSpPr/>
            <p:nvPr/>
          </p:nvSpPr>
          <p:spPr>
            <a:xfrm>
              <a:off x="6397455" y="984844"/>
              <a:ext cx="347555" cy="40657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eta para a direita 4"/>
            <p:cNvSpPr/>
            <p:nvPr/>
          </p:nvSpPr>
          <p:spPr>
            <a:xfrm>
              <a:off x="6397455" y="1066159"/>
              <a:ext cx="243289" cy="2439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929890" y="5714281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T</a:t>
            </a: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93046" y="5804416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T3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50170" y="5758153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r>
              <a:rPr lang="pt-BR" dirty="0"/>
              <a:t>2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417651238"/>
              </p:ext>
            </p:extLst>
          </p:nvPr>
        </p:nvGraphicFramePr>
        <p:xfrm>
          <a:off x="616821" y="6324925"/>
          <a:ext cx="79547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015831244"/>
              </p:ext>
            </p:extLst>
          </p:nvPr>
        </p:nvGraphicFramePr>
        <p:xfrm>
          <a:off x="1089392" y="3653891"/>
          <a:ext cx="667266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70836644"/>
              </p:ext>
            </p:extLst>
          </p:nvPr>
        </p:nvGraphicFramePr>
        <p:xfrm>
          <a:off x="2496967" y="4534017"/>
          <a:ext cx="1809187" cy="54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20973767"/>
              </p:ext>
            </p:extLst>
          </p:nvPr>
        </p:nvGraphicFramePr>
        <p:xfrm>
          <a:off x="230819" y="4943716"/>
          <a:ext cx="8864980" cy="138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4072" y="144033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Análise da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</a:t>
            </a:r>
            <a:r>
              <a:rPr lang="pt-BR" dirty="0"/>
              <a:t> do complexo agroindustrial do cacau (Adaptado da Metodologia PENSA):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977491459"/>
              </p:ext>
            </p:extLst>
          </p:nvPr>
        </p:nvGraphicFramePr>
        <p:xfrm>
          <a:off x="986568" y="875381"/>
          <a:ext cx="3216458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0346345"/>
              </p:ext>
            </p:extLst>
          </p:nvPr>
        </p:nvGraphicFramePr>
        <p:xfrm>
          <a:off x="4313837" y="862372"/>
          <a:ext cx="335418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909355411"/>
              </p:ext>
            </p:extLst>
          </p:nvPr>
        </p:nvGraphicFramePr>
        <p:xfrm>
          <a:off x="1166015" y="2488466"/>
          <a:ext cx="640871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25" name="CaixaDeTexto 24"/>
          <p:cNvSpPr txBox="1"/>
          <p:nvPr/>
        </p:nvSpPr>
        <p:spPr>
          <a:xfrm rot="16200000">
            <a:off x="-415456" y="1864861"/>
            <a:ext cx="22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Estrutura de Mercado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31997" y="3431652"/>
            <a:ext cx="56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846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OI x ETC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916832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Elementos de </a:t>
            </a:r>
            <a:r>
              <a:rPr lang="pt-BR" b="1" dirty="0" smtClean="0"/>
              <a:t>Organização Industrial</a:t>
            </a:r>
          </a:p>
          <a:p>
            <a:endParaRPr lang="pt-BR" b="1" dirty="0"/>
          </a:p>
          <a:p>
            <a:r>
              <a:rPr lang="pt-BR" b="1" i="1" dirty="0"/>
              <a:t>Como cada elo é organizado?</a:t>
            </a:r>
          </a:p>
          <a:p>
            <a:r>
              <a:rPr lang="pt-BR" dirty="0"/>
              <a:t>•  Estruturas de mercado</a:t>
            </a:r>
          </a:p>
          <a:p>
            <a:r>
              <a:rPr lang="pt-BR" dirty="0"/>
              <a:t>•  Barreiras a entrada e a saída</a:t>
            </a:r>
          </a:p>
          <a:p>
            <a:r>
              <a:rPr lang="pt-BR" dirty="0"/>
              <a:t>•  Conduta </a:t>
            </a:r>
            <a:r>
              <a:rPr lang="pt-BR" dirty="0" smtClean="0"/>
              <a:t>(fixação </a:t>
            </a:r>
            <a:r>
              <a:rPr lang="pt-BR" dirty="0"/>
              <a:t>de </a:t>
            </a:r>
            <a:r>
              <a:rPr lang="pt-BR" dirty="0" smtClean="0"/>
              <a:t>preços, </a:t>
            </a:r>
            <a:r>
              <a:rPr lang="pt-BR" dirty="0"/>
              <a:t>investimentos em P&amp;D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/>
              <a:t>•  Desempenho (lucro, margens, </a:t>
            </a:r>
            <a:r>
              <a:rPr lang="pt-BR" dirty="0" smtClean="0"/>
              <a:t>inovação)</a:t>
            </a:r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Foco:  </a:t>
            </a:r>
            <a:r>
              <a:rPr lang="pt-BR" dirty="0" smtClean="0"/>
              <a:t>Importante </a:t>
            </a:r>
            <a:r>
              <a:rPr lang="pt-BR" dirty="0"/>
              <a:t>entender o ambiente competitivo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27985" y="1916832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Economia </a:t>
            </a:r>
            <a:r>
              <a:rPr lang="pt-BR" b="1" dirty="0"/>
              <a:t>dos Custos de </a:t>
            </a:r>
            <a:r>
              <a:rPr lang="pt-BR" b="1" dirty="0" smtClean="0"/>
              <a:t>Transação</a:t>
            </a:r>
          </a:p>
          <a:p>
            <a:endParaRPr lang="pt-BR" b="1" dirty="0"/>
          </a:p>
          <a:p>
            <a:r>
              <a:rPr lang="pt-BR" dirty="0"/>
              <a:t>•  </a:t>
            </a:r>
            <a:r>
              <a:rPr lang="pt-BR" b="1" dirty="0"/>
              <a:t>Como os elos se relacionam?</a:t>
            </a:r>
          </a:p>
          <a:p>
            <a:r>
              <a:rPr lang="pt-BR" dirty="0"/>
              <a:t>– Compram spots?</a:t>
            </a:r>
          </a:p>
          <a:p>
            <a:r>
              <a:rPr lang="pt-BR" dirty="0"/>
              <a:t>– Contratos?</a:t>
            </a:r>
          </a:p>
          <a:p>
            <a:r>
              <a:rPr lang="pt-BR" dirty="0"/>
              <a:t>– Como as </a:t>
            </a:r>
            <a:r>
              <a:rPr lang="pt-BR" dirty="0" smtClean="0"/>
              <a:t>instituições </a:t>
            </a:r>
            <a:r>
              <a:rPr lang="pt-BR" dirty="0"/>
              <a:t>existentes influenciam </a:t>
            </a:r>
            <a:r>
              <a:rPr lang="pt-BR" dirty="0" smtClean="0"/>
              <a:t>as organizações?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Foco: </a:t>
            </a:r>
            <a:r>
              <a:rPr lang="pt-BR" dirty="0" smtClean="0"/>
              <a:t>Importante </a:t>
            </a:r>
            <a:r>
              <a:rPr lang="pt-BR" dirty="0"/>
              <a:t>entender a estrutura de governança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85976" y="6109345"/>
            <a:ext cx="334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Aula da Prof. Márcia Moraes (LES)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8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8657035" cy="54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3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o dia 01/11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 smtClean="0"/>
              <a:t>CADA GRUPO VAI APRESENTAR A IDÉIA GERAL DO TRABALHO:</a:t>
            </a:r>
          </a:p>
          <a:p>
            <a:pPr marL="114300" indent="0">
              <a:buNone/>
            </a:pPr>
            <a:endParaRPr lang="pt-BR" dirty="0"/>
          </a:p>
          <a:p>
            <a:pPr marL="571500" indent="-457200">
              <a:buAutoNum type="arabicPeriod"/>
            </a:pPr>
            <a:r>
              <a:rPr lang="pt-BR" dirty="0" smtClean="0"/>
              <a:t>Qual é o tema ?</a:t>
            </a:r>
          </a:p>
          <a:p>
            <a:pPr marL="571500" indent="-457200">
              <a:buAutoNum type="arabicPeriod"/>
            </a:pPr>
            <a:endParaRPr lang="pt-BR" dirty="0" smtClean="0"/>
          </a:p>
          <a:p>
            <a:pPr marL="571500" indent="-457200">
              <a:buFont typeface="Arial" pitchFamily="34" charset="0"/>
              <a:buAutoNum type="arabicPeriod"/>
            </a:pPr>
            <a:r>
              <a:rPr lang="pt-BR" dirty="0"/>
              <a:t>Principais pressuposições.</a:t>
            </a:r>
          </a:p>
          <a:p>
            <a:pPr marL="571500" indent="-457200">
              <a:buAutoNum type="arabicPeriod"/>
            </a:pPr>
            <a:endParaRPr lang="pt-BR" dirty="0" smtClean="0"/>
          </a:p>
          <a:p>
            <a:pPr marL="571500" indent="-457200">
              <a:buAutoNum type="arabicPeriod"/>
            </a:pPr>
            <a:r>
              <a:rPr lang="pt-BR" dirty="0" smtClean="0"/>
              <a:t>Qual é a teoria que estará embasada a discussão?</a:t>
            </a:r>
          </a:p>
          <a:p>
            <a:pPr marL="571500" indent="-457200">
              <a:buAutoNum type="arabicPeriod"/>
            </a:pPr>
            <a:endParaRPr lang="pt-BR" dirty="0" smtClean="0"/>
          </a:p>
          <a:p>
            <a:pPr marL="571500" indent="-457200">
              <a:buAutoNum type="arabicPeriod"/>
            </a:pPr>
            <a:r>
              <a:rPr lang="pt-BR" dirty="0" smtClean="0"/>
              <a:t>Como </a:t>
            </a:r>
            <a:r>
              <a:rPr lang="pt-BR" dirty="0" err="1" smtClean="0"/>
              <a:t>vc</a:t>
            </a:r>
            <a:r>
              <a:rPr lang="pt-BR" dirty="0" smtClean="0"/>
              <a:t> vai concatenar o tema prática (ou teórico) com a teoria</a:t>
            </a:r>
          </a:p>
          <a:p>
            <a:pPr marL="571500" indent="-457200">
              <a:buAutoNum type="arabicPeriod"/>
            </a:pPr>
            <a:endParaRPr lang="pt-BR" dirty="0" smtClean="0"/>
          </a:p>
          <a:p>
            <a:pPr marL="571500" indent="-45720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1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The Organization of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1" y="740323"/>
            <a:ext cx="3672408" cy="56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71174"/>
            <a:ext cx="7164358" cy="36450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2504" y="6452092"/>
            <a:ext cx="791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https://www.amazon.com/Organization-Industry-George-J-Stigler/dp/0226774325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66768" y="2348743"/>
            <a:ext cx="441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https://www.nobelprize.org/nobel_prizes/economic-sciences/laureates/1982/press.html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95424" y="19795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PRÊMIO NOBEL 1982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62916" y="1568991"/>
            <a:ext cx="23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GEORGE STIGLER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91197" y="364223"/>
            <a:ext cx="4465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University </a:t>
            </a:r>
            <a:r>
              <a:rPr lang="en-US" dirty="0"/>
              <a:t>of Chicago, USA,</a:t>
            </a:r>
            <a:br>
              <a:rPr lang="en-US" dirty="0"/>
            </a:br>
            <a:r>
              <a:rPr lang="en-US" b="1" dirty="0" smtClean="0"/>
              <a:t>for </a:t>
            </a:r>
            <a:r>
              <a:rPr lang="en-US" b="1" dirty="0"/>
              <a:t>his seminal studies of industrial structures, functioning of markets and causes and effects of public regulation.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pic>
        <p:nvPicPr>
          <p:cNvPr id="1028" name="Picture 4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8" y="157055"/>
            <a:ext cx="1560923" cy="16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 para as próximas aulas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CADA GRUPO VAI APRESENTAR A IDÉIA GERAL DO TRABALHO:</a:t>
            </a:r>
          </a:p>
          <a:p>
            <a:pPr marL="114300" indent="0"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457200">
              <a:buAutoNum type="arabicPeriod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Qual é o tema ?</a:t>
            </a:r>
          </a:p>
          <a:p>
            <a:pPr marL="571500" indent="-457200">
              <a:buFont typeface="Arial" pitchFamily="34" charset="0"/>
              <a:buAutoNum type="arabicPeriod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Principais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pressuposições.</a:t>
            </a:r>
          </a:p>
          <a:p>
            <a:pPr marL="571500" indent="-457200">
              <a:buAutoNum type="arabicPeriod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Qual é a teoria que estará embasada a discussão?</a:t>
            </a:r>
          </a:p>
          <a:p>
            <a:pPr marL="571500" indent="-457200">
              <a:buAutoNum type="arabicPeriod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Como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vc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vai concatenar o tema prática (ou teórico) com a teoria</a:t>
            </a:r>
          </a:p>
          <a:p>
            <a:pPr marL="571500" indent="-457200">
              <a:buAutoNum type="arabicPeriod"/>
            </a:pPr>
            <a:endParaRPr lang="pt-BR" dirty="0" smtClean="0"/>
          </a:p>
          <a:p>
            <a:pPr lvl="1"/>
            <a:r>
              <a:rPr lang="pt-BR" sz="2800" dirty="0" smtClean="0"/>
              <a:t>DISCUSSÃO EM GRUPO FUTURO</a:t>
            </a:r>
            <a:endParaRPr lang="pt-BR" sz="2800" dirty="0"/>
          </a:p>
          <a:p>
            <a:pPr marL="777240" lvl="2" indent="0">
              <a:buNone/>
            </a:pPr>
            <a:r>
              <a:rPr lang="pt-BR" dirty="0" smtClean="0"/>
              <a:t>O QUE O SEU TEMA PODE SER EXPLORADO SOBRE O ENFOQUE DA OI</a:t>
            </a:r>
          </a:p>
          <a:p>
            <a:pPr marL="571500" indent="-457200">
              <a:buAutoNum type="arabicPeriod"/>
            </a:pPr>
            <a:endParaRPr lang="pt-BR" dirty="0" smtClean="0"/>
          </a:p>
          <a:p>
            <a:pPr marL="571500" indent="-45720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8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caixa de ferramentas da OI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200" dirty="0" smtClean="0"/>
              <a:t>ESTRUTURA – CONDUTA – DESEMPENHO</a:t>
            </a:r>
          </a:p>
          <a:p>
            <a:r>
              <a:rPr lang="pt-BR" sz="3200" dirty="0" smtClean="0"/>
              <a:t>Página 15 – Capítulo 1 - </a:t>
            </a:r>
            <a:r>
              <a:rPr lang="pt-BR" sz="2800" b="1" dirty="0"/>
              <a:t>Introdução à Organização</a:t>
            </a:r>
          </a:p>
          <a:p>
            <a:r>
              <a:rPr lang="pt-BR" sz="2800" b="1" dirty="0" smtClean="0"/>
              <a:t>Industrial – Prof. </a:t>
            </a:r>
            <a:r>
              <a:rPr lang="pt-BR" dirty="0" smtClean="0"/>
              <a:t>Roland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1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648960"/>
            <a:ext cx="7620000" cy="751840"/>
          </a:xfrm>
        </p:spPr>
        <p:txBody>
          <a:bodyPr/>
          <a:lstStyle/>
          <a:p>
            <a:pPr marL="114300" indent="0">
              <a:buNone/>
            </a:pPr>
            <a:r>
              <a:rPr lang="pt-BR" dirty="0" smtClean="0"/>
              <a:t>ARTIGO INTRODUTÓRIO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6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C D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esquema ECD exibe baixo potencial na formulação de explicações </a:t>
            </a:r>
            <a:r>
              <a:rPr lang="pt-BR" dirty="0" smtClean="0"/>
              <a:t>e previsões </a:t>
            </a:r>
            <a:r>
              <a:rPr lang="pt-BR" dirty="0"/>
              <a:t>confiáveis, </a:t>
            </a:r>
            <a:r>
              <a:rPr lang="pt-BR" b="1" dirty="0"/>
              <a:t>ele permanece sendo um interessante referencial didático </a:t>
            </a:r>
            <a:r>
              <a:rPr lang="pt-BR" b="1" dirty="0" smtClean="0"/>
              <a:t>na organização </a:t>
            </a:r>
            <a:r>
              <a:rPr lang="pt-BR" b="1" dirty="0"/>
              <a:t>dos temas analisados em Economia Industrial. </a:t>
            </a:r>
            <a:endParaRPr lang="pt-BR" b="1" dirty="0" smtClean="0"/>
          </a:p>
          <a:p>
            <a:pPr algn="just"/>
            <a:r>
              <a:rPr lang="pt-BR" sz="2400" b="1" dirty="0" smtClean="0"/>
              <a:t>A </a:t>
            </a:r>
            <a:r>
              <a:rPr lang="pt-BR" sz="2400" b="1" dirty="0" err="1"/>
              <a:t>idéia</a:t>
            </a:r>
            <a:r>
              <a:rPr lang="pt-BR" sz="2400" b="1" dirty="0"/>
              <a:t> </a:t>
            </a:r>
            <a:r>
              <a:rPr lang="pt-BR" sz="2400" b="1" dirty="0" smtClean="0"/>
              <a:t>neste esquema </a:t>
            </a:r>
            <a:r>
              <a:rPr lang="pt-BR" sz="2400" b="1" dirty="0"/>
              <a:t>é classificar as diferentes estruturas de mercado, tentando associá-las </a:t>
            </a:r>
            <a:r>
              <a:rPr lang="pt-BR" sz="2400" b="1" dirty="0" smtClean="0"/>
              <a:t>a tipos </a:t>
            </a:r>
            <a:r>
              <a:rPr lang="pt-BR" sz="2400" b="1" dirty="0"/>
              <a:t>de condutas empresariais observadas </a:t>
            </a:r>
            <a:r>
              <a:rPr lang="pt-BR" dirty="0"/>
              <a:t>e, por fim, ao </a:t>
            </a:r>
            <a:r>
              <a:rPr lang="pt-BR" sz="2400" b="1" dirty="0"/>
              <a:t>desempenho </a:t>
            </a:r>
            <a:r>
              <a:rPr lang="pt-BR" sz="2400" b="1" dirty="0" smtClean="0"/>
              <a:t>econômico das </a:t>
            </a:r>
            <a:r>
              <a:rPr lang="pt-BR" sz="2400" b="1" dirty="0"/>
              <a:t>indústrias envolvidas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Versões </a:t>
            </a:r>
            <a:r>
              <a:rPr lang="pt-BR" dirty="0"/>
              <a:t>mais modernas desta abordagem incluem</a:t>
            </a:r>
            <a:r>
              <a:rPr lang="pt-BR" dirty="0" smtClean="0"/>
              <a:t>, ainda</a:t>
            </a:r>
            <a:r>
              <a:rPr lang="pt-BR" dirty="0"/>
              <a:t>, as condições básicas de oferta e demanda no mercado e o papel </a:t>
            </a:r>
            <a:r>
              <a:rPr lang="pt-BR" dirty="0" smtClean="0"/>
              <a:t>das políticas </a:t>
            </a:r>
            <a:r>
              <a:rPr lang="pt-BR" dirty="0"/>
              <a:t>públicas nos mercados analisados, conforme se observa na Figura 1.1.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87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paradigma Estrutura-Conduta-Desempenho (ECD)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paradigma Estrutura-Conduta-Desempenho (ECD) é um modelo analítico adequado para se operacionalizar o conceito de competitividade empresarial desde que seja incorporado os principais elementos-chave do ambiente interno que determinam </a:t>
            </a:r>
            <a:r>
              <a:rPr lang="pt-BR" b="1" dirty="0"/>
              <a:t>a estrutura do mercado</a:t>
            </a:r>
            <a:r>
              <a:rPr lang="pt-BR" dirty="0"/>
              <a:t>, a </a:t>
            </a:r>
            <a:r>
              <a:rPr lang="pt-BR" b="1" dirty="0"/>
              <a:t>conduta (estratégias competitivas) </a:t>
            </a:r>
            <a:r>
              <a:rPr lang="pt-BR" dirty="0"/>
              <a:t>e o </a:t>
            </a:r>
            <a:r>
              <a:rPr lang="pt-BR" b="1" dirty="0"/>
              <a:t>desempenho (resultados em termos de lucratividade e faturamento e faturamento, crescimento</a:t>
            </a:r>
            <a:r>
              <a:rPr lang="pt-BR" dirty="0" smtClean="0"/>
              <a:t>), - Principais contribuições SCHERER </a:t>
            </a:r>
            <a:r>
              <a:rPr lang="pt-BR" dirty="0"/>
              <a:t>&amp; ROSS (1990); TIROLE (2001).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SIMPLES ECD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pt-BR" dirty="0" smtClean="0"/>
              <a:t>Exemplo</a:t>
            </a:r>
            <a:r>
              <a:rPr lang="pt-BR" dirty="0"/>
              <a:t>: se o empreendedor possui uma empresa grande (estrutura), e no caso de aparecer  oportunidades de bons negócios o empresário irá investir (conduta), o que lhe proporcionará lucros e crescimento (desempenho).</a:t>
            </a:r>
          </a:p>
          <a:p>
            <a:pPr algn="just" fontAlgn="base"/>
            <a:r>
              <a:rPr lang="pt-BR" dirty="0"/>
              <a:t>Em contrapartida, se o empreendedor possui uma pequena empresa (estrutura), e no  caso de aparecer  oportunidades de bons negócios em que o empresário não tenha dinheiro em caixa suficiente, não poderá investir (conduta), implicando na defasagem da empresa, e </a:t>
            </a:r>
            <a:r>
              <a:rPr lang="pt-BR" dirty="0" smtClean="0"/>
              <a:t>obtendo </a:t>
            </a:r>
            <a:r>
              <a:rPr lang="pt-BR" dirty="0"/>
              <a:t>resultados ruins (desempenho).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1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paradigma ECD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Segundo o </a:t>
            </a:r>
            <a:r>
              <a:rPr lang="pt-BR" dirty="0" smtClean="0"/>
              <a:t>paradigma ECD, </a:t>
            </a:r>
            <a:r>
              <a:rPr lang="pt-BR" dirty="0"/>
              <a:t>a relação existente entre a </a:t>
            </a:r>
            <a:r>
              <a:rPr lang="pt-BR" b="1" dirty="0"/>
              <a:t>estrutura do mercado </a:t>
            </a:r>
            <a:r>
              <a:rPr lang="pt-BR" dirty="0"/>
              <a:t>(concentração industrial) e o </a:t>
            </a:r>
            <a:r>
              <a:rPr lang="pt-BR" b="1" dirty="0"/>
              <a:t>desempenho competitivo </a:t>
            </a:r>
            <a:r>
              <a:rPr lang="pt-BR" dirty="0"/>
              <a:t>(rentabilidade) realiza-se de </a:t>
            </a:r>
            <a:r>
              <a:rPr lang="pt-BR" b="1" dirty="0"/>
              <a:t>conduta empresarial</a:t>
            </a:r>
            <a:r>
              <a:rPr lang="pt-BR" dirty="0"/>
              <a:t>, ou seja, por meio do comportamento do empresário quanto à política de vendas e de fixação dos preços da empresa visando o crescimento e a </a:t>
            </a:r>
            <a:r>
              <a:rPr lang="pt-BR" dirty="0" smtClean="0"/>
              <a:t>lucratividade.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essência do modelo estrutura-conduta-desempenho, </a:t>
            </a:r>
            <a:r>
              <a:rPr lang="pt-BR" dirty="0" smtClean="0"/>
              <a:t>se </a:t>
            </a:r>
            <a:r>
              <a:rPr lang="pt-BR" dirty="0"/>
              <a:t>baseia em relacionar </a:t>
            </a:r>
            <a:r>
              <a:rPr lang="pt-BR" b="1" dirty="0"/>
              <a:t>o desempenho de uma empresa no mercado como variável dependente das características do ambiente em que ela está exposta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1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ECD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modelo visava inicialmente avaliar a relação entre </a:t>
            </a:r>
            <a:r>
              <a:rPr lang="pt-BR" b="1" dirty="0"/>
              <a:t>concentração na indústria </a:t>
            </a:r>
            <a:r>
              <a:rPr lang="pt-BR" dirty="0"/>
              <a:t>e l</a:t>
            </a:r>
            <a:r>
              <a:rPr lang="pt-BR" b="1" dirty="0"/>
              <a:t>ucratividad</a:t>
            </a:r>
            <a:r>
              <a:rPr lang="pt-BR" dirty="0"/>
              <a:t>e dos oligopólios, objetivando auxiliar na política antitruste dos EUA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Admitia-se </a:t>
            </a:r>
            <a:r>
              <a:rPr lang="pt-BR" dirty="0"/>
              <a:t>que quanto mais concentrado o mercado, maior a possibilidade de ocorrer uma coalizão tácita entre as empresas para maximização conjunta dos lucros, o que resultaria em uma prática semelhante à de um monopólio, trazendo, desta forma, prejuízos para a sociedade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IDÉIA PRINCIPAL: a </a:t>
            </a:r>
            <a:r>
              <a:rPr lang="pt-BR" b="1" dirty="0" smtClean="0"/>
              <a:t>empresa </a:t>
            </a:r>
            <a:r>
              <a:rPr lang="pt-BR" b="1" dirty="0"/>
              <a:t>monopolista </a:t>
            </a:r>
            <a:r>
              <a:rPr lang="pt-BR" b="1" dirty="0" err="1"/>
              <a:t>maximizadora</a:t>
            </a:r>
            <a:r>
              <a:rPr lang="pt-BR" b="1" dirty="0"/>
              <a:t> de lucros produz menos e pratica preços mais elevados do que a empresa que atua no mercado de concorrência perfeita, o que é ruim para a sociedade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1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pesar </a:t>
            </a:r>
            <a:r>
              <a:rPr lang="pt-BR" dirty="0"/>
              <a:t>das versões mais tradicionais considerarem o sentido de casualidade como unidirecional, ou seja, seguindo da </a:t>
            </a:r>
            <a:r>
              <a:rPr lang="pt-BR" b="1" dirty="0"/>
              <a:t>estrutura para o desempenho</a:t>
            </a:r>
            <a:r>
              <a:rPr lang="pt-BR" dirty="0"/>
              <a:t>, sendo a primeira determinada </a:t>
            </a:r>
            <a:r>
              <a:rPr lang="pt-BR" dirty="0" err="1"/>
              <a:t>exogenamente</a:t>
            </a:r>
            <a:r>
              <a:rPr lang="pt-BR" dirty="0"/>
              <a:t>, as versões mais atualizadas abandonaram este sentido de casualidade, admitindo que a estrutura possa ser determinada endogenamente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EXEMPLOS: Como </a:t>
            </a:r>
            <a:r>
              <a:rPr lang="pt-BR" dirty="0"/>
              <a:t>exemplo cita que grandes esforços de pesquisa e desenvolvimento (variável da conduta) realizados por uma firma podem alterar a tecnologia predominante na indústria, a estrutura de custos e o grau de diferenciação física do produto. </a:t>
            </a:r>
            <a:endParaRPr lang="pt-BR" dirty="0" smtClean="0"/>
          </a:p>
          <a:p>
            <a:pPr algn="just"/>
            <a:r>
              <a:rPr lang="pt-BR" dirty="0" smtClean="0"/>
              <a:t>Outro </a:t>
            </a:r>
            <a:r>
              <a:rPr lang="pt-BR" dirty="0"/>
              <a:t>exemplo citado, é que políticas de determinação de preços podem encorajar a entrada de novas firmas no mercado ou expulsar firmas mais fracas, </a:t>
            </a:r>
            <a:r>
              <a:rPr lang="pt-BR" dirty="0" err="1"/>
              <a:t>conseqüentemente</a:t>
            </a:r>
            <a:r>
              <a:rPr lang="pt-BR" dirty="0"/>
              <a:t> alterando a estrutura de mercado.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9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pt-BR" sz="2800" dirty="0"/>
              <a:t>Figura 1.1 Modelo Estrutura-Conduta-Desempenho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34" y="1131528"/>
            <a:ext cx="6067710" cy="53938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8" y="1628800"/>
            <a:ext cx="264424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The Organization of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672408" cy="56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89" y="0"/>
            <a:ext cx="4924425" cy="51530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738" y="5153025"/>
            <a:ext cx="4886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 x Demanda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8" y="1415358"/>
            <a:ext cx="6877044" cy="486916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 básicas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1252736"/>
          </a:xfrm>
        </p:spPr>
        <p:txBody>
          <a:bodyPr/>
          <a:lstStyle/>
          <a:p>
            <a:r>
              <a:rPr lang="pt-BR" dirty="0"/>
              <a:t>Como pano de fundo à compreensão e descrição de um mercado, </a:t>
            </a:r>
            <a:r>
              <a:rPr lang="pt-BR" dirty="0" smtClean="0"/>
              <a:t>aparecem imediatamente </a:t>
            </a:r>
            <a:r>
              <a:rPr lang="pt-BR" dirty="0"/>
              <a:t>as condições básicas de oferta e demanda </a:t>
            </a:r>
            <a:r>
              <a:rPr lang="pt-BR" dirty="0" smtClean="0"/>
              <a:t>envolvidas.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3935780" y="6319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i="1" dirty="0">
                <a:latin typeface="Arial,Italic"/>
              </a:rPr>
              <a:t>Demanda</a:t>
            </a:r>
          </a:p>
          <a:p>
            <a:r>
              <a:rPr lang="pt-BR" sz="800" dirty="0">
                <a:latin typeface="Arial" panose="020B0604020202020204" pitchFamily="34" charset="0"/>
              </a:rPr>
              <a:t>Elasticidade da demanda</a:t>
            </a:r>
          </a:p>
          <a:p>
            <a:r>
              <a:rPr lang="pt-BR" sz="800" dirty="0">
                <a:latin typeface="Arial" panose="020B0604020202020204" pitchFamily="34" charset="0"/>
              </a:rPr>
              <a:t>Substitutos</a:t>
            </a:r>
          </a:p>
          <a:p>
            <a:r>
              <a:rPr lang="pt-BR" sz="800" dirty="0">
                <a:latin typeface="Arial" panose="020B0604020202020204" pitchFamily="34" charset="0"/>
              </a:rPr>
              <a:t>Sazonalidade</a:t>
            </a:r>
          </a:p>
          <a:p>
            <a:r>
              <a:rPr lang="pt-BR" sz="800" dirty="0">
                <a:latin typeface="Arial" panose="020B0604020202020204" pitchFamily="34" charset="0"/>
              </a:rPr>
              <a:t>Taxa de Crescimento</a:t>
            </a:r>
          </a:p>
          <a:p>
            <a:r>
              <a:rPr lang="pt-BR" sz="800" dirty="0">
                <a:latin typeface="Arial" panose="020B0604020202020204" pitchFamily="34" charset="0"/>
              </a:rPr>
              <a:t>Localização</a:t>
            </a:r>
          </a:p>
          <a:p>
            <a:r>
              <a:rPr lang="pt-BR" sz="800" dirty="0">
                <a:latin typeface="Arial" panose="020B0604020202020204" pitchFamily="34" charset="0"/>
              </a:rPr>
              <a:t>Frequência dos Pedidos</a:t>
            </a:r>
          </a:p>
          <a:p>
            <a:r>
              <a:rPr lang="pt-BR" sz="800" dirty="0">
                <a:latin typeface="Arial" panose="020B0604020202020204" pitchFamily="34" charset="0"/>
              </a:rPr>
              <a:t>Método de Aquisição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508104" y="2984758"/>
            <a:ext cx="2934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Arial,Italic"/>
              </a:rPr>
              <a:t>Oferta</a:t>
            </a:r>
          </a:p>
          <a:p>
            <a:endParaRPr lang="pt-BR" i="1" dirty="0">
              <a:latin typeface="Arial,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Matérias Primas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Sindicatos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Durabilidade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Produto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Localização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Economias de Escala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Economias de Escopo</a:t>
            </a:r>
            <a:endParaRPr lang="pt-BR" sz="4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3063637"/>
            <a:ext cx="4554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Um controle </a:t>
            </a:r>
            <a:r>
              <a:rPr lang="pt-BR" dirty="0"/>
              <a:t>cuidadoso das tecnologias de produção, potenciais economias de </a:t>
            </a:r>
            <a:r>
              <a:rPr lang="pt-BR" dirty="0" smtClean="0"/>
              <a:t>escala e </a:t>
            </a:r>
            <a:r>
              <a:rPr lang="pt-BR" dirty="0"/>
              <a:t>escopo, localização das plantas, durabilidade do produto, acesso a </a:t>
            </a:r>
            <a:r>
              <a:rPr lang="pt-BR" dirty="0" smtClean="0"/>
              <a:t>matérias primas </a:t>
            </a:r>
            <a:r>
              <a:rPr lang="pt-BR" dirty="0"/>
              <a:t>e poder de organização dos trabalhadores, bem como do arcabouço </a:t>
            </a:r>
            <a:r>
              <a:rPr lang="pt-BR" dirty="0" smtClean="0"/>
              <a:t>legal existente </a:t>
            </a:r>
            <a:r>
              <a:rPr lang="pt-BR" dirty="0"/>
              <a:t>é útil na contextualização dos aspectos básicos que condicionam </a:t>
            </a:r>
            <a:r>
              <a:rPr lang="pt-BR" dirty="0" smtClean="0"/>
              <a:t>os ofertantes </a:t>
            </a:r>
            <a:r>
              <a:rPr lang="pt-BR" dirty="0"/>
              <a:t>em determinado mercado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5292080" y="2984758"/>
            <a:ext cx="216024" cy="28205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8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 básicas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1252736"/>
          </a:xfrm>
        </p:spPr>
        <p:txBody>
          <a:bodyPr/>
          <a:lstStyle/>
          <a:p>
            <a:r>
              <a:rPr lang="pt-BR" dirty="0"/>
              <a:t>Como pano de fundo à compreensão e descrição de um mercado, </a:t>
            </a:r>
            <a:r>
              <a:rPr lang="pt-BR" dirty="0" smtClean="0"/>
              <a:t>aparecem imediatamente </a:t>
            </a:r>
            <a:r>
              <a:rPr lang="pt-BR" dirty="0"/>
              <a:t>as condições básicas de oferta e demanda </a:t>
            </a:r>
            <a:r>
              <a:rPr lang="pt-BR" dirty="0" smtClean="0"/>
              <a:t>envolvidas.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5508104" y="3063637"/>
            <a:ext cx="2934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Arial,Italic"/>
              </a:rPr>
              <a:t>Demanda</a:t>
            </a:r>
          </a:p>
          <a:p>
            <a:endParaRPr lang="pt-BR" i="1" dirty="0">
              <a:latin typeface="Arial,Italic"/>
            </a:endParaRPr>
          </a:p>
          <a:p>
            <a:r>
              <a:rPr lang="pt-BR" dirty="0">
                <a:latin typeface="Arial" panose="020B0604020202020204" pitchFamily="34" charset="0"/>
              </a:rPr>
              <a:t>Elasticidade da demanda</a:t>
            </a:r>
          </a:p>
          <a:p>
            <a:r>
              <a:rPr lang="pt-BR" dirty="0">
                <a:latin typeface="Arial" panose="020B0604020202020204" pitchFamily="34" charset="0"/>
              </a:rPr>
              <a:t>Substitutos</a:t>
            </a:r>
          </a:p>
          <a:p>
            <a:r>
              <a:rPr lang="pt-BR" dirty="0">
                <a:latin typeface="Arial" panose="020B0604020202020204" pitchFamily="34" charset="0"/>
              </a:rPr>
              <a:t>Sazonalidade</a:t>
            </a:r>
          </a:p>
          <a:p>
            <a:r>
              <a:rPr lang="pt-BR" dirty="0">
                <a:latin typeface="Arial" panose="020B0604020202020204" pitchFamily="34" charset="0"/>
              </a:rPr>
              <a:t>Taxa de Crescimento</a:t>
            </a:r>
          </a:p>
          <a:p>
            <a:r>
              <a:rPr lang="pt-BR" dirty="0">
                <a:latin typeface="Arial" panose="020B0604020202020204" pitchFamily="34" charset="0"/>
              </a:rPr>
              <a:t>Localização</a:t>
            </a:r>
          </a:p>
          <a:p>
            <a:r>
              <a:rPr lang="pt-BR" dirty="0">
                <a:latin typeface="Arial" panose="020B0604020202020204" pitchFamily="34" charset="0"/>
              </a:rPr>
              <a:t>Frequência dos Pedidos</a:t>
            </a:r>
          </a:p>
          <a:p>
            <a:r>
              <a:rPr lang="pt-BR" dirty="0">
                <a:latin typeface="Arial" panose="020B0604020202020204" pitchFamily="34" charset="0"/>
              </a:rPr>
              <a:t>Método de Aquisição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7320" y="2984758"/>
            <a:ext cx="4554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Pela ótica da demanda, a especificação dos</a:t>
            </a:r>
          </a:p>
          <a:p>
            <a:pPr algn="just"/>
            <a:r>
              <a:rPr lang="pt-BR" dirty="0"/>
              <a:t>produtos e substitutos próximos disponíveis (elasticidade-preço), a presença </a:t>
            </a:r>
            <a:r>
              <a:rPr lang="pt-BR" dirty="0" smtClean="0"/>
              <a:t>de sazonalidade </a:t>
            </a:r>
            <a:r>
              <a:rPr lang="pt-BR" dirty="0"/>
              <a:t>ou ciclos nas compras, a distribuição espacial ou geográfica </a:t>
            </a:r>
            <a:r>
              <a:rPr lang="pt-BR" dirty="0" smtClean="0"/>
              <a:t>dos consumidores</a:t>
            </a:r>
            <a:r>
              <a:rPr lang="pt-BR" dirty="0"/>
              <a:t>, a taxa de crescimento na demanda, a </a:t>
            </a:r>
            <a:r>
              <a:rPr lang="pt-BR" dirty="0" smtClean="0"/>
              <a:t>frequência </a:t>
            </a:r>
            <a:r>
              <a:rPr lang="pt-BR" dirty="0"/>
              <a:t>das compras e </a:t>
            </a:r>
            <a:r>
              <a:rPr lang="pt-BR" dirty="0" smtClean="0"/>
              <a:t>os canais </a:t>
            </a:r>
            <a:r>
              <a:rPr lang="pt-BR" dirty="0"/>
              <a:t>de distribuição típicos também surgem como potenciais definidores </a:t>
            </a:r>
            <a:r>
              <a:rPr lang="pt-BR" dirty="0" smtClean="0"/>
              <a:t>da estrutura</a:t>
            </a:r>
            <a:r>
              <a:rPr lang="pt-BR" dirty="0"/>
              <a:t>, conduta e desempenho observados na indústria.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5292080" y="2984758"/>
            <a:ext cx="216024" cy="28205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47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66" y="1992544"/>
            <a:ext cx="64356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4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estrutura de mercado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 smtClean="0"/>
              <a:t>Três formas de análise</a:t>
            </a:r>
          </a:p>
          <a:p>
            <a:r>
              <a:rPr lang="pt-BR" dirty="0" smtClean="0"/>
              <a:t>O </a:t>
            </a:r>
            <a:r>
              <a:rPr lang="pt-BR" dirty="0"/>
              <a:t>primeiro refere-se às características mais aparentes do mercado, que é definido conforme o número de empresas concorrentes entre si e pela oferta de produtos diferenciados ou homogêneos;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segundo ponto de vista diz respeito ao modelo estrutura-conduta-desempenho, onde as características das firmas estão relacionadas a varáveis como concentração, barreiras à entrada, bens substitutos, dentre outras. </a:t>
            </a:r>
            <a:endParaRPr lang="pt-BR" dirty="0" smtClean="0"/>
          </a:p>
          <a:p>
            <a:r>
              <a:rPr lang="pt-BR" dirty="0" smtClean="0"/>
              <a:t>Já </a:t>
            </a:r>
            <a:r>
              <a:rPr lang="pt-BR" dirty="0"/>
              <a:t>a terceira maneira de se enfocar estrutura é semelhante ao segundo ponto de vista, contudo, acrescendo-se aspectos que dão um sentido de dinâmica.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268179" y="6309320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565904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conceito </a:t>
            </a:r>
            <a:r>
              <a:rPr lang="pt-BR" dirty="0"/>
              <a:t>de concentração não se refere apenas ao </a:t>
            </a:r>
            <a:r>
              <a:rPr lang="pt-BR" b="1" dirty="0"/>
              <a:t>número de participantes</a:t>
            </a:r>
            <a:r>
              <a:rPr lang="pt-BR" dirty="0"/>
              <a:t> de um dado mercado, mais do que isto, se </a:t>
            </a:r>
            <a:r>
              <a:rPr lang="pt-BR" b="1" dirty="0"/>
              <a:t>refere ao controle de uma grande proporção de uma determinada atividade econômica por uma pequena proporção dos participantes nesta </a:t>
            </a:r>
            <a:r>
              <a:rPr lang="pt-BR" b="1" dirty="0" smtClean="0"/>
              <a:t>atividade.</a:t>
            </a:r>
          </a:p>
          <a:p>
            <a:pPr algn="just"/>
            <a:r>
              <a:rPr lang="pt-BR" dirty="0" smtClean="0"/>
              <a:t>Há dois critérios principais: </a:t>
            </a:r>
            <a:r>
              <a:rPr lang="pt-BR" dirty="0"/>
              <a:t>a capacidade </a:t>
            </a:r>
            <a:r>
              <a:rPr lang="pt-BR" dirty="0" smtClean="0"/>
              <a:t>produtiva e o </a:t>
            </a:r>
            <a:r>
              <a:rPr lang="pt-BR" dirty="0"/>
              <a:t>número de </a:t>
            </a:r>
            <a:r>
              <a:rPr lang="pt-BR" dirty="0" smtClean="0"/>
              <a:t>empregados. </a:t>
            </a:r>
            <a:r>
              <a:rPr lang="pt-BR" dirty="0"/>
              <a:t>A capacidade física pode estar relacionada à quantidade física de produção ou a valores monetários (valor das vendas, valor adicionado, etc.). O número de empregados é normalmente utilizado para mensurar o poder das empresas. Contudo, esta medida é influenciada pelas técnicas empregadas e pelo grau de automatização das diferentes firmas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4" y="192055"/>
            <a:ext cx="2483768" cy="141732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68179" y="6398696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325511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483414"/>
            <a:ext cx="5305425" cy="18002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MEDIDADAS DE CONCENTRAÇÃO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07102"/>
            <a:ext cx="7620000" cy="2756904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pt-BR" dirty="0" smtClean="0"/>
              <a:t>RAZÃO DE CONCENTRAÇÃO</a:t>
            </a:r>
          </a:p>
          <a:p>
            <a:pPr algn="just"/>
            <a:r>
              <a:rPr lang="pt-BR" dirty="0"/>
              <a:t>A Razão de concentração (Cr) mede a proporção representada por um número fixo das maiores empresas de uma indústria em relação ao total, tomando-se como base o indicador </a:t>
            </a:r>
            <a:r>
              <a:rPr lang="pt-BR" dirty="0" smtClean="0"/>
              <a:t>escolhido:. </a:t>
            </a:r>
            <a:r>
              <a:rPr lang="pt-BR" dirty="0"/>
              <a:t>Este índice é de fácil interpretação e indica a participação no mercado (concentração ou poder de mercado) das k maiores empresas que formam a indústria.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8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MEDIDADAS DE CONCENTRAÇÃO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07102"/>
            <a:ext cx="7620000" cy="27569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 err="1"/>
              <a:t>Herfindahl-Hirschman</a:t>
            </a:r>
            <a:r>
              <a:rPr lang="pt-BR" dirty="0"/>
              <a:t> (HH) </a:t>
            </a:r>
            <a:endParaRPr lang="pt-BR" dirty="0" smtClean="0"/>
          </a:p>
          <a:p>
            <a:pPr marL="11430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Índice de </a:t>
            </a:r>
            <a:r>
              <a:rPr lang="pt-BR" dirty="0" err="1"/>
              <a:t>Herfindahl-Hirschman</a:t>
            </a:r>
            <a:r>
              <a:rPr lang="pt-BR" dirty="0"/>
              <a:t> (HH) é definido pela soma dos quadrados da participação percentual de cada firma em relação ao tamanho total da indústria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149080"/>
            <a:ext cx="56102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7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564867"/>
            <a:ext cx="5610225" cy="20669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MEDIDADAS DE CONCENTRAÇÃO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07102"/>
            <a:ext cx="7620000" cy="27569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 err="1"/>
              <a:t>Herfindahl-Hirschman</a:t>
            </a:r>
            <a:r>
              <a:rPr lang="pt-BR" dirty="0"/>
              <a:t> (HH) </a:t>
            </a:r>
            <a:endParaRPr lang="pt-BR" dirty="0" smtClean="0"/>
          </a:p>
          <a:p>
            <a:pPr marL="11430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Índice de </a:t>
            </a:r>
            <a:r>
              <a:rPr lang="pt-BR" dirty="0" err="1"/>
              <a:t>Herfindahl-Hirschman</a:t>
            </a:r>
            <a:r>
              <a:rPr lang="pt-BR" dirty="0"/>
              <a:t> (HH) é definido pela soma dos quadrados da participação percentual de cada firma em relação ao tamanho total da indústria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979268" y="5914355"/>
            <a:ext cx="653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quanto maior este índice, menor é o grau de concorrência entre as empresas e, consequentemente, mais concentrado o </a:t>
            </a:r>
            <a:r>
              <a:rPr lang="pt-BR" dirty="0" smtClean="0"/>
              <a:t>mercado.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041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 de poder de mercado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mensuração da concentração fornece os elementos empíricos necessários para a avaliação da situação de competição em um mercado e serve também para comparações intertemporais que permitem examinar a dinâmica do mercado do lado da oferta. O padrão concorrencial contribui para dar uma estrutura particular à indústria, em </a:t>
            </a:r>
            <a:r>
              <a:rPr lang="pt-BR" dirty="0" err="1"/>
              <a:t>conseqüência</a:t>
            </a:r>
            <a:r>
              <a:rPr lang="pt-BR" dirty="0"/>
              <a:t> do resultado (desempenho) obtido pelas empresas. Estes resultados conferem a elas um determinado poder de mercado dentro da indústria. É este poder de mercado que o índice de concentração visa capturar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268179" y="6398696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28966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Industrial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Uma compreensão lógica e útil a respeito do modo de operação das firmas </a:t>
            </a:r>
            <a:r>
              <a:rPr lang="pt-BR" dirty="0" smtClean="0"/>
              <a:t>e indústrias </a:t>
            </a:r>
            <a:r>
              <a:rPr lang="pt-BR" dirty="0"/>
              <a:t>no mundo em que vivemos é o objetivo </a:t>
            </a:r>
            <a:r>
              <a:rPr lang="pt-BR" dirty="0" smtClean="0"/>
              <a:t>da </a:t>
            </a:r>
            <a:r>
              <a:rPr lang="pt-BR" dirty="0"/>
              <a:t>Economia </a:t>
            </a:r>
            <a:r>
              <a:rPr lang="pt-BR" dirty="0" smtClean="0"/>
              <a:t>Industrial ou </a:t>
            </a:r>
            <a:r>
              <a:rPr lang="pt-BR" dirty="0"/>
              <a:t>Organização Industrial (OI</a:t>
            </a:r>
            <a:r>
              <a:rPr lang="pt-BR" dirty="0" smtClean="0"/>
              <a:t>).</a:t>
            </a:r>
          </a:p>
          <a:p>
            <a:pPr algn="just"/>
            <a:r>
              <a:rPr lang="pt-BR" dirty="0"/>
              <a:t>A própria Economia ganhará status científico a partir do século XVIII, e </a:t>
            </a:r>
            <a:r>
              <a:rPr lang="pt-BR" dirty="0" smtClean="0"/>
              <a:t>na magnífica </a:t>
            </a:r>
            <a:r>
              <a:rPr lang="pt-BR" dirty="0"/>
              <a:t>discussão sobre a Natureza e Causas da Riqueza das Nações (1776</a:t>
            </a:r>
            <a:r>
              <a:rPr lang="pt-BR" dirty="0" smtClean="0"/>
              <a:t>), por </a:t>
            </a:r>
            <a:r>
              <a:rPr lang="pt-BR" dirty="0"/>
              <a:t>Adam Smith, encontra-se tanto uma sólida argumentação sobre a </a:t>
            </a:r>
            <a:r>
              <a:rPr lang="pt-BR" dirty="0" smtClean="0"/>
              <a:t>operação dos </a:t>
            </a:r>
            <a:r>
              <a:rPr lang="pt-BR" dirty="0"/>
              <a:t>mercados quanto as sementes da moderna Teoria da Organização </a:t>
            </a:r>
            <a:r>
              <a:rPr lang="pt-BR" dirty="0" smtClean="0"/>
              <a:t>Industrial. </a:t>
            </a:r>
          </a:p>
          <a:p>
            <a:pPr algn="just"/>
            <a:r>
              <a:rPr lang="pt-BR" dirty="0" smtClean="0"/>
              <a:t>No entanto, a </a:t>
            </a:r>
            <a:r>
              <a:rPr lang="pt-BR" dirty="0"/>
              <a:t>experiência revelou certa ingenuidade na crença do pai da Economia </a:t>
            </a:r>
            <a:r>
              <a:rPr lang="pt-BR" dirty="0" smtClean="0"/>
              <a:t>a respeito </a:t>
            </a:r>
            <a:r>
              <a:rPr lang="pt-BR" dirty="0"/>
              <a:t>da suficiência da “mão invisível” dos mercados na coordenação </a:t>
            </a:r>
            <a:r>
              <a:rPr lang="pt-BR" dirty="0" smtClean="0"/>
              <a:t>e organização </a:t>
            </a:r>
            <a:r>
              <a:rPr lang="pt-BR" dirty="0"/>
              <a:t>das atividades </a:t>
            </a:r>
            <a:r>
              <a:rPr lang="pt-BR" dirty="0" smtClean="0"/>
              <a:t>econômica.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3998968" y="6211669"/>
            <a:ext cx="407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Roland Veras Saldanha </a:t>
            </a:r>
            <a:r>
              <a:rPr lang="pt-BR" dirty="0" smtClean="0"/>
              <a:t>Junior (Capítulo 1)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902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41323" y="6400800"/>
            <a:ext cx="666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https://www.aedb.br/seget/arquivos/artigos06/639_SucoLaranja.pdf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32"/>
            <a:ext cx="8531788" cy="49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4450"/>
            <a:ext cx="6905676" cy="616313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737" y="4548294"/>
            <a:ext cx="7620000" cy="110066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705278" y="6488668"/>
            <a:ext cx="481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ATO DE CONCENTAÇÃO CITROSSUCO E CITROVITA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1413815"/>
            <a:ext cx="7400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3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Poder de mercado na aquisição da matéria-prima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88" y="1628800"/>
            <a:ext cx="7620000" cy="306839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19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Barreiras a entrada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As barreiras à entrada, variável da estrutura, são importantes determinantes da conduta e do desempenho da indústria, já que a sua presença, no longo prazo, oportuniza a prática de preços acima do nível competitivo (CARLTON e PERLOFF, 1990). </a:t>
            </a:r>
            <a:endParaRPr lang="pt-BR" dirty="0" smtClean="0"/>
          </a:p>
          <a:p>
            <a:pPr algn="just"/>
            <a:r>
              <a:rPr lang="pt-BR" dirty="0" smtClean="0"/>
              <a:t>Elas </a:t>
            </a:r>
            <a:r>
              <a:rPr lang="pt-BR" dirty="0"/>
              <a:t>também servem de base para a reação das firmas já estabelecidas frente à entrada de novos concorrentes, uma vez que indicam a extensão na qual as firmas já estabelecidas podem elevar seus preços de venda sem induzir a entrada de novos concorrentes na indústria (BEM, 1991). </a:t>
            </a:r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barreiras à entrada citadas com maior </a:t>
            </a:r>
            <a:r>
              <a:rPr lang="pt-BR" dirty="0" err="1"/>
              <a:t>freqüência</a:t>
            </a:r>
            <a:r>
              <a:rPr lang="pt-BR" dirty="0"/>
              <a:t> na literatura econômica são: </a:t>
            </a:r>
            <a:r>
              <a:rPr lang="pt-BR" b="1" dirty="0"/>
              <a:t>economias de escala, necessidades de capital, acesso aos canais de distribuição, desvantagens de custos independentes de escala, produto diferenciado e política governamental.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268179" y="6398696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4124746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7620000" cy="1143000"/>
          </a:xfrm>
        </p:spPr>
        <p:txBody>
          <a:bodyPr/>
          <a:lstStyle/>
          <a:p>
            <a:r>
              <a:rPr lang="pt-BR" dirty="0" smtClean="0"/>
              <a:t>Barreiras a entrada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9328"/>
            <a:ext cx="7620000" cy="4800600"/>
          </a:xfrm>
        </p:spPr>
        <p:txBody>
          <a:bodyPr>
            <a:noAutofit/>
          </a:bodyPr>
          <a:lstStyle/>
          <a:p>
            <a:r>
              <a:rPr lang="pt-BR" sz="1800" dirty="0"/>
              <a:t>Alguns autores chegam a falar do conceito de barreiras à entrada estáticas e dinâmicas. As primeiras são decorrentes </a:t>
            </a:r>
            <a:r>
              <a:rPr lang="pt-BR" sz="1800" dirty="0" smtClean="0"/>
              <a:t>de condições </a:t>
            </a:r>
            <a:r>
              <a:rPr lang="pt-BR" sz="1800" dirty="0"/>
              <a:t>estruturais das indústrias e dos mercados e as segundas resultam de estratégias deliberadas das empresas </a:t>
            </a:r>
            <a:r>
              <a:rPr lang="pt-BR" sz="1800" dirty="0" smtClean="0"/>
              <a:t>estabelecidas para </a:t>
            </a:r>
            <a:r>
              <a:rPr lang="pt-BR" sz="1800" dirty="0"/>
              <a:t>deterem a entrada das empresas potenciais entrantes. Neste sentido, as estratégias empresariais são utilizadas </a:t>
            </a:r>
            <a:r>
              <a:rPr lang="pt-BR" sz="1800" dirty="0" smtClean="0"/>
              <a:t>como mecanismos </a:t>
            </a:r>
            <a:r>
              <a:rPr lang="pt-BR" sz="1800" dirty="0"/>
              <a:t>de prevenção à entrada.</a:t>
            </a:r>
          </a:p>
          <a:p>
            <a:r>
              <a:rPr lang="pt-BR" sz="1800" dirty="0"/>
              <a:t>Outros chamam a atenção para as barreiras à saída</a:t>
            </a:r>
            <a:r>
              <a:rPr lang="pt-BR" sz="1800" dirty="0" smtClean="0"/>
              <a:t>. Qualquer </a:t>
            </a:r>
            <a:r>
              <a:rPr lang="pt-BR" sz="1800" dirty="0"/>
              <a:t>custo que uma empresa tenha que incorrer para deixar </a:t>
            </a:r>
            <a:r>
              <a:rPr lang="pt-BR" sz="1800" dirty="0" smtClean="0"/>
              <a:t>uma indústria </a:t>
            </a:r>
            <a:r>
              <a:rPr lang="pt-BR" sz="1800" dirty="0"/>
              <a:t>é uma barreira à saída. Um exemplo bastante comum são as multas contratuais.</a:t>
            </a:r>
          </a:p>
          <a:p>
            <a:r>
              <a:rPr lang="pt-BR" sz="1800" dirty="0"/>
              <a:t>Em geral, as barreiras à saída estão associadas aos custos irrecuperáveis. Estes custos estão associados quase sempre a </a:t>
            </a:r>
            <a:r>
              <a:rPr lang="pt-BR" sz="1800" dirty="0" smtClean="0"/>
              <a:t>fatores fixos </a:t>
            </a:r>
            <a:r>
              <a:rPr lang="pt-BR" sz="1800" dirty="0"/>
              <a:t>tangíveis e intangíveis e específicos à empresa ou ao produto. Exemplos incluem patentes combinadas com </a:t>
            </a:r>
            <a:r>
              <a:rPr lang="pt-BR" sz="1800" dirty="0" smtClean="0"/>
              <a:t>investimentos físicos </a:t>
            </a:r>
            <a:r>
              <a:rPr lang="pt-BR" sz="1800" dirty="0"/>
              <a:t>e em especialização dos recursos humanos e investimentos em propaganda e marketing.</a:t>
            </a:r>
          </a:p>
          <a:p>
            <a:r>
              <a:rPr lang="pt-BR" sz="1800" dirty="0"/>
              <a:t>Em mercados nos quais os custos de capital não puderem ser facilmente repassados a terceiros devido a sua especificidade</a:t>
            </a:r>
            <a:r>
              <a:rPr lang="pt-BR" sz="1800" dirty="0" smtClean="0"/>
              <a:t>, as </a:t>
            </a:r>
            <a:r>
              <a:rPr lang="pt-BR" sz="1800" dirty="0"/>
              <a:t>empresas estabelecidas estarão fadadas a permanecerem em seus mercados ou perderem todo ou quase todo o </a:t>
            </a:r>
            <a:r>
              <a:rPr lang="pt-BR" sz="1800" dirty="0" smtClean="0"/>
              <a:t>investimento inicial </a:t>
            </a:r>
            <a:r>
              <a:rPr lang="pt-BR" sz="1800" dirty="0"/>
              <a:t>realizado. 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81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8125"/>
            <a:ext cx="8604401" cy="53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3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conduta das empresas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Ela </a:t>
            </a:r>
            <a:r>
              <a:rPr lang="pt-BR" dirty="0"/>
              <a:t>pode ser expressa como sendo o comportamento que as firmas apresentam no mercado no que se refere a preços, produção, características do produto, pesquisa e desenvolvimento e propaganda. Além disso, a mesma é responsável por estabelecer um elo entre a estrutura e o </a:t>
            </a:r>
            <a:r>
              <a:rPr lang="pt-BR" dirty="0" smtClean="0"/>
              <a:t>desempenho.</a:t>
            </a:r>
          </a:p>
          <a:p>
            <a:r>
              <a:rPr lang="pt-BR" dirty="0"/>
              <a:t>O segundo conceito do modelo ECD a ser apresentado é a conduta. Segundo Bem (1991), ela pode ser expressa como sendo o comportamento que as firmas apresentam no mercado no que se refere a preços, produção, características do produto, pesquisa e desenvolvimento e propaganda. </a:t>
            </a:r>
            <a:endParaRPr lang="pt-BR" dirty="0" smtClean="0"/>
          </a:p>
          <a:p>
            <a:r>
              <a:rPr lang="pt-BR" dirty="0" smtClean="0"/>
              <a:t>Além </a:t>
            </a:r>
            <a:r>
              <a:rPr lang="pt-BR" dirty="0"/>
              <a:t>disso, a mesma é responsável por estabelecer um elo entre a estrutura e o desempenho. Assim, a conduta consiste nas políticas da empresa em relação ao mercado </a:t>
            </a:r>
            <a:r>
              <a:rPr lang="pt-BR" dirty="0" err="1"/>
              <a:t>concorrêncial</a:t>
            </a:r>
            <a:r>
              <a:rPr lang="pt-BR" dirty="0"/>
              <a:t> em que a empresa se encontra, seja esta uma política efetiva ou potencial. É</a:t>
            </a:r>
            <a:r>
              <a:rPr lang="pt-BR" b="1" dirty="0"/>
              <a:t> avaliando a conduta da empresa que serão demonstradas as políticas de fixação de preços e produção, bem como a fixação de padrões de qualidade e políticas de ação ou coação da empresa </a:t>
            </a:r>
            <a:r>
              <a:rPr lang="pt-BR" dirty="0"/>
              <a:t>(BEM,1991).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268179" y="6398696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347995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 condutas ou práticas mercadológicas completariam o núcleo </a:t>
            </a:r>
            <a:r>
              <a:rPr lang="pt-BR" dirty="0" smtClean="0"/>
              <a:t>básico do </a:t>
            </a:r>
            <a:r>
              <a:rPr lang="pt-BR" dirty="0"/>
              <a:t>modelo ECD. </a:t>
            </a:r>
            <a:endParaRPr lang="pt-BR" dirty="0" smtClean="0"/>
          </a:p>
          <a:p>
            <a:pPr algn="just"/>
            <a:r>
              <a:rPr lang="pt-BR" dirty="0" smtClean="0"/>
              <a:t>Fala-se </a:t>
            </a:r>
            <a:r>
              <a:rPr lang="pt-BR" dirty="0"/>
              <a:t>aqui nas técnicas de determinação de preços, </a:t>
            </a:r>
            <a:r>
              <a:rPr lang="pt-BR" dirty="0" smtClean="0"/>
              <a:t>nas estratégias </a:t>
            </a:r>
            <a:r>
              <a:rPr lang="pt-BR" dirty="0"/>
              <a:t>de escolha de produtos e propaganda, nos gastos com pesquisa </a:t>
            </a:r>
            <a:r>
              <a:rPr lang="pt-BR" dirty="0" smtClean="0"/>
              <a:t>e desenvolvimento</a:t>
            </a:r>
            <a:r>
              <a:rPr lang="pt-BR" dirty="0"/>
              <a:t>, nos acordos entre concorrentes (acordos horizontais, fusões </a:t>
            </a:r>
            <a:r>
              <a:rPr lang="pt-BR" dirty="0" smtClean="0"/>
              <a:t>e aquisições</a:t>
            </a:r>
            <a:r>
              <a:rPr lang="pt-BR" dirty="0"/>
              <a:t>) e entre agentes operando em diferentes elos da cadeia </a:t>
            </a:r>
            <a:r>
              <a:rPr lang="pt-BR" dirty="0" smtClean="0"/>
              <a:t>produtiva </a:t>
            </a:r>
            <a:r>
              <a:rPr lang="pt-BR" dirty="0"/>
              <a:t>(integração e restrições verticais), bem como em práticas </a:t>
            </a:r>
            <a:r>
              <a:rPr lang="pt-BR" dirty="0" smtClean="0"/>
              <a:t>propositalmente formuladas </a:t>
            </a:r>
            <a:r>
              <a:rPr lang="pt-BR" dirty="0"/>
              <a:t>para fragilizar ou disciplinar concorrentes.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4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" y="1916832"/>
            <a:ext cx="8172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3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63056"/>
            <a:ext cx="6695783" cy="50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7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Nascimento da Organização Industrial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pt-BR" dirty="0" smtClean="0"/>
              <a:t>A MICRO E A OI</a:t>
            </a:r>
          </a:p>
          <a:p>
            <a:pPr algn="just"/>
            <a:r>
              <a:rPr lang="pt-BR" dirty="0" smtClean="0"/>
              <a:t>Organização </a:t>
            </a:r>
            <a:r>
              <a:rPr lang="pt-BR" dirty="0"/>
              <a:t>Industrial, só ganha feições </a:t>
            </a:r>
            <a:r>
              <a:rPr lang="pt-BR" dirty="0" smtClean="0"/>
              <a:t>de disciplina </a:t>
            </a:r>
            <a:r>
              <a:rPr lang="pt-BR" dirty="0"/>
              <a:t>relativamente autônoma e delimitada do ponto de vista científico </a:t>
            </a:r>
            <a:r>
              <a:rPr lang="pt-BR" dirty="0" smtClean="0"/>
              <a:t>no período </a:t>
            </a:r>
            <a:r>
              <a:rPr lang="pt-BR" dirty="0"/>
              <a:t>posterior à II Grande Guerra. Uma retrospectiva histórica, que </a:t>
            </a:r>
            <a:r>
              <a:rPr lang="pt-BR" dirty="0" smtClean="0"/>
              <a:t>envolve nomes </a:t>
            </a:r>
            <a:r>
              <a:rPr lang="pt-BR" dirty="0"/>
              <a:t>importantes como os de </a:t>
            </a:r>
            <a:r>
              <a:rPr lang="pt-BR" dirty="0" err="1"/>
              <a:t>Chamberlin</a:t>
            </a:r>
            <a:r>
              <a:rPr lang="pt-BR" dirty="0"/>
              <a:t>, Ronald Coase, Joe </a:t>
            </a:r>
            <a:r>
              <a:rPr lang="pt-BR" dirty="0" err="1"/>
              <a:t>Bain</a:t>
            </a:r>
            <a:r>
              <a:rPr lang="pt-BR" dirty="0"/>
              <a:t>, Edward S</a:t>
            </a:r>
            <a:r>
              <a:rPr lang="pt-BR" dirty="0" smtClean="0"/>
              <a:t>. Mason </a:t>
            </a:r>
            <a:r>
              <a:rPr lang="pt-BR" dirty="0"/>
              <a:t>e John </a:t>
            </a:r>
            <a:r>
              <a:rPr lang="pt-BR" dirty="0" smtClean="0"/>
              <a:t>Nash.</a:t>
            </a:r>
          </a:p>
          <a:p>
            <a:pPr algn="just"/>
            <a:r>
              <a:rPr lang="pt-BR" i="1" dirty="0"/>
              <a:t>George S. Stigler (ver epígrafe a esta Introdução), </a:t>
            </a:r>
            <a:r>
              <a:rPr lang="pt-BR" i="1" dirty="0" smtClean="0"/>
              <a:t>eminente economista </a:t>
            </a:r>
            <a:r>
              <a:rPr lang="pt-BR" i="1" dirty="0"/>
              <a:t>da escola neoclássica, negou-se a reconhecer a </a:t>
            </a:r>
            <a:r>
              <a:rPr lang="pt-BR" i="1" dirty="0" smtClean="0"/>
              <a:t>Organização Industrial </a:t>
            </a:r>
            <a:r>
              <a:rPr lang="pt-BR" i="1" dirty="0"/>
              <a:t>como um ramo autônomo da Economia, percebendo-a como </a:t>
            </a:r>
            <a:r>
              <a:rPr lang="pt-BR" i="1" dirty="0" smtClean="0"/>
              <a:t>uma simples </a:t>
            </a:r>
            <a:r>
              <a:rPr lang="pt-BR" i="1" dirty="0"/>
              <a:t>aplicação da Teoria dos Preços ao entendimento das firmas e </a:t>
            </a:r>
            <a:r>
              <a:rPr lang="pt-BR" i="1" dirty="0" smtClean="0"/>
              <a:t>indústrias.</a:t>
            </a:r>
          </a:p>
          <a:p>
            <a:pPr algn="just"/>
            <a:r>
              <a:rPr lang="pt-BR" dirty="0"/>
              <a:t>Feitas estas considerações, é possível definir </a:t>
            </a:r>
            <a:r>
              <a:rPr lang="pt-BR" u="sng" dirty="0"/>
              <a:t>a </a:t>
            </a:r>
            <a:r>
              <a:rPr lang="pt-BR" b="1" u="sng" dirty="0"/>
              <a:t>Economia Industrial (</a:t>
            </a:r>
            <a:r>
              <a:rPr lang="pt-BR" b="1" u="sng" dirty="0" smtClean="0"/>
              <a:t>ou Organização </a:t>
            </a:r>
            <a:r>
              <a:rPr lang="pt-BR" b="1" u="sng" dirty="0"/>
              <a:t>Industrial) como sendo o estudo da lógica de operação </a:t>
            </a:r>
            <a:r>
              <a:rPr lang="pt-BR" b="1" u="sng" dirty="0" smtClean="0"/>
              <a:t>e comportamento </a:t>
            </a:r>
            <a:r>
              <a:rPr lang="pt-BR" b="1" u="sng" dirty="0"/>
              <a:t>das firmas nas indústrias e mercados, enfatizando as </a:t>
            </a:r>
            <a:r>
              <a:rPr lang="pt-BR" b="1" u="sng" dirty="0" smtClean="0"/>
              <a:t>busca de </a:t>
            </a:r>
            <a:r>
              <a:rPr lang="pt-BR" b="1" u="sng" dirty="0"/>
              <a:t>implicações sobre o bem-estar, formulação, implementação e </a:t>
            </a:r>
            <a:r>
              <a:rPr lang="pt-BR" b="1" u="sng" dirty="0" smtClean="0"/>
              <a:t>avaliação de </a:t>
            </a:r>
            <a:r>
              <a:rPr lang="pt-BR" b="1" u="sng" dirty="0"/>
              <a:t>políticas </a:t>
            </a:r>
            <a:r>
              <a:rPr lang="pt-BR" b="1" u="sng" dirty="0" smtClean="0"/>
              <a:t>públicas.</a:t>
            </a:r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251520" y="6237312"/>
            <a:ext cx="407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Roland Veras Saldanha </a:t>
            </a:r>
            <a:r>
              <a:rPr lang="pt-BR" dirty="0" smtClean="0"/>
              <a:t>Junior (Capítulo 1)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2624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estratégias competitivas de Porter </a:t>
            </a:r>
            <a:r>
              <a:rPr lang="pt-BR" dirty="0" smtClean="0"/>
              <a:t>(conduta)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Genericamente, segundo Porter (1986), podem-se utilizar como formas de competição no mercado a liderança em custo (obter uma vantagem sustentável em termos de custo sobre os demais competidores e utilizá-la como forma de vender produtos a um preço mais baixo), a diferenciação (atender a preferências dos consumidores que não possam ser satisfeitas por um bem padronizado) e o enfoque (ou nicho de mercado em que os clientes possuem preferências ou exigências únicas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268179" y="6398696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25751078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5508"/>
          </a:xfrm>
        </p:spPr>
        <p:txBody>
          <a:bodyPr/>
          <a:lstStyle/>
          <a:p>
            <a:r>
              <a:rPr lang="pt-BR" sz="3200" dirty="0" smtClean="0"/>
              <a:t>Exercício do poder de mercado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01" y="910146"/>
            <a:ext cx="7752599" cy="57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4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 exercício de poder de mercado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7687451" cy="27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70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do Poder de Mercado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7720025" cy="35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83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do Poder de Mercado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5" y="1772816"/>
            <a:ext cx="8013190" cy="8839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6" y="2852936"/>
            <a:ext cx="7459433" cy="15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790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Políticas públicas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Finalmente, completa o esquema ECD a consideração das políticas </a:t>
            </a:r>
            <a:r>
              <a:rPr lang="pt-BR" dirty="0" smtClean="0"/>
              <a:t>públicas que</a:t>
            </a:r>
            <a:r>
              <a:rPr lang="pt-BR" dirty="0"/>
              <a:t>, direta ou indiretamente interferem no livre funcionamento do mercado. </a:t>
            </a:r>
            <a:endParaRPr lang="pt-BR" dirty="0" smtClean="0"/>
          </a:p>
          <a:p>
            <a:pPr algn="just"/>
            <a:r>
              <a:rPr lang="pt-BR" dirty="0" smtClean="0"/>
              <a:t>Entre elas </a:t>
            </a:r>
            <a:r>
              <a:rPr lang="pt-BR" dirty="0"/>
              <a:t>pode-se destacar o impacto das políticas macroeconômicas, de incentivos </a:t>
            </a:r>
            <a:r>
              <a:rPr lang="pt-BR" dirty="0" smtClean="0"/>
              <a:t>ao investimento</a:t>
            </a:r>
            <a:r>
              <a:rPr lang="pt-BR" dirty="0"/>
              <a:t>, educação ou emprego, bem como dos impostos e subsídios </a:t>
            </a:r>
            <a:r>
              <a:rPr lang="pt-BR" dirty="0" smtClean="0"/>
              <a:t>e barreiras </a:t>
            </a:r>
            <a:r>
              <a:rPr lang="pt-BR" dirty="0"/>
              <a:t>ao comércio internacional. Especialmente afetas à OI, as </a:t>
            </a:r>
            <a:r>
              <a:rPr lang="pt-BR" dirty="0" smtClean="0"/>
              <a:t>políticas públicas </a:t>
            </a:r>
            <a:r>
              <a:rPr lang="pt-BR" dirty="0"/>
              <a:t>de defesa da concorrência, de regulação de monopólios naturais </a:t>
            </a:r>
            <a:r>
              <a:rPr lang="pt-BR" dirty="0" smtClean="0"/>
              <a:t>e mesmo </a:t>
            </a:r>
            <a:r>
              <a:rPr lang="pt-BR" dirty="0"/>
              <a:t>a política industrial parecem visar propositalmente à obtenção de </a:t>
            </a:r>
            <a:r>
              <a:rPr lang="pt-BR" dirty="0" smtClean="0"/>
              <a:t>ganhos de </a:t>
            </a:r>
            <a:r>
              <a:rPr lang="pt-BR" dirty="0"/>
              <a:t>desempenho industrial considerados desejáveis socialmente. </a:t>
            </a:r>
            <a:endParaRPr lang="pt-BR" dirty="0" smtClean="0"/>
          </a:p>
          <a:p>
            <a:pPr algn="just"/>
            <a:r>
              <a:rPr lang="pt-BR" dirty="0" smtClean="0"/>
              <a:t>Ainda </a:t>
            </a:r>
            <a:r>
              <a:rPr lang="pt-BR" dirty="0"/>
              <a:t>que o </a:t>
            </a:r>
            <a:r>
              <a:rPr lang="pt-BR" dirty="0" smtClean="0"/>
              <a:t>tema da </a:t>
            </a:r>
            <a:r>
              <a:rPr lang="pt-BR" dirty="0"/>
              <a:t>conveniência de Políticas Industriais esteja sujeito a profundas controvérsias, </a:t>
            </a:r>
            <a:r>
              <a:rPr lang="pt-BR" dirty="0" smtClean="0"/>
              <a:t>é tarefa </a:t>
            </a:r>
            <a:r>
              <a:rPr lang="pt-BR" dirty="0"/>
              <a:t>da OI iluminar a questão para, com critérios científicos e quando possível</a:t>
            </a:r>
            <a:r>
              <a:rPr lang="pt-BR" dirty="0" smtClean="0"/>
              <a:t>, permitir </a:t>
            </a:r>
            <a:r>
              <a:rPr lang="pt-BR" dirty="0"/>
              <a:t>uma avaliação mais detalhada de sua conveniência e limites.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7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papel das políticas e da regulação públicas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o mercado natural falha em organizar a indústria, conduzindo-a a um desempenho não eficiente, então, o governo precisa</a:t>
            </a:r>
          </a:p>
          <a:p>
            <a:r>
              <a:rPr lang="pt-BR" dirty="0"/>
              <a:t>intervir. Sua intervenção pode se dirigir às variáveis da estrutura e/ou da </a:t>
            </a:r>
            <a:r>
              <a:rPr lang="pt-BR" dirty="0" smtClean="0"/>
              <a:t>conduta</a:t>
            </a:r>
          </a:p>
          <a:p>
            <a:r>
              <a:rPr lang="pt-BR" dirty="0" smtClean="0"/>
              <a:t>O </a:t>
            </a:r>
            <a:r>
              <a:rPr lang="pt-BR" dirty="0"/>
              <a:t>arsenal de instrumentos de política e de regulação é bastante </a:t>
            </a:r>
            <a:r>
              <a:rPr lang="pt-BR" dirty="0" smtClean="0"/>
              <a:t>amplo. </a:t>
            </a:r>
          </a:p>
          <a:p>
            <a:r>
              <a:rPr lang="pt-BR" dirty="0" smtClean="0"/>
              <a:t>Custos</a:t>
            </a:r>
            <a:r>
              <a:rPr lang="pt-BR" dirty="0"/>
              <a:t>, investimentos e preços podem ser influenciados por taxas </a:t>
            </a:r>
            <a:r>
              <a:rPr lang="pt-BR" dirty="0" smtClean="0"/>
              <a:t>ou subsídios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estrutura de mercado pode ser influenciada pelo estabelecimento de tarifas de comércio, quotas de importação </a:t>
            </a:r>
            <a:r>
              <a:rPr lang="pt-BR" dirty="0" smtClean="0"/>
              <a:t>e outras </a:t>
            </a:r>
            <a:r>
              <a:rPr lang="pt-BR" dirty="0"/>
              <a:t>políticas voltadas para o comércio internacional ou atração de investimentos externos diretos.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26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papel das políticas e da regulação públicas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As políticas antitrustes ou as políticas que </a:t>
            </a:r>
            <a:r>
              <a:rPr lang="pt-BR" dirty="0" smtClean="0"/>
              <a:t>incentivam a </a:t>
            </a:r>
            <a:r>
              <a:rPr lang="pt-BR" dirty="0"/>
              <a:t>concorrência, bem como as políticas ambientais são estratégias mais recentes e cada vez mais valorizadas como </a:t>
            </a:r>
            <a:r>
              <a:rPr lang="pt-BR" dirty="0" smtClean="0"/>
              <a:t>guias de </a:t>
            </a:r>
            <a:r>
              <a:rPr lang="pt-BR" dirty="0"/>
              <a:t>bom desempenho industrial e formas indiretas ou passivas de intervir no mercado.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casos extremos o governo </a:t>
            </a:r>
            <a:r>
              <a:rPr lang="pt-BR" dirty="0" smtClean="0"/>
              <a:t>também pode </a:t>
            </a:r>
            <a:r>
              <a:rPr lang="pt-BR" dirty="0"/>
              <a:t>decidir por prover, ele mesmo, por meio da produção pública, bens e serviços. </a:t>
            </a:r>
            <a:endParaRPr lang="pt-BR" dirty="0" smtClean="0"/>
          </a:p>
          <a:p>
            <a:r>
              <a:rPr lang="pt-BR" dirty="0" smtClean="0"/>
              <a:t>Alternativa </a:t>
            </a:r>
            <a:r>
              <a:rPr lang="pt-BR" dirty="0"/>
              <a:t>é criar empresas públicas </a:t>
            </a:r>
            <a:r>
              <a:rPr lang="pt-BR" dirty="0" smtClean="0"/>
              <a:t>com funções </a:t>
            </a:r>
            <a:r>
              <a:rPr lang="pt-BR" dirty="0"/>
              <a:t>reguladoras de custos, preços e padrões de qualidade capazes de emular uma concorrência entre os rivais privados </a:t>
            </a:r>
            <a:r>
              <a:rPr lang="pt-BR" dirty="0" smtClean="0"/>
              <a:t>que elevem </a:t>
            </a:r>
            <a:r>
              <a:rPr lang="pt-BR" dirty="0"/>
              <a:t>o desempenho geral da indústria.</a:t>
            </a:r>
          </a:p>
          <a:p>
            <a:r>
              <a:rPr lang="pt-BR" dirty="0"/>
              <a:t>Como já desenvolvido anteriormente, a intensidade da intervenção praticada pelos governos varia em sentido inverso </a:t>
            </a:r>
            <a:r>
              <a:rPr lang="pt-BR" dirty="0" smtClean="0"/>
              <a:t>ao grau </a:t>
            </a:r>
            <a:r>
              <a:rPr lang="pt-BR" dirty="0"/>
              <a:t>de bom funcionamento do mercado. </a:t>
            </a:r>
            <a:endParaRPr lang="pt-BR" dirty="0" smtClean="0"/>
          </a:p>
          <a:p>
            <a:r>
              <a:rPr lang="pt-BR" dirty="0" smtClean="0"/>
              <a:t>Assim</a:t>
            </a:r>
            <a:r>
              <a:rPr lang="pt-BR" dirty="0"/>
              <a:t>, em períodos nos quais o desempenho industrial se mostra pior, crescem </a:t>
            </a:r>
            <a:r>
              <a:rPr lang="pt-BR" dirty="0" smtClean="0"/>
              <a:t>as políticas </a:t>
            </a:r>
            <a:r>
              <a:rPr lang="pt-BR" dirty="0"/>
              <a:t>intervencionistas. Há também diferenças importantes entre os países líderes na crença sobre a capacidade de o </a:t>
            </a:r>
            <a:r>
              <a:rPr lang="pt-BR" dirty="0" smtClean="0"/>
              <a:t>mercado natural </a:t>
            </a:r>
            <a:r>
              <a:rPr lang="pt-BR" dirty="0"/>
              <a:t>organizar o desempenho industrial de forma eficiente. Os Estados Unidos, por exemplo, sempre foram crédulos, ao</a:t>
            </a:r>
          </a:p>
          <a:p>
            <a:r>
              <a:rPr lang="pt-BR" dirty="0"/>
              <a:t>passo que a Europa e o Japão têm sido bem mais céticos.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5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papel das políticas e da regulação públicas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Enfim, a questão da regulação é extremamente complexa. Encontrar o ponto certo entre regular ou desregular é um desafio</a:t>
            </a:r>
          </a:p>
          <a:p>
            <a:r>
              <a:rPr lang="pt-BR" dirty="0"/>
              <a:t>permanente. Entretanto, não regular pode significar deixar que o funcionamento do mercado natural, muitas vezes inadequado,</a:t>
            </a:r>
          </a:p>
          <a:p>
            <a:r>
              <a:rPr lang="pt-BR" dirty="0"/>
              <a:t>distorça os resultados desejados pela sociedade do desempenho industrial.</a:t>
            </a:r>
          </a:p>
          <a:p>
            <a:r>
              <a:rPr lang="pt-BR" dirty="0"/>
              <a:t>A legislação antitruste, também conhecida como “defesa da concorrência”, é uma forma específica de regulação. As principais</a:t>
            </a:r>
          </a:p>
          <a:p>
            <a:r>
              <a:rPr lang="pt-BR" dirty="0"/>
              <a:t>diferenças em relação a outros tipos de regulação são o caráter episódico da regulação antitruste e o escopo mais bem definido</a:t>
            </a:r>
          </a:p>
          <a:p>
            <a:r>
              <a:rPr lang="pt-BR" dirty="0"/>
              <a:t>das intervenções. Entre as principais intervenções estão: proibição de contratos, combinações e conspirações para restringirem</a:t>
            </a:r>
          </a:p>
          <a:p>
            <a:r>
              <a:rPr lang="pt-BR" dirty="0"/>
              <a:t>o comércio; proibição de monopolização; proibição de discriminação de preços; e, em nível multinacional, o Tratado de Roma,</a:t>
            </a:r>
          </a:p>
          <a:p>
            <a:r>
              <a:rPr lang="pt-BR" dirty="0"/>
              <a:t>de 1957, contém uma política de competição explícita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50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ideia básica do Modelo ECD consiste, portanto, em identificar que variáveis ou conjunto de atributos são capazes </a:t>
            </a:r>
            <a:r>
              <a:rPr lang="pt-BR" dirty="0" smtClean="0"/>
              <a:t>de explicar </a:t>
            </a:r>
            <a:r>
              <a:rPr lang="pt-BR" dirty="0"/>
              <a:t>as diferenças de desempenho observadas a partir do monitoramento das indústrias.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condutas das empresas </a:t>
            </a:r>
            <a:r>
              <a:rPr lang="pt-BR" dirty="0" smtClean="0"/>
              <a:t>são diferenciadas </a:t>
            </a:r>
            <a:r>
              <a:rPr lang="pt-BR" dirty="0"/>
              <a:t>e motivadas, principalmente, pelo tipo de estrutura da indústria.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estrutura da indústria, por sua vez, </a:t>
            </a:r>
            <a:r>
              <a:rPr lang="pt-BR" dirty="0" smtClean="0"/>
              <a:t>depende de </a:t>
            </a:r>
            <a:r>
              <a:rPr lang="pt-BR" dirty="0"/>
              <a:t>certo número de condições básicas que são de naturezas bastante diversas: técnicas, institucionais e relevância da demanda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object 4"/>
          <p:cNvSpPr txBox="1"/>
          <p:nvPr/>
        </p:nvSpPr>
        <p:spPr>
          <a:xfrm>
            <a:off x="1" y="0"/>
            <a:ext cx="8250712" cy="642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0747">
              <a:lnSpc>
                <a:spcPct val="150000"/>
              </a:lnSpc>
            </a:pP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sz="24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sz="2400" b="1" spc="34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sz="2400" b="1" spc="5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sz="2400" b="1" spc="16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M</a:t>
            </a:r>
            <a:r>
              <a:rPr sz="2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croecono</a:t>
            </a:r>
            <a:r>
              <a:rPr sz="2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mi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endParaRPr sz="2400" dirty="0">
              <a:latin typeface="Times New Roman"/>
              <a:cs typeface="Times New Roman"/>
            </a:endParaRPr>
          </a:p>
          <a:p>
            <a:pPr marL="216407">
              <a:lnSpc>
                <a:spcPct val="150000"/>
              </a:lnSpc>
              <a:spcBef>
                <a:spcPts val="200"/>
              </a:spcBef>
            </a:pPr>
            <a:r>
              <a:rPr sz="2400" spc="0" dirty="0" smtClean="0">
                <a:latin typeface="Symbol"/>
                <a:cs typeface="Symbol"/>
              </a:rPr>
              <a:t>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é um</a:t>
            </a:r>
            <a:r>
              <a:rPr sz="2400" spc="12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ra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da</a:t>
            </a:r>
            <a:r>
              <a:rPr sz="2400" spc="1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cr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endParaRPr sz="2400" dirty="0">
              <a:latin typeface="Times New Roman"/>
              <a:cs typeface="Times New Roman"/>
            </a:endParaRPr>
          </a:p>
          <a:p>
            <a:pPr marL="216407">
              <a:lnSpc>
                <a:spcPct val="150000"/>
              </a:lnSpc>
              <a:spcBef>
                <a:spcPts val="270"/>
              </a:spcBef>
            </a:pPr>
            <a:r>
              <a:rPr sz="2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S</a:t>
            </a:r>
            <a:r>
              <a:rPr sz="24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sz="2400" b="1" spc="-20" dirty="0" smtClean="0">
                <a:solidFill>
                  <a:srgbClr val="0032CC"/>
                </a:solidFill>
                <a:latin typeface="Times New Roman"/>
                <a:cs typeface="Times New Roman"/>
              </a:rPr>
              <a:t>m</a:t>
            </a:r>
            <a:r>
              <a:rPr sz="24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sz="2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lh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sz="24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n</a:t>
            </a:r>
            <a:r>
              <a:rPr sz="24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ç</a:t>
            </a:r>
            <a:r>
              <a:rPr sz="24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  <a:p>
            <a:pPr marL="669035" marR="137503" indent="-342900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b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ã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re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up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12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11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xp</a:t>
            </a:r>
            <a:r>
              <a:rPr sz="2400" spc="-4" dirty="0" smtClean="0">
                <a:latin typeface="Times New Roman"/>
                <a:cs typeface="Times New Roman"/>
              </a:rPr>
              <a:t>li</a:t>
            </a:r>
            <a:r>
              <a:rPr sz="2400" spc="4" dirty="0" smtClean="0">
                <a:latin typeface="Times New Roman"/>
                <a:cs typeface="Times New Roman"/>
              </a:rPr>
              <a:t>ca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pq </a:t>
            </a:r>
            <a:r>
              <a:rPr sz="2400" spc="4" dirty="0" err="1" smtClean="0">
                <a:latin typeface="Times New Roman"/>
                <a:cs typeface="Times New Roman"/>
              </a:rPr>
              <a:t>a</a:t>
            </a:r>
            <a:r>
              <a:rPr sz="2400" spc="-4" dirty="0" err="1" smtClean="0">
                <a:latin typeface="Times New Roman"/>
                <a:cs typeface="Times New Roman"/>
              </a:rPr>
              <a:t>l</a:t>
            </a:r>
            <a:r>
              <a:rPr sz="2400" spc="-10" dirty="0" err="1" smtClean="0">
                <a:latin typeface="Times New Roman"/>
                <a:cs typeface="Times New Roman"/>
              </a:rPr>
              <a:t>g</a:t>
            </a:r>
            <a:r>
              <a:rPr sz="2400" spc="0" dirty="0" err="1" smtClean="0">
                <a:latin typeface="Times New Roman"/>
                <a:cs typeface="Times New Roman"/>
              </a:rPr>
              <a:t>u</a:t>
            </a:r>
            <a:r>
              <a:rPr sz="2400" spc="-15" dirty="0" err="1" smtClean="0">
                <a:latin typeface="Times New Roman"/>
                <a:cs typeface="Times New Roman"/>
              </a:rPr>
              <a:t>m</a:t>
            </a:r>
            <a:r>
              <a:rPr sz="2400" spc="4" dirty="0" err="1" smtClean="0">
                <a:latin typeface="Times New Roman"/>
                <a:cs typeface="Times New Roman"/>
              </a:rPr>
              <a:t>a</a:t>
            </a:r>
            <a:r>
              <a:rPr sz="2400" spc="0" dirty="0" err="1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lang="pt-BR" sz="2400" spc="0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c</a:t>
            </a:r>
            <a:r>
              <a:rPr sz="2400" spc="-9" dirty="0" err="1" smtClean="0">
                <a:latin typeface="Times New Roman"/>
                <a:cs typeface="Times New Roman"/>
              </a:rPr>
              <a:t>o</a:t>
            </a:r>
            <a:r>
              <a:rPr sz="2400" spc="-4" dirty="0" err="1" smtClean="0">
                <a:latin typeface="Times New Roman"/>
                <a:cs typeface="Times New Roman"/>
              </a:rPr>
              <a:t>i</a:t>
            </a:r>
            <a:r>
              <a:rPr sz="2400" spc="0" dirty="0" err="1" smtClean="0">
                <a:latin typeface="Times New Roman"/>
                <a:cs typeface="Times New Roman"/>
              </a:rPr>
              <a:t>s</a:t>
            </a:r>
            <a:r>
              <a:rPr sz="2400" spc="4" dirty="0" err="1" smtClean="0">
                <a:latin typeface="Times New Roman"/>
                <a:cs typeface="Times New Roman"/>
              </a:rPr>
              <a:t>a</a:t>
            </a:r>
            <a:r>
              <a:rPr sz="2400" spc="0" dirty="0" err="1" smtClean="0">
                <a:latin typeface="Times New Roman"/>
                <a:cs typeface="Times New Roman"/>
              </a:rPr>
              <a:t>s</a:t>
            </a:r>
            <a:r>
              <a:rPr sz="2400" spc="13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ac</a:t>
            </a:r>
            <a:r>
              <a:rPr sz="2400" spc="-10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ece</a:t>
            </a:r>
            <a:r>
              <a:rPr sz="2400" spc="-15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795527" marR="447538" indent="-342900">
              <a:lnSpc>
                <a:spcPct val="150000"/>
              </a:lnSpc>
              <a:spcBef>
                <a:spcPts val="382"/>
              </a:spcBef>
              <a:buFont typeface="Arial" panose="020B0604020202020204" pitchFamily="34" charset="0"/>
              <a:buChar char="•"/>
            </a:pPr>
            <a:r>
              <a:rPr sz="2400" i="1" spc="4" dirty="0" smtClean="0">
                <a:latin typeface="Times New Roman"/>
                <a:cs typeface="Times New Roman"/>
              </a:rPr>
              <a:t>p</a:t>
            </a:r>
            <a:r>
              <a:rPr sz="2400" i="1" spc="0" dirty="0" smtClean="0">
                <a:latin typeface="Times New Roman"/>
                <a:cs typeface="Times New Roman"/>
              </a:rPr>
              <a:t>q</a:t>
            </a:r>
            <a:r>
              <a:rPr sz="2400" i="1" spc="8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o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26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p</a:t>
            </a:r>
            <a:r>
              <a:rPr sz="2400" i="1" spc="0" dirty="0" smtClean="0">
                <a:latin typeface="Times New Roman"/>
                <a:cs typeface="Times New Roman"/>
              </a:rPr>
              <a:t>r</a:t>
            </a:r>
            <a:r>
              <a:rPr sz="2400" i="1" spc="4" dirty="0" smtClean="0">
                <a:latin typeface="Times New Roman"/>
                <a:cs typeface="Times New Roman"/>
              </a:rPr>
              <a:t>eço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43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4" dirty="0" smtClean="0">
                <a:latin typeface="Times New Roman"/>
                <a:cs typeface="Times New Roman"/>
              </a:rPr>
              <a:t>ã</a:t>
            </a:r>
            <a:r>
              <a:rPr sz="2400" i="1" spc="0" dirty="0" smtClean="0">
                <a:latin typeface="Times New Roman"/>
                <a:cs typeface="Times New Roman"/>
              </a:rPr>
              <a:t>o</a:t>
            </a:r>
            <a:r>
              <a:rPr sz="2400" i="1" spc="33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sz="2400" i="1" spc="4" dirty="0" smtClean="0">
                <a:latin typeface="Times New Roman"/>
                <a:cs typeface="Times New Roman"/>
              </a:rPr>
              <a:t>a</a:t>
            </a:r>
            <a:r>
              <a:rPr sz="2400" i="1" spc="0" dirty="0" smtClean="0">
                <a:latin typeface="Times New Roman"/>
                <a:cs typeface="Times New Roman"/>
              </a:rPr>
              <a:t>is</a:t>
            </a:r>
            <a:r>
              <a:rPr sz="2400" i="1" spc="40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ba</a:t>
            </a:r>
            <a:r>
              <a:rPr sz="2400" i="1" spc="0" dirty="0" smtClean="0">
                <a:latin typeface="Times New Roman"/>
                <a:cs typeface="Times New Roman"/>
              </a:rPr>
              <a:t>i</a:t>
            </a:r>
            <a:r>
              <a:rPr sz="2400" i="1" spc="4" dirty="0" smtClean="0">
                <a:latin typeface="Times New Roman"/>
                <a:cs typeface="Times New Roman"/>
              </a:rPr>
              <a:t>xo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57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sz="2400" i="1" spc="22" dirty="0" smtClean="0">
                <a:latin typeface="Times New Roman"/>
                <a:cs typeface="Times New Roman"/>
              </a:rPr>
              <a:t> </a:t>
            </a:r>
            <a:r>
              <a:rPr sz="2400" i="1" spc="4" dirty="0" err="1" smtClean="0">
                <a:latin typeface="Times New Roman"/>
                <a:cs typeface="Times New Roman"/>
              </a:rPr>
              <a:t>de</a:t>
            </a:r>
            <a:r>
              <a:rPr sz="2400" i="1" spc="0" dirty="0" err="1" smtClean="0">
                <a:latin typeface="Times New Roman"/>
                <a:cs typeface="Times New Roman"/>
              </a:rPr>
              <a:t>t</a:t>
            </a:r>
            <a:r>
              <a:rPr sz="2400" i="1" spc="4" dirty="0" err="1" smtClean="0">
                <a:latin typeface="Times New Roman"/>
                <a:cs typeface="Times New Roman"/>
              </a:rPr>
              <a:t>e</a:t>
            </a:r>
            <a:r>
              <a:rPr sz="2400" i="1" spc="0" dirty="0" err="1" smtClean="0">
                <a:latin typeface="Times New Roman"/>
                <a:cs typeface="Times New Roman"/>
              </a:rPr>
              <a:t>rmi</a:t>
            </a:r>
            <a:r>
              <a:rPr sz="2400" i="1" spc="4" dirty="0" err="1" smtClean="0">
                <a:latin typeface="Times New Roman"/>
                <a:cs typeface="Times New Roman"/>
              </a:rPr>
              <a:t>nada</a:t>
            </a:r>
            <a:r>
              <a:rPr sz="2400" i="1" spc="0" dirty="0" err="1" smtClean="0">
                <a:latin typeface="Times New Roman"/>
                <a:cs typeface="Times New Roman"/>
              </a:rPr>
              <a:t>s</a:t>
            </a:r>
            <a:r>
              <a:rPr sz="2400" i="1" spc="0" dirty="0" smtClean="0">
                <a:latin typeface="Times New Roman"/>
                <a:cs typeface="Times New Roman"/>
              </a:rPr>
              <a:t> </a:t>
            </a:r>
            <a:r>
              <a:rPr sz="2400" i="1" spc="4" dirty="0" err="1" smtClean="0">
                <a:latin typeface="Times New Roman"/>
                <a:cs typeface="Times New Roman"/>
              </a:rPr>
              <a:t>cond</a:t>
            </a:r>
            <a:r>
              <a:rPr sz="2400" i="1" spc="0" dirty="0" err="1" smtClean="0">
                <a:latin typeface="Times New Roman"/>
                <a:cs typeface="Times New Roman"/>
              </a:rPr>
              <a:t>i</a:t>
            </a:r>
            <a:r>
              <a:rPr sz="2400" i="1" spc="4" dirty="0" err="1" smtClean="0">
                <a:latin typeface="Times New Roman"/>
                <a:cs typeface="Times New Roman"/>
              </a:rPr>
              <a:t>çõe</a:t>
            </a:r>
            <a:r>
              <a:rPr sz="2400" i="1" spc="0" dirty="0" err="1" smtClean="0">
                <a:latin typeface="Times New Roman"/>
                <a:cs typeface="Times New Roman"/>
              </a:rPr>
              <a:t>s</a:t>
            </a:r>
            <a:r>
              <a:rPr sz="2400" i="1" spc="55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d</a:t>
            </a:r>
            <a:r>
              <a:rPr sz="2400" i="1" spc="0" dirty="0" smtClean="0">
                <a:latin typeface="Times New Roman"/>
                <a:cs typeface="Times New Roman"/>
              </a:rPr>
              <a:t>o</a:t>
            </a:r>
            <a:r>
              <a:rPr sz="2400" i="1" spc="23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qu</a:t>
            </a:r>
            <a:r>
              <a:rPr sz="2400" i="1" spc="0" dirty="0" smtClean="0">
                <a:latin typeface="Times New Roman"/>
                <a:cs typeface="Times New Roman"/>
              </a:rPr>
              <a:t>e</a:t>
            </a:r>
            <a:r>
              <a:rPr sz="2400" i="1" spc="29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sz="2400" i="1" spc="22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ou</a:t>
            </a:r>
            <a:r>
              <a:rPr sz="2400" i="1" spc="0" dirty="0" smtClean="0">
                <a:latin typeface="Times New Roman"/>
                <a:cs typeface="Times New Roman"/>
              </a:rPr>
              <a:t>tr</a:t>
            </a:r>
            <a:r>
              <a:rPr sz="2400" i="1" spc="4" dirty="0" smtClean="0">
                <a:latin typeface="Times New Roman"/>
                <a:cs typeface="Times New Roman"/>
              </a:rPr>
              <a:t>a</a:t>
            </a:r>
            <a:r>
              <a:rPr sz="2400" i="1" spc="0" dirty="0" smtClean="0">
                <a:latin typeface="Times New Roman"/>
                <a:cs typeface="Times New Roman"/>
              </a:rPr>
              <a:t>s?</a:t>
            </a:r>
            <a:endParaRPr sz="2400" dirty="0">
              <a:latin typeface="Times New Roman"/>
              <a:cs typeface="Times New Roman"/>
            </a:endParaRPr>
          </a:p>
          <a:p>
            <a:pPr marL="795527" marR="330225" indent="-342900">
              <a:lnSpc>
                <a:spcPct val="150000"/>
              </a:lnSpc>
              <a:spcBef>
                <a:spcPts val="382"/>
              </a:spcBef>
              <a:buFont typeface="Arial" panose="020B0604020202020204" pitchFamily="34" charset="0"/>
              <a:buChar char="•"/>
            </a:pPr>
            <a:r>
              <a:rPr sz="2400" i="1" spc="4" dirty="0" smtClean="0">
                <a:latin typeface="Times New Roman"/>
                <a:cs typeface="Times New Roman"/>
              </a:rPr>
              <a:t>co</a:t>
            </a:r>
            <a:r>
              <a:rPr sz="2400" i="1" spc="0" dirty="0" smtClean="0">
                <a:latin typeface="Times New Roman"/>
                <a:cs typeface="Times New Roman"/>
              </a:rPr>
              <a:t>mo</a:t>
            </a:r>
            <a:r>
              <a:rPr sz="2400" i="1" spc="26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de</a:t>
            </a:r>
            <a:r>
              <a:rPr sz="2400" i="1" spc="0" dirty="0" smtClean="0">
                <a:latin typeface="Times New Roman"/>
                <a:cs typeface="Times New Roman"/>
              </a:rPr>
              <a:t>t</a:t>
            </a:r>
            <a:r>
              <a:rPr sz="2400" i="1" spc="4" dirty="0" smtClean="0"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latin typeface="Times New Roman"/>
                <a:cs typeface="Times New Roman"/>
              </a:rPr>
              <a:t>rmi</a:t>
            </a:r>
            <a:r>
              <a:rPr sz="2400" i="1" spc="4" dirty="0" smtClean="0">
                <a:latin typeface="Times New Roman"/>
                <a:cs typeface="Times New Roman"/>
              </a:rPr>
              <a:t>nada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100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va</a:t>
            </a:r>
            <a:r>
              <a:rPr sz="2400" i="1" spc="0" dirty="0" smtClean="0">
                <a:latin typeface="Times New Roman"/>
                <a:cs typeface="Times New Roman"/>
              </a:rPr>
              <a:t>ri</a:t>
            </a:r>
            <a:r>
              <a:rPr sz="2400" i="1" spc="4" dirty="0" smtClean="0">
                <a:latin typeface="Times New Roman"/>
                <a:cs typeface="Times New Roman"/>
              </a:rPr>
              <a:t>áve</a:t>
            </a:r>
            <a:r>
              <a:rPr sz="2400" i="1" spc="0" dirty="0" smtClean="0">
                <a:latin typeface="Times New Roman"/>
                <a:cs typeface="Times New Roman"/>
              </a:rPr>
              <a:t>is</a:t>
            </a:r>
            <a:r>
              <a:rPr sz="2400" i="1" spc="67" dirty="0" smtClean="0">
                <a:latin typeface="Times New Roman"/>
                <a:cs typeface="Times New Roman"/>
              </a:rPr>
              <a:t> </a:t>
            </a:r>
            <a:r>
              <a:rPr sz="2400" i="1" spc="-9" dirty="0" smtClean="0">
                <a:latin typeface="Times New Roman"/>
                <a:cs typeface="Times New Roman"/>
              </a:rPr>
              <a:t>(</a:t>
            </a:r>
            <a:r>
              <a:rPr sz="2400" i="1" spc="4" dirty="0" smtClean="0">
                <a:latin typeface="Times New Roman"/>
                <a:cs typeface="Times New Roman"/>
              </a:rPr>
              <a:t>p</a:t>
            </a:r>
            <a:r>
              <a:rPr sz="2400" i="1" spc="0" dirty="0" smtClean="0">
                <a:latin typeface="Times New Roman"/>
                <a:cs typeface="Times New Roman"/>
              </a:rPr>
              <a:t>r</a:t>
            </a:r>
            <a:r>
              <a:rPr sz="2400" i="1" spc="4" dirty="0" smtClean="0">
                <a:latin typeface="Times New Roman"/>
                <a:cs typeface="Times New Roman"/>
              </a:rPr>
              <a:t>eço</a:t>
            </a:r>
            <a:r>
              <a:rPr sz="2400" i="1" spc="0" dirty="0" smtClean="0">
                <a:latin typeface="Times New Roman"/>
                <a:cs typeface="Times New Roman"/>
              </a:rPr>
              <a:t>s)</a:t>
            </a:r>
            <a:r>
              <a:rPr sz="2400" i="1" spc="69" dirty="0" smtClean="0">
                <a:latin typeface="Times New Roman"/>
                <a:cs typeface="Times New Roman"/>
              </a:rPr>
              <a:t> </a:t>
            </a:r>
            <a:r>
              <a:rPr sz="2400" i="1" spc="0" dirty="0" err="1" smtClean="0">
                <a:latin typeface="Times New Roman"/>
                <a:cs typeface="Times New Roman"/>
              </a:rPr>
              <a:t>m</a:t>
            </a:r>
            <a:r>
              <a:rPr sz="2400" i="1" spc="4" dirty="0" err="1" smtClean="0">
                <a:latin typeface="Times New Roman"/>
                <a:cs typeface="Times New Roman"/>
              </a:rPr>
              <a:t>uda</a:t>
            </a:r>
            <a:r>
              <a:rPr sz="2400" i="1" spc="0" dirty="0" err="1" smtClean="0">
                <a:latin typeface="Times New Roman"/>
                <a:cs typeface="Times New Roman"/>
              </a:rPr>
              <a:t>m</a:t>
            </a:r>
            <a:r>
              <a:rPr sz="2400" i="1" spc="50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lang="pt-BR" sz="2400" i="1" spc="0" dirty="0" smtClean="0">
                <a:latin typeface="Times New Roman"/>
                <a:cs typeface="Times New Roman"/>
              </a:rPr>
              <a:t> </a:t>
            </a:r>
            <a:r>
              <a:rPr sz="2400" i="1" spc="0" dirty="0" err="1" smtClean="0">
                <a:latin typeface="Times New Roman"/>
                <a:cs typeface="Times New Roman"/>
              </a:rPr>
              <a:t>r</a:t>
            </a:r>
            <a:r>
              <a:rPr sz="2400" i="1" spc="4" dirty="0" err="1" smtClean="0">
                <a:latin typeface="Times New Roman"/>
                <a:cs typeface="Times New Roman"/>
              </a:rPr>
              <a:t>e</a:t>
            </a:r>
            <a:r>
              <a:rPr sz="2400" i="1" spc="0" dirty="0" err="1" smtClean="0">
                <a:latin typeface="Times New Roman"/>
                <a:cs typeface="Times New Roman"/>
              </a:rPr>
              <a:t>s</a:t>
            </a:r>
            <a:r>
              <a:rPr sz="2400" i="1" spc="4" dirty="0" err="1" smtClean="0">
                <a:latin typeface="Times New Roman"/>
                <a:cs typeface="Times New Roman"/>
              </a:rPr>
              <a:t>po</a:t>
            </a:r>
            <a:r>
              <a:rPr sz="2400" i="1" spc="0" dirty="0" err="1" smtClean="0">
                <a:latin typeface="Times New Roman"/>
                <a:cs typeface="Times New Roman"/>
              </a:rPr>
              <a:t>st</a:t>
            </a:r>
            <a:r>
              <a:rPr sz="2400" i="1" spc="4" dirty="0" err="1" smtClean="0">
                <a:latin typeface="Times New Roman"/>
                <a:cs typeface="Times New Roman"/>
              </a:rPr>
              <a:t>a</a:t>
            </a:r>
            <a:r>
              <a:rPr sz="2400" i="1" spc="0" dirty="0" err="1" smtClean="0">
                <a:latin typeface="Times New Roman"/>
                <a:cs typeface="Times New Roman"/>
              </a:rPr>
              <a:t>s</a:t>
            </a:r>
            <a:r>
              <a:rPr sz="2400" i="1" spc="60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à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16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sz="2400" i="1" spc="4" dirty="0" smtClean="0">
                <a:latin typeface="Times New Roman"/>
                <a:cs typeface="Times New Roman"/>
              </a:rPr>
              <a:t>udança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67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d</a:t>
            </a:r>
            <a:r>
              <a:rPr sz="2400" i="1" spc="0" dirty="0" smtClean="0">
                <a:latin typeface="Times New Roman"/>
                <a:cs typeface="Times New Roman"/>
              </a:rPr>
              <a:t>e</a:t>
            </a:r>
            <a:r>
              <a:rPr sz="2400" i="1" spc="17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ou</a:t>
            </a:r>
            <a:r>
              <a:rPr sz="2400" i="1" spc="0" dirty="0" smtClean="0">
                <a:latin typeface="Times New Roman"/>
                <a:cs typeface="Times New Roman"/>
              </a:rPr>
              <a:t>tr</a:t>
            </a:r>
            <a:r>
              <a:rPr sz="2400" i="1" spc="4" dirty="0" smtClean="0">
                <a:latin typeface="Times New Roman"/>
                <a:cs typeface="Times New Roman"/>
              </a:rPr>
              <a:t>a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i="1" spc="56" dirty="0" smtClean="0"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latin typeface="Times New Roman"/>
                <a:cs typeface="Times New Roman"/>
              </a:rPr>
              <a:t>va</a:t>
            </a:r>
            <a:r>
              <a:rPr sz="2400" i="1" spc="0" dirty="0" smtClean="0">
                <a:latin typeface="Times New Roman"/>
                <a:cs typeface="Times New Roman"/>
              </a:rPr>
              <a:t>ri</a:t>
            </a:r>
            <a:r>
              <a:rPr sz="2400" i="1" spc="4" dirty="0" smtClean="0">
                <a:latin typeface="Times New Roman"/>
                <a:cs typeface="Times New Roman"/>
              </a:rPr>
              <a:t>áve</a:t>
            </a:r>
            <a:r>
              <a:rPr sz="2400" i="1" spc="0" dirty="0" smtClean="0">
                <a:latin typeface="Times New Roman"/>
                <a:cs typeface="Times New Roman"/>
              </a:rPr>
              <a:t>is</a:t>
            </a:r>
            <a:endParaRPr sz="2400" dirty="0">
              <a:latin typeface="Times New Roman"/>
              <a:cs typeface="Times New Roman"/>
            </a:endParaRPr>
          </a:p>
          <a:p>
            <a:pPr marL="669035" marR="226810" indent="-342900">
              <a:lnSpc>
                <a:spcPct val="150000"/>
              </a:lnSpc>
              <a:spcBef>
                <a:spcPts val="387"/>
              </a:spcBef>
              <a:buFont typeface="Arial" panose="020B0604020202020204" pitchFamily="34" charset="0"/>
              <a:buChar char="•"/>
            </a:pP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b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ns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era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3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8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o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spc="-4" dirty="0" smtClean="0">
                <a:latin typeface="Times New Roman"/>
                <a:cs typeface="Times New Roman"/>
              </a:rPr>
              <a:t>ti</a:t>
            </a:r>
            <a:r>
              <a:rPr sz="2400" b="1" spc="0" dirty="0" smtClean="0">
                <a:latin typeface="Times New Roman"/>
                <a:cs typeface="Times New Roman"/>
              </a:rPr>
              <a:t>po</a:t>
            </a:r>
            <a:r>
              <a:rPr sz="2400" b="1" spc="14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de</a:t>
            </a:r>
            <a:r>
              <a:rPr sz="2400" b="1" spc="18" dirty="0" smtClean="0">
                <a:latin typeface="Times New Roman"/>
                <a:cs typeface="Times New Roman"/>
              </a:rPr>
              <a:t> </a:t>
            </a:r>
            <a:r>
              <a:rPr sz="2400" b="1" spc="-9" dirty="0" smtClean="0">
                <a:latin typeface="Times New Roman"/>
                <a:cs typeface="Times New Roman"/>
              </a:rPr>
              <a:t>o</a:t>
            </a:r>
            <a:r>
              <a:rPr sz="2400" b="1" spc="4" dirty="0" smtClean="0">
                <a:latin typeface="Times New Roman"/>
                <a:cs typeface="Times New Roman"/>
              </a:rPr>
              <a:t>r</a:t>
            </a:r>
            <a:r>
              <a:rPr sz="2400" b="1" spc="-9" dirty="0" smtClean="0">
                <a:latin typeface="Times New Roman"/>
                <a:cs typeface="Times New Roman"/>
              </a:rPr>
              <a:t>g</a:t>
            </a:r>
            <a:r>
              <a:rPr sz="2400" b="1" spc="4" dirty="0" smtClean="0">
                <a:latin typeface="Times New Roman"/>
                <a:cs typeface="Times New Roman"/>
              </a:rPr>
              <a:t>a</a:t>
            </a:r>
            <a:r>
              <a:rPr sz="2400" b="1" spc="0" dirty="0" smtClean="0">
                <a:latin typeface="Times New Roman"/>
                <a:cs typeface="Times New Roman"/>
              </a:rPr>
              <a:t>n</a:t>
            </a:r>
            <a:r>
              <a:rPr sz="2400" b="1" spc="-4" dirty="0" smtClean="0">
                <a:latin typeface="Times New Roman"/>
                <a:cs typeface="Times New Roman"/>
              </a:rPr>
              <a:t>i</a:t>
            </a:r>
            <a:r>
              <a:rPr sz="2400" b="1" spc="4" dirty="0" smtClean="0">
                <a:latin typeface="Times New Roman"/>
                <a:cs typeface="Times New Roman"/>
              </a:rPr>
              <a:t>zaçã</a:t>
            </a:r>
            <a:r>
              <a:rPr sz="2400" b="1" spc="0" dirty="0" smtClean="0">
                <a:latin typeface="Times New Roman"/>
                <a:cs typeface="Times New Roman"/>
              </a:rPr>
              <a:t>o</a:t>
            </a:r>
            <a:r>
              <a:rPr sz="2400" b="1" spc="25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de </a:t>
            </a:r>
            <a:r>
              <a:rPr sz="2400" b="1" spc="-14" dirty="0" smtClean="0">
                <a:latin typeface="Times New Roman"/>
                <a:cs typeface="Times New Roman"/>
              </a:rPr>
              <a:t>m</a:t>
            </a:r>
            <a:r>
              <a:rPr sz="2400" b="1" spc="4" dirty="0" smtClean="0">
                <a:latin typeface="Times New Roman"/>
                <a:cs typeface="Times New Roman"/>
              </a:rPr>
              <a:t>erca</a:t>
            </a:r>
            <a:r>
              <a:rPr sz="2400" b="1" spc="0" dirty="0" smtClean="0">
                <a:latin typeface="Times New Roman"/>
                <a:cs typeface="Times New Roman"/>
              </a:rPr>
              <a:t>do</a:t>
            </a:r>
            <a:r>
              <a:rPr sz="2400" b="1" spc="-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une</a:t>
            </a:r>
            <a:r>
              <a:rPr sz="2400" spc="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du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re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nsu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re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5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é </a:t>
            </a:r>
            <a:r>
              <a:rPr sz="2400" spc="0" dirty="0" err="1" smtClean="0">
                <a:latin typeface="Times New Roman"/>
                <a:cs typeface="Times New Roman"/>
              </a:rPr>
              <a:t>u</a:t>
            </a:r>
            <a:r>
              <a:rPr sz="2400" spc="-14" dirty="0" err="1" smtClean="0">
                <a:latin typeface="Times New Roman"/>
                <a:cs typeface="Times New Roman"/>
              </a:rPr>
              <a:t>m</a:t>
            </a:r>
            <a:r>
              <a:rPr sz="2400" spc="0" dirty="0" err="1" smtClean="0">
                <a:latin typeface="Times New Roman"/>
                <a:cs typeface="Times New Roman"/>
              </a:rPr>
              <a:t>a</a:t>
            </a:r>
            <a:r>
              <a:rPr sz="2400" spc="11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v</a:t>
            </a:r>
            <a:r>
              <a:rPr sz="2400" spc="4" dirty="0" smtClean="0">
                <a:latin typeface="Times New Roman"/>
                <a:cs typeface="Times New Roman"/>
              </a:rPr>
              <a:t>ar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á</a:t>
            </a:r>
            <a:r>
              <a:rPr sz="2400" spc="-9" dirty="0" smtClean="0">
                <a:latin typeface="Times New Roman"/>
                <a:cs typeface="Times New Roman"/>
              </a:rPr>
              <a:t>v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30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-15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10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1469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Pressupõe-se que o desempenho em indústrias ou mercados particulares seja dependente da conduta ou das </a:t>
            </a:r>
            <a:r>
              <a:rPr lang="pt-BR" dirty="0" smtClean="0"/>
              <a:t>estratégias dos </a:t>
            </a:r>
            <a:r>
              <a:rPr lang="pt-BR" dirty="0"/>
              <a:t>vendedores (produtores) e dos compradores (consumidores) em diferentes assuntos, como a política e a prática de preços</a:t>
            </a:r>
            <a:r>
              <a:rPr lang="pt-BR" dirty="0" smtClean="0"/>
              <a:t>, cooperação </a:t>
            </a:r>
            <a:r>
              <a:rPr lang="pt-BR" dirty="0"/>
              <a:t>explícita ou tácita entre as empresas, estratégias de linhas de produtos e propaganda, esforços de pesquisa </a:t>
            </a:r>
            <a:r>
              <a:rPr lang="pt-BR" dirty="0" smtClean="0"/>
              <a:t>e desenvolvimento </a:t>
            </a:r>
            <a:r>
              <a:rPr lang="pt-BR" dirty="0"/>
              <a:t>(P&amp;D), investimento em plantas produtivas, táticas legais (como, por exemplo, </a:t>
            </a:r>
            <a:r>
              <a:rPr lang="pt-BR" i="1" dirty="0" err="1"/>
              <a:t>enforcement</a:t>
            </a:r>
            <a:r>
              <a:rPr lang="pt-BR" i="1" dirty="0"/>
              <a:t> </a:t>
            </a:r>
            <a:r>
              <a:rPr lang="pt-BR" dirty="0"/>
              <a:t>dos direitos </a:t>
            </a:r>
            <a:r>
              <a:rPr lang="pt-BR" dirty="0" smtClean="0"/>
              <a:t>de patentes</a:t>
            </a:r>
            <a:r>
              <a:rPr lang="pt-BR" dirty="0"/>
              <a:t>), e assim por diante.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conduta, por sua vez, depende da estrutura do mercado relevante,2 caracterizada pelo </a:t>
            </a:r>
            <a:r>
              <a:rPr lang="pt-BR" dirty="0" smtClean="0"/>
              <a:t>número e </a:t>
            </a:r>
            <a:r>
              <a:rPr lang="pt-BR" dirty="0"/>
              <a:t>tamanho dos vendedores e compradores, o grau da diferenciação física ou subjetiva dos produtos e serviços, da presença </a:t>
            </a:r>
            <a:r>
              <a:rPr lang="pt-BR" dirty="0" smtClean="0"/>
              <a:t>ou ausência </a:t>
            </a:r>
            <a:r>
              <a:rPr lang="pt-BR" dirty="0"/>
              <a:t>de barreiras à entrada de novas empresas, do formato das curvas de custo, do grau de integração vertical das </a:t>
            </a:r>
            <a:r>
              <a:rPr lang="pt-BR" dirty="0" smtClean="0"/>
              <a:t>empresas e </a:t>
            </a:r>
            <a:r>
              <a:rPr lang="pt-BR" dirty="0"/>
              <a:t>da extensão de diversificação das empresas para outros mercados.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93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600200"/>
            <a:ext cx="708361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77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Desempenho das empresas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resultados obtidos pelas empresas da indústria integram o desempenho. Segundo Scherer e Ross (1990), o mesmo é </a:t>
            </a:r>
            <a:r>
              <a:rPr lang="pt-BR" dirty="0" err="1"/>
              <a:t>conseqüência</a:t>
            </a:r>
            <a:r>
              <a:rPr lang="pt-BR" dirty="0"/>
              <a:t> da conduta ou do comportamento da empresa. </a:t>
            </a:r>
            <a:r>
              <a:rPr lang="pt-BR" b="1" dirty="0"/>
              <a:t>Refere-se aos resultados finais atingidos pelas empresas em função da estrutura e da conduta no mercado onde atuam. </a:t>
            </a:r>
            <a:endParaRPr lang="pt-BR" b="1" dirty="0" smtClean="0"/>
          </a:p>
          <a:p>
            <a:pPr algn="just"/>
            <a:r>
              <a:rPr lang="pt-BR" dirty="0"/>
              <a:t>A </a:t>
            </a:r>
            <a:r>
              <a:rPr lang="pt-BR" b="1" dirty="0"/>
              <a:t>lucratividade </a:t>
            </a:r>
            <a:r>
              <a:rPr lang="pt-BR" dirty="0"/>
              <a:t>é muitas vezes relacionada ao grau de concentração. Contudo, esta afirmação pode ser difícil de ser comprovada, porque muitas vezes o lucro pode ser resultado de outras fontes, tais como mudanças inesperadas na relação entre a demanda e os custos. Apesar disto, quando os lucros excessivos são mantidos por um longo período de tempo, eles só podem ser explicados pela existência de poder de mercado oligopolista, que assegura lucros persistentes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480" y="16192"/>
            <a:ext cx="7620000" cy="1143000"/>
          </a:xfrm>
        </p:spPr>
        <p:txBody>
          <a:bodyPr/>
          <a:lstStyle/>
          <a:p>
            <a:r>
              <a:rPr lang="pt-BR" dirty="0" smtClean="0"/>
              <a:t>Economia Industrial (D </a:t>
            </a:r>
            <a:r>
              <a:rPr lang="pt-BR" dirty="0" err="1" smtClean="0"/>
              <a:t>kupfer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6293"/>
            <a:ext cx="8602477" cy="439248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1" y="5351848"/>
            <a:ext cx="6677659" cy="13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Moinho de Trigo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Estrutura:</a:t>
            </a:r>
          </a:p>
          <a:p>
            <a:pPr lvl="1" algn="just"/>
            <a:r>
              <a:rPr lang="pt-BR" dirty="0"/>
              <a:t>O Cr4, que determina a participação de mercado das quatro maiores empresas em relação ao faturamento, passou de 50,23% em 2001 para 34,46% em 2006. O HH, que leva em consideração a totalidade de empresas e foi calculado com base no número de empregados, caiu de 1.040,99 em 2001 para 526,69 em 2006. A queda na concentração indica que há um aumento da concorrência no setor. </a:t>
            </a:r>
            <a:endParaRPr lang="pt-BR" dirty="0" smtClean="0"/>
          </a:p>
          <a:p>
            <a:pPr lvl="1" algn="just"/>
            <a:r>
              <a:rPr lang="pt-BR" dirty="0"/>
              <a:t>Entretanto, foram identificadas algumas barreiras à entrada na indústria que podem limitá-la, como o elevado investimento inicial, que está associado à escala mínima de produção de uma planta competitiva. A economia de escala gerada pela grande produção (redução do custo de moagem) explica a dificuldade porque passam os moinhos do Rio Grande do Sul, pois são pequenos e médios, e não conseguem acompanhar os investimentos necessários para permitir ganhos de escala e atingir novos segmentos de </a:t>
            </a:r>
            <a:r>
              <a:rPr lang="pt-BR" dirty="0" smtClean="0"/>
              <a:t>mercado.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040885" y="6488668"/>
            <a:ext cx="503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http://www.anpad.org.br/admin/pdf/ESO-A780.pdf</a:t>
            </a:r>
          </a:p>
        </p:txBody>
      </p:sp>
    </p:spTree>
    <p:extLst>
      <p:ext uri="{BB962C8B-B14F-4D97-AF65-F5344CB8AC3E}">
        <p14:creationId xmlns:p14="http://schemas.microsoft.com/office/powerpoint/2010/main" val="23433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Moinho de Trigo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Conduta</a:t>
            </a:r>
          </a:p>
          <a:p>
            <a:pPr lvl="1" algn="just"/>
            <a:r>
              <a:rPr lang="pt-BR" dirty="0"/>
              <a:t>A conduta das empresas analisadas pode ser justificada pelas características estruturais da indústria. Os gastos em P&amp;D ainda são baixos (em média, 0,5% do faturamento) e ocorrem em 27,27% das empresas. </a:t>
            </a:r>
            <a:endParaRPr lang="pt-BR" dirty="0" smtClean="0"/>
          </a:p>
          <a:p>
            <a:pPr lvl="1" algn="just"/>
            <a:r>
              <a:rPr lang="pt-BR" dirty="0" smtClean="0"/>
              <a:t>Em </a:t>
            </a:r>
            <a:r>
              <a:rPr lang="pt-BR" dirty="0"/>
              <a:t>relação às estratégias competitivas de Porter (1980</a:t>
            </a:r>
            <a:r>
              <a:rPr lang="pt-BR" dirty="0" smtClean="0"/>
              <a:t>)/</a:t>
            </a:r>
            <a:r>
              <a:rPr lang="pt-BR" dirty="0" err="1" smtClean="0"/>
              <a:t>Mintzberg</a:t>
            </a:r>
            <a:r>
              <a:rPr lang="pt-BR" dirty="0" smtClean="0"/>
              <a:t> </a:t>
            </a:r>
            <a:r>
              <a:rPr lang="pt-BR" dirty="0"/>
              <a:t>(1988), constatou-se que predomina a produção com custos mais baixos de Porter e a qualidade do produto de </a:t>
            </a:r>
            <a:r>
              <a:rPr lang="pt-BR" dirty="0" err="1"/>
              <a:t>Mintzberg</a:t>
            </a:r>
            <a:r>
              <a:rPr lang="pt-BR" dirty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Moinho de Trigo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Desempenho</a:t>
            </a:r>
          </a:p>
          <a:p>
            <a:pPr lvl="1" algn="just"/>
            <a:r>
              <a:rPr lang="pt-BR" dirty="0"/>
              <a:t>Os esforços estratégicos das empresas, como redução de custos e qualidade do produto, não estão sendo suficientes para melhorar o desempenho da indústria, uma vez que a lucratividade está em queda e os preços da farinha de trigo seguem a mesma tendência. </a:t>
            </a:r>
            <a:endParaRPr lang="pt-BR" dirty="0" smtClean="0"/>
          </a:p>
          <a:p>
            <a:pPr lvl="1" algn="just"/>
            <a:r>
              <a:rPr lang="pt-BR" dirty="0" smtClean="0"/>
              <a:t>Portanto</a:t>
            </a:r>
            <a:r>
              <a:rPr lang="pt-BR" dirty="0"/>
              <a:t>, os resultados sugerem que as empresas para melhorar a competitividade devem reavaliar as suas condutas e buscar outras estratégias, já que atualmente as praticadas não são mais vistas como de diferenciação dos produtos.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da ECD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Apesar de útil para a organização de temas, o esquema ECD mostrou-se </a:t>
            </a:r>
            <a:r>
              <a:rPr lang="pt-BR" dirty="0" smtClean="0"/>
              <a:t>frágil em </a:t>
            </a:r>
            <a:r>
              <a:rPr lang="pt-BR" dirty="0"/>
              <a:t>função da complexidade das relações entre as suas diferentes componentes.</a:t>
            </a:r>
          </a:p>
          <a:p>
            <a:r>
              <a:rPr lang="pt-BR" dirty="0"/>
              <a:t>Parece razoável supor que as condições estruturais de mercado condicionam </a:t>
            </a:r>
            <a:r>
              <a:rPr lang="pt-BR" dirty="0" smtClean="0"/>
              <a:t>as condutas </a:t>
            </a:r>
            <a:r>
              <a:rPr lang="pt-BR" dirty="0"/>
              <a:t>empresariais que, por sua vez, condicionam o desempenho de </a:t>
            </a:r>
            <a:r>
              <a:rPr lang="pt-BR" dirty="0" smtClean="0"/>
              <a:t>uma indústria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Ocorre </a:t>
            </a:r>
            <a:r>
              <a:rPr lang="pt-BR" dirty="0"/>
              <a:t>que o desempenho industrial também pode interferir </a:t>
            </a:r>
            <a:r>
              <a:rPr lang="pt-BR" dirty="0" smtClean="0"/>
              <a:t>nas condutas </a:t>
            </a:r>
            <a:r>
              <a:rPr lang="pt-BR" dirty="0"/>
              <a:t>e na reestruturação da indústria, eventualmente afetando até </a:t>
            </a:r>
            <a:r>
              <a:rPr lang="pt-BR" dirty="0" smtClean="0"/>
              <a:t>as condições </a:t>
            </a:r>
            <a:r>
              <a:rPr lang="pt-BR" dirty="0"/>
              <a:t>básicas e as políticas públicas. </a:t>
            </a:r>
            <a:endParaRPr lang="pt-BR" dirty="0" smtClean="0"/>
          </a:p>
          <a:p>
            <a:r>
              <a:rPr lang="pt-BR" dirty="0" smtClean="0"/>
              <a:t>Efetivamente</a:t>
            </a:r>
            <a:r>
              <a:rPr lang="pt-BR" dirty="0"/>
              <a:t>, as relações </a:t>
            </a:r>
            <a:r>
              <a:rPr lang="pt-BR" dirty="0" smtClean="0"/>
              <a:t>envolvidas entre </a:t>
            </a:r>
            <a:r>
              <a:rPr lang="pt-BR" dirty="0"/>
              <a:t>os blocos não parecem ser unidirecionais e nem estáveis no decorrer </a:t>
            </a:r>
            <a:r>
              <a:rPr lang="pt-BR" dirty="0" smtClean="0"/>
              <a:t>do tempo </a:t>
            </a:r>
            <a:r>
              <a:rPr lang="pt-BR" dirty="0"/>
              <a:t>ou entre diferentes indústrias, o que limita sobremaneira o </a:t>
            </a:r>
            <a:r>
              <a:rPr lang="pt-BR" dirty="0" smtClean="0"/>
              <a:t>potencial explicativo </a:t>
            </a:r>
            <a:r>
              <a:rPr lang="pt-BR" dirty="0"/>
              <a:t>e preditivo desta abordagem, como já se havia adiantado.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OI X Micro x 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Mesmo sendo uma área em que a aplicação da Economia exige </a:t>
            </a:r>
            <a:r>
              <a:rPr lang="pt-BR" dirty="0" smtClean="0"/>
              <a:t>adaptações casuísticas</a:t>
            </a:r>
            <a:r>
              <a:rPr lang="pt-BR" dirty="0"/>
              <a:t>, a moderna OI encontra amparo e não desconsidera os </a:t>
            </a:r>
            <a:r>
              <a:rPr lang="pt-BR" dirty="0" smtClean="0"/>
              <a:t>conhecimentos da </a:t>
            </a:r>
            <a:r>
              <a:rPr lang="pt-BR" dirty="0"/>
              <a:t>Teoria dos Preços tradicional. </a:t>
            </a:r>
            <a:endParaRPr lang="pt-BR" dirty="0" smtClean="0"/>
          </a:p>
          <a:p>
            <a:pPr algn="just"/>
            <a:r>
              <a:rPr lang="pt-BR" dirty="0" smtClean="0"/>
              <a:t>Há </a:t>
            </a:r>
            <a:r>
              <a:rPr lang="pt-BR" dirty="0"/>
              <a:t>temas microeconômicos específicos que</a:t>
            </a:r>
            <a:r>
              <a:rPr lang="pt-BR" dirty="0" smtClean="0"/>
              <a:t>, inclusive</a:t>
            </a:r>
            <a:r>
              <a:rPr lang="pt-BR" dirty="0"/>
              <a:t>, têm sido desenvolvidos com base nas necessidades e preocupações </a:t>
            </a:r>
            <a:r>
              <a:rPr lang="pt-BR" dirty="0" smtClean="0"/>
              <a:t>da OI</a:t>
            </a:r>
            <a:r>
              <a:rPr lang="pt-BR" dirty="0"/>
              <a:t>, representando componentes importantes da caixa de ferramentas </a:t>
            </a:r>
            <a:r>
              <a:rPr lang="pt-BR" dirty="0" smtClean="0"/>
              <a:t>do profissional </a:t>
            </a:r>
            <a:r>
              <a:rPr lang="pt-BR" dirty="0"/>
              <a:t>de ambas as disciplinas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14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Três importantes agregações no estudo da OI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27105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395536" y="332656"/>
            <a:ext cx="7704856" cy="633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200000"/>
              </a:lnSpc>
              <a:spcBef>
                <a:spcPts val="45"/>
              </a:spcBef>
            </a:pPr>
            <a:endParaRPr sz="2800" dirty="0"/>
          </a:p>
          <a:p>
            <a:pPr marL="650746">
              <a:lnSpc>
                <a:spcPct val="200000"/>
              </a:lnSpc>
              <a:spcBef>
                <a:spcPts val="71"/>
              </a:spcBef>
            </a:pP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sz="2800" b="1" spc="4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sz="2800" b="1" spc="34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e</a:t>
            </a:r>
            <a:r>
              <a:rPr sz="2800" b="1" spc="5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r>
              <a:rPr sz="2800" b="1" spc="16" dirty="0" smtClean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M</a:t>
            </a:r>
            <a:r>
              <a:rPr sz="2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croecono</a:t>
            </a:r>
            <a:r>
              <a:rPr sz="2800" b="1" spc="-4" dirty="0" smtClean="0">
                <a:solidFill>
                  <a:srgbClr val="0032CC"/>
                </a:solidFill>
                <a:latin typeface="Times New Roman"/>
                <a:cs typeface="Times New Roman"/>
              </a:rPr>
              <a:t>mi</a:t>
            </a:r>
            <a:r>
              <a:rPr sz="2800" b="1" spc="0" dirty="0" smtClean="0">
                <a:solidFill>
                  <a:srgbClr val="0032CC"/>
                </a:solidFill>
                <a:latin typeface="Times New Roman"/>
                <a:cs typeface="Times New Roman"/>
              </a:rPr>
              <a:t>a</a:t>
            </a:r>
            <a:endParaRPr sz="2800" dirty="0">
              <a:latin typeface="Times New Roman"/>
              <a:cs typeface="Times New Roman"/>
            </a:endParaRPr>
          </a:p>
          <a:p>
            <a:pPr marL="216406">
              <a:lnSpc>
                <a:spcPct val="200000"/>
              </a:lnSpc>
            </a:pPr>
            <a:r>
              <a:rPr spc="4" dirty="0" smtClean="0">
                <a:latin typeface="Times New Roman"/>
                <a:cs typeface="Times New Roman"/>
              </a:rPr>
              <a:t>Ca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lto</a:t>
            </a:r>
            <a:r>
              <a:rPr spc="0" dirty="0" smtClean="0">
                <a:latin typeface="Times New Roman"/>
                <a:cs typeface="Times New Roman"/>
              </a:rPr>
              <a:t>n</a:t>
            </a:r>
            <a:r>
              <a:rPr spc="16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&amp;</a:t>
            </a:r>
            <a:r>
              <a:rPr spc="15" dirty="0" smtClean="0">
                <a:latin typeface="Times New Roman"/>
                <a:cs typeface="Times New Roman"/>
              </a:rPr>
              <a:t> </a:t>
            </a:r>
            <a:r>
              <a:rPr spc="9" dirty="0" smtClean="0">
                <a:latin typeface="Times New Roman"/>
                <a:cs typeface="Times New Roman"/>
              </a:rPr>
              <a:t>P</a:t>
            </a:r>
            <a:r>
              <a:rPr spc="4" dirty="0" smtClean="0">
                <a:latin typeface="Times New Roman"/>
                <a:cs typeface="Times New Roman"/>
              </a:rPr>
              <a:t>e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lo</a:t>
            </a:r>
            <a:r>
              <a:rPr spc="9" dirty="0" smtClean="0">
                <a:latin typeface="Times New Roman"/>
                <a:cs typeface="Times New Roman"/>
              </a:rPr>
              <a:t>f</a:t>
            </a:r>
            <a:r>
              <a:rPr spc="0" dirty="0" smtClean="0">
                <a:latin typeface="Times New Roman"/>
                <a:cs typeface="Times New Roman"/>
              </a:rPr>
              <a:t>f</a:t>
            </a:r>
            <a:endParaRPr dirty="0">
              <a:latin typeface="Times New Roman"/>
              <a:cs typeface="Times New Roman"/>
            </a:endParaRPr>
          </a:p>
          <a:p>
            <a:pPr marL="326134" marR="78546">
              <a:lnSpc>
                <a:spcPct val="200000"/>
              </a:lnSpc>
              <a:spcBef>
                <a:spcPts val="281"/>
              </a:spcBef>
            </a:pPr>
            <a:r>
              <a:rPr spc="0" dirty="0" smtClean="0">
                <a:latin typeface="Times New Roman"/>
                <a:cs typeface="Times New Roman"/>
              </a:rPr>
              <a:t>“</a:t>
            </a:r>
            <a:r>
              <a:rPr spc="3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17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tud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18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d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8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I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spc="4" dirty="0" err="1" smtClean="0">
                <a:latin typeface="Times New Roman"/>
                <a:cs typeface="Times New Roman"/>
              </a:rPr>
              <a:t>adicion</a:t>
            </a:r>
            <a:r>
              <a:rPr spc="0" dirty="0" err="1" smtClean="0">
                <a:latin typeface="Times New Roman"/>
                <a:cs typeface="Times New Roman"/>
              </a:rPr>
              <a:t>a</a:t>
            </a:r>
            <a:r>
              <a:rPr lang="pt-BR" spc="0" dirty="0" smtClean="0">
                <a:latin typeface="Times New Roman"/>
                <a:cs typeface="Times New Roman"/>
              </a:rPr>
              <a:t>,</a:t>
            </a:r>
            <a:r>
              <a:rPr spc="22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8" dirty="0" smtClean="0">
                <a:latin typeface="Times New Roman"/>
                <a:cs typeface="Times New Roman"/>
              </a:rPr>
              <a:t> </a:t>
            </a:r>
            <a:r>
              <a:rPr spc="9" dirty="0" err="1" smtClean="0">
                <a:latin typeface="Times New Roman"/>
                <a:cs typeface="Times New Roman"/>
              </a:rPr>
              <a:t>m</a:t>
            </a:r>
            <a:r>
              <a:rPr spc="4" dirty="0" err="1" smtClean="0">
                <a:latin typeface="Times New Roman"/>
                <a:cs typeface="Times New Roman"/>
              </a:rPr>
              <a:t>odel</a:t>
            </a:r>
            <a:r>
              <a:rPr spc="0" dirty="0" err="1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 </a:t>
            </a:r>
            <a:r>
              <a:rPr spc="4" dirty="0" err="1" smtClean="0">
                <a:latin typeface="Times New Roman"/>
                <a:cs typeface="Times New Roman"/>
              </a:rPr>
              <a:t>pe</a:t>
            </a:r>
            <a:r>
              <a:rPr spc="-4" dirty="0" err="1" smtClean="0">
                <a:latin typeface="Times New Roman"/>
                <a:cs typeface="Times New Roman"/>
              </a:rPr>
              <a:t>r</a:t>
            </a:r>
            <a:r>
              <a:rPr spc="9" dirty="0" err="1" smtClean="0">
                <a:latin typeface="Times New Roman"/>
                <a:cs typeface="Times New Roman"/>
              </a:rPr>
              <a:t>f</a:t>
            </a:r>
            <a:r>
              <a:rPr spc="4" dirty="0" err="1" smtClean="0">
                <a:latin typeface="Times New Roman"/>
                <a:cs typeface="Times New Roman"/>
              </a:rPr>
              <a:t>eita</a:t>
            </a:r>
            <a:r>
              <a:rPr spc="0" dirty="0" err="1" smtClean="0">
                <a:latin typeface="Times New Roman"/>
                <a:cs typeface="Times New Roman"/>
              </a:rPr>
              <a:t>m</a:t>
            </a:r>
            <a:r>
              <a:rPr spc="4" dirty="0" err="1" smtClean="0">
                <a:latin typeface="Times New Roman"/>
                <a:cs typeface="Times New Roman"/>
              </a:rPr>
              <a:t>en</a:t>
            </a:r>
            <a:r>
              <a:rPr spc="-9" dirty="0" err="1" smtClean="0">
                <a:latin typeface="Times New Roman"/>
                <a:cs typeface="Times New Roman"/>
              </a:rPr>
              <a:t>t</a:t>
            </a:r>
            <a:r>
              <a:rPr spc="0" dirty="0" err="1" smtClean="0">
                <a:latin typeface="Times New Roman"/>
                <a:cs typeface="Times New Roman"/>
              </a:rPr>
              <a:t>e</a:t>
            </a:r>
            <a:r>
              <a:rPr spc="48" dirty="0" smtClean="0">
                <a:latin typeface="Times New Roman"/>
                <a:cs typeface="Times New Roman"/>
              </a:rPr>
              <a:t> </a:t>
            </a:r>
            <a:r>
              <a:rPr spc="4" dirty="0" err="1" smtClean="0">
                <a:latin typeface="Times New Roman"/>
                <a:cs typeface="Times New Roman"/>
              </a:rPr>
              <a:t>co</a:t>
            </a:r>
            <a:r>
              <a:rPr spc="9" dirty="0" err="1" smtClean="0">
                <a:latin typeface="Times New Roman"/>
                <a:cs typeface="Times New Roman"/>
              </a:rPr>
              <a:t>m</a:t>
            </a:r>
            <a:r>
              <a:rPr spc="4" dirty="0" err="1" smtClean="0">
                <a:latin typeface="Times New Roman"/>
                <a:cs typeface="Times New Roman"/>
              </a:rPr>
              <a:t>petiti</a:t>
            </a:r>
            <a:r>
              <a:rPr spc="-4" dirty="0" err="1" smtClean="0">
                <a:latin typeface="Times New Roman"/>
                <a:cs typeface="Times New Roman"/>
              </a:rPr>
              <a:t>v</a:t>
            </a:r>
            <a:r>
              <a:rPr spc="0" dirty="0" err="1" smtClean="0">
                <a:latin typeface="Times New Roman"/>
                <a:cs typeface="Times New Roman"/>
              </a:rPr>
              <a:t>o</a:t>
            </a:r>
            <a:r>
              <a:rPr lang="pt-BR" spc="0" dirty="0" smtClean="0">
                <a:latin typeface="Times New Roman"/>
                <a:cs typeface="Times New Roman"/>
              </a:rPr>
              <a:t>,</a:t>
            </a:r>
            <a:r>
              <a:rPr spc="35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8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at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ito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12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d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4" dirty="0" smtClean="0">
                <a:latin typeface="Times New Roman"/>
                <a:cs typeface="Times New Roman"/>
              </a:rPr>
              <a:t> </a:t>
            </a:r>
            <a:r>
              <a:rPr spc="9" dirty="0" err="1" smtClean="0">
                <a:latin typeface="Times New Roman"/>
                <a:cs typeface="Times New Roman"/>
              </a:rPr>
              <a:t>m</a:t>
            </a:r>
            <a:r>
              <a:rPr spc="4" dirty="0" err="1" smtClean="0">
                <a:latin typeface="Times New Roman"/>
                <a:cs typeface="Times New Roman"/>
              </a:rPr>
              <a:t>und</a:t>
            </a:r>
            <a:r>
              <a:rPr spc="0" dirty="0" err="1" smtClean="0">
                <a:latin typeface="Times New Roman"/>
                <a:cs typeface="Times New Roman"/>
              </a:rPr>
              <a:t>o</a:t>
            </a:r>
            <a:r>
              <a:rPr spc="0" dirty="0" smtClean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eal</a:t>
            </a:r>
            <a:r>
              <a:rPr spc="0" dirty="0" smtClean="0">
                <a:latin typeface="Times New Roman"/>
                <a:cs typeface="Times New Roman"/>
              </a:rPr>
              <a:t>:</a:t>
            </a:r>
            <a:r>
              <a:rPr spc="12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in</a:t>
            </a:r>
            <a:r>
              <a:rPr spc="9" dirty="0" smtClean="0">
                <a:latin typeface="Times New Roman"/>
                <a:cs typeface="Times New Roman"/>
              </a:rPr>
              <a:t>f</a:t>
            </a:r>
            <a:r>
              <a:rPr spc="4" dirty="0" smtClean="0">
                <a:latin typeface="Times New Roman"/>
                <a:cs typeface="Times New Roman"/>
              </a:rPr>
              <a:t>o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9" dirty="0" smtClean="0">
                <a:latin typeface="Times New Roman"/>
                <a:cs typeface="Times New Roman"/>
              </a:rPr>
              <a:t>m</a:t>
            </a:r>
            <a:r>
              <a:rPr spc="4" dirty="0" smtClean="0">
                <a:latin typeface="Times New Roman"/>
                <a:cs typeface="Times New Roman"/>
              </a:rPr>
              <a:t>açã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29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li</a:t>
            </a:r>
            <a:r>
              <a:rPr spc="9" dirty="0" smtClean="0">
                <a:latin typeface="Times New Roman"/>
                <a:cs typeface="Times New Roman"/>
              </a:rPr>
              <a:t>m</a:t>
            </a:r>
            <a:r>
              <a:rPr spc="4" dirty="0" smtClean="0">
                <a:latin typeface="Times New Roman"/>
                <a:cs typeface="Times New Roman"/>
              </a:rPr>
              <a:t>itada</a:t>
            </a:r>
            <a:r>
              <a:rPr spc="0" dirty="0" smtClean="0">
                <a:latin typeface="Times New Roman"/>
                <a:cs typeface="Times New Roman"/>
              </a:rPr>
              <a:t>,</a:t>
            </a:r>
            <a:r>
              <a:rPr spc="27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cu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to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7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d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18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t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an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ação</a:t>
            </a:r>
            <a:r>
              <a:rPr spc="0" dirty="0" smtClean="0">
                <a:latin typeface="Times New Roman"/>
                <a:cs typeface="Times New Roman"/>
              </a:rPr>
              <a:t>, </a:t>
            </a:r>
            <a:r>
              <a:rPr spc="4" dirty="0" smtClean="0">
                <a:latin typeface="Times New Roman"/>
                <a:cs typeface="Times New Roman"/>
              </a:rPr>
              <a:t>cu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to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7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d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8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aju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ta</a:t>
            </a:r>
            <a:r>
              <a:rPr spc="9" dirty="0" smtClean="0">
                <a:latin typeface="Times New Roman"/>
                <a:cs typeface="Times New Roman"/>
              </a:rPr>
              <a:t>m</a:t>
            </a:r>
            <a:r>
              <a:rPr spc="4" dirty="0" smtClean="0">
                <a:latin typeface="Times New Roman"/>
                <a:cs typeface="Times New Roman"/>
              </a:rPr>
              <a:t>ento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36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do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3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p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eço</a:t>
            </a:r>
            <a:r>
              <a:rPr spc="0" dirty="0" smtClean="0">
                <a:latin typeface="Times New Roman"/>
                <a:cs typeface="Times New Roman"/>
              </a:rPr>
              <a:t>s,</a:t>
            </a:r>
            <a:r>
              <a:rPr spc="37" dirty="0" smtClean="0">
                <a:latin typeface="Times New Roman"/>
                <a:cs typeface="Times New Roman"/>
              </a:rPr>
              <a:t> </a:t>
            </a:r>
            <a:r>
              <a:rPr spc="4" dirty="0" err="1" smtClean="0">
                <a:latin typeface="Times New Roman"/>
                <a:cs typeface="Times New Roman"/>
              </a:rPr>
              <a:t>açõe</a:t>
            </a:r>
            <a:r>
              <a:rPr spc="0" dirty="0" err="1" smtClean="0">
                <a:latin typeface="Times New Roman"/>
                <a:cs typeface="Times New Roman"/>
              </a:rPr>
              <a:t>s</a:t>
            </a:r>
            <a:r>
              <a:rPr spc="0" dirty="0" smtClean="0">
                <a:latin typeface="Times New Roman"/>
                <a:cs typeface="Times New Roman"/>
              </a:rPr>
              <a:t> </a:t>
            </a:r>
            <a:r>
              <a:rPr spc="-19" dirty="0" err="1" smtClean="0">
                <a:latin typeface="Times New Roman"/>
                <a:cs typeface="Times New Roman"/>
              </a:rPr>
              <a:t>g</a:t>
            </a:r>
            <a:r>
              <a:rPr spc="4" dirty="0" err="1" smtClean="0">
                <a:latin typeface="Times New Roman"/>
                <a:cs typeface="Times New Roman"/>
              </a:rPr>
              <a:t>o</a:t>
            </a:r>
            <a:r>
              <a:rPr spc="-4" dirty="0" err="1" smtClean="0">
                <a:latin typeface="Times New Roman"/>
                <a:cs typeface="Times New Roman"/>
              </a:rPr>
              <a:t>v</a:t>
            </a:r>
            <a:r>
              <a:rPr spc="4" dirty="0" err="1" smtClean="0">
                <a:latin typeface="Times New Roman"/>
                <a:cs typeface="Times New Roman"/>
              </a:rPr>
              <a:t>e</a:t>
            </a:r>
            <a:r>
              <a:rPr spc="-4" dirty="0" err="1" smtClean="0">
                <a:latin typeface="Times New Roman"/>
                <a:cs typeface="Times New Roman"/>
              </a:rPr>
              <a:t>r</a:t>
            </a:r>
            <a:r>
              <a:rPr spc="4" dirty="0" err="1" smtClean="0">
                <a:latin typeface="Times New Roman"/>
                <a:cs typeface="Times New Roman"/>
              </a:rPr>
              <a:t>na</a:t>
            </a:r>
            <a:r>
              <a:rPr spc="9" dirty="0" err="1" smtClean="0">
                <a:latin typeface="Times New Roman"/>
                <a:cs typeface="Times New Roman"/>
              </a:rPr>
              <a:t>m</a:t>
            </a:r>
            <a:r>
              <a:rPr spc="4" dirty="0" err="1" smtClean="0">
                <a:latin typeface="Times New Roman"/>
                <a:cs typeface="Times New Roman"/>
              </a:rPr>
              <a:t>entai</a:t>
            </a:r>
            <a:r>
              <a:rPr spc="0" dirty="0" err="1" smtClean="0">
                <a:latin typeface="Times New Roman"/>
                <a:cs typeface="Times New Roman"/>
              </a:rPr>
              <a:t>s</a:t>
            </a:r>
            <a:r>
              <a:rPr spc="0" dirty="0" smtClean="0">
                <a:latin typeface="Times New Roman"/>
                <a:cs typeface="Times New Roman"/>
              </a:rPr>
              <a:t>,</a:t>
            </a:r>
            <a:r>
              <a:rPr spc="61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12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ba</a:t>
            </a:r>
            <a:r>
              <a:rPr spc="-4" dirty="0" smtClean="0">
                <a:latin typeface="Times New Roman"/>
                <a:cs typeface="Times New Roman"/>
              </a:rPr>
              <a:t>rr</a:t>
            </a:r>
            <a:r>
              <a:rPr spc="4" dirty="0" smtClean="0">
                <a:latin typeface="Times New Roman"/>
                <a:cs typeface="Times New Roman"/>
              </a:rPr>
              <a:t>ei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50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Times New Roman"/>
                <a:cs typeface="Times New Roman"/>
              </a:rPr>
              <a:t>à</a:t>
            </a:r>
            <a:r>
              <a:rPr spc="13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ent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4" dirty="0" smtClean="0">
                <a:latin typeface="Times New Roman"/>
                <a:cs typeface="Times New Roman"/>
              </a:rPr>
              <a:t>ad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25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d</a:t>
            </a:r>
            <a:r>
              <a:rPr spc="0" dirty="0" smtClean="0">
                <a:latin typeface="Times New Roman"/>
                <a:cs typeface="Times New Roman"/>
              </a:rPr>
              <a:t>e</a:t>
            </a:r>
            <a:r>
              <a:rPr spc="18" dirty="0" smtClean="0">
                <a:latin typeface="Times New Roman"/>
                <a:cs typeface="Times New Roman"/>
              </a:rPr>
              <a:t> </a:t>
            </a:r>
            <a:r>
              <a:rPr spc="4" dirty="0" err="1" smtClean="0">
                <a:latin typeface="Times New Roman"/>
                <a:cs typeface="Times New Roman"/>
              </a:rPr>
              <a:t>no</a:t>
            </a:r>
            <a:r>
              <a:rPr spc="-4" dirty="0" err="1" smtClean="0">
                <a:latin typeface="Times New Roman"/>
                <a:cs typeface="Times New Roman"/>
              </a:rPr>
              <a:t>v</a:t>
            </a:r>
            <a:r>
              <a:rPr spc="4" dirty="0" err="1" smtClean="0">
                <a:latin typeface="Times New Roman"/>
                <a:cs typeface="Times New Roman"/>
              </a:rPr>
              <a:t>a</a:t>
            </a:r>
            <a:r>
              <a:rPr spc="0" dirty="0" err="1" smtClean="0">
                <a:latin typeface="Times New Roman"/>
                <a:cs typeface="Times New Roman"/>
              </a:rPr>
              <a:t>s</a:t>
            </a:r>
            <a:r>
              <a:rPr lang="pt-BR" spc="0" dirty="0" smtClean="0">
                <a:latin typeface="Times New Roman"/>
                <a:cs typeface="Times New Roman"/>
              </a:rPr>
              <a:t> empresas.</a:t>
            </a:r>
            <a:endParaRPr dirty="0">
              <a:latin typeface="Times New Roman"/>
              <a:cs typeface="Times New Roman"/>
            </a:endParaRPr>
          </a:p>
          <a:p>
            <a:pPr marL="326134" marR="706597">
              <a:lnSpc>
                <a:spcPct val="200000"/>
              </a:lnSpc>
              <a:spcBef>
                <a:spcPts val="562"/>
              </a:spcBef>
            </a:pPr>
            <a:r>
              <a:rPr spc="-4" dirty="0" smtClean="0">
                <a:latin typeface="Times New Roman"/>
                <a:cs typeface="Times New Roman"/>
              </a:rPr>
              <a:t>D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í</a:t>
            </a:r>
            <a:r>
              <a:rPr spc="16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con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ide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0" dirty="0" smtClean="0">
                <a:latin typeface="Times New Roman"/>
                <a:cs typeface="Times New Roman"/>
              </a:rPr>
              <a:t>a</a:t>
            </a:r>
            <a:r>
              <a:rPr spc="34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co</a:t>
            </a:r>
            <a:r>
              <a:rPr spc="9" dirty="0" smtClean="0">
                <a:latin typeface="Times New Roman"/>
                <a:cs typeface="Times New Roman"/>
              </a:rPr>
              <a:t>m</a:t>
            </a:r>
            <a:r>
              <a:rPr spc="0" dirty="0" smtClean="0">
                <a:latin typeface="Times New Roman"/>
                <a:cs typeface="Times New Roman"/>
              </a:rPr>
              <a:t>o</a:t>
            </a:r>
            <a:r>
              <a:rPr spc="19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12" dirty="0" smtClean="0">
                <a:latin typeface="Times New Roman"/>
                <a:cs typeface="Times New Roman"/>
              </a:rPr>
              <a:t> </a:t>
            </a:r>
            <a:r>
              <a:rPr spc="9" dirty="0" smtClean="0">
                <a:latin typeface="Times New Roman"/>
                <a:cs typeface="Times New Roman"/>
              </a:rPr>
              <a:t>f</a:t>
            </a:r>
            <a:r>
              <a:rPr spc="4" dirty="0" smtClean="0">
                <a:latin typeface="Times New Roman"/>
                <a:cs typeface="Times New Roman"/>
              </a:rPr>
              <a:t>i</a:t>
            </a:r>
            <a:r>
              <a:rPr spc="-4" dirty="0" smtClean="0">
                <a:latin typeface="Times New Roman"/>
                <a:cs typeface="Times New Roman"/>
              </a:rPr>
              <a:t>r</a:t>
            </a:r>
            <a:r>
              <a:rPr spc="9" dirty="0" smtClean="0">
                <a:latin typeface="Times New Roman"/>
                <a:cs typeface="Times New Roman"/>
              </a:rPr>
              <a:t>m</a:t>
            </a:r>
            <a:r>
              <a:rPr spc="4" dirty="0" smtClean="0">
                <a:latin typeface="Times New Roman"/>
                <a:cs typeface="Times New Roman"/>
              </a:rPr>
              <a:t>a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15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Times New Roman"/>
                <a:cs typeface="Times New Roman"/>
              </a:rPr>
              <a:t>e</a:t>
            </a:r>
            <a:r>
              <a:rPr spc="0" dirty="0" smtClean="0">
                <a:latin typeface="Times New Roman"/>
                <a:cs typeface="Times New Roman"/>
              </a:rPr>
              <a:t>s</a:t>
            </a:r>
            <a:r>
              <a:rPr spc="4" dirty="0" smtClean="0">
                <a:latin typeface="Times New Roman"/>
                <a:cs typeface="Times New Roman"/>
              </a:rPr>
              <a:t>tã</a:t>
            </a:r>
            <a:r>
              <a:rPr spc="0" dirty="0" smtClean="0">
                <a:latin typeface="Times New Roman"/>
                <a:cs typeface="Times New Roman"/>
              </a:rPr>
              <a:t>o </a:t>
            </a:r>
            <a:r>
              <a:rPr spc="9" dirty="0" smtClean="0">
                <a:latin typeface="Times New Roman"/>
                <a:cs typeface="Times New Roman"/>
              </a:rPr>
              <a:t>m</a:t>
            </a:r>
            <a:r>
              <a:rPr spc="4" dirty="0" smtClean="0">
                <a:latin typeface="Times New Roman"/>
                <a:cs typeface="Times New Roman"/>
              </a:rPr>
              <a:t>undo</a:t>
            </a:r>
            <a:r>
              <a:rPr spc="0" dirty="0" smtClean="0">
                <a:latin typeface="Times New Roman"/>
                <a:cs typeface="Times New Roman"/>
              </a:rPr>
              <a:t>”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36096" y="6429750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Márcia </a:t>
            </a:r>
            <a:r>
              <a:rPr lang="pt-BR" dirty="0" err="1" smtClean="0"/>
              <a:t>Azanha</a:t>
            </a:r>
            <a:r>
              <a:rPr lang="pt-BR" dirty="0" smtClean="0"/>
              <a:t> Moraes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2908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MODERNA OI X TEORIA DOS JOGOS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jogos </a:t>
            </a:r>
            <a:r>
              <a:rPr lang="pt-BR" dirty="0"/>
              <a:t>cooperativos são usados modernamente para explicar a existência </a:t>
            </a:r>
            <a:r>
              <a:rPr lang="pt-BR" dirty="0" smtClean="0"/>
              <a:t>de conluios </a:t>
            </a:r>
            <a:r>
              <a:rPr lang="pt-BR" dirty="0"/>
              <a:t>e cartéis, e jogos não cooperativos de variadíssimas </a:t>
            </a:r>
            <a:r>
              <a:rPr lang="pt-BR" dirty="0" smtClean="0"/>
              <a:t>configurações aparecem </a:t>
            </a:r>
            <a:r>
              <a:rPr lang="pt-BR" dirty="0"/>
              <a:t>como grande auxílio à compreensão de práticas de mercado, lícitas </a:t>
            </a:r>
            <a:r>
              <a:rPr lang="pt-BR" dirty="0" smtClean="0"/>
              <a:t>e ilícitas</a:t>
            </a:r>
            <a:r>
              <a:rPr lang="pt-BR" dirty="0"/>
              <a:t>, observadas na realidade.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agentes econômicos têm mostrado </a:t>
            </a:r>
            <a:r>
              <a:rPr lang="pt-BR" dirty="0" smtClean="0"/>
              <a:t>grande engenhosidade </a:t>
            </a:r>
            <a:r>
              <a:rPr lang="pt-BR" dirty="0"/>
              <a:t>na condução de seus negócios de mercado, </a:t>
            </a:r>
            <a:r>
              <a:rPr lang="pt-BR" dirty="0" smtClean="0"/>
              <a:t>frequentemente incorporando </a:t>
            </a:r>
            <a:r>
              <a:rPr lang="pt-BR" dirty="0"/>
              <a:t>em suas táticas e estratégias as ações e reações esperadas de </a:t>
            </a:r>
            <a:r>
              <a:rPr lang="pt-BR" dirty="0" smtClean="0"/>
              <a:t>seus concorrentes </a:t>
            </a:r>
            <a:r>
              <a:rPr lang="pt-BR" dirty="0"/>
              <a:t>e do próprio governo. </a:t>
            </a:r>
            <a:endParaRPr lang="pt-BR" dirty="0" smtClean="0"/>
          </a:p>
          <a:p>
            <a:r>
              <a:rPr lang="pt-BR" dirty="0" smtClean="0"/>
              <a:t>Ainda </a:t>
            </a:r>
            <a:r>
              <a:rPr lang="pt-BR" dirty="0"/>
              <a:t>que estes jogos possam assumir </a:t>
            </a:r>
            <a:r>
              <a:rPr lang="pt-BR" dirty="0" smtClean="0"/>
              <a:t>alta complexidade </a:t>
            </a:r>
            <a:r>
              <a:rPr lang="pt-BR" dirty="0"/>
              <a:t>e sofisticação, a Teoria dos Jogos tem se revelado instrumento </a:t>
            </a:r>
            <a:r>
              <a:rPr lang="pt-BR" dirty="0" smtClean="0"/>
              <a:t>útil para </a:t>
            </a:r>
            <a:r>
              <a:rPr lang="pt-BR" dirty="0"/>
              <a:t>a compreensão científica das condutas destes agentes, fazendo hoje </a:t>
            </a:r>
            <a:r>
              <a:rPr lang="pt-BR" dirty="0" smtClean="0"/>
              <a:t>parte inseparável </a:t>
            </a:r>
            <a:r>
              <a:rPr lang="pt-BR" dirty="0"/>
              <a:t>da moderna OI.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59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Mercados Contestáveis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Como se poderá perceber no decorrer deste livro, o estudo das barreiras </a:t>
            </a:r>
            <a:r>
              <a:rPr lang="pt-BR" dirty="0" smtClean="0"/>
              <a:t>à entrada </a:t>
            </a:r>
            <a:r>
              <a:rPr lang="pt-BR" dirty="0"/>
              <a:t>e saída nos mercados parece contribuir muito à compreensão </a:t>
            </a:r>
            <a:r>
              <a:rPr lang="pt-BR" dirty="0" smtClean="0"/>
              <a:t>dos processos </a:t>
            </a:r>
            <a:r>
              <a:rPr lang="pt-BR" dirty="0"/>
              <a:t>competitivos. </a:t>
            </a:r>
            <a:endParaRPr lang="pt-BR" dirty="0" smtClean="0"/>
          </a:p>
          <a:p>
            <a:r>
              <a:rPr lang="pt-BR" dirty="0" smtClean="0"/>
              <a:t>Efetivamente</a:t>
            </a:r>
            <a:r>
              <a:rPr lang="pt-BR" dirty="0"/>
              <a:t>, quando os obstáculos ao ingresso </a:t>
            </a:r>
            <a:r>
              <a:rPr lang="pt-BR" dirty="0" smtClean="0"/>
              <a:t>em determinado </a:t>
            </a:r>
            <a:r>
              <a:rPr lang="pt-BR" dirty="0"/>
              <a:t>mercado - neles incluídos os custos esperados de uma </a:t>
            </a:r>
            <a:r>
              <a:rPr lang="pt-BR" dirty="0" smtClean="0"/>
              <a:t>eventual reversão </a:t>
            </a:r>
            <a:r>
              <a:rPr lang="pt-BR" dirty="0"/>
              <a:t>dos investimentos realizados - são baixos, diz-se que este mercado </a:t>
            </a:r>
            <a:r>
              <a:rPr lang="pt-BR" dirty="0" smtClean="0"/>
              <a:t>é altamente </a:t>
            </a:r>
            <a:r>
              <a:rPr lang="pt-BR" dirty="0"/>
              <a:t>contestável. </a:t>
            </a:r>
            <a:endParaRPr lang="pt-BR" dirty="0" smtClean="0"/>
          </a:p>
          <a:p>
            <a:r>
              <a:rPr lang="pt-BR" dirty="0" smtClean="0"/>
              <a:t>Diversos </a:t>
            </a:r>
            <a:r>
              <a:rPr lang="pt-BR" dirty="0"/>
              <a:t>trabalhos mostram que a alta </a:t>
            </a:r>
            <a:r>
              <a:rPr lang="pt-BR" dirty="0" smtClean="0"/>
              <a:t>contestabilidade parece </a:t>
            </a:r>
            <a:r>
              <a:rPr lang="pt-BR" dirty="0"/>
              <a:t>disciplinar as condutas das firmas que efetivamente participam </a:t>
            </a:r>
            <a:r>
              <a:rPr lang="pt-BR" dirty="0" smtClean="0"/>
              <a:t>do mercado</a:t>
            </a:r>
            <a:r>
              <a:rPr lang="pt-BR" dirty="0"/>
              <a:t>, posto que a tentativa de elevar preços ou reduzir as </a:t>
            </a:r>
            <a:r>
              <a:rPr lang="pt-BR" dirty="0" smtClean="0"/>
              <a:t>quantidades ofertadas </a:t>
            </a:r>
            <a:r>
              <a:rPr lang="pt-BR" dirty="0"/>
              <a:t>pode ser rapidamente combatida pela entrada de novos concorrentes</a:t>
            </a:r>
            <a:r>
              <a:rPr lang="pt-BR" dirty="0" smtClean="0"/>
              <a:t>, os </a:t>
            </a:r>
            <a:r>
              <a:rPr lang="pt-BR" dirty="0"/>
              <a:t>“concorrentes potenciais”.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Teoria dos Mercados Contestáveis, que explica </a:t>
            </a:r>
            <a:r>
              <a:rPr lang="pt-BR" dirty="0" smtClean="0"/>
              <a:t>e detalha </a:t>
            </a:r>
            <a:r>
              <a:rPr lang="pt-BR" dirty="0"/>
              <a:t>este argumento, é outra componente básica da moderna </a:t>
            </a:r>
            <a:r>
              <a:rPr lang="pt-BR" dirty="0" smtClean="0"/>
              <a:t>OI;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63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CONTESTÁVEL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Mais recentemente, o conceito de competição foi ampliado com a noção de “mercado contestável”. Em mercados nos </a:t>
            </a:r>
            <a:r>
              <a:rPr lang="pt-BR" dirty="0" smtClean="0"/>
              <a:t>quais a </a:t>
            </a:r>
            <a:r>
              <a:rPr lang="pt-BR" dirty="0"/>
              <a:t>entrada e a saída de empresas não são dificultadas, ainda que as condições de homogeneidade dos produtos e número </a:t>
            </a:r>
            <a:r>
              <a:rPr lang="pt-BR" dirty="0" smtClean="0"/>
              <a:t>de produtores </a:t>
            </a:r>
            <a:r>
              <a:rPr lang="pt-BR" dirty="0"/>
              <a:t>não sejam compatíveis com as condições de concorrência perfeita, há potencial para a competição. </a:t>
            </a:r>
            <a:endParaRPr lang="pt-BR" dirty="0" smtClean="0"/>
          </a:p>
          <a:p>
            <a:r>
              <a:rPr lang="pt-BR" dirty="0" smtClean="0"/>
              <a:t>Dessa </a:t>
            </a:r>
            <a:r>
              <a:rPr lang="pt-BR" dirty="0"/>
              <a:t>forma</a:t>
            </a:r>
            <a:r>
              <a:rPr lang="pt-BR" dirty="0" smtClean="0"/>
              <a:t>, nasceu </a:t>
            </a:r>
            <a:r>
              <a:rPr lang="pt-BR" dirty="0"/>
              <a:t>o conceito de “competição potencial”.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73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062328" cy="45328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Competitividade x Coordenação – TEXTO DE DISCUSSÃO – 14/11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7</a:t>
            </a:r>
            <a:r>
              <a:rPr lang="pt-BR" sz="3600" dirty="0" smtClean="0"/>
              <a:t> Artigos para avaliar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34" y="1131528"/>
            <a:ext cx="6067710" cy="53938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8" y="1628800"/>
            <a:ext cx="264424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3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Artigos que utilizam a ECD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534" y="654685"/>
            <a:ext cx="8244408" cy="539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58700" tIns="15870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2"/>
              </a:rPr>
              <a:t/>
            </a:r>
            <a:b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2"/>
              </a:rPr>
            </a:b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2"/>
              </a:rPr>
              <a:t>  </a:t>
            </a:r>
            <a:r>
              <a:rPr kumimoji="0" lang="pt-BR" altLang="pt-BR" sz="19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2"/>
              </a:rPr>
              <a:t>O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2"/>
              </a:rPr>
              <a:t>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2"/>
              </a:rPr>
              <a:t>SETOR CALÇADISTA DO VALE DOS SINOS/RS: UM ESTUDO A PARTIR DO MODELO ESTRUTURA-CONDUTA-DESEMPENHOURL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3"/>
              </a:rPr>
              <a:t>  Análise da estrutura, conduta e desempenho da indústria processadora de soja no brasil no período de 2003 a 2010URL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4"/>
              </a:rPr>
              <a:t>  Estrutura, conduta e governança na cadeia produtiva do leite: um estudo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4"/>
              </a:rPr>
              <a:t>multicaso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4"/>
              </a:rPr>
              <a:t> no Rio Grande 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4"/>
              </a:rPr>
              <a:t>SulURL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5"/>
              </a:rPr>
              <a:t>  Poder de mercado no varejo alimentar: uma análise usando os preços do estado de São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5"/>
              </a:rPr>
              <a:t>PauloURL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6"/>
              </a:rPr>
              <a:t>  ESTRUTURA E CONDUTA DA AGROINDÚSTRIAEXPORTADORA DE CARNE BOVINA NO BRASILURL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7"/>
              </a:rPr>
              <a:t> 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</a:rPr>
              <a:t>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7"/>
              </a:rPr>
              <a:t> indústria de laticínios no Brasil: passado, presente e futuro.URL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8"/>
              </a:rPr>
              <a:t>  ANÁLISE DA COMPETITIVIDADE SISTÊMICA DA INDÚSTRIA DE MADEIRA NO ESTADO DO PARÁURL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9"/>
              </a:rPr>
              <a:t>  ESTRUTURA, CONDUTA E DESEMPENHO DA INDÚSTRIA DE MASSAS ALIMENTÍCIAS DO RIO GRANDE DO SUL (2001 – 2007)URL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10"/>
              </a:rPr>
              <a:t> 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</a:rPr>
              <a:t>E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10"/>
              </a:rPr>
              <a:t>STRUTURA, CONDUTA E DESEMPENHO DO MERCADO BRASILEIRO DE SALAS DE CINEMAURL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11"/>
              </a:rPr>
              <a:t>  Padrões de concorrência no Mercado Brasileiro de Torrefação e Moagem de Café e 1997 - 2005URL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C768C"/>
                </a:solidFill>
                <a:effectLst/>
                <a:latin typeface="Open Sans"/>
                <a:hlinkClick r:id="rId12"/>
              </a:rPr>
              <a:t>  CONTRIBUIÇÃO METODOLÓGICA PARA ANÁLISE ESTRUTURAL DE SISTEMAS AGROINDUSTRIAIS: UM ESTUDO DO SEGMENTO PRODUTOR DE VINHOS FINOS DO RIO GRANDE DO SUL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C768C"/>
              </a:solidFill>
              <a:effectLst/>
              <a:latin typeface="Open Sans"/>
            </a:endParaRPr>
          </a:p>
        </p:txBody>
      </p:sp>
      <p:sp>
        <p:nvSpPr>
          <p:cNvPr id="12" name="AutoShape 2" descr=" 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50" y="-1374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3" descr=" 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085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4" descr=" 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5" descr=" 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1438" y="-50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6" descr=" 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71438" y="-219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98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 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71438" y="28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9" descr=" 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71438" y="571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 ">
            <a:hlinkClick r:id="rId10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604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1" descr=" 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71438" y="1073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2" descr=" 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71438" y="136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385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3418</TotalTime>
  <Words>6309</Words>
  <Application>Microsoft Office PowerPoint</Application>
  <PresentationFormat>Apresentação na tela (4:3)</PresentationFormat>
  <Paragraphs>588</Paragraphs>
  <Slides>95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104" baseType="lpstr">
      <vt:lpstr>MS PGothic</vt:lpstr>
      <vt:lpstr>Arial</vt:lpstr>
      <vt:lpstr>Arial,Italic</vt:lpstr>
      <vt:lpstr>Calibri</vt:lpstr>
      <vt:lpstr>Cambria</vt:lpstr>
      <vt:lpstr>Open Sans</vt:lpstr>
      <vt:lpstr>Symbol</vt:lpstr>
      <vt:lpstr>Times New Roman</vt:lpstr>
      <vt:lpstr>Adjacência</vt:lpstr>
      <vt:lpstr>ORGANIZAÇÃO INDUSTRIAL Prof. Margarete Boteon</vt:lpstr>
      <vt:lpstr>INTRODUÇÃO OI – CONCEITOS E EVOLUÇÃO</vt:lpstr>
      <vt:lpstr>Apresentação do PowerPoint</vt:lpstr>
      <vt:lpstr>Apresentação do PowerPoint</vt:lpstr>
      <vt:lpstr>Apresentação do PowerPoint</vt:lpstr>
      <vt:lpstr>Organização Industrial </vt:lpstr>
      <vt:lpstr>Nascimento da Organização Industrial</vt:lpstr>
      <vt:lpstr>Apresentação do PowerPoint</vt:lpstr>
      <vt:lpstr>Apresentação do PowerPoint</vt:lpstr>
      <vt:lpstr>Objetivo Central </vt:lpstr>
      <vt:lpstr>Objetivo Central da OI</vt:lpstr>
      <vt:lpstr>DEFINIÇÃO DE INDUSTRIA OI</vt:lpstr>
      <vt:lpstr>O escopo da OI</vt:lpstr>
      <vt:lpstr>O escopo da OI (estrutura)</vt:lpstr>
      <vt:lpstr>O escopo da OI (comportamento)</vt:lpstr>
      <vt:lpstr>O escopo da OI</vt:lpstr>
      <vt:lpstr>Antecedentes da OI</vt:lpstr>
      <vt:lpstr>Apresentação do PowerPoint</vt:lpstr>
      <vt:lpstr>1a FASE</vt:lpstr>
      <vt:lpstr>1a FASE</vt:lpstr>
      <vt:lpstr>2a FASE: Anos 50/70</vt:lpstr>
      <vt:lpstr>2a FASE: Anos 60/80</vt:lpstr>
      <vt:lpstr>Nova Organização Industrial</vt:lpstr>
      <vt:lpstr>Nova Organização Industrial</vt:lpstr>
      <vt:lpstr>3a FASE: Anos 80</vt:lpstr>
      <vt:lpstr>A Nova Economia Industrial </vt:lpstr>
      <vt:lpstr>A Nova Economia Industrial</vt:lpstr>
      <vt:lpstr>Apresentação do PowerPoint</vt:lpstr>
      <vt:lpstr>A Nova Economia Industrial</vt:lpstr>
      <vt:lpstr>A Nova Economia Industrial</vt:lpstr>
      <vt:lpstr>OI Empírica </vt:lpstr>
      <vt:lpstr>Instituições e Organizações</vt:lpstr>
      <vt:lpstr>Apresentação do PowerPoint</vt:lpstr>
      <vt:lpstr>Apresentação do PowerPoint</vt:lpstr>
      <vt:lpstr>Apresentação do PowerPoint</vt:lpstr>
      <vt:lpstr>Apresentação do PowerPoint</vt:lpstr>
      <vt:lpstr>OI x ETC</vt:lpstr>
      <vt:lpstr>Apresentação do PowerPoint</vt:lpstr>
      <vt:lpstr>Para o dia 01/11</vt:lpstr>
      <vt:lpstr>Tarefas para as próximas aulas</vt:lpstr>
      <vt:lpstr>A caixa de ferramentas da OI</vt:lpstr>
      <vt:lpstr>Apresentação do PowerPoint</vt:lpstr>
      <vt:lpstr>E C D </vt:lpstr>
      <vt:lpstr>O paradigma Estrutura-Conduta-Desempenho (ECD)</vt:lpstr>
      <vt:lpstr>EXEMPLO SIMPLES ECD</vt:lpstr>
      <vt:lpstr>paradigma ECD</vt:lpstr>
      <vt:lpstr>Modelo ECD</vt:lpstr>
      <vt:lpstr>limitações </vt:lpstr>
      <vt:lpstr>Figura 1.1 Modelo Estrutura-Conduta-Desempenho</vt:lpstr>
      <vt:lpstr>Oferta x Demanda</vt:lpstr>
      <vt:lpstr>Condições básicas</vt:lpstr>
      <vt:lpstr>Condições básicas</vt:lpstr>
      <vt:lpstr>Estrutura </vt:lpstr>
      <vt:lpstr>A estrutura de mercado</vt:lpstr>
      <vt:lpstr>Estrutura</vt:lpstr>
      <vt:lpstr>MEDIDADAS DE CONCENTRAÇÃO</vt:lpstr>
      <vt:lpstr>MEDIDADAS DE CONCENTRAÇÃO</vt:lpstr>
      <vt:lpstr>MEDIDADAS DE CONCENTRAÇÃO</vt:lpstr>
      <vt:lpstr>Medida de poder de mercado</vt:lpstr>
      <vt:lpstr>Apresentação do PowerPoint</vt:lpstr>
      <vt:lpstr>Apresentação do PowerPoint</vt:lpstr>
      <vt:lpstr>Poder de mercado na aquisição da matéria-prima</vt:lpstr>
      <vt:lpstr>Barreiras a entrada</vt:lpstr>
      <vt:lpstr>Barreiras a entrada</vt:lpstr>
      <vt:lpstr>Apresentação do PowerPoint</vt:lpstr>
      <vt:lpstr>A conduta das empresas </vt:lpstr>
      <vt:lpstr>CONDUTA</vt:lpstr>
      <vt:lpstr>CONDUTA</vt:lpstr>
      <vt:lpstr>CONDUTA</vt:lpstr>
      <vt:lpstr>As estratégias competitivas de Porter (conduta)</vt:lpstr>
      <vt:lpstr>Exercício do poder de mercado</vt:lpstr>
      <vt:lpstr>Análise do exercício de poder de mercado</vt:lpstr>
      <vt:lpstr>Exercício do Poder de Mercado</vt:lpstr>
      <vt:lpstr>Exercício do Poder de Mercado</vt:lpstr>
      <vt:lpstr>Políticas públicas</vt:lpstr>
      <vt:lpstr>O papel das políticas e da regulação públicas</vt:lpstr>
      <vt:lpstr>O papel das políticas e da regulação públicas</vt:lpstr>
      <vt:lpstr>O papel das políticas e da regulação públicas</vt:lpstr>
      <vt:lpstr>Desempenho</vt:lpstr>
      <vt:lpstr>Desempenho</vt:lpstr>
      <vt:lpstr>Desempenho </vt:lpstr>
      <vt:lpstr>Desempenho das empresas</vt:lpstr>
      <vt:lpstr>Economia Industrial (D kupfer)</vt:lpstr>
      <vt:lpstr>Exemplo: Moinho de Trigo</vt:lpstr>
      <vt:lpstr>Exemplo: Moinho de Trigo</vt:lpstr>
      <vt:lpstr>Exemplo: Moinho de Trigo</vt:lpstr>
      <vt:lpstr>Limitações da ECD</vt:lpstr>
      <vt:lpstr>OI X Micro x ECT</vt:lpstr>
      <vt:lpstr>Três importantes agregações no estudo da OI</vt:lpstr>
      <vt:lpstr>MODERNA OI X TEORIA DOS JOGOS</vt:lpstr>
      <vt:lpstr>Mercados Contestáveis</vt:lpstr>
      <vt:lpstr>MERCADO CONTESTÁVEL</vt:lpstr>
      <vt:lpstr>Competitividade x Coordenação – TEXTO DE DISCUSSÃO – 14/11</vt:lpstr>
      <vt:lpstr>7 Artigos para avaliar </vt:lpstr>
      <vt:lpstr>Artigos que utilizam a ECD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E CORRENTES DE PENSAMENTO DA ADMINISTRAÇÃO</dc:title>
  <dc:creator>Margarete Boteon</dc:creator>
  <cp:lastModifiedBy>Margarete Boteon</cp:lastModifiedBy>
  <cp:revision>198</cp:revision>
  <cp:lastPrinted>2013-04-09T17:59:38Z</cp:lastPrinted>
  <dcterms:created xsi:type="dcterms:W3CDTF">2012-04-16T13:23:39Z</dcterms:created>
  <dcterms:modified xsi:type="dcterms:W3CDTF">2017-11-08T02:06:34Z</dcterms:modified>
</cp:coreProperties>
</file>