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g9oqH23vgt+J5nuDr4JL+njnva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fletirpararefletir.com.br/temperamento-sanguineo-e-suas-caracteristicas" TargetMode="External"/><Relationship Id="rId3" Type="http://schemas.openxmlformats.org/officeDocument/2006/relationships/hyperlink" Target="https://www.refletirpararefletir.com.br/temperamento-colerico-e-suas-caracteristicas" TargetMode="External"/><Relationship Id="rId4" Type="http://schemas.openxmlformats.org/officeDocument/2006/relationships/hyperlink" Target="https://www.refletirpararefletir.com.br/temperamento-melancolico-e-suas-caracteristicas" TargetMode="External"/><Relationship Id="rId5" Type="http://schemas.openxmlformats.org/officeDocument/2006/relationships/hyperlink" Target="https://www.refletirpararefletir.com.br/temperamento-fleumatico-e-suas-caracteristicas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Geral:</a:t>
            </a:r>
            <a:r>
              <a:rPr lang="pt-BR"/>
              <a:t> capacidade sustentável, direitos económicos e sociais, direitos da natureza;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Particular:</a:t>
            </a:r>
            <a:r>
              <a:rPr lang="pt-BR"/>
              <a:t> modos de vida saudáveis, protegidas, com suporte coletivo, com identidade própria e dignificante, em ambientes saudáveis;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Singular:</a:t>
            </a:r>
            <a:r>
              <a:rPr lang="pt-BR"/>
              <a:t> acesso a trabalho digno, consumo pleno e empoderado, e ecossistemas domésticos saudáveis.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 el nivel de los procesos </a:t>
            </a:r>
            <a:r>
              <a:rPr b="1" lang="pt-BR"/>
              <a:t>singulares o individuales y familiares </a:t>
            </a:r>
            <a:r>
              <a:rPr lang="pt-BR"/>
              <a:t>se expresan problemas de salud-enfermedad. Se refiere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cinco clases de procesos bio-sico-sociales: a) Itinerario típico personal, b) Patrón individual y familiar de consumo, c) Concepciones sobre valores personales y familiares, d) Itinerario ecológico personal y familiar, e) Capacidad de organizar las acciones en defensa en la salud [6].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El segundo nivel de determinación es el de los </a:t>
            </a:r>
            <a:r>
              <a:rPr b="1" lang="pt-BR"/>
              <a:t>procesos particulares o grupales </a:t>
            </a:r>
            <a:r>
              <a:rPr lang="pt-BR"/>
              <a:t>y se refiere a la dimensión del modo de vida, o sea los procesos estructurados del modo de vivir característico de distintos grupos/clases sociales. El modo de vida es un concepto que no se queda en las conductas individuales ante la salud, sino que va más allá, al incluir las dimensiones socio-históricas, englobar la dimensión de las clases sociales y las relaciones sociales de producción, y considerar los aspectos simbólicos de la vida cotidiana en la sociedad de los individuos y familias [15]. El modo de vida tiene cinco componentes: a) condiciones de trabajo, b) consumo de bienes y servicios, c) creación y reproducción de valores culturales e identidad, d) participación en toma de decisiones y organización de acciones para beneficio del grupo social, e) disfrute del ambiente [6].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El proceso general </a:t>
            </a:r>
            <a:r>
              <a:rPr lang="pt-BR"/>
              <a:t>se refiere a la estructura económica de cada sociedad según la determinan las relaciones sociales de producción, el desarrollo de las fuerzas productivas o de producción y el proceso de distribución y consumo de los bienes y servicios entre los diferentes grupos o clases sociales. Este dominio o proceso estructural se refiere a las dimensiones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económica, jurídico-política, ideológica, cultural, social y ambiental y a sus relaciones con la salud-enfermedad [6].</a:t>
            </a:r>
            <a:endParaRPr/>
          </a:p>
        </p:txBody>
      </p:sp>
      <p:sp>
        <p:nvSpPr>
          <p:cNvPr id="204" name="Google Shape;20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"A extração da pedra da loucura" (1485), do pintor  holandês Hieronymus Bosch (1450-1516), retrata a concepção medieval que supunha a loucura como uma pedra no cérebro. Bosch, na sua imaginação, no momento da extração da doença, coloca no lugar da dureza da pedra a delicadeza de uma flor. A imagem que se tinha da loucura era de algo místico, desconhecido, considerado o lugar imaginário da passagem da vida à morte</a:t>
            </a:r>
            <a:endParaRPr/>
          </a:p>
        </p:txBody>
      </p:sp>
      <p:sp>
        <p:nvSpPr>
          <p:cNvPr id="131" name="Google Shape;1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Aventuras na História – Alexandre Teles</a:t>
            </a:r>
            <a:endParaRPr/>
          </a:p>
        </p:txBody>
      </p:sp>
      <p:sp>
        <p:nvSpPr>
          <p:cNvPr id="146" name="Google Shape;14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 </a:t>
            </a:r>
            <a:r>
              <a:rPr b="0" i="0" lang="pt-BR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Tipo sangüíneo</a:t>
            </a: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Alegre, comunicativo e despreocupado. Sente emoções momentâneas de forma intensa, reage rápido as situações e não costuma guardar rancores.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 </a:t>
            </a:r>
            <a:r>
              <a:rPr b="0" i="0" lang="pt-BR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Tipo colérico</a:t>
            </a: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Mandão, impetuoso e líder. Sente emoções de forma intensa, reage rápido as situações e costuma guardar rancores.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 </a:t>
            </a:r>
            <a:r>
              <a:rPr b="0" i="0" lang="pt-BR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Tipo melancólico</a:t>
            </a: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Pensador, criativo e pessimista. Sente emoções de forma intensa, é lento para reagir as situações e costuma remoer mágoas.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 </a:t>
            </a:r>
            <a:r>
              <a:rPr b="0" i="0" lang="pt-BR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Tipo fleumático</a:t>
            </a: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Controlado, equilibrado e passivo. Sente emoções de forma fraca, é lento para reagir as situações e não guarda rancores.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“as doenças são coisas,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 existência concreta, fixa e imutável, de lugar para lugar e de pessoa para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pessoa; as doenças se expressam por um conjunto de sinais e sintomas, 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são manifestações de lesões, que devem ser buscadas por sua vez no âmago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 organismo e corrigidas por algum tipo de intervenção concreta”.</a:t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14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Panorâmica com Legenda">
  <p:cSld name="Foto Panorâmica com Legenda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>
  <p:cSld name="Citação com Legenda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4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>
  <p:cSld name="Cartão de Nom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5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7"/>
          <p:cNvSpPr txBox="1"/>
          <p:nvPr>
            <p:ph type="title"/>
          </p:nvPr>
        </p:nvSpPr>
        <p:spPr>
          <a:xfrm rot="5400000">
            <a:off x="6863536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1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6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1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8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pt-BR"/>
              <a:t>CONCEPÇÕES ACERCA DO PROCESSO SAÚDE-DOENÇA</a:t>
            </a:r>
            <a:endParaRPr/>
          </a:p>
        </p:txBody>
      </p:sp>
      <p:sp>
        <p:nvSpPr>
          <p:cNvPr id="120" name="Google Shape;120;p1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HSP0141-2023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Sistêmico</a:t>
            </a:r>
            <a:endParaRPr/>
          </a:p>
        </p:txBody>
      </p:sp>
      <p:sp>
        <p:nvSpPr>
          <p:cNvPr descr="EPIDEMIOLOGIA" id="190" name="Google Shape;190;p10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077" y="160337"/>
            <a:ext cx="3301141" cy="169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cs.saude.gov.br/sus/images/determinantes.jpg" id="192" name="Google Shape;1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2553" y="1860802"/>
            <a:ext cx="7128000" cy="4997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Determinação Social</a:t>
            </a:r>
            <a:endParaRPr/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0559" y="32413"/>
            <a:ext cx="383144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2980" y="2125443"/>
            <a:ext cx="9936000" cy="467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1269913" y="3721024"/>
            <a:ext cx="4644000" cy="125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Determinação Social</a:t>
            </a:r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0559" y="32413"/>
            <a:ext cx="383144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860989"/>
            <a:ext cx="6767886" cy="3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9448" y="3156304"/>
            <a:ext cx="6228000" cy="361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Modelos </a:t>
            </a:r>
            <a:endParaRPr/>
          </a:p>
        </p:txBody>
      </p:sp>
      <p:pic>
        <p:nvPicPr>
          <p:cNvPr id="126" name="Google Shape;12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93" y="2179501"/>
            <a:ext cx="8965559" cy="44640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294" y="2179501"/>
            <a:ext cx="1270384" cy="39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Mágico-Religioso</a:t>
            </a:r>
            <a:endParaRPr/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9910" y="55302"/>
            <a:ext cx="326934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STÓRIA VIVA: Saúde e Doença na Idade Média: entre o castigo e a redenção"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415" y="1672046"/>
            <a:ext cx="46672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Mágico-Religioso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9910" y="55302"/>
            <a:ext cx="326934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2-07-14 09.53.09" id="142" name="Google Shape;1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6150" y="1809000"/>
            <a:ext cx="6732000" cy="50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Mágico-Religioso</a:t>
            </a:r>
            <a:endParaRPr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9910" y="55302"/>
            <a:ext cx="326934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pra: A maldição divina" id="150" name="Google Shape;1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8519" y="2079000"/>
            <a:ext cx="8496000" cy="47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EFFFF"/>
            </a:gs>
            <a:gs pos="74000">
              <a:srgbClr val="72FFF7"/>
            </a:gs>
            <a:gs pos="83000">
              <a:srgbClr val="72FFF7"/>
            </a:gs>
            <a:gs pos="100000">
              <a:srgbClr val="A1FEFA"/>
            </a:gs>
          </a:gsLst>
          <a:lin ang="54000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Holístico</a:t>
            </a:r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5386" y="14413"/>
            <a:ext cx="3187451" cy="18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in-yang na medicina tradicional chinesa – Wikipédia, a enciclopédia livre" id="158" name="Google Shape;1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7865" y="1943114"/>
            <a:ext cx="5076000" cy="507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rol emotions" id="159" name="Google Shape;15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900" y="2528488"/>
            <a:ext cx="6096000" cy="390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9EDE4"/>
            </a:gs>
            <a:gs pos="38000">
              <a:srgbClr val="89EDE4"/>
            </a:gs>
            <a:gs pos="50000">
              <a:srgbClr val="B7F3EC"/>
            </a:gs>
            <a:gs pos="100000">
              <a:srgbClr val="DCF8F4"/>
            </a:gs>
          </a:gsLst>
          <a:lin ang="54000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Holístico</a:t>
            </a:r>
            <a:endParaRPr/>
          </a:p>
        </p:txBody>
      </p:sp>
      <p:pic>
        <p:nvPicPr>
          <p:cNvPr id="166" name="Google Shape;16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0765" y="2000701"/>
            <a:ext cx="5616000" cy="4749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1169" y="-3587"/>
            <a:ext cx="3310831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da publicacao" id="168" name="Google Shape;16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015" y="2371451"/>
            <a:ext cx="4095750" cy="32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Biomédico</a:t>
            </a:r>
            <a:endParaRPr/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4183" y="0"/>
            <a:ext cx="3577817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600892" y="3831568"/>
            <a:ext cx="2700000" cy="89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5773" y="2362526"/>
            <a:ext cx="10566227" cy="44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pt-BR"/>
              <a:t>Modelo Biomédico</a:t>
            </a:r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4241" y="1854000"/>
            <a:ext cx="7170877" cy="50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674812"/>
            <a:ext cx="2700000" cy="89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0037" y="62229"/>
            <a:ext cx="3746964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ável">
  <a:themeElements>
    <a:clrScheme name="Citável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2023-04-16T12:42:54Z</dcterms:created>
  <dc:creator>NADLUZ</dc:creator>
</cp:coreProperties>
</file>