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sldIdLst>
    <p:sldId id="256" r:id="rId5"/>
    <p:sldId id="303" r:id="rId6"/>
    <p:sldId id="302" r:id="rId7"/>
    <p:sldId id="304" r:id="rId8"/>
    <p:sldId id="305" r:id="rId9"/>
    <p:sldId id="306" r:id="rId10"/>
    <p:sldId id="287" r:id="rId11"/>
    <p:sldId id="301" r:id="rId12"/>
    <p:sldId id="289" r:id="rId13"/>
    <p:sldId id="295" r:id="rId14"/>
    <p:sldId id="296" r:id="rId15"/>
    <p:sldId id="297" r:id="rId16"/>
    <p:sldId id="288" r:id="rId17"/>
    <p:sldId id="298" r:id="rId18"/>
    <p:sldId id="299" r:id="rId19"/>
    <p:sldId id="279" r:id="rId20"/>
    <p:sldId id="271" r:id="rId21"/>
    <p:sldId id="272" r:id="rId22"/>
    <p:sldId id="273" r:id="rId23"/>
    <p:sldId id="274" r:id="rId24"/>
    <p:sldId id="275" r:id="rId25"/>
    <p:sldId id="276" r:id="rId26"/>
    <p:sldId id="277" r:id="rId27"/>
    <p:sldId id="278" r:id="rId28"/>
    <p:sldId id="280" r:id="rId29"/>
    <p:sldId id="282" r:id="rId30"/>
    <p:sldId id="283" r:id="rId31"/>
    <p:sldId id="284" r:id="rId32"/>
    <p:sldId id="285" r:id="rId33"/>
    <p:sldId id="286" r:id="rId34"/>
    <p:sldId id="281" r:id="rId35"/>
    <p:sldId id="269" r:id="rId36"/>
    <p:sldId id="292" r:id="rId37"/>
    <p:sldId id="258" r:id="rId38"/>
    <p:sldId id="293" r:id="rId39"/>
    <p:sldId id="260" r:id="rId40"/>
    <p:sldId id="257" r:id="rId41"/>
    <p:sldId id="259" r:id="rId42"/>
    <p:sldId id="291" r:id="rId43"/>
    <p:sldId id="261" r:id="rId44"/>
    <p:sldId id="262" r:id="rId45"/>
    <p:sldId id="263" r:id="rId46"/>
    <p:sldId id="264" r:id="rId47"/>
    <p:sldId id="265" r:id="rId48"/>
    <p:sldId id="266" r:id="rId49"/>
    <p:sldId id="267" r:id="rId50"/>
    <p:sldId id="294" r:id="rId51"/>
    <p:sldId id="300" r:id="rId5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A6D062-C52B-3F4B-B876-0BE22E67F7E9}" v="3" dt="2023-03-31T01:45:52.950"/>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551"/>
  </p:normalViewPr>
  <p:slideViewPr>
    <p:cSldViewPr snapToGrid="0" snapToObjects="1">
      <p:cViewPr varScale="1">
        <p:scale>
          <a:sx n="100" d="100"/>
          <a:sy n="100" d="100"/>
        </p:scale>
        <p:origin x="76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F28B-45E3-4585-87E3-73838692A70B}"/>
              </a:ext>
            </a:extLst>
          </p:cNvPr>
          <p:cNvSpPr>
            <a:spLocks noGrp="1"/>
          </p:cNvSpPr>
          <p:nvPr>
            <p:ph type="ctrTitle"/>
          </p:nvPr>
        </p:nvSpPr>
        <p:spPr>
          <a:xfrm>
            <a:off x="457200" y="668049"/>
            <a:ext cx="7626795" cy="2841914"/>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F755B0-E17A-4B52-A99D-C35BB18BB2D0}"/>
              </a:ext>
            </a:extLst>
          </p:cNvPr>
          <p:cNvSpPr>
            <a:spLocks noGrp="1"/>
          </p:cNvSpPr>
          <p:nvPr>
            <p:ph type="subTitle" idx="1"/>
          </p:nvPr>
        </p:nvSpPr>
        <p:spPr>
          <a:xfrm>
            <a:off x="457200" y="3602038"/>
            <a:ext cx="7626795" cy="25017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8390C28-805B-4DA6-A10E-651C0FD01716}"/>
              </a:ext>
            </a:extLst>
          </p:cNvPr>
          <p:cNvSpPr>
            <a:spLocks noGrp="1"/>
          </p:cNvSpPr>
          <p:nvPr>
            <p:ph type="dt" sz="half" idx="10"/>
          </p:nvPr>
        </p:nvSpPr>
        <p:spPr/>
        <p:txBody>
          <a:bodyPr/>
          <a:lstStyle/>
          <a:p>
            <a:fld id="{D208048B-57AF-4F53-BC84-8E0A1033FBEC}" type="datetimeFigureOut">
              <a:rPr lang="en-US" smtClean="0"/>
              <a:t>3/30/23</a:t>
            </a:fld>
            <a:endParaRPr lang="en-US"/>
          </a:p>
        </p:txBody>
      </p:sp>
      <p:sp>
        <p:nvSpPr>
          <p:cNvPr id="5" name="Footer Placeholder 4">
            <a:extLst>
              <a:ext uri="{FF2B5EF4-FFF2-40B4-BE49-F238E27FC236}">
                <a16:creationId xmlns:a16="http://schemas.microsoft.com/office/drawing/2014/main"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BAC57-F8E1-4B54-A111-CB53B32031AB}"/>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1731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5B40-C529-41A6-8D06-07AF9430A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5A354-E2A8-4A91-9D7A-36D9E0915C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D3944-2E3D-42BC-B83D-7630699D48C5}"/>
              </a:ext>
            </a:extLst>
          </p:cNvPr>
          <p:cNvSpPr>
            <a:spLocks noGrp="1"/>
          </p:cNvSpPr>
          <p:nvPr>
            <p:ph type="dt" sz="half" idx="10"/>
          </p:nvPr>
        </p:nvSpPr>
        <p:spPr/>
        <p:txBody>
          <a:bodyPr/>
          <a:lstStyle/>
          <a:p>
            <a:fld id="{D208048B-57AF-4F53-BC84-8E0A1033FBEC}" type="datetimeFigureOut">
              <a:rPr lang="en-US" smtClean="0"/>
              <a:t>3/30/23</a:t>
            </a:fld>
            <a:endParaRPr lang="en-US"/>
          </a:p>
        </p:txBody>
      </p:sp>
      <p:sp>
        <p:nvSpPr>
          <p:cNvPr id="5" name="Footer Placeholder 4">
            <a:extLst>
              <a:ext uri="{FF2B5EF4-FFF2-40B4-BE49-F238E27FC236}">
                <a16:creationId xmlns:a16="http://schemas.microsoft.com/office/drawing/2014/main" id="{F2FC57FA-204E-4A7A-BAE2-DF17BB0FF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DA36D-49FF-495A-8E25-4CCC98E39032}"/>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184006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44ECD05-4E94-4A60-8FDA-700BF100B0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8" name="Color Fill">
            <a:extLst>
              <a:ext uri="{FF2B5EF4-FFF2-40B4-BE49-F238E27FC236}">
                <a16:creationId xmlns:a16="http://schemas.microsoft.com/office/drawing/2014/main" id="{8BCB0EB2-4067-418C-9465-9D4C71240E0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 name="Group 7">
            <a:extLst>
              <a:ext uri="{FF2B5EF4-FFF2-40B4-BE49-F238E27FC236}">
                <a16:creationId xmlns:a16="http://schemas.microsoft.com/office/drawing/2014/main" id="{04E37999-41E7-446D-8C53-B904C3CE87A5}"/>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9" name="Oval 8">
              <a:extLst>
                <a:ext uri="{FF2B5EF4-FFF2-40B4-BE49-F238E27FC236}">
                  <a16:creationId xmlns:a16="http://schemas.microsoft.com/office/drawing/2014/main" id="{438A90E8-87F8-4150-B5EB-E19C8A01AFB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Graphic 9">
              <a:extLst>
                <a:ext uri="{FF2B5EF4-FFF2-40B4-BE49-F238E27FC236}">
                  <a16:creationId xmlns:a16="http://schemas.microsoft.com/office/drawing/2014/main" id="{724DCA1C-A8E8-4F90-8FAE-85B1426C108A}"/>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1" name="Freeform: Shape 10">
              <a:extLst>
                <a:ext uri="{FF2B5EF4-FFF2-40B4-BE49-F238E27FC236}">
                  <a16:creationId xmlns:a16="http://schemas.microsoft.com/office/drawing/2014/main" id="{158D6291-6756-44E3-9FCE-0B2ECA5EE664}"/>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2" name="Freeform: Shape 11">
              <a:extLst>
                <a:ext uri="{FF2B5EF4-FFF2-40B4-BE49-F238E27FC236}">
                  <a16:creationId xmlns:a16="http://schemas.microsoft.com/office/drawing/2014/main" id="{C37CA96E-9DD9-4172-B63B-50DF43B576DA}"/>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3" name="Graphic 9">
              <a:extLst>
                <a:ext uri="{FF2B5EF4-FFF2-40B4-BE49-F238E27FC236}">
                  <a16:creationId xmlns:a16="http://schemas.microsoft.com/office/drawing/2014/main" id="{B335AFFE-BF3D-491C-8255-692B9DAC6775}"/>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Graphic 9">
              <a:extLst>
                <a:ext uri="{FF2B5EF4-FFF2-40B4-BE49-F238E27FC236}">
                  <a16:creationId xmlns:a16="http://schemas.microsoft.com/office/drawing/2014/main" id="{AA052AAF-7A7C-4EDB-AE2C-FCA3A756C4E5}"/>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0" name="Texture">
            <a:extLst>
              <a:ext uri="{FF2B5EF4-FFF2-40B4-BE49-F238E27FC236}">
                <a16:creationId xmlns:a16="http://schemas.microsoft.com/office/drawing/2014/main" id="{31F99E9D-6528-47AC-B178-7032D0E17DF8}"/>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Vertical Title 1">
            <a:extLst>
              <a:ext uri="{FF2B5EF4-FFF2-40B4-BE49-F238E27FC236}">
                <a16:creationId xmlns:a16="http://schemas.microsoft.com/office/drawing/2014/main" id="{834DD302-622D-4E42-BD6F-FAAA98B3728C}"/>
              </a:ext>
            </a:extLst>
          </p:cNvPr>
          <p:cNvSpPr>
            <a:spLocks noGrp="1"/>
          </p:cNvSpPr>
          <p:nvPr>
            <p:ph type="title" orient="vert"/>
          </p:nvPr>
        </p:nvSpPr>
        <p:spPr>
          <a:xfrm>
            <a:off x="7306311" y="668049"/>
            <a:ext cx="2628900" cy="550891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C70D9F5-C907-405F-BE11-571C61745EC6}"/>
              </a:ext>
            </a:extLst>
          </p:cNvPr>
          <p:cNvSpPr>
            <a:spLocks noGrp="1"/>
          </p:cNvSpPr>
          <p:nvPr>
            <p:ph type="body" orient="vert" idx="1"/>
          </p:nvPr>
        </p:nvSpPr>
        <p:spPr>
          <a:xfrm>
            <a:off x="457200" y="668049"/>
            <a:ext cx="6689098" cy="5508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DCFD860-3FBD-4FE7-A9FD-1D4A4D10AABF}"/>
              </a:ext>
            </a:extLst>
          </p:cNvPr>
          <p:cNvSpPr>
            <a:spLocks noGrp="1"/>
          </p:cNvSpPr>
          <p:nvPr>
            <p:ph type="dt" sz="half" idx="10"/>
          </p:nvPr>
        </p:nvSpPr>
        <p:spPr/>
        <p:txBody>
          <a:bodyPr/>
          <a:lstStyle/>
          <a:p>
            <a:fld id="{D208048B-57AF-4F53-BC84-8E0A1033FBEC}" type="datetimeFigureOut">
              <a:rPr lang="en-US" smtClean="0"/>
              <a:t>3/30/23</a:t>
            </a:fld>
            <a:endParaRPr lang="en-US"/>
          </a:p>
        </p:txBody>
      </p:sp>
      <p:sp>
        <p:nvSpPr>
          <p:cNvPr id="5" name="Footer Placeholder 4">
            <a:extLst>
              <a:ext uri="{FF2B5EF4-FFF2-40B4-BE49-F238E27FC236}">
                <a16:creationId xmlns:a16="http://schemas.microsoft.com/office/drawing/2014/main" id="{560A367B-81B3-4BD3-9C95-18EC0710A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D8E54-346D-4D66-BF99-96DA43F80DF8}"/>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3290791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2C84-1247-4534-81D1-136C3E1EBB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048D490-CEA6-4844-A537-F749658D3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DAEFC9-887F-4E73-9938-6032D52864AA}"/>
              </a:ext>
            </a:extLst>
          </p:cNvPr>
          <p:cNvSpPr>
            <a:spLocks noGrp="1"/>
          </p:cNvSpPr>
          <p:nvPr>
            <p:ph type="dt" sz="half" idx="10"/>
          </p:nvPr>
        </p:nvSpPr>
        <p:spPr/>
        <p:txBody>
          <a:bodyPr/>
          <a:lstStyle/>
          <a:p>
            <a:fld id="{D208048B-57AF-4F53-BC84-8E0A1033FBEC}" type="datetimeFigureOut">
              <a:rPr lang="en-US" smtClean="0"/>
              <a:t>3/30/23</a:t>
            </a:fld>
            <a:endParaRPr lang="en-US"/>
          </a:p>
        </p:txBody>
      </p:sp>
      <p:sp>
        <p:nvSpPr>
          <p:cNvPr id="5" name="Footer Placeholder 4">
            <a:extLst>
              <a:ext uri="{FF2B5EF4-FFF2-40B4-BE49-F238E27FC236}">
                <a16:creationId xmlns:a16="http://schemas.microsoft.com/office/drawing/2014/main" id="{ABFCF0CF-134A-404E-A177-9FAAA039F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1B0DC-2D2C-408B-A577-904A2385C0AA}"/>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1415695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5431-EF88-4771-9699-27EF70A55112}"/>
              </a:ext>
            </a:extLst>
          </p:cNvPr>
          <p:cNvSpPr>
            <a:spLocks noGrp="1"/>
          </p:cNvSpPr>
          <p:nvPr>
            <p:ph type="title"/>
          </p:nvPr>
        </p:nvSpPr>
        <p:spPr>
          <a:xfrm>
            <a:off x="457200" y="668050"/>
            <a:ext cx="7673389" cy="3816588"/>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AF57C3-A928-4093-B3FC-ECC2194AE9E9}"/>
              </a:ext>
            </a:extLst>
          </p:cNvPr>
          <p:cNvSpPr>
            <a:spLocks noGrp="1"/>
          </p:cNvSpPr>
          <p:nvPr>
            <p:ph type="body" idx="1"/>
          </p:nvPr>
        </p:nvSpPr>
        <p:spPr>
          <a:xfrm>
            <a:off x="457200" y="4589463"/>
            <a:ext cx="767338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BFD625-A893-46D3-A518-9E969CB4FE54}"/>
              </a:ext>
            </a:extLst>
          </p:cNvPr>
          <p:cNvSpPr>
            <a:spLocks noGrp="1"/>
          </p:cNvSpPr>
          <p:nvPr>
            <p:ph type="dt" sz="half" idx="10"/>
          </p:nvPr>
        </p:nvSpPr>
        <p:spPr/>
        <p:txBody>
          <a:bodyPr/>
          <a:lstStyle/>
          <a:p>
            <a:fld id="{D208048B-57AF-4F53-BC84-8E0A1033FBEC}" type="datetimeFigureOut">
              <a:rPr lang="en-US" smtClean="0"/>
              <a:t>3/30/23</a:t>
            </a:fld>
            <a:endParaRPr lang="en-US"/>
          </a:p>
        </p:txBody>
      </p:sp>
      <p:sp>
        <p:nvSpPr>
          <p:cNvPr id="5" name="Footer Placeholder 4">
            <a:extLst>
              <a:ext uri="{FF2B5EF4-FFF2-40B4-BE49-F238E27FC236}">
                <a16:creationId xmlns:a16="http://schemas.microsoft.com/office/drawing/2014/main" id="{FFCAD37A-B380-4B65-9FB9-3FB91412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773B6-CD13-4451-9BF3-C4102BA5E899}"/>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1509942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1FBD0A-9F7B-4EBB-9982-B55F5F9806C4}"/>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8CFF0B8-0BA9-4DD9-B7B2-0655DC8419A8}"/>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C77B910E-9B87-4291-987B-6883212CBAEC}"/>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5" name="Oval 14">
              <a:extLst>
                <a:ext uri="{FF2B5EF4-FFF2-40B4-BE49-F238E27FC236}">
                  <a16:creationId xmlns:a16="http://schemas.microsoft.com/office/drawing/2014/main" id="{05596CF7-55B3-409D-A36C-F5BE9D625628}"/>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92245D23-45D8-474C-8A38-633E99962676}"/>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918A8D14-28CA-4095-B2FA-E48B3150AD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3" name="Texture">
            <a:extLst>
              <a:ext uri="{FF2B5EF4-FFF2-40B4-BE49-F238E27FC236}">
                <a16:creationId xmlns:a16="http://schemas.microsoft.com/office/drawing/2014/main" id="{1D1F176A-19F1-4537-800D-210F29EC1AC2}"/>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0A04C26-6125-4D95-9FC0-50DEB9419E63}"/>
              </a:ext>
            </a:extLst>
          </p:cNvPr>
          <p:cNvSpPr>
            <a:spLocks noGrp="1"/>
          </p:cNvSpPr>
          <p:nvPr>
            <p:ph type="title"/>
          </p:nvPr>
        </p:nvSpPr>
        <p:spPr>
          <a:xfrm>
            <a:off x="457200" y="668049"/>
            <a:ext cx="10451534" cy="159174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35401A-13E5-4CED-864F-06D6EECCBCAA}"/>
              </a:ext>
            </a:extLst>
          </p:cNvPr>
          <p:cNvSpPr>
            <a:spLocks noGrp="1"/>
          </p:cNvSpPr>
          <p:nvPr>
            <p:ph sz="half" idx="1"/>
          </p:nvPr>
        </p:nvSpPr>
        <p:spPr>
          <a:xfrm>
            <a:off x="457200" y="2341329"/>
            <a:ext cx="5562600"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C513523-8F78-4766-91D7-03E329B6833A}"/>
              </a:ext>
            </a:extLst>
          </p:cNvPr>
          <p:cNvSpPr>
            <a:spLocks noGrp="1"/>
          </p:cNvSpPr>
          <p:nvPr>
            <p:ph sz="half" idx="2"/>
          </p:nvPr>
        </p:nvSpPr>
        <p:spPr>
          <a:xfrm>
            <a:off x="6172200" y="2341329"/>
            <a:ext cx="4736534"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5B757F-BAD2-4343-BD57-FC02D0BE19EC}"/>
              </a:ext>
            </a:extLst>
          </p:cNvPr>
          <p:cNvSpPr>
            <a:spLocks noGrp="1"/>
          </p:cNvSpPr>
          <p:nvPr>
            <p:ph type="dt" sz="half" idx="10"/>
          </p:nvPr>
        </p:nvSpPr>
        <p:spPr/>
        <p:txBody>
          <a:bodyPr/>
          <a:lstStyle/>
          <a:p>
            <a:fld id="{D208048B-57AF-4F53-BC84-8E0A1033FBEC}" type="datetimeFigureOut">
              <a:rPr lang="en-US" smtClean="0"/>
              <a:t>3/30/23</a:t>
            </a:fld>
            <a:endParaRPr lang="en-US"/>
          </a:p>
        </p:txBody>
      </p:sp>
      <p:sp>
        <p:nvSpPr>
          <p:cNvPr id="6" name="Footer Placeholder 5">
            <a:extLst>
              <a:ext uri="{FF2B5EF4-FFF2-40B4-BE49-F238E27FC236}">
                <a16:creationId xmlns:a16="http://schemas.microsoft.com/office/drawing/2014/main" id="{5A30EF3C-A61E-4F43-9C8F-BC9A6455C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9D947-1DC8-4CE9-A031-6EEB776BD0BF}"/>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67768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BFA9BB-A51E-4D09-8602-5AD9010463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3" name="Color Fill">
            <a:extLst>
              <a:ext uri="{FF2B5EF4-FFF2-40B4-BE49-F238E27FC236}">
                <a16:creationId xmlns:a16="http://schemas.microsoft.com/office/drawing/2014/main" id="{A60257A1-779B-4048-BC0D-1EA579B5B1C5}"/>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6" name="Group 15">
            <a:extLst>
              <a:ext uri="{FF2B5EF4-FFF2-40B4-BE49-F238E27FC236}">
                <a16:creationId xmlns:a16="http://schemas.microsoft.com/office/drawing/2014/main" id="{38F4B5D0-AA24-4702-9C01-FC1A03E7B607}"/>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7" name="Oval 16">
              <a:extLst>
                <a:ext uri="{FF2B5EF4-FFF2-40B4-BE49-F238E27FC236}">
                  <a16:creationId xmlns:a16="http://schemas.microsoft.com/office/drawing/2014/main" id="{29CBF9BD-1EB2-4122-98FE-F2B5DF8771C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7C41FF89-01DF-4236-AA4D-243CB8A464B3}"/>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Freeform: Shape 18">
              <a:extLst>
                <a:ext uri="{FF2B5EF4-FFF2-40B4-BE49-F238E27FC236}">
                  <a16:creationId xmlns:a16="http://schemas.microsoft.com/office/drawing/2014/main" id="{FD03BB88-350D-4DE0-BB34-870F6435689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5" name="Texture">
            <a:extLst>
              <a:ext uri="{FF2B5EF4-FFF2-40B4-BE49-F238E27FC236}">
                <a16:creationId xmlns:a16="http://schemas.microsoft.com/office/drawing/2014/main" id="{4A8025C0-8995-4863-A847-7ED1F8CCE811}"/>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0162335-6445-435C-A1C6-9F090B965040}"/>
              </a:ext>
            </a:extLst>
          </p:cNvPr>
          <p:cNvSpPr>
            <a:spLocks noGrp="1"/>
          </p:cNvSpPr>
          <p:nvPr>
            <p:ph type="title"/>
          </p:nvPr>
        </p:nvSpPr>
        <p:spPr>
          <a:xfrm>
            <a:off x="457200" y="668049"/>
            <a:ext cx="10450629" cy="132556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5074B3D-418F-464D-91E7-993D0B480108}"/>
              </a:ext>
            </a:extLst>
          </p:cNvPr>
          <p:cNvSpPr>
            <a:spLocks noGrp="1"/>
          </p:cNvSpPr>
          <p:nvPr>
            <p:ph type="body" idx="1"/>
          </p:nvPr>
        </p:nvSpPr>
        <p:spPr>
          <a:xfrm>
            <a:off x="457086" y="2182814"/>
            <a:ext cx="5021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904709-9362-4AB5-9AA2-32F51BF06A39}"/>
              </a:ext>
            </a:extLst>
          </p:cNvPr>
          <p:cNvSpPr>
            <a:spLocks noGrp="1"/>
          </p:cNvSpPr>
          <p:nvPr>
            <p:ph sz="half" idx="2"/>
          </p:nvPr>
        </p:nvSpPr>
        <p:spPr>
          <a:xfrm>
            <a:off x="457086" y="3115949"/>
            <a:ext cx="502151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B083836-1CF5-406F-B0CB-643F37066CE6}"/>
              </a:ext>
            </a:extLst>
          </p:cNvPr>
          <p:cNvSpPr>
            <a:spLocks noGrp="1"/>
          </p:cNvSpPr>
          <p:nvPr>
            <p:ph type="body" sz="quarter" idx="3"/>
          </p:nvPr>
        </p:nvSpPr>
        <p:spPr>
          <a:xfrm>
            <a:off x="5890597" y="2182814"/>
            <a:ext cx="50172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4A8670-0F33-4222-AAC9-96A21C47C336}"/>
              </a:ext>
            </a:extLst>
          </p:cNvPr>
          <p:cNvSpPr>
            <a:spLocks noGrp="1"/>
          </p:cNvSpPr>
          <p:nvPr>
            <p:ph sz="quarter" idx="4"/>
          </p:nvPr>
        </p:nvSpPr>
        <p:spPr>
          <a:xfrm>
            <a:off x="5890597" y="3115949"/>
            <a:ext cx="501723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A1E6970-4A96-4519-9C0E-11E245D563C9}"/>
              </a:ext>
            </a:extLst>
          </p:cNvPr>
          <p:cNvSpPr>
            <a:spLocks noGrp="1"/>
          </p:cNvSpPr>
          <p:nvPr>
            <p:ph type="dt" sz="half" idx="10"/>
          </p:nvPr>
        </p:nvSpPr>
        <p:spPr/>
        <p:txBody>
          <a:bodyPr/>
          <a:lstStyle/>
          <a:p>
            <a:fld id="{D208048B-57AF-4F53-BC84-8E0A1033FBEC}" type="datetimeFigureOut">
              <a:rPr lang="en-US" smtClean="0"/>
              <a:t>3/30/23</a:t>
            </a:fld>
            <a:endParaRPr lang="en-US"/>
          </a:p>
        </p:txBody>
      </p:sp>
      <p:sp>
        <p:nvSpPr>
          <p:cNvPr id="8" name="Footer Placeholder 7">
            <a:extLst>
              <a:ext uri="{FF2B5EF4-FFF2-40B4-BE49-F238E27FC236}">
                <a16:creationId xmlns:a16="http://schemas.microsoft.com/office/drawing/2014/main" id="{35FEE249-70F5-4359-B699-23D68A5037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2AE510-A38C-45EE-B061-CB02E4E3DD7C}"/>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228631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3/30/23</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400048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CDA0B-9BEE-4B57-8F97-96D5645D0658}"/>
              </a:ext>
            </a:extLst>
          </p:cNvPr>
          <p:cNvSpPr>
            <a:spLocks noGrp="1"/>
          </p:cNvSpPr>
          <p:nvPr>
            <p:ph type="dt" sz="half" idx="10"/>
          </p:nvPr>
        </p:nvSpPr>
        <p:spPr/>
        <p:txBody>
          <a:bodyPr/>
          <a:lstStyle/>
          <a:p>
            <a:fld id="{D208048B-57AF-4F53-BC84-8E0A1033FBEC}" type="datetimeFigureOut">
              <a:rPr lang="en-US" smtClean="0"/>
              <a:t>3/30/23</a:t>
            </a:fld>
            <a:endParaRPr lang="en-US"/>
          </a:p>
        </p:txBody>
      </p:sp>
      <p:sp>
        <p:nvSpPr>
          <p:cNvPr id="3" name="Footer Placeholder 2">
            <a:extLst>
              <a:ext uri="{FF2B5EF4-FFF2-40B4-BE49-F238E27FC236}">
                <a16:creationId xmlns:a16="http://schemas.microsoft.com/office/drawing/2014/main" id="{05282AF2-09A1-4A1C-AEB6-577962B714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4D99D9-82B1-496C-ABBC-4FF0C375DCE7}"/>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3416942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D9AFA4-EB8E-4091-A5E2-1B9D163A0709}"/>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F25018FE-FB44-4E2E-A181-B3476F3E8550}"/>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A6C7CD4B-70DE-49E2-A336-B6F43F58FFA4}"/>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B4B8BFC9-6F67-47CB-BAE4-45260FBAF397}"/>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40F836E5-3C5B-4DE7-B09A-AE00DEE730A9}"/>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68E1B8E4-080E-4F43-B33F-59DD21B6B658}"/>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07639D4-740A-4B71-8393-99CA375EB4A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AE7E56E5-1F6A-442B-B5E0-ED19F815D2E2}"/>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3774E986-8FE2-4670-A4C0-96E213269BD7}"/>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3A5846DF-A106-4887-BE2C-DCD89DAA6539}"/>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767E81C-AA51-44A0-B21C-757B2F3B90C5}"/>
              </a:ext>
            </a:extLst>
          </p:cNvPr>
          <p:cNvSpPr>
            <a:spLocks noGrp="1"/>
          </p:cNvSpPr>
          <p:nvPr>
            <p:ph type="title"/>
          </p:nvPr>
        </p:nvSpPr>
        <p:spPr>
          <a:xfrm>
            <a:off x="457200" y="668049"/>
            <a:ext cx="4314825" cy="1957828"/>
          </a:xfrm>
        </p:spPr>
        <p:txBody>
          <a:bodyPr anchor="b">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7A0438A-298D-4466-B55D-F466C345C3CC}"/>
              </a:ext>
            </a:extLst>
          </p:cNvPr>
          <p:cNvSpPr>
            <a:spLocks noGrp="1"/>
          </p:cNvSpPr>
          <p:nvPr>
            <p:ph idx="1"/>
          </p:nvPr>
        </p:nvSpPr>
        <p:spPr>
          <a:xfrm>
            <a:off x="5183188" y="668049"/>
            <a:ext cx="4875212" cy="523125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143104-0579-4974-88D2-61DF1A30D390}"/>
              </a:ext>
            </a:extLst>
          </p:cNvPr>
          <p:cNvSpPr>
            <a:spLocks noGrp="1"/>
          </p:cNvSpPr>
          <p:nvPr>
            <p:ph type="body" sz="half" idx="2"/>
          </p:nvPr>
        </p:nvSpPr>
        <p:spPr>
          <a:xfrm>
            <a:off x="457200" y="2749024"/>
            <a:ext cx="4314825" cy="311996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32755-0632-47CB-AA69-7EFB212FA160}"/>
              </a:ext>
            </a:extLst>
          </p:cNvPr>
          <p:cNvSpPr>
            <a:spLocks noGrp="1"/>
          </p:cNvSpPr>
          <p:nvPr>
            <p:ph type="dt" sz="half" idx="10"/>
          </p:nvPr>
        </p:nvSpPr>
        <p:spPr/>
        <p:txBody>
          <a:bodyPr/>
          <a:lstStyle/>
          <a:p>
            <a:fld id="{D208048B-57AF-4F53-BC84-8E0A1033FBEC}" type="datetimeFigureOut">
              <a:rPr lang="en-US" smtClean="0"/>
              <a:t>3/30/23</a:t>
            </a:fld>
            <a:endParaRPr lang="en-US"/>
          </a:p>
        </p:txBody>
      </p:sp>
      <p:sp>
        <p:nvSpPr>
          <p:cNvPr id="6" name="Footer Placeholder 5">
            <a:extLst>
              <a:ext uri="{FF2B5EF4-FFF2-40B4-BE49-F238E27FC236}">
                <a16:creationId xmlns:a16="http://schemas.microsoft.com/office/drawing/2014/main" id="{38ED0B4F-5B59-4064-A88B-E9938A40F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12E7F-93B8-4E93-BCB3-ADE74FC1504B}"/>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2944206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3C1870-4E69-4DE7-BF2F-DE8A7881C64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7439AB1C-A8A1-4745-9625-B18FE9160BB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11ADDC4D-D9AA-48F8-BD10-2D20F14607A6}"/>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C1136312-3085-4615-A743-4EE531585B11}"/>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29539FE4-376B-4187-A80A-C98EBA23DA30}"/>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A11DC5D7-2276-4A57-8783-A0EFB00416E9}"/>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7D5B578-4971-4ADC-97D8-B9CEF52AA7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2D968E77-E43D-4870-93BC-CBF1947336B3}"/>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1221D41A-E71E-4587-A876-F8778E7C03E1}"/>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50457195-385D-490A-91AB-30B969C61953}"/>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E06FF6D-24FA-4E04-90ED-7DBE228B2AA6}"/>
              </a:ext>
            </a:extLst>
          </p:cNvPr>
          <p:cNvSpPr>
            <a:spLocks noGrp="1"/>
          </p:cNvSpPr>
          <p:nvPr>
            <p:ph type="title"/>
          </p:nvPr>
        </p:nvSpPr>
        <p:spPr>
          <a:xfrm>
            <a:off x="457200" y="668049"/>
            <a:ext cx="4314825" cy="2235711"/>
          </a:xfrm>
        </p:spPr>
        <p:txBody>
          <a:bodyPr anchor="b">
            <a:noAutofit/>
          </a:bodyPr>
          <a:lstStyle>
            <a:lvl1pPr algn="l" defTabSz="914400" rtl="0" eaLnBrk="1" latinLnBrk="0" hangingPunct="1">
              <a:lnSpc>
                <a:spcPct val="90000"/>
              </a:lnSpc>
              <a:spcBef>
                <a:spcPct val="0"/>
              </a:spcBef>
              <a:buNone/>
              <a:defRPr lang="en-US" sz="4400" kern="120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432D78B-0E21-420F-9DFF-6131CB0F7E69}"/>
              </a:ext>
            </a:extLst>
          </p:cNvPr>
          <p:cNvSpPr>
            <a:spLocks noGrp="1"/>
          </p:cNvSpPr>
          <p:nvPr>
            <p:ph type="pic" idx="1"/>
          </p:nvPr>
        </p:nvSpPr>
        <p:spPr>
          <a:xfrm>
            <a:off x="5183188" y="668049"/>
            <a:ext cx="4958436" cy="5231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8AC2A57-1064-4391-B96B-4D04305E0BE7}"/>
              </a:ext>
            </a:extLst>
          </p:cNvPr>
          <p:cNvSpPr>
            <a:spLocks noGrp="1"/>
          </p:cNvSpPr>
          <p:nvPr>
            <p:ph type="body" sz="half" idx="2"/>
          </p:nvPr>
        </p:nvSpPr>
        <p:spPr>
          <a:xfrm>
            <a:off x="457200" y="2941222"/>
            <a:ext cx="4314825" cy="29277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04EB0-850A-4256-8D12-E01A201A4FE1}"/>
              </a:ext>
            </a:extLst>
          </p:cNvPr>
          <p:cNvSpPr>
            <a:spLocks noGrp="1"/>
          </p:cNvSpPr>
          <p:nvPr>
            <p:ph type="dt" sz="half" idx="10"/>
          </p:nvPr>
        </p:nvSpPr>
        <p:spPr/>
        <p:txBody>
          <a:bodyPr/>
          <a:lstStyle/>
          <a:p>
            <a:fld id="{D208048B-57AF-4F53-BC84-8E0A1033FBEC}" type="datetimeFigureOut">
              <a:rPr lang="en-US" smtClean="0"/>
              <a:t>3/30/23</a:t>
            </a:fld>
            <a:endParaRPr lang="en-US"/>
          </a:p>
        </p:txBody>
      </p:sp>
      <p:sp>
        <p:nvSpPr>
          <p:cNvPr id="6" name="Footer Placeholder 5">
            <a:extLst>
              <a:ext uri="{FF2B5EF4-FFF2-40B4-BE49-F238E27FC236}">
                <a16:creationId xmlns:a16="http://schemas.microsoft.com/office/drawing/2014/main" id="{7E9CF4AF-C757-4552-AB8A-3B89C3746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2A368-F12B-4B5E-82F0-A6AEE6AF2C83}"/>
              </a:ext>
            </a:extLst>
          </p:cNvPr>
          <p:cNvSpPr>
            <a:spLocks noGrp="1"/>
          </p:cNvSpPr>
          <p:nvPr>
            <p:ph type="sldNum" sz="quarter" idx="12"/>
          </p:nvPr>
        </p:nvSpPr>
        <p:spPr/>
        <p:txBody>
          <a:bodyPr/>
          <a:lstStyle/>
          <a:p>
            <a:fld id="{BD8A8A1B-4E1E-43EF-8A39-7D4A3879B941}" type="slidenum">
              <a:rPr lang="en-US" smtClean="0"/>
              <a:t>‹nº›</a:t>
            </a:fld>
            <a:endParaRPr lang="en-US"/>
          </a:p>
        </p:txBody>
      </p:sp>
    </p:spTree>
    <p:extLst>
      <p:ext uri="{BB962C8B-B14F-4D97-AF65-F5344CB8AC3E}">
        <p14:creationId xmlns:p14="http://schemas.microsoft.com/office/powerpoint/2010/main" val="1692993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0"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Lst>
            </p:cNvPr>
            <p:cNvSpPr/>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Lst>
            </p:cNvPr>
            <p:cNvSpPr/>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Lst>
            </p:cNvPr>
            <p:cNvSpPr/>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Lst>
            </p:cNvPr>
            <p:cNvSpPr/>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Lst>
            </p:cNvPr>
            <p:cNvSpPr/>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2"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1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Placeholder 1">
            <a:extLst>
              <a:ext uri="{FF2B5EF4-FFF2-40B4-BE49-F238E27FC236}">
                <a16:creationId xmlns:a16="http://schemas.microsoft.com/office/drawing/2014/main" id="{093083B5-1505-44FE-894D-AA1AB6D60FCE}"/>
              </a:ext>
            </a:extLst>
          </p:cNvPr>
          <p:cNvSpPr>
            <a:spLocks noGrp="1"/>
          </p:cNvSpPr>
          <p:nvPr>
            <p:ph type="title"/>
          </p:nvPr>
        </p:nvSpPr>
        <p:spPr>
          <a:xfrm>
            <a:off x="457200" y="668049"/>
            <a:ext cx="768503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3F3930-F8C8-43B1-BC1A-6264F4ACB2E1}"/>
              </a:ext>
            </a:extLst>
          </p:cNvPr>
          <p:cNvSpPr>
            <a:spLocks noGrp="1"/>
          </p:cNvSpPr>
          <p:nvPr>
            <p:ph type="body" idx="1"/>
          </p:nvPr>
        </p:nvSpPr>
        <p:spPr>
          <a:xfrm>
            <a:off x="457200" y="2096713"/>
            <a:ext cx="7685037" cy="4080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9F4F2F7-3ECA-43D7-BFF3-FBB407AEAB46}"/>
              </a:ext>
            </a:extLst>
          </p:cNvPr>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fld id="{D208048B-57AF-4F53-BC84-8E0A1033FBEC}" type="datetimeFigureOut">
              <a:rPr lang="en-US" smtClean="0"/>
              <a:pPr/>
              <a:t>3/30/23</a:t>
            </a:fld>
            <a:endParaRPr lang="en-US" dirty="0"/>
          </a:p>
        </p:txBody>
      </p:sp>
      <p:sp>
        <p:nvSpPr>
          <p:cNvPr id="5" name="Footer Placeholder 4">
            <a:extLst>
              <a:ext uri="{FF2B5EF4-FFF2-40B4-BE49-F238E27FC236}">
                <a16:creationId xmlns:a16="http://schemas.microsoft.com/office/drawing/2014/main" id="{1D3A193F-0B61-43DD-8E45-EFEAC43E3826}"/>
              </a:ext>
            </a:extLst>
          </p:cNvPr>
          <p:cNvSpPr>
            <a:spLocks noGrp="1"/>
          </p:cNvSpPr>
          <p:nvPr>
            <p:ph type="ftr" sz="quarter" idx="3"/>
          </p:nvPr>
        </p:nvSpPr>
        <p:spPr>
          <a:xfrm>
            <a:off x="457200" y="155448"/>
            <a:ext cx="41148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4625961-D3A8-4945-AEE4-EE1952DBDCAE}"/>
              </a:ext>
            </a:extLst>
          </p:cNvPr>
          <p:cNvSpPr>
            <a:spLocks noGrp="1"/>
          </p:cNvSpPr>
          <p:nvPr>
            <p:ph type="sldNum" sz="quarter" idx="4"/>
          </p:nvPr>
        </p:nvSpPr>
        <p:spPr>
          <a:xfrm>
            <a:off x="10954512" y="6355080"/>
            <a:ext cx="795528" cy="365760"/>
          </a:xfrm>
          <a:prstGeom prst="rect">
            <a:avLst/>
          </a:prstGeom>
        </p:spPr>
        <p:txBody>
          <a:bodyPr vert="horz" lIns="91440" tIns="45720" rIns="91440" bIns="45720" rtlCol="0" anchor="ctr"/>
          <a:lstStyle>
            <a:lvl1pPr algn="r">
              <a:defRPr sz="1000" spc="110" baseline="0">
                <a:solidFill>
                  <a:schemeClr val="tx1">
                    <a:tint val="75000"/>
                  </a:schemeClr>
                </a:solidFill>
              </a:defRPr>
            </a:lvl1pPr>
          </a:lstStyle>
          <a:p>
            <a:fld id="{BD8A8A1B-4E1E-43EF-8A39-7D4A3879B941}" type="slidenum">
              <a:rPr lang="en-US" smtClean="0"/>
              <a:pPr/>
              <a:t>‹nº›</a:t>
            </a:fld>
            <a:endParaRPr lang="en-US" dirty="0"/>
          </a:p>
        </p:txBody>
      </p:sp>
    </p:spTree>
    <p:extLst>
      <p:ext uri="{BB962C8B-B14F-4D97-AF65-F5344CB8AC3E}">
        <p14:creationId xmlns:p14="http://schemas.microsoft.com/office/powerpoint/2010/main" val="2020067165"/>
      </p:ext>
    </p:extLst>
  </p:cSld>
  <p:clrMap bg1="dk1" tx1="lt1" bg2="dk2" tx2="lt2" accent1="accent1" accent2="accent2" accent3="accent3" accent4="accent4" accent5="accent5" accent6="accent6" hlink="hlink" folHlink="folHlink"/>
  <p:sldLayoutIdLst>
    <p:sldLayoutId id="2147483711" r:id="rId1"/>
    <p:sldLayoutId id="2147483701" r:id="rId2"/>
    <p:sldLayoutId id="2147483702" r:id="rId3"/>
    <p:sldLayoutId id="2147483703" r:id="rId4"/>
    <p:sldLayoutId id="2147483704" r:id="rId5"/>
    <p:sldLayoutId id="2147483705" r:id="rId6"/>
    <p:sldLayoutId id="2147483710"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7"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216" name="Picture 3">
            <a:extLst>
              <a:ext uri="{FF2B5EF4-FFF2-40B4-BE49-F238E27FC236}">
                <a16:creationId xmlns:a16="http://schemas.microsoft.com/office/drawing/2014/main" id="{AE0E88A2-394F-4F64-97BF-A4BBF393E988}"/>
              </a:ext>
            </a:extLst>
          </p:cNvPr>
          <p:cNvPicPr>
            <a:picLocks noChangeAspect="1"/>
          </p:cNvPicPr>
          <p:nvPr/>
        </p:nvPicPr>
        <p:blipFill rotWithShape="1">
          <a:blip r:embed="rId2">
            <a:alphaModFix/>
          </a:blip>
          <a:srcRect t="10682" r="-1" b="14548"/>
          <a:stretch/>
        </p:blipFill>
        <p:spPr>
          <a:xfrm>
            <a:off x="20" y="10"/>
            <a:ext cx="12188921" cy="6857990"/>
          </a:xfrm>
          <a:prstGeom prst="rect">
            <a:avLst/>
          </a:prstGeom>
        </p:spPr>
      </p:pic>
      <p:sp>
        <p:nvSpPr>
          <p:cNvPr id="420" name="Rectangle 168">
            <a:extLst>
              <a:ext uri="{FF2B5EF4-FFF2-40B4-BE49-F238E27FC236}">
                <a16:creationId xmlns:a16="http://schemas.microsoft.com/office/drawing/2014/main" id="{3923A307-A4A9-4352-A2A4-5B720FA94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4A621AB-FCE5-FA46-BFEA-B1B9CF7306C5}"/>
              </a:ext>
            </a:extLst>
          </p:cNvPr>
          <p:cNvSpPr>
            <a:spLocks noGrp="1"/>
          </p:cNvSpPr>
          <p:nvPr>
            <p:ph type="ctrTitle"/>
          </p:nvPr>
        </p:nvSpPr>
        <p:spPr>
          <a:xfrm>
            <a:off x="457200" y="1122362"/>
            <a:ext cx="10372700" cy="3406775"/>
          </a:xfrm>
        </p:spPr>
        <p:txBody>
          <a:bodyPr>
            <a:normAutofit fontScale="90000"/>
          </a:bodyPr>
          <a:lstStyle/>
          <a:p>
            <a:pPr algn="ctr"/>
            <a:br>
              <a:rPr lang="pt-BR" sz="2800" dirty="0">
                <a:solidFill>
                  <a:srgbClr val="FFFFFF"/>
                </a:solidFill>
              </a:rPr>
            </a:br>
            <a:br>
              <a:rPr lang="pt-BR" sz="2800" dirty="0">
                <a:solidFill>
                  <a:srgbClr val="FFFFFF"/>
                </a:solidFill>
              </a:rPr>
            </a:br>
            <a:r>
              <a:rPr lang="pt-BR" sz="2800" dirty="0">
                <a:solidFill>
                  <a:srgbClr val="FFFFFF"/>
                </a:solidFill>
              </a:rPr>
              <a:t>A operação de seguro, os seus fundamentos, a estrutura econômica e a técnica utilizada.  </a:t>
            </a:r>
            <a:r>
              <a:rPr lang="pt-BR" sz="2800" dirty="0" err="1">
                <a:solidFill>
                  <a:srgbClr val="FFFFFF"/>
                </a:solidFill>
              </a:rPr>
              <a:t>Mutualização</a:t>
            </a:r>
            <a:r>
              <a:rPr lang="pt-BR" sz="2800" dirty="0">
                <a:solidFill>
                  <a:srgbClr val="FFFFFF"/>
                </a:solidFill>
              </a:rPr>
              <a:t> dos riscos.  Cálculo, seleção e provisionamento dos riscos. Seguro como atividade empresarial. Quem deve contratar o seguro? A resposta da Análise Econômica do Direito. A coligação do contrato de seguro com outros contratos empresariais</a:t>
            </a:r>
            <a:br>
              <a:rPr lang="pt-BR" sz="1800" dirty="0">
                <a:solidFill>
                  <a:srgbClr val="FFFFFF"/>
                </a:solidFill>
              </a:rPr>
            </a:br>
            <a:r>
              <a:rPr lang="pt-BR" sz="1800" dirty="0">
                <a:solidFill>
                  <a:srgbClr val="FFFFFF"/>
                </a:solidFill>
              </a:rPr>
              <a:t> </a:t>
            </a:r>
            <a:br>
              <a:rPr lang="pt-BR" sz="1800" dirty="0">
                <a:solidFill>
                  <a:srgbClr val="FFFFFF"/>
                </a:solidFill>
              </a:rPr>
            </a:br>
            <a:endParaRPr lang="pt-BR" sz="1800" dirty="0">
              <a:solidFill>
                <a:srgbClr val="FFFFFF"/>
              </a:solidFill>
            </a:endParaRPr>
          </a:p>
        </p:txBody>
      </p:sp>
      <p:sp>
        <p:nvSpPr>
          <p:cNvPr id="3" name="Subtítulo 2">
            <a:extLst>
              <a:ext uri="{FF2B5EF4-FFF2-40B4-BE49-F238E27FC236}">
                <a16:creationId xmlns:a16="http://schemas.microsoft.com/office/drawing/2014/main" id="{80CB7E73-6870-634B-8924-833FB800CA4A}"/>
              </a:ext>
            </a:extLst>
          </p:cNvPr>
          <p:cNvSpPr>
            <a:spLocks noGrp="1"/>
          </p:cNvSpPr>
          <p:nvPr>
            <p:ph type="subTitle" idx="1"/>
          </p:nvPr>
        </p:nvSpPr>
        <p:spPr>
          <a:xfrm>
            <a:off x="457199" y="3602037"/>
            <a:ext cx="11059297" cy="4034439"/>
          </a:xfrm>
        </p:spPr>
        <p:txBody>
          <a:bodyPr>
            <a:normAutofit/>
          </a:bodyPr>
          <a:lstStyle/>
          <a:p>
            <a:endParaRPr lang="pt-BR" dirty="0">
              <a:solidFill>
                <a:srgbClr val="FFFFFF"/>
              </a:solidFill>
            </a:endParaRPr>
          </a:p>
          <a:p>
            <a:endParaRPr lang="pt-BR" dirty="0">
              <a:solidFill>
                <a:srgbClr val="FFFFFF"/>
              </a:solidFill>
            </a:endParaRPr>
          </a:p>
          <a:p>
            <a:pPr algn="ctr"/>
            <a:r>
              <a:rPr lang="pt-BR" dirty="0">
                <a:solidFill>
                  <a:srgbClr val="FFFFFF"/>
                </a:solidFill>
              </a:rPr>
              <a:t>Professor Doutor Ruy Pereira Camilo Junior</a:t>
            </a:r>
          </a:p>
        </p:txBody>
      </p:sp>
      <p:grpSp>
        <p:nvGrpSpPr>
          <p:cNvPr id="421" name="Group 170">
            <a:extLst>
              <a:ext uri="{FF2B5EF4-FFF2-40B4-BE49-F238E27FC236}">
                <a16:creationId xmlns:a16="http://schemas.microsoft.com/office/drawing/2014/main" id="{C09AACA9-03A2-4DB1-A011-3024CF744E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3701992"/>
            <a:chOff x="10300855" y="0"/>
            <a:chExt cx="1891145" cy="3701992"/>
          </a:xfrm>
        </p:grpSpPr>
        <p:sp>
          <p:nvSpPr>
            <p:cNvPr id="422" name="Oval 171">
              <a:extLst>
                <a:ext uri="{FF2B5EF4-FFF2-40B4-BE49-F238E27FC236}">
                  <a16:creationId xmlns:a16="http://schemas.microsoft.com/office/drawing/2014/main" id="{BB20D714-0285-47F4-933F-8ACBDC0DB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1986087"/>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3" name="Freeform: Shape 172">
              <a:extLst>
                <a:ext uri="{FF2B5EF4-FFF2-40B4-BE49-F238E27FC236}">
                  <a16:creationId xmlns:a16="http://schemas.microsoft.com/office/drawing/2014/main" id="{1F384C0F-FBBE-46B4-B118-A3D4CA7A1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134279"/>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424" name="Graphic 9">
              <a:extLst>
                <a:ext uri="{FF2B5EF4-FFF2-40B4-BE49-F238E27FC236}">
                  <a16:creationId xmlns:a16="http://schemas.microsoft.com/office/drawing/2014/main" id="{D1B56715-1F01-4B5D-8718-C595306FF4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25" name="Graphic 9">
              <a:extLst>
                <a:ext uri="{FF2B5EF4-FFF2-40B4-BE49-F238E27FC236}">
                  <a16:creationId xmlns:a16="http://schemas.microsoft.com/office/drawing/2014/main" id="{DCB758B8-B1FC-47DF-9BB8-D7F0EDCC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207949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700"/>
                                        <p:tgtEl>
                                          <p:spTgt spid="3">
                                            <p:txEl>
                                              <p:pRg st="2" end="2"/>
                                            </p:txEl>
                                          </p:spTgt>
                                        </p:tgtEl>
                                      </p:cBhvr>
                                    </p:animEffect>
                                  </p:childTnLst>
                                </p:cTn>
                              </p:par>
                              <p:par>
                                <p:cTn id="8" presetID="10" presetClass="entr" presetSubtype="0" fill="hold" grpId="0" nodeType="withEffect">
                                  <p:stCondLst>
                                    <p:cond delay="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D52EBD-1FB3-E045-B275-8A854646C1E4}"/>
              </a:ext>
            </a:extLst>
          </p:cNvPr>
          <p:cNvSpPr>
            <a:spLocks noGrp="1"/>
          </p:cNvSpPr>
          <p:nvPr>
            <p:ph type="title"/>
          </p:nvPr>
        </p:nvSpPr>
        <p:spPr/>
        <p:txBody>
          <a:bodyPr/>
          <a:lstStyle/>
          <a:p>
            <a:r>
              <a:rPr lang="pt-BR" dirty="0"/>
              <a:t>E a pandemia? </a:t>
            </a:r>
          </a:p>
        </p:txBody>
      </p:sp>
      <p:sp>
        <p:nvSpPr>
          <p:cNvPr id="3" name="Espaço Reservado para Conteúdo 2">
            <a:extLst>
              <a:ext uri="{FF2B5EF4-FFF2-40B4-BE49-F238E27FC236}">
                <a16:creationId xmlns:a16="http://schemas.microsoft.com/office/drawing/2014/main" id="{787BAC0F-3C56-8F4B-BE4D-4132F6A1661D}"/>
              </a:ext>
            </a:extLst>
          </p:cNvPr>
          <p:cNvSpPr>
            <a:spLocks noGrp="1"/>
          </p:cNvSpPr>
          <p:nvPr>
            <p:ph idx="1"/>
          </p:nvPr>
        </p:nvSpPr>
        <p:spPr/>
        <p:txBody>
          <a:bodyPr/>
          <a:lstStyle/>
          <a:p>
            <a:pPr algn="ctr"/>
            <a:endParaRPr lang="pt-BR" dirty="0"/>
          </a:p>
          <a:p>
            <a:pPr algn="ctr"/>
            <a:endParaRPr lang="pt-BR" dirty="0"/>
          </a:p>
          <a:p>
            <a:pPr algn="ctr"/>
            <a:r>
              <a:rPr lang="pt-BR" sz="2800" dirty="0"/>
              <a:t>Devem ser pagas as indenizações de apólices que excluíssem pandemias da cobertura?</a:t>
            </a:r>
          </a:p>
        </p:txBody>
      </p:sp>
    </p:spTree>
    <p:extLst>
      <p:ext uri="{BB962C8B-B14F-4D97-AF65-F5344CB8AC3E}">
        <p14:creationId xmlns:p14="http://schemas.microsoft.com/office/powerpoint/2010/main" val="155414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E9EBFE-E45B-F54C-B9D0-D1101A45F9DD}"/>
              </a:ext>
            </a:extLst>
          </p:cNvPr>
          <p:cNvSpPr>
            <a:spLocks noGrp="1"/>
          </p:cNvSpPr>
          <p:nvPr>
            <p:ph type="title"/>
          </p:nvPr>
        </p:nvSpPr>
        <p:spPr/>
        <p:txBody>
          <a:bodyPr/>
          <a:lstStyle/>
          <a:p>
            <a:r>
              <a:rPr lang="pt-BR" dirty="0"/>
              <a:t>Decisão do Tribunal de Justiça de São Paulo</a:t>
            </a:r>
          </a:p>
        </p:txBody>
      </p:sp>
      <p:sp>
        <p:nvSpPr>
          <p:cNvPr id="3" name="Espaço Reservado para Conteúdo 2">
            <a:extLst>
              <a:ext uri="{FF2B5EF4-FFF2-40B4-BE49-F238E27FC236}">
                <a16:creationId xmlns:a16="http://schemas.microsoft.com/office/drawing/2014/main" id="{ED5BD27A-1B22-3F4E-8F73-9E2F94313FEC}"/>
              </a:ext>
            </a:extLst>
          </p:cNvPr>
          <p:cNvSpPr>
            <a:spLocks noGrp="1"/>
          </p:cNvSpPr>
          <p:nvPr>
            <p:ph idx="1"/>
          </p:nvPr>
        </p:nvSpPr>
        <p:spPr/>
        <p:txBody>
          <a:bodyPr>
            <a:normAutofit/>
          </a:bodyPr>
          <a:lstStyle/>
          <a:p>
            <a:r>
              <a:rPr lang="pt-BR" dirty="0"/>
              <a:t>SEGURO DE VIDA EM GRUPOINDENIZAÇÃO DANOS MATERIAISSENTENÇA DE PROCEDÊNCIA, para condenar a Requerida ao pagamento do valor de </a:t>
            </a:r>
            <a:r>
              <a:rPr lang="pt-BR" dirty="0" err="1"/>
              <a:t>R</a:t>
            </a:r>
            <a:r>
              <a:rPr lang="pt-BR" dirty="0"/>
              <a:t>$ 90.420,00(com correção monetária e juros moratórios de 1% </a:t>
            </a:r>
            <a:r>
              <a:rPr lang="pt-BR" dirty="0" err="1"/>
              <a:t>aomês</a:t>
            </a:r>
            <a:r>
              <a:rPr lang="pt-BR" dirty="0"/>
              <a:t>, ambos desde a recusa administrativa - 25 de </a:t>
            </a:r>
            <a:r>
              <a:rPr lang="pt-BR" dirty="0" err="1"/>
              <a:t>maiode</a:t>
            </a:r>
            <a:r>
              <a:rPr lang="pt-BR" dirty="0"/>
              <a:t> 2021) Pandemia do </a:t>
            </a:r>
            <a:r>
              <a:rPr lang="pt-BR" dirty="0" err="1"/>
              <a:t>coronavírus</a:t>
            </a:r>
            <a:r>
              <a:rPr lang="pt-BR" dirty="0"/>
              <a:t> (Covid-19)Segurado de idade avançada e com histórico de doenças respiratórias Óbito decorrente das </a:t>
            </a:r>
            <a:r>
              <a:rPr lang="pt-BR" dirty="0" err="1"/>
              <a:t>condiçõesde</a:t>
            </a:r>
            <a:r>
              <a:rPr lang="pt-BR" dirty="0"/>
              <a:t> saúde prévias do segurado, agravadas pela infecção do </a:t>
            </a:r>
            <a:r>
              <a:rPr lang="pt-BR" dirty="0" err="1"/>
              <a:t>coronavírus</a:t>
            </a:r>
            <a:r>
              <a:rPr lang="pt-BR" dirty="0"/>
              <a:t> (Covid-19) – Recusa injustificada ao pagamento da indenização. Devido o pagamento </a:t>
            </a:r>
            <a:r>
              <a:rPr lang="pt-BR" dirty="0" err="1"/>
              <a:t>daintegralidade</a:t>
            </a:r>
            <a:r>
              <a:rPr lang="pt-BR" dirty="0"/>
              <a:t> do capital segurado à beneficiária </a:t>
            </a:r>
            <a:r>
              <a:rPr lang="pt-BR" dirty="0" err="1"/>
              <a:t>doseguro</a:t>
            </a:r>
            <a:r>
              <a:rPr lang="pt-BR" dirty="0"/>
              <a:t> (Autora) (35a Câmara de Direito Privado, apelação 1016257-17.2021.8.26.0562, j. 25.07.22, relator FLAVIO ABRAMOVICI)</a:t>
            </a:r>
          </a:p>
        </p:txBody>
      </p:sp>
    </p:spTree>
    <p:extLst>
      <p:ext uri="{BB962C8B-B14F-4D97-AF65-F5344CB8AC3E}">
        <p14:creationId xmlns:p14="http://schemas.microsoft.com/office/powerpoint/2010/main" val="2331052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F0564A-EC39-7C41-B841-776B11CB327A}"/>
              </a:ext>
            </a:extLst>
          </p:cNvPr>
          <p:cNvSpPr>
            <a:spLocks noGrp="1"/>
          </p:cNvSpPr>
          <p:nvPr>
            <p:ph type="title"/>
          </p:nvPr>
        </p:nvSpPr>
        <p:spPr/>
        <p:txBody>
          <a:bodyPr/>
          <a:lstStyle/>
          <a:p>
            <a:r>
              <a:rPr lang="pt-BR" dirty="0"/>
              <a:t>As circunstâncias do caso.</a:t>
            </a:r>
          </a:p>
        </p:txBody>
      </p:sp>
      <p:pic>
        <p:nvPicPr>
          <p:cNvPr id="4" name="Espaço Reservado para Conteúdo 3">
            <a:extLst>
              <a:ext uri="{FF2B5EF4-FFF2-40B4-BE49-F238E27FC236}">
                <a16:creationId xmlns:a16="http://schemas.microsoft.com/office/drawing/2014/main" id="{48595558-2BA0-B045-B102-BC77522E5784}"/>
              </a:ext>
            </a:extLst>
          </p:cNvPr>
          <p:cNvPicPr>
            <a:picLocks noGrp="1" noChangeAspect="1"/>
          </p:cNvPicPr>
          <p:nvPr>
            <p:ph idx="1"/>
          </p:nvPr>
        </p:nvPicPr>
        <p:blipFill>
          <a:blip r:embed="rId2"/>
          <a:stretch>
            <a:fillRect/>
          </a:stretch>
        </p:blipFill>
        <p:spPr>
          <a:xfrm>
            <a:off x="898278" y="2097088"/>
            <a:ext cx="6802932" cy="4079875"/>
          </a:xfrm>
          <a:prstGeom prst="rect">
            <a:avLst/>
          </a:prstGeom>
        </p:spPr>
      </p:pic>
    </p:spTree>
    <p:extLst>
      <p:ext uri="{BB962C8B-B14F-4D97-AF65-F5344CB8AC3E}">
        <p14:creationId xmlns:p14="http://schemas.microsoft.com/office/powerpoint/2010/main" val="736878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0F1613-E7E2-2649-9FE1-E35FAF68675D}"/>
              </a:ext>
            </a:extLst>
          </p:cNvPr>
          <p:cNvSpPr>
            <a:spLocks noGrp="1"/>
          </p:cNvSpPr>
          <p:nvPr>
            <p:ph type="title"/>
          </p:nvPr>
        </p:nvSpPr>
        <p:spPr/>
        <p:txBody>
          <a:bodyPr>
            <a:normAutofit/>
          </a:bodyPr>
          <a:lstStyle/>
          <a:p>
            <a:pPr algn="just"/>
            <a:r>
              <a:rPr lang="pt-BR" sz="2800" dirty="0"/>
              <a:t>A empresa também alcança a mais ampla distribuição geográfica e demográfica do seguros </a:t>
            </a:r>
          </a:p>
        </p:txBody>
      </p:sp>
      <p:sp>
        <p:nvSpPr>
          <p:cNvPr id="3" name="Espaço Reservado para Conteúdo 2">
            <a:extLst>
              <a:ext uri="{FF2B5EF4-FFF2-40B4-BE49-F238E27FC236}">
                <a16:creationId xmlns:a16="http://schemas.microsoft.com/office/drawing/2014/main" id="{50D6FA22-6B2D-9D4E-96F4-E2D94AD3357E}"/>
              </a:ext>
            </a:extLst>
          </p:cNvPr>
          <p:cNvSpPr>
            <a:spLocks noGrp="1"/>
          </p:cNvSpPr>
          <p:nvPr>
            <p:ph idx="1"/>
          </p:nvPr>
        </p:nvSpPr>
        <p:spPr/>
        <p:txBody>
          <a:bodyPr>
            <a:normAutofit fontScale="92500" lnSpcReduction="20000"/>
          </a:bodyPr>
          <a:lstStyle/>
          <a:p>
            <a:pPr marL="0" indent="0">
              <a:buNone/>
            </a:pPr>
            <a:endParaRPr lang="pt-BR" dirty="0"/>
          </a:p>
          <a:p>
            <a:pPr marL="0" indent="0">
              <a:buNone/>
            </a:pPr>
            <a:endParaRPr lang="pt-BR" dirty="0"/>
          </a:p>
          <a:p>
            <a:pPr marL="0" indent="0">
              <a:buNone/>
            </a:pPr>
            <a:r>
              <a:rPr lang="pt-BR" dirty="0"/>
              <a:t>A atividade securitária pressupõe distribuição normal de riscos, o que pressupõe independência  e dispersão do risco entre os segurados. Por isso alguns riscos são excluídos, e outros são onerados. </a:t>
            </a:r>
          </a:p>
          <a:p>
            <a:pPr marL="0" indent="0">
              <a:buNone/>
            </a:pPr>
            <a:r>
              <a:rPr lang="pt-BR" dirty="0"/>
              <a:t> </a:t>
            </a:r>
          </a:p>
          <a:p>
            <a:pPr marL="0" indent="0">
              <a:buNone/>
            </a:pPr>
            <a:endParaRPr lang="pt-BR" dirty="0"/>
          </a:p>
          <a:p>
            <a:pPr marL="0" indent="0">
              <a:buNone/>
            </a:pPr>
            <a:r>
              <a:rPr lang="pt-BR" dirty="0"/>
              <a:t>Riscos generalizados não são seguráveis, como crise econômica, guerra. Tendência a não se segurar inundação </a:t>
            </a:r>
            <a:r>
              <a:rPr lang="pt-BR"/>
              <a:t>e terremoto.</a:t>
            </a:r>
            <a:endParaRPr lang="pt-BR" dirty="0"/>
          </a:p>
          <a:p>
            <a:pPr marL="0" indent="0">
              <a:buNone/>
            </a:pPr>
            <a:endParaRPr lang="pt-BR" dirty="0"/>
          </a:p>
          <a:p>
            <a:pPr marL="0" indent="0">
              <a:buNone/>
            </a:pPr>
            <a:endParaRPr lang="pt-BR" dirty="0"/>
          </a:p>
          <a:p>
            <a:pPr marL="0" indent="0">
              <a:buNone/>
            </a:pPr>
            <a:r>
              <a:rPr lang="pt-BR" dirty="0"/>
              <a:t>Exemplo: distribuir apólices de seguros de incêndio entre várias cidades e estados, em lugar de as concentrar em um mesmo bairro.</a:t>
            </a:r>
          </a:p>
        </p:txBody>
      </p:sp>
    </p:spTree>
    <p:extLst>
      <p:ext uri="{BB962C8B-B14F-4D97-AF65-F5344CB8AC3E}">
        <p14:creationId xmlns:p14="http://schemas.microsoft.com/office/powerpoint/2010/main" val="3377536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A50B1B-98BD-B94A-A20E-64DD84CC7FD0}"/>
              </a:ext>
            </a:extLst>
          </p:cNvPr>
          <p:cNvSpPr>
            <a:spLocks noGrp="1"/>
          </p:cNvSpPr>
          <p:nvPr>
            <p:ph type="title"/>
          </p:nvPr>
        </p:nvSpPr>
        <p:spPr/>
        <p:txBody>
          <a:bodyPr/>
          <a:lstStyle/>
          <a:p>
            <a:r>
              <a:rPr lang="pt-BR" dirty="0"/>
              <a:t>Quais são os grandes grupos de seguro que existem?</a:t>
            </a:r>
          </a:p>
        </p:txBody>
      </p:sp>
      <p:sp>
        <p:nvSpPr>
          <p:cNvPr id="3" name="Espaço Reservado para Conteúdo 2">
            <a:extLst>
              <a:ext uri="{FF2B5EF4-FFF2-40B4-BE49-F238E27FC236}">
                <a16:creationId xmlns:a16="http://schemas.microsoft.com/office/drawing/2014/main" id="{1A66167E-125F-1B41-9212-4B3E648EB169}"/>
              </a:ext>
            </a:extLst>
          </p:cNvPr>
          <p:cNvSpPr>
            <a:spLocks noGrp="1"/>
          </p:cNvSpPr>
          <p:nvPr>
            <p:ph idx="1"/>
          </p:nvPr>
        </p:nvSpPr>
        <p:spPr/>
        <p:txBody>
          <a:bodyPr/>
          <a:lstStyle/>
          <a:p>
            <a:pPr marL="0" indent="0">
              <a:buNone/>
            </a:pPr>
            <a:endParaRPr lang="pt-BR" dirty="0"/>
          </a:p>
        </p:txBody>
      </p:sp>
    </p:spTree>
    <p:extLst>
      <p:ext uri="{BB962C8B-B14F-4D97-AF65-F5344CB8AC3E}">
        <p14:creationId xmlns:p14="http://schemas.microsoft.com/office/powerpoint/2010/main" val="3067901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D554DB-ECFE-7245-8260-68B7211404F1}"/>
              </a:ext>
            </a:extLst>
          </p:cNvPr>
          <p:cNvSpPr>
            <a:spLocks noGrp="1"/>
          </p:cNvSpPr>
          <p:nvPr>
            <p:ph type="title"/>
          </p:nvPr>
        </p:nvSpPr>
        <p:spPr/>
        <p:txBody>
          <a:bodyPr/>
          <a:lstStyle/>
          <a:p>
            <a:r>
              <a:rPr lang="pt-BR" dirty="0"/>
              <a:t>GRANDES GRUPOS</a:t>
            </a:r>
          </a:p>
        </p:txBody>
      </p:sp>
      <p:sp>
        <p:nvSpPr>
          <p:cNvPr id="3" name="Espaço Reservado para Conteúdo 2">
            <a:extLst>
              <a:ext uri="{FF2B5EF4-FFF2-40B4-BE49-F238E27FC236}">
                <a16:creationId xmlns:a16="http://schemas.microsoft.com/office/drawing/2014/main" id="{5185EAFB-AB0F-BD4F-B7B7-C2D19AE5F368}"/>
              </a:ext>
            </a:extLst>
          </p:cNvPr>
          <p:cNvSpPr>
            <a:spLocks noGrp="1"/>
          </p:cNvSpPr>
          <p:nvPr>
            <p:ph idx="1"/>
          </p:nvPr>
        </p:nvSpPr>
        <p:spPr/>
        <p:txBody>
          <a:bodyPr/>
          <a:lstStyle/>
          <a:p>
            <a:r>
              <a:rPr lang="pt-BR" sz="2800" dirty="0"/>
              <a:t>DANOS</a:t>
            </a:r>
          </a:p>
          <a:p>
            <a:endParaRPr lang="pt-BR" sz="2800" dirty="0"/>
          </a:p>
          <a:p>
            <a:r>
              <a:rPr lang="pt-BR" sz="2800" dirty="0"/>
              <a:t>PESSOA</a:t>
            </a:r>
          </a:p>
          <a:p>
            <a:endParaRPr lang="pt-BR" sz="2800" dirty="0"/>
          </a:p>
          <a:p>
            <a:r>
              <a:rPr lang="pt-BR" sz="2800" dirty="0"/>
              <a:t>SAUDE</a:t>
            </a:r>
          </a:p>
          <a:p>
            <a:endParaRPr lang="pt-BR" dirty="0"/>
          </a:p>
          <a:p>
            <a:pPr marL="0" indent="0" algn="ctr">
              <a:buNone/>
            </a:pPr>
            <a:r>
              <a:rPr lang="pt-BR" dirty="0"/>
              <a:t>NO QUE ELES SÃO DIFERENTES ENTRE SI?</a:t>
            </a:r>
          </a:p>
        </p:txBody>
      </p:sp>
    </p:spTree>
    <p:extLst>
      <p:ext uri="{BB962C8B-B14F-4D97-AF65-F5344CB8AC3E}">
        <p14:creationId xmlns:p14="http://schemas.microsoft.com/office/powerpoint/2010/main" val="3334335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9D98F1-1ACE-0B42-B366-E90DE106404E}"/>
              </a:ext>
            </a:extLst>
          </p:cNvPr>
          <p:cNvSpPr>
            <a:spLocks noGrp="1"/>
          </p:cNvSpPr>
          <p:nvPr>
            <p:ph type="title"/>
          </p:nvPr>
        </p:nvSpPr>
        <p:spPr/>
        <p:txBody>
          <a:bodyPr/>
          <a:lstStyle/>
          <a:p>
            <a:r>
              <a:rPr lang="pt-BR" dirty="0"/>
              <a:t>RESOLUÇÃO SUSEP 535</a:t>
            </a:r>
          </a:p>
        </p:txBody>
      </p:sp>
      <p:sp>
        <p:nvSpPr>
          <p:cNvPr id="3" name="Espaço Reservado para Conteúdo 2">
            <a:extLst>
              <a:ext uri="{FF2B5EF4-FFF2-40B4-BE49-F238E27FC236}">
                <a16:creationId xmlns:a16="http://schemas.microsoft.com/office/drawing/2014/main" id="{7EC3EA46-FF51-1245-9367-93B07B925A78}"/>
              </a:ext>
            </a:extLst>
          </p:cNvPr>
          <p:cNvSpPr>
            <a:spLocks noGrp="1"/>
          </p:cNvSpPr>
          <p:nvPr>
            <p:ph idx="1"/>
          </p:nvPr>
        </p:nvSpPr>
        <p:spPr/>
        <p:txBody>
          <a:bodyPr/>
          <a:lstStyle/>
          <a:p>
            <a:pPr marL="0" indent="0">
              <a:buNone/>
            </a:pPr>
            <a:endParaRPr lang="pt-BR" dirty="0"/>
          </a:p>
          <a:p>
            <a:pPr marL="0" indent="0">
              <a:buNone/>
            </a:pPr>
            <a:endParaRPr lang="pt-BR" dirty="0"/>
          </a:p>
          <a:p>
            <a:pPr marL="0" indent="0">
              <a:buNone/>
            </a:pPr>
            <a:endParaRPr lang="pt-BR" dirty="0"/>
          </a:p>
          <a:p>
            <a:pPr marL="0" indent="0">
              <a:buNone/>
            </a:pPr>
            <a:endParaRPr lang="pt-BR" sz="2800" dirty="0"/>
          </a:p>
          <a:p>
            <a:pPr marL="0" indent="0" algn="ctr">
              <a:buNone/>
            </a:pPr>
            <a:r>
              <a:rPr lang="pt-BR" sz="2800" dirty="0"/>
              <a:t>QUAIS SÃO OS GRUPOS E RAMOS DE SEGUROS?</a:t>
            </a:r>
          </a:p>
        </p:txBody>
      </p:sp>
    </p:spTree>
    <p:extLst>
      <p:ext uri="{BB962C8B-B14F-4D97-AF65-F5344CB8AC3E}">
        <p14:creationId xmlns:p14="http://schemas.microsoft.com/office/powerpoint/2010/main" val="791873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2"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grpSp>
        <p:nvGrpSpPr>
          <p:cNvPr id="14" name="Group 13">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5" name="Oval 14">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Freeform: Shape 15">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7" name="Freeform: Shape 16">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8" name="Freeform: Shape 17">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a:p>
          </p:txBody>
        </p:sp>
        <p:sp>
          <p:nvSpPr>
            <p:cNvPr id="19"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1"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p:nvSpPr>
          <p:cNvPr id="23" name="Texture">
            <a:extLst>
              <a:ext uri="{FF2B5EF4-FFF2-40B4-BE49-F238E27FC236}">
                <a16:creationId xmlns:a16="http://schemas.microsoft.com/office/drawing/2014/main" id="{2BD93542-DB27-4648-A9D3-5B37F6577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useBgFill="1">
        <p:nvSpPr>
          <p:cNvPr id="25" name="Background Fill">
            <a:extLst>
              <a:ext uri="{FF2B5EF4-FFF2-40B4-BE49-F238E27FC236}">
                <a16:creationId xmlns:a16="http://schemas.microsoft.com/office/drawing/2014/main" id="{973CFC7D-374D-4D67-8994-8DA9D4E23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7" name="Color Fill">
            <a:extLst>
              <a:ext uri="{FF2B5EF4-FFF2-40B4-BE49-F238E27FC236}">
                <a16:creationId xmlns:a16="http://schemas.microsoft.com/office/drawing/2014/main" id="{8F7FA731-5B6E-499C-926D-C2D2D4946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p:nvSpPr>
          <p:cNvPr id="29" name="Texture">
            <a:extLst>
              <a:ext uri="{FF2B5EF4-FFF2-40B4-BE49-F238E27FC236}">
                <a16:creationId xmlns:a16="http://schemas.microsoft.com/office/drawing/2014/main" id="{8592B821-10D5-48C0-8022-A904844B7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p:nvSpPr>
          <p:cNvPr id="5" name="Rectangle 1">
            <a:extLst>
              <a:ext uri="{FF2B5EF4-FFF2-40B4-BE49-F238E27FC236}">
                <a16:creationId xmlns:a16="http://schemas.microsoft.com/office/drawing/2014/main" id="{B947E42A-F0E4-1042-87F3-645572FAA163}"/>
              </a:ext>
            </a:extLst>
          </p:cNvPr>
          <p:cNvSpPr>
            <a:spLocks noChangeArrowheads="1"/>
          </p:cNvSpPr>
          <p:nvPr/>
        </p:nvSpPr>
        <p:spPr bwMode="auto">
          <a:xfrm>
            <a:off x="457200" y="668049"/>
            <a:ext cx="11187316" cy="13255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lnSpc>
                <a:spcPct val="90000"/>
              </a:lnSpc>
              <a:spcAft>
                <a:spcPts val="600"/>
              </a:spcAft>
              <a:buClrTx/>
              <a:buSzTx/>
              <a:tabLst/>
            </a:pPr>
            <a:r>
              <a:rPr kumimoji="0" lang="en-US" altLang="pt-BR" sz="4100" b="1" i="0" u="none" strike="noStrike" kern="1200" cap="none" normalizeH="0" baseline="0">
                <a:ln>
                  <a:noFill/>
                </a:ln>
                <a:solidFill>
                  <a:schemeClr val="tx1"/>
                </a:solidFill>
                <a:effectLst/>
                <a:latin typeface="+mj-lt"/>
                <a:ea typeface="+mj-ea"/>
                <a:cs typeface="+mj-cs"/>
              </a:rPr>
              <a:t>ANEXO I - TABELA DE RAMOS E GRUPOS</a:t>
            </a:r>
            <a:endParaRPr kumimoji="0" lang="en-US" altLang="pt-BR" sz="4100" b="0" i="0" u="none" strike="noStrike" kern="1200" cap="none" normalizeH="0" baseline="0">
              <a:ln>
                <a:noFill/>
              </a:ln>
              <a:solidFill>
                <a:schemeClr val="tx1"/>
              </a:solidFill>
              <a:effectLst/>
              <a:latin typeface="+mj-lt"/>
              <a:ea typeface="+mj-ea"/>
              <a:cs typeface="+mj-cs"/>
            </a:endParaRPr>
          </a:p>
          <a:p>
            <a:pPr marL="0" marR="0" lvl="0" indent="0" eaLnBrk="1" fontAlgn="base" hangingPunct="1">
              <a:lnSpc>
                <a:spcPct val="90000"/>
              </a:lnSpc>
              <a:spcAft>
                <a:spcPts val="600"/>
              </a:spcAft>
              <a:buClrTx/>
              <a:buSzTx/>
              <a:tabLst/>
            </a:pPr>
            <a:endParaRPr kumimoji="0" lang="en-US" altLang="pt-BR" sz="4100" b="0" i="0" u="none" strike="noStrike" kern="1200" cap="none" normalizeH="0" baseline="0">
              <a:ln>
                <a:noFill/>
              </a:ln>
              <a:solidFill>
                <a:schemeClr val="tx1"/>
              </a:solidFill>
              <a:effectLst/>
              <a:latin typeface="+mj-lt"/>
              <a:ea typeface="+mj-ea"/>
              <a:cs typeface="+mj-cs"/>
            </a:endParaRPr>
          </a:p>
        </p:txBody>
      </p:sp>
      <p:graphicFrame>
        <p:nvGraphicFramePr>
          <p:cNvPr id="4" name="Espaço Reservado para Conteúdo 3">
            <a:extLst>
              <a:ext uri="{FF2B5EF4-FFF2-40B4-BE49-F238E27FC236}">
                <a16:creationId xmlns:a16="http://schemas.microsoft.com/office/drawing/2014/main" id="{B88CD246-507D-1A43-8978-5D1580D4D0FA}"/>
              </a:ext>
            </a:extLst>
          </p:cNvPr>
          <p:cNvGraphicFramePr>
            <a:graphicFrameLocks noGrp="1"/>
          </p:cNvGraphicFramePr>
          <p:nvPr>
            <p:ph idx="4294967295"/>
            <p:extLst>
              <p:ext uri="{D42A27DB-BD31-4B8C-83A1-F6EECF244321}">
                <p14:modId xmlns:p14="http://schemas.microsoft.com/office/powerpoint/2010/main" val="1985903277"/>
              </p:ext>
            </p:extLst>
          </p:nvPr>
        </p:nvGraphicFramePr>
        <p:xfrm>
          <a:off x="2321026" y="1604573"/>
          <a:ext cx="5940255" cy="4211552"/>
        </p:xfrm>
        <a:graphic>
          <a:graphicData uri="http://schemas.openxmlformats.org/drawingml/2006/table">
            <a:tbl>
              <a:tblPr firstRow="1" firstCol="1" lastRow="1" lastCol="1" bandRow="1" bandCol="1">
                <a:tableStyleId>{5C22544A-7EE6-4342-B048-85BDC9FD1C3A}</a:tableStyleId>
              </a:tblPr>
              <a:tblGrid>
                <a:gridCol w="538635">
                  <a:extLst>
                    <a:ext uri="{9D8B030D-6E8A-4147-A177-3AD203B41FA5}">
                      <a16:colId xmlns:a16="http://schemas.microsoft.com/office/drawing/2014/main" val="3644472012"/>
                    </a:ext>
                  </a:extLst>
                </a:gridCol>
                <a:gridCol w="1187456">
                  <a:extLst>
                    <a:ext uri="{9D8B030D-6E8A-4147-A177-3AD203B41FA5}">
                      <a16:colId xmlns:a16="http://schemas.microsoft.com/office/drawing/2014/main" val="3479506942"/>
                    </a:ext>
                  </a:extLst>
                </a:gridCol>
                <a:gridCol w="1579055">
                  <a:extLst>
                    <a:ext uri="{9D8B030D-6E8A-4147-A177-3AD203B41FA5}">
                      <a16:colId xmlns:a16="http://schemas.microsoft.com/office/drawing/2014/main" val="3422655149"/>
                    </a:ext>
                  </a:extLst>
                </a:gridCol>
                <a:gridCol w="2635109">
                  <a:extLst>
                    <a:ext uri="{9D8B030D-6E8A-4147-A177-3AD203B41FA5}">
                      <a16:colId xmlns:a16="http://schemas.microsoft.com/office/drawing/2014/main" val="3833069164"/>
                    </a:ext>
                  </a:extLst>
                </a:gridCol>
              </a:tblGrid>
              <a:tr h="221560">
                <a:tc>
                  <a:txBody>
                    <a:bodyPr/>
                    <a:lstStyle/>
                    <a:p>
                      <a:pPr marL="8255" algn="ctr">
                        <a:spcBef>
                          <a:spcPts val="830"/>
                        </a:spcBef>
                        <a:spcAft>
                          <a:spcPts val="0"/>
                        </a:spcAft>
                      </a:pP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1200">
                          <a:effectLst/>
                        </a:rPr>
                        <a:t>Nome do</a:t>
                      </a:r>
                      <a:r>
                        <a:rPr lang="pt-BR" sz="1200" spc="-5">
                          <a:effectLst/>
                        </a:rPr>
                        <a:t> </a:t>
                      </a: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13335" indent="-116840">
                        <a:spcBef>
                          <a:spcPts val="140"/>
                        </a:spcBef>
                        <a:spcAft>
                          <a:spcPts val="0"/>
                        </a:spcAft>
                      </a:pPr>
                      <a:r>
                        <a:rPr lang="pt-BR" sz="1200">
                          <a:effectLst/>
                        </a:rPr>
                        <a:t>Identificador</a:t>
                      </a:r>
                      <a:r>
                        <a:rPr lang="pt-BR" sz="1200" spc="-290">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830"/>
                        </a:spcBef>
                        <a:spcAft>
                          <a:spcPts val="0"/>
                        </a:spcAft>
                      </a:pPr>
                      <a:r>
                        <a:rPr lang="pt-BR" sz="1200">
                          <a:effectLst/>
                        </a:rPr>
                        <a:t>Nome</a:t>
                      </a:r>
                      <a:r>
                        <a:rPr lang="pt-BR" sz="1200" spc="-5">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123197029"/>
                  </a:ext>
                </a:extLst>
              </a:tr>
              <a:tr h="1350200">
                <a:tc>
                  <a:txBody>
                    <a:bodyPr/>
                    <a:lstStyle/>
                    <a:p>
                      <a:r>
                        <a:rPr lang="pt-BR" sz="1300">
                          <a:effectLst/>
                        </a:rPr>
                        <a:t> </a:t>
                      </a:r>
                      <a:endParaRPr lang="pt-BR" sz="1100">
                        <a:effectLst/>
                      </a:endParaRPr>
                    </a:p>
                    <a:p>
                      <a:r>
                        <a:rPr lang="pt-BR" sz="1300">
                          <a:effectLst/>
                        </a:rPr>
                        <a:t> </a:t>
                      </a:r>
                      <a:endParaRPr lang="pt-BR" sz="1100">
                        <a:effectLst/>
                      </a:endParaRPr>
                    </a:p>
                    <a:p>
                      <a:r>
                        <a:rPr lang="pt-BR" sz="1300">
                          <a:effectLst/>
                        </a:rPr>
                        <a:t> </a:t>
                      </a:r>
                      <a:endParaRPr lang="pt-BR" sz="1100">
                        <a:effectLst/>
                      </a:endParaRPr>
                    </a:p>
                    <a:p>
                      <a:r>
                        <a:rPr lang="pt-BR" sz="1300">
                          <a:effectLst/>
                        </a:rPr>
                        <a:t> </a:t>
                      </a:r>
                      <a:endParaRPr lang="pt-BR" sz="1100">
                        <a:effectLst/>
                      </a:endParaRPr>
                    </a:p>
                    <a:p>
                      <a:pPr>
                        <a:spcBef>
                          <a:spcPts val="25"/>
                        </a:spcBef>
                      </a:pPr>
                      <a:r>
                        <a:rPr lang="pt-BR" sz="1400">
                          <a:effectLst/>
                        </a:rPr>
                        <a:t> </a:t>
                      </a:r>
                      <a:endParaRPr lang="pt-BR" sz="1100">
                        <a:effectLst/>
                      </a:endParaRPr>
                    </a:p>
                    <a:p>
                      <a:pPr marL="7620" algn="ctr"/>
                      <a:r>
                        <a:rPr lang="pt-BR" sz="1200">
                          <a:effectLst/>
                        </a:rPr>
                        <a:t>01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r>
                        <a:rPr lang="pt-BR" sz="1300">
                          <a:effectLst/>
                        </a:rPr>
                        <a:t> </a:t>
                      </a:r>
                      <a:endParaRPr lang="pt-BR" sz="1100">
                        <a:effectLst/>
                      </a:endParaRPr>
                    </a:p>
                    <a:p>
                      <a:r>
                        <a:rPr lang="pt-BR" sz="1300">
                          <a:effectLst/>
                        </a:rPr>
                        <a:t> </a:t>
                      </a:r>
                      <a:endParaRPr lang="pt-BR" sz="1100">
                        <a:effectLst/>
                      </a:endParaRPr>
                    </a:p>
                    <a:p>
                      <a:r>
                        <a:rPr lang="pt-BR" sz="1300">
                          <a:effectLst/>
                        </a:rPr>
                        <a:t> </a:t>
                      </a:r>
                      <a:endParaRPr lang="pt-BR" sz="1100">
                        <a:effectLst/>
                      </a:endParaRPr>
                    </a:p>
                    <a:p>
                      <a:pPr>
                        <a:spcBef>
                          <a:spcPts val="25"/>
                        </a:spcBef>
                      </a:pPr>
                      <a:r>
                        <a:rPr lang="pt-BR" sz="1400">
                          <a:effectLst/>
                        </a:rPr>
                        <a:t> </a:t>
                      </a:r>
                      <a:endParaRPr lang="pt-BR" sz="1100">
                        <a:effectLst/>
                      </a:endParaRPr>
                    </a:p>
                    <a:p>
                      <a:pPr marL="11430" marR="3810" algn="ctr">
                        <a:spcAft>
                          <a:spcPts val="0"/>
                        </a:spcAft>
                      </a:pPr>
                      <a:r>
                        <a:rPr lang="pt-BR" sz="1200">
                          <a:effectLst/>
                        </a:rPr>
                        <a:t>Patrimonial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r>
                        <a:rPr lang="pt-BR" sz="1300">
                          <a:effectLst/>
                        </a:rPr>
                        <a:t> </a:t>
                      </a:r>
                      <a:endParaRPr lang="pt-BR" sz="1100">
                        <a:effectLst/>
                      </a:endParaRPr>
                    </a:p>
                    <a:p>
                      <a:r>
                        <a:rPr lang="pt-BR" sz="1300">
                          <a:effectLst/>
                        </a:rPr>
                        <a:t> </a:t>
                      </a:r>
                      <a:endParaRPr lang="pt-BR" sz="1100">
                        <a:effectLst/>
                      </a:endParaRPr>
                    </a:p>
                    <a:p>
                      <a:r>
                        <a:rPr lang="pt-BR" sz="1300">
                          <a:effectLst/>
                        </a:rPr>
                        <a:t> </a:t>
                      </a:r>
                      <a:endParaRPr lang="pt-BR" sz="1100">
                        <a:effectLst/>
                      </a:endParaRPr>
                    </a:p>
                    <a:p>
                      <a:pPr>
                        <a:spcBef>
                          <a:spcPts val="25"/>
                        </a:spcBef>
                      </a:pPr>
                      <a:r>
                        <a:rPr lang="pt-BR" sz="1400">
                          <a:effectLst/>
                        </a:rPr>
                        <a:t> </a:t>
                      </a:r>
                      <a:endParaRPr lang="pt-BR" sz="1100">
                        <a:effectLst/>
                      </a:endParaRPr>
                    </a:p>
                    <a:p>
                      <a:pPr marL="339090" marR="330200" algn="ctr">
                        <a:spcAft>
                          <a:spcPts val="0"/>
                        </a:spcAft>
                      </a:pPr>
                      <a:r>
                        <a:rPr lang="pt-BR" sz="1200">
                          <a:effectLst/>
                        </a:rPr>
                        <a:t>12</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r>
                        <a:rPr lang="pt-BR" sz="1300">
                          <a:effectLst/>
                        </a:rPr>
                        <a:t> </a:t>
                      </a:r>
                      <a:endParaRPr lang="pt-BR" sz="1100">
                        <a:effectLst/>
                      </a:endParaRPr>
                    </a:p>
                    <a:p>
                      <a:r>
                        <a:rPr lang="pt-BR" sz="1300">
                          <a:effectLst/>
                        </a:rPr>
                        <a:t> </a:t>
                      </a:r>
                      <a:endParaRPr lang="pt-BR" sz="1100">
                        <a:effectLst/>
                      </a:endParaRPr>
                    </a:p>
                    <a:p>
                      <a:r>
                        <a:rPr lang="pt-BR" sz="1300">
                          <a:effectLst/>
                        </a:rPr>
                        <a:t> </a:t>
                      </a:r>
                      <a:endParaRPr lang="pt-BR" sz="1100">
                        <a:effectLst/>
                      </a:endParaRPr>
                    </a:p>
                    <a:p>
                      <a:pPr marL="420370" marR="407670" indent="48260">
                        <a:spcBef>
                          <a:spcPts val="1060"/>
                        </a:spcBef>
                        <a:spcAft>
                          <a:spcPts val="0"/>
                        </a:spcAft>
                      </a:pPr>
                      <a:r>
                        <a:rPr lang="pt-BR" sz="1200">
                          <a:effectLst/>
                        </a:rPr>
                        <a:t>Assistência –</a:t>
                      </a:r>
                      <a:r>
                        <a:rPr lang="pt-BR" sz="1200" spc="5">
                          <a:effectLst/>
                        </a:rPr>
                        <a:t> </a:t>
                      </a:r>
                      <a:r>
                        <a:rPr lang="pt-BR" sz="1200">
                          <a:effectLst/>
                        </a:rPr>
                        <a:t>Bens</a:t>
                      </a:r>
                      <a:r>
                        <a:rPr lang="pt-BR" sz="1200" spc="-40">
                          <a:effectLst/>
                        </a:rPr>
                        <a:t> </a:t>
                      </a:r>
                      <a:r>
                        <a:rPr lang="pt-BR" sz="1200">
                          <a:effectLst/>
                        </a:rPr>
                        <a:t>em</a:t>
                      </a:r>
                      <a:r>
                        <a:rPr lang="pt-BR" sz="1200" spc="-45">
                          <a:effectLst/>
                        </a:rPr>
                        <a:t> </a:t>
                      </a:r>
                      <a:r>
                        <a:rPr lang="pt-BR" sz="1200">
                          <a:effectLst/>
                        </a:rPr>
                        <a:t>Geral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478131177"/>
                  </a:ext>
                </a:extLst>
              </a:tr>
              <a:tr h="221560">
                <a:tc>
                  <a:txBody>
                    <a:bodyPr/>
                    <a:lstStyle/>
                    <a:p>
                      <a:pPr marL="7620" algn="ctr">
                        <a:spcBef>
                          <a:spcPts val="140"/>
                        </a:spcBef>
                        <a:spcAft>
                          <a:spcPts val="0"/>
                        </a:spcAft>
                      </a:pPr>
                      <a:r>
                        <a:rPr lang="pt-BR" sz="1200">
                          <a:effectLst/>
                        </a:rPr>
                        <a:t>01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810" algn="ctr">
                        <a:spcBef>
                          <a:spcPts val="140"/>
                        </a:spcBef>
                        <a:spcAft>
                          <a:spcPts val="0"/>
                        </a:spcAft>
                      </a:pPr>
                      <a:r>
                        <a:rPr lang="pt-BR" sz="1200">
                          <a:effectLst/>
                        </a:rPr>
                        <a:t>Patrimonial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1200">
                          <a:effectLst/>
                        </a:rPr>
                        <a:t>14</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6985" algn="ctr">
                        <a:spcBef>
                          <a:spcPts val="140"/>
                        </a:spcBef>
                        <a:spcAft>
                          <a:spcPts val="0"/>
                        </a:spcAft>
                      </a:pPr>
                      <a:r>
                        <a:rPr lang="pt-BR" sz="1200">
                          <a:effectLst/>
                        </a:rPr>
                        <a:t>Compreensivo</a:t>
                      </a:r>
                      <a:r>
                        <a:rPr lang="pt-BR" sz="1200" spc="-25">
                          <a:effectLst/>
                        </a:rPr>
                        <a:t> </a:t>
                      </a:r>
                      <a:r>
                        <a:rPr lang="pt-BR" sz="1200">
                          <a:effectLst/>
                        </a:rPr>
                        <a:t>Residencial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604274463"/>
                  </a:ext>
                </a:extLst>
              </a:tr>
              <a:tr h="221560">
                <a:tc>
                  <a:txBody>
                    <a:bodyPr/>
                    <a:lstStyle/>
                    <a:p>
                      <a:pPr marL="7620" algn="ctr">
                        <a:spcBef>
                          <a:spcPts val="140"/>
                        </a:spcBef>
                        <a:spcAft>
                          <a:spcPts val="0"/>
                        </a:spcAft>
                      </a:pPr>
                      <a:r>
                        <a:rPr lang="pt-BR" sz="1200">
                          <a:effectLst/>
                        </a:rPr>
                        <a:t>01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810" algn="ctr">
                        <a:spcBef>
                          <a:spcPts val="140"/>
                        </a:spcBef>
                        <a:spcAft>
                          <a:spcPts val="0"/>
                        </a:spcAft>
                      </a:pPr>
                      <a:r>
                        <a:rPr lang="pt-BR" sz="1200">
                          <a:effectLst/>
                        </a:rPr>
                        <a:t>Patrimonial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1200">
                          <a:effectLst/>
                        </a:rPr>
                        <a:t>16</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9525" algn="ctr">
                        <a:spcBef>
                          <a:spcPts val="140"/>
                        </a:spcBef>
                        <a:spcAft>
                          <a:spcPts val="0"/>
                        </a:spcAft>
                      </a:pPr>
                      <a:r>
                        <a:rPr lang="pt-BR" sz="1200">
                          <a:effectLst/>
                        </a:rPr>
                        <a:t>Compreensivo</a:t>
                      </a:r>
                      <a:r>
                        <a:rPr lang="pt-BR" sz="1200" spc="-30">
                          <a:effectLst/>
                        </a:rPr>
                        <a:t> </a:t>
                      </a:r>
                      <a:r>
                        <a:rPr lang="pt-BR" sz="1200">
                          <a:effectLst/>
                        </a:rPr>
                        <a:t>Condomínio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60364928"/>
                  </a:ext>
                </a:extLst>
              </a:tr>
              <a:tr h="221560">
                <a:tc>
                  <a:txBody>
                    <a:bodyPr/>
                    <a:lstStyle/>
                    <a:p>
                      <a:pPr marL="7620" algn="ctr">
                        <a:spcBef>
                          <a:spcPts val="140"/>
                        </a:spcBef>
                        <a:spcAft>
                          <a:spcPts val="0"/>
                        </a:spcAft>
                      </a:pPr>
                      <a:r>
                        <a:rPr lang="pt-BR" sz="1200">
                          <a:effectLst/>
                        </a:rPr>
                        <a:t>01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810" algn="ctr">
                        <a:spcBef>
                          <a:spcPts val="140"/>
                        </a:spcBef>
                        <a:spcAft>
                          <a:spcPts val="0"/>
                        </a:spcAft>
                      </a:pPr>
                      <a:r>
                        <a:rPr lang="pt-BR" sz="1200">
                          <a:effectLst/>
                        </a:rPr>
                        <a:t>Patrimonial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1200">
                          <a:effectLst/>
                        </a:rPr>
                        <a:t>18</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6985" algn="ctr">
                        <a:spcBef>
                          <a:spcPts val="140"/>
                        </a:spcBef>
                        <a:spcAft>
                          <a:spcPts val="0"/>
                        </a:spcAft>
                      </a:pPr>
                      <a:r>
                        <a:rPr lang="pt-BR" sz="1200">
                          <a:effectLst/>
                        </a:rPr>
                        <a:t>Compreensivo</a:t>
                      </a:r>
                      <a:r>
                        <a:rPr lang="pt-BR" sz="1200" spc="-25">
                          <a:effectLst/>
                        </a:rPr>
                        <a:t> </a:t>
                      </a:r>
                      <a:r>
                        <a:rPr lang="pt-BR" sz="1200">
                          <a:effectLst/>
                        </a:rPr>
                        <a:t>Empresarial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710817572"/>
                  </a:ext>
                </a:extLst>
              </a:tr>
              <a:tr h="221560">
                <a:tc>
                  <a:txBody>
                    <a:bodyPr/>
                    <a:lstStyle/>
                    <a:p>
                      <a:pPr marL="7620" algn="ctr">
                        <a:spcBef>
                          <a:spcPts val="140"/>
                        </a:spcBef>
                        <a:spcAft>
                          <a:spcPts val="0"/>
                        </a:spcAft>
                      </a:pPr>
                      <a:r>
                        <a:rPr lang="pt-BR" sz="1200">
                          <a:effectLst/>
                        </a:rPr>
                        <a:t>01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810" algn="ctr">
                        <a:spcBef>
                          <a:spcPts val="140"/>
                        </a:spcBef>
                        <a:spcAft>
                          <a:spcPts val="0"/>
                        </a:spcAft>
                      </a:pPr>
                      <a:r>
                        <a:rPr lang="pt-BR" sz="1200">
                          <a:effectLst/>
                        </a:rPr>
                        <a:t>Patrimonial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1200">
                          <a:effectLst/>
                        </a:rPr>
                        <a:t>41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140"/>
                        </a:spcBef>
                        <a:spcAft>
                          <a:spcPts val="0"/>
                        </a:spcAft>
                      </a:pPr>
                      <a:r>
                        <a:rPr lang="pt-BR" sz="1200">
                          <a:effectLst/>
                        </a:rPr>
                        <a:t>Lucros</a:t>
                      </a:r>
                      <a:r>
                        <a:rPr lang="pt-BR" sz="1200" spc="-10">
                          <a:effectLst/>
                        </a:rPr>
                        <a:t> </a:t>
                      </a:r>
                      <a:r>
                        <a:rPr lang="pt-BR" sz="1200">
                          <a:effectLst/>
                        </a:rPr>
                        <a:t>Cessantes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83828662"/>
                  </a:ext>
                </a:extLst>
              </a:tr>
              <a:tr h="221560">
                <a:tc>
                  <a:txBody>
                    <a:bodyPr/>
                    <a:lstStyle/>
                    <a:p>
                      <a:pPr marL="7620" algn="ctr">
                        <a:spcBef>
                          <a:spcPts val="140"/>
                        </a:spcBef>
                        <a:spcAft>
                          <a:spcPts val="0"/>
                        </a:spcAft>
                      </a:pPr>
                      <a:r>
                        <a:rPr lang="pt-BR" sz="1200">
                          <a:effectLst/>
                        </a:rPr>
                        <a:t>01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810" algn="ctr">
                        <a:spcBef>
                          <a:spcPts val="140"/>
                        </a:spcBef>
                        <a:spcAft>
                          <a:spcPts val="0"/>
                        </a:spcAft>
                      </a:pPr>
                      <a:r>
                        <a:rPr lang="pt-BR" sz="1200">
                          <a:effectLst/>
                        </a:rPr>
                        <a:t>Patrimonial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1200">
                          <a:effectLst/>
                        </a:rPr>
                        <a:t>67</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6350" algn="ctr">
                        <a:spcBef>
                          <a:spcPts val="140"/>
                        </a:spcBef>
                        <a:spcAft>
                          <a:spcPts val="0"/>
                        </a:spcAft>
                      </a:pPr>
                      <a:r>
                        <a:rPr lang="pt-BR" sz="1200">
                          <a:effectLst/>
                        </a:rPr>
                        <a:t>Riscos</a:t>
                      </a:r>
                      <a:r>
                        <a:rPr lang="pt-BR" sz="1200" spc="-15">
                          <a:effectLst/>
                        </a:rPr>
                        <a:t> </a:t>
                      </a:r>
                      <a:r>
                        <a:rPr lang="pt-BR" sz="1200">
                          <a:effectLst/>
                        </a:rPr>
                        <a:t>de</a:t>
                      </a:r>
                      <a:r>
                        <a:rPr lang="pt-BR" sz="1200" spc="-15">
                          <a:effectLst/>
                        </a:rPr>
                        <a:t> </a:t>
                      </a:r>
                      <a:r>
                        <a:rPr lang="pt-BR" sz="1200">
                          <a:effectLst/>
                        </a:rPr>
                        <a:t>Engenharia</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81903636"/>
                  </a:ext>
                </a:extLst>
              </a:tr>
              <a:tr h="400236">
                <a:tc>
                  <a:txBody>
                    <a:bodyPr/>
                    <a:lstStyle/>
                    <a:p>
                      <a:pPr marL="7620" algn="ctr">
                        <a:spcBef>
                          <a:spcPts val="830"/>
                        </a:spcBef>
                        <a:spcAft>
                          <a:spcPts val="0"/>
                        </a:spcAft>
                      </a:pPr>
                      <a:r>
                        <a:rPr lang="pt-BR" sz="1200">
                          <a:effectLst/>
                        </a:rPr>
                        <a:t>01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810" algn="ctr">
                        <a:spcBef>
                          <a:spcPts val="830"/>
                        </a:spcBef>
                        <a:spcAft>
                          <a:spcPts val="0"/>
                        </a:spcAft>
                      </a:pPr>
                      <a:r>
                        <a:rPr lang="pt-BR" sz="1200">
                          <a:effectLst/>
                        </a:rPr>
                        <a:t>Patrimonial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1200">
                          <a:effectLst/>
                        </a:rPr>
                        <a:t>71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6985" algn="ctr">
                        <a:spcBef>
                          <a:spcPts val="830"/>
                        </a:spcBef>
                        <a:spcAft>
                          <a:spcPts val="0"/>
                        </a:spcAft>
                      </a:pPr>
                      <a:r>
                        <a:rPr lang="pt-BR" sz="1200">
                          <a:effectLst/>
                        </a:rPr>
                        <a:t>Riscos</a:t>
                      </a:r>
                      <a:r>
                        <a:rPr lang="pt-BR" sz="1200" spc="-15">
                          <a:effectLst/>
                        </a:rPr>
                        <a:t> </a:t>
                      </a:r>
                      <a:r>
                        <a:rPr lang="pt-BR" sz="1200">
                          <a:effectLst/>
                        </a:rPr>
                        <a:t>Diversos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264801892"/>
                  </a:ext>
                </a:extLst>
              </a:tr>
              <a:tr h="221560">
                <a:tc>
                  <a:txBody>
                    <a:bodyPr/>
                    <a:lstStyle/>
                    <a:p>
                      <a:pPr marL="7620" algn="ctr">
                        <a:spcBef>
                          <a:spcPts val="140"/>
                        </a:spcBef>
                        <a:spcAft>
                          <a:spcPts val="0"/>
                        </a:spcAft>
                      </a:pPr>
                      <a:r>
                        <a:rPr lang="pt-BR" sz="1200">
                          <a:effectLst/>
                        </a:rPr>
                        <a:t>01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810" algn="ctr">
                        <a:spcBef>
                          <a:spcPts val="140"/>
                        </a:spcBef>
                        <a:spcAft>
                          <a:spcPts val="0"/>
                        </a:spcAft>
                      </a:pPr>
                      <a:r>
                        <a:rPr lang="pt-BR" sz="1200">
                          <a:effectLst/>
                        </a:rPr>
                        <a:t>Patrimonial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1200">
                          <a:effectLst/>
                        </a:rPr>
                        <a:t>73</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6350" algn="ctr">
                        <a:spcBef>
                          <a:spcPts val="140"/>
                        </a:spcBef>
                        <a:spcAft>
                          <a:spcPts val="0"/>
                        </a:spcAft>
                      </a:pPr>
                      <a:r>
                        <a:rPr lang="pt-BR" sz="1200">
                          <a:effectLst/>
                        </a:rPr>
                        <a:t>Global</a:t>
                      </a:r>
                      <a:r>
                        <a:rPr lang="pt-BR" sz="1200" spc="-15">
                          <a:effectLst/>
                        </a:rPr>
                        <a:t> </a:t>
                      </a:r>
                      <a:r>
                        <a:rPr lang="pt-BR" sz="1200">
                          <a:effectLst/>
                        </a:rPr>
                        <a:t>de Bancos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005810883"/>
                  </a:ext>
                </a:extLst>
              </a:tr>
              <a:tr h="221560">
                <a:tc>
                  <a:txBody>
                    <a:bodyPr/>
                    <a:lstStyle/>
                    <a:p>
                      <a:pPr marL="7620" algn="ctr">
                        <a:spcBef>
                          <a:spcPts val="830"/>
                        </a:spcBef>
                        <a:spcAft>
                          <a:spcPts val="0"/>
                        </a:spcAft>
                      </a:pPr>
                      <a:r>
                        <a:rPr lang="pt-BR" sz="1200">
                          <a:effectLst/>
                        </a:rPr>
                        <a:t>01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810" algn="ctr">
                        <a:spcBef>
                          <a:spcPts val="830"/>
                        </a:spcBef>
                        <a:spcAft>
                          <a:spcPts val="0"/>
                        </a:spcAft>
                      </a:pPr>
                      <a:r>
                        <a:rPr lang="pt-BR" sz="1200">
                          <a:effectLst/>
                        </a:rPr>
                        <a:t>Patrimonial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1200">
                          <a:effectLst/>
                        </a:rPr>
                        <a:t>95</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91820" marR="40005" indent="-529590">
                        <a:spcBef>
                          <a:spcPts val="140"/>
                        </a:spcBef>
                        <a:spcAft>
                          <a:spcPts val="0"/>
                        </a:spcAft>
                      </a:pPr>
                      <a:r>
                        <a:rPr lang="pt-BR" sz="1200">
                          <a:effectLst/>
                        </a:rPr>
                        <a:t>Garantia Estendida – Bens</a:t>
                      </a:r>
                      <a:r>
                        <a:rPr lang="pt-BR" sz="1200" spc="-285">
                          <a:effectLst/>
                        </a:rPr>
                        <a:t> </a:t>
                      </a:r>
                      <a:r>
                        <a:rPr lang="pt-BR" sz="1200">
                          <a:effectLst/>
                        </a:rPr>
                        <a:t>em</a:t>
                      </a:r>
                      <a:r>
                        <a:rPr lang="pt-BR" sz="1200" spc="-10">
                          <a:effectLst/>
                        </a:rPr>
                        <a:t> </a:t>
                      </a:r>
                      <a:r>
                        <a:rPr lang="pt-BR" sz="1200">
                          <a:effectLst/>
                        </a:rPr>
                        <a:t>Geral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0542535"/>
                  </a:ext>
                </a:extLst>
              </a:tr>
              <a:tr h="400236">
                <a:tc>
                  <a:txBody>
                    <a:bodyPr/>
                    <a:lstStyle/>
                    <a:p>
                      <a:pPr marL="7620" algn="ctr">
                        <a:spcBef>
                          <a:spcPts val="830"/>
                        </a:spcBef>
                        <a:spcAft>
                          <a:spcPts val="0"/>
                        </a:spcAft>
                      </a:pPr>
                      <a:r>
                        <a:rPr lang="pt-BR" sz="1200">
                          <a:effectLst/>
                        </a:rPr>
                        <a:t>01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810" algn="ctr">
                        <a:spcBef>
                          <a:spcPts val="830"/>
                        </a:spcBef>
                        <a:spcAft>
                          <a:spcPts val="0"/>
                        </a:spcAft>
                      </a:pPr>
                      <a:r>
                        <a:rPr lang="pt-BR" sz="1200">
                          <a:effectLst/>
                        </a:rPr>
                        <a:t>Patrimonial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1200">
                          <a:effectLst/>
                        </a:rPr>
                        <a:t>96</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71170" marR="259080" indent="-199390">
                        <a:spcBef>
                          <a:spcPts val="140"/>
                        </a:spcBef>
                        <a:spcAft>
                          <a:spcPts val="0"/>
                        </a:spcAft>
                      </a:pPr>
                      <a:r>
                        <a:rPr lang="pt-BR" sz="1200" dirty="0">
                          <a:effectLst/>
                        </a:rPr>
                        <a:t>Riscos</a:t>
                      </a:r>
                      <a:r>
                        <a:rPr lang="pt-BR" sz="1200" spc="-40" dirty="0">
                          <a:effectLst/>
                        </a:rPr>
                        <a:t> </a:t>
                      </a:r>
                      <a:r>
                        <a:rPr lang="pt-BR" sz="1200" dirty="0">
                          <a:effectLst/>
                        </a:rPr>
                        <a:t>Nomeados</a:t>
                      </a:r>
                      <a:r>
                        <a:rPr lang="pt-BR" sz="1200" spc="-40" dirty="0">
                          <a:effectLst/>
                        </a:rPr>
                        <a:t> </a:t>
                      </a:r>
                      <a:r>
                        <a:rPr lang="pt-BR" sz="1200" dirty="0">
                          <a:effectLst/>
                        </a:rPr>
                        <a:t>e</a:t>
                      </a:r>
                      <a:r>
                        <a:rPr lang="pt-BR" sz="1200" spc="-285" dirty="0">
                          <a:effectLst/>
                        </a:rPr>
                        <a:t> </a:t>
                      </a:r>
                      <a:r>
                        <a:rPr lang="pt-BR" sz="1200" dirty="0">
                          <a:effectLst/>
                        </a:rPr>
                        <a:t>Operacionais</a:t>
                      </a:r>
                      <a:endParaRPr lang="pt-B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11366033"/>
                  </a:ext>
                </a:extLst>
              </a:tr>
            </a:tbl>
          </a:graphicData>
        </a:graphic>
      </p:graphicFrame>
      <p:sp>
        <p:nvSpPr>
          <p:cNvPr id="6" name="CaixaDeTexto 5">
            <a:extLst>
              <a:ext uri="{FF2B5EF4-FFF2-40B4-BE49-F238E27FC236}">
                <a16:creationId xmlns:a16="http://schemas.microsoft.com/office/drawing/2014/main" id="{58962301-C4F6-7648-93BD-7306E1164359}"/>
              </a:ext>
            </a:extLst>
          </p:cNvPr>
          <p:cNvSpPr txBox="1"/>
          <p:nvPr/>
        </p:nvSpPr>
        <p:spPr>
          <a:xfrm>
            <a:off x="1357313" y="328613"/>
            <a:ext cx="2302105" cy="369332"/>
          </a:xfrm>
          <a:prstGeom prst="rect">
            <a:avLst/>
          </a:prstGeom>
          <a:noFill/>
        </p:spPr>
        <p:txBody>
          <a:bodyPr wrap="none" rtlCol="0">
            <a:spAutoFit/>
          </a:bodyPr>
          <a:lstStyle/>
          <a:p>
            <a:r>
              <a:rPr lang="pt-BR" dirty="0"/>
              <a:t> Resolução 535 SUSEP</a:t>
            </a:r>
          </a:p>
        </p:txBody>
      </p:sp>
    </p:spTree>
    <p:extLst>
      <p:ext uri="{BB962C8B-B14F-4D97-AF65-F5344CB8AC3E}">
        <p14:creationId xmlns:p14="http://schemas.microsoft.com/office/powerpoint/2010/main" val="2238176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3A7E6775-8176-BB40-A45E-007BC84FC9B4}"/>
              </a:ext>
            </a:extLst>
          </p:cNvPr>
          <p:cNvGraphicFramePr>
            <a:graphicFrameLocks noGrp="1"/>
          </p:cNvGraphicFramePr>
          <p:nvPr>
            <p:extLst>
              <p:ext uri="{D42A27DB-BD31-4B8C-83A1-F6EECF244321}">
                <p14:modId xmlns:p14="http://schemas.microsoft.com/office/powerpoint/2010/main" val="1882955461"/>
              </p:ext>
            </p:extLst>
          </p:nvPr>
        </p:nvGraphicFramePr>
        <p:xfrm>
          <a:off x="554615" y="1203147"/>
          <a:ext cx="6523079" cy="4744367"/>
        </p:xfrm>
        <a:graphic>
          <a:graphicData uri="http://schemas.openxmlformats.org/drawingml/2006/table">
            <a:tbl>
              <a:tblPr firstRow="1" firstCol="1" lastRow="1" lastCol="1" bandRow="1" bandCol="1">
                <a:tableStyleId>{5C22544A-7EE6-4342-B048-85BDC9FD1C3A}</a:tableStyleId>
              </a:tblPr>
              <a:tblGrid>
                <a:gridCol w="499265">
                  <a:extLst>
                    <a:ext uri="{9D8B030D-6E8A-4147-A177-3AD203B41FA5}">
                      <a16:colId xmlns:a16="http://schemas.microsoft.com/office/drawing/2014/main" val="1101054820"/>
                    </a:ext>
                  </a:extLst>
                </a:gridCol>
                <a:gridCol w="1389000">
                  <a:extLst>
                    <a:ext uri="{9D8B030D-6E8A-4147-A177-3AD203B41FA5}">
                      <a16:colId xmlns:a16="http://schemas.microsoft.com/office/drawing/2014/main" val="1788071114"/>
                    </a:ext>
                  </a:extLst>
                </a:gridCol>
                <a:gridCol w="1001511">
                  <a:extLst>
                    <a:ext uri="{9D8B030D-6E8A-4147-A177-3AD203B41FA5}">
                      <a16:colId xmlns:a16="http://schemas.microsoft.com/office/drawing/2014/main" val="2796840772"/>
                    </a:ext>
                  </a:extLst>
                </a:gridCol>
                <a:gridCol w="3633303">
                  <a:extLst>
                    <a:ext uri="{9D8B030D-6E8A-4147-A177-3AD203B41FA5}">
                      <a16:colId xmlns:a16="http://schemas.microsoft.com/office/drawing/2014/main" val="874126533"/>
                    </a:ext>
                  </a:extLst>
                </a:gridCol>
              </a:tblGrid>
              <a:tr h="0">
                <a:tc>
                  <a:txBody>
                    <a:bodyPr/>
                    <a:lstStyle/>
                    <a:p>
                      <a:pPr marL="8255" algn="ctr">
                        <a:spcBef>
                          <a:spcPts val="830"/>
                        </a:spcBef>
                        <a:spcAft>
                          <a:spcPts val="0"/>
                        </a:spcAft>
                      </a:pP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1200">
                          <a:effectLst/>
                        </a:rPr>
                        <a:t>Nome do</a:t>
                      </a:r>
                      <a:r>
                        <a:rPr lang="pt-BR" sz="1200" spc="-5">
                          <a:effectLst/>
                        </a:rPr>
                        <a:t> </a:t>
                      </a: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13335" indent="-116840">
                        <a:spcBef>
                          <a:spcPts val="140"/>
                        </a:spcBef>
                        <a:spcAft>
                          <a:spcPts val="0"/>
                        </a:spcAft>
                      </a:pPr>
                      <a:r>
                        <a:rPr lang="pt-BR" sz="1200">
                          <a:effectLst/>
                        </a:rPr>
                        <a:t>Identificador</a:t>
                      </a:r>
                      <a:r>
                        <a:rPr lang="pt-BR" sz="1200" spc="-290">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89255">
                        <a:spcBef>
                          <a:spcPts val="830"/>
                        </a:spcBef>
                        <a:spcAft>
                          <a:spcPts val="0"/>
                        </a:spcAft>
                      </a:pPr>
                      <a:r>
                        <a:rPr lang="pt-BR" sz="1200">
                          <a:effectLst/>
                        </a:rPr>
                        <a:t>Nome</a:t>
                      </a:r>
                      <a:r>
                        <a:rPr lang="pt-BR" sz="1200" spc="-5">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26628885"/>
                  </a:ext>
                </a:extLst>
              </a:tr>
              <a:tr h="696131">
                <a:tc>
                  <a:txBody>
                    <a:bodyPr/>
                    <a:lstStyle/>
                    <a:p>
                      <a:pPr>
                        <a:spcBef>
                          <a:spcPts val="20"/>
                        </a:spcBef>
                      </a:pPr>
                      <a:r>
                        <a:rPr lang="pt-BR" sz="1300">
                          <a:effectLst/>
                        </a:rPr>
                        <a:t> </a:t>
                      </a:r>
                      <a:endParaRPr lang="pt-BR" sz="1100">
                        <a:effectLst/>
                      </a:endParaRPr>
                    </a:p>
                    <a:p>
                      <a:pPr marL="7620" algn="ctr">
                        <a:spcBef>
                          <a:spcPts val="5"/>
                        </a:spcBef>
                        <a:spcAft>
                          <a:spcPts val="0"/>
                        </a:spcAft>
                      </a:pPr>
                      <a:r>
                        <a:rPr lang="pt-BR" sz="1200">
                          <a:effectLst/>
                        </a:rPr>
                        <a:t>03</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11430" marR="3175" algn="ctr">
                        <a:spcBef>
                          <a:spcPts val="5"/>
                        </a:spcBef>
                        <a:spcAft>
                          <a:spcPts val="0"/>
                        </a:spcAft>
                      </a:pPr>
                      <a:r>
                        <a:rPr lang="pt-BR" sz="1200">
                          <a:effectLst/>
                        </a:rPr>
                        <a:t>Responsabilidades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339090" marR="330200" algn="ctr">
                        <a:spcBef>
                          <a:spcPts val="5"/>
                        </a:spcBef>
                        <a:spcAft>
                          <a:spcPts val="0"/>
                        </a:spcAft>
                      </a:pPr>
                      <a:r>
                        <a:rPr lang="pt-BR" sz="1200">
                          <a:effectLst/>
                        </a:rPr>
                        <a:t>10</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56515" algn="ctr">
                        <a:spcBef>
                          <a:spcPts val="140"/>
                        </a:spcBef>
                        <a:spcAft>
                          <a:spcPts val="0"/>
                        </a:spcAft>
                      </a:pPr>
                      <a:r>
                        <a:rPr lang="pt-BR" sz="1200">
                          <a:effectLst/>
                        </a:rPr>
                        <a:t>Responsabilidade</a:t>
                      </a:r>
                      <a:r>
                        <a:rPr lang="pt-BR" sz="1200" spc="-45">
                          <a:effectLst/>
                        </a:rPr>
                        <a:t> </a:t>
                      </a:r>
                      <a:r>
                        <a:rPr lang="pt-BR" sz="1200">
                          <a:effectLst/>
                        </a:rPr>
                        <a:t>Civil</a:t>
                      </a:r>
                      <a:r>
                        <a:rPr lang="pt-BR" sz="1200" spc="-40">
                          <a:effectLst/>
                        </a:rPr>
                        <a:t> </a:t>
                      </a:r>
                      <a:r>
                        <a:rPr lang="pt-BR" sz="1200">
                          <a:effectLst/>
                        </a:rPr>
                        <a:t>de</a:t>
                      </a:r>
                      <a:r>
                        <a:rPr lang="pt-BR" sz="1200" spc="-285">
                          <a:effectLst/>
                        </a:rPr>
                        <a:t> </a:t>
                      </a:r>
                      <a:r>
                        <a:rPr lang="pt-BR" sz="1200">
                          <a:effectLst/>
                        </a:rPr>
                        <a:t>Administradores</a:t>
                      </a:r>
                      <a:r>
                        <a:rPr lang="pt-BR" sz="1200" spc="15">
                          <a:effectLst/>
                        </a:rPr>
                        <a:t> </a:t>
                      </a:r>
                      <a:r>
                        <a:rPr lang="pt-BR" sz="1200">
                          <a:effectLst/>
                        </a:rPr>
                        <a:t>e</a:t>
                      </a:r>
                      <a:r>
                        <a:rPr lang="pt-BR" sz="1200" spc="5">
                          <a:effectLst/>
                        </a:rPr>
                        <a:t> </a:t>
                      </a:r>
                      <a:r>
                        <a:rPr lang="pt-BR" sz="1200">
                          <a:effectLst/>
                        </a:rPr>
                        <a:t>Diretores</a:t>
                      </a:r>
                      <a:r>
                        <a:rPr lang="pt-BR" sz="1200" spc="-5">
                          <a:effectLst/>
                        </a:rPr>
                        <a:t> </a:t>
                      </a:r>
                      <a:r>
                        <a:rPr lang="pt-BR" sz="1200">
                          <a:effectLst/>
                        </a:rPr>
                        <a:t>– D&amp;O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4172929"/>
                  </a:ext>
                </a:extLst>
              </a:tr>
              <a:tr h="1816404">
                <a:tc>
                  <a:txBody>
                    <a:bodyPr/>
                    <a:lstStyle/>
                    <a:p>
                      <a:r>
                        <a:rPr lang="pt-BR" sz="1300">
                          <a:effectLst/>
                        </a:rPr>
                        <a:t> </a:t>
                      </a:r>
                      <a:endParaRPr lang="pt-BR" sz="1100">
                        <a:effectLst/>
                      </a:endParaRPr>
                    </a:p>
                    <a:p>
                      <a:pPr>
                        <a:spcBef>
                          <a:spcPts val="25"/>
                        </a:spcBef>
                      </a:pPr>
                      <a:r>
                        <a:rPr lang="pt-BR" sz="1800">
                          <a:effectLst/>
                        </a:rPr>
                        <a:t> </a:t>
                      </a:r>
                      <a:endParaRPr lang="pt-BR" sz="1100">
                        <a:effectLst/>
                      </a:endParaRPr>
                    </a:p>
                    <a:p>
                      <a:pPr marL="7620" algn="ctr"/>
                      <a:r>
                        <a:rPr lang="pt-BR" sz="1200">
                          <a:effectLst/>
                        </a:rPr>
                        <a:t>03</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5"/>
                        </a:spcBef>
                      </a:pPr>
                      <a:r>
                        <a:rPr lang="pt-BR" sz="1800">
                          <a:effectLst/>
                        </a:rPr>
                        <a:t> </a:t>
                      </a:r>
                      <a:endParaRPr lang="pt-BR" sz="1100">
                        <a:effectLst/>
                      </a:endParaRPr>
                    </a:p>
                    <a:p>
                      <a:pPr marL="11430" marR="3175" algn="ctr">
                        <a:spcAft>
                          <a:spcPts val="0"/>
                        </a:spcAft>
                      </a:pPr>
                      <a:r>
                        <a:rPr lang="pt-BR" sz="1200">
                          <a:effectLst/>
                        </a:rPr>
                        <a:t>Responsabilidades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5"/>
                        </a:spcBef>
                      </a:pPr>
                      <a:r>
                        <a:rPr lang="pt-BR" sz="1800">
                          <a:effectLst/>
                        </a:rPr>
                        <a:t> </a:t>
                      </a:r>
                      <a:endParaRPr lang="pt-BR" sz="1100">
                        <a:effectLst/>
                      </a:endParaRPr>
                    </a:p>
                    <a:p>
                      <a:pPr marL="339090" marR="330200" algn="ctr">
                        <a:spcAft>
                          <a:spcPts val="0"/>
                        </a:spcAft>
                      </a:pPr>
                      <a:r>
                        <a:rPr lang="pt-BR" sz="1200">
                          <a:effectLst/>
                        </a:rPr>
                        <a:t>13</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0"/>
                        </a:spcBef>
                      </a:pPr>
                      <a:r>
                        <a:rPr lang="pt-BR" sz="1200">
                          <a:effectLst/>
                        </a:rPr>
                        <a:t> </a:t>
                      </a:r>
                      <a:endParaRPr lang="pt-BR" sz="1100">
                        <a:effectLst/>
                      </a:endParaRPr>
                    </a:p>
                    <a:p>
                      <a:pPr marL="299720" marR="149860" indent="-135890">
                        <a:spcBef>
                          <a:spcPts val="5"/>
                        </a:spcBef>
                        <a:spcAft>
                          <a:spcPts val="0"/>
                        </a:spcAft>
                      </a:pPr>
                      <a:r>
                        <a:rPr lang="pt-BR" sz="1200">
                          <a:effectLst/>
                        </a:rPr>
                        <a:t>Responsabilidade</a:t>
                      </a:r>
                      <a:r>
                        <a:rPr lang="pt-BR" sz="1200" spc="-70">
                          <a:effectLst/>
                        </a:rPr>
                        <a:t> </a:t>
                      </a:r>
                      <a:r>
                        <a:rPr lang="pt-BR" sz="1200">
                          <a:effectLst/>
                        </a:rPr>
                        <a:t>Civil</a:t>
                      </a:r>
                      <a:r>
                        <a:rPr lang="pt-BR" sz="1200" spc="-285">
                          <a:effectLst/>
                        </a:rPr>
                        <a:t> </a:t>
                      </a:r>
                      <a:r>
                        <a:rPr lang="pt-BR" sz="1200">
                          <a:effectLst/>
                        </a:rPr>
                        <a:t>Riscos</a:t>
                      </a:r>
                      <a:r>
                        <a:rPr lang="pt-BR" sz="1200" spc="-10">
                          <a:effectLst/>
                        </a:rPr>
                        <a:t> </a:t>
                      </a:r>
                      <a:r>
                        <a:rPr lang="pt-BR" sz="1200">
                          <a:effectLst/>
                        </a:rPr>
                        <a:t>Ambientais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161925116"/>
                  </a:ext>
                </a:extLst>
              </a:tr>
              <a:tr h="478541">
                <a:tc>
                  <a:txBody>
                    <a:bodyPr/>
                    <a:lstStyle/>
                    <a:p>
                      <a:pPr marL="7620" algn="ctr">
                        <a:spcBef>
                          <a:spcPts val="830"/>
                        </a:spcBef>
                        <a:spcAft>
                          <a:spcPts val="0"/>
                        </a:spcAft>
                      </a:pPr>
                      <a:r>
                        <a:rPr lang="pt-BR" sz="1200">
                          <a:effectLst/>
                        </a:rPr>
                        <a:t>03</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1200">
                          <a:effectLst/>
                        </a:rPr>
                        <a:t>Responsabilidades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1200">
                          <a:effectLst/>
                        </a:rPr>
                        <a:t>51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02945" marR="141605" indent="-539750">
                        <a:spcBef>
                          <a:spcPts val="140"/>
                        </a:spcBef>
                        <a:spcAft>
                          <a:spcPts val="0"/>
                        </a:spcAft>
                      </a:pPr>
                      <a:r>
                        <a:rPr lang="pt-BR" sz="1200">
                          <a:effectLst/>
                        </a:rPr>
                        <a:t>Responsabilidade Civil</a:t>
                      </a:r>
                      <a:r>
                        <a:rPr lang="pt-BR" sz="1200" spc="-290">
                          <a:effectLst/>
                        </a:rPr>
                        <a:t> </a:t>
                      </a:r>
                      <a:r>
                        <a:rPr lang="pt-BR" sz="1200">
                          <a:effectLst/>
                        </a:rPr>
                        <a:t>Geral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207471577"/>
                  </a:ext>
                </a:extLst>
              </a:tr>
              <a:tr h="479329">
                <a:tc>
                  <a:txBody>
                    <a:bodyPr/>
                    <a:lstStyle/>
                    <a:p>
                      <a:pPr marL="7620" algn="ctr">
                        <a:spcBef>
                          <a:spcPts val="830"/>
                        </a:spcBef>
                        <a:spcAft>
                          <a:spcPts val="0"/>
                        </a:spcAft>
                      </a:pPr>
                      <a:r>
                        <a:rPr lang="pt-BR" sz="1200">
                          <a:effectLst/>
                        </a:rPr>
                        <a:t>03</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1200">
                          <a:effectLst/>
                        </a:rPr>
                        <a:t>Responsabilidades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1200">
                          <a:effectLst/>
                        </a:rPr>
                        <a:t>78</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09270" marR="149860" indent="-345440">
                        <a:spcBef>
                          <a:spcPts val="140"/>
                        </a:spcBef>
                        <a:spcAft>
                          <a:spcPts val="0"/>
                        </a:spcAft>
                      </a:pPr>
                      <a:r>
                        <a:rPr lang="pt-BR" sz="1200">
                          <a:effectLst/>
                        </a:rPr>
                        <a:t>Responsabilidade</a:t>
                      </a:r>
                      <a:r>
                        <a:rPr lang="pt-BR" sz="1200" spc="-70">
                          <a:effectLst/>
                        </a:rPr>
                        <a:t> </a:t>
                      </a:r>
                      <a:r>
                        <a:rPr lang="pt-BR" sz="1200">
                          <a:effectLst/>
                        </a:rPr>
                        <a:t>Civil</a:t>
                      </a:r>
                      <a:r>
                        <a:rPr lang="pt-BR" sz="1200" spc="-285">
                          <a:effectLst/>
                        </a:rPr>
                        <a:t> </a:t>
                      </a:r>
                      <a:r>
                        <a:rPr lang="pt-BR" sz="1200">
                          <a:effectLst/>
                        </a:rPr>
                        <a:t>Profissional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989500968"/>
                  </a:ext>
                </a:extLst>
              </a:tr>
              <a:tr h="908202">
                <a:tc>
                  <a:txBody>
                    <a:bodyPr/>
                    <a:lstStyle/>
                    <a:p>
                      <a:pPr>
                        <a:spcBef>
                          <a:spcPts val="20"/>
                        </a:spcBef>
                      </a:pPr>
                      <a:r>
                        <a:rPr lang="pt-BR" sz="1300">
                          <a:effectLst/>
                        </a:rPr>
                        <a:t> </a:t>
                      </a:r>
                      <a:endParaRPr lang="pt-BR" sz="1100">
                        <a:effectLst/>
                      </a:endParaRPr>
                    </a:p>
                    <a:p>
                      <a:pPr marL="7620" algn="ctr">
                        <a:spcBef>
                          <a:spcPts val="5"/>
                        </a:spcBef>
                        <a:spcAft>
                          <a:spcPts val="0"/>
                        </a:spcAft>
                      </a:pPr>
                      <a:r>
                        <a:rPr lang="pt-BR" sz="1200">
                          <a:effectLst/>
                        </a:rPr>
                        <a:t>03</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11430" marR="3175" algn="ctr">
                        <a:spcBef>
                          <a:spcPts val="5"/>
                        </a:spcBef>
                        <a:spcAft>
                          <a:spcPts val="0"/>
                        </a:spcAft>
                      </a:pPr>
                      <a:r>
                        <a:rPr lang="pt-BR" sz="1200">
                          <a:effectLst/>
                        </a:rPr>
                        <a:t>Responsabilidades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339090" marR="330200" algn="ctr">
                        <a:spcBef>
                          <a:spcPts val="5"/>
                        </a:spcBef>
                        <a:spcAft>
                          <a:spcPts val="0"/>
                        </a:spcAft>
                      </a:pPr>
                      <a:r>
                        <a:rPr lang="pt-BR" sz="1200">
                          <a:effectLst/>
                        </a:rPr>
                        <a:t>27</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27355" marR="419100" algn="ctr">
                        <a:spcBef>
                          <a:spcPts val="140"/>
                        </a:spcBef>
                        <a:spcAft>
                          <a:spcPts val="0"/>
                        </a:spcAft>
                      </a:pPr>
                      <a:r>
                        <a:rPr lang="pt-BR" sz="1200" spc="-5" dirty="0">
                          <a:effectLst/>
                        </a:rPr>
                        <a:t>Compreensivo</a:t>
                      </a:r>
                      <a:r>
                        <a:rPr lang="pt-BR" sz="1200" spc="-285" dirty="0">
                          <a:effectLst/>
                        </a:rPr>
                        <a:t> </a:t>
                      </a:r>
                      <a:r>
                        <a:rPr lang="pt-BR" sz="1200" dirty="0">
                          <a:effectLst/>
                        </a:rPr>
                        <a:t>Riscos</a:t>
                      </a:r>
                      <a:r>
                        <a:rPr lang="pt-BR" sz="1200" spc="5" dirty="0">
                          <a:effectLst/>
                        </a:rPr>
                        <a:t> </a:t>
                      </a:r>
                      <a:r>
                        <a:rPr lang="pt-BR" sz="1200" dirty="0">
                          <a:effectLst/>
                        </a:rPr>
                        <a:t>Cibernéticos</a:t>
                      </a:r>
                      <a:endParaRPr lang="pt-B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120900966"/>
                  </a:ext>
                </a:extLst>
              </a:tr>
            </a:tbl>
          </a:graphicData>
        </a:graphic>
      </p:graphicFrame>
    </p:spTree>
    <p:extLst>
      <p:ext uri="{BB962C8B-B14F-4D97-AF65-F5344CB8AC3E}">
        <p14:creationId xmlns:p14="http://schemas.microsoft.com/office/powerpoint/2010/main" val="527687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57BF689F-941C-4F45-88D8-DA81E1BCCDA5}"/>
              </a:ext>
            </a:extLst>
          </p:cNvPr>
          <p:cNvGraphicFramePr>
            <a:graphicFrameLocks noGrp="1"/>
          </p:cNvGraphicFramePr>
          <p:nvPr>
            <p:extLst>
              <p:ext uri="{D42A27DB-BD31-4B8C-83A1-F6EECF244321}">
                <p14:modId xmlns:p14="http://schemas.microsoft.com/office/powerpoint/2010/main" val="903448710"/>
              </p:ext>
            </p:extLst>
          </p:nvPr>
        </p:nvGraphicFramePr>
        <p:xfrm>
          <a:off x="885375" y="166256"/>
          <a:ext cx="5942937" cy="6731793"/>
        </p:xfrm>
        <a:graphic>
          <a:graphicData uri="http://schemas.openxmlformats.org/drawingml/2006/table">
            <a:tbl>
              <a:tblPr firstRow="1" firstCol="1" lastRow="1" lastCol="1" bandRow="1" bandCol="1">
                <a:tableStyleId>{5C22544A-7EE6-4342-B048-85BDC9FD1C3A}</a:tableStyleId>
              </a:tblPr>
              <a:tblGrid>
                <a:gridCol w="601294">
                  <a:extLst>
                    <a:ext uri="{9D8B030D-6E8A-4147-A177-3AD203B41FA5}">
                      <a16:colId xmlns:a16="http://schemas.microsoft.com/office/drawing/2014/main" val="1965239015"/>
                    </a:ext>
                  </a:extLst>
                </a:gridCol>
                <a:gridCol w="1672854">
                  <a:extLst>
                    <a:ext uri="{9D8B030D-6E8A-4147-A177-3AD203B41FA5}">
                      <a16:colId xmlns:a16="http://schemas.microsoft.com/office/drawing/2014/main" val="4085774435"/>
                    </a:ext>
                  </a:extLst>
                </a:gridCol>
                <a:gridCol w="1206176">
                  <a:extLst>
                    <a:ext uri="{9D8B030D-6E8A-4147-A177-3AD203B41FA5}">
                      <a16:colId xmlns:a16="http://schemas.microsoft.com/office/drawing/2014/main" val="2965560640"/>
                    </a:ext>
                  </a:extLst>
                </a:gridCol>
                <a:gridCol w="2462613">
                  <a:extLst>
                    <a:ext uri="{9D8B030D-6E8A-4147-A177-3AD203B41FA5}">
                      <a16:colId xmlns:a16="http://schemas.microsoft.com/office/drawing/2014/main" val="4226659751"/>
                    </a:ext>
                  </a:extLst>
                </a:gridCol>
              </a:tblGrid>
              <a:tr h="541198">
                <a:tc>
                  <a:txBody>
                    <a:bodyPr/>
                    <a:lstStyle/>
                    <a:p>
                      <a:pPr marL="8255" algn="ctr">
                        <a:spcBef>
                          <a:spcPts val="830"/>
                        </a:spcBef>
                        <a:spcAft>
                          <a:spcPts val="0"/>
                        </a:spcAft>
                      </a:pPr>
                      <a:r>
                        <a:rPr lang="pt-BR" sz="900">
                          <a:effectLst/>
                        </a:rPr>
                        <a:t>Grupo</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1200">
                          <a:effectLst/>
                        </a:rPr>
                        <a:t>Nome do</a:t>
                      </a:r>
                      <a:r>
                        <a:rPr lang="pt-BR" sz="1200" spc="-5">
                          <a:effectLst/>
                        </a:rPr>
                        <a:t> </a:t>
                      </a:r>
                      <a:r>
                        <a:rPr lang="pt-BR" sz="1200">
                          <a:effectLst/>
                        </a:rPr>
                        <a:t>Grupo</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13335" indent="-116840">
                        <a:spcBef>
                          <a:spcPts val="140"/>
                        </a:spcBef>
                        <a:spcAft>
                          <a:spcPts val="0"/>
                        </a:spcAft>
                      </a:pPr>
                      <a:r>
                        <a:rPr lang="pt-BR" sz="1200">
                          <a:effectLst/>
                        </a:rPr>
                        <a:t>Identificador</a:t>
                      </a:r>
                      <a:r>
                        <a:rPr lang="pt-BR" sz="1200" spc="-290">
                          <a:effectLst/>
                        </a:rPr>
                        <a:t> </a:t>
                      </a:r>
                      <a:r>
                        <a:rPr lang="pt-BR" sz="1200">
                          <a:effectLst/>
                        </a:rPr>
                        <a:t>do</a:t>
                      </a:r>
                      <a:r>
                        <a:rPr lang="pt-BR" sz="1200" spc="-5">
                          <a:effectLst/>
                        </a:rPr>
                        <a:t> </a:t>
                      </a:r>
                      <a:r>
                        <a:rPr lang="pt-BR" sz="1200">
                          <a:effectLst/>
                        </a:rPr>
                        <a:t>Ramo</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830"/>
                        </a:spcBef>
                        <a:spcAft>
                          <a:spcPts val="0"/>
                        </a:spcAft>
                      </a:pPr>
                      <a:r>
                        <a:rPr lang="pt-BR" sz="1200">
                          <a:effectLst/>
                        </a:rPr>
                        <a:t>Nome</a:t>
                      </a:r>
                      <a:r>
                        <a:rPr lang="pt-BR" sz="1200" spc="-5">
                          <a:effectLst/>
                        </a:rPr>
                        <a:t> </a:t>
                      </a:r>
                      <a:r>
                        <a:rPr lang="pt-BR" sz="1200">
                          <a:effectLst/>
                        </a:rPr>
                        <a:t>do</a:t>
                      </a:r>
                      <a:r>
                        <a:rPr lang="pt-BR" sz="1200" spc="-5">
                          <a:effectLst/>
                        </a:rPr>
                        <a:t> </a:t>
                      </a:r>
                      <a:r>
                        <a:rPr lang="pt-BR" sz="1200">
                          <a:effectLst/>
                        </a:rPr>
                        <a:t>Ramo</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751943983"/>
                  </a:ext>
                </a:extLst>
              </a:tr>
              <a:tr h="721598">
                <a:tc>
                  <a:txBody>
                    <a:bodyPr/>
                    <a:lstStyle/>
                    <a:p>
                      <a:pPr marL="7620" algn="ctr">
                        <a:spcBef>
                          <a:spcPts val="830"/>
                        </a:spcBef>
                        <a:spcAft>
                          <a:spcPts val="0"/>
                        </a:spcAft>
                      </a:pPr>
                      <a:r>
                        <a:rPr lang="pt-BR" sz="900">
                          <a:effectLst/>
                        </a:rPr>
                        <a:t>05</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1200">
                          <a:effectLst/>
                        </a:rPr>
                        <a:t>Automóvel</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1200">
                          <a:effectLst/>
                        </a:rPr>
                        <a:t>20</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00355" marR="177165" indent="-100330">
                        <a:spcBef>
                          <a:spcPts val="140"/>
                        </a:spcBef>
                        <a:spcAft>
                          <a:spcPts val="0"/>
                        </a:spcAft>
                      </a:pPr>
                      <a:r>
                        <a:rPr lang="pt-BR" sz="1200">
                          <a:effectLst/>
                        </a:rPr>
                        <a:t>Acidentes Pessoais de</a:t>
                      </a:r>
                      <a:r>
                        <a:rPr lang="pt-BR" sz="1200" spc="-290">
                          <a:effectLst/>
                        </a:rPr>
                        <a:t> </a:t>
                      </a:r>
                      <a:r>
                        <a:rPr lang="pt-BR" sz="1200">
                          <a:effectLst/>
                        </a:rPr>
                        <a:t>Passageiros</a:t>
                      </a:r>
                      <a:r>
                        <a:rPr lang="pt-BR" sz="1200" spc="-10">
                          <a:effectLst/>
                        </a:rPr>
                        <a:t> </a:t>
                      </a:r>
                      <a:r>
                        <a:rPr lang="pt-BR" sz="1200">
                          <a:effectLst/>
                        </a:rPr>
                        <a:t>–</a:t>
                      </a:r>
                      <a:r>
                        <a:rPr lang="pt-BR" sz="1200" spc="-5">
                          <a:effectLst/>
                        </a:rPr>
                        <a:t> </a:t>
                      </a:r>
                      <a:r>
                        <a:rPr lang="pt-BR" sz="1200">
                          <a:effectLst/>
                        </a:rPr>
                        <a:t>APP</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199990419"/>
                  </a:ext>
                </a:extLst>
              </a:tr>
              <a:tr h="360799">
                <a:tc>
                  <a:txBody>
                    <a:bodyPr/>
                    <a:lstStyle/>
                    <a:p>
                      <a:pPr marL="7620" algn="ctr">
                        <a:spcBef>
                          <a:spcPts val="140"/>
                        </a:spcBef>
                        <a:spcAft>
                          <a:spcPts val="0"/>
                        </a:spcAft>
                      </a:pPr>
                      <a:r>
                        <a:rPr lang="pt-BR" sz="900">
                          <a:effectLst/>
                        </a:rPr>
                        <a:t>05</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140"/>
                        </a:spcBef>
                        <a:spcAft>
                          <a:spcPts val="0"/>
                        </a:spcAft>
                      </a:pPr>
                      <a:r>
                        <a:rPr lang="pt-BR" sz="1200">
                          <a:effectLst/>
                        </a:rPr>
                        <a:t>Automóvel</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1200">
                          <a:effectLst/>
                        </a:rPr>
                        <a:t>24</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6985" algn="ctr">
                        <a:spcBef>
                          <a:spcPts val="140"/>
                        </a:spcBef>
                        <a:spcAft>
                          <a:spcPts val="0"/>
                        </a:spcAft>
                      </a:pPr>
                      <a:r>
                        <a:rPr lang="pt-BR" sz="1200">
                          <a:effectLst/>
                        </a:rPr>
                        <a:t>Garantia</a:t>
                      </a:r>
                      <a:r>
                        <a:rPr lang="pt-BR" sz="1200" spc="-10">
                          <a:effectLst/>
                        </a:rPr>
                        <a:t> </a:t>
                      </a:r>
                      <a:r>
                        <a:rPr lang="pt-BR" sz="1200">
                          <a:effectLst/>
                        </a:rPr>
                        <a:t>Estendida –</a:t>
                      </a:r>
                      <a:r>
                        <a:rPr lang="pt-BR" sz="1200" spc="-10">
                          <a:effectLst/>
                        </a:rPr>
                        <a:t> </a:t>
                      </a:r>
                      <a:r>
                        <a:rPr lang="pt-BR" sz="1200">
                          <a:effectLst/>
                        </a:rPr>
                        <a:t>Auto</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082252394"/>
                  </a:ext>
                </a:extLst>
              </a:tr>
              <a:tr h="360799">
                <a:tc>
                  <a:txBody>
                    <a:bodyPr/>
                    <a:lstStyle/>
                    <a:p>
                      <a:pPr marL="7620" algn="ctr">
                        <a:spcBef>
                          <a:spcPts val="140"/>
                        </a:spcBef>
                        <a:spcAft>
                          <a:spcPts val="0"/>
                        </a:spcAft>
                      </a:pPr>
                      <a:r>
                        <a:rPr lang="pt-BR" sz="900">
                          <a:effectLst/>
                        </a:rPr>
                        <a:t>05</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140"/>
                        </a:spcBef>
                        <a:spcAft>
                          <a:spcPts val="0"/>
                        </a:spcAft>
                      </a:pPr>
                      <a:r>
                        <a:rPr lang="pt-BR" sz="1200">
                          <a:effectLst/>
                        </a:rPr>
                        <a:t>Automóvel</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1200">
                          <a:effectLst/>
                        </a:rPr>
                        <a:t>25</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5715" algn="ctr">
                        <a:spcBef>
                          <a:spcPts val="140"/>
                        </a:spcBef>
                        <a:spcAft>
                          <a:spcPts val="0"/>
                        </a:spcAft>
                      </a:pPr>
                      <a:r>
                        <a:rPr lang="pt-BR" sz="1200">
                          <a:effectLst/>
                        </a:rPr>
                        <a:t>Carta</a:t>
                      </a:r>
                      <a:r>
                        <a:rPr lang="pt-BR" sz="1200" spc="-5">
                          <a:effectLst/>
                        </a:rPr>
                        <a:t> </a:t>
                      </a:r>
                      <a:r>
                        <a:rPr lang="pt-BR" sz="1200">
                          <a:effectLst/>
                        </a:rPr>
                        <a:t>Verde</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592615529"/>
                  </a:ext>
                </a:extLst>
              </a:tr>
              <a:tr h="360799">
                <a:tc>
                  <a:txBody>
                    <a:bodyPr/>
                    <a:lstStyle/>
                    <a:p>
                      <a:pPr marL="7620" algn="ctr">
                        <a:spcBef>
                          <a:spcPts val="140"/>
                        </a:spcBef>
                        <a:spcAft>
                          <a:spcPts val="0"/>
                        </a:spcAft>
                      </a:pPr>
                      <a:r>
                        <a:rPr lang="pt-BR" sz="900">
                          <a:effectLst/>
                        </a:rPr>
                        <a:t>05</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140"/>
                        </a:spcBef>
                        <a:spcAft>
                          <a:spcPts val="0"/>
                        </a:spcAft>
                      </a:pPr>
                      <a:r>
                        <a:rPr lang="pt-BR" sz="1200">
                          <a:effectLst/>
                        </a:rPr>
                        <a:t>Automóvel</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1200">
                          <a:effectLst/>
                        </a:rPr>
                        <a:t>26</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6350" algn="ctr">
                        <a:spcBef>
                          <a:spcPts val="140"/>
                        </a:spcBef>
                        <a:spcAft>
                          <a:spcPts val="0"/>
                        </a:spcAft>
                      </a:pPr>
                      <a:r>
                        <a:rPr lang="pt-BR" sz="1200">
                          <a:effectLst/>
                        </a:rPr>
                        <a:t>Seguro</a:t>
                      </a:r>
                      <a:r>
                        <a:rPr lang="pt-BR" sz="1200" spc="-10">
                          <a:effectLst/>
                        </a:rPr>
                        <a:t> </a:t>
                      </a:r>
                      <a:r>
                        <a:rPr lang="pt-BR" sz="1200">
                          <a:effectLst/>
                        </a:rPr>
                        <a:t>Auto</a:t>
                      </a:r>
                      <a:r>
                        <a:rPr lang="pt-BR" sz="1200" spc="-5">
                          <a:effectLst/>
                        </a:rPr>
                        <a:t> </a:t>
                      </a:r>
                      <a:r>
                        <a:rPr lang="pt-BR" sz="1200">
                          <a:effectLst/>
                        </a:rPr>
                        <a:t>Popular</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135078389"/>
                  </a:ext>
                </a:extLst>
              </a:tr>
              <a:tr h="360799">
                <a:tc>
                  <a:txBody>
                    <a:bodyPr/>
                    <a:lstStyle/>
                    <a:p>
                      <a:pPr marL="7620" algn="ctr">
                        <a:spcBef>
                          <a:spcPts val="140"/>
                        </a:spcBef>
                        <a:spcAft>
                          <a:spcPts val="0"/>
                        </a:spcAft>
                      </a:pPr>
                      <a:r>
                        <a:rPr lang="pt-BR" sz="900">
                          <a:effectLst/>
                        </a:rPr>
                        <a:t>05</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140"/>
                        </a:spcBef>
                        <a:spcAft>
                          <a:spcPts val="0"/>
                        </a:spcAft>
                      </a:pPr>
                      <a:r>
                        <a:rPr lang="pt-BR" sz="1200">
                          <a:effectLst/>
                        </a:rPr>
                        <a:t>Automóvel</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1200">
                          <a:effectLst/>
                        </a:rPr>
                        <a:t>31</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6350" algn="ctr">
                        <a:spcBef>
                          <a:spcPts val="140"/>
                        </a:spcBef>
                        <a:spcAft>
                          <a:spcPts val="0"/>
                        </a:spcAft>
                      </a:pPr>
                      <a:r>
                        <a:rPr lang="pt-BR" sz="1200">
                          <a:effectLst/>
                        </a:rPr>
                        <a:t>Automóvel</a:t>
                      </a:r>
                      <a:r>
                        <a:rPr lang="pt-BR" sz="1200" spc="-5">
                          <a:effectLst/>
                        </a:rPr>
                        <a:t> </a:t>
                      </a:r>
                      <a:r>
                        <a:rPr lang="pt-BR" sz="1200">
                          <a:effectLst/>
                        </a:rPr>
                        <a:t>–</a:t>
                      </a:r>
                      <a:r>
                        <a:rPr lang="pt-BR" sz="1200" spc="-10">
                          <a:effectLst/>
                        </a:rPr>
                        <a:t> </a:t>
                      </a:r>
                      <a:r>
                        <a:rPr lang="pt-BR" sz="1200">
                          <a:effectLst/>
                        </a:rPr>
                        <a:t>Casco</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776450805"/>
                  </a:ext>
                </a:extLst>
              </a:tr>
              <a:tr h="2394888">
                <a:tc>
                  <a:txBody>
                    <a:bodyPr/>
                    <a:lstStyle/>
                    <a:p>
                      <a:r>
                        <a:rPr lang="pt-BR" sz="1000">
                          <a:effectLst/>
                        </a:rPr>
                        <a:t> </a:t>
                      </a:r>
                      <a:endParaRPr lang="pt-BR" sz="800">
                        <a:effectLst/>
                      </a:endParaRPr>
                    </a:p>
                    <a:p>
                      <a:r>
                        <a:rPr lang="pt-BR" sz="1000">
                          <a:effectLst/>
                        </a:rPr>
                        <a:t> </a:t>
                      </a:r>
                      <a:endParaRPr lang="pt-BR" sz="800">
                        <a:effectLst/>
                      </a:endParaRPr>
                    </a:p>
                    <a:p>
                      <a:r>
                        <a:rPr lang="pt-BR" sz="1000">
                          <a:effectLst/>
                        </a:rPr>
                        <a:t> </a:t>
                      </a:r>
                      <a:endParaRPr lang="pt-BR" sz="800">
                        <a:effectLst/>
                      </a:endParaRPr>
                    </a:p>
                    <a:p>
                      <a:r>
                        <a:rPr lang="pt-BR" sz="1000">
                          <a:effectLst/>
                        </a:rPr>
                        <a:t> </a:t>
                      </a:r>
                      <a:endParaRPr lang="pt-BR" sz="800">
                        <a:effectLst/>
                      </a:endParaRPr>
                    </a:p>
                    <a:p>
                      <a:r>
                        <a:rPr lang="pt-BR" sz="1000">
                          <a:effectLst/>
                        </a:rPr>
                        <a:t> </a:t>
                      </a:r>
                      <a:endParaRPr lang="pt-BR" sz="800">
                        <a:effectLst/>
                      </a:endParaRPr>
                    </a:p>
                    <a:p>
                      <a:pPr>
                        <a:spcBef>
                          <a:spcPts val="25"/>
                        </a:spcBef>
                      </a:pPr>
                      <a:r>
                        <a:rPr lang="pt-BR" sz="1000">
                          <a:effectLst/>
                        </a:rPr>
                        <a:t> </a:t>
                      </a:r>
                      <a:endParaRPr lang="pt-BR" sz="800">
                        <a:effectLst/>
                      </a:endParaRPr>
                    </a:p>
                    <a:p>
                      <a:pPr marL="7620" algn="ctr"/>
                      <a:r>
                        <a:rPr lang="pt-BR" sz="900">
                          <a:effectLst/>
                        </a:rPr>
                        <a:t>05</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200">
                          <a:effectLst/>
                        </a:rPr>
                        <a:t> </a:t>
                      </a:r>
                    </a:p>
                    <a:p>
                      <a:r>
                        <a:rPr lang="pt-BR" sz="1200">
                          <a:effectLst/>
                        </a:rPr>
                        <a:t> </a:t>
                      </a:r>
                    </a:p>
                    <a:p>
                      <a:r>
                        <a:rPr lang="pt-BR" sz="1200">
                          <a:effectLst/>
                        </a:rPr>
                        <a:t> </a:t>
                      </a:r>
                    </a:p>
                    <a:p>
                      <a:r>
                        <a:rPr lang="pt-BR" sz="1200">
                          <a:effectLst/>
                        </a:rPr>
                        <a:t> </a:t>
                      </a:r>
                    </a:p>
                    <a:p>
                      <a:r>
                        <a:rPr lang="pt-BR" sz="1200">
                          <a:effectLst/>
                        </a:rPr>
                        <a:t> </a:t>
                      </a:r>
                    </a:p>
                    <a:p>
                      <a:pPr>
                        <a:spcBef>
                          <a:spcPts val="25"/>
                        </a:spcBef>
                      </a:pPr>
                      <a:r>
                        <a:rPr lang="pt-BR" sz="1200">
                          <a:effectLst/>
                        </a:rPr>
                        <a:t> </a:t>
                      </a:r>
                    </a:p>
                    <a:p>
                      <a:pPr marL="11430" marR="3175" algn="ctr">
                        <a:spcAft>
                          <a:spcPts val="0"/>
                        </a:spcAft>
                      </a:pPr>
                      <a:r>
                        <a:rPr lang="pt-BR" sz="1200">
                          <a:effectLst/>
                        </a:rPr>
                        <a:t>Automóvel</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200">
                          <a:effectLst/>
                        </a:rPr>
                        <a:t> </a:t>
                      </a:r>
                    </a:p>
                    <a:p>
                      <a:r>
                        <a:rPr lang="pt-BR" sz="1200">
                          <a:effectLst/>
                        </a:rPr>
                        <a:t> </a:t>
                      </a:r>
                    </a:p>
                    <a:p>
                      <a:r>
                        <a:rPr lang="pt-BR" sz="1200">
                          <a:effectLst/>
                        </a:rPr>
                        <a:t> </a:t>
                      </a:r>
                    </a:p>
                    <a:p>
                      <a:r>
                        <a:rPr lang="pt-BR" sz="1200">
                          <a:effectLst/>
                        </a:rPr>
                        <a:t> </a:t>
                      </a:r>
                    </a:p>
                    <a:p>
                      <a:r>
                        <a:rPr lang="pt-BR" sz="1200">
                          <a:effectLst/>
                        </a:rPr>
                        <a:t> </a:t>
                      </a:r>
                    </a:p>
                    <a:p>
                      <a:pPr>
                        <a:spcBef>
                          <a:spcPts val="25"/>
                        </a:spcBef>
                      </a:pPr>
                      <a:r>
                        <a:rPr lang="pt-BR" sz="1200">
                          <a:effectLst/>
                        </a:rPr>
                        <a:t> </a:t>
                      </a:r>
                    </a:p>
                    <a:p>
                      <a:pPr marL="339090" marR="330200" algn="ctr">
                        <a:spcAft>
                          <a:spcPts val="0"/>
                        </a:spcAft>
                      </a:pPr>
                      <a:r>
                        <a:rPr lang="pt-BR" sz="1200">
                          <a:effectLst/>
                        </a:rPr>
                        <a:t>42</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200">
                          <a:effectLst/>
                        </a:rPr>
                        <a:t> </a:t>
                      </a:r>
                    </a:p>
                    <a:p>
                      <a:r>
                        <a:rPr lang="pt-BR" sz="1200">
                          <a:effectLst/>
                        </a:rPr>
                        <a:t> </a:t>
                      </a:r>
                    </a:p>
                    <a:p>
                      <a:r>
                        <a:rPr lang="pt-BR" sz="1200">
                          <a:effectLst/>
                        </a:rPr>
                        <a:t> </a:t>
                      </a:r>
                    </a:p>
                    <a:p>
                      <a:r>
                        <a:rPr lang="pt-BR" sz="1200">
                          <a:effectLst/>
                        </a:rPr>
                        <a:t> </a:t>
                      </a:r>
                    </a:p>
                    <a:p>
                      <a:r>
                        <a:rPr lang="pt-BR" sz="1200">
                          <a:effectLst/>
                        </a:rPr>
                        <a:t> </a:t>
                      </a:r>
                    </a:p>
                    <a:p>
                      <a:pPr marL="309245" marR="233680" indent="-58420">
                        <a:spcBef>
                          <a:spcPts val="945"/>
                        </a:spcBef>
                        <a:spcAft>
                          <a:spcPts val="0"/>
                        </a:spcAft>
                      </a:pPr>
                      <a:r>
                        <a:rPr lang="pt-BR" sz="1200">
                          <a:effectLst/>
                        </a:rPr>
                        <a:t>Assistência</a:t>
                      </a:r>
                      <a:r>
                        <a:rPr lang="pt-BR" sz="1200" spc="-20">
                          <a:effectLst/>
                        </a:rPr>
                        <a:t> </a:t>
                      </a:r>
                      <a:r>
                        <a:rPr lang="pt-BR" sz="1200">
                          <a:effectLst/>
                        </a:rPr>
                        <a:t>e</a:t>
                      </a:r>
                      <a:r>
                        <a:rPr lang="pt-BR" sz="1200" spc="-25">
                          <a:effectLst/>
                        </a:rPr>
                        <a:t> </a:t>
                      </a:r>
                      <a:r>
                        <a:rPr lang="pt-BR" sz="1200">
                          <a:effectLst/>
                        </a:rPr>
                        <a:t>Outras</a:t>
                      </a:r>
                      <a:r>
                        <a:rPr lang="pt-BR" sz="1200" spc="-285">
                          <a:effectLst/>
                        </a:rPr>
                        <a:t> </a:t>
                      </a:r>
                      <a:r>
                        <a:rPr lang="pt-BR" sz="1200">
                          <a:effectLst/>
                        </a:rPr>
                        <a:t>Coberturas</a:t>
                      </a:r>
                      <a:r>
                        <a:rPr lang="pt-BR" sz="1200" spc="-5">
                          <a:effectLst/>
                        </a:rPr>
                        <a:t> </a:t>
                      </a:r>
                      <a:r>
                        <a:rPr lang="pt-BR" sz="1200">
                          <a:effectLst/>
                        </a:rPr>
                        <a:t>–</a:t>
                      </a:r>
                      <a:r>
                        <a:rPr lang="pt-BR" sz="1200" spc="-10">
                          <a:effectLst/>
                        </a:rPr>
                        <a:t> </a:t>
                      </a:r>
                      <a:r>
                        <a:rPr lang="pt-BR" sz="1200">
                          <a:effectLst/>
                        </a:rPr>
                        <a:t>Auto</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32251053"/>
                  </a:ext>
                </a:extLst>
              </a:tr>
              <a:tr h="922041">
                <a:tc>
                  <a:txBody>
                    <a:bodyPr/>
                    <a:lstStyle/>
                    <a:p>
                      <a:pPr>
                        <a:spcBef>
                          <a:spcPts val="20"/>
                        </a:spcBef>
                      </a:pPr>
                      <a:r>
                        <a:rPr lang="pt-BR" sz="1400">
                          <a:effectLst/>
                        </a:rPr>
                        <a:t> </a:t>
                      </a:r>
                      <a:endParaRPr lang="pt-BR" sz="800">
                        <a:effectLst/>
                      </a:endParaRPr>
                    </a:p>
                    <a:p>
                      <a:pPr marL="7620" algn="ctr">
                        <a:spcBef>
                          <a:spcPts val="5"/>
                        </a:spcBef>
                        <a:spcAft>
                          <a:spcPts val="0"/>
                        </a:spcAft>
                      </a:pPr>
                      <a:r>
                        <a:rPr lang="pt-BR" sz="900">
                          <a:effectLst/>
                        </a:rPr>
                        <a:t>05</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200">
                          <a:effectLst/>
                        </a:rPr>
                        <a:t> </a:t>
                      </a:r>
                    </a:p>
                    <a:p>
                      <a:pPr marL="11430" marR="3175" algn="ctr">
                        <a:spcBef>
                          <a:spcPts val="5"/>
                        </a:spcBef>
                        <a:spcAft>
                          <a:spcPts val="0"/>
                        </a:spcAft>
                      </a:pPr>
                      <a:r>
                        <a:rPr lang="pt-BR" sz="1200">
                          <a:effectLst/>
                        </a:rPr>
                        <a:t>Automóvel</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200">
                          <a:effectLst/>
                        </a:rPr>
                        <a:t> </a:t>
                      </a:r>
                    </a:p>
                    <a:p>
                      <a:pPr marL="339090" marR="330200" algn="ctr">
                        <a:spcBef>
                          <a:spcPts val="5"/>
                        </a:spcBef>
                        <a:spcAft>
                          <a:spcPts val="0"/>
                        </a:spcAft>
                      </a:pPr>
                      <a:r>
                        <a:rPr lang="pt-BR" sz="1200">
                          <a:effectLst/>
                        </a:rPr>
                        <a:t>53</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200">
                          <a:effectLst/>
                        </a:rPr>
                        <a:t> </a:t>
                      </a:r>
                    </a:p>
                    <a:p>
                      <a:pPr marL="318770" marR="149860" indent="-154940">
                        <a:spcBef>
                          <a:spcPts val="5"/>
                        </a:spcBef>
                        <a:spcAft>
                          <a:spcPts val="0"/>
                        </a:spcAft>
                      </a:pPr>
                      <a:r>
                        <a:rPr lang="pt-BR" sz="1200">
                          <a:effectLst/>
                        </a:rPr>
                        <a:t>Responsabilidade</a:t>
                      </a:r>
                      <a:r>
                        <a:rPr lang="pt-BR" sz="1200" spc="-70">
                          <a:effectLst/>
                        </a:rPr>
                        <a:t> </a:t>
                      </a:r>
                      <a:r>
                        <a:rPr lang="pt-BR" sz="1200">
                          <a:effectLst/>
                        </a:rPr>
                        <a:t>Civil</a:t>
                      </a:r>
                      <a:r>
                        <a:rPr lang="pt-BR" sz="1200" spc="-285">
                          <a:effectLst/>
                        </a:rPr>
                        <a:t> </a:t>
                      </a:r>
                      <a:r>
                        <a:rPr lang="pt-BR" sz="1200">
                          <a:effectLst/>
                        </a:rPr>
                        <a:t>Facultativa</a:t>
                      </a:r>
                      <a:r>
                        <a:rPr lang="pt-BR" sz="1200" spc="5">
                          <a:effectLst/>
                        </a:rPr>
                        <a:t> </a:t>
                      </a:r>
                      <a:r>
                        <a:rPr lang="pt-BR" sz="1200">
                          <a:effectLst/>
                        </a:rPr>
                        <a:t>-</a:t>
                      </a:r>
                      <a:r>
                        <a:rPr lang="pt-BR" sz="1200" spc="-5">
                          <a:effectLst/>
                        </a:rPr>
                        <a:t> </a:t>
                      </a:r>
                      <a:r>
                        <a:rPr lang="pt-BR" sz="1200">
                          <a:effectLst/>
                        </a:rPr>
                        <a:t>Auto</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350966693"/>
                  </a:ext>
                </a:extLst>
              </a:tr>
              <a:tr h="708872">
                <a:tc>
                  <a:txBody>
                    <a:bodyPr/>
                    <a:lstStyle/>
                    <a:p>
                      <a:pPr>
                        <a:spcBef>
                          <a:spcPts val="20"/>
                        </a:spcBef>
                      </a:pPr>
                      <a:r>
                        <a:rPr lang="pt-BR" sz="1400">
                          <a:effectLst/>
                        </a:rPr>
                        <a:t> </a:t>
                      </a:r>
                      <a:endParaRPr lang="pt-BR" sz="800">
                        <a:effectLst/>
                      </a:endParaRPr>
                    </a:p>
                    <a:p>
                      <a:pPr marL="7620" algn="ctr">
                        <a:spcBef>
                          <a:spcPts val="5"/>
                        </a:spcBef>
                        <a:spcAft>
                          <a:spcPts val="0"/>
                        </a:spcAft>
                      </a:pPr>
                      <a:r>
                        <a:rPr lang="pt-BR" sz="900">
                          <a:effectLst/>
                        </a:rPr>
                        <a:t>05</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200">
                          <a:effectLst/>
                        </a:rPr>
                        <a:t> </a:t>
                      </a:r>
                    </a:p>
                    <a:p>
                      <a:pPr marL="11430" marR="3175" algn="ctr">
                        <a:spcBef>
                          <a:spcPts val="5"/>
                        </a:spcBef>
                        <a:spcAft>
                          <a:spcPts val="0"/>
                        </a:spcAft>
                      </a:pPr>
                      <a:r>
                        <a:rPr lang="pt-BR" sz="1200">
                          <a:effectLst/>
                        </a:rPr>
                        <a:t>Automóvel</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200">
                          <a:effectLst/>
                        </a:rPr>
                        <a:t> </a:t>
                      </a:r>
                    </a:p>
                    <a:p>
                      <a:pPr marL="339090" marR="330200" algn="ctr">
                        <a:spcBef>
                          <a:spcPts val="5"/>
                        </a:spcBef>
                        <a:spcAft>
                          <a:spcPts val="0"/>
                        </a:spcAft>
                      </a:pPr>
                      <a:r>
                        <a:rPr lang="pt-BR" sz="1200">
                          <a:effectLst/>
                        </a:rPr>
                        <a:t>88</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200" dirty="0">
                          <a:effectLst/>
                        </a:rPr>
                        <a:t> </a:t>
                      </a:r>
                    </a:p>
                    <a:p>
                      <a:pPr marL="15875" marR="7620" algn="ctr">
                        <a:spcBef>
                          <a:spcPts val="5"/>
                        </a:spcBef>
                        <a:spcAft>
                          <a:spcPts val="0"/>
                        </a:spcAft>
                      </a:pPr>
                      <a:r>
                        <a:rPr lang="pt-BR" sz="1200" dirty="0">
                          <a:effectLst/>
                        </a:rPr>
                        <a:t>DPVAT</a:t>
                      </a:r>
                      <a:endParaRPr lang="pt-B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689100695"/>
                  </a:ext>
                </a:extLst>
              </a:tr>
            </a:tbl>
          </a:graphicData>
        </a:graphic>
      </p:graphicFrame>
    </p:spTree>
    <p:extLst>
      <p:ext uri="{BB962C8B-B14F-4D97-AF65-F5344CB8AC3E}">
        <p14:creationId xmlns:p14="http://schemas.microsoft.com/office/powerpoint/2010/main" val="2496004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3" name="Color Fill">
            <a:extLst>
              <a:ext uri="{FF2B5EF4-FFF2-40B4-BE49-F238E27FC236}">
                <a16:creationId xmlns:a16="http://schemas.microsoft.com/office/drawing/2014/main" id="{3FFB0B4B-B126-43E0-A25C-BA5634332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15" name="Graphic 9">
            <a:extLst>
              <a:ext uri="{FF2B5EF4-FFF2-40B4-BE49-F238E27FC236}">
                <a16:creationId xmlns:a16="http://schemas.microsoft.com/office/drawing/2014/main" id="{D9C0F9DF-6CF4-451E-A975-A223B0DD4C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6719" y="0"/>
            <a:ext cx="6905281" cy="6858000"/>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4">
              <a:alpha val="25000"/>
            </a:schemeClr>
          </a:solidFill>
          <a:ln w="9525" cap="flat">
            <a:noFill/>
            <a:prstDash val="solid"/>
            <a:miter/>
          </a:ln>
        </p:spPr>
        <p:txBody>
          <a:bodyPr wrap="square" rtlCol="0" anchor="ctr">
            <a:noAutofit/>
          </a:bodyPr>
          <a:lstStyle/>
          <a:p>
            <a:endParaRPr lang="en-US"/>
          </a:p>
        </p:txBody>
      </p:sp>
      <p:sp>
        <p:nvSpPr>
          <p:cNvPr id="17"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ítulo 1">
            <a:extLst>
              <a:ext uri="{FF2B5EF4-FFF2-40B4-BE49-F238E27FC236}">
                <a16:creationId xmlns:a16="http://schemas.microsoft.com/office/drawing/2014/main" id="{44409C7B-BBD6-FB45-8BCE-3250C2756B23}"/>
              </a:ext>
            </a:extLst>
          </p:cNvPr>
          <p:cNvSpPr>
            <a:spLocks noGrp="1"/>
          </p:cNvSpPr>
          <p:nvPr>
            <p:ph type="title"/>
          </p:nvPr>
        </p:nvSpPr>
        <p:spPr>
          <a:xfrm>
            <a:off x="457200" y="758952"/>
            <a:ext cx="4503557" cy="1325563"/>
          </a:xfrm>
        </p:spPr>
        <p:txBody>
          <a:bodyPr anchor="b">
            <a:normAutofit/>
          </a:bodyPr>
          <a:lstStyle/>
          <a:p>
            <a:r>
              <a:rPr lang="pt-BR" sz="2800"/>
              <a:t>Imagine uma apólice que </a:t>
            </a:r>
            <a:r>
              <a:rPr lang="pt-BR" sz="2800" err="1"/>
              <a:t>cubrisse</a:t>
            </a:r>
            <a:r>
              <a:rPr lang="pt-BR" sz="2800"/>
              <a:t> o risco do custo com advogados com divórcio</a:t>
            </a:r>
          </a:p>
        </p:txBody>
      </p:sp>
      <p:sp>
        <p:nvSpPr>
          <p:cNvPr id="3" name="Espaço Reservado para Conteúdo 2">
            <a:extLst>
              <a:ext uri="{FF2B5EF4-FFF2-40B4-BE49-F238E27FC236}">
                <a16:creationId xmlns:a16="http://schemas.microsoft.com/office/drawing/2014/main" id="{36CF7DC6-1D25-8542-B4E6-ED01FB80A404}"/>
              </a:ext>
            </a:extLst>
          </p:cNvPr>
          <p:cNvSpPr>
            <a:spLocks noGrp="1"/>
          </p:cNvSpPr>
          <p:nvPr>
            <p:ph idx="1"/>
          </p:nvPr>
        </p:nvSpPr>
        <p:spPr>
          <a:xfrm>
            <a:off x="457200" y="2286000"/>
            <a:ext cx="4503557" cy="3804458"/>
          </a:xfrm>
        </p:spPr>
        <p:txBody>
          <a:bodyPr>
            <a:normAutofit/>
          </a:bodyPr>
          <a:lstStyle/>
          <a:p>
            <a:pPr marL="0" indent="0">
              <a:buNone/>
            </a:pPr>
            <a:r>
              <a:rPr lang="pt-BR" dirty="0"/>
              <a:t>Qual casal teria maior probabilidade de contratar essa apólice?</a:t>
            </a:r>
          </a:p>
        </p:txBody>
      </p:sp>
      <p:pic>
        <p:nvPicPr>
          <p:cNvPr id="4" name="Imagem 3">
            <a:extLst>
              <a:ext uri="{FF2B5EF4-FFF2-40B4-BE49-F238E27FC236}">
                <a16:creationId xmlns:a16="http://schemas.microsoft.com/office/drawing/2014/main" id="{59C08D62-5989-F84F-9587-F3D8F5141D50}"/>
              </a:ext>
            </a:extLst>
          </p:cNvPr>
          <p:cNvPicPr>
            <a:picLocks noChangeAspect="1"/>
          </p:cNvPicPr>
          <p:nvPr/>
        </p:nvPicPr>
        <p:blipFill>
          <a:blip r:embed="rId3"/>
          <a:stretch>
            <a:fillRect/>
          </a:stretch>
        </p:blipFill>
        <p:spPr>
          <a:xfrm>
            <a:off x="6709196" y="766563"/>
            <a:ext cx="3906230" cy="2470691"/>
          </a:xfrm>
          <a:prstGeom prst="rect">
            <a:avLst/>
          </a:prstGeom>
        </p:spPr>
      </p:pic>
      <p:pic>
        <p:nvPicPr>
          <p:cNvPr id="6" name="Imagem 5">
            <a:extLst>
              <a:ext uri="{FF2B5EF4-FFF2-40B4-BE49-F238E27FC236}">
                <a16:creationId xmlns:a16="http://schemas.microsoft.com/office/drawing/2014/main" id="{90C21304-FAEC-A440-9A57-DB5716CDE627}"/>
              </a:ext>
            </a:extLst>
          </p:cNvPr>
          <p:cNvPicPr>
            <a:picLocks noChangeAspect="1"/>
          </p:cNvPicPr>
          <p:nvPr/>
        </p:nvPicPr>
        <p:blipFill>
          <a:blip r:embed="rId4"/>
          <a:stretch>
            <a:fillRect/>
          </a:stretch>
        </p:blipFill>
        <p:spPr>
          <a:xfrm>
            <a:off x="6603693" y="3489330"/>
            <a:ext cx="4117237" cy="2192428"/>
          </a:xfrm>
          <a:prstGeom prst="rect">
            <a:avLst/>
          </a:prstGeom>
        </p:spPr>
      </p:pic>
    </p:spTree>
    <p:extLst>
      <p:ext uri="{BB962C8B-B14F-4D97-AF65-F5344CB8AC3E}">
        <p14:creationId xmlns:p14="http://schemas.microsoft.com/office/powerpoint/2010/main" val="582129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D4C442A1-7D60-D543-AB1E-22061DEA9D60}"/>
              </a:ext>
            </a:extLst>
          </p:cNvPr>
          <p:cNvSpPr txBox="1"/>
          <p:nvPr/>
        </p:nvSpPr>
        <p:spPr>
          <a:xfrm>
            <a:off x="665018" y="439387"/>
            <a:ext cx="184731" cy="369332"/>
          </a:xfrm>
          <a:prstGeom prst="rect">
            <a:avLst/>
          </a:prstGeom>
          <a:noFill/>
        </p:spPr>
        <p:txBody>
          <a:bodyPr wrap="none" rtlCol="0">
            <a:spAutoFit/>
          </a:bodyPr>
          <a:lstStyle/>
          <a:p>
            <a:endParaRPr lang="pt-BR" dirty="0"/>
          </a:p>
        </p:txBody>
      </p:sp>
      <p:graphicFrame>
        <p:nvGraphicFramePr>
          <p:cNvPr id="10" name="Tabela 9">
            <a:extLst>
              <a:ext uri="{FF2B5EF4-FFF2-40B4-BE49-F238E27FC236}">
                <a16:creationId xmlns:a16="http://schemas.microsoft.com/office/drawing/2014/main" id="{6377706F-922A-2D4D-B1DA-648D705EB1BF}"/>
              </a:ext>
            </a:extLst>
          </p:cNvPr>
          <p:cNvGraphicFramePr>
            <a:graphicFrameLocks noGrp="1"/>
          </p:cNvGraphicFramePr>
          <p:nvPr>
            <p:extLst>
              <p:ext uri="{D42A27DB-BD31-4B8C-83A1-F6EECF244321}">
                <p14:modId xmlns:p14="http://schemas.microsoft.com/office/powerpoint/2010/main" val="4073706421"/>
              </p:ext>
            </p:extLst>
          </p:nvPr>
        </p:nvGraphicFramePr>
        <p:xfrm>
          <a:off x="106878" y="356260"/>
          <a:ext cx="4346371" cy="3354587"/>
        </p:xfrm>
        <a:graphic>
          <a:graphicData uri="http://schemas.openxmlformats.org/drawingml/2006/table">
            <a:tbl>
              <a:tblPr firstRow="1" firstCol="1" lastRow="1" lastCol="1" bandRow="1" bandCol="1">
                <a:tableStyleId>{5C22544A-7EE6-4342-B048-85BDC9FD1C3A}</a:tableStyleId>
              </a:tblPr>
              <a:tblGrid>
                <a:gridCol w="497042">
                  <a:extLst>
                    <a:ext uri="{9D8B030D-6E8A-4147-A177-3AD203B41FA5}">
                      <a16:colId xmlns:a16="http://schemas.microsoft.com/office/drawing/2014/main" val="1329851283"/>
                    </a:ext>
                  </a:extLst>
                </a:gridCol>
                <a:gridCol w="1205502">
                  <a:extLst>
                    <a:ext uri="{9D8B030D-6E8A-4147-A177-3AD203B41FA5}">
                      <a16:colId xmlns:a16="http://schemas.microsoft.com/office/drawing/2014/main" val="1484416596"/>
                    </a:ext>
                  </a:extLst>
                </a:gridCol>
                <a:gridCol w="869204">
                  <a:extLst>
                    <a:ext uri="{9D8B030D-6E8A-4147-A177-3AD203B41FA5}">
                      <a16:colId xmlns:a16="http://schemas.microsoft.com/office/drawing/2014/main" val="3566687206"/>
                    </a:ext>
                  </a:extLst>
                </a:gridCol>
                <a:gridCol w="1774623">
                  <a:extLst>
                    <a:ext uri="{9D8B030D-6E8A-4147-A177-3AD203B41FA5}">
                      <a16:colId xmlns:a16="http://schemas.microsoft.com/office/drawing/2014/main" val="3885184286"/>
                    </a:ext>
                  </a:extLst>
                </a:gridCol>
              </a:tblGrid>
              <a:tr h="612520">
                <a:tc>
                  <a:txBody>
                    <a:bodyPr/>
                    <a:lstStyle/>
                    <a:p>
                      <a:pPr marL="8255" algn="ctr">
                        <a:spcBef>
                          <a:spcPts val="830"/>
                        </a:spcBef>
                        <a:spcAft>
                          <a:spcPts val="0"/>
                        </a:spcAft>
                      </a:pP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1200">
                          <a:effectLst/>
                        </a:rPr>
                        <a:t>Nome do</a:t>
                      </a:r>
                      <a:r>
                        <a:rPr lang="pt-BR" sz="1200" spc="-5">
                          <a:effectLst/>
                        </a:rPr>
                        <a:t> </a:t>
                      </a: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13335" indent="-116840">
                        <a:spcBef>
                          <a:spcPts val="140"/>
                        </a:spcBef>
                        <a:spcAft>
                          <a:spcPts val="0"/>
                        </a:spcAft>
                      </a:pPr>
                      <a:r>
                        <a:rPr lang="pt-BR" sz="1200">
                          <a:effectLst/>
                        </a:rPr>
                        <a:t>Identificador</a:t>
                      </a:r>
                      <a:r>
                        <a:rPr lang="pt-BR" sz="1200" spc="-290">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830"/>
                        </a:spcBef>
                        <a:spcAft>
                          <a:spcPts val="0"/>
                        </a:spcAft>
                      </a:pPr>
                      <a:r>
                        <a:rPr lang="pt-BR" sz="1200">
                          <a:effectLst/>
                        </a:rPr>
                        <a:t>Nome</a:t>
                      </a:r>
                      <a:r>
                        <a:rPr lang="pt-BR" sz="1200" spc="-5">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522589020"/>
                  </a:ext>
                </a:extLst>
              </a:tr>
              <a:tr h="386271">
                <a:tc>
                  <a:txBody>
                    <a:bodyPr/>
                    <a:lstStyle/>
                    <a:p>
                      <a:pPr marL="7620" algn="ctr">
                        <a:spcBef>
                          <a:spcPts val="140"/>
                        </a:spcBef>
                        <a:spcAft>
                          <a:spcPts val="0"/>
                        </a:spcAft>
                      </a:pPr>
                      <a:r>
                        <a:rPr lang="pt-BR" sz="1200">
                          <a:effectLst/>
                        </a:rPr>
                        <a:t>06</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140"/>
                        </a:spcBef>
                        <a:spcAft>
                          <a:spcPts val="0"/>
                        </a:spcAft>
                      </a:pPr>
                      <a:r>
                        <a:rPr lang="pt-BR" sz="1200">
                          <a:effectLst/>
                        </a:rPr>
                        <a:t>Transportes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1200">
                          <a:effectLst/>
                        </a:rPr>
                        <a:t>21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6985" algn="ctr">
                        <a:spcBef>
                          <a:spcPts val="140"/>
                        </a:spcBef>
                        <a:spcAft>
                          <a:spcPts val="0"/>
                        </a:spcAft>
                      </a:pPr>
                      <a:r>
                        <a:rPr lang="pt-BR" sz="1200">
                          <a:effectLst/>
                        </a:rPr>
                        <a:t>Transporte</a:t>
                      </a:r>
                      <a:r>
                        <a:rPr lang="pt-BR" sz="1200" spc="-15">
                          <a:effectLst/>
                        </a:rPr>
                        <a:t> </a:t>
                      </a:r>
                      <a:r>
                        <a:rPr lang="pt-BR" sz="1200">
                          <a:effectLst/>
                        </a:rPr>
                        <a:t>Nacional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661543958"/>
                  </a:ext>
                </a:extLst>
              </a:tr>
              <a:tr h="408346">
                <a:tc>
                  <a:txBody>
                    <a:bodyPr/>
                    <a:lstStyle/>
                    <a:p>
                      <a:pPr marL="7620" algn="ctr">
                        <a:spcBef>
                          <a:spcPts val="140"/>
                        </a:spcBef>
                        <a:spcAft>
                          <a:spcPts val="0"/>
                        </a:spcAft>
                      </a:pPr>
                      <a:r>
                        <a:rPr lang="pt-BR" sz="1200">
                          <a:effectLst/>
                        </a:rPr>
                        <a:t>06</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140"/>
                        </a:spcBef>
                        <a:spcAft>
                          <a:spcPts val="0"/>
                        </a:spcAft>
                      </a:pPr>
                      <a:r>
                        <a:rPr lang="pt-BR" sz="1200">
                          <a:effectLst/>
                        </a:rPr>
                        <a:t>Transportes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1200">
                          <a:effectLst/>
                        </a:rPr>
                        <a:t>22</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140"/>
                        </a:spcBef>
                        <a:spcAft>
                          <a:spcPts val="0"/>
                        </a:spcAft>
                      </a:pPr>
                      <a:r>
                        <a:rPr lang="pt-BR" sz="1200">
                          <a:effectLst/>
                        </a:rPr>
                        <a:t>Transporte</a:t>
                      </a:r>
                      <a:r>
                        <a:rPr lang="pt-BR" sz="1200" spc="-15">
                          <a:effectLst/>
                        </a:rPr>
                        <a:t> </a:t>
                      </a:r>
                      <a:r>
                        <a:rPr lang="pt-BR" sz="1200">
                          <a:effectLst/>
                        </a:rPr>
                        <a:t>Internacional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54460815"/>
                  </a:ext>
                </a:extLst>
              </a:tr>
              <a:tr h="1947450">
                <a:tc>
                  <a:txBody>
                    <a:bodyPr/>
                    <a:lstStyle/>
                    <a:p>
                      <a:r>
                        <a:rPr lang="pt-BR" sz="1300">
                          <a:effectLst/>
                        </a:rPr>
                        <a:t> </a:t>
                      </a:r>
                      <a:endParaRPr lang="pt-BR" sz="1100">
                        <a:effectLst/>
                      </a:endParaRPr>
                    </a:p>
                    <a:p>
                      <a:r>
                        <a:rPr lang="pt-BR" sz="1300">
                          <a:effectLst/>
                        </a:rPr>
                        <a:t> </a:t>
                      </a:r>
                      <a:endParaRPr lang="pt-BR" sz="1100">
                        <a:effectLst/>
                      </a:endParaRPr>
                    </a:p>
                    <a:p>
                      <a:r>
                        <a:rPr lang="pt-BR" sz="1300">
                          <a:effectLst/>
                        </a:rPr>
                        <a:t> </a:t>
                      </a:r>
                      <a:endParaRPr lang="pt-BR" sz="1100">
                        <a:effectLst/>
                      </a:endParaRPr>
                    </a:p>
                    <a:p>
                      <a:pPr>
                        <a:spcBef>
                          <a:spcPts val="25"/>
                        </a:spcBef>
                      </a:pPr>
                      <a:r>
                        <a:rPr lang="pt-BR" sz="1000">
                          <a:effectLst/>
                        </a:rPr>
                        <a:t> </a:t>
                      </a:r>
                      <a:endParaRPr lang="pt-BR" sz="1100">
                        <a:effectLst/>
                      </a:endParaRPr>
                    </a:p>
                    <a:p>
                      <a:pPr marL="7620" algn="ctr"/>
                      <a:r>
                        <a:rPr lang="pt-BR" sz="1200">
                          <a:effectLst/>
                        </a:rPr>
                        <a:t>06</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r>
                        <a:rPr lang="pt-BR" sz="1300">
                          <a:effectLst/>
                        </a:rPr>
                        <a:t> </a:t>
                      </a:r>
                      <a:endParaRPr lang="pt-BR" sz="1100">
                        <a:effectLst/>
                      </a:endParaRPr>
                    </a:p>
                    <a:p>
                      <a:r>
                        <a:rPr lang="pt-BR" sz="1300">
                          <a:effectLst/>
                        </a:rPr>
                        <a:t> </a:t>
                      </a:r>
                      <a:endParaRPr lang="pt-BR" sz="1100">
                        <a:effectLst/>
                      </a:endParaRPr>
                    </a:p>
                    <a:p>
                      <a:pPr>
                        <a:spcBef>
                          <a:spcPts val="25"/>
                        </a:spcBef>
                      </a:pPr>
                      <a:r>
                        <a:rPr lang="pt-BR" sz="1000">
                          <a:effectLst/>
                        </a:rPr>
                        <a:t> </a:t>
                      </a:r>
                      <a:endParaRPr lang="pt-BR" sz="1100">
                        <a:effectLst/>
                      </a:endParaRPr>
                    </a:p>
                    <a:p>
                      <a:pPr marL="11430" marR="3175" algn="ctr">
                        <a:spcAft>
                          <a:spcPts val="0"/>
                        </a:spcAft>
                      </a:pPr>
                      <a:r>
                        <a:rPr lang="pt-BR" sz="1200">
                          <a:effectLst/>
                        </a:rPr>
                        <a:t>Transportes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r>
                        <a:rPr lang="pt-BR" sz="1300">
                          <a:effectLst/>
                        </a:rPr>
                        <a:t> </a:t>
                      </a:r>
                      <a:endParaRPr lang="pt-BR" sz="1100">
                        <a:effectLst/>
                      </a:endParaRPr>
                    </a:p>
                    <a:p>
                      <a:r>
                        <a:rPr lang="pt-BR" sz="1300">
                          <a:effectLst/>
                        </a:rPr>
                        <a:t> </a:t>
                      </a:r>
                      <a:endParaRPr lang="pt-BR" sz="1100">
                        <a:effectLst/>
                      </a:endParaRPr>
                    </a:p>
                    <a:p>
                      <a:pPr>
                        <a:spcBef>
                          <a:spcPts val="25"/>
                        </a:spcBef>
                      </a:pPr>
                      <a:r>
                        <a:rPr lang="pt-BR" sz="1000">
                          <a:effectLst/>
                        </a:rPr>
                        <a:t> </a:t>
                      </a:r>
                      <a:endParaRPr lang="pt-BR" sz="1100">
                        <a:effectLst/>
                      </a:endParaRPr>
                    </a:p>
                    <a:p>
                      <a:pPr marL="339090" marR="330200" algn="ctr">
                        <a:spcAft>
                          <a:spcPts val="0"/>
                        </a:spcAft>
                      </a:pPr>
                      <a:r>
                        <a:rPr lang="pt-BR" sz="1200">
                          <a:effectLst/>
                        </a:rPr>
                        <a:t>23</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dirty="0">
                          <a:effectLst/>
                        </a:rPr>
                        <a:t> </a:t>
                      </a:r>
                      <a:endParaRPr lang="pt-BR" sz="1100" dirty="0">
                        <a:effectLst/>
                      </a:endParaRPr>
                    </a:p>
                    <a:p>
                      <a:pPr>
                        <a:spcBef>
                          <a:spcPts val="20"/>
                        </a:spcBef>
                      </a:pPr>
                      <a:r>
                        <a:rPr lang="pt-BR" sz="1200" dirty="0">
                          <a:effectLst/>
                        </a:rPr>
                        <a:t> </a:t>
                      </a:r>
                      <a:endParaRPr lang="pt-BR" sz="1100" dirty="0">
                        <a:effectLst/>
                      </a:endParaRPr>
                    </a:p>
                    <a:p>
                      <a:pPr marL="67945" marR="57150" algn="ctr">
                        <a:spcBef>
                          <a:spcPts val="5"/>
                        </a:spcBef>
                        <a:spcAft>
                          <a:spcPts val="0"/>
                        </a:spcAft>
                      </a:pPr>
                      <a:r>
                        <a:rPr lang="pt-BR" sz="1200" dirty="0">
                          <a:effectLst/>
                        </a:rPr>
                        <a:t>Responsabilidade Civil do</a:t>
                      </a:r>
                      <a:r>
                        <a:rPr lang="pt-BR" sz="1200" spc="-285" dirty="0">
                          <a:effectLst/>
                        </a:rPr>
                        <a:t> </a:t>
                      </a:r>
                      <a:r>
                        <a:rPr lang="pt-BR" sz="1200" dirty="0">
                          <a:effectLst/>
                        </a:rPr>
                        <a:t>Transportador Rodoviário</a:t>
                      </a:r>
                      <a:r>
                        <a:rPr lang="pt-BR" sz="1200" spc="-285" dirty="0">
                          <a:effectLst/>
                        </a:rPr>
                        <a:t> </a:t>
                      </a:r>
                      <a:r>
                        <a:rPr lang="pt-BR" sz="1200" dirty="0">
                          <a:effectLst/>
                        </a:rPr>
                        <a:t>de</a:t>
                      </a:r>
                      <a:r>
                        <a:rPr lang="pt-BR" sz="1200" spc="35" dirty="0">
                          <a:effectLst/>
                        </a:rPr>
                        <a:t> </a:t>
                      </a:r>
                      <a:r>
                        <a:rPr lang="pt-BR" sz="1200" dirty="0">
                          <a:effectLst/>
                        </a:rPr>
                        <a:t>Passageiros</a:t>
                      </a:r>
                      <a:r>
                        <a:rPr lang="pt-BR" sz="1200" spc="50" dirty="0">
                          <a:effectLst/>
                        </a:rPr>
                        <a:t> </a:t>
                      </a:r>
                      <a:r>
                        <a:rPr lang="pt-BR" sz="1200" dirty="0">
                          <a:effectLst/>
                        </a:rPr>
                        <a:t>em</a:t>
                      </a:r>
                      <a:r>
                        <a:rPr lang="pt-BR" sz="1200" spc="5" dirty="0">
                          <a:effectLst/>
                        </a:rPr>
                        <a:t> </a:t>
                      </a:r>
                      <a:r>
                        <a:rPr lang="pt-BR" sz="1200" dirty="0">
                          <a:effectLst/>
                        </a:rPr>
                        <a:t>Viagem Interestadual ou</a:t>
                      </a:r>
                      <a:r>
                        <a:rPr lang="pt-BR" sz="1200" spc="5" dirty="0">
                          <a:effectLst/>
                        </a:rPr>
                        <a:t> </a:t>
                      </a:r>
                      <a:r>
                        <a:rPr lang="pt-BR" sz="1200" dirty="0">
                          <a:effectLst/>
                        </a:rPr>
                        <a:t>Internacional</a:t>
                      </a:r>
                      <a:endParaRPr lang="pt-B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046824316"/>
                  </a:ext>
                </a:extLst>
              </a:tr>
            </a:tbl>
          </a:graphicData>
        </a:graphic>
      </p:graphicFrame>
      <p:graphicFrame>
        <p:nvGraphicFramePr>
          <p:cNvPr id="15" name="Tabela 14">
            <a:extLst>
              <a:ext uri="{FF2B5EF4-FFF2-40B4-BE49-F238E27FC236}">
                <a16:creationId xmlns:a16="http://schemas.microsoft.com/office/drawing/2014/main" id="{D2A2D7C5-457C-644A-9021-E97213309031}"/>
              </a:ext>
            </a:extLst>
          </p:cNvPr>
          <p:cNvGraphicFramePr>
            <a:graphicFrameLocks noGrp="1"/>
          </p:cNvGraphicFramePr>
          <p:nvPr>
            <p:extLst>
              <p:ext uri="{D42A27DB-BD31-4B8C-83A1-F6EECF244321}">
                <p14:modId xmlns:p14="http://schemas.microsoft.com/office/powerpoint/2010/main" val="44597130"/>
              </p:ext>
            </p:extLst>
          </p:nvPr>
        </p:nvGraphicFramePr>
        <p:xfrm>
          <a:off x="4690753" y="178129"/>
          <a:ext cx="3681350" cy="6519554"/>
        </p:xfrm>
        <a:graphic>
          <a:graphicData uri="http://schemas.openxmlformats.org/drawingml/2006/table">
            <a:tbl>
              <a:tblPr firstRow="1" firstCol="1" lastRow="1" lastCol="1" bandRow="1" bandCol="1">
                <a:tableStyleId>{5C22544A-7EE6-4342-B048-85BDC9FD1C3A}</a:tableStyleId>
              </a:tblPr>
              <a:tblGrid>
                <a:gridCol w="372471">
                  <a:extLst>
                    <a:ext uri="{9D8B030D-6E8A-4147-A177-3AD203B41FA5}">
                      <a16:colId xmlns:a16="http://schemas.microsoft.com/office/drawing/2014/main" val="57139009"/>
                    </a:ext>
                  </a:extLst>
                </a:gridCol>
                <a:gridCol w="1036248">
                  <a:extLst>
                    <a:ext uri="{9D8B030D-6E8A-4147-A177-3AD203B41FA5}">
                      <a16:colId xmlns:a16="http://schemas.microsoft.com/office/drawing/2014/main" val="3110978076"/>
                    </a:ext>
                  </a:extLst>
                </a:gridCol>
                <a:gridCol w="747165">
                  <a:extLst>
                    <a:ext uri="{9D8B030D-6E8A-4147-A177-3AD203B41FA5}">
                      <a16:colId xmlns:a16="http://schemas.microsoft.com/office/drawing/2014/main" val="340960465"/>
                    </a:ext>
                  </a:extLst>
                </a:gridCol>
                <a:gridCol w="1525466">
                  <a:extLst>
                    <a:ext uri="{9D8B030D-6E8A-4147-A177-3AD203B41FA5}">
                      <a16:colId xmlns:a16="http://schemas.microsoft.com/office/drawing/2014/main" val="1226082388"/>
                    </a:ext>
                  </a:extLst>
                </a:gridCol>
              </a:tblGrid>
              <a:tr h="933140">
                <a:tc>
                  <a:txBody>
                    <a:bodyPr/>
                    <a:lstStyle/>
                    <a:p>
                      <a:r>
                        <a:rPr lang="pt-BR" sz="700">
                          <a:effectLst/>
                        </a:rPr>
                        <a:t> </a:t>
                      </a:r>
                      <a:endParaRPr lang="pt-BR" sz="600">
                        <a:effectLst/>
                      </a:endParaRPr>
                    </a:p>
                    <a:p>
                      <a:r>
                        <a:rPr lang="pt-BR" sz="700">
                          <a:effectLst/>
                        </a:rPr>
                        <a:t> </a:t>
                      </a:r>
                      <a:endParaRPr lang="pt-BR" sz="600">
                        <a:effectLst/>
                      </a:endParaRPr>
                    </a:p>
                    <a:p>
                      <a:pPr>
                        <a:spcBef>
                          <a:spcPts val="25"/>
                        </a:spcBef>
                      </a:pPr>
                      <a:r>
                        <a:rPr lang="pt-BR" sz="600">
                          <a:effectLst/>
                        </a:rPr>
                        <a:t> </a:t>
                      </a:r>
                    </a:p>
                    <a:p>
                      <a:pPr marL="7620" algn="ctr"/>
                      <a:r>
                        <a:rPr lang="pt-BR" sz="600">
                          <a:effectLst/>
                        </a:rPr>
                        <a:t>06</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r>
                        <a:rPr lang="pt-BR" sz="900">
                          <a:effectLst/>
                        </a:rPr>
                        <a:t> </a:t>
                      </a:r>
                    </a:p>
                    <a:p>
                      <a:pPr>
                        <a:spcBef>
                          <a:spcPts val="25"/>
                        </a:spcBef>
                      </a:pPr>
                      <a:r>
                        <a:rPr lang="pt-BR" sz="900">
                          <a:effectLst/>
                        </a:rPr>
                        <a:t> </a:t>
                      </a:r>
                    </a:p>
                    <a:p>
                      <a:pPr marL="11430" marR="3175" algn="ctr">
                        <a:spcAft>
                          <a:spcPts val="0"/>
                        </a:spcAft>
                      </a:pPr>
                      <a:r>
                        <a:rPr lang="pt-BR" sz="900">
                          <a:effectLst/>
                        </a:rPr>
                        <a:t>Transportes</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r>
                        <a:rPr lang="pt-BR" sz="900">
                          <a:effectLst/>
                        </a:rPr>
                        <a:t> </a:t>
                      </a:r>
                    </a:p>
                    <a:p>
                      <a:pPr>
                        <a:spcBef>
                          <a:spcPts val="25"/>
                        </a:spcBef>
                      </a:pPr>
                      <a:r>
                        <a:rPr lang="pt-BR" sz="900">
                          <a:effectLst/>
                        </a:rPr>
                        <a:t> </a:t>
                      </a:r>
                    </a:p>
                    <a:p>
                      <a:pPr marL="339090" marR="330200" algn="ctr">
                        <a:spcAft>
                          <a:spcPts val="0"/>
                        </a:spcAft>
                      </a:pPr>
                      <a:r>
                        <a:rPr lang="pt-BR" sz="900">
                          <a:effectLst/>
                        </a:rPr>
                        <a:t>28</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67945" marR="57150" algn="ctr">
                        <a:spcBef>
                          <a:spcPts val="5"/>
                        </a:spcBef>
                        <a:spcAft>
                          <a:spcPts val="0"/>
                        </a:spcAft>
                      </a:pPr>
                      <a:r>
                        <a:rPr lang="pt-BR" sz="900">
                          <a:effectLst/>
                        </a:rPr>
                        <a:t>Responsabilidade Civil do</a:t>
                      </a:r>
                      <a:r>
                        <a:rPr lang="pt-BR" sz="900" spc="-285">
                          <a:effectLst/>
                        </a:rPr>
                        <a:t> </a:t>
                      </a:r>
                      <a:r>
                        <a:rPr lang="pt-BR" sz="900">
                          <a:effectLst/>
                        </a:rPr>
                        <a:t>Transportador Rodoviário</a:t>
                      </a:r>
                      <a:r>
                        <a:rPr lang="pt-BR" sz="900" spc="-285">
                          <a:effectLst/>
                        </a:rPr>
                        <a:t> </a:t>
                      </a:r>
                      <a:r>
                        <a:rPr lang="pt-BR" sz="900">
                          <a:effectLst/>
                        </a:rPr>
                        <a:t>de</a:t>
                      </a:r>
                      <a:r>
                        <a:rPr lang="pt-BR" sz="900" spc="35">
                          <a:effectLst/>
                        </a:rPr>
                        <a:t> </a:t>
                      </a:r>
                      <a:r>
                        <a:rPr lang="pt-BR" sz="900">
                          <a:effectLst/>
                        </a:rPr>
                        <a:t>Passageiros</a:t>
                      </a:r>
                      <a:r>
                        <a:rPr lang="pt-BR" sz="900" spc="50">
                          <a:effectLst/>
                        </a:rPr>
                        <a:t> </a:t>
                      </a:r>
                      <a:r>
                        <a:rPr lang="pt-BR" sz="900">
                          <a:effectLst/>
                        </a:rPr>
                        <a:t>em</a:t>
                      </a:r>
                      <a:r>
                        <a:rPr lang="pt-BR" sz="900" spc="5">
                          <a:effectLst/>
                        </a:rPr>
                        <a:t> </a:t>
                      </a:r>
                      <a:r>
                        <a:rPr lang="pt-BR" sz="900">
                          <a:effectLst/>
                        </a:rPr>
                        <a:t>Viagem Municipal</a:t>
                      </a:r>
                      <a:r>
                        <a:rPr lang="pt-BR" sz="900" spc="10">
                          <a:effectLst/>
                        </a:rPr>
                        <a:t> </a:t>
                      </a:r>
                      <a:r>
                        <a:rPr lang="pt-BR" sz="900">
                          <a:effectLst/>
                        </a:rPr>
                        <a:t>ou</a:t>
                      </a:r>
                      <a:r>
                        <a:rPr lang="pt-BR" sz="900" spc="5">
                          <a:effectLst/>
                        </a:rPr>
                        <a:t> </a:t>
                      </a:r>
                      <a:r>
                        <a:rPr lang="pt-BR" sz="900">
                          <a:effectLst/>
                        </a:rPr>
                        <a:t>Intermunicipal</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877846196"/>
                  </a:ext>
                </a:extLst>
              </a:tr>
              <a:tr h="799833">
                <a:tc>
                  <a:txBody>
                    <a:bodyPr/>
                    <a:lstStyle/>
                    <a:p>
                      <a:r>
                        <a:rPr lang="pt-BR" sz="700">
                          <a:effectLst/>
                        </a:rPr>
                        <a:t> </a:t>
                      </a:r>
                      <a:endParaRPr lang="pt-BR" sz="600">
                        <a:effectLst/>
                      </a:endParaRPr>
                    </a:p>
                    <a:p>
                      <a:pPr>
                        <a:spcBef>
                          <a:spcPts val="20"/>
                        </a:spcBef>
                      </a:pPr>
                      <a:r>
                        <a:rPr lang="pt-BR" sz="600">
                          <a:effectLst/>
                        </a:rPr>
                        <a:t> </a:t>
                      </a:r>
                    </a:p>
                    <a:p>
                      <a:pPr marL="7620" algn="ctr">
                        <a:spcBef>
                          <a:spcPts val="5"/>
                        </a:spcBef>
                        <a:spcAft>
                          <a:spcPts val="0"/>
                        </a:spcAft>
                      </a:pPr>
                      <a:r>
                        <a:rPr lang="pt-BR" sz="600">
                          <a:effectLst/>
                        </a:rPr>
                        <a:t>06</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pPr>
                        <a:spcBef>
                          <a:spcPts val="20"/>
                        </a:spcBef>
                      </a:pPr>
                      <a:r>
                        <a:rPr lang="pt-BR" sz="900">
                          <a:effectLst/>
                        </a:rPr>
                        <a:t> </a:t>
                      </a:r>
                    </a:p>
                    <a:p>
                      <a:pPr marL="11430" marR="3175" algn="ctr">
                        <a:spcBef>
                          <a:spcPts val="5"/>
                        </a:spcBef>
                        <a:spcAft>
                          <a:spcPts val="0"/>
                        </a:spcAft>
                      </a:pPr>
                      <a:r>
                        <a:rPr lang="pt-BR" sz="900">
                          <a:effectLst/>
                        </a:rPr>
                        <a:t>Transportes</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pPr>
                        <a:spcBef>
                          <a:spcPts val="20"/>
                        </a:spcBef>
                      </a:pPr>
                      <a:r>
                        <a:rPr lang="pt-BR" sz="900">
                          <a:effectLst/>
                        </a:rPr>
                        <a:t> </a:t>
                      </a:r>
                    </a:p>
                    <a:p>
                      <a:pPr marL="339090" marR="330200" algn="ctr">
                        <a:spcBef>
                          <a:spcPts val="5"/>
                        </a:spcBef>
                        <a:spcAft>
                          <a:spcPts val="0"/>
                        </a:spcAft>
                      </a:pPr>
                      <a:r>
                        <a:rPr lang="pt-BR" sz="900">
                          <a:effectLst/>
                        </a:rPr>
                        <a:t>32</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57150" algn="ctr">
                        <a:spcBef>
                          <a:spcPts val="140"/>
                        </a:spcBef>
                        <a:spcAft>
                          <a:spcPts val="0"/>
                        </a:spcAft>
                      </a:pPr>
                      <a:r>
                        <a:rPr lang="pt-BR" sz="900">
                          <a:effectLst/>
                        </a:rPr>
                        <a:t>Responsabilidade Civil do</a:t>
                      </a:r>
                      <a:r>
                        <a:rPr lang="pt-BR" sz="900" spc="-285">
                          <a:effectLst/>
                        </a:rPr>
                        <a:t> </a:t>
                      </a:r>
                      <a:r>
                        <a:rPr lang="pt-BR" sz="900">
                          <a:effectLst/>
                        </a:rPr>
                        <a:t>Transportador Rodoviário</a:t>
                      </a:r>
                      <a:r>
                        <a:rPr lang="pt-BR" sz="900" spc="-285">
                          <a:effectLst/>
                        </a:rPr>
                        <a:t> </a:t>
                      </a:r>
                      <a:r>
                        <a:rPr lang="pt-BR" sz="900">
                          <a:effectLst/>
                        </a:rPr>
                        <a:t>de Carga em Viagem</a:t>
                      </a:r>
                      <a:r>
                        <a:rPr lang="pt-BR" sz="900" spc="5">
                          <a:effectLst/>
                        </a:rPr>
                        <a:t> </a:t>
                      </a:r>
                      <a:r>
                        <a:rPr lang="pt-BR" sz="900">
                          <a:effectLst/>
                        </a:rPr>
                        <a:t>Internacional</a:t>
                      </a:r>
                      <a:r>
                        <a:rPr lang="pt-BR" sz="900" spc="10">
                          <a:effectLst/>
                        </a:rPr>
                        <a:t> </a:t>
                      </a:r>
                      <a:r>
                        <a:rPr lang="pt-BR" sz="900">
                          <a:effectLst/>
                        </a:rPr>
                        <a:t>–</a:t>
                      </a:r>
                    </a:p>
                    <a:p>
                      <a:pPr marL="15875" marR="7620" algn="ctr">
                        <a:spcAft>
                          <a:spcPts val="0"/>
                        </a:spcAft>
                      </a:pPr>
                      <a:r>
                        <a:rPr lang="pt-BR" sz="900">
                          <a:effectLst/>
                        </a:rPr>
                        <a:t>RCTR-VI-C</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205405655"/>
                  </a:ext>
                </a:extLst>
              </a:tr>
              <a:tr h="571309">
                <a:tc>
                  <a:txBody>
                    <a:bodyPr/>
                    <a:lstStyle/>
                    <a:p>
                      <a:pPr>
                        <a:spcBef>
                          <a:spcPts val="25"/>
                        </a:spcBef>
                      </a:pPr>
                      <a:r>
                        <a:rPr lang="pt-BR" sz="800">
                          <a:effectLst/>
                        </a:rPr>
                        <a:t> </a:t>
                      </a:r>
                      <a:endParaRPr lang="pt-BR" sz="600">
                        <a:effectLst/>
                      </a:endParaRPr>
                    </a:p>
                    <a:p>
                      <a:pPr marL="7620" algn="ctr">
                        <a:spcBef>
                          <a:spcPts val="5"/>
                        </a:spcBef>
                        <a:spcAft>
                          <a:spcPts val="0"/>
                        </a:spcAft>
                      </a:pPr>
                      <a:r>
                        <a:rPr lang="pt-BR" sz="600">
                          <a:effectLst/>
                        </a:rPr>
                        <a:t>06</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5"/>
                        </a:spcBef>
                      </a:pPr>
                      <a:r>
                        <a:rPr lang="pt-BR" sz="900">
                          <a:effectLst/>
                        </a:rPr>
                        <a:t> </a:t>
                      </a:r>
                    </a:p>
                    <a:p>
                      <a:pPr marL="11430" marR="3175" algn="ctr">
                        <a:spcBef>
                          <a:spcPts val="5"/>
                        </a:spcBef>
                        <a:spcAft>
                          <a:spcPts val="0"/>
                        </a:spcAft>
                      </a:pPr>
                      <a:r>
                        <a:rPr lang="pt-BR" sz="900">
                          <a:effectLst/>
                        </a:rPr>
                        <a:t>Transportes</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5"/>
                        </a:spcBef>
                      </a:pPr>
                      <a:r>
                        <a:rPr lang="pt-BR" sz="900">
                          <a:effectLst/>
                        </a:rPr>
                        <a:t> </a:t>
                      </a:r>
                    </a:p>
                    <a:p>
                      <a:pPr marL="339090" marR="330200" algn="ctr">
                        <a:spcBef>
                          <a:spcPts val="5"/>
                        </a:spcBef>
                        <a:spcAft>
                          <a:spcPts val="0"/>
                        </a:spcAft>
                      </a:pPr>
                      <a:r>
                        <a:rPr lang="pt-BR" sz="900">
                          <a:effectLst/>
                        </a:rPr>
                        <a:t>38</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5080" algn="ctr">
                        <a:spcBef>
                          <a:spcPts val="260"/>
                        </a:spcBef>
                        <a:spcAft>
                          <a:spcPts val="0"/>
                        </a:spcAft>
                      </a:pPr>
                      <a:r>
                        <a:rPr lang="pt-BR" sz="900">
                          <a:effectLst/>
                        </a:rPr>
                        <a:t>Responsabilidade Civil do</a:t>
                      </a:r>
                      <a:r>
                        <a:rPr lang="pt-BR" sz="900" spc="-285">
                          <a:effectLst/>
                        </a:rPr>
                        <a:t> </a:t>
                      </a:r>
                      <a:r>
                        <a:rPr lang="pt-BR" sz="900">
                          <a:effectLst/>
                        </a:rPr>
                        <a:t>Transportador Ferroviário</a:t>
                      </a:r>
                      <a:r>
                        <a:rPr lang="pt-BR" sz="900" spc="-285">
                          <a:effectLst/>
                        </a:rPr>
                        <a:t> </a:t>
                      </a:r>
                      <a:r>
                        <a:rPr lang="pt-BR" sz="900">
                          <a:effectLst/>
                        </a:rPr>
                        <a:t>Carga – RCTF-C</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999009012"/>
                  </a:ext>
                </a:extLst>
              </a:tr>
              <a:tr h="1028357">
                <a:tc>
                  <a:txBody>
                    <a:bodyPr/>
                    <a:lstStyle/>
                    <a:p>
                      <a:r>
                        <a:rPr lang="pt-BR" sz="700">
                          <a:effectLst/>
                        </a:rPr>
                        <a:t> </a:t>
                      </a:r>
                      <a:endParaRPr lang="pt-BR" sz="600">
                        <a:effectLst/>
                      </a:endParaRPr>
                    </a:p>
                    <a:p>
                      <a:pPr>
                        <a:spcBef>
                          <a:spcPts val="25"/>
                        </a:spcBef>
                      </a:pPr>
                      <a:r>
                        <a:rPr lang="pt-BR" sz="1000">
                          <a:effectLst/>
                        </a:rPr>
                        <a:t> </a:t>
                      </a:r>
                      <a:endParaRPr lang="pt-BR" sz="600">
                        <a:effectLst/>
                      </a:endParaRPr>
                    </a:p>
                    <a:p>
                      <a:pPr marL="7620" algn="ctr"/>
                      <a:r>
                        <a:rPr lang="pt-BR" sz="600">
                          <a:effectLst/>
                        </a:rPr>
                        <a:t>06</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pPr>
                        <a:spcBef>
                          <a:spcPts val="25"/>
                        </a:spcBef>
                      </a:pPr>
                      <a:r>
                        <a:rPr lang="pt-BR" sz="900">
                          <a:effectLst/>
                        </a:rPr>
                        <a:t> </a:t>
                      </a:r>
                    </a:p>
                    <a:p>
                      <a:pPr marL="11430" marR="3175" algn="ctr">
                        <a:spcAft>
                          <a:spcPts val="0"/>
                        </a:spcAft>
                      </a:pPr>
                      <a:r>
                        <a:rPr lang="pt-BR" sz="900">
                          <a:effectLst/>
                        </a:rPr>
                        <a:t>Transportes</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pPr>
                        <a:spcBef>
                          <a:spcPts val="25"/>
                        </a:spcBef>
                      </a:pPr>
                      <a:r>
                        <a:rPr lang="pt-BR" sz="900">
                          <a:effectLst/>
                        </a:rPr>
                        <a:t> </a:t>
                      </a:r>
                    </a:p>
                    <a:p>
                      <a:pPr marL="339090" marR="330200" algn="ctr">
                        <a:spcAft>
                          <a:spcPts val="0"/>
                        </a:spcAft>
                      </a:pPr>
                      <a:r>
                        <a:rPr lang="pt-BR" sz="900">
                          <a:effectLst/>
                        </a:rPr>
                        <a:t>44</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57150" algn="ctr">
                        <a:spcBef>
                          <a:spcPts val="830"/>
                        </a:spcBef>
                        <a:spcAft>
                          <a:spcPts val="0"/>
                        </a:spcAft>
                      </a:pPr>
                      <a:r>
                        <a:rPr lang="pt-BR" sz="900">
                          <a:effectLst/>
                        </a:rPr>
                        <a:t>Responsabilidade Civil do</a:t>
                      </a:r>
                      <a:r>
                        <a:rPr lang="pt-BR" sz="900" spc="-285">
                          <a:effectLst/>
                        </a:rPr>
                        <a:t> </a:t>
                      </a:r>
                      <a:r>
                        <a:rPr lang="pt-BR" sz="900">
                          <a:effectLst/>
                        </a:rPr>
                        <a:t>Transportador Rodoviário</a:t>
                      </a:r>
                      <a:r>
                        <a:rPr lang="pt-BR" sz="900" spc="-285">
                          <a:effectLst/>
                        </a:rPr>
                        <a:t> </a:t>
                      </a:r>
                      <a:r>
                        <a:rPr lang="pt-BR" sz="900">
                          <a:effectLst/>
                        </a:rPr>
                        <a:t>em Viagem Internacional</a:t>
                      </a:r>
                      <a:r>
                        <a:rPr lang="pt-BR" sz="900" spc="5">
                          <a:effectLst/>
                        </a:rPr>
                        <a:t> </a:t>
                      </a:r>
                      <a:r>
                        <a:rPr lang="pt-BR" sz="900">
                          <a:effectLst/>
                        </a:rPr>
                        <a:t>pessoas transportadas ou</a:t>
                      </a:r>
                      <a:r>
                        <a:rPr lang="pt-BR" sz="900" spc="5">
                          <a:effectLst/>
                        </a:rPr>
                        <a:t> </a:t>
                      </a:r>
                      <a:r>
                        <a:rPr lang="pt-BR" sz="900">
                          <a:effectLst/>
                        </a:rPr>
                        <a:t>não – Carta</a:t>
                      </a:r>
                      <a:r>
                        <a:rPr lang="pt-BR" sz="900" spc="5">
                          <a:effectLst/>
                        </a:rPr>
                        <a:t> </a:t>
                      </a:r>
                      <a:r>
                        <a:rPr lang="pt-BR" sz="900">
                          <a:effectLst/>
                        </a:rPr>
                        <a:t>Azul</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21951148"/>
                  </a:ext>
                </a:extLst>
              </a:tr>
              <a:tr h="571309">
                <a:tc>
                  <a:txBody>
                    <a:bodyPr/>
                    <a:lstStyle/>
                    <a:p>
                      <a:pPr>
                        <a:spcBef>
                          <a:spcPts val="20"/>
                        </a:spcBef>
                      </a:pPr>
                      <a:r>
                        <a:rPr lang="pt-BR" sz="700">
                          <a:effectLst/>
                        </a:rPr>
                        <a:t> </a:t>
                      </a:r>
                      <a:endParaRPr lang="pt-BR" sz="600">
                        <a:effectLst/>
                      </a:endParaRPr>
                    </a:p>
                    <a:p>
                      <a:pPr marL="7620" algn="ctr">
                        <a:spcBef>
                          <a:spcPts val="5"/>
                        </a:spcBef>
                        <a:spcAft>
                          <a:spcPts val="0"/>
                        </a:spcAft>
                      </a:pPr>
                      <a:r>
                        <a:rPr lang="pt-BR" sz="600">
                          <a:effectLst/>
                        </a:rPr>
                        <a:t>06</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11430" marR="3175" algn="ctr">
                        <a:spcBef>
                          <a:spcPts val="5"/>
                        </a:spcBef>
                        <a:spcAft>
                          <a:spcPts val="0"/>
                        </a:spcAft>
                      </a:pPr>
                      <a:r>
                        <a:rPr lang="pt-BR" sz="900">
                          <a:effectLst/>
                        </a:rPr>
                        <a:t>Transportes</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339090" marR="330200" algn="ctr">
                        <a:spcBef>
                          <a:spcPts val="5"/>
                        </a:spcBef>
                        <a:spcAft>
                          <a:spcPts val="0"/>
                        </a:spcAft>
                      </a:pPr>
                      <a:r>
                        <a:rPr lang="pt-BR" sz="900">
                          <a:effectLst/>
                        </a:rPr>
                        <a:t>52</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57150" algn="ctr">
                        <a:spcBef>
                          <a:spcPts val="140"/>
                        </a:spcBef>
                        <a:spcAft>
                          <a:spcPts val="0"/>
                        </a:spcAft>
                      </a:pPr>
                      <a:r>
                        <a:rPr lang="pt-BR" sz="900">
                          <a:effectLst/>
                        </a:rPr>
                        <a:t>Responsabilidade Civil do</a:t>
                      </a:r>
                      <a:r>
                        <a:rPr lang="pt-BR" sz="900" spc="-285">
                          <a:effectLst/>
                        </a:rPr>
                        <a:t> </a:t>
                      </a:r>
                      <a:r>
                        <a:rPr lang="pt-BR" sz="900">
                          <a:effectLst/>
                        </a:rPr>
                        <a:t>Transportador Aéreo</a:t>
                      </a:r>
                      <a:r>
                        <a:rPr lang="pt-BR" sz="900" spc="5">
                          <a:effectLst/>
                        </a:rPr>
                        <a:t> </a:t>
                      </a:r>
                      <a:r>
                        <a:rPr lang="pt-BR" sz="900">
                          <a:effectLst/>
                        </a:rPr>
                        <a:t>Carga – RCTA-C</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973346366"/>
                  </a:ext>
                </a:extLst>
              </a:tr>
              <a:tr h="571309">
                <a:tc>
                  <a:txBody>
                    <a:bodyPr/>
                    <a:lstStyle/>
                    <a:p>
                      <a:pPr>
                        <a:spcBef>
                          <a:spcPts val="20"/>
                        </a:spcBef>
                      </a:pPr>
                      <a:r>
                        <a:rPr lang="pt-BR" sz="700">
                          <a:effectLst/>
                        </a:rPr>
                        <a:t> </a:t>
                      </a:r>
                      <a:endParaRPr lang="pt-BR" sz="600">
                        <a:effectLst/>
                      </a:endParaRPr>
                    </a:p>
                    <a:p>
                      <a:pPr marL="7620" algn="ctr">
                        <a:spcBef>
                          <a:spcPts val="5"/>
                        </a:spcBef>
                        <a:spcAft>
                          <a:spcPts val="0"/>
                        </a:spcAft>
                      </a:pPr>
                      <a:r>
                        <a:rPr lang="pt-BR" sz="600">
                          <a:effectLst/>
                        </a:rPr>
                        <a:t>06</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11430" marR="3175" algn="ctr">
                        <a:spcBef>
                          <a:spcPts val="5"/>
                        </a:spcBef>
                        <a:spcAft>
                          <a:spcPts val="0"/>
                        </a:spcAft>
                      </a:pPr>
                      <a:r>
                        <a:rPr lang="pt-BR" sz="900">
                          <a:effectLst/>
                        </a:rPr>
                        <a:t>Transportes</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339090" marR="330200" algn="ctr">
                        <a:spcBef>
                          <a:spcPts val="5"/>
                        </a:spcBef>
                        <a:spcAft>
                          <a:spcPts val="0"/>
                        </a:spcAft>
                      </a:pPr>
                      <a:r>
                        <a:rPr lang="pt-BR" sz="900">
                          <a:effectLst/>
                        </a:rPr>
                        <a:t>54</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5080" algn="ctr">
                        <a:spcBef>
                          <a:spcPts val="140"/>
                        </a:spcBef>
                        <a:spcAft>
                          <a:spcPts val="0"/>
                        </a:spcAft>
                      </a:pPr>
                      <a:r>
                        <a:rPr lang="pt-BR" sz="900">
                          <a:effectLst/>
                        </a:rPr>
                        <a:t>Responsabilidade Civil do</a:t>
                      </a:r>
                      <a:r>
                        <a:rPr lang="pt-BR" sz="900" spc="-285">
                          <a:effectLst/>
                        </a:rPr>
                        <a:t> </a:t>
                      </a:r>
                      <a:r>
                        <a:rPr lang="pt-BR" sz="900">
                          <a:effectLst/>
                        </a:rPr>
                        <a:t>Transportador Rodoviário</a:t>
                      </a:r>
                      <a:r>
                        <a:rPr lang="pt-BR" sz="900" spc="-285">
                          <a:effectLst/>
                        </a:rPr>
                        <a:t> </a:t>
                      </a:r>
                      <a:r>
                        <a:rPr lang="pt-BR" sz="900">
                          <a:effectLst/>
                        </a:rPr>
                        <a:t>Carga – RCTR-C</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754240925"/>
                  </a:ext>
                </a:extLst>
              </a:tr>
              <a:tr h="571309">
                <a:tc>
                  <a:txBody>
                    <a:bodyPr/>
                    <a:lstStyle/>
                    <a:p>
                      <a:pPr>
                        <a:spcBef>
                          <a:spcPts val="45"/>
                        </a:spcBef>
                      </a:pPr>
                      <a:r>
                        <a:rPr lang="pt-BR" sz="800">
                          <a:effectLst/>
                        </a:rPr>
                        <a:t> </a:t>
                      </a:r>
                      <a:endParaRPr lang="pt-BR" sz="600">
                        <a:effectLst/>
                      </a:endParaRPr>
                    </a:p>
                    <a:p>
                      <a:pPr marL="7620" algn="ctr">
                        <a:spcBef>
                          <a:spcPts val="5"/>
                        </a:spcBef>
                        <a:spcAft>
                          <a:spcPts val="0"/>
                        </a:spcAft>
                      </a:pPr>
                      <a:r>
                        <a:rPr lang="pt-BR" sz="600">
                          <a:effectLst/>
                        </a:rPr>
                        <a:t>06</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45"/>
                        </a:spcBef>
                      </a:pPr>
                      <a:r>
                        <a:rPr lang="pt-BR" sz="900">
                          <a:effectLst/>
                        </a:rPr>
                        <a:t> </a:t>
                      </a:r>
                    </a:p>
                    <a:p>
                      <a:pPr marL="11430" marR="3175" algn="ctr">
                        <a:spcBef>
                          <a:spcPts val="5"/>
                        </a:spcBef>
                        <a:spcAft>
                          <a:spcPts val="0"/>
                        </a:spcAft>
                      </a:pPr>
                      <a:r>
                        <a:rPr lang="pt-BR" sz="900">
                          <a:effectLst/>
                        </a:rPr>
                        <a:t>Transportes</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45"/>
                        </a:spcBef>
                      </a:pPr>
                      <a:r>
                        <a:rPr lang="pt-BR" sz="900">
                          <a:effectLst/>
                        </a:rPr>
                        <a:t> </a:t>
                      </a:r>
                    </a:p>
                    <a:p>
                      <a:pPr marL="339090" marR="330200" algn="ctr">
                        <a:spcBef>
                          <a:spcPts val="5"/>
                        </a:spcBef>
                        <a:spcAft>
                          <a:spcPts val="0"/>
                        </a:spcAft>
                      </a:pPr>
                      <a:r>
                        <a:rPr lang="pt-BR" sz="900">
                          <a:effectLst/>
                        </a:rPr>
                        <a:t>55</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5080" algn="ctr">
                        <a:spcBef>
                          <a:spcPts val="280"/>
                        </a:spcBef>
                        <a:spcAft>
                          <a:spcPts val="0"/>
                        </a:spcAft>
                      </a:pPr>
                      <a:r>
                        <a:rPr lang="pt-BR" sz="900">
                          <a:effectLst/>
                        </a:rPr>
                        <a:t>Responsabilidade Civil do</a:t>
                      </a:r>
                      <a:r>
                        <a:rPr lang="pt-BR" sz="900" spc="-285">
                          <a:effectLst/>
                        </a:rPr>
                        <a:t> </a:t>
                      </a:r>
                      <a:r>
                        <a:rPr lang="pt-BR" sz="900">
                          <a:effectLst/>
                        </a:rPr>
                        <a:t>Transportador Desvio de</a:t>
                      </a:r>
                      <a:r>
                        <a:rPr lang="pt-BR" sz="900" spc="5">
                          <a:effectLst/>
                        </a:rPr>
                        <a:t> </a:t>
                      </a:r>
                      <a:r>
                        <a:rPr lang="pt-BR" sz="900">
                          <a:effectLst/>
                        </a:rPr>
                        <a:t>Carga – RCF-DC</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033015645"/>
                  </a:ext>
                </a:extLst>
              </a:tr>
              <a:tr h="768372">
                <a:tc>
                  <a:txBody>
                    <a:bodyPr/>
                    <a:lstStyle/>
                    <a:p>
                      <a:r>
                        <a:rPr lang="pt-BR" sz="700">
                          <a:effectLst/>
                        </a:rPr>
                        <a:t> </a:t>
                      </a:r>
                      <a:endParaRPr lang="pt-BR" sz="600">
                        <a:effectLst/>
                      </a:endParaRPr>
                    </a:p>
                    <a:p>
                      <a:pPr>
                        <a:spcBef>
                          <a:spcPts val="25"/>
                        </a:spcBef>
                      </a:pPr>
                      <a:r>
                        <a:rPr lang="pt-BR" sz="1000">
                          <a:effectLst/>
                        </a:rPr>
                        <a:t> </a:t>
                      </a:r>
                      <a:endParaRPr lang="pt-BR" sz="600">
                        <a:effectLst/>
                      </a:endParaRPr>
                    </a:p>
                    <a:p>
                      <a:pPr marL="7620" algn="ctr"/>
                      <a:r>
                        <a:rPr lang="pt-BR" sz="600">
                          <a:effectLst/>
                        </a:rPr>
                        <a:t>06</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pPr>
                        <a:spcBef>
                          <a:spcPts val="25"/>
                        </a:spcBef>
                      </a:pPr>
                      <a:r>
                        <a:rPr lang="pt-BR" sz="900">
                          <a:effectLst/>
                        </a:rPr>
                        <a:t> </a:t>
                      </a:r>
                    </a:p>
                    <a:p>
                      <a:pPr marL="11430" marR="3175" algn="ctr">
                        <a:spcAft>
                          <a:spcPts val="0"/>
                        </a:spcAft>
                      </a:pPr>
                      <a:r>
                        <a:rPr lang="pt-BR" sz="900">
                          <a:effectLst/>
                        </a:rPr>
                        <a:t>Transportes</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pPr>
                        <a:spcBef>
                          <a:spcPts val="25"/>
                        </a:spcBef>
                      </a:pPr>
                      <a:r>
                        <a:rPr lang="pt-BR" sz="900">
                          <a:effectLst/>
                        </a:rPr>
                        <a:t> </a:t>
                      </a:r>
                    </a:p>
                    <a:p>
                      <a:pPr marL="339090" marR="330200" algn="ctr">
                        <a:spcAft>
                          <a:spcPts val="0"/>
                        </a:spcAft>
                      </a:pPr>
                      <a:r>
                        <a:rPr lang="pt-BR" sz="900">
                          <a:effectLst/>
                        </a:rPr>
                        <a:t>56</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15875" marR="5080" algn="ctr">
                        <a:spcBef>
                          <a:spcPts val="5"/>
                        </a:spcBef>
                        <a:spcAft>
                          <a:spcPts val="0"/>
                        </a:spcAft>
                      </a:pPr>
                      <a:r>
                        <a:rPr lang="pt-BR" sz="900">
                          <a:effectLst/>
                        </a:rPr>
                        <a:t>Responsabilidade Civil do</a:t>
                      </a:r>
                      <a:r>
                        <a:rPr lang="pt-BR" sz="900" spc="-285">
                          <a:effectLst/>
                        </a:rPr>
                        <a:t> </a:t>
                      </a:r>
                      <a:r>
                        <a:rPr lang="pt-BR" sz="900">
                          <a:effectLst/>
                        </a:rPr>
                        <a:t>Transportador Aquaviário</a:t>
                      </a:r>
                      <a:r>
                        <a:rPr lang="pt-BR" sz="900" spc="-285">
                          <a:effectLst/>
                        </a:rPr>
                        <a:t> </a:t>
                      </a:r>
                      <a:r>
                        <a:rPr lang="pt-BR" sz="900">
                          <a:effectLst/>
                        </a:rPr>
                        <a:t>Carga</a:t>
                      </a:r>
                      <a:r>
                        <a:rPr lang="pt-BR" sz="900" spc="-10">
                          <a:effectLst/>
                        </a:rPr>
                        <a:t> </a:t>
                      </a:r>
                      <a:r>
                        <a:rPr lang="pt-BR" sz="900">
                          <a:effectLst/>
                        </a:rPr>
                        <a:t>– RCA-C</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57625901"/>
                  </a:ext>
                </a:extLst>
              </a:tr>
              <a:tr h="704616">
                <a:tc>
                  <a:txBody>
                    <a:bodyPr/>
                    <a:lstStyle/>
                    <a:p>
                      <a:r>
                        <a:rPr lang="pt-BR" sz="700">
                          <a:effectLst/>
                        </a:rPr>
                        <a:t> </a:t>
                      </a:r>
                      <a:endParaRPr lang="pt-BR" sz="600">
                        <a:effectLst/>
                      </a:endParaRPr>
                    </a:p>
                    <a:p>
                      <a:pPr>
                        <a:spcBef>
                          <a:spcPts val="20"/>
                        </a:spcBef>
                      </a:pPr>
                      <a:r>
                        <a:rPr lang="pt-BR" sz="600">
                          <a:effectLst/>
                        </a:rPr>
                        <a:t> </a:t>
                      </a:r>
                    </a:p>
                    <a:p>
                      <a:pPr marL="7620" algn="ctr">
                        <a:spcBef>
                          <a:spcPts val="5"/>
                        </a:spcBef>
                        <a:spcAft>
                          <a:spcPts val="0"/>
                        </a:spcAft>
                      </a:pPr>
                      <a:r>
                        <a:rPr lang="pt-BR" sz="600">
                          <a:effectLst/>
                        </a:rPr>
                        <a:t>06</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pPr>
                        <a:spcBef>
                          <a:spcPts val="20"/>
                        </a:spcBef>
                      </a:pPr>
                      <a:r>
                        <a:rPr lang="pt-BR" sz="900">
                          <a:effectLst/>
                        </a:rPr>
                        <a:t> </a:t>
                      </a:r>
                    </a:p>
                    <a:p>
                      <a:pPr marL="11430" marR="3175" algn="ctr">
                        <a:spcBef>
                          <a:spcPts val="5"/>
                        </a:spcBef>
                        <a:spcAft>
                          <a:spcPts val="0"/>
                        </a:spcAft>
                      </a:pPr>
                      <a:r>
                        <a:rPr lang="pt-BR" sz="900">
                          <a:effectLst/>
                        </a:rPr>
                        <a:t>Transportes</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pPr>
                        <a:spcBef>
                          <a:spcPts val="20"/>
                        </a:spcBef>
                      </a:pPr>
                      <a:r>
                        <a:rPr lang="pt-BR" sz="900">
                          <a:effectLst/>
                        </a:rPr>
                        <a:t> </a:t>
                      </a:r>
                    </a:p>
                    <a:p>
                      <a:pPr marL="339090" marR="330200" algn="ctr">
                        <a:spcBef>
                          <a:spcPts val="5"/>
                        </a:spcBef>
                        <a:spcAft>
                          <a:spcPts val="0"/>
                        </a:spcAft>
                      </a:pPr>
                      <a:r>
                        <a:rPr lang="pt-BR" sz="900">
                          <a:effectLst/>
                        </a:rPr>
                        <a:t>58</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dirty="0">
                          <a:effectLst/>
                        </a:rPr>
                        <a:t> </a:t>
                      </a:r>
                    </a:p>
                    <a:p>
                      <a:pPr marL="15875" marR="5080" algn="ctr">
                        <a:spcBef>
                          <a:spcPts val="5"/>
                        </a:spcBef>
                        <a:spcAft>
                          <a:spcPts val="0"/>
                        </a:spcAft>
                      </a:pPr>
                      <a:r>
                        <a:rPr lang="pt-BR" sz="900" dirty="0">
                          <a:effectLst/>
                        </a:rPr>
                        <a:t>Responsabilidade Civil do</a:t>
                      </a:r>
                      <a:r>
                        <a:rPr lang="pt-BR" sz="900" spc="-285" dirty="0">
                          <a:effectLst/>
                        </a:rPr>
                        <a:t> </a:t>
                      </a:r>
                      <a:r>
                        <a:rPr lang="pt-BR" sz="900" dirty="0">
                          <a:effectLst/>
                        </a:rPr>
                        <a:t>Operador do Transporte</a:t>
                      </a:r>
                      <a:r>
                        <a:rPr lang="pt-BR" sz="900" spc="5" dirty="0">
                          <a:effectLst/>
                        </a:rPr>
                        <a:t> </a:t>
                      </a:r>
                      <a:r>
                        <a:rPr lang="pt-BR" sz="900" dirty="0">
                          <a:effectLst/>
                        </a:rPr>
                        <a:t>Multimodal</a:t>
                      </a:r>
                      <a:r>
                        <a:rPr lang="pt-BR" sz="900" spc="-10" dirty="0">
                          <a:effectLst/>
                        </a:rPr>
                        <a:t> </a:t>
                      </a:r>
                      <a:r>
                        <a:rPr lang="pt-BR" sz="900" dirty="0">
                          <a:effectLst/>
                        </a:rPr>
                        <a:t>–</a:t>
                      </a:r>
                      <a:r>
                        <a:rPr lang="pt-BR" sz="900" spc="-15" dirty="0">
                          <a:effectLst/>
                        </a:rPr>
                        <a:t> </a:t>
                      </a:r>
                      <a:r>
                        <a:rPr lang="pt-BR" sz="900" dirty="0">
                          <a:effectLst/>
                        </a:rPr>
                        <a:t>RCOTM-C</a:t>
                      </a:r>
                      <a:endParaRPr lang="pt-BR"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169952884"/>
                  </a:ext>
                </a:extLst>
              </a:tr>
            </a:tbl>
          </a:graphicData>
        </a:graphic>
      </p:graphicFrame>
    </p:spTree>
    <p:extLst>
      <p:ext uri="{BB962C8B-B14F-4D97-AF65-F5344CB8AC3E}">
        <p14:creationId xmlns:p14="http://schemas.microsoft.com/office/powerpoint/2010/main" val="229295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4A3E1CF5-A799-9242-A72E-5A2014B932F2}"/>
              </a:ext>
            </a:extLst>
          </p:cNvPr>
          <p:cNvGraphicFramePr>
            <a:graphicFrameLocks noGrp="1"/>
          </p:cNvGraphicFramePr>
          <p:nvPr>
            <p:extLst>
              <p:ext uri="{D42A27DB-BD31-4B8C-83A1-F6EECF244321}">
                <p14:modId xmlns:p14="http://schemas.microsoft.com/office/powerpoint/2010/main" val="1798185800"/>
              </p:ext>
            </p:extLst>
          </p:nvPr>
        </p:nvGraphicFramePr>
        <p:xfrm>
          <a:off x="306121" y="234537"/>
          <a:ext cx="7094843" cy="6432203"/>
        </p:xfrm>
        <a:graphic>
          <a:graphicData uri="http://schemas.openxmlformats.org/drawingml/2006/table">
            <a:tbl>
              <a:tblPr firstRow="1" firstCol="1" lastRow="1" lastCol="1" bandRow="1" bandCol="1">
                <a:tableStyleId>{5C22544A-7EE6-4342-B048-85BDC9FD1C3A}</a:tableStyleId>
              </a:tblPr>
              <a:tblGrid>
                <a:gridCol w="717842">
                  <a:extLst>
                    <a:ext uri="{9D8B030D-6E8A-4147-A177-3AD203B41FA5}">
                      <a16:colId xmlns:a16="http://schemas.microsoft.com/office/drawing/2014/main" val="927748890"/>
                    </a:ext>
                  </a:extLst>
                </a:gridCol>
                <a:gridCol w="1997099">
                  <a:extLst>
                    <a:ext uri="{9D8B030D-6E8A-4147-A177-3AD203B41FA5}">
                      <a16:colId xmlns:a16="http://schemas.microsoft.com/office/drawing/2014/main" val="3749950383"/>
                    </a:ext>
                  </a:extLst>
                </a:gridCol>
                <a:gridCol w="1439966">
                  <a:extLst>
                    <a:ext uri="{9D8B030D-6E8A-4147-A177-3AD203B41FA5}">
                      <a16:colId xmlns:a16="http://schemas.microsoft.com/office/drawing/2014/main" val="3493572577"/>
                    </a:ext>
                  </a:extLst>
                </a:gridCol>
                <a:gridCol w="2939936">
                  <a:extLst>
                    <a:ext uri="{9D8B030D-6E8A-4147-A177-3AD203B41FA5}">
                      <a16:colId xmlns:a16="http://schemas.microsoft.com/office/drawing/2014/main" val="2024762732"/>
                    </a:ext>
                  </a:extLst>
                </a:gridCol>
              </a:tblGrid>
              <a:tr h="245727">
                <a:tc>
                  <a:txBody>
                    <a:bodyPr/>
                    <a:lstStyle/>
                    <a:p>
                      <a:pPr marL="8255" algn="ctr">
                        <a:spcBef>
                          <a:spcPts val="830"/>
                        </a:spcBef>
                        <a:spcAft>
                          <a:spcPts val="0"/>
                        </a:spcAft>
                      </a:pPr>
                      <a:r>
                        <a:rPr lang="pt-BR" sz="600">
                          <a:effectLst/>
                        </a:rPr>
                        <a:t>Grupo</a:t>
                      </a:r>
                      <a:endParaRPr lang="pt-BR"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97790">
                        <a:spcBef>
                          <a:spcPts val="830"/>
                        </a:spcBef>
                        <a:spcAft>
                          <a:spcPts val="0"/>
                        </a:spcAft>
                      </a:pPr>
                      <a:r>
                        <a:rPr lang="pt-BR" sz="600">
                          <a:effectLst/>
                        </a:rPr>
                        <a:t>Nome do</a:t>
                      </a:r>
                      <a:r>
                        <a:rPr lang="pt-BR" sz="600" spc="-5">
                          <a:effectLst/>
                        </a:rPr>
                        <a:t> </a:t>
                      </a:r>
                      <a:r>
                        <a:rPr lang="pt-BR" sz="600">
                          <a:effectLst/>
                        </a:rPr>
                        <a:t>Grupo</a:t>
                      </a:r>
                      <a:endParaRPr lang="pt-BR"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13335" indent="-116840">
                        <a:spcBef>
                          <a:spcPts val="140"/>
                        </a:spcBef>
                        <a:spcAft>
                          <a:spcPts val="0"/>
                        </a:spcAft>
                      </a:pPr>
                      <a:r>
                        <a:rPr lang="pt-BR" sz="600">
                          <a:effectLst/>
                        </a:rPr>
                        <a:t>Identificador</a:t>
                      </a:r>
                      <a:r>
                        <a:rPr lang="pt-BR" sz="600" spc="-290">
                          <a:effectLst/>
                        </a:rPr>
                        <a:t> </a:t>
                      </a:r>
                      <a:r>
                        <a:rPr lang="pt-BR" sz="600">
                          <a:effectLst/>
                        </a:rPr>
                        <a:t>do</a:t>
                      </a:r>
                      <a:r>
                        <a:rPr lang="pt-BR" sz="600" spc="-5">
                          <a:effectLst/>
                        </a:rPr>
                        <a:t> </a:t>
                      </a:r>
                      <a:r>
                        <a:rPr lang="pt-BR" sz="600">
                          <a:effectLst/>
                        </a:rPr>
                        <a:t>Ramo</a:t>
                      </a:r>
                      <a:endParaRPr lang="pt-BR"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830"/>
                        </a:spcBef>
                        <a:spcAft>
                          <a:spcPts val="0"/>
                        </a:spcAft>
                      </a:pPr>
                      <a:r>
                        <a:rPr lang="pt-BR" sz="600">
                          <a:effectLst/>
                        </a:rPr>
                        <a:t>Nome</a:t>
                      </a:r>
                      <a:r>
                        <a:rPr lang="pt-BR" sz="600" spc="-5">
                          <a:effectLst/>
                        </a:rPr>
                        <a:t> </a:t>
                      </a:r>
                      <a:r>
                        <a:rPr lang="pt-BR" sz="600">
                          <a:effectLst/>
                        </a:rPr>
                        <a:t>do</a:t>
                      </a:r>
                      <a:r>
                        <a:rPr lang="pt-BR" sz="600" spc="-5">
                          <a:effectLst/>
                        </a:rPr>
                        <a:t> </a:t>
                      </a:r>
                      <a:r>
                        <a:rPr lang="pt-BR" sz="600">
                          <a:effectLst/>
                        </a:rPr>
                        <a:t>Ramo</a:t>
                      </a:r>
                      <a:endParaRPr lang="pt-BR"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188732966"/>
                  </a:ext>
                </a:extLst>
              </a:tr>
              <a:tr h="1802004">
                <a:tc>
                  <a:txBody>
                    <a:bodyPr/>
                    <a:lstStyle/>
                    <a:p>
                      <a:pPr>
                        <a:spcBef>
                          <a:spcPts val="20"/>
                        </a:spcBef>
                      </a:pPr>
                      <a:r>
                        <a:rPr lang="pt-BR" sz="900">
                          <a:effectLst/>
                        </a:rPr>
                        <a:t> </a:t>
                      </a:r>
                      <a:endParaRPr lang="pt-BR" sz="500">
                        <a:effectLst/>
                      </a:endParaRPr>
                    </a:p>
                    <a:p>
                      <a:pPr marL="7620" algn="ctr">
                        <a:spcBef>
                          <a:spcPts val="5"/>
                        </a:spcBef>
                        <a:spcAft>
                          <a:spcPts val="0"/>
                        </a:spcAft>
                      </a:pPr>
                      <a:r>
                        <a:rPr lang="pt-BR" sz="600">
                          <a:effectLst/>
                        </a:rPr>
                        <a:t>07</a:t>
                      </a:r>
                      <a:endParaRPr lang="pt-BR"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200">
                          <a:effectLst/>
                        </a:rPr>
                        <a:t> </a:t>
                      </a:r>
                    </a:p>
                    <a:p>
                      <a:pPr marL="237490" marR="222885" indent="152400">
                        <a:spcBef>
                          <a:spcPts val="5"/>
                        </a:spcBef>
                        <a:spcAft>
                          <a:spcPts val="0"/>
                        </a:spcAft>
                      </a:pPr>
                      <a:r>
                        <a:rPr lang="pt-BR" sz="1200">
                          <a:effectLst/>
                        </a:rPr>
                        <a:t>Riscos</a:t>
                      </a:r>
                      <a:r>
                        <a:rPr lang="pt-BR" sz="1200" spc="5">
                          <a:effectLst/>
                        </a:rPr>
                        <a:t> </a:t>
                      </a:r>
                      <a:r>
                        <a:rPr lang="pt-BR" sz="1200" spc="-5">
                          <a:effectLst/>
                        </a:rPr>
                        <a:t>Financeiros</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200">
                          <a:effectLst/>
                        </a:rPr>
                        <a:t> </a:t>
                      </a:r>
                    </a:p>
                    <a:p>
                      <a:pPr marL="339090" marR="330200" algn="ctr">
                        <a:spcBef>
                          <a:spcPts val="5"/>
                        </a:spcBef>
                        <a:spcAft>
                          <a:spcPts val="0"/>
                        </a:spcAft>
                      </a:pPr>
                      <a:r>
                        <a:rPr lang="pt-BR" sz="1200">
                          <a:effectLst/>
                        </a:rPr>
                        <a:t>11</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200">
                          <a:effectLst/>
                        </a:rPr>
                        <a:t> </a:t>
                      </a:r>
                    </a:p>
                    <a:p>
                      <a:pPr marL="516255" marR="300355" indent="-194310">
                        <a:spcBef>
                          <a:spcPts val="5"/>
                        </a:spcBef>
                        <a:spcAft>
                          <a:spcPts val="0"/>
                        </a:spcAft>
                      </a:pPr>
                      <a:r>
                        <a:rPr lang="pt-BR" sz="1200">
                          <a:effectLst/>
                        </a:rPr>
                        <a:t>Riscos Diversos –</a:t>
                      </a:r>
                      <a:r>
                        <a:rPr lang="pt-BR" sz="1200" spc="-285">
                          <a:effectLst/>
                        </a:rPr>
                        <a:t> </a:t>
                      </a:r>
                      <a:r>
                        <a:rPr lang="pt-BR" sz="1200">
                          <a:effectLst/>
                        </a:rPr>
                        <a:t>Financeiros</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978405897"/>
                  </a:ext>
                </a:extLst>
              </a:tr>
              <a:tr h="614320">
                <a:tc>
                  <a:txBody>
                    <a:bodyPr/>
                    <a:lstStyle/>
                    <a:p>
                      <a:r>
                        <a:rPr lang="pt-BR" sz="600">
                          <a:effectLst/>
                        </a:rPr>
                        <a:t> </a:t>
                      </a:r>
                      <a:endParaRPr lang="pt-BR" sz="500">
                        <a:effectLst/>
                      </a:endParaRPr>
                    </a:p>
                    <a:p>
                      <a:pPr>
                        <a:spcBef>
                          <a:spcPts val="20"/>
                        </a:spcBef>
                      </a:pPr>
                      <a:r>
                        <a:rPr lang="pt-BR" sz="600">
                          <a:effectLst/>
                        </a:rPr>
                        <a:t> </a:t>
                      </a:r>
                      <a:endParaRPr lang="pt-BR" sz="500">
                        <a:effectLst/>
                      </a:endParaRPr>
                    </a:p>
                    <a:p>
                      <a:pPr marL="7620" algn="ctr">
                        <a:spcBef>
                          <a:spcPts val="5"/>
                        </a:spcBef>
                        <a:spcAft>
                          <a:spcPts val="0"/>
                        </a:spcAft>
                      </a:pPr>
                      <a:r>
                        <a:rPr lang="pt-BR" sz="600">
                          <a:effectLst/>
                        </a:rPr>
                        <a:t>07</a:t>
                      </a:r>
                      <a:endParaRPr lang="pt-BR"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200">
                          <a:effectLst/>
                        </a:rPr>
                        <a:t> </a:t>
                      </a:r>
                    </a:p>
                    <a:p>
                      <a:pPr marL="237490" marR="222885" indent="152400">
                        <a:spcBef>
                          <a:spcPts val="5"/>
                        </a:spcBef>
                        <a:spcAft>
                          <a:spcPts val="0"/>
                        </a:spcAft>
                      </a:pPr>
                      <a:r>
                        <a:rPr lang="pt-BR" sz="1200">
                          <a:effectLst/>
                        </a:rPr>
                        <a:t>Riscos</a:t>
                      </a:r>
                      <a:r>
                        <a:rPr lang="pt-BR" sz="1200" spc="5">
                          <a:effectLst/>
                        </a:rPr>
                        <a:t> </a:t>
                      </a:r>
                      <a:r>
                        <a:rPr lang="pt-BR" sz="1200" spc="-5">
                          <a:effectLst/>
                        </a:rPr>
                        <a:t>Financeiros</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200">
                          <a:effectLst/>
                        </a:rPr>
                        <a:t> </a:t>
                      </a:r>
                    </a:p>
                    <a:p>
                      <a:pPr>
                        <a:spcBef>
                          <a:spcPts val="20"/>
                        </a:spcBef>
                      </a:pPr>
                      <a:r>
                        <a:rPr lang="pt-BR" sz="1200">
                          <a:effectLst/>
                        </a:rPr>
                        <a:t> </a:t>
                      </a:r>
                    </a:p>
                    <a:p>
                      <a:pPr marL="339090" marR="330200" algn="ctr">
                        <a:spcBef>
                          <a:spcPts val="5"/>
                        </a:spcBef>
                        <a:spcAft>
                          <a:spcPts val="0"/>
                        </a:spcAft>
                      </a:pPr>
                      <a:r>
                        <a:rPr lang="pt-BR" sz="1200">
                          <a:effectLst/>
                        </a:rPr>
                        <a:t>43</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200">
                          <a:effectLst/>
                        </a:rPr>
                        <a:t> </a:t>
                      </a:r>
                    </a:p>
                    <a:p>
                      <a:pPr>
                        <a:spcBef>
                          <a:spcPts val="20"/>
                        </a:spcBef>
                      </a:pPr>
                      <a:r>
                        <a:rPr lang="pt-BR" sz="1200">
                          <a:effectLst/>
                        </a:rPr>
                        <a:t> </a:t>
                      </a:r>
                    </a:p>
                    <a:p>
                      <a:pPr marL="15875" marR="6985" algn="ctr">
                        <a:spcBef>
                          <a:spcPts val="5"/>
                        </a:spcBef>
                        <a:spcAft>
                          <a:spcPts val="0"/>
                        </a:spcAft>
                      </a:pPr>
                      <a:r>
                        <a:rPr lang="pt-BR" sz="1200">
                          <a:effectLst/>
                        </a:rPr>
                        <a:t>Stop</a:t>
                      </a:r>
                      <a:r>
                        <a:rPr lang="pt-BR" sz="1200" spc="-5">
                          <a:effectLst/>
                        </a:rPr>
                        <a:t> </a:t>
                      </a:r>
                      <a:r>
                        <a:rPr lang="pt-BR" sz="1200">
                          <a:effectLst/>
                        </a:rPr>
                        <a:t>Loss</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670377917"/>
                  </a:ext>
                </a:extLst>
              </a:tr>
              <a:tr h="491456">
                <a:tc>
                  <a:txBody>
                    <a:bodyPr/>
                    <a:lstStyle/>
                    <a:p>
                      <a:pPr marL="7620" algn="ctr">
                        <a:spcBef>
                          <a:spcPts val="830"/>
                        </a:spcBef>
                        <a:spcAft>
                          <a:spcPts val="0"/>
                        </a:spcAft>
                      </a:pPr>
                      <a:r>
                        <a:rPr lang="pt-BR" sz="600">
                          <a:effectLst/>
                        </a:rPr>
                        <a:t>07</a:t>
                      </a:r>
                      <a:endParaRPr lang="pt-BR"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37490" marR="222885" indent="152400">
                        <a:spcBef>
                          <a:spcPts val="140"/>
                        </a:spcBef>
                        <a:spcAft>
                          <a:spcPts val="0"/>
                        </a:spcAft>
                      </a:pPr>
                      <a:r>
                        <a:rPr lang="pt-BR" sz="1200">
                          <a:effectLst/>
                        </a:rPr>
                        <a:t>Riscos</a:t>
                      </a:r>
                      <a:r>
                        <a:rPr lang="pt-BR" sz="1200" spc="5">
                          <a:effectLst/>
                        </a:rPr>
                        <a:t> </a:t>
                      </a:r>
                      <a:r>
                        <a:rPr lang="pt-BR" sz="1200" spc="-5">
                          <a:effectLst/>
                        </a:rPr>
                        <a:t>Financeiros</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1200">
                          <a:effectLst/>
                        </a:rPr>
                        <a:t>46</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8255" algn="ctr">
                        <a:spcBef>
                          <a:spcPts val="830"/>
                        </a:spcBef>
                        <a:spcAft>
                          <a:spcPts val="0"/>
                        </a:spcAft>
                      </a:pPr>
                      <a:r>
                        <a:rPr lang="pt-BR" sz="1200">
                          <a:effectLst/>
                        </a:rPr>
                        <a:t>Fiança</a:t>
                      </a:r>
                      <a:r>
                        <a:rPr lang="pt-BR" sz="1200" spc="-15">
                          <a:effectLst/>
                        </a:rPr>
                        <a:t> </a:t>
                      </a:r>
                      <a:r>
                        <a:rPr lang="pt-BR" sz="1200">
                          <a:effectLst/>
                        </a:rPr>
                        <a:t>Locatícia</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105894220"/>
                  </a:ext>
                </a:extLst>
              </a:tr>
              <a:tr h="723533">
                <a:tc>
                  <a:txBody>
                    <a:bodyPr/>
                    <a:lstStyle/>
                    <a:p>
                      <a:r>
                        <a:rPr lang="pt-BR" sz="600">
                          <a:effectLst/>
                        </a:rPr>
                        <a:t> </a:t>
                      </a:r>
                      <a:endParaRPr lang="pt-BR" sz="500">
                        <a:effectLst/>
                      </a:endParaRPr>
                    </a:p>
                    <a:p>
                      <a:r>
                        <a:rPr lang="pt-BR" sz="600">
                          <a:effectLst/>
                        </a:rPr>
                        <a:t> </a:t>
                      </a:r>
                      <a:endParaRPr lang="pt-BR" sz="500">
                        <a:effectLst/>
                      </a:endParaRPr>
                    </a:p>
                    <a:p>
                      <a:pPr>
                        <a:spcBef>
                          <a:spcPts val="25"/>
                        </a:spcBef>
                      </a:pPr>
                      <a:r>
                        <a:rPr lang="pt-BR" sz="800">
                          <a:effectLst/>
                        </a:rPr>
                        <a:t> </a:t>
                      </a:r>
                      <a:endParaRPr lang="pt-BR" sz="500">
                        <a:effectLst/>
                      </a:endParaRPr>
                    </a:p>
                    <a:p>
                      <a:pPr marL="7620" algn="ctr"/>
                      <a:r>
                        <a:rPr lang="pt-BR" sz="600">
                          <a:effectLst/>
                        </a:rPr>
                        <a:t>07</a:t>
                      </a:r>
                      <a:endParaRPr lang="pt-BR"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200">
                          <a:effectLst/>
                        </a:rPr>
                        <a:t> </a:t>
                      </a:r>
                    </a:p>
                    <a:p>
                      <a:r>
                        <a:rPr lang="pt-BR" sz="1200">
                          <a:effectLst/>
                        </a:rPr>
                        <a:t> </a:t>
                      </a:r>
                    </a:p>
                    <a:p>
                      <a:pPr>
                        <a:spcBef>
                          <a:spcPts val="25"/>
                        </a:spcBef>
                      </a:pPr>
                      <a:r>
                        <a:rPr lang="pt-BR" sz="1200">
                          <a:effectLst/>
                        </a:rPr>
                        <a:t> </a:t>
                      </a:r>
                    </a:p>
                    <a:p>
                      <a:pPr marL="237490" marR="222885" indent="152400">
                        <a:spcAft>
                          <a:spcPts val="0"/>
                        </a:spcAft>
                      </a:pPr>
                      <a:r>
                        <a:rPr lang="pt-BR" sz="1200">
                          <a:effectLst/>
                        </a:rPr>
                        <a:t>Riscos</a:t>
                      </a:r>
                      <a:r>
                        <a:rPr lang="pt-BR" sz="1200" spc="5">
                          <a:effectLst/>
                        </a:rPr>
                        <a:t> </a:t>
                      </a:r>
                      <a:r>
                        <a:rPr lang="pt-BR" sz="1200" spc="-5">
                          <a:effectLst/>
                        </a:rPr>
                        <a:t>Financeiros</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200">
                          <a:effectLst/>
                        </a:rPr>
                        <a:t> </a:t>
                      </a:r>
                    </a:p>
                    <a:p>
                      <a:r>
                        <a:rPr lang="pt-BR" sz="1200">
                          <a:effectLst/>
                        </a:rPr>
                        <a:t> </a:t>
                      </a:r>
                    </a:p>
                    <a:p>
                      <a:pPr>
                        <a:spcBef>
                          <a:spcPts val="25"/>
                        </a:spcBef>
                      </a:pPr>
                      <a:r>
                        <a:rPr lang="pt-BR" sz="1200">
                          <a:effectLst/>
                        </a:rPr>
                        <a:t> </a:t>
                      </a:r>
                    </a:p>
                    <a:p>
                      <a:pPr marL="339090" marR="330200" algn="ctr">
                        <a:spcAft>
                          <a:spcPts val="0"/>
                        </a:spcAft>
                      </a:pPr>
                      <a:r>
                        <a:rPr lang="pt-BR" sz="1200">
                          <a:effectLst/>
                        </a:rPr>
                        <a:t>48</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200">
                          <a:effectLst/>
                        </a:rPr>
                        <a:t> </a:t>
                      </a:r>
                    </a:p>
                    <a:p>
                      <a:r>
                        <a:rPr lang="pt-BR" sz="1200">
                          <a:effectLst/>
                        </a:rPr>
                        <a:t> </a:t>
                      </a:r>
                    </a:p>
                    <a:p>
                      <a:pPr>
                        <a:spcBef>
                          <a:spcPts val="25"/>
                        </a:spcBef>
                      </a:pPr>
                      <a:r>
                        <a:rPr lang="pt-BR" sz="1200">
                          <a:effectLst/>
                        </a:rPr>
                        <a:t> </a:t>
                      </a:r>
                    </a:p>
                    <a:p>
                      <a:pPr marL="15875" marR="7620" algn="ctr">
                        <a:spcAft>
                          <a:spcPts val="0"/>
                        </a:spcAft>
                      </a:pPr>
                      <a:r>
                        <a:rPr lang="pt-BR" sz="1200">
                          <a:effectLst/>
                        </a:rPr>
                        <a:t>Crédito</a:t>
                      </a:r>
                      <a:r>
                        <a:rPr lang="pt-BR" sz="1200" spc="-15">
                          <a:effectLst/>
                        </a:rPr>
                        <a:t> </a:t>
                      </a:r>
                      <a:r>
                        <a:rPr lang="pt-BR" sz="1200">
                          <a:effectLst/>
                        </a:rPr>
                        <a:t>Interno</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631623494"/>
                  </a:ext>
                </a:extLst>
              </a:tr>
              <a:tr h="696229">
                <a:tc>
                  <a:txBody>
                    <a:bodyPr/>
                    <a:lstStyle/>
                    <a:p>
                      <a:r>
                        <a:rPr lang="pt-BR" sz="600">
                          <a:effectLst/>
                        </a:rPr>
                        <a:t> </a:t>
                      </a:r>
                      <a:endParaRPr lang="pt-BR" sz="500">
                        <a:effectLst/>
                      </a:endParaRPr>
                    </a:p>
                    <a:p>
                      <a:r>
                        <a:rPr lang="pt-BR" sz="600">
                          <a:effectLst/>
                        </a:rPr>
                        <a:t> </a:t>
                      </a:r>
                      <a:endParaRPr lang="pt-BR" sz="500">
                        <a:effectLst/>
                      </a:endParaRPr>
                    </a:p>
                    <a:p>
                      <a:pPr>
                        <a:spcBef>
                          <a:spcPts val="25"/>
                        </a:spcBef>
                      </a:pPr>
                      <a:r>
                        <a:rPr lang="pt-BR" sz="500">
                          <a:effectLst/>
                        </a:rPr>
                        <a:t> </a:t>
                      </a:r>
                    </a:p>
                    <a:p>
                      <a:pPr marL="7620" algn="ctr"/>
                      <a:r>
                        <a:rPr lang="pt-BR" sz="600">
                          <a:effectLst/>
                        </a:rPr>
                        <a:t>07</a:t>
                      </a:r>
                      <a:endParaRPr lang="pt-BR"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200">
                          <a:effectLst/>
                        </a:rPr>
                        <a:t> </a:t>
                      </a:r>
                    </a:p>
                    <a:p>
                      <a:pPr>
                        <a:spcBef>
                          <a:spcPts val="25"/>
                        </a:spcBef>
                      </a:pPr>
                      <a:r>
                        <a:rPr lang="pt-BR" sz="1200">
                          <a:effectLst/>
                        </a:rPr>
                        <a:t> </a:t>
                      </a:r>
                    </a:p>
                    <a:p>
                      <a:pPr marL="237490" marR="222885" indent="152400">
                        <a:spcAft>
                          <a:spcPts val="0"/>
                        </a:spcAft>
                      </a:pPr>
                      <a:r>
                        <a:rPr lang="pt-BR" sz="1200">
                          <a:effectLst/>
                        </a:rPr>
                        <a:t>Riscos</a:t>
                      </a:r>
                      <a:r>
                        <a:rPr lang="pt-BR" sz="1200" spc="5">
                          <a:effectLst/>
                        </a:rPr>
                        <a:t> </a:t>
                      </a:r>
                      <a:r>
                        <a:rPr lang="pt-BR" sz="1200" spc="-5">
                          <a:effectLst/>
                        </a:rPr>
                        <a:t>Financeiros</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200" dirty="0">
                          <a:effectLst/>
                        </a:rPr>
                        <a:t> </a:t>
                      </a:r>
                    </a:p>
                    <a:p>
                      <a:r>
                        <a:rPr lang="pt-BR" sz="1200" dirty="0">
                          <a:effectLst/>
                        </a:rPr>
                        <a:t> </a:t>
                      </a:r>
                    </a:p>
                    <a:p>
                      <a:pPr>
                        <a:spcBef>
                          <a:spcPts val="25"/>
                        </a:spcBef>
                      </a:pPr>
                      <a:r>
                        <a:rPr lang="pt-BR" sz="1200" dirty="0">
                          <a:effectLst/>
                        </a:rPr>
                        <a:t> </a:t>
                      </a:r>
                    </a:p>
                    <a:p>
                      <a:pPr marL="339090" marR="330200" algn="ctr">
                        <a:spcAft>
                          <a:spcPts val="0"/>
                        </a:spcAft>
                      </a:pPr>
                      <a:r>
                        <a:rPr lang="pt-BR" sz="1200" dirty="0">
                          <a:effectLst/>
                        </a:rPr>
                        <a:t>49</a:t>
                      </a:r>
                      <a:endParaRPr lang="pt-B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200">
                          <a:effectLst/>
                        </a:rPr>
                        <a:t> </a:t>
                      </a:r>
                    </a:p>
                    <a:p>
                      <a:r>
                        <a:rPr lang="pt-BR" sz="1200">
                          <a:effectLst/>
                        </a:rPr>
                        <a:t> </a:t>
                      </a:r>
                    </a:p>
                    <a:p>
                      <a:pPr>
                        <a:spcBef>
                          <a:spcPts val="25"/>
                        </a:spcBef>
                      </a:pPr>
                      <a:r>
                        <a:rPr lang="pt-BR" sz="1200">
                          <a:effectLst/>
                        </a:rPr>
                        <a:t> </a:t>
                      </a:r>
                    </a:p>
                    <a:p>
                      <a:pPr marL="15875" marR="7620" algn="ctr">
                        <a:spcAft>
                          <a:spcPts val="0"/>
                        </a:spcAft>
                      </a:pPr>
                      <a:r>
                        <a:rPr lang="pt-BR" sz="1200">
                          <a:effectLst/>
                        </a:rPr>
                        <a:t>Crédito</a:t>
                      </a:r>
                      <a:r>
                        <a:rPr lang="pt-BR" sz="1200" spc="-15">
                          <a:effectLst/>
                        </a:rPr>
                        <a:t> </a:t>
                      </a:r>
                      <a:r>
                        <a:rPr lang="pt-BR" sz="1200">
                          <a:effectLst/>
                        </a:rPr>
                        <a:t>à</a:t>
                      </a:r>
                      <a:r>
                        <a:rPr lang="pt-BR" sz="1200" spc="-15">
                          <a:effectLst/>
                        </a:rPr>
                        <a:t> </a:t>
                      </a:r>
                      <a:r>
                        <a:rPr lang="pt-BR" sz="1200">
                          <a:effectLst/>
                        </a:rPr>
                        <a:t>Exportação</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541477362"/>
                  </a:ext>
                </a:extLst>
              </a:tr>
              <a:tr h="928306">
                <a:tc>
                  <a:txBody>
                    <a:bodyPr/>
                    <a:lstStyle/>
                    <a:p>
                      <a:r>
                        <a:rPr lang="pt-BR" sz="600">
                          <a:effectLst/>
                        </a:rPr>
                        <a:t> </a:t>
                      </a:r>
                      <a:endParaRPr lang="pt-BR" sz="500">
                        <a:effectLst/>
                      </a:endParaRPr>
                    </a:p>
                    <a:p>
                      <a:r>
                        <a:rPr lang="pt-BR" sz="600">
                          <a:effectLst/>
                        </a:rPr>
                        <a:t> </a:t>
                      </a:r>
                      <a:endParaRPr lang="pt-BR" sz="500">
                        <a:effectLst/>
                      </a:endParaRPr>
                    </a:p>
                    <a:p>
                      <a:r>
                        <a:rPr lang="pt-BR" sz="600">
                          <a:effectLst/>
                        </a:rPr>
                        <a:t> </a:t>
                      </a:r>
                      <a:endParaRPr lang="pt-BR" sz="500">
                        <a:effectLst/>
                      </a:endParaRPr>
                    </a:p>
                    <a:p>
                      <a:pPr>
                        <a:spcBef>
                          <a:spcPts val="25"/>
                        </a:spcBef>
                      </a:pPr>
                      <a:r>
                        <a:rPr lang="pt-BR" sz="500">
                          <a:effectLst/>
                        </a:rPr>
                        <a:t> </a:t>
                      </a:r>
                    </a:p>
                    <a:p>
                      <a:pPr marL="7620" algn="ctr"/>
                      <a:r>
                        <a:rPr lang="pt-BR" sz="600">
                          <a:effectLst/>
                        </a:rPr>
                        <a:t>07</a:t>
                      </a:r>
                      <a:endParaRPr lang="pt-BR"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200">
                          <a:effectLst/>
                        </a:rPr>
                        <a:t> </a:t>
                      </a:r>
                    </a:p>
                    <a:p>
                      <a:r>
                        <a:rPr lang="pt-BR" sz="1200">
                          <a:effectLst/>
                        </a:rPr>
                        <a:t> </a:t>
                      </a:r>
                    </a:p>
                    <a:p>
                      <a:pPr>
                        <a:spcBef>
                          <a:spcPts val="25"/>
                        </a:spcBef>
                      </a:pPr>
                      <a:r>
                        <a:rPr lang="pt-BR" sz="1200">
                          <a:effectLst/>
                        </a:rPr>
                        <a:t> </a:t>
                      </a:r>
                    </a:p>
                    <a:p>
                      <a:pPr marL="237490" marR="222885" indent="152400">
                        <a:spcAft>
                          <a:spcPts val="0"/>
                        </a:spcAft>
                      </a:pPr>
                      <a:r>
                        <a:rPr lang="pt-BR" sz="1200">
                          <a:effectLst/>
                        </a:rPr>
                        <a:t>Riscos</a:t>
                      </a:r>
                      <a:r>
                        <a:rPr lang="pt-BR" sz="1200" spc="5">
                          <a:effectLst/>
                        </a:rPr>
                        <a:t> </a:t>
                      </a:r>
                      <a:r>
                        <a:rPr lang="pt-BR" sz="1200" spc="-5">
                          <a:effectLst/>
                        </a:rPr>
                        <a:t>Financeiros</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200">
                          <a:effectLst/>
                        </a:rPr>
                        <a:t> </a:t>
                      </a:r>
                    </a:p>
                    <a:p>
                      <a:r>
                        <a:rPr lang="pt-BR" sz="1200">
                          <a:effectLst/>
                        </a:rPr>
                        <a:t> </a:t>
                      </a:r>
                    </a:p>
                    <a:p>
                      <a:r>
                        <a:rPr lang="pt-BR" sz="1200">
                          <a:effectLst/>
                        </a:rPr>
                        <a:t> </a:t>
                      </a:r>
                    </a:p>
                    <a:p>
                      <a:pPr>
                        <a:spcBef>
                          <a:spcPts val="25"/>
                        </a:spcBef>
                      </a:pPr>
                      <a:r>
                        <a:rPr lang="pt-BR" sz="1200">
                          <a:effectLst/>
                        </a:rPr>
                        <a:t> </a:t>
                      </a:r>
                    </a:p>
                    <a:p>
                      <a:pPr marL="339090" marR="330200" algn="ctr">
                        <a:spcAft>
                          <a:spcPts val="0"/>
                        </a:spcAft>
                      </a:pPr>
                      <a:r>
                        <a:rPr lang="pt-BR" sz="1200">
                          <a:effectLst/>
                        </a:rPr>
                        <a:t>75</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200">
                          <a:effectLst/>
                        </a:rPr>
                        <a:t> </a:t>
                      </a:r>
                    </a:p>
                    <a:p>
                      <a:r>
                        <a:rPr lang="pt-BR" sz="1200">
                          <a:effectLst/>
                        </a:rPr>
                        <a:t> </a:t>
                      </a:r>
                    </a:p>
                    <a:p>
                      <a:pPr>
                        <a:spcBef>
                          <a:spcPts val="25"/>
                        </a:spcBef>
                      </a:pPr>
                      <a:r>
                        <a:rPr lang="pt-BR" sz="1200">
                          <a:effectLst/>
                        </a:rPr>
                        <a:t> </a:t>
                      </a:r>
                    </a:p>
                    <a:p>
                      <a:pPr marL="459105" marR="243840" indent="-232410">
                        <a:spcAft>
                          <a:spcPts val="0"/>
                        </a:spcAft>
                      </a:pPr>
                      <a:r>
                        <a:rPr lang="pt-BR" sz="1200">
                          <a:effectLst/>
                        </a:rPr>
                        <a:t>Garantia Segurado –</a:t>
                      </a:r>
                      <a:r>
                        <a:rPr lang="pt-BR" sz="1200" spc="-285">
                          <a:effectLst/>
                        </a:rPr>
                        <a:t> </a:t>
                      </a:r>
                      <a:r>
                        <a:rPr lang="pt-BR" sz="1200">
                          <a:effectLst/>
                        </a:rPr>
                        <a:t>Setor</a:t>
                      </a:r>
                      <a:r>
                        <a:rPr lang="pt-BR" sz="1200" spc="-5">
                          <a:effectLst/>
                        </a:rPr>
                        <a:t> </a:t>
                      </a:r>
                      <a:r>
                        <a:rPr lang="pt-BR" sz="1200">
                          <a:effectLst/>
                        </a:rPr>
                        <a:t>Público</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1422703"/>
                  </a:ext>
                </a:extLst>
              </a:tr>
              <a:tr h="887350">
                <a:tc>
                  <a:txBody>
                    <a:bodyPr/>
                    <a:lstStyle/>
                    <a:p>
                      <a:r>
                        <a:rPr lang="pt-BR" sz="600">
                          <a:effectLst/>
                        </a:rPr>
                        <a:t> </a:t>
                      </a:r>
                      <a:endParaRPr lang="pt-BR" sz="500">
                        <a:effectLst/>
                      </a:endParaRPr>
                    </a:p>
                    <a:p>
                      <a:r>
                        <a:rPr lang="pt-BR" sz="600">
                          <a:effectLst/>
                        </a:rPr>
                        <a:t> </a:t>
                      </a:r>
                      <a:endParaRPr lang="pt-BR" sz="500">
                        <a:effectLst/>
                      </a:endParaRPr>
                    </a:p>
                    <a:p>
                      <a:pPr>
                        <a:spcBef>
                          <a:spcPts val="25"/>
                        </a:spcBef>
                      </a:pPr>
                      <a:r>
                        <a:rPr lang="pt-BR" sz="800">
                          <a:effectLst/>
                        </a:rPr>
                        <a:t> </a:t>
                      </a:r>
                      <a:endParaRPr lang="pt-BR" sz="500">
                        <a:effectLst/>
                      </a:endParaRPr>
                    </a:p>
                    <a:p>
                      <a:pPr marL="7620" algn="ctr"/>
                      <a:r>
                        <a:rPr lang="pt-BR" sz="600">
                          <a:effectLst/>
                        </a:rPr>
                        <a:t>07</a:t>
                      </a:r>
                      <a:endParaRPr lang="pt-BR"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200">
                          <a:effectLst/>
                        </a:rPr>
                        <a:t> </a:t>
                      </a:r>
                    </a:p>
                    <a:p>
                      <a:r>
                        <a:rPr lang="pt-BR" sz="1200">
                          <a:effectLst/>
                        </a:rPr>
                        <a:t> </a:t>
                      </a:r>
                    </a:p>
                    <a:p>
                      <a:pPr>
                        <a:spcBef>
                          <a:spcPts val="25"/>
                        </a:spcBef>
                      </a:pPr>
                      <a:r>
                        <a:rPr lang="pt-BR" sz="1200">
                          <a:effectLst/>
                        </a:rPr>
                        <a:t> </a:t>
                      </a:r>
                    </a:p>
                    <a:p>
                      <a:pPr marL="237490" marR="222885" indent="152400">
                        <a:spcAft>
                          <a:spcPts val="0"/>
                        </a:spcAft>
                      </a:pPr>
                      <a:r>
                        <a:rPr lang="pt-BR" sz="1200">
                          <a:effectLst/>
                        </a:rPr>
                        <a:t>Riscos</a:t>
                      </a:r>
                      <a:r>
                        <a:rPr lang="pt-BR" sz="1200" spc="5">
                          <a:effectLst/>
                        </a:rPr>
                        <a:t> </a:t>
                      </a:r>
                      <a:r>
                        <a:rPr lang="pt-BR" sz="1200" spc="-5">
                          <a:effectLst/>
                        </a:rPr>
                        <a:t>Financeiros</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200">
                          <a:effectLst/>
                        </a:rPr>
                        <a:t> </a:t>
                      </a:r>
                    </a:p>
                    <a:p>
                      <a:r>
                        <a:rPr lang="pt-BR" sz="1200">
                          <a:effectLst/>
                        </a:rPr>
                        <a:t> </a:t>
                      </a:r>
                    </a:p>
                    <a:p>
                      <a:pPr>
                        <a:spcBef>
                          <a:spcPts val="25"/>
                        </a:spcBef>
                      </a:pPr>
                      <a:r>
                        <a:rPr lang="pt-BR" sz="1200">
                          <a:effectLst/>
                        </a:rPr>
                        <a:t> </a:t>
                      </a:r>
                    </a:p>
                    <a:p>
                      <a:pPr marL="339090" marR="330200" algn="ctr">
                        <a:spcAft>
                          <a:spcPts val="0"/>
                        </a:spcAft>
                      </a:pPr>
                      <a:r>
                        <a:rPr lang="pt-BR" sz="1200">
                          <a:effectLst/>
                        </a:rPr>
                        <a:t>76</a:t>
                      </a:r>
                      <a:endParaRPr lang="pt-B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200" dirty="0">
                          <a:effectLst/>
                        </a:rPr>
                        <a:t> </a:t>
                      </a:r>
                    </a:p>
                    <a:p>
                      <a:r>
                        <a:rPr lang="pt-BR" sz="1200" dirty="0">
                          <a:effectLst/>
                        </a:rPr>
                        <a:t> </a:t>
                      </a:r>
                    </a:p>
                    <a:p>
                      <a:pPr>
                        <a:spcBef>
                          <a:spcPts val="25"/>
                        </a:spcBef>
                      </a:pPr>
                      <a:r>
                        <a:rPr lang="pt-BR" sz="1200" dirty="0">
                          <a:effectLst/>
                        </a:rPr>
                        <a:t> </a:t>
                      </a:r>
                    </a:p>
                    <a:p>
                      <a:pPr marL="455295" marR="243840" indent="-228600">
                        <a:spcAft>
                          <a:spcPts val="0"/>
                        </a:spcAft>
                      </a:pPr>
                      <a:r>
                        <a:rPr lang="pt-BR" sz="1200" dirty="0">
                          <a:effectLst/>
                        </a:rPr>
                        <a:t>Garantia Segurado –</a:t>
                      </a:r>
                      <a:r>
                        <a:rPr lang="pt-BR" sz="1200" spc="-285" dirty="0">
                          <a:effectLst/>
                        </a:rPr>
                        <a:t> </a:t>
                      </a:r>
                      <a:r>
                        <a:rPr lang="pt-BR" sz="1200" dirty="0">
                          <a:effectLst/>
                        </a:rPr>
                        <a:t>Setor Privado</a:t>
                      </a:r>
                      <a:endParaRPr lang="pt-B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070071483"/>
                  </a:ext>
                </a:extLst>
              </a:tr>
            </a:tbl>
          </a:graphicData>
        </a:graphic>
      </p:graphicFrame>
    </p:spTree>
    <p:extLst>
      <p:ext uri="{BB962C8B-B14F-4D97-AF65-F5344CB8AC3E}">
        <p14:creationId xmlns:p14="http://schemas.microsoft.com/office/powerpoint/2010/main" val="2746999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493F01E5-EA4F-724F-B025-A1E83F833E99}"/>
              </a:ext>
            </a:extLst>
          </p:cNvPr>
          <p:cNvGraphicFramePr>
            <a:graphicFrameLocks noGrp="1"/>
          </p:cNvGraphicFramePr>
          <p:nvPr>
            <p:extLst>
              <p:ext uri="{D42A27DB-BD31-4B8C-83A1-F6EECF244321}">
                <p14:modId xmlns:p14="http://schemas.microsoft.com/office/powerpoint/2010/main" val="2339607217"/>
              </p:ext>
            </p:extLst>
          </p:nvPr>
        </p:nvGraphicFramePr>
        <p:xfrm>
          <a:off x="225630" y="213757"/>
          <a:ext cx="7742713" cy="6256424"/>
        </p:xfrm>
        <a:graphic>
          <a:graphicData uri="http://schemas.openxmlformats.org/drawingml/2006/table">
            <a:tbl>
              <a:tblPr firstRow="1" firstCol="1" lastRow="1" lastCol="1" bandRow="1" bandCol="1">
                <a:tableStyleId>{5C22544A-7EE6-4342-B048-85BDC9FD1C3A}</a:tableStyleId>
              </a:tblPr>
              <a:tblGrid>
                <a:gridCol w="896479">
                  <a:extLst>
                    <a:ext uri="{9D8B030D-6E8A-4147-A177-3AD203B41FA5}">
                      <a16:colId xmlns:a16="http://schemas.microsoft.com/office/drawing/2014/main" val="2089667418"/>
                    </a:ext>
                  </a:extLst>
                </a:gridCol>
                <a:gridCol w="2144051">
                  <a:extLst>
                    <a:ext uri="{9D8B030D-6E8A-4147-A177-3AD203B41FA5}">
                      <a16:colId xmlns:a16="http://schemas.microsoft.com/office/drawing/2014/main" val="1755396547"/>
                    </a:ext>
                  </a:extLst>
                </a:gridCol>
                <a:gridCol w="1545921">
                  <a:extLst>
                    <a:ext uri="{9D8B030D-6E8A-4147-A177-3AD203B41FA5}">
                      <a16:colId xmlns:a16="http://schemas.microsoft.com/office/drawing/2014/main" val="132975643"/>
                    </a:ext>
                  </a:extLst>
                </a:gridCol>
                <a:gridCol w="3156262">
                  <a:extLst>
                    <a:ext uri="{9D8B030D-6E8A-4147-A177-3AD203B41FA5}">
                      <a16:colId xmlns:a16="http://schemas.microsoft.com/office/drawing/2014/main" val="3929696440"/>
                    </a:ext>
                  </a:extLst>
                </a:gridCol>
              </a:tblGrid>
              <a:tr h="173827">
                <a:tc>
                  <a:txBody>
                    <a:bodyPr/>
                    <a:lstStyle/>
                    <a:p>
                      <a:pPr marL="8255" algn="ctr">
                        <a:spcBef>
                          <a:spcPts val="830"/>
                        </a:spcBef>
                        <a:spcAft>
                          <a:spcPts val="0"/>
                        </a:spcAft>
                      </a:pPr>
                      <a:r>
                        <a:rPr lang="pt-BR" sz="1000">
                          <a:effectLst/>
                        </a:rPr>
                        <a:t>Grupo</a:t>
                      </a:r>
                      <a:endParaRPr lang="pt-B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87630" algn="r">
                        <a:spcBef>
                          <a:spcPts val="830"/>
                        </a:spcBef>
                        <a:spcAft>
                          <a:spcPts val="0"/>
                        </a:spcAft>
                      </a:pPr>
                      <a:r>
                        <a:rPr lang="pt-BR" sz="1000">
                          <a:effectLst/>
                        </a:rPr>
                        <a:t>Nome do</a:t>
                      </a:r>
                      <a:r>
                        <a:rPr lang="pt-BR" sz="1000" spc="-5">
                          <a:effectLst/>
                        </a:rPr>
                        <a:t> </a:t>
                      </a:r>
                      <a:r>
                        <a:rPr lang="pt-BR" sz="1000">
                          <a:effectLst/>
                        </a:rPr>
                        <a:t>Grupo</a:t>
                      </a:r>
                      <a:endParaRPr lang="pt-B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13335" indent="-116840">
                        <a:spcBef>
                          <a:spcPts val="140"/>
                        </a:spcBef>
                        <a:spcAft>
                          <a:spcPts val="0"/>
                        </a:spcAft>
                      </a:pPr>
                      <a:r>
                        <a:rPr lang="pt-BR" sz="1000">
                          <a:effectLst/>
                        </a:rPr>
                        <a:t>Identificador</a:t>
                      </a:r>
                      <a:r>
                        <a:rPr lang="pt-BR" sz="1000" spc="-290">
                          <a:effectLst/>
                        </a:rPr>
                        <a:t> </a:t>
                      </a:r>
                      <a:r>
                        <a:rPr lang="pt-BR" sz="1000">
                          <a:effectLst/>
                        </a:rPr>
                        <a:t>do</a:t>
                      </a:r>
                      <a:r>
                        <a:rPr lang="pt-BR" sz="1000" spc="-5">
                          <a:effectLst/>
                        </a:rPr>
                        <a:t> </a:t>
                      </a:r>
                      <a:r>
                        <a:rPr lang="pt-BR" sz="1000">
                          <a:effectLst/>
                        </a:rPr>
                        <a:t>Ramo</a:t>
                      </a:r>
                      <a:endParaRPr lang="pt-B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830"/>
                        </a:spcBef>
                        <a:spcAft>
                          <a:spcPts val="0"/>
                        </a:spcAft>
                      </a:pPr>
                      <a:r>
                        <a:rPr lang="pt-BR" sz="1000">
                          <a:effectLst/>
                        </a:rPr>
                        <a:t>Nome</a:t>
                      </a:r>
                      <a:r>
                        <a:rPr lang="pt-BR" sz="1000" spc="-5">
                          <a:effectLst/>
                        </a:rPr>
                        <a:t> </a:t>
                      </a:r>
                      <a:r>
                        <a:rPr lang="pt-BR" sz="1000">
                          <a:effectLst/>
                        </a:rPr>
                        <a:t>do</a:t>
                      </a:r>
                      <a:r>
                        <a:rPr lang="pt-BR" sz="1000" spc="-5">
                          <a:effectLst/>
                        </a:rPr>
                        <a:t> </a:t>
                      </a:r>
                      <a:r>
                        <a:rPr lang="pt-BR" sz="1000">
                          <a:effectLst/>
                        </a:rPr>
                        <a:t>Ramo</a:t>
                      </a:r>
                      <a:endParaRPr lang="pt-B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33719949"/>
                  </a:ext>
                </a:extLst>
              </a:tr>
              <a:tr h="406150">
                <a:tc>
                  <a:txBody>
                    <a:bodyPr/>
                    <a:lstStyle/>
                    <a:p>
                      <a:r>
                        <a:rPr lang="pt-BR" sz="900">
                          <a:effectLst/>
                        </a:rPr>
                        <a:t> </a:t>
                      </a:r>
                    </a:p>
                    <a:p>
                      <a:pPr>
                        <a:spcBef>
                          <a:spcPts val="20"/>
                        </a:spcBef>
                      </a:pPr>
                      <a:r>
                        <a:rPr lang="pt-BR" sz="900">
                          <a:effectLst/>
                        </a:rPr>
                        <a:t> </a:t>
                      </a:r>
                    </a:p>
                    <a:p>
                      <a:pPr marL="7620" algn="ctr">
                        <a:spcBef>
                          <a:spcPts val="5"/>
                        </a:spcBef>
                        <a:spcAft>
                          <a:spcPts val="0"/>
                        </a:spcAft>
                      </a:pPr>
                      <a:r>
                        <a:rPr lang="pt-BR" sz="900">
                          <a:effectLst/>
                        </a:rPr>
                        <a:t>09</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pPr>
                        <a:spcBef>
                          <a:spcPts val="20"/>
                        </a:spcBef>
                      </a:pPr>
                      <a:r>
                        <a:rPr lang="pt-BR" sz="900">
                          <a:effectLst/>
                        </a:rPr>
                        <a:t> </a:t>
                      </a:r>
                    </a:p>
                    <a:p>
                      <a:pPr marR="66040" algn="r">
                        <a:spcBef>
                          <a:spcPts val="5"/>
                        </a:spcBef>
                        <a:spcAft>
                          <a:spcPts val="0"/>
                        </a:spcAft>
                      </a:pPr>
                      <a:r>
                        <a:rPr lang="pt-BR" sz="900">
                          <a:effectLst/>
                        </a:rPr>
                        <a:t>Pessoas</a:t>
                      </a:r>
                      <a:r>
                        <a:rPr lang="pt-BR" sz="900" spc="-25">
                          <a:effectLst/>
                        </a:rPr>
                        <a:t> </a:t>
                      </a:r>
                      <a:r>
                        <a:rPr lang="pt-BR" sz="900">
                          <a:effectLst/>
                        </a:rPr>
                        <a:t>Coletivo</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pPr>
                        <a:spcBef>
                          <a:spcPts val="20"/>
                        </a:spcBef>
                      </a:pPr>
                      <a:r>
                        <a:rPr lang="pt-BR" sz="900">
                          <a:effectLst/>
                        </a:rPr>
                        <a:t> </a:t>
                      </a:r>
                    </a:p>
                    <a:p>
                      <a:pPr marL="339090" marR="330200" algn="ctr">
                        <a:spcBef>
                          <a:spcPts val="5"/>
                        </a:spcBef>
                        <a:spcAft>
                          <a:spcPts val="0"/>
                        </a:spcAft>
                      </a:pPr>
                      <a:r>
                        <a:rPr lang="pt-BR" sz="900">
                          <a:effectLst/>
                        </a:rPr>
                        <a:t>29</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pPr>
                        <a:spcBef>
                          <a:spcPts val="20"/>
                        </a:spcBef>
                      </a:pPr>
                      <a:r>
                        <a:rPr lang="pt-BR" sz="900">
                          <a:effectLst/>
                        </a:rPr>
                        <a:t> </a:t>
                      </a:r>
                    </a:p>
                    <a:p>
                      <a:pPr marL="15875" marR="6985" algn="ctr">
                        <a:spcBef>
                          <a:spcPts val="5"/>
                        </a:spcBef>
                        <a:spcAft>
                          <a:spcPts val="0"/>
                        </a:spcAft>
                      </a:pPr>
                      <a:r>
                        <a:rPr lang="pt-BR" sz="900">
                          <a:effectLst/>
                        </a:rPr>
                        <a:t>Funeral</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428006677"/>
                  </a:ext>
                </a:extLst>
              </a:tr>
              <a:tr h="521484">
                <a:tc>
                  <a:txBody>
                    <a:bodyPr/>
                    <a:lstStyle/>
                    <a:p>
                      <a:pPr>
                        <a:spcBef>
                          <a:spcPts val="20"/>
                        </a:spcBef>
                      </a:pPr>
                      <a:r>
                        <a:rPr lang="pt-BR" sz="900">
                          <a:effectLst/>
                        </a:rPr>
                        <a:t> </a:t>
                      </a:r>
                    </a:p>
                    <a:p>
                      <a:pPr marL="7620" algn="ctr">
                        <a:spcBef>
                          <a:spcPts val="5"/>
                        </a:spcBef>
                        <a:spcAft>
                          <a:spcPts val="0"/>
                        </a:spcAft>
                      </a:pPr>
                      <a:r>
                        <a:rPr lang="pt-BR" sz="900">
                          <a:effectLst/>
                        </a:rPr>
                        <a:t>09</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R="66040" algn="r">
                        <a:spcBef>
                          <a:spcPts val="5"/>
                        </a:spcBef>
                        <a:spcAft>
                          <a:spcPts val="0"/>
                        </a:spcAft>
                      </a:pPr>
                      <a:r>
                        <a:rPr lang="pt-BR" sz="900">
                          <a:effectLst/>
                        </a:rPr>
                        <a:t>Pessoas</a:t>
                      </a:r>
                      <a:r>
                        <a:rPr lang="pt-BR" sz="900" spc="-25">
                          <a:effectLst/>
                        </a:rPr>
                        <a:t> </a:t>
                      </a:r>
                      <a:r>
                        <a:rPr lang="pt-BR" sz="900">
                          <a:effectLst/>
                        </a:rPr>
                        <a:t>Coletivo</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339090" marR="330200" algn="ctr">
                        <a:spcBef>
                          <a:spcPts val="5"/>
                        </a:spcBef>
                        <a:spcAft>
                          <a:spcPts val="0"/>
                        </a:spcAft>
                      </a:pPr>
                      <a:r>
                        <a:rPr lang="pt-BR" sz="900">
                          <a:effectLst/>
                        </a:rPr>
                        <a:t>36</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29895" marR="129540" indent="-279400">
                        <a:spcBef>
                          <a:spcPts val="140"/>
                        </a:spcBef>
                        <a:spcAft>
                          <a:spcPts val="0"/>
                        </a:spcAft>
                      </a:pPr>
                      <a:r>
                        <a:rPr lang="pt-BR" sz="900">
                          <a:effectLst/>
                        </a:rPr>
                        <a:t>Perda do Certificado de</a:t>
                      </a:r>
                      <a:r>
                        <a:rPr lang="pt-BR" sz="900" spc="-285">
                          <a:effectLst/>
                        </a:rPr>
                        <a:t> </a:t>
                      </a:r>
                      <a:r>
                        <a:rPr lang="pt-BR" sz="900">
                          <a:effectLst/>
                        </a:rPr>
                        <a:t>Habilitação</a:t>
                      </a:r>
                      <a:r>
                        <a:rPr lang="pt-BR" sz="900" spc="300">
                          <a:effectLst/>
                        </a:rPr>
                        <a:t> </a:t>
                      </a:r>
                      <a:r>
                        <a:rPr lang="pt-BR" sz="900">
                          <a:effectLst/>
                        </a:rPr>
                        <a:t>de</a:t>
                      </a:r>
                      <a:r>
                        <a:rPr lang="pt-BR" sz="900" spc="5">
                          <a:effectLst/>
                        </a:rPr>
                        <a:t> </a:t>
                      </a:r>
                      <a:r>
                        <a:rPr lang="pt-BR" sz="900">
                          <a:effectLst/>
                        </a:rPr>
                        <a:t>Voo</a:t>
                      </a:r>
                      <a:r>
                        <a:rPr lang="pt-BR" sz="900" spc="-5">
                          <a:effectLst/>
                        </a:rPr>
                        <a:t> </a:t>
                      </a:r>
                      <a:r>
                        <a:rPr lang="pt-BR" sz="900">
                          <a:effectLst/>
                        </a:rPr>
                        <a:t>– PCHV</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674341512"/>
                  </a:ext>
                </a:extLst>
              </a:tr>
              <a:tr h="270767">
                <a:tc>
                  <a:txBody>
                    <a:bodyPr/>
                    <a:lstStyle/>
                    <a:p>
                      <a:pPr>
                        <a:spcBef>
                          <a:spcPts val="20"/>
                        </a:spcBef>
                      </a:pPr>
                      <a:r>
                        <a:rPr lang="pt-BR" sz="900">
                          <a:effectLst/>
                        </a:rPr>
                        <a:t> </a:t>
                      </a:r>
                    </a:p>
                    <a:p>
                      <a:pPr marL="7620" algn="ctr">
                        <a:spcBef>
                          <a:spcPts val="5"/>
                        </a:spcBef>
                        <a:spcAft>
                          <a:spcPts val="0"/>
                        </a:spcAft>
                      </a:pPr>
                      <a:r>
                        <a:rPr lang="pt-BR" sz="900">
                          <a:effectLst/>
                        </a:rPr>
                        <a:t>09</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R="66040" algn="r">
                        <a:spcBef>
                          <a:spcPts val="5"/>
                        </a:spcBef>
                        <a:spcAft>
                          <a:spcPts val="0"/>
                        </a:spcAft>
                      </a:pPr>
                      <a:r>
                        <a:rPr lang="pt-BR" sz="900">
                          <a:effectLst/>
                        </a:rPr>
                        <a:t>Pessoas</a:t>
                      </a:r>
                      <a:r>
                        <a:rPr lang="pt-BR" sz="900" spc="-25">
                          <a:effectLst/>
                        </a:rPr>
                        <a:t> </a:t>
                      </a:r>
                      <a:r>
                        <a:rPr lang="pt-BR" sz="900">
                          <a:effectLst/>
                        </a:rPr>
                        <a:t>Coletivo</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339090" marR="330200" algn="ctr">
                        <a:spcBef>
                          <a:spcPts val="5"/>
                        </a:spcBef>
                        <a:spcAft>
                          <a:spcPts val="0"/>
                        </a:spcAft>
                      </a:pPr>
                      <a:r>
                        <a:rPr lang="pt-BR" sz="900">
                          <a:effectLst/>
                        </a:rPr>
                        <a:t>69</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15875" marR="8255" algn="ctr">
                        <a:spcBef>
                          <a:spcPts val="5"/>
                        </a:spcBef>
                        <a:spcAft>
                          <a:spcPts val="0"/>
                        </a:spcAft>
                      </a:pPr>
                      <a:r>
                        <a:rPr lang="pt-BR" sz="900">
                          <a:effectLst/>
                        </a:rPr>
                        <a:t>Viagem</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79993561"/>
                  </a:ext>
                </a:extLst>
              </a:tr>
              <a:tr h="541534">
                <a:tc>
                  <a:txBody>
                    <a:bodyPr/>
                    <a:lstStyle/>
                    <a:p>
                      <a:r>
                        <a:rPr lang="pt-BR" sz="900">
                          <a:effectLst/>
                        </a:rPr>
                        <a:t> </a:t>
                      </a:r>
                    </a:p>
                    <a:p>
                      <a:r>
                        <a:rPr lang="pt-BR" sz="900">
                          <a:effectLst/>
                        </a:rPr>
                        <a:t> </a:t>
                      </a:r>
                    </a:p>
                    <a:p>
                      <a:pPr>
                        <a:spcBef>
                          <a:spcPts val="25"/>
                        </a:spcBef>
                      </a:pPr>
                      <a:r>
                        <a:rPr lang="pt-BR" sz="900">
                          <a:effectLst/>
                        </a:rPr>
                        <a:t> </a:t>
                      </a:r>
                    </a:p>
                    <a:p>
                      <a:pPr marL="7620" algn="ctr"/>
                      <a:r>
                        <a:rPr lang="pt-BR" sz="900">
                          <a:effectLst/>
                        </a:rPr>
                        <a:t>09</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r>
                        <a:rPr lang="pt-BR" sz="900">
                          <a:effectLst/>
                        </a:rPr>
                        <a:t> </a:t>
                      </a:r>
                    </a:p>
                    <a:p>
                      <a:pPr>
                        <a:spcBef>
                          <a:spcPts val="25"/>
                        </a:spcBef>
                      </a:pPr>
                      <a:r>
                        <a:rPr lang="pt-BR" sz="900">
                          <a:effectLst/>
                        </a:rPr>
                        <a:t> </a:t>
                      </a:r>
                    </a:p>
                    <a:p>
                      <a:pPr marR="66040" algn="r"/>
                      <a:r>
                        <a:rPr lang="pt-BR" sz="900">
                          <a:effectLst/>
                        </a:rPr>
                        <a:t>Pessoas</a:t>
                      </a:r>
                      <a:r>
                        <a:rPr lang="pt-BR" sz="900" spc="-25">
                          <a:effectLst/>
                        </a:rPr>
                        <a:t> </a:t>
                      </a:r>
                      <a:r>
                        <a:rPr lang="pt-BR" sz="900">
                          <a:effectLst/>
                        </a:rPr>
                        <a:t>Coletivo</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r>
                        <a:rPr lang="pt-BR" sz="900">
                          <a:effectLst/>
                        </a:rPr>
                        <a:t> </a:t>
                      </a:r>
                    </a:p>
                    <a:p>
                      <a:pPr>
                        <a:spcBef>
                          <a:spcPts val="25"/>
                        </a:spcBef>
                      </a:pPr>
                      <a:r>
                        <a:rPr lang="pt-BR" sz="900">
                          <a:effectLst/>
                        </a:rPr>
                        <a:t> </a:t>
                      </a:r>
                    </a:p>
                    <a:p>
                      <a:pPr marL="339090" marR="330200" algn="ctr">
                        <a:spcAft>
                          <a:spcPts val="0"/>
                        </a:spcAft>
                      </a:pPr>
                      <a:r>
                        <a:rPr lang="pt-BR" sz="900">
                          <a:effectLst/>
                        </a:rPr>
                        <a:t>77</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pPr>
                        <a:spcBef>
                          <a:spcPts val="25"/>
                        </a:spcBef>
                      </a:pPr>
                      <a:r>
                        <a:rPr lang="pt-BR" sz="900">
                          <a:effectLst/>
                        </a:rPr>
                        <a:t> </a:t>
                      </a:r>
                    </a:p>
                    <a:p>
                      <a:pPr marL="217170" marR="200660" indent="60960">
                        <a:spcAft>
                          <a:spcPts val="0"/>
                        </a:spcAft>
                      </a:pPr>
                      <a:r>
                        <a:rPr lang="pt-BR" sz="900">
                          <a:effectLst/>
                        </a:rPr>
                        <a:t>Prestamista (exceto</a:t>
                      </a:r>
                      <a:r>
                        <a:rPr lang="pt-BR" sz="900" spc="5">
                          <a:effectLst/>
                        </a:rPr>
                        <a:t> </a:t>
                      </a:r>
                      <a:r>
                        <a:rPr lang="pt-BR" sz="900">
                          <a:effectLst/>
                        </a:rPr>
                        <a:t>Habitacional</a:t>
                      </a:r>
                      <a:r>
                        <a:rPr lang="pt-BR" sz="900" spc="-15">
                          <a:effectLst/>
                        </a:rPr>
                        <a:t> </a:t>
                      </a:r>
                      <a:r>
                        <a:rPr lang="pt-BR" sz="900">
                          <a:effectLst/>
                        </a:rPr>
                        <a:t>e</a:t>
                      </a:r>
                      <a:r>
                        <a:rPr lang="pt-BR" sz="900" spc="-35">
                          <a:effectLst/>
                        </a:rPr>
                        <a:t> </a:t>
                      </a:r>
                      <a:r>
                        <a:rPr lang="pt-BR" sz="900">
                          <a:effectLst/>
                        </a:rPr>
                        <a:t>Rural)</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23393360"/>
                  </a:ext>
                </a:extLst>
              </a:tr>
              <a:tr h="135383">
                <a:tc>
                  <a:txBody>
                    <a:bodyPr/>
                    <a:lstStyle/>
                    <a:p>
                      <a:pPr marL="7620" algn="ctr">
                        <a:spcBef>
                          <a:spcPts val="140"/>
                        </a:spcBef>
                        <a:spcAft>
                          <a:spcPts val="0"/>
                        </a:spcAft>
                      </a:pPr>
                      <a:r>
                        <a:rPr lang="pt-BR" sz="900">
                          <a:effectLst/>
                        </a:rPr>
                        <a:t>09</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66040" algn="r">
                        <a:spcBef>
                          <a:spcPts val="140"/>
                        </a:spcBef>
                        <a:spcAft>
                          <a:spcPts val="0"/>
                        </a:spcAft>
                      </a:pPr>
                      <a:r>
                        <a:rPr lang="pt-BR" sz="900">
                          <a:effectLst/>
                        </a:rPr>
                        <a:t>Pessoas</a:t>
                      </a:r>
                      <a:r>
                        <a:rPr lang="pt-BR" sz="900" spc="-25">
                          <a:effectLst/>
                        </a:rPr>
                        <a:t> </a:t>
                      </a:r>
                      <a:r>
                        <a:rPr lang="pt-BR" sz="900">
                          <a:effectLst/>
                        </a:rPr>
                        <a:t>Coletivo</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900">
                          <a:effectLst/>
                        </a:rPr>
                        <a:t>80</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140"/>
                        </a:spcBef>
                        <a:spcAft>
                          <a:spcPts val="0"/>
                        </a:spcAft>
                      </a:pPr>
                      <a:r>
                        <a:rPr lang="pt-BR" sz="900">
                          <a:effectLst/>
                        </a:rPr>
                        <a:t>Educacional</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37638911"/>
                  </a:ext>
                </a:extLst>
              </a:tr>
              <a:tr h="270767">
                <a:tc>
                  <a:txBody>
                    <a:bodyPr/>
                    <a:lstStyle/>
                    <a:p>
                      <a:pPr>
                        <a:spcBef>
                          <a:spcPts val="20"/>
                        </a:spcBef>
                      </a:pPr>
                      <a:r>
                        <a:rPr lang="pt-BR" sz="900">
                          <a:effectLst/>
                        </a:rPr>
                        <a:t> </a:t>
                      </a:r>
                    </a:p>
                    <a:p>
                      <a:pPr marL="7620" algn="ctr">
                        <a:spcBef>
                          <a:spcPts val="5"/>
                        </a:spcBef>
                        <a:spcAft>
                          <a:spcPts val="0"/>
                        </a:spcAft>
                      </a:pPr>
                      <a:r>
                        <a:rPr lang="pt-BR" sz="900">
                          <a:effectLst/>
                        </a:rPr>
                        <a:t>09</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R="66040" algn="r">
                        <a:spcBef>
                          <a:spcPts val="5"/>
                        </a:spcBef>
                        <a:spcAft>
                          <a:spcPts val="0"/>
                        </a:spcAft>
                      </a:pPr>
                      <a:r>
                        <a:rPr lang="pt-BR" sz="900">
                          <a:effectLst/>
                        </a:rPr>
                        <a:t>Pessoas</a:t>
                      </a:r>
                      <a:r>
                        <a:rPr lang="pt-BR" sz="900" spc="-25">
                          <a:effectLst/>
                        </a:rPr>
                        <a:t> </a:t>
                      </a:r>
                      <a:r>
                        <a:rPr lang="pt-BR" sz="900">
                          <a:effectLst/>
                        </a:rPr>
                        <a:t>Coletivo</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339090" marR="330200" algn="ctr">
                        <a:spcBef>
                          <a:spcPts val="5"/>
                        </a:spcBef>
                        <a:spcAft>
                          <a:spcPts val="0"/>
                        </a:spcAft>
                      </a:pPr>
                      <a:r>
                        <a:rPr lang="pt-BR" sz="900">
                          <a:effectLst/>
                        </a:rPr>
                        <a:t>82</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15875" marR="7620" algn="ctr">
                        <a:spcBef>
                          <a:spcPts val="5"/>
                        </a:spcBef>
                        <a:spcAft>
                          <a:spcPts val="0"/>
                        </a:spcAft>
                      </a:pPr>
                      <a:r>
                        <a:rPr lang="pt-BR" sz="900">
                          <a:effectLst/>
                        </a:rPr>
                        <a:t>Acidentes</a:t>
                      </a:r>
                      <a:r>
                        <a:rPr lang="pt-BR" sz="900" spc="-15">
                          <a:effectLst/>
                        </a:rPr>
                        <a:t> </a:t>
                      </a:r>
                      <a:r>
                        <a:rPr lang="pt-BR" sz="900">
                          <a:effectLst/>
                        </a:rPr>
                        <a:t>Pessoais</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075862450"/>
                  </a:ext>
                </a:extLst>
              </a:tr>
              <a:tr h="270767">
                <a:tc>
                  <a:txBody>
                    <a:bodyPr/>
                    <a:lstStyle/>
                    <a:p>
                      <a:pPr>
                        <a:spcBef>
                          <a:spcPts val="20"/>
                        </a:spcBef>
                      </a:pPr>
                      <a:r>
                        <a:rPr lang="pt-BR" sz="900">
                          <a:effectLst/>
                        </a:rPr>
                        <a:t> </a:t>
                      </a:r>
                    </a:p>
                    <a:p>
                      <a:pPr marL="7620" algn="ctr">
                        <a:spcBef>
                          <a:spcPts val="5"/>
                        </a:spcBef>
                        <a:spcAft>
                          <a:spcPts val="0"/>
                        </a:spcAft>
                      </a:pPr>
                      <a:r>
                        <a:rPr lang="pt-BR" sz="900">
                          <a:effectLst/>
                        </a:rPr>
                        <a:t>09</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R="66040" algn="r">
                        <a:spcBef>
                          <a:spcPts val="5"/>
                        </a:spcBef>
                        <a:spcAft>
                          <a:spcPts val="0"/>
                        </a:spcAft>
                      </a:pPr>
                      <a:r>
                        <a:rPr lang="pt-BR" sz="900">
                          <a:effectLst/>
                        </a:rPr>
                        <a:t>Pessoas</a:t>
                      </a:r>
                      <a:r>
                        <a:rPr lang="pt-BR" sz="900" spc="-25">
                          <a:effectLst/>
                        </a:rPr>
                        <a:t> </a:t>
                      </a:r>
                      <a:r>
                        <a:rPr lang="pt-BR" sz="900">
                          <a:effectLst/>
                        </a:rPr>
                        <a:t>Coletivo</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339090" marR="330200" algn="ctr">
                        <a:spcBef>
                          <a:spcPts val="5"/>
                        </a:spcBef>
                        <a:spcAft>
                          <a:spcPts val="0"/>
                        </a:spcAft>
                      </a:pPr>
                      <a:r>
                        <a:rPr lang="pt-BR" sz="900">
                          <a:effectLst/>
                        </a:rPr>
                        <a:t>83</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15875" marR="6350" algn="ctr">
                        <a:spcBef>
                          <a:spcPts val="5"/>
                        </a:spcBef>
                        <a:spcAft>
                          <a:spcPts val="0"/>
                        </a:spcAft>
                      </a:pPr>
                      <a:r>
                        <a:rPr lang="pt-BR" sz="900">
                          <a:effectLst/>
                        </a:rPr>
                        <a:t>Dotal</a:t>
                      </a:r>
                      <a:r>
                        <a:rPr lang="pt-BR" sz="900" spc="-5">
                          <a:effectLst/>
                        </a:rPr>
                        <a:t> </a:t>
                      </a:r>
                      <a:r>
                        <a:rPr lang="pt-BR" sz="900">
                          <a:effectLst/>
                        </a:rPr>
                        <a:t>Misto</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59888859"/>
                  </a:ext>
                </a:extLst>
              </a:tr>
              <a:tr h="289711">
                <a:tc>
                  <a:txBody>
                    <a:bodyPr/>
                    <a:lstStyle/>
                    <a:p>
                      <a:pPr>
                        <a:spcBef>
                          <a:spcPts val="20"/>
                        </a:spcBef>
                      </a:pPr>
                      <a:r>
                        <a:rPr lang="pt-BR" sz="900">
                          <a:effectLst/>
                        </a:rPr>
                        <a:t> </a:t>
                      </a:r>
                    </a:p>
                    <a:p>
                      <a:pPr marL="7620" algn="ctr">
                        <a:spcBef>
                          <a:spcPts val="5"/>
                        </a:spcBef>
                        <a:spcAft>
                          <a:spcPts val="0"/>
                        </a:spcAft>
                      </a:pPr>
                      <a:r>
                        <a:rPr lang="pt-BR" sz="900">
                          <a:effectLst/>
                        </a:rPr>
                        <a:t>09</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R="66040" algn="r">
                        <a:spcBef>
                          <a:spcPts val="5"/>
                        </a:spcBef>
                        <a:spcAft>
                          <a:spcPts val="0"/>
                        </a:spcAft>
                      </a:pPr>
                      <a:r>
                        <a:rPr lang="pt-BR" sz="900">
                          <a:effectLst/>
                        </a:rPr>
                        <a:t>Pessoas</a:t>
                      </a:r>
                      <a:r>
                        <a:rPr lang="pt-BR" sz="900" spc="-25">
                          <a:effectLst/>
                        </a:rPr>
                        <a:t> </a:t>
                      </a:r>
                      <a:r>
                        <a:rPr lang="pt-BR" sz="900">
                          <a:effectLst/>
                        </a:rPr>
                        <a:t>Coletivo</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339090" marR="330200" algn="ctr">
                        <a:spcBef>
                          <a:spcPts val="5"/>
                        </a:spcBef>
                        <a:spcAft>
                          <a:spcPts val="0"/>
                        </a:spcAft>
                      </a:pPr>
                      <a:r>
                        <a:rPr lang="pt-BR" sz="900">
                          <a:effectLst/>
                        </a:rPr>
                        <a:t>84</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92455" marR="6350" indent="-563880">
                        <a:spcBef>
                          <a:spcPts val="830"/>
                        </a:spcBef>
                        <a:spcAft>
                          <a:spcPts val="0"/>
                        </a:spcAft>
                      </a:pPr>
                      <a:r>
                        <a:rPr lang="pt-BR" sz="900">
                          <a:effectLst/>
                        </a:rPr>
                        <a:t>Doenças Graves ou Doença</a:t>
                      </a:r>
                      <a:r>
                        <a:rPr lang="pt-BR" sz="900" spc="-290">
                          <a:effectLst/>
                        </a:rPr>
                        <a:t> </a:t>
                      </a:r>
                      <a:r>
                        <a:rPr lang="pt-BR" sz="900">
                          <a:effectLst/>
                        </a:rPr>
                        <a:t>Terminal</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89136476"/>
                  </a:ext>
                </a:extLst>
              </a:tr>
              <a:tr h="270767">
                <a:tc>
                  <a:txBody>
                    <a:bodyPr/>
                    <a:lstStyle/>
                    <a:p>
                      <a:pPr>
                        <a:spcBef>
                          <a:spcPts val="20"/>
                        </a:spcBef>
                      </a:pPr>
                      <a:r>
                        <a:rPr lang="pt-BR" sz="900">
                          <a:effectLst/>
                        </a:rPr>
                        <a:t> </a:t>
                      </a:r>
                    </a:p>
                    <a:p>
                      <a:pPr marL="7620" algn="ctr">
                        <a:spcBef>
                          <a:spcPts val="5"/>
                        </a:spcBef>
                        <a:spcAft>
                          <a:spcPts val="0"/>
                        </a:spcAft>
                      </a:pPr>
                      <a:r>
                        <a:rPr lang="pt-BR" sz="900">
                          <a:effectLst/>
                        </a:rPr>
                        <a:t>09</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R="66040" algn="r">
                        <a:spcBef>
                          <a:spcPts val="5"/>
                        </a:spcBef>
                        <a:spcAft>
                          <a:spcPts val="0"/>
                        </a:spcAft>
                      </a:pPr>
                      <a:r>
                        <a:rPr lang="pt-BR" sz="900">
                          <a:effectLst/>
                        </a:rPr>
                        <a:t>Pessoas</a:t>
                      </a:r>
                      <a:r>
                        <a:rPr lang="pt-BR" sz="900" spc="-25">
                          <a:effectLst/>
                        </a:rPr>
                        <a:t> </a:t>
                      </a:r>
                      <a:r>
                        <a:rPr lang="pt-BR" sz="900">
                          <a:effectLst/>
                        </a:rPr>
                        <a:t>Coletivo</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339090" marR="330200" algn="ctr">
                        <a:spcBef>
                          <a:spcPts val="5"/>
                        </a:spcBef>
                        <a:spcAft>
                          <a:spcPts val="0"/>
                        </a:spcAft>
                      </a:pPr>
                      <a:r>
                        <a:rPr lang="pt-BR" sz="900">
                          <a:effectLst/>
                        </a:rPr>
                        <a:t>86</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15875" marR="6350" algn="ctr">
                        <a:spcBef>
                          <a:spcPts val="5"/>
                        </a:spcBef>
                        <a:spcAft>
                          <a:spcPts val="0"/>
                        </a:spcAft>
                      </a:pPr>
                      <a:r>
                        <a:rPr lang="pt-BR" sz="900">
                          <a:effectLst/>
                        </a:rPr>
                        <a:t>Dotal</a:t>
                      </a:r>
                      <a:r>
                        <a:rPr lang="pt-BR" sz="900" spc="-5">
                          <a:effectLst/>
                        </a:rPr>
                        <a:t> </a:t>
                      </a:r>
                      <a:r>
                        <a:rPr lang="pt-BR" sz="900">
                          <a:effectLst/>
                        </a:rPr>
                        <a:t>Puro</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616625820"/>
                  </a:ext>
                </a:extLst>
              </a:tr>
              <a:tr h="1332681">
                <a:tc>
                  <a:txBody>
                    <a:bodyPr/>
                    <a:lstStyle/>
                    <a:p>
                      <a:pPr>
                        <a:spcBef>
                          <a:spcPts val="20"/>
                        </a:spcBef>
                      </a:pPr>
                      <a:r>
                        <a:rPr lang="pt-BR" sz="900">
                          <a:effectLst/>
                        </a:rPr>
                        <a:t> </a:t>
                      </a:r>
                    </a:p>
                    <a:p>
                      <a:pPr marL="7620" algn="ctr">
                        <a:spcBef>
                          <a:spcPts val="5"/>
                        </a:spcBef>
                        <a:spcAft>
                          <a:spcPts val="0"/>
                        </a:spcAft>
                      </a:pPr>
                      <a:r>
                        <a:rPr lang="pt-BR" sz="900">
                          <a:effectLst/>
                        </a:rPr>
                        <a:t>09</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R="66040" algn="r">
                        <a:spcBef>
                          <a:spcPts val="5"/>
                        </a:spcBef>
                        <a:spcAft>
                          <a:spcPts val="0"/>
                        </a:spcAft>
                      </a:pPr>
                      <a:r>
                        <a:rPr lang="pt-BR" sz="900">
                          <a:effectLst/>
                        </a:rPr>
                        <a:t>Pessoas</a:t>
                      </a:r>
                      <a:r>
                        <a:rPr lang="pt-BR" sz="900" spc="-25">
                          <a:effectLst/>
                        </a:rPr>
                        <a:t> </a:t>
                      </a:r>
                      <a:r>
                        <a:rPr lang="pt-BR" sz="900">
                          <a:effectLst/>
                        </a:rPr>
                        <a:t>Coletivo</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339090" marR="330200" algn="ctr">
                        <a:spcBef>
                          <a:spcPts val="5"/>
                        </a:spcBef>
                        <a:spcAft>
                          <a:spcPts val="0"/>
                        </a:spcAft>
                      </a:pPr>
                      <a:r>
                        <a:rPr lang="pt-BR" sz="900">
                          <a:effectLst/>
                        </a:rPr>
                        <a:t>87</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94970" marR="382270" indent="71120">
                        <a:spcBef>
                          <a:spcPts val="830"/>
                        </a:spcBef>
                        <a:spcAft>
                          <a:spcPts val="0"/>
                        </a:spcAft>
                      </a:pPr>
                      <a:r>
                        <a:rPr lang="pt-BR" sz="900" dirty="0">
                          <a:effectLst/>
                        </a:rPr>
                        <a:t>Desemprego/</a:t>
                      </a:r>
                      <a:r>
                        <a:rPr lang="pt-BR" sz="900" spc="5" dirty="0">
                          <a:effectLst/>
                        </a:rPr>
                        <a:t> </a:t>
                      </a:r>
                      <a:r>
                        <a:rPr lang="pt-BR" sz="900" dirty="0">
                          <a:effectLst/>
                        </a:rPr>
                        <a:t>Perda</a:t>
                      </a:r>
                      <a:r>
                        <a:rPr lang="pt-BR" sz="900" spc="-45" dirty="0">
                          <a:effectLst/>
                        </a:rPr>
                        <a:t> </a:t>
                      </a:r>
                      <a:r>
                        <a:rPr lang="pt-BR" sz="900" dirty="0">
                          <a:effectLst/>
                        </a:rPr>
                        <a:t>de</a:t>
                      </a:r>
                      <a:r>
                        <a:rPr lang="pt-BR" sz="900" spc="-40" dirty="0">
                          <a:effectLst/>
                        </a:rPr>
                        <a:t> </a:t>
                      </a:r>
                      <a:r>
                        <a:rPr lang="pt-BR" sz="900" dirty="0">
                          <a:effectLst/>
                        </a:rPr>
                        <a:t>Renda</a:t>
                      </a:r>
                      <a:endParaRPr lang="pt-BR"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936724125"/>
                  </a:ext>
                </a:extLst>
              </a:tr>
              <a:tr h="135383">
                <a:tc>
                  <a:txBody>
                    <a:bodyPr/>
                    <a:lstStyle/>
                    <a:p>
                      <a:pPr marL="7620" algn="ctr">
                        <a:spcBef>
                          <a:spcPts val="140"/>
                        </a:spcBef>
                        <a:spcAft>
                          <a:spcPts val="0"/>
                        </a:spcAft>
                      </a:pPr>
                      <a:r>
                        <a:rPr lang="pt-BR" sz="900">
                          <a:effectLst/>
                        </a:rPr>
                        <a:t>09</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66040" algn="r">
                        <a:spcBef>
                          <a:spcPts val="140"/>
                        </a:spcBef>
                        <a:spcAft>
                          <a:spcPts val="0"/>
                        </a:spcAft>
                      </a:pPr>
                      <a:r>
                        <a:rPr lang="pt-BR" sz="900">
                          <a:effectLst/>
                        </a:rPr>
                        <a:t>Pessoas</a:t>
                      </a:r>
                      <a:r>
                        <a:rPr lang="pt-BR" sz="900" spc="-25">
                          <a:effectLst/>
                        </a:rPr>
                        <a:t> </a:t>
                      </a:r>
                      <a:r>
                        <a:rPr lang="pt-BR" sz="900">
                          <a:effectLst/>
                        </a:rPr>
                        <a:t>Coletivo</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900">
                          <a:effectLst/>
                        </a:rPr>
                        <a:t>90</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140"/>
                        </a:spcBef>
                        <a:spcAft>
                          <a:spcPts val="0"/>
                        </a:spcAft>
                      </a:pPr>
                      <a:r>
                        <a:rPr lang="pt-BR" sz="900" dirty="0">
                          <a:effectLst/>
                        </a:rPr>
                        <a:t>Eventos</a:t>
                      </a:r>
                      <a:r>
                        <a:rPr lang="pt-BR" sz="900" spc="-10" dirty="0">
                          <a:effectLst/>
                        </a:rPr>
                        <a:t> </a:t>
                      </a:r>
                      <a:r>
                        <a:rPr lang="pt-BR" sz="900" dirty="0">
                          <a:effectLst/>
                        </a:rPr>
                        <a:t>Aleatórios</a:t>
                      </a:r>
                      <a:endParaRPr lang="pt-BR"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64191075"/>
                  </a:ext>
                </a:extLst>
              </a:tr>
              <a:tr h="270767">
                <a:tc>
                  <a:txBody>
                    <a:bodyPr/>
                    <a:lstStyle/>
                    <a:p>
                      <a:pPr>
                        <a:spcBef>
                          <a:spcPts val="20"/>
                        </a:spcBef>
                      </a:pPr>
                      <a:r>
                        <a:rPr lang="pt-BR" sz="900">
                          <a:effectLst/>
                        </a:rPr>
                        <a:t> </a:t>
                      </a:r>
                    </a:p>
                    <a:p>
                      <a:pPr marL="7620" algn="ctr">
                        <a:spcBef>
                          <a:spcPts val="5"/>
                        </a:spcBef>
                        <a:spcAft>
                          <a:spcPts val="0"/>
                        </a:spcAft>
                      </a:pPr>
                      <a:r>
                        <a:rPr lang="pt-BR" sz="900">
                          <a:effectLst/>
                        </a:rPr>
                        <a:t>09</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R="66040" algn="r">
                        <a:spcBef>
                          <a:spcPts val="5"/>
                        </a:spcBef>
                        <a:spcAft>
                          <a:spcPts val="0"/>
                        </a:spcAft>
                      </a:pPr>
                      <a:r>
                        <a:rPr lang="pt-BR" sz="900">
                          <a:effectLst/>
                        </a:rPr>
                        <a:t>Pessoas</a:t>
                      </a:r>
                      <a:r>
                        <a:rPr lang="pt-BR" sz="900" spc="-25">
                          <a:effectLst/>
                        </a:rPr>
                        <a:t> </a:t>
                      </a:r>
                      <a:r>
                        <a:rPr lang="pt-BR" sz="900">
                          <a:effectLst/>
                        </a:rPr>
                        <a:t>Coletivo</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a:effectLst/>
                        </a:rPr>
                        <a:t> </a:t>
                      </a:r>
                    </a:p>
                    <a:p>
                      <a:pPr marL="339090" marR="330200" algn="ctr">
                        <a:spcBef>
                          <a:spcPts val="5"/>
                        </a:spcBef>
                        <a:spcAft>
                          <a:spcPts val="0"/>
                        </a:spcAft>
                      </a:pPr>
                      <a:r>
                        <a:rPr lang="pt-BR" sz="900">
                          <a:effectLst/>
                        </a:rPr>
                        <a:t>93</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900" dirty="0">
                          <a:effectLst/>
                        </a:rPr>
                        <a:t> </a:t>
                      </a:r>
                    </a:p>
                    <a:p>
                      <a:pPr marL="15875" marR="5715" algn="ctr">
                        <a:spcBef>
                          <a:spcPts val="5"/>
                        </a:spcBef>
                        <a:spcAft>
                          <a:spcPts val="0"/>
                        </a:spcAft>
                      </a:pPr>
                      <a:r>
                        <a:rPr lang="pt-BR" sz="900" dirty="0">
                          <a:effectLst/>
                        </a:rPr>
                        <a:t>Vida</a:t>
                      </a:r>
                      <a:endParaRPr lang="pt-BR"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982291455"/>
                  </a:ext>
                </a:extLst>
              </a:tr>
              <a:tr h="1332681">
                <a:tc>
                  <a:txBody>
                    <a:bodyPr/>
                    <a:lstStyle/>
                    <a:p>
                      <a:r>
                        <a:rPr lang="pt-BR" sz="900">
                          <a:effectLst/>
                        </a:rPr>
                        <a:t> </a:t>
                      </a:r>
                    </a:p>
                    <a:p>
                      <a:pPr>
                        <a:spcBef>
                          <a:spcPts val="20"/>
                        </a:spcBef>
                      </a:pPr>
                      <a:r>
                        <a:rPr lang="pt-BR" sz="900">
                          <a:effectLst/>
                        </a:rPr>
                        <a:t> </a:t>
                      </a:r>
                    </a:p>
                    <a:p>
                      <a:pPr marL="7620" algn="ctr">
                        <a:spcBef>
                          <a:spcPts val="5"/>
                        </a:spcBef>
                        <a:spcAft>
                          <a:spcPts val="0"/>
                        </a:spcAft>
                      </a:pPr>
                      <a:r>
                        <a:rPr lang="pt-BR" sz="900">
                          <a:effectLst/>
                        </a:rPr>
                        <a:t>09</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pPr>
                        <a:spcBef>
                          <a:spcPts val="20"/>
                        </a:spcBef>
                      </a:pPr>
                      <a:r>
                        <a:rPr lang="pt-BR" sz="900">
                          <a:effectLst/>
                        </a:rPr>
                        <a:t> </a:t>
                      </a:r>
                    </a:p>
                    <a:p>
                      <a:pPr marR="66040" algn="r">
                        <a:spcBef>
                          <a:spcPts val="5"/>
                        </a:spcBef>
                        <a:spcAft>
                          <a:spcPts val="0"/>
                        </a:spcAft>
                      </a:pPr>
                      <a:r>
                        <a:rPr lang="pt-BR" sz="900">
                          <a:effectLst/>
                        </a:rPr>
                        <a:t>Pessoas</a:t>
                      </a:r>
                      <a:r>
                        <a:rPr lang="pt-BR" sz="900" spc="-25">
                          <a:effectLst/>
                        </a:rPr>
                        <a:t> </a:t>
                      </a:r>
                      <a:r>
                        <a:rPr lang="pt-BR" sz="900">
                          <a:effectLst/>
                        </a:rPr>
                        <a:t>Coletivo</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p>
                    <a:p>
                      <a:pPr>
                        <a:spcBef>
                          <a:spcPts val="20"/>
                        </a:spcBef>
                      </a:pPr>
                      <a:r>
                        <a:rPr lang="pt-BR" sz="900">
                          <a:effectLst/>
                        </a:rPr>
                        <a:t> </a:t>
                      </a:r>
                    </a:p>
                    <a:p>
                      <a:pPr marL="339090" marR="330200" algn="ctr">
                        <a:spcBef>
                          <a:spcPts val="5"/>
                        </a:spcBef>
                        <a:spcAft>
                          <a:spcPts val="0"/>
                        </a:spcAft>
                      </a:pPr>
                      <a:r>
                        <a:rPr lang="pt-BR" sz="900">
                          <a:effectLst/>
                        </a:rPr>
                        <a:t>94</a:t>
                      </a:r>
                      <a:endParaRPr lang="pt-B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43255" marR="633730" indent="-635" algn="ctr">
                        <a:spcBef>
                          <a:spcPts val="140"/>
                        </a:spcBef>
                        <a:spcAft>
                          <a:spcPts val="0"/>
                        </a:spcAft>
                      </a:pPr>
                      <a:r>
                        <a:rPr lang="pt-BR" sz="900" dirty="0">
                          <a:effectLst/>
                        </a:rPr>
                        <a:t>VGBL/</a:t>
                      </a:r>
                      <a:r>
                        <a:rPr lang="pt-BR" sz="900" spc="-285" dirty="0">
                          <a:effectLst/>
                        </a:rPr>
                        <a:t> </a:t>
                      </a:r>
                      <a:r>
                        <a:rPr lang="pt-BR" sz="900" dirty="0">
                          <a:effectLst/>
                        </a:rPr>
                        <a:t>VAGP/</a:t>
                      </a:r>
                      <a:r>
                        <a:rPr lang="pt-BR" sz="900" spc="-290" dirty="0">
                          <a:effectLst/>
                        </a:rPr>
                        <a:t> </a:t>
                      </a:r>
                      <a:r>
                        <a:rPr lang="pt-BR" sz="900" dirty="0">
                          <a:effectLst/>
                        </a:rPr>
                        <a:t>VRGP/</a:t>
                      </a:r>
                      <a:r>
                        <a:rPr lang="pt-BR" sz="900" spc="-285" dirty="0">
                          <a:effectLst/>
                        </a:rPr>
                        <a:t> </a:t>
                      </a:r>
                      <a:r>
                        <a:rPr lang="pt-BR" sz="900" dirty="0">
                          <a:effectLst/>
                        </a:rPr>
                        <a:t>VRSA/</a:t>
                      </a:r>
                      <a:r>
                        <a:rPr lang="pt-BR" sz="900" spc="-285" dirty="0">
                          <a:effectLst/>
                        </a:rPr>
                        <a:t> </a:t>
                      </a:r>
                      <a:r>
                        <a:rPr lang="pt-BR" sz="900" dirty="0">
                          <a:effectLst/>
                        </a:rPr>
                        <a:t>VRI</a:t>
                      </a:r>
                      <a:endParaRPr lang="pt-BR"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118234032"/>
                  </a:ext>
                </a:extLst>
              </a:tr>
            </a:tbl>
          </a:graphicData>
        </a:graphic>
      </p:graphicFrame>
    </p:spTree>
    <p:extLst>
      <p:ext uri="{BB962C8B-B14F-4D97-AF65-F5344CB8AC3E}">
        <p14:creationId xmlns:p14="http://schemas.microsoft.com/office/powerpoint/2010/main" val="2699698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DE841B65-F201-2F4B-91CF-E367939B156E}"/>
              </a:ext>
            </a:extLst>
          </p:cNvPr>
          <p:cNvGraphicFramePr>
            <a:graphicFrameLocks noGrp="1"/>
          </p:cNvGraphicFramePr>
          <p:nvPr>
            <p:extLst>
              <p:ext uri="{D42A27DB-BD31-4B8C-83A1-F6EECF244321}">
                <p14:modId xmlns:p14="http://schemas.microsoft.com/office/powerpoint/2010/main" val="1639340893"/>
              </p:ext>
            </p:extLst>
          </p:nvPr>
        </p:nvGraphicFramePr>
        <p:xfrm>
          <a:off x="736270" y="1294410"/>
          <a:ext cx="6792686" cy="4653319"/>
        </p:xfrm>
        <a:graphic>
          <a:graphicData uri="http://schemas.openxmlformats.org/drawingml/2006/table">
            <a:tbl>
              <a:tblPr firstRow="1" firstCol="1" lastRow="1" lastCol="1" bandRow="1" bandCol="1">
                <a:tableStyleId>{5C22544A-7EE6-4342-B048-85BDC9FD1C3A}</a:tableStyleId>
              </a:tblPr>
              <a:tblGrid>
                <a:gridCol w="687270">
                  <a:extLst>
                    <a:ext uri="{9D8B030D-6E8A-4147-A177-3AD203B41FA5}">
                      <a16:colId xmlns:a16="http://schemas.microsoft.com/office/drawing/2014/main" val="2167742160"/>
                    </a:ext>
                  </a:extLst>
                </a:gridCol>
                <a:gridCol w="1912046">
                  <a:extLst>
                    <a:ext uri="{9D8B030D-6E8A-4147-A177-3AD203B41FA5}">
                      <a16:colId xmlns:a16="http://schemas.microsoft.com/office/drawing/2014/main" val="2101121344"/>
                    </a:ext>
                  </a:extLst>
                </a:gridCol>
                <a:gridCol w="1378642">
                  <a:extLst>
                    <a:ext uri="{9D8B030D-6E8A-4147-A177-3AD203B41FA5}">
                      <a16:colId xmlns:a16="http://schemas.microsoft.com/office/drawing/2014/main" val="2815476333"/>
                    </a:ext>
                  </a:extLst>
                </a:gridCol>
                <a:gridCol w="2814728">
                  <a:extLst>
                    <a:ext uri="{9D8B030D-6E8A-4147-A177-3AD203B41FA5}">
                      <a16:colId xmlns:a16="http://schemas.microsoft.com/office/drawing/2014/main" val="1483768392"/>
                    </a:ext>
                  </a:extLst>
                </a:gridCol>
              </a:tblGrid>
              <a:tr h="1069258">
                <a:tc>
                  <a:txBody>
                    <a:bodyPr/>
                    <a:lstStyle/>
                    <a:p>
                      <a:pPr marL="8255" algn="ctr">
                        <a:spcBef>
                          <a:spcPts val="830"/>
                        </a:spcBef>
                        <a:spcAft>
                          <a:spcPts val="0"/>
                        </a:spcAft>
                      </a:pP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1200">
                          <a:effectLst/>
                        </a:rPr>
                        <a:t>Nome do</a:t>
                      </a:r>
                      <a:r>
                        <a:rPr lang="pt-BR" sz="1200" spc="-5">
                          <a:effectLst/>
                        </a:rPr>
                        <a:t> </a:t>
                      </a: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13335" indent="-116840">
                        <a:spcBef>
                          <a:spcPts val="140"/>
                        </a:spcBef>
                        <a:spcAft>
                          <a:spcPts val="0"/>
                        </a:spcAft>
                      </a:pPr>
                      <a:r>
                        <a:rPr lang="pt-BR" sz="1200">
                          <a:effectLst/>
                        </a:rPr>
                        <a:t>Identificador</a:t>
                      </a:r>
                      <a:r>
                        <a:rPr lang="pt-BR" sz="1200" spc="-290">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89255">
                        <a:spcBef>
                          <a:spcPts val="830"/>
                        </a:spcBef>
                        <a:spcAft>
                          <a:spcPts val="0"/>
                        </a:spcAft>
                      </a:pPr>
                      <a:r>
                        <a:rPr lang="pt-BR" sz="1200">
                          <a:effectLst/>
                        </a:rPr>
                        <a:t>Nome</a:t>
                      </a:r>
                      <a:r>
                        <a:rPr lang="pt-BR" sz="1200" spc="-5">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9130259"/>
                  </a:ext>
                </a:extLst>
              </a:tr>
              <a:tr h="1554240">
                <a:tc>
                  <a:txBody>
                    <a:bodyPr/>
                    <a:lstStyle/>
                    <a:p>
                      <a:r>
                        <a:rPr lang="pt-BR" sz="1300">
                          <a:effectLst/>
                        </a:rPr>
                        <a:t> </a:t>
                      </a:r>
                      <a:endParaRPr lang="pt-BR" sz="1100">
                        <a:effectLst/>
                      </a:endParaRPr>
                    </a:p>
                    <a:p>
                      <a:r>
                        <a:rPr lang="pt-BR" sz="1300">
                          <a:effectLst/>
                        </a:rPr>
                        <a:t> </a:t>
                      </a:r>
                      <a:endParaRPr lang="pt-BR" sz="1100">
                        <a:effectLst/>
                      </a:endParaRPr>
                    </a:p>
                    <a:p>
                      <a:pPr>
                        <a:spcBef>
                          <a:spcPts val="25"/>
                        </a:spcBef>
                      </a:pPr>
                      <a:r>
                        <a:rPr lang="pt-BR" sz="1100">
                          <a:effectLst/>
                        </a:rPr>
                        <a:t> </a:t>
                      </a:r>
                    </a:p>
                    <a:p>
                      <a:pPr marL="7620" algn="ctr"/>
                      <a:r>
                        <a:rPr lang="pt-BR" sz="1200">
                          <a:effectLst/>
                        </a:rPr>
                        <a:t>10</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r>
                        <a:rPr lang="pt-BR" sz="1300">
                          <a:effectLst/>
                        </a:rPr>
                        <a:t> </a:t>
                      </a:r>
                      <a:endParaRPr lang="pt-BR" sz="1100">
                        <a:effectLst/>
                      </a:endParaRPr>
                    </a:p>
                    <a:p>
                      <a:pPr>
                        <a:spcBef>
                          <a:spcPts val="25"/>
                        </a:spcBef>
                      </a:pPr>
                      <a:r>
                        <a:rPr lang="pt-BR" sz="1100">
                          <a:effectLst/>
                        </a:rPr>
                        <a:t> </a:t>
                      </a:r>
                    </a:p>
                    <a:p>
                      <a:pPr marL="11430" marR="3175" algn="ctr">
                        <a:spcAft>
                          <a:spcPts val="0"/>
                        </a:spcAft>
                      </a:pPr>
                      <a:r>
                        <a:rPr lang="pt-BR" sz="1200">
                          <a:effectLst/>
                        </a:rPr>
                        <a:t>Habitacional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r>
                        <a:rPr lang="pt-BR" sz="1300">
                          <a:effectLst/>
                        </a:rPr>
                        <a:t> </a:t>
                      </a:r>
                      <a:endParaRPr lang="pt-BR" sz="1100">
                        <a:effectLst/>
                      </a:endParaRPr>
                    </a:p>
                    <a:p>
                      <a:pPr>
                        <a:spcBef>
                          <a:spcPts val="25"/>
                        </a:spcBef>
                      </a:pPr>
                      <a:r>
                        <a:rPr lang="pt-BR" sz="1100">
                          <a:effectLst/>
                        </a:rPr>
                        <a:t> </a:t>
                      </a:r>
                    </a:p>
                    <a:p>
                      <a:pPr marL="339090" marR="330200" algn="ctr">
                        <a:spcAft>
                          <a:spcPts val="0"/>
                        </a:spcAft>
                      </a:pPr>
                      <a:r>
                        <a:rPr lang="pt-BR" sz="1200">
                          <a:effectLst/>
                        </a:rPr>
                        <a:t>61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0"/>
                        </a:spcBef>
                      </a:pPr>
                      <a:r>
                        <a:rPr lang="pt-BR" sz="1200">
                          <a:effectLst/>
                        </a:rPr>
                        <a:t> </a:t>
                      </a:r>
                      <a:endParaRPr lang="pt-BR" sz="1100">
                        <a:effectLst/>
                      </a:endParaRPr>
                    </a:p>
                    <a:p>
                      <a:pPr marL="509905" marR="113665" indent="-373380">
                        <a:spcBef>
                          <a:spcPts val="5"/>
                        </a:spcBef>
                        <a:spcAft>
                          <a:spcPts val="0"/>
                        </a:spcAft>
                      </a:pPr>
                      <a:r>
                        <a:rPr lang="pt-BR" sz="1200">
                          <a:effectLst/>
                        </a:rPr>
                        <a:t>Seguro Habitacional em</a:t>
                      </a:r>
                      <a:r>
                        <a:rPr lang="pt-BR" sz="1200" spc="-290">
                          <a:effectLst/>
                        </a:rPr>
                        <a:t> </a:t>
                      </a:r>
                      <a:r>
                        <a:rPr lang="pt-BR" sz="1200">
                          <a:effectLst/>
                        </a:rPr>
                        <a:t>Apólices</a:t>
                      </a:r>
                      <a:r>
                        <a:rPr lang="pt-BR" sz="1200" spc="5">
                          <a:effectLst/>
                        </a:rPr>
                        <a:t> </a:t>
                      </a:r>
                      <a:r>
                        <a:rPr lang="pt-BR" sz="1200">
                          <a:effectLst/>
                        </a:rPr>
                        <a:t>de</a:t>
                      </a:r>
                      <a:endParaRPr lang="pt-BR" sz="1100">
                        <a:effectLst/>
                      </a:endParaRPr>
                    </a:p>
                    <a:p>
                      <a:pPr marL="175260"/>
                      <a:r>
                        <a:rPr lang="pt-BR" sz="1200">
                          <a:effectLst/>
                        </a:rPr>
                        <a:t>Mercado</a:t>
                      </a:r>
                      <a:r>
                        <a:rPr lang="pt-BR" sz="1200" spc="-20">
                          <a:effectLst/>
                        </a:rPr>
                        <a:t> </a:t>
                      </a:r>
                      <a:r>
                        <a:rPr lang="pt-BR" sz="1200">
                          <a:effectLst/>
                        </a:rPr>
                        <a:t>–</a:t>
                      </a:r>
                      <a:r>
                        <a:rPr lang="pt-BR" sz="1200" spc="-15">
                          <a:effectLst/>
                        </a:rPr>
                        <a:t> </a:t>
                      </a:r>
                      <a:r>
                        <a:rPr lang="pt-BR" sz="1200">
                          <a:effectLst/>
                        </a:rPr>
                        <a:t>Prestamista</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852441474"/>
                  </a:ext>
                </a:extLst>
              </a:tr>
              <a:tr h="1339134">
                <a:tc>
                  <a:txBody>
                    <a:bodyPr/>
                    <a:lstStyle/>
                    <a:p>
                      <a:r>
                        <a:rPr lang="pt-BR" sz="1300">
                          <a:effectLst/>
                        </a:rPr>
                        <a:t> </a:t>
                      </a:r>
                      <a:endParaRPr lang="pt-BR" sz="1100">
                        <a:effectLst/>
                      </a:endParaRPr>
                    </a:p>
                    <a:p>
                      <a:pPr>
                        <a:spcBef>
                          <a:spcPts val="25"/>
                        </a:spcBef>
                      </a:pPr>
                      <a:r>
                        <a:rPr lang="pt-BR" sz="1800">
                          <a:effectLst/>
                        </a:rPr>
                        <a:t> </a:t>
                      </a:r>
                      <a:endParaRPr lang="pt-BR" sz="1100">
                        <a:effectLst/>
                      </a:endParaRPr>
                    </a:p>
                    <a:p>
                      <a:pPr marL="7620" algn="ctr"/>
                      <a:r>
                        <a:rPr lang="pt-BR" sz="1200">
                          <a:effectLst/>
                        </a:rPr>
                        <a:t>10</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5"/>
                        </a:spcBef>
                      </a:pPr>
                      <a:r>
                        <a:rPr lang="pt-BR" sz="1800">
                          <a:effectLst/>
                        </a:rPr>
                        <a:t> </a:t>
                      </a:r>
                      <a:endParaRPr lang="pt-BR" sz="1100">
                        <a:effectLst/>
                      </a:endParaRPr>
                    </a:p>
                    <a:p>
                      <a:pPr marL="11430" marR="3175" algn="ctr">
                        <a:spcAft>
                          <a:spcPts val="0"/>
                        </a:spcAft>
                      </a:pPr>
                      <a:r>
                        <a:rPr lang="pt-BR" sz="1200">
                          <a:effectLst/>
                        </a:rPr>
                        <a:t>Habitacional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5"/>
                        </a:spcBef>
                      </a:pPr>
                      <a:r>
                        <a:rPr lang="pt-BR" sz="1800">
                          <a:effectLst/>
                        </a:rPr>
                        <a:t> </a:t>
                      </a:r>
                      <a:endParaRPr lang="pt-BR" sz="1100">
                        <a:effectLst/>
                      </a:endParaRPr>
                    </a:p>
                    <a:p>
                      <a:pPr marL="339090" marR="330200" algn="ctr">
                        <a:spcAft>
                          <a:spcPts val="0"/>
                        </a:spcAft>
                      </a:pPr>
                      <a:r>
                        <a:rPr lang="pt-BR" sz="1200">
                          <a:effectLst/>
                        </a:rPr>
                        <a:t>65</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15875" marR="3810" algn="ctr">
                        <a:spcBef>
                          <a:spcPts val="5"/>
                        </a:spcBef>
                        <a:spcAft>
                          <a:spcPts val="0"/>
                        </a:spcAft>
                      </a:pPr>
                      <a:r>
                        <a:rPr lang="pt-BR" sz="1200">
                          <a:effectLst/>
                        </a:rPr>
                        <a:t>Seguro</a:t>
                      </a:r>
                      <a:r>
                        <a:rPr lang="pt-BR" sz="1200" spc="-45">
                          <a:effectLst/>
                        </a:rPr>
                        <a:t> </a:t>
                      </a:r>
                      <a:r>
                        <a:rPr lang="pt-BR" sz="1200">
                          <a:effectLst/>
                        </a:rPr>
                        <a:t>Habitacional</a:t>
                      </a:r>
                      <a:r>
                        <a:rPr lang="pt-BR" sz="1200" spc="-35">
                          <a:effectLst/>
                        </a:rPr>
                        <a:t> </a:t>
                      </a:r>
                      <a:r>
                        <a:rPr lang="pt-BR" sz="1200">
                          <a:effectLst/>
                        </a:rPr>
                        <a:t>em</a:t>
                      </a:r>
                      <a:r>
                        <a:rPr lang="pt-BR" sz="1200" spc="-285">
                          <a:effectLst/>
                        </a:rPr>
                        <a:t> </a:t>
                      </a:r>
                      <a:r>
                        <a:rPr lang="pt-BR" sz="1200">
                          <a:effectLst/>
                        </a:rPr>
                        <a:t>Apólices</a:t>
                      </a:r>
                      <a:r>
                        <a:rPr lang="pt-BR" sz="1200" spc="5">
                          <a:effectLst/>
                        </a:rPr>
                        <a:t> </a:t>
                      </a:r>
                      <a:r>
                        <a:rPr lang="pt-BR" sz="1200">
                          <a:effectLst/>
                        </a:rPr>
                        <a:t>de</a:t>
                      </a:r>
                      <a:endParaRPr lang="pt-BR" sz="1100">
                        <a:effectLst/>
                      </a:endParaRPr>
                    </a:p>
                    <a:p>
                      <a:pPr marL="15875" marR="6350" algn="ctr">
                        <a:spcAft>
                          <a:spcPts val="0"/>
                        </a:spcAft>
                      </a:pPr>
                      <a:r>
                        <a:rPr lang="pt-BR" sz="1200">
                          <a:effectLst/>
                        </a:rPr>
                        <a:t>Mercado</a:t>
                      </a:r>
                      <a:r>
                        <a:rPr lang="pt-BR" sz="1200" spc="-45">
                          <a:effectLst/>
                        </a:rPr>
                        <a:t> </a:t>
                      </a:r>
                      <a:r>
                        <a:rPr lang="pt-BR" sz="1200">
                          <a:effectLst/>
                        </a:rPr>
                        <a:t>–</a:t>
                      </a:r>
                      <a:r>
                        <a:rPr lang="pt-BR" sz="1200" spc="-40">
                          <a:effectLst/>
                        </a:rPr>
                        <a:t> </a:t>
                      </a:r>
                      <a:r>
                        <a:rPr lang="pt-BR" sz="1200">
                          <a:effectLst/>
                        </a:rPr>
                        <a:t>Demais</a:t>
                      </a:r>
                      <a:r>
                        <a:rPr lang="pt-BR" sz="1200" spc="-285">
                          <a:effectLst/>
                        </a:rPr>
                        <a:t> </a:t>
                      </a:r>
                      <a:r>
                        <a:rPr lang="pt-BR" sz="1200">
                          <a:effectLst/>
                        </a:rPr>
                        <a:t>Coberturas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113985849"/>
                  </a:ext>
                </a:extLst>
              </a:tr>
              <a:tr h="690687">
                <a:tc>
                  <a:txBody>
                    <a:bodyPr/>
                    <a:lstStyle/>
                    <a:p>
                      <a:pPr>
                        <a:spcBef>
                          <a:spcPts val="20"/>
                        </a:spcBef>
                      </a:pPr>
                      <a:r>
                        <a:rPr lang="pt-BR" sz="1300">
                          <a:effectLst/>
                        </a:rPr>
                        <a:t> </a:t>
                      </a:r>
                      <a:endParaRPr lang="pt-BR" sz="1100">
                        <a:effectLst/>
                      </a:endParaRPr>
                    </a:p>
                    <a:p>
                      <a:pPr marL="7620" algn="ctr">
                        <a:spcBef>
                          <a:spcPts val="5"/>
                        </a:spcBef>
                        <a:spcAft>
                          <a:spcPts val="0"/>
                        </a:spcAft>
                      </a:pPr>
                      <a:r>
                        <a:rPr lang="pt-BR" sz="1200">
                          <a:effectLst/>
                        </a:rPr>
                        <a:t>10</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11430" marR="3175" algn="ctr">
                        <a:spcBef>
                          <a:spcPts val="5"/>
                        </a:spcBef>
                        <a:spcAft>
                          <a:spcPts val="0"/>
                        </a:spcAft>
                      </a:pPr>
                      <a:r>
                        <a:rPr lang="pt-BR" sz="1200">
                          <a:effectLst/>
                        </a:rPr>
                        <a:t>Habitacional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339090" marR="330200" algn="ctr">
                        <a:spcBef>
                          <a:spcPts val="5"/>
                        </a:spcBef>
                        <a:spcAft>
                          <a:spcPts val="0"/>
                        </a:spcAft>
                      </a:pPr>
                      <a:r>
                        <a:rPr lang="pt-BR" sz="1200">
                          <a:effectLst/>
                        </a:rPr>
                        <a:t>66</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5715" algn="ctr">
                        <a:spcBef>
                          <a:spcPts val="140"/>
                        </a:spcBef>
                        <a:spcAft>
                          <a:spcPts val="0"/>
                        </a:spcAft>
                      </a:pPr>
                      <a:r>
                        <a:rPr lang="pt-BR" sz="1200" dirty="0">
                          <a:effectLst/>
                        </a:rPr>
                        <a:t>Seguro</a:t>
                      </a:r>
                      <a:r>
                        <a:rPr lang="pt-BR" sz="1200" spc="-45" dirty="0">
                          <a:effectLst/>
                        </a:rPr>
                        <a:t> </a:t>
                      </a:r>
                      <a:r>
                        <a:rPr lang="pt-BR" sz="1200" dirty="0">
                          <a:effectLst/>
                        </a:rPr>
                        <a:t>Habitacional</a:t>
                      </a:r>
                      <a:r>
                        <a:rPr lang="pt-BR" sz="1200" spc="-35" dirty="0">
                          <a:effectLst/>
                        </a:rPr>
                        <a:t> </a:t>
                      </a:r>
                      <a:r>
                        <a:rPr lang="pt-BR" sz="1200" dirty="0">
                          <a:effectLst/>
                        </a:rPr>
                        <a:t>do</a:t>
                      </a:r>
                      <a:r>
                        <a:rPr lang="pt-BR" sz="1200" spc="-285" dirty="0">
                          <a:effectLst/>
                        </a:rPr>
                        <a:t> </a:t>
                      </a:r>
                      <a:r>
                        <a:rPr lang="pt-BR" sz="1200" dirty="0">
                          <a:effectLst/>
                        </a:rPr>
                        <a:t>Sistema Financeiro da</a:t>
                      </a:r>
                      <a:r>
                        <a:rPr lang="pt-BR" sz="1200" spc="5" dirty="0">
                          <a:effectLst/>
                        </a:rPr>
                        <a:t> </a:t>
                      </a:r>
                      <a:r>
                        <a:rPr lang="pt-BR" sz="1200" dirty="0">
                          <a:effectLst/>
                        </a:rPr>
                        <a:t>Habitação</a:t>
                      </a:r>
                      <a:endParaRPr lang="pt-B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40194170"/>
                  </a:ext>
                </a:extLst>
              </a:tr>
            </a:tbl>
          </a:graphicData>
        </a:graphic>
      </p:graphicFrame>
    </p:spTree>
    <p:extLst>
      <p:ext uri="{BB962C8B-B14F-4D97-AF65-F5344CB8AC3E}">
        <p14:creationId xmlns:p14="http://schemas.microsoft.com/office/powerpoint/2010/main" val="1632164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FF0E36F8-37C3-9445-8012-BB14B67719A8}"/>
              </a:ext>
            </a:extLst>
          </p:cNvPr>
          <p:cNvGraphicFramePr>
            <a:graphicFrameLocks noGrp="1"/>
          </p:cNvGraphicFramePr>
          <p:nvPr>
            <p:extLst>
              <p:ext uri="{D42A27DB-BD31-4B8C-83A1-F6EECF244321}">
                <p14:modId xmlns:p14="http://schemas.microsoft.com/office/powerpoint/2010/main" val="15507978"/>
              </p:ext>
            </p:extLst>
          </p:nvPr>
        </p:nvGraphicFramePr>
        <p:xfrm>
          <a:off x="213756" y="213756"/>
          <a:ext cx="4042630" cy="5916815"/>
        </p:xfrm>
        <a:graphic>
          <a:graphicData uri="http://schemas.openxmlformats.org/drawingml/2006/table">
            <a:tbl>
              <a:tblPr firstRow="1" firstCol="1" lastRow="1" lastCol="1" bandRow="1" bandCol="1">
                <a:tableStyleId>{5C22544A-7EE6-4342-B048-85BDC9FD1C3A}</a:tableStyleId>
              </a:tblPr>
              <a:tblGrid>
                <a:gridCol w="409025">
                  <a:extLst>
                    <a:ext uri="{9D8B030D-6E8A-4147-A177-3AD203B41FA5}">
                      <a16:colId xmlns:a16="http://schemas.microsoft.com/office/drawing/2014/main" val="4113389192"/>
                    </a:ext>
                  </a:extLst>
                </a:gridCol>
                <a:gridCol w="1137943">
                  <a:extLst>
                    <a:ext uri="{9D8B030D-6E8A-4147-A177-3AD203B41FA5}">
                      <a16:colId xmlns:a16="http://schemas.microsoft.com/office/drawing/2014/main" val="2670591821"/>
                    </a:ext>
                  </a:extLst>
                </a:gridCol>
                <a:gridCol w="820492">
                  <a:extLst>
                    <a:ext uri="{9D8B030D-6E8A-4147-A177-3AD203B41FA5}">
                      <a16:colId xmlns:a16="http://schemas.microsoft.com/office/drawing/2014/main" val="3914925041"/>
                    </a:ext>
                  </a:extLst>
                </a:gridCol>
                <a:gridCol w="1675170">
                  <a:extLst>
                    <a:ext uri="{9D8B030D-6E8A-4147-A177-3AD203B41FA5}">
                      <a16:colId xmlns:a16="http://schemas.microsoft.com/office/drawing/2014/main" val="2963924586"/>
                    </a:ext>
                  </a:extLst>
                </a:gridCol>
              </a:tblGrid>
              <a:tr h="384069">
                <a:tc>
                  <a:txBody>
                    <a:bodyPr/>
                    <a:lstStyle/>
                    <a:p>
                      <a:pPr marL="8255" algn="ctr">
                        <a:spcBef>
                          <a:spcPts val="830"/>
                        </a:spcBef>
                        <a:spcAft>
                          <a:spcPts val="0"/>
                        </a:spcAft>
                      </a:pPr>
                      <a:r>
                        <a:rPr lang="pt-BR" sz="800">
                          <a:effectLst/>
                        </a:rPr>
                        <a:t>Grupo</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800">
                          <a:effectLst/>
                        </a:rPr>
                        <a:t>Nome do</a:t>
                      </a:r>
                      <a:r>
                        <a:rPr lang="pt-BR" sz="800" spc="-5">
                          <a:effectLst/>
                        </a:rPr>
                        <a:t> </a:t>
                      </a:r>
                      <a:r>
                        <a:rPr lang="pt-BR" sz="800">
                          <a:effectLst/>
                        </a:rPr>
                        <a:t>Grupo</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13335" indent="-116840">
                        <a:spcBef>
                          <a:spcPts val="140"/>
                        </a:spcBef>
                        <a:spcAft>
                          <a:spcPts val="0"/>
                        </a:spcAft>
                      </a:pPr>
                      <a:r>
                        <a:rPr lang="pt-BR" sz="800">
                          <a:effectLst/>
                        </a:rPr>
                        <a:t>Identificador</a:t>
                      </a:r>
                      <a:r>
                        <a:rPr lang="pt-BR" sz="800" spc="-290">
                          <a:effectLst/>
                        </a:rPr>
                        <a:t> </a:t>
                      </a:r>
                      <a:r>
                        <a:rPr lang="pt-BR" sz="800">
                          <a:effectLst/>
                        </a:rPr>
                        <a:t>do</a:t>
                      </a:r>
                      <a:r>
                        <a:rPr lang="pt-BR" sz="800" spc="-5">
                          <a:effectLst/>
                        </a:rPr>
                        <a:t> </a:t>
                      </a:r>
                      <a:r>
                        <a:rPr lang="pt-BR" sz="800">
                          <a:effectLst/>
                        </a:rPr>
                        <a:t>Ramo</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830"/>
                        </a:spcBef>
                        <a:spcAft>
                          <a:spcPts val="0"/>
                        </a:spcAft>
                      </a:pPr>
                      <a:r>
                        <a:rPr lang="pt-BR" sz="800">
                          <a:effectLst/>
                        </a:rPr>
                        <a:t>Nome</a:t>
                      </a:r>
                      <a:r>
                        <a:rPr lang="pt-BR" sz="800" spc="-5">
                          <a:effectLst/>
                        </a:rPr>
                        <a:t> </a:t>
                      </a:r>
                      <a:r>
                        <a:rPr lang="pt-BR" sz="800">
                          <a:effectLst/>
                        </a:rPr>
                        <a:t>do</a:t>
                      </a:r>
                      <a:r>
                        <a:rPr lang="pt-BR" sz="800" spc="-5">
                          <a:effectLst/>
                        </a:rPr>
                        <a:t> </a:t>
                      </a:r>
                      <a:r>
                        <a:rPr lang="pt-BR" sz="800">
                          <a:effectLst/>
                        </a:rPr>
                        <a:t>Ramo</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130670198"/>
                  </a:ext>
                </a:extLst>
              </a:tr>
              <a:tr h="384069">
                <a:tc>
                  <a:txBody>
                    <a:bodyPr/>
                    <a:lstStyle/>
                    <a:p>
                      <a:pPr marL="7620" algn="ctr">
                        <a:spcBef>
                          <a:spcPts val="830"/>
                        </a:spcBef>
                        <a:spcAft>
                          <a:spcPts val="0"/>
                        </a:spcAft>
                      </a:pPr>
                      <a:r>
                        <a:rPr lang="pt-BR" sz="800">
                          <a:effectLst/>
                        </a:rPr>
                        <a:t>11</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2540" algn="ctr">
                        <a:spcBef>
                          <a:spcPts val="830"/>
                        </a:spcBef>
                        <a:spcAft>
                          <a:spcPts val="0"/>
                        </a:spcAft>
                      </a:pPr>
                      <a:r>
                        <a:rPr lang="pt-BR" sz="800">
                          <a:effectLst/>
                        </a:rPr>
                        <a:t>Rural</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800">
                          <a:effectLst/>
                        </a:rPr>
                        <a:t>01</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87655" marR="207010" indent="-58420">
                        <a:spcBef>
                          <a:spcPts val="140"/>
                        </a:spcBef>
                        <a:spcAft>
                          <a:spcPts val="0"/>
                        </a:spcAft>
                      </a:pPr>
                      <a:r>
                        <a:rPr lang="pt-BR" sz="800">
                          <a:effectLst/>
                        </a:rPr>
                        <a:t>Seguro Agrícola sem</a:t>
                      </a:r>
                      <a:r>
                        <a:rPr lang="pt-BR" sz="800" spc="-285">
                          <a:effectLst/>
                        </a:rPr>
                        <a:t> </a:t>
                      </a:r>
                      <a:r>
                        <a:rPr lang="pt-BR" sz="800">
                          <a:effectLst/>
                        </a:rPr>
                        <a:t>cobertura</a:t>
                      </a:r>
                      <a:r>
                        <a:rPr lang="pt-BR" sz="800" spc="-5">
                          <a:effectLst/>
                        </a:rPr>
                        <a:t> </a:t>
                      </a:r>
                      <a:r>
                        <a:rPr lang="pt-BR" sz="800">
                          <a:effectLst/>
                        </a:rPr>
                        <a:t>do</a:t>
                      </a:r>
                      <a:r>
                        <a:rPr lang="pt-BR" sz="800" spc="-5">
                          <a:effectLst/>
                        </a:rPr>
                        <a:t> </a:t>
                      </a:r>
                      <a:r>
                        <a:rPr lang="pt-BR" sz="800">
                          <a:effectLst/>
                        </a:rPr>
                        <a:t>FESR</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44384173"/>
                  </a:ext>
                </a:extLst>
              </a:tr>
              <a:tr h="384069">
                <a:tc>
                  <a:txBody>
                    <a:bodyPr/>
                    <a:lstStyle/>
                    <a:p>
                      <a:pPr marL="7620" algn="ctr">
                        <a:spcBef>
                          <a:spcPts val="830"/>
                        </a:spcBef>
                        <a:spcAft>
                          <a:spcPts val="0"/>
                        </a:spcAft>
                      </a:pPr>
                      <a:r>
                        <a:rPr lang="pt-BR" sz="800">
                          <a:effectLst/>
                        </a:rPr>
                        <a:t>11</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2540" algn="ctr">
                        <a:spcBef>
                          <a:spcPts val="830"/>
                        </a:spcBef>
                        <a:spcAft>
                          <a:spcPts val="0"/>
                        </a:spcAft>
                      </a:pPr>
                      <a:r>
                        <a:rPr lang="pt-BR" sz="800">
                          <a:effectLst/>
                        </a:rPr>
                        <a:t>Rural</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800">
                          <a:effectLst/>
                        </a:rPr>
                        <a:t>02</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87655" marR="199390" indent="-67310">
                        <a:spcBef>
                          <a:spcPts val="140"/>
                        </a:spcBef>
                        <a:spcAft>
                          <a:spcPts val="0"/>
                        </a:spcAft>
                      </a:pPr>
                      <a:r>
                        <a:rPr lang="pt-BR" sz="800">
                          <a:effectLst/>
                        </a:rPr>
                        <a:t>Seguro Agrícola com</a:t>
                      </a:r>
                      <a:r>
                        <a:rPr lang="pt-BR" sz="800" spc="-285">
                          <a:effectLst/>
                        </a:rPr>
                        <a:t> </a:t>
                      </a:r>
                      <a:r>
                        <a:rPr lang="pt-BR" sz="800">
                          <a:effectLst/>
                        </a:rPr>
                        <a:t>cobertura</a:t>
                      </a:r>
                      <a:r>
                        <a:rPr lang="pt-BR" sz="800" spc="-5">
                          <a:effectLst/>
                        </a:rPr>
                        <a:t> </a:t>
                      </a:r>
                      <a:r>
                        <a:rPr lang="pt-BR" sz="800">
                          <a:effectLst/>
                        </a:rPr>
                        <a:t>do</a:t>
                      </a:r>
                      <a:r>
                        <a:rPr lang="pt-BR" sz="800" spc="-5">
                          <a:effectLst/>
                        </a:rPr>
                        <a:t> </a:t>
                      </a:r>
                      <a:r>
                        <a:rPr lang="pt-BR" sz="800">
                          <a:effectLst/>
                        </a:rPr>
                        <a:t>FESR</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772046538"/>
                  </a:ext>
                </a:extLst>
              </a:tr>
              <a:tr h="512092">
                <a:tc>
                  <a:txBody>
                    <a:bodyPr/>
                    <a:lstStyle/>
                    <a:p>
                      <a:pPr marL="7620" algn="ctr">
                        <a:spcBef>
                          <a:spcPts val="830"/>
                        </a:spcBef>
                        <a:spcAft>
                          <a:spcPts val="0"/>
                        </a:spcAft>
                      </a:pPr>
                      <a:r>
                        <a:rPr lang="pt-BR" sz="800">
                          <a:effectLst/>
                        </a:rPr>
                        <a:t>11</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2540" algn="ctr">
                        <a:spcBef>
                          <a:spcPts val="830"/>
                        </a:spcBef>
                        <a:spcAft>
                          <a:spcPts val="0"/>
                        </a:spcAft>
                      </a:pPr>
                      <a:r>
                        <a:rPr lang="pt-BR" sz="800">
                          <a:effectLst/>
                        </a:rPr>
                        <a:t>Rural</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800">
                          <a:effectLst/>
                        </a:rPr>
                        <a:t>03</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87655" marR="207010" indent="-58420">
                        <a:spcBef>
                          <a:spcPts val="140"/>
                        </a:spcBef>
                        <a:spcAft>
                          <a:spcPts val="0"/>
                        </a:spcAft>
                      </a:pPr>
                      <a:r>
                        <a:rPr lang="pt-BR" sz="800">
                          <a:effectLst/>
                        </a:rPr>
                        <a:t>Seguro Pecuário sem</a:t>
                      </a:r>
                      <a:r>
                        <a:rPr lang="pt-BR" sz="800" spc="-285">
                          <a:effectLst/>
                        </a:rPr>
                        <a:t> </a:t>
                      </a:r>
                      <a:r>
                        <a:rPr lang="pt-BR" sz="800">
                          <a:effectLst/>
                        </a:rPr>
                        <a:t>cobertura</a:t>
                      </a:r>
                      <a:r>
                        <a:rPr lang="pt-BR" sz="800" spc="-5">
                          <a:effectLst/>
                        </a:rPr>
                        <a:t> </a:t>
                      </a:r>
                      <a:r>
                        <a:rPr lang="pt-BR" sz="800">
                          <a:effectLst/>
                        </a:rPr>
                        <a:t>do</a:t>
                      </a:r>
                      <a:r>
                        <a:rPr lang="pt-BR" sz="800" spc="-5">
                          <a:effectLst/>
                        </a:rPr>
                        <a:t> </a:t>
                      </a:r>
                      <a:r>
                        <a:rPr lang="pt-BR" sz="800">
                          <a:effectLst/>
                        </a:rPr>
                        <a:t>FESR</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079459918"/>
                  </a:ext>
                </a:extLst>
              </a:tr>
              <a:tr h="384069">
                <a:tc>
                  <a:txBody>
                    <a:bodyPr/>
                    <a:lstStyle/>
                    <a:p>
                      <a:pPr marL="7620" algn="ctr">
                        <a:spcBef>
                          <a:spcPts val="830"/>
                        </a:spcBef>
                        <a:spcAft>
                          <a:spcPts val="0"/>
                        </a:spcAft>
                      </a:pPr>
                      <a:r>
                        <a:rPr lang="pt-BR" sz="800">
                          <a:effectLst/>
                        </a:rPr>
                        <a:t>11</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2540" algn="ctr">
                        <a:spcBef>
                          <a:spcPts val="830"/>
                        </a:spcBef>
                        <a:spcAft>
                          <a:spcPts val="0"/>
                        </a:spcAft>
                      </a:pPr>
                      <a:r>
                        <a:rPr lang="pt-BR" sz="800">
                          <a:effectLst/>
                        </a:rPr>
                        <a:t>Rural</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800">
                          <a:effectLst/>
                        </a:rPr>
                        <a:t>04</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87655" marR="199390" indent="-67310">
                        <a:spcBef>
                          <a:spcPts val="140"/>
                        </a:spcBef>
                        <a:spcAft>
                          <a:spcPts val="0"/>
                        </a:spcAft>
                      </a:pPr>
                      <a:r>
                        <a:rPr lang="pt-BR" sz="800">
                          <a:effectLst/>
                        </a:rPr>
                        <a:t>Seguro Pecuário com</a:t>
                      </a:r>
                      <a:r>
                        <a:rPr lang="pt-BR" sz="800" spc="-285">
                          <a:effectLst/>
                        </a:rPr>
                        <a:t> </a:t>
                      </a:r>
                      <a:r>
                        <a:rPr lang="pt-BR" sz="800">
                          <a:effectLst/>
                        </a:rPr>
                        <a:t>cobertura</a:t>
                      </a:r>
                      <a:r>
                        <a:rPr lang="pt-BR" sz="800" spc="-5">
                          <a:effectLst/>
                        </a:rPr>
                        <a:t> </a:t>
                      </a:r>
                      <a:r>
                        <a:rPr lang="pt-BR" sz="800">
                          <a:effectLst/>
                        </a:rPr>
                        <a:t>do</a:t>
                      </a:r>
                      <a:r>
                        <a:rPr lang="pt-BR" sz="800" spc="-5">
                          <a:effectLst/>
                        </a:rPr>
                        <a:t> </a:t>
                      </a:r>
                      <a:r>
                        <a:rPr lang="pt-BR" sz="800">
                          <a:effectLst/>
                        </a:rPr>
                        <a:t>FESR</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747925251"/>
                  </a:ext>
                </a:extLst>
              </a:tr>
              <a:tr h="384069">
                <a:tc>
                  <a:txBody>
                    <a:bodyPr/>
                    <a:lstStyle/>
                    <a:p>
                      <a:pPr marL="7620" algn="ctr">
                        <a:spcBef>
                          <a:spcPts val="830"/>
                        </a:spcBef>
                        <a:spcAft>
                          <a:spcPts val="0"/>
                        </a:spcAft>
                      </a:pPr>
                      <a:r>
                        <a:rPr lang="pt-BR" sz="800">
                          <a:effectLst/>
                        </a:rPr>
                        <a:t>11</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2540" algn="ctr">
                        <a:spcBef>
                          <a:spcPts val="830"/>
                        </a:spcBef>
                        <a:spcAft>
                          <a:spcPts val="0"/>
                        </a:spcAft>
                      </a:pPr>
                      <a:r>
                        <a:rPr lang="pt-BR" sz="800">
                          <a:effectLst/>
                        </a:rPr>
                        <a:t>Rural</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800">
                          <a:effectLst/>
                        </a:rPr>
                        <a:t>05</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87655" marR="194310" indent="-71120">
                        <a:spcBef>
                          <a:spcPts val="140"/>
                        </a:spcBef>
                        <a:spcAft>
                          <a:spcPts val="0"/>
                        </a:spcAft>
                      </a:pPr>
                      <a:r>
                        <a:rPr lang="pt-BR" sz="800">
                          <a:effectLst/>
                        </a:rPr>
                        <a:t>Seguro Aquícola sem</a:t>
                      </a:r>
                      <a:r>
                        <a:rPr lang="pt-BR" sz="800" spc="-285">
                          <a:effectLst/>
                        </a:rPr>
                        <a:t> </a:t>
                      </a:r>
                      <a:r>
                        <a:rPr lang="pt-BR" sz="800">
                          <a:effectLst/>
                        </a:rPr>
                        <a:t>cobertura do</a:t>
                      </a:r>
                      <a:r>
                        <a:rPr lang="pt-BR" sz="800" spc="-5">
                          <a:effectLst/>
                        </a:rPr>
                        <a:t> </a:t>
                      </a:r>
                      <a:r>
                        <a:rPr lang="pt-BR" sz="800">
                          <a:effectLst/>
                        </a:rPr>
                        <a:t>FESR</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509292257"/>
                  </a:ext>
                </a:extLst>
              </a:tr>
              <a:tr h="384069">
                <a:tc>
                  <a:txBody>
                    <a:bodyPr/>
                    <a:lstStyle/>
                    <a:p>
                      <a:pPr marL="7620" algn="ctr">
                        <a:spcBef>
                          <a:spcPts val="830"/>
                        </a:spcBef>
                        <a:spcAft>
                          <a:spcPts val="0"/>
                        </a:spcAft>
                      </a:pPr>
                      <a:r>
                        <a:rPr lang="pt-BR" sz="800">
                          <a:effectLst/>
                        </a:rPr>
                        <a:t>11</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2540" algn="ctr">
                        <a:spcBef>
                          <a:spcPts val="830"/>
                        </a:spcBef>
                        <a:spcAft>
                          <a:spcPts val="0"/>
                        </a:spcAft>
                      </a:pPr>
                      <a:r>
                        <a:rPr lang="pt-BR" sz="800">
                          <a:effectLst/>
                        </a:rPr>
                        <a:t>Rural</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800">
                          <a:effectLst/>
                        </a:rPr>
                        <a:t>06</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87655" marR="186690" indent="-80010">
                        <a:spcBef>
                          <a:spcPts val="140"/>
                        </a:spcBef>
                        <a:spcAft>
                          <a:spcPts val="0"/>
                        </a:spcAft>
                      </a:pPr>
                      <a:r>
                        <a:rPr lang="pt-BR" sz="800">
                          <a:effectLst/>
                        </a:rPr>
                        <a:t>Seguro Aquícola com</a:t>
                      </a:r>
                      <a:r>
                        <a:rPr lang="pt-BR" sz="800" spc="-285">
                          <a:effectLst/>
                        </a:rPr>
                        <a:t> </a:t>
                      </a:r>
                      <a:r>
                        <a:rPr lang="pt-BR" sz="800">
                          <a:effectLst/>
                        </a:rPr>
                        <a:t>cobertura do</a:t>
                      </a:r>
                      <a:r>
                        <a:rPr lang="pt-BR" sz="800" spc="-5">
                          <a:effectLst/>
                        </a:rPr>
                        <a:t> </a:t>
                      </a:r>
                      <a:r>
                        <a:rPr lang="pt-BR" sz="800">
                          <a:effectLst/>
                        </a:rPr>
                        <a:t>FESR</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936427463"/>
                  </a:ext>
                </a:extLst>
              </a:tr>
              <a:tr h="512092">
                <a:tc>
                  <a:txBody>
                    <a:bodyPr/>
                    <a:lstStyle/>
                    <a:p>
                      <a:pPr marL="7620" algn="ctr">
                        <a:spcBef>
                          <a:spcPts val="830"/>
                        </a:spcBef>
                        <a:spcAft>
                          <a:spcPts val="0"/>
                        </a:spcAft>
                      </a:pPr>
                      <a:r>
                        <a:rPr lang="pt-BR" sz="800">
                          <a:effectLst/>
                        </a:rPr>
                        <a:t>11</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2540" algn="ctr">
                        <a:spcBef>
                          <a:spcPts val="830"/>
                        </a:spcBef>
                        <a:spcAft>
                          <a:spcPts val="0"/>
                        </a:spcAft>
                      </a:pPr>
                      <a:r>
                        <a:rPr lang="pt-BR" sz="800">
                          <a:effectLst/>
                        </a:rPr>
                        <a:t>Rural</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800">
                          <a:effectLst/>
                        </a:rPr>
                        <a:t>07</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87655" marR="208915" indent="-67310">
                        <a:spcBef>
                          <a:spcPts val="140"/>
                        </a:spcBef>
                        <a:spcAft>
                          <a:spcPts val="0"/>
                        </a:spcAft>
                      </a:pPr>
                      <a:r>
                        <a:rPr lang="pt-BR" sz="800" dirty="0">
                          <a:effectLst/>
                        </a:rPr>
                        <a:t>Seguro</a:t>
                      </a:r>
                      <a:r>
                        <a:rPr lang="pt-BR" sz="800" spc="-45" dirty="0">
                          <a:effectLst/>
                        </a:rPr>
                        <a:t> </a:t>
                      </a:r>
                      <a:r>
                        <a:rPr lang="pt-BR" sz="800" dirty="0">
                          <a:effectLst/>
                        </a:rPr>
                        <a:t>Florestas</a:t>
                      </a:r>
                      <a:r>
                        <a:rPr lang="pt-BR" sz="800" spc="-35" dirty="0">
                          <a:effectLst/>
                        </a:rPr>
                        <a:t> </a:t>
                      </a:r>
                      <a:r>
                        <a:rPr lang="pt-BR" sz="800" dirty="0">
                          <a:effectLst/>
                        </a:rPr>
                        <a:t>sem</a:t>
                      </a:r>
                      <a:r>
                        <a:rPr lang="pt-BR" sz="800" spc="-285" dirty="0">
                          <a:effectLst/>
                        </a:rPr>
                        <a:t> </a:t>
                      </a:r>
                      <a:r>
                        <a:rPr lang="pt-BR" sz="800" dirty="0">
                          <a:effectLst/>
                        </a:rPr>
                        <a:t>cobertura</a:t>
                      </a:r>
                      <a:r>
                        <a:rPr lang="pt-BR" sz="800" spc="-5" dirty="0">
                          <a:effectLst/>
                        </a:rPr>
                        <a:t> </a:t>
                      </a:r>
                      <a:r>
                        <a:rPr lang="pt-BR" sz="800" dirty="0">
                          <a:effectLst/>
                        </a:rPr>
                        <a:t>do</a:t>
                      </a:r>
                      <a:r>
                        <a:rPr lang="pt-BR" sz="800" spc="-5" dirty="0">
                          <a:effectLst/>
                        </a:rPr>
                        <a:t> </a:t>
                      </a:r>
                      <a:r>
                        <a:rPr lang="pt-BR" sz="800" dirty="0">
                          <a:effectLst/>
                        </a:rPr>
                        <a:t>FESR</a:t>
                      </a:r>
                      <a:endParaRPr lang="pt-BR"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725087020"/>
                  </a:ext>
                </a:extLst>
              </a:tr>
              <a:tr h="384069">
                <a:tc>
                  <a:txBody>
                    <a:bodyPr/>
                    <a:lstStyle/>
                    <a:p>
                      <a:pPr marL="7620" algn="ctr">
                        <a:spcBef>
                          <a:spcPts val="830"/>
                        </a:spcBef>
                        <a:spcAft>
                          <a:spcPts val="0"/>
                        </a:spcAft>
                      </a:pPr>
                      <a:r>
                        <a:rPr lang="pt-BR" sz="800" dirty="0">
                          <a:effectLst/>
                        </a:rPr>
                        <a:t>11</a:t>
                      </a:r>
                      <a:endParaRPr lang="pt-BR"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2540" algn="ctr">
                        <a:spcBef>
                          <a:spcPts val="830"/>
                        </a:spcBef>
                        <a:spcAft>
                          <a:spcPts val="0"/>
                        </a:spcAft>
                      </a:pPr>
                      <a:r>
                        <a:rPr lang="pt-BR" sz="800">
                          <a:effectLst/>
                        </a:rPr>
                        <a:t>Rural</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800">
                          <a:effectLst/>
                        </a:rPr>
                        <a:t>08</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87655" marR="191135" indent="-76200">
                        <a:spcBef>
                          <a:spcPts val="140"/>
                        </a:spcBef>
                        <a:spcAft>
                          <a:spcPts val="0"/>
                        </a:spcAft>
                      </a:pPr>
                      <a:r>
                        <a:rPr lang="pt-BR" sz="800">
                          <a:effectLst/>
                        </a:rPr>
                        <a:t>Seguro Florestas com</a:t>
                      </a:r>
                      <a:r>
                        <a:rPr lang="pt-BR" sz="800" spc="-290">
                          <a:effectLst/>
                        </a:rPr>
                        <a:t> </a:t>
                      </a:r>
                      <a:r>
                        <a:rPr lang="pt-BR" sz="800">
                          <a:effectLst/>
                        </a:rPr>
                        <a:t>cobertura do</a:t>
                      </a:r>
                      <a:r>
                        <a:rPr lang="pt-BR" sz="800" spc="-5">
                          <a:effectLst/>
                        </a:rPr>
                        <a:t> </a:t>
                      </a:r>
                      <a:r>
                        <a:rPr lang="pt-BR" sz="800">
                          <a:effectLst/>
                        </a:rPr>
                        <a:t>FESR</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13844953"/>
                  </a:ext>
                </a:extLst>
              </a:tr>
              <a:tr h="512092">
                <a:tc>
                  <a:txBody>
                    <a:bodyPr/>
                    <a:lstStyle/>
                    <a:p>
                      <a:pPr marL="7620" algn="ctr">
                        <a:spcBef>
                          <a:spcPts val="830"/>
                        </a:spcBef>
                        <a:spcAft>
                          <a:spcPts val="0"/>
                        </a:spcAft>
                      </a:pPr>
                      <a:r>
                        <a:rPr lang="pt-BR" sz="800" dirty="0">
                          <a:effectLst/>
                        </a:rPr>
                        <a:t>11</a:t>
                      </a:r>
                      <a:endParaRPr lang="pt-BR"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2540" algn="ctr">
                        <a:spcBef>
                          <a:spcPts val="830"/>
                        </a:spcBef>
                        <a:spcAft>
                          <a:spcPts val="0"/>
                        </a:spcAft>
                      </a:pPr>
                      <a:r>
                        <a:rPr lang="pt-BR" sz="800">
                          <a:effectLst/>
                        </a:rPr>
                        <a:t>Rural</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800">
                          <a:effectLst/>
                        </a:rPr>
                        <a:t>09</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42595" marR="213360" indent="-207010">
                        <a:spcBef>
                          <a:spcPts val="140"/>
                        </a:spcBef>
                        <a:spcAft>
                          <a:spcPts val="0"/>
                        </a:spcAft>
                      </a:pPr>
                      <a:r>
                        <a:rPr lang="pt-BR" sz="800">
                          <a:effectLst/>
                        </a:rPr>
                        <a:t>Seguro da Cédula do</a:t>
                      </a:r>
                      <a:r>
                        <a:rPr lang="pt-BR" sz="800" spc="-290">
                          <a:effectLst/>
                        </a:rPr>
                        <a:t> </a:t>
                      </a:r>
                      <a:r>
                        <a:rPr lang="pt-BR" sz="800">
                          <a:effectLst/>
                        </a:rPr>
                        <a:t>Produto</a:t>
                      </a:r>
                      <a:r>
                        <a:rPr lang="pt-BR" sz="800" spc="-5">
                          <a:effectLst/>
                        </a:rPr>
                        <a:t> </a:t>
                      </a:r>
                      <a:r>
                        <a:rPr lang="pt-BR" sz="800">
                          <a:effectLst/>
                        </a:rPr>
                        <a:t>Rural</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86113574"/>
                  </a:ext>
                </a:extLst>
              </a:tr>
              <a:tr h="512092">
                <a:tc>
                  <a:txBody>
                    <a:bodyPr/>
                    <a:lstStyle/>
                    <a:p>
                      <a:pPr marL="7620" algn="ctr">
                        <a:spcBef>
                          <a:spcPts val="830"/>
                        </a:spcBef>
                        <a:spcAft>
                          <a:spcPts val="0"/>
                        </a:spcAft>
                      </a:pPr>
                      <a:r>
                        <a:rPr lang="pt-BR" sz="800" dirty="0">
                          <a:effectLst/>
                        </a:rPr>
                        <a:t>11</a:t>
                      </a:r>
                      <a:endParaRPr lang="pt-BR"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2540" algn="ctr">
                        <a:spcBef>
                          <a:spcPts val="830"/>
                        </a:spcBef>
                        <a:spcAft>
                          <a:spcPts val="0"/>
                        </a:spcAft>
                      </a:pPr>
                      <a:r>
                        <a:rPr lang="pt-BR" sz="800">
                          <a:effectLst/>
                        </a:rPr>
                        <a:t>Rural</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800">
                          <a:effectLst/>
                        </a:rPr>
                        <a:t>30</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34620" marR="122555" indent="78740">
                        <a:spcBef>
                          <a:spcPts val="140"/>
                        </a:spcBef>
                        <a:spcAft>
                          <a:spcPts val="0"/>
                        </a:spcAft>
                      </a:pPr>
                      <a:r>
                        <a:rPr lang="pt-BR" sz="800">
                          <a:effectLst/>
                        </a:rPr>
                        <a:t>Seguro Benfeitorias e</a:t>
                      </a:r>
                      <a:r>
                        <a:rPr lang="pt-BR" sz="800" spc="5">
                          <a:effectLst/>
                        </a:rPr>
                        <a:t> </a:t>
                      </a:r>
                      <a:r>
                        <a:rPr lang="pt-BR" sz="800" spc="-5">
                          <a:effectLst/>
                        </a:rPr>
                        <a:t>Produtos</a:t>
                      </a:r>
                      <a:r>
                        <a:rPr lang="pt-BR" sz="800" spc="-50">
                          <a:effectLst/>
                        </a:rPr>
                        <a:t> </a:t>
                      </a:r>
                      <a:r>
                        <a:rPr lang="pt-BR" sz="800">
                          <a:effectLst/>
                        </a:rPr>
                        <a:t>Agropecuários</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925144009"/>
                  </a:ext>
                </a:extLst>
              </a:tr>
              <a:tr h="1179964">
                <a:tc>
                  <a:txBody>
                    <a:bodyPr/>
                    <a:lstStyle/>
                    <a:p>
                      <a:r>
                        <a:rPr lang="pt-BR" sz="900" dirty="0">
                          <a:effectLst/>
                        </a:rPr>
                        <a:t> </a:t>
                      </a:r>
                      <a:endParaRPr lang="pt-BR" sz="800" dirty="0">
                        <a:effectLst/>
                      </a:endParaRPr>
                    </a:p>
                    <a:p>
                      <a:r>
                        <a:rPr lang="pt-BR" sz="900" dirty="0">
                          <a:effectLst/>
                        </a:rPr>
                        <a:t> </a:t>
                      </a:r>
                      <a:endParaRPr lang="pt-BR" sz="800" dirty="0">
                        <a:effectLst/>
                      </a:endParaRPr>
                    </a:p>
                    <a:p>
                      <a:r>
                        <a:rPr lang="pt-BR" sz="900" dirty="0">
                          <a:effectLst/>
                        </a:rPr>
                        <a:t> </a:t>
                      </a:r>
                      <a:endParaRPr lang="pt-BR" sz="800" dirty="0">
                        <a:effectLst/>
                      </a:endParaRPr>
                    </a:p>
                    <a:p>
                      <a:pPr>
                        <a:spcBef>
                          <a:spcPts val="25"/>
                        </a:spcBef>
                      </a:pPr>
                      <a:r>
                        <a:rPr lang="pt-BR" sz="700" dirty="0">
                          <a:effectLst/>
                        </a:rPr>
                        <a:t> </a:t>
                      </a:r>
                      <a:endParaRPr lang="pt-BR" sz="800" dirty="0">
                        <a:effectLst/>
                      </a:endParaRPr>
                    </a:p>
                    <a:p>
                      <a:pPr marL="7620" algn="ctr"/>
                      <a:r>
                        <a:rPr lang="pt-BR" sz="800" dirty="0">
                          <a:effectLst/>
                        </a:rPr>
                        <a:t>11</a:t>
                      </a:r>
                      <a:endParaRPr lang="pt-BR"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endParaRPr lang="pt-BR" sz="800">
                        <a:effectLst/>
                      </a:endParaRPr>
                    </a:p>
                    <a:p>
                      <a:r>
                        <a:rPr lang="pt-BR" sz="900">
                          <a:effectLst/>
                        </a:rPr>
                        <a:t> </a:t>
                      </a:r>
                      <a:endParaRPr lang="pt-BR" sz="800">
                        <a:effectLst/>
                      </a:endParaRPr>
                    </a:p>
                    <a:p>
                      <a:r>
                        <a:rPr lang="pt-BR" sz="900">
                          <a:effectLst/>
                        </a:rPr>
                        <a:t> </a:t>
                      </a:r>
                      <a:endParaRPr lang="pt-BR" sz="800">
                        <a:effectLst/>
                      </a:endParaRPr>
                    </a:p>
                    <a:p>
                      <a:pPr>
                        <a:spcBef>
                          <a:spcPts val="25"/>
                        </a:spcBef>
                      </a:pPr>
                      <a:r>
                        <a:rPr lang="pt-BR" sz="700">
                          <a:effectLst/>
                        </a:rPr>
                        <a:t> </a:t>
                      </a:r>
                      <a:endParaRPr lang="pt-BR" sz="800">
                        <a:effectLst/>
                      </a:endParaRPr>
                    </a:p>
                    <a:p>
                      <a:pPr marL="11430" marR="2540" algn="ctr">
                        <a:spcAft>
                          <a:spcPts val="0"/>
                        </a:spcAft>
                      </a:pPr>
                      <a:r>
                        <a:rPr lang="pt-BR" sz="800">
                          <a:effectLst/>
                        </a:rPr>
                        <a:t>Rural</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a:effectLst/>
                        </a:rPr>
                        <a:t> </a:t>
                      </a:r>
                      <a:endParaRPr lang="pt-BR" sz="800">
                        <a:effectLst/>
                      </a:endParaRPr>
                    </a:p>
                    <a:p>
                      <a:r>
                        <a:rPr lang="pt-BR" sz="900">
                          <a:effectLst/>
                        </a:rPr>
                        <a:t> </a:t>
                      </a:r>
                      <a:endParaRPr lang="pt-BR" sz="800">
                        <a:effectLst/>
                      </a:endParaRPr>
                    </a:p>
                    <a:p>
                      <a:r>
                        <a:rPr lang="pt-BR" sz="900">
                          <a:effectLst/>
                        </a:rPr>
                        <a:t> </a:t>
                      </a:r>
                      <a:endParaRPr lang="pt-BR" sz="800">
                        <a:effectLst/>
                      </a:endParaRPr>
                    </a:p>
                    <a:p>
                      <a:pPr>
                        <a:spcBef>
                          <a:spcPts val="25"/>
                        </a:spcBef>
                      </a:pPr>
                      <a:r>
                        <a:rPr lang="pt-BR" sz="700">
                          <a:effectLst/>
                        </a:rPr>
                        <a:t> </a:t>
                      </a:r>
                      <a:endParaRPr lang="pt-BR" sz="800">
                        <a:effectLst/>
                      </a:endParaRPr>
                    </a:p>
                    <a:p>
                      <a:pPr marL="339090" marR="330200" algn="ctr">
                        <a:spcAft>
                          <a:spcPts val="0"/>
                        </a:spcAft>
                      </a:pPr>
                      <a:r>
                        <a:rPr lang="pt-BR" sz="800">
                          <a:effectLst/>
                        </a:rPr>
                        <a:t>62</a:t>
                      </a:r>
                      <a:endParaRPr lang="pt-BR"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900" dirty="0">
                          <a:effectLst/>
                        </a:rPr>
                        <a:t> </a:t>
                      </a:r>
                      <a:endParaRPr lang="pt-BR" sz="800" dirty="0">
                        <a:effectLst/>
                      </a:endParaRPr>
                    </a:p>
                    <a:p>
                      <a:r>
                        <a:rPr lang="pt-BR" sz="900" dirty="0">
                          <a:effectLst/>
                        </a:rPr>
                        <a:t> </a:t>
                      </a:r>
                      <a:endParaRPr lang="pt-BR" sz="800" dirty="0">
                        <a:effectLst/>
                      </a:endParaRPr>
                    </a:p>
                    <a:p>
                      <a:r>
                        <a:rPr lang="pt-BR" sz="900" dirty="0">
                          <a:effectLst/>
                        </a:rPr>
                        <a:t> </a:t>
                      </a:r>
                      <a:endParaRPr lang="pt-BR" sz="800" dirty="0">
                        <a:effectLst/>
                      </a:endParaRPr>
                    </a:p>
                    <a:p>
                      <a:pPr>
                        <a:spcBef>
                          <a:spcPts val="25"/>
                        </a:spcBef>
                      </a:pPr>
                      <a:r>
                        <a:rPr lang="pt-BR" sz="700" dirty="0">
                          <a:effectLst/>
                        </a:rPr>
                        <a:t> </a:t>
                      </a:r>
                      <a:endParaRPr lang="pt-BR" sz="800" dirty="0">
                        <a:effectLst/>
                      </a:endParaRPr>
                    </a:p>
                    <a:p>
                      <a:pPr marL="15875" marR="7620" algn="ctr">
                        <a:spcAft>
                          <a:spcPts val="0"/>
                        </a:spcAft>
                      </a:pPr>
                      <a:r>
                        <a:rPr lang="pt-BR" sz="800" dirty="0">
                          <a:effectLst/>
                        </a:rPr>
                        <a:t>Penhor</a:t>
                      </a:r>
                      <a:r>
                        <a:rPr lang="pt-BR" sz="800" spc="-15" dirty="0">
                          <a:effectLst/>
                        </a:rPr>
                        <a:t> </a:t>
                      </a:r>
                      <a:r>
                        <a:rPr lang="pt-BR" sz="800" dirty="0">
                          <a:effectLst/>
                        </a:rPr>
                        <a:t>Rural</a:t>
                      </a:r>
                      <a:endParaRPr lang="pt-BR"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411797222"/>
                  </a:ext>
                </a:extLst>
              </a:tr>
            </a:tbl>
          </a:graphicData>
        </a:graphic>
      </p:graphicFrame>
      <p:graphicFrame>
        <p:nvGraphicFramePr>
          <p:cNvPr id="5" name="Tabela 4">
            <a:extLst>
              <a:ext uri="{FF2B5EF4-FFF2-40B4-BE49-F238E27FC236}">
                <a16:creationId xmlns:a16="http://schemas.microsoft.com/office/drawing/2014/main" id="{BCC28BFB-35BF-AF49-8996-4F9C9A4187DF}"/>
              </a:ext>
            </a:extLst>
          </p:cNvPr>
          <p:cNvGraphicFramePr>
            <a:graphicFrameLocks noGrp="1"/>
          </p:cNvGraphicFramePr>
          <p:nvPr>
            <p:extLst>
              <p:ext uri="{D42A27DB-BD31-4B8C-83A1-F6EECF244321}">
                <p14:modId xmlns:p14="http://schemas.microsoft.com/office/powerpoint/2010/main" val="3403021738"/>
              </p:ext>
            </p:extLst>
          </p:nvPr>
        </p:nvGraphicFramePr>
        <p:xfrm>
          <a:off x="4256386" y="617517"/>
          <a:ext cx="5208248" cy="3717320"/>
        </p:xfrm>
        <a:graphic>
          <a:graphicData uri="http://schemas.openxmlformats.org/drawingml/2006/table">
            <a:tbl>
              <a:tblPr firstRow="1" firstCol="1" lastRow="1" lastCol="1" bandRow="1" bandCol="1">
                <a:tableStyleId>{5C22544A-7EE6-4342-B048-85BDC9FD1C3A}</a:tableStyleId>
              </a:tblPr>
              <a:tblGrid>
                <a:gridCol w="486877">
                  <a:extLst>
                    <a:ext uri="{9D8B030D-6E8A-4147-A177-3AD203B41FA5}">
                      <a16:colId xmlns:a16="http://schemas.microsoft.com/office/drawing/2014/main" val="4283808454"/>
                    </a:ext>
                  </a:extLst>
                </a:gridCol>
                <a:gridCol w="1354537">
                  <a:extLst>
                    <a:ext uri="{9D8B030D-6E8A-4147-A177-3AD203B41FA5}">
                      <a16:colId xmlns:a16="http://schemas.microsoft.com/office/drawing/2014/main" val="876323681"/>
                    </a:ext>
                  </a:extLst>
                </a:gridCol>
                <a:gridCol w="976661">
                  <a:extLst>
                    <a:ext uri="{9D8B030D-6E8A-4147-A177-3AD203B41FA5}">
                      <a16:colId xmlns:a16="http://schemas.microsoft.com/office/drawing/2014/main" val="1923822074"/>
                    </a:ext>
                  </a:extLst>
                </a:gridCol>
                <a:gridCol w="2390173">
                  <a:extLst>
                    <a:ext uri="{9D8B030D-6E8A-4147-A177-3AD203B41FA5}">
                      <a16:colId xmlns:a16="http://schemas.microsoft.com/office/drawing/2014/main" val="3688604803"/>
                    </a:ext>
                  </a:extLst>
                </a:gridCol>
              </a:tblGrid>
              <a:tr h="1230554">
                <a:tc>
                  <a:txBody>
                    <a:bodyPr/>
                    <a:lstStyle/>
                    <a:p>
                      <a:pPr marL="8255" algn="ctr">
                        <a:spcBef>
                          <a:spcPts val="830"/>
                        </a:spcBef>
                        <a:spcAft>
                          <a:spcPts val="0"/>
                        </a:spcAft>
                      </a:pP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1200">
                          <a:effectLst/>
                        </a:rPr>
                        <a:t>Nome do</a:t>
                      </a:r>
                      <a:r>
                        <a:rPr lang="pt-BR" sz="1200" spc="-5">
                          <a:effectLst/>
                        </a:rPr>
                        <a:t> </a:t>
                      </a: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13335" indent="-116840">
                        <a:spcBef>
                          <a:spcPts val="140"/>
                        </a:spcBef>
                        <a:spcAft>
                          <a:spcPts val="0"/>
                        </a:spcAft>
                      </a:pPr>
                      <a:r>
                        <a:rPr lang="pt-BR" sz="1200">
                          <a:effectLst/>
                        </a:rPr>
                        <a:t>Identificador</a:t>
                      </a:r>
                      <a:r>
                        <a:rPr lang="pt-BR" sz="1200" spc="-290">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830"/>
                        </a:spcBef>
                        <a:spcAft>
                          <a:spcPts val="0"/>
                        </a:spcAft>
                      </a:pPr>
                      <a:r>
                        <a:rPr lang="pt-BR" sz="1200">
                          <a:effectLst/>
                        </a:rPr>
                        <a:t>Nome</a:t>
                      </a:r>
                      <a:r>
                        <a:rPr lang="pt-BR" sz="1200" spc="-5">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182459022"/>
                  </a:ext>
                </a:extLst>
              </a:tr>
              <a:tr h="811844">
                <a:tc>
                  <a:txBody>
                    <a:bodyPr/>
                    <a:lstStyle/>
                    <a:p>
                      <a:pPr marL="7620" algn="ctr">
                        <a:spcBef>
                          <a:spcPts val="140"/>
                        </a:spcBef>
                        <a:spcAft>
                          <a:spcPts val="0"/>
                        </a:spcAft>
                      </a:pPr>
                      <a:r>
                        <a:rPr lang="pt-BR" sz="1200">
                          <a:effectLst/>
                        </a:rPr>
                        <a:t>11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2540" algn="ctr">
                        <a:spcBef>
                          <a:spcPts val="140"/>
                        </a:spcBef>
                        <a:spcAft>
                          <a:spcPts val="0"/>
                        </a:spcAft>
                      </a:pPr>
                      <a:r>
                        <a:rPr lang="pt-BR" sz="1200">
                          <a:effectLst/>
                        </a:rPr>
                        <a:t>Rural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1200">
                          <a:effectLst/>
                        </a:rPr>
                        <a:t>64</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140"/>
                        </a:spcBef>
                        <a:spcAft>
                          <a:spcPts val="0"/>
                        </a:spcAft>
                      </a:pPr>
                      <a:r>
                        <a:rPr lang="pt-BR" sz="1200">
                          <a:effectLst/>
                        </a:rPr>
                        <a:t>Seguros</a:t>
                      </a:r>
                      <a:r>
                        <a:rPr lang="pt-BR" sz="1200" spc="-15">
                          <a:effectLst/>
                        </a:rPr>
                        <a:t> </a:t>
                      </a:r>
                      <a:r>
                        <a:rPr lang="pt-BR" sz="1200">
                          <a:effectLst/>
                        </a:rPr>
                        <a:t>Animais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519027564"/>
                  </a:ext>
                </a:extLst>
              </a:tr>
              <a:tr h="1674922">
                <a:tc>
                  <a:txBody>
                    <a:bodyPr/>
                    <a:lstStyle/>
                    <a:p>
                      <a:pPr>
                        <a:spcBef>
                          <a:spcPts val="20"/>
                        </a:spcBef>
                      </a:pPr>
                      <a:r>
                        <a:rPr lang="pt-BR" sz="1900">
                          <a:effectLst/>
                        </a:rPr>
                        <a:t> </a:t>
                      </a:r>
                      <a:endParaRPr lang="pt-BR" sz="1100">
                        <a:effectLst/>
                      </a:endParaRPr>
                    </a:p>
                    <a:p>
                      <a:pPr marL="7620" algn="ctr">
                        <a:spcBef>
                          <a:spcPts val="5"/>
                        </a:spcBef>
                        <a:spcAft>
                          <a:spcPts val="0"/>
                        </a:spcAft>
                      </a:pPr>
                      <a:r>
                        <a:rPr lang="pt-BR" sz="1200">
                          <a:effectLst/>
                        </a:rPr>
                        <a:t>11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900">
                          <a:effectLst/>
                        </a:rPr>
                        <a:t> </a:t>
                      </a:r>
                      <a:endParaRPr lang="pt-BR" sz="1100">
                        <a:effectLst/>
                      </a:endParaRPr>
                    </a:p>
                    <a:p>
                      <a:pPr marL="11430" marR="2540" algn="ctr">
                        <a:spcBef>
                          <a:spcPts val="5"/>
                        </a:spcBef>
                        <a:spcAft>
                          <a:spcPts val="0"/>
                        </a:spcAft>
                      </a:pPr>
                      <a:r>
                        <a:rPr lang="pt-BR" sz="1200">
                          <a:effectLst/>
                        </a:rPr>
                        <a:t>Rural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900">
                          <a:effectLst/>
                        </a:rPr>
                        <a:t> </a:t>
                      </a:r>
                      <a:endParaRPr lang="pt-BR" sz="1100">
                        <a:effectLst/>
                      </a:endParaRPr>
                    </a:p>
                    <a:p>
                      <a:pPr marL="339090" marR="330200" algn="ctr">
                        <a:spcBef>
                          <a:spcPts val="5"/>
                        </a:spcBef>
                        <a:spcAft>
                          <a:spcPts val="0"/>
                        </a:spcAft>
                      </a:pPr>
                      <a:r>
                        <a:rPr lang="pt-BR" sz="1200">
                          <a:effectLst/>
                        </a:rPr>
                        <a:t>98</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dirty="0">
                          <a:effectLst/>
                        </a:rPr>
                        <a:t> </a:t>
                      </a:r>
                      <a:endParaRPr lang="pt-BR" sz="1100" dirty="0">
                        <a:effectLst/>
                      </a:endParaRPr>
                    </a:p>
                    <a:p>
                      <a:pPr marL="417195" marR="281940" indent="-114300">
                        <a:spcBef>
                          <a:spcPts val="5"/>
                        </a:spcBef>
                        <a:spcAft>
                          <a:spcPts val="0"/>
                        </a:spcAft>
                      </a:pPr>
                      <a:r>
                        <a:rPr lang="pt-BR" sz="1200" dirty="0">
                          <a:effectLst/>
                        </a:rPr>
                        <a:t>Seguro de Vida do</a:t>
                      </a:r>
                      <a:r>
                        <a:rPr lang="pt-BR" sz="1200" spc="-285" dirty="0">
                          <a:effectLst/>
                        </a:rPr>
                        <a:t> </a:t>
                      </a:r>
                      <a:r>
                        <a:rPr lang="pt-BR" sz="1200" dirty="0">
                          <a:effectLst/>
                        </a:rPr>
                        <a:t>Produtor</a:t>
                      </a:r>
                      <a:r>
                        <a:rPr lang="pt-BR" sz="1200" spc="-10" dirty="0">
                          <a:effectLst/>
                        </a:rPr>
                        <a:t> </a:t>
                      </a:r>
                      <a:r>
                        <a:rPr lang="pt-BR" sz="1200" dirty="0">
                          <a:effectLst/>
                        </a:rPr>
                        <a:t>Rural</a:t>
                      </a:r>
                      <a:endParaRPr lang="pt-B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653362249"/>
                  </a:ext>
                </a:extLst>
              </a:tr>
            </a:tbl>
          </a:graphicData>
        </a:graphic>
      </p:graphicFrame>
      <p:sp>
        <p:nvSpPr>
          <p:cNvPr id="6" name="CaixaDeTexto 5">
            <a:extLst>
              <a:ext uri="{FF2B5EF4-FFF2-40B4-BE49-F238E27FC236}">
                <a16:creationId xmlns:a16="http://schemas.microsoft.com/office/drawing/2014/main" id="{362047A7-B918-3543-96BC-110B218C760B}"/>
              </a:ext>
            </a:extLst>
          </p:cNvPr>
          <p:cNvSpPr txBox="1"/>
          <p:nvPr/>
        </p:nvSpPr>
        <p:spPr>
          <a:xfrm>
            <a:off x="5391397" y="5225143"/>
            <a:ext cx="2816797" cy="646331"/>
          </a:xfrm>
          <a:prstGeom prst="rect">
            <a:avLst/>
          </a:prstGeom>
          <a:noFill/>
        </p:spPr>
        <p:txBody>
          <a:bodyPr wrap="none" rtlCol="0">
            <a:spAutoFit/>
          </a:bodyPr>
          <a:lstStyle/>
          <a:p>
            <a:r>
              <a:rPr lang="pt-BR" dirty="0"/>
              <a:t>FERS: Fundo de Estabilidade</a:t>
            </a:r>
          </a:p>
          <a:p>
            <a:r>
              <a:rPr lang="pt-BR" dirty="0"/>
              <a:t>do Seguro Rural</a:t>
            </a:r>
          </a:p>
        </p:txBody>
      </p:sp>
    </p:spTree>
    <p:extLst>
      <p:ext uri="{BB962C8B-B14F-4D97-AF65-F5344CB8AC3E}">
        <p14:creationId xmlns:p14="http://schemas.microsoft.com/office/powerpoint/2010/main" val="3050339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98071DEB-385B-F949-9B76-7D630C35F14D}"/>
              </a:ext>
            </a:extLst>
          </p:cNvPr>
          <p:cNvGraphicFramePr>
            <a:graphicFrameLocks noGrp="1"/>
          </p:cNvGraphicFramePr>
          <p:nvPr>
            <p:extLst>
              <p:ext uri="{D42A27DB-BD31-4B8C-83A1-F6EECF244321}">
                <p14:modId xmlns:p14="http://schemas.microsoft.com/office/powerpoint/2010/main" val="4018903422"/>
              </p:ext>
            </p:extLst>
          </p:nvPr>
        </p:nvGraphicFramePr>
        <p:xfrm>
          <a:off x="665019" y="225631"/>
          <a:ext cx="3835730" cy="6272080"/>
        </p:xfrm>
        <a:graphic>
          <a:graphicData uri="http://schemas.openxmlformats.org/drawingml/2006/table">
            <a:tbl>
              <a:tblPr firstRow="1" firstCol="1" lastRow="1" lastCol="1" bandRow="1" bandCol="1">
                <a:tableStyleId>{5C22544A-7EE6-4342-B048-85BDC9FD1C3A}</a:tableStyleId>
              </a:tblPr>
              <a:tblGrid>
                <a:gridCol w="388090">
                  <a:extLst>
                    <a:ext uri="{9D8B030D-6E8A-4147-A177-3AD203B41FA5}">
                      <a16:colId xmlns:a16="http://schemas.microsoft.com/office/drawing/2014/main" val="3006249991"/>
                    </a:ext>
                  </a:extLst>
                </a:gridCol>
                <a:gridCol w="1079704">
                  <a:extLst>
                    <a:ext uri="{9D8B030D-6E8A-4147-A177-3AD203B41FA5}">
                      <a16:colId xmlns:a16="http://schemas.microsoft.com/office/drawing/2014/main" val="2513935638"/>
                    </a:ext>
                  </a:extLst>
                </a:gridCol>
                <a:gridCol w="778500">
                  <a:extLst>
                    <a:ext uri="{9D8B030D-6E8A-4147-A177-3AD203B41FA5}">
                      <a16:colId xmlns:a16="http://schemas.microsoft.com/office/drawing/2014/main" val="3580001403"/>
                    </a:ext>
                  </a:extLst>
                </a:gridCol>
                <a:gridCol w="1589436">
                  <a:extLst>
                    <a:ext uri="{9D8B030D-6E8A-4147-A177-3AD203B41FA5}">
                      <a16:colId xmlns:a16="http://schemas.microsoft.com/office/drawing/2014/main" val="1549836578"/>
                    </a:ext>
                  </a:extLst>
                </a:gridCol>
              </a:tblGrid>
              <a:tr h="370753">
                <a:tc>
                  <a:txBody>
                    <a:bodyPr/>
                    <a:lstStyle/>
                    <a:p>
                      <a:pPr marL="8255" algn="ctr">
                        <a:spcBef>
                          <a:spcPts val="830"/>
                        </a:spcBef>
                        <a:spcAft>
                          <a:spcPts val="0"/>
                        </a:spcAft>
                      </a:pPr>
                      <a:r>
                        <a:rPr lang="pt-BR" sz="700">
                          <a:effectLst/>
                        </a:rPr>
                        <a:t>Grupo</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700">
                          <a:effectLst/>
                        </a:rPr>
                        <a:t>Nome do</a:t>
                      </a:r>
                      <a:r>
                        <a:rPr lang="pt-BR" sz="700" spc="-5">
                          <a:effectLst/>
                        </a:rPr>
                        <a:t> </a:t>
                      </a:r>
                      <a:r>
                        <a:rPr lang="pt-BR" sz="700">
                          <a:effectLst/>
                        </a:rPr>
                        <a:t>Grupo</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13335" indent="-116840">
                        <a:spcBef>
                          <a:spcPts val="140"/>
                        </a:spcBef>
                        <a:spcAft>
                          <a:spcPts val="0"/>
                        </a:spcAft>
                      </a:pPr>
                      <a:r>
                        <a:rPr lang="pt-BR" sz="700">
                          <a:effectLst/>
                        </a:rPr>
                        <a:t>Identificador</a:t>
                      </a:r>
                      <a:r>
                        <a:rPr lang="pt-BR" sz="700" spc="-290">
                          <a:effectLst/>
                        </a:rPr>
                        <a:t> </a:t>
                      </a:r>
                      <a:r>
                        <a:rPr lang="pt-BR" sz="700">
                          <a:effectLst/>
                        </a:rPr>
                        <a:t>do</a:t>
                      </a:r>
                      <a:r>
                        <a:rPr lang="pt-BR" sz="700" spc="-5">
                          <a:effectLst/>
                        </a:rPr>
                        <a:t> </a:t>
                      </a:r>
                      <a:r>
                        <a:rPr lang="pt-BR" sz="700">
                          <a:effectLst/>
                        </a:rPr>
                        <a:t>Ramo</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830"/>
                        </a:spcBef>
                        <a:spcAft>
                          <a:spcPts val="0"/>
                        </a:spcAft>
                      </a:pPr>
                      <a:r>
                        <a:rPr lang="pt-BR" sz="700">
                          <a:effectLst/>
                        </a:rPr>
                        <a:t>Nome</a:t>
                      </a:r>
                      <a:r>
                        <a:rPr lang="pt-BR" sz="700" spc="-5">
                          <a:effectLst/>
                        </a:rPr>
                        <a:t> </a:t>
                      </a:r>
                      <a:r>
                        <a:rPr lang="pt-BR" sz="700">
                          <a:effectLst/>
                        </a:rPr>
                        <a:t>do</a:t>
                      </a:r>
                      <a:r>
                        <a:rPr lang="pt-BR" sz="700" spc="-5">
                          <a:effectLst/>
                        </a:rPr>
                        <a:t> </a:t>
                      </a:r>
                      <a:r>
                        <a:rPr lang="pt-BR" sz="700">
                          <a:effectLst/>
                        </a:rPr>
                        <a:t>Ramo</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402686830"/>
                  </a:ext>
                </a:extLst>
              </a:tr>
              <a:tr h="605393">
                <a:tc>
                  <a:txBody>
                    <a:bodyPr/>
                    <a:lstStyle/>
                    <a:p>
                      <a:r>
                        <a:rPr lang="pt-BR" sz="700">
                          <a:effectLst/>
                        </a:rPr>
                        <a:t> </a:t>
                      </a:r>
                      <a:endParaRPr lang="pt-BR" sz="600">
                        <a:effectLst/>
                      </a:endParaRPr>
                    </a:p>
                    <a:p>
                      <a:pPr>
                        <a:spcBef>
                          <a:spcPts val="20"/>
                        </a:spcBef>
                      </a:pPr>
                      <a:r>
                        <a:rPr lang="pt-BR" sz="700">
                          <a:effectLst/>
                        </a:rPr>
                        <a:t> </a:t>
                      </a:r>
                      <a:endParaRPr lang="pt-BR" sz="600">
                        <a:effectLst/>
                      </a:endParaRPr>
                    </a:p>
                    <a:p>
                      <a:pPr marL="7620" algn="ctr">
                        <a:spcBef>
                          <a:spcPts val="5"/>
                        </a:spcBef>
                        <a:spcAft>
                          <a:spcPts val="0"/>
                        </a:spcAft>
                      </a:pPr>
                      <a:r>
                        <a:rPr lang="pt-BR" sz="700">
                          <a:effectLst/>
                        </a:rPr>
                        <a:t>13</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700">
                          <a:effectLst/>
                        </a:rPr>
                        <a:t> </a:t>
                      </a:r>
                      <a:endParaRPr lang="pt-BR" sz="600">
                        <a:effectLst/>
                      </a:endParaRPr>
                    </a:p>
                    <a:p>
                      <a:pPr>
                        <a:spcBef>
                          <a:spcPts val="20"/>
                        </a:spcBef>
                      </a:pPr>
                      <a:r>
                        <a:rPr lang="pt-BR" sz="700">
                          <a:effectLst/>
                        </a:rPr>
                        <a:t> </a:t>
                      </a:r>
                      <a:endParaRPr lang="pt-BR" sz="600">
                        <a:effectLst/>
                      </a:endParaRPr>
                    </a:p>
                    <a:p>
                      <a:pPr marL="11430" marR="3810" algn="ctr">
                        <a:spcBef>
                          <a:spcPts val="5"/>
                        </a:spcBef>
                        <a:spcAft>
                          <a:spcPts val="0"/>
                        </a:spcAft>
                      </a:pPr>
                      <a:r>
                        <a:rPr lang="pt-BR" sz="700">
                          <a:effectLst/>
                        </a:rPr>
                        <a:t>Pessoas</a:t>
                      </a:r>
                      <a:r>
                        <a:rPr lang="pt-BR" sz="700" spc="-20">
                          <a:effectLst/>
                        </a:rPr>
                        <a:t> </a:t>
                      </a:r>
                      <a:r>
                        <a:rPr lang="pt-BR" sz="700">
                          <a:effectLst/>
                        </a:rPr>
                        <a:t>Individual</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700">
                          <a:effectLst/>
                        </a:rPr>
                        <a:t> </a:t>
                      </a:r>
                      <a:endParaRPr lang="pt-BR" sz="600">
                        <a:effectLst/>
                      </a:endParaRPr>
                    </a:p>
                    <a:p>
                      <a:pPr>
                        <a:spcBef>
                          <a:spcPts val="20"/>
                        </a:spcBef>
                      </a:pPr>
                      <a:r>
                        <a:rPr lang="pt-BR" sz="700">
                          <a:effectLst/>
                        </a:rPr>
                        <a:t> </a:t>
                      </a:r>
                      <a:endParaRPr lang="pt-BR" sz="600">
                        <a:effectLst/>
                      </a:endParaRPr>
                    </a:p>
                    <a:p>
                      <a:pPr marL="339090" marR="330200" algn="ctr">
                        <a:spcBef>
                          <a:spcPts val="5"/>
                        </a:spcBef>
                        <a:spcAft>
                          <a:spcPts val="0"/>
                        </a:spcAft>
                      </a:pPr>
                      <a:r>
                        <a:rPr lang="pt-BR" sz="700">
                          <a:effectLst/>
                        </a:rPr>
                        <a:t>29</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700">
                          <a:effectLst/>
                        </a:rPr>
                        <a:t> </a:t>
                      </a:r>
                      <a:endParaRPr lang="pt-BR" sz="600">
                        <a:effectLst/>
                      </a:endParaRPr>
                    </a:p>
                    <a:p>
                      <a:pPr>
                        <a:spcBef>
                          <a:spcPts val="20"/>
                        </a:spcBef>
                      </a:pPr>
                      <a:r>
                        <a:rPr lang="pt-BR" sz="700">
                          <a:effectLst/>
                        </a:rPr>
                        <a:t> </a:t>
                      </a:r>
                      <a:endParaRPr lang="pt-BR" sz="600">
                        <a:effectLst/>
                      </a:endParaRPr>
                    </a:p>
                    <a:p>
                      <a:pPr marL="15875" marR="6985" algn="ctr">
                        <a:spcBef>
                          <a:spcPts val="5"/>
                        </a:spcBef>
                        <a:spcAft>
                          <a:spcPts val="0"/>
                        </a:spcAft>
                      </a:pPr>
                      <a:r>
                        <a:rPr lang="pt-BR" sz="700">
                          <a:effectLst/>
                        </a:rPr>
                        <a:t>Funeral</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613633957"/>
                  </a:ext>
                </a:extLst>
              </a:tr>
              <a:tr h="741507">
                <a:tc>
                  <a:txBody>
                    <a:bodyPr/>
                    <a:lstStyle/>
                    <a:p>
                      <a:pPr>
                        <a:spcBef>
                          <a:spcPts val="20"/>
                        </a:spcBef>
                      </a:pPr>
                      <a:r>
                        <a:rPr lang="pt-BR" sz="700">
                          <a:effectLst/>
                        </a:rPr>
                        <a:t> </a:t>
                      </a:r>
                      <a:endParaRPr lang="pt-BR" sz="600">
                        <a:effectLst/>
                      </a:endParaRPr>
                    </a:p>
                    <a:p>
                      <a:pPr marL="7620" algn="ctr">
                        <a:spcBef>
                          <a:spcPts val="5"/>
                        </a:spcBef>
                        <a:spcAft>
                          <a:spcPts val="0"/>
                        </a:spcAft>
                      </a:pPr>
                      <a:r>
                        <a:rPr lang="pt-BR" sz="700">
                          <a:effectLst/>
                        </a:rPr>
                        <a:t>13</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700">
                          <a:effectLst/>
                        </a:rPr>
                        <a:t> </a:t>
                      </a:r>
                      <a:endParaRPr lang="pt-BR" sz="600">
                        <a:effectLst/>
                      </a:endParaRPr>
                    </a:p>
                    <a:p>
                      <a:pPr marL="11430" marR="3810" algn="ctr">
                        <a:spcBef>
                          <a:spcPts val="5"/>
                        </a:spcBef>
                        <a:spcAft>
                          <a:spcPts val="0"/>
                        </a:spcAft>
                      </a:pPr>
                      <a:r>
                        <a:rPr lang="pt-BR" sz="700">
                          <a:effectLst/>
                        </a:rPr>
                        <a:t>Pessoas</a:t>
                      </a:r>
                      <a:r>
                        <a:rPr lang="pt-BR" sz="700" spc="-20">
                          <a:effectLst/>
                        </a:rPr>
                        <a:t> </a:t>
                      </a:r>
                      <a:r>
                        <a:rPr lang="pt-BR" sz="700">
                          <a:effectLst/>
                        </a:rPr>
                        <a:t>Individual</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700">
                          <a:effectLst/>
                        </a:rPr>
                        <a:t> </a:t>
                      </a:r>
                      <a:endParaRPr lang="pt-BR" sz="600">
                        <a:effectLst/>
                      </a:endParaRPr>
                    </a:p>
                    <a:p>
                      <a:pPr marL="339090" marR="330200" algn="ctr">
                        <a:spcBef>
                          <a:spcPts val="5"/>
                        </a:spcBef>
                        <a:spcAft>
                          <a:spcPts val="0"/>
                        </a:spcAft>
                      </a:pPr>
                      <a:r>
                        <a:rPr lang="pt-BR" sz="700">
                          <a:effectLst/>
                        </a:rPr>
                        <a:t>36</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29895" marR="129540" indent="-279400">
                        <a:spcBef>
                          <a:spcPts val="140"/>
                        </a:spcBef>
                        <a:spcAft>
                          <a:spcPts val="0"/>
                        </a:spcAft>
                      </a:pPr>
                      <a:r>
                        <a:rPr lang="pt-BR" sz="700">
                          <a:effectLst/>
                        </a:rPr>
                        <a:t>Perda do Certificado de</a:t>
                      </a:r>
                      <a:r>
                        <a:rPr lang="pt-BR" sz="700" spc="-285">
                          <a:effectLst/>
                        </a:rPr>
                        <a:t> </a:t>
                      </a:r>
                      <a:r>
                        <a:rPr lang="pt-BR" sz="700">
                          <a:effectLst/>
                        </a:rPr>
                        <a:t>Habilitação</a:t>
                      </a:r>
                      <a:r>
                        <a:rPr lang="pt-BR" sz="700" spc="300">
                          <a:effectLst/>
                        </a:rPr>
                        <a:t> </a:t>
                      </a:r>
                      <a:r>
                        <a:rPr lang="pt-BR" sz="700">
                          <a:effectLst/>
                        </a:rPr>
                        <a:t>de</a:t>
                      </a:r>
                      <a:r>
                        <a:rPr lang="pt-BR" sz="700" spc="5">
                          <a:effectLst/>
                        </a:rPr>
                        <a:t> </a:t>
                      </a:r>
                      <a:r>
                        <a:rPr lang="pt-BR" sz="700">
                          <a:effectLst/>
                        </a:rPr>
                        <a:t>Voo</a:t>
                      </a:r>
                      <a:r>
                        <a:rPr lang="pt-BR" sz="700" spc="-5">
                          <a:effectLst/>
                        </a:rPr>
                        <a:t> </a:t>
                      </a:r>
                      <a:r>
                        <a:rPr lang="pt-BR" sz="700">
                          <a:effectLst/>
                        </a:rPr>
                        <a:t>– PCHV</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78348992"/>
                  </a:ext>
                </a:extLst>
              </a:tr>
              <a:tr h="372680">
                <a:tc>
                  <a:txBody>
                    <a:bodyPr/>
                    <a:lstStyle/>
                    <a:p>
                      <a:pPr>
                        <a:spcBef>
                          <a:spcPts val="20"/>
                        </a:spcBef>
                      </a:pPr>
                      <a:r>
                        <a:rPr lang="pt-BR" sz="700">
                          <a:effectLst/>
                        </a:rPr>
                        <a:t> </a:t>
                      </a:r>
                      <a:endParaRPr lang="pt-BR" sz="600">
                        <a:effectLst/>
                      </a:endParaRPr>
                    </a:p>
                    <a:p>
                      <a:pPr marL="7620" algn="ctr">
                        <a:spcBef>
                          <a:spcPts val="5"/>
                        </a:spcBef>
                        <a:spcAft>
                          <a:spcPts val="0"/>
                        </a:spcAft>
                      </a:pPr>
                      <a:r>
                        <a:rPr lang="pt-BR" sz="700">
                          <a:effectLst/>
                        </a:rPr>
                        <a:t>13</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700">
                          <a:effectLst/>
                        </a:rPr>
                        <a:t> </a:t>
                      </a:r>
                      <a:endParaRPr lang="pt-BR" sz="600">
                        <a:effectLst/>
                      </a:endParaRPr>
                    </a:p>
                    <a:p>
                      <a:pPr marL="11430" marR="3810" algn="ctr">
                        <a:spcBef>
                          <a:spcPts val="5"/>
                        </a:spcBef>
                        <a:spcAft>
                          <a:spcPts val="0"/>
                        </a:spcAft>
                      </a:pPr>
                      <a:r>
                        <a:rPr lang="pt-BR" sz="700">
                          <a:effectLst/>
                        </a:rPr>
                        <a:t>Pessoas</a:t>
                      </a:r>
                      <a:r>
                        <a:rPr lang="pt-BR" sz="700" spc="-20">
                          <a:effectLst/>
                        </a:rPr>
                        <a:t> </a:t>
                      </a:r>
                      <a:r>
                        <a:rPr lang="pt-BR" sz="700">
                          <a:effectLst/>
                        </a:rPr>
                        <a:t>Individual</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700">
                          <a:effectLst/>
                        </a:rPr>
                        <a:t> </a:t>
                      </a:r>
                      <a:endParaRPr lang="pt-BR" sz="600">
                        <a:effectLst/>
                      </a:endParaRPr>
                    </a:p>
                    <a:p>
                      <a:pPr marL="339090" marR="330200" algn="ctr">
                        <a:spcBef>
                          <a:spcPts val="5"/>
                        </a:spcBef>
                        <a:spcAft>
                          <a:spcPts val="0"/>
                        </a:spcAft>
                      </a:pPr>
                      <a:r>
                        <a:rPr lang="pt-BR" sz="700">
                          <a:effectLst/>
                        </a:rPr>
                        <a:t>69</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700">
                          <a:effectLst/>
                        </a:rPr>
                        <a:t> </a:t>
                      </a:r>
                      <a:endParaRPr lang="pt-BR" sz="600">
                        <a:effectLst/>
                      </a:endParaRPr>
                    </a:p>
                    <a:p>
                      <a:pPr marL="15875" marR="8255" algn="ctr">
                        <a:spcBef>
                          <a:spcPts val="5"/>
                        </a:spcBef>
                        <a:spcAft>
                          <a:spcPts val="0"/>
                        </a:spcAft>
                      </a:pPr>
                      <a:r>
                        <a:rPr lang="pt-BR" sz="700">
                          <a:effectLst/>
                        </a:rPr>
                        <a:t>Viagem</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28268362"/>
                  </a:ext>
                </a:extLst>
              </a:tr>
              <a:tr h="837685">
                <a:tc>
                  <a:txBody>
                    <a:bodyPr/>
                    <a:lstStyle/>
                    <a:p>
                      <a:r>
                        <a:rPr lang="pt-BR" sz="700">
                          <a:effectLst/>
                        </a:rPr>
                        <a:t> </a:t>
                      </a:r>
                      <a:endParaRPr lang="pt-BR" sz="600">
                        <a:effectLst/>
                      </a:endParaRPr>
                    </a:p>
                    <a:p>
                      <a:r>
                        <a:rPr lang="pt-BR" sz="700">
                          <a:effectLst/>
                        </a:rPr>
                        <a:t> </a:t>
                      </a:r>
                      <a:endParaRPr lang="pt-BR" sz="600">
                        <a:effectLst/>
                      </a:endParaRPr>
                    </a:p>
                    <a:p>
                      <a:pPr>
                        <a:spcBef>
                          <a:spcPts val="25"/>
                        </a:spcBef>
                      </a:pPr>
                      <a:r>
                        <a:rPr lang="pt-BR" sz="600">
                          <a:effectLst/>
                        </a:rPr>
                        <a:t> </a:t>
                      </a:r>
                    </a:p>
                    <a:p>
                      <a:pPr marL="7620" algn="ctr"/>
                      <a:r>
                        <a:rPr lang="pt-BR" sz="700">
                          <a:effectLst/>
                        </a:rPr>
                        <a:t>13</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700">
                          <a:effectLst/>
                        </a:rPr>
                        <a:t> </a:t>
                      </a:r>
                      <a:endParaRPr lang="pt-BR" sz="600">
                        <a:effectLst/>
                      </a:endParaRPr>
                    </a:p>
                    <a:p>
                      <a:r>
                        <a:rPr lang="pt-BR" sz="700">
                          <a:effectLst/>
                        </a:rPr>
                        <a:t> </a:t>
                      </a:r>
                      <a:endParaRPr lang="pt-BR" sz="600">
                        <a:effectLst/>
                      </a:endParaRPr>
                    </a:p>
                    <a:p>
                      <a:pPr>
                        <a:spcBef>
                          <a:spcPts val="25"/>
                        </a:spcBef>
                      </a:pPr>
                      <a:r>
                        <a:rPr lang="pt-BR" sz="600">
                          <a:effectLst/>
                        </a:rPr>
                        <a:t> </a:t>
                      </a:r>
                    </a:p>
                    <a:p>
                      <a:pPr marL="11430" marR="3810" algn="ctr">
                        <a:spcAft>
                          <a:spcPts val="0"/>
                        </a:spcAft>
                      </a:pPr>
                      <a:r>
                        <a:rPr lang="pt-BR" sz="700">
                          <a:effectLst/>
                        </a:rPr>
                        <a:t>Pessoas</a:t>
                      </a:r>
                      <a:r>
                        <a:rPr lang="pt-BR" sz="700" spc="-20">
                          <a:effectLst/>
                        </a:rPr>
                        <a:t> </a:t>
                      </a:r>
                      <a:r>
                        <a:rPr lang="pt-BR" sz="700">
                          <a:effectLst/>
                        </a:rPr>
                        <a:t>Individual</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700">
                          <a:effectLst/>
                        </a:rPr>
                        <a:t> </a:t>
                      </a:r>
                      <a:endParaRPr lang="pt-BR" sz="600">
                        <a:effectLst/>
                      </a:endParaRPr>
                    </a:p>
                    <a:p>
                      <a:r>
                        <a:rPr lang="pt-BR" sz="700">
                          <a:effectLst/>
                        </a:rPr>
                        <a:t> </a:t>
                      </a:r>
                      <a:endParaRPr lang="pt-BR" sz="600">
                        <a:effectLst/>
                      </a:endParaRPr>
                    </a:p>
                    <a:p>
                      <a:pPr>
                        <a:spcBef>
                          <a:spcPts val="25"/>
                        </a:spcBef>
                      </a:pPr>
                      <a:r>
                        <a:rPr lang="pt-BR" sz="600">
                          <a:effectLst/>
                        </a:rPr>
                        <a:t> </a:t>
                      </a:r>
                    </a:p>
                    <a:p>
                      <a:pPr marL="339090" marR="330200" algn="ctr">
                        <a:spcAft>
                          <a:spcPts val="0"/>
                        </a:spcAft>
                      </a:pPr>
                      <a:r>
                        <a:rPr lang="pt-BR" sz="700">
                          <a:effectLst/>
                        </a:rPr>
                        <a:t>77</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700">
                          <a:effectLst/>
                        </a:rPr>
                        <a:t> </a:t>
                      </a:r>
                      <a:endParaRPr lang="pt-BR" sz="600">
                        <a:effectLst/>
                      </a:endParaRPr>
                    </a:p>
                    <a:p>
                      <a:pPr>
                        <a:spcBef>
                          <a:spcPts val="25"/>
                        </a:spcBef>
                      </a:pPr>
                      <a:r>
                        <a:rPr lang="pt-BR" sz="1000">
                          <a:effectLst/>
                        </a:rPr>
                        <a:t> </a:t>
                      </a:r>
                      <a:endParaRPr lang="pt-BR" sz="600">
                        <a:effectLst/>
                      </a:endParaRPr>
                    </a:p>
                    <a:p>
                      <a:pPr marL="217170" marR="200660" indent="60960">
                        <a:spcAft>
                          <a:spcPts val="0"/>
                        </a:spcAft>
                      </a:pPr>
                      <a:r>
                        <a:rPr lang="pt-BR" sz="700">
                          <a:effectLst/>
                        </a:rPr>
                        <a:t>Prestamista (exceto</a:t>
                      </a:r>
                      <a:r>
                        <a:rPr lang="pt-BR" sz="700" spc="5">
                          <a:effectLst/>
                        </a:rPr>
                        <a:t> </a:t>
                      </a:r>
                      <a:r>
                        <a:rPr lang="pt-BR" sz="700">
                          <a:effectLst/>
                        </a:rPr>
                        <a:t>Habitacional</a:t>
                      </a:r>
                      <a:r>
                        <a:rPr lang="pt-BR" sz="700" spc="-15">
                          <a:effectLst/>
                        </a:rPr>
                        <a:t> </a:t>
                      </a:r>
                      <a:r>
                        <a:rPr lang="pt-BR" sz="700">
                          <a:effectLst/>
                        </a:rPr>
                        <a:t>e</a:t>
                      </a:r>
                      <a:r>
                        <a:rPr lang="pt-BR" sz="700" spc="-35">
                          <a:effectLst/>
                        </a:rPr>
                        <a:t> </a:t>
                      </a:r>
                      <a:r>
                        <a:rPr lang="pt-BR" sz="700">
                          <a:effectLst/>
                        </a:rPr>
                        <a:t>Rural)</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459566708"/>
                  </a:ext>
                </a:extLst>
              </a:tr>
              <a:tr h="247169">
                <a:tc>
                  <a:txBody>
                    <a:bodyPr/>
                    <a:lstStyle/>
                    <a:p>
                      <a:pPr marL="7620" algn="ctr">
                        <a:spcBef>
                          <a:spcPts val="140"/>
                        </a:spcBef>
                        <a:spcAft>
                          <a:spcPts val="0"/>
                        </a:spcAft>
                      </a:pPr>
                      <a:r>
                        <a:rPr lang="pt-BR" sz="700">
                          <a:effectLst/>
                        </a:rPr>
                        <a:t>13</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810" algn="ctr">
                        <a:spcBef>
                          <a:spcPts val="140"/>
                        </a:spcBef>
                        <a:spcAft>
                          <a:spcPts val="0"/>
                        </a:spcAft>
                      </a:pPr>
                      <a:r>
                        <a:rPr lang="pt-BR" sz="700">
                          <a:effectLst/>
                        </a:rPr>
                        <a:t>Pessoas</a:t>
                      </a:r>
                      <a:r>
                        <a:rPr lang="pt-BR" sz="700" spc="-20">
                          <a:effectLst/>
                        </a:rPr>
                        <a:t> </a:t>
                      </a:r>
                      <a:r>
                        <a:rPr lang="pt-BR" sz="700">
                          <a:effectLst/>
                        </a:rPr>
                        <a:t>Individual</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700">
                          <a:effectLst/>
                        </a:rPr>
                        <a:t>80</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140"/>
                        </a:spcBef>
                        <a:spcAft>
                          <a:spcPts val="0"/>
                        </a:spcAft>
                      </a:pPr>
                      <a:r>
                        <a:rPr lang="pt-BR" sz="700" dirty="0">
                          <a:effectLst/>
                        </a:rPr>
                        <a:t>Educacional</a:t>
                      </a:r>
                      <a:endParaRPr lang="pt-BR" sz="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67721235"/>
                  </a:ext>
                </a:extLst>
              </a:tr>
              <a:tr h="489036">
                <a:tc>
                  <a:txBody>
                    <a:bodyPr/>
                    <a:lstStyle/>
                    <a:p>
                      <a:pPr>
                        <a:spcBef>
                          <a:spcPts val="20"/>
                        </a:spcBef>
                      </a:pPr>
                      <a:r>
                        <a:rPr lang="pt-BR" sz="1100">
                          <a:effectLst/>
                        </a:rPr>
                        <a:t> </a:t>
                      </a:r>
                      <a:endParaRPr lang="pt-BR" sz="600">
                        <a:effectLst/>
                      </a:endParaRPr>
                    </a:p>
                    <a:p>
                      <a:pPr marL="7620" algn="ctr">
                        <a:spcBef>
                          <a:spcPts val="5"/>
                        </a:spcBef>
                        <a:spcAft>
                          <a:spcPts val="0"/>
                        </a:spcAft>
                      </a:pPr>
                      <a:r>
                        <a:rPr lang="pt-BR" sz="700">
                          <a:effectLst/>
                        </a:rPr>
                        <a:t>13</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100">
                          <a:effectLst/>
                        </a:rPr>
                        <a:t> </a:t>
                      </a:r>
                      <a:endParaRPr lang="pt-BR" sz="600">
                        <a:effectLst/>
                      </a:endParaRPr>
                    </a:p>
                    <a:p>
                      <a:pPr marL="11430" marR="3810" algn="ctr">
                        <a:spcBef>
                          <a:spcPts val="5"/>
                        </a:spcBef>
                        <a:spcAft>
                          <a:spcPts val="0"/>
                        </a:spcAft>
                      </a:pPr>
                      <a:r>
                        <a:rPr lang="pt-BR" sz="700">
                          <a:effectLst/>
                        </a:rPr>
                        <a:t>Pessoas</a:t>
                      </a:r>
                      <a:r>
                        <a:rPr lang="pt-BR" sz="700" spc="-20">
                          <a:effectLst/>
                        </a:rPr>
                        <a:t> </a:t>
                      </a:r>
                      <a:r>
                        <a:rPr lang="pt-BR" sz="700">
                          <a:effectLst/>
                        </a:rPr>
                        <a:t>Individual</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100">
                          <a:effectLst/>
                        </a:rPr>
                        <a:t> </a:t>
                      </a:r>
                      <a:endParaRPr lang="pt-BR" sz="600">
                        <a:effectLst/>
                      </a:endParaRPr>
                    </a:p>
                    <a:p>
                      <a:pPr marL="339090" marR="330200" algn="ctr">
                        <a:spcBef>
                          <a:spcPts val="5"/>
                        </a:spcBef>
                        <a:spcAft>
                          <a:spcPts val="0"/>
                        </a:spcAft>
                      </a:pPr>
                      <a:r>
                        <a:rPr lang="pt-BR" sz="700">
                          <a:effectLst/>
                        </a:rPr>
                        <a:t>81</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100">
                          <a:effectLst/>
                        </a:rPr>
                        <a:t> </a:t>
                      </a:r>
                      <a:endParaRPr lang="pt-BR" sz="600">
                        <a:effectLst/>
                      </a:endParaRPr>
                    </a:p>
                    <a:p>
                      <a:pPr marL="15875" marR="7620" algn="ctr">
                        <a:spcBef>
                          <a:spcPts val="5"/>
                        </a:spcBef>
                        <a:spcAft>
                          <a:spcPts val="0"/>
                        </a:spcAft>
                      </a:pPr>
                      <a:r>
                        <a:rPr lang="pt-BR" sz="700">
                          <a:effectLst/>
                        </a:rPr>
                        <a:t>Acidentes</a:t>
                      </a:r>
                      <a:r>
                        <a:rPr lang="pt-BR" sz="700" spc="-15">
                          <a:effectLst/>
                        </a:rPr>
                        <a:t> </a:t>
                      </a:r>
                      <a:r>
                        <a:rPr lang="pt-BR" sz="700">
                          <a:effectLst/>
                        </a:rPr>
                        <a:t>Pessoais</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976432082"/>
                  </a:ext>
                </a:extLst>
              </a:tr>
              <a:tr h="255901">
                <a:tc>
                  <a:txBody>
                    <a:bodyPr/>
                    <a:lstStyle/>
                    <a:p>
                      <a:pPr marL="7620" algn="ctr">
                        <a:spcBef>
                          <a:spcPts val="830"/>
                        </a:spcBef>
                        <a:spcAft>
                          <a:spcPts val="0"/>
                        </a:spcAft>
                      </a:pPr>
                      <a:r>
                        <a:rPr lang="pt-BR" sz="700">
                          <a:effectLst/>
                        </a:rPr>
                        <a:t>13</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810" algn="ctr">
                        <a:spcBef>
                          <a:spcPts val="830"/>
                        </a:spcBef>
                        <a:spcAft>
                          <a:spcPts val="0"/>
                        </a:spcAft>
                      </a:pPr>
                      <a:r>
                        <a:rPr lang="pt-BR" sz="700">
                          <a:effectLst/>
                        </a:rPr>
                        <a:t>Pessoas</a:t>
                      </a:r>
                      <a:r>
                        <a:rPr lang="pt-BR" sz="700" spc="-20">
                          <a:effectLst/>
                        </a:rPr>
                        <a:t> </a:t>
                      </a:r>
                      <a:r>
                        <a:rPr lang="pt-BR" sz="700">
                          <a:effectLst/>
                        </a:rPr>
                        <a:t>Individual</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700">
                          <a:effectLst/>
                        </a:rPr>
                        <a:t>83</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6350" algn="ctr">
                        <a:spcBef>
                          <a:spcPts val="830"/>
                        </a:spcBef>
                        <a:spcAft>
                          <a:spcPts val="0"/>
                        </a:spcAft>
                      </a:pPr>
                      <a:r>
                        <a:rPr lang="pt-BR" sz="700">
                          <a:effectLst/>
                        </a:rPr>
                        <a:t>Dotal</a:t>
                      </a:r>
                      <a:r>
                        <a:rPr lang="pt-BR" sz="700" spc="-5">
                          <a:effectLst/>
                        </a:rPr>
                        <a:t> </a:t>
                      </a:r>
                      <a:r>
                        <a:rPr lang="pt-BR" sz="700">
                          <a:effectLst/>
                        </a:rPr>
                        <a:t>Misto</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614066598"/>
                  </a:ext>
                </a:extLst>
              </a:tr>
              <a:tr h="370753">
                <a:tc>
                  <a:txBody>
                    <a:bodyPr/>
                    <a:lstStyle/>
                    <a:p>
                      <a:pPr marL="7620" algn="ctr">
                        <a:spcBef>
                          <a:spcPts val="830"/>
                        </a:spcBef>
                        <a:spcAft>
                          <a:spcPts val="0"/>
                        </a:spcAft>
                      </a:pPr>
                      <a:r>
                        <a:rPr lang="pt-BR" sz="700">
                          <a:effectLst/>
                        </a:rPr>
                        <a:t>13</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810" algn="ctr">
                        <a:spcBef>
                          <a:spcPts val="830"/>
                        </a:spcBef>
                        <a:spcAft>
                          <a:spcPts val="0"/>
                        </a:spcAft>
                      </a:pPr>
                      <a:r>
                        <a:rPr lang="pt-BR" sz="700">
                          <a:effectLst/>
                        </a:rPr>
                        <a:t>Pessoas</a:t>
                      </a:r>
                      <a:r>
                        <a:rPr lang="pt-BR" sz="700" spc="-20">
                          <a:effectLst/>
                        </a:rPr>
                        <a:t> </a:t>
                      </a:r>
                      <a:r>
                        <a:rPr lang="pt-BR" sz="700">
                          <a:effectLst/>
                        </a:rPr>
                        <a:t>Individual</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700">
                          <a:effectLst/>
                        </a:rPr>
                        <a:t>84</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92455" marR="6350" indent="-563880">
                        <a:spcBef>
                          <a:spcPts val="140"/>
                        </a:spcBef>
                        <a:spcAft>
                          <a:spcPts val="0"/>
                        </a:spcAft>
                      </a:pPr>
                      <a:r>
                        <a:rPr lang="pt-BR" sz="700">
                          <a:effectLst/>
                        </a:rPr>
                        <a:t>Doenças Graves ou Doença</a:t>
                      </a:r>
                      <a:r>
                        <a:rPr lang="pt-BR" sz="700" spc="-290">
                          <a:effectLst/>
                        </a:rPr>
                        <a:t> </a:t>
                      </a:r>
                      <a:r>
                        <a:rPr lang="pt-BR" sz="700">
                          <a:effectLst/>
                        </a:rPr>
                        <a:t>Terminal</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42042731"/>
                  </a:ext>
                </a:extLst>
              </a:tr>
              <a:tr h="256323">
                <a:tc>
                  <a:txBody>
                    <a:bodyPr/>
                    <a:lstStyle/>
                    <a:p>
                      <a:pPr marL="7620" algn="ctr">
                        <a:spcBef>
                          <a:spcPts val="830"/>
                        </a:spcBef>
                        <a:spcAft>
                          <a:spcPts val="0"/>
                        </a:spcAft>
                      </a:pPr>
                      <a:r>
                        <a:rPr lang="pt-BR" sz="700">
                          <a:effectLst/>
                        </a:rPr>
                        <a:t>13</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810" algn="ctr">
                        <a:spcBef>
                          <a:spcPts val="830"/>
                        </a:spcBef>
                        <a:spcAft>
                          <a:spcPts val="0"/>
                        </a:spcAft>
                      </a:pPr>
                      <a:r>
                        <a:rPr lang="pt-BR" sz="700">
                          <a:effectLst/>
                        </a:rPr>
                        <a:t>Pessoas</a:t>
                      </a:r>
                      <a:r>
                        <a:rPr lang="pt-BR" sz="700" spc="-20">
                          <a:effectLst/>
                        </a:rPr>
                        <a:t> </a:t>
                      </a:r>
                      <a:r>
                        <a:rPr lang="pt-BR" sz="700">
                          <a:effectLst/>
                        </a:rPr>
                        <a:t>Individual</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700">
                          <a:effectLst/>
                        </a:rPr>
                        <a:t>86</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6350" algn="ctr">
                        <a:spcBef>
                          <a:spcPts val="830"/>
                        </a:spcBef>
                        <a:spcAft>
                          <a:spcPts val="0"/>
                        </a:spcAft>
                      </a:pPr>
                      <a:r>
                        <a:rPr lang="pt-BR" sz="700">
                          <a:effectLst/>
                        </a:rPr>
                        <a:t>Dotal</a:t>
                      </a:r>
                      <a:r>
                        <a:rPr lang="pt-BR" sz="700" spc="-5">
                          <a:effectLst/>
                        </a:rPr>
                        <a:t> </a:t>
                      </a:r>
                      <a:r>
                        <a:rPr lang="pt-BR" sz="700">
                          <a:effectLst/>
                        </a:rPr>
                        <a:t>Puro</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699146445"/>
                  </a:ext>
                </a:extLst>
              </a:tr>
              <a:tr h="988675">
                <a:tc>
                  <a:txBody>
                    <a:bodyPr/>
                    <a:lstStyle/>
                    <a:p>
                      <a:pPr marL="7620" algn="ctr">
                        <a:spcBef>
                          <a:spcPts val="830"/>
                        </a:spcBef>
                        <a:spcAft>
                          <a:spcPts val="0"/>
                        </a:spcAft>
                      </a:pPr>
                      <a:r>
                        <a:rPr lang="pt-BR" sz="700">
                          <a:effectLst/>
                        </a:rPr>
                        <a:t>13</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810" algn="ctr">
                        <a:spcBef>
                          <a:spcPts val="830"/>
                        </a:spcBef>
                        <a:spcAft>
                          <a:spcPts val="0"/>
                        </a:spcAft>
                      </a:pPr>
                      <a:r>
                        <a:rPr lang="pt-BR" sz="700">
                          <a:effectLst/>
                        </a:rPr>
                        <a:t>Pessoas</a:t>
                      </a:r>
                      <a:r>
                        <a:rPr lang="pt-BR" sz="700" spc="-20">
                          <a:effectLst/>
                        </a:rPr>
                        <a:t> </a:t>
                      </a:r>
                      <a:r>
                        <a:rPr lang="pt-BR" sz="700">
                          <a:effectLst/>
                        </a:rPr>
                        <a:t>Individual</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700">
                          <a:effectLst/>
                        </a:rPr>
                        <a:t>87</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94970" marR="382270" indent="71120">
                        <a:spcBef>
                          <a:spcPts val="140"/>
                        </a:spcBef>
                        <a:spcAft>
                          <a:spcPts val="0"/>
                        </a:spcAft>
                      </a:pPr>
                      <a:r>
                        <a:rPr lang="pt-BR" sz="700">
                          <a:effectLst/>
                        </a:rPr>
                        <a:t>Desemprego/</a:t>
                      </a:r>
                      <a:r>
                        <a:rPr lang="pt-BR" sz="700" spc="5">
                          <a:effectLst/>
                        </a:rPr>
                        <a:t> </a:t>
                      </a:r>
                      <a:r>
                        <a:rPr lang="pt-BR" sz="700">
                          <a:effectLst/>
                        </a:rPr>
                        <a:t>Perda</a:t>
                      </a:r>
                      <a:r>
                        <a:rPr lang="pt-BR" sz="700" spc="-45">
                          <a:effectLst/>
                        </a:rPr>
                        <a:t> </a:t>
                      </a:r>
                      <a:r>
                        <a:rPr lang="pt-BR" sz="700">
                          <a:effectLst/>
                        </a:rPr>
                        <a:t>de</a:t>
                      </a:r>
                      <a:r>
                        <a:rPr lang="pt-BR" sz="700" spc="-40">
                          <a:effectLst/>
                        </a:rPr>
                        <a:t> </a:t>
                      </a:r>
                      <a:r>
                        <a:rPr lang="pt-BR" sz="700">
                          <a:effectLst/>
                        </a:rPr>
                        <a:t>Renda</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533447876"/>
                  </a:ext>
                </a:extLst>
              </a:tr>
              <a:tr h="247169">
                <a:tc>
                  <a:txBody>
                    <a:bodyPr/>
                    <a:lstStyle/>
                    <a:p>
                      <a:pPr marL="7620" algn="ctr">
                        <a:spcBef>
                          <a:spcPts val="140"/>
                        </a:spcBef>
                        <a:spcAft>
                          <a:spcPts val="0"/>
                        </a:spcAft>
                      </a:pPr>
                      <a:r>
                        <a:rPr lang="pt-BR" sz="700">
                          <a:effectLst/>
                        </a:rPr>
                        <a:t>13</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810" algn="ctr">
                        <a:spcBef>
                          <a:spcPts val="140"/>
                        </a:spcBef>
                        <a:spcAft>
                          <a:spcPts val="0"/>
                        </a:spcAft>
                      </a:pPr>
                      <a:r>
                        <a:rPr lang="pt-BR" sz="700">
                          <a:effectLst/>
                        </a:rPr>
                        <a:t>Pessoas</a:t>
                      </a:r>
                      <a:r>
                        <a:rPr lang="pt-BR" sz="700" spc="-20">
                          <a:effectLst/>
                        </a:rPr>
                        <a:t> </a:t>
                      </a:r>
                      <a:r>
                        <a:rPr lang="pt-BR" sz="700">
                          <a:effectLst/>
                        </a:rPr>
                        <a:t>Individual</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700">
                          <a:effectLst/>
                        </a:rPr>
                        <a:t>90</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140"/>
                        </a:spcBef>
                        <a:spcAft>
                          <a:spcPts val="0"/>
                        </a:spcAft>
                      </a:pPr>
                      <a:r>
                        <a:rPr lang="pt-BR" sz="700">
                          <a:effectLst/>
                        </a:rPr>
                        <a:t>Eventos</a:t>
                      </a:r>
                      <a:r>
                        <a:rPr lang="pt-BR" sz="700" spc="-10">
                          <a:effectLst/>
                        </a:rPr>
                        <a:t> </a:t>
                      </a:r>
                      <a:r>
                        <a:rPr lang="pt-BR" sz="700">
                          <a:effectLst/>
                        </a:rPr>
                        <a:t>Aleatórios</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1047240"/>
                  </a:ext>
                </a:extLst>
              </a:tr>
              <a:tr h="489036">
                <a:tc>
                  <a:txBody>
                    <a:bodyPr/>
                    <a:lstStyle/>
                    <a:p>
                      <a:pPr>
                        <a:spcBef>
                          <a:spcPts val="20"/>
                        </a:spcBef>
                      </a:pPr>
                      <a:r>
                        <a:rPr lang="pt-BR" sz="1100">
                          <a:effectLst/>
                        </a:rPr>
                        <a:t> </a:t>
                      </a:r>
                      <a:endParaRPr lang="pt-BR" sz="600">
                        <a:effectLst/>
                      </a:endParaRPr>
                    </a:p>
                    <a:p>
                      <a:pPr marL="7620" algn="ctr">
                        <a:spcBef>
                          <a:spcPts val="5"/>
                        </a:spcBef>
                        <a:spcAft>
                          <a:spcPts val="0"/>
                        </a:spcAft>
                      </a:pPr>
                      <a:r>
                        <a:rPr lang="pt-BR" sz="700">
                          <a:effectLst/>
                        </a:rPr>
                        <a:t>13</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100">
                          <a:effectLst/>
                        </a:rPr>
                        <a:t> </a:t>
                      </a:r>
                      <a:endParaRPr lang="pt-BR" sz="600">
                        <a:effectLst/>
                      </a:endParaRPr>
                    </a:p>
                    <a:p>
                      <a:pPr marL="11430" marR="3810" algn="ctr">
                        <a:spcBef>
                          <a:spcPts val="5"/>
                        </a:spcBef>
                        <a:spcAft>
                          <a:spcPts val="0"/>
                        </a:spcAft>
                      </a:pPr>
                      <a:r>
                        <a:rPr lang="pt-BR" sz="700">
                          <a:effectLst/>
                        </a:rPr>
                        <a:t>Pessoas</a:t>
                      </a:r>
                      <a:r>
                        <a:rPr lang="pt-BR" sz="700" spc="-20">
                          <a:effectLst/>
                        </a:rPr>
                        <a:t> </a:t>
                      </a:r>
                      <a:r>
                        <a:rPr lang="pt-BR" sz="700">
                          <a:effectLst/>
                        </a:rPr>
                        <a:t>Individual</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100">
                          <a:effectLst/>
                        </a:rPr>
                        <a:t> </a:t>
                      </a:r>
                      <a:endParaRPr lang="pt-BR" sz="600">
                        <a:effectLst/>
                      </a:endParaRPr>
                    </a:p>
                    <a:p>
                      <a:pPr marL="339090" marR="330200" algn="ctr">
                        <a:spcBef>
                          <a:spcPts val="5"/>
                        </a:spcBef>
                        <a:spcAft>
                          <a:spcPts val="0"/>
                        </a:spcAft>
                      </a:pPr>
                      <a:r>
                        <a:rPr lang="pt-BR" sz="700">
                          <a:effectLst/>
                        </a:rPr>
                        <a:t>91</a:t>
                      </a:r>
                      <a:endParaRPr lang="pt-BR"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100" dirty="0">
                          <a:effectLst/>
                        </a:rPr>
                        <a:t> </a:t>
                      </a:r>
                      <a:endParaRPr lang="pt-BR" sz="600" dirty="0">
                        <a:effectLst/>
                      </a:endParaRPr>
                    </a:p>
                    <a:p>
                      <a:pPr marL="15875" marR="5715" algn="ctr">
                        <a:spcBef>
                          <a:spcPts val="5"/>
                        </a:spcBef>
                        <a:spcAft>
                          <a:spcPts val="0"/>
                        </a:spcAft>
                      </a:pPr>
                      <a:r>
                        <a:rPr lang="pt-BR" sz="700" dirty="0">
                          <a:effectLst/>
                        </a:rPr>
                        <a:t>Vida</a:t>
                      </a:r>
                      <a:endParaRPr lang="pt-BR" sz="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179627618"/>
                  </a:ext>
                </a:extLst>
              </a:tr>
            </a:tbl>
          </a:graphicData>
        </a:graphic>
      </p:graphicFrame>
      <p:sp>
        <p:nvSpPr>
          <p:cNvPr id="4" name="CaixaDeTexto 3">
            <a:extLst>
              <a:ext uri="{FF2B5EF4-FFF2-40B4-BE49-F238E27FC236}">
                <a16:creationId xmlns:a16="http://schemas.microsoft.com/office/drawing/2014/main" id="{061EE6F1-81F3-DB41-8A85-54175E25ACB7}"/>
              </a:ext>
            </a:extLst>
          </p:cNvPr>
          <p:cNvSpPr txBox="1"/>
          <p:nvPr/>
        </p:nvSpPr>
        <p:spPr>
          <a:xfrm>
            <a:off x="5035138" y="285008"/>
            <a:ext cx="184731" cy="369332"/>
          </a:xfrm>
          <a:prstGeom prst="rect">
            <a:avLst/>
          </a:prstGeom>
          <a:noFill/>
        </p:spPr>
        <p:txBody>
          <a:bodyPr wrap="none" rtlCol="0">
            <a:spAutoFit/>
          </a:bodyPr>
          <a:lstStyle/>
          <a:p>
            <a:endParaRPr lang="pt-BR" dirty="0"/>
          </a:p>
        </p:txBody>
      </p:sp>
      <p:sp>
        <p:nvSpPr>
          <p:cNvPr id="6" name="CaixaDeTexto 5">
            <a:extLst>
              <a:ext uri="{FF2B5EF4-FFF2-40B4-BE49-F238E27FC236}">
                <a16:creationId xmlns:a16="http://schemas.microsoft.com/office/drawing/2014/main" id="{71B6858C-1BA0-C244-97E0-CCF697908DD4}"/>
              </a:ext>
            </a:extLst>
          </p:cNvPr>
          <p:cNvSpPr txBox="1"/>
          <p:nvPr/>
        </p:nvSpPr>
        <p:spPr>
          <a:xfrm>
            <a:off x="5427023" y="665018"/>
            <a:ext cx="184731" cy="369332"/>
          </a:xfrm>
          <a:prstGeom prst="rect">
            <a:avLst/>
          </a:prstGeom>
          <a:noFill/>
        </p:spPr>
        <p:txBody>
          <a:bodyPr wrap="none" rtlCol="0">
            <a:spAutoFit/>
          </a:bodyPr>
          <a:lstStyle/>
          <a:p>
            <a:endParaRPr lang="pt-BR" dirty="0"/>
          </a:p>
        </p:txBody>
      </p:sp>
      <p:graphicFrame>
        <p:nvGraphicFramePr>
          <p:cNvPr id="7" name="Tabela 6">
            <a:extLst>
              <a:ext uri="{FF2B5EF4-FFF2-40B4-BE49-F238E27FC236}">
                <a16:creationId xmlns:a16="http://schemas.microsoft.com/office/drawing/2014/main" id="{43E7C29F-9908-3241-8E64-956C6D57F2BE}"/>
              </a:ext>
            </a:extLst>
          </p:cNvPr>
          <p:cNvGraphicFramePr>
            <a:graphicFrameLocks noGrp="1"/>
          </p:cNvGraphicFramePr>
          <p:nvPr>
            <p:extLst>
              <p:ext uri="{D42A27DB-BD31-4B8C-83A1-F6EECF244321}">
                <p14:modId xmlns:p14="http://schemas.microsoft.com/office/powerpoint/2010/main" val="3646127051"/>
              </p:ext>
            </p:extLst>
          </p:nvPr>
        </p:nvGraphicFramePr>
        <p:xfrm>
          <a:off x="4697571" y="1034350"/>
          <a:ext cx="5232241" cy="1296670"/>
        </p:xfrm>
        <a:graphic>
          <a:graphicData uri="http://schemas.openxmlformats.org/drawingml/2006/table">
            <a:tbl>
              <a:tblPr firstRow="1" firstCol="1" lastRow="1" lastCol="1" bandRow="1" bandCol="1">
                <a:tableStyleId>{5C22544A-7EE6-4342-B048-85BDC9FD1C3A}</a:tableStyleId>
              </a:tblPr>
              <a:tblGrid>
                <a:gridCol w="529387">
                  <a:extLst>
                    <a:ext uri="{9D8B030D-6E8A-4147-A177-3AD203B41FA5}">
                      <a16:colId xmlns:a16="http://schemas.microsoft.com/office/drawing/2014/main" val="3213171860"/>
                    </a:ext>
                  </a:extLst>
                </a:gridCol>
                <a:gridCol w="1472802">
                  <a:extLst>
                    <a:ext uri="{9D8B030D-6E8A-4147-A177-3AD203B41FA5}">
                      <a16:colId xmlns:a16="http://schemas.microsoft.com/office/drawing/2014/main" val="674278530"/>
                    </a:ext>
                  </a:extLst>
                </a:gridCol>
                <a:gridCol w="1061935">
                  <a:extLst>
                    <a:ext uri="{9D8B030D-6E8A-4147-A177-3AD203B41FA5}">
                      <a16:colId xmlns:a16="http://schemas.microsoft.com/office/drawing/2014/main" val="2873691795"/>
                    </a:ext>
                  </a:extLst>
                </a:gridCol>
                <a:gridCol w="2168117">
                  <a:extLst>
                    <a:ext uri="{9D8B030D-6E8A-4147-A177-3AD203B41FA5}">
                      <a16:colId xmlns:a16="http://schemas.microsoft.com/office/drawing/2014/main" val="2797563451"/>
                    </a:ext>
                  </a:extLst>
                </a:gridCol>
              </a:tblGrid>
              <a:tr h="385445">
                <a:tc>
                  <a:txBody>
                    <a:bodyPr/>
                    <a:lstStyle/>
                    <a:p>
                      <a:pPr marL="8255" algn="ctr">
                        <a:spcBef>
                          <a:spcPts val="830"/>
                        </a:spcBef>
                        <a:spcAft>
                          <a:spcPts val="0"/>
                        </a:spcAft>
                      </a:pP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1200">
                          <a:effectLst/>
                        </a:rPr>
                        <a:t>Nome do</a:t>
                      </a:r>
                      <a:r>
                        <a:rPr lang="pt-BR" sz="1200" spc="-5">
                          <a:effectLst/>
                        </a:rPr>
                        <a:t> </a:t>
                      </a: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13335" indent="-116840">
                        <a:spcBef>
                          <a:spcPts val="140"/>
                        </a:spcBef>
                        <a:spcAft>
                          <a:spcPts val="0"/>
                        </a:spcAft>
                      </a:pPr>
                      <a:r>
                        <a:rPr lang="pt-BR" sz="1200">
                          <a:effectLst/>
                        </a:rPr>
                        <a:t>Identificador</a:t>
                      </a:r>
                      <a:r>
                        <a:rPr lang="pt-BR" sz="1200" spc="-290">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89255">
                        <a:spcBef>
                          <a:spcPts val="830"/>
                        </a:spcBef>
                        <a:spcAft>
                          <a:spcPts val="0"/>
                        </a:spcAft>
                      </a:pPr>
                      <a:r>
                        <a:rPr lang="pt-BR" sz="1200">
                          <a:effectLst/>
                        </a:rPr>
                        <a:t>Nome</a:t>
                      </a:r>
                      <a:r>
                        <a:rPr lang="pt-BR" sz="1200" spc="-5">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747019658"/>
                  </a:ext>
                </a:extLst>
              </a:tr>
              <a:tr h="911225">
                <a:tc>
                  <a:txBody>
                    <a:bodyPr/>
                    <a:lstStyle/>
                    <a:p>
                      <a:r>
                        <a:rPr lang="pt-BR" sz="1300">
                          <a:effectLst/>
                        </a:rPr>
                        <a:t> </a:t>
                      </a:r>
                      <a:endParaRPr lang="pt-BR" sz="1100">
                        <a:effectLst/>
                      </a:endParaRPr>
                    </a:p>
                    <a:p>
                      <a:pPr>
                        <a:spcBef>
                          <a:spcPts val="20"/>
                        </a:spcBef>
                      </a:pPr>
                      <a:r>
                        <a:rPr lang="pt-BR" sz="1200">
                          <a:effectLst/>
                        </a:rPr>
                        <a:t> </a:t>
                      </a:r>
                      <a:endParaRPr lang="pt-BR" sz="1100">
                        <a:effectLst/>
                      </a:endParaRPr>
                    </a:p>
                    <a:p>
                      <a:pPr marL="7620" algn="ctr">
                        <a:spcBef>
                          <a:spcPts val="5"/>
                        </a:spcBef>
                        <a:spcAft>
                          <a:spcPts val="0"/>
                        </a:spcAft>
                      </a:pPr>
                      <a:r>
                        <a:rPr lang="pt-BR" sz="1200">
                          <a:effectLst/>
                        </a:rPr>
                        <a:t>13</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0"/>
                        </a:spcBef>
                      </a:pPr>
                      <a:r>
                        <a:rPr lang="pt-BR" sz="1200">
                          <a:effectLst/>
                        </a:rPr>
                        <a:t> </a:t>
                      </a:r>
                      <a:endParaRPr lang="pt-BR" sz="1100">
                        <a:effectLst/>
                      </a:endParaRPr>
                    </a:p>
                    <a:p>
                      <a:pPr marL="11430" marR="3810" algn="ctr">
                        <a:spcBef>
                          <a:spcPts val="5"/>
                        </a:spcBef>
                        <a:spcAft>
                          <a:spcPts val="0"/>
                        </a:spcAft>
                      </a:pPr>
                      <a:r>
                        <a:rPr lang="pt-BR" sz="1200">
                          <a:effectLst/>
                        </a:rPr>
                        <a:t>Pessoas</a:t>
                      </a:r>
                      <a:r>
                        <a:rPr lang="pt-BR" sz="1200" spc="-20">
                          <a:effectLst/>
                        </a:rPr>
                        <a:t> </a:t>
                      </a:r>
                      <a:r>
                        <a:rPr lang="pt-BR" sz="1200">
                          <a:effectLst/>
                        </a:rPr>
                        <a:t>Individual</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0"/>
                        </a:spcBef>
                      </a:pPr>
                      <a:r>
                        <a:rPr lang="pt-BR" sz="1200">
                          <a:effectLst/>
                        </a:rPr>
                        <a:t> </a:t>
                      </a:r>
                      <a:endParaRPr lang="pt-BR" sz="1100">
                        <a:effectLst/>
                      </a:endParaRPr>
                    </a:p>
                    <a:p>
                      <a:pPr marL="339090" marR="330200" algn="ctr">
                        <a:spcBef>
                          <a:spcPts val="5"/>
                        </a:spcBef>
                        <a:spcAft>
                          <a:spcPts val="0"/>
                        </a:spcAft>
                      </a:pPr>
                      <a:r>
                        <a:rPr lang="pt-BR" sz="1200">
                          <a:effectLst/>
                        </a:rPr>
                        <a:t>92</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43255" marR="633730" indent="-635" algn="ctr">
                        <a:spcBef>
                          <a:spcPts val="140"/>
                        </a:spcBef>
                        <a:spcAft>
                          <a:spcPts val="0"/>
                        </a:spcAft>
                      </a:pPr>
                      <a:r>
                        <a:rPr lang="pt-BR" sz="1200" dirty="0">
                          <a:effectLst/>
                        </a:rPr>
                        <a:t>VGBL/</a:t>
                      </a:r>
                      <a:r>
                        <a:rPr lang="pt-BR" sz="1200" spc="-285" dirty="0">
                          <a:effectLst/>
                        </a:rPr>
                        <a:t> </a:t>
                      </a:r>
                      <a:r>
                        <a:rPr lang="pt-BR" sz="1200" dirty="0">
                          <a:effectLst/>
                        </a:rPr>
                        <a:t>VAGP/</a:t>
                      </a:r>
                      <a:r>
                        <a:rPr lang="pt-BR" sz="1200" spc="-290" dirty="0">
                          <a:effectLst/>
                        </a:rPr>
                        <a:t> </a:t>
                      </a:r>
                      <a:r>
                        <a:rPr lang="pt-BR" sz="1200" dirty="0">
                          <a:effectLst/>
                        </a:rPr>
                        <a:t>VRGP/</a:t>
                      </a:r>
                      <a:r>
                        <a:rPr lang="pt-BR" sz="1200" spc="-285" dirty="0">
                          <a:effectLst/>
                        </a:rPr>
                        <a:t> </a:t>
                      </a:r>
                      <a:r>
                        <a:rPr lang="pt-BR" sz="1200" dirty="0">
                          <a:effectLst/>
                        </a:rPr>
                        <a:t>VRSA/</a:t>
                      </a:r>
                      <a:r>
                        <a:rPr lang="pt-BR" sz="1200" spc="-285" dirty="0">
                          <a:effectLst/>
                        </a:rPr>
                        <a:t> </a:t>
                      </a:r>
                      <a:r>
                        <a:rPr lang="pt-BR" sz="1200" dirty="0">
                          <a:effectLst/>
                        </a:rPr>
                        <a:t>VRI</a:t>
                      </a:r>
                      <a:endParaRPr lang="pt-B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505905074"/>
                  </a:ext>
                </a:extLst>
              </a:tr>
            </a:tbl>
          </a:graphicData>
        </a:graphic>
      </p:graphicFrame>
    </p:spTree>
    <p:extLst>
      <p:ext uri="{BB962C8B-B14F-4D97-AF65-F5344CB8AC3E}">
        <p14:creationId xmlns:p14="http://schemas.microsoft.com/office/powerpoint/2010/main" val="2659925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ACEB0C2D-F270-664D-8514-633EE8A5CBB6}"/>
              </a:ext>
            </a:extLst>
          </p:cNvPr>
          <p:cNvGraphicFramePr>
            <a:graphicFrameLocks noGrp="1"/>
          </p:cNvGraphicFramePr>
          <p:nvPr>
            <p:extLst>
              <p:ext uri="{D42A27DB-BD31-4B8C-83A1-F6EECF244321}">
                <p14:modId xmlns:p14="http://schemas.microsoft.com/office/powerpoint/2010/main" val="3161369685"/>
              </p:ext>
            </p:extLst>
          </p:nvPr>
        </p:nvGraphicFramePr>
        <p:xfrm>
          <a:off x="528638" y="1428750"/>
          <a:ext cx="7686674" cy="4273552"/>
        </p:xfrm>
        <a:graphic>
          <a:graphicData uri="http://schemas.openxmlformats.org/drawingml/2006/table">
            <a:tbl>
              <a:tblPr firstRow="1" firstCol="1" lastRow="1" lastCol="1" bandRow="1" bandCol="1">
                <a:tableStyleId>{5C22544A-7EE6-4342-B048-85BDC9FD1C3A}</a:tableStyleId>
              </a:tblPr>
              <a:tblGrid>
                <a:gridCol w="1090941">
                  <a:extLst>
                    <a:ext uri="{9D8B030D-6E8A-4147-A177-3AD203B41FA5}">
                      <a16:colId xmlns:a16="http://schemas.microsoft.com/office/drawing/2014/main" val="3545766364"/>
                    </a:ext>
                  </a:extLst>
                </a:gridCol>
                <a:gridCol w="2065599">
                  <a:extLst>
                    <a:ext uri="{9D8B030D-6E8A-4147-A177-3AD203B41FA5}">
                      <a16:colId xmlns:a16="http://schemas.microsoft.com/office/drawing/2014/main" val="776707860"/>
                    </a:ext>
                  </a:extLst>
                </a:gridCol>
                <a:gridCol w="1489358">
                  <a:extLst>
                    <a:ext uri="{9D8B030D-6E8A-4147-A177-3AD203B41FA5}">
                      <a16:colId xmlns:a16="http://schemas.microsoft.com/office/drawing/2014/main" val="3444731133"/>
                    </a:ext>
                  </a:extLst>
                </a:gridCol>
                <a:gridCol w="3040776">
                  <a:extLst>
                    <a:ext uri="{9D8B030D-6E8A-4147-A177-3AD203B41FA5}">
                      <a16:colId xmlns:a16="http://schemas.microsoft.com/office/drawing/2014/main" val="2675412997"/>
                    </a:ext>
                  </a:extLst>
                </a:gridCol>
              </a:tblGrid>
              <a:tr h="790145">
                <a:tc>
                  <a:txBody>
                    <a:bodyPr/>
                    <a:lstStyle/>
                    <a:p>
                      <a:pPr marL="8255" algn="ctr">
                        <a:spcBef>
                          <a:spcPts val="830"/>
                        </a:spcBef>
                        <a:spcAft>
                          <a:spcPts val="0"/>
                        </a:spcAft>
                      </a:pP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1200">
                          <a:effectLst/>
                        </a:rPr>
                        <a:t>Nome do</a:t>
                      </a:r>
                      <a:r>
                        <a:rPr lang="pt-BR" sz="1200" spc="-5">
                          <a:effectLst/>
                        </a:rPr>
                        <a:t> </a:t>
                      </a: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13335" indent="-116840">
                        <a:spcBef>
                          <a:spcPts val="140"/>
                        </a:spcBef>
                        <a:spcAft>
                          <a:spcPts val="0"/>
                        </a:spcAft>
                      </a:pPr>
                      <a:r>
                        <a:rPr lang="pt-BR" sz="1200">
                          <a:effectLst/>
                        </a:rPr>
                        <a:t>Identificador</a:t>
                      </a:r>
                      <a:r>
                        <a:rPr lang="pt-BR" sz="1200" spc="-290">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830"/>
                        </a:spcBef>
                        <a:spcAft>
                          <a:spcPts val="0"/>
                        </a:spcAft>
                      </a:pPr>
                      <a:r>
                        <a:rPr lang="pt-BR" sz="1200">
                          <a:effectLst/>
                        </a:rPr>
                        <a:t>Nome</a:t>
                      </a:r>
                      <a:r>
                        <a:rPr lang="pt-BR" sz="1200" spc="-5">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678853121"/>
                  </a:ext>
                </a:extLst>
              </a:tr>
              <a:tr h="1565657">
                <a:tc>
                  <a:txBody>
                    <a:bodyPr/>
                    <a:lstStyle/>
                    <a:p>
                      <a:r>
                        <a:rPr lang="pt-BR" sz="1300">
                          <a:effectLst/>
                        </a:rPr>
                        <a:t> </a:t>
                      </a:r>
                      <a:endParaRPr lang="pt-BR" sz="1100">
                        <a:effectLst/>
                      </a:endParaRPr>
                    </a:p>
                    <a:p>
                      <a:pPr>
                        <a:spcBef>
                          <a:spcPts val="25"/>
                        </a:spcBef>
                      </a:pPr>
                      <a:r>
                        <a:rPr lang="pt-BR" sz="1800">
                          <a:effectLst/>
                        </a:rPr>
                        <a:t> </a:t>
                      </a:r>
                      <a:endParaRPr lang="pt-BR" sz="1100">
                        <a:effectLst/>
                      </a:endParaRPr>
                    </a:p>
                    <a:p>
                      <a:pPr marL="7620" algn="ctr"/>
                      <a:r>
                        <a:rPr lang="pt-BR" sz="1200">
                          <a:effectLst/>
                        </a:rPr>
                        <a:t>14</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5"/>
                        </a:spcBef>
                      </a:pPr>
                      <a:r>
                        <a:rPr lang="pt-BR" sz="1800">
                          <a:effectLst/>
                        </a:rPr>
                        <a:t> </a:t>
                      </a:r>
                      <a:endParaRPr lang="pt-BR" sz="1100">
                        <a:effectLst/>
                      </a:endParaRPr>
                    </a:p>
                    <a:p>
                      <a:pPr marL="10795" marR="3810" algn="ctr">
                        <a:spcAft>
                          <a:spcPts val="0"/>
                        </a:spcAft>
                      </a:pPr>
                      <a:r>
                        <a:rPr lang="pt-BR" sz="1200">
                          <a:effectLst/>
                        </a:rPr>
                        <a:t>Marítimos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5"/>
                        </a:spcBef>
                      </a:pPr>
                      <a:r>
                        <a:rPr lang="pt-BR" sz="1800">
                          <a:effectLst/>
                        </a:rPr>
                        <a:t> </a:t>
                      </a:r>
                      <a:endParaRPr lang="pt-BR" sz="1100">
                        <a:effectLst/>
                      </a:endParaRPr>
                    </a:p>
                    <a:p>
                      <a:pPr marL="339090" marR="330200" algn="ctr">
                        <a:spcAft>
                          <a:spcPts val="0"/>
                        </a:spcAft>
                      </a:pPr>
                      <a:r>
                        <a:rPr lang="pt-BR" sz="1200">
                          <a:effectLst/>
                        </a:rPr>
                        <a:t>17</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0"/>
                        </a:spcBef>
                      </a:pPr>
                      <a:r>
                        <a:rPr lang="pt-BR" sz="1200">
                          <a:effectLst/>
                        </a:rPr>
                        <a:t> </a:t>
                      </a:r>
                      <a:endParaRPr lang="pt-BR" sz="1100">
                        <a:effectLst/>
                      </a:endParaRPr>
                    </a:p>
                    <a:p>
                      <a:pPr marL="188595" marR="21590" indent="-146050">
                        <a:spcBef>
                          <a:spcPts val="5"/>
                        </a:spcBef>
                        <a:spcAft>
                          <a:spcPts val="0"/>
                        </a:spcAft>
                      </a:pPr>
                      <a:r>
                        <a:rPr lang="pt-BR" sz="1200">
                          <a:effectLst/>
                        </a:rPr>
                        <a:t>Seguro Compreensivo para</a:t>
                      </a:r>
                      <a:r>
                        <a:rPr lang="pt-BR" sz="1200" spc="-290">
                          <a:effectLst/>
                        </a:rPr>
                        <a:t> </a:t>
                      </a:r>
                      <a:r>
                        <a:rPr lang="pt-BR" sz="1200">
                          <a:effectLst/>
                        </a:rPr>
                        <a:t>Operadores</a:t>
                      </a:r>
                      <a:r>
                        <a:rPr lang="pt-BR" sz="1200" spc="-10">
                          <a:effectLst/>
                        </a:rPr>
                        <a:t> </a:t>
                      </a:r>
                      <a:r>
                        <a:rPr lang="pt-BR" sz="1200">
                          <a:effectLst/>
                        </a:rPr>
                        <a:t>Portuários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132366179"/>
                  </a:ext>
                </a:extLst>
              </a:tr>
              <a:tr h="807522">
                <a:tc>
                  <a:txBody>
                    <a:bodyPr/>
                    <a:lstStyle/>
                    <a:p>
                      <a:pPr>
                        <a:spcBef>
                          <a:spcPts val="20"/>
                        </a:spcBef>
                      </a:pPr>
                      <a:r>
                        <a:rPr lang="pt-BR" sz="1300">
                          <a:effectLst/>
                        </a:rPr>
                        <a:t> </a:t>
                      </a:r>
                      <a:endParaRPr lang="pt-BR" sz="1100">
                        <a:effectLst/>
                      </a:endParaRPr>
                    </a:p>
                    <a:p>
                      <a:pPr marL="7620" algn="ctr">
                        <a:spcBef>
                          <a:spcPts val="5"/>
                        </a:spcBef>
                        <a:spcAft>
                          <a:spcPts val="0"/>
                        </a:spcAft>
                      </a:pPr>
                      <a:r>
                        <a:rPr lang="pt-BR" sz="1200">
                          <a:effectLst/>
                        </a:rPr>
                        <a:t>14</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10795" marR="3810" algn="ctr">
                        <a:spcBef>
                          <a:spcPts val="5"/>
                        </a:spcBef>
                        <a:spcAft>
                          <a:spcPts val="0"/>
                        </a:spcAft>
                      </a:pPr>
                      <a:r>
                        <a:rPr lang="pt-BR" sz="1200">
                          <a:effectLst/>
                        </a:rPr>
                        <a:t>Marítimos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339090" marR="330200" algn="ctr">
                        <a:spcBef>
                          <a:spcPts val="5"/>
                        </a:spcBef>
                        <a:spcAft>
                          <a:spcPts val="0"/>
                        </a:spcAft>
                      </a:pPr>
                      <a:r>
                        <a:rPr lang="pt-BR" sz="1200">
                          <a:effectLst/>
                        </a:rPr>
                        <a:t>28</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5715" algn="ctr">
                        <a:spcBef>
                          <a:spcPts val="140"/>
                        </a:spcBef>
                        <a:spcAft>
                          <a:spcPts val="0"/>
                        </a:spcAft>
                      </a:pPr>
                      <a:r>
                        <a:rPr lang="pt-BR" sz="1200">
                          <a:effectLst/>
                        </a:rPr>
                        <a:t>Responsabilidade Civil</a:t>
                      </a:r>
                      <a:r>
                        <a:rPr lang="pt-BR" sz="1200" spc="-290">
                          <a:effectLst/>
                        </a:rPr>
                        <a:t> </a:t>
                      </a:r>
                      <a:r>
                        <a:rPr lang="pt-BR" sz="1200">
                          <a:effectLst/>
                        </a:rPr>
                        <a:t>Facultativa</a:t>
                      </a:r>
                      <a:r>
                        <a:rPr lang="pt-BR" sz="1200" spc="10">
                          <a:effectLst/>
                        </a:rPr>
                        <a:t> </a:t>
                      </a:r>
                      <a:r>
                        <a:rPr lang="pt-BR" sz="1200">
                          <a:effectLst/>
                        </a:rPr>
                        <a:t>para</a:t>
                      </a:r>
                      <a:r>
                        <a:rPr lang="pt-BR" sz="1200" spc="5">
                          <a:effectLst/>
                        </a:rPr>
                        <a:t> </a:t>
                      </a:r>
                      <a:r>
                        <a:rPr lang="pt-BR" sz="1200">
                          <a:effectLst/>
                        </a:rPr>
                        <a:t>Embarcações –</a:t>
                      </a:r>
                      <a:r>
                        <a:rPr lang="pt-BR" sz="1200" spc="-5">
                          <a:effectLst/>
                        </a:rPr>
                        <a:t> </a:t>
                      </a:r>
                      <a:r>
                        <a:rPr lang="pt-BR" sz="1200">
                          <a:effectLst/>
                        </a:rPr>
                        <a:t>RCF</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444030843"/>
                  </a:ext>
                </a:extLst>
              </a:tr>
              <a:tr h="555114">
                <a:tc>
                  <a:txBody>
                    <a:bodyPr/>
                    <a:lstStyle/>
                    <a:p>
                      <a:pPr marL="7620" algn="ctr">
                        <a:spcBef>
                          <a:spcPts val="830"/>
                        </a:spcBef>
                        <a:spcAft>
                          <a:spcPts val="0"/>
                        </a:spcAft>
                      </a:pPr>
                      <a:r>
                        <a:rPr lang="pt-BR" sz="1200">
                          <a:effectLst/>
                        </a:rPr>
                        <a:t>14</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0795" marR="3810" algn="ctr">
                        <a:spcBef>
                          <a:spcPts val="830"/>
                        </a:spcBef>
                        <a:spcAft>
                          <a:spcPts val="0"/>
                        </a:spcAft>
                      </a:pPr>
                      <a:r>
                        <a:rPr lang="pt-BR" sz="1200">
                          <a:effectLst/>
                        </a:rPr>
                        <a:t>Marítimos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1200">
                          <a:effectLst/>
                        </a:rPr>
                        <a:t>33</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6350" algn="ctr">
                        <a:spcBef>
                          <a:spcPts val="830"/>
                        </a:spcBef>
                        <a:spcAft>
                          <a:spcPts val="0"/>
                        </a:spcAft>
                      </a:pPr>
                      <a:r>
                        <a:rPr lang="pt-BR" sz="1200">
                          <a:effectLst/>
                        </a:rPr>
                        <a:t>Marítimos</a:t>
                      </a:r>
                      <a:r>
                        <a:rPr lang="pt-BR" sz="1200" spc="-10">
                          <a:effectLst/>
                        </a:rPr>
                        <a:t> </a:t>
                      </a:r>
                      <a:r>
                        <a:rPr lang="pt-BR" sz="1200">
                          <a:effectLst/>
                        </a:rPr>
                        <a:t>(Casco)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91759444"/>
                  </a:ext>
                </a:extLst>
              </a:tr>
              <a:tr h="555114">
                <a:tc>
                  <a:txBody>
                    <a:bodyPr/>
                    <a:lstStyle/>
                    <a:p>
                      <a:pPr marL="7620" algn="ctr">
                        <a:spcBef>
                          <a:spcPts val="830"/>
                        </a:spcBef>
                        <a:spcAft>
                          <a:spcPts val="0"/>
                        </a:spcAft>
                      </a:pPr>
                      <a:r>
                        <a:rPr lang="pt-BR" sz="1200">
                          <a:effectLst/>
                        </a:rPr>
                        <a:t>14</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0795" marR="3810" algn="ctr">
                        <a:spcBef>
                          <a:spcPts val="830"/>
                        </a:spcBef>
                        <a:spcAft>
                          <a:spcPts val="0"/>
                        </a:spcAft>
                      </a:pPr>
                      <a:r>
                        <a:rPr lang="pt-BR" sz="1200">
                          <a:effectLst/>
                        </a:rPr>
                        <a:t>Marítimos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1200">
                          <a:effectLst/>
                        </a:rPr>
                        <a:t>57</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6350" algn="ctr">
                        <a:spcBef>
                          <a:spcPts val="830"/>
                        </a:spcBef>
                        <a:spcAft>
                          <a:spcPts val="0"/>
                        </a:spcAft>
                      </a:pPr>
                      <a:r>
                        <a:rPr lang="pt-BR" sz="1200" dirty="0">
                          <a:effectLst/>
                        </a:rPr>
                        <a:t>DPEM</a:t>
                      </a:r>
                      <a:endParaRPr lang="pt-B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45163128"/>
                  </a:ext>
                </a:extLst>
              </a:tr>
            </a:tbl>
          </a:graphicData>
        </a:graphic>
      </p:graphicFrame>
    </p:spTree>
    <p:extLst>
      <p:ext uri="{BB962C8B-B14F-4D97-AF65-F5344CB8AC3E}">
        <p14:creationId xmlns:p14="http://schemas.microsoft.com/office/powerpoint/2010/main" val="279885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F62459AA-DB3B-B14D-AA09-C37A72EE4AF0}"/>
              </a:ext>
            </a:extLst>
          </p:cNvPr>
          <p:cNvGraphicFramePr>
            <a:graphicFrameLocks noGrp="1"/>
          </p:cNvGraphicFramePr>
          <p:nvPr>
            <p:extLst>
              <p:ext uri="{D42A27DB-BD31-4B8C-83A1-F6EECF244321}">
                <p14:modId xmlns:p14="http://schemas.microsoft.com/office/powerpoint/2010/main" val="3574376116"/>
              </p:ext>
            </p:extLst>
          </p:nvPr>
        </p:nvGraphicFramePr>
        <p:xfrm>
          <a:off x="414337" y="871538"/>
          <a:ext cx="6929437" cy="5281930"/>
        </p:xfrm>
        <a:graphic>
          <a:graphicData uri="http://schemas.openxmlformats.org/drawingml/2006/table">
            <a:tbl>
              <a:tblPr firstRow="1" firstCol="1" lastRow="1" lastCol="1" bandRow="1" bandCol="1">
                <a:tableStyleId>{5C22544A-7EE6-4342-B048-85BDC9FD1C3A}</a:tableStyleId>
              </a:tblPr>
              <a:tblGrid>
                <a:gridCol w="701106">
                  <a:extLst>
                    <a:ext uri="{9D8B030D-6E8A-4147-A177-3AD203B41FA5}">
                      <a16:colId xmlns:a16="http://schemas.microsoft.com/office/drawing/2014/main" val="1964042537"/>
                    </a:ext>
                  </a:extLst>
                </a:gridCol>
                <a:gridCol w="1950539">
                  <a:extLst>
                    <a:ext uri="{9D8B030D-6E8A-4147-A177-3AD203B41FA5}">
                      <a16:colId xmlns:a16="http://schemas.microsoft.com/office/drawing/2014/main" val="2383896597"/>
                    </a:ext>
                  </a:extLst>
                </a:gridCol>
                <a:gridCol w="1406397">
                  <a:extLst>
                    <a:ext uri="{9D8B030D-6E8A-4147-A177-3AD203B41FA5}">
                      <a16:colId xmlns:a16="http://schemas.microsoft.com/office/drawing/2014/main" val="2226411683"/>
                    </a:ext>
                  </a:extLst>
                </a:gridCol>
                <a:gridCol w="2871395">
                  <a:extLst>
                    <a:ext uri="{9D8B030D-6E8A-4147-A177-3AD203B41FA5}">
                      <a16:colId xmlns:a16="http://schemas.microsoft.com/office/drawing/2014/main" val="3980427626"/>
                    </a:ext>
                  </a:extLst>
                </a:gridCol>
              </a:tblGrid>
              <a:tr h="783314">
                <a:tc>
                  <a:txBody>
                    <a:bodyPr/>
                    <a:lstStyle/>
                    <a:p>
                      <a:pPr marL="8255" algn="ctr">
                        <a:spcBef>
                          <a:spcPts val="830"/>
                        </a:spcBef>
                        <a:spcAft>
                          <a:spcPts val="0"/>
                        </a:spcAft>
                      </a:pP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1200">
                          <a:effectLst/>
                        </a:rPr>
                        <a:t>Nome do</a:t>
                      </a:r>
                      <a:r>
                        <a:rPr lang="pt-BR" sz="1200" spc="-5">
                          <a:effectLst/>
                        </a:rPr>
                        <a:t> </a:t>
                      </a: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13335" indent="-116840">
                        <a:spcBef>
                          <a:spcPts val="140"/>
                        </a:spcBef>
                        <a:spcAft>
                          <a:spcPts val="0"/>
                        </a:spcAft>
                      </a:pPr>
                      <a:r>
                        <a:rPr lang="pt-BR" sz="1200">
                          <a:effectLst/>
                        </a:rPr>
                        <a:t>Identificador</a:t>
                      </a:r>
                      <a:r>
                        <a:rPr lang="pt-BR" sz="1200" spc="-290">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830"/>
                        </a:spcBef>
                        <a:spcAft>
                          <a:spcPts val="0"/>
                        </a:spcAft>
                      </a:pPr>
                      <a:r>
                        <a:rPr lang="pt-BR" sz="1200">
                          <a:effectLst/>
                        </a:rPr>
                        <a:t>Nome</a:t>
                      </a:r>
                      <a:r>
                        <a:rPr lang="pt-BR" sz="1200" spc="-5">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955535404"/>
                  </a:ext>
                </a:extLst>
              </a:tr>
              <a:tr h="1044419">
                <a:tc>
                  <a:txBody>
                    <a:bodyPr/>
                    <a:lstStyle/>
                    <a:p>
                      <a:pPr>
                        <a:spcBef>
                          <a:spcPts val="20"/>
                        </a:spcBef>
                      </a:pPr>
                      <a:r>
                        <a:rPr lang="pt-BR" sz="1300">
                          <a:effectLst/>
                        </a:rPr>
                        <a:t> </a:t>
                      </a:r>
                      <a:endParaRPr lang="pt-BR" sz="1100">
                        <a:effectLst/>
                      </a:endParaRPr>
                    </a:p>
                    <a:p>
                      <a:pPr marL="7620" algn="ctr">
                        <a:spcBef>
                          <a:spcPts val="5"/>
                        </a:spcBef>
                        <a:spcAft>
                          <a:spcPts val="0"/>
                        </a:spcAft>
                      </a:pPr>
                      <a:r>
                        <a:rPr lang="pt-BR" sz="1200">
                          <a:effectLst/>
                        </a:rPr>
                        <a:t>15</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10795" marR="3810" algn="ctr">
                        <a:spcBef>
                          <a:spcPts val="5"/>
                        </a:spcBef>
                        <a:spcAft>
                          <a:spcPts val="0"/>
                        </a:spcAft>
                      </a:pPr>
                      <a:r>
                        <a:rPr lang="pt-BR" sz="1200">
                          <a:effectLst/>
                        </a:rPr>
                        <a:t>Aeronáuticos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339090" marR="330200" algn="ctr">
                        <a:spcBef>
                          <a:spcPts val="5"/>
                        </a:spcBef>
                        <a:spcAft>
                          <a:spcPts val="0"/>
                        </a:spcAft>
                      </a:pPr>
                      <a:r>
                        <a:rPr lang="pt-BR" sz="1200">
                          <a:effectLst/>
                        </a:rPr>
                        <a:t>28</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63195" marR="153035" algn="ctr">
                        <a:spcBef>
                          <a:spcPts val="140"/>
                        </a:spcBef>
                        <a:spcAft>
                          <a:spcPts val="0"/>
                        </a:spcAft>
                      </a:pPr>
                      <a:r>
                        <a:rPr lang="pt-BR" sz="1200">
                          <a:effectLst/>
                        </a:rPr>
                        <a:t>Responsabilidade Civil</a:t>
                      </a:r>
                      <a:r>
                        <a:rPr lang="pt-BR" sz="1200" spc="-290">
                          <a:effectLst/>
                        </a:rPr>
                        <a:t> </a:t>
                      </a:r>
                      <a:r>
                        <a:rPr lang="pt-BR" sz="1200">
                          <a:effectLst/>
                        </a:rPr>
                        <a:t>Facultativa</a:t>
                      </a:r>
                      <a:r>
                        <a:rPr lang="pt-BR" sz="1200" spc="10">
                          <a:effectLst/>
                        </a:rPr>
                        <a:t> </a:t>
                      </a:r>
                      <a:r>
                        <a:rPr lang="pt-BR" sz="1200">
                          <a:effectLst/>
                        </a:rPr>
                        <a:t>para</a:t>
                      </a:r>
                      <a:r>
                        <a:rPr lang="pt-BR" sz="1200" spc="5">
                          <a:effectLst/>
                        </a:rPr>
                        <a:t> </a:t>
                      </a:r>
                      <a:r>
                        <a:rPr lang="pt-BR" sz="1200">
                          <a:effectLst/>
                        </a:rPr>
                        <a:t>Aeronaves</a:t>
                      </a:r>
                      <a:r>
                        <a:rPr lang="pt-BR" sz="1200" spc="-5">
                          <a:effectLst/>
                        </a:rPr>
                        <a:t> </a:t>
                      </a:r>
                      <a:r>
                        <a:rPr lang="pt-BR" sz="1200">
                          <a:effectLst/>
                        </a:rPr>
                        <a:t>–</a:t>
                      </a:r>
                      <a:r>
                        <a:rPr lang="pt-BR" sz="1200" spc="-5">
                          <a:effectLst/>
                        </a:rPr>
                        <a:t> </a:t>
                      </a:r>
                      <a:r>
                        <a:rPr lang="pt-BR" sz="1200">
                          <a:effectLst/>
                        </a:rPr>
                        <a:t>RCF</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103320097"/>
                  </a:ext>
                </a:extLst>
              </a:tr>
              <a:tr h="550314">
                <a:tc>
                  <a:txBody>
                    <a:bodyPr/>
                    <a:lstStyle/>
                    <a:p>
                      <a:pPr marL="7620" algn="ctr">
                        <a:spcBef>
                          <a:spcPts val="830"/>
                        </a:spcBef>
                        <a:spcAft>
                          <a:spcPts val="0"/>
                        </a:spcAft>
                      </a:pPr>
                      <a:r>
                        <a:rPr lang="pt-BR" sz="1200">
                          <a:effectLst/>
                        </a:rPr>
                        <a:t>15</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0795" marR="3810" algn="ctr">
                        <a:spcBef>
                          <a:spcPts val="830"/>
                        </a:spcBef>
                        <a:spcAft>
                          <a:spcPts val="0"/>
                        </a:spcAft>
                      </a:pPr>
                      <a:r>
                        <a:rPr lang="pt-BR" sz="1200">
                          <a:effectLst/>
                        </a:rPr>
                        <a:t>Aeronáuticos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1200">
                          <a:effectLst/>
                        </a:rPr>
                        <a:t>35</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6985" algn="ctr">
                        <a:spcBef>
                          <a:spcPts val="830"/>
                        </a:spcBef>
                        <a:spcAft>
                          <a:spcPts val="0"/>
                        </a:spcAft>
                      </a:pPr>
                      <a:r>
                        <a:rPr lang="pt-BR" sz="1200">
                          <a:effectLst/>
                        </a:rPr>
                        <a:t>Aeronáuticos</a:t>
                      </a:r>
                      <a:r>
                        <a:rPr lang="pt-BR" sz="1200" spc="-10">
                          <a:effectLst/>
                        </a:rPr>
                        <a:t> </a:t>
                      </a:r>
                      <a:r>
                        <a:rPr lang="pt-BR" sz="1200">
                          <a:effectLst/>
                        </a:rPr>
                        <a:t>(casco)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949687798"/>
                  </a:ext>
                </a:extLst>
              </a:tr>
              <a:tr h="551221">
                <a:tc>
                  <a:txBody>
                    <a:bodyPr/>
                    <a:lstStyle/>
                    <a:p>
                      <a:pPr marL="7620" algn="ctr">
                        <a:spcBef>
                          <a:spcPts val="830"/>
                        </a:spcBef>
                        <a:spcAft>
                          <a:spcPts val="0"/>
                        </a:spcAft>
                      </a:pPr>
                      <a:r>
                        <a:rPr lang="pt-BR" sz="1200">
                          <a:effectLst/>
                        </a:rPr>
                        <a:t>15</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0795" marR="3810" algn="ctr">
                        <a:spcBef>
                          <a:spcPts val="830"/>
                        </a:spcBef>
                        <a:spcAft>
                          <a:spcPts val="0"/>
                        </a:spcAft>
                      </a:pPr>
                      <a:r>
                        <a:rPr lang="pt-BR" sz="1200">
                          <a:effectLst/>
                        </a:rPr>
                        <a:t>Aeronáuticos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830"/>
                        </a:spcBef>
                        <a:spcAft>
                          <a:spcPts val="0"/>
                        </a:spcAft>
                      </a:pPr>
                      <a:r>
                        <a:rPr lang="pt-BR" sz="1200">
                          <a:effectLst/>
                        </a:rPr>
                        <a:t>37</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48970" marR="149860" indent="-485140">
                        <a:spcBef>
                          <a:spcPts val="140"/>
                        </a:spcBef>
                        <a:spcAft>
                          <a:spcPts val="0"/>
                        </a:spcAft>
                      </a:pPr>
                      <a:r>
                        <a:rPr lang="pt-BR" sz="1200">
                          <a:effectLst/>
                        </a:rPr>
                        <a:t>Responsabilidade</a:t>
                      </a:r>
                      <a:r>
                        <a:rPr lang="pt-BR" sz="1200" spc="-70">
                          <a:effectLst/>
                        </a:rPr>
                        <a:t> </a:t>
                      </a:r>
                      <a:r>
                        <a:rPr lang="pt-BR" sz="1200">
                          <a:effectLst/>
                        </a:rPr>
                        <a:t>Civil</a:t>
                      </a:r>
                      <a:r>
                        <a:rPr lang="pt-BR" sz="1200" spc="-285">
                          <a:effectLst/>
                        </a:rPr>
                        <a:t> </a:t>
                      </a:r>
                      <a:r>
                        <a:rPr lang="pt-BR" sz="1200">
                          <a:effectLst/>
                        </a:rPr>
                        <a:t>Hangar</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26529152"/>
                  </a:ext>
                </a:extLst>
              </a:tr>
              <a:tr h="1551216">
                <a:tc>
                  <a:txBody>
                    <a:bodyPr/>
                    <a:lstStyle/>
                    <a:p>
                      <a:r>
                        <a:rPr lang="pt-BR" sz="1300">
                          <a:effectLst/>
                        </a:rPr>
                        <a:t> </a:t>
                      </a:r>
                      <a:endParaRPr lang="pt-BR" sz="1100">
                        <a:effectLst/>
                      </a:endParaRPr>
                    </a:p>
                    <a:p>
                      <a:pPr>
                        <a:spcBef>
                          <a:spcPts val="25"/>
                        </a:spcBef>
                      </a:pPr>
                      <a:r>
                        <a:rPr lang="pt-BR" sz="1800">
                          <a:effectLst/>
                        </a:rPr>
                        <a:t> </a:t>
                      </a:r>
                      <a:endParaRPr lang="pt-BR" sz="1100">
                        <a:effectLst/>
                      </a:endParaRPr>
                    </a:p>
                    <a:p>
                      <a:pPr marL="7620" algn="ctr"/>
                      <a:r>
                        <a:rPr lang="pt-BR" sz="1200">
                          <a:effectLst/>
                        </a:rPr>
                        <a:t>15</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5"/>
                        </a:spcBef>
                      </a:pPr>
                      <a:r>
                        <a:rPr lang="pt-BR" sz="1800">
                          <a:effectLst/>
                        </a:rPr>
                        <a:t> </a:t>
                      </a:r>
                      <a:endParaRPr lang="pt-BR" sz="1100">
                        <a:effectLst/>
                      </a:endParaRPr>
                    </a:p>
                    <a:p>
                      <a:pPr marL="10795" marR="3810" algn="ctr">
                        <a:spcAft>
                          <a:spcPts val="0"/>
                        </a:spcAft>
                      </a:pPr>
                      <a:r>
                        <a:rPr lang="pt-BR" sz="1200">
                          <a:effectLst/>
                        </a:rPr>
                        <a:t>Aeronáuticos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5"/>
                        </a:spcBef>
                      </a:pPr>
                      <a:r>
                        <a:rPr lang="pt-BR" sz="1800">
                          <a:effectLst/>
                        </a:rPr>
                        <a:t> </a:t>
                      </a:r>
                      <a:endParaRPr lang="pt-BR" sz="1100">
                        <a:effectLst/>
                      </a:endParaRPr>
                    </a:p>
                    <a:p>
                      <a:pPr marL="339090" marR="330200" algn="ctr">
                        <a:spcAft>
                          <a:spcPts val="0"/>
                        </a:spcAft>
                      </a:pPr>
                      <a:r>
                        <a:rPr lang="pt-BR" sz="1200">
                          <a:effectLst/>
                        </a:rPr>
                        <a:t>97</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179070" marR="167005" indent="-635" algn="ctr">
                        <a:spcBef>
                          <a:spcPts val="5"/>
                        </a:spcBef>
                        <a:spcAft>
                          <a:spcPts val="0"/>
                        </a:spcAft>
                      </a:pPr>
                      <a:r>
                        <a:rPr lang="pt-BR" sz="1200">
                          <a:effectLst/>
                        </a:rPr>
                        <a:t>Responsabilidade</a:t>
                      </a:r>
                      <a:r>
                        <a:rPr lang="pt-BR" sz="1200" spc="5">
                          <a:effectLst/>
                        </a:rPr>
                        <a:t> </a:t>
                      </a:r>
                      <a:r>
                        <a:rPr lang="pt-BR" sz="1200">
                          <a:effectLst/>
                        </a:rPr>
                        <a:t>do</a:t>
                      </a:r>
                      <a:r>
                        <a:rPr lang="pt-BR" sz="1200" spc="5">
                          <a:effectLst/>
                        </a:rPr>
                        <a:t> </a:t>
                      </a:r>
                      <a:r>
                        <a:rPr lang="pt-BR" sz="1200">
                          <a:effectLst/>
                        </a:rPr>
                        <a:t>Explorador ou</a:t>
                      </a:r>
                      <a:r>
                        <a:rPr lang="pt-BR" sz="1200" spc="5">
                          <a:effectLst/>
                        </a:rPr>
                        <a:t> </a:t>
                      </a:r>
                      <a:r>
                        <a:rPr lang="pt-BR" sz="1200">
                          <a:effectLst/>
                        </a:rPr>
                        <a:t>Transportador Aéreo –</a:t>
                      </a:r>
                      <a:r>
                        <a:rPr lang="pt-BR" sz="1200" spc="-285">
                          <a:effectLst/>
                        </a:rPr>
                        <a:t> </a:t>
                      </a:r>
                      <a:r>
                        <a:rPr lang="pt-BR" sz="1200">
                          <a:effectLst/>
                        </a:rPr>
                        <a:t>RETA</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724043252"/>
                  </a:ext>
                </a:extLst>
              </a:tr>
              <a:tr h="801446">
                <a:tc>
                  <a:txBody>
                    <a:bodyPr/>
                    <a:lstStyle/>
                    <a:p>
                      <a:pPr>
                        <a:spcBef>
                          <a:spcPts val="20"/>
                        </a:spcBef>
                      </a:pPr>
                      <a:r>
                        <a:rPr lang="pt-BR" sz="1300">
                          <a:effectLst/>
                        </a:rPr>
                        <a:t> </a:t>
                      </a:r>
                      <a:endParaRPr lang="pt-BR" sz="1100">
                        <a:effectLst/>
                      </a:endParaRPr>
                    </a:p>
                    <a:p>
                      <a:pPr marL="7620" algn="ctr">
                        <a:spcBef>
                          <a:spcPts val="5"/>
                        </a:spcBef>
                        <a:spcAft>
                          <a:spcPts val="0"/>
                        </a:spcAft>
                      </a:pPr>
                      <a:r>
                        <a:rPr lang="pt-BR" sz="1200">
                          <a:effectLst/>
                        </a:rPr>
                        <a:t>15</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10795" marR="3810" algn="ctr">
                        <a:spcBef>
                          <a:spcPts val="5"/>
                        </a:spcBef>
                        <a:spcAft>
                          <a:spcPts val="0"/>
                        </a:spcAft>
                      </a:pPr>
                      <a:r>
                        <a:rPr lang="pt-BR" sz="1200">
                          <a:effectLst/>
                        </a:rPr>
                        <a:t>Aeronáuticos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339090" marR="330200" algn="ctr">
                        <a:spcBef>
                          <a:spcPts val="5"/>
                        </a:spcBef>
                        <a:spcAft>
                          <a:spcPts val="0"/>
                        </a:spcAft>
                      </a:pPr>
                      <a:r>
                        <a:rPr lang="pt-BR" sz="1200">
                          <a:effectLst/>
                        </a:rPr>
                        <a:t>74</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dirty="0">
                          <a:effectLst/>
                        </a:rPr>
                        <a:t> </a:t>
                      </a:r>
                      <a:endParaRPr lang="pt-BR" sz="1100" dirty="0">
                        <a:effectLst/>
                      </a:endParaRPr>
                    </a:p>
                    <a:p>
                      <a:pPr marL="15875" marR="8255" algn="ctr">
                        <a:spcBef>
                          <a:spcPts val="5"/>
                        </a:spcBef>
                        <a:spcAft>
                          <a:spcPts val="0"/>
                        </a:spcAft>
                      </a:pPr>
                      <a:r>
                        <a:rPr lang="pt-BR" sz="1200" dirty="0">
                          <a:effectLst/>
                        </a:rPr>
                        <a:t>Satélites</a:t>
                      </a:r>
                      <a:endParaRPr lang="pt-B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308372489"/>
                  </a:ext>
                </a:extLst>
              </a:tr>
            </a:tbl>
          </a:graphicData>
        </a:graphic>
      </p:graphicFrame>
    </p:spTree>
    <p:extLst>
      <p:ext uri="{BB962C8B-B14F-4D97-AF65-F5344CB8AC3E}">
        <p14:creationId xmlns:p14="http://schemas.microsoft.com/office/powerpoint/2010/main" val="2986730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29CBA4C8-2694-F840-93BE-B32D7F3BBD31}"/>
              </a:ext>
            </a:extLst>
          </p:cNvPr>
          <p:cNvGraphicFramePr>
            <a:graphicFrameLocks noGrp="1"/>
          </p:cNvGraphicFramePr>
          <p:nvPr>
            <p:extLst>
              <p:ext uri="{D42A27DB-BD31-4B8C-83A1-F6EECF244321}">
                <p14:modId xmlns:p14="http://schemas.microsoft.com/office/powerpoint/2010/main" val="1751395236"/>
              </p:ext>
            </p:extLst>
          </p:nvPr>
        </p:nvGraphicFramePr>
        <p:xfrm>
          <a:off x="756230" y="442914"/>
          <a:ext cx="6959020" cy="1985961"/>
        </p:xfrm>
        <a:graphic>
          <a:graphicData uri="http://schemas.openxmlformats.org/drawingml/2006/table">
            <a:tbl>
              <a:tblPr firstRow="1" firstCol="1" lastRow="1" lastCol="1" bandRow="1" bandCol="1">
                <a:tableStyleId>{5C22544A-7EE6-4342-B048-85BDC9FD1C3A}</a:tableStyleId>
              </a:tblPr>
              <a:tblGrid>
                <a:gridCol w="704099">
                  <a:extLst>
                    <a:ext uri="{9D8B030D-6E8A-4147-A177-3AD203B41FA5}">
                      <a16:colId xmlns:a16="http://schemas.microsoft.com/office/drawing/2014/main" val="394533702"/>
                    </a:ext>
                  </a:extLst>
                </a:gridCol>
                <a:gridCol w="1958866">
                  <a:extLst>
                    <a:ext uri="{9D8B030D-6E8A-4147-A177-3AD203B41FA5}">
                      <a16:colId xmlns:a16="http://schemas.microsoft.com/office/drawing/2014/main" val="1040965846"/>
                    </a:ext>
                  </a:extLst>
                </a:gridCol>
                <a:gridCol w="1412402">
                  <a:extLst>
                    <a:ext uri="{9D8B030D-6E8A-4147-A177-3AD203B41FA5}">
                      <a16:colId xmlns:a16="http://schemas.microsoft.com/office/drawing/2014/main" val="1430263438"/>
                    </a:ext>
                  </a:extLst>
                </a:gridCol>
                <a:gridCol w="2883653">
                  <a:extLst>
                    <a:ext uri="{9D8B030D-6E8A-4147-A177-3AD203B41FA5}">
                      <a16:colId xmlns:a16="http://schemas.microsoft.com/office/drawing/2014/main" val="2759939156"/>
                    </a:ext>
                  </a:extLst>
                </a:gridCol>
              </a:tblGrid>
              <a:tr h="746031">
                <a:tc>
                  <a:txBody>
                    <a:bodyPr/>
                    <a:lstStyle/>
                    <a:p>
                      <a:pPr marL="8255" algn="ctr">
                        <a:spcBef>
                          <a:spcPts val="830"/>
                        </a:spcBef>
                        <a:spcAft>
                          <a:spcPts val="0"/>
                        </a:spcAft>
                      </a:pP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1200">
                          <a:effectLst/>
                        </a:rPr>
                        <a:t>Nome do</a:t>
                      </a:r>
                      <a:r>
                        <a:rPr lang="pt-BR" sz="1200" spc="-5">
                          <a:effectLst/>
                        </a:rPr>
                        <a:t> </a:t>
                      </a: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13335" indent="-116840">
                        <a:spcBef>
                          <a:spcPts val="140"/>
                        </a:spcBef>
                        <a:spcAft>
                          <a:spcPts val="0"/>
                        </a:spcAft>
                      </a:pPr>
                      <a:r>
                        <a:rPr lang="pt-BR" sz="1200">
                          <a:effectLst/>
                        </a:rPr>
                        <a:t>Identificador</a:t>
                      </a:r>
                      <a:r>
                        <a:rPr lang="pt-BR" sz="1200" spc="-290">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830"/>
                        </a:spcBef>
                        <a:spcAft>
                          <a:spcPts val="0"/>
                        </a:spcAft>
                      </a:pPr>
                      <a:r>
                        <a:rPr lang="pt-BR" sz="1200">
                          <a:effectLst/>
                        </a:rPr>
                        <a:t>Nome</a:t>
                      </a:r>
                      <a:r>
                        <a:rPr lang="pt-BR" sz="1200" spc="-5">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998646626"/>
                  </a:ext>
                </a:extLst>
              </a:tr>
              <a:tr h="1239930">
                <a:tc>
                  <a:txBody>
                    <a:bodyPr/>
                    <a:lstStyle/>
                    <a:p>
                      <a:r>
                        <a:rPr lang="pt-BR" sz="1300">
                          <a:effectLst/>
                        </a:rPr>
                        <a:t> </a:t>
                      </a:r>
                      <a:endParaRPr lang="pt-BR" sz="1100">
                        <a:effectLst/>
                      </a:endParaRPr>
                    </a:p>
                    <a:p>
                      <a:pPr>
                        <a:spcBef>
                          <a:spcPts val="20"/>
                        </a:spcBef>
                      </a:pPr>
                      <a:r>
                        <a:rPr lang="pt-BR" sz="1200">
                          <a:effectLst/>
                        </a:rPr>
                        <a:t> </a:t>
                      </a:r>
                      <a:endParaRPr lang="pt-BR" sz="1100">
                        <a:effectLst/>
                      </a:endParaRPr>
                    </a:p>
                    <a:p>
                      <a:pPr marL="7620" algn="ctr">
                        <a:spcBef>
                          <a:spcPts val="5"/>
                        </a:spcBef>
                        <a:spcAft>
                          <a:spcPts val="0"/>
                        </a:spcAft>
                      </a:pPr>
                      <a:r>
                        <a:rPr lang="pt-BR" sz="1200">
                          <a:effectLst/>
                        </a:rPr>
                        <a:t>16</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0"/>
                        </a:spcBef>
                      </a:pPr>
                      <a:r>
                        <a:rPr lang="pt-BR" sz="1200">
                          <a:effectLst/>
                        </a:rPr>
                        <a:t> </a:t>
                      </a:r>
                      <a:endParaRPr lang="pt-BR" sz="1100">
                        <a:effectLst/>
                      </a:endParaRPr>
                    </a:p>
                    <a:p>
                      <a:pPr marL="11430" marR="3175" algn="ctr">
                        <a:spcBef>
                          <a:spcPts val="5"/>
                        </a:spcBef>
                        <a:spcAft>
                          <a:spcPts val="0"/>
                        </a:spcAft>
                      </a:pPr>
                      <a:r>
                        <a:rPr lang="pt-BR" sz="1200">
                          <a:effectLst/>
                        </a:rPr>
                        <a:t>Microsseguros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0"/>
                        </a:spcBef>
                      </a:pPr>
                      <a:r>
                        <a:rPr lang="pt-BR" sz="1200">
                          <a:effectLst/>
                        </a:rPr>
                        <a:t> </a:t>
                      </a:r>
                      <a:endParaRPr lang="pt-BR" sz="1100">
                        <a:effectLst/>
                      </a:endParaRPr>
                    </a:p>
                    <a:p>
                      <a:pPr marL="339090" marR="330200" algn="ctr">
                        <a:spcBef>
                          <a:spcPts val="5"/>
                        </a:spcBef>
                        <a:spcAft>
                          <a:spcPts val="0"/>
                        </a:spcAft>
                      </a:pPr>
                      <a:r>
                        <a:rPr lang="pt-BR" sz="1200">
                          <a:effectLst/>
                        </a:rPr>
                        <a:t>01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dirty="0">
                          <a:effectLst/>
                        </a:rPr>
                        <a:t> </a:t>
                      </a:r>
                      <a:endParaRPr lang="pt-BR" sz="1100" dirty="0">
                        <a:effectLst/>
                      </a:endParaRPr>
                    </a:p>
                    <a:p>
                      <a:pPr>
                        <a:spcBef>
                          <a:spcPts val="20"/>
                        </a:spcBef>
                      </a:pPr>
                      <a:r>
                        <a:rPr lang="pt-BR" sz="1200" dirty="0">
                          <a:effectLst/>
                        </a:rPr>
                        <a:t> </a:t>
                      </a:r>
                      <a:endParaRPr lang="pt-BR" sz="1100" dirty="0">
                        <a:effectLst/>
                      </a:endParaRPr>
                    </a:p>
                    <a:p>
                      <a:pPr marL="15875" marR="6985" algn="ctr">
                        <a:spcBef>
                          <a:spcPts val="5"/>
                        </a:spcBef>
                        <a:spcAft>
                          <a:spcPts val="0"/>
                        </a:spcAft>
                      </a:pPr>
                      <a:r>
                        <a:rPr lang="pt-BR" sz="1200" dirty="0">
                          <a:effectLst/>
                        </a:rPr>
                        <a:t>Pessoas</a:t>
                      </a:r>
                      <a:endParaRPr lang="pt-B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347617931"/>
                  </a:ext>
                </a:extLst>
              </a:tr>
            </a:tbl>
          </a:graphicData>
        </a:graphic>
      </p:graphicFrame>
      <p:graphicFrame>
        <p:nvGraphicFramePr>
          <p:cNvPr id="5" name="Tabela 4">
            <a:extLst>
              <a:ext uri="{FF2B5EF4-FFF2-40B4-BE49-F238E27FC236}">
                <a16:creationId xmlns:a16="http://schemas.microsoft.com/office/drawing/2014/main" id="{0BDEA2D3-2FD5-2F45-B03C-4AA4D73EF30C}"/>
              </a:ext>
            </a:extLst>
          </p:cNvPr>
          <p:cNvGraphicFramePr>
            <a:graphicFrameLocks noGrp="1"/>
          </p:cNvGraphicFramePr>
          <p:nvPr>
            <p:extLst>
              <p:ext uri="{D42A27DB-BD31-4B8C-83A1-F6EECF244321}">
                <p14:modId xmlns:p14="http://schemas.microsoft.com/office/powerpoint/2010/main" val="1553347698"/>
              </p:ext>
            </p:extLst>
          </p:nvPr>
        </p:nvGraphicFramePr>
        <p:xfrm>
          <a:off x="756230" y="2657475"/>
          <a:ext cx="7087608" cy="2921953"/>
        </p:xfrm>
        <a:graphic>
          <a:graphicData uri="http://schemas.openxmlformats.org/drawingml/2006/table">
            <a:tbl>
              <a:tblPr firstRow="1" firstCol="1" lastRow="1" lastCol="1" bandRow="1" bandCol="1">
                <a:tableStyleId>{5C22544A-7EE6-4342-B048-85BDC9FD1C3A}</a:tableStyleId>
              </a:tblPr>
              <a:tblGrid>
                <a:gridCol w="717109">
                  <a:extLst>
                    <a:ext uri="{9D8B030D-6E8A-4147-A177-3AD203B41FA5}">
                      <a16:colId xmlns:a16="http://schemas.microsoft.com/office/drawing/2014/main" val="3708736100"/>
                    </a:ext>
                  </a:extLst>
                </a:gridCol>
                <a:gridCol w="1995062">
                  <a:extLst>
                    <a:ext uri="{9D8B030D-6E8A-4147-A177-3AD203B41FA5}">
                      <a16:colId xmlns:a16="http://schemas.microsoft.com/office/drawing/2014/main" val="2646218845"/>
                    </a:ext>
                  </a:extLst>
                </a:gridCol>
                <a:gridCol w="1438500">
                  <a:extLst>
                    <a:ext uri="{9D8B030D-6E8A-4147-A177-3AD203B41FA5}">
                      <a16:colId xmlns:a16="http://schemas.microsoft.com/office/drawing/2014/main" val="1245474294"/>
                    </a:ext>
                  </a:extLst>
                </a:gridCol>
                <a:gridCol w="2936937">
                  <a:extLst>
                    <a:ext uri="{9D8B030D-6E8A-4147-A177-3AD203B41FA5}">
                      <a16:colId xmlns:a16="http://schemas.microsoft.com/office/drawing/2014/main" val="2586926278"/>
                    </a:ext>
                  </a:extLst>
                </a:gridCol>
              </a:tblGrid>
              <a:tr h="589027">
                <a:tc>
                  <a:txBody>
                    <a:bodyPr/>
                    <a:lstStyle/>
                    <a:p>
                      <a:pPr marL="8255" algn="ctr">
                        <a:spcBef>
                          <a:spcPts val="830"/>
                        </a:spcBef>
                        <a:spcAft>
                          <a:spcPts val="0"/>
                        </a:spcAft>
                      </a:pP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1200">
                          <a:effectLst/>
                        </a:rPr>
                        <a:t>Nome do</a:t>
                      </a:r>
                      <a:r>
                        <a:rPr lang="pt-BR" sz="1200" spc="-5">
                          <a:effectLst/>
                        </a:rPr>
                        <a:t> </a:t>
                      </a: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13335" indent="-116840">
                        <a:spcBef>
                          <a:spcPts val="140"/>
                        </a:spcBef>
                        <a:spcAft>
                          <a:spcPts val="0"/>
                        </a:spcAft>
                      </a:pPr>
                      <a:r>
                        <a:rPr lang="pt-BR" sz="1200">
                          <a:effectLst/>
                        </a:rPr>
                        <a:t>Identificador</a:t>
                      </a:r>
                      <a:r>
                        <a:rPr lang="pt-BR" sz="1200" spc="-290">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830"/>
                        </a:spcBef>
                        <a:spcAft>
                          <a:spcPts val="0"/>
                        </a:spcAft>
                      </a:pPr>
                      <a:r>
                        <a:rPr lang="pt-BR" sz="1200">
                          <a:effectLst/>
                        </a:rPr>
                        <a:t>Nome</a:t>
                      </a:r>
                      <a:r>
                        <a:rPr lang="pt-BR" sz="1200" spc="-5">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8244061"/>
                  </a:ext>
                </a:extLst>
              </a:tr>
              <a:tr h="978302">
                <a:tc>
                  <a:txBody>
                    <a:bodyPr/>
                    <a:lstStyle/>
                    <a:p>
                      <a:r>
                        <a:rPr lang="pt-BR" sz="1300">
                          <a:effectLst/>
                        </a:rPr>
                        <a:t> </a:t>
                      </a:r>
                      <a:endParaRPr lang="pt-BR" sz="1100">
                        <a:effectLst/>
                      </a:endParaRPr>
                    </a:p>
                    <a:p>
                      <a:pPr>
                        <a:spcBef>
                          <a:spcPts val="20"/>
                        </a:spcBef>
                      </a:pPr>
                      <a:r>
                        <a:rPr lang="pt-BR" sz="1200">
                          <a:effectLst/>
                        </a:rPr>
                        <a:t> </a:t>
                      </a:r>
                      <a:endParaRPr lang="pt-BR" sz="1100">
                        <a:effectLst/>
                      </a:endParaRPr>
                    </a:p>
                    <a:p>
                      <a:pPr marL="7620" algn="ctr">
                        <a:spcBef>
                          <a:spcPts val="5"/>
                        </a:spcBef>
                        <a:spcAft>
                          <a:spcPts val="0"/>
                        </a:spcAft>
                      </a:pPr>
                      <a:r>
                        <a:rPr lang="pt-BR" sz="1200">
                          <a:effectLst/>
                        </a:rPr>
                        <a:t>16</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0"/>
                        </a:spcBef>
                      </a:pPr>
                      <a:r>
                        <a:rPr lang="pt-BR" sz="1200">
                          <a:effectLst/>
                        </a:rPr>
                        <a:t> </a:t>
                      </a:r>
                      <a:endParaRPr lang="pt-BR" sz="1100">
                        <a:effectLst/>
                      </a:endParaRPr>
                    </a:p>
                    <a:p>
                      <a:pPr marL="11430" marR="3175" algn="ctr">
                        <a:spcBef>
                          <a:spcPts val="5"/>
                        </a:spcBef>
                        <a:spcAft>
                          <a:spcPts val="0"/>
                        </a:spcAft>
                      </a:pPr>
                      <a:r>
                        <a:rPr lang="pt-BR" sz="1200">
                          <a:effectLst/>
                        </a:rPr>
                        <a:t>Microsseguros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0"/>
                        </a:spcBef>
                      </a:pPr>
                      <a:r>
                        <a:rPr lang="pt-BR" sz="1200">
                          <a:effectLst/>
                        </a:rPr>
                        <a:t> </a:t>
                      </a:r>
                      <a:endParaRPr lang="pt-BR" sz="1100">
                        <a:effectLst/>
                      </a:endParaRPr>
                    </a:p>
                    <a:p>
                      <a:pPr marL="339090" marR="330200" algn="ctr">
                        <a:spcBef>
                          <a:spcPts val="5"/>
                        </a:spcBef>
                        <a:spcAft>
                          <a:spcPts val="0"/>
                        </a:spcAft>
                      </a:pPr>
                      <a:r>
                        <a:rPr lang="pt-BR" sz="1200">
                          <a:effectLst/>
                        </a:rPr>
                        <a:t>02</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pPr>
                        <a:spcBef>
                          <a:spcPts val="20"/>
                        </a:spcBef>
                      </a:pPr>
                      <a:r>
                        <a:rPr lang="pt-BR" sz="1200">
                          <a:effectLst/>
                        </a:rPr>
                        <a:t> </a:t>
                      </a:r>
                      <a:endParaRPr lang="pt-BR" sz="1100">
                        <a:effectLst/>
                      </a:endParaRPr>
                    </a:p>
                    <a:p>
                      <a:pPr marL="15875" marR="6350" algn="ctr">
                        <a:spcBef>
                          <a:spcPts val="5"/>
                        </a:spcBef>
                        <a:spcAft>
                          <a:spcPts val="0"/>
                        </a:spcAft>
                      </a:pPr>
                      <a:r>
                        <a:rPr lang="pt-BR" sz="1200">
                          <a:effectLst/>
                        </a:rPr>
                        <a:t>Danos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197394843"/>
                  </a:ext>
                </a:extLst>
              </a:tr>
              <a:tr h="1354624">
                <a:tc>
                  <a:txBody>
                    <a:bodyPr/>
                    <a:lstStyle/>
                    <a:p>
                      <a:r>
                        <a:rPr lang="pt-BR" sz="1300">
                          <a:effectLst/>
                        </a:rPr>
                        <a:t> </a:t>
                      </a:r>
                      <a:endParaRPr lang="pt-BR" sz="1100">
                        <a:effectLst/>
                      </a:endParaRPr>
                    </a:p>
                    <a:p>
                      <a:r>
                        <a:rPr lang="pt-BR" sz="1300">
                          <a:effectLst/>
                        </a:rPr>
                        <a:t> </a:t>
                      </a:r>
                      <a:endParaRPr lang="pt-BR" sz="1100">
                        <a:effectLst/>
                      </a:endParaRPr>
                    </a:p>
                    <a:p>
                      <a:pPr>
                        <a:spcBef>
                          <a:spcPts val="25"/>
                        </a:spcBef>
                      </a:pPr>
                      <a:r>
                        <a:rPr lang="pt-BR" sz="1100">
                          <a:effectLst/>
                        </a:rPr>
                        <a:t> </a:t>
                      </a:r>
                    </a:p>
                    <a:p>
                      <a:pPr marL="7620" algn="ctr"/>
                      <a:r>
                        <a:rPr lang="pt-BR" sz="1200">
                          <a:effectLst/>
                        </a:rPr>
                        <a:t>16</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r>
                        <a:rPr lang="pt-BR" sz="1300">
                          <a:effectLst/>
                        </a:rPr>
                        <a:t> </a:t>
                      </a:r>
                      <a:endParaRPr lang="pt-BR" sz="1100">
                        <a:effectLst/>
                      </a:endParaRPr>
                    </a:p>
                    <a:p>
                      <a:pPr>
                        <a:spcBef>
                          <a:spcPts val="25"/>
                        </a:spcBef>
                      </a:pPr>
                      <a:r>
                        <a:rPr lang="pt-BR" sz="1100">
                          <a:effectLst/>
                        </a:rPr>
                        <a:t> </a:t>
                      </a:r>
                    </a:p>
                    <a:p>
                      <a:pPr marL="11430" marR="3175" algn="ctr">
                        <a:spcAft>
                          <a:spcPts val="0"/>
                        </a:spcAft>
                      </a:pPr>
                      <a:r>
                        <a:rPr lang="pt-BR" sz="1200">
                          <a:effectLst/>
                        </a:rPr>
                        <a:t>Microsseguros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a:effectLst/>
                        </a:rPr>
                        <a:t> </a:t>
                      </a:r>
                      <a:endParaRPr lang="pt-BR" sz="1100">
                        <a:effectLst/>
                      </a:endParaRPr>
                    </a:p>
                    <a:p>
                      <a:r>
                        <a:rPr lang="pt-BR" sz="1300">
                          <a:effectLst/>
                        </a:rPr>
                        <a:t> </a:t>
                      </a:r>
                      <a:endParaRPr lang="pt-BR" sz="1100">
                        <a:effectLst/>
                      </a:endParaRPr>
                    </a:p>
                    <a:p>
                      <a:pPr>
                        <a:spcBef>
                          <a:spcPts val="25"/>
                        </a:spcBef>
                      </a:pPr>
                      <a:r>
                        <a:rPr lang="pt-BR" sz="1100">
                          <a:effectLst/>
                        </a:rPr>
                        <a:t> </a:t>
                      </a:r>
                    </a:p>
                    <a:p>
                      <a:pPr marL="339090" marR="330200" algn="ctr">
                        <a:spcAft>
                          <a:spcPts val="0"/>
                        </a:spcAft>
                      </a:pPr>
                      <a:r>
                        <a:rPr lang="pt-BR" sz="1200">
                          <a:effectLst/>
                        </a:rPr>
                        <a:t>03</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300" dirty="0">
                          <a:effectLst/>
                        </a:rPr>
                        <a:t> </a:t>
                      </a:r>
                      <a:endParaRPr lang="pt-BR" sz="1100" dirty="0">
                        <a:effectLst/>
                      </a:endParaRPr>
                    </a:p>
                    <a:p>
                      <a:r>
                        <a:rPr lang="pt-BR" sz="1300" dirty="0">
                          <a:effectLst/>
                        </a:rPr>
                        <a:t> </a:t>
                      </a:r>
                      <a:endParaRPr lang="pt-BR" sz="1100" dirty="0">
                        <a:effectLst/>
                      </a:endParaRPr>
                    </a:p>
                    <a:p>
                      <a:pPr>
                        <a:spcBef>
                          <a:spcPts val="25"/>
                        </a:spcBef>
                      </a:pPr>
                      <a:r>
                        <a:rPr lang="pt-BR" sz="1100" dirty="0">
                          <a:effectLst/>
                        </a:rPr>
                        <a:t> </a:t>
                      </a:r>
                    </a:p>
                    <a:p>
                      <a:pPr marL="15875" marR="7620" algn="ctr">
                        <a:spcAft>
                          <a:spcPts val="0"/>
                        </a:spcAft>
                      </a:pPr>
                      <a:r>
                        <a:rPr lang="pt-BR" sz="1200" dirty="0">
                          <a:effectLst/>
                        </a:rPr>
                        <a:t>Previdência</a:t>
                      </a:r>
                      <a:endParaRPr lang="pt-B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291766157"/>
                  </a:ext>
                </a:extLst>
              </a:tr>
            </a:tbl>
          </a:graphicData>
        </a:graphic>
      </p:graphicFrame>
      <p:sp>
        <p:nvSpPr>
          <p:cNvPr id="6" name="CaixaDeTexto 5">
            <a:extLst>
              <a:ext uri="{FF2B5EF4-FFF2-40B4-BE49-F238E27FC236}">
                <a16:creationId xmlns:a16="http://schemas.microsoft.com/office/drawing/2014/main" id="{5859047B-72CA-D948-909B-723290463FC1}"/>
              </a:ext>
            </a:extLst>
          </p:cNvPr>
          <p:cNvSpPr txBox="1"/>
          <p:nvPr/>
        </p:nvSpPr>
        <p:spPr>
          <a:xfrm>
            <a:off x="814388" y="6129338"/>
            <a:ext cx="3743012" cy="369332"/>
          </a:xfrm>
          <a:prstGeom prst="rect">
            <a:avLst/>
          </a:prstGeom>
          <a:noFill/>
        </p:spPr>
        <p:txBody>
          <a:bodyPr wrap="none" rtlCol="0">
            <a:spAutoFit/>
          </a:bodyPr>
          <a:lstStyle/>
          <a:p>
            <a:r>
              <a:rPr lang="pt-BR" dirty="0" err="1"/>
              <a:t>Microsseguros</a:t>
            </a:r>
            <a:r>
              <a:rPr lang="pt-BR" dirty="0"/>
              <a:t> e o combate à pobreza</a:t>
            </a:r>
          </a:p>
        </p:txBody>
      </p:sp>
    </p:spTree>
    <p:extLst>
      <p:ext uri="{BB962C8B-B14F-4D97-AF65-F5344CB8AC3E}">
        <p14:creationId xmlns:p14="http://schemas.microsoft.com/office/powerpoint/2010/main" val="3871702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ela 16">
            <a:extLst>
              <a:ext uri="{FF2B5EF4-FFF2-40B4-BE49-F238E27FC236}">
                <a16:creationId xmlns:a16="http://schemas.microsoft.com/office/drawing/2014/main" id="{7AEF3477-71E0-A240-AB4D-3BB6698108EA}"/>
              </a:ext>
            </a:extLst>
          </p:cNvPr>
          <p:cNvGraphicFramePr>
            <a:graphicFrameLocks noGrp="1"/>
          </p:cNvGraphicFramePr>
          <p:nvPr>
            <p:extLst>
              <p:ext uri="{D42A27DB-BD31-4B8C-83A1-F6EECF244321}">
                <p14:modId xmlns:p14="http://schemas.microsoft.com/office/powerpoint/2010/main" val="1679581604"/>
              </p:ext>
            </p:extLst>
          </p:nvPr>
        </p:nvGraphicFramePr>
        <p:xfrm>
          <a:off x="514350" y="385763"/>
          <a:ext cx="6402229" cy="1785937"/>
        </p:xfrm>
        <a:graphic>
          <a:graphicData uri="http://schemas.openxmlformats.org/drawingml/2006/table">
            <a:tbl>
              <a:tblPr firstRow="1" firstCol="1" lastRow="1" lastCol="1" bandRow="1" bandCol="1">
                <a:tableStyleId>{5C22544A-7EE6-4342-B048-85BDC9FD1C3A}</a:tableStyleId>
              </a:tblPr>
              <a:tblGrid>
                <a:gridCol w="647764">
                  <a:extLst>
                    <a:ext uri="{9D8B030D-6E8A-4147-A177-3AD203B41FA5}">
                      <a16:colId xmlns:a16="http://schemas.microsoft.com/office/drawing/2014/main" val="2701601057"/>
                    </a:ext>
                  </a:extLst>
                </a:gridCol>
                <a:gridCol w="1802138">
                  <a:extLst>
                    <a:ext uri="{9D8B030D-6E8A-4147-A177-3AD203B41FA5}">
                      <a16:colId xmlns:a16="http://schemas.microsoft.com/office/drawing/2014/main" val="2081630888"/>
                    </a:ext>
                  </a:extLst>
                </a:gridCol>
                <a:gridCol w="1299395">
                  <a:extLst>
                    <a:ext uri="{9D8B030D-6E8A-4147-A177-3AD203B41FA5}">
                      <a16:colId xmlns:a16="http://schemas.microsoft.com/office/drawing/2014/main" val="770575737"/>
                    </a:ext>
                  </a:extLst>
                </a:gridCol>
                <a:gridCol w="2652932">
                  <a:extLst>
                    <a:ext uri="{9D8B030D-6E8A-4147-A177-3AD203B41FA5}">
                      <a16:colId xmlns:a16="http://schemas.microsoft.com/office/drawing/2014/main" val="3832618894"/>
                    </a:ext>
                  </a:extLst>
                </a:gridCol>
              </a:tblGrid>
              <a:tr h="883257">
                <a:tc>
                  <a:txBody>
                    <a:bodyPr/>
                    <a:lstStyle/>
                    <a:p>
                      <a:pPr marL="8255" algn="ctr">
                        <a:spcBef>
                          <a:spcPts val="830"/>
                        </a:spcBef>
                        <a:spcAft>
                          <a:spcPts val="0"/>
                        </a:spcAft>
                      </a:pP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1200">
                          <a:effectLst/>
                        </a:rPr>
                        <a:t>Nome do</a:t>
                      </a:r>
                      <a:r>
                        <a:rPr lang="pt-BR" sz="1200" spc="-5">
                          <a:effectLst/>
                        </a:rPr>
                        <a:t> </a:t>
                      </a: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13335" indent="-116840">
                        <a:spcBef>
                          <a:spcPts val="140"/>
                        </a:spcBef>
                        <a:spcAft>
                          <a:spcPts val="0"/>
                        </a:spcAft>
                      </a:pPr>
                      <a:r>
                        <a:rPr lang="pt-BR" sz="1200">
                          <a:effectLst/>
                        </a:rPr>
                        <a:t>Identificador</a:t>
                      </a:r>
                      <a:r>
                        <a:rPr lang="pt-BR" sz="1200" spc="-290">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830"/>
                        </a:spcBef>
                        <a:spcAft>
                          <a:spcPts val="0"/>
                        </a:spcAft>
                      </a:pPr>
                      <a:r>
                        <a:rPr lang="pt-BR" sz="1200">
                          <a:effectLst/>
                        </a:rPr>
                        <a:t>Nome</a:t>
                      </a:r>
                      <a:r>
                        <a:rPr lang="pt-BR" sz="1200" spc="-5">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403031656"/>
                  </a:ext>
                </a:extLst>
              </a:tr>
              <a:tr h="902680">
                <a:tc>
                  <a:txBody>
                    <a:bodyPr/>
                    <a:lstStyle/>
                    <a:p>
                      <a:pPr>
                        <a:spcBef>
                          <a:spcPts val="20"/>
                        </a:spcBef>
                      </a:pPr>
                      <a:r>
                        <a:rPr lang="pt-BR" sz="1300">
                          <a:effectLst/>
                        </a:rPr>
                        <a:t> </a:t>
                      </a:r>
                      <a:endParaRPr lang="pt-BR" sz="1100">
                        <a:effectLst/>
                      </a:endParaRPr>
                    </a:p>
                    <a:p>
                      <a:pPr marL="7620" algn="ctr">
                        <a:spcBef>
                          <a:spcPts val="5"/>
                        </a:spcBef>
                        <a:spcAft>
                          <a:spcPts val="0"/>
                        </a:spcAft>
                      </a:pPr>
                      <a:r>
                        <a:rPr lang="pt-BR" sz="1200">
                          <a:effectLst/>
                        </a:rPr>
                        <a:t>17</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10795" marR="3810" algn="ctr">
                        <a:spcBef>
                          <a:spcPts val="5"/>
                        </a:spcBef>
                        <a:spcAft>
                          <a:spcPts val="0"/>
                        </a:spcAft>
                      </a:pPr>
                      <a:r>
                        <a:rPr lang="pt-BR" sz="1200">
                          <a:effectLst/>
                        </a:rPr>
                        <a:t>Petróleo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339090" marR="330200" algn="ctr">
                        <a:spcBef>
                          <a:spcPts val="5"/>
                        </a:spcBef>
                        <a:spcAft>
                          <a:spcPts val="0"/>
                        </a:spcAft>
                      </a:pPr>
                      <a:r>
                        <a:rPr lang="pt-BR" sz="1200">
                          <a:effectLst/>
                        </a:rPr>
                        <a:t>34</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dirty="0">
                          <a:effectLst/>
                        </a:rPr>
                        <a:t> </a:t>
                      </a:r>
                      <a:endParaRPr lang="pt-BR" sz="1100" dirty="0">
                        <a:effectLst/>
                      </a:endParaRPr>
                    </a:p>
                    <a:p>
                      <a:pPr marL="15875" marR="7620" algn="ctr">
                        <a:spcBef>
                          <a:spcPts val="5"/>
                        </a:spcBef>
                        <a:spcAft>
                          <a:spcPts val="0"/>
                        </a:spcAft>
                      </a:pPr>
                      <a:r>
                        <a:rPr lang="pt-BR" sz="1200" dirty="0">
                          <a:effectLst/>
                        </a:rPr>
                        <a:t>Riscos</a:t>
                      </a:r>
                      <a:r>
                        <a:rPr lang="pt-BR" sz="1200" spc="-15" dirty="0">
                          <a:effectLst/>
                        </a:rPr>
                        <a:t> </a:t>
                      </a:r>
                      <a:r>
                        <a:rPr lang="pt-BR" sz="1200" dirty="0">
                          <a:effectLst/>
                        </a:rPr>
                        <a:t>de</a:t>
                      </a:r>
                      <a:r>
                        <a:rPr lang="pt-BR" sz="1200" spc="-15" dirty="0">
                          <a:effectLst/>
                        </a:rPr>
                        <a:t> </a:t>
                      </a:r>
                      <a:r>
                        <a:rPr lang="pt-BR" sz="1200" dirty="0">
                          <a:effectLst/>
                        </a:rPr>
                        <a:t>Petróleo</a:t>
                      </a:r>
                      <a:endParaRPr lang="pt-B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04590880"/>
                  </a:ext>
                </a:extLst>
              </a:tr>
            </a:tbl>
          </a:graphicData>
        </a:graphic>
      </p:graphicFrame>
      <p:graphicFrame>
        <p:nvGraphicFramePr>
          <p:cNvPr id="19" name="Tabela 18">
            <a:extLst>
              <a:ext uri="{FF2B5EF4-FFF2-40B4-BE49-F238E27FC236}">
                <a16:creationId xmlns:a16="http://schemas.microsoft.com/office/drawing/2014/main" id="{E9439851-8D19-5F4E-BD22-0B0159A9EEA6}"/>
              </a:ext>
            </a:extLst>
          </p:cNvPr>
          <p:cNvGraphicFramePr>
            <a:graphicFrameLocks noGrp="1"/>
          </p:cNvGraphicFramePr>
          <p:nvPr>
            <p:extLst>
              <p:ext uri="{D42A27DB-BD31-4B8C-83A1-F6EECF244321}">
                <p14:modId xmlns:p14="http://schemas.microsoft.com/office/powerpoint/2010/main" val="1241004860"/>
              </p:ext>
            </p:extLst>
          </p:nvPr>
        </p:nvGraphicFramePr>
        <p:xfrm>
          <a:off x="514352" y="2543174"/>
          <a:ext cx="6402226" cy="642939"/>
        </p:xfrm>
        <a:graphic>
          <a:graphicData uri="http://schemas.openxmlformats.org/drawingml/2006/table">
            <a:tbl>
              <a:tblPr firstRow="1" firstCol="1" lastRow="1" lastCol="1" bandRow="1" bandCol="1">
                <a:tableStyleId>{5C22544A-7EE6-4342-B048-85BDC9FD1C3A}</a:tableStyleId>
              </a:tblPr>
              <a:tblGrid>
                <a:gridCol w="985858">
                  <a:extLst>
                    <a:ext uri="{9D8B030D-6E8A-4147-A177-3AD203B41FA5}">
                      <a16:colId xmlns:a16="http://schemas.microsoft.com/office/drawing/2014/main" val="2780891400"/>
                    </a:ext>
                  </a:extLst>
                </a:gridCol>
                <a:gridCol w="1760675">
                  <a:extLst>
                    <a:ext uri="{9D8B030D-6E8A-4147-A177-3AD203B41FA5}">
                      <a16:colId xmlns:a16="http://schemas.microsoft.com/office/drawing/2014/main" val="2460807157"/>
                    </a:ext>
                  </a:extLst>
                </a:gridCol>
                <a:gridCol w="1760675">
                  <a:extLst>
                    <a:ext uri="{9D8B030D-6E8A-4147-A177-3AD203B41FA5}">
                      <a16:colId xmlns:a16="http://schemas.microsoft.com/office/drawing/2014/main" val="2658649153"/>
                    </a:ext>
                  </a:extLst>
                </a:gridCol>
                <a:gridCol w="1760675">
                  <a:extLst>
                    <a:ext uri="{9D8B030D-6E8A-4147-A177-3AD203B41FA5}">
                      <a16:colId xmlns:a16="http://schemas.microsoft.com/office/drawing/2014/main" val="2981858025"/>
                    </a:ext>
                  </a:extLst>
                </a:gridCol>
                <a:gridCol w="134343">
                  <a:extLst>
                    <a:ext uri="{9D8B030D-6E8A-4147-A177-3AD203B41FA5}">
                      <a16:colId xmlns:a16="http://schemas.microsoft.com/office/drawing/2014/main" val="3723958010"/>
                    </a:ext>
                  </a:extLst>
                </a:gridCol>
              </a:tblGrid>
              <a:tr h="642939">
                <a:tc>
                  <a:txBody>
                    <a:bodyPr/>
                    <a:lstStyle/>
                    <a:p>
                      <a:pPr>
                        <a:spcBef>
                          <a:spcPts val="20"/>
                        </a:spcBef>
                      </a:pPr>
                      <a:r>
                        <a:rPr lang="pt-BR" sz="1300">
                          <a:effectLst/>
                        </a:rPr>
                        <a:t> </a:t>
                      </a:r>
                      <a:endParaRPr lang="pt-BR" sz="1100">
                        <a:effectLst/>
                      </a:endParaRPr>
                    </a:p>
                    <a:p>
                      <a:pPr marL="7620" algn="ctr">
                        <a:spcBef>
                          <a:spcPts val="5"/>
                        </a:spcBef>
                        <a:spcAft>
                          <a:spcPts val="0"/>
                        </a:spcAft>
                      </a:pPr>
                      <a:r>
                        <a:rPr lang="pt-BR" sz="1200">
                          <a:effectLst/>
                        </a:rPr>
                        <a:t>18</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10795" marR="3810" algn="ctr">
                        <a:spcBef>
                          <a:spcPts val="5"/>
                        </a:spcBef>
                        <a:spcAft>
                          <a:spcPts val="0"/>
                        </a:spcAft>
                      </a:pPr>
                      <a:r>
                        <a:rPr lang="pt-BR" sz="1200">
                          <a:effectLst/>
                        </a:rPr>
                        <a:t>Nucleares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339090" marR="330200" algn="ctr">
                        <a:spcBef>
                          <a:spcPts val="5"/>
                        </a:spcBef>
                        <a:spcAft>
                          <a:spcPts val="0"/>
                        </a:spcAft>
                      </a:pPr>
                      <a:r>
                        <a:rPr lang="pt-BR" sz="1200">
                          <a:effectLst/>
                        </a:rPr>
                        <a:t>72</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15875" marR="7620" algn="ctr">
                        <a:spcBef>
                          <a:spcPts val="5"/>
                        </a:spcBef>
                        <a:spcAft>
                          <a:spcPts val="0"/>
                        </a:spcAft>
                      </a:pPr>
                      <a:r>
                        <a:rPr lang="pt-BR" sz="1200">
                          <a:effectLst/>
                        </a:rPr>
                        <a:t>Riscos</a:t>
                      </a:r>
                      <a:r>
                        <a:rPr lang="pt-BR" sz="1200" spc="-25">
                          <a:effectLst/>
                        </a:rPr>
                        <a:t> </a:t>
                      </a:r>
                      <a:r>
                        <a:rPr lang="pt-BR" sz="1200">
                          <a:effectLst/>
                        </a:rPr>
                        <a:t>Nucleares</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r>
                        <a:rPr lang="pt-BR" sz="1100" dirty="0">
                          <a:effectLst/>
                        </a:rPr>
                        <a:t> </a:t>
                      </a:r>
                      <a:endParaRPr lang="pt-B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749006677"/>
                  </a:ext>
                </a:extLst>
              </a:tr>
            </a:tbl>
          </a:graphicData>
        </a:graphic>
      </p:graphicFrame>
      <p:graphicFrame>
        <p:nvGraphicFramePr>
          <p:cNvPr id="21" name="Tabela 20">
            <a:extLst>
              <a:ext uri="{FF2B5EF4-FFF2-40B4-BE49-F238E27FC236}">
                <a16:creationId xmlns:a16="http://schemas.microsoft.com/office/drawing/2014/main" id="{2F94EA6D-7F58-364E-B79E-B3E33103EC8F}"/>
              </a:ext>
            </a:extLst>
          </p:cNvPr>
          <p:cNvGraphicFramePr>
            <a:graphicFrameLocks noGrp="1"/>
          </p:cNvGraphicFramePr>
          <p:nvPr>
            <p:extLst>
              <p:ext uri="{D42A27DB-BD31-4B8C-83A1-F6EECF244321}">
                <p14:modId xmlns:p14="http://schemas.microsoft.com/office/powerpoint/2010/main" val="2954332786"/>
              </p:ext>
            </p:extLst>
          </p:nvPr>
        </p:nvGraphicFramePr>
        <p:xfrm>
          <a:off x="485775" y="3671888"/>
          <a:ext cx="6430801" cy="745491"/>
        </p:xfrm>
        <a:graphic>
          <a:graphicData uri="http://schemas.openxmlformats.org/drawingml/2006/table">
            <a:tbl>
              <a:tblPr firstRow="1" firstCol="1" lastRow="1" lastCol="1" bandRow="1" bandCol="1">
                <a:tableStyleId>{5C22544A-7EE6-4342-B048-85BDC9FD1C3A}</a:tableStyleId>
              </a:tblPr>
              <a:tblGrid>
                <a:gridCol w="676339">
                  <a:extLst>
                    <a:ext uri="{9D8B030D-6E8A-4147-A177-3AD203B41FA5}">
                      <a16:colId xmlns:a16="http://schemas.microsoft.com/office/drawing/2014/main" val="3174528997"/>
                    </a:ext>
                  </a:extLst>
                </a:gridCol>
                <a:gridCol w="1802136">
                  <a:extLst>
                    <a:ext uri="{9D8B030D-6E8A-4147-A177-3AD203B41FA5}">
                      <a16:colId xmlns:a16="http://schemas.microsoft.com/office/drawing/2014/main" val="3834137756"/>
                    </a:ext>
                  </a:extLst>
                </a:gridCol>
                <a:gridCol w="1299395">
                  <a:extLst>
                    <a:ext uri="{9D8B030D-6E8A-4147-A177-3AD203B41FA5}">
                      <a16:colId xmlns:a16="http://schemas.microsoft.com/office/drawing/2014/main" val="2981602513"/>
                    </a:ext>
                  </a:extLst>
                </a:gridCol>
                <a:gridCol w="2652931">
                  <a:extLst>
                    <a:ext uri="{9D8B030D-6E8A-4147-A177-3AD203B41FA5}">
                      <a16:colId xmlns:a16="http://schemas.microsoft.com/office/drawing/2014/main" val="4031021074"/>
                    </a:ext>
                  </a:extLst>
                </a:gridCol>
              </a:tblGrid>
              <a:tr h="745491">
                <a:tc>
                  <a:txBody>
                    <a:bodyPr/>
                    <a:lstStyle/>
                    <a:p>
                      <a:pPr>
                        <a:spcBef>
                          <a:spcPts val="20"/>
                        </a:spcBef>
                      </a:pPr>
                      <a:r>
                        <a:rPr lang="pt-BR" sz="1300">
                          <a:effectLst/>
                        </a:rPr>
                        <a:t> </a:t>
                      </a:r>
                      <a:endParaRPr lang="pt-BR" sz="1100">
                        <a:effectLst/>
                      </a:endParaRPr>
                    </a:p>
                    <a:p>
                      <a:pPr marL="7620" algn="ctr">
                        <a:spcBef>
                          <a:spcPts val="5"/>
                        </a:spcBef>
                        <a:spcAft>
                          <a:spcPts val="0"/>
                        </a:spcAft>
                      </a:pPr>
                      <a:r>
                        <a:rPr lang="pt-BR" sz="1200">
                          <a:effectLst/>
                        </a:rPr>
                        <a:t>19</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11430" marR="3810" algn="ctr">
                        <a:spcBef>
                          <a:spcPts val="5"/>
                        </a:spcBef>
                        <a:spcAft>
                          <a:spcPts val="0"/>
                        </a:spcAft>
                      </a:pPr>
                      <a:r>
                        <a:rPr lang="pt-BR" sz="1200">
                          <a:effectLst/>
                        </a:rPr>
                        <a:t>Saúde</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339090" marR="330200" algn="ctr">
                        <a:spcBef>
                          <a:spcPts val="5"/>
                        </a:spcBef>
                        <a:spcAft>
                          <a:spcPts val="0"/>
                        </a:spcAft>
                      </a:pPr>
                      <a:r>
                        <a:rPr lang="pt-BR" sz="1200">
                          <a:effectLst/>
                        </a:rPr>
                        <a:t>85</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99770" marR="183515" indent="-504190">
                        <a:spcBef>
                          <a:spcPts val="830"/>
                        </a:spcBef>
                        <a:spcAft>
                          <a:spcPts val="0"/>
                        </a:spcAft>
                      </a:pPr>
                      <a:r>
                        <a:rPr lang="pt-BR" sz="1200" dirty="0">
                          <a:effectLst/>
                        </a:rPr>
                        <a:t>Saúde</a:t>
                      </a:r>
                      <a:r>
                        <a:rPr lang="pt-BR" sz="1200" spc="-40" dirty="0">
                          <a:effectLst/>
                        </a:rPr>
                        <a:t> </a:t>
                      </a:r>
                      <a:r>
                        <a:rPr lang="pt-BR" sz="1200" dirty="0">
                          <a:effectLst/>
                        </a:rPr>
                        <a:t>–</a:t>
                      </a:r>
                      <a:r>
                        <a:rPr lang="pt-BR" sz="1200" spc="-40" dirty="0">
                          <a:effectLst/>
                        </a:rPr>
                        <a:t> </a:t>
                      </a:r>
                      <a:r>
                        <a:rPr lang="pt-BR" sz="1200" dirty="0" err="1">
                          <a:effectLst/>
                        </a:rPr>
                        <a:t>Ressegurador</a:t>
                      </a:r>
                      <a:r>
                        <a:rPr lang="pt-BR" sz="1200" spc="-285" dirty="0">
                          <a:effectLst/>
                        </a:rPr>
                        <a:t> </a:t>
                      </a:r>
                      <a:r>
                        <a:rPr lang="pt-BR" sz="1200" dirty="0">
                          <a:effectLst/>
                        </a:rPr>
                        <a:t>Local</a:t>
                      </a:r>
                      <a:endParaRPr lang="pt-B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6475626"/>
                  </a:ext>
                </a:extLst>
              </a:tr>
            </a:tbl>
          </a:graphicData>
        </a:graphic>
      </p:graphicFrame>
      <p:graphicFrame>
        <p:nvGraphicFramePr>
          <p:cNvPr id="23" name="Tabela 22">
            <a:extLst>
              <a:ext uri="{FF2B5EF4-FFF2-40B4-BE49-F238E27FC236}">
                <a16:creationId xmlns:a16="http://schemas.microsoft.com/office/drawing/2014/main" id="{6F9E8882-62D4-6448-9345-AE2BC53A1BA6}"/>
              </a:ext>
            </a:extLst>
          </p:cNvPr>
          <p:cNvGraphicFramePr>
            <a:graphicFrameLocks noGrp="1"/>
          </p:cNvGraphicFramePr>
          <p:nvPr>
            <p:extLst>
              <p:ext uri="{D42A27DB-BD31-4B8C-83A1-F6EECF244321}">
                <p14:modId xmlns:p14="http://schemas.microsoft.com/office/powerpoint/2010/main" val="2201346735"/>
              </p:ext>
            </p:extLst>
          </p:nvPr>
        </p:nvGraphicFramePr>
        <p:xfrm>
          <a:off x="514345" y="4545966"/>
          <a:ext cx="6402230" cy="745491"/>
        </p:xfrm>
        <a:graphic>
          <a:graphicData uri="http://schemas.openxmlformats.org/drawingml/2006/table">
            <a:tbl>
              <a:tblPr firstRow="1" firstCol="1" lastRow="1" lastCol="1" bandRow="1" bandCol="1">
                <a:tableStyleId>{5C22544A-7EE6-4342-B048-85BDC9FD1C3A}</a:tableStyleId>
              </a:tblPr>
              <a:tblGrid>
                <a:gridCol w="647764">
                  <a:extLst>
                    <a:ext uri="{9D8B030D-6E8A-4147-A177-3AD203B41FA5}">
                      <a16:colId xmlns:a16="http://schemas.microsoft.com/office/drawing/2014/main" val="3343364673"/>
                    </a:ext>
                  </a:extLst>
                </a:gridCol>
                <a:gridCol w="1802137">
                  <a:extLst>
                    <a:ext uri="{9D8B030D-6E8A-4147-A177-3AD203B41FA5}">
                      <a16:colId xmlns:a16="http://schemas.microsoft.com/office/drawing/2014/main" val="928260276"/>
                    </a:ext>
                  </a:extLst>
                </a:gridCol>
                <a:gridCol w="1299396">
                  <a:extLst>
                    <a:ext uri="{9D8B030D-6E8A-4147-A177-3AD203B41FA5}">
                      <a16:colId xmlns:a16="http://schemas.microsoft.com/office/drawing/2014/main" val="985020669"/>
                    </a:ext>
                  </a:extLst>
                </a:gridCol>
                <a:gridCol w="2652933">
                  <a:extLst>
                    <a:ext uri="{9D8B030D-6E8A-4147-A177-3AD203B41FA5}">
                      <a16:colId xmlns:a16="http://schemas.microsoft.com/office/drawing/2014/main" val="2584013305"/>
                    </a:ext>
                  </a:extLst>
                </a:gridCol>
              </a:tblGrid>
              <a:tr h="745491">
                <a:tc>
                  <a:txBody>
                    <a:bodyPr/>
                    <a:lstStyle/>
                    <a:p>
                      <a:pPr>
                        <a:spcBef>
                          <a:spcPts val="20"/>
                        </a:spcBef>
                      </a:pPr>
                      <a:r>
                        <a:rPr lang="pt-BR" sz="1300">
                          <a:effectLst/>
                        </a:rPr>
                        <a:t> </a:t>
                      </a:r>
                      <a:endParaRPr lang="pt-BR" sz="1100">
                        <a:effectLst/>
                      </a:endParaRPr>
                    </a:p>
                    <a:p>
                      <a:pPr marL="7620" algn="ctr">
                        <a:spcBef>
                          <a:spcPts val="5"/>
                        </a:spcBef>
                        <a:spcAft>
                          <a:spcPts val="0"/>
                        </a:spcAft>
                      </a:pPr>
                      <a:r>
                        <a:rPr lang="pt-BR" sz="1200">
                          <a:effectLst/>
                        </a:rPr>
                        <a:t>20</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2900" marR="141605" indent="-179070">
                        <a:spcBef>
                          <a:spcPts val="830"/>
                        </a:spcBef>
                        <a:spcAft>
                          <a:spcPts val="0"/>
                        </a:spcAft>
                      </a:pPr>
                      <a:r>
                        <a:rPr lang="pt-BR" sz="1200">
                          <a:effectLst/>
                        </a:rPr>
                        <a:t>Aceitações do</a:t>
                      </a:r>
                      <a:r>
                        <a:rPr lang="pt-BR" sz="1200" spc="-290">
                          <a:effectLst/>
                        </a:rPr>
                        <a:t> </a:t>
                      </a:r>
                      <a:r>
                        <a:rPr lang="pt-BR" sz="1200">
                          <a:effectLst/>
                        </a:rPr>
                        <a:t>Exterior</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339090" marR="330200" algn="ctr">
                        <a:spcBef>
                          <a:spcPts val="5"/>
                        </a:spcBef>
                        <a:spcAft>
                          <a:spcPts val="0"/>
                        </a:spcAft>
                      </a:pPr>
                      <a:r>
                        <a:rPr lang="pt-BR" sz="1200">
                          <a:effectLst/>
                        </a:rPr>
                        <a:t>79</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dirty="0">
                          <a:effectLst/>
                        </a:rPr>
                        <a:t> </a:t>
                      </a:r>
                      <a:endParaRPr lang="pt-BR" sz="1100" dirty="0">
                        <a:effectLst/>
                      </a:endParaRPr>
                    </a:p>
                    <a:p>
                      <a:pPr marL="15875" marR="6985" algn="ctr">
                        <a:spcBef>
                          <a:spcPts val="5"/>
                        </a:spcBef>
                        <a:spcAft>
                          <a:spcPts val="0"/>
                        </a:spcAft>
                      </a:pPr>
                      <a:r>
                        <a:rPr lang="pt-BR" sz="1200" dirty="0">
                          <a:effectLst/>
                        </a:rPr>
                        <a:t>Aceitações</a:t>
                      </a:r>
                      <a:r>
                        <a:rPr lang="pt-BR" sz="1200" spc="-10" dirty="0">
                          <a:effectLst/>
                        </a:rPr>
                        <a:t> </a:t>
                      </a:r>
                      <a:r>
                        <a:rPr lang="pt-BR" sz="1200" dirty="0">
                          <a:effectLst/>
                        </a:rPr>
                        <a:t>do</a:t>
                      </a:r>
                      <a:r>
                        <a:rPr lang="pt-BR" sz="1200" spc="-15" dirty="0">
                          <a:effectLst/>
                        </a:rPr>
                        <a:t> </a:t>
                      </a:r>
                      <a:r>
                        <a:rPr lang="pt-BR" sz="1200" dirty="0">
                          <a:effectLst/>
                        </a:rPr>
                        <a:t>Exterior</a:t>
                      </a:r>
                      <a:endParaRPr lang="pt-B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981152282"/>
                  </a:ext>
                </a:extLst>
              </a:tr>
            </a:tbl>
          </a:graphicData>
        </a:graphic>
      </p:graphicFrame>
      <p:graphicFrame>
        <p:nvGraphicFramePr>
          <p:cNvPr id="26" name="Tabela 25">
            <a:extLst>
              <a:ext uri="{FF2B5EF4-FFF2-40B4-BE49-F238E27FC236}">
                <a16:creationId xmlns:a16="http://schemas.microsoft.com/office/drawing/2014/main" id="{F93E2560-C258-694D-8748-3763253D2F3F}"/>
              </a:ext>
            </a:extLst>
          </p:cNvPr>
          <p:cNvGraphicFramePr>
            <a:graphicFrameLocks noGrp="1"/>
          </p:cNvGraphicFramePr>
          <p:nvPr>
            <p:extLst>
              <p:ext uri="{D42A27DB-BD31-4B8C-83A1-F6EECF244321}">
                <p14:modId xmlns:p14="http://schemas.microsoft.com/office/powerpoint/2010/main" val="2066647956"/>
              </p:ext>
            </p:extLst>
          </p:nvPr>
        </p:nvGraphicFramePr>
        <p:xfrm>
          <a:off x="514344" y="5291457"/>
          <a:ext cx="6430800" cy="1180779"/>
        </p:xfrm>
        <a:graphic>
          <a:graphicData uri="http://schemas.openxmlformats.org/drawingml/2006/table">
            <a:tbl>
              <a:tblPr firstRow="1" firstCol="1" lastRow="1" lastCol="1" bandRow="1" bandCol="1">
                <a:tableStyleId>{5C22544A-7EE6-4342-B048-85BDC9FD1C3A}</a:tableStyleId>
              </a:tblPr>
              <a:tblGrid>
                <a:gridCol w="650655">
                  <a:extLst>
                    <a:ext uri="{9D8B030D-6E8A-4147-A177-3AD203B41FA5}">
                      <a16:colId xmlns:a16="http://schemas.microsoft.com/office/drawing/2014/main" val="4183805581"/>
                    </a:ext>
                  </a:extLst>
                </a:gridCol>
                <a:gridCol w="1810180">
                  <a:extLst>
                    <a:ext uri="{9D8B030D-6E8A-4147-A177-3AD203B41FA5}">
                      <a16:colId xmlns:a16="http://schemas.microsoft.com/office/drawing/2014/main" val="596019990"/>
                    </a:ext>
                  </a:extLst>
                </a:gridCol>
                <a:gridCol w="1305194">
                  <a:extLst>
                    <a:ext uri="{9D8B030D-6E8A-4147-A177-3AD203B41FA5}">
                      <a16:colId xmlns:a16="http://schemas.microsoft.com/office/drawing/2014/main" val="1213402624"/>
                    </a:ext>
                  </a:extLst>
                </a:gridCol>
                <a:gridCol w="2664771">
                  <a:extLst>
                    <a:ext uri="{9D8B030D-6E8A-4147-A177-3AD203B41FA5}">
                      <a16:colId xmlns:a16="http://schemas.microsoft.com/office/drawing/2014/main" val="1962142154"/>
                    </a:ext>
                  </a:extLst>
                </a:gridCol>
              </a:tblGrid>
              <a:tr h="1180779">
                <a:tc>
                  <a:txBody>
                    <a:bodyPr/>
                    <a:lstStyle/>
                    <a:p>
                      <a:pPr>
                        <a:spcBef>
                          <a:spcPts val="20"/>
                        </a:spcBef>
                      </a:pPr>
                      <a:r>
                        <a:rPr lang="pt-BR" sz="1300">
                          <a:effectLst/>
                        </a:rPr>
                        <a:t> </a:t>
                      </a:r>
                      <a:endParaRPr lang="pt-BR" sz="1100">
                        <a:effectLst/>
                      </a:endParaRPr>
                    </a:p>
                    <a:p>
                      <a:pPr marL="7620" algn="ctr">
                        <a:spcBef>
                          <a:spcPts val="5"/>
                        </a:spcBef>
                        <a:spcAft>
                          <a:spcPts val="0"/>
                        </a:spcAft>
                      </a:pPr>
                      <a:r>
                        <a:rPr lang="pt-BR" sz="1200">
                          <a:effectLst/>
                        </a:rPr>
                        <a:t>21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2900" marR="184150" indent="-137160">
                        <a:spcBef>
                          <a:spcPts val="830"/>
                        </a:spcBef>
                        <a:spcAft>
                          <a:spcPts val="0"/>
                        </a:spcAft>
                      </a:pPr>
                      <a:r>
                        <a:rPr lang="pt-BR" sz="1200">
                          <a:effectLst/>
                        </a:rPr>
                        <a:t>Sucursais no</a:t>
                      </a:r>
                      <a:r>
                        <a:rPr lang="pt-BR" sz="1200" spc="-290">
                          <a:effectLst/>
                        </a:rPr>
                        <a:t> </a:t>
                      </a:r>
                      <a:r>
                        <a:rPr lang="pt-BR" sz="1200">
                          <a:effectLst/>
                        </a:rPr>
                        <a:t>Exterior</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a:effectLst/>
                        </a:rPr>
                        <a:t> </a:t>
                      </a:r>
                      <a:endParaRPr lang="pt-BR" sz="1100">
                        <a:effectLst/>
                      </a:endParaRPr>
                    </a:p>
                    <a:p>
                      <a:pPr marL="339090" marR="330200" algn="ctr">
                        <a:spcBef>
                          <a:spcPts val="5"/>
                        </a:spcBef>
                        <a:spcAft>
                          <a:spcPts val="0"/>
                        </a:spcAft>
                      </a:pPr>
                      <a:r>
                        <a:rPr lang="pt-BR" sz="1200">
                          <a:effectLst/>
                        </a:rPr>
                        <a:t>99</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spcBef>
                          <a:spcPts val="20"/>
                        </a:spcBef>
                      </a:pPr>
                      <a:r>
                        <a:rPr lang="pt-BR" sz="1300" dirty="0">
                          <a:effectLst/>
                        </a:rPr>
                        <a:t> </a:t>
                      </a:r>
                      <a:endParaRPr lang="pt-BR" sz="1100" dirty="0">
                        <a:effectLst/>
                      </a:endParaRPr>
                    </a:p>
                    <a:p>
                      <a:pPr marL="15875" marR="7620" algn="ctr">
                        <a:spcBef>
                          <a:spcPts val="5"/>
                        </a:spcBef>
                        <a:spcAft>
                          <a:spcPts val="0"/>
                        </a:spcAft>
                      </a:pPr>
                      <a:r>
                        <a:rPr lang="pt-BR" sz="1200" dirty="0">
                          <a:effectLst/>
                        </a:rPr>
                        <a:t>Sucursais</a:t>
                      </a:r>
                      <a:r>
                        <a:rPr lang="pt-BR" sz="1200" spc="-5" dirty="0">
                          <a:effectLst/>
                        </a:rPr>
                        <a:t> </a:t>
                      </a:r>
                      <a:r>
                        <a:rPr lang="pt-BR" sz="1200" dirty="0">
                          <a:effectLst/>
                        </a:rPr>
                        <a:t>no</a:t>
                      </a:r>
                      <a:r>
                        <a:rPr lang="pt-BR" sz="1200" spc="-15" dirty="0">
                          <a:effectLst/>
                        </a:rPr>
                        <a:t> </a:t>
                      </a:r>
                      <a:r>
                        <a:rPr lang="pt-BR" sz="1200" dirty="0">
                          <a:effectLst/>
                        </a:rPr>
                        <a:t>Exterior</a:t>
                      </a:r>
                      <a:endParaRPr lang="pt-B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893846687"/>
                  </a:ext>
                </a:extLst>
              </a:tr>
            </a:tbl>
          </a:graphicData>
        </a:graphic>
      </p:graphicFrame>
    </p:spTree>
    <p:extLst>
      <p:ext uri="{BB962C8B-B14F-4D97-AF65-F5344CB8AC3E}">
        <p14:creationId xmlns:p14="http://schemas.microsoft.com/office/powerpoint/2010/main" val="4132410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9B9239-6753-0A4C-8CF3-D1BC24A94AEE}"/>
              </a:ext>
            </a:extLst>
          </p:cNvPr>
          <p:cNvSpPr>
            <a:spLocks noGrp="1"/>
          </p:cNvSpPr>
          <p:nvPr>
            <p:ph type="title"/>
          </p:nvPr>
        </p:nvSpPr>
        <p:spPr/>
        <p:txBody>
          <a:bodyPr/>
          <a:lstStyle/>
          <a:p>
            <a:r>
              <a:rPr lang="pt-BR" dirty="0"/>
              <a:t>Recapitulando dois conceitos econômicos chaves</a:t>
            </a:r>
          </a:p>
        </p:txBody>
      </p:sp>
      <p:sp>
        <p:nvSpPr>
          <p:cNvPr id="3" name="Espaço Reservado para Conteúdo 2">
            <a:extLst>
              <a:ext uri="{FF2B5EF4-FFF2-40B4-BE49-F238E27FC236}">
                <a16:creationId xmlns:a16="http://schemas.microsoft.com/office/drawing/2014/main" id="{A40C88BA-58A2-A347-9B23-60D225790463}"/>
              </a:ext>
            </a:extLst>
          </p:cNvPr>
          <p:cNvSpPr>
            <a:spLocks noGrp="1"/>
          </p:cNvSpPr>
          <p:nvPr>
            <p:ph idx="1"/>
          </p:nvPr>
        </p:nvSpPr>
        <p:spPr/>
        <p:txBody>
          <a:bodyPr>
            <a:normAutofit/>
          </a:bodyPr>
          <a:lstStyle/>
          <a:p>
            <a:pPr marL="0" indent="0">
              <a:buNone/>
            </a:pPr>
            <a:r>
              <a:rPr lang="pt-BR" dirty="0"/>
              <a:t>SELEÇÃO ADVERSA:</a:t>
            </a:r>
          </a:p>
          <a:p>
            <a:pPr marL="0" indent="0">
              <a:buNone/>
            </a:pPr>
            <a:endParaRPr lang="pt-BR" dirty="0"/>
          </a:p>
          <a:p>
            <a:pPr marL="0" indent="0">
              <a:buNone/>
            </a:pPr>
            <a:r>
              <a:rPr lang="pt-BR" dirty="0"/>
              <a:t>A atividade de seguro tende a atrair os segurados com maior risco (e custo) e afastar o bom risco. </a:t>
            </a:r>
          </a:p>
          <a:p>
            <a:pPr marL="0" indent="0">
              <a:buNone/>
            </a:pPr>
            <a:endParaRPr lang="pt-BR" dirty="0"/>
          </a:p>
          <a:p>
            <a:pPr marL="0" indent="0">
              <a:buNone/>
            </a:pPr>
            <a:r>
              <a:rPr lang="pt-BR" dirty="0"/>
              <a:t>Quem tem mais chances de contratar seguro de vida?</a:t>
            </a:r>
          </a:p>
          <a:p>
            <a:pPr marL="0" indent="0">
              <a:buNone/>
            </a:pPr>
            <a:endParaRPr lang="pt-BR" dirty="0"/>
          </a:p>
          <a:p>
            <a:pPr marL="0" indent="0">
              <a:buNone/>
            </a:pPr>
            <a:endParaRPr lang="pt-BR" dirty="0"/>
          </a:p>
          <a:p>
            <a:pPr marL="0" indent="0">
              <a:buNone/>
            </a:pPr>
            <a:r>
              <a:rPr lang="pt-BR" dirty="0"/>
              <a:t>SE NÃO REDUZIRMOS A ASSIMETRIA INFORMACIONAL, O MERCADO COLAPSA (AKERLOF)</a:t>
            </a:r>
          </a:p>
          <a:p>
            <a:pPr marL="0" indent="0">
              <a:buNone/>
            </a:pPr>
            <a:endParaRPr lang="pt-BR" dirty="0"/>
          </a:p>
        </p:txBody>
      </p:sp>
    </p:spTree>
    <p:extLst>
      <p:ext uri="{BB962C8B-B14F-4D97-AF65-F5344CB8AC3E}">
        <p14:creationId xmlns:p14="http://schemas.microsoft.com/office/powerpoint/2010/main" val="2510068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a:extLst>
              <a:ext uri="{FF2B5EF4-FFF2-40B4-BE49-F238E27FC236}">
                <a16:creationId xmlns:a16="http://schemas.microsoft.com/office/drawing/2014/main" id="{BDA44BBD-388A-0F40-9861-0E79731A57F9}"/>
              </a:ext>
            </a:extLst>
          </p:cNvPr>
          <p:cNvGraphicFramePr>
            <a:graphicFrameLocks noGrp="1"/>
          </p:cNvGraphicFramePr>
          <p:nvPr>
            <p:extLst>
              <p:ext uri="{D42A27DB-BD31-4B8C-83A1-F6EECF244321}">
                <p14:modId xmlns:p14="http://schemas.microsoft.com/office/powerpoint/2010/main" val="1798885175"/>
              </p:ext>
            </p:extLst>
          </p:nvPr>
        </p:nvGraphicFramePr>
        <p:xfrm>
          <a:off x="514350" y="885826"/>
          <a:ext cx="7158038" cy="3028949"/>
        </p:xfrm>
        <a:graphic>
          <a:graphicData uri="http://schemas.openxmlformats.org/drawingml/2006/table">
            <a:tbl>
              <a:tblPr firstRow="1" firstCol="1" lastRow="1" lastCol="1" bandRow="1" bandCol="1">
                <a:tableStyleId>{5C22544A-7EE6-4342-B048-85BDC9FD1C3A}</a:tableStyleId>
              </a:tblPr>
              <a:tblGrid>
                <a:gridCol w="724235">
                  <a:extLst>
                    <a:ext uri="{9D8B030D-6E8A-4147-A177-3AD203B41FA5}">
                      <a16:colId xmlns:a16="http://schemas.microsoft.com/office/drawing/2014/main" val="3796265390"/>
                    </a:ext>
                  </a:extLst>
                </a:gridCol>
                <a:gridCol w="2014887">
                  <a:extLst>
                    <a:ext uri="{9D8B030D-6E8A-4147-A177-3AD203B41FA5}">
                      <a16:colId xmlns:a16="http://schemas.microsoft.com/office/drawing/2014/main" val="538003050"/>
                    </a:ext>
                  </a:extLst>
                </a:gridCol>
                <a:gridCol w="1452794">
                  <a:extLst>
                    <a:ext uri="{9D8B030D-6E8A-4147-A177-3AD203B41FA5}">
                      <a16:colId xmlns:a16="http://schemas.microsoft.com/office/drawing/2014/main" val="3867280575"/>
                    </a:ext>
                  </a:extLst>
                </a:gridCol>
                <a:gridCol w="2966122">
                  <a:extLst>
                    <a:ext uri="{9D8B030D-6E8A-4147-A177-3AD203B41FA5}">
                      <a16:colId xmlns:a16="http://schemas.microsoft.com/office/drawing/2014/main" val="1096404381"/>
                    </a:ext>
                  </a:extLst>
                </a:gridCol>
              </a:tblGrid>
              <a:tr h="1244418">
                <a:tc>
                  <a:txBody>
                    <a:bodyPr/>
                    <a:lstStyle/>
                    <a:p>
                      <a:pPr marL="8255" algn="ctr">
                        <a:spcBef>
                          <a:spcPts val="830"/>
                        </a:spcBef>
                        <a:spcAft>
                          <a:spcPts val="0"/>
                        </a:spcAft>
                      </a:pP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830"/>
                        </a:spcBef>
                        <a:spcAft>
                          <a:spcPts val="0"/>
                        </a:spcAft>
                      </a:pPr>
                      <a:r>
                        <a:rPr lang="pt-BR" sz="1200">
                          <a:effectLst/>
                        </a:rPr>
                        <a:t>Nome do</a:t>
                      </a:r>
                      <a:r>
                        <a:rPr lang="pt-BR" sz="1200" spc="-5">
                          <a:effectLst/>
                        </a:rPr>
                        <a:t> </a:t>
                      </a:r>
                      <a:r>
                        <a:rPr lang="pt-BR" sz="1200">
                          <a:effectLst/>
                        </a:rPr>
                        <a:t>Grupo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13335" indent="-116840">
                        <a:spcBef>
                          <a:spcPts val="140"/>
                        </a:spcBef>
                        <a:spcAft>
                          <a:spcPts val="0"/>
                        </a:spcAft>
                      </a:pPr>
                      <a:r>
                        <a:rPr lang="pt-BR" sz="1200">
                          <a:effectLst/>
                        </a:rPr>
                        <a:t>Identificador</a:t>
                      </a:r>
                      <a:r>
                        <a:rPr lang="pt-BR" sz="1200" spc="-290">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7620" algn="ctr">
                        <a:spcBef>
                          <a:spcPts val="830"/>
                        </a:spcBef>
                        <a:spcAft>
                          <a:spcPts val="0"/>
                        </a:spcAft>
                      </a:pPr>
                      <a:r>
                        <a:rPr lang="pt-BR" sz="1200">
                          <a:effectLst/>
                        </a:rPr>
                        <a:t>Nome</a:t>
                      </a:r>
                      <a:r>
                        <a:rPr lang="pt-BR" sz="1200" spc="-5">
                          <a:effectLst/>
                        </a:rPr>
                        <a:t> </a:t>
                      </a:r>
                      <a:r>
                        <a:rPr lang="pt-BR" sz="1200">
                          <a:effectLst/>
                        </a:rPr>
                        <a:t>do</a:t>
                      </a:r>
                      <a:r>
                        <a:rPr lang="pt-BR" sz="1200" spc="-5">
                          <a:effectLst/>
                        </a:rPr>
                        <a:t> </a:t>
                      </a:r>
                      <a:r>
                        <a:rPr lang="pt-BR" sz="1200">
                          <a:effectLst/>
                        </a:rPr>
                        <a:t>Ramo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760064273"/>
                  </a:ext>
                </a:extLst>
              </a:tr>
              <a:tr h="476739">
                <a:tc>
                  <a:txBody>
                    <a:bodyPr/>
                    <a:lstStyle/>
                    <a:p>
                      <a:pPr marL="7620" algn="ctr">
                        <a:spcBef>
                          <a:spcPts val="140"/>
                        </a:spcBef>
                        <a:spcAft>
                          <a:spcPts val="0"/>
                        </a:spcAft>
                      </a:pPr>
                      <a:r>
                        <a:rPr lang="pt-BR" sz="1200">
                          <a:effectLst/>
                        </a:rPr>
                        <a:t>22</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140"/>
                        </a:spcBef>
                        <a:spcAft>
                          <a:spcPts val="0"/>
                        </a:spcAft>
                      </a:pPr>
                      <a:r>
                        <a:rPr lang="pt-BR" sz="1200">
                          <a:effectLst/>
                        </a:rPr>
                        <a:t>Pessoas</a:t>
                      </a:r>
                      <a:r>
                        <a:rPr lang="pt-BR" sz="1200" spc="-15">
                          <a:effectLst/>
                        </a:rPr>
                        <a:t> </a:t>
                      </a:r>
                      <a:r>
                        <a:rPr lang="pt-BR" sz="1200">
                          <a:effectLst/>
                        </a:rPr>
                        <a:t>EFPC</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1200">
                          <a:effectLst/>
                        </a:rPr>
                        <a:t>93</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5715" algn="ctr">
                        <a:spcBef>
                          <a:spcPts val="140"/>
                        </a:spcBef>
                        <a:spcAft>
                          <a:spcPts val="0"/>
                        </a:spcAft>
                      </a:pPr>
                      <a:r>
                        <a:rPr lang="pt-BR" sz="1200">
                          <a:effectLst/>
                        </a:rPr>
                        <a:t>Vida</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669680389"/>
                  </a:ext>
                </a:extLst>
              </a:tr>
              <a:tr h="829612">
                <a:tc>
                  <a:txBody>
                    <a:bodyPr/>
                    <a:lstStyle/>
                    <a:p>
                      <a:pPr marL="7620" algn="ctr">
                        <a:spcBef>
                          <a:spcPts val="140"/>
                        </a:spcBef>
                        <a:spcAft>
                          <a:spcPts val="0"/>
                        </a:spcAft>
                      </a:pPr>
                      <a:r>
                        <a:rPr lang="pt-BR" sz="1200">
                          <a:effectLst/>
                        </a:rPr>
                        <a:t>22</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140"/>
                        </a:spcBef>
                        <a:spcAft>
                          <a:spcPts val="0"/>
                        </a:spcAft>
                      </a:pPr>
                      <a:r>
                        <a:rPr lang="pt-BR" sz="1200">
                          <a:effectLst/>
                        </a:rPr>
                        <a:t>Pessoas</a:t>
                      </a:r>
                      <a:r>
                        <a:rPr lang="pt-BR" sz="1200" spc="-15">
                          <a:effectLst/>
                        </a:rPr>
                        <a:t> </a:t>
                      </a:r>
                      <a:r>
                        <a:rPr lang="pt-BR" sz="1200">
                          <a:effectLst/>
                        </a:rPr>
                        <a:t>EFPC</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1200">
                          <a:effectLst/>
                        </a:rPr>
                        <a:t>01</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6985" algn="ctr">
                        <a:spcBef>
                          <a:spcPts val="140"/>
                        </a:spcBef>
                        <a:spcAft>
                          <a:spcPts val="0"/>
                        </a:spcAft>
                      </a:pPr>
                      <a:r>
                        <a:rPr lang="pt-BR" sz="1200">
                          <a:effectLst/>
                        </a:rPr>
                        <a:t>Sobrevivência</a:t>
                      </a:r>
                      <a:r>
                        <a:rPr lang="pt-BR" sz="1200" spc="-5">
                          <a:effectLst/>
                        </a:rPr>
                        <a:t> </a:t>
                      </a:r>
                      <a:r>
                        <a:rPr lang="pt-BR" sz="1200">
                          <a:effectLst/>
                        </a:rPr>
                        <a:t>de</a:t>
                      </a:r>
                      <a:r>
                        <a:rPr lang="pt-BR" sz="1200" spc="-20">
                          <a:effectLst/>
                        </a:rPr>
                        <a:t> </a:t>
                      </a:r>
                      <a:r>
                        <a:rPr lang="pt-BR" sz="1200">
                          <a:effectLst/>
                        </a:rPr>
                        <a:t>Assistido</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235549437"/>
                  </a:ext>
                </a:extLst>
              </a:tr>
              <a:tr h="478180">
                <a:tc>
                  <a:txBody>
                    <a:bodyPr/>
                    <a:lstStyle/>
                    <a:p>
                      <a:pPr marL="7620" algn="ctr">
                        <a:spcBef>
                          <a:spcPts val="140"/>
                        </a:spcBef>
                        <a:spcAft>
                          <a:spcPts val="0"/>
                        </a:spcAft>
                      </a:pPr>
                      <a:r>
                        <a:rPr lang="pt-BR" sz="1200">
                          <a:effectLst/>
                        </a:rPr>
                        <a:t>22</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140"/>
                        </a:spcBef>
                        <a:spcAft>
                          <a:spcPts val="0"/>
                        </a:spcAft>
                      </a:pPr>
                      <a:r>
                        <a:rPr lang="pt-BR" sz="1200">
                          <a:effectLst/>
                        </a:rPr>
                        <a:t>Pessoas</a:t>
                      </a:r>
                      <a:r>
                        <a:rPr lang="pt-BR" sz="1200" spc="-15">
                          <a:effectLst/>
                        </a:rPr>
                        <a:t> </a:t>
                      </a:r>
                      <a:r>
                        <a:rPr lang="pt-BR" sz="1200">
                          <a:effectLst/>
                        </a:rPr>
                        <a:t>EFPC</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1200">
                          <a:effectLst/>
                        </a:rPr>
                        <a:t>02</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8890" algn="ctr">
                        <a:spcBef>
                          <a:spcPts val="140"/>
                        </a:spcBef>
                        <a:spcAft>
                          <a:spcPts val="0"/>
                        </a:spcAft>
                      </a:pPr>
                      <a:r>
                        <a:rPr lang="pt-BR" sz="1200" dirty="0">
                          <a:effectLst/>
                        </a:rPr>
                        <a:t>Fluxo</a:t>
                      </a:r>
                      <a:r>
                        <a:rPr lang="pt-BR" sz="1200" spc="-15" dirty="0">
                          <a:effectLst/>
                        </a:rPr>
                        <a:t> </a:t>
                      </a:r>
                      <a:r>
                        <a:rPr lang="pt-BR" sz="1200" dirty="0">
                          <a:effectLst/>
                        </a:rPr>
                        <a:t>Biométrico</a:t>
                      </a:r>
                      <a:endParaRPr lang="pt-B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910105777"/>
                  </a:ext>
                </a:extLst>
              </a:tr>
            </a:tbl>
          </a:graphicData>
        </a:graphic>
      </p:graphicFrame>
      <p:graphicFrame>
        <p:nvGraphicFramePr>
          <p:cNvPr id="9" name="Tabela 8">
            <a:extLst>
              <a:ext uri="{FF2B5EF4-FFF2-40B4-BE49-F238E27FC236}">
                <a16:creationId xmlns:a16="http://schemas.microsoft.com/office/drawing/2014/main" id="{99B8E2A0-3852-D244-A45B-150D4D6BD235}"/>
              </a:ext>
            </a:extLst>
          </p:cNvPr>
          <p:cNvGraphicFramePr>
            <a:graphicFrameLocks noGrp="1"/>
          </p:cNvGraphicFramePr>
          <p:nvPr>
            <p:extLst>
              <p:ext uri="{D42A27DB-BD31-4B8C-83A1-F6EECF244321}">
                <p14:modId xmlns:p14="http://schemas.microsoft.com/office/powerpoint/2010/main" val="1922909022"/>
              </p:ext>
            </p:extLst>
          </p:nvPr>
        </p:nvGraphicFramePr>
        <p:xfrm>
          <a:off x="514350" y="4086224"/>
          <a:ext cx="7158038" cy="442913"/>
        </p:xfrm>
        <a:graphic>
          <a:graphicData uri="http://schemas.openxmlformats.org/drawingml/2006/table">
            <a:tbl>
              <a:tblPr firstRow="1" firstCol="1" lastRow="1" lastCol="1" bandRow="1" bandCol="1">
                <a:tableStyleId>{5C22544A-7EE6-4342-B048-85BDC9FD1C3A}</a:tableStyleId>
              </a:tblPr>
              <a:tblGrid>
                <a:gridCol w="724235">
                  <a:extLst>
                    <a:ext uri="{9D8B030D-6E8A-4147-A177-3AD203B41FA5}">
                      <a16:colId xmlns:a16="http://schemas.microsoft.com/office/drawing/2014/main" val="1427692163"/>
                    </a:ext>
                  </a:extLst>
                </a:gridCol>
                <a:gridCol w="2014887">
                  <a:extLst>
                    <a:ext uri="{9D8B030D-6E8A-4147-A177-3AD203B41FA5}">
                      <a16:colId xmlns:a16="http://schemas.microsoft.com/office/drawing/2014/main" val="3935193658"/>
                    </a:ext>
                  </a:extLst>
                </a:gridCol>
                <a:gridCol w="1452794">
                  <a:extLst>
                    <a:ext uri="{9D8B030D-6E8A-4147-A177-3AD203B41FA5}">
                      <a16:colId xmlns:a16="http://schemas.microsoft.com/office/drawing/2014/main" val="3282177612"/>
                    </a:ext>
                  </a:extLst>
                </a:gridCol>
                <a:gridCol w="2966122">
                  <a:extLst>
                    <a:ext uri="{9D8B030D-6E8A-4147-A177-3AD203B41FA5}">
                      <a16:colId xmlns:a16="http://schemas.microsoft.com/office/drawing/2014/main" val="3497970180"/>
                    </a:ext>
                  </a:extLst>
                </a:gridCol>
              </a:tblGrid>
              <a:tr h="442913">
                <a:tc>
                  <a:txBody>
                    <a:bodyPr/>
                    <a:lstStyle/>
                    <a:p>
                      <a:pPr marL="7620" algn="ctr">
                        <a:spcBef>
                          <a:spcPts val="140"/>
                        </a:spcBef>
                        <a:spcAft>
                          <a:spcPts val="0"/>
                        </a:spcAft>
                      </a:pPr>
                      <a:r>
                        <a:rPr lang="pt-BR" sz="1200">
                          <a:effectLst/>
                        </a:rPr>
                        <a:t>22</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1430" marR="3175" algn="ctr">
                        <a:spcBef>
                          <a:spcPts val="140"/>
                        </a:spcBef>
                        <a:spcAft>
                          <a:spcPts val="0"/>
                        </a:spcAft>
                      </a:pPr>
                      <a:r>
                        <a:rPr lang="pt-BR" sz="1200">
                          <a:effectLst/>
                        </a:rPr>
                        <a:t>Pessoas</a:t>
                      </a:r>
                      <a:r>
                        <a:rPr lang="pt-BR" sz="1200" spc="-15">
                          <a:effectLst/>
                        </a:rPr>
                        <a:t> </a:t>
                      </a:r>
                      <a:r>
                        <a:rPr lang="pt-BR" sz="1200">
                          <a:effectLst/>
                        </a:rPr>
                        <a:t>EFPC</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9090" marR="330200" algn="ctr">
                        <a:spcBef>
                          <a:spcPts val="140"/>
                        </a:spcBef>
                        <a:spcAft>
                          <a:spcPts val="0"/>
                        </a:spcAft>
                      </a:pPr>
                      <a:r>
                        <a:rPr lang="pt-BR" sz="1200">
                          <a:effectLst/>
                        </a:rPr>
                        <a:t>03</a:t>
                      </a:r>
                      <a:endParaRPr lang="pt-B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875" marR="6985" algn="ctr">
                        <a:spcBef>
                          <a:spcPts val="140"/>
                        </a:spcBef>
                        <a:spcAft>
                          <a:spcPts val="0"/>
                        </a:spcAft>
                      </a:pPr>
                      <a:r>
                        <a:rPr lang="pt-BR" sz="1200" dirty="0">
                          <a:effectLst/>
                        </a:rPr>
                        <a:t>Índice</a:t>
                      </a:r>
                      <a:r>
                        <a:rPr lang="pt-BR" sz="1200" spc="-15" dirty="0">
                          <a:effectLst/>
                        </a:rPr>
                        <a:t> </a:t>
                      </a:r>
                      <a:r>
                        <a:rPr lang="pt-BR" sz="1200" dirty="0">
                          <a:effectLst/>
                        </a:rPr>
                        <a:t>Biométrico</a:t>
                      </a:r>
                      <a:endParaRPr lang="pt-B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671777129"/>
                  </a:ext>
                </a:extLst>
              </a:tr>
            </a:tbl>
          </a:graphicData>
        </a:graphic>
      </p:graphicFrame>
      <p:sp>
        <p:nvSpPr>
          <p:cNvPr id="10" name="CaixaDeTexto 9">
            <a:extLst>
              <a:ext uri="{FF2B5EF4-FFF2-40B4-BE49-F238E27FC236}">
                <a16:creationId xmlns:a16="http://schemas.microsoft.com/office/drawing/2014/main" id="{FE0C1F2F-BCC9-D04A-B04D-4582A88F577D}"/>
              </a:ext>
            </a:extLst>
          </p:cNvPr>
          <p:cNvSpPr txBox="1"/>
          <p:nvPr/>
        </p:nvSpPr>
        <p:spPr>
          <a:xfrm>
            <a:off x="1143000" y="5443538"/>
            <a:ext cx="5334281" cy="369332"/>
          </a:xfrm>
          <a:prstGeom prst="rect">
            <a:avLst/>
          </a:prstGeom>
          <a:noFill/>
        </p:spPr>
        <p:txBody>
          <a:bodyPr wrap="none" rtlCol="0">
            <a:spAutoFit/>
          </a:bodyPr>
          <a:lstStyle/>
          <a:p>
            <a:r>
              <a:rPr lang="pt-BR" dirty="0"/>
              <a:t>EFPC Entidades fechadas de previdência complementar</a:t>
            </a:r>
          </a:p>
        </p:txBody>
      </p:sp>
    </p:spTree>
    <p:extLst>
      <p:ext uri="{BB962C8B-B14F-4D97-AF65-F5344CB8AC3E}">
        <p14:creationId xmlns:p14="http://schemas.microsoft.com/office/powerpoint/2010/main" val="4294019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67BB5-E46F-5543-8DBA-DCCF58F66F44}"/>
              </a:ext>
            </a:extLst>
          </p:cNvPr>
          <p:cNvSpPr>
            <a:spLocks noGrp="1"/>
          </p:cNvSpPr>
          <p:nvPr>
            <p:ph type="title"/>
          </p:nvPr>
        </p:nvSpPr>
        <p:spPr/>
        <p:txBody>
          <a:bodyPr/>
          <a:lstStyle/>
          <a:p>
            <a:pPr algn="ctr"/>
            <a:r>
              <a:rPr lang="pt-BR" dirty="0"/>
              <a:t>Qual o critério para distinguir grupos e ramos?</a:t>
            </a:r>
          </a:p>
        </p:txBody>
      </p:sp>
      <p:sp>
        <p:nvSpPr>
          <p:cNvPr id="3" name="Espaço Reservado para Conteúdo 2">
            <a:extLst>
              <a:ext uri="{FF2B5EF4-FFF2-40B4-BE49-F238E27FC236}">
                <a16:creationId xmlns:a16="http://schemas.microsoft.com/office/drawing/2014/main" id="{C5EA3DA5-CF76-204E-BE21-8C6F0E8E8F4D}"/>
              </a:ext>
            </a:extLst>
          </p:cNvPr>
          <p:cNvSpPr>
            <a:spLocks noGrp="1"/>
          </p:cNvSpPr>
          <p:nvPr>
            <p:ph idx="1"/>
          </p:nvPr>
        </p:nvSpPr>
        <p:spPr/>
        <p:txBody>
          <a:bodyPr>
            <a:normAutofit/>
          </a:bodyPr>
          <a:lstStyle/>
          <a:p>
            <a:pPr marL="0" indent="0" algn="ctr">
              <a:buNone/>
            </a:pPr>
            <a:endParaRPr lang="pt-BR" sz="3600" dirty="0"/>
          </a:p>
          <a:p>
            <a:pPr marL="0" indent="0" algn="ctr">
              <a:buNone/>
            </a:pPr>
            <a:endParaRPr lang="pt-BR" sz="3600" dirty="0"/>
          </a:p>
          <a:p>
            <a:pPr marL="0" indent="0" algn="ctr">
              <a:buNone/>
            </a:pPr>
            <a:r>
              <a:rPr lang="pt-BR" sz="3600" dirty="0"/>
              <a:t>Por que é necessária uma classificação tão detalhada?</a:t>
            </a:r>
          </a:p>
        </p:txBody>
      </p:sp>
    </p:spTree>
    <p:extLst>
      <p:ext uri="{BB962C8B-B14F-4D97-AF65-F5344CB8AC3E}">
        <p14:creationId xmlns:p14="http://schemas.microsoft.com/office/powerpoint/2010/main" val="2542458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BFCF21-BB64-9341-950D-1AC054152608}"/>
              </a:ext>
            </a:extLst>
          </p:cNvPr>
          <p:cNvSpPr>
            <a:spLocks noGrp="1"/>
          </p:cNvSpPr>
          <p:nvPr>
            <p:ph type="title"/>
          </p:nvPr>
        </p:nvSpPr>
        <p:spPr/>
        <p:txBody>
          <a:bodyPr>
            <a:normAutofit/>
          </a:bodyPr>
          <a:lstStyle/>
          <a:p>
            <a:r>
              <a:rPr lang="pt-BR" sz="2400" dirty="0"/>
              <a:t>Por que há restrições a coberturas agregadas?</a:t>
            </a:r>
          </a:p>
        </p:txBody>
      </p:sp>
      <p:sp>
        <p:nvSpPr>
          <p:cNvPr id="3" name="Espaço Reservado para Conteúdo 2">
            <a:extLst>
              <a:ext uri="{FF2B5EF4-FFF2-40B4-BE49-F238E27FC236}">
                <a16:creationId xmlns:a16="http://schemas.microsoft.com/office/drawing/2014/main" id="{CFB2EF96-60A3-C340-BF28-2D2BE4CDC85D}"/>
              </a:ext>
            </a:extLst>
          </p:cNvPr>
          <p:cNvSpPr>
            <a:spLocks noGrp="1"/>
          </p:cNvSpPr>
          <p:nvPr>
            <p:ph idx="1"/>
          </p:nvPr>
        </p:nvSpPr>
        <p:spPr/>
        <p:txBody>
          <a:bodyPr>
            <a:normAutofit fontScale="85000" lnSpcReduction="20000"/>
          </a:bodyPr>
          <a:lstStyle/>
          <a:p>
            <a:pPr marL="0" indent="0">
              <a:buNone/>
            </a:pPr>
            <a:r>
              <a:rPr lang="pt-BR" dirty="0"/>
              <a:t>Art. 8.º Os planos de seguro compostos relativos ao Grupo Patrimonial (01) somente poderão oferecer as seguintes coberturas agregadas pertencentes a outros Grupos, além daquelas expressamente previstas nos normativos específicos dos respectivos ramos: </a:t>
            </a:r>
          </a:p>
          <a:p>
            <a:pPr marL="0" indent="0">
              <a:buNone/>
            </a:pPr>
            <a:r>
              <a:rPr lang="pt-BR" dirty="0" err="1"/>
              <a:t>I</a:t>
            </a:r>
            <a:r>
              <a:rPr lang="pt-BR" dirty="0"/>
              <a:t> - de acordo com o tipo de plano, cobertura de responsabilidade civil familiar, cobertura de responsabilidade civil do síndico e/ou do condomínio ou cobertura de responsabilidade civil em função dos danos ocasionados na guarda de veículo de terceiro, todas à base de ocorrência; e </a:t>
            </a:r>
          </a:p>
          <a:p>
            <a:pPr marL="0" indent="0">
              <a:buNone/>
            </a:pPr>
            <a:r>
              <a:rPr lang="pt-BR" dirty="0"/>
              <a:t>II - para o Ramo Riscos de Engenharia (0167), cobertura de responsabilidade civil geral e responsabilidade civil cruzada, ambas à base de ocorrência, na forma estabelecida pela norma específica do respectivo Ramo. </a:t>
            </a:r>
          </a:p>
          <a:p>
            <a:pPr marL="0" indent="0">
              <a:buNone/>
            </a:pPr>
            <a:r>
              <a:rPr lang="pt-BR" dirty="0"/>
              <a:t>Parágrafo único. Nos Ramos Compreensivo Residencial (0114), Compreensivo Condomínio (0116), Compreensivo Empresarial (0118) e Riscos Nomeados e Operacionais (0196), os planos de seguro compostos não poderão conter coberturas agregadas específicas dos Ramos Riscos de Engenharia (0167) e Lucros Cessantes (0141), ainda que pertençam ao mesmo Grupo.</a:t>
            </a:r>
          </a:p>
          <a:p>
            <a:pPr marL="0" indent="0">
              <a:buNone/>
            </a:pPr>
            <a:r>
              <a:rPr lang="pt-BR" dirty="0"/>
              <a:t>RESOLUÇÃO 535</a:t>
            </a:r>
          </a:p>
        </p:txBody>
      </p:sp>
    </p:spTree>
    <p:extLst>
      <p:ext uri="{BB962C8B-B14F-4D97-AF65-F5344CB8AC3E}">
        <p14:creationId xmlns:p14="http://schemas.microsoft.com/office/powerpoint/2010/main" val="3739951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49A6E5-CC93-D247-ACE5-7D61934C35E8}"/>
              </a:ext>
            </a:extLst>
          </p:cNvPr>
          <p:cNvSpPr>
            <a:spLocks noGrp="1"/>
          </p:cNvSpPr>
          <p:nvPr>
            <p:ph type="title"/>
          </p:nvPr>
        </p:nvSpPr>
        <p:spPr/>
        <p:txBody>
          <a:bodyPr/>
          <a:lstStyle/>
          <a:p>
            <a:r>
              <a:rPr lang="pt-BR" dirty="0"/>
              <a:t>É necessário assegurar a homogeneidade dos riscos</a:t>
            </a:r>
          </a:p>
        </p:txBody>
      </p:sp>
      <p:sp>
        <p:nvSpPr>
          <p:cNvPr id="3" name="Espaço Reservado para Conteúdo 2">
            <a:extLst>
              <a:ext uri="{FF2B5EF4-FFF2-40B4-BE49-F238E27FC236}">
                <a16:creationId xmlns:a16="http://schemas.microsoft.com/office/drawing/2014/main" id="{55B2E686-F637-014F-A313-E2D29768899D}"/>
              </a:ext>
            </a:extLst>
          </p:cNvPr>
          <p:cNvSpPr>
            <a:spLocks noGrp="1"/>
          </p:cNvSpPr>
          <p:nvPr>
            <p:ph idx="1"/>
          </p:nvPr>
        </p:nvSpPr>
        <p:spPr/>
        <p:txBody>
          <a:bodyPr/>
          <a:lstStyle/>
          <a:p>
            <a:endParaRPr lang="pt-BR" dirty="0"/>
          </a:p>
          <a:p>
            <a:endParaRPr lang="pt-BR" dirty="0"/>
          </a:p>
          <a:p>
            <a:pPr marL="0" indent="0">
              <a:buNone/>
            </a:pPr>
            <a:r>
              <a:rPr lang="pt-BR" dirty="0"/>
              <a:t>Riscos precisam ser de mesma natureza e mesma semelhança</a:t>
            </a:r>
          </a:p>
          <a:p>
            <a:pPr marL="0" indent="0">
              <a:buNone/>
            </a:pPr>
            <a:endParaRPr lang="pt-BR" dirty="0"/>
          </a:p>
          <a:p>
            <a:pPr marL="0" indent="0">
              <a:buNone/>
            </a:pPr>
            <a:r>
              <a:rPr lang="pt-BR" dirty="0"/>
              <a:t>¨É necessária ainda a homogeneidade de objetos. Os riscos devem ser de coisa e pessoas semelhantes¨, segundo Pedro Alvim</a:t>
            </a:r>
          </a:p>
          <a:p>
            <a:pPr marL="0" indent="0">
              <a:buNone/>
            </a:pPr>
            <a:endParaRPr lang="pt-BR" dirty="0"/>
          </a:p>
          <a:p>
            <a:pPr marL="0" indent="0">
              <a:buNone/>
            </a:pPr>
            <a:r>
              <a:rPr lang="pt-BR" dirty="0"/>
              <a:t>Isso é levado em conta na fixação dos prêmios</a:t>
            </a:r>
          </a:p>
        </p:txBody>
      </p:sp>
    </p:spTree>
    <p:extLst>
      <p:ext uri="{BB962C8B-B14F-4D97-AF65-F5344CB8AC3E}">
        <p14:creationId xmlns:p14="http://schemas.microsoft.com/office/powerpoint/2010/main" val="180363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84" name="Rectangle 109">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885"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86" name="Group 113">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887" name="Oval 114">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88" name="Freeform: Shape 115">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889" name="Freeform: Shape 116">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890" name="Freeform: Shape 117">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891"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892"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893"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894" name="Color Fill">
            <a:extLst>
              <a:ext uri="{FF2B5EF4-FFF2-40B4-BE49-F238E27FC236}">
                <a16:creationId xmlns:a16="http://schemas.microsoft.com/office/drawing/2014/main" id="{8BECD55C-E611-4BCD-B45E-BF01D6234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95" name="Group 126">
            <a:extLst>
              <a:ext uri="{FF2B5EF4-FFF2-40B4-BE49-F238E27FC236}">
                <a16:creationId xmlns:a16="http://schemas.microsoft.com/office/drawing/2014/main" id="{193327DE-AF96-4552-944C-F5FB663CD0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92168" y="-1"/>
            <a:ext cx="4782385" cy="4928295"/>
            <a:chOff x="6992168" y="-1"/>
            <a:chExt cx="4782385" cy="4928295"/>
          </a:xfrm>
        </p:grpSpPr>
        <p:sp>
          <p:nvSpPr>
            <p:cNvPr id="896" name="Oval 127">
              <a:extLst>
                <a:ext uri="{FF2B5EF4-FFF2-40B4-BE49-F238E27FC236}">
                  <a16:creationId xmlns:a16="http://schemas.microsoft.com/office/drawing/2014/main" id="{487A98A1-D478-4890-9CAB-83521D6C7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66507" y="453951"/>
              <a:ext cx="608046" cy="608046"/>
            </a:xfrm>
            <a:prstGeom prst="ellipse">
              <a:avLst/>
            </a:prstGeom>
            <a:solidFill>
              <a:schemeClr val="accent1">
                <a:lumMod val="60000"/>
                <a:lumOff val="40000"/>
                <a:alpha val="60000"/>
              </a:schemeClr>
            </a:solidFill>
            <a:ln w="9331" cap="flat">
              <a:noFill/>
              <a:prstDash val="solid"/>
              <a:miter/>
            </a:ln>
          </p:spPr>
          <p:txBody>
            <a:bodyPr rtlCol="0" anchor="ctr"/>
            <a:lstStyle/>
            <a:p>
              <a:endParaRPr lang="en-US">
                <a:solidFill>
                  <a:schemeClr val="tx1"/>
                </a:solidFill>
              </a:endParaRPr>
            </a:p>
          </p:txBody>
        </p:sp>
        <p:sp>
          <p:nvSpPr>
            <p:cNvPr id="897" name="Freeform: Shape 128">
              <a:extLst>
                <a:ext uri="{FF2B5EF4-FFF2-40B4-BE49-F238E27FC236}">
                  <a16:creationId xmlns:a16="http://schemas.microsoft.com/office/drawing/2014/main" id="{E76BB555-B9B3-4F0E-8005-2D40CC16BF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64751" y="0"/>
              <a:ext cx="3721476" cy="1682047"/>
            </a:xfrm>
            <a:custGeom>
              <a:avLst/>
              <a:gdLst>
                <a:gd name="connsiteX0" fmla="*/ 0 w 3721476"/>
                <a:gd name="connsiteY0" fmla="*/ 0 h 1682047"/>
                <a:gd name="connsiteX1" fmla="*/ 3721476 w 3721476"/>
                <a:gd name="connsiteY1" fmla="*/ 0 h 1682047"/>
                <a:gd name="connsiteX2" fmla="*/ 3721230 w 3721476"/>
                <a:gd name="connsiteY2" fmla="*/ 4881 h 1682047"/>
                <a:gd name="connsiteX3" fmla="*/ 1862697 w 3721476"/>
                <a:gd name="connsiteY3" fmla="*/ 1682047 h 1682047"/>
                <a:gd name="connsiteX4" fmla="*/ 0 w 3721476"/>
                <a:gd name="connsiteY4" fmla="*/ 1682047 h 168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476" h="1682047">
                  <a:moveTo>
                    <a:pt x="0" y="0"/>
                  </a:moveTo>
                  <a:lnTo>
                    <a:pt x="3721476" y="0"/>
                  </a:lnTo>
                  <a:lnTo>
                    <a:pt x="3721230" y="4881"/>
                  </a:lnTo>
                  <a:cubicBezTo>
                    <a:pt x="3625562" y="946929"/>
                    <a:pt x="2829989" y="1682047"/>
                    <a:pt x="1862697" y="1682047"/>
                  </a:cubicBezTo>
                  <a:lnTo>
                    <a:pt x="0" y="1682047"/>
                  </a:lnTo>
                  <a:close/>
                </a:path>
              </a:pathLst>
            </a:custGeom>
            <a:solidFill>
              <a:schemeClr val="accent1">
                <a:alpha val="60000"/>
              </a:schemeClr>
            </a:solidFill>
            <a:ln w="9331" cap="flat">
              <a:noFill/>
              <a:prstDash val="solid"/>
              <a:miter/>
            </a:ln>
          </p:spPr>
          <p:txBody>
            <a:bodyPr rtlCol="0" anchor="ctr"/>
            <a:lstStyle/>
            <a:p>
              <a:endParaRPr lang="en-US" dirty="0"/>
            </a:p>
          </p:txBody>
        </p:sp>
        <p:sp>
          <p:nvSpPr>
            <p:cNvPr id="898" name="Freeform: Shape 129">
              <a:extLst>
                <a:ext uri="{FF2B5EF4-FFF2-40B4-BE49-F238E27FC236}">
                  <a16:creationId xmlns:a16="http://schemas.microsoft.com/office/drawing/2014/main" id="{C282DB48-F1F9-487D-8AC3-94C762AFD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19737" y="-1"/>
              <a:ext cx="3443554" cy="1516699"/>
            </a:xfrm>
            <a:custGeom>
              <a:avLst/>
              <a:gdLst>
                <a:gd name="connsiteX0" fmla="*/ 0 w 2872279"/>
                <a:gd name="connsiteY0" fmla="*/ 0 h 1183937"/>
                <a:gd name="connsiteX1" fmla="*/ 2872279 w 2872279"/>
                <a:gd name="connsiteY1" fmla="*/ 0 h 1183937"/>
                <a:gd name="connsiteX2" fmla="*/ 2868418 w 2872279"/>
                <a:gd name="connsiteY2" fmla="*/ 25304 h 1183937"/>
                <a:gd name="connsiteX3" fmla="*/ 1446821 w 2872279"/>
                <a:gd name="connsiteY3" fmla="*/ 1183937 h 1183937"/>
                <a:gd name="connsiteX4" fmla="*/ 0 w 2872279"/>
                <a:gd name="connsiteY4" fmla="*/ 1183937 h 118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279" h="1183937">
                  <a:moveTo>
                    <a:pt x="0" y="0"/>
                  </a:moveTo>
                  <a:lnTo>
                    <a:pt x="2872279" y="0"/>
                  </a:lnTo>
                  <a:lnTo>
                    <a:pt x="2868418" y="25304"/>
                  </a:lnTo>
                  <a:cubicBezTo>
                    <a:pt x="2733112" y="686540"/>
                    <a:pt x="2148060" y="1183937"/>
                    <a:pt x="1446821" y="1183937"/>
                  </a:cubicBezTo>
                  <a:lnTo>
                    <a:pt x="0" y="1183937"/>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899" name="Oval 130">
              <a:extLst>
                <a:ext uri="{FF2B5EF4-FFF2-40B4-BE49-F238E27FC236}">
                  <a16:creationId xmlns:a16="http://schemas.microsoft.com/office/drawing/2014/main" id="{B930DAE9-1ABF-4097-906C-3946FCEEC9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92168" y="4672162"/>
              <a:ext cx="256132" cy="25613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0"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ítulo 1">
            <a:extLst>
              <a:ext uri="{FF2B5EF4-FFF2-40B4-BE49-F238E27FC236}">
                <a16:creationId xmlns:a16="http://schemas.microsoft.com/office/drawing/2014/main" id="{6032E06B-2FAC-B94A-9D71-1C09CA2B5D28}"/>
              </a:ext>
            </a:extLst>
          </p:cNvPr>
          <p:cNvSpPr>
            <a:spLocks noGrp="1"/>
          </p:cNvSpPr>
          <p:nvPr>
            <p:ph type="title"/>
          </p:nvPr>
        </p:nvSpPr>
        <p:spPr>
          <a:xfrm>
            <a:off x="273133" y="676656"/>
            <a:ext cx="6330260" cy="1140269"/>
          </a:xfrm>
        </p:spPr>
        <p:txBody>
          <a:bodyPr vert="horz" lIns="91440" tIns="45720" rIns="91440" bIns="45720" rtlCol="0" anchor="b">
            <a:normAutofit fontScale="90000"/>
          </a:bodyPr>
          <a:lstStyle/>
          <a:p>
            <a:r>
              <a:rPr lang="en-US" sz="5400" dirty="0" err="1"/>
              <a:t>Mutualização</a:t>
            </a:r>
            <a:r>
              <a:rPr lang="en-US" sz="5400" dirty="0"/>
              <a:t> dos </a:t>
            </a:r>
            <a:r>
              <a:rPr lang="en-US" sz="5400" dirty="0" err="1"/>
              <a:t>riscos</a:t>
            </a:r>
            <a:endParaRPr lang="en-US" sz="5400" dirty="0"/>
          </a:p>
        </p:txBody>
      </p:sp>
      <p:sp>
        <p:nvSpPr>
          <p:cNvPr id="3" name="Espaço Reservado para Conteúdo 2">
            <a:extLst>
              <a:ext uri="{FF2B5EF4-FFF2-40B4-BE49-F238E27FC236}">
                <a16:creationId xmlns:a16="http://schemas.microsoft.com/office/drawing/2014/main" id="{815B80FB-3FD2-214B-8A5A-FC63E2FA4435}"/>
              </a:ext>
            </a:extLst>
          </p:cNvPr>
          <p:cNvSpPr>
            <a:spLocks noGrp="1"/>
          </p:cNvSpPr>
          <p:nvPr>
            <p:ph idx="1"/>
          </p:nvPr>
        </p:nvSpPr>
        <p:spPr>
          <a:xfrm>
            <a:off x="183813" y="1682047"/>
            <a:ext cx="6419579" cy="4499297"/>
          </a:xfrm>
        </p:spPr>
        <p:txBody>
          <a:bodyPr vert="horz" lIns="91440" tIns="45720" rIns="91440" bIns="45720" rtlCol="0">
            <a:normAutofit lnSpcReduction="10000"/>
          </a:bodyPr>
          <a:lstStyle/>
          <a:p>
            <a:pPr marL="0" indent="0">
              <a:buNone/>
            </a:pPr>
            <a:r>
              <a:rPr lang="en-US" sz="2400" dirty="0"/>
              <a:t>¨</a:t>
            </a:r>
            <a:r>
              <a:rPr lang="en-US" sz="2400" dirty="0" err="1"/>
              <a:t>Todos</a:t>
            </a:r>
            <a:r>
              <a:rPr lang="en-US" sz="2400" dirty="0"/>
              <a:t> por um¨ (Antonio </a:t>
            </a:r>
            <a:r>
              <a:rPr lang="en-US" sz="2400" dirty="0" err="1"/>
              <a:t>Penteado</a:t>
            </a:r>
            <a:r>
              <a:rPr lang="en-US" sz="2400" dirty="0"/>
              <a:t> </a:t>
            </a:r>
            <a:r>
              <a:rPr lang="en-US" sz="2400" dirty="0" err="1"/>
              <a:t>Mendonça</a:t>
            </a:r>
            <a:r>
              <a:rPr lang="en-US" sz="2400" dirty="0"/>
              <a:t>)</a:t>
            </a:r>
          </a:p>
          <a:p>
            <a:pPr marL="0" indent="0">
              <a:buNone/>
            </a:pPr>
            <a:endParaRPr lang="en-US" sz="2400" dirty="0"/>
          </a:p>
          <a:p>
            <a:pPr marL="0" indent="0">
              <a:buNone/>
            </a:pPr>
            <a:r>
              <a:rPr lang="en-US" sz="2400" dirty="0" err="1"/>
              <a:t>Mutualismo</a:t>
            </a:r>
            <a:r>
              <a:rPr lang="en-US" sz="2400" dirty="0"/>
              <a:t> </a:t>
            </a:r>
            <a:r>
              <a:rPr lang="en-US" sz="2400" dirty="0" err="1"/>
              <a:t>é</a:t>
            </a:r>
            <a:r>
              <a:rPr lang="en-US" sz="2400" dirty="0"/>
              <a:t> a base do Seguro, Segundo Pedro </a:t>
            </a:r>
            <a:r>
              <a:rPr lang="en-US" sz="2400" dirty="0" err="1"/>
              <a:t>Alvim</a:t>
            </a:r>
            <a:r>
              <a:rPr lang="en-US" sz="2400" dirty="0"/>
              <a:t>. </a:t>
            </a:r>
            <a:r>
              <a:rPr lang="en-US" sz="2400" dirty="0" err="1"/>
              <a:t>Coletividade</a:t>
            </a:r>
            <a:r>
              <a:rPr lang="en-US" sz="2400" dirty="0"/>
              <a:t> forma </a:t>
            </a:r>
            <a:r>
              <a:rPr lang="en-US" sz="2400" dirty="0" err="1"/>
              <a:t>fundo</a:t>
            </a:r>
            <a:r>
              <a:rPr lang="en-US" sz="2400" dirty="0"/>
              <a:t> </a:t>
            </a:r>
            <a:r>
              <a:rPr lang="en-US" sz="2400" dirty="0" err="1"/>
              <a:t>comum</a:t>
            </a:r>
            <a:r>
              <a:rPr lang="en-US" sz="2400" dirty="0"/>
              <a:t>. </a:t>
            </a:r>
            <a:r>
              <a:rPr lang="en-US" sz="2400" dirty="0" err="1"/>
              <a:t>Há</a:t>
            </a:r>
            <a:r>
              <a:rPr lang="en-US" sz="2400" dirty="0"/>
              <a:t> </a:t>
            </a:r>
            <a:r>
              <a:rPr lang="en-US" sz="2400" dirty="0" err="1"/>
              <a:t>uma</a:t>
            </a:r>
            <a:r>
              <a:rPr lang="en-US" sz="2400" dirty="0"/>
              <a:t> </a:t>
            </a:r>
            <a:r>
              <a:rPr lang="en-US" sz="2400" dirty="0" err="1"/>
              <a:t>socialização</a:t>
            </a:r>
            <a:r>
              <a:rPr lang="en-US" sz="2400" dirty="0"/>
              <a:t> dos </a:t>
            </a:r>
            <a:r>
              <a:rPr lang="en-US" sz="2400" dirty="0" err="1"/>
              <a:t>prejuízos</a:t>
            </a:r>
            <a:r>
              <a:rPr lang="en-US" sz="2400" dirty="0"/>
              <a:t> </a:t>
            </a:r>
            <a:r>
              <a:rPr lang="en-US" sz="2400" dirty="0" err="1"/>
              <a:t>estimados</a:t>
            </a:r>
            <a:r>
              <a:rPr lang="en-US" sz="2400" dirty="0"/>
              <a:t>, </a:t>
            </a:r>
            <a:r>
              <a:rPr lang="en-US" sz="2400" dirty="0" err="1"/>
              <a:t>através</a:t>
            </a:r>
            <a:r>
              <a:rPr lang="en-US" sz="2400" dirty="0"/>
              <a:t> do </a:t>
            </a:r>
            <a:r>
              <a:rPr lang="en-US" sz="2400" dirty="0" err="1"/>
              <a:t>cálculo</a:t>
            </a:r>
            <a:r>
              <a:rPr lang="en-US" sz="2400" dirty="0"/>
              <a:t> dos </a:t>
            </a:r>
            <a:r>
              <a:rPr lang="en-US" sz="2400" dirty="0" err="1"/>
              <a:t>prêmios</a:t>
            </a:r>
            <a:r>
              <a:rPr lang="en-US" sz="2400" dirty="0"/>
              <a:t>. </a:t>
            </a:r>
            <a:r>
              <a:rPr lang="en-US" sz="2400" dirty="0" err="1"/>
              <a:t>Pelo</a:t>
            </a:r>
            <a:r>
              <a:rPr lang="en-US" sz="2400" dirty="0"/>
              <a:t> </a:t>
            </a:r>
            <a:r>
              <a:rPr lang="en-US" sz="2400" dirty="0" err="1"/>
              <a:t>contrato</a:t>
            </a:r>
            <a:r>
              <a:rPr lang="en-US" sz="2400" dirty="0"/>
              <a:t> de </a:t>
            </a:r>
            <a:r>
              <a:rPr lang="en-US" sz="2400" dirty="0" err="1"/>
              <a:t>resseguro</a:t>
            </a:r>
            <a:r>
              <a:rPr lang="en-US" sz="2400" dirty="0"/>
              <a:t>, </a:t>
            </a:r>
            <a:r>
              <a:rPr lang="en-US" sz="2400" dirty="0" err="1"/>
              <a:t>os</a:t>
            </a:r>
            <a:r>
              <a:rPr lang="en-US" sz="2400" dirty="0"/>
              <a:t> </a:t>
            </a:r>
            <a:r>
              <a:rPr lang="en-US" sz="2400" dirty="0" err="1"/>
              <a:t>riscos</a:t>
            </a:r>
            <a:r>
              <a:rPr lang="en-US" sz="2400" dirty="0"/>
              <a:t> </a:t>
            </a:r>
            <a:r>
              <a:rPr lang="en-US" sz="2400" dirty="0" err="1"/>
              <a:t>excedentes</a:t>
            </a:r>
            <a:r>
              <a:rPr lang="en-US" sz="2400" dirty="0"/>
              <a:t> da </a:t>
            </a:r>
            <a:r>
              <a:rPr lang="en-US" sz="2400" dirty="0" err="1"/>
              <a:t>capacidade</a:t>
            </a:r>
            <a:r>
              <a:rPr lang="en-US" sz="2400" dirty="0"/>
              <a:t> de </a:t>
            </a:r>
            <a:r>
              <a:rPr lang="en-US" sz="2400" dirty="0" err="1"/>
              <a:t>retençao</a:t>
            </a:r>
            <a:r>
              <a:rPr lang="en-US" sz="2400" dirty="0"/>
              <a:t> de </a:t>
            </a:r>
            <a:r>
              <a:rPr lang="en-US" sz="2400" dirty="0" err="1"/>
              <a:t>cada</a:t>
            </a:r>
            <a:r>
              <a:rPr lang="en-US" sz="2400" dirty="0"/>
              <a:t> </a:t>
            </a:r>
            <a:r>
              <a:rPr lang="en-US" sz="2400" dirty="0" err="1"/>
              <a:t>seguradora</a:t>
            </a:r>
            <a:r>
              <a:rPr lang="en-US" sz="2400" dirty="0"/>
              <a:t> </a:t>
            </a:r>
            <a:r>
              <a:rPr lang="en-US" sz="2400" dirty="0" err="1"/>
              <a:t>ou</a:t>
            </a:r>
            <a:r>
              <a:rPr lang="en-US" sz="2400" dirty="0"/>
              <a:t> </a:t>
            </a:r>
            <a:r>
              <a:rPr lang="en-US" sz="2400" dirty="0" err="1"/>
              <a:t>resseguradora</a:t>
            </a:r>
            <a:r>
              <a:rPr lang="en-US" sz="2400" dirty="0"/>
              <a:t> </a:t>
            </a:r>
            <a:r>
              <a:rPr lang="en-US" sz="2400" dirty="0" err="1"/>
              <a:t>são</a:t>
            </a:r>
            <a:r>
              <a:rPr lang="en-US" sz="2400" dirty="0"/>
              <a:t> </a:t>
            </a:r>
            <a:r>
              <a:rPr lang="en-US" sz="2400" dirty="0" err="1"/>
              <a:t>mais</a:t>
            </a:r>
            <a:r>
              <a:rPr lang="en-US" sz="2400" dirty="0"/>
              <a:t> </a:t>
            </a:r>
            <a:r>
              <a:rPr lang="en-US" sz="2400" dirty="0" err="1"/>
              <a:t>uma</a:t>
            </a:r>
            <a:r>
              <a:rPr lang="en-US" sz="2400" dirty="0"/>
              <a:t> </a:t>
            </a:r>
            <a:r>
              <a:rPr lang="en-US" sz="2400" dirty="0" err="1"/>
              <a:t>vez</a:t>
            </a:r>
            <a:r>
              <a:rPr lang="en-US" sz="2400" dirty="0"/>
              <a:t> </a:t>
            </a:r>
            <a:r>
              <a:rPr lang="en-US" sz="2400" dirty="0" err="1"/>
              <a:t>distribuídos</a:t>
            </a:r>
            <a:endParaRPr lang="en-US" sz="2400" dirty="0"/>
          </a:p>
          <a:p>
            <a:pPr marL="0" indent="0">
              <a:buNone/>
            </a:pPr>
            <a:endParaRPr lang="en-US" sz="2400" dirty="0"/>
          </a:p>
          <a:p>
            <a:pPr marL="0" indent="0">
              <a:buNone/>
            </a:pPr>
            <a:r>
              <a:rPr lang="en-US" sz="2400" dirty="0"/>
              <a:t>O </a:t>
            </a:r>
            <a:r>
              <a:rPr lang="en-US" sz="2400" dirty="0" err="1"/>
              <a:t>problema</a:t>
            </a:r>
            <a:r>
              <a:rPr lang="en-US" sz="2400" dirty="0"/>
              <a:t> do Seguro </a:t>
            </a:r>
            <a:r>
              <a:rPr lang="en-US" sz="2400" dirty="0" err="1"/>
              <a:t>não</a:t>
            </a:r>
            <a:r>
              <a:rPr lang="en-US" sz="2400" dirty="0"/>
              <a:t> </a:t>
            </a:r>
            <a:r>
              <a:rPr lang="en-US" sz="2400" dirty="0" err="1"/>
              <a:t>é</a:t>
            </a:r>
            <a:r>
              <a:rPr lang="en-US" sz="2400" dirty="0"/>
              <a:t> </a:t>
            </a:r>
            <a:r>
              <a:rPr lang="en-US" sz="2400" dirty="0" err="1"/>
              <a:t>pagar</a:t>
            </a:r>
            <a:r>
              <a:rPr lang="en-US" sz="2400" dirty="0"/>
              <a:t> </a:t>
            </a:r>
            <a:r>
              <a:rPr lang="en-US" sz="2400" dirty="0" err="1"/>
              <a:t>indenização</a:t>
            </a:r>
            <a:r>
              <a:rPr lang="en-US" sz="2400" dirty="0"/>
              <a:t>. </a:t>
            </a:r>
            <a:r>
              <a:rPr lang="en-US" sz="2400" dirty="0" err="1"/>
              <a:t>É</a:t>
            </a:r>
            <a:r>
              <a:rPr lang="en-US" sz="2400" dirty="0"/>
              <a:t> </a:t>
            </a:r>
            <a:r>
              <a:rPr lang="en-US" sz="2400" dirty="0" err="1"/>
              <a:t>pagar</a:t>
            </a:r>
            <a:r>
              <a:rPr lang="en-US" sz="2400" dirty="0"/>
              <a:t> </a:t>
            </a:r>
            <a:r>
              <a:rPr lang="en-US" sz="2400" dirty="0" err="1"/>
              <a:t>indenizaçao</a:t>
            </a:r>
            <a:r>
              <a:rPr lang="en-US" sz="2400" dirty="0"/>
              <a:t> </a:t>
            </a:r>
            <a:r>
              <a:rPr lang="en-US" sz="2400" dirty="0" err="1"/>
              <a:t>não</a:t>
            </a:r>
            <a:r>
              <a:rPr lang="en-US" sz="2400" dirty="0"/>
              <a:t> </a:t>
            </a:r>
            <a:r>
              <a:rPr lang="en-US" sz="2400" dirty="0" err="1"/>
              <a:t>coberta</a:t>
            </a:r>
            <a:r>
              <a:rPr lang="en-US" sz="2400" dirty="0"/>
              <a:t>, pois </a:t>
            </a:r>
            <a:r>
              <a:rPr lang="en-US" sz="2400" dirty="0" err="1"/>
              <a:t>isso</a:t>
            </a:r>
            <a:r>
              <a:rPr lang="en-US" sz="2400" dirty="0"/>
              <a:t> </a:t>
            </a:r>
            <a:r>
              <a:rPr lang="en-US" sz="2400" dirty="0" err="1"/>
              <a:t>afeta</a:t>
            </a:r>
            <a:r>
              <a:rPr lang="en-US" sz="2400" dirty="0"/>
              <a:t> o </a:t>
            </a:r>
            <a:r>
              <a:rPr lang="en-US" sz="2400" dirty="0" err="1"/>
              <a:t>mútuo</a:t>
            </a:r>
            <a:r>
              <a:rPr lang="en-US" sz="2400" dirty="0"/>
              <a:t> e </a:t>
            </a:r>
            <a:r>
              <a:rPr lang="en-US" sz="2400" dirty="0" err="1"/>
              <a:t>prejudique</a:t>
            </a:r>
            <a:r>
              <a:rPr lang="en-US" sz="2400" dirty="0"/>
              <a:t> </a:t>
            </a:r>
            <a:r>
              <a:rPr lang="en-US" sz="2400" dirty="0" err="1"/>
              <a:t>todos</a:t>
            </a:r>
            <a:r>
              <a:rPr lang="en-US" sz="2400" dirty="0"/>
              <a:t> </a:t>
            </a:r>
            <a:r>
              <a:rPr lang="en-US" sz="2400" dirty="0" err="1"/>
              <a:t>os</a:t>
            </a:r>
            <a:r>
              <a:rPr lang="en-US" sz="2400" dirty="0"/>
              <a:t> </a:t>
            </a:r>
            <a:r>
              <a:rPr lang="en-US" sz="2400" dirty="0" err="1"/>
              <a:t>segurados</a:t>
            </a:r>
            <a:r>
              <a:rPr lang="en-US" sz="2400" dirty="0"/>
              <a:t>.</a:t>
            </a:r>
          </a:p>
        </p:txBody>
      </p:sp>
      <p:pic>
        <p:nvPicPr>
          <p:cNvPr id="5" name="Picture 4" descr="Camisetas multicoloridas penduradas no armário">
            <a:extLst>
              <a:ext uri="{FF2B5EF4-FFF2-40B4-BE49-F238E27FC236}">
                <a16:creationId xmlns:a16="http://schemas.microsoft.com/office/drawing/2014/main" id="{6FA1DA16-DC78-4723-9B75-3B0461A85914}"/>
              </a:ext>
            </a:extLst>
          </p:cNvPr>
          <p:cNvPicPr>
            <a:picLocks noChangeAspect="1"/>
          </p:cNvPicPr>
          <p:nvPr/>
        </p:nvPicPr>
        <p:blipFill rotWithShape="1">
          <a:blip r:embed="rId3"/>
          <a:srcRect r="33500"/>
          <a:stretch/>
        </p:blipFill>
        <p:spPr>
          <a:xfrm>
            <a:off x="7337620" y="2006669"/>
            <a:ext cx="4851332" cy="4851331"/>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Tree>
    <p:extLst>
      <p:ext uri="{BB962C8B-B14F-4D97-AF65-F5344CB8AC3E}">
        <p14:creationId xmlns:p14="http://schemas.microsoft.com/office/powerpoint/2010/main" val="31014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83700F-EDF6-E64E-90B7-EBE4C3CE7123}"/>
              </a:ext>
            </a:extLst>
          </p:cNvPr>
          <p:cNvSpPr>
            <a:spLocks noGrp="1"/>
          </p:cNvSpPr>
          <p:nvPr>
            <p:ph type="title"/>
          </p:nvPr>
        </p:nvSpPr>
        <p:spPr/>
        <p:txBody>
          <a:bodyPr/>
          <a:lstStyle/>
          <a:p>
            <a:r>
              <a:rPr lang="pt-BR" dirty="0"/>
              <a:t>Mutualismo e tempo</a:t>
            </a:r>
          </a:p>
        </p:txBody>
      </p:sp>
      <p:sp>
        <p:nvSpPr>
          <p:cNvPr id="3" name="Espaço Reservado para Conteúdo 2">
            <a:extLst>
              <a:ext uri="{FF2B5EF4-FFF2-40B4-BE49-F238E27FC236}">
                <a16:creationId xmlns:a16="http://schemas.microsoft.com/office/drawing/2014/main" id="{63BA10C3-E52B-BC4B-97DE-73C05A2C62DD}"/>
              </a:ext>
            </a:extLst>
          </p:cNvPr>
          <p:cNvSpPr>
            <a:spLocks noGrp="1"/>
          </p:cNvSpPr>
          <p:nvPr>
            <p:ph idx="1"/>
          </p:nvPr>
        </p:nvSpPr>
        <p:spPr/>
        <p:txBody>
          <a:bodyPr/>
          <a:lstStyle/>
          <a:p>
            <a:r>
              <a:rPr lang="pt-BR" dirty="0"/>
              <a:t>¨O tempo transforma o risco, e a natureza do risco é formatada pelo horizonte de tempo¨ (Peter Bernstein)</a:t>
            </a:r>
          </a:p>
          <a:p>
            <a:endParaRPr lang="pt-BR" dirty="0"/>
          </a:p>
          <a:p>
            <a:endParaRPr lang="pt-BR" dirty="0"/>
          </a:p>
          <a:p>
            <a:r>
              <a:rPr lang="pt-BR" dirty="0"/>
              <a:t>Por isso, em geral apólices são anuais e, os  prazos prescricionais são fixados em lei  em um ano.</a:t>
            </a:r>
          </a:p>
          <a:p>
            <a:endParaRPr lang="pt-BR" dirty="0"/>
          </a:p>
        </p:txBody>
      </p:sp>
    </p:spTree>
    <p:extLst>
      <p:ext uri="{BB962C8B-B14F-4D97-AF65-F5344CB8AC3E}">
        <p14:creationId xmlns:p14="http://schemas.microsoft.com/office/powerpoint/2010/main" val="4129366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E9DFAE-CE03-5646-9452-8F1D66147DC5}"/>
              </a:ext>
            </a:extLst>
          </p:cNvPr>
          <p:cNvSpPr>
            <a:spLocks noGrp="1"/>
          </p:cNvSpPr>
          <p:nvPr>
            <p:ph type="title"/>
          </p:nvPr>
        </p:nvSpPr>
        <p:spPr/>
        <p:txBody>
          <a:bodyPr/>
          <a:lstStyle/>
          <a:p>
            <a:r>
              <a:rPr lang="pt-BR" dirty="0"/>
              <a:t>O que você acha?</a:t>
            </a:r>
          </a:p>
        </p:txBody>
      </p:sp>
      <p:sp>
        <p:nvSpPr>
          <p:cNvPr id="3" name="Espaço Reservado para Conteúdo 2">
            <a:extLst>
              <a:ext uri="{FF2B5EF4-FFF2-40B4-BE49-F238E27FC236}">
                <a16:creationId xmlns:a16="http://schemas.microsoft.com/office/drawing/2014/main" id="{8A6A35A9-82E7-B242-8F20-5E50BC4E7689}"/>
              </a:ext>
            </a:extLst>
          </p:cNvPr>
          <p:cNvSpPr>
            <a:spLocks noGrp="1"/>
          </p:cNvSpPr>
          <p:nvPr>
            <p:ph idx="1"/>
          </p:nvPr>
        </p:nvSpPr>
        <p:spPr/>
        <p:txBody>
          <a:bodyPr>
            <a:normAutofit/>
          </a:bodyPr>
          <a:lstStyle/>
          <a:p>
            <a:pPr marL="0" indent="0" algn="ctr">
              <a:buNone/>
            </a:pPr>
            <a:endParaRPr lang="pt-BR" sz="3200" dirty="0"/>
          </a:p>
          <a:p>
            <a:pPr marL="0" indent="0" algn="ctr">
              <a:buNone/>
            </a:pPr>
            <a:endParaRPr lang="pt-BR" sz="3200" dirty="0"/>
          </a:p>
          <a:p>
            <a:pPr marL="0" indent="0" algn="ctr">
              <a:buNone/>
            </a:pPr>
            <a:r>
              <a:rPr lang="pt-BR" sz="3200" dirty="0"/>
              <a:t>É legítimo o direito da seguradora de não renovar a apólice de seguro de vida em grupo, em determinado ano?</a:t>
            </a:r>
          </a:p>
        </p:txBody>
      </p:sp>
    </p:spTree>
    <p:extLst>
      <p:ext uri="{BB962C8B-B14F-4D97-AF65-F5344CB8AC3E}">
        <p14:creationId xmlns:p14="http://schemas.microsoft.com/office/powerpoint/2010/main" val="3310073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471A3572-4543-4883-A749-0458CD870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0" name="Color Fill">
            <a:extLst>
              <a:ext uri="{FF2B5EF4-FFF2-40B4-BE49-F238E27FC236}">
                <a16:creationId xmlns:a16="http://schemas.microsoft.com/office/drawing/2014/main" id="{4036AB30-180B-4ED5-A38B-175705419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2" name="Group 11">
            <a:extLst>
              <a:ext uri="{FF2B5EF4-FFF2-40B4-BE49-F238E27FC236}">
                <a16:creationId xmlns:a16="http://schemas.microsoft.com/office/drawing/2014/main" id="{C7DC96D6-0134-4EA3-8B0A-6A255D6BDE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78029" y="199915"/>
            <a:ext cx="2948860" cy="6658085"/>
            <a:chOff x="9078029" y="199915"/>
            <a:chExt cx="2948860" cy="6658085"/>
          </a:xfrm>
        </p:grpSpPr>
        <p:sp>
          <p:nvSpPr>
            <p:cNvPr id="13" name="Oval 12">
              <a:extLst>
                <a:ext uri="{FF2B5EF4-FFF2-40B4-BE49-F238E27FC236}">
                  <a16:creationId xmlns:a16="http://schemas.microsoft.com/office/drawing/2014/main" id="{FA484B57-E0AB-40D7-94A9-A329991EB2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96665" y="199915"/>
              <a:ext cx="491650" cy="4916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raphic 9">
              <a:extLst>
                <a:ext uri="{FF2B5EF4-FFF2-40B4-BE49-F238E27FC236}">
                  <a16:creationId xmlns:a16="http://schemas.microsoft.com/office/drawing/2014/main" id="{3E75AC37-AB18-487B-8182-38DE4F4C9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86126" y="3917237"/>
              <a:ext cx="2932666" cy="294885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60000"/>
                <a:lumOff val="40000"/>
                <a:alpha val="60000"/>
              </a:schemeClr>
            </a:solidFill>
            <a:ln w="9331" cap="flat">
              <a:noFill/>
              <a:prstDash val="solid"/>
              <a:miter/>
            </a:ln>
          </p:spPr>
          <p:txBody>
            <a:bodyPr rtlCol="0" anchor="ctr"/>
            <a:lstStyle/>
            <a:p>
              <a:endParaRPr lang="en-US"/>
            </a:p>
          </p:txBody>
        </p:sp>
        <p:sp>
          <p:nvSpPr>
            <p:cNvPr id="15" name="Graphic 9">
              <a:extLst>
                <a:ext uri="{FF2B5EF4-FFF2-40B4-BE49-F238E27FC236}">
                  <a16:creationId xmlns:a16="http://schemas.microsoft.com/office/drawing/2014/main" id="{3D5AE2D9-14F3-4498-A3C2-0E5244277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078030" y="891480"/>
              <a:ext cx="2948859" cy="2948858"/>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75000"/>
                </a:schemeClr>
              </a:fgClr>
              <a:bgClr>
                <a:schemeClr val="accent4">
                  <a:lumMod val="60000"/>
                  <a:lumOff val="40000"/>
                </a:schemeClr>
              </a:bgClr>
            </a:pattFill>
            <a:ln w="9525" cap="flat">
              <a:noFill/>
              <a:prstDash val="solid"/>
              <a:miter/>
            </a:ln>
          </p:spPr>
          <p:txBody>
            <a:bodyPr rtlCol="0" anchor="ctr"/>
            <a:lstStyle/>
            <a:p>
              <a:endParaRPr lang="en-US" dirty="0"/>
            </a:p>
          </p:txBody>
        </p:sp>
        <p:sp>
          <p:nvSpPr>
            <p:cNvPr id="16" name="Oval 15">
              <a:extLst>
                <a:ext uri="{FF2B5EF4-FFF2-40B4-BE49-F238E27FC236}">
                  <a16:creationId xmlns:a16="http://schemas.microsoft.com/office/drawing/2014/main" id="{DC281A9A-F165-4FAE-B7EE-3DCDA7D62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63633" y="3793556"/>
              <a:ext cx="355343" cy="355343"/>
            </a:xfrm>
            <a:prstGeom prst="ellipse">
              <a:avLst/>
            </a:prstGeom>
            <a:solidFill>
              <a:schemeClr val="accent1">
                <a:lumMod val="60000"/>
                <a:lumOff val="40000"/>
              </a:schemeClr>
            </a:solidFill>
            <a:ln w="9331" cap="flat">
              <a:noFill/>
              <a:prstDash val="solid"/>
              <a:miter/>
            </a:ln>
          </p:spPr>
          <p:txBody>
            <a:bodyPr rtlCol="0" anchor="ctr"/>
            <a:lstStyle/>
            <a:p>
              <a:endParaRPr lang="en-US">
                <a:solidFill>
                  <a:schemeClr val="tx1"/>
                </a:solidFill>
              </a:endParaRPr>
            </a:p>
          </p:txBody>
        </p:sp>
      </p:grpSp>
      <p:sp>
        <p:nvSpPr>
          <p:cNvPr id="18" name="Texture">
            <a:extLst>
              <a:ext uri="{FF2B5EF4-FFF2-40B4-BE49-F238E27FC236}">
                <a16:creationId xmlns:a16="http://schemas.microsoft.com/office/drawing/2014/main" id="{DC83D935-436B-4F4D-A47B-4FD95E2C1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lIns="0" rIns="0" rtlCol="0" anchor="ctr"/>
          <a:lstStyle/>
          <a:p>
            <a:endParaRPr lang="en-US" dirty="0"/>
          </a:p>
        </p:txBody>
      </p:sp>
      <p:sp>
        <p:nvSpPr>
          <p:cNvPr id="2" name="Título 1">
            <a:extLst>
              <a:ext uri="{FF2B5EF4-FFF2-40B4-BE49-F238E27FC236}">
                <a16:creationId xmlns:a16="http://schemas.microsoft.com/office/drawing/2014/main" id="{0DC28043-4D36-954B-A4B3-894B3D1F1C08}"/>
              </a:ext>
            </a:extLst>
          </p:cNvPr>
          <p:cNvSpPr>
            <a:spLocks noGrp="1"/>
          </p:cNvSpPr>
          <p:nvPr>
            <p:ph type="title"/>
          </p:nvPr>
        </p:nvSpPr>
        <p:spPr>
          <a:xfrm>
            <a:off x="457200" y="668049"/>
            <a:ext cx="7685037" cy="1325563"/>
          </a:xfrm>
        </p:spPr>
        <p:txBody>
          <a:bodyPr>
            <a:normAutofit/>
          </a:bodyPr>
          <a:lstStyle/>
          <a:p>
            <a:r>
              <a:rPr lang="pt-BR" dirty="0"/>
              <a:t>Ligação entre mutualismo e Temporalidade</a:t>
            </a:r>
          </a:p>
        </p:txBody>
      </p:sp>
      <p:sp>
        <p:nvSpPr>
          <p:cNvPr id="3" name="Espaço Reservado para Conteúdo 2">
            <a:extLst>
              <a:ext uri="{FF2B5EF4-FFF2-40B4-BE49-F238E27FC236}">
                <a16:creationId xmlns:a16="http://schemas.microsoft.com/office/drawing/2014/main" id="{10E12ECF-F1E6-8440-A8D3-40630114AD3C}"/>
              </a:ext>
            </a:extLst>
          </p:cNvPr>
          <p:cNvSpPr>
            <a:spLocks noGrp="1"/>
          </p:cNvSpPr>
          <p:nvPr>
            <p:ph idx="1"/>
          </p:nvPr>
        </p:nvSpPr>
        <p:spPr>
          <a:xfrm>
            <a:off x="457200" y="2096713"/>
            <a:ext cx="7685037" cy="4080250"/>
          </a:xfrm>
        </p:spPr>
        <p:txBody>
          <a:bodyPr>
            <a:normAutofit/>
          </a:bodyPr>
          <a:lstStyle/>
          <a:p>
            <a:pPr marL="0" indent="0">
              <a:buNone/>
            </a:pPr>
            <a:r>
              <a:rPr lang="pt-BR" sz="1600"/>
              <a:t>AGRAVO INTERNO NO RECURSO ESPECIAL. CIVIL. SEGURO DE VIDA EM GRUPO. SEGURADORA. NÃO RENOVAÇÃO. POSSIBILIDADE. AUSÊNCIA DE ABUSIVIDADE. NATUREZA DO CONTRATO (MUTUALISMO E TEMPORARIEDADE). 1. A Segunda Seção do Superior Tribunal de Justiça, quando do julgamento do </a:t>
            </a:r>
            <a:r>
              <a:rPr lang="pt-BR" sz="1600" err="1"/>
              <a:t>REsp</a:t>
            </a:r>
            <a:r>
              <a:rPr lang="pt-BR" sz="1600"/>
              <a:t> nº 880.605/RN (</a:t>
            </a:r>
            <a:r>
              <a:rPr lang="pt-BR" sz="1600" err="1"/>
              <a:t>DJe</a:t>
            </a:r>
            <a:r>
              <a:rPr lang="pt-BR" sz="1600"/>
              <a:t> 17/9/2012), firmou o entendimento de não ser abusiva a cláusula contratual que prevê a possibilidade de não renovação automática do seguro de vida em grupo por qualquer dos contratantes, desde que haja prévia notificação em prazo razoável. Essa hipótese difere da do seguro de vida individual que foi renovado ininterruptamente por longo período, situação em que se aplica o entendimento firmado no </a:t>
            </a:r>
            <a:r>
              <a:rPr lang="pt-BR" sz="1600" err="1"/>
              <a:t>REsp</a:t>
            </a:r>
            <a:r>
              <a:rPr lang="pt-BR" sz="1600"/>
              <a:t> nº 1.073.595/MG (</a:t>
            </a:r>
            <a:r>
              <a:rPr lang="pt-BR" sz="1600" err="1"/>
              <a:t>DJe</a:t>
            </a:r>
            <a:r>
              <a:rPr lang="pt-BR" sz="1600"/>
              <a:t> 29/4/2011). 2. O exercício do direito de não renovação do seguro de vida em grupo pela seguradora, na hipótese de ocorrência de desequilíbrio atuarial, não fere o princípio da boa-fé objetiva, mesmo porque o mutualismo e a temporariedade são ínsitos a essa espécie de contrato. 3. Agravo interno não provido.</a:t>
            </a:r>
          </a:p>
          <a:p>
            <a:pPr marL="0" indent="0">
              <a:buNone/>
            </a:pPr>
            <a:r>
              <a:rPr lang="pt-BR" sz="1600"/>
              <a:t>(STJ - </a:t>
            </a:r>
            <a:r>
              <a:rPr lang="pt-BR" sz="1600" err="1"/>
              <a:t>AgInt</a:t>
            </a:r>
            <a:r>
              <a:rPr lang="pt-BR" sz="1600"/>
              <a:t> no </a:t>
            </a:r>
            <a:r>
              <a:rPr lang="pt-BR" sz="1600" err="1"/>
              <a:t>REsp</a:t>
            </a:r>
            <a:r>
              <a:rPr lang="pt-BR" sz="1600"/>
              <a:t>: 1608929 PR 2016/0166926-0, Relator: Ministro RICARDO VILLAS BÔAS CUEVA, Data de Julgamento: 02/02/2017, T3 - TERCEIRA TURMA, Data de Publicação: </a:t>
            </a:r>
            <a:r>
              <a:rPr lang="pt-BR" sz="1600" err="1"/>
              <a:t>DJe</a:t>
            </a:r>
            <a:r>
              <a:rPr lang="pt-BR" sz="1600"/>
              <a:t> 13/02/2017)</a:t>
            </a:r>
          </a:p>
          <a:p>
            <a:endParaRPr lang="pt-BR" sz="1600"/>
          </a:p>
        </p:txBody>
      </p:sp>
    </p:spTree>
    <p:extLst>
      <p:ext uri="{BB962C8B-B14F-4D97-AF65-F5344CB8AC3E}">
        <p14:creationId xmlns:p14="http://schemas.microsoft.com/office/powerpoint/2010/main" val="4140633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0" name="Background Fill">
            <a:extLst>
              <a:ext uri="{FF2B5EF4-FFF2-40B4-BE49-F238E27FC236}">
                <a16:creationId xmlns:a16="http://schemas.microsoft.com/office/drawing/2014/main" id="{471A3572-4543-4883-A749-0458CD870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81" name="Color Fill">
            <a:extLst>
              <a:ext uri="{FF2B5EF4-FFF2-40B4-BE49-F238E27FC236}">
                <a16:creationId xmlns:a16="http://schemas.microsoft.com/office/drawing/2014/main" id="{4036AB30-180B-4ED5-A38B-175705419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82" name="Group 94">
            <a:extLst>
              <a:ext uri="{FF2B5EF4-FFF2-40B4-BE49-F238E27FC236}">
                <a16:creationId xmlns:a16="http://schemas.microsoft.com/office/drawing/2014/main" id="{C7DC96D6-0134-4EA3-8B0A-6A255D6BDE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78029" y="199915"/>
            <a:ext cx="2948860" cy="6658085"/>
            <a:chOff x="9078029" y="199915"/>
            <a:chExt cx="2948860" cy="6658085"/>
          </a:xfrm>
        </p:grpSpPr>
        <p:sp>
          <p:nvSpPr>
            <p:cNvPr id="283" name="Oval 95">
              <a:extLst>
                <a:ext uri="{FF2B5EF4-FFF2-40B4-BE49-F238E27FC236}">
                  <a16:creationId xmlns:a16="http://schemas.microsoft.com/office/drawing/2014/main" id="{FA484B57-E0AB-40D7-94A9-A329991EB2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96665" y="199915"/>
              <a:ext cx="491650" cy="4916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Graphic 9">
              <a:extLst>
                <a:ext uri="{FF2B5EF4-FFF2-40B4-BE49-F238E27FC236}">
                  <a16:creationId xmlns:a16="http://schemas.microsoft.com/office/drawing/2014/main" id="{3E75AC37-AB18-487B-8182-38DE4F4C9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86126" y="3917237"/>
              <a:ext cx="2932666" cy="294885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60000"/>
                <a:lumOff val="40000"/>
                <a:alpha val="60000"/>
              </a:schemeClr>
            </a:solidFill>
            <a:ln w="9331" cap="flat">
              <a:noFill/>
              <a:prstDash val="solid"/>
              <a:miter/>
            </a:ln>
          </p:spPr>
          <p:txBody>
            <a:bodyPr rtlCol="0" anchor="ctr"/>
            <a:lstStyle/>
            <a:p>
              <a:endParaRPr lang="en-US"/>
            </a:p>
          </p:txBody>
        </p:sp>
        <p:sp>
          <p:nvSpPr>
            <p:cNvPr id="98" name="Graphic 9">
              <a:extLst>
                <a:ext uri="{FF2B5EF4-FFF2-40B4-BE49-F238E27FC236}">
                  <a16:creationId xmlns:a16="http://schemas.microsoft.com/office/drawing/2014/main" id="{3D5AE2D9-14F3-4498-A3C2-0E5244277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078030" y="891480"/>
              <a:ext cx="2948859" cy="2948858"/>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75000"/>
                </a:schemeClr>
              </a:fgClr>
              <a:bgClr>
                <a:schemeClr val="accent4">
                  <a:lumMod val="60000"/>
                  <a:lumOff val="40000"/>
                </a:schemeClr>
              </a:bgClr>
            </a:pattFill>
            <a:ln w="9525" cap="flat">
              <a:noFill/>
              <a:prstDash val="solid"/>
              <a:miter/>
            </a:ln>
          </p:spPr>
          <p:txBody>
            <a:bodyPr rtlCol="0" anchor="ctr"/>
            <a:lstStyle/>
            <a:p>
              <a:endParaRPr lang="en-US" dirty="0"/>
            </a:p>
          </p:txBody>
        </p:sp>
        <p:sp>
          <p:nvSpPr>
            <p:cNvPr id="285" name="Oval 98">
              <a:extLst>
                <a:ext uri="{FF2B5EF4-FFF2-40B4-BE49-F238E27FC236}">
                  <a16:creationId xmlns:a16="http://schemas.microsoft.com/office/drawing/2014/main" id="{DC281A9A-F165-4FAE-B7EE-3DCDA7D62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63633" y="3793556"/>
              <a:ext cx="355343" cy="355343"/>
            </a:xfrm>
            <a:prstGeom prst="ellipse">
              <a:avLst/>
            </a:prstGeom>
            <a:solidFill>
              <a:schemeClr val="accent1">
                <a:lumMod val="60000"/>
                <a:lumOff val="40000"/>
              </a:schemeClr>
            </a:solidFill>
            <a:ln w="9331" cap="flat">
              <a:noFill/>
              <a:prstDash val="solid"/>
              <a:miter/>
            </a:ln>
          </p:spPr>
          <p:txBody>
            <a:bodyPr rtlCol="0" anchor="ctr"/>
            <a:lstStyle/>
            <a:p>
              <a:endParaRPr lang="en-US">
                <a:solidFill>
                  <a:schemeClr val="tx1"/>
                </a:solidFill>
              </a:endParaRPr>
            </a:p>
          </p:txBody>
        </p:sp>
      </p:grpSp>
      <p:sp>
        <p:nvSpPr>
          <p:cNvPr id="101" name="Texture">
            <a:extLst>
              <a:ext uri="{FF2B5EF4-FFF2-40B4-BE49-F238E27FC236}">
                <a16:creationId xmlns:a16="http://schemas.microsoft.com/office/drawing/2014/main" id="{DC83D935-436B-4F4D-A47B-4FD95E2C1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lIns="0" rIns="0" rtlCol="0" anchor="ctr"/>
          <a:lstStyle/>
          <a:p>
            <a:endParaRPr lang="en-US" dirty="0"/>
          </a:p>
        </p:txBody>
      </p:sp>
      <p:sp>
        <p:nvSpPr>
          <p:cNvPr id="2" name="Título 1">
            <a:extLst>
              <a:ext uri="{FF2B5EF4-FFF2-40B4-BE49-F238E27FC236}">
                <a16:creationId xmlns:a16="http://schemas.microsoft.com/office/drawing/2014/main" id="{94160D36-EAA1-E642-988F-62E11AB2EE96}"/>
              </a:ext>
            </a:extLst>
          </p:cNvPr>
          <p:cNvSpPr>
            <a:spLocks noGrp="1"/>
          </p:cNvSpPr>
          <p:nvPr>
            <p:ph type="title"/>
          </p:nvPr>
        </p:nvSpPr>
        <p:spPr>
          <a:xfrm>
            <a:off x="457200" y="668049"/>
            <a:ext cx="7685037" cy="1325563"/>
          </a:xfrm>
        </p:spPr>
        <p:txBody>
          <a:bodyPr>
            <a:normAutofit/>
          </a:bodyPr>
          <a:lstStyle/>
          <a:p>
            <a:pPr algn="ctr"/>
            <a:r>
              <a:rPr lang="pt-BR" dirty="0"/>
              <a:t>Ligação entre mutualismo e temporalidade</a:t>
            </a:r>
          </a:p>
        </p:txBody>
      </p:sp>
      <p:sp>
        <p:nvSpPr>
          <p:cNvPr id="3" name="Espaço Reservado para Conteúdo 2">
            <a:extLst>
              <a:ext uri="{FF2B5EF4-FFF2-40B4-BE49-F238E27FC236}">
                <a16:creationId xmlns:a16="http://schemas.microsoft.com/office/drawing/2014/main" id="{BD0E6EEF-78EA-F84F-A2FF-88EAB30E997E}"/>
              </a:ext>
            </a:extLst>
          </p:cNvPr>
          <p:cNvSpPr>
            <a:spLocks noGrp="1"/>
          </p:cNvSpPr>
          <p:nvPr>
            <p:ph idx="1"/>
          </p:nvPr>
        </p:nvSpPr>
        <p:spPr>
          <a:xfrm>
            <a:off x="457200" y="2199502"/>
            <a:ext cx="8316097" cy="4361935"/>
          </a:xfrm>
        </p:spPr>
        <p:txBody>
          <a:bodyPr>
            <a:normAutofit fontScale="85000" lnSpcReduction="10000"/>
          </a:bodyPr>
          <a:lstStyle/>
          <a:p>
            <a:pPr marL="0" indent="0" algn="just">
              <a:buNone/>
            </a:pPr>
            <a:r>
              <a:rPr lang="pt-BR" sz="1600" dirty="0">
                <a:latin typeface="Times New Roman" panose="02020603050405020304" pitchFamily="18" charset="0"/>
                <a:cs typeface="Times New Roman" panose="02020603050405020304" pitchFamily="18" charset="0"/>
              </a:rPr>
              <a:t>RECURSO ESPECIAL - CONTRATO DE SEGURO DE VIDA EM GRUPO - RESCISÃO UNILATERAL - LEGALIDADE - POSSIBILIDADE DECORRENTE DA PRÓPRIA NATUREZA DO CONTRATO SUB JUDICE - MUTUALISMO (DILUIÇÃO DO RISCO INDIVIDUAL NO RISCO COLETIVO) E TEMPORARIEDADE - OBSERVÂNCIA - NECESSIDADE - ABUSIVIDADE - INEXISTÊNCIA - RECURSO ESPECIAL IMPROVIDO. </a:t>
            </a:r>
            <a:r>
              <a:rPr lang="pt-BR" sz="1600" dirty="0" err="1">
                <a:latin typeface="Times New Roman" panose="02020603050405020304" pitchFamily="18" charset="0"/>
                <a:cs typeface="Times New Roman" panose="02020603050405020304" pitchFamily="18" charset="0"/>
              </a:rPr>
              <a:t>I</a:t>
            </a:r>
            <a:r>
              <a:rPr lang="pt-BR" sz="1600" dirty="0">
                <a:latin typeface="Times New Roman" panose="02020603050405020304" pitchFamily="18" charset="0"/>
                <a:cs typeface="Times New Roman" panose="02020603050405020304" pitchFamily="18" charset="0"/>
              </a:rPr>
              <a:t> . Na hipótese dos autos, diversamente, a cláusula que permite a não renovação contratual de ambas as partes contratantes encontra-se inserida em contrato de seguro de vida em grupo, que possui concepção distinta dos seguros individuais (...)</a:t>
            </a:r>
            <a:r>
              <a:rPr lang="pt-BR" sz="1600" b="1" dirty="0">
                <a:latin typeface="Times New Roman" panose="02020603050405020304" pitchFamily="18" charset="0"/>
                <a:cs typeface="Times New Roman" panose="02020603050405020304" pitchFamily="18" charset="0"/>
              </a:rPr>
              <a:t>A temporariedade dos contratos de seguro de vida decorre justamente da necessidade de, periodicamente, aferir-se, por meio dos correlatos cálculos atuarias, a higidez e a idoneidade do fundo a ser formado pelas arrecadações dos segurados, nas bases contratadas, para o efeito de resguardar, no período </a:t>
            </a:r>
            <a:r>
              <a:rPr lang="pt-BR" sz="1600" b="1" dirty="0" err="1">
                <a:latin typeface="Times New Roman" panose="02020603050405020304" pitchFamily="18" charset="0"/>
                <a:cs typeface="Times New Roman" panose="02020603050405020304" pitchFamily="18" charset="0"/>
              </a:rPr>
              <a:t>subseqüente</a:t>
            </a:r>
            <a:r>
              <a:rPr lang="pt-BR" sz="1600" b="1" dirty="0">
                <a:latin typeface="Times New Roman" panose="02020603050405020304" pitchFamily="18" charset="0"/>
                <a:cs typeface="Times New Roman" panose="02020603050405020304" pitchFamily="18" charset="0"/>
              </a:rPr>
              <a:t>, os interesses da coletividade segurada. Tal regramento provém, assim, da constatação de que esta espécie contratual, de cunho coletivo, para atingir sua finalidade, deve ser continuamente revisada (adequação atuarial), porquanto os riscos predeterminados a que os interesses segurados estão submetidos são, por natureza, dinâmicos</a:t>
            </a:r>
            <a:r>
              <a:rPr lang="pt-BR" sz="1600" dirty="0">
                <a:latin typeface="Times New Roman" panose="02020603050405020304" pitchFamily="18" charset="0"/>
                <a:cs typeface="Times New Roman" panose="02020603050405020304" pitchFamily="18" charset="0"/>
              </a:rPr>
              <a:t>. IV - Efetivamente</a:t>
            </a:r>
            <a:r>
              <a:rPr lang="pt-BR" sz="1600" b="1" dirty="0">
                <a:latin typeface="Times New Roman" panose="02020603050405020304" pitchFamily="18" charset="0"/>
                <a:cs typeface="Times New Roman" panose="02020603050405020304" pitchFamily="18" charset="0"/>
              </a:rPr>
              <a:t>, a partir de tal aferição, será possível à Seguradora sopesar se a contratação do seguro de vida deverá seguir nas mesmas bases pactuadas, se deverá ser reajustada, ou mesmo se, pela absoluta inviabilidade de se resguardar os interesses da coletividade, não deverá ser renovada. Tal proceder, em si, não encerra qualquer abusividade ou indevida </a:t>
            </a:r>
            <a:r>
              <a:rPr lang="pt-BR" sz="1600" b="1" dirty="0" err="1">
                <a:latin typeface="Times New Roman" panose="02020603050405020304" pitchFamily="18" charset="0"/>
                <a:cs typeface="Times New Roman" panose="02020603050405020304" pitchFamily="18" charset="0"/>
              </a:rPr>
              <a:t>potestatividade</a:t>
            </a:r>
            <a:r>
              <a:rPr lang="pt-BR" sz="1600" b="1" dirty="0">
                <a:latin typeface="Times New Roman" panose="02020603050405020304" pitchFamily="18" charset="0"/>
                <a:cs typeface="Times New Roman" panose="02020603050405020304" pitchFamily="18" charset="0"/>
              </a:rPr>
              <a:t> por parte da Seguradora</a:t>
            </a:r>
            <a:r>
              <a:rPr lang="pt-BR" sz="1600" dirty="0">
                <a:latin typeface="Times New Roman" panose="02020603050405020304" pitchFamily="18" charset="0"/>
                <a:cs typeface="Times New Roman" panose="02020603050405020304" pitchFamily="18" charset="0"/>
              </a:rPr>
              <a:t>; V - Não se descura, por óbvio, da possibilidade de, eventualmente, o contrato de seguro de vida ser vitalício, entretanto, se assim vier a dispor as partes contratantes, é certo que as bases contratuais e especialmente, os cálculos atuariais deverão observar regime financeiro próprio. Ademais, o seguro de vida vitalício, ainda que expressa e excepcionalmente possa ser assim contratado, somente comporta a forma individual, nunca a modalidade em grupo. Na verdade, justamente sob o enfoque do regime financeiro que os seguros de vida deverão observar é que reside a necessidade de se conferir tratamento distinto para o seguro de vida em grupo daquele dispensado aos seguros individuais que podem, eventualmente, ser vitalício; (STJ - </a:t>
            </a:r>
            <a:r>
              <a:rPr lang="pt-BR" sz="1600" dirty="0" err="1">
                <a:latin typeface="Times New Roman" panose="02020603050405020304" pitchFamily="18" charset="0"/>
                <a:cs typeface="Times New Roman" panose="02020603050405020304" pitchFamily="18" charset="0"/>
              </a:rPr>
              <a:t>REsp</a:t>
            </a:r>
            <a:r>
              <a:rPr lang="pt-BR" sz="1600" dirty="0">
                <a:latin typeface="Times New Roman" panose="02020603050405020304" pitchFamily="18" charset="0"/>
                <a:cs typeface="Times New Roman" panose="02020603050405020304" pitchFamily="18" charset="0"/>
              </a:rPr>
              <a:t>: 880605 RN 2006/0188222-0, Relator: Ministro LUIS FELIPE SALOMÃO, Data de Julgamento: 13/06/2012, S2 - SEGUNDA SEÇÃO, Data de Publicação: </a:t>
            </a:r>
            <a:r>
              <a:rPr lang="pt-BR" sz="1600" dirty="0" err="1">
                <a:latin typeface="Times New Roman" panose="02020603050405020304" pitchFamily="18" charset="0"/>
                <a:cs typeface="Times New Roman" panose="02020603050405020304" pitchFamily="18" charset="0"/>
              </a:rPr>
              <a:t>DJe</a:t>
            </a:r>
            <a:r>
              <a:rPr lang="pt-BR" sz="1600" dirty="0">
                <a:latin typeface="Times New Roman" panose="02020603050405020304" pitchFamily="18" charset="0"/>
                <a:cs typeface="Times New Roman" panose="02020603050405020304" pitchFamily="18" charset="0"/>
              </a:rPr>
              <a:t> 17/09/2012)</a:t>
            </a:r>
          </a:p>
          <a:p>
            <a:pPr marL="0" indent="0">
              <a:buNone/>
            </a:pPr>
            <a:endParaRPr lang="pt-BR" sz="1100" dirty="0"/>
          </a:p>
        </p:txBody>
      </p:sp>
    </p:spTree>
    <p:extLst>
      <p:ext uri="{BB962C8B-B14F-4D97-AF65-F5344CB8AC3E}">
        <p14:creationId xmlns:p14="http://schemas.microsoft.com/office/powerpoint/2010/main" val="3735253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4BBCF99B-9691-2241-8A46-F1A1F973B383}"/>
              </a:ext>
            </a:extLst>
          </p:cNvPr>
          <p:cNvSpPr>
            <a:spLocks noGrp="1"/>
          </p:cNvSpPr>
          <p:nvPr>
            <p:ph idx="4294967295"/>
          </p:nvPr>
        </p:nvSpPr>
        <p:spPr>
          <a:xfrm>
            <a:off x="0" y="2097088"/>
            <a:ext cx="7685088" cy="4079875"/>
          </a:xfrm>
        </p:spPr>
        <p:txBody>
          <a:bodyPr>
            <a:normAutofit/>
          </a:bodyPr>
          <a:lstStyle/>
          <a:p>
            <a:pPr marL="0" indent="0" algn="ctr">
              <a:buNone/>
            </a:pPr>
            <a:endParaRPr lang="pt-BR" sz="3200" dirty="0"/>
          </a:p>
          <a:p>
            <a:pPr marL="0" indent="0" algn="ctr">
              <a:buNone/>
            </a:pPr>
            <a:r>
              <a:rPr lang="pt-BR" sz="3200" dirty="0"/>
              <a:t>Quais são as provisões exigidas para a seguradoras?</a:t>
            </a:r>
          </a:p>
        </p:txBody>
      </p:sp>
    </p:spTree>
    <p:extLst>
      <p:ext uri="{BB962C8B-B14F-4D97-AF65-F5344CB8AC3E}">
        <p14:creationId xmlns:p14="http://schemas.microsoft.com/office/powerpoint/2010/main" val="2026193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52FDA4-4579-B14A-AF4E-F5E9694B0D67}"/>
              </a:ext>
            </a:extLst>
          </p:cNvPr>
          <p:cNvSpPr>
            <a:spLocks noGrp="1"/>
          </p:cNvSpPr>
          <p:nvPr>
            <p:ph type="title"/>
          </p:nvPr>
        </p:nvSpPr>
        <p:spPr/>
        <p:txBody>
          <a:bodyPr/>
          <a:lstStyle/>
          <a:p>
            <a:r>
              <a:rPr lang="pt-BR" dirty="0"/>
              <a:t>Como reduzir a assimetria informacional </a:t>
            </a:r>
            <a:r>
              <a:rPr lang="pt-BR" dirty="0" err="1"/>
              <a:t>ex</a:t>
            </a:r>
            <a:r>
              <a:rPr lang="pt-BR" dirty="0"/>
              <a:t> ante?</a:t>
            </a:r>
          </a:p>
        </p:txBody>
      </p:sp>
      <p:sp>
        <p:nvSpPr>
          <p:cNvPr id="3" name="Espaço Reservado para Conteúdo 2">
            <a:extLst>
              <a:ext uri="{FF2B5EF4-FFF2-40B4-BE49-F238E27FC236}">
                <a16:creationId xmlns:a16="http://schemas.microsoft.com/office/drawing/2014/main" id="{774197C6-DCD4-C54F-9352-FFA976919DD2}"/>
              </a:ext>
            </a:extLst>
          </p:cNvPr>
          <p:cNvSpPr>
            <a:spLocks noGrp="1"/>
          </p:cNvSpPr>
          <p:nvPr>
            <p:ph idx="1"/>
          </p:nvPr>
        </p:nvSpPr>
        <p:spPr/>
        <p:txBody>
          <a:bodyPr/>
          <a:lstStyle/>
          <a:p>
            <a:r>
              <a:rPr lang="pt-BR" dirty="0"/>
              <a:t>Exigindo que segurado responda questionário detalhado</a:t>
            </a:r>
          </a:p>
          <a:p>
            <a:endParaRPr lang="pt-BR" dirty="0"/>
          </a:p>
          <a:p>
            <a:r>
              <a:rPr lang="pt-BR" dirty="0"/>
              <a:t>Buscando que revele mesmo que involuntariamente informações:</a:t>
            </a:r>
          </a:p>
          <a:p>
            <a:endParaRPr lang="pt-BR" dirty="0"/>
          </a:p>
          <a:p>
            <a:r>
              <a:rPr lang="pt-BR" dirty="0"/>
              <a:t>Joseph Stiglitz, no discurso do Nobel, brincou que seguradora de vida devia ser acessível apenas por escadas, em andar alto</a:t>
            </a:r>
          </a:p>
          <a:p>
            <a:endParaRPr lang="pt-BR" dirty="0"/>
          </a:p>
          <a:p>
            <a:r>
              <a:rPr lang="pt-BR" dirty="0"/>
              <a:t>Prêmio deve refletir risco específico</a:t>
            </a:r>
          </a:p>
          <a:p>
            <a:endParaRPr lang="pt-BR" dirty="0"/>
          </a:p>
          <a:p>
            <a:r>
              <a:rPr lang="pt-BR" dirty="0"/>
              <a:t>O problema da segmentação excessiva do risco</a:t>
            </a:r>
          </a:p>
        </p:txBody>
      </p:sp>
    </p:spTree>
    <p:extLst>
      <p:ext uri="{BB962C8B-B14F-4D97-AF65-F5344CB8AC3E}">
        <p14:creationId xmlns:p14="http://schemas.microsoft.com/office/powerpoint/2010/main" val="3815155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280AB3-9EB7-7443-8DFA-A0FA1E6FFEAD}"/>
              </a:ext>
            </a:extLst>
          </p:cNvPr>
          <p:cNvSpPr>
            <a:spLocks noGrp="1"/>
          </p:cNvSpPr>
          <p:nvPr>
            <p:ph type="title"/>
          </p:nvPr>
        </p:nvSpPr>
        <p:spPr/>
        <p:txBody>
          <a:bodyPr/>
          <a:lstStyle/>
          <a:p>
            <a:r>
              <a:rPr lang="pt-BR" dirty="0"/>
              <a:t>Provisões segundo a Resolução SUSEP  321,  de 2015</a:t>
            </a:r>
          </a:p>
        </p:txBody>
      </p:sp>
      <p:sp>
        <p:nvSpPr>
          <p:cNvPr id="3" name="Espaço Reservado para Conteúdo 2">
            <a:extLst>
              <a:ext uri="{FF2B5EF4-FFF2-40B4-BE49-F238E27FC236}">
                <a16:creationId xmlns:a16="http://schemas.microsoft.com/office/drawing/2014/main" id="{1E23C368-C688-2B45-B4FF-8509B957C85F}"/>
              </a:ext>
            </a:extLst>
          </p:cNvPr>
          <p:cNvSpPr>
            <a:spLocks noGrp="1"/>
          </p:cNvSpPr>
          <p:nvPr>
            <p:ph idx="1"/>
          </p:nvPr>
        </p:nvSpPr>
        <p:spPr/>
        <p:txBody>
          <a:bodyPr/>
          <a:lstStyle/>
          <a:p>
            <a:pPr marL="0" indent="0">
              <a:buNone/>
            </a:pPr>
            <a:r>
              <a:rPr lang="pt-BR" dirty="0"/>
              <a:t>Art. 4º Para garantia de suas operações, as seguradoras e EAPC deverão constituir as seguintes provisões técnicas, quando necessárias: </a:t>
            </a:r>
            <a:r>
              <a:rPr lang="pt-BR" dirty="0" err="1"/>
              <a:t>I</a:t>
            </a:r>
            <a:r>
              <a:rPr lang="pt-BR" dirty="0"/>
              <a:t> – Provisão de Prêmios Não Ganhos (PPNG);  II – Provisão de Sinistros a Liquidar (PSL); III – Provisão de Sinistros Ocorridos e Não Avisados (IBNR); IV – Provisão Matemática de Benefícios a Conceder (PMBAC); V – Provisão Matemática de Benefícios Concedidos (PMBC); VI – Provisão Complementar de Cobertura (PCC); VII – Provisão de Despesas Relacionadas (PDR); VIII – Provisão de Excedentes Técnicos (PET); IX – Provisão de Excedentes Financeiros (PEF); e </a:t>
            </a:r>
            <a:r>
              <a:rPr lang="pt-BR" dirty="0" err="1"/>
              <a:t>X</a:t>
            </a:r>
            <a:r>
              <a:rPr lang="pt-BR" dirty="0"/>
              <a:t> – Provisão de Resgates e Outros Valores a Regularizar (PVR).</a:t>
            </a:r>
          </a:p>
          <a:p>
            <a:pPr marL="0" indent="0">
              <a:buNone/>
            </a:pPr>
            <a:endParaRPr lang="pt-BR" dirty="0"/>
          </a:p>
        </p:txBody>
      </p:sp>
    </p:spTree>
    <p:extLst>
      <p:ext uri="{BB962C8B-B14F-4D97-AF65-F5344CB8AC3E}">
        <p14:creationId xmlns:p14="http://schemas.microsoft.com/office/powerpoint/2010/main" val="1194549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C9AC0C-5786-804B-BDD1-3E00A5156C38}"/>
              </a:ext>
            </a:extLst>
          </p:cNvPr>
          <p:cNvSpPr>
            <a:spLocks noGrp="1"/>
          </p:cNvSpPr>
          <p:nvPr>
            <p:ph type="title"/>
          </p:nvPr>
        </p:nvSpPr>
        <p:spPr/>
        <p:txBody>
          <a:bodyPr/>
          <a:lstStyle/>
          <a:p>
            <a:r>
              <a:rPr lang="pt-BR" dirty="0"/>
              <a:t>PPGN – segundo a Resolução </a:t>
            </a:r>
          </a:p>
        </p:txBody>
      </p:sp>
      <p:sp>
        <p:nvSpPr>
          <p:cNvPr id="3" name="Espaço Reservado para Conteúdo 2">
            <a:extLst>
              <a:ext uri="{FF2B5EF4-FFF2-40B4-BE49-F238E27FC236}">
                <a16:creationId xmlns:a16="http://schemas.microsoft.com/office/drawing/2014/main" id="{E1094C30-5AD0-964E-82AD-1E6C36231777}"/>
              </a:ext>
            </a:extLst>
          </p:cNvPr>
          <p:cNvSpPr>
            <a:spLocks noGrp="1"/>
          </p:cNvSpPr>
          <p:nvPr>
            <p:ph idx="1"/>
          </p:nvPr>
        </p:nvSpPr>
        <p:spPr/>
        <p:txBody>
          <a:bodyPr>
            <a:normAutofit fontScale="70000" lnSpcReduction="20000"/>
          </a:bodyPr>
          <a:lstStyle/>
          <a:p>
            <a:pPr marL="0" indent="0">
              <a:buNone/>
            </a:pPr>
            <a:endParaRPr lang="pt-BR" dirty="0"/>
          </a:p>
          <a:p>
            <a:pPr marL="0" indent="0">
              <a:buNone/>
            </a:pPr>
            <a:r>
              <a:rPr lang="pt-BR" dirty="0"/>
              <a:t>Ocorre o diferimento dos prêmios emitido líquido.</a:t>
            </a:r>
          </a:p>
          <a:p>
            <a:pPr marL="0" indent="0">
              <a:buNone/>
            </a:pPr>
            <a:endParaRPr lang="pt-BR" dirty="0"/>
          </a:p>
          <a:p>
            <a:pPr marL="0" indent="0">
              <a:buNone/>
            </a:pPr>
            <a:r>
              <a:rPr lang="pt-BR" dirty="0"/>
              <a:t>Art. 7.º A PPNG deverá ser constituída para </a:t>
            </a:r>
            <a:r>
              <a:rPr lang="pt-BR" b="1" dirty="0"/>
              <a:t>a cobertura dos valores a pagar relativos a sinistros e despesas a ocorrer</a:t>
            </a:r>
            <a:r>
              <a:rPr lang="pt-BR" dirty="0"/>
              <a:t>, ao longo dos prazos a decorrer, referentes aos riscos assumidos na data-base </a:t>
            </a:r>
            <a:r>
              <a:rPr lang="pt-BR" dirty="0" err="1"/>
              <a:t>decálculo</a:t>
            </a:r>
            <a:r>
              <a:rPr lang="pt-BR" dirty="0"/>
              <a:t>, obedecidos os seguintes critérios:</a:t>
            </a:r>
          </a:p>
          <a:p>
            <a:pPr marL="0" indent="0">
              <a:buNone/>
            </a:pPr>
            <a:r>
              <a:rPr lang="pt-BR" dirty="0" err="1"/>
              <a:t>I</a:t>
            </a:r>
            <a:r>
              <a:rPr lang="pt-BR" dirty="0"/>
              <a:t> - o cálculo da provisão deverá considerar a parcela de prêmios não ganhos na data de sua apuração, sendo formada </a:t>
            </a:r>
            <a:r>
              <a:rPr lang="pt-BR" dirty="0" err="1"/>
              <a:t>pelovalor</a:t>
            </a:r>
            <a:r>
              <a:rPr lang="pt-BR" dirty="0"/>
              <a:t> resultante da fórmula abaixo, em cada ramo ou plano, por </a:t>
            </a:r>
            <a:r>
              <a:rPr lang="pt-BR" dirty="0" err="1"/>
              <a:t>meiode</a:t>
            </a:r>
            <a:r>
              <a:rPr lang="pt-BR" dirty="0"/>
              <a:t> cálculos individuais por cobertura contratada;</a:t>
            </a:r>
          </a:p>
          <a:p>
            <a:pPr marL="0" indent="0">
              <a:buNone/>
            </a:pPr>
            <a:r>
              <a:rPr lang="pt-BR" dirty="0"/>
              <a:t>PPNG = Base de Cálculo </a:t>
            </a:r>
            <a:r>
              <a:rPr lang="pt-BR" dirty="0" err="1"/>
              <a:t>x</a:t>
            </a:r>
            <a:r>
              <a:rPr lang="pt-BR" dirty="0"/>
              <a:t> Período de Vigência a Decorrer</a:t>
            </a:r>
          </a:p>
          <a:p>
            <a:pPr marL="0" indent="0">
              <a:buNone/>
            </a:pPr>
            <a:r>
              <a:rPr lang="pt-BR" dirty="0"/>
              <a:t>                                             ___________________________</a:t>
            </a:r>
          </a:p>
          <a:p>
            <a:pPr marL="0" indent="0">
              <a:buNone/>
            </a:pPr>
            <a:r>
              <a:rPr lang="pt-BR" dirty="0"/>
              <a:t>                                               Prazo de Vigência do Risco</a:t>
            </a:r>
          </a:p>
          <a:p>
            <a:pPr marL="0" indent="0">
              <a:buNone/>
            </a:pPr>
            <a:r>
              <a:rPr lang="pt-BR" dirty="0"/>
              <a:t>II - a base de cálculo corresponde ao valor do prêmio </a:t>
            </a:r>
            <a:r>
              <a:rPr lang="pt-BR" dirty="0" err="1"/>
              <a:t>comercial,em</a:t>
            </a:r>
            <a:r>
              <a:rPr lang="pt-BR" dirty="0"/>
              <a:t> moeda nacional, incluindo as operações de cosseguro aceito, bruto das operações de resseguro e líquido das operações </a:t>
            </a:r>
            <a:r>
              <a:rPr lang="pt-BR" dirty="0" err="1"/>
              <a:t>decosseguro</a:t>
            </a:r>
            <a:r>
              <a:rPr lang="pt-BR" dirty="0"/>
              <a:t> cedido e da parcela do prêmio definida como receita </a:t>
            </a:r>
            <a:r>
              <a:rPr lang="pt-BR" dirty="0" err="1"/>
              <a:t>destinadaà</a:t>
            </a:r>
            <a:r>
              <a:rPr lang="pt-BR" dirty="0"/>
              <a:t> recuperação dos custos iniciais de contratação;</a:t>
            </a:r>
          </a:p>
          <a:p>
            <a:pPr marL="0" indent="0">
              <a:buNone/>
            </a:pPr>
            <a:br>
              <a:rPr lang="pt-BR" dirty="0"/>
            </a:br>
            <a:br>
              <a:rPr lang="pt-BR" dirty="0"/>
            </a:br>
            <a:r>
              <a:rPr lang="pt-BR" dirty="0"/>
              <a:t>Deve considerar também os prêmios relativos aos riscos vigentes mas não emitidos (RVNE)</a:t>
            </a:r>
          </a:p>
          <a:p>
            <a:pPr marL="0" indent="0">
              <a:buNone/>
            </a:pPr>
            <a:endParaRPr lang="pt-BR" dirty="0"/>
          </a:p>
        </p:txBody>
      </p:sp>
    </p:spTree>
    <p:extLst>
      <p:ext uri="{BB962C8B-B14F-4D97-AF65-F5344CB8AC3E}">
        <p14:creationId xmlns:p14="http://schemas.microsoft.com/office/powerpoint/2010/main" val="3663319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C4D377-2850-7745-B00C-F234DBF294D0}"/>
              </a:ext>
            </a:extLst>
          </p:cNvPr>
          <p:cNvSpPr>
            <a:spLocks noGrp="1"/>
          </p:cNvSpPr>
          <p:nvPr>
            <p:ph type="title"/>
          </p:nvPr>
        </p:nvSpPr>
        <p:spPr/>
        <p:txBody>
          <a:bodyPr/>
          <a:lstStyle/>
          <a:p>
            <a:r>
              <a:rPr lang="pt-BR" dirty="0"/>
              <a:t>Provisão de Sinistros a Liquidar</a:t>
            </a:r>
          </a:p>
        </p:txBody>
      </p:sp>
      <p:sp>
        <p:nvSpPr>
          <p:cNvPr id="3" name="Espaço Reservado para Conteúdo 2">
            <a:extLst>
              <a:ext uri="{FF2B5EF4-FFF2-40B4-BE49-F238E27FC236}">
                <a16:creationId xmlns:a16="http://schemas.microsoft.com/office/drawing/2014/main" id="{8785A094-3F70-B544-8E21-019115DD28C6}"/>
              </a:ext>
            </a:extLst>
          </p:cNvPr>
          <p:cNvSpPr>
            <a:spLocks noGrp="1"/>
          </p:cNvSpPr>
          <p:nvPr>
            <p:ph idx="1"/>
          </p:nvPr>
        </p:nvSpPr>
        <p:spPr/>
        <p:txBody>
          <a:bodyPr>
            <a:normAutofit fontScale="85000" lnSpcReduction="20000"/>
          </a:bodyPr>
          <a:lstStyle/>
          <a:p>
            <a:pPr marL="0" indent="0" algn="just">
              <a:buNone/>
            </a:pPr>
            <a:r>
              <a:rPr lang="pt-BR" dirty="0"/>
              <a:t>É estimativa para a indenização dos sinistros avisados </a:t>
            </a:r>
          </a:p>
          <a:p>
            <a:pPr marL="0" indent="0" algn="just">
              <a:buNone/>
            </a:pPr>
            <a:endParaRPr lang="pt-BR" dirty="0"/>
          </a:p>
          <a:p>
            <a:pPr marL="0" indent="0" algn="just">
              <a:buNone/>
            </a:pPr>
            <a:r>
              <a:rPr lang="pt-BR" dirty="0"/>
              <a:t>Art. 8.º A PSL deverá ser constituída para </a:t>
            </a:r>
            <a:r>
              <a:rPr lang="pt-BR" b="1" dirty="0"/>
              <a:t>a cobertura dos valores esperados a liquidar relativos a pagamentos únicos e rendas vencidas, de sinistros avisados até a data-base de cálculo,</a:t>
            </a:r>
            <a:r>
              <a:rPr lang="pt-BR" dirty="0"/>
              <a:t> incluindo as operações de cosseguro aceito, brutos das operações de resseguro e líquidos das operações de cosseguro cedido, obedecidos os </a:t>
            </a:r>
            <a:r>
              <a:rPr lang="pt-BR" dirty="0" err="1"/>
              <a:t>seguintescritérios</a:t>
            </a:r>
            <a:r>
              <a:rPr lang="pt-BR" dirty="0"/>
              <a:t>:</a:t>
            </a:r>
          </a:p>
          <a:p>
            <a:pPr marL="0" indent="0" algn="just">
              <a:buNone/>
            </a:pPr>
            <a:r>
              <a:rPr lang="pt-BR" dirty="0" err="1"/>
              <a:t>I</a:t>
            </a:r>
            <a:r>
              <a:rPr lang="pt-BR" dirty="0"/>
              <a:t> - a provisão abrange os valores relativos a </a:t>
            </a:r>
            <a:r>
              <a:rPr lang="pt-BR" dirty="0" err="1"/>
              <a:t>indenizações,pecúlios</a:t>
            </a:r>
            <a:r>
              <a:rPr lang="pt-BR" dirty="0"/>
              <a:t> e rendas vencidas, incluindo atualizações monetárias, </a:t>
            </a:r>
            <a:r>
              <a:rPr lang="pt-BR" dirty="0" err="1"/>
              <a:t>juros,variações</a:t>
            </a:r>
            <a:r>
              <a:rPr lang="pt-BR" dirty="0"/>
              <a:t> cambiais e multas contratuais, além dos montantes estimados referentes às ações judiciais e os resultantes de sentença transitada em julgado;</a:t>
            </a:r>
          </a:p>
          <a:p>
            <a:pPr marL="0" indent="0">
              <a:buNone/>
            </a:pPr>
            <a:r>
              <a:rPr lang="pt-BR" dirty="0"/>
              <a:t>§ 2.º Os valores relativos a sinistros avisados à seguradora ou EAPC deverão ser registrados </a:t>
            </a:r>
            <a:r>
              <a:rPr lang="pt-BR" b="1" dirty="0"/>
              <a:t>brutos das expectativas de recebimento de salvados e ressarcidos</a:t>
            </a:r>
            <a:r>
              <a:rPr lang="pt-BR" dirty="0"/>
              <a:t>.</a:t>
            </a:r>
          </a:p>
          <a:p>
            <a:pPr marL="0" indent="0">
              <a:buNone/>
            </a:pPr>
            <a:r>
              <a:rPr lang="pt-BR" dirty="0"/>
              <a:t>§ 3.º </a:t>
            </a:r>
            <a:r>
              <a:rPr lang="pt-BR" b="1" dirty="0"/>
              <a:t>O ajuste de salvados e ressarcidos na PSL poderá ser utilizada somente quando a seguradora ou EAPC dispuser de base de dados suficiente para permitir a análise da consistência dos montantes registrados.</a:t>
            </a:r>
          </a:p>
          <a:p>
            <a:pPr marL="0" indent="0">
              <a:buNone/>
            </a:pPr>
            <a:endParaRPr lang="pt-BR" dirty="0"/>
          </a:p>
        </p:txBody>
      </p:sp>
    </p:spTree>
    <p:extLst>
      <p:ext uri="{BB962C8B-B14F-4D97-AF65-F5344CB8AC3E}">
        <p14:creationId xmlns:p14="http://schemas.microsoft.com/office/powerpoint/2010/main" val="2459734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98BB6B-67A2-874A-9624-9C88503CB470}"/>
              </a:ext>
            </a:extLst>
          </p:cNvPr>
          <p:cNvSpPr>
            <a:spLocks noGrp="1"/>
          </p:cNvSpPr>
          <p:nvPr>
            <p:ph type="title"/>
          </p:nvPr>
        </p:nvSpPr>
        <p:spPr/>
        <p:txBody>
          <a:bodyPr>
            <a:normAutofit/>
          </a:bodyPr>
          <a:lstStyle/>
          <a:p>
            <a:r>
              <a:rPr lang="pt-BR" sz="3200" dirty="0"/>
              <a:t>Provisão de Sinistros Ocorridos e Não Avisados (IBNR) – </a:t>
            </a:r>
            <a:r>
              <a:rPr lang="pt-BR" sz="3200" dirty="0" err="1"/>
              <a:t>Incurred</a:t>
            </a:r>
            <a:r>
              <a:rPr lang="pt-BR" sz="3200" dirty="0"/>
              <a:t> </a:t>
            </a:r>
            <a:r>
              <a:rPr lang="pt-BR" sz="3200" dirty="0" err="1"/>
              <a:t>but</a:t>
            </a:r>
            <a:r>
              <a:rPr lang="pt-BR" sz="3200" dirty="0"/>
              <a:t> </a:t>
            </a:r>
            <a:r>
              <a:rPr lang="pt-BR" sz="3200" dirty="0" err="1"/>
              <a:t>not</a:t>
            </a:r>
            <a:r>
              <a:rPr lang="pt-BR" sz="3200" dirty="0"/>
              <a:t> </a:t>
            </a:r>
            <a:r>
              <a:rPr lang="pt-BR" sz="3200" dirty="0" err="1"/>
              <a:t>reported</a:t>
            </a:r>
            <a:endParaRPr lang="pt-BR" sz="3200" dirty="0"/>
          </a:p>
        </p:txBody>
      </p:sp>
      <p:sp>
        <p:nvSpPr>
          <p:cNvPr id="3" name="Espaço Reservado para Conteúdo 2">
            <a:extLst>
              <a:ext uri="{FF2B5EF4-FFF2-40B4-BE49-F238E27FC236}">
                <a16:creationId xmlns:a16="http://schemas.microsoft.com/office/drawing/2014/main" id="{5DBE4A75-EE02-7944-8BC8-3CFA49EFEF91}"/>
              </a:ext>
            </a:extLst>
          </p:cNvPr>
          <p:cNvSpPr>
            <a:spLocks noGrp="1"/>
          </p:cNvSpPr>
          <p:nvPr>
            <p:ph idx="1"/>
          </p:nvPr>
        </p:nvSpPr>
        <p:spPr/>
        <p:txBody>
          <a:bodyPr>
            <a:normAutofit lnSpcReduction="10000"/>
          </a:bodyPr>
          <a:lstStyle/>
          <a:p>
            <a:pPr marL="0" indent="0">
              <a:buNone/>
            </a:pPr>
            <a:r>
              <a:rPr lang="pt-BR" sz="2400" dirty="0"/>
              <a:t>Art. 9.º A Provisão de IBNR deverá ser constituída para </a:t>
            </a:r>
            <a:r>
              <a:rPr lang="pt-BR" sz="2400" dirty="0" err="1"/>
              <a:t>acobertura</a:t>
            </a:r>
            <a:r>
              <a:rPr lang="pt-BR" sz="2400" dirty="0"/>
              <a:t> dos valores esperados a liquidar relativos a sinistros </a:t>
            </a:r>
            <a:r>
              <a:rPr lang="pt-BR" sz="2400" dirty="0" err="1"/>
              <a:t>ocorridose</a:t>
            </a:r>
            <a:r>
              <a:rPr lang="pt-BR" sz="2400" dirty="0"/>
              <a:t> não avisados até a data-base de cálculo, incluindo as </a:t>
            </a:r>
            <a:r>
              <a:rPr lang="pt-BR" sz="2400" dirty="0" err="1"/>
              <a:t>operaçõesde</a:t>
            </a:r>
            <a:r>
              <a:rPr lang="pt-BR" sz="2400" dirty="0"/>
              <a:t> cosseguro aceito, brutos das operações de resseguro e </a:t>
            </a:r>
            <a:r>
              <a:rPr lang="pt-BR" sz="2400" dirty="0" err="1"/>
              <a:t>líquidosdas</a:t>
            </a:r>
            <a:r>
              <a:rPr lang="pt-BR" sz="2400" dirty="0"/>
              <a:t> operações de cosseguro cedido, obedecidos os </a:t>
            </a:r>
            <a:r>
              <a:rPr lang="pt-BR" sz="2400" dirty="0" err="1"/>
              <a:t>seguintescritérios</a:t>
            </a:r>
            <a:r>
              <a:rPr lang="pt-BR" sz="2400" dirty="0"/>
              <a:t>:</a:t>
            </a:r>
          </a:p>
          <a:p>
            <a:pPr marL="0" indent="0">
              <a:buNone/>
            </a:pPr>
            <a:r>
              <a:rPr lang="pt-BR" sz="2400" dirty="0" err="1"/>
              <a:t>I</a:t>
            </a:r>
            <a:r>
              <a:rPr lang="pt-BR" sz="2400" dirty="0"/>
              <a:t> - a provisão deverá contemplar estimativa para os </a:t>
            </a:r>
            <a:r>
              <a:rPr lang="pt-BR" sz="2400" dirty="0" err="1"/>
              <a:t>valoresrelativos</a:t>
            </a:r>
            <a:r>
              <a:rPr lang="pt-BR" sz="2400" dirty="0"/>
              <a:t> a indenizações, pecúlios e rendas, incluindo as </a:t>
            </a:r>
            <a:r>
              <a:rPr lang="pt-BR" sz="2400" dirty="0" err="1"/>
              <a:t>estimativaspara</a:t>
            </a:r>
            <a:r>
              <a:rPr lang="pt-BR" sz="2400" dirty="0"/>
              <a:t> o desenvolvimento agregado dos sinistros ocorridos e não </a:t>
            </a:r>
            <a:r>
              <a:rPr lang="pt-BR" sz="2400" dirty="0" err="1"/>
              <a:t>avisados,e</a:t>
            </a:r>
            <a:r>
              <a:rPr lang="pt-BR" sz="2400" dirty="0"/>
              <a:t> considerando os montantes referentes às ações judiciais e </a:t>
            </a:r>
            <a:r>
              <a:rPr lang="pt-BR" sz="2400" dirty="0" err="1"/>
              <a:t>osresultantes</a:t>
            </a:r>
            <a:r>
              <a:rPr lang="pt-BR" sz="2400" dirty="0"/>
              <a:t> de sentença transitada em julgado;</a:t>
            </a:r>
          </a:p>
          <a:p>
            <a:pPr marL="0" indent="0">
              <a:buNone/>
            </a:pPr>
            <a:endParaRPr lang="pt-BR" dirty="0"/>
          </a:p>
        </p:txBody>
      </p:sp>
    </p:spTree>
    <p:extLst>
      <p:ext uri="{BB962C8B-B14F-4D97-AF65-F5344CB8AC3E}">
        <p14:creationId xmlns:p14="http://schemas.microsoft.com/office/powerpoint/2010/main" val="3627433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36DDCC-F11E-E446-A573-29AC2184FB61}"/>
              </a:ext>
            </a:extLst>
          </p:cNvPr>
          <p:cNvSpPr>
            <a:spLocks noGrp="1"/>
          </p:cNvSpPr>
          <p:nvPr>
            <p:ph type="title"/>
          </p:nvPr>
        </p:nvSpPr>
        <p:spPr/>
        <p:txBody>
          <a:bodyPr/>
          <a:lstStyle/>
          <a:p>
            <a:r>
              <a:rPr lang="pt-BR" dirty="0"/>
              <a:t>Provisão Complementar de Cobertura (PCC)</a:t>
            </a:r>
          </a:p>
        </p:txBody>
      </p:sp>
      <p:sp>
        <p:nvSpPr>
          <p:cNvPr id="3" name="Espaço Reservado para Conteúdo 2">
            <a:extLst>
              <a:ext uri="{FF2B5EF4-FFF2-40B4-BE49-F238E27FC236}">
                <a16:creationId xmlns:a16="http://schemas.microsoft.com/office/drawing/2014/main" id="{5C33AA63-117A-B14E-91AD-9E92507D3A49}"/>
              </a:ext>
            </a:extLst>
          </p:cNvPr>
          <p:cNvSpPr>
            <a:spLocks noGrp="1"/>
          </p:cNvSpPr>
          <p:nvPr>
            <p:ph idx="1"/>
          </p:nvPr>
        </p:nvSpPr>
        <p:spPr/>
        <p:txBody>
          <a:bodyPr/>
          <a:lstStyle/>
          <a:p>
            <a:pPr marL="0" indent="0">
              <a:buNone/>
            </a:pPr>
            <a:br>
              <a:rPr lang="pt-BR" dirty="0"/>
            </a:br>
            <a:r>
              <a:rPr lang="pt-BR" dirty="0"/>
              <a:t>Art. 12. A PCC deverá ser constituída, quando for constatada insuficiência nas provisões técnicas, conforme valor apurado no Teste de Adequação de Passivos (TAP)</a:t>
            </a:r>
          </a:p>
          <a:p>
            <a:pPr marL="0" indent="0">
              <a:buNone/>
            </a:pPr>
            <a:endParaRPr lang="pt-BR" dirty="0"/>
          </a:p>
        </p:txBody>
      </p:sp>
    </p:spTree>
    <p:extLst>
      <p:ext uri="{BB962C8B-B14F-4D97-AF65-F5344CB8AC3E}">
        <p14:creationId xmlns:p14="http://schemas.microsoft.com/office/powerpoint/2010/main" val="3786729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B1635F-77F5-3B46-AD75-E6E3F1922B7D}"/>
              </a:ext>
            </a:extLst>
          </p:cNvPr>
          <p:cNvSpPr>
            <a:spLocks noGrp="1"/>
          </p:cNvSpPr>
          <p:nvPr>
            <p:ph type="title"/>
          </p:nvPr>
        </p:nvSpPr>
        <p:spPr/>
        <p:txBody>
          <a:bodyPr>
            <a:normAutofit/>
          </a:bodyPr>
          <a:lstStyle/>
          <a:p>
            <a:r>
              <a:rPr lang="pt-BR" sz="2800" dirty="0"/>
              <a:t>PROVISÕES MATEMÁTICAS DE BENEFÍCIOS A CONCEDER E JÁ CONCEDIDOS - PMBAC e PMBC</a:t>
            </a:r>
          </a:p>
        </p:txBody>
      </p:sp>
      <p:sp>
        <p:nvSpPr>
          <p:cNvPr id="3" name="Espaço Reservado para Conteúdo 2">
            <a:extLst>
              <a:ext uri="{FF2B5EF4-FFF2-40B4-BE49-F238E27FC236}">
                <a16:creationId xmlns:a16="http://schemas.microsoft.com/office/drawing/2014/main" id="{5D323879-78EF-8F42-8D8F-080EB0A8FC2C}"/>
              </a:ext>
            </a:extLst>
          </p:cNvPr>
          <p:cNvSpPr>
            <a:spLocks noGrp="1"/>
          </p:cNvSpPr>
          <p:nvPr>
            <p:ph idx="1"/>
          </p:nvPr>
        </p:nvSpPr>
        <p:spPr/>
        <p:txBody>
          <a:bodyPr/>
          <a:lstStyle/>
          <a:p>
            <a:pPr marL="0" indent="0">
              <a:buNone/>
            </a:pPr>
            <a:r>
              <a:rPr lang="pt-BR" dirty="0"/>
              <a:t> </a:t>
            </a:r>
          </a:p>
        </p:txBody>
      </p:sp>
      <p:pic>
        <p:nvPicPr>
          <p:cNvPr id="4" name="Espaço Reservado para Conteúdo 3">
            <a:extLst>
              <a:ext uri="{FF2B5EF4-FFF2-40B4-BE49-F238E27FC236}">
                <a16:creationId xmlns:a16="http://schemas.microsoft.com/office/drawing/2014/main" id="{21345A39-9A76-AF4A-B21C-4571F02145B4}"/>
              </a:ext>
            </a:extLst>
          </p:cNvPr>
          <p:cNvPicPr>
            <a:picLocks noChangeAspect="1"/>
          </p:cNvPicPr>
          <p:nvPr/>
        </p:nvPicPr>
        <p:blipFill>
          <a:blip r:embed="rId2"/>
          <a:stretch>
            <a:fillRect/>
          </a:stretch>
        </p:blipFill>
        <p:spPr>
          <a:xfrm>
            <a:off x="1985963" y="2961402"/>
            <a:ext cx="5089441" cy="3318662"/>
          </a:xfrm>
          <a:prstGeom prst="rect">
            <a:avLst/>
          </a:prstGeom>
        </p:spPr>
      </p:pic>
    </p:spTree>
    <p:extLst>
      <p:ext uri="{BB962C8B-B14F-4D97-AF65-F5344CB8AC3E}">
        <p14:creationId xmlns:p14="http://schemas.microsoft.com/office/powerpoint/2010/main" val="1743614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E2EEA4-25DC-C047-B910-8396D6D050EC}"/>
              </a:ext>
            </a:extLst>
          </p:cNvPr>
          <p:cNvSpPr>
            <a:spLocks noGrp="1"/>
          </p:cNvSpPr>
          <p:nvPr>
            <p:ph type="title"/>
          </p:nvPr>
        </p:nvSpPr>
        <p:spPr/>
        <p:txBody>
          <a:bodyPr/>
          <a:lstStyle/>
          <a:p>
            <a:pPr algn="ctr"/>
            <a:r>
              <a:rPr lang="pt-BR" dirty="0"/>
              <a:t>Concluindo provisão</a:t>
            </a:r>
          </a:p>
        </p:txBody>
      </p:sp>
      <p:sp>
        <p:nvSpPr>
          <p:cNvPr id="3" name="Espaço Reservado para Conteúdo 2">
            <a:extLst>
              <a:ext uri="{FF2B5EF4-FFF2-40B4-BE49-F238E27FC236}">
                <a16:creationId xmlns:a16="http://schemas.microsoft.com/office/drawing/2014/main" id="{D08E55B2-C952-4042-A850-48B6A082EE09}"/>
              </a:ext>
            </a:extLst>
          </p:cNvPr>
          <p:cNvSpPr>
            <a:spLocks noGrp="1"/>
          </p:cNvSpPr>
          <p:nvPr>
            <p:ph idx="1"/>
          </p:nvPr>
        </p:nvSpPr>
        <p:spPr/>
        <p:txBody>
          <a:bodyPr/>
          <a:lstStyle/>
          <a:p>
            <a:pPr marL="0" indent="0">
              <a:buNone/>
            </a:pPr>
            <a:r>
              <a:rPr lang="pt-BR" dirty="0"/>
              <a:t>Em resumo</a:t>
            </a:r>
          </a:p>
        </p:txBody>
      </p:sp>
      <p:pic>
        <p:nvPicPr>
          <p:cNvPr id="4" name="Espaço Reservado para Conteúdo 3">
            <a:extLst>
              <a:ext uri="{FF2B5EF4-FFF2-40B4-BE49-F238E27FC236}">
                <a16:creationId xmlns:a16="http://schemas.microsoft.com/office/drawing/2014/main" id="{D42F4A55-F942-3049-9182-F88E2E21B36D}"/>
              </a:ext>
            </a:extLst>
          </p:cNvPr>
          <p:cNvPicPr>
            <a:picLocks noChangeAspect="1"/>
          </p:cNvPicPr>
          <p:nvPr/>
        </p:nvPicPr>
        <p:blipFill>
          <a:blip r:embed="rId2"/>
          <a:stretch>
            <a:fillRect/>
          </a:stretch>
        </p:blipFill>
        <p:spPr>
          <a:xfrm>
            <a:off x="657101" y="2680338"/>
            <a:ext cx="7485136" cy="2638510"/>
          </a:xfrm>
          <a:prstGeom prst="rect">
            <a:avLst/>
          </a:prstGeom>
        </p:spPr>
      </p:pic>
    </p:spTree>
    <p:extLst>
      <p:ext uri="{BB962C8B-B14F-4D97-AF65-F5344CB8AC3E}">
        <p14:creationId xmlns:p14="http://schemas.microsoft.com/office/powerpoint/2010/main" val="17678068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7" name="Color Fill">
            <a:extLst>
              <a:ext uri="{FF2B5EF4-FFF2-40B4-BE49-F238E27FC236}">
                <a16:creationId xmlns:a16="http://schemas.microsoft.com/office/drawing/2014/main" id="{A8A68745-355E-4D81-AA5F-942C71082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15" name="Graphic 9">
            <a:extLst>
              <a:ext uri="{FF2B5EF4-FFF2-40B4-BE49-F238E27FC236}">
                <a16:creationId xmlns:a16="http://schemas.microsoft.com/office/drawing/2014/main" id="{61D32E23-CD34-4C85-8167-14669FD3E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1818" y="16444"/>
            <a:ext cx="6893328" cy="6846993"/>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dirty="0"/>
          </a:p>
        </p:txBody>
      </p:sp>
      <p:sp>
        <p:nvSpPr>
          <p:cNvPr id="17"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ítulo 1">
            <a:extLst>
              <a:ext uri="{FF2B5EF4-FFF2-40B4-BE49-F238E27FC236}">
                <a16:creationId xmlns:a16="http://schemas.microsoft.com/office/drawing/2014/main" id="{A711D90E-8531-5841-B6EF-B22B8551C0AC}"/>
              </a:ext>
            </a:extLst>
          </p:cNvPr>
          <p:cNvSpPr>
            <a:spLocks noGrp="1"/>
          </p:cNvSpPr>
          <p:nvPr>
            <p:ph type="title"/>
          </p:nvPr>
        </p:nvSpPr>
        <p:spPr>
          <a:xfrm>
            <a:off x="457200" y="758952"/>
            <a:ext cx="4640729" cy="1325563"/>
          </a:xfrm>
        </p:spPr>
        <p:txBody>
          <a:bodyPr anchor="b">
            <a:normAutofit fontScale="90000"/>
          </a:bodyPr>
          <a:lstStyle/>
          <a:p>
            <a:r>
              <a:rPr lang="pt-BR" dirty="0"/>
              <a:t>Apuração do resultado de uma corretora</a:t>
            </a:r>
          </a:p>
        </p:txBody>
      </p:sp>
      <p:sp>
        <p:nvSpPr>
          <p:cNvPr id="8" name="Content Placeholder 7">
            <a:extLst>
              <a:ext uri="{FF2B5EF4-FFF2-40B4-BE49-F238E27FC236}">
                <a16:creationId xmlns:a16="http://schemas.microsoft.com/office/drawing/2014/main" id="{4E697CE5-CE82-E997-CD53-CEAD693B88EA}"/>
              </a:ext>
            </a:extLst>
          </p:cNvPr>
          <p:cNvSpPr>
            <a:spLocks noGrp="1"/>
          </p:cNvSpPr>
          <p:nvPr>
            <p:ph idx="1"/>
          </p:nvPr>
        </p:nvSpPr>
        <p:spPr>
          <a:xfrm>
            <a:off x="457200" y="2286000"/>
            <a:ext cx="4640729" cy="3887585"/>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Economia dos </a:t>
            </a:r>
            <a:r>
              <a:rPr lang="en-US" dirty="0" err="1"/>
              <a:t>Seguros</a:t>
            </a:r>
            <a:r>
              <a:rPr lang="en-US" dirty="0"/>
              <a:t>, de </a:t>
            </a:r>
            <a:r>
              <a:rPr lang="en-US" dirty="0" err="1"/>
              <a:t>Claúdio</a:t>
            </a:r>
            <a:r>
              <a:rPr lang="en-US" dirty="0"/>
              <a:t> Contador</a:t>
            </a:r>
          </a:p>
        </p:txBody>
      </p:sp>
      <p:pic>
        <p:nvPicPr>
          <p:cNvPr id="4" name="Espaço Reservado para Conteúdo 3">
            <a:extLst>
              <a:ext uri="{FF2B5EF4-FFF2-40B4-BE49-F238E27FC236}">
                <a16:creationId xmlns:a16="http://schemas.microsoft.com/office/drawing/2014/main" id="{F110E2F6-C323-E64D-91C2-347A8276D2B4}"/>
              </a:ext>
            </a:extLst>
          </p:cNvPr>
          <p:cNvPicPr>
            <a:picLocks noChangeAspect="1"/>
          </p:cNvPicPr>
          <p:nvPr/>
        </p:nvPicPr>
        <p:blipFill>
          <a:blip r:embed="rId3"/>
          <a:stretch>
            <a:fillRect/>
          </a:stretch>
        </p:blipFill>
        <p:spPr>
          <a:xfrm>
            <a:off x="6529388" y="1443684"/>
            <a:ext cx="4659872" cy="4100687"/>
          </a:xfrm>
          <a:prstGeom prst="rect">
            <a:avLst/>
          </a:prstGeom>
        </p:spPr>
      </p:pic>
    </p:spTree>
    <p:extLst>
      <p:ext uri="{BB962C8B-B14F-4D97-AF65-F5344CB8AC3E}">
        <p14:creationId xmlns:p14="http://schemas.microsoft.com/office/powerpoint/2010/main" val="2769901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9DBA94-FF14-EF46-92EC-5EF65C8272B5}"/>
              </a:ext>
            </a:extLst>
          </p:cNvPr>
          <p:cNvSpPr>
            <a:spLocks noGrp="1"/>
          </p:cNvSpPr>
          <p:nvPr>
            <p:ph type="title"/>
          </p:nvPr>
        </p:nvSpPr>
        <p:spPr/>
        <p:txBody>
          <a:bodyPr/>
          <a:lstStyle/>
          <a:p>
            <a:r>
              <a:rPr lang="pt-BR" dirty="0"/>
              <a:t>O que ocorre se não forem constituídas as provisões?</a:t>
            </a:r>
          </a:p>
        </p:txBody>
      </p:sp>
      <p:sp>
        <p:nvSpPr>
          <p:cNvPr id="3" name="Espaço Reservado para Conteúdo 2">
            <a:extLst>
              <a:ext uri="{FF2B5EF4-FFF2-40B4-BE49-F238E27FC236}">
                <a16:creationId xmlns:a16="http://schemas.microsoft.com/office/drawing/2014/main" id="{6C83C3AF-3A19-2D48-A1B3-A45CDBCA6F6E}"/>
              </a:ext>
            </a:extLst>
          </p:cNvPr>
          <p:cNvSpPr>
            <a:spLocks noGrp="1"/>
          </p:cNvSpPr>
          <p:nvPr>
            <p:ph idx="1"/>
          </p:nvPr>
        </p:nvSpPr>
        <p:spPr/>
        <p:txBody>
          <a:bodyPr>
            <a:normAutofit fontScale="85000" lnSpcReduction="20000"/>
          </a:bodyPr>
          <a:lstStyle/>
          <a:p>
            <a:pPr marL="0" indent="0" algn="just">
              <a:buNone/>
            </a:pPr>
            <a:r>
              <a:rPr lang="pt-BR" dirty="0"/>
              <a:t>Há até responsabilidade penal:</a:t>
            </a:r>
          </a:p>
          <a:p>
            <a:pPr marL="0" indent="0" algn="just">
              <a:lnSpc>
                <a:spcPct val="100000"/>
              </a:lnSpc>
              <a:spcBef>
                <a:spcPts val="15"/>
              </a:spcBef>
              <a:buNone/>
            </a:pPr>
            <a:endParaRPr lang="pt-BR" sz="1500" dirty="0">
              <a:latin typeface="Carlito"/>
              <a:cs typeface="Carlito"/>
            </a:endParaRPr>
          </a:p>
          <a:p>
            <a:pPr marL="176530" marR="90170" indent="0" algn="just">
              <a:lnSpc>
                <a:spcPct val="102699"/>
              </a:lnSpc>
              <a:buNone/>
            </a:pPr>
            <a:r>
              <a:rPr lang="pt-BR" sz="1500" dirty="0">
                <a:latin typeface="Carlito"/>
                <a:cs typeface="Carlito"/>
              </a:rPr>
              <a:t>+ </a:t>
            </a:r>
            <a:r>
              <a:rPr lang="pt-BR" sz="1500" spc="10" dirty="0">
                <a:latin typeface="Carlito"/>
                <a:cs typeface="Carlito"/>
              </a:rPr>
              <a:t>“</a:t>
            </a:r>
            <a:r>
              <a:rPr lang="pt-BR" sz="1500" b="1" spc="10" dirty="0" err="1">
                <a:latin typeface="Carlito"/>
                <a:cs typeface="Carlito"/>
              </a:rPr>
              <a:t>Art</a:t>
            </a:r>
            <a:r>
              <a:rPr lang="pt-BR" sz="1500" b="1" spc="10" dirty="0">
                <a:latin typeface="Carlito"/>
                <a:cs typeface="Carlito"/>
              </a:rPr>
              <a:t> </a:t>
            </a:r>
            <a:r>
              <a:rPr lang="pt-BR" sz="1500" b="1" spc="15" dirty="0">
                <a:latin typeface="Carlito"/>
                <a:cs typeface="Carlito"/>
              </a:rPr>
              <a:t>110</a:t>
            </a:r>
            <a:r>
              <a:rPr lang="pt-BR" sz="1500" spc="15" dirty="0">
                <a:latin typeface="Carlito"/>
                <a:cs typeface="Carlito"/>
              </a:rPr>
              <a:t>. </a:t>
            </a:r>
            <a:r>
              <a:rPr lang="pt-BR" sz="1500" spc="10" dirty="0">
                <a:latin typeface="Carlito"/>
                <a:cs typeface="Carlito"/>
              </a:rPr>
              <a:t>Constitui </a:t>
            </a:r>
            <a:r>
              <a:rPr lang="pt-BR" sz="1500" spc="15" dirty="0">
                <a:latin typeface="Carlito"/>
                <a:cs typeface="Carlito"/>
              </a:rPr>
              <a:t>crime </a:t>
            </a:r>
            <a:r>
              <a:rPr lang="pt-BR" sz="1500" spc="5" dirty="0">
                <a:latin typeface="Carlito"/>
                <a:cs typeface="Carlito"/>
              </a:rPr>
              <a:t>contra </a:t>
            </a:r>
            <a:r>
              <a:rPr lang="pt-BR" sz="1500" dirty="0">
                <a:latin typeface="Carlito"/>
                <a:cs typeface="Carlito"/>
              </a:rPr>
              <a:t>a </a:t>
            </a:r>
            <a:r>
              <a:rPr lang="pt-BR" sz="1500" spc="15" dirty="0">
                <a:latin typeface="Carlito"/>
                <a:cs typeface="Carlito"/>
              </a:rPr>
              <a:t>economia </a:t>
            </a:r>
            <a:r>
              <a:rPr lang="pt-BR" sz="1500" dirty="0">
                <a:latin typeface="Carlito"/>
                <a:cs typeface="Carlito"/>
              </a:rPr>
              <a:t>popular, </a:t>
            </a:r>
            <a:r>
              <a:rPr lang="pt-BR" sz="1500" spc="15" dirty="0">
                <a:latin typeface="Carlito"/>
                <a:cs typeface="Carlito"/>
              </a:rPr>
              <a:t>punível </a:t>
            </a:r>
            <a:r>
              <a:rPr lang="pt-BR" sz="1500" spc="10" dirty="0">
                <a:latin typeface="Carlito"/>
                <a:cs typeface="Carlito"/>
              </a:rPr>
              <a:t>de acordo com </a:t>
            </a:r>
            <a:r>
              <a:rPr lang="pt-BR" sz="1500" dirty="0">
                <a:latin typeface="Carlito"/>
                <a:cs typeface="Carlito"/>
              </a:rPr>
              <a:t>a </a:t>
            </a:r>
            <a:r>
              <a:rPr lang="pt-BR" sz="1500" spc="10" dirty="0">
                <a:latin typeface="Carlito"/>
                <a:cs typeface="Carlito"/>
              </a:rPr>
              <a:t>legislação respectiva, </a:t>
            </a:r>
            <a:r>
              <a:rPr lang="pt-BR" sz="1500" dirty="0">
                <a:latin typeface="Carlito"/>
                <a:cs typeface="Carlito"/>
              </a:rPr>
              <a:t>a </a:t>
            </a:r>
            <a:r>
              <a:rPr lang="pt-BR" sz="1500" spc="10" dirty="0">
                <a:latin typeface="Carlito"/>
                <a:cs typeface="Carlito"/>
              </a:rPr>
              <a:t>ação  ou omissão, </a:t>
            </a:r>
            <a:r>
              <a:rPr lang="pt-BR" sz="1500" spc="15" dirty="0">
                <a:latin typeface="Carlito"/>
                <a:cs typeface="Carlito"/>
              </a:rPr>
              <a:t>pessoal </a:t>
            </a:r>
            <a:r>
              <a:rPr lang="pt-BR" sz="1500" spc="10" dirty="0">
                <a:latin typeface="Carlito"/>
                <a:cs typeface="Carlito"/>
              </a:rPr>
              <a:t>ou coletiva, de </a:t>
            </a:r>
            <a:r>
              <a:rPr lang="pt-BR" sz="1500" spc="15" dirty="0">
                <a:latin typeface="Carlito"/>
                <a:cs typeface="Carlito"/>
              </a:rPr>
              <a:t>que </a:t>
            </a:r>
            <a:r>
              <a:rPr lang="pt-BR" sz="1500" spc="10" dirty="0">
                <a:latin typeface="Carlito"/>
                <a:cs typeface="Carlito"/>
              </a:rPr>
              <a:t>decorra </a:t>
            </a:r>
            <a:r>
              <a:rPr lang="pt-BR" sz="1500" dirty="0">
                <a:latin typeface="Carlito"/>
                <a:cs typeface="Carlito"/>
              </a:rPr>
              <a:t>a </a:t>
            </a:r>
            <a:r>
              <a:rPr lang="pt-BR" sz="1500" spc="15" dirty="0">
                <a:latin typeface="Carlito"/>
                <a:cs typeface="Carlito"/>
              </a:rPr>
              <a:t>insuficiência das </a:t>
            </a:r>
            <a:r>
              <a:rPr lang="pt-BR" sz="1500" spc="10" dirty="0">
                <a:latin typeface="Carlito"/>
                <a:cs typeface="Carlito"/>
              </a:rPr>
              <a:t>reservas </a:t>
            </a:r>
            <a:r>
              <a:rPr lang="pt-BR" sz="1500" dirty="0">
                <a:latin typeface="Carlito"/>
                <a:cs typeface="Carlito"/>
              </a:rPr>
              <a:t>e </a:t>
            </a:r>
            <a:r>
              <a:rPr lang="pt-BR" sz="1500" spc="10" dirty="0">
                <a:latin typeface="Carlito"/>
                <a:cs typeface="Carlito"/>
              </a:rPr>
              <a:t>de sua cobertura, </a:t>
            </a:r>
            <a:r>
              <a:rPr lang="pt-BR" sz="1500" spc="15" dirty="0">
                <a:latin typeface="Carlito"/>
                <a:cs typeface="Carlito"/>
              </a:rPr>
              <a:t>vinculadas </a:t>
            </a:r>
            <a:r>
              <a:rPr lang="pt-BR" sz="1500" dirty="0">
                <a:latin typeface="Carlito"/>
                <a:cs typeface="Carlito"/>
              </a:rPr>
              <a:t>à  </a:t>
            </a:r>
            <a:r>
              <a:rPr lang="pt-BR" sz="1500" spc="5" dirty="0">
                <a:latin typeface="Carlito"/>
                <a:cs typeface="Carlito"/>
              </a:rPr>
              <a:t>garantia </a:t>
            </a:r>
            <a:r>
              <a:rPr lang="pt-BR" sz="1500" spc="15" dirty="0">
                <a:latin typeface="Carlito"/>
                <a:cs typeface="Carlito"/>
              </a:rPr>
              <a:t>das </a:t>
            </a:r>
            <a:r>
              <a:rPr lang="pt-BR" sz="1500" spc="10" dirty="0">
                <a:latin typeface="Carlito"/>
                <a:cs typeface="Carlito"/>
              </a:rPr>
              <a:t>obrigações </a:t>
            </a:r>
            <a:r>
              <a:rPr lang="pt-BR" sz="1500" spc="15" dirty="0">
                <a:latin typeface="Carlito"/>
                <a:cs typeface="Carlito"/>
              </a:rPr>
              <a:t>das Sociedades </a:t>
            </a:r>
            <a:r>
              <a:rPr lang="pt-BR" sz="1500" spc="10" dirty="0">
                <a:latin typeface="Carlito"/>
                <a:cs typeface="Carlito"/>
              </a:rPr>
              <a:t>Seguradoras” </a:t>
            </a:r>
            <a:r>
              <a:rPr lang="pt-BR" sz="1500" spc="15" dirty="0">
                <a:latin typeface="Carlito"/>
                <a:cs typeface="Carlito"/>
              </a:rPr>
              <a:t>(DL </a:t>
            </a:r>
            <a:r>
              <a:rPr lang="pt-BR" sz="1500" spc="10" dirty="0" err="1">
                <a:latin typeface="Carlito"/>
                <a:cs typeface="Carlito"/>
              </a:rPr>
              <a:t>n</a:t>
            </a:r>
            <a:r>
              <a:rPr lang="pt-BR" sz="1500" spc="10" dirty="0">
                <a:latin typeface="Carlito"/>
                <a:cs typeface="Carlito"/>
              </a:rPr>
              <a:t>. </a:t>
            </a:r>
            <a:r>
              <a:rPr lang="pt-BR" sz="1500" spc="15" dirty="0">
                <a:latin typeface="Carlito"/>
                <a:cs typeface="Carlito"/>
              </a:rPr>
              <a:t>73/1966). </a:t>
            </a:r>
            <a:r>
              <a:rPr lang="pt-BR" sz="1500" spc="15" dirty="0">
                <a:solidFill>
                  <a:srgbClr val="3563FD"/>
                </a:solidFill>
                <a:latin typeface="Carlito"/>
                <a:cs typeface="Carlito"/>
              </a:rPr>
              <a:t>(norma penal </a:t>
            </a:r>
            <a:r>
              <a:rPr lang="pt-BR" sz="1500" spc="10" dirty="0">
                <a:solidFill>
                  <a:srgbClr val="3563FD"/>
                </a:solidFill>
                <a:latin typeface="Carlito"/>
                <a:cs typeface="Carlito"/>
              </a:rPr>
              <a:t>em</a:t>
            </a:r>
            <a:r>
              <a:rPr lang="pt-BR" sz="1500" spc="254" dirty="0">
                <a:solidFill>
                  <a:srgbClr val="3563FD"/>
                </a:solidFill>
                <a:latin typeface="Carlito"/>
                <a:cs typeface="Carlito"/>
              </a:rPr>
              <a:t> </a:t>
            </a:r>
            <a:r>
              <a:rPr lang="pt-BR" sz="1500" spc="10" dirty="0">
                <a:solidFill>
                  <a:srgbClr val="3563FD"/>
                </a:solidFill>
                <a:latin typeface="Carlito"/>
                <a:cs typeface="Carlito"/>
              </a:rPr>
              <a:t>branco)</a:t>
            </a:r>
            <a:endParaRPr lang="pt-BR" sz="1500" dirty="0">
              <a:latin typeface="Carlito"/>
              <a:cs typeface="Carlito"/>
            </a:endParaRPr>
          </a:p>
          <a:p>
            <a:pPr marL="176530" marR="5080" indent="0" algn="just">
              <a:lnSpc>
                <a:spcPct val="128000"/>
              </a:lnSpc>
              <a:spcBef>
                <a:spcPts val="1585"/>
              </a:spcBef>
              <a:buNone/>
            </a:pPr>
            <a:r>
              <a:rPr lang="pt-BR" sz="1500" dirty="0">
                <a:latin typeface="Carlito"/>
                <a:cs typeface="Carlito"/>
              </a:rPr>
              <a:t>+ </a:t>
            </a:r>
            <a:r>
              <a:rPr lang="pt-BR" sz="1500" spc="15" dirty="0">
                <a:latin typeface="Carlito"/>
                <a:cs typeface="Carlito"/>
              </a:rPr>
              <a:t>companhias </a:t>
            </a:r>
            <a:r>
              <a:rPr lang="pt-BR" sz="1500" spc="10" dirty="0">
                <a:latin typeface="Carlito"/>
                <a:cs typeface="Carlito"/>
              </a:rPr>
              <a:t>seguradoras são </a:t>
            </a:r>
            <a:r>
              <a:rPr lang="pt-BR" sz="1500" spc="15" dirty="0">
                <a:latin typeface="Carlito"/>
                <a:cs typeface="Carlito"/>
              </a:rPr>
              <a:t>equiparadas </a:t>
            </a:r>
            <a:r>
              <a:rPr lang="pt-BR" sz="1500" dirty="0">
                <a:latin typeface="Carlito"/>
                <a:cs typeface="Carlito"/>
              </a:rPr>
              <a:t>a </a:t>
            </a:r>
            <a:r>
              <a:rPr lang="pt-BR" sz="1500" spc="10" dirty="0">
                <a:latin typeface="Carlito"/>
                <a:cs typeface="Carlito"/>
              </a:rPr>
              <a:t>instituições financeiras </a:t>
            </a:r>
            <a:r>
              <a:rPr lang="pt-BR" sz="1500" spc="5" dirty="0">
                <a:latin typeface="Carlito"/>
                <a:cs typeface="Carlito"/>
              </a:rPr>
              <a:t>para </a:t>
            </a:r>
            <a:r>
              <a:rPr lang="pt-BR" sz="1500" spc="10" dirty="0">
                <a:latin typeface="Carlito"/>
                <a:cs typeface="Carlito"/>
              </a:rPr>
              <a:t>fins </a:t>
            </a:r>
            <a:r>
              <a:rPr lang="pt-BR" sz="1500" spc="15" dirty="0">
                <a:latin typeface="Carlito"/>
                <a:cs typeface="Carlito"/>
              </a:rPr>
              <a:t>penais </a:t>
            </a:r>
            <a:r>
              <a:rPr lang="pt-BR" sz="1500" spc="10" dirty="0">
                <a:latin typeface="Carlito"/>
                <a:cs typeface="Carlito"/>
              </a:rPr>
              <a:t>e, de </a:t>
            </a:r>
            <a:r>
              <a:rPr lang="pt-BR" sz="1500" spc="20" dirty="0">
                <a:latin typeface="Carlito"/>
                <a:cs typeface="Carlito"/>
              </a:rPr>
              <a:t>modo </a:t>
            </a:r>
            <a:r>
              <a:rPr lang="pt-BR" sz="1500" spc="15" dirty="0">
                <a:latin typeface="Carlito"/>
                <a:cs typeface="Carlito"/>
              </a:rPr>
              <a:t>especial,  </a:t>
            </a:r>
            <a:r>
              <a:rPr lang="pt-BR" sz="1500" spc="5" dirty="0">
                <a:latin typeface="Carlito"/>
                <a:cs typeface="Carlito"/>
              </a:rPr>
              <a:t>para </a:t>
            </a:r>
            <a:r>
              <a:rPr lang="pt-BR" sz="1500" dirty="0">
                <a:latin typeface="Carlito"/>
                <a:cs typeface="Carlito"/>
              </a:rPr>
              <a:t>a </a:t>
            </a:r>
            <a:r>
              <a:rPr lang="pt-BR" sz="1500" spc="10" dirty="0">
                <a:latin typeface="Carlito"/>
                <a:cs typeface="Carlito"/>
              </a:rPr>
              <a:t>aplicação da </a:t>
            </a:r>
            <a:r>
              <a:rPr lang="pt-BR" sz="1500" spc="15" dirty="0">
                <a:latin typeface="Carlito"/>
                <a:cs typeface="Carlito"/>
              </a:rPr>
              <a:t>Lei </a:t>
            </a:r>
            <a:r>
              <a:rPr lang="pt-BR" sz="1500" spc="10" dirty="0">
                <a:latin typeface="Carlito"/>
                <a:cs typeface="Carlito"/>
              </a:rPr>
              <a:t>de </a:t>
            </a:r>
            <a:r>
              <a:rPr lang="pt-BR" sz="1500" spc="15" dirty="0">
                <a:latin typeface="Carlito"/>
                <a:cs typeface="Carlito"/>
              </a:rPr>
              <a:t>Crimes </a:t>
            </a:r>
            <a:r>
              <a:rPr lang="pt-BR" sz="1500" spc="5" dirty="0">
                <a:latin typeface="Carlito"/>
                <a:cs typeface="Carlito"/>
              </a:rPr>
              <a:t>contra </a:t>
            </a:r>
            <a:r>
              <a:rPr lang="pt-BR" sz="1500" spc="10" dirty="0">
                <a:latin typeface="Carlito"/>
                <a:cs typeface="Carlito"/>
              </a:rPr>
              <a:t>os Sistema Financeiro </a:t>
            </a:r>
            <a:r>
              <a:rPr lang="pt-BR" sz="1500" spc="15" dirty="0">
                <a:latin typeface="Carlito"/>
                <a:cs typeface="Carlito"/>
              </a:rPr>
              <a:t>Nacional (Lei </a:t>
            </a:r>
            <a:r>
              <a:rPr lang="pt-BR" sz="1500" spc="10" dirty="0" err="1">
                <a:latin typeface="Carlito"/>
                <a:cs typeface="Carlito"/>
              </a:rPr>
              <a:t>n</a:t>
            </a:r>
            <a:r>
              <a:rPr lang="pt-BR" sz="1500" spc="10" dirty="0">
                <a:latin typeface="Carlito"/>
                <a:cs typeface="Carlito"/>
              </a:rPr>
              <a:t>.</a:t>
            </a:r>
            <a:r>
              <a:rPr lang="pt-BR" sz="1500" spc="330" dirty="0">
                <a:latin typeface="Carlito"/>
                <a:cs typeface="Carlito"/>
              </a:rPr>
              <a:t> </a:t>
            </a:r>
            <a:r>
              <a:rPr lang="pt-BR" sz="1500" spc="15" dirty="0">
                <a:latin typeface="Carlito"/>
                <a:cs typeface="Carlito"/>
              </a:rPr>
              <a:t>7.492/1986)?</a:t>
            </a:r>
            <a:endParaRPr lang="pt-BR" sz="1500" dirty="0">
              <a:latin typeface="Carlito"/>
              <a:cs typeface="Carlito"/>
            </a:endParaRPr>
          </a:p>
          <a:p>
            <a:pPr marL="962660" marR="133985" indent="0" algn="just">
              <a:lnSpc>
                <a:spcPct val="97000"/>
              </a:lnSpc>
              <a:buNone/>
            </a:pPr>
            <a:r>
              <a:rPr lang="pt-BR" sz="1500" b="1" spc="-20" dirty="0">
                <a:latin typeface="Carlito"/>
                <a:cs typeface="Carlito"/>
              </a:rPr>
              <a:t>Art</a:t>
            </a:r>
            <a:r>
              <a:rPr lang="pt-BR" sz="1500" spc="-20" dirty="0">
                <a:latin typeface="Carlito"/>
                <a:cs typeface="Carlito"/>
              </a:rPr>
              <a:t>. </a:t>
            </a:r>
            <a:r>
              <a:rPr lang="pt-BR" sz="1500" b="1" spc="-10" dirty="0">
                <a:latin typeface="Carlito"/>
                <a:cs typeface="Carlito"/>
              </a:rPr>
              <a:t>1</a:t>
            </a:r>
            <a:r>
              <a:rPr lang="pt-BR" sz="1500" spc="-10" dirty="0">
                <a:latin typeface="Carlito"/>
                <a:cs typeface="Carlito"/>
              </a:rPr>
              <a:t>º </a:t>
            </a:r>
            <a:r>
              <a:rPr lang="pt-BR" sz="1500" spc="-25" dirty="0">
                <a:latin typeface="Carlito"/>
                <a:cs typeface="Carlito"/>
              </a:rPr>
              <a:t>Considera-se </a:t>
            </a:r>
            <a:r>
              <a:rPr lang="pt-BR" sz="1500" spc="-20" dirty="0">
                <a:latin typeface="Carlito"/>
                <a:cs typeface="Carlito"/>
              </a:rPr>
              <a:t>instituição </a:t>
            </a:r>
            <a:r>
              <a:rPr lang="pt-BR" sz="1500" spc="-25" dirty="0">
                <a:latin typeface="Carlito"/>
                <a:cs typeface="Carlito"/>
              </a:rPr>
              <a:t>financeira, </a:t>
            </a:r>
            <a:r>
              <a:rPr lang="pt-BR" sz="1500" spc="-30" dirty="0">
                <a:latin typeface="Carlito"/>
                <a:cs typeface="Carlito"/>
              </a:rPr>
              <a:t>para </a:t>
            </a:r>
            <a:r>
              <a:rPr lang="pt-BR" sz="1500" spc="-25" dirty="0">
                <a:latin typeface="Carlito"/>
                <a:cs typeface="Carlito"/>
              </a:rPr>
              <a:t>efeito desta </a:t>
            </a:r>
            <a:r>
              <a:rPr lang="pt-BR" sz="1500" spc="-15" dirty="0">
                <a:latin typeface="Carlito"/>
                <a:cs typeface="Carlito"/>
              </a:rPr>
              <a:t>lei, </a:t>
            </a:r>
            <a:r>
              <a:rPr lang="pt-BR" sz="1500" dirty="0">
                <a:latin typeface="Carlito"/>
                <a:cs typeface="Carlito"/>
              </a:rPr>
              <a:t>a </a:t>
            </a:r>
            <a:r>
              <a:rPr lang="pt-BR" sz="1500" spc="-20" dirty="0">
                <a:latin typeface="Carlito"/>
                <a:cs typeface="Carlito"/>
              </a:rPr>
              <a:t>pessoa jurídica </a:t>
            </a:r>
            <a:r>
              <a:rPr lang="pt-BR" sz="1500" spc="-15" dirty="0">
                <a:latin typeface="Carlito"/>
                <a:cs typeface="Carlito"/>
              </a:rPr>
              <a:t>de </a:t>
            </a:r>
            <a:r>
              <a:rPr lang="pt-BR" sz="1500" spc="-25" dirty="0">
                <a:latin typeface="Carlito"/>
                <a:cs typeface="Carlito"/>
              </a:rPr>
              <a:t>direito público </a:t>
            </a:r>
            <a:r>
              <a:rPr lang="pt-BR" sz="1500" spc="-20" dirty="0">
                <a:latin typeface="Carlito"/>
                <a:cs typeface="Carlito"/>
              </a:rPr>
              <a:t>ou  </a:t>
            </a:r>
            <a:r>
              <a:rPr lang="pt-BR" sz="1500" spc="-30" dirty="0">
                <a:latin typeface="Carlito"/>
                <a:cs typeface="Carlito"/>
              </a:rPr>
              <a:t>privado, </a:t>
            </a:r>
            <a:r>
              <a:rPr lang="pt-BR" sz="1500" spc="-20" dirty="0">
                <a:latin typeface="Carlito"/>
                <a:cs typeface="Carlito"/>
              </a:rPr>
              <a:t>que </a:t>
            </a:r>
            <a:r>
              <a:rPr lang="pt-BR" sz="1500" spc="-25" dirty="0">
                <a:latin typeface="Carlito"/>
                <a:cs typeface="Carlito"/>
              </a:rPr>
              <a:t>tenha </a:t>
            </a:r>
            <a:r>
              <a:rPr lang="pt-BR" sz="1500" spc="-20" dirty="0">
                <a:latin typeface="Carlito"/>
                <a:cs typeface="Carlito"/>
              </a:rPr>
              <a:t>como </a:t>
            </a:r>
            <a:r>
              <a:rPr lang="pt-BR" sz="1500" spc="-25" dirty="0">
                <a:latin typeface="Carlito"/>
                <a:cs typeface="Carlito"/>
              </a:rPr>
              <a:t>atividade </a:t>
            </a:r>
            <a:r>
              <a:rPr lang="pt-BR" sz="1500" spc="-20" dirty="0">
                <a:latin typeface="Carlito"/>
                <a:cs typeface="Carlito"/>
              </a:rPr>
              <a:t>principal </a:t>
            </a:r>
            <a:r>
              <a:rPr lang="pt-BR" sz="1500" spc="-10" dirty="0">
                <a:latin typeface="Carlito"/>
                <a:cs typeface="Carlito"/>
              </a:rPr>
              <a:t>ou </a:t>
            </a:r>
            <a:r>
              <a:rPr lang="pt-BR" sz="1500" spc="-20" dirty="0">
                <a:latin typeface="Carlito"/>
                <a:cs typeface="Carlito"/>
              </a:rPr>
              <a:t>acessória, </a:t>
            </a:r>
            <a:r>
              <a:rPr lang="pt-BR" sz="1500" spc="-25" dirty="0">
                <a:latin typeface="Carlito"/>
                <a:cs typeface="Carlito"/>
              </a:rPr>
              <a:t>cumulativamente </a:t>
            </a:r>
            <a:r>
              <a:rPr lang="pt-BR" sz="1500" spc="-10" dirty="0">
                <a:latin typeface="Carlito"/>
                <a:cs typeface="Carlito"/>
              </a:rPr>
              <a:t>ou </a:t>
            </a:r>
            <a:r>
              <a:rPr lang="pt-BR" sz="1500" spc="-25" dirty="0">
                <a:latin typeface="Carlito"/>
                <a:cs typeface="Carlito"/>
              </a:rPr>
              <a:t>não, </a:t>
            </a:r>
            <a:r>
              <a:rPr lang="pt-BR" sz="1500" dirty="0">
                <a:latin typeface="Carlito"/>
                <a:cs typeface="Carlito"/>
              </a:rPr>
              <a:t>a </a:t>
            </a:r>
            <a:r>
              <a:rPr lang="pt-BR" sz="1500" spc="-30" dirty="0">
                <a:latin typeface="Carlito"/>
                <a:cs typeface="Carlito"/>
              </a:rPr>
              <a:t>captação,  </a:t>
            </a:r>
            <a:r>
              <a:rPr lang="pt-BR" sz="1500" spc="-25" dirty="0">
                <a:latin typeface="Carlito"/>
                <a:cs typeface="Carlito"/>
              </a:rPr>
              <a:t>intermediação </a:t>
            </a:r>
            <a:r>
              <a:rPr lang="pt-BR" sz="1500" spc="-10" dirty="0">
                <a:latin typeface="Carlito"/>
                <a:cs typeface="Carlito"/>
              </a:rPr>
              <a:t>ou </a:t>
            </a:r>
            <a:r>
              <a:rPr lang="pt-BR" sz="1500" spc="-25" dirty="0">
                <a:latin typeface="Carlito"/>
                <a:cs typeface="Carlito"/>
              </a:rPr>
              <a:t>aplicação </a:t>
            </a:r>
            <a:r>
              <a:rPr lang="pt-BR" sz="1500" spc="-15" dirty="0">
                <a:latin typeface="Carlito"/>
                <a:cs typeface="Carlito"/>
              </a:rPr>
              <a:t>de </a:t>
            </a:r>
            <a:r>
              <a:rPr lang="pt-BR" sz="1500" spc="-25" dirty="0">
                <a:latin typeface="Carlito"/>
                <a:cs typeface="Carlito"/>
              </a:rPr>
              <a:t>recursos financeiros (vetado) </a:t>
            </a:r>
            <a:r>
              <a:rPr lang="pt-BR" sz="1500" spc="-15" dirty="0">
                <a:latin typeface="Carlito"/>
                <a:cs typeface="Carlito"/>
              </a:rPr>
              <a:t>de </a:t>
            </a:r>
            <a:r>
              <a:rPr lang="pt-BR" sz="1500" spc="-25" dirty="0">
                <a:latin typeface="Carlito"/>
                <a:cs typeface="Carlito"/>
              </a:rPr>
              <a:t>terceiros, </a:t>
            </a:r>
            <a:r>
              <a:rPr lang="pt-BR" sz="1500" spc="-10" dirty="0">
                <a:latin typeface="Carlito"/>
                <a:cs typeface="Carlito"/>
              </a:rPr>
              <a:t>em </a:t>
            </a:r>
            <a:r>
              <a:rPr lang="pt-BR" sz="1500" spc="-20" dirty="0">
                <a:latin typeface="Carlito"/>
                <a:cs typeface="Carlito"/>
              </a:rPr>
              <a:t>moeda nacional </a:t>
            </a:r>
            <a:r>
              <a:rPr lang="pt-BR" sz="1500" spc="-10" dirty="0">
                <a:latin typeface="Carlito"/>
                <a:cs typeface="Carlito"/>
              </a:rPr>
              <a:t>ou  </a:t>
            </a:r>
            <a:r>
              <a:rPr lang="pt-BR" sz="1500" spc="-30" dirty="0">
                <a:latin typeface="Carlito"/>
                <a:cs typeface="Carlito"/>
              </a:rPr>
              <a:t>estrangeira, </a:t>
            </a:r>
            <a:r>
              <a:rPr lang="pt-BR" sz="1500" spc="-10" dirty="0">
                <a:latin typeface="Carlito"/>
                <a:cs typeface="Carlito"/>
              </a:rPr>
              <a:t>ou </a:t>
            </a:r>
            <a:r>
              <a:rPr lang="pt-BR" sz="1500" dirty="0">
                <a:latin typeface="Carlito"/>
                <a:cs typeface="Carlito"/>
              </a:rPr>
              <a:t>a </a:t>
            </a:r>
            <a:r>
              <a:rPr lang="pt-BR" sz="1500" spc="-25" dirty="0">
                <a:latin typeface="Carlito"/>
                <a:cs typeface="Carlito"/>
              </a:rPr>
              <a:t>custódia, emissão, distribuição, negociação, intermediação </a:t>
            </a:r>
            <a:r>
              <a:rPr lang="pt-BR" sz="1500" spc="-10" dirty="0">
                <a:latin typeface="Carlito"/>
                <a:cs typeface="Carlito"/>
              </a:rPr>
              <a:t>ou </a:t>
            </a:r>
            <a:r>
              <a:rPr lang="pt-BR" sz="1500" spc="-25" dirty="0">
                <a:latin typeface="Carlito"/>
                <a:cs typeface="Carlito"/>
              </a:rPr>
              <a:t>administração </a:t>
            </a:r>
            <a:r>
              <a:rPr lang="pt-BR" sz="1500" spc="-15" dirty="0">
                <a:latin typeface="Carlito"/>
                <a:cs typeface="Carlito"/>
              </a:rPr>
              <a:t>de </a:t>
            </a:r>
            <a:r>
              <a:rPr lang="pt-BR" sz="1500" spc="-30" dirty="0">
                <a:latin typeface="Carlito"/>
                <a:cs typeface="Carlito"/>
              </a:rPr>
              <a:t>valores  </a:t>
            </a:r>
            <a:r>
              <a:rPr lang="pt-BR" sz="1500" spc="-20" dirty="0">
                <a:latin typeface="Carlito"/>
                <a:cs typeface="Carlito"/>
              </a:rPr>
              <a:t>mobiliários.</a:t>
            </a:r>
            <a:endParaRPr lang="pt-BR" sz="1500" dirty="0">
              <a:latin typeface="Carlito"/>
              <a:cs typeface="Carlito"/>
            </a:endParaRPr>
          </a:p>
          <a:p>
            <a:pPr marL="962660" indent="0" algn="just">
              <a:lnSpc>
                <a:spcPts val="1705"/>
              </a:lnSpc>
              <a:buNone/>
            </a:pPr>
            <a:r>
              <a:rPr lang="pt-BR" sz="1500" b="1" spc="-35" dirty="0">
                <a:latin typeface="Carlito"/>
                <a:cs typeface="Carlito"/>
              </a:rPr>
              <a:t>Parágrafo </a:t>
            </a:r>
            <a:r>
              <a:rPr lang="pt-BR" sz="1500" b="1" spc="-20" dirty="0">
                <a:latin typeface="Carlito"/>
                <a:cs typeface="Carlito"/>
              </a:rPr>
              <a:t>único</a:t>
            </a:r>
            <a:r>
              <a:rPr lang="pt-BR" sz="1500" spc="-20" dirty="0">
                <a:latin typeface="Carlito"/>
                <a:cs typeface="Carlito"/>
              </a:rPr>
              <a:t>. </a:t>
            </a:r>
            <a:r>
              <a:rPr lang="pt-BR" sz="1500" spc="-25" dirty="0">
                <a:solidFill>
                  <a:srgbClr val="3563FD"/>
                </a:solidFill>
                <a:latin typeface="Carlito"/>
                <a:cs typeface="Carlito"/>
              </a:rPr>
              <a:t>Equipara-se </a:t>
            </a:r>
            <a:r>
              <a:rPr lang="pt-BR" sz="1500" dirty="0">
                <a:solidFill>
                  <a:srgbClr val="3563FD"/>
                </a:solidFill>
                <a:latin typeface="Carlito"/>
                <a:cs typeface="Carlito"/>
              </a:rPr>
              <a:t>à </a:t>
            </a:r>
            <a:r>
              <a:rPr lang="pt-BR" sz="1500" spc="-20" dirty="0">
                <a:solidFill>
                  <a:srgbClr val="3563FD"/>
                </a:solidFill>
                <a:latin typeface="Carlito"/>
                <a:cs typeface="Carlito"/>
              </a:rPr>
              <a:t>instituição</a:t>
            </a:r>
            <a:r>
              <a:rPr lang="pt-BR" sz="1500" spc="-70" dirty="0">
                <a:solidFill>
                  <a:srgbClr val="3563FD"/>
                </a:solidFill>
                <a:latin typeface="Carlito"/>
                <a:cs typeface="Carlito"/>
              </a:rPr>
              <a:t> </a:t>
            </a:r>
            <a:r>
              <a:rPr lang="pt-BR" sz="1500" spc="-25" dirty="0">
                <a:solidFill>
                  <a:srgbClr val="3563FD"/>
                </a:solidFill>
                <a:latin typeface="Carlito"/>
                <a:cs typeface="Carlito"/>
              </a:rPr>
              <a:t>financeira</a:t>
            </a:r>
            <a:r>
              <a:rPr lang="pt-BR" sz="1500" spc="-25" dirty="0">
                <a:latin typeface="Carlito"/>
                <a:cs typeface="Carlito"/>
              </a:rPr>
              <a:t>:</a:t>
            </a:r>
            <a:endParaRPr lang="pt-BR" sz="1500" dirty="0">
              <a:latin typeface="Carlito"/>
              <a:cs typeface="Carlito"/>
            </a:endParaRPr>
          </a:p>
          <a:p>
            <a:pPr marL="962660" marR="31115" lvl="1" indent="0" algn="just">
              <a:lnSpc>
                <a:spcPct val="100000"/>
              </a:lnSpc>
              <a:buNone/>
              <a:tabLst>
                <a:tab pos="1283335" algn="l"/>
              </a:tabLst>
            </a:pPr>
            <a:r>
              <a:rPr lang="pt-BR" sz="1500" dirty="0">
                <a:latin typeface="Carlito"/>
                <a:cs typeface="Carlito"/>
              </a:rPr>
              <a:t>- a </a:t>
            </a:r>
            <a:r>
              <a:rPr lang="pt-BR" sz="1500" spc="-20" dirty="0">
                <a:solidFill>
                  <a:srgbClr val="3563FD"/>
                </a:solidFill>
                <a:latin typeface="Carlito"/>
                <a:cs typeface="Carlito"/>
              </a:rPr>
              <a:t>pessoa jurídica que </a:t>
            </a:r>
            <a:r>
              <a:rPr lang="pt-BR" sz="1500" spc="-25" dirty="0">
                <a:solidFill>
                  <a:srgbClr val="3563FD"/>
                </a:solidFill>
                <a:latin typeface="Carlito"/>
                <a:cs typeface="Carlito"/>
              </a:rPr>
              <a:t>capte </a:t>
            </a:r>
            <a:r>
              <a:rPr lang="pt-BR" sz="1500" spc="-10" dirty="0">
                <a:solidFill>
                  <a:srgbClr val="3563FD"/>
                </a:solidFill>
                <a:latin typeface="Carlito"/>
                <a:cs typeface="Carlito"/>
              </a:rPr>
              <a:t>ou </a:t>
            </a:r>
            <a:r>
              <a:rPr lang="pt-BR" sz="1500" spc="-25" dirty="0">
                <a:solidFill>
                  <a:srgbClr val="3563FD"/>
                </a:solidFill>
                <a:latin typeface="Carlito"/>
                <a:cs typeface="Carlito"/>
              </a:rPr>
              <a:t>administre seguros</a:t>
            </a:r>
            <a:r>
              <a:rPr lang="pt-BR" sz="1500" spc="-25" dirty="0">
                <a:latin typeface="Carlito"/>
                <a:cs typeface="Carlito"/>
              </a:rPr>
              <a:t>, câmbio, consórcio, capitalização </a:t>
            </a:r>
            <a:r>
              <a:rPr lang="pt-BR" sz="1500" spc="-10" dirty="0">
                <a:latin typeface="Carlito"/>
                <a:cs typeface="Carlito"/>
              </a:rPr>
              <a:t>ou </a:t>
            </a:r>
            <a:r>
              <a:rPr lang="pt-BR" sz="1500" spc="-25" dirty="0">
                <a:latin typeface="Carlito"/>
                <a:cs typeface="Carlito"/>
              </a:rPr>
              <a:t>qualquer </a:t>
            </a:r>
            <a:r>
              <a:rPr lang="pt-BR" sz="1500" spc="-15" dirty="0">
                <a:latin typeface="Carlito"/>
                <a:cs typeface="Carlito"/>
              </a:rPr>
              <a:t>tipo de  </a:t>
            </a:r>
            <a:r>
              <a:rPr lang="pt-BR" sz="1500" spc="-25" dirty="0">
                <a:latin typeface="Carlito"/>
                <a:cs typeface="Carlito"/>
              </a:rPr>
              <a:t>poupança, </a:t>
            </a:r>
            <a:r>
              <a:rPr lang="pt-BR" sz="1500" spc="-10" dirty="0">
                <a:latin typeface="Carlito"/>
                <a:cs typeface="Carlito"/>
              </a:rPr>
              <a:t>ou </a:t>
            </a:r>
            <a:r>
              <a:rPr lang="pt-BR" sz="1500" spc="-25" dirty="0">
                <a:latin typeface="Carlito"/>
                <a:cs typeface="Carlito"/>
              </a:rPr>
              <a:t>recursos </a:t>
            </a:r>
            <a:r>
              <a:rPr lang="pt-BR" sz="1500" spc="-15" dirty="0">
                <a:latin typeface="Carlito"/>
                <a:cs typeface="Carlito"/>
              </a:rPr>
              <a:t>de</a:t>
            </a:r>
            <a:r>
              <a:rPr lang="pt-BR" sz="1500" spc="-45" dirty="0">
                <a:latin typeface="Carlito"/>
                <a:cs typeface="Carlito"/>
              </a:rPr>
              <a:t> </a:t>
            </a:r>
            <a:r>
              <a:rPr lang="pt-BR" sz="1500" spc="-25" dirty="0">
                <a:latin typeface="Carlito"/>
                <a:cs typeface="Carlito"/>
              </a:rPr>
              <a:t>terceiros;</a:t>
            </a:r>
            <a:endParaRPr lang="pt-BR" sz="1500" dirty="0">
              <a:latin typeface="Carlito"/>
              <a:cs typeface="Carlito"/>
            </a:endParaRPr>
          </a:p>
          <a:p>
            <a:pPr marL="1190625" lvl="1" indent="0" algn="just">
              <a:lnSpc>
                <a:spcPts val="1705"/>
              </a:lnSpc>
              <a:buNone/>
              <a:tabLst>
                <a:tab pos="1332230" algn="l"/>
              </a:tabLst>
            </a:pPr>
            <a:r>
              <a:rPr lang="pt-BR" sz="1500" dirty="0">
                <a:latin typeface="Carlito"/>
                <a:cs typeface="Carlito"/>
              </a:rPr>
              <a:t>- a </a:t>
            </a:r>
            <a:r>
              <a:rPr lang="pt-BR" sz="1500" spc="-20" dirty="0">
                <a:solidFill>
                  <a:srgbClr val="3563FD"/>
                </a:solidFill>
                <a:latin typeface="Carlito"/>
                <a:cs typeface="Carlito"/>
              </a:rPr>
              <a:t>pessoa </a:t>
            </a:r>
            <a:r>
              <a:rPr lang="pt-BR" sz="1500" spc="-30" dirty="0">
                <a:solidFill>
                  <a:srgbClr val="3563FD"/>
                </a:solidFill>
                <a:latin typeface="Carlito"/>
                <a:cs typeface="Carlito"/>
              </a:rPr>
              <a:t>natural </a:t>
            </a:r>
            <a:r>
              <a:rPr lang="pt-BR" sz="1500" spc="-20" dirty="0">
                <a:solidFill>
                  <a:srgbClr val="3563FD"/>
                </a:solidFill>
                <a:latin typeface="Carlito"/>
                <a:cs typeface="Carlito"/>
              </a:rPr>
              <a:t>que </a:t>
            </a:r>
            <a:r>
              <a:rPr lang="pt-BR" sz="1500" spc="-30" dirty="0">
                <a:solidFill>
                  <a:srgbClr val="3563FD"/>
                </a:solidFill>
                <a:latin typeface="Carlito"/>
                <a:cs typeface="Carlito"/>
              </a:rPr>
              <a:t>exerça </a:t>
            </a:r>
            <a:r>
              <a:rPr lang="pt-BR" sz="1500" spc="-25" dirty="0">
                <a:solidFill>
                  <a:srgbClr val="3563FD"/>
                </a:solidFill>
                <a:latin typeface="Carlito"/>
                <a:cs typeface="Carlito"/>
              </a:rPr>
              <a:t>quaisquer </a:t>
            </a:r>
            <a:r>
              <a:rPr lang="pt-BR" sz="1500" spc="-20" dirty="0">
                <a:solidFill>
                  <a:srgbClr val="3563FD"/>
                </a:solidFill>
                <a:latin typeface="Carlito"/>
                <a:cs typeface="Carlito"/>
              </a:rPr>
              <a:t>das </a:t>
            </a:r>
            <a:r>
              <a:rPr lang="pt-BR" sz="1500" spc="-25" dirty="0">
                <a:solidFill>
                  <a:srgbClr val="3563FD"/>
                </a:solidFill>
                <a:latin typeface="Carlito"/>
                <a:cs typeface="Carlito"/>
              </a:rPr>
              <a:t>atividades referidas neste artigo</a:t>
            </a:r>
            <a:r>
              <a:rPr lang="pt-BR" sz="1500" spc="-25" dirty="0">
                <a:latin typeface="Carlito"/>
                <a:cs typeface="Carlito"/>
              </a:rPr>
              <a:t>, </a:t>
            </a:r>
            <a:r>
              <a:rPr lang="pt-BR" sz="1500" spc="-20" dirty="0">
                <a:latin typeface="Carlito"/>
                <a:cs typeface="Carlito"/>
              </a:rPr>
              <a:t>ainda que </a:t>
            </a:r>
            <a:r>
              <a:rPr lang="pt-BR" sz="1500" spc="-15" dirty="0">
                <a:latin typeface="Carlito"/>
                <a:cs typeface="Carlito"/>
              </a:rPr>
              <a:t>de</a:t>
            </a:r>
            <a:r>
              <a:rPr lang="pt-BR" sz="1500" spc="-50" dirty="0">
                <a:latin typeface="Carlito"/>
                <a:cs typeface="Carlito"/>
              </a:rPr>
              <a:t> </a:t>
            </a:r>
            <a:r>
              <a:rPr lang="pt-BR" sz="1500" spc="-25" dirty="0">
                <a:latin typeface="Carlito"/>
                <a:cs typeface="Carlito"/>
              </a:rPr>
              <a:t>forma</a:t>
            </a:r>
            <a:endParaRPr lang="pt-BR" sz="1500" dirty="0">
              <a:latin typeface="Carlito"/>
              <a:cs typeface="Carlito"/>
            </a:endParaRPr>
          </a:p>
          <a:p>
            <a:pPr marL="962660" indent="0" algn="just">
              <a:lnSpc>
                <a:spcPct val="100000"/>
              </a:lnSpc>
              <a:buNone/>
            </a:pPr>
            <a:r>
              <a:rPr lang="pt-BR" sz="1500" spc="-25" dirty="0">
                <a:latin typeface="Carlito"/>
                <a:cs typeface="Carlito"/>
              </a:rPr>
              <a:t>eventual.</a:t>
            </a:r>
            <a:endParaRPr lang="pt-BR" sz="1500" dirty="0">
              <a:latin typeface="Carlito"/>
              <a:cs typeface="Carlito"/>
            </a:endParaRPr>
          </a:p>
          <a:p>
            <a:pPr marL="0" indent="0">
              <a:buNone/>
            </a:pPr>
            <a:endParaRPr lang="pt-BR" dirty="0"/>
          </a:p>
        </p:txBody>
      </p:sp>
    </p:spTree>
    <p:extLst>
      <p:ext uri="{BB962C8B-B14F-4D97-AF65-F5344CB8AC3E}">
        <p14:creationId xmlns:p14="http://schemas.microsoft.com/office/powerpoint/2010/main" val="1930211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28411D-0B84-CF40-A502-ED4057CF9D13}"/>
              </a:ext>
            </a:extLst>
          </p:cNvPr>
          <p:cNvSpPr>
            <a:spLocks noGrp="1"/>
          </p:cNvSpPr>
          <p:nvPr>
            <p:ph type="title"/>
          </p:nvPr>
        </p:nvSpPr>
        <p:spPr/>
        <p:txBody>
          <a:bodyPr/>
          <a:lstStyle/>
          <a:p>
            <a:r>
              <a:rPr lang="pt-BR" dirty="0"/>
              <a:t>Assimetria informacional</a:t>
            </a:r>
          </a:p>
        </p:txBody>
      </p:sp>
      <p:sp>
        <p:nvSpPr>
          <p:cNvPr id="3" name="Espaço Reservado para Conteúdo 2">
            <a:extLst>
              <a:ext uri="{FF2B5EF4-FFF2-40B4-BE49-F238E27FC236}">
                <a16:creationId xmlns:a16="http://schemas.microsoft.com/office/drawing/2014/main" id="{DE1CA2CD-756D-B849-AE86-F6BFA93C9FAC}"/>
              </a:ext>
            </a:extLst>
          </p:cNvPr>
          <p:cNvSpPr>
            <a:spLocks noGrp="1"/>
          </p:cNvSpPr>
          <p:nvPr>
            <p:ph idx="1"/>
          </p:nvPr>
        </p:nvSpPr>
        <p:spPr/>
        <p:txBody>
          <a:bodyPr/>
          <a:lstStyle/>
          <a:p>
            <a:pPr marL="0" indent="0">
              <a:buNone/>
            </a:pPr>
            <a:endParaRPr lang="pt-BR" dirty="0"/>
          </a:p>
          <a:p>
            <a:pPr marL="0" indent="0">
              <a:buNone/>
            </a:pPr>
            <a:endParaRPr lang="pt-BR" dirty="0"/>
          </a:p>
          <a:p>
            <a:pPr marL="0" indent="0">
              <a:buNone/>
            </a:pPr>
            <a:r>
              <a:rPr lang="pt-BR" dirty="0"/>
              <a:t>Pode a seguradora pedir um exame genético prévio do segurado?</a:t>
            </a:r>
          </a:p>
        </p:txBody>
      </p:sp>
    </p:spTree>
    <p:extLst>
      <p:ext uri="{BB962C8B-B14F-4D97-AF65-F5344CB8AC3E}">
        <p14:creationId xmlns:p14="http://schemas.microsoft.com/office/powerpoint/2010/main" val="2340988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42B33-C78A-504A-81C1-B15295240F45}"/>
              </a:ext>
            </a:extLst>
          </p:cNvPr>
          <p:cNvSpPr>
            <a:spLocks noGrp="1"/>
          </p:cNvSpPr>
          <p:nvPr>
            <p:ph type="title"/>
          </p:nvPr>
        </p:nvSpPr>
        <p:spPr/>
        <p:txBody>
          <a:bodyPr/>
          <a:lstStyle/>
          <a:p>
            <a:r>
              <a:rPr lang="pt-BR" dirty="0"/>
              <a:t>Risco Moral</a:t>
            </a:r>
          </a:p>
        </p:txBody>
      </p:sp>
      <p:sp>
        <p:nvSpPr>
          <p:cNvPr id="3" name="Espaço Reservado para Conteúdo 2">
            <a:extLst>
              <a:ext uri="{FF2B5EF4-FFF2-40B4-BE49-F238E27FC236}">
                <a16:creationId xmlns:a16="http://schemas.microsoft.com/office/drawing/2014/main" id="{AFD370C1-E90E-304C-947F-132A3DFB1514}"/>
              </a:ext>
            </a:extLst>
          </p:cNvPr>
          <p:cNvSpPr>
            <a:spLocks noGrp="1"/>
          </p:cNvSpPr>
          <p:nvPr>
            <p:ph idx="1"/>
          </p:nvPr>
        </p:nvSpPr>
        <p:spPr/>
        <p:txBody>
          <a:bodyPr/>
          <a:lstStyle/>
          <a:p>
            <a:r>
              <a:rPr lang="pt-BR" dirty="0"/>
              <a:t>Assimetria informacional </a:t>
            </a:r>
            <a:r>
              <a:rPr lang="pt-BR" dirty="0" err="1"/>
              <a:t>ex</a:t>
            </a:r>
            <a:r>
              <a:rPr lang="pt-BR" dirty="0"/>
              <a:t> post. </a:t>
            </a:r>
            <a:r>
              <a:rPr lang="pt-BR" dirty="0" err="1"/>
              <a:t>Nao</a:t>
            </a:r>
            <a:r>
              <a:rPr lang="pt-BR" dirty="0"/>
              <a:t> consigo monitorar o risco agravado após a contratação .</a:t>
            </a:r>
          </a:p>
          <a:p>
            <a:pPr marL="0" indent="0">
              <a:buNone/>
            </a:pPr>
            <a:endParaRPr lang="pt-BR" dirty="0"/>
          </a:p>
          <a:p>
            <a:pPr marL="0" indent="0">
              <a:buNone/>
            </a:pPr>
            <a:r>
              <a:rPr lang="pt-BR" dirty="0"/>
              <a:t>¨Dane-se¨, pode pensar o segurado</a:t>
            </a:r>
          </a:p>
          <a:p>
            <a:pPr marL="0" indent="0">
              <a:buNone/>
            </a:pPr>
            <a:endParaRPr lang="pt-BR" dirty="0"/>
          </a:p>
          <a:p>
            <a:r>
              <a:rPr lang="pt-BR" dirty="0"/>
              <a:t>Franquia</a:t>
            </a:r>
          </a:p>
          <a:p>
            <a:endParaRPr lang="pt-BR" dirty="0"/>
          </a:p>
          <a:p>
            <a:pPr marL="0" indent="0">
              <a:buNone/>
            </a:pPr>
            <a:endParaRPr lang="pt-BR" dirty="0"/>
          </a:p>
          <a:p>
            <a:r>
              <a:rPr lang="pt-BR" dirty="0"/>
              <a:t>Consequências jurídicas da não comunicação </a:t>
            </a:r>
          </a:p>
          <a:p>
            <a:endParaRPr lang="pt-BR" dirty="0"/>
          </a:p>
          <a:p>
            <a:endParaRPr lang="pt-BR" dirty="0"/>
          </a:p>
        </p:txBody>
      </p:sp>
    </p:spTree>
    <p:extLst>
      <p:ext uri="{BB962C8B-B14F-4D97-AF65-F5344CB8AC3E}">
        <p14:creationId xmlns:p14="http://schemas.microsoft.com/office/powerpoint/2010/main" val="1727746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3480C2-E0DE-EF4B-B8FF-9075883AF07C}"/>
              </a:ext>
            </a:extLst>
          </p:cNvPr>
          <p:cNvSpPr>
            <a:spLocks noGrp="1"/>
          </p:cNvSpPr>
          <p:nvPr>
            <p:ph type="title"/>
          </p:nvPr>
        </p:nvSpPr>
        <p:spPr/>
        <p:txBody>
          <a:bodyPr/>
          <a:lstStyle/>
          <a:p>
            <a:r>
              <a:rPr lang="pt-BR" dirty="0" err="1"/>
              <a:t>Empresarialidade</a:t>
            </a:r>
            <a:r>
              <a:rPr lang="pt-BR" dirty="0"/>
              <a:t> da atividade securitária</a:t>
            </a:r>
          </a:p>
        </p:txBody>
      </p:sp>
      <p:sp>
        <p:nvSpPr>
          <p:cNvPr id="3" name="Espaço Reservado para Conteúdo 2">
            <a:extLst>
              <a:ext uri="{FF2B5EF4-FFF2-40B4-BE49-F238E27FC236}">
                <a16:creationId xmlns:a16="http://schemas.microsoft.com/office/drawing/2014/main" id="{79C82320-6C67-614E-8D96-CD37E61F3094}"/>
              </a:ext>
            </a:extLst>
          </p:cNvPr>
          <p:cNvSpPr>
            <a:spLocks noGrp="1"/>
          </p:cNvSpPr>
          <p:nvPr>
            <p:ph idx="1"/>
          </p:nvPr>
        </p:nvSpPr>
        <p:spPr/>
        <p:txBody>
          <a:bodyPr>
            <a:normAutofit lnSpcReduction="10000"/>
          </a:bodyPr>
          <a:lstStyle/>
          <a:p>
            <a:pPr marL="0" indent="0">
              <a:buNone/>
            </a:pPr>
            <a:r>
              <a:rPr lang="pt-BR" dirty="0"/>
              <a:t>Segundo o </a:t>
            </a:r>
            <a:r>
              <a:rPr lang="pt-BR" b="1" dirty="0"/>
              <a:t>Art. 966 do Código Civil,  c</a:t>
            </a:r>
            <a:r>
              <a:rPr lang="pt-BR" dirty="0"/>
              <a:t>onsidera-se empresário quem exerce profissionalmente atividade econômica organizada para a produção ou a circulação de bens ou de serviços. Atividade é prática reiterada de atos.</a:t>
            </a:r>
          </a:p>
          <a:p>
            <a:pPr marL="0" indent="0">
              <a:buNone/>
            </a:pPr>
            <a:endParaRPr lang="pt-BR" dirty="0"/>
          </a:p>
          <a:p>
            <a:pPr marL="0" indent="0">
              <a:buNone/>
            </a:pPr>
            <a:r>
              <a:rPr lang="pt-BR" dirty="0"/>
              <a:t>Lei dos Grandes Números exige que os seguros sejam objeto de </a:t>
            </a:r>
            <a:r>
              <a:rPr lang="pt-BR" dirty="0" err="1"/>
              <a:t>empresa.Um</a:t>
            </a:r>
            <a:r>
              <a:rPr lang="pt-BR" dirty="0"/>
              <a:t> seguro isolado seria um contrato aleatório, como o jogo (no qual, aliás, o risco é buscado, e não prevenido).</a:t>
            </a:r>
          </a:p>
          <a:p>
            <a:pPr marL="0" indent="0">
              <a:buNone/>
            </a:pPr>
            <a:endParaRPr lang="pt-BR" dirty="0"/>
          </a:p>
          <a:p>
            <a:pPr marL="0" indent="0">
              <a:buNone/>
            </a:pPr>
            <a:r>
              <a:rPr lang="pt-BR" dirty="0"/>
              <a:t>BGH (Tribunal Superior Alemão) afirma que  a seguradora se obriga a pagamento ¨no caso de um acontecimento incerto, que, </a:t>
            </a:r>
            <a:r>
              <a:rPr lang="pt-BR" dirty="0" err="1"/>
              <a:t>alçem</a:t>
            </a:r>
            <a:r>
              <a:rPr lang="pt-BR" dirty="0"/>
              <a:t> disso, corresponda a um risco econômico de uma pluralidade de pessoas ameaçadas pelo mesmo risco e a assunção do risco se traduza um cálculo assente na lei dos grandes números¨.</a:t>
            </a:r>
          </a:p>
          <a:p>
            <a:pPr marL="0" indent="0">
              <a:buNone/>
            </a:pPr>
            <a:endParaRPr lang="pt-BR" dirty="0"/>
          </a:p>
        </p:txBody>
      </p:sp>
    </p:spTree>
    <p:extLst>
      <p:ext uri="{BB962C8B-B14F-4D97-AF65-F5344CB8AC3E}">
        <p14:creationId xmlns:p14="http://schemas.microsoft.com/office/powerpoint/2010/main" val="1706784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7ADBE9-F1B5-E54D-81D8-783B6FFF0AB1}"/>
              </a:ext>
            </a:extLst>
          </p:cNvPr>
          <p:cNvSpPr>
            <a:spLocks noGrp="1"/>
          </p:cNvSpPr>
          <p:nvPr>
            <p:ph type="title"/>
          </p:nvPr>
        </p:nvSpPr>
        <p:spPr/>
        <p:txBody>
          <a:bodyPr/>
          <a:lstStyle/>
          <a:p>
            <a:r>
              <a:rPr lang="pt-BR" dirty="0"/>
              <a:t>Coligação do seguro com outros contratos</a:t>
            </a:r>
          </a:p>
        </p:txBody>
      </p:sp>
      <p:sp>
        <p:nvSpPr>
          <p:cNvPr id="3" name="Espaço Reservado para Conteúdo 2">
            <a:extLst>
              <a:ext uri="{FF2B5EF4-FFF2-40B4-BE49-F238E27FC236}">
                <a16:creationId xmlns:a16="http://schemas.microsoft.com/office/drawing/2014/main" id="{AAC22D99-1F23-6F43-8DCC-B0A34E76C005}"/>
              </a:ext>
            </a:extLst>
          </p:cNvPr>
          <p:cNvSpPr>
            <a:spLocks noGrp="1"/>
          </p:cNvSpPr>
          <p:nvPr>
            <p:ph idx="1"/>
          </p:nvPr>
        </p:nvSpPr>
        <p:spPr/>
        <p:txBody>
          <a:bodyPr/>
          <a:lstStyle/>
          <a:p>
            <a:r>
              <a:rPr lang="pt-BR" dirty="0"/>
              <a:t>Muitas vezes a exigência de contratação de apólice decorre de exigência de algum outro contrato empresarial.</a:t>
            </a:r>
          </a:p>
          <a:p>
            <a:endParaRPr lang="pt-BR" dirty="0"/>
          </a:p>
          <a:p>
            <a:r>
              <a:rPr lang="pt-BR" dirty="0"/>
              <a:t>Exemplo: performance </a:t>
            </a:r>
            <a:r>
              <a:rPr lang="pt-BR" dirty="0" err="1"/>
              <a:t>bond</a:t>
            </a:r>
            <a:r>
              <a:rPr lang="pt-BR" dirty="0"/>
              <a:t> em contrato de obra, seguro garantia em empréstimo</a:t>
            </a:r>
            <a:r>
              <a:rPr lang="pt-BR"/>
              <a:t>, etc...</a:t>
            </a:r>
          </a:p>
        </p:txBody>
      </p:sp>
    </p:spTree>
    <p:extLst>
      <p:ext uri="{BB962C8B-B14F-4D97-AF65-F5344CB8AC3E}">
        <p14:creationId xmlns:p14="http://schemas.microsoft.com/office/powerpoint/2010/main" val="1429841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A6EFE0-3898-4149-BB60-F81A81BA6987}"/>
              </a:ext>
            </a:extLst>
          </p:cNvPr>
          <p:cNvSpPr>
            <a:spLocks noGrp="1"/>
          </p:cNvSpPr>
          <p:nvPr>
            <p:ph type="title"/>
          </p:nvPr>
        </p:nvSpPr>
        <p:spPr/>
        <p:txBody>
          <a:bodyPr/>
          <a:lstStyle/>
          <a:p>
            <a:r>
              <a:rPr lang="pt-BR" dirty="0"/>
              <a:t>O contrato não é aleatório</a:t>
            </a:r>
          </a:p>
        </p:txBody>
      </p:sp>
      <p:sp>
        <p:nvSpPr>
          <p:cNvPr id="3" name="Espaço Reservado para Conteúdo 2">
            <a:extLst>
              <a:ext uri="{FF2B5EF4-FFF2-40B4-BE49-F238E27FC236}">
                <a16:creationId xmlns:a16="http://schemas.microsoft.com/office/drawing/2014/main" id="{CA10ED47-002E-0B4B-9332-FB1961BBA06D}"/>
              </a:ext>
            </a:extLst>
          </p:cNvPr>
          <p:cNvSpPr>
            <a:spLocks noGrp="1"/>
          </p:cNvSpPr>
          <p:nvPr>
            <p:ph idx="1"/>
          </p:nvPr>
        </p:nvSpPr>
        <p:spPr/>
        <p:txBody>
          <a:bodyPr/>
          <a:lstStyle/>
          <a:p>
            <a:pPr marL="0" indent="0">
              <a:buNone/>
            </a:pPr>
            <a:r>
              <a:rPr lang="pt-BR" dirty="0"/>
              <a:t>Recebo para assumir riscos calculados.</a:t>
            </a:r>
          </a:p>
          <a:p>
            <a:pPr marL="0" indent="0">
              <a:buNone/>
            </a:pPr>
            <a:endParaRPr lang="pt-BR" dirty="0"/>
          </a:p>
          <a:p>
            <a:pPr marL="0" indent="0">
              <a:buNone/>
            </a:pPr>
            <a:r>
              <a:rPr lang="pt-BR" dirty="0"/>
              <a:t>Qual a diferença do seguro de vida e do seguro por morte acidental?</a:t>
            </a:r>
          </a:p>
          <a:p>
            <a:pPr marL="0" indent="0">
              <a:buNone/>
            </a:pPr>
            <a:endParaRPr lang="pt-BR" dirty="0"/>
          </a:p>
          <a:p>
            <a:pPr marL="0" indent="0">
              <a:buNone/>
            </a:pPr>
            <a:r>
              <a:rPr lang="pt-BR" dirty="0"/>
              <a:t>É uma operação econômica de circulação de riscos (</a:t>
            </a:r>
            <a:r>
              <a:rPr lang="pt-BR" dirty="0" err="1"/>
              <a:t>Ascarelli</a:t>
            </a:r>
            <a:r>
              <a:rPr lang="pt-BR" dirty="0"/>
              <a:t>)</a:t>
            </a:r>
          </a:p>
          <a:p>
            <a:pPr marL="0" indent="0">
              <a:buNone/>
            </a:pPr>
            <a:endParaRPr lang="pt-BR" dirty="0"/>
          </a:p>
          <a:p>
            <a:pPr marL="0" indent="0">
              <a:buNone/>
            </a:pPr>
            <a:r>
              <a:rPr lang="pt-BR" dirty="0"/>
              <a:t>¨O negócio da seguradora é pagar indenizações¨.</a:t>
            </a:r>
          </a:p>
        </p:txBody>
      </p:sp>
    </p:spTree>
    <p:extLst>
      <p:ext uri="{BB962C8B-B14F-4D97-AF65-F5344CB8AC3E}">
        <p14:creationId xmlns:p14="http://schemas.microsoft.com/office/powerpoint/2010/main" val="2516509138"/>
      </p:ext>
    </p:extLst>
  </p:cSld>
  <p:clrMapOvr>
    <a:masterClrMapping/>
  </p:clrMapOvr>
</p:sld>
</file>

<file path=ppt/theme/theme1.xml><?xml version="1.0" encoding="utf-8"?>
<a:theme xmlns:a="http://schemas.openxmlformats.org/drawingml/2006/main" name="TropicVTI">
  <a:themeElements>
    <a:clrScheme name="AnalogousFromRegularSeedLeftStep">
      <a:dk1>
        <a:srgbClr val="000000"/>
      </a:dk1>
      <a:lt1>
        <a:srgbClr val="FFFFFF"/>
      </a:lt1>
      <a:dk2>
        <a:srgbClr val="1D2E34"/>
      </a:dk2>
      <a:lt2>
        <a:srgbClr val="E8E2E8"/>
      </a:lt2>
      <a:accent1>
        <a:srgbClr val="32BA31"/>
      </a:accent1>
      <a:accent2>
        <a:srgbClr val="62B523"/>
      </a:accent2>
      <a:accent3>
        <a:srgbClr val="97AB2D"/>
      </a:accent3>
      <a:accent4>
        <a:srgbClr val="C59C27"/>
      </a:accent4>
      <a:accent5>
        <a:srgbClr val="D76C39"/>
      </a:accent5>
      <a:accent6>
        <a:srgbClr val="C52736"/>
      </a:accent6>
      <a:hlink>
        <a:srgbClr val="BD3FBF"/>
      </a:hlink>
      <a:folHlink>
        <a:srgbClr val="7F7F7F"/>
      </a:folHlink>
    </a:clrScheme>
    <a:fontScheme name="Tropic">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opicVTI" id="{DE8751F2-0439-4D1D-A674-AFC241C9701D}" vid="{C41D9140-98E0-4A26-97C4-97FDCB8D6E0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E5DFEBCE2E50B4B8EF365B1600A6302" ma:contentTypeVersion="15" ma:contentTypeDescription="Crie um novo documento." ma:contentTypeScope="" ma:versionID="0103d65d0e737d692b676c872728f369">
  <xsd:schema xmlns:xsd="http://www.w3.org/2001/XMLSchema" xmlns:xs="http://www.w3.org/2001/XMLSchema" xmlns:p="http://schemas.microsoft.com/office/2006/metadata/properties" xmlns:ns2="4c414ac8-549e-4ca5-81e3-16b3f3eb5c24" xmlns:ns3="ebba5f7d-3b76-4a58-9735-74f0064eafba" targetNamespace="http://schemas.microsoft.com/office/2006/metadata/properties" ma:root="true" ma:fieldsID="7e923275e42780db4afb5e008224c4d8" ns2:_="" ns3:_="">
    <xsd:import namespace="4c414ac8-549e-4ca5-81e3-16b3f3eb5c24"/>
    <xsd:import namespace="ebba5f7d-3b76-4a58-9735-74f0064eaf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14ac8-549e-4ca5-81e3-16b3f3eb5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eb74ff96-4672-4cf9-94f6-964b0040e37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ba5f7d-3b76-4a58-9735-74f0064eafba"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6f9f65b9-77c0-44a2-867b-74e860691405}" ma:internalName="TaxCatchAll" ma:showField="CatchAllData" ma:web="ebba5f7d-3b76-4a58-9735-74f0064ea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c414ac8-549e-4ca5-81e3-16b3f3eb5c24">
      <Terms xmlns="http://schemas.microsoft.com/office/infopath/2007/PartnerControls"/>
    </lcf76f155ced4ddcb4097134ff3c332f>
    <TaxCatchAll xmlns="ebba5f7d-3b76-4a58-9735-74f0064eafb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D64675-1343-4691-A7CE-DB8C4E1CA1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14ac8-549e-4ca5-81e3-16b3f3eb5c24"/>
    <ds:schemaRef ds:uri="ebba5f7d-3b76-4a58-9735-74f0064ea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6892AC-3142-4358-A344-3E7D40DAF8B8}">
  <ds:schemaRefs>
    <ds:schemaRef ds:uri="http://www.w3.org/XML/1998/namespace"/>
    <ds:schemaRef ds:uri="http://schemas.microsoft.com/office/2006/documentManagement/types"/>
    <ds:schemaRef ds:uri="http://purl.org/dc/terms/"/>
    <ds:schemaRef ds:uri="http://schemas.microsoft.com/office/2006/metadata/properties"/>
    <ds:schemaRef ds:uri="http://purl.org/dc/dcmitype/"/>
    <ds:schemaRef ds:uri="http://schemas.microsoft.com/office/infopath/2007/PartnerControls"/>
    <ds:schemaRef ds:uri="4c414ac8-549e-4ca5-81e3-16b3f3eb5c24"/>
    <ds:schemaRef ds:uri="http://schemas.openxmlformats.org/package/2006/metadata/core-properties"/>
    <ds:schemaRef ds:uri="ebba5f7d-3b76-4a58-9735-74f0064eafba"/>
    <ds:schemaRef ds:uri="http://purl.org/dc/elements/1.1/"/>
  </ds:schemaRefs>
</ds:datastoreItem>
</file>

<file path=customXml/itemProps3.xml><?xml version="1.0" encoding="utf-8"?>
<ds:datastoreItem xmlns:ds="http://schemas.openxmlformats.org/officeDocument/2006/customXml" ds:itemID="{F2C895B0-138A-4316-9BB9-0E0032ECC6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TotalTime>
  <Words>4182</Words>
  <Application>Microsoft Macintosh PowerPoint</Application>
  <PresentationFormat>Widescreen</PresentationFormat>
  <Paragraphs>1062</Paragraphs>
  <Slides>48</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48</vt:i4>
      </vt:variant>
    </vt:vector>
  </HeadingPairs>
  <TitlesOfParts>
    <vt:vector size="53" baseType="lpstr">
      <vt:lpstr>Arial</vt:lpstr>
      <vt:lpstr>Carlito</vt:lpstr>
      <vt:lpstr>Gill Sans Nova</vt:lpstr>
      <vt:lpstr>Times New Roman</vt:lpstr>
      <vt:lpstr>TropicVTI</vt:lpstr>
      <vt:lpstr>  A operação de seguro, os seus fundamentos, a estrutura econômica e a técnica utilizada.  Mutualização dos riscos.  Cálculo, seleção e provisionamento dos riscos. Seguro como atividade empresarial. Quem deve contratar o seguro? A resposta da Análise Econômica do Direito. A coligação do contrato de seguro com outros contratos empresariais   </vt:lpstr>
      <vt:lpstr>Imagine uma apólice que cubrisse o risco do custo com advogados com divórcio</vt:lpstr>
      <vt:lpstr>Recapitulando dois conceitos econômicos chaves</vt:lpstr>
      <vt:lpstr>Como reduzir a assimetria informacional ex ante?</vt:lpstr>
      <vt:lpstr>Assimetria informacional</vt:lpstr>
      <vt:lpstr>Risco Moral</vt:lpstr>
      <vt:lpstr>Empresarialidade da atividade securitária</vt:lpstr>
      <vt:lpstr>Coligação do seguro com outros contratos</vt:lpstr>
      <vt:lpstr>O contrato não é aleatório</vt:lpstr>
      <vt:lpstr>E a pandemia? </vt:lpstr>
      <vt:lpstr>Decisão do Tribunal de Justiça de São Paulo</vt:lpstr>
      <vt:lpstr>As circunstâncias do caso.</vt:lpstr>
      <vt:lpstr>A empresa também alcança a mais ampla distribuição geográfica e demográfica do seguros </vt:lpstr>
      <vt:lpstr>Quais são os grandes grupos de seguro que existem?</vt:lpstr>
      <vt:lpstr>GRANDES GRUPOS</vt:lpstr>
      <vt:lpstr>RESOLUÇÃO SUSEP 535</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Qual o critério para distinguir grupos e ramos?</vt:lpstr>
      <vt:lpstr>Por que há restrições a coberturas agregadas?</vt:lpstr>
      <vt:lpstr>É necessário assegurar a homogeneidade dos riscos</vt:lpstr>
      <vt:lpstr>Mutualização dos riscos</vt:lpstr>
      <vt:lpstr>Mutualismo e tempo</vt:lpstr>
      <vt:lpstr>O que você acha?</vt:lpstr>
      <vt:lpstr>Ligação entre mutualismo e Temporalidade</vt:lpstr>
      <vt:lpstr>Ligação entre mutualismo e temporalidade</vt:lpstr>
      <vt:lpstr>Apresentação do PowerPoint</vt:lpstr>
      <vt:lpstr>Provisões segundo a Resolução SUSEP  321,  de 2015</vt:lpstr>
      <vt:lpstr>PPGN – segundo a Resolução </vt:lpstr>
      <vt:lpstr>Provisão de Sinistros a Liquidar</vt:lpstr>
      <vt:lpstr>Provisão de Sinistros Ocorridos e Não Avisados (IBNR) – Incurred but not reported</vt:lpstr>
      <vt:lpstr>Provisão Complementar de Cobertura (PCC)</vt:lpstr>
      <vt:lpstr>PROVISÕES MATEMÁTICAS DE BENEFÍCIOS A CONCEDER E JÁ CONCEDIDOS - PMBAC e PMBC</vt:lpstr>
      <vt:lpstr>Concluindo provisão</vt:lpstr>
      <vt:lpstr>Apuração do resultado de uma corretora</vt:lpstr>
      <vt:lpstr>O que ocorre se não forem constituídas as provisões?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 operação de seguro, os seus fundamentos, a estrutura econômica e a técnica utilizada.  Mutualização dos riscos.  Cálculo, seleção e provisionamento dos riscos. Seguro como atividade empresarial. Quem deve contratar o seguro? A resposta da Análise Econômica do Direito. A coligação do contrato de seguro com outros contratos empresariais   </dc:title>
  <dc:creator>Ruy Pereira Camilo Junior</dc:creator>
  <cp:lastModifiedBy>Ruy Camilo</cp:lastModifiedBy>
  <cp:revision>2</cp:revision>
  <dcterms:created xsi:type="dcterms:W3CDTF">2023-03-31T01:45:58Z</dcterms:created>
  <dcterms:modified xsi:type="dcterms:W3CDTF">2023-03-31T01:55:26Z</dcterms:modified>
</cp:coreProperties>
</file>