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2" r:id="rId4"/>
    <p:sldId id="267" r:id="rId5"/>
    <p:sldId id="266" r:id="rId6"/>
    <p:sldId id="268" r:id="rId7"/>
    <p:sldId id="269" r:id="rId8"/>
    <p:sldId id="271" r:id="rId9"/>
    <p:sldId id="272" r:id="rId10"/>
    <p:sldId id="273" r:id="rId11"/>
    <p:sldId id="280" r:id="rId12"/>
    <p:sldId id="277" r:id="rId13"/>
    <p:sldId id="275" r:id="rId14"/>
    <p:sldId id="278" r:id="rId15"/>
    <p:sldId id="279" r:id="rId16"/>
    <p:sldId id="276" r:id="rId17"/>
    <p:sldId id="295" r:id="rId18"/>
    <p:sldId id="281" r:id="rId19"/>
    <p:sldId id="294" r:id="rId20"/>
    <p:sldId id="296" r:id="rId21"/>
    <p:sldId id="282" r:id="rId22"/>
    <p:sldId id="283" r:id="rId23"/>
    <p:sldId id="293" r:id="rId24"/>
    <p:sldId id="297" r:id="rId25"/>
    <p:sldId id="284" r:id="rId26"/>
    <p:sldId id="298" r:id="rId27"/>
    <p:sldId id="299" r:id="rId28"/>
    <p:sldId id="285" r:id="rId29"/>
    <p:sldId id="286" r:id="rId30"/>
    <p:sldId id="300" r:id="rId31"/>
    <p:sldId id="287" r:id="rId32"/>
    <p:sldId id="427" r:id="rId33"/>
    <p:sldId id="429" r:id="rId34"/>
    <p:sldId id="302" r:id="rId35"/>
    <p:sldId id="428" r:id="rId36"/>
    <p:sldId id="422" r:id="rId37"/>
    <p:sldId id="425" r:id="rId38"/>
    <p:sldId id="426" r:id="rId39"/>
    <p:sldId id="288" r:id="rId40"/>
    <p:sldId id="433" r:id="rId41"/>
    <p:sldId id="435" r:id="rId42"/>
    <p:sldId id="436" r:id="rId43"/>
    <p:sldId id="437" r:id="rId44"/>
    <p:sldId id="448" r:id="rId45"/>
    <p:sldId id="289" r:id="rId46"/>
    <p:sldId id="449" r:id="rId47"/>
    <p:sldId id="438" r:id="rId48"/>
    <p:sldId id="450" r:id="rId49"/>
    <p:sldId id="451" r:id="rId50"/>
    <p:sldId id="452" r:id="rId51"/>
    <p:sldId id="453" r:id="rId52"/>
    <p:sldId id="439" r:id="rId53"/>
    <p:sldId id="454" r:id="rId54"/>
    <p:sldId id="458" r:id="rId55"/>
    <p:sldId id="455" r:id="rId56"/>
    <p:sldId id="456" r:id="rId57"/>
    <p:sldId id="459" r:id="rId58"/>
    <p:sldId id="457" r:id="rId59"/>
    <p:sldId id="440" r:id="rId60"/>
    <p:sldId id="470" r:id="rId61"/>
    <p:sldId id="471" r:id="rId62"/>
    <p:sldId id="460" r:id="rId63"/>
    <p:sldId id="468" r:id="rId64"/>
    <p:sldId id="469" r:id="rId65"/>
    <p:sldId id="463" r:id="rId66"/>
    <p:sldId id="472" r:id="rId67"/>
    <p:sldId id="473" r:id="rId68"/>
    <p:sldId id="474" r:id="rId69"/>
    <p:sldId id="475" r:id="rId70"/>
    <p:sldId id="476" r:id="rId71"/>
    <p:sldId id="477" r:id="rId72"/>
    <p:sldId id="478" r:id="rId73"/>
    <p:sldId id="441" r:id="rId74"/>
    <p:sldId id="462" r:id="rId75"/>
    <p:sldId id="461" r:id="rId76"/>
    <p:sldId id="442" r:id="rId7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03"/>
    <p:restoredTop sz="91644"/>
  </p:normalViewPr>
  <p:slideViewPr>
    <p:cSldViewPr snapToGrid="0" snapToObjects="1">
      <p:cViewPr varScale="1">
        <p:scale>
          <a:sx n="112" d="100"/>
          <a:sy n="112" d="100"/>
        </p:scale>
        <p:origin x="15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2707A6-7551-5FE3-B94A-A2BE491A1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524AB95-70B0-2BED-AD5D-9DDAFF03CD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F7F5E8D-CCD6-C937-0358-B616C2E5E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F3FA-81B5-5342-855B-95C02A57F74B}" type="datetimeFigureOut">
              <a:rPr lang="pt-BR" smtClean="0"/>
              <a:t>17/03/2025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23D943-EAB2-67FD-88DA-EE43D33A3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7AC3741-F399-4799-BCA8-B99432D8F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F4B01-61C0-4D4E-A97A-D54D0F0BF0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1447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334EB7-5AA9-07DD-9E2D-E4F12132F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96E380E-ABCA-39C8-6963-73B3D48B5D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FC45CB-0358-EBCC-B4BB-F14F212D8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F3FA-81B5-5342-855B-95C02A57F74B}" type="datetimeFigureOut">
              <a:rPr lang="pt-BR" smtClean="0"/>
              <a:t>17/03/2025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C6A0D3-5BC6-CE5B-56CA-BE374A0B5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FCB13C7-8560-C61C-7910-48F5A4FC7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F4B01-61C0-4D4E-A97A-D54D0F0BF0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3756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CD53535-B392-47D7-6E47-579CD9CEC0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0880920-E069-4FE7-7D31-03B012C73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45AA69-E922-13BC-601D-352F77707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F3FA-81B5-5342-855B-95C02A57F74B}" type="datetimeFigureOut">
              <a:rPr lang="pt-BR" smtClean="0"/>
              <a:t>17/03/2025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C8A18E0-8129-3A6A-C5BD-0D3FA248A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2B04BE8-92DD-7D44-30F9-DC50C5562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F4B01-61C0-4D4E-A97A-D54D0F0BF0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1873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FC77CB-E534-60E1-D789-6EF32D79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5BE44D-18AF-2EDF-112F-789BC61DA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6AB492B-903E-6ED1-5169-8A7621CB0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F3FA-81B5-5342-855B-95C02A57F74B}" type="datetimeFigureOut">
              <a:rPr lang="pt-BR" smtClean="0"/>
              <a:t>17/03/2025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D4B2B2-B881-4ACB-1FC8-DBD11F0C1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485039-AE54-A368-FCD8-259ACC6B9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F4B01-61C0-4D4E-A97A-D54D0F0BF0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6459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92B00C-28E8-B1C8-8BC0-DF1269BEC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AD2D348-1ED1-9216-0606-95830AD1C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B2F85C4-1C80-E8FF-07FA-475728C8A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F3FA-81B5-5342-855B-95C02A57F74B}" type="datetimeFigureOut">
              <a:rPr lang="pt-BR" smtClean="0"/>
              <a:t>17/03/2025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FC8F3BB-309B-49F9-CF99-27F9B1EA9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9E01F8-0210-9BC6-D5EA-A77AA5613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F4B01-61C0-4D4E-A97A-D54D0F0BF0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803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E17362-FC16-0A90-9B5F-30BBFE8BA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4C906A8-3F30-31CB-F179-33CAC39AF5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768B0B4-BC4F-86C8-A32C-1117C0605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F385D82-6706-FAD3-7D21-DD347EDF2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F3FA-81B5-5342-855B-95C02A57F74B}" type="datetimeFigureOut">
              <a:rPr lang="pt-BR" smtClean="0"/>
              <a:t>17/03/2025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51CA5B7-C95A-4FC1-3901-584D7D7E4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DC48A38-8B4F-F1C5-979E-888127A32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F4B01-61C0-4D4E-A97A-D54D0F0BF0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3793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86E577-E8AF-FB9E-40E9-07081D053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88100AC-0D1B-BD48-42B7-50580BFD7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5106298-E94F-5A28-DE71-3D89617E2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C44886D-3E83-6833-390F-A19C920DE2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3F84E1B-31D2-69D6-10DB-ED694A5133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011D216-92C3-C804-0596-542F5B618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F3FA-81B5-5342-855B-95C02A57F74B}" type="datetimeFigureOut">
              <a:rPr lang="pt-BR" smtClean="0"/>
              <a:t>17/03/2025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89C9A36-A794-EDF4-0DE6-E8B5D3E2D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73F770B-5B1F-9961-1B7A-F125DE0B7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F4B01-61C0-4D4E-A97A-D54D0F0BF0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357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CB9A7E-F5BA-C1B6-9B3A-1338406F3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80CD0C2-79DE-2D1F-2F59-BD5DB8857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F3FA-81B5-5342-855B-95C02A57F74B}" type="datetimeFigureOut">
              <a:rPr lang="pt-BR" smtClean="0"/>
              <a:t>17/03/2025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9E75957-3604-05F6-CEB3-B7D4F4487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2CF1A4A-57BA-1EA5-47EF-09DFBB48C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F4B01-61C0-4D4E-A97A-D54D0F0BF0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7468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CEE34AD-3FA4-4DB2-50F2-04E5B75E3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F3FA-81B5-5342-855B-95C02A57F74B}" type="datetimeFigureOut">
              <a:rPr lang="pt-BR" smtClean="0"/>
              <a:t>17/03/2025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55708BB-0556-E4E9-E2E7-996F3C6CD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0FD31EF-06D1-D4E7-6A8C-9FFE72BCD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F4B01-61C0-4D4E-A97A-D54D0F0BF0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37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3A127B-AE0A-22A1-CF6F-799A2818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FB2264-1188-6BFA-031A-0670ABD24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90AC6E2-7F47-FEAB-F049-CDB2388591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7198C7B-7A9B-F298-2726-06908BA14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F3FA-81B5-5342-855B-95C02A57F74B}" type="datetimeFigureOut">
              <a:rPr lang="pt-BR" smtClean="0"/>
              <a:t>17/03/2025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E6BD8C0-465E-957F-C94E-2BD4AE6BD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FDEEE5B-998A-7488-12E7-14868BB02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F4B01-61C0-4D4E-A97A-D54D0F0BF0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0535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4B7C49-0FAC-A375-DD7B-FEA100CA1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E20B6DA-94AE-F6CD-957A-BE26010BCC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8F3DEE3-B401-5E36-5990-BBDDD5F4CF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5EC5996-E242-4152-8390-1A64AFF9D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F3FA-81B5-5342-855B-95C02A57F74B}" type="datetimeFigureOut">
              <a:rPr lang="pt-BR" smtClean="0"/>
              <a:t>17/03/2025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B8BF37A-F48D-EF2D-9C30-110DABD7B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A26110D-3205-A5E9-00E5-320CC577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F4B01-61C0-4D4E-A97A-D54D0F0BF0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7228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4CB714A-16E7-B6A5-4EEA-009407298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67222DD-E160-D2EE-A838-01A9E785F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3DD108-65ED-480F-99B3-A321DCE6D4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1F3FA-81B5-5342-855B-95C02A57F74B}" type="datetimeFigureOut">
              <a:rPr lang="pt-BR" smtClean="0"/>
              <a:t>17/03/2025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98E684-7C6E-2920-5FDA-C47A8F40FE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44C51F0-07F5-38D7-CEC0-449AC69DE6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F4B01-61C0-4D4E-A97A-D54D0F0BF0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501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91.png"/><Relationship Id="rId4" Type="http://schemas.openxmlformats.org/officeDocument/2006/relationships/image" Target="../media/image89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25000"/>
              </a:schemeClr>
            </a:gs>
            <a:gs pos="26000">
              <a:schemeClr val="bg2">
                <a:lumMod val="50000"/>
              </a:schemeClr>
            </a:gs>
            <a:gs pos="12000">
              <a:schemeClr val="bg2">
                <a:lumMod val="50000"/>
              </a:schemeClr>
            </a:gs>
            <a:gs pos="37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luição industrial: conceito, causas e solução - Ética Ambiental">
            <a:extLst>
              <a:ext uri="{FF2B5EF4-FFF2-40B4-BE49-F238E27FC236}">
                <a16:creationId xmlns:a16="http://schemas.microsoft.com/office/drawing/2014/main" id="{5F300F79-A7D6-FD27-18B2-485A399BD6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0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F4432D1-B2B0-2612-FA96-0AF98991CC6D}"/>
              </a:ext>
            </a:extLst>
          </p:cNvPr>
          <p:cNvSpPr txBox="1"/>
          <p:nvPr/>
        </p:nvSpPr>
        <p:spPr>
          <a:xfrm>
            <a:off x="278278" y="160102"/>
            <a:ext cx="11686212" cy="830997"/>
          </a:xfrm>
          <a:prstGeom prst="rect">
            <a:avLst/>
          </a:prstGeom>
          <a:solidFill>
            <a:schemeClr val="accent2"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48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O ciclo do carbono e as emissões atmosférica</a:t>
            </a:r>
          </a:p>
        </p:txBody>
      </p:sp>
      <p:pic>
        <p:nvPicPr>
          <p:cNvPr id="1028" name="Picture 4" descr="Escola de Engenharia de Lorena da Universidade de São Paulo – Wikipédia, a  enciclopédia livre">
            <a:extLst>
              <a:ext uri="{FF2B5EF4-FFF2-40B4-BE49-F238E27FC236}">
                <a16:creationId xmlns:a16="http://schemas.microsoft.com/office/drawing/2014/main" id="{9F952222-5393-5188-69D6-CF444FB35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400" y="1822096"/>
            <a:ext cx="966635" cy="112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50C7EA0-CE71-9765-A7A7-D892F8DACFE2}"/>
              </a:ext>
            </a:extLst>
          </p:cNvPr>
          <p:cNvSpPr txBox="1"/>
          <p:nvPr/>
        </p:nvSpPr>
        <p:spPr>
          <a:xfrm>
            <a:off x="2628963" y="991099"/>
            <a:ext cx="38955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Dr. Maurício Lamano Ferreira</a:t>
            </a:r>
          </a:p>
          <a:p>
            <a:r>
              <a:rPr lang="pt-BR" sz="2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Aula#3</a:t>
            </a:r>
          </a:p>
        </p:txBody>
      </p:sp>
    </p:spTree>
    <p:extLst>
      <p:ext uri="{BB962C8B-B14F-4D97-AF65-F5344CB8AC3E}">
        <p14:creationId xmlns:p14="http://schemas.microsoft.com/office/powerpoint/2010/main" val="869010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erra primitiva sofreu com pico de impactos de meteoros | National  Geographic">
            <a:extLst>
              <a:ext uri="{FF2B5EF4-FFF2-40B4-BE49-F238E27FC236}">
                <a16:creationId xmlns:a16="http://schemas.microsoft.com/office/drawing/2014/main" id="{3BB95AD2-BBD5-1591-283D-C0F4813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4386E3F3-BACD-00FC-D3E0-6E9F638AFC54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8024ECF8-4D72-3299-451B-6D155EE44601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FFC000"/>
                </a:solidFill>
              </a:rPr>
              <a:t>Importância biológica e geológica do carbono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92B1014-7D61-C08C-8ECA-D08A8A5AD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1103"/>
            <a:ext cx="2893627" cy="253512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52C29DA-51B1-640C-89E9-ECEA363C4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27288"/>
            <a:ext cx="2652957" cy="186508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97CF1AB-0435-39C6-EFFE-12C702B9C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1914" y="745085"/>
            <a:ext cx="3810000" cy="17018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D4D3C40-2FAB-1C72-BF96-228FE026A3D7}"/>
              </a:ext>
            </a:extLst>
          </p:cNvPr>
          <p:cNvSpPr txBox="1"/>
          <p:nvPr/>
        </p:nvSpPr>
        <p:spPr>
          <a:xfrm>
            <a:off x="9501676" y="82036"/>
            <a:ext cx="2521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>
                <a:solidFill>
                  <a:srgbClr val="FFC000"/>
                </a:solidFill>
              </a:rPr>
              <a:t>Paleoproterozóico</a:t>
            </a:r>
            <a:r>
              <a:rPr lang="pt-BR" sz="1400" dirty="0">
                <a:solidFill>
                  <a:srgbClr val="FFC000"/>
                </a:solidFill>
              </a:rPr>
              <a:t> (2,4 – 2,1 Ga)</a:t>
            </a:r>
          </a:p>
        </p:txBody>
      </p:sp>
      <p:sp>
        <p:nvSpPr>
          <p:cNvPr id="8" name="Seta para a Direita 7">
            <a:extLst>
              <a:ext uri="{FF2B5EF4-FFF2-40B4-BE49-F238E27FC236}">
                <a16:creationId xmlns:a16="http://schemas.microsoft.com/office/drawing/2014/main" id="{9CC899F0-1461-365E-A6F3-B41A4E40D88D}"/>
              </a:ext>
            </a:extLst>
          </p:cNvPr>
          <p:cNvSpPr/>
          <p:nvPr/>
        </p:nvSpPr>
        <p:spPr>
          <a:xfrm rot="2700000">
            <a:off x="2886088" y="527371"/>
            <a:ext cx="574435" cy="435428"/>
          </a:xfrm>
          <a:prstGeom prst="rightArrow">
            <a:avLst>
              <a:gd name="adj1" fmla="val 28787"/>
              <a:gd name="adj2" fmla="val 50000"/>
            </a:avLst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62BC761-6BEE-3BC6-B244-F3F0BA614FF3}"/>
              </a:ext>
            </a:extLst>
          </p:cNvPr>
          <p:cNvSpPr txBox="1"/>
          <p:nvPr/>
        </p:nvSpPr>
        <p:spPr>
          <a:xfrm>
            <a:off x="7022497" y="1537973"/>
            <a:ext cx="2647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/>
              <a:t>Grande Evento de Oxigenação da Terra</a:t>
            </a:r>
          </a:p>
        </p:txBody>
      </p:sp>
    </p:spTree>
    <p:extLst>
      <p:ext uri="{BB962C8B-B14F-4D97-AF65-F5344CB8AC3E}">
        <p14:creationId xmlns:p14="http://schemas.microsoft.com/office/powerpoint/2010/main" val="2987867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2" name="Rectangle 256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5606" name="Picture 6" descr="Ancestral de 115 milhões de anos das aves que existem atualmente é  identificado no Ceará - Região - Diário do Nordeste">
            <a:extLst>
              <a:ext uri="{FF2B5EF4-FFF2-40B4-BE49-F238E27FC236}">
                <a16:creationId xmlns:a16="http://schemas.microsoft.com/office/drawing/2014/main" id="{F0F6BC9E-DED3-2C3D-4EBA-2BC22B482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5" r="1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alcário – Wikipédia, a enciclopédia livre">
            <a:extLst>
              <a:ext uri="{FF2B5EF4-FFF2-40B4-BE49-F238E27FC236}">
                <a16:creationId xmlns:a16="http://schemas.microsoft.com/office/drawing/2014/main" id="{0794063B-E55C-85CE-C0C9-C463BDDA3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3" b="7501"/>
          <a:stretch/>
        </p:blipFill>
        <p:spPr bwMode="auto">
          <a:xfrm>
            <a:off x="0" y="5098380"/>
            <a:ext cx="3128792" cy="175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EF5FD8BB-F1D0-918A-11F5-ABE7EC612A89}"/>
              </a:ext>
            </a:extLst>
          </p:cNvPr>
          <p:cNvCxnSpPr/>
          <p:nvPr/>
        </p:nvCxnSpPr>
        <p:spPr>
          <a:xfrm flipH="1">
            <a:off x="2938072" y="4706911"/>
            <a:ext cx="1828800" cy="83945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52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5" name="Rectangle 2253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2530" name="Picture 2" descr="O vulcão como fonte natural de poluição">
            <a:extLst>
              <a:ext uri="{FF2B5EF4-FFF2-40B4-BE49-F238E27FC236}">
                <a16:creationId xmlns:a16="http://schemas.microsoft.com/office/drawing/2014/main" id="{516A4222-980B-9F03-8307-D78FDF134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" b="1798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5200150-193F-4C8C-0A88-D4D41D2C8CB6}"/>
              </a:ext>
            </a:extLst>
          </p:cNvPr>
          <p:cNvSpPr txBox="1"/>
          <p:nvPr/>
        </p:nvSpPr>
        <p:spPr>
          <a:xfrm>
            <a:off x="3995057" y="1719942"/>
            <a:ext cx="816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CO</a:t>
            </a:r>
            <a:r>
              <a:rPr lang="pt-BR" sz="3200" b="1" baseline="-25000" dirty="0"/>
              <a:t>2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FC32ECD-317F-C48A-73D9-5ECC5FC5D2FD}"/>
              </a:ext>
            </a:extLst>
          </p:cNvPr>
          <p:cNvSpPr txBox="1"/>
          <p:nvPr/>
        </p:nvSpPr>
        <p:spPr>
          <a:xfrm>
            <a:off x="5695088" y="1331771"/>
            <a:ext cx="676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CO</a:t>
            </a:r>
            <a:endParaRPr lang="pt-BR" sz="3200" b="1" baseline="-250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0F43669-3F51-D12D-6DDE-E866DF832E8D}"/>
              </a:ext>
            </a:extLst>
          </p:cNvPr>
          <p:cNvSpPr txBox="1"/>
          <p:nvPr/>
        </p:nvSpPr>
        <p:spPr>
          <a:xfrm>
            <a:off x="5294177" y="2686535"/>
            <a:ext cx="801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CH</a:t>
            </a:r>
            <a:r>
              <a:rPr lang="pt-BR" sz="3200" b="1" baseline="-25000" dirty="0"/>
              <a:t>4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B4EFDA8-DE7F-F7A2-D735-9FE4849E2ACF}"/>
              </a:ext>
            </a:extLst>
          </p:cNvPr>
          <p:cNvSpPr txBox="1"/>
          <p:nvPr/>
        </p:nvSpPr>
        <p:spPr>
          <a:xfrm>
            <a:off x="7353322" y="3059668"/>
            <a:ext cx="777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H</a:t>
            </a:r>
            <a:r>
              <a:rPr lang="pt-BR" sz="3200" b="1" baseline="-25000" dirty="0"/>
              <a:t>2</a:t>
            </a:r>
            <a:r>
              <a:rPr lang="pt-BR" sz="3200" b="1" dirty="0"/>
              <a:t>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B5C6387-54A6-C700-8719-1DF03ECAF75E}"/>
              </a:ext>
            </a:extLst>
          </p:cNvPr>
          <p:cNvSpPr txBox="1"/>
          <p:nvPr/>
        </p:nvSpPr>
        <p:spPr>
          <a:xfrm>
            <a:off x="6096000" y="4626074"/>
            <a:ext cx="622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err="1"/>
              <a:t>Pb</a:t>
            </a:r>
            <a:endParaRPr lang="pt-BR" sz="3200" b="1" baseline="-250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B63224A-2C44-FAE0-6F2F-312C6A109E6F}"/>
              </a:ext>
            </a:extLst>
          </p:cNvPr>
          <p:cNvSpPr txBox="1"/>
          <p:nvPr/>
        </p:nvSpPr>
        <p:spPr>
          <a:xfrm>
            <a:off x="8816065" y="4170402"/>
            <a:ext cx="638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Hg</a:t>
            </a:r>
            <a:endParaRPr lang="pt-BR" sz="3200" b="1" baseline="-250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BEB6732-54A8-B66B-02BC-2AE8FA93E4F4}"/>
              </a:ext>
            </a:extLst>
          </p:cNvPr>
          <p:cNvSpPr txBox="1"/>
          <p:nvPr/>
        </p:nvSpPr>
        <p:spPr>
          <a:xfrm>
            <a:off x="7418650" y="945700"/>
            <a:ext cx="795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SO</a:t>
            </a:r>
            <a:r>
              <a:rPr lang="pt-BR" sz="3200" b="1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85165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O₂ no passado | A Grande Farsa do Aquecimento Global">
            <a:extLst>
              <a:ext uri="{FF2B5EF4-FFF2-40B4-BE49-F238E27FC236}">
                <a16:creationId xmlns:a16="http://schemas.microsoft.com/office/drawing/2014/main" id="{E006B4E2-F369-E16E-E94F-803BD011F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6" y="3029084"/>
            <a:ext cx="6223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EFD645B-D9E2-7E5F-2D75-53C01FA656F2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8A081CA0-4DE7-3E3F-0565-747EFEF27EFF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Importância biológica e geológica do carbono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21F17150-457F-0BA6-90EF-90BF6F522E24}"/>
              </a:ext>
            </a:extLst>
          </p:cNvPr>
          <p:cNvSpPr txBox="1"/>
          <p:nvPr/>
        </p:nvSpPr>
        <p:spPr>
          <a:xfrm>
            <a:off x="6057036" y="6581001"/>
            <a:ext cx="946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(IPCC, 2022)</a:t>
            </a:r>
          </a:p>
        </p:txBody>
      </p:sp>
    </p:spTree>
    <p:extLst>
      <p:ext uri="{BB962C8B-B14F-4D97-AF65-F5344CB8AC3E}">
        <p14:creationId xmlns:p14="http://schemas.microsoft.com/office/powerpoint/2010/main" val="2978550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O₂ no passado | A Grande Farsa do Aquecimento Global">
            <a:extLst>
              <a:ext uri="{FF2B5EF4-FFF2-40B4-BE49-F238E27FC236}">
                <a16:creationId xmlns:a16="http://schemas.microsoft.com/office/drawing/2014/main" id="{E006B4E2-F369-E16E-E94F-803BD011F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6" y="3029084"/>
            <a:ext cx="6223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EFD645B-D9E2-7E5F-2D75-53C01FA656F2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8A081CA0-4DE7-3E3F-0565-747EFEF27EFF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Importância biológica e geológica do carbono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5A1CCC11-5A7E-7568-DBEA-9EB5C3200A07}"/>
              </a:ext>
            </a:extLst>
          </p:cNvPr>
          <p:cNvGrpSpPr/>
          <p:nvPr/>
        </p:nvGrpSpPr>
        <p:grpSpPr>
          <a:xfrm>
            <a:off x="1008742" y="701545"/>
            <a:ext cx="3556000" cy="2079170"/>
            <a:chOff x="1008742" y="701545"/>
            <a:chExt cx="3556000" cy="2079170"/>
          </a:xfrm>
        </p:grpSpPr>
        <p:pic>
          <p:nvPicPr>
            <p:cNvPr id="20484" name="Picture 4" descr="Tiktaalik – Wikipédia, a enciclopédia livre">
              <a:extLst>
                <a:ext uri="{FF2B5EF4-FFF2-40B4-BE49-F238E27FC236}">
                  <a16:creationId xmlns:a16="http://schemas.microsoft.com/office/drawing/2014/main" id="{0A0B1A85-A760-B59A-F891-384B4ABFF5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742" y="723315"/>
              <a:ext cx="3556000" cy="2057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0439EDD8-9261-53A5-9D2B-627F048FB53E}"/>
                </a:ext>
              </a:extLst>
            </p:cNvPr>
            <p:cNvSpPr txBox="1"/>
            <p:nvPr/>
          </p:nvSpPr>
          <p:spPr>
            <a:xfrm>
              <a:off x="2970459" y="701545"/>
              <a:ext cx="1594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err="1">
                  <a:solidFill>
                    <a:schemeClr val="bg1"/>
                  </a:solidFill>
                </a:rPr>
                <a:t>Sarcopterígeos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6284E891-EB24-DA19-094A-C574E2A8B8C4}"/>
              </a:ext>
            </a:extLst>
          </p:cNvPr>
          <p:cNvCxnSpPr>
            <a:cxnSpLocks/>
          </p:cNvCxnSpPr>
          <p:nvPr/>
        </p:nvCxnSpPr>
        <p:spPr>
          <a:xfrm flipV="1">
            <a:off x="2752744" y="3007314"/>
            <a:ext cx="1262743" cy="1709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1AE483A-60A5-47A2-F150-85CADB1984BA}"/>
              </a:ext>
            </a:extLst>
          </p:cNvPr>
          <p:cNvSpPr txBox="1"/>
          <p:nvPr/>
        </p:nvSpPr>
        <p:spPr>
          <a:xfrm>
            <a:off x="6057036" y="6581001"/>
            <a:ext cx="946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(IPCC, 2022)</a:t>
            </a:r>
          </a:p>
        </p:txBody>
      </p:sp>
    </p:spTree>
    <p:extLst>
      <p:ext uri="{BB962C8B-B14F-4D97-AF65-F5344CB8AC3E}">
        <p14:creationId xmlns:p14="http://schemas.microsoft.com/office/powerpoint/2010/main" val="3815399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O₂ no passado | A Grande Farsa do Aquecimento Global">
            <a:extLst>
              <a:ext uri="{FF2B5EF4-FFF2-40B4-BE49-F238E27FC236}">
                <a16:creationId xmlns:a16="http://schemas.microsoft.com/office/drawing/2014/main" id="{E006B4E2-F369-E16E-E94F-803BD011F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6" y="3029084"/>
            <a:ext cx="6223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EFD645B-D9E2-7E5F-2D75-53C01FA656F2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8A081CA0-4DE7-3E3F-0565-747EFEF27EFF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Importância biológica e geológica do carbono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5A1CCC11-5A7E-7568-DBEA-9EB5C3200A07}"/>
              </a:ext>
            </a:extLst>
          </p:cNvPr>
          <p:cNvGrpSpPr/>
          <p:nvPr/>
        </p:nvGrpSpPr>
        <p:grpSpPr>
          <a:xfrm>
            <a:off x="1008742" y="701545"/>
            <a:ext cx="3556000" cy="2079170"/>
            <a:chOff x="1008742" y="701545"/>
            <a:chExt cx="3556000" cy="2079170"/>
          </a:xfrm>
        </p:grpSpPr>
        <p:pic>
          <p:nvPicPr>
            <p:cNvPr id="20484" name="Picture 4" descr="Tiktaalik – Wikipédia, a enciclopédia livre">
              <a:extLst>
                <a:ext uri="{FF2B5EF4-FFF2-40B4-BE49-F238E27FC236}">
                  <a16:creationId xmlns:a16="http://schemas.microsoft.com/office/drawing/2014/main" id="{0A0B1A85-A760-B59A-F891-384B4ABFF5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742" y="723315"/>
              <a:ext cx="3556000" cy="2057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0439EDD8-9261-53A5-9D2B-627F048FB53E}"/>
                </a:ext>
              </a:extLst>
            </p:cNvPr>
            <p:cNvSpPr txBox="1"/>
            <p:nvPr/>
          </p:nvSpPr>
          <p:spPr>
            <a:xfrm>
              <a:off x="2970459" y="701545"/>
              <a:ext cx="1594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err="1">
                  <a:solidFill>
                    <a:schemeClr val="bg1"/>
                  </a:solidFill>
                </a:rPr>
                <a:t>Sarcopterígeos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6284E891-EB24-DA19-094A-C574E2A8B8C4}"/>
              </a:ext>
            </a:extLst>
          </p:cNvPr>
          <p:cNvCxnSpPr>
            <a:cxnSpLocks/>
          </p:cNvCxnSpPr>
          <p:nvPr/>
        </p:nvCxnSpPr>
        <p:spPr>
          <a:xfrm flipV="1">
            <a:off x="2752744" y="3007314"/>
            <a:ext cx="1262743" cy="1709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6" name="Picture 6">
            <a:extLst>
              <a:ext uri="{FF2B5EF4-FFF2-40B4-BE49-F238E27FC236}">
                <a16:creationId xmlns:a16="http://schemas.microsoft.com/office/drawing/2014/main" id="{8D4FE26D-C049-B432-2CDB-6FCC8D742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460" y="704400"/>
            <a:ext cx="1990001" cy="1492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2003BA5-0D7A-3B92-E1B3-1E84F81FE869}"/>
              </a:ext>
            </a:extLst>
          </p:cNvPr>
          <p:cNvCxnSpPr>
            <a:cxnSpLocks/>
          </p:cNvCxnSpPr>
          <p:nvPr/>
        </p:nvCxnSpPr>
        <p:spPr>
          <a:xfrm flipV="1">
            <a:off x="3053443" y="2780715"/>
            <a:ext cx="1987956" cy="28558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8" name="Picture 8" descr="Gimnospermas: classificação, reprodução, características">
            <a:extLst>
              <a:ext uri="{FF2B5EF4-FFF2-40B4-BE49-F238E27FC236}">
                <a16:creationId xmlns:a16="http://schemas.microsoft.com/office/drawing/2014/main" id="{43DE57E9-77EE-75BE-9A0F-C59470BDA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460" y="2257833"/>
            <a:ext cx="1990000" cy="18240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9CFE013-77C1-6A05-B512-8B3A763C0DE1}"/>
              </a:ext>
            </a:extLst>
          </p:cNvPr>
          <p:cNvSpPr txBox="1"/>
          <p:nvPr/>
        </p:nvSpPr>
        <p:spPr>
          <a:xfrm>
            <a:off x="6057036" y="6581001"/>
            <a:ext cx="946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(IPCC, 2022)</a:t>
            </a:r>
          </a:p>
        </p:txBody>
      </p:sp>
    </p:spTree>
    <p:extLst>
      <p:ext uri="{BB962C8B-B14F-4D97-AF65-F5344CB8AC3E}">
        <p14:creationId xmlns:p14="http://schemas.microsoft.com/office/powerpoint/2010/main" val="3744613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O₂ no passado | A Grande Farsa do Aquecimento Global">
            <a:extLst>
              <a:ext uri="{FF2B5EF4-FFF2-40B4-BE49-F238E27FC236}">
                <a16:creationId xmlns:a16="http://schemas.microsoft.com/office/drawing/2014/main" id="{E006B4E2-F369-E16E-E94F-803BD011F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6" y="3029084"/>
            <a:ext cx="6223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EFD645B-D9E2-7E5F-2D75-53C01FA656F2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8A081CA0-4DE7-3E3F-0565-747EFEF27EFF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Importância biológica e geológica do carbono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5A1CCC11-5A7E-7568-DBEA-9EB5C3200A07}"/>
              </a:ext>
            </a:extLst>
          </p:cNvPr>
          <p:cNvGrpSpPr/>
          <p:nvPr/>
        </p:nvGrpSpPr>
        <p:grpSpPr>
          <a:xfrm>
            <a:off x="1008742" y="701545"/>
            <a:ext cx="3556000" cy="2079170"/>
            <a:chOff x="1008742" y="701545"/>
            <a:chExt cx="3556000" cy="2079170"/>
          </a:xfrm>
        </p:grpSpPr>
        <p:pic>
          <p:nvPicPr>
            <p:cNvPr id="20484" name="Picture 4" descr="Tiktaalik – Wikipédia, a enciclopédia livre">
              <a:extLst>
                <a:ext uri="{FF2B5EF4-FFF2-40B4-BE49-F238E27FC236}">
                  <a16:creationId xmlns:a16="http://schemas.microsoft.com/office/drawing/2014/main" id="{0A0B1A85-A760-B59A-F891-384B4ABFF5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742" y="723315"/>
              <a:ext cx="3556000" cy="2057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0439EDD8-9261-53A5-9D2B-627F048FB53E}"/>
                </a:ext>
              </a:extLst>
            </p:cNvPr>
            <p:cNvSpPr txBox="1"/>
            <p:nvPr/>
          </p:nvSpPr>
          <p:spPr>
            <a:xfrm>
              <a:off x="2970459" y="701545"/>
              <a:ext cx="1594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err="1">
                  <a:solidFill>
                    <a:schemeClr val="bg1"/>
                  </a:solidFill>
                </a:rPr>
                <a:t>Sarcopterígeos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6284E891-EB24-DA19-094A-C574E2A8B8C4}"/>
              </a:ext>
            </a:extLst>
          </p:cNvPr>
          <p:cNvCxnSpPr>
            <a:cxnSpLocks/>
          </p:cNvCxnSpPr>
          <p:nvPr/>
        </p:nvCxnSpPr>
        <p:spPr>
          <a:xfrm flipV="1">
            <a:off x="2752744" y="3007314"/>
            <a:ext cx="1262743" cy="1709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6" name="Picture 6">
            <a:extLst>
              <a:ext uri="{FF2B5EF4-FFF2-40B4-BE49-F238E27FC236}">
                <a16:creationId xmlns:a16="http://schemas.microsoft.com/office/drawing/2014/main" id="{8D4FE26D-C049-B432-2CDB-6FCC8D742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460" y="704400"/>
            <a:ext cx="1990001" cy="1492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2003BA5-0D7A-3B92-E1B3-1E84F81FE869}"/>
              </a:ext>
            </a:extLst>
          </p:cNvPr>
          <p:cNvCxnSpPr>
            <a:cxnSpLocks/>
          </p:cNvCxnSpPr>
          <p:nvPr/>
        </p:nvCxnSpPr>
        <p:spPr>
          <a:xfrm flipV="1">
            <a:off x="3053443" y="2780715"/>
            <a:ext cx="1987956" cy="28558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8" name="Picture 8" descr="Gimnospermas: classificação, reprodução, características">
            <a:extLst>
              <a:ext uri="{FF2B5EF4-FFF2-40B4-BE49-F238E27FC236}">
                <a16:creationId xmlns:a16="http://schemas.microsoft.com/office/drawing/2014/main" id="{43DE57E9-77EE-75BE-9A0F-C59470BDA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460" y="2257833"/>
            <a:ext cx="1990000" cy="18240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Níveis de dióxido de carbono atingem 417ppm, o mais alto da história da  humanidade - FUNVERDE">
            <a:extLst>
              <a:ext uri="{FF2B5EF4-FFF2-40B4-BE49-F238E27FC236}">
                <a16:creationId xmlns:a16="http://schemas.microsoft.com/office/drawing/2014/main" id="{807209AE-4402-C1F1-4ABC-27A794225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75" y="4547389"/>
            <a:ext cx="5159825" cy="231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eta para a Direita 13">
            <a:extLst>
              <a:ext uri="{FF2B5EF4-FFF2-40B4-BE49-F238E27FC236}">
                <a16:creationId xmlns:a16="http://schemas.microsoft.com/office/drawing/2014/main" id="{C5D3804E-46A6-4881-E974-9501FA15AB61}"/>
              </a:ext>
            </a:extLst>
          </p:cNvPr>
          <p:cNvSpPr/>
          <p:nvPr/>
        </p:nvSpPr>
        <p:spPr>
          <a:xfrm>
            <a:off x="10972800" y="5636603"/>
            <a:ext cx="185057" cy="399134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Seta para a Direita 15">
            <a:extLst>
              <a:ext uri="{FF2B5EF4-FFF2-40B4-BE49-F238E27FC236}">
                <a16:creationId xmlns:a16="http://schemas.microsoft.com/office/drawing/2014/main" id="{F5D64B54-5F54-B13D-850D-A42150D7CBBC}"/>
              </a:ext>
            </a:extLst>
          </p:cNvPr>
          <p:cNvSpPr/>
          <p:nvPr/>
        </p:nvSpPr>
        <p:spPr>
          <a:xfrm>
            <a:off x="11694889" y="5437036"/>
            <a:ext cx="185057" cy="399134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2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21506" name="Picture 2" descr="O Gênero Homo">
            <a:extLst>
              <a:ext uri="{FF2B5EF4-FFF2-40B4-BE49-F238E27FC236}">
                <a16:creationId xmlns:a16="http://schemas.microsoft.com/office/drawing/2014/main" id="{DFEBD8AE-EDDF-1E8F-1FD3-C51067CE0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7" r="2223"/>
          <a:stretch/>
        </p:blipFill>
        <p:spPr bwMode="auto">
          <a:xfrm>
            <a:off x="7524883" y="2349397"/>
            <a:ext cx="2901721" cy="16409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Jantar de marisco de desenho. | Vetor Premium | Como desenhar mãos, Desenho,  Pegadas de animais">
            <a:extLst>
              <a:ext uri="{FF2B5EF4-FFF2-40B4-BE49-F238E27FC236}">
                <a16:creationId xmlns:a16="http://schemas.microsoft.com/office/drawing/2014/main" id="{C5E00C90-10AC-66EE-CD83-F57438B3D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883" y="1025147"/>
            <a:ext cx="1233471" cy="123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9017CE2-341D-F42A-D87C-02D6CF3DD569}"/>
              </a:ext>
            </a:extLst>
          </p:cNvPr>
          <p:cNvSpPr txBox="1"/>
          <p:nvPr/>
        </p:nvSpPr>
        <p:spPr>
          <a:xfrm>
            <a:off x="8824900" y="1579533"/>
            <a:ext cx="418704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3600" dirty="0"/>
              <a:t>1</a:t>
            </a:r>
          </a:p>
        </p:txBody>
      </p:sp>
      <p:pic>
        <p:nvPicPr>
          <p:cNvPr id="21512" name="Picture 8" descr="Vetor De Esboço Industrial De Fábrica Ilustração do Vetor - Ilustração de  cartaz, desenho: 179409199">
            <a:extLst>
              <a:ext uri="{FF2B5EF4-FFF2-40B4-BE49-F238E27FC236}">
                <a16:creationId xmlns:a16="http://schemas.microsoft.com/office/drawing/2014/main" id="{00DB5269-2F6C-496D-1E11-DC266C752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344" y="588838"/>
            <a:ext cx="1809092" cy="135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2C82693E-297A-CFC7-DCC7-C8E513D105E8}"/>
              </a:ext>
            </a:extLst>
          </p:cNvPr>
          <p:cNvSpPr txBox="1"/>
          <p:nvPr/>
        </p:nvSpPr>
        <p:spPr>
          <a:xfrm>
            <a:off x="11578065" y="1920998"/>
            <a:ext cx="418704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3600" dirty="0"/>
              <a:t>2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443101B-5208-D494-3639-BAE914822873}"/>
              </a:ext>
            </a:extLst>
          </p:cNvPr>
          <p:cNvSpPr txBox="1"/>
          <p:nvPr/>
        </p:nvSpPr>
        <p:spPr>
          <a:xfrm>
            <a:off x="7426002" y="6592062"/>
            <a:ext cx="1332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NOOA </a:t>
            </a:r>
            <a:r>
              <a:rPr lang="pt-BR" sz="1200" dirty="0" err="1"/>
              <a:t>climate.gov</a:t>
            </a:r>
            <a:endParaRPr lang="pt-BR" sz="120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715C1B3-D3B9-D869-D61D-72E67DF95C19}"/>
              </a:ext>
            </a:extLst>
          </p:cNvPr>
          <p:cNvSpPr/>
          <p:nvPr/>
        </p:nvSpPr>
        <p:spPr>
          <a:xfrm>
            <a:off x="10712934" y="489857"/>
            <a:ext cx="128383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2.300 bi tCO</a:t>
            </a:r>
            <a:r>
              <a:rPr lang="pt-BR" sz="105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pt-BR" sz="105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02CD511-4B44-B8B1-C8F1-074A588539FD}"/>
              </a:ext>
            </a:extLst>
          </p:cNvPr>
          <p:cNvSpPr txBox="1"/>
          <p:nvPr/>
        </p:nvSpPr>
        <p:spPr>
          <a:xfrm>
            <a:off x="6057036" y="6581001"/>
            <a:ext cx="946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(IPCC, 2022)</a:t>
            </a:r>
          </a:p>
        </p:txBody>
      </p:sp>
    </p:spTree>
    <p:extLst>
      <p:ext uri="{BB962C8B-B14F-4D97-AF65-F5344CB8AC3E}">
        <p14:creationId xmlns:p14="http://schemas.microsoft.com/office/powerpoint/2010/main" val="2815090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olégio O Pensador - Praia do Futuro - Home | Facebook">
            <a:extLst>
              <a:ext uri="{FF2B5EF4-FFF2-40B4-BE49-F238E27FC236}">
                <a16:creationId xmlns:a16="http://schemas.microsoft.com/office/drawing/2014/main" id="{41AA33AA-1F4A-2313-A8B8-9F3437734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C9CD1F8-A464-5051-040C-769A0A276B3D}"/>
              </a:ext>
            </a:extLst>
          </p:cNvPr>
          <p:cNvSpPr txBox="1"/>
          <p:nvPr/>
        </p:nvSpPr>
        <p:spPr>
          <a:xfrm>
            <a:off x="4005765" y="1742182"/>
            <a:ext cx="66699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/>
              <a:t>... mas afinal... </a:t>
            </a:r>
          </a:p>
          <a:p>
            <a:r>
              <a:rPr lang="pt-BR" sz="3600" b="1" dirty="0"/>
              <a:t>... aonde está todo este carbono?</a:t>
            </a:r>
          </a:p>
        </p:txBody>
      </p:sp>
    </p:spTree>
    <p:extLst>
      <p:ext uri="{BB962C8B-B14F-4D97-AF65-F5344CB8AC3E}">
        <p14:creationId xmlns:p14="http://schemas.microsoft.com/office/powerpoint/2010/main" val="2662415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4A76B6CD-E7BA-E95E-4FE1-480C6FACFBC5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1598E3EC-ACC1-C3E0-E2AB-F6BDF026C14C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Reservatórios, fluxos e ciclagem do carbono (ciclo rápido e ciclo lento)</a:t>
            </a:r>
          </a:p>
        </p:txBody>
      </p:sp>
      <p:pic>
        <p:nvPicPr>
          <p:cNvPr id="26628" name="Picture 4" descr="Quais são os principais reservatórios de carbono na biosfera? -">
            <a:extLst>
              <a:ext uri="{FF2B5EF4-FFF2-40B4-BE49-F238E27FC236}">
                <a16:creationId xmlns:a16="http://schemas.microsoft.com/office/drawing/2014/main" id="{30732439-3DDB-3BE4-1A4D-1F8006564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1154792"/>
            <a:ext cx="11680370" cy="46283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316763A2-E072-F3C1-23EC-71AF42217557}"/>
              </a:ext>
            </a:extLst>
          </p:cNvPr>
          <p:cNvSpPr txBox="1"/>
          <p:nvPr/>
        </p:nvSpPr>
        <p:spPr>
          <a:xfrm>
            <a:off x="5644241" y="521068"/>
            <a:ext cx="801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err="1"/>
              <a:t>GtC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811815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4A76B6CD-E7BA-E95E-4FE1-480C6FACFBC5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1598E3EC-ACC1-C3E0-E2AB-F6BDF026C14C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Reservatórios, fluxos e ciclagem do carbono (ciclo rápido e ciclo lento)</a:t>
            </a:r>
          </a:p>
        </p:txBody>
      </p:sp>
      <p:pic>
        <p:nvPicPr>
          <p:cNvPr id="28674" name="Picture 2" descr="IPCC: 7 pontos fundamentais do relatório especial sobre uso da terra | WRI  Brasil">
            <a:extLst>
              <a:ext uri="{FF2B5EF4-FFF2-40B4-BE49-F238E27FC236}">
                <a16:creationId xmlns:a16="http://schemas.microsoft.com/office/drawing/2014/main" id="{1D7EBEBF-BE9F-F9DD-0C0C-2C92A3B1B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9" b="13321"/>
          <a:stretch/>
        </p:blipFill>
        <p:spPr bwMode="auto">
          <a:xfrm>
            <a:off x="1048739" y="1484029"/>
            <a:ext cx="10094522" cy="433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36D868A-2D34-BED5-E392-0EBAB8C7278F}"/>
              </a:ext>
            </a:extLst>
          </p:cNvPr>
          <p:cNvSpPr txBox="1"/>
          <p:nvPr/>
        </p:nvSpPr>
        <p:spPr>
          <a:xfrm>
            <a:off x="163286" y="5998813"/>
            <a:ext cx="7166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Nota: Valores são uma média de 2007 a 2016</a:t>
            </a:r>
          </a:p>
          <a:p>
            <a:r>
              <a:rPr lang="pt-BR" dirty="0"/>
              <a:t>Fontes: Relatório Especial do IPCC sobre Mudanças Climáticas e Solo; SEEG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DA7BEA5-331E-FC1D-83DC-FE9165A14727}"/>
              </a:ext>
            </a:extLst>
          </p:cNvPr>
          <p:cNvSpPr txBox="1"/>
          <p:nvPr/>
        </p:nvSpPr>
        <p:spPr>
          <a:xfrm>
            <a:off x="11105063" y="6506644"/>
            <a:ext cx="923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(WRI, 2022)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EDB5CC0-2B9F-5748-76F6-47A8D0FD899C}"/>
              </a:ext>
            </a:extLst>
          </p:cNvPr>
          <p:cNvSpPr txBox="1"/>
          <p:nvPr/>
        </p:nvSpPr>
        <p:spPr>
          <a:xfrm>
            <a:off x="1124262" y="809469"/>
            <a:ext cx="9052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O solo é tanto um sumidouro quanto uma fonte de carbono</a:t>
            </a:r>
          </a:p>
        </p:txBody>
      </p:sp>
    </p:spTree>
    <p:extLst>
      <p:ext uri="{BB962C8B-B14F-4D97-AF65-F5344CB8AC3E}">
        <p14:creationId xmlns:p14="http://schemas.microsoft.com/office/powerpoint/2010/main" val="2746358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30ABE58-798B-0E41-7133-E51BB53F4EEB}"/>
              </a:ext>
            </a:extLst>
          </p:cNvPr>
          <p:cNvSpPr txBox="1"/>
          <p:nvPr/>
        </p:nvSpPr>
        <p:spPr>
          <a:xfrm>
            <a:off x="4452256" y="359229"/>
            <a:ext cx="36437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Organização da Aula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2C433B7-48C8-FA25-C53D-94A5FDA280D6}"/>
              </a:ext>
            </a:extLst>
          </p:cNvPr>
          <p:cNvSpPr txBox="1"/>
          <p:nvPr/>
        </p:nvSpPr>
        <p:spPr>
          <a:xfrm>
            <a:off x="247860" y="1426029"/>
            <a:ext cx="7158691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Apresentação dos objetivos da aula e estratégias de ensino</a:t>
            </a:r>
          </a:p>
          <a:p>
            <a:endParaRPr lang="pt-BR" sz="1600" dirty="0"/>
          </a:p>
          <a:p>
            <a:r>
              <a:rPr lang="pt-BR" sz="1600" dirty="0"/>
              <a:t>Origem do carbono</a:t>
            </a:r>
          </a:p>
          <a:p>
            <a:endParaRPr lang="pt-BR" sz="1600" dirty="0"/>
          </a:p>
          <a:p>
            <a:r>
              <a:rPr lang="pt-BR" sz="1600" dirty="0"/>
              <a:t>Importância biológica e geológica do carbono</a:t>
            </a:r>
          </a:p>
          <a:p>
            <a:endParaRPr lang="pt-BR" sz="1600" dirty="0"/>
          </a:p>
          <a:p>
            <a:r>
              <a:rPr lang="pt-BR" sz="1600" dirty="0"/>
              <a:t>Reservatórios, fluxos e ciclagem do carbono (ciclo lento e ciclo rápido)</a:t>
            </a:r>
          </a:p>
          <a:p>
            <a:endParaRPr lang="pt-BR" sz="1600" dirty="0"/>
          </a:p>
          <a:p>
            <a:r>
              <a:rPr lang="pt-BR" sz="1600" dirty="0"/>
              <a:t>Isótopo estável do carbono em estudos de ciclagem biogeoquímica</a:t>
            </a:r>
          </a:p>
          <a:p>
            <a:endParaRPr lang="pt-BR" sz="1600" dirty="0"/>
          </a:p>
          <a:p>
            <a:r>
              <a:rPr lang="pt-BR" sz="1600" dirty="0"/>
              <a:t>Emissões de carbono e mudanças climáticas</a:t>
            </a:r>
          </a:p>
          <a:p>
            <a:endParaRPr lang="pt-BR" sz="1600" dirty="0"/>
          </a:p>
          <a:p>
            <a:r>
              <a:rPr lang="pt-BR" sz="1600" dirty="0"/>
              <a:t>Implicações das emissões de carbono para os setores social, econômico e ambiental</a:t>
            </a:r>
          </a:p>
          <a:p>
            <a:endParaRPr lang="pt-BR" sz="1600" dirty="0"/>
          </a:p>
          <a:p>
            <a:r>
              <a:rPr lang="pt-BR" sz="1600" dirty="0"/>
              <a:t>Importância econômica e política do carbono</a:t>
            </a:r>
          </a:p>
          <a:p>
            <a:endParaRPr lang="pt-BR" sz="1600" dirty="0"/>
          </a:p>
          <a:p>
            <a:r>
              <a:rPr lang="pt-BR" sz="1600" dirty="0"/>
              <a:t>Considerações finais</a:t>
            </a:r>
          </a:p>
          <a:p>
            <a:endParaRPr lang="pt-BR" sz="1600" dirty="0"/>
          </a:p>
          <a:p>
            <a:r>
              <a:rPr lang="pt-BR" sz="1600" dirty="0"/>
              <a:t>Resumo e sugestão de leitura</a:t>
            </a:r>
          </a:p>
        </p:txBody>
      </p:sp>
      <p:pic>
        <p:nvPicPr>
          <p:cNvPr id="2050" name="Picture 2" descr="Estudo diz que 20 empresas respondem por um terço de toda a emissão de CO2  no mundo; Petrobras está na lista - BBC News Brasil">
            <a:extLst>
              <a:ext uri="{FF2B5EF4-FFF2-40B4-BE49-F238E27FC236}">
                <a16:creationId xmlns:a16="http://schemas.microsoft.com/office/drawing/2014/main" id="{BACD1605-71B3-640C-B67F-B1CD6B387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622" y="4011667"/>
            <a:ext cx="4421518" cy="24871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368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4A76B6CD-E7BA-E95E-4FE1-480C6FACFBC5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1598E3EC-ACC1-C3E0-E2AB-F6BDF026C14C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Reservatórios, fluxos e ciclagem do carbono (ciclo rápido e ciclo lento)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DA7BEA5-331E-FC1D-83DC-FE9165A14727}"/>
              </a:ext>
            </a:extLst>
          </p:cNvPr>
          <p:cNvSpPr txBox="1"/>
          <p:nvPr/>
        </p:nvSpPr>
        <p:spPr>
          <a:xfrm>
            <a:off x="11081725" y="6623371"/>
            <a:ext cx="8851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/>
              <a:t>(IPCC, 2014)</a:t>
            </a:r>
          </a:p>
        </p:txBody>
      </p:sp>
      <p:pic>
        <p:nvPicPr>
          <p:cNvPr id="30722" name="Picture 2" descr="60 Permafrost Illustrations &amp; Clip Art - iStock">
            <a:extLst>
              <a:ext uri="{FF2B5EF4-FFF2-40B4-BE49-F238E27FC236}">
                <a16:creationId xmlns:a16="http://schemas.microsoft.com/office/drawing/2014/main" id="{D69AA517-310B-87D0-EF72-A9E3AC649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5" y="579149"/>
            <a:ext cx="8577942" cy="606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Vetores e ilustrações de Bomba relogio para download gratuito | Freepik">
            <a:extLst>
              <a:ext uri="{FF2B5EF4-FFF2-40B4-BE49-F238E27FC236}">
                <a16:creationId xmlns:a16="http://schemas.microsoft.com/office/drawing/2014/main" id="{4001D38C-0171-095A-EBED-AFD3813018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2" t="13770" r="9272" b="21749"/>
          <a:stretch/>
        </p:blipFill>
        <p:spPr bwMode="auto">
          <a:xfrm>
            <a:off x="780085" y="5374627"/>
            <a:ext cx="1795899" cy="140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4097D9D-823D-BD48-2E04-C4A773FB2E2F}"/>
              </a:ext>
            </a:extLst>
          </p:cNvPr>
          <p:cNvSpPr/>
          <p:nvPr/>
        </p:nvSpPr>
        <p:spPr>
          <a:xfrm>
            <a:off x="0" y="1599038"/>
            <a:ext cx="29867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/>
              <a:t>16 JUNE 2006 VOL 312 SCIENCE </a:t>
            </a:r>
            <a:r>
              <a:rPr lang="pt-BR" sz="1000" dirty="0" err="1"/>
              <a:t>www.sciencemag.org</a:t>
            </a:r>
            <a:endParaRPr lang="pt-BR" sz="10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1BD4982-C3B8-431A-9379-295671382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86" y="579149"/>
            <a:ext cx="3177464" cy="105370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DA5C8B3-6062-478D-3259-33B919735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" y="3244671"/>
            <a:ext cx="3115890" cy="574619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F0DB5F22-C426-6B13-B2A9-EA6B37640624}"/>
              </a:ext>
            </a:extLst>
          </p:cNvPr>
          <p:cNvSpPr/>
          <p:nvPr/>
        </p:nvSpPr>
        <p:spPr>
          <a:xfrm>
            <a:off x="70413" y="3744383"/>
            <a:ext cx="225574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900" dirty="0"/>
              <a:t>32 | NATURE | VOL 480 | 1 DECEMBER 2011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59E5BD1-88C1-B068-17BB-AD340D9CE063}"/>
              </a:ext>
            </a:extLst>
          </p:cNvPr>
          <p:cNvSpPr txBox="1"/>
          <p:nvPr/>
        </p:nvSpPr>
        <p:spPr>
          <a:xfrm>
            <a:off x="4316186" y="4561114"/>
            <a:ext cx="5757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18,8 milhões km</a:t>
            </a:r>
            <a:r>
              <a:rPr lang="pt-BR" baseline="30000" dirty="0"/>
              <a:t>2 </a:t>
            </a:r>
            <a:r>
              <a:rPr lang="pt-BR" dirty="0"/>
              <a:t>= 1.7 bilhões de tons de carbono orgânico</a:t>
            </a:r>
          </a:p>
        </p:txBody>
      </p:sp>
    </p:spTree>
    <p:extLst>
      <p:ext uri="{BB962C8B-B14F-4D97-AF65-F5344CB8AC3E}">
        <p14:creationId xmlns:p14="http://schemas.microsoft.com/office/powerpoint/2010/main" val="259472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ow does climate change affect coral reefs?">
            <a:extLst>
              <a:ext uri="{FF2B5EF4-FFF2-40B4-BE49-F238E27FC236}">
                <a16:creationId xmlns:a16="http://schemas.microsoft.com/office/drawing/2014/main" id="{F74E2B48-5D80-6022-BC4F-94D50164F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194" y="623976"/>
            <a:ext cx="9378463" cy="611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26712A22-D49A-1E1E-5D82-077A39C31A3C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C6063CB6-132E-9629-311F-994416E1B02E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Reservatórios, fluxos e ciclagem do carbono (ciclo rápido e ciclo lento)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4622727-14A6-6F25-58A8-150995241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4" y="843267"/>
            <a:ext cx="2423718" cy="773632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EF458883-AFCB-A755-EBCA-7E247708757C}"/>
              </a:ext>
            </a:extLst>
          </p:cNvPr>
          <p:cNvSpPr/>
          <p:nvPr/>
        </p:nvSpPr>
        <p:spPr>
          <a:xfrm>
            <a:off x="28206" y="1616899"/>
            <a:ext cx="2407901" cy="20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/>
              <a:t>NATURE COMMUNICATIONS | (2019) 10:3998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D66D9E0-A9A6-E753-46EF-E892BF636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1" y="2120828"/>
            <a:ext cx="2466074" cy="225101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6D08BDC-618E-E5B2-0C62-6E29F00B91D0}"/>
              </a:ext>
            </a:extLst>
          </p:cNvPr>
          <p:cNvSpPr/>
          <p:nvPr/>
        </p:nvSpPr>
        <p:spPr>
          <a:xfrm>
            <a:off x="83172" y="6415314"/>
            <a:ext cx="352541" cy="3525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0911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BC8F063-B872-5055-5F30-F6AE06E39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936" y="623455"/>
            <a:ext cx="6805475" cy="623454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0767BF6-F884-771F-02CB-6C4216F6A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9" y="924198"/>
            <a:ext cx="4117426" cy="1322029"/>
          </a:xfrm>
          <a:prstGeom prst="rect">
            <a:avLst/>
          </a:prstGeom>
        </p:spPr>
      </p:pic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BABEA0DB-D929-29A5-74FD-12508EC37400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>
            <a:extLst>
              <a:ext uri="{FF2B5EF4-FFF2-40B4-BE49-F238E27FC236}">
                <a16:creationId xmlns:a16="http://schemas.microsoft.com/office/drawing/2014/main" id="{E9671BA2-2173-9AFE-3D2B-235B59DF77CF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Reservatórios, fluxos e ciclagem do carbono (ciclo rápido e ciclo lento)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A67F3C0-46BF-5BD8-9D6F-768B6D5998BA}"/>
              </a:ext>
            </a:extLst>
          </p:cNvPr>
          <p:cNvSpPr/>
          <p:nvPr/>
        </p:nvSpPr>
        <p:spPr>
          <a:xfrm>
            <a:off x="87086" y="2680568"/>
            <a:ext cx="411742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/>
              <a:t>“</a:t>
            </a:r>
            <a:r>
              <a:rPr lang="pt-BR" sz="1600" dirty="0" err="1"/>
              <a:t>We</a:t>
            </a:r>
            <a:r>
              <a:rPr lang="pt-BR" sz="1600" dirty="0"/>
              <a:t> </a:t>
            </a:r>
            <a:r>
              <a:rPr lang="pt-BR" sz="1600" dirty="0" err="1"/>
              <a:t>suggest</a:t>
            </a:r>
            <a:r>
              <a:rPr lang="pt-BR" sz="1600" dirty="0"/>
              <a:t> </a:t>
            </a:r>
            <a:r>
              <a:rPr lang="pt-BR" sz="1600" dirty="0" err="1"/>
              <a:t>that</a:t>
            </a:r>
            <a:r>
              <a:rPr lang="pt-BR" sz="1600" dirty="0"/>
              <a:t> </a:t>
            </a:r>
            <a:r>
              <a:rPr lang="pt-BR" sz="1600" dirty="0" err="1"/>
              <a:t>carbon</a:t>
            </a:r>
            <a:r>
              <a:rPr lang="pt-BR" sz="1600" dirty="0"/>
              <a:t> </a:t>
            </a:r>
            <a:r>
              <a:rPr lang="pt-BR" sz="1600" dirty="0" err="1"/>
              <a:t>fluxes</a:t>
            </a:r>
            <a:r>
              <a:rPr lang="pt-BR" sz="1600" dirty="0"/>
              <a:t> </a:t>
            </a:r>
            <a:r>
              <a:rPr lang="pt-BR" sz="1600" dirty="0" err="1"/>
              <a:t>along</a:t>
            </a:r>
            <a:r>
              <a:rPr lang="pt-BR" sz="1600" dirty="0"/>
              <a:t> </a:t>
            </a:r>
            <a:r>
              <a:rPr lang="pt-BR" sz="1600" dirty="0" err="1"/>
              <a:t>the</a:t>
            </a:r>
            <a:r>
              <a:rPr lang="pt-BR" sz="1600" dirty="0"/>
              <a:t> </a:t>
            </a:r>
            <a:r>
              <a:rPr lang="pt-BR" sz="1600" dirty="0" err="1"/>
              <a:t>land</a:t>
            </a:r>
            <a:r>
              <a:rPr lang="pt-BR" sz="1600" dirty="0"/>
              <a:t>–</a:t>
            </a:r>
            <a:r>
              <a:rPr lang="pt-BR" sz="1600" dirty="0" err="1"/>
              <a:t>ocean</a:t>
            </a:r>
            <a:r>
              <a:rPr lang="pt-BR" sz="1600" dirty="0"/>
              <a:t> </a:t>
            </a:r>
            <a:r>
              <a:rPr lang="pt-BR" sz="1600" dirty="0" err="1"/>
              <a:t>aquatic</a:t>
            </a:r>
            <a:r>
              <a:rPr lang="pt-BR" sz="1600" dirty="0"/>
              <a:t> continuum </a:t>
            </a:r>
            <a:r>
              <a:rPr lang="pt-BR" sz="1600" dirty="0" err="1"/>
              <a:t>need</a:t>
            </a:r>
            <a:r>
              <a:rPr lang="pt-BR" sz="1600" dirty="0"/>
              <a:t> </a:t>
            </a:r>
            <a:r>
              <a:rPr lang="pt-BR" sz="1600" dirty="0" err="1"/>
              <a:t>to</a:t>
            </a:r>
            <a:r>
              <a:rPr lang="pt-BR" sz="1600" dirty="0"/>
              <a:t> </a:t>
            </a:r>
            <a:r>
              <a:rPr lang="pt-BR" sz="1600" dirty="0" err="1"/>
              <a:t>be</a:t>
            </a:r>
            <a:r>
              <a:rPr lang="pt-BR" sz="1600" dirty="0"/>
              <a:t> </a:t>
            </a:r>
            <a:r>
              <a:rPr lang="pt-BR" sz="1600" dirty="0" err="1"/>
              <a:t>included</a:t>
            </a:r>
            <a:r>
              <a:rPr lang="pt-BR" sz="1600" dirty="0"/>
              <a:t> in global </a:t>
            </a:r>
            <a:r>
              <a:rPr lang="pt-BR" sz="1600" dirty="0" err="1"/>
              <a:t>carbon</a:t>
            </a:r>
            <a:r>
              <a:rPr lang="pt-BR" sz="1600" dirty="0"/>
              <a:t> </a:t>
            </a:r>
            <a:r>
              <a:rPr lang="pt-BR" sz="1600" dirty="0" err="1"/>
              <a:t>dioxide</a:t>
            </a:r>
            <a:r>
              <a:rPr lang="pt-BR" sz="1600" dirty="0"/>
              <a:t> budgets.”</a:t>
            </a:r>
          </a:p>
          <a:p>
            <a:endParaRPr lang="pt-BR" sz="1600" dirty="0"/>
          </a:p>
          <a:p>
            <a:r>
              <a:rPr lang="pt-BR" sz="1600" i="1" dirty="0"/>
              <a:t>“Sugerimos que os fluxos de carbono ao longo do continuum aquático ‘terra-oceano’ precisam ser incluídos nos orçamentos globais de dióxido de carbono.”</a:t>
            </a:r>
          </a:p>
        </p:txBody>
      </p:sp>
      <p:pic>
        <p:nvPicPr>
          <p:cNvPr id="32772" name="Picture 4" descr="Crescimento da Construção Civil: o mercado está otimista | Obra Prima">
            <a:extLst>
              <a:ext uri="{FF2B5EF4-FFF2-40B4-BE49-F238E27FC236}">
                <a16:creationId xmlns:a16="http://schemas.microsoft.com/office/drawing/2014/main" id="{38F19586-61A9-B0C7-2DC2-CB2C786C4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868" y="5018776"/>
            <a:ext cx="2331205" cy="15298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55D627B-8775-5DA5-88E1-F5D6EA0B5C0D}"/>
              </a:ext>
            </a:extLst>
          </p:cNvPr>
          <p:cNvSpPr txBox="1"/>
          <p:nvPr/>
        </p:nvSpPr>
        <p:spPr>
          <a:xfrm>
            <a:off x="39224" y="6539468"/>
            <a:ext cx="13821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err="1"/>
              <a:t>Regnier</a:t>
            </a:r>
            <a:r>
              <a:rPr lang="pt-BR" sz="1100" dirty="0"/>
              <a:t> et al., (2013)</a:t>
            </a:r>
          </a:p>
        </p:txBody>
      </p:sp>
    </p:spTree>
    <p:extLst>
      <p:ext uri="{BB962C8B-B14F-4D97-AF65-F5344CB8AC3E}">
        <p14:creationId xmlns:p14="http://schemas.microsoft.com/office/powerpoint/2010/main" val="2629401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4A76B6CD-E7BA-E95E-4FE1-480C6FACFBC5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1598E3EC-ACC1-C3E0-E2AB-F6BDF026C14C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Reservatórios, fluxos e ciclagem do carbono (ciclo rápido e ciclo lento)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B637B56-9D23-7737-1CBB-8F2C22E12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359" y="977374"/>
            <a:ext cx="6615795" cy="566776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AC709C1-0063-3DE4-1A7B-5535564BD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46" y="875714"/>
            <a:ext cx="5073649" cy="2369857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673B04EB-4FD3-ED40-E0F5-ECDBADBF4B99}"/>
              </a:ext>
            </a:extLst>
          </p:cNvPr>
          <p:cNvSpPr/>
          <p:nvPr/>
        </p:nvSpPr>
        <p:spPr>
          <a:xfrm>
            <a:off x="10582264" y="6518184"/>
            <a:ext cx="16097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dirty="0" err="1"/>
              <a:t>Toniolo</a:t>
            </a:r>
            <a:r>
              <a:rPr lang="pt-BR" sz="1050" dirty="0"/>
              <a:t> e Carneiro, (2010)</a:t>
            </a:r>
          </a:p>
        </p:txBody>
      </p:sp>
    </p:spTree>
    <p:extLst>
      <p:ext uri="{BB962C8B-B14F-4D97-AF65-F5344CB8AC3E}">
        <p14:creationId xmlns:p14="http://schemas.microsoft.com/office/powerpoint/2010/main" val="609730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4A76B6CD-E7BA-E95E-4FE1-480C6FACFBC5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1598E3EC-ACC1-C3E0-E2AB-F6BDF026C14C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Reservatórios, fluxos e ciclagem do carbono (ciclo rápido e ciclo lento)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B637B56-9D23-7737-1CBB-8F2C22E12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359" y="977374"/>
            <a:ext cx="6615795" cy="566776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AC709C1-0063-3DE4-1A7B-5535564BD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46" y="875714"/>
            <a:ext cx="5073649" cy="2369857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673B04EB-4FD3-ED40-E0F5-ECDBADBF4B99}"/>
              </a:ext>
            </a:extLst>
          </p:cNvPr>
          <p:cNvSpPr/>
          <p:nvPr/>
        </p:nvSpPr>
        <p:spPr>
          <a:xfrm>
            <a:off x="10582264" y="6518184"/>
            <a:ext cx="16097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dirty="0" err="1"/>
              <a:t>Toniolo</a:t>
            </a:r>
            <a:r>
              <a:rPr lang="pt-BR" sz="1050" dirty="0"/>
              <a:t> e Carneiro, (2010)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79B990A-D9A2-7E77-A8DF-07D8B221F043}"/>
              </a:ext>
            </a:extLst>
          </p:cNvPr>
          <p:cNvSpPr txBox="1"/>
          <p:nvPr/>
        </p:nvSpPr>
        <p:spPr>
          <a:xfrm>
            <a:off x="240846" y="4265997"/>
            <a:ext cx="20217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Ciclo Lento</a:t>
            </a:r>
          </a:p>
          <a:p>
            <a:endParaRPr lang="pt-BR" sz="2800" b="1" dirty="0"/>
          </a:p>
          <a:p>
            <a:r>
              <a:rPr lang="pt-BR" sz="2800" b="1" dirty="0">
                <a:solidFill>
                  <a:srgbClr val="FF0000"/>
                </a:solidFill>
              </a:rPr>
              <a:t>Ciclo Rápido</a:t>
            </a:r>
          </a:p>
        </p:txBody>
      </p:sp>
      <p:pic>
        <p:nvPicPr>
          <p:cNvPr id="27650" name="Picture 2" descr="Melhor tartaruga de estimação - Veja como escolher - Paixão Animal">
            <a:extLst>
              <a:ext uri="{FF2B5EF4-FFF2-40B4-BE49-F238E27FC236}">
                <a16:creationId xmlns:a16="http://schemas.microsoft.com/office/drawing/2014/main" id="{E2B98990-24F4-512A-6AFA-1D4B895EF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417" y="4147191"/>
            <a:ext cx="1121317" cy="63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Leopard Clipart, HD Png Download - kindpng">
            <a:extLst>
              <a:ext uri="{FF2B5EF4-FFF2-40B4-BE49-F238E27FC236}">
                <a16:creationId xmlns:a16="http://schemas.microsoft.com/office/drawing/2014/main" id="{69D8BD67-265D-F835-A721-D57F4BF21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424" y="4780156"/>
            <a:ext cx="1785835" cy="87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775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1F80A567-2F62-5B0E-E64B-B77CD2112C6E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0B3D3BB4-1DD0-BFAD-AF59-70987A80FB5A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Reservatórios, fluxos e ciclagem do carbono (ciclo rápido e ciclo lento)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F58092A-1D3B-CCEB-3F72-C44FE31D3C66}"/>
              </a:ext>
            </a:extLst>
          </p:cNvPr>
          <p:cNvSpPr/>
          <p:nvPr/>
        </p:nvSpPr>
        <p:spPr>
          <a:xfrm>
            <a:off x="9797507" y="623476"/>
            <a:ext cx="20459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Ciclo Lento</a:t>
            </a:r>
          </a:p>
        </p:txBody>
      </p:sp>
      <p:pic>
        <p:nvPicPr>
          <p:cNvPr id="5" name="Picture 2" descr="Melhor tartaruga de estimação - Veja como escolher - Paixão Animal">
            <a:extLst>
              <a:ext uri="{FF2B5EF4-FFF2-40B4-BE49-F238E27FC236}">
                <a16:creationId xmlns:a16="http://schemas.microsoft.com/office/drawing/2014/main" id="{00A7AD20-A079-5388-9B7C-0D3BDE190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247" y="1136540"/>
            <a:ext cx="842462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86A4EF6-9A91-BBDE-BBCD-F04676792B60}"/>
              </a:ext>
            </a:extLst>
          </p:cNvPr>
          <p:cNvSpPr txBox="1"/>
          <p:nvPr/>
        </p:nvSpPr>
        <p:spPr>
          <a:xfrm>
            <a:off x="163081" y="990594"/>
            <a:ext cx="116803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dirty="0"/>
              <a:t>Atividades tectônicas (100 e 200 </a:t>
            </a:r>
            <a:r>
              <a:rPr lang="pt-BR" dirty="0" err="1"/>
              <a:t>Ma</a:t>
            </a:r>
            <a:r>
              <a:rPr lang="pt-BR" dirty="0"/>
              <a:t> para se mover entre compartimentos)</a:t>
            </a:r>
          </a:p>
          <a:p>
            <a:pPr marL="285750" indent="-285750">
              <a:buFontTx/>
              <a:buChar char="-"/>
            </a:pPr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Estimativa de emissão de 10 – 100 milhões de </a:t>
            </a:r>
            <a:r>
              <a:rPr lang="pt-BR" dirty="0" err="1"/>
              <a:t>tonC</a:t>
            </a:r>
            <a:r>
              <a:rPr lang="pt-BR" dirty="0"/>
              <a:t> ano</a:t>
            </a:r>
            <a:r>
              <a:rPr lang="pt-BR" baseline="30000" dirty="0"/>
              <a:t>-1 </a:t>
            </a:r>
            <a:r>
              <a:rPr lang="pt-BR" dirty="0"/>
              <a:t>(humanos emitem ~10 </a:t>
            </a:r>
            <a:r>
              <a:rPr lang="pt-BR" dirty="0">
                <a:solidFill>
                  <a:srgbClr val="FF0000"/>
                </a:solidFill>
              </a:rPr>
              <a:t>BILHÕES</a:t>
            </a:r>
            <a:r>
              <a:rPr lang="pt-BR" dirty="0"/>
              <a:t> por ano)</a:t>
            </a:r>
          </a:p>
          <a:p>
            <a:pPr marL="285750" indent="-285750">
              <a:buFontTx/>
              <a:buChar char="-"/>
            </a:pPr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80% do C no ciclo lento está associado às rochas carbonáticas e 20% à outros tipos litológicos (</a:t>
            </a:r>
            <a:r>
              <a:rPr lang="pt-BR" dirty="0" err="1"/>
              <a:t>ex</a:t>
            </a:r>
            <a:r>
              <a:rPr lang="pt-BR" dirty="0"/>
              <a:t>: </a:t>
            </a:r>
            <a:r>
              <a:rPr lang="pt-BR" dirty="0" err="1"/>
              <a:t>Coquina</a:t>
            </a:r>
            <a:r>
              <a:rPr lang="pt-BR" dirty="0"/>
              <a:t>, Petróleo)</a:t>
            </a:r>
          </a:p>
          <a:p>
            <a:pPr marL="285750" indent="-285750">
              <a:buFontTx/>
              <a:buChar char="-"/>
            </a:pPr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Deposição e rápido acúmulo de M.O. em ambiente sedimentar redutor &gt; calor e pressão formam xistos &gt; Petróleo</a:t>
            </a:r>
          </a:p>
          <a:p>
            <a:pPr marL="285750" indent="-285750">
              <a:buFontTx/>
              <a:buChar char="-"/>
            </a:pPr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↑ de CO</a:t>
            </a:r>
            <a:r>
              <a:rPr lang="pt-BR" baseline="-25000" dirty="0"/>
              <a:t>2</a:t>
            </a:r>
            <a:r>
              <a:rPr lang="pt-BR" dirty="0"/>
              <a:t> atmosférico &gt; ↑ da temperatura &gt; ↑ da precipitação &gt; ↑ do intemperismo &gt; ↑ da erosão e transporte &gt; ↑ da deposição &gt; ↑ na taxa de sedimentação (</a:t>
            </a:r>
            <a:r>
              <a:rPr lang="pt-BR" dirty="0">
                <a:solidFill>
                  <a:srgbClr val="FF0000"/>
                </a:solidFill>
              </a:rPr>
              <a:t>são necessários milhares de anos para reequilibrar o ciclo novamente</a:t>
            </a:r>
            <a:r>
              <a:rPr lang="pt-B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3720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1F80A567-2F62-5B0E-E64B-B77CD2112C6E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0B3D3BB4-1DD0-BFAD-AF59-70987A80FB5A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Reservatórios, fluxos e ciclagem do carbono (ciclo rápido e ciclo lento)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F58092A-1D3B-CCEB-3F72-C44FE31D3C66}"/>
              </a:ext>
            </a:extLst>
          </p:cNvPr>
          <p:cNvSpPr/>
          <p:nvPr/>
        </p:nvSpPr>
        <p:spPr>
          <a:xfrm>
            <a:off x="9797507" y="623476"/>
            <a:ext cx="20459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Ciclo Lento</a:t>
            </a:r>
          </a:p>
        </p:txBody>
      </p:sp>
      <p:pic>
        <p:nvPicPr>
          <p:cNvPr id="5" name="Picture 2" descr="Melhor tartaruga de estimação - Veja como escolher - Paixão Animal">
            <a:extLst>
              <a:ext uri="{FF2B5EF4-FFF2-40B4-BE49-F238E27FC236}">
                <a16:creationId xmlns:a16="http://schemas.microsoft.com/office/drawing/2014/main" id="{00A7AD20-A079-5388-9B7C-0D3BDE190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247" y="1136540"/>
            <a:ext cx="842462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aixaDeTexto 41">
            <a:extLst>
              <a:ext uri="{FF2B5EF4-FFF2-40B4-BE49-F238E27FC236}">
                <a16:creationId xmlns:a16="http://schemas.microsoft.com/office/drawing/2014/main" id="{3C3B0EDB-4869-C937-67C8-FB1CE9566C2E}"/>
              </a:ext>
            </a:extLst>
          </p:cNvPr>
          <p:cNvSpPr txBox="1"/>
          <p:nvPr/>
        </p:nvSpPr>
        <p:spPr>
          <a:xfrm>
            <a:off x="7698579" y="4068575"/>
            <a:ext cx="439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CaSiO</a:t>
            </a:r>
            <a:r>
              <a:rPr lang="pt-BR" b="1" baseline="-25000" dirty="0"/>
              <a:t>3 </a:t>
            </a:r>
            <a:r>
              <a:rPr lang="pt-BR" b="1" dirty="0"/>
              <a:t>+ 2CO</a:t>
            </a:r>
            <a:r>
              <a:rPr lang="pt-BR" b="1" baseline="-25000" dirty="0"/>
              <a:t>2 + </a:t>
            </a:r>
            <a:r>
              <a:rPr lang="pt-BR" b="1" dirty="0"/>
              <a:t>H</a:t>
            </a:r>
            <a:r>
              <a:rPr lang="pt-BR" b="1" baseline="-25000" dirty="0"/>
              <a:t>2</a:t>
            </a:r>
            <a:r>
              <a:rPr lang="pt-BR" b="1" dirty="0"/>
              <a:t>O  →  Ca</a:t>
            </a:r>
            <a:r>
              <a:rPr lang="pt-BR" b="1" baseline="30000" dirty="0"/>
              <a:t>+2</a:t>
            </a:r>
            <a:r>
              <a:rPr lang="pt-BR" b="1" dirty="0"/>
              <a:t> + 2HCO</a:t>
            </a:r>
            <a:r>
              <a:rPr lang="pt-BR" b="1" baseline="-25000" dirty="0"/>
              <a:t>3</a:t>
            </a:r>
            <a:r>
              <a:rPr lang="pt-BR" b="1" baseline="30000" dirty="0"/>
              <a:t>-</a:t>
            </a:r>
            <a:r>
              <a:rPr lang="pt-BR" b="1" dirty="0"/>
              <a:t> + SiO</a:t>
            </a:r>
            <a:r>
              <a:rPr lang="pt-BR" b="1" baseline="-25000" dirty="0"/>
              <a:t>2</a:t>
            </a:r>
            <a:r>
              <a:rPr lang="pt-BR" b="1" dirty="0"/>
              <a:t> 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41859159-EC6A-DEF1-1E3B-D6F8AC9C415E}"/>
              </a:ext>
            </a:extLst>
          </p:cNvPr>
          <p:cNvSpPr txBox="1"/>
          <p:nvPr/>
        </p:nvSpPr>
        <p:spPr>
          <a:xfrm>
            <a:off x="163081" y="990594"/>
            <a:ext cx="116803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dirty="0"/>
              <a:t>Atividades tectônicas (100 e 200 </a:t>
            </a:r>
            <a:r>
              <a:rPr lang="pt-BR" dirty="0" err="1"/>
              <a:t>Ma</a:t>
            </a:r>
            <a:r>
              <a:rPr lang="pt-BR" dirty="0"/>
              <a:t> para se mover entre compartimentos)</a:t>
            </a:r>
          </a:p>
          <a:p>
            <a:pPr marL="285750" indent="-285750">
              <a:buFontTx/>
              <a:buChar char="-"/>
            </a:pPr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Estimativa de emissão de 10 – 100 milhões de </a:t>
            </a:r>
            <a:r>
              <a:rPr lang="pt-BR" dirty="0" err="1"/>
              <a:t>tonC</a:t>
            </a:r>
            <a:r>
              <a:rPr lang="pt-BR" dirty="0"/>
              <a:t> ano</a:t>
            </a:r>
            <a:r>
              <a:rPr lang="pt-BR" baseline="30000" dirty="0"/>
              <a:t>-1 </a:t>
            </a:r>
            <a:r>
              <a:rPr lang="pt-BR" dirty="0"/>
              <a:t>(humanos emitem ~10 </a:t>
            </a:r>
            <a:r>
              <a:rPr lang="pt-BR" dirty="0">
                <a:solidFill>
                  <a:srgbClr val="FF0000"/>
                </a:solidFill>
              </a:rPr>
              <a:t>BILHÕES</a:t>
            </a:r>
            <a:r>
              <a:rPr lang="pt-BR" dirty="0"/>
              <a:t> por ano)</a:t>
            </a:r>
          </a:p>
          <a:p>
            <a:pPr marL="285750" indent="-285750">
              <a:buFontTx/>
              <a:buChar char="-"/>
            </a:pPr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80% do C no ciclo lento está associado às rochas carbonáticas e 20% à outros tipos litológicos (</a:t>
            </a:r>
            <a:r>
              <a:rPr lang="pt-BR" dirty="0" err="1"/>
              <a:t>ex</a:t>
            </a:r>
            <a:r>
              <a:rPr lang="pt-BR" dirty="0"/>
              <a:t>: </a:t>
            </a:r>
            <a:r>
              <a:rPr lang="pt-BR" dirty="0" err="1"/>
              <a:t>Coquina</a:t>
            </a:r>
            <a:r>
              <a:rPr lang="pt-BR" dirty="0"/>
              <a:t>, Petróleo)</a:t>
            </a:r>
          </a:p>
          <a:p>
            <a:pPr marL="285750" indent="-285750">
              <a:buFontTx/>
              <a:buChar char="-"/>
            </a:pPr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Deposição e rápido acúmulo de M.O. em ambiente sedimentar redutor &gt; calor e pressão formam xistos &gt; Petróleo</a:t>
            </a:r>
          </a:p>
          <a:p>
            <a:pPr marL="285750" indent="-285750">
              <a:buFontTx/>
              <a:buChar char="-"/>
            </a:pPr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↑ de CO</a:t>
            </a:r>
            <a:r>
              <a:rPr lang="pt-BR" baseline="-25000" dirty="0"/>
              <a:t>2</a:t>
            </a:r>
            <a:r>
              <a:rPr lang="pt-BR" dirty="0"/>
              <a:t> atmosférico &gt; ↑ da temperatura &gt; ↑ da precipitação &gt; ↑ do intemperismo &gt; ↑ da erosão e transporte &gt; ↑ da deposição &gt; ↑ na taxa de sedimentação (</a:t>
            </a:r>
            <a:r>
              <a:rPr lang="pt-BR" dirty="0">
                <a:solidFill>
                  <a:srgbClr val="FF0000"/>
                </a:solidFill>
              </a:rPr>
              <a:t>são necessários milhares de anos para reequilibrar o ciclo novamente</a:t>
            </a:r>
            <a:r>
              <a:rPr lang="pt-B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7677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 9">
            <a:extLst>
              <a:ext uri="{FF2B5EF4-FFF2-40B4-BE49-F238E27FC236}">
                <a16:creationId xmlns:a16="http://schemas.microsoft.com/office/drawing/2014/main" id="{34EC6AF4-2456-120D-B5D6-7112647950C7}"/>
              </a:ext>
            </a:extLst>
          </p:cNvPr>
          <p:cNvSpPr/>
          <p:nvPr/>
        </p:nvSpPr>
        <p:spPr>
          <a:xfrm>
            <a:off x="-1042245" y="4425207"/>
            <a:ext cx="14228879" cy="2683164"/>
          </a:xfrm>
          <a:custGeom>
            <a:avLst/>
            <a:gdLst>
              <a:gd name="connsiteX0" fmla="*/ 955159 w 14228879"/>
              <a:gd name="connsiteY0" fmla="*/ 244754 h 2398125"/>
              <a:gd name="connsiteX1" fmla="*/ 1368816 w 14228879"/>
              <a:gd name="connsiteY1" fmla="*/ 418926 h 2398125"/>
              <a:gd name="connsiteX2" fmla="*/ 2348531 w 14228879"/>
              <a:gd name="connsiteY2" fmla="*/ 266526 h 2398125"/>
              <a:gd name="connsiteX3" fmla="*/ 3208502 w 14228879"/>
              <a:gd name="connsiteY3" fmla="*/ 418926 h 2398125"/>
              <a:gd name="connsiteX4" fmla="*/ 4416816 w 14228879"/>
              <a:gd name="connsiteY4" fmla="*/ 92354 h 2398125"/>
              <a:gd name="connsiteX5" fmla="*/ 5080845 w 14228879"/>
              <a:gd name="connsiteY5" fmla="*/ 179440 h 2398125"/>
              <a:gd name="connsiteX6" fmla="*/ 5646902 w 14228879"/>
              <a:gd name="connsiteY6" fmla="*/ 37926 h 2398125"/>
              <a:gd name="connsiteX7" fmla="*/ 6387131 w 14228879"/>
              <a:gd name="connsiteY7" fmla="*/ 103240 h 2398125"/>
              <a:gd name="connsiteX8" fmla="*/ 6942302 w 14228879"/>
              <a:gd name="connsiteY8" fmla="*/ 37926 h 2398125"/>
              <a:gd name="connsiteX9" fmla="*/ 7660759 w 14228879"/>
              <a:gd name="connsiteY9" fmla="*/ 59697 h 2398125"/>
              <a:gd name="connsiteX10" fmla="*/ 8400988 w 14228879"/>
              <a:gd name="connsiteY10" fmla="*/ 5269 h 2398125"/>
              <a:gd name="connsiteX11" fmla="*/ 9260959 w 14228879"/>
              <a:gd name="connsiteY11" fmla="*/ 212097 h 2398125"/>
              <a:gd name="connsiteX12" fmla="*/ 9827016 w 14228879"/>
              <a:gd name="connsiteY12" fmla="*/ 81469 h 2398125"/>
              <a:gd name="connsiteX13" fmla="*/ 10730531 w 14228879"/>
              <a:gd name="connsiteY13" fmla="*/ 342726 h 2398125"/>
              <a:gd name="connsiteX14" fmla="*/ 11525188 w 14228879"/>
              <a:gd name="connsiteY14" fmla="*/ 59697 h 2398125"/>
              <a:gd name="connsiteX15" fmla="*/ 12439588 w 14228879"/>
              <a:gd name="connsiteY15" fmla="*/ 201212 h 2398125"/>
              <a:gd name="connsiteX16" fmla="*/ 12994759 w 14228879"/>
              <a:gd name="connsiteY16" fmla="*/ 114126 h 2398125"/>
              <a:gd name="connsiteX17" fmla="*/ 13277788 w 14228879"/>
              <a:gd name="connsiteY17" fmla="*/ 342726 h 2398125"/>
              <a:gd name="connsiteX18" fmla="*/ 13310445 w 14228879"/>
              <a:gd name="connsiteY18" fmla="*/ 2149754 h 2398125"/>
              <a:gd name="connsiteX19" fmla="*/ 922502 w 14228879"/>
              <a:gd name="connsiteY19" fmla="*/ 2182412 h 2398125"/>
              <a:gd name="connsiteX20" fmla="*/ 955159 w 14228879"/>
              <a:gd name="connsiteY20" fmla="*/ 244754 h 239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28879" h="2398125">
                <a:moveTo>
                  <a:pt x="955159" y="244754"/>
                </a:moveTo>
                <a:cubicBezTo>
                  <a:pt x="1029545" y="-49160"/>
                  <a:pt x="1136587" y="415297"/>
                  <a:pt x="1368816" y="418926"/>
                </a:cubicBezTo>
                <a:cubicBezTo>
                  <a:pt x="1601045" y="422555"/>
                  <a:pt x="2041917" y="266526"/>
                  <a:pt x="2348531" y="266526"/>
                </a:cubicBezTo>
                <a:cubicBezTo>
                  <a:pt x="2655145" y="266526"/>
                  <a:pt x="2863788" y="447955"/>
                  <a:pt x="3208502" y="418926"/>
                </a:cubicBezTo>
                <a:cubicBezTo>
                  <a:pt x="3553216" y="389897"/>
                  <a:pt x="4104759" y="132268"/>
                  <a:pt x="4416816" y="92354"/>
                </a:cubicBezTo>
                <a:cubicBezTo>
                  <a:pt x="4728873" y="52440"/>
                  <a:pt x="4875831" y="188511"/>
                  <a:pt x="5080845" y="179440"/>
                </a:cubicBezTo>
                <a:cubicBezTo>
                  <a:pt x="5285859" y="170369"/>
                  <a:pt x="5429188" y="50626"/>
                  <a:pt x="5646902" y="37926"/>
                </a:cubicBezTo>
                <a:cubicBezTo>
                  <a:pt x="5864616" y="25226"/>
                  <a:pt x="6171231" y="103240"/>
                  <a:pt x="6387131" y="103240"/>
                </a:cubicBezTo>
                <a:cubicBezTo>
                  <a:pt x="6603031" y="103240"/>
                  <a:pt x="6730031" y="45183"/>
                  <a:pt x="6942302" y="37926"/>
                </a:cubicBezTo>
                <a:cubicBezTo>
                  <a:pt x="7154573" y="30669"/>
                  <a:pt x="7417645" y="65140"/>
                  <a:pt x="7660759" y="59697"/>
                </a:cubicBezTo>
                <a:cubicBezTo>
                  <a:pt x="7903873" y="54254"/>
                  <a:pt x="8134288" y="-20131"/>
                  <a:pt x="8400988" y="5269"/>
                </a:cubicBezTo>
                <a:cubicBezTo>
                  <a:pt x="8667688" y="30669"/>
                  <a:pt x="9023288" y="199397"/>
                  <a:pt x="9260959" y="212097"/>
                </a:cubicBezTo>
                <a:cubicBezTo>
                  <a:pt x="9498630" y="224797"/>
                  <a:pt x="9582087" y="59697"/>
                  <a:pt x="9827016" y="81469"/>
                </a:cubicBezTo>
                <a:cubicBezTo>
                  <a:pt x="10071945" y="103240"/>
                  <a:pt x="10447502" y="346355"/>
                  <a:pt x="10730531" y="342726"/>
                </a:cubicBezTo>
                <a:cubicBezTo>
                  <a:pt x="11013560" y="339097"/>
                  <a:pt x="11240345" y="83283"/>
                  <a:pt x="11525188" y="59697"/>
                </a:cubicBezTo>
                <a:cubicBezTo>
                  <a:pt x="11810031" y="36111"/>
                  <a:pt x="12194660" y="192140"/>
                  <a:pt x="12439588" y="201212"/>
                </a:cubicBezTo>
                <a:cubicBezTo>
                  <a:pt x="12684517" y="210283"/>
                  <a:pt x="12855059" y="90540"/>
                  <a:pt x="12994759" y="114126"/>
                </a:cubicBezTo>
                <a:cubicBezTo>
                  <a:pt x="13134459" y="137712"/>
                  <a:pt x="13225174" y="3455"/>
                  <a:pt x="13277788" y="342726"/>
                </a:cubicBezTo>
                <a:cubicBezTo>
                  <a:pt x="13330402" y="681997"/>
                  <a:pt x="15369659" y="1843140"/>
                  <a:pt x="13310445" y="2149754"/>
                </a:cubicBezTo>
                <a:cubicBezTo>
                  <a:pt x="11251231" y="2456368"/>
                  <a:pt x="2979902" y="2492655"/>
                  <a:pt x="922502" y="2182412"/>
                </a:cubicBezTo>
                <a:cubicBezTo>
                  <a:pt x="-1134898" y="1872169"/>
                  <a:pt x="880773" y="538668"/>
                  <a:pt x="955159" y="24475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Forma Livre 40">
            <a:extLst>
              <a:ext uri="{FF2B5EF4-FFF2-40B4-BE49-F238E27FC236}">
                <a16:creationId xmlns:a16="http://schemas.microsoft.com/office/drawing/2014/main" id="{41C6D9BC-AB1F-7C00-04E0-87F18DB68ED0}"/>
              </a:ext>
            </a:extLst>
          </p:cNvPr>
          <p:cNvSpPr/>
          <p:nvPr/>
        </p:nvSpPr>
        <p:spPr>
          <a:xfrm>
            <a:off x="-1449677" y="5924422"/>
            <a:ext cx="14963853" cy="1827006"/>
          </a:xfrm>
          <a:custGeom>
            <a:avLst/>
            <a:gdLst>
              <a:gd name="connsiteX0" fmla="*/ 1144877 w 14963853"/>
              <a:gd name="connsiteY0" fmla="*/ 110618 h 1827006"/>
              <a:gd name="connsiteX1" fmla="*/ 2699357 w 14963853"/>
              <a:gd name="connsiteY1" fmla="*/ 384938 h 1827006"/>
              <a:gd name="connsiteX2" fmla="*/ 3796637 w 14963853"/>
              <a:gd name="connsiteY2" fmla="*/ 202058 h 1827006"/>
              <a:gd name="connsiteX3" fmla="*/ 4954877 w 14963853"/>
              <a:gd name="connsiteY3" fmla="*/ 628778 h 1827006"/>
              <a:gd name="connsiteX4" fmla="*/ 5655917 w 14963853"/>
              <a:gd name="connsiteY4" fmla="*/ 720218 h 1827006"/>
              <a:gd name="connsiteX5" fmla="*/ 6295997 w 14963853"/>
              <a:gd name="connsiteY5" fmla="*/ 628778 h 1827006"/>
              <a:gd name="connsiteX6" fmla="*/ 6997037 w 14963853"/>
              <a:gd name="connsiteY6" fmla="*/ 689738 h 1827006"/>
              <a:gd name="connsiteX7" fmla="*/ 7698077 w 14963853"/>
              <a:gd name="connsiteY7" fmla="*/ 598298 h 1827006"/>
              <a:gd name="connsiteX8" fmla="*/ 9161117 w 14963853"/>
              <a:gd name="connsiteY8" fmla="*/ 506858 h 1827006"/>
              <a:gd name="connsiteX9" fmla="*/ 9984077 w 14963853"/>
              <a:gd name="connsiteY9" fmla="*/ 811658 h 1827006"/>
              <a:gd name="connsiteX10" fmla="*/ 10532717 w 14963853"/>
              <a:gd name="connsiteY10" fmla="*/ 598298 h 1827006"/>
              <a:gd name="connsiteX11" fmla="*/ 11416637 w 14963853"/>
              <a:gd name="connsiteY11" fmla="*/ 567818 h 1827006"/>
              <a:gd name="connsiteX12" fmla="*/ 11904317 w 14963853"/>
              <a:gd name="connsiteY12" fmla="*/ 720218 h 1827006"/>
              <a:gd name="connsiteX13" fmla="*/ 12544397 w 14963853"/>
              <a:gd name="connsiteY13" fmla="*/ 506858 h 1827006"/>
              <a:gd name="connsiteX14" fmla="*/ 13550237 w 14963853"/>
              <a:gd name="connsiteY14" fmla="*/ 476378 h 1827006"/>
              <a:gd name="connsiteX15" fmla="*/ 14037917 w 14963853"/>
              <a:gd name="connsiteY15" fmla="*/ 750698 h 1827006"/>
              <a:gd name="connsiteX16" fmla="*/ 13946477 w 14963853"/>
              <a:gd name="connsiteY16" fmla="*/ 1573658 h 1827006"/>
              <a:gd name="connsiteX17" fmla="*/ 840077 w 14963853"/>
              <a:gd name="connsiteY17" fmla="*/ 1726058 h 1827006"/>
              <a:gd name="connsiteX18" fmla="*/ 1266797 w 14963853"/>
              <a:gd name="connsiteY18" fmla="*/ 171578 h 1827006"/>
              <a:gd name="connsiteX19" fmla="*/ 1327757 w 14963853"/>
              <a:gd name="connsiteY19" fmla="*/ 49658 h 1827006"/>
              <a:gd name="connsiteX20" fmla="*/ 1205837 w 14963853"/>
              <a:gd name="connsiteY20" fmla="*/ 263018 h 1827006"/>
              <a:gd name="connsiteX21" fmla="*/ 1205837 w 14963853"/>
              <a:gd name="connsiteY21" fmla="*/ 263018 h 182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4963853" h="1827006">
                <a:moveTo>
                  <a:pt x="1144877" y="110618"/>
                </a:moveTo>
                <a:cubicBezTo>
                  <a:pt x="1701137" y="240158"/>
                  <a:pt x="2257397" y="369698"/>
                  <a:pt x="2699357" y="384938"/>
                </a:cubicBezTo>
                <a:cubicBezTo>
                  <a:pt x="3141317" y="400178"/>
                  <a:pt x="3420717" y="161418"/>
                  <a:pt x="3796637" y="202058"/>
                </a:cubicBezTo>
                <a:cubicBezTo>
                  <a:pt x="4172557" y="242698"/>
                  <a:pt x="4644997" y="542418"/>
                  <a:pt x="4954877" y="628778"/>
                </a:cubicBezTo>
                <a:cubicBezTo>
                  <a:pt x="5264757" y="715138"/>
                  <a:pt x="5432397" y="720218"/>
                  <a:pt x="5655917" y="720218"/>
                </a:cubicBezTo>
                <a:cubicBezTo>
                  <a:pt x="5879437" y="720218"/>
                  <a:pt x="6072477" y="633858"/>
                  <a:pt x="6295997" y="628778"/>
                </a:cubicBezTo>
                <a:cubicBezTo>
                  <a:pt x="6519517" y="623698"/>
                  <a:pt x="6763357" y="694818"/>
                  <a:pt x="6997037" y="689738"/>
                </a:cubicBezTo>
                <a:cubicBezTo>
                  <a:pt x="7230717" y="684658"/>
                  <a:pt x="7337397" y="628778"/>
                  <a:pt x="7698077" y="598298"/>
                </a:cubicBezTo>
                <a:cubicBezTo>
                  <a:pt x="8058757" y="567818"/>
                  <a:pt x="8780117" y="471298"/>
                  <a:pt x="9161117" y="506858"/>
                </a:cubicBezTo>
                <a:cubicBezTo>
                  <a:pt x="9542117" y="542418"/>
                  <a:pt x="9755477" y="796418"/>
                  <a:pt x="9984077" y="811658"/>
                </a:cubicBezTo>
                <a:cubicBezTo>
                  <a:pt x="10212677" y="826898"/>
                  <a:pt x="10293957" y="638938"/>
                  <a:pt x="10532717" y="598298"/>
                </a:cubicBezTo>
                <a:cubicBezTo>
                  <a:pt x="10771477" y="557658"/>
                  <a:pt x="11188037" y="547498"/>
                  <a:pt x="11416637" y="567818"/>
                </a:cubicBezTo>
                <a:cubicBezTo>
                  <a:pt x="11645237" y="588138"/>
                  <a:pt x="11716357" y="730378"/>
                  <a:pt x="11904317" y="720218"/>
                </a:cubicBezTo>
                <a:cubicBezTo>
                  <a:pt x="12092277" y="710058"/>
                  <a:pt x="12270077" y="547498"/>
                  <a:pt x="12544397" y="506858"/>
                </a:cubicBezTo>
                <a:cubicBezTo>
                  <a:pt x="12818717" y="466218"/>
                  <a:pt x="13301317" y="435738"/>
                  <a:pt x="13550237" y="476378"/>
                </a:cubicBezTo>
                <a:cubicBezTo>
                  <a:pt x="13799157" y="517018"/>
                  <a:pt x="13971877" y="567818"/>
                  <a:pt x="14037917" y="750698"/>
                </a:cubicBezTo>
                <a:cubicBezTo>
                  <a:pt x="14103957" y="933578"/>
                  <a:pt x="16146117" y="1411098"/>
                  <a:pt x="13946477" y="1573658"/>
                </a:cubicBezTo>
                <a:cubicBezTo>
                  <a:pt x="11746837" y="1736218"/>
                  <a:pt x="2953357" y="1959738"/>
                  <a:pt x="840077" y="1726058"/>
                </a:cubicBezTo>
                <a:cubicBezTo>
                  <a:pt x="-1273203" y="1492378"/>
                  <a:pt x="1266797" y="171578"/>
                  <a:pt x="1266797" y="171578"/>
                </a:cubicBezTo>
                <a:cubicBezTo>
                  <a:pt x="1348077" y="-107822"/>
                  <a:pt x="1337917" y="34418"/>
                  <a:pt x="1327757" y="49658"/>
                </a:cubicBezTo>
                <a:cubicBezTo>
                  <a:pt x="1317597" y="64898"/>
                  <a:pt x="1205837" y="263018"/>
                  <a:pt x="1205837" y="263018"/>
                </a:cubicBezTo>
                <a:lnTo>
                  <a:pt x="1205837" y="263018"/>
                </a:lnTo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1F80A567-2F62-5B0E-E64B-B77CD2112C6E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0B3D3BB4-1DD0-BFAD-AF59-70987A80FB5A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Reservatórios, fluxos e ciclagem do carbono (ciclo rápido e ciclo lento)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F58092A-1D3B-CCEB-3F72-C44FE31D3C66}"/>
              </a:ext>
            </a:extLst>
          </p:cNvPr>
          <p:cNvSpPr/>
          <p:nvPr/>
        </p:nvSpPr>
        <p:spPr>
          <a:xfrm>
            <a:off x="9797507" y="623476"/>
            <a:ext cx="20459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Ciclo Lento</a:t>
            </a:r>
          </a:p>
        </p:txBody>
      </p:sp>
      <p:pic>
        <p:nvPicPr>
          <p:cNvPr id="5" name="Picture 2" descr="Melhor tartaruga de estimação - Veja como escolher - Paixão Animal">
            <a:extLst>
              <a:ext uri="{FF2B5EF4-FFF2-40B4-BE49-F238E27FC236}">
                <a16:creationId xmlns:a16="http://schemas.microsoft.com/office/drawing/2014/main" id="{00A7AD20-A079-5388-9B7C-0D3BDE190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247" y="1136540"/>
            <a:ext cx="842462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A00C759-BE14-351B-54BE-8FF7D5B10952}"/>
              </a:ext>
            </a:extLst>
          </p:cNvPr>
          <p:cNvSpPr txBox="1"/>
          <p:nvPr/>
        </p:nvSpPr>
        <p:spPr>
          <a:xfrm>
            <a:off x="11245009" y="6477783"/>
            <a:ext cx="946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(IPCC, 2022)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01C8849-83F6-856D-05CD-7671B0EA880F}"/>
              </a:ext>
            </a:extLst>
          </p:cNvPr>
          <p:cNvSpPr txBox="1"/>
          <p:nvPr/>
        </p:nvSpPr>
        <p:spPr>
          <a:xfrm>
            <a:off x="1828799" y="4431264"/>
            <a:ext cx="53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CO</a:t>
            </a:r>
            <a:r>
              <a:rPr lang="pt-BR" b="1" baseline="-25000" dirty="0"/>
              <a:t>2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89EDEC1-9D1B-6E1D-5599-01B5C2DE6D94}"/>
              </a:ext>
            </a:extLst>
          </p:cNvPr>
          <p:cNvSpPr txBox="1"/>
          <p:nvPr/>
        </p:nvSpPr>
        <p:spPr>
          <a:xfrm>
            <a:off x="1788733" y="5192235"/>
            <a:ext cx="53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CO</a:t>
            </a:r>
            <a:r>
              <a:rPr lang="pt-BR" b="1" baseline="-25000" dirty="0"/>
              <a:t>2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C1BD69CE-95A3-FFA6-70E7-A43D1C6B0388}"/>
              </a:ext>
            </a:extLst>
          </p:cNvPr>
          <p:cNvGrpSpPr/>
          <p:nvPr/>
        </p:nvGrpSpPr>
        <p:grpSpPr>
          <a:xfrm>
            <a:off x="1766961" y="4826957"/>
            <a:ext cx="567228" cy="434644"/>
            <a:chOff x="1766961" y="5197081"/>
            <a:chExt cx="567228" cy="434644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1DF6FC0E-D30F-6093-9989-9C5753D7BE49}"/>
                </a:ext>
              </a:extLst>
            </p:cNvPr>
            <p:cNvSpPr/>
            <p:nvPr/>
          </p:nvSpPr>
          <p:spPr>
            <a:xfrm>
              <a:off x="1766961" y="5197081"/>
              <a:ext cx="3930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dirty="0"/>
                <a:t>↑</a:t>
              </a: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F85DF3E1-F286-C381-5866-4DBCE82D7956}"/>
                </a:ext>
              </a:extLst>
            </p:cNvPr>
            <p:cNvSpPr/>
            <p:nvPr/>
          </p:nvSpPr>
          <p:spPr>
            <a:xfrm rot="10800000">
              <a:off x="1941133" y="5262393"/>
              <a:ext cx="3930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dirty="0"/>
                <a:t>↑</a:t>
              </a:r>
            </a:p>
          </p:txBody>
        </p:sp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29970DF-0A42-B5C3-876A-AD9A347C871A}"/>
              </a:ext>
            </a:extLst>
          </p:cNvPr>
          <p:cNvSpPr txBox="1"/>
          <p:nvPr/>
        </p:nvSpPr>
        <p:spPr>
          <a:xfrm>
            <a:off x="2267703" y="521400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+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95AB8B3-BBD8-F7F9-6A78-D7BA43181C88}"/>
              </a:ext>
            </a:extLst>
          </p:cNvPr>
          <p:cNvSpPr txBox="1"/>
          <p:nvPr/>
        </p:nvSpPr>
        <p:spPr>
          <a:xfrm>
            <a:off x="2553425" y="5214005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H</a:t>
            </a:r>
            <a:r>
              <a:rPr lang="pt-BR" b="1" baseline="-25000" dirty="0"/>
              <a:t>2</a:t>
            </a:r>
            <a:r>
              <a:rPr lang="pt-BR" b="1" dirty="0"/>
              <a:t>O</a:t>
            </a:r>
            <a:endParaRPr lang="pt-BR" b="1" baseline="-25000" dirty="0"/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3CD9D47B-DC82-2E92-1658-D741AB5B8260}"/>
              </a:ext>
            </a:extLst>
          </p:cNvPr>
          <p:cNvGrpSpPr/>
          <p:nvPr/>
        </p:nvGrpSpPr>
        <p:grpSpPr>
          <a:xfrm rot="5400000">
            <a:off x="2980463" y="5181349"/>
            <a:ext cx="567228" cy="434644"/>
            <a:chOff x="1766961" y="5197081"/>
            <a:chExt cx="567228" cy="434644"/>
          </a:xfrm>
        </p:grpSpPr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7BD9D5A4-C23B-9452-5947-A0D692875A4F}"/>
                </a:ext>
              </a:extLst>
            </p:cNvPr>
            <p:cNvSpPr/>
            <p:nvPr/>
          </p:nvSpPr>
          <p:spPr>
            <a:xfrm>
              <a:off x="1766961" y="5197081"/>
              <a:ext cx="3930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dirty="0"/>
                <a:t>↑</a:t>
              </a:r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83156EB4-423E-0844-4CEB-405EF3B2FDFB}"/>
                </a:ext>
              </a:extLst>
            </p:cNvPr>
            <p:cNvSpPr/>
            <p:nvPr/>
          </p:nvSpPr>
          <p:spPr>
            <a:xfrm rot="10800000">
              <a:off x="1941133" y="5262393"/>
              <a:ext cx="3930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dirty="0"/>
                <a:t>↑</a:t>
              </a:r>
            </a:p>
          </p:txBody>
        </p:sp>
      </p:grp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283981B-F470-FDCC-2E07-FE082883550F}"/>
              </a:ext>
            </a:extLst>
          </p:cNvPr>
          <p:cNvSpPr txBox="1"/>
          <p:nvPr/>
        </p:nvSpPr>
        <p:spPr>
          <a:xfrm>
            <a:off x="3483626" y="5192235"/>
            <a:ext cx="763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H</a:t>
            </a:r>
            <a:r>
              <a:rPr lang="pt-BR" b="1" baseline="-25000" dirty="0"/>
              <a:t>2</a:t>
            </a:r>
            <a:r>
              <a:rPr lang="pt-BR" b="1" dirty="0"/>
              <a:t>CO</a:t>
            </a:r>
            <a:r>
              <a:rPr lang="pt-BR" b="1" baseline="-25000" dirty="0"/>
              <a:t>3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939D135B-B01C-8433-E51F-EA2D587FE434}"/>
              </a:ext>
            </a:extLst>
          </p:cNvPr>
          <p:cNvGrpSpPr/>
          <p:nvPr/>
        </p:nvGrpSpPr>
        <p:grpSpPr>
          <a:xfrm rot="5400000">
            <a:off x="4180620" y="5180590"/>
            <a:ext cx="567228" cy="434644"/>
            <a:chOff x="1766961" y="5197081"/>
            <a:chExt cx="567228" cy="434644"/>
          </a:xfrm>
        </p:grpSpPr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B5532AF3-08D8-3945-8E82-FA0B6B624E85}"/>
                </a:ext>
              </a:extLst>
            </p:cNvPr>
            <p:cNvSpPr/>
            <p:nvPr/>
          </p:nvSpPr>
          <p:spPr>
            <a:xfrm>
              <a:off x="1766961" y="5197081"/>
              <a:ext cx="3930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dirty="0"/>
                <a:t>↑</a:t>
              </a:r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47385C81-E093-FB42-7B0F-7B6C52B743F5}"/>
                </a:ext>
              </a:extLst>
            </p:cNvPr>
            <p:cNvSpPr/>
            <p:nvPr/>
          </p:nvSpPr>
          <p:spPr>
            <a:xfrm rot="10800000">
              <a:off x="1941133" y="5262393"/>
              <a:ext cx="3930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dirty="0"/>
                <a:t>↑</a:t>
              </a:r>
            </a:p>
          </p:txBody>
        </p:sp>
      </p:grp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88CDCEAE-8C3D-DCD5-10E6-94563B5BAAC0}"/>
              </a:ext>
            </a:extLst>
          </p:cNvPr>
          <p:cNvSpPr txBox="1"/>
          <p:nvPr/>
        </p:nvSpPr>
        <p:spPr>
          <a:xfrm>
            <a:off x="4683783" y="5191476"/>
            <a:ext cx="731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HCO</a:t>
            </a:r>
            <a:r>
              <a:rPr lang="pt-BR" b="1" baseline="-25000" dirty="0"/>
              <a:t>3</a:t>
            </a:r>
            <a:r>
              <a:rPr lang="pt-BR" b="1" baseline="30000" dirty="0"/>
              <a:t>-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9DD9C080-CA9B-8A0C-DBF8-A4BC7F64B64A}"/>
              </a:ext>
            </a:extLst>
          </p:cNvPr>
          <p:cNvSpPr txBox="1"/>
          <p:nvPr/>
        </p:nvSpPr>
        <p:spPr>
          <a:xfrm>
            <a:off x="5349837" y="518004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+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3A618FE7-1190-2757-CA3F-752D9C07776F}"/>
              </a:ext>
            </a:extLst>
          </p:cNvPr>
          <p:cNvSpPr txBox="1"/>
          <p:nvPr/>
        </p:nvSpPr>
        <p:spPr>
          <a:xfrm>
            <a:off x="5635559" y="5180044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H</a:t>
            </a:r>
            <a:r>
              <a:rPr lang="pt-BR" b="1" baseline="30000" dirty="0"/>
              <a:t>+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6FA36934-1AA1-487A-E6BB-D3BEAC4D1859}"/>
              </a:ext>
            </a:extLst>
          </p:cNvPr>
          <p:cNvGrpSpPr/>
          <p:nvPr/>
        </p:nvGrpSpPr>
        <p:grpSpPr>
          <a:xfrm>
            <a:off x="4726584" y="5489201"/>
            <a:ext cx="567228" cy="434644"/>
            <a:chOff x="1766961" y="5197081"/>
            <a:chExt cx="567228" cy="434644"/>
          </a:xfrm>
        </p:grpSpPr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F6945345-D9F1-5ADF-164C-1049B0C43A9D}"/>
                </a:ext>
              </a:extLst>
            </p:cNvPr>
            <p:cNvSpPr/>
            <p:nvPr/>
          </p:nvSpPr>
          <p:spPr>
            <a:xfrm>
              <a:off x="1766961" y="5197081"/>
              <a:ext cx="3930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dirty="0"/>
                <a:t>↑</a:t>
              </a:r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A85D3A8C-08B5-0D1D-C5A2-C8CC0D14AA11}"/>
                </a:ext>
              </a:extLst>
            </p:cNvPr>
            <p:cNvSpPr/>
            <p:nvPr/>
          </p:nvSpPr>
          <p:spPr>
            <a:xfrm rot="10800000">
              <a:off x="1941133" y="5262393"/>
              <a:ext cx="3930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dirty="0"/>
                <a:t>↑</a:t>
              </a:r>
            </a:p>
          </p:txBody>
        </p:sp>
      </p:grp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DCA08120-85C3-3093-DA10-6E9264F37C2A}"/>
              </a:ext>
            </a:extLst>
          </p:cNvPr>
          <p:cNvSpPr txBox="1"/>
          <p:nvPr/>
        </p:nvSpPr>
        <p:spPr>
          <a:xfrm>
            <a:off x="4716295" y="5825034"/>
            <a:ext cx="663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CO</a:t>
            </a:r>
            <a:r>
              <a:rPr lang="pt-BR" b="1" baseline="-25000" dirty="0"/>
              <a:t>3</a:t>
            </a:r>
            <a:r>
              <a:rPr lang="pt-BR" b="1" baseline="30000" dirty="0"/>
              <a:t>-2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072365B2-F8D0-552A-DA1C-3BA2D5C709BE}"/>
              </a:ext>
            </a:extLst>
          </p:cNvPr>
          <p:cNvSpPr txBox="1"/>
          <p:nvPr/>
        </p:nvSpPr>
        <p:spPr>
          <a:xfrm>
            <a:off x="5349837" y="580599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+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10E0D002-916A-A8DC-B222-75F233DD01E9}"/>
              </a:ext>
            </a:extLst>
          </p:cNvPr>
          <p:cNvSpPr txBox="1"/>
          <p:nvPr/>
        </p:nvSpPr>
        <p:spPr>
          <a:xfrm>
            <a:off x="5635559" y="5805991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H</a:t>
            </a:r>
            <a:r>
              <a:rPr lang="pt-BR" b="1" baseline="30000" dirty="0"/>
              <a:t>+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AFC81C18-97F7-27E6-8680-43547F781F6C}"/>
              </a:ext>
            </a:extLst>
          </p:cNvPr>
          <p:cNvGrpSpPr/>
          <p:nvPr/>
        </p:nvGrpSpPr>
        <p:grpSpPr>
          <a:xfrm>
            <a:off x="4716295" y="6153927"/>
            <a:ext cx="567228" cy="434644"/>
            <a:chOff x="1766961" y="5197081"/>
            <a:chExt cx="567228" cy="434644"/>
          </a:xfrm>
        </p:grpSpPr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1E183507-9FFB-A631-D157-A8F967AAA7CD}"/>
                </a:ext>
              </a:extLst>
            </p:cNvPr>
            <p:cNvSpPr/>
            <p:nvPr/>
          </p:nvSpPr>
          <p:spPr>
            <a:xfrm>
              <a:off x="1766961" y="5197081"/>
              <a:ext cx="3930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dirty="0"/>
                <a:t>↑</a:t>
              </a:r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25285292-CBA2-557B-3C98-746630548C5C}"/>
                </a:ext>
              </a:extLst>
            </p:cNvPr>
            <p:cNvSpPr/>
            <p:nvPr/>
          </p:nvSpPr>
          <p:spPr>
            <a:xfrm rot="10800000">
              <a:off x="1941133" y="5262393"/>
              <a:ext cx="3930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dirty="0"/>
                <a:t>↑</a:t>
              </a:r>
            </a:p>
          </p:txBody>
        </p:sp>
      </p:grp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A2161E75-2C1B-8BFA-D95F-4AAB7C74530C}"/>
              </a:ext>
            </a:extLst>
          </p:cNvPr>
          <p:cNvSpPr txBox="1"/>
          <p:nvPr/>
        </p:nvSpPr>
        <p:spPr>
          <a:xfrm>
            <a:off x="5296136" y="6214614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Ca</a:t>
            </a:r>
            <a:r>
              <a:rPr lang="pt-BR" b="1" baseline="30000" dirty="0"/>
              <a:t>+2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E79CED3C-87B9-85D4-8F7B-F1332F4262E4}"/>
              </a:ext>
            </a:extLst>
          </p:cNvPr>
          <p:cNvSpPr txBox="1"/>
          <p:nvPr/>
        </p:nvSpPr>
        <p:spPr>
          <a:xfrm>
            <a:off x="4700132" y="6530198"/>
            <a:ext cx="774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CaCO</a:t>
            </a:r>
            <a:r>
              <a:rPr lang="pt-BR" b="1" baseline="-25000" dirty="0"/>
              <a:t>3</a:t>
            </a:r>
            <a:endParaRPr lang="pt-BR" b="1" baseline="30000" dirty="0"/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E2F9C17E-1EC0-D6C9-B6CF-B4071F9AFF5B}"/>
              </a:ext>
            </a:extLst>
          </p:cNvPr>
          <p:cNvSpPr/>
          <p:nvPr/>
        </p:nvSpPr>
        <p:spPr>
          <a:xfrm rot="5400000">
            <a:off x="9637287" y="4074127"/>
            <a:ext cx="39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↑</a:t>
            </a:r>
          </a:p>
        </p:txBody>
      </p:sp>
      <p:cxnSp>
        <p:nvCxnSpPr>
          <p:cNvPr id="45" name="Conector de Seta Reta 44">
            <a:extLst>
              <a:ext uri="{FF2B5EF4-FFF2-40B4-BE49-F238E27FC236}">
                <a16:creationId xmlns:a16="http://schemas.microsoft.com/office/drawing/2014/main" id="{56EE9F85-57EB-3275-1E3B-3D7538090616}"/>
              </a:ext>
            </a:extLst>
          </p:cNvPr>
          <p:cNvCxnSpPr/>
          <p:nvPr/>
        </p:nvCxnSpPr>
        <p:spPr>
          <a:xfrm flipH="1">
            <a:off x="5876266" y="4399236"/>
            <a:ext cx="4144034" cy="19683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3E706AD3-C52E-9E78-77CF-85DF3245A589}"/>
              </a:ext>
            </a:extLst>
          </p:cNvPr>
          <p:cNvSpPr txBox="1"/>
          <p:nvPr/>
        </p:nvSpPr>
        <p:spPr>
          <a:xfrm>
            <a:off x="7698579" y="4068575"/>
            <a:ext cx="439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CaSiO</a:t>
            </a:r>
            <a:r>
              <a:rPr lang="pt-BR" b="1" baseline="-25000" dirty="0"/>
              <a:t>3 </a:t>
            </a:r>
            <a:r>
              <a:rPr lang="pt-BR" b="1" dirty="0"/>
              <a:t>+ 2CO</a:t>
            </a:r>
            <a:r>
              <a:rPr lang="pt-BR" b="1" baseline="-25000" dirty="0"/>
              <a:t>2 + </a:t>
            </a:r>
            <a:r>
              <a:rPr lang="pt-BR" b="1" dirty="0"/>
              <a:t>H</a:t>
            </a:r>
            <a:r>
              <a:rPr lang="pt-BR" b="1" baseline="-25000" dirty="0"/>
              <a:t>2</a:t>
            </a:r>
            <a:r>
              <a:rPr lang="pt-BR" b="1" dirty="0"/>
              <a:t>O  →  Ca</a:t>
            </a:r>
            <a:r>
              <a:rPr lang="pt-BR" b="1" baseline="30000" dirty="0"/>
              <a:t>+2</a:t>
            </a:r>
            <a:r>
              <a:rPr lang="pt-BR" b="1" dirty="0"/>
              <a:t> + 2HCO</a:t>
            </a:r>
            <a:r>
              <a:rPr lang="pt-BR" b="1" baseline="-25000" dirty="0"/>
              <a:t>3</a:t>
            </a:r>
            <a:r>
              <a:rPr lang="pt-BR" b="1" baseline="30000" dirty="0"/>
              <a:t>-</a:t>
            </a:r>
            <a:r>
              <a:rPr lang="pt-BR" b="1" dirty="0"/>
              <a:t> + SiO</a:t>
            </a:r>
            <a:r>
              <a:rPr lang="pt-BR" b="1" baseline="-25000" dirty="0"/>
              <a:t>2</a:t>
            </a:r>
            <a:r>
              <a:rPr lang="pt-BR" b="1" dirty="0"/>
              <a:t> 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712C791E-7ABF-F4A6-0659-6CAC1627EE78}"/>
              </a:ext>
            </a:extLst>
          </p:cNvPr>
          <p:cNvSpPr txBox="1"/>
          <p:nvPr/>
        </p:nvSpPr>
        <p:spPr>
          <a:xfrm>
            <a:off x="163081" y="990594"/>
            <a:ext cx="116803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dirty="0"/>
              <a:t>Atividades tectônicas (100 e 200 </a:t>
            </a:r>
            <a:r>
              <a:rPr lang="pt-BR" dirty="0" err="1"/>
              <a:t>Ma</a:t>
            </a:r>
            <a:r>
              <a:rPr lang="pt-BR" dirty="0"/>
              <a:t> para se mover entre compartimentos)</a:t>
            </a:r>
          </a:p>
          <a:p>
            <a:pPr marL="285750" indent="-285750">
              <a:buFontTx/>
              <a:buChar char="-"/>
            </a:pPr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Estimativa de emissão de 10 – 100 milhões de </a:t>
            </a:r>
            <a:r>
              <a:rPr lang="pt-BR" dirty="0" err="1"/>
              <a:t>tonC</a:t>
            </a:r>
            <a:r>
              <a:rPr lang="pt-BR" dirty="0"/>
              <a:t> ano</a:t>
            </a:r>
            <a:r>
              <a:rPr lang="pt-BR" baseline="30000" dirty="0"/>
              <a:t>-1 </a:t>
            </a:r>
            <a:r>
              <a:rPr lang="pt-BR" dirty="0"/>
              <a:t>(humanos emitem ~10 </a:t>
            </a:r>
            <a:r>
              <a:rPr lang="pt-BR" dirty="0">
                <a:solidFill>
                  <a:srgbClr val="FF0000"/>
                </a:solidFill>
              </a:rPr>
              <a:t>BILHÕES</a:t>
            </a:r>
            <a:r>
              <a:rPr lang="pt-BR" dirty="0"/>
              <a:t> por ano)</a:t>
            </a:r>
          </a:p>
          <a:p>
            <a:pPr marL="285750" indent="-285750">
              <a:buFontTx/>
              <a:buChar char="-"/>
            </a:pPr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80% do C no ciclo lento está associado às rochas carbonáticas e 20% à outros tipos litológicos (</a:t>
            </a:r>
            <a:r>
              <a:rPr lang="pt-BR" dirty="0" err="1"/>
              <a:t>ex</a:t>
            </a:r>
            <a:r>
              <a:rPr lang="pt-BR" dirty="0"/>
              <a:t>: </a:t>
            </a:r>
            <a:r>
              <a:rPr lang="pt-BR" dirty="0" err="1"/>
              <a:t>Coquina</a:t>
            </a:r>
            <a:r>
              <a:rPr lang="pt-BR" dirty="0"/>
              <a:t>, Petróleo)</a:t>
            </a:r>
          </a:p>
          <a:p>
            <a:pPr marL="285750" indent="-285750">
              <a:buFontTx/>
              <a:buChar char="-"/>
            </a:pPr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Deposição e rápido acúmulo de M.O. em ambiente sedimentar redutor &gt; calor e pressão formam xistos &gt; Petróleo</a:t>
            </a:r>
          </a:p>
          <a:p>
            <a:pPr marL="285750" indent="-285750">
              <a:buFontTx/>
              <a:buChar char="-"/>
            </a:pPr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↑ de CO</a:t>
            </a:r>
            <a:r>
              <a:rPr lang="pt-BR" baseline="-25000" dirty="0"/>
              <a:t>2</a:t>
            </a:r>
            <a:r>
              <a:rPr lang="pt-BR" dirty="0"/>
              <a:t> atmosférico &gt; ↑ da temperatura &gt; ↑ da precipitação &gt; ↑ do intemperismo &gt; ↑ da erosão e transporte &gt; ↑ da deposição &gt; ↑ na taxa de sedimentação (</a:t>
            </a:r>
            <a:r>
              <a:rPr lang="pt-BR" dirty="0">
                <a:solidFill>
                  <a:srgbClr val="FF0000"/>
                </a:solidFill>
              </a:rPr>
              <a:t>são necessários milhares de anos para reequilibrar o ciclo novamente</a:t>
            </a:r>
            <a:r>
              <a:rPr lang="pt-B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86996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38AB8A5E-3DC0-FCFA-81E4-78FFACACD80A}"/>
              </a:ext>
            </a:extLst>
          </p:cNvPr>
          <p:cNvSpPr txBox="1"/>
          <p:nvPr/>
        </p:nvSpPr>
        <p:spPr>
          <a:xfrm>
            <a:off x="163081" y="990594"/>
            <a:ext cx="1168037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dirty="0"/>
              <a:t>Escala de tempo ecológica</a:t>
            </a:r>
          </a:p>
          <a:p>
            <a:pPr marL="285750" indent="-285750">
              <a:buFontTx/>
              <a:buChar char="-"/>
            </a:pPr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O carbono transita na cadeia alimentar</a:t>
            </a:r>
          </a:p>
          <a:p>
            <a:pPr marL="285750" indent="-285750">
              <a:buFontTx/>
              <a:buChar char="-"/>
            </a:pPr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Cerca de 1.000 – 100.000 milhões </a:t>
            </a:r>
            <a:r>
              <a:rPr lang="pt-BR" dirty="0" err="1"/>
              <a:t>tonC</a:t>
            </a:r>
            <a:r>
              <a:rPr lang="pt-BR" dirty="0"/>
              <a:t> ano</a:t>
            </a:r>
            <a:r>
              <a:rPr lang="pt-BR" baseline="30000" dirty="0"/>
              <a:t>-1 </a:t>
            </a:r>
            <a:r>
              <a:rPr lang="pt-BR" dirty="0"/>
              <a:t>passam pelo ciclo rápido</a:t>
            </a:r>
          </a:p>
          <a:p>
            <a:pPr marL="285750" indent="-285750">
              <a:buFontTx/>
              <a:buChar char="-"/>
            </a:pPr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Carbono tem alta capacidade de formar ligações (até 4 por átomo) – Grande variedade de combinações</a:t>
            </a:r>
          </a:p>
          <a:p>
            <a:pPr marL="285750" indent="-285750">
              <a:buFontTx/>
              <a:buChar char="-"/>
            </a:pPr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Os compostos de carbono têm muita energia contida nas ligações</a:t>
            </a:r>
          </a:p>
          <a:p>
            <a:pPr marL="285750" indent="-285750">
              <a:buFontTx/>
              <a:buChar char="-"/>
            </a:pPr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Plantas e fitoplâncton são os responsáveis pela entrada de energia na biosfera (produtores nos sistemas ecológicos)</a:t>
            </a:r>
          </a:p>
        </p:txBody>
      </p:sp>
      <p:sp>
        <p:nvSpPr>
          <p:cNvPr id="15" name="Forma Livre 14">
            <a:extLst>
              <a:ext uri="{FF2B5EF4-FFF2-40B4-BE49-F238E27FC236}">
                <a16:creationId xmlns:a16="http://schemas.microsoft.com/office/drawing/2014/main" id="{419E8F83-7E32-0E68-C4FA-00D2350A8BD7}"/>
              </a:ext>
            </a:extLst>
          </p:cNvPr>
          <p:cNvSpPr/>
          <p:nvPr/>
        </p:nvSpPr>
        <p:spPr>
          <a:xfrm>
            <a:off x="7378933" y="4429901"/>
            <a:ext cx="4120870" cy="1583015"/>
          </a:xfrm>
          <a:custGeom>
            <a:avLst/>
            <a:gdLst>
              <a:gd name="connsiteX0" fmla="*/ 94622 w 4120870"/>
              <a:gd name="connsiteY0" fmla="*/ 789539 h 1583015"/>
              <a:gd name="connsiteX1" fmla="*/ 132722 w 4120870"/>
              <a:gd name="connsiteY1" fmla="*/ 332339 h 1583015"/>
              <a:gd name="connsiteX2" fmla="*/ 1301122 w 4120870"/>
              <a:gd name="connsiteY2" fmla="*/ 103739 h 1583015"/>
              <a:gd name="connsiteX3" fmla="*/ 3409322 w 4120870"/>
              <a:gd name="connsiteY3" fmla="*/ 52939 h 1583015"/>
              <a:gd name="connsiteX4" fmla="*/ 4120522 w 4120870"/>
              <a:gd name="connsiteY4" fmla="*/ 853039 h 1583015"/>
              <a:gd name="connsiteX5" fmla="*/ 3485522 w 4120870"/>
              <a:gd name="connsiteY5" fmla="*/ 1538839 h 1583015"/>
              <a:gd name="connsiteX6" fmla="*/ 2253622 w 4120870"/>
              <a:gd name="connsiteY6" fmla="*/ 1500739 h 1583015"/>
              <a:gd name="connsiteX7" fmla="*/ 742322 w 4120870"/>
              <a:gd name="connsiteY7" fmla="*/ 1386439 h 1583015"/>
              <a:gd name="connsiteX8" fmla="*/ 94622 w 4120870"/>
              <a:gd name="connsiteY8" fmla="*/ 789539 h 158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20870" h="1583015">
                <a:moveTo>
                  <a:pt x="94622" y="789539"/>
                </a:moveTo>
                <a:cubicBezTo>
                  <a:pt x="-6978" y="613856"/>
                  <a:pt x="-68361" y="446639"/>
                  <a:pt x="132722" y="332339"/>
                </a:cubicBezTo>
                <a:cubicBezTo>
                  <a:pt x="333805" y="218039"/>
                  <a:pt x="755022" y="150306"/>
                  <a:pt x="1301122" y="103739"/>
                </a:cubicBezTo>
                <a:cubicBezTo>
                  <a:pt x="1847222" y="57172"/>
                  <a:pt x="2939422" y="-71944"/>
                  <a:pt x="3409322" y="52939"/>
                </a:cubicBezTo>
                <a:cubicBezTo>
                  <a:pt x="3879222" y="177822"/>
                  <a:pt x="4107822" y="605389"/>
                  <a:pt x="4120522" y="853039"/>
                </a:cubicBezTo>
                <a:cubicBezTo>
                  <a:pt x="4133222" y="1100689"/>
                  <a:pt x="3796672" y="1430889"/>
                  <a:pt x="3485522" y="1538839"/>
                </a:cubicBezTo>
                <a:cubicBezTo>
                  <a:pt x="3174372" y="1646789"/>
                  <a:pt x="2710822" y="1526139"/>
                  <a:pt x="2253622" y="1500739"/>
                </a:cubicBezTo>
                <a:cubicBezTo>
                  <a:pt x="1796422" y="1475339"/>
                  <a:pt x="1100039" y="1500739"/>
                  <a:pt x="742322" y="1386439"/>
                </a:cubicBezTo>
                <a:cubicBezTo>
                  <a:pt x="384605" y="1272139"/>
                  <a:pt x="196222" y="965222"/>
                  <a:pt x="94622" y="789539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 11">
            <a:extLst>
              <a:ext uri="{FF2B5EF4-FFF2-40B4-BE49-F238E27FC236}">
                <a16:creationId xmlns:a16="http://schemas.microsoft.com/office/drawing/2014/main" id="{BD51E537-8EE2-94AD-4305-305ECC4F2F87}"/>
              </a:ext>
            </a:extLst>
          </p:cNvPr>
          <p:cNvSpPr/>
          <p:nvPr/>
        </p:nvSpPr>
        <p:spPr>
          <a:xfrm>
            <a:off x="822452" y="4312272"/>
            <a:ext cx="3990616" cy="1853240"/>
          </a:xfrm>
          <a:custGeom>
            <a:avLst/>
            <a:gdLst>
              <a:gd name="connsiteX0" fmla="*/ 11591 w 3990616"/>
              <a:gd name="connsiteY0" fmla="*/ 793128 h 1853240"/>
              <a:gd name="connsiteX1" fmla="*/ 748191 w 3990616"/>
              <a:gd name="connsiteY1" fmla="*/ 158128 h 1853240"/>
              <a:gd name="connsiteX2" fmla="*/ 2411891 w 3990616"/>
              <a:gd name="connsiteY2" fmla="*/ 56528 h 1853240"/>
              <a:gd name="connsiteX3" fmla="*/ 3986691 w 3990616"/>
              <a:gd name="connsiteY3" fmla="*/ 907428 h 1853240"/>
              <a:gd name="connsiteX4" fmla="*/ 1941991 w 3990616"/>
              <a:gd name="connsiteY4" fmla="*/ 1707528 h 1853240"/>
              <a:gd name="connsiteX5" fmla="*/ 417991 w 3990616"/>
              <a:gd name="connsiteY5" fmla="*/ 1771028 h 1853240"/>
              <a:gd name="connsiteX6" fmla="*/ 11591 w 3990616"/>
              <a:gd name="connsiteY6" fmla="*/ 793128 h 185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90616" h="1853240">
                <a:moveTo>
                  <a:pt x="11591" y="793128"/>
                </a:moveTo>
                <a:cubicBezTo>
                  <a:pt x="66624" y="524311"/>
                  <a:pt x="348141" y="280895"/>
                  <a:pt x="748191" y="158128"/>
                </a:cubicBezTo>
                <a:cubicBezTo>
                  <a:pt x="1148241" y="35361"/>
                  <a:pt x="1872141" y="-68355"/>
                  <a:pt x="2411891" y="56528"/>
                </a:cubicBezTo>
                <a:cubicBezTo>
                  <a:pt x="2951641" y="181411"/>
                  <a:pt x="4065008" y="632261"/>
                  <a:pt x="3986691" y="907428"/>
                </a:cubicBezTo>
                <a:cubicBezTo>
                  <a:pt x="3908374" y="1182595"/>
                  <a:pt x="2536774" y="1563595"/>
                  <a:pt x="1941991" y="1707528"/>
                </a:cubicBezTo>
                <a:cubicBezTo>
                  <a:pt x="1347208" y="1851461"/>
                  <a:pt x="737608" y="1917078"/>
                  <a:pt x="417991" y="1771028"/>
                </a:cubicBezTo>
                <a:cubicBezTo>
                  <a:pt x="98374" y="1624978"/>
                  <a:pt x="-43442" y="1061945"/>
                  <a:pt x="11591" y="793128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C44F2F6-5E40-F3A5-0800-BE81D1487E2D}"/>
              </a:ext>
            </a:extLst>
          </p:cNvPr>
          <p:cNvSpPr/>
          <p:nvPr/>
        </p:nvSpPr>
        <p:spPr>
          <a:xfrm>
            <a:off x="9797507" y="623476"/>
            <a:ext cx="22846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</a:rPr>
              <a:t>Ciclo Rápido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A8FCDEF0-AC79-30E5-E749-4928D006CA4F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FC90A139-5268-732E-BEA4-E1D492183FF8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Reservatórios, fluxos e ciclagem do carbono (ciclo rápido e ciclo lento)</a:t>
            </a:r>
          </a:p>
        </p:txBody>
      </p:sp>
      <p:pic>
        <p:nvPicPr>
          <p:cNvPr id="5" name="Picture 6" descr="Leopard Clipart, HD Png Download - kindpng">
            <a:extLst>
              <a:ext uri="{FF2B5EF4-FFF2-40B4-BE49-F238E27FC236}">
                <a16:creationId xmlns:a16="http://schemas.microsoft.com/office/drawing/2014/main" id="{9809529E-11DA-2233-F7BF-104C117BF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079" y="1177771"/>
            <a:ext cx="1341724" cy="65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8925115-694A-8B0E-3A2E-81EBCE0C8964}"/>
              </a:ext>
            </a:extLst>
          </p:cNvPr>
          <p:cNvSpPr txBox="1"/>
          <p:nvPr/>
        </p:nvSpPr>
        <p:spPr>
          <a:xfrm>
            <a:off x="948343" y="4991100"/>
            <a:ext cx="3394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CO</a:t>
            </a:r>
            <a:r>
              <a:rPr lang="pt-BR" b="1" baseline="-25000" dirty="0"/>
              <a:t>2</a:t>
            </a:r>
            <a:r>
              <a:rPr lang="pt-BR" b="1" dirty="0"/>
              <a:t> + H</a:t>
            </a:r>
            <a:r>
              <a:rPr lang="pt-BR" b="1" baseline="-25000" dirty="0"/>
              <a:t>2</a:t>
            </a:r>
            <a:r>
              <a:rPr lang="pt-BR" b="1" dirty="0"/>
              <a:t>O + Energia → CH</a:t>
            </a:r>
            <a:r>
              <a:rPr lang="pt-BR" b="1" baseline="-25000" dirty="0"/>
              <a:t>2</a:t>
            </a:r>
            <a:r>
              <a:rPr lang="pt-BR" b="1" dirty="0"/>
              <a:t>O + O</a:t>
            </a:r>
            <a:r>
              <a:rPr lang="pt-BR" b="1" baseline="-25000" dirty="0"/>
              <a:t>2</a:t>
            </a:r>
            <a:r>
              <a:rPr lang="pt-BR" b="1" dirty="0"/>
              <a:t>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83BCBC0-11CD-B6A5-1E2E-53C01F43C1CF}"/>
              </a:ext>
            </a:extLst>
          </p:cNvPr>
          <p:cNvSpPr txBox="1"/>
          <p:nvPr/>
        </p:nvSpPr>
        <p:spPr>
          <a:xfrm>
            <a:off x="7867255" y="4971274"/>
            <a:ext cx="3394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CH</a:t>
            </a:r>
            <a:r>
              <a:rPr lang="pt-BR" b="1" baseline="-25000" dirty="0"/>
              <a:t>2</a:t>
            </a:r>
            <a:r>
              <a:rPr lang="pt-BR" b="1" dirty="0"/>
              <a:t>O + O</a:t>
            </a:r>
            <a:r>
              <a:rPr lang="pt-BR" b="1" baseline="-25000" dirty="0"/>
              <a:t>2</a:t>
            </a:r>
            <a:r>
              <a:rPr lang="pt-BR" b="1" dirty="0"/>
              <a:t> → CO</a:t>
            </a:r>
            <a:r>
              <a:rPr lang="pt-BR" b="1" baseline="-25000" dirty="0"/>
              <a:t>2</a:t>
            </a:r>
            <a:r>
              <a:rPr lang="pt-BR" b="1" dirty="0"/>
              <a:t> + H</a:t>
            </a:r>
            <a:r>
              <a:rPr lang="pt-BR" b="1" baseline="-25000" dirty="0"/>
              <a:t>2</a:t>
            </a:r>
            <a:r>
              <a:rPr lang="pt-BR" b="1" dirty="0"/>
              <a:t>O + Energia 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1A3C73F-DCB2-A0B4-A3D9-67AB79269CD1}"/>
              </a:ext>
            </a:extLst>
          </p:cNvPr>
          <p:cNvSpPr txBox="1"/>
          <p:nvPr/>
        </p:nvSpPr>
        <p:spPr>
          <a:xfrm>
            <a:off x="1231900" y="6275810"/>
            <a:ext cx="2116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Redução do carbono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CD465F9-BE54-CB13-B8CB-D60862E4A0CB}"/>
              </a:ext>
            </a:extLst>
          </p:cNvPr>
          <p:cNvSpPr txBox="1"/>
          <p:nvPr/>
        </p:nvSpPr>
        <p:spPr>
          <a:xfrm>
            <a:off x="8506211" y="6205248"/>
            <a:ext cx="2172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Oxidação do carbono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4A12F4A-8390-BEA4-8755-9FF88DB7D45F}"/>
              </a:ext>
            </a:extLst>
          </p:cNvPr>
          <p:cNvSpPr/>
          <p:nvPr/>
        </p:nvSpPr>
        <p:spPr>
          <a:xfrm>
            <a:off x="83172" y="6415314"/>
            <a:ext cx="352541" cy="3525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849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Changing global forest cover | GRID-Arendal">
            <a:extLst>
              <a:ext uri="{FF2B5EF4-FFF2-40B4-BE49-F238E27FC236}">
                <a16:creationId xmlns:a16="http://schemas.microsoft.com/office/drawing/2014/main" id="{18F01D85-1246-2BEF-FFF5-DFED8AA54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1" y="2220977"/>
            <a:ext cx="8280400" cy="463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586752D0-A56F-E225-E0DA-7C08C99181D9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269F9AAA-AE01-AED8-BF13-B0A2DE8B6D16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Reservatórios, fluxos e ciclagem do carbono (ciclo rápido e ciclo lento)</a:t>
            </a:r>
          </a:p>
        </p:txBody>
      </p:sp>
      <p:pic>
        <p:nvPicPr>
          <p:cNvPr id="38914" name="Picture 2" descr="When Global Warming Was Revealed by the Keeling Curve - HISTORY">
            <a:extLst>
              <a:ext uri="{FF2B5EF4-FFF2-40B4-BE49-F238E27FC236}">
                <a16:creationId xmlns:a16="http://schemas.microsoft.com/office/drawing/2014/main" id="{EFF80990-58EE-0FE2-CF48-341F5298C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3372422"/>
            <a:ext cx="3463899" cy="218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D513C09-4517-C88C-EECE-C380C6666BF8}"/>
              </a:ext>
            </a:extLst>
          </p:cNvPr>
          <p:cNvSpPr/>
          <p:nvPr/>
        </p:nvSpPr>
        <p:spPr>
          <a:xfrm>
            <a:off x="9797507" y="623476"/>
            <a:ext cx="22846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</a:rPr>
              <a:t>Ciclo Rápido</a:t>
            </a:r>
          </a:p>
        </p:txBody>
      </p:sp>
      <p:pic>
        <p:nvPicPr>
          <p:cNvPr id="6" name="Picture 6" descr="Leopard Clipart, HD Png Download - kindpng">
            <a:extLst>
              <a:ext uri="{FF2B5EF4-FFF2-40B4-BE49-F238E27FC236}">
                <a16:creationId xmlns:a16="http://schemas.microsoft.com/office/drawing/2014/main" id="{BB07C0E5-F6E5-025B-4149-0C9CD518B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079" y="1177771"/>
            <a:ext cx="1341724" cy="65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176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14FF6D27-F2A1-FC8C-9F5C-40DB83902BE6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41CF6B42-4A40-4D46-C951-947C0E214619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Apresentação dos objetivos da aula e estratégias de ensino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DC8AEDC-F0B7-7721-70B5-1F839BEABD44}"/>
              </a:ext>
            </a:extLst>
          </p:cNvPr>
          <p:cNvSpPr txBox="1"/>
          <p:nvPr/>
        </p:nvSpPr>
        <p:spPr>
          <a:xfrm>
            <a:off x="310242" y="1273629"/>
            <a:ext cx="115715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Esta aula sobre “O ciclo do carbono e emissões” tem o objetivo de dar ao aluno condições de:</a:t>
            </a:r>
          </a:p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Compreender a origem e o ciclo do carbono;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Relacionar problemas ambientais contemporâneos e ferramentas isotópicas com o ciclo biogeoquímico do elemento;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Entender as relações ambientais, políticas e econômicas associadas às emissões atmosféricas;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Relacionar emissões atmosféricas de CO</a:t>
            </a:r>
            <a:r>
              <a:rPr lang="pt-BR" baseline="-25000" dirty="0"/>
              <a:t>2</a:t>
            </a:r>
            <a:r>
              <a:rPr lang="pt-BR" dirty="0"/>
              <a:t> com resultados técnicos dos relatórios científicos sobre mudanças climáticas.</a:t>
            </a:r>
          </a:p>
        </p:txBody>
      </p:sp>
      <p:pic>
        <p:nvPicPr>
          <p:cNvPr id="6146" name="Picture 2" descr="Quais são os Objetivos dos Amigos da Juventude? - Tiago Mota">
            <a:extLst>
              <a:ext uri="{FF2B5EF4-FFF2-40B4-BE49-F238E27FC236}">
                <a16:creationId xmlns:a16="http://schemas.microsoft.com/office/drawing/2014/main" id="{A75344AC-8C62-364C-AC4D-2E5803159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198" y="3634955"/>
            <a:ext cx="2879376" cy="275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6612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Changing global forest cover | GRID-Arendal">
            <a:extLst>
              <a:ext uri="{FF2B5EF4-FFF2-40B4-BE49-F238E27FC236}">
                <a16:creationId xmlns:a16="http://schemas.microsoft.com/office/drawing/2014/main" id="{18F01D85-1246-2BEF-FFF5-DFED8AA54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1" y="2220977"/>
            <a:ext cx="8280400" cy="463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586752D0-A56F-E225-E0DA-7C08C99181D9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269F9AAA-AE01-AED8-BF13-B0A2DE8B6D16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Reservatórios, fluxos e ciclagem do carbono (ciclo rápido e ciclo lento)</a:t>
            </a:r>
          </a:p>
        </p:txBody>
      </p:sp>
      <p:pic>
        <p:nvPicPr>
          <p:cNvPr id="38914" name="Picture 2" descr="When Global Warming Was Revealed by the Keeling Curve - HISTORY">
            <a:extLst>
              <a:ext uri="{FF2B5EF4-FFF2-40B4-BE49-F238E27FC236}">
                <a16:creationId xmlns:a16="http://schemas.microsoft.com/office/drawing/2014/main" id="{EFF80990-58EE-0FE2-CF48-341F5298C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3372422"/>
            <a:ext cx="3463899" cy="218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D513C09-4517-C88C-EECE-C380C6666BF8}"/>
              </a:ext>
            </a:extLst>
          </p:cNvPr>
          <p:cNvSpPr/>
          <p:nvPr/>
        </p:nvSpPr>
        <p:spPr>
          <a:xfrm>
            <a:off x="9797507" y="623476"/>
            <a:ext cx="22846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</a:rPr>
              <a:t>Ciclo Rápido</a:t>
            </a:r>
          </a:p>
        </p:txBody>
      </p:sp>
      <p:pic>
        <p:nvPicPr>
          <p:cNvPr id="6" name="Picture 6" descr="Leopard Clipart, HD Png Download - kindpng">
            <a:extLst>
              <a:ext uri="{FF2B5EF4-FFF2-40B4-BE49-F238E27FC236}">
                <a16:creationId xmlns:a16="http://schemas.microsoft.com/office/drawing/2014/main" id="{BB07C0E5-F6E5-025B-4149-0C9CD518B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079" y="1177771"/>
            <a:ext cx="1341724" cy="65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2907B10-EA0A-B74E-6044-ED0ADB46F1F7}"/>
              </a:ext>
            </a:extLst>
          </p:cNvPr>
          <p:cNvSpPr/>
          <p:nvPr/>
        </p:nvSpPr>
        <p:spPr>
          <a:xfrm>
            <a:off x="3911601" y="2220977"/>
            <a:ext cx="8272106" cy="24018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B626F99E-FF1B-0210-BCCD-45E326290375}"/>
              </a:ext>
            </a:extLst>
          </p:cNvPr>
          <p:cNvCxnSpPr/>
          <p:nvPr/>
        </p:nvCxnSpPr>
        <p:spPr>
          <a:xfrm flipH="1" flipV="1">
            <a:off x="1066800" y="3060700"/>
            <a:ext cx="127000" cy="6604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8B02A359-A5E8-151E-CFD4-1A84A44F8B33}"/>
              </a:ext>
            </a:extLst>
          </p:cNvPr>
          <p:cNvCxnSpPr>
            <a:cxnSpLocks/>
          </p:cNvCxnSpPr>
          <p:nvPr/>
        </p:nvCxnSpPr>
        <p:spPr>
          <a:xfrm flipV="1">
            <a:off x="1605216" y="2886361"/>
            <a:ext cx="492098" cy="12030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22" name="Picture 10" descr="Clima no Canadá: Conheça um pouco sobre cada estação do ano">
            <a:extLst>
              <a:ext uri="{FF2B5EF4-FFF2-40B4-BE49-F238E27FC236}">
                <a16:creationId xmlns:a16="http://schemas.microsoft.com/office/drawing/2014/main" id="{16C8DA6E-37EA-1D39-C0B8-ABC4B4139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783" y="1208251"/>
            <a:ext cx="1716438" cy="13568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4" name="Picture 12" descr="Clima no Canadá: qual é a melhor época para fazer um intercâmbio?">
            <a:extLst>
              <a:ext uri="{FF2B5EF4-FFF2-40B4-BE49-F238E27FC236}">
                <a16:creationId xmlns:a16="http://schemas.microsoft.com/office/drawing/2014/main" id="{B785091B-92B2-9613-B5C2-DCEA3C310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9" y="1837712"/>
            <a:ext cx="1634947" cy="10904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245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24FECB44-D17E-40BA-8C57-D866CFAC7A62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1281662E-24AB-92BA-BE1E-73F6C6DF100F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Isótopo estável do carbono em estudos de ciclagem biogeoquímica</a:t>
            </a:r>
          </a:p>
        </p:txBody>
      </p:sp>
    </p:spTree>
    <p:extLst>
      <p:ext uri="{BB962C8B-B14F-4D97-AF65-F5344CB8AC3E}">
        <p14:creationId xmlns:p14="http://schemas.microsoft.com/office/powerpoint/2010/main" val="21473116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8CE5C371-64AD-B347-957F-DAC5062C0CC1}"/>
              </a:ext>
            </a:extLst>
          </p:cNvPr>
          <p:cNvSpPr txBox="1"/>
          <p:nvPr/>
        </p:nvSpPr>
        <p:spPr>
          <a:xfrm>
            <a:off x="330200" y="889000"/>
            <a:ext cx="216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O que é um isótopo?</a:t>
            </a:r>
          </a:p>
        </p:txBody>
      </p:sp>
      <p:grpSp>
        <p:nvGrpSpPr>
          <p:cNvPr id="197" name="Agrupar 196">
            <a:extLst>
              <a:ext uri="{FF2B5EF4-FFF2-40B4-BE49-F238E27FC236}">
                <a16:creationId xmlns:a16="http://schemas.microsoft.com/office/drawing/2014/main" id="{D785D13C-2D71-3F42-A77C-D3A3E89C2F29}"/>
              </a:ext>
            </a:extLst>
          </p:cNvPr>
          <p:cNvGrpSpPr/>
          <p:nvPr/>
        </p:nvGrpSpPr>
        <p:grpSpPr>
          <a:xfrm>
            <a:off x="279908" y="1447178"/>
            <a:ext cx="1743162" cy="2442375"/>
            <a:chOff x="279908" y="862978"/>
            <a:chExt cx="1743162" cy="2442375"/>
          </a:xfrm>
        </p:grpSpPr>
        <p:pic>
          <p:nvPicPr>
            <p:cNvPr id="198" name="Picture 6" descr="Carbono: onde é encontrado, função, características - Mundo Educação">
              <a:extLst>
                <a:ext uri="{FF2B5EF4-FFF2-40B4-BE49-F238E27FC236}">
                  <a16:creationId xmlns:a16="http://schemas.microsoft.com/office/drawing/2014/main" id="{4DA7E642-01BF-7D4F-8E2F-12B5E21CF5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29" y="1341763"/>
              <a:ext cx="1301541" cy="1311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9" name="CaixaDeTexto 198">
              <a:extLst>
                <a:ext uri="{FF2B5EF4-FFF2-40B4-BE49-F238E27FC236}">
                  <a16:creationId xmlns:a16="http://schemas.microsoft.com/office/drawing/2014/main" id="{14F1A2CD-F4C9-2C47-A4FB-A46BAC7A3DCA}"/>
                </a:ext>
              </a:extLst>
            </p:cNvPr>
            <p:cNvSpPr txBox="1"/>
            <p:nvPr/>
          </p:nvSpPr>
          <p:spPr>
            <a:xfrm>
              <a:off x="279908" y="862978"/>
              <a:ext cx="295274" cy="277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err="1">
                  <a:solidFill>
                    <a:srgbClr val="FF0000"/>
                  </a:solidFill>
                </a:rPr>
                <a:t>Z</a:t>
              </a:r>
              <a:endParaRPr lang="pt-BR" b="1" dirty="0">
                <a:solidFill>
                  <a:srgbClr val="FF0000"/>
                </a:solidFill>
              </a:endParaRPr>
            </a:p>
          </p:txBody>
        </p:sp>
        <p:sp>
          <p:nvSpPr>
            <p:cNvPr id="200" name="CaixaDeTexto 199">
              <a:extLst>
                <a:ext uri="{FF2B5EF4-FFF2-40B4-BE49-F238E27FC236}">
                  <a16:creationId xmlns:a16="http://schemas.microsoft.com/office/drawing/2014/main" id="{7F48FEB6-FF5B-4143-884E-FDE4B63F3080}"/>
                </a:ext>
              </a:extLst>
            </p:cNvPr>
            <p:cNvSpPr txBox="1"/>
            <p:nvPr/>
          </p:nvSpPr>
          <p:spPr>
            <a:xfrm>
              <a:off x="1210235" y="3027868"/>
              <a:ext cx="324128" cy="277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rgbClr val="FF0000"/>
                  </a:solidFill>
                </a:rPr>
                <a:t>A</a:t>
              </a:r>
            </a:p>
          </p:txBody>
        </p:sp>
        <p:cxnSp>
          <p:nvCxnSpPr>
            <p:cNvPr id="206" name="Conector de Seta Reta 205">
              <a:extLst>
                <a:ext uri="{FF2B5EF4-FFF2-40B4-BE49-F238E27FC236}">
                  <a16:creationId xmlns:a16="http://schemas.microsoft.com/office/drawing/2014/main" id="{A5270EFE-63E8-A944-8B0B-6D896BD239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8114" y="1117042"/>
              <a:ext cx="244687" cy="27580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ector de Seta Reta 206">
              <a:extLst>
                <a:ext uri="{FF2B5EF4-FFF2-40B4-BE49-F238E27FC236}">
                  <a16:creationId xmlns:a16="http://schemas.microsoft.com/office/drawing/2014/main" id="{9B45F5F1-F9D6-5A4C-9EEF-29A23CC040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73762" y="2602501"/>
              <a:ext cx="1" cy="41063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1" name="Conector Reto 210">
            <a:extLst>
              <a:ext uri="{FF2B5EF4-FFF2-40B4-BE49-F238E27FC236}">
                <a16:creationId xmlns:a16="http://schemas.microsoft.com/office/drawing/2014/main" id="{01C1C228-F15E-E6BC-6A72-02E4FD9201C3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Retângulo 211">
            <a:extLst>
              <a:ext uri="{FF2B5EF4-FFF2-40B4-BE49-F238E27FC236}">
                <a16:creationId xmlns:a16="http://schemas.microsoft.com/office/drawing/2014/main" id="{89BF32EE-4709-2DA0-C8DE-729BEB40E94E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Isótopo estável do carbono em estudos de ciclagem biogeoquímica</a:t>
            </a:r>
          </a:p>
        </p:txBody>
      </p:sp>
    </p:spTree>
    <p:extLst>
      <p:ext uri="{BB962C8B-B14F-4D97-AF65-F5344CB8AC3E}">
        <p14:creationId xmlns:p14="http://schemas.microsoft.com/office/powerpoint/2010/main" val="16001357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8CE5C371-64AD-B347-957F-DAC5062C0CC1}"/>
              </a:ext>
            </a:extLst>
          </p:cNvPr>
          <p:cNvSpPr txBox="1"/>
          <p:nvPr/>
        </p:nvSpPr>
        <p:spPr>
          <a:xfrm>
            <a:off x="330200" y="889000"/>
            <a:ext cx="216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O que é um isótopo?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A14AC86-CA48-9740-82DE-02421E5E7C75}"/>
              </a:ext>
            </a:extLst>
          </p:cNvPr>
          <p:cNvGrpSpPr/>
          <p:nvPr/>
        </p:nvGrpSpPr>
        <p:grpSpPr>
          <a:xfrm>
            <a:off x="2927810" y="1526110"/>
            <a:ext cx="1921114" cy="1907864"/>
            <a:chOff x="543416" y="1066612"/>
            <a:chExt cx="1921114" cy="190786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71BF228-20B9-8A42-879C-3389F6BE5E2B}"/>
                </a:ext>
              </a:extLst>
            </p:cNvPr>
            <p:cNvSpPr/>
            <p:nvPr/>
          </p:nvSpPr>
          <p:spPr>
            <a:xfrm rot="2700000">
              <a:off x="1207826" y="1066611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46088C-EB64-C341-B0C0-F7FD5308BA1C}"/>
                </a:ext>
              </a:extLst>
            </p:cNvPr>
            <p:cNvSpPr/>
            <p:nvPr/>
          </p:nvSpPr>
          <p:spPr>
            <a:xfrm rot="20700000">
              <a:off x="1199532" y="1066612"/>
              <a:ext cx="605543" cy="190786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DC1A2F9-18B3-744F-8F9E-3010868B4635}"/>
                </a:ext>
              </a:extLst>
            </p:cNvPr>
            <p:cNvSpPr/>
            <p:nvPr/>
          </p:nvSpPr>
          <p:spPr>
            <a:xfrm rot="17100000">
              <a:off x="1194577" y="1071570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9483B353-835F-DB40-9EBC-5ED509C7958B}"/>
              </a:ext>
            </a:extLst>
          </p:cNvPr>
          <p:cNvGrpSpPr/>
          <p:nvPr/>
        </p:nvGrpSpPr>
        <p:grpSpPr>
          <a:xfrm>
            <a:off x="5005950" y="1460802"/>
            <a:ext cx="1921114" cy="1907864"/>
            <a:chOff x="543416" y="1066612"/>
            <a:chExt cx="1921114" cy="190786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74CC382-F0EA-A444-9497-FD4BB6A0AD19}"/>
                </a:ext>
              </a:extLst>
            </p:cNvPr>
            <p:cNvSpPr/>
            <p:nvPr/>
          </p:nvSpPr>
          <p:spPr>
            <a:xfrm rot="2700000">
              <a:off x="1207826" y="1066611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36471C9-6CD2-3240-AAEA-9EAB7F0433FC}"/>
                </a:ext>
              </a:extLst>
            </p:cNvPr>
            <p:cNvSpPr/>
            <p:nvPr/>
          </p:nvSpPr>
          <p:spPr>
            <a:xfrm rot="20700000">
              <a:off x="1199532" y="1066612"/>
              <a:ext cx="605543" cy="190786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E8C02E1-4946-6849-8450-8D67CFAABFA6}"/>
                </a:ext>
              </a:extLst>
            </p:cNvPr>
            <p:cNvSpPr/>
            <p:nvPr/>
          </p:nvSpPr>
          <p:spPr>
            <a:xfrm rot="17100000">
              <a:off x="1194577" y="1071570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DEBC1CFB-25E3-B040-8FD7-467FB48082FD}"/>
              </a:ext>
            </a:extLst>
          </p:cNvPr>
          <p:cNvGrpSpPr/>
          <p:nvPr/>
        </p:nvGrpSpPr>
        <p:grpSpPr>
          <a:xfrm>
            <a:off x="7038231" y="1453369"/>
            <a:ext cx="1921114" cy="1907864"/>
            <a:chOff x="543416" y="1066612"/>
            <a:chExt cx="1921114" cy="190786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F9935CF-0B50-1543-B564-B77494F98EF4}"/>
                </a:ext>
              </a:extLst>
            </p:cNvPr>
            <p:cNvSpPr/>
            <p:nvPr/>
          </p:nvSpPr>
          <p:spPr>
            <a:xfrm rot="2700000">
              <a:off x="1207826" y="1066611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A00DB93-828A-FE42-A5B4-590681F52FDF}"/>
                </a:ext>
              </a:extLst>
            </p:cNvPr>
            <p:cNvSpPr/>
            <p:nvPr/>
          </p:nvSpPr>
          <p:spPr>
            <a:xfrm rot="20700000">
              <a:off x="1199532" y="1066612"/>
              <a:ext cx="605543" cy="190786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EFC0AD0-AB38-4C45-9553-737A75D24039}"/>
                </a:ext>
              </a:extLst>
            </p:cNvPr>
            <p:cNvSpPr/>
            <p:nvPr/>
          </p:nvSpPr>
          <p:spPr>
            <a:xfrm rot="17100000">
              <a:off x="1194577" y="1071570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47A1A523-FD10-734E-8F03-12346CFEEF84}"/>
              </a:ext>
            </a:extLst>
          </p:cNvPr>
          <p:cNvGrpSpPr/>
          <p:nvPr/>
        </p:nvGrpSpPr>
        <p:grpSpPr>
          <a:xfrm>
            <a:off x="3603594" y="2209725"/>
            <a:ext cx="558800" cy="544311"/>
            <a:chOff x="1219200" y="1750227"/>
            <a:chExt cx="558800" cy="54431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97B5EDA-7F1F-CD4F-AB65-D4B48B658C03}"/>
                </a:ext>
              </a:extLst>
            </p:cNvPr>
            <p:cNvSpPr/>
            <p:nvPr/>
          </p:nvSpPr>
          <p:spPr>
            <a:xfrm>
              <a:off x="1219200" y="1750227"/>
              <a:ext cx="558800" cy="54431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E0CEA6-8D75-694B-8060-482DC0D6A3BD}"/>
                </a:ext>
              </a:extLst>
            </p:cNvPr>
            <p:cNvSpPr/>
            <p:nvPr/>
          </p:nvSpPr>
          <p:spPr>
            <a:xfrm>
              <a:off x="1304165" y="1837786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64CAC45-20BC-624A-9C01-7E087321E2A6}"/>
                </a:ext>
              </a:extLst>
            </p:cNvPr>
            <p:cNvSpPr/>
            <p:nvPr/>
          </p:nvSpPr>
          <p:spPr>
            <a:xfrm>
              <a:off x="1314788" y="1991091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DB6CF3F-4A5A-7B44-BCC6-FA6A88AC36C2}"/>
                </a:ext>
              </a:extLst>
            </p:cNvPr>
            <p:cNvSpPr/>
            <p:nvPr/>
          </p:nvSpPr>
          <p:spPr>
            <a:xfrm>
              <a:off x="1487954" y="2123353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4337151-718A-754C-95B8-FD8F5135CD67}"/>
                </a:ext>
              </a:extLst>
            </p:cNvPr>
            <p:cNvSpPr/>
            <p:nvPr/>
          </p:nvSpPr>
          <p:spPr>
            <a:xfrm>
              <a:off x="1319160" y="2135330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B73C481-AECD-4C4A-A8D1-7961904556BD}"/>
                </a:ext>
              </a:extLst>
            </p:cNvPr>
            <p:cNvSpPr/>
            <p:nvPr/>
          </p:nvSpPr>
          <p:spPr>
            <a:xfrm>
              <a:off x="1485564" y="1836054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FFDFD44-853B-CD42-95A8-B95ED186F1D8}"/>
                </a:ext>
              </a:extLst>
            </p:cNvPr>
            <p:cNvSpPr/>
            <p:nvPr/>
          </p:nvSpPr>
          <p:spPr>
            <a:xfrm>
              <a:off x="1490876" y="1984559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D7EAAED-1132-234C-B966-04E380169622}"/>
                </a:ext>
              </a:extLst>
            </p:cNvPr>
            <p:cNvSpPr/>
            <p:nvPr/>
          </p:nvSpPr>
          <p:spPr>
            <a:xfrm>
              <a:off x="1394516" y="1836694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8011B74-9DE6-AD4A-BC03-C36D4A5389B3}"/>
                </a:ext>
              </a:extLst>
            </p:cNvPr>
            <p:cNvSpPr/>
            <p:nvPr/>
          </p:nvSpPr>
          <p:spPr>
            <a:xfrm>
              <a:off x="1405139" y="1989999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CC3DE72-5936-764B-949B-50BCB5DF30CF}"/>
                </a:ext>
              </a:extLst>
            </p:cNvPr>
            <p:cNvSpPr/>
            <p:nvPr/>
          </p:nvSpPr>
          <p:spPr>
            <a:xfrm>
              <a:off x="1578305" y="2122261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C5FCB1D-0E6C-FE4D-AE07-AB169E62DE1B}"/>
                </a:ext>
              </a:extLst>
            </p:cNvPr>
            <p:cNvSpPr/>
            <p:nvPr/>
          </p:nvSpPr>
          <p:spPr>
            <a:xfrm>
              <a:off x="1409511" y="2134238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CB0F1FD-CB75-314D-B814-EB163EB52814}"/>
                </a:ext>
              </a:extLst>
            </p:cNvPr>
            <p:cNvSpPr/>
            <p:nvPr/>
          </p:nvSpPr>
          <p:spPr>
            <a:xfrm>
              <a:off x="1575915" y="1834962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6E5F05C-039A-A749-99F2-5CD1D487E4F1}"/>
                </a:ext>
              </a:extLst>
            </p:cNvPr>
            <p:cNvSpPr/>
            <p:nvPr/>
          </p:nvSpPr>
          <p:spPr>
            <a:xfrm>
              <a:off x="1581227" y="1983467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3391EBD2-4016-B34A-8602-7EBBFFE8DBC7}"/>
              </a:ext>
            </a:extLst>
          </p:cNvPr>
          <p:cNvGrpSpPr/>
          <p:nvPr/>
        </p:nvGrpSpPr>
        <p:grpSpPr>
          <a:xfrm>
            <a:off x="5682230" y="2143693"/>
            <a:ext cx="558800" cy="544311"/>
            <a:chOff x="3297836" y="1684195"/>
            <a:chExt cx="558800" cy="544311"/>
          </a:xfrm>
        </p:grpSpPr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id="{7FBBE78B-BEDF-224E-8F10-9D19F8FD157C}"/>
                </a:ext>
              </a:extLst>
            </p:cNvPr>
            <p:cNvGrpSpPr/>
            <p:nvPr/>
          </p:nvGrpSpPr>
          <p:grpSpPr>
            <a:xfrm>
              <a:off x="3297836" y="1684195"/>
              <a:ext cx="558800" cy="544311"/>
              <a:chOff x="1219200" y="1750227"/>
              <a:chExt cx="558800" cy="544311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CEF0FFA-280F-4547-BC3F-E73FE67C09F2}"/>
                  </a:ext>
                </a:extLst>
              </p:cNvPr>
              <p:cNvSpPr/>
              <p:nvPr/>
            </p:nvSpPr>
            <p:spPr>
              <a:xfrm>
                <a:off x="1219200" y="1750227"/>
                <a:ext cx="558800" cy="544311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10B3E27-1428-1243-ADAE-65F3E50A7A6D}"/>
                  </a:ext>
                </a:extLst>
              </p:cNvPr>
              <p:cNvSpPr/>
              <p:nvPr/>
            </p:nvSpPr>
            <p:spPr>
              <a:xfrm>
                <a:off x="1304165" y="1837786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253B91D-A548-9847-B027-397617951EE5}"/>
                  </a:ext>
                </a:extLst>
              </p:cNvPr>
              <p:cNvSpPr/>
              <p:nvPr/>
            </p:nvSpPr>
            <p:spPr>
              <a:xfrm>
                <a:off x="1314788" y="1991091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D475DE0-0726-604B-A75E-1504008653A4}"/>
                  </a:ext>
                </a:extLst>
              </p:cNvPr>
              <p:cNvSpPr/>
              <p:nvPr/>
            </p:nvSpPr>
            <p:spPr>
              <a:xfrm>
                <a:off x="1487954" y="2123353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2AF04C25-6151-7742-9819-DD6AD604197C}"/>
                  </a:ext>
                </a:extLst>
              </p:cNvPr>
              <p:cNvSpPr/>
              <p:nvPr/>
            </p:nvSpPr>
            <p:spPr>
              <a:xfrm>
                <a:off x="1319160" y="2135330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7D3708F2-9AA0-3C43-97C0-03A5AF164695}"/>
                  </a:ext>
                </a:extLst>
              </p:cNvPr>
              <p:cNvSpPr/>
              <p:nvPr/>
            </p:nvSpPr>
            <p:spPr>
              <a:xfrm>
                <a:off x="1485564" y="1836054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D373844-7874-DA42-A30B-7814D4C589C4}"/>
                  </a:ext>
                </a:extLst>
              </p:cNvPr>
              <p:cNvSpPr/>
              <p:nvPr/>
            </p:nvSpPr>
            <p:spPr>
              <a:xfrm>
                <a:off x="1490876" y="1984559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583CE07-FCF1-4146-9608-B573B98DC97A}"/>
                  </a:ext>
                </a:extLst>
              </p:cNvPr>
              <p:cNvSpPr/>
              <p:nvPr/>
            </p:nvSpPr>
            <p:spPr>
              <a:xfrm>
                <a:off x="1394516" y="1836694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56B5B618-C39E-FB47-B5A3-CFEE293AEA0A}"/>
                  </a:ext>
                </a:extLst>
              </p:cNvPr>
              <p:cNvSpPr/>
              <p:nvPr/>
            </p:nvSpPr>
            <p:spPr>
              <a:xfrm>
                <a:off x="1405139" y="1989999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72412854-D6C2-0A42-BCC7-AA2032F7A447}"/>
                  </a:ext>
                </a:extLst>
              </p:cNvPr>
              <p:cNvSpPr/>
              <p:nvPr/>
            </p:nvSpPr>
            <p:spPr>
              <a:xfrm>
                <a:off x="1578305" y="2122261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C59B0A9-0E13-BC4B-820A-A8D2B8926B46}"/>
                  </a:ext>
                </a:extLst>
              </p:cNvPr>
              <p:cNvSpPr/>
              <p:nvPr/>
            </p:nvSpPr>
            <p:spPr>
              <a:xfrm>
                <a:off x="1409511" y="2134238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2DC76861-A801-D746-A5A8-8F8BA83AC25C}"/>
                  </a:ext>
                </a:extLst>
              </p:cNvPr>
              <p:cNvSpPr/>
              <p:nvPr/>
            </p:nvSpPr>
            <p:spPr>
              <a:xfrm>
                <a:off x="1575915" y="1834962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086CF1EF-851F-4740-B429-939BFE177660}"/>
                  </a:ext>
                </a:extLst>
              </p:cNvPr>
              <p:cNvSpPr/>
              <p:nvPr/>
            </p:nvSpPr>
            <p:spPr>
              <a:xfrm>
                <a:off x="1581227" y="1983467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61E363A-6BEE-4E44-88ED-5FBCC0411B2A}"/>
                </a:ext>
              </a:extLst>
            </p:cNvPr>
            <p:cNvSpPr/>
            <p:nvPr/>
          </p:nvSpPr>
          <p:spPr>
            <a:xfrm>
              <a:off x="3750214" y="1837967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3F63E16F-2B46-8C42-80B6-DF378B0C4A3E}"/>
              </a:ext>
            </a:extLst>
          </p:cNvPr>
          <p:cNvGrpSpPr/>
          <p:nvPr/>
        </p:nvGrpSpPr>
        <p:grpSpPr>
          <a:xfrm>
            <a:off x="7712763" y="2152924"/>
            <a:ext cx="558800" cy="544311"/>
            <a:chOff x="5328369" y="1635551"/>
            <a:chExt cx="558800" cy="544311"/>
          </a:xfrm>
        </p:grpSpPr>
        <p:grpSp>
          <p:nvGrpSpPr>
            <p:cNvPr id="55" name="Agrupar 54">
              <a:extLst>
                <a:ext uri="{FF2B5EF4-FFF2-40B4-BE49-F238E27FC236}">
                  <a16:creationId xmlns:a16="http://schemas.microsoft.com/office/drawing/2014/main" id="{35896D0A-A974-A041-A85F-79D250CCA6E2}"/>
                </a:ext>
              </a:extLst>
            </p:cNvPr>
            <p:cNvGrpSpPr/>
            <p:nvPr/>
          </p:nvGrpSpPr>
          <p:grpSpPr>
            <a:xfrm>
              <a:off x="5328369" y="1635551"/>
              <a:ext cx="558800" cy="544311"/>
              <a:chOff x="3297836" y="1684195"/>
              <a:chExt cx="558800" cy="544311"/>
            </a:xfrm>
          </p:grpSpPr>
          <p:grpSp>
            <p:nvGrpSpPr>
              <p:cNvPr id="56" name="Agrupar 55">
                <a:extLst>
                  <a:ext uri="{FF2B5EF4-FFF2-40B4-BE49-F238E27FC236}">
                    <a16:creationId xmlns:a16="http://schemas.microsoft.com/office/drawing/2014/main" id="{D9662FAF-6535-444A-AFDE-7CE3084F7116}"/>
                  </a:ext>
                </a:extLst>
              </p:cNvPr>
              <p:cNvGrpSpPr/>
              <p:nvPr/>
            </p:nvGrpSpPr>
            <p:grpSpPr>
              <a:xfrm>
                <a:off x="3297836" y="1684195"/>
                <a:ext cx="558800" cy="544311"/>
                <a:chOff x="1219200" y="1750227"/>
                <a:chExt cx="558800" cy="544311"/>
              </a:xfrm>
            </p:grpSpPr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3F818518-D32A-1447-BDE5-D4D0F75D463E}"/>
                    </a:ext>
                  </a:extLst>
                </p:cNvPr>
                <p:cNvSpPr/>
                <p:nvPr/>
              </p:nvSpPr>
              <p:spPr>
                <a:xfrm>
                  <a:off x="1219200" y="1750227"/>
                  <a:ext cx="558800" cy="544311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9B897B93-3588-354D-B697-834F82601AFE}"/>
                    </a:ext>
                  </a:extLst>
                </p:cNvPr>
                <p:cNvSpPr/>
                <p:nvPr/>
              </p:nvSpPr>
              <p:spPr>
                <a:xfrm>
                  <a:off x="1304165" y="1837786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0711074E-C773-CD4B-BF18-30D45FEED951}"/>
                    </a:ext>
                  </a:extLst>
                </p:cNvPr>
                <p:cNvSpPr/>
                <p:nvPr/>
              </p:nvSpPr>
              <p:spPr>
                <a:xfrm>
                  <a:off x="1314788" y="1991091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1255AAB0-F941-E843-9335-4DEC54264AD8}"/>
                    </a:ext>
                  </a:extLst>
                </p:cNvPr>
                <p:cNvSpPr/>
                <p:nvPr/>
              </p:nvSpPr>
              <p:spPr>
                <a:xfrm>
                  <a:off x="1487954" y="2123353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4C328478-E583-8F49-AAAB-4060FB4B74F2}"/>
                    </a:ext>
                  </a:extLst>
                </p:cNvPr>
                <p:cNvSpPr/>
                <p:nvPr/>
              </p:nvSpPr>
              <p:spPr>
                <a:xfrm>
                  <a:off x="1319160" y="2135330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44960F88-57D5-7841-9724-BC0925ABAA6B}"/>
                    </a:ext>
                  </a:extLst>
                </p:cNvPr>
                <p:cNvSpPr/>
                <p:nvPr/>
              </p:nvSpPr>
              <p:spPr>
                <a:xfrm>
                  <a:off x="1485564" y="1836054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9D4DA702-8C86-9642-8A80-CBC35E5A16CF}"/>
                    </a:ext>
                  </a:extLst>
                </p:cNvPr>
                <p:cNvSpPr/>
                <p:nvPr/>
              </p:nvSpPr>
              <p:spPr>
                <a:xfrm>
                  <a:off x="1490876" y="1984559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F13181FF-AFD1-B34C-9C0B-4502F63F2C17}"/>
                    </a:ext>
                  </a:extLst>
                </p:cNvPr>
                <p:cNvSpPr/>
                <p:nvPr/>
              </p:nvSpPr>
              <p:spPr>
                <a:xfrm>
                  <a:off x="1394516" y="1836694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5F284F77-33B9-CE4B-BCFF-AB75CFD38BCA}"/>
                    </a:ext>
                  </a:extLst>
                </p:cNvPr>
                <p:cNvSpPr/>
                <p:nvPr/>
              </p:nvSpPr>
              <p:spPr>
                <a:xfrm>
                  <a:off x="1405139" y="1989999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C483DBA1-0E78-814C-BE11-51C109093234}"/>
                    </a:ext>
                  </a:extLst>
                </p:cNvPr>
                <p:cNvSpPr/>
                <p:nvPr/>
              </p:nvSpPr>
              <p:spPr>
                <a:xfrm>
                  <a:off x="1578305" y="2122261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B6DB3D84-4882-234D-A26A-4A6EA698ED89}"/>
                    </a:ext>
                  </a:extLst>
                </p:cNvPr>
                <p:cNvSpPr/>
                <p:nvPr/>
              </p:nvSpPr>
              <p:spPr>
                <a:xfrm>
                  <a:off x="1409511" y="2134238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E96042F5-3B3E-5046-9ABB-5D98B60BB655}"/>
                    </a:ext>
                  </a:extLst>
                </p:cNvPr>
                <p:cNvSpPr/>
                <p:nvPr/>
              </p:nvSpPr>
              <p:spPr>
                <a:xfrm>
                  <a:off x="1575915" y="1834962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66E4394E-DA95-FF4E-81AC-BBEF05CC1B90}"/>
                    </a:ext>
                  </a:extLst>
                </p:cNvPr>
                <p:cNvSpPr/>
                <p:nvPr/>
              </p:nvSpPr>
              <p:spPr>
                <a:xfrm>
                  <a:off x="1581227" y="1983467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30D9BEA8-BE55-BE4D-B416-7BFE224D49BA}"/>
                  </a:ext>
                </a:extLst>
              </p:cNvPr>
              <p:cNvSpPr/>
              <p:nvPr/>
            </p:nvSpPr>
            <p:spPr>
              <a:xfrm>
                <a:off x="3750214" y="1837967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715AFB8-FC54-6F4C-9FC8-F8FC738A9B33}"/>
                </a:ext>
              </a:extLst>
            </p:cNvPr>
            <p:cNvSpPr/>
            <p:nvPr/>
          </p:nvSpPr>
          <p:spPr>
            <a:xfrm>
              <a:off x="5786188" y="1941723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3" name="Oval 72">
            <a:extLst>
              <a:ext uri="{FF2B5EF4-FFF2-40B4-BE49-F238E27FC236}">
                <a16:creationId xmlns:a16="http://schemas.microsoft.com/office/drawing/2014/main" id="{D58B0B63-7A6F-B84E-8956-B6C0A86B3986}"/>
              </a:ext>
            </a:extLst>
          </p:cNvPr>
          <p:cNvSpPr/>
          <p:nvPr/>
        </p:nvSpPr>
        <p:spPr>
          <a:xfrm>
            <a:off x="7295478" y="3032706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6A5F47C-6C98-8641-B236-CB6106532DE6}"/>
              </a:ext>
            </a:extLst>
          </p:cNvPr>
          <p:cNvSpPr/>
          <p:nvPr/>
        </p:nvSpPr>
        <p:spPr>
          <a:xfrm>
            <a:off x="8202017" y="3295925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9B23153E-7A42-4740-94D1-0AA9EC20E3A4}"/>
              </a:ext>
            </a:extLst>
          </p:cNvPr>
          <p:cNvSpPr/>
          <p:nvPr/>
        </p:nvSpPr>
        <p:spPr>
          <a:xfrm>
            <a:off x="8873450" y="2617698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A65572C5-C7A6-4E48-9B9E-64BBE1A9ED54}"/>
              </a:ext>
            </a:extLst>
          </p:cNvPr>
          <p:cNvSpPr/>
          <p:nvPr/>
        </p:nvSpPr>
        <p:spPr>
          <a:xfrm>
            <a:off x="8629213" y="1691303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819B943-3338-F94A-9FC7-E9A17C22416E}"/>
              </a:ext>
            </a:extLst>
          </p:cNvPr>
          <p:cNvSpPr/>
          <p:nvPr/>
        </p:nvSpPr>
        <p:spPr>
          <a:xfrm>
            <a:off x="7704966" y="1461420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5CB5E14-5B23-194B-8408-243B54A83B28}"/>
              </a:ext>
            </a:extLst>
          </p:cNvPr>
          <p:cNvSpPr/>
          <p:nvPr/>
        </p:nvSpPr>
        <p:spPr>
          <a:xfrm>
            <a:off x="7034876" y="2134631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77094BD-CF1A-3A49-8F5E-E16080730071}"/>
              </a:ext>
            </a:extLst>
          </p:cNvPr>
          <p:cNvSpPr/>
          <p:nvPr/>
        </p:nvSpPr>
        <p:spPr>
          <a:xfrm>
            <a:off x="5266536" y="3042645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8B862B92-799E-8749-BE4A-3A5A5801642C}"/>
              </a:ext>
            </a:extLst>
          </p:cNvPr>
          <p:cNvSpPr/>
          <p:nvPr/>
        </p:nvSpPr>
        <p:spPr>
          <a:xfrm>
            <a:off x="6173075" y="3305864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80946C16-8F4B-1F46-AA82-6FEE07E9C75D}"/>
              </a:ext>
            </a:extLst>
          </p:cNvPr>
          <p:cNvSpPr/>
          <p:nvPr/>
        </p:nvSpPr>
        <p:spPr>
          <a:xfrm>
            <a:off x="6844508" y="2685512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8E15B2D6-6DF8-3D48-B2BA-28AC31A5AE9B}"/>
              </a:ext>
            </a:extLst>
          </p:cNvPr>
          <p:cNvSpPr/>
          <p:nvPr/>
        </p:nvSpPr>
        <p:spPr>
          <a:xfrm>
            <a:off x="6600271" y="1701242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0C2178CF-8571-ED47-A1D5-DC83F0BFBC18}"/>
              </a:ext>
            </a:extLst>
          </p:cNvPr>
          <p:cNvSpPr/>
          <p:nvPr/>
        </p:nvSpPr>
        <p:spPr>
          <a:xfrm>
            <a:off x="5676024" y="1471359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49EF4DD-FB1F-134F-8952-A446CB701942}"/>
              </a:ext>
            </a:extLst>
          </p:cNvPr>
          <p:cNvSpPr/>
          <p:nvPr/>
        </p:nvSpPr>
        <p:spPr>
          <a:xfrm>
            <a:off x="5005934" y="2144570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2CF2FDF-4BB2-994B-A993-95FE6334EDAE}"/>
              </a:ext>
            </a:extLst>
          </p:cNvPr>
          <p:cNvSpPr/>
          <p:nvPr/>
        </p:nvSpPr>
        <p:spPr>
          <a:xfrm>
            <a:off x="3189068" y="3095858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A1D85DAD-7889-444A-9ACF-524BDB8DFB95}"/>
              </a:ext>
            </a:extLst>
          </p:cNvPr>
          <p:cNvSpPr/>
          <p:nvPr/>
        </p:nvSpPr>
        <p:spPr>
          <a:xfrm>
            <a:off x="4095607" y="3359077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2D4103A0-BFA0-6B42-BD2C-27414B744CF1}"/>
              </a:ext>
            </a:extLst>
          </p:cNvPr>
          <p:cNvSpPr/>
          <p:nvPr/>
        </p:nvSpPr>
        <p:spPr>
          <a:xfrm>
            <a:off x="4767040" y="2680850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42BD85C9-00A0-DE4E-B80B-357CCF6F7F83}"/>
              </a:ext>
            </a:extLst>
          </p:cNvPr>
          <p:cNvSpPr/>
          <p:nvPr/>
        </p:nvSpPr>
        <p:spPr>
          <a:xfrm>
            <a:off x="4522803" y="1754455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F806988E-285A-E64D-A88B-A37851E6FF88}"/>
              </a:ext>
            </a:extLst>
          </p:cNvPr>
          <p:cNvSpPr/>
          <p:nvPr/>
        </p:nvSpPr>
        <p:spPr>
          <a:xfrm>
            <a:off x="3598556" y="1524572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05E5C10-902A-2844-88CC-B428C8679323}"/>
              </a:ext>
            </a:extLst>
          </p:cNvPr>
          <p:cNvSpPr/>
          <p:nvPr/>
        </p:nvSpPr>
        <p:spPr>
          <a:xfrm>
            <a:off x="2928466" y="2197783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grpSp>
        <p:nvGrpSpPr>
          <p:cNvPr id="72" name="Agrupar 71">
            <a:extLst>
              <a:ext uri="{FF2B5EF4-FFF2-40B4-BE49-F238E27FC236}">
                <a16:creationId xmlns:a16="http://schemas.microsoft.com/office/drawing/2014/main" id="{E1092491-4D94-D141-9D20-B6A0C16A1B01}"/>
              </a:ext>
            </a:extLst>
          </p:cNvPr>
          <p:cNvGrpSpPr/>
          <p:nvPr/>
        </p:nvGrpSpPr>
        <p:grpSpPr>
          <a:xfrm>
            <a:off x="4141741" y="861811"/>
            <a:ext cx="3636281" cy="373173"/>
            <a:chOff x="112000" y="3190761"/>
            <a:chExt cx="3636281" cy="373173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823E20AC-A8CD-5448-9B85-806041FAD3A5}"/>
                </a:ext>
              </a:extLst>
            </p:cNvPr>
            <p:cNvSpPr/>
            <p:nvPr/>
          </p:nvSpPr>
          <p:spPr>
            <a:xfrm>
              <a:off x="2630567" y="3360778"/>
              <a:ext cx="69546" cy="66937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highlight>
                  <a:srgbClr val="FFFF00"/>
                </a:highlight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C1F44FF-94BC-1047-AC26-CC0602A5AF97}"/>
                </a:ext>
              </a:extLst>
            </p:cNvPr>
            <p:cNvSpPr/>
            <p:nvPr/>
          </p:nvSpPr>
          <p:spPr>
            <a:xfrm>
              <a:off x="112000" y="3355691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4AF045B-DFBB-1345-9753-667908859B98}"/>
                </a:ext>
              </a:extLst>
            </p:cNvPr>
            <p:cNvSpPr/>
            <p:nvPr/>
          </p:nvSpPr>
          <p:spPr>
            <a:xfrm>
              <a:off x="1287665" y="3351568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BAE96E31-40A1-0247-98AC-D88C9DCC308D}"/>
                </a:ext>
              </a:extLst>
            </p:cNvPr>
            <p:cNvSpPr txBox="1"/>
            <p:nvPr/>
          </p:nvSpPr>
          <p:spPr>
            <a:xfrm>
              <a:off x="218803" y="3193867"/>
              <a:ext cx="9096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Prótons</a:t>
              </a:r>
            </a:p>
          </p:txBody>
        </p:sp>
        <p:sp>
          <p:nvSpPr>
            <p:cNvPr id="96" name="CaixaDeTexto 95">
              <a:extLst>
                <a:ext uri="{FF2B5EF4-FFF2-40B4-BE49-F238E27FC236}">
                  <a16:creationId xmlns:a16="http://schemas.microsoft.com/office/drawing/2014/main" id="{3CC6FF7A-D709-6A48-B8A8-1725C3E7F4F5}"/>
                </a:ext>
              </a:extLst>
            </p:cNvPr>
            <p:cNvSpPr txBox="1"/>
            <p:nvPr/>
          </p:nvSpPr>
          <p:spPr>
            <a:xfrm>
              <a:off x="1397178" y="3190761"/>
              <a:ext cx="1057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Nêutrons</a:t>
              </a:r>
            </a:p>
          </p:txBody>
        </p:sp>
        <p:sp>
          <p:nvSpPr>
            <p:cNvPr id="97" name="CaixaDeTexto 96">
              <a:extLst>
                <a:ext uri="{FF2B5EF4-FFF2-40B4-BE49-F238E27FC236}">
                  <a16:creationId xmlns:a16="http://schemas.microsoft.com/office/drawing/2014/main" id="{6BEDBF18-CD05-144F-9785-AC7A7557F4EE}"/>
                </a:ext>
              </a:extLst>
            </p:cNvPr>
            <p:cNvSpPr txBox="1"/>
            <p:nvPr/>
          </p:nvSpPr>
          <p:spPr>
            <a:xfrm>
              <a:off x="2797508" y="3194602"/>
              <a:ext cx="950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Elétrons</a:t>
              </a:r>
            </a:p>
          </p:txBody>
        </p:sp>
      </p:grpSp>
      <p:sp>
        <p:nvSpPr>
          <p:cNvPr id="94" name="CaixaDeTexto 93">
            <a:extLst>
              <a:ext uri="{FF2B5EF4-FFF2-40B4-BE49-F238E27FC236}">
                <a16:creationId xmlns:a16="http://schemas.microsoft.com/office/drawing/2014/main" id="{DA901395-5820-9C45-AD31-1D01F2129A7C}"/>
              </a:ext>
            </a:extLst>
          </p:cNvPr>
          <p:cNvSpPr txBox="1"/>
          <p:nvPr/>
        </p:nvSpPr>
        <p:spPr>
          <a:xfrm>
            <a:off x="3442961" y="3431572"/>
            <a:ext cx="1031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Carbono 12</a:t>
            </a:r>
          </a:p>
          <a:p>
            <a:pPr algn="ctr"/>
            <a:r>
              <a:rPr lang="pt-BR" sz="1400" dirty="0"/>
              <a:t>(estável)</a:t>
            </a:r>
          </a:p>
        </p:txBody>
      </p:sp>
      <p:sp>
        <p:nvSpPr>
          <p:cNvPr id="100" name="CaixaDeTexto 99">
            <a:extLst>
              <a:ext uri="{FF2B5EF4-FFF2-40B4-BE49-F238E27FC236}">
                <a16:creationId xmlns:a16="http://schemas.microsoft.com/office/drawing/2014/main" id="{BB69307F-211C-874B-A29C-2A648876E6B8}"/>
              </a:ext>
            </a:extLst>
          </p:cNvPr>
          <p:cNvSpPr txBox="1"/>
          <p:nvPr/>
        </p:nvSpPr>
        <p:spPr>
          <a:xfrm>
            <a:off x="5668078" y="3431587"/>
            <a:ext cx="1031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Carbono 13</a:t>
            </a:r>
          </a:p>
          <a:p>
            <a:pPr algn="ctr"/>
            <a:r>
              <a:rPr lang="pt-BR" sz="1400" dirty="0"/>
              <a:t>(estável)</a:t>
            </a:r>
          </a:p>
        </p:txBody>
      </p:sp>
      <p:sp>
        <p:nvSpPr>
          <p:cNvPr id="101" name="CaixaDeTexto 100">
            <a:extLst>
              <a:ext uri="{FF2B5EF4-FFF2-40B4-BE49-F238E27FC236}">
                <a16:creationId xmlns:a16="http://schemas.microsoft.com/office/drawing/2014/main" id="{6655DAE6-F84F-B646-A6FB-B5FE4A1347B7}"/>
              </a:ext>
            </a:extLst>
          </p:cNvPr>
          <p:cNvSpPr txBox="1"/>
          <p:nvPr/>
        </p:nvSpPr>
        <p:spPr>
          <a:xfrm>
            <a:off x="7527956" y="3431572"/>
            <a:ext cx="1760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Carbono 14</a:t>
            </a:r>
          </a:p>
          <a:p>
            <a:pPr algn="ctr"/>
            <a:r>
              <a:rPr lang="pt-BR" sz="1400" dirty="0"/>
              <a:t>(instável – radioativo)</a:t>
            </a:r>
          </a:p>
        </p:txBody>
      </p:sp>
      <p:grpSp>
        <p:nvGrpSpPr>
          <p:cNvPr id="98" name="Agrupar 97">
            <a:extLst>
              <a:ext uri="{FF2B5EF4-FFF2-40B4-BE49-F238E27FC236}">
                <a16:creationId xmlns:a16="http://schemas.microsoft.com/office/drawing/2014/main" id="{0781A34B-0041-274D-B6B0-104933ACAC74}"/>
              </a:ext>
            </a:extLst>
          </p:cNvPr>
          <p:cNvGrpSpPr/>
          <p:nvPr/>
        </p:nvGrpSpPr>
        <p:grpSpPr>
          <a:xfrm>
            <a:off x="2971995" y="4292012"/>
            <a:ext cx="1921114" cy="1907864"/>
            <a:chOff x="543416" y="1066612"/>
            <a:chExt cx="1921114" cy="1907864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3372AB4-7AED-4347-B6B0-5E5A302BC8E4}"/>
                </a:ext>
              </a:extLst>
            </p:cNvPr>
            <p:cNvSpPr/>
            <p:nvPr/>
          </p:nvSpPr>
          <p:spPr>
            <a:xfrm rot="2700000">
              <a:off x="1207826" y="1066611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EEDF9D5A-C2B1-414B-9FDA-C8B80251C488}"/>
                </a:ext>
              </a:extLst>
            </p:cNvPr>
            <p:cNvSpPr/>
            <p:nvPr/>
          </p:nvSpPr>
          <p:spPr>
            <a:xfrm rot="20700000">
              <a:off x="1199532" y="1066612"/>
              <a:ext cx="605543" cy="190786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6050D335-5B73-F34C-B87D-BC56CB48A439}"/>
                </a:ext>
              </a:extLst>
            </p:cNvPr>
            <p:cNvSpPr/>
            <p:nvPr/>
          </p:nvSpPr>
          <p:spPr>
            <a:xfrm rot="17100000">
              <a:off x="1194577" y="1071570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4" name="Agrupar 103">
            <a:extLst>
              <a:ext uri="{FF2B5EF4-FFF2-40B4-BE49-F238E27FC236}">
                <a16:creationId xmlns:a16="http://schemas.microsoft.com/office/drawing/2014/main" id="{D7390C05-6A3A-8345-9A1F-920F39741F82}"/>
              </a:ext>
            </a:extLst>
          </p:cNvPr>
          <p:cNvGrpSpPr/>
          <p:nvPr/>
        </p:nvGrpSpPr>
        <p:grpSpPr>
          <a:xfrm>
            <a:off x="5050135" y="4226704"/>
            <a:ext cx="1921114" cy="1907864"/>
            <a:chOff x="543416" y="1066612"/>
            <a:chExt cx="1921114" cy="1907864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91D6D4F7-2E3E-5F43-B045-501B2DDC8AF8}"/>
                </a:ext>
              </a:extLst>
            </p:cNvPr>
            <p:cNvSpPr/>
            <p:nvPr/>
          </p:nvSpPr>
          <p:spPr>
            <a:xfrm rot="2700000">
              <a:off x="1207826" y="1066611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5B38675B-9953-294A-9437-D2CEB15A189F}"/>
                </a:ext>
              </a:extLst>
            </p:cNvPr>
            <p:cNvSpPr/>
            <p:nvPr/>
          </p:nvSpPr>
          <p:spPr>
            <a:xfrm rot="20700000">
              <a:off x="1199532" y="1066612"/>
              <a:ext cx="605543" cy="190786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D08D6D19-6414-A94C-BE19-48FB9715CEC4}"/>
                </a:ext>
              </a:extLst>
            </p:cNvPr>
            <p:cNvSpPr/>
            <p:nvPr/>
          </p:nvSpPr>
          <p:spPr>
            <a:xfrm rot="17100000">
              <a:off x="1194577" y="1071570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8" name="Agrupar 107">
            <a:extLst>
              <a:ext uri="{FF2B5EF4-FFF2-40B4-BE49-F238E27FC236}">
                <a16:creationId xmlns:a16="http://schemas.microsoft.com/office/drawing/2014/main" id="{BCC15760-23D4-984D-8270-D54ADD81CB6D}"/>
              </a:ext>
            </a:extLst>
          </p:cNvPr>
          <p:cNvGrpSpPr/>
          <p:nvPr/>
        </p:nvGrpSpPr>
        <p:grpSpPr>
          <a:xfrm>
            <a:off x="7082416" y="4219271"/>
            <a:ext cx="1921114" cy="1907864"/>
            <a:chOff x="543416" y="1066612"/>
            <a:chExt cx="1921114" cy="1907864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6A1267CD-FD03-3247-80AC-4D46C2E7D83F}"/>
                </a:ext>
              </a:extLst>
            </p:cNvPr>
            <p:cNvSpPr/>
            <p:nvPr/>
          </p:nvSpPr>
          <p:spPr>
            <a:xfrm rot="2700000">
              <a:off x="1207826" y="1066611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4A96D0F9-9AE0-7649-BA96-9B2B51C69747}"/>
                </a:ext>
              </a:extLst>
            </p:cNvPr>
            <p:cNvSpPr/>
            <p:nvPr/>
          </p:nvSpPr>
          <p:spPr>
            <a:xfrm rot="20700000">
              <a:off x="1199532" y="1066612"/>
              <a:ext cx="605543" cy="190786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010825E5-42A7-6C47-B1B5-76BFD12D2C30}"/>
                </a:ext>
              </a:extLst>
            </p:cNvPr>
            <p:cNvSpPr/>
            <p:nvPr/>
          </p:nvSpPr>
          <p:spPr>
            <a:xfrm rot="17100000">
              <a:off x="1194577" y="1071570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12" name="Agrupar 111">
            <a:extLst>
              <a:ext uri="{FF2B5EF4-FFF2-40B4-BE49-F238E27FC236}">
                <a16:creationId xmlns:a16="http://schemas.microsoft.com/office/drawing/2014/main" id="{175A97F5-2BE3-F542-A713-3324701EA00E}"/>
              </a:ext>
            </a:extLst>
          </p:cNvPr>
          <p:cNvGrpSpPr/>
          <p:nvPr/>
        </p:nvGrpSpPr>
        <p:grpSpPr>
          <a:xfrm>
            <a:off x="3647779" y="4975627"/>
            <a:ext cx="558800" cy="544311"/>
            <a:chOff x="1219200" y="1750227"/>
            <a:chExt cx="558800" cy="544311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89FCAFF0-E2A9-764D-BF4B-5D4AE0779206}"/>
                </a:ext>
              </a:extLst>
            </p:cNvPr>
            <p:cNvSpPr/>
            <p:nvPr/>
          </p:nvSpPr>
          <p:spPr>
            <a:xfrm>
              <a:off x="1219200" y="1750227"/>
              <a:ext cx="558800" cy="54431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1D627EDF-B056-4940-BC58-1E4C2FF54ED3}"/>
                </a:ext>
              </a:extLst>
            </p:cNvPr>
            <p:cNvSpPr/>
            <p:nvPr/>
          </p:nvSpPr>
          <p:spPr>
            <a:xfrm>
              <a:off x="1304165" y="1837786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85AD67B9-565C-814C-9D29-04199496B63E}"/>
                </a:ext>
              </a:extLst>
            </p:cNvPr>
            <p:cNvSpPr/>
            <p:nvPr/>
          </p:nvSpPr>
          <p:spPr>
            <a:xfrm>
              <a:off x="1314788" y="1991091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F58A8E3F-87E5-5249-AC5C-4DE08FA6BCE1}"/>
                </a:ext>
              </a:extLst>
            </p:cNvPr>
            <p:cNvSpPr/>
            <p:nvPr/>
          </p:nvSpPr>
          <p:spPr>
            <a:xfrm>
              <a:off x="1487954" y="2123353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A9B4CFEC-8FF7-9D45-ABE9-95D99009166F}"/>
                </a:ext>
              </a:extLst>
            </p:cNvPr>
            <p:cNvSpPr/>
            <p:nvPr/>
          </p:nvSpPr>
          <p:spPr>
            <a:xfrm>
              <a:off x="1319160" y="2135330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70FF0168-051F-3945-ABDE-194AC58D823C}"/>
                </a:ext>
              </a:extLst>
            </p:cNvPr>
            <p:cNvSpPr/>
            <p:nvPr/>
          </p:nvSpPr>
          <p:spPr>
            <a:xfrm>
              <a:off x="1485564" y="1836054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1D46046F-EE0E-3743-A9A9-B544668D2603}"/>
                </a:ext>
              </a:extLst>
            </p:cNvPr>
            <p:cNvSpPr/>
            <p:nvPr/>
          </p:nvSpPr>
          <p:spPr>
            <a:xfrm>
              <a:off x="1490876" y="1984559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C67EFBA-38FE-384D-AC67-26A58ED33645}"/>
                </a:ext>
              </a:extLst>
            </p:cNvPr>
            <p:cNvSpPr/>
            <p:nvPr/>
          </p:nvSpPr>
          <p:spPr>
            <a:xfrm>
              <a:off x="1394516" y="1836694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E02AF440-9005-8742-9875-47846649002C}"/>
                </a:ext>
              </a:extLst>
            </p:cNvPr>
            <p:cNvSpPr/>
            <p:nvPr/>
          </p:nvSpPr>
          <p:spPr>
            <a:xfrm>
              <a:off x="1405139" y="1989999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10701B42-5D8D-BC49-B12B-8A267AEBD3A4}"/>
                </a:ext>
              </a:extLst>
            </p:cNvPr>
            <p:cNvSpPr/>
            <p:nvPr/>
          </p:nvSpPr>
          <p:spPr>
            <a:xfrm>
              <a:off x="1578305" y="2122261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ADCBA6CC-07D5-2042-B936-EF8F57C28453}"/>
                </a:ext>
              </a:extLst>
            </p:cNvPr>
            <p:cNvSpPr/>
            <p:nvPr/>
          </p:nvSpPr>
          <p:spPr>
            <a:xfrm>
              <a:off x="1409511" y="2134238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229BA395-0D13-9049-87AF-66166D243ACB}"/>
                </a:ext>
              </a:extLst>
            </p:cNvPr>
            <p:cNvSpPr/>
            <p:nvPr/>
          </p:nvSpPr>
          <p:spPr>
            <a:xfrm>
              <a:off x="1575915" y="1834962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08B47385-899A-F849-95A3-4B5B014FF7DE}"/>
                </a:ext>
              </a:extLst>
            </p:cNvPr>
            <p:cNvSpPr/>
            <p:nvPr/>
          </p:nvSpPr>
          <p:spPr>
            <a:xfrm>
              <a:off x="1581227" y="1983467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26" name="Agrupar 125">
            <a:extLst>
              <a:ext uri="{FF2B5EF4-FFF2-40B4-BE49-F238E27FC236}">
                <a16:creationId xmlns:a16="http://schemas.microsoft.com/office/drawing/2014/main" id="{30EAB7ED-5644-7341-B6CD-1227117D907E}"/>
              </a:ext>
            </a:extLst>
          </p:cNvPr>
          <p:cNvGrpSpPr/>
          <p:nvPr/>
        </p:nvGrpSpPr>
        <p:grpSpPr>
          <a:xfrm>
            <a:off x="5726415" y="4909595"/>
            <a:ext cx="558800" cy="544311"/>
            <a:chOff x="3297836" y="1684195"/>
            <a:chExt cx="558800" cy="544311"/>
          </a:xfrm>
        </p:grpSpPr>
        <p:grpSp>
          <p:nvGrpSpPr>
            <p:cNvPr id="127" name="Agrupar 126">
              <a:extLst>
                <a:ext uri="{FF2B5EF4-FFF2-40B4-BE49-F238E27FC236}">
                  <a16:creationId xmlns:a16="http://schemas.microsoft.com/office/drawing/2014/main" id="{068B4DDD-521A-714A-8D6F-A717271B5C42}"/>
                </a:ext>
              </a:extLst>
            </p:cNvPr>
            <p:cNvGrpSpPr/>
            <p:nvPr/>
          </p:nvGrpSpPr>
          <p:grpSpPr>
            <a:xfrm>
              <a:off x="3297836" y="1684195"/>
              <a:ext cx="558800" cy="544311"/>
              <a:chOff x="1219200" y="1750227"/>
              <a:chExt cx="558800" cy="544311"/>
            </a:xfrm>
          </p:grpSpPr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2CBA435A-4A9D-0549-BC7A-8BED795D41CC}"/>
                  </a:ext>
                </a:extLst>
              </p:cNvPr>
              <p:cNvSpPr/>
              <p:nvPr/>
            </p:nvSpPr>
            <p:spPr>
              <a:xfrm>
                <a:off x="1219200" y="1750227"/>
                <a:ext cx="558800" cy="544311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44B905A3-A6CB-694F-A9C0-7CF2332A8C09}"/>
                  </a:ext>
                </a:extLst>
              </p:cNvPr>
              <p:cNvSpPr/>
              <p:nvPr/>
            </p:nvSpPr>
            <p:spPr>
              <a:xfrm>
                <a:off x="1304165" y="1837786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645AA991-6DE7-3148-ABBF-2F7744A0BB00}"/>
                  </a:ext>
                </a:extLst>
              </p:cNvPr>
              <p:cNvSpPr/>
              <p:nvPr/>
            </p:nvSpPr>
            <p:spPr>
              <a:xfrm>
                <a:off x="1314788" y="1991091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CE8B937A-74B2-FE4D-BB6F-54FF1C563D02}"/>
                  </a:ext>
                </a:extLst>
              </p:cNvPr>
              <p:cNvSpPr/>
              <p:nvPr/>
            </p:nvSpPr>
            <p:spPr>
              <a:xfrm>
                <a:off x="1487954" y="2123353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84514469-7E58-9447-B800-953C5A116B2D}"/>
                  </a:ext>
                </a:extLst>
              </p:cNvPr>
              <p:cNvSpPr/>
              <p:nvPr/>
            </p:nvSpPr>
            <p:spPr>
              <a:xfrm>
                <a:off x="1319160" y="2135330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CFE34500-04F8-AF46-A827-CD64B23B0FE7}"/>
                  </a:ext>
                </a:extLst>
              </p:cNvPr>
              <p:cNvSpPr/>
              <p:nvPr/>
            </p:nvSpPr>
            <p:spPr>
              <a:xfrm>
                <a:off x="1485564" y="1836054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9C3B9DD4-A172-2248-A07D-1ABC8880FA5D}"/>
                  </a:ext>
                </a:extLst>
              </p:cNvPr>
              <p:cNvSpPr/>
              <p:nvPr/>
            </p:nvSpPr>
            <p:spPr>
              <a:xfrm>
                <a:off x="1490876" y="1984559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A341B02A-1EE9-D045-8CB6-D1269A0AA7F0}"/>
                  </a:ext>
                </a:extLst>
              </p:cNvPr>
              <p:cNvSpPr/>
              <p:nvPr/>
            </p:nvSpPr>
            <p:spPr>
              <a:xfrm>
                <a:off x="1394516" y="1836694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C2FD54D2-8230-5A44-995F-544AE6C32236}"/>
                  </a:ext>
                </a:extLst>
              </p:cNvPr>
              <p:cNvSpPr/>
              <p:nvPr/>
            </p:nvSpPr>
            <p:spPr>
              <a:xfrm>
                <a:off x="1405139" y="1989999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A5980C5F-FF52-B848-B7BE-CF3F78134AE1}"/>
                  </a:ext>
                </a:extLst>
              </p:cNvPr>
              <p:cNvSpPr/>
              <p:nvPr/>
            </p:nvSpPr>
            <p:spPr>
              <a:xfrm>
                <a:off x="1578305" y="2122261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ABE14B07-95B0-B44B-9DCC-D3FAD23FC6EE}"/>
                  </a:ext>
                </a:extLst>
              </p:cNvPr>
              <p:cNvSpPr/>
              <p:nvPr/>
            </p:nvSpPr>
            <p:spPr>
              <a:xfrm>
                <a:off x="1409511" y="2134238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14FEF889-AE19-514E-A5C2-A4BAA897CDF5}"/>
                  </a:ext>
                </a:extLst>
              </p:cNvPr>
              <p:cNvSpPr/>
              <p:nvPr/>
            </p:nvSpPr>
            <p:spPr>
              <a:xfrm>
                <a:off x="1575915" y="1834962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F58BF977-CC3F-8841-9748-68FCEDED247A}"/>
                  </a:ext>
                </a:extLst>
              </p:cNvPr>
              <p:cNvSpPr/>
              <p:nvPr/>
            </p:nvSpPr>
            <p:spPr>
              <a:xfrm>
                <a:off x="1581227" y="1983467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B0C5AEDD-06B6-3048-8AAB-65A462C93A81}"/>
                </a:ext>
              </a:extLst>
            </p:cNvPr>
            <p:cNvSpPr/>
            <p:nvPr/>
          </p:nvSpPr>
          <p:spPr>
            <a:xfrm>
              <a:off x="3750214" y="1837967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42" name="Agrupar 141">
            <a:extLst>
              <a:ext uri="{FF2B5EF4-FFF2-40B4-BE49-F238E27FC236}">
                <a16:creationId xmlns:a16="http://schemas.microsoft.com/office/drawing/2014/main" id="{EE9A34D7-2459-6349-880F-8D264806CE98}"/>
              </a:ext>
            </a:extLst>
          </p:cNvPr>
          <p:cNvGrpSpPr/>
          <p:nvPr/>
        </p:nvGrpSpPr>
        <p:grpSpPr>
          <a:xfrm>
            <a:off x="7756948" y="4918826"/>
            <a:ext cx="558800" cy="544311"/>
            <a:chOff x="5328369" y="1635551"/>
            <a:chExt cx="558800" cy="544311"/>
          </a:xfrm>
        </p:grpSpPr>
        <p:grpSp>
          <p:nvGrpSpPr>
            <p:cNvPr id="143" name="Agrupar 142">
              <a:extLst>
                <a:ext uri="{FF2B5EF4-FFF2-40B4-BE49-F238E27FC236}">
                  <a16:creationId xmlns:a16="http://schemas.microsoft.com/office/drawing/2014/main" id="{4E612988-8C1C-B541-A0DA-172B12BD0F3F}"/>
                </a:ext>
              </a:extLst>
            </p:cNvPr>
            <p:cNvGrpSpPr/>
            <p:nvPr/>
          </p:nvGrpSpPr>
          <p:grpSpPr>
            <a:xfrm>
              <a:off x="5328369" y="1635551"/>
              <a:ext cx="558800" cy="544311"/>
              <a:chOff x="3297836" y="1684195"/>
              <a:chExt cx="558800" cy="544311"/>
            </a:xfrm>
          </p:grpSpPr>
          <p:grpSp>
            <p:nvGrpSpPr>
              <p:cNvPr id="145" name="Agrupar 144">
                <a:extLst>
                  <a:ext uri="{FF2B5EF4-FFF2-40B4-BE49-F238E27FC236}">
                    <a16:creationId xmlns:a16="http://schemas.microsoft.com/office/drawing/2014/main" id="{0DBED021-6CC4-624D-8E4A-AF540E438F51}"/>
                  </a:ext>
                </a:extLst>
              </p:cNvPr>
              <p:cNvGrpSpPr/>
              <p:nvPr/>
            </p:nvGrpSpPr>
            <p:grpSpPr>
              <a:xfrm>
                <a:off x="3297836" y="1684195"/>
                <a:ext cx="558800" cy="544311"/>
                <a:chOff x="1219200" y="1750227"/>
                <a:chExt cx="558800" cy="544311"/>
              </a:xfrm>
            </p:grpSpPr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112F8226-2FC0-5443-B57F-8D876F1D4096}"/>
                    </a:ext>
                  </a:extLst>
                </p:cNvPr>
                <p:cNvSpPr/>
                <p:nvPr/>
              </p:nvSpPr>
              <p:spPr>
                <a:xfrm>
                  <a:off x="1219200" y="1750227"/>
                  <a:ext cx="558800" cy="544311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EFC9F159-CAE8-914A-AAF6-EC0DC53A4B93}"/>
                    </a:ext>
                  </a:extLst>
                </p:cNvPr>
                <p:cNvSpPr/>
                <p:nvPr/>
              </p:nvSpPr>
              <p:spPr>
                <a:xfrm>
                  <a:off x="1304165" y="1837786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6697DE5B-802F-5249-B8E7-1EFA02E61C04}"/>
                    </a:ext>
                  </a:extLst>
                </p:cNvPr>
                <p:cNvSpPr/>
                <p:nvPr/>
              </p:nvSpPr>
              <p:spPr>
                <a:xfrm>
                  <a:off x="1314788" y="1991091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15FD494C-8335-424C-83B9-5D0EC2438CA2}"/>
                    </a:ext>
                  </a:extLst>
                </p:cNvPr>
                <p:cNvSpPr/>
                <p:nvPr/>
              </p:nvSpPr>
              <p:spPr>
                <a:xfrm>
                  <a:off x="1487954" y="2123353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82E8B493-B04A-C44F-926E-3F85759AD12A}"/>
                    </a:ext>
                  </a:extLst>
                </p:cNvPr>
                <p:cNvSpPr/>
                <p:nvPr/>
              </p:nvSpPr>
              <p:spPr>
                <a:xfrm>
                  <a:off x="1319160" y="2135330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D4C7E9ED-8582-0D4A-90A7-DA90087DC118}"/>
                    </a:ext>
                  </a:extLst>
                </p:cNvPr>
                <p:cNvSpPr/>
                <p:nvPr/>
              </p:nvSpPr>
              <p:spPr>
                <a:xfrm>
                  <a:off x="1485564" y="1836054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8ECC4CAD-4709-7648-AC0F-C835C43F146E}"/>
                    </a:ext>
                  </a:extLst>
                </p:cNvPr>
                <p:cNvSpPr/>
                <p:nvPr/>
              </p:nvSpPr>
              <p:spPr>
                <a:xfrm>
                  <a:off x="1490876" y="1984559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5A792A75-3351-F645-AC0F-93A04FF131A2}"/>
                    </a:ext>
                  </a:extLst>
                </p:cNvPr>
                <p:cNvSpPr/>
                <p:nvPr/>
              </p:nvSpPr>
              <p:spPr>
                <a:xfrm>
                  <a:off x="1394516" y="1836694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8C3E518D-373B-A24A-B1EE-63A716D2CDD5}"/>
                    </a:ext>
                  </a:extLst>
                </p:cNvPr>
                <p:cNvSpPr/>
                <p:nvPr/>
              </p:nvSpPr>
              <p:spPr>
                <a:xfrm>
                  <a:off x="1405139" y="1989999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A1CE4511-4480-124F-9443-3A74CBC62B44}"/>
                    </a:ext>
                  </a:extLst>
                </p:cNvPr>
                <p:cNvSpPr/>
                <p:nvPr/>
              </p:nvSpPr>
              <p:spPr>
                <a:xfrm>
                  <a:off x="1578305" y="2122261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881ABDFE-D87C-7948-87AC-7BC75781C032}"/>
                    </a:ext>
                  </a:extLst>
                </p:cNvPr>
                <p:cNvSpPr/>
                <p:nvPr/>
              </p:nvSpPr>
              <p:spPr>
                <a:xfrm>
                  <a:off x="1409511" y="2134238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id="{F25E9B5F-58B6-5E4D-B27B-D2089DEF9461}"/>
                    </a:ext>
                  </a:extLst>
                </p:cNvPr>
                <p:cNvSpPr/>
                <p:nvPr/>
              </p:nvSpPr>
              <p:spPr>
                <a:xfrm>
                  <a:off x="1575915" y="1834962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B3ED39BD-EE46-CB4E-9078-0732C1FD7E40}"/>
                    </a:ext>
                  </a:extLst>
                </p:cNvPr>
                <p:cNvSpPr/>
                <p:nvPr/>
              </p:nvSpPr>
              <p:spPr>
                <a:xfrm>
                  <a:off x="1581227" y="1983467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2EA1B3EF-7127-AD45-A79C-7EE1BBB150C3}"/>
                  </a:ext>
                </a:extLst>
              </p:cNvPr>
              <p:cNvSpPr/>
              <p:nvPr/>
            </p:nvSpPr>
            <p:spPr>
              <a:xfrm>
                <a:off x="3750214" y="1837967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09FA3805-0CD2-334A-B737-079BAB7D05B9}"/>
                </a:ext>
              </a:extLst>
            </p:cNvPr>
            <p:cNvSpPr/>
            <p:nvPr/>
          </p:nvSpPr>
          <p:spPr>
            <a:xfrm>
              <a:off x="5786188" y="1967959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60" name="Oval 159">
            <a:extLst>
              <a:ext uri="{FF2B5EF4-FFF2-40B4-BE49-F238E27FC236}">
                <a16:creationId xmlns:a16="http://schemas.microsoft.com/office/drawing/2014/main" id="{5F8BEA79-8B32-EA4C-90E8-32B885DA77DD}"/>
              </a:ext>
            </a:extLst>
          </p:cNvPr>
          <p:cNvSpPr/>
          <p:nvPr/>
        </p:nvSpPr>
        <p:spPr>
          <a:xfrm>
            <a:off x="7339663" y="5798608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9346C1A3-9ACB-0C40-BE2B-6A414CDBE2D4}"/>
              </a:ext>
            </a:extLst>
          </p:cNvPr>
          <p:cNvSpPr/>
          <p:nvPr/>
        </p:nvSpPr>
        <p:spPr>
          <a:xfrm>
            <a:off x="8246202" y="6061827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3009CFB1-7F8D-E54F-9480-B6002BE25AF7}"/>
              </a:ext>
            </a:extLst>
          </p:cNvPr>
          <p:cNvSpPr/>
          <p:nvPr/>
        </p:nvSpPr>
        <p:spPr>
          <a:xfrm>
            <a:off x="8917635" y="5383600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928546FA-AE5D-4747-A218-3526A23DABCD}"/>
              </a:ext>
            </a:extLst>
          </p:cNvPr>
          <p:cNvSpPr/>
          <p:nvPr/>
        </p:nvSpPr>
        <p:spPr>
          <a:xfrm>
            <a:off x="8673398" y="4457205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44A1DD5B-051F-404C-BECC-A470E5F26C77}"/>
              </a:ext>
            </a:extLst>
          </p:cNvPr>
          <p:cNvSpPr/>
          <p:nvPr/>
        </p:nvSpPr>
        <p:spPr>
          <a:xfrm>
            <a:off x="7749151" y="4227322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B5C61C18-1904-A344-8EFD-0533A3C3476D}"/>
              </a:ext>
            </a:extLst>
          </p:cNvPr>
          <p:cNvSpPr/>
          <p:nvPr/>
        </p:nvSpPr>
        <p:spPr>
          <a:xfrm>
            <a:off x="7079061" y="4900533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52572EFD-968B-524D-AE1A-FA2A730AA796}"/>
              </a:ext>
            </a:extLst>
          </p:cNvPr>
          <p:cNvSpPr/>
          <p:nvPr/>
        </p:nvSpPr>
        <p:spPr>
          <a:xfrm>
            <a:off x="5310721" y="5808547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E0F65EEB-4D30-324C-ABE7-3C0FEE1A4240}"/>
              </a:ext>
            </a:extLst>
          </p:cNvPr>
          <p:cNvSpPr/>
          <p:nvPr/>
        </p:nvSpPr>
        <p:spPr>
          <a:xfrm>
            <a:off x="6217260" y="6071766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4494BE6B-777B-7642-BB57-FA45DFFEEE32}"/>
              </a:ext>
            </a:extLst>
          </p:cNvPr>
          <p:cNvSpPr/>
          <p:nvPr/>
        </p:nvSpPr>
        <p:spPr>
          <a:xfrm>
            <a:off x="6888693" y="5451414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EDEA92AC-7B96-044A-993E-1E22F9890EA5}"/>
              </a:ext>
            </a:extLst>
          </p:cNvPr>
          <p:cNvSpPr/>
          <p:nvPr/>
        </p:nvSpPr>
        <p:spPr>
          <a:xfrm>
            <a:off x="6644456" y="4467144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68558EAA-A950-5A4C-989E-054263291B1B}"/>
              </a:ext>
            </a:extLst>
          </p:cNvPr>
          <p:cNvSpPr/>
          <p:nvPr/>
        </p:nvSpPr>
        <p:spPr>
          <a:xfrm>
            <a:off x="5720209" y="4237261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182E1C0F-B382-E74E-8705-DA705F2EA8BD}"/>
              </a:ext>
            </a:extLst>
          </p:cNvPr>
          <p:cNvSpPr/>
          <p:nvPr/>
        </p:nvSpPr>
        <p:spPr>
          <a:xfrm>
            <a:off x="5050119" y="4910472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29D7D6CE-3120-B346-B0BF-6D6014461613}"/>
              </a:ext>
            </a:extLst>
          </p:cNvPr>
          <p:cNvSpPr/>
          <p:nvPr/>
        </p:nvSpPr>
        <p:spPr>
          <a:xfrm>
            <a:off x="3233253" y="5861760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7330FB68-1E60-4C4B-B49F-10CE9CCCA0C5}"/>
              </a:ext>
            </a:extLst>
          </p:cNvPr>
          <p:cNvSpPr/>
          <p:nvPr/>
        </p:nvSpPr>
        <p:spPr>
          <a:xfrm>
            <a:off x="4139792" y="6124979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4492A2E0-82BF-9248-B9EA-071277C9FD4C}"/>
              </a:ext>
            </a:extLst>
          </p:cNvPr>
          <p:cNvSpPr/>
          <p:nvPr/>
        </p:nvSpPr>
        <p:spPr>
          <a:xfrm>
            <a:off x="4811225" y="5446752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9CD1F793-D1F4-244E-8EDF-AA87D5D4D167}"/>
              </a:ext>
            </a:extLst>
          </p:cNvPr>
          <p:cNvSpPr/>
          <p:nvPr/>
        </p:nvSpPr>
        <p:spPr>
          <a:xfrm>
            <a:off x="4566988" y="4520357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7438F3B5-60BB-5B40-8097-61CDEFB987A1}"/>
              </a:ext>
            </a:extLst>
          </p:cNvPr>
          <p:cNvSpPr/>
          <p:nvPr/>
        </p:nvSpPr>
        <p:spPr>
          <a:xfrm>
            <a:off x="3642741" y="4290474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F425A098-2AB2-AA46-AC7E-25439CDBEF83}"/>
              </a:ext>
            </a:extLst>
          </p:cNvPr>
          <p:cNvSpPr/>
          <p:nvPr/>
        </p:nvSpPr>
        <p:spPr>
          <a:xfrm>
            <a:off x="2972651" y="4963685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53AE9F7D-2F12-2B4E-AC63-AF9EF0C77CF7}"/>
              </a:ext>
            </a:extLst>
          </p:cNvPr>
          <p:cNvSpPr/>
          <p:nvPr/>
        </p:nvSpPr>
        <p:spPr>
          <a:xfrm>
            <a:off x="6178610" y="5231236"/>
            <a:ext cx="69546" cy="669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975F6259-EDCD-464A-8E1D-615C8F928199}"/>
              </a:ext>
            </a:extLst>
          </p:cNvPr>
          <p:cNvSpPr/>
          <p:nvPr/>
        </p:nvSpPr>
        <p:spPr>
          <a:xfrm>
            <a:off x="4104988" y="5308688"/>
            <a:ext cx="69546" cy="669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5DC2E92F-2BE9-D74B-95E7-1E8DF6845685}"/>
              </a:ext>
            </a:extLst>
          </p:cNvPr>
          <p:cNvSpPr/>
          <p:nvPr/>
        </p:nvSpPr>
        <p:spPr>
          <a:xfrm>
            <a:off x="4096236" y="5127545"/>
            <a:ext cx="69546" cy="669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E6A87AEE-DEAC-AD49-9C4F-2BE766D52480}"/>
              </a:ext>
            </a:extLst>
          </p:cNvPr>
          <p:cNvSpPr/>
          <p:nvPr/>
        </p:nvSpPr>
        <p:spPr>
          <a:xfrm>
            <a:off x="4132460" y="5219982"/>
            <a:ext cx="69546" cy="669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C1CB4B0E-DEE1-A042-91F8-10A2B836C108}"/>
              </a:ext>
            </a:extLst>
          </p:cNvPr>
          <p:cNvSpPr/>
          <p:nvPr/>
        </p:nvSpPr>
        <p:spPr>
          <a:xfrm>
            <a:off x="6207521" y="5152057"/>
            <a:ext cx="69546" cy="669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0C1E8379-5654-EF44-895C-43B5A02DE19D}"/>
              </a:ext>
            </a:extLst>
          </p:cNvPr>
          <p:cNvSpPr/>
          <p:nvPr/>
        </p:nvSpPr>
        <p:spPr>
          <a:xfrm>
            <a:off x="6031206" y="5368644"/>
            <a:ext cx="69546" cy="669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97B854EA-33C4-9247-81D2-EB051B451993}"/>
              </a:ext>
            </a:extLst>
          </p:cNvPr>
          <p:cNvSpPr/>
          <p:nvPr/>
        </p:nvSpPr>
        <p:spPr>
          <a:xfrm>
            <a:off x="8235999" y="5160038"/>
            <a:ext cx="69546" cy="669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466754DD-7CD1-8941-B0A4-AC9575A5A6D3}"/>
              </a:ext>
            </a:extLst>
          </p:cNvPr>
          <p:cNvSpPr/>
          <p:nvPr/>
        </p:nvSpPr>
        <p:spPr>
          <a:xfrm>
            <a:off x="7988667" y="5384894"/>
            <a:ext cx="69546" cy="669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CDE6C67B-1201-8049-B1B1-0B1B684A04AC}"/>
              </a:ext>
            </a:extLst>
          </p:cNvPr>
          <p:cNvSpPr/>
          <p:nvPr/>
        </p:nvSpPr>
        <p:spPr>
          <a:xfrm>
            <a:off x="8081103" y="5376148"/>
            <a:ext cx="69546" cy="669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8" name="CaixaDeTexto 207">
            <a:extLst>
              <a:ext uri="{FF2B5EF4-FFF2-40B4-BE49-F238E27FC236}">
                <a16:creationId xmlns:a16="http://schemas.microsoft.com/office/drawing/2014/main" id="{2CDA0348-C321-B445-A301-0A90BE10229D}"/>
              </a:ext>
            </a:extLst>
          </p:cNvPr>
          <p:cNvSpPr txBox="1"/>
          <p:nvPr/>
        </p:nvSpPr>
        <p:spPr>
          <a:xfrm>
            <a:off x="7371759" y="6187987"/>
            <a:ext cx="1760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Carbono 17</a:t>
            </a:r>
          </a:p>
          <a:p>
            <a:pPr algn="ctr"/>
            <a:r>
              <a:rPr lang="pt-BR" sz="1400" dirty="0"/>
              <a:t>(instável – radioativo)</a:t>
            </a:r>
          </a:p>
        </p:txBody>
      </p:sp>
      <p:sp>
        <p:nvSpPr>
          <p:cNvPr id="209" name="CaixaDeTexto 208">
            <a:extLst>
              <a:ext uri="{FF2B5EF4-FFF2-40B4-BE49-F238E27FC236}">
                <a16:creationId xmlns:a16="http://schemas.microsoft.com/office/drawing/2014/main" id="{FACEF6C6-26AF-5942-9948-A9232E10DEE1}"/>
              </a:ext>
            </a:extLst>
          </p:cNvPr>
          <p:cNvSpPr txBox="1"/>
          <p:nvPr/>
        </p:nvSpPr>
        <p:spPr>
          <a:xfrm>
            <a:off x="5270118" y="6211121"/>
            <a:ext cx="1760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Carbono 16</a:t>
            </a:r>
          </a:p>
          <a:p>
            <a:pPr algn="ctr"/>
            <a:r>
              <a:rPr lang="pt-BR" sz="1400" dirty="0"/>
              <a:t>(instável – radioativo)</a:t>
            </a:r>
          </a:p>
        </p:txBody>
      </p:sp>
      <p:sp>
        <p:nvSpPr>
          <p:cNvPr id="210" name="CaixaDeTexto 209">
            <a:extLst>
              <a:ext uri="{FF2B5EF4-FFF2-40B4-BE49-F238E27FC236}">
                <a16:creationId xmlns:a16="http://schemas.microsoft.com/office/drawing/2014/main" id="{2278B0FE-A1C5-E742-A9C1-EB4ADE6A92EC}"/>
              </a:ext>
            </a:extLst>
          </p:cNvPr>
          <p:cNvSpPr txBox="1"/>
          <p:nvPr/>
        </p:nvSpPr>
        <p:spPr>
          <a:xfrm>
            <a:off x="3156175" y="6271108"/>
            <a:ext cx="1760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Carbono 15</a:t>
            </a:r>
          </a:p>
          <a:p>
            <a:pPr algn="ctr"/>
            <a:r>
              <a:rPr lang="pt-BR" sz="1400" dirty="0"/>
              <a:t>(instável – radioativo)</a:t>
            </a:r>
          </a:p>
        </p:txBody>
      </p:sp>
      <p:grpSp>
        <p:nvGrpSpPr>
          <p:cNvPr id="197" name="Agrupar 196">
            <a:extLst>
              <a:ext uri="{FF2B5EF4-FFF2-40B4-BE49-F238E27FC236}">
                <a16:creationId xmlns:a16="http://schemas.microsoft.com/office/drawing/2014/main" id="{D785D13C-2D71-3F42-A77C-D3A3E89C2F29}"/>
              </a:ext>
            </a:extLst>
          </p:cNvPr>
          <p:cNvGrpSpPr/>
          <p:nvPr/>
        </p:nvGrpSpPr>
        <p:grpSpPr>
          <a:xfrm>
            <a:off x="279908" y="1447178"/>
            <a:ext cx="1743162" cy="2442375"/>
            <a:chOff x="279908" y="862978"/>
            <a:chExt cx="1743162" cy="2442375"/>
          </a:xfrm>
        </p:grpSpPr>
        <p:pic>
          <p:nvPicPr>
            <p:cNvPr id="198" name="Picture 6" descr="Carbono: onde é encontrado, função, características - Mundo Educação">
              <a:extLst>
                <a:ext uri="{FF2B5EF4-FFF2-40B4-BE49-F238E27FC236}">
                  <a16:creationId xmlns:a16="http://schemas.microsoft.com/office/drawing/2014/main" id="{4DA7E642-01BF-7D4F-8E2F-12B5E21CF5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29" y="1341763"/>
              <a:ext cx="1301541" cy="1311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9" name="CaixaDeTexto 198">
              <a:extLst>
                <a:ext uri="{FF2B5EF4-FFF2-40B4-BE49-F238E27FC236}">
                  <a16:creationId xmlns:a16="http://schemas.microsoft.com/office/drawing/2014/main" id="{14F1A2CD-F4C9-2C47-A4FB-A46BAC7A3DCA}"/>
                </a:ext>
              </a:extLst>
            </p:cNvPr>
            <p:cNvSpPr txBox="1"/>
            <p:nvPr/>
          </p:nvSpPr>
          <p:spPr>
            <a:xfrm>
              <a:off x="279908" y="862978"/>
              <a:ext cx="295274" cy="277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err="1">
                  <a:solidFill>
                    <a:srgbClr val="FF0000"/>
                  </a:solidFill>
                </a:rPr>
                <a:t>Z</a:t>
              </a:r>
              <a:endParaRPr lang="pt-BR" b="1" dirty="0">
                <a:solidFill>
                  <a:srgbClr val="FF0000"/>
                </a:solidFill>
              </a:endParaRPr>
            </a:p>
          </p:txBody>
        </p:sp>
        <p:sp>
          <p:nvSpPr>
            <p:cNvPr id="200" name="CaixaDeTexto 199">
              <a:extLst>
                <a:ext uri="{FF2B5EF4-FFF2-40B4-BE49-F238E27FC236}">
                  <a16:creationId xmlns:a16="http://schemas.microsoft.com/office/drawing/2014/main" id="{7F48FEB6-FF5B-4143-884E-FDE4B63F3080}"/>
                </a:ext>
              </a:extLst>
            </p:cNvPr>
            <p:cNvSpPr txBox="1"/>
            <p:nvPr/>
          </p:nvSpPr>
          <p:spPr>
            <a:xfrm>
              <a:off x="1210235" y="3027868"/>
              <a:ext cx="324128" cy="277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rgbClr val="FF0000"/>
                  </a:solidFill>
                </a:rPr>
                <a:t>A</a:t>
              </a:r>
            </a:p>
          </p:txBody>
        </p:sp>
        <p:cxnSp>
          <p:nvCxnSpPr>
            <p:cNvPr id="206" name="Conector de Seta Reta 205">
              <a:extLst>
                <a:ext uri="{FF2B5EF4-FFF2-40B4-BE49-F238E27FC236}">
                  <a16:creationId xmlns:a16="http://schemas.microsoft.com/office/drawing/2014/main" id="{A5270EFE-63E8-A944-8B0B-6D896BD239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8114" y="1117042"/>
              <a:ext cx="244687" cy="27580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ector de Seta Reta 206">
              <a:extLst>
                <a:ext uri="{FF2B5EF4-FFF2-40B4-BE49-F238E27FC236}">
                  <a16:creationId xmlns:a16="http://schemas.microsoft.com/office/drawing/2014/main" id="{9B45F5F1-F9D6-5A4C-9EEF-29A23CC040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73762" y="2602501"/>
              <a:ext cx="1" cy="41063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tângulo 7">
            <a:extLst>
              <a:ext uri="{FF2B5EF4-FFF2-40B4-BE49-F238E27FC236}">
                <a16:creationId xmlns:a16="http://schemas.microsoft.com/office/drawing/2014/main" id="{B5DC3422-CD88-AE45-8BEC-550E018D64E3}"/>
              </a:ext>
            </a:extLst>
          </p:cNvPr>
          <p:cNvSpPr/>
          <p:nvPr/>
        </p:nvSpPr>
        <p:spPr>
          <a:xfrm>
            <a:off x="9212777" y="6607716"/>
            <a:ext cx="295465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dirty="0" err="1"/>
              <a:t>http</a:t>
            </a:r>
            <a:r>
              <a:rPr lang="pt-BR" sz="1050" dirty="0"/>
              <a:t>://</a:t>
            </a:r>
            <a:r>
              <a:rPr lang="pt-BR" sz="1050" dirty="0" err="1"/>
              <a:t>www.dfn.if.usp.br</a:t>
            </a:r>
            <a:r>
              <a:rPr lang="pt-BR" sz="1050" dirty="0"/>
              <a:t>/</a:t>
            </a:r>
            <a:r>
              <a:rPr lang="pt-BR" sz="1050" dirty="0" err="1"/>
              <a:t>gd_dfn</a:t>
            </a:r>
            <a:r>
              <a:rPr lang="pt-BR" sz="1050" dirty="0"/>
              <a:t>/</a:t>
            </a:r>
            <a:r>
              <a:rPr lang="pt-BR" sz="1050" dirty="0" err="1"/>
              <a:t>periodico</a:t>
            </a:r>
            <a:r>
              <a:rPr lang="pt-BR" sz="1050" dirty="0"/>
              <a:t>/</a:t>
            </a:r>
            <a:r>
              <a:rPr lang="pt-BR" sz="1050" dirty="0" err="1"/>
              <a:t>C.html</a:t>
            </a:r>
            <a:endParaRPr lang="pt-BR" sz="1050" dirty="0"/>
          </a:p>
        </p:txBody>
      </p:sp>
      <p:cxnSp>
        <p:nvCxnSpPr>
          <p:cNvPr id="211" name="Conector Reto 210">
            <a:extLst>
              <a:ext uri="{FF2B5EF4-FFF2-40B4-BE49-F238E27FC236}">
                <a16:creationId xmlns:a16="http://schemas.microsoft.com/office/drawing/2014/main" id="{01C1C228-F15E-E6BC-6A72-02E4FD9201C3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Retângulo 211">
            <a:extLst>
              <a:ext uri="{FF2B5EF4-FFF2-40B4-BE49-F238E27FC236}">
                <a16:creationId xmlns:a16="http://schemas.microsoft.com/office/drawing/2014/main" id="{89BF32EE-4709-2DA0-C8DE-729BEB40E94E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Isótopo estável do carbono em estudos de ciclagem biogeoquímica</a:t>
            </a:r>
          </a:p>
        </p:txBody>
      </p:sp>
    </p:spTree>
    <p:extLst>
      <p:ext uri="{BB962C8B-B14F-4D97-AF65-F5344CB8AC3E}">
        <p14:creationId xmlns:p14="http://schemas.microsoft.com/office/powerpoint/2010/main" val="25562200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8CE5C371-64AD-B347-957F-DAC5062C0CC1}"/>
              </a:ext>
            </a:extLst>
          </p:cNvPr>
          <p:cNvSpPr txBox="1"/>
          <p:nvPr/>
        </p:nvSpPr>
        <p:spPr>
          <a:xfrm>
            <a:off x="330200" y="889000"/>
            <a:ext cx="216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O que é um isótopo?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A14AC86-CA48-9740-82DE-02421E5E7C75}"/>
              </a:ext>
            </a:extLst>
          </p:cNvPr>
          <p:cNvGrpSpPr/>
          <p:nvPr/>
        </p:nvGrpSpPr>
        <p:grpSpPr>
          <a:xfrm>
            <a:off x="2927810" y="1526110"/>
            <a:ext cx="1921114" cy="1907864"/>
            <a:chOff x="543416" y="1066612"/>
            <a:chExt cx="1921114" cy="190786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71BF228-20B9-8A42-879C-3389F6BE5E2B}"/>
                </a:ext>
              </a:extLst>
            </p:cNvPr>
            <p:cNvSpPr/>
            <p:nvPr/>
          </p:nvSpPr>
          <p:spPr>
            <a:xfrm rot="2700000">
              <a:off x="1207826" y="1066611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46088C-EB64-C341-B0C0-F7FD5308BA1C}"/>
                </a:ext>
              </a:extLst>
            </p:cNvPr>
            <p:cNvSpPr/>
            <p:nvPr/>
          </p:nvSpPr>
          <p:spPr>
            <a:xfrm rot="20700000">
              <a:off x="1199532" y="1066612"/>
              <a:ext cx="605543" cy="190786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DC1A2F9-18B3-744F-8F9E-3010868B4635}"/>
                </a:ext>
              </a:extLst>
            </p:cNvPr>
            <p:cNvSpPr/>
            <p:nvPr/>
          </p:nvSpPr>
          <p:spPr>
            <a:xfrm rot="17100000">
              <a:off x="1194577" y="1071570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9483B353-835F-DB40-9EBC-5ED509C7958B}"/>
              </a:ext>
            </a:extLst>
          </p:cNvPr>
          <p:cNvGrpSpPr/>
          <p:nvPr/>
        </p:nvGrpSpPr>
        <p:grpSpPr>
          <a:xfrm>
            <a:off x="5005950" y="1460802"/>
            <a:ext cx="1921114" cy="1907864"/>
            <a:chOff x="543416" y="1066612"/>
            <a:chExt cx="1921114" cy="190786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74CC382-F0EA-A444-9497-FD4BB6A0AD19}"/>
                </a:ext>
              </a:extLst>
            </p:cNvPr>
            <p:cNvSpPr/>
            <p:nvPr/>
          </p:nvSpPr>
          <p:spPr>
            <a:xfrm rot="2700000">
              <a:off x="1207826" y="1066611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36471C9-6CD2-3240-AAEA-9EAB7F0433FC}"/>
                </a:ext>
              </a:extLst>
            </p:cNvPr>
            <p:cNvSpPr/>
            <p:nvPr/>
          </p:nvSpPr>
          <p:spPr>
            <a:xfrm rot="20700000">
              <a:off x="1199532" y="1066612"/>
              <a:ext cx="605543" cy="190786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E8C02E1-4946-6849-8450-8D67CFAABFA6}"/>
                </a:ext>
              </a:extLst>
            </p:cNvPr>
            <p:cNvSpPr/>
            <p:nvPr/>
          </p:nvSpPr>
          <p:spPr>
            <a:xfrm rot="17100000">
              <a:off x="1194577" y="1071570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DEBC1CFB-25E3-B040-8FD7-467FB48082FD}"/>
              </a:ext>
            </a:extLst>
          </p:cNvPr>
          <p:cNvGrpSpPr/>
          <p:nvPr/>
        </p:nvGrpSpPr>
        <p:grpSpPr>
          <a:xfrm>
            <a:off x="7038231" y="1453369"/>
            <a:ext cx="1921114" cy="1907864"/>
            <a:chOff x="543416" y="1066612"/>
            <a:chExt cx="1921114" cy="190786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F9935CF-0B50-1543-B564-B77494F98EF4}"/>
                </a:ext>
              </a:extLst>
            </p:cNvPr>
            <p:cNvSpPr/>
            <p:nvPr/>
          </p:nvSpPr>
          <p:spPr>
            <a:xfrm rot="2700000">
              <a:off x="1207826" y="1066611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A00DB93-828A-FE42-A5B4-590681F52FDF}"/>
                </a:ext>
              </a:extLst>
            </p:cNvPr>
            <p:cNvSpPr/>
            <p:nvPr/>
          </p:nvSpPr>
          <p:spPr>
            <a:xfrm rot="20700000">
              <a:off x="1199532" y="1066612"/>
              <a:ext cx="605543" cy="190786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EFC0AD0-AB38-4C45-9553-737A75D24039}"/>
                </a:ext>
              </a:extLst>
            </p:cNvPr>
            <p:cNvSpPr/>
            <p:nvPr/>
          </p:nvSpPr>
          <p:spPr>
            <a:xfrm rot="17100000">
              <a:off x="1194577" y="1071570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47A1A523-FD10-734E-8F03-12346CFEEF84}"/>
              </a:ext>
            </a:extLst>
          </p:cNvPr>
          <p:cNvGrpSpPr/>
          <p:nvPr/>
        </p:nvGrpSpPr>
        <p:grpSpPr>
          <a:xfrm>
            <a:off x="3603594" y="2209725"/>
            <a:ext cx="558800" cy="544311"/>
            <a:chOff x="1219200" y="1750227"/>
            <a:chExt cx="558800" cy="54431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97B5EDA-7F1F-CD4F-AB65-D4B48B658C03}"/>
                </a:ext>
              </a:extLst>
            </p:cNvPr>
            <p:cNvSpPr/>
            <p:nvPr/>
          </p:nvSpPr>
          <p:spPr>
            <a:xfrm>
              <a:off x="1219200" y="1750227"/>
              <a:ext cx="558800" cy="54431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E0CEA6-8D75-694B-8060-482DC0D6A3BD}"/>
                </a:ext>
              </a:extLst>
            </p:cNvPr>
            <p:cNvSpPr/>
            <p:nvPr/>
          </p:nvSpPr>
          <p:spPr>
            <a:xfrm>
              <a:off x="1304165" y="1837786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64CAC45-20BC-624A-9C01-7E087321E2A6}"/>
                </a:ext>
              </a:extLst>
            </p:cNvPr>
            <p:cNvSpPr/>
            <p:nvPr/>
          </p:nvSpPr>
          <p:spPr>
            <a:xfrm>
              <a:off x="1314788" y="1991091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DB6CF3F-4A5A-7B44-BCC6-FA6A88AC36C2}"/>
                </a:ext>
              </a:extLst>
            </p:cNvPr>
            <p:cNvSpPr/>
            <p:nvPr/>
          </p:nvSpPr>
          <p:spPr>
            <a:xfrm>
              <a:off x="1487954" y="2123353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4337151-718A-754C-95B8-FD8F5135CD67}"/>
                </a:ext>
              </a:extLst>
            </p:cNvPr>
            <p:cNvSpPr/>
            <p:nvPr/>
          </p:nvSpPr>
          <p:spPr>
            <a:xfrm>
              <a:off x="1319160" y="2135330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B73C481-AECD-4C4A-A8D1-7961904556BD}"/>
                </a:ext>
              </a:extLst>
            </p:cNvPr>
            <p:cNvSpPr/>
            <p:nvPr/>
          </p:nvSpPr>
          <p:spPr>
            <a:xfrm>
              <a:off x="1485564" y="1836054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FFDFD44-853B-CD42-95A8-B95ED186F1D8}"/>
                </a:ext>
              </a:extLst>
            </p:cNvPr>
            <p:cNvSpPr/>
            <p:nvPr/>
          </p:nvSpPr>
          <p:spPr>
            <a:xfrm>
              <a:off x="1490876" y="1984559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D7EAAED-1132-234C-B966-04E380169622}"/>
                </a:ext>
              </a:extLst>
            </p:cNvPr>
            <p:cNvSpPr/>
            <p:nvPr/>
          </p:nvSpPr>
          <p:spPr>
            <a:xfrm>
              <a:off x="1394516" y="1836694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8011B74-9DE6-AD4A-BC03-C36D4A5389B3}"/>
                </a:ext>
              </a:extLst>
            </p:cNvPr>
            <p:cNvSpPr/>
            <p:nvPr/>
          </p:nvSpPr>
          <p:spPr>
            <a:xfrm>
              <a:off x="1405139" y="1989999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CC3DE72-5936-764B-949B-50BCB5DF30CF}"/>
                </a:ext>
              </a:extLst>
            </p:cNvPr>
            <p:cNvSpPr/>
            <p:nvPr/>
          </p:nvSpPr>
          <p:spPr>
            <a:xfrm>
              <a:off x="1578305" y="2122261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C5FCB1D-0E6C-FE4D-AE07-AB169E62DE1B}"/>
                </a:ext>
              </a:extLst>
            </p:cNvPr>
            <p:cNvSpPr/>
            <p:nvPr/>
          </p:nvSpPr>
          <p:spPr>
            <a:xfrm>
              <a:off x="1409511" y="2134238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CB0F1FD-CB75-314D-B814-EB163EB52814}"/>
                </a:ext>
              </a:extLst>
            </p:cNvPr>
            <p:cNvSpPr/>
            <p:nvPr/>
          </p:nvSpPr>
          <p:spPr>
            <a:xfrm>
              <a:off x="1575915" y="1834962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6E5F05C-039A-A749-99F2-5CD1D487E4F1}"/>
                </a:ext>
              </a:extLst>
            </p:cNvPr>
            <p:cNvSpPr/>
            <p:nvPr/>
          </p:nvSpPr>
          <p:spPr>
            <a:xfrm>
              <a:off x="1581227" y="1983467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3391EBD2-4016-B34A-8602-7EBBFFE8DBC7}"/>
              </a:ext>
            </a:extLst>
          </p:cNvPr>
          <p:cNvGrpSpPr/>
          <p:nvPr/>
        </p:nvGrpSpPr>
        <p:grpSpPr>
          <a:xfrm>
            <a:off x="5682230" y="2143693"/>
            <a:ext cx="558800" cy="544311"/>
            <a:chOff x="3297836" y="1684195"/>
            <a:chExt cx="558800" cy="544311"/>
          </a:xfrm>
        </p:grpSpPr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id="{7FBBE78B-BEDF-224E-8F10-9D19F8FD157C}"/>
                </a:ext>
              </a:extLst>
            </p:cNvPr>
            <p:cNvGrpSpPr/>
            <p:nvPr/>
          </p:nvGrpSpPr>
          <p:grpSpPr>
            <a:xfrm>
              <a:off x="3297836" y="1684195"/>
              <a:ext cx="558800" cy="544311"/>
              <a:chOff x="1219200" y="1750227"/>
              <a:chExt cx="558800" cy="544311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CEF0FFA-280F-4547-BC3F-E73FE67C09F2}"/>
                  </a:ext>
                </a:extLst>
              </p:cNvPr>
              <p:cNvSpPr/>
              <p:nvPr/>
            </p:nvSpPr>
            <p:spPr>
              <a:xfrm>
                <a:off x="1219200" y="1750227"/>
                <a:ext cx="558800" cy="544311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10B3E27-1428-1243-ADAE-65F3E50A7A6D}"/>
                  </a:ext>
                </a:extLst>
              </p:cNvPr>
              <p:cNvSpPr/>
              <p:nvPr/>
            </p:nvSpPr>
            <p:spPr>
              <a:xfrm>
                <a:off x="1304165" y="1837786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253B91D-A548-9847-B027-397617951EE5}"/>
                  </a:ext>
                </a:extLst>
              </p:cNvPr>
              <p:cNvSpPr/>
              <p:nvPr/>
            </p:nvSpPr>
            <p:spPr>
              <a:xfrm>
                <a:off x="1314788" y="1991091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D475DE0-0726-604B-A75E-1504008653A4}"/>
                  </a:ext>
                </a:extLst>
              </p:cNvPr>
              <p:cNvSpPr/>
              <p:nvPr/>
            </p:nvSpPr>
            <p:spPr>
              <a:xfrm>
                <a:off x="1487954" y="2123353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2AF04C25-6151-7742-9819-DD6AD604197C}"/>
                  </a:ext>
                </a:extLst>
              </p:cNvPr>
              <p:cNvSpPr/>
              <p:nvPr/>
            </p:nvSpPr>
            <p:spPr>
              <a:xfrm>
                <a:off x="1319160" y="2135330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7D3708F2-9AA0-3C43-97C0-03A5AF164695}"/>
                  </a:ext>
                </a:extLst>
              </p:cNvPr>
              <p:cNvSpPr/>
              <p:nvPr/>
            </p:nvSpPr>
            <p:spPr>
              <a:xfrm>
                <a:off x="1485564" y="1836054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D373844-7874-DA42-A30B-7814D4C589C4}"/>
                  </a:ext>
                </a:extLst>
              </p:cNvPr>
              <p:cNvSpPr/>
              <p:nvPr/>
            </p:nvSpPr>
            <p:spPr>
              <a:xfrm>
                <a:off x="1490876" y="1984559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583CE07-FCF1-4146-9608-B573B98DC97A}"/>
                  </a:ext>
                </a:extLst>
              </p:cNvPr>
              <p:cNvSpPr/>
              <p:nvPr/>
            </p:nvSpPr>
            <p:spPr>
              <a:xfrm>
                <a:off x="1394516" y="1836694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56B5B618-C39E-FB47-B5A3-CFEE293AEA0A}"/>
                  </a:ext>
                </a:extLst>
              </p:cNvPr>
              <p:cNvSpPr/>
              <p:nvPr/>
            </p:nvSpPr>
            <p:spPr>
              <a:xfrm>
                <a:off x="1405139" y="1989999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72412854-D6C2-0A42-BCC7-AA2032F7A447}"/>
                  </a:ext>
                </a:extLst>
              </p:cNvPr>
              <p:cNvSpPr/>
              <p:nvPr/>
            </p:nvSpPr>
            <p:spPr>
              <a:xfrm>
                <a:off x="1578305" y="2122261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C59B0A9-0E13-BC4B-820A-A8D2B8926B46}"/>
                  </a:ext>
                </a:extLst>
              </p:cNvPr>
              <p:cNvSpPr/>
              <p:nvPr/>
            </p:nvSpPr>
            <p:spPr>
              <a:xfrm>
                <a:off x="1409511" y="2134238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2DC76861-A801-D746-A5A8-8F8BA83AC25C}"/>
                  </a:ext>
                </a:extLst>
              </p:cNvPr>
              <p:cNvSpPr/>
              <p:nvPr/>
            </p:nvSpPr>
            <p:spPr>
              <a:xfrm>
                <a:off x="1575915" y="1834962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086CF1EF-851F-4740-B429-939BFE177660}"/>
                  </a:ext>
                </a:extLst>
              </p:cNvPr>
              <p:cNvSpPr/>
              <p:nvPr/>
            </p:nvSpPr>
            <p:spPr>
              <a:xfrm>
                <a:off x="1581227" y="1983467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61E363A-6BEE-4E44-88ED-5FBCC0411B2A}"/>
                </a:ext>
              </a:extLst>
            </p:cNvPr>
            <p:cNvSpPr/>
            <p:nvPr/>
          </p:nvSpPr>
          <p:spPr>
            <a:xfrm>
              <a:off x="3750214" y="1837967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3F63E16F-2B46-8C42-80B6-DF378B0C4A3E}"/>
              </a:ext>
            </a:extLst>
          </p:cNvPr>
          <p:cNvGrpSpPr/>
          <p:nvPr/>
        </p:nvGrpSpPr>
        <p:grpSpPr>
          <a:xfrm>
            <a:off x="7712763" y="2152924"/>
            <a:ext cx="558800" cy="544311"/>
            <a:chOff x="5328369" y="1635551"/>
            <a:chExt cx="558800" cy="544311"/>
          </a:xfrm>
        </p:grpSpPr>
        <p:grpSp>
          <p:nvGrpSpPr>
            <p:cNvPr id="55" name="Agrupar 54">
              <a:extLst>
                <a:ext uri="{FF2B5EF4-FFF2-40B4-BE49-F238E27FC236}">
                  <a16:creationId xmlns:a16="http://schemas.microsoft.com/office/drawing/2014/main" id="{35896D0A-A974-A041-A85F-79D250CCA6E2}"/>
                </a:ext>
              </a:extLst>
            </p:cNvPr>
            <p:cNvGrpSpPr/>
            <p:nvPr/>
          </p:nvGrpSpPr>
          <p:grpSpPr>
            <a:xfrm>
              <a:off x="5328369" y="1635551"/>
              <a:ext cx="558800" cy="544311"/>
              <a:chOff x="3297836" y="1684195"/>
              <a:chExt cx="558800" cy="544311"/>
            </a:xfrm>
          </p:grpSpPr>
          <p:grpSp>
            <p:nvGrpSpPr>
              <p:cNvPr id="56" name="Agrupar 55">
                <a:extLst>
                  <a:ext uri="{FF2B5EF4-FFF2-40B4-BE49-F238E27FC236}">
                    <a16:creationId xmlns:a16="http://schemas.microsoft.com/office/drawing/2014/main" id="{D9662FAF-6535-444A-AFDE-7CE3084F7116}"/>
                  </a:ext>
                </a:extLst>
              </p:cNvPr>
              <p:cNvGrpSpPr/>
              <p:nvPr/>
            </p:nvGrpSpPr>
            <p:grpSpPr>
              <a:xfrm>
                <a:off x="3297836" y="1684195"/>
                <a:ext cx="558800" cy="544311"/>
                <a:chOff x="1219200" y="1750227"/>
                <a:chExt cx="558800" cy="544311"/>
              </a:xfrm>
            </p:grpSpPr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3F818518-D32A-1447-BDE5-D4D0F75D463E}"/>
                    </a:ext>
                  </a:extLst>
                </p:cNvPr>
                <p:cNvSpPr/>
                <p:nvPr/>
              </p:nvSpPr>
              <p:spPr>
                <a:xfrm>
                  <a:off x="1219200" y="1750227"/>
                  <a:ext cx="558800" cy="544311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9B897B93-3588-354D-B697-834F82601AFE}"/>
                    </a:ext>
                  </a:extLst>
                </p:cNvPr>
                <p:cNvSpPr/>
                <p:nvPr/>
              </p:nvSpPr>
              <p:spPr>
                <a:xfrm>
                  <a:off x="1304165" y="1837786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0711074E-C773-CD4B-BF18-30D45FEED951}"/>
                    </a:ext>
                  </a:extLst>
                </p:cNvPr>
                <p:cNvSpPr/>
                <p:nvPr/>
              </p:nvSpPr>
              <p:spPr>
                <a:xfrm>
                  <a:off x="1314788" y="1991091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1255AAB0-F941-E843-9335-4DEC54264AD8}"/>
                    </a:ext>
                  </a:extLst>
                </p:cNvPr>
                <p:cNvSpPr/>
                <p:nvPr/>
              </p:nvSpPr>
              <p:spPr>
                <a:xfrm>
                  <a:off x="1487954" y="2123353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4C328478-E583-8F49-AAAB-4060FB4B74F2}"/>
                    </a:ext>
                  </a:extLst>
                </p:cNvPr>
                <p:cNvSpPr/>
                <p:nvPr/>
              </p:nvSpPr>
              <p:spPr>
                <a:xfrm>
                  <a:off x="1319160" y="2135330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44960F88-57D5-7841-9724-BC0925ABAA6B}"/>
                    </a:ext>
                  </a:extLst>
                </p:cNvPr>
                <p:cNvSpPr/>
                <p:nvPr/>
              </p:nvSpPr>
              <p:spPr>
                <a:xfrm>
                  <a:off x="1485564" y="1836054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9D4DA702-8C86-9642-8A80-CBC35E5A16CF}"/>
                    </a:ext>
                  </a:extLst>
                </p:cNvPr>
                <p:cNvSpPr/>
                <p:nvPr/>
              </p:nvSpPr>
              <p:spPr>
                <a:xfrm>
                  <a:off x="1490876" y="1984559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F13181FF-AFD1-B34C-9C0B-4502F63F2C17}"/>
                    </a:ext>
                  </a:extLst>
                </p:cNvPr>
                <p:cNvSpPr/>
                <p:nvPr/>
              </p:nvSpPr>
              <p:spPr>
                <a:xfrm>
                  <a:off x="1394516" y="1836694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5F284F77-33B9-CE4B-BCFF-AB75CFD38BCA}"/>
                    </a:ext>
                  </a:extLst>
                </p:cNvPr>
                <p:cNvSpPr/>
                <p:nvPr/>
              </p:nvSpPr>
              <p:spPr>
                <a:xfrm>
                  <a:off x="1405139" y="1989999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C483DBA1-0E78-814C-BE11-51C109093234}"/>
                    </a:ext>
                  </a:extLst>
                </p:cNvPr>
                <p:cNvSpPr/>
                <p:nvPr/>
              </p:nvSpPr>
              <p:spPr>
                <a:xfrm>
                  <a:off x="1578305" y="2122261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B6DB3D84-4882-234D-A26A-4A6EA698ED89}"/>
                    </a:ext>
                  </a:extLst>
                </p:cNvPr>
                <p:cNvSpPr/>
                <p:nvPr/>
              </p:nvSpPr>
              <p:spPr>
                <a:xfrm>
                  <a:off x="1409511" y="2134238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E96042F5-3B3E-5046-9ABB-5D98B60BB655}"/>
                    </a:ext>
                  </a:extLst>
                </p:cNvPr>
                <p:cNvSpPr/>
                <p:nvPr/>
              </p:nvSpPr>
              <p:spPr>
                <a:xfrm>
                  <a:off x="1575915" y="1834962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66E4394E-DA95-FF4E-81AC-BBEF05CC1B90}"/>
                    </a:ext>
                  </a:extLst>
                </p:cNvPr>
                <p:cNvSpPr/>
                <p:nvPr/>
              </p:nvSpPr>
              <p:spPr>
                <a:xfrm>
                  <a:off x="1581227" y="1983467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30D9BEA8-BE55-BE4D-B416-7BFE224D49BA}"/>
                  </a:ext>
                </a:extLst>
              </p:cNvPr>
              <p:cNvSpPr/>
              <p:nvPr/>
            </p:nvSpPr>
            <p:spPr>
              <a:xfrm>
                <a:off x="3750214" y="1837967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715AFB8-FC54-6F4C-9FC8-F8FC738A9B33}"/>
                </a:ext>
              </a:extLst>
            </p:cNvPr>
            <p:cNvSpPr/>
            <p:nvPr/>
          </p:nvSpPr>
          <p:spPr>
            <a:xfrm>
              <a:off x="5786188" y="1941723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3" name="Oval 72">
            <a:extLst>
              <a:ext uri="{FF2B5EF4-FFF2-40B4-BE49-F238E27FC236}">
                <a16:creationId xmlns:a16="http://schemas.microsoft.com/office/drawing/2014/main" id="{D58B0B63-7A6F-B84E-8956-B6C0A86B3986}"/>
              </a:ext>
            </a:extLst>
          </p:cNvPr>
          <p:cNvSpPr/>
          <p:nvPr/>
        </p:nvSpPr>
        <p:spPr>
          <a:xfrm>
            <a:off x="7295478" y="3032706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6A5F47C-6C98-8641-B236-CB6106532DE6}"/>
              </a:ext>
            </a:extLst>
          </p:cNvPr>
          <p:cNvSpPr/>
          <p:nvPr/>
        </p:nvSpPr>
        <p:spPr>
          <a:xfrm>
            <a:off x="8202017" y="3295925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9B23153E-7A42-4740-94D1-0AA9EC20E3A4}"/>
              </a:ext>
            </a:extLst>
          </p:cNvPr>
          <p:cNvSpPr/>
          <p:nvPr/>
        </p:nvSpPr>
        <p:spPr>
          <a:xfrm>
            <a:off x="8873450" y="2617698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A65572C5-C7A6-4E48-9B9E-64BBE1A9ED54}"/>
              </a:ext>
            </a:extLst>
          </p:cNvPr>
          <p:cNvSpPr/>
          <p:nvPr/>
        </p:nvSpPr>
        <p:spPr>
          <a:xfrm>
            <a:off x="8629213" y="1691303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819B943-3338-F94A-9FC7-E9A17C22416E}"/>
              </a:ext>
            </a:extLst>
          </p:cNvPr>
          <p:cNvSpPr/>
          <p:nvPr/>
        </p:nvSpPr>
        <p:spPr>
          <a:xfrm>
            <a:off x="7704966" y="1461420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5CB5E14-5B23-194B-8408-243B54A83B28}"/>
              </a:ext>
            </a:extLst>
          </p:cNvPr>
          <p:cNvSpPr/>
          <p:nvPr/>
        </p:nvSpPr>
        <p:spPr>
          <a:xfrm>
            <a:off x="7034876" y="2134631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77094BD-CF1A-3A49-8F5E-E16080730071}"/>
              </a:ext>
            </a:extLst>
          </p:cNvPr>
          <p:cNvSpPr/>
          <p:nvPr/>
        </p:nvSpPr>
        <p:spPr>
          <a:xfrm>
            <a:off x="5266536" y="3042645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8B862B92-799E-8749-BE4A-3A5A5801642C}"/>
              </a:ext>
            </a:extLst>
          </p:cNvPr>
          <p:cNvSpPr/>
          <p:nvPr/>
        </p:nvSpPr>
        <p:spPr>
          <a:xfrm>
            <a:off x="6173075" y="3305864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80946C16-8F4B-1F46-AA82-6FEE07E9C75D}"/>
              </a:ext>
            </a:extLst>
          </p:cNvPr>
          <p:cNvSpPr/>
          <p:nvPr/>
        </p:nvSpPr>
        <p:spPr>
          <a:xfrm>
            <a:off x="6844508" y="2685512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8E15B2D6-6DF8-3D48-B2BA-28AC31A5AE9B}"/>
              </a:ext>
            </a:extLst>
          </p:cNvPr>
          <p:cNvSpPr/>
          <p:nvPr/>
        </p:nvSpPr>
        <p:spPr>
          <a:xfrm>
            <a:off x="6600271" y="1701242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0C2178CF-8571-ED47-A1D5-DC83F0BFBC18}"/>
              </a:ext>
            </a:extLst>
          </p:cNvPr>
          <p:cNvSpPr/>
          <p:nvPr/>
        </p:nvSpPr>
        <p:spPr>
          <a:xfrm>
            <a:off x="5676024" y="1471359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49EF4DD-FB1F-134F-8952-A446CB701942}"/>
              </a:ext>
            </a:extLst>
          </p:cNvPr>
          <p:cNvSpPr/>
          <p:nvPr/>
        </p:nvSpPr>
        <p:spPr>
          <a:xfrm>
            <a:off x="5005934" y="2144570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2CF2FDF-4BB2-994B-A993-95FE6334EDAE}"/>
              </a:ext>
            </a:extLst>
          </p:cNvPr>
          <p:cNvSpPr/>
          <p:nvPr/>
        </p:nvSpPr>
        <p:spPr>
          <a:xfrm>
            <a:off x="3189068" y="3095858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A1D85DAD-7889-444A-9ACF-524BDB8DFB95}"/>
              </a:ext>
            </a:extLst>
          </p:cNvPr>
          <p:cNvSpPr/>
          <p:nvPr/>
        </p:nvSpPr>
        <p:spPr>
          <a:xfrm>
            <a:off x="4095607" y="3359077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2D4103A0-BFA0-6B42-BD2C-27414B744CF1}"/>
              </a:ext>
            </a:extLst>
          </p:cNvPr>
          <p:cNvSpPr/>
          <p:nvPr/>
        </p:nvSpPr>
        <p:spPr>
          <a:xfrm>
            <a:off x="4767040" y="2680850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42BD85C9-00A0-DE4E-B80B-357CCF6F7F83}"/>
              </a:ext>
            </a:extLst>
          </p:cNvPr>
          <p:cNvSpPr/>
          <p:nvPr/>
        </p:nvSpPr>
        <p:spPr>
          <a:xfrm>
            <a:off x="4522803" y="1754455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F806988E-285A-E64D-A88B-A37851E6FF88}"/>
              </a:ext>
            </a:extLst>
          </p:cNvPr>
          <p:cNvSpPr/>
          <p:nvPr/>
        </p:nvSpPr>
        <p:spPr>
          <a:xfrm>
            <a:off x="3598556" y="1524572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05E5C10-902A-2844-88CC-B428C8679323}"/>
              </a:ext>
            </a:extLst>
          </p:cNvPr>
          <p:cNvSpPr/>
          <p:nvPr/>
        </p:nvSpPr>
        <p:spPr>
          <a:xfrm>
            <a:off x="2928466" y="2197783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grpSp>
        <p:nvGrpSpPr>
          <p:cNvPr id="72" name="Agrupar 71">
            <a:extLst>
              <a:ext uri="{FF2B5EF4-FFF2-40B4-BE49-F238E27FC236}">
                <a16:creationId xmlns:a16="http://schemas.microsoft.com/office/drawing/2014/main" id="{E1092491-4D94-D141-9D20-B6A0C16A1B01}"/>
              </a:ext>
            </a:extLst>
          </p:cNvPr>
          <p:cNvGrpSpPr/>
          <p:nvPr/>
        </p:nvGrpSpPr>
        <p:grpSpPr>
          <a:xfrm>
            <a:off x="4141741" y="861811"/>
            <a:ext cx="3636281" cy="373173"/>
            <a:chOff x="112000" y="3190761"/>
            <a:chExt cx="3636281" cy="373173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823E20AC-A8CD-5448-9B85-806041FAD3A5}"/>
                </a:ext>
              </a:extLst>
            </p:cNvPr>
            <p:cNvSpPr/>
            <p:nvPr/>
          </p:nvSpPr>
          <p:spPr>
            <a:xfrm>
              <a:off x="2630567" y="3360778"/>
              <a:ext cx="69546" cy="66937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highlight>
                  <a:srgbClr val="FFFF00"/>
                </a:highlight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C1F44FF-94BC-1047-AC26-CC0602A5AF97}"/>
                </a:ext>
              </a:extLst>
            </p:cNvPr>
            <p:cNvSpPr/>
            <p:nvPr/>
          </p:nvSpPr>
          <p:spPr>
            <a:xfrm>
              <a:off x="112000" y="3355691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4AF045B-DFBB-1345-9753-667908859B98}"/>
                </a:ext>
              </a:extLst>
            </p:cNvPr>
            <p:cNvSpPr/>
            <p:nvPr/>
          </p:nvSpPr>
          <p:spPr>
            <a:xfrm>
              <a:off x="1287665" y="3351568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BAE96E31-40A1-0247-98AC-D88C9DCC308D}"/>
                </a:ext>
              </a:extLst>
            </p:cNvPr>
            <p:cNvSpPr txBox="1"/>
            <p:nvPr/>
          </p:nvSpPr>
          <p:spPr>
            <a:xfrm>
              <a:off x="218803" y="3193867"/>
              <a:ext cx="9096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Prótons</a:t>
              </a:r>
            </a:p>
          </p:txBody>
        </p:sp>
        <p:sp>
          <p:nvSpPr>
            <p:cNvPr id="96" name="CaixaDeTexto 95">
              <a:extLst>
                <a:ext uri="{FF2B5EF4-FFF2-40B4-BE49-F238E27FC236}">
                  <a16:creationId xmlns:a16="http://schemas.microsoft.com/office/drawing/2014/main" id="{3CC6FF7A-D709-6A48-B8A8-1725C3E7F4F5}"/>
                </a:ext>
              </a:extLst>
            </p:cNvPr>
            <p:cNvSpPr txBox="1"/>
            <p:nvPr/>
          </p:nvSpPr>
          <p:spPr>
            <a:xfrm>
              <a:off x="1397178" y="3190761"/>
              <a:ext cx="1057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Nêutrons</a:t>
              </a:r>
            </a:p>
          </p:txBody>
        </p:sp>
        <p:sp>
          <p:nvSpPr>
            <p:cNvPr id="97" name="CaixaDeTexto 96">
              <a:extLst>
                <a:ext uri="{FF2B5EF4-FFF2-40B4-BE49-F238E27FC236}">
                  <a16:creationId xmlns:a16="http://schemas.microsoft.com/office/drawing/2014/main" id="{6BEDBF18-CD05-144F-9785-AC7A7557F4EE}"/>
                </a:ext>
              </a:extLst>
            </p:cNvPr>
            <p:cNvSpPr txBox="1"/>
            <p:nvPr/>
          </p:nvSpPr>
          <p:spPr>
            <a:xfrm>
              <a:off x="2797508" y="3194602"/>
              <a:ext cx="950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Elétrons</a:t>
              </a:r>
            </a:p>
          </p:txBody>
        </p:sp>
      </p:grpSp>
      <p:sp>
        <p:nvSpPr>
          <p:cNvPr id="94" name="CaixaDeTexto 93">
            <a:extLst>
              <a:ext uri="{FF2B5EF4-FFF2-40B4-BE49-F238E27FC236}">
                <a16:creationId xmlns:a16="http://schemas.microsoft.com/office/drawing/2014/main" id="{DA901395-5820-9C45-AD31-1D01F2129A7C}"/>
              </a:ext>
            </a:extLst>
          </p:cNvPr>
          <p:cNvSpPr txBox="1"/>
          <p:nvPr/>
        </p:nvSpPr>
        <p:spPr>
          <a:xfrm>
            <a:off x="3442961" y="3431572"/>
            <a:ext cx="1031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Carbono 12</a:t>
            </a:r>
          </a:p>
          <a:p>
            <a:pPr algn="ctr"/>
            <a:r>
              <a:rPr lang="pt-BR" sz="1400" dirty="0"/>
              <a:t>(estável)</a:t>
            </a:r>
          </a:p>
        </p:txBody>
      </p:sp>
      <p:sp>
        <p:nvSpPr>
          <p:cNvPr id="100" name="CaixaDeTexto 99">
            <a:extLst>
              <a:ext uri="{FF2B5EF4-FFF2-40B4-BE49-F238E27FC236}">
                <a16:creationId xmlns:a16="http://schemas.microsoft.com/office/drawing/2014/main" id="{BB69307F-211C-874B-A29C-2A648876E6B8}"/>
              </a:ext>
            </a:extLst>
          </p:cNvPr>
          <p:cNvSpPr txBox="1"/>
          <p:nvPr/>
        </p:nvSpPr>
        <p:spPr>
          <a:xfrm>
            <a:off x="5668078" y="3431587"/>
            <a:ext cx="1031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Carbono 13</a:t>
            </a:r>
          </a:p>
          <a:p>
            <a:pPr algn="ctr"/>
            <a:r>
              <a:rPr lang="pt-BR" sz="1400" dirty="0"/>
              <a:t>(estável)</a:t>
            </a:r>
          </a:p>
        </p:txBody>
      </p:sp>
      <p:sp>
        <p:nvSpPr>
          <p:cNvPr id="101" name="CaixaDeTexto 100">
            <a:extLst>
              <a:ext uri="{FF2B5EF4-FFF2-40B4-BE49-F238E27FC236}">
                <a16:creationId xmlns:a16="http://schemas.microsoft.com/office/drawing/2014/main" id="{6655DAE6-F84F-B646-A6FB-B5FE4A1347B7}"/>
              </a:ext>
            </a:extLst>
          </p:cNvPr>
          <p:cNvSpPr txBox="1"/>
          <p:nvPr/>
        </p:nvSpPr>
        <p:spPr>
          <a:xfrm>
            <a:off x="7527956" y="3431572"/>
            <a:ext cx="1760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Carbono 14</a:t>
            </a:r>
          </a:p>
          <a:p>
            <a:pPr algn="ctr"/>
            <a:r>
              <a:rPr lang="pt-BR" sz="1400" dirty="0"/>
              <a:t>(instável – radioativo)</a:t>
            </a:r>
          </a:p>
        </p:txBody>
      </p:sp>
      <p:grpSp>
        <p:nvGrpSpPr>
          <p:cNvPr id="98" name="Agrupar 97">
            <a:extLst>
              <a:ext uri="{FF2B5EF4-FFF2-40B4-BE49-F238E27FC236}">
                <a16:creationId xmlns:a16="http://schemas.microsoft.com/office/drawing/2014/main" id="{0781A34B-0041-274D-B6B0-104933ACAC74}"/>
              </a:ext>
            </a:extLst>
          </p:cNvPr>
          <p:cNvGrpSpPr/>
          <p:nvPr/>
        </p:nvGrpSpPr>
        <p:grpSpPr>
          <a:xfrm>
            <a:off x="2971995" y="4292012"/>
            <a:ext cx="1921114" cy="1907864"/>
            <a:chOff x="543416" y="1066612"/>
            <a:chExt cx="1921114" cy="1907864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3372AB4-7AED-4347-B6B0-5E5A302BC8E4}"/>
                </a:ext>
              </a:extLst>
            </p:cNvPr>
            <p:cNvSpPr/>
            <p:nvPr/>
          </p:nvSpPr>
          <p:spPr>
            <a:xfrm rot="2700000">
              <a:off x="1207826" y="1066611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EEDF9D5A-C2B1-414B-9FDA-C8B80251C488}"/>
                </a:ext>
              </a:extLst>
            </p:cNvPr>
            <p:cNvSpPr/>
            <p:nvPr/>
          </p:nvSpPr>
          <p:spPr>
            <a:xfrm rot="20700000">
              <a:off x="1199532" y="1066612"/>
              <a:ext cx="605543" cy="190786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6050D335-5B73-F34C-B87D-BC56CB48A439}"/>
                </a:ext>
              </a:extLst>
            </p:cNvPr>
            <p:cNvSpPr/>
            <p:nvPr/>
          </p:nvSpPr>
          <p:spPr>
            <a:xfrm rot="17100000">
              <a:off x="1194577" y="1071570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4" name="Agrupar 103">
            <a:extLst>
              <a:ext uri="{FF2B5EF4-FFF2-40B4-BE49-F238E27FC236}">
                <a16:creationId xmlns:a16="http://schemas.microsoft.com/office/drawing/2014/main" id="{D7390C05-6A3A-8345-9A1F-920F39741F82}"/>
              </a:ext>
            </a:extLst>
          </p:cNvPr>
          <p:cNvGrpSpPr/>
          <p:nvPr/>
        </p:nvGrpSpPr>
        <p:grpSpPr>
          <a:xfrm>
            <a:off x="5050135" y="4226704"/>
            <a:ext cx="1921114" cy="1907864"/>
            <a:chOff x="543416" y="1066612"/>
            <a:chExt cx="1921114" cy="1907864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91D6D4F7-2E3E-5F43-B045-501B2DDC8AF8}"/>
                </a:ext>
              </a:extLst>
            </p:cNvPr>
            <p:cNvSpPr/>
            <p:nvPr/>
          </p:nvSpPr>
          <p:spPr>
            <a:xfrm rot="2700000">
              <a:off x="1207826" y="1066611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5B38675B-9953-294A-9437-D2CEB15A189F}"/>
                </a:ext>
              </a:extLst>
            </p:cNvPr>
            <p:cNvSpPr/>
            <p:nvPr/>
          </p:nvSpPr>
          <p:spPr>
            <a:xfrm rot="20700000">
              <a:off x="1199532" y="1066612"/>
              <a:ext cx="605543" cy="190786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D08D6D19-6414-A94C-BE19-48FB9715CEC4}"/>
                </a:ext>
              </a:extLst>
            </p:cNvPr>
            <p:cNvSpPr/>
            <p:nvPr/>
          </p:nvSpPr>
          <p:spPr>
            <a:xfrm rot="17100000">
              <a:off x="1194577" y="1071570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8" name="Agrupar 107">
            <a:extLst>
              <a:ext uri="{FF2B5EF4-FFF2-40B4-BE49-F238E27FC236}">
                <a16:creationId xmlns:a16="http://schemas.microsoft.com/office/drawing/2014/main" id="{BCC15760-23D4-984D-8270-D54ADD81CB6D}"/>
              </a:ext>
            </a:extLst>
          </p:cNvPr>
          <p:cNvGrpSpPr/>
          <p:nvPr/>
        </p:nvGrpSpPr>
        <p:grpSpPr>
          <a:xfrm>
            <a:off x="7082416" y="4219271"/>
            <a:ext cx="1921114" cy="1907864"/>
            <a:chOff x="543416" y="1066612"/>
            <a:chExt cx="1921114" cy="1907864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6A1267CD-FD03-3247-80AC-4D46C2E7D83F}"/>
                </a:ext>
              </a:extLst>
            </p:cNvPr>
            <p:cNvSpPr/>
            <p:nvPr/>
          </p:nvSpPr>
          <p:spPr>
            <a:xfrm rot="2700000">
              <a:off x="1207826" y="1066611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4A96D0F9-9AE0-7649-BA96-9B2B51C69747}"/>
                </a:ext>
              </a:extLst>
            </p:cNvPr>
            <p:cNvSpPr/>
            <p:nvPr/>
          </p:nvSpPr>
          <p:spPr>
            <a:xfrm rot="20700000">
              <a:off x="1199532" y="1066612"/>
              <a:ext cx="605543" cy="190786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010825E5-42A7-6C47-B1B5-76BFD12D2C30}"/>
                </a:ext>
              </a:extLst>
            </p:cNvPr>
            <p:cNvSpPr/>
            <p:nvPr/>
          </p:nvSpPr>
          <p:spPr>
            <a:xfrm rot="17100000">
              <a:off x="1194577" y="1071570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12" name="Agrupar 111">
            <a:extLst>
              <a:ext uri="{FF2B5EF4-FFF2-40B4-BE49-F238E27FC236}">
                <a16:creationId xmlns:a16="http://schemas.microsoft.com/office/drawing/2014/main" id="{175A97F5-2BE3-F542-A713-3324701EA00E}"/>
              </a:ext>
            </a:extLst>
          </p:cNvPr>
          <p:cNvGrpSpPr/>
          <p:nvPr/>
        </p:nvGrpSpPr>
        <p:grpSpPr>
          <a:xfrm>
            <a:off x="3647779" y="4975627"/>
            <a:ext cx="558800" cy="544311"/>
            <a:chOff x="1219200" y="1750227"/>
            <a:chExt cx="558800" cy="544311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89FCAFF0-E2A9-764D-BF4B-5D4AE0779206}"/>
                </a:ext>
              </a:extLst>
            </p:cNvPr>
            <p:cNvSpPr/>
            <p:nvPr/>
          </p:nvSpPr>
          <p:spPr>
            <a:xfrm>
              <a:off x="1219200" y="1750227"/>
              <a:ext cx="558800" cy="54431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1D627EDF-B056-4940-BC58-1E4C2FF54ED3}"/>
                </a:ext>
              </a:extLst>
            </p:cNvPr>
            <p:cNvSpPr/>
            <p:nvPr/>
          </p:nvSpPr>
          <p:spPr>
            <a:xfrm>
              <a:off x="1304165" y="1837786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85AD67B9-565C-814C-9D29-04199496B63E}"/>
                </a:ext>
              </a:extLst>
            </p:cNvPr>
            <p:cNvSpPr/>
            <p:nvPr/>
          </p:nvSpPr>
          <p:spPr>
            <a:xfrm>
              <a:off x="1314788" y="1991091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F58A8E3F-87E5-5249-AC5C-4DE08FA6BCE1}"/>
                </a:ext>
              </a:extLst>
            </p:cNvPr>
            <p:cNvSpPr/>
            <p:nvPr/>
          </p:nvSpPr>
          <p:spPr>
            <a:xfrm>
              <a:off x="1487954" y="2123353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A9B4CFEC-8FF7-9D45-ABE9-95D99009166F}"/>
                </a:ext>
              </a:extLst>
            </p:cNvPr>
            <p:cNvSpPr/>
            <p:nvPr/>
          </p:nvSpPr>
          <p:spPr>
            <a:xfrm>
              <a:off x="1319160" y="2135330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70FF0168-051F-3945-ABDE-194AC58D823C}"/>
                </a:ext>
              </a:extLst>
            </p:cNvPr>
            <p:cNvSpPr/>
            <p:nvPr/>
          </p:nvSpPr>
          <p:spPr>
            <a:xfrm>
              <a:off x="1485564" y="1836054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1D46046F-EE0E-3743-A9A9-B544668D2603}"/>
                </a:ext>
              </a:extLst>
            </p:cNvPr>
            <p:cNvSpPr/>
            <p:nvPr/>
          </p:nvSpPr>
          <p:spPr>
            <a:xfrm>
              <a:off x="1490876" y="1984559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C67EFBA-38FE-384D-AC67-26A58ED33645}"/>
                </a:ext>
              </a:extLst>
            </p:cNvPr>
            <p:cNvSpPr/>
            <p:nvPr/>
          </p:nvSpPr>
          <p:spPr>
            <a:xfrm>
              <a:off x="1394516" y="1836694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E02AF440-9005-8742-9875-47846649002C}"/>
                </a:ext>
              </a:extLst>
            </p:cNvPr>
            <p:cNvSpPr/>
            <p:nvPr/>
          </p:nvSpPr>
          <p:spPr>
            <a:xfrm>
              <a:off x="1405139" y="1989999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10701B42-5D8D-BC49-B12B-8A267AEBD3A4}"/>
                </a:ext>
              </a:extLst>
            </p:cNvPr>
            <p:cNvSpPr/>
            <p:nvPr/>
          </p:nvSpPr>
          <p:spPr>
            <a:xfrm>
              <a:off x="1578305" y="2122261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ADCBA6CC-07D5-2042-B936-EF8F57C28453}"/>
                </a:ext>
              </a:extLst>
            </p:cNvPr>
            <p:cNvSpPr/>
            <p:nvPr/>
          </p:nvSpPr>
          <p:spPr>
            <a:xfrm>
              <a:off x="1409511" y="2134238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229BA395-0D13-9049-87AF-66166D243ACB}"/>
                </a:ext>
              </a:extLst>
            </p:cNvPr>
            <p:cNvSpPr/>
            <p:nvPr/>
          </p:nvSpPr>
          <p:spPr>
            <a:xfrm>
              <a:off x="1575915" y="1834962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08B47385-899A-F849-95A3-4B5B014FF7DE}"/>
                </a:ext>
              </a:extLst>
            </p:cNvPr>
            <p:cNvSpPr/>
            <p:nvPr/>
          </p:nvSpPr>
          <p:spPr>
            <a:xfrm>
              <a:off x="1581227" y="1983467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26" name="Agrupar 125">
            <a:extLst>
              <a:ext uri="{FF2B5EF4-FFF2-40B4-BE49-F238E27FC236}">
                <a16:creationId xmlns:a16="http://schemas.microsoft.com/office/drawing/2014/main" id="{30EAB7ED-5644-7341-B6CD-1227117D907E}"/>
              </a:ext>
            </a:extLst>
          </p:cNvPr>
          <p:cNvGrpSpPr/>
          <p:nvPr/>
        </p:nvGrpSpPr>
        <p:grpSpPr>
          <a:xfrm>
            <a:off x="5726415" y="4909595"/>
            <a:ext cx="558800" cy="544311"/>
            <a:chOff x="3297836" y="1684195"/>
            <a:chExt cx="558800" cy="544311"/>
          </a:xfrm>
        </p:grpSpPr>
        <p:grpSp>
          <p:nvGrpSpPr>
            <p:cNvPr id="127" name="Agrupar 126">
              <a:extLst>
                <a:ext uri="{FF2B5EF4-FFF2-40B4-BE49-F238E27FC236}">
                  <a16:creationId xmlns:a16="http://schemas.microsoft.com/office/drawing/2014/main" id="{068B4DDD-521A-714A-8D6F-A717271B5C42}"/>
                </a:ext>
              </a:extLst>
            </p:cNvPr>
            <p:cNvGrpSpPr/>
            <p:nvPr/>
          </p:nvGrpSpPr>
          <p:grpSpPr>
            <a:xfrm>
              <a:off x="3297836" y="1684195"/>
              <a:ext cx="558800" cy="544311"/>
              <a:chOff x="1219200" y="1750227"/>
              <a:chExt cx="558800" cy="544311"/>
            </a:xfrm>
          </p:grpSpPr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2CBA435A-4A9D-0549-BC7A-8BED795D41CC}"/>
                  </a:ext>
                </a:extLst>
              </p:cNvPr>
              <p:cNvSpPr/>
              <p:nvPr/>
            </p:nvSpPr>
            <p:spPr>
              <a:xfrm>
                <a:off x="1219200" y="1750227"/>
                <a:ext cx="558800" cy="544311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44B905A3-A6CB-694F-A9C0-7CF2332A8C09}"/>
                  </a:ext>
                </a:extLst>
              </p:cNvPr>
              <p:cNvSpPr/>
              <p:nvPr/>
            </p:nvSpPr>
            <p:spPr>
              <a:xfrm>
                <a:off x="1304165" y="1837786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645AA991-6DE7-3148-ABBF-2F7744A0BB00}"/>
                  </a:ext>
                </a:extLst>
              </p:cNvPr>
              <p:cNvSpPr/>
              <p:nvPr/>
            </p:nvSpPr>
            <p:spPr>
              <a:xfrm>
                <a:off x="1314788" y="1991091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CE8B937A-74B2-FE4D-BB6F-54FF1C563D02}"/>
                  </a:ext>
                </a:extLst>
              </p:cNvPr>
              <p:cNvSpPr/>
              <p:nvPr/>
            </p:nvSpPr>
            <p:spPr>
              <a:xfrm>
                <a:off x="1487954" y="2123353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84514469-7E58-9447-B800-953C5A116B2D}"/>
                  </a:ext>
                </a:extLst>
              </p:cNvPr>
              <p:cNvSpPr/>
              <p:nvPr/>
            </p:nvSpPr>
            <p:spPr>
              <a:xfrm>
                <a:off x="1319160" y="2135330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CFE34500-04F8-AF46-A827-CD64B23B0FE7}"/>
                  </a:ext>
                </a:extLst>
              </p:cNvPr>
              <p:cNvSpPr/>
              <p:nvPr/>
            </p:nvSpPr>
            <p:spPr>
              <a:xfrm>
                <a:off x="1485564" y="1836054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9C3B9DD4-A172-2248-A07D-1ABC8880FA5D}"/>
                  </a:ext>
                </a:extLst>
              </p:cNvPr>
              <p:cNvSpPr/>
              <p:nvPr/>
            </p:nvSpPr>
            <p:spPr>
              <a:xfrm>
                <a:off x="1490876" y="1984559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A341B02A-1EE9-D045-8CB6-D1269A0AA7F0}"/>
                  </a:ext>
                </a:extLst>
              </p:cNvPr>
              <p:cNvSpPr/>
              <p:nvPr/>
            </p:nvSpPr>
            <p:spPr>
              <a:xfrm>
                <a:off x="1394516" y="1836694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C2FD54D2-8230-5A44-995F-544AE6C32236}"/>
                  </a:ext>
                </a:extLst>
              </p:cNvPr>
              <p:cNvSpPr/>
              <p:nvPr/>
            </p:nvSpPr>
            <p:spPr>
              <a:xfrm>
                <a:off x="1405139" y="1989999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A5980C5F-FF52-B848-B7BE-CF3F78134AE1}"/>
                  </a:ext>
                </a:extLst>
              </p:cNvPr>
              <p:cNvSpPr/>
              <p:nvPr/>
            </p:nvSpPr>
            <p:spPr>
              <a:xfrm>
                <a:off x="1578305" y="2122261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ABE14B07-95B0-B44B-9DCC-D3FAD23FC6EE}"/>
                  </a:ext>
                </a:extLst>
              </p:cNvPr>
              <p:cNvSpPr/>
              <p:nvPr/>
            </p:nvSpPr>
            <p:spPr>
              <a:xfrm>
                <a:off x="1409511" y="2134238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14FEF889-AE19-514E-A5C2-A4BAA897CDF5}"/>
                  </a:ext>
                </a:extLst>
              </p:cNvPr>
              <p:cNvSpPr/>
              <p:nvPr/>
            </p:nvSpPr>
            <p:spPr>
              <a:xfrm>
                <a:off x="1575915" y="1834962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F58BF977-CC3F-8841-9748-68FCEDED247A}"/>
                  </a:ext>
                </a:extLst>
              </p:cNvPr>
              <p:cNvSpPr/>
              <p:nvPr/>
            </p:nvSpPr>
            <p:spPr>
              <a:xfrm>
                <a:off x="1581227" y="1983467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B0C5AEDD-06B6-3048-8AAB-65A462C93A81}"/>
                </a:ext>
              </a:extLst>
            </p:cNvPr>
            <p:cNvSpPr/>
            <p:nvPr/>
          </p:nvSpPr>
          <p:spPr>
            <a:xfrm>
              <a:off x="3750214" y="1837967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42" name="Agrupar 141">
            <a:extLst>
              <a:ext uri="{FF2B5EF4-FFF2-40B4-BE49-F238E27FC236}">
                <a16:creationId xmlns:a16="http://schemas.microsoft.com/office/drawing/2014/main" id="{EE9A34D7-2459-6349-880F-8D264806CE98}"/>
              </a:ext>
            </a:extLst>
          </p:cNvPr>
          <p:cNvGrpSpPr/>
          <p:nvPr/>
        </p:nvGrpSpPr>
        <p:grpSpPr>
          <a:xfrm>
            <a:off x="7756948" y="4918826"/>
            <a:ext cx="558800" cy="544311"/>
            <a:chOff x="5328369" y="1635551"/>
            <a:chExt cx="558800" cy="544311"/>
          </a:xfrm>
        </p:grpSpPr>
        <p:grpSp>
          <p:nvGrpSpPr>
            <p:cNvPr id="143" name="Agrupar 142">
              <a:extLst>
                <a:ext uri="{FF2B5EF4-FFF2-40B4-BE49-F238E27FC236}">
                  <a16:creationId xmlns:a16="http://schemas.microsoft.com/office/drawing/2014/main" id="{4E612988-8C1C-B541-A0DA-172B12BD0F3F}"/>
                </a:ext>
              </a:extLst>
            </p:cNvPr>
            <p:cNvGrpSpPr/>
            <p:nvPr/>
          </p:nvGrpSpPr>
          <p:grpSpPr>
            <a:xfrm>
              <a:off x="5328369" y="1635551"/>
              <a:ext cx="558800" cy="544311"/>
              <a:chOff x="3297836" y="1684195"/>
              <a:chExt cx="558800" cy="544311"/>
            </a:xfrm>
          </p:grpSpPr>
          <p:grpSp>
            <p:nvGrpSpPr>
              <p:cNvPr id="145" name="Agrupar 144">
                <a:extLst>
                  <a:ext uri="{FF2B5EF4-FFF2-40B4-BE49-F238E27FC236}">
                    <a16:creationId xmlns:a16="http://schemas.microsoft.com/office/drawing/2014/main" id="{0DBED021-6CC4-624D-8E4A-AF540E438F51}"/>
                  </a:ext>
                </a:extLst>
              </p:cNvPr>
              <p:cNvGrpSpPr/>
              <p:nvPr/>
            </p:nvGrpSpPr>
            <p:grpSpPr>
              <a:xfrm>
                <a:off x="3297836" y="1684195"/>
                <a:ext cx="558800" cy="544311"/>
                <a:chOff x="1219200" y="1750227"/>
                <a:chExt cx="558800" cy="544311"/>
              </a:xfrm>
            </p:grpSpPr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112F8226-2FC0-5443-B57F-8D876F1D4096}"/>
                    </a:ext>
                  </a:extLst>
                </p:cNvPr>
                <p:cNvSpPr/>
                <p:nvPr/>
              </p:nvSpPr>
              <p:spPr>
                <a:xfrm>
                  <a:off x="1219200" y="1750227"/>
                  <a:ext cx="558800" cy="544311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EFC9F159-CAE8-914A-AAF6-EC0DC53A4B93}"/>
                    </a:ext>
                  </a:extLst>
                </p:cNvPr>
                <p:cNvSpPr/>
                <p:nvPr/>
              </p:nvSpPr>
              <p:spPr>
                <a:xfrm>
                  <a:off x="1304165" y="1837786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6697DE5B-802F-5249-B8E7-1EFA02E61C04}"/>
                    </a:ext>
                  </a:extLst>
                </p:cNvPr>
                <p:cNvSpPr/>
                <p:nvPr/>
              </p:nvSpPr>
              <p:spPr>
                <a:xfrm>
                  <a:off x="1314788" y="1991091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15FD494C-8335-424C-83B9-5D0EC2438CA2}"/>
                    </a:ext>
                  </a:extLst>
                </p:cNvPr>
                <p:cNvSpPr/>
                <p:nvPr/>
              </p:nvSpPr>
              <p:spPr>
                <a:xfrm>
                  <a:off x="1487954" y="2123353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82E8B493-B04A-C44F-926E-3F85759AD12A}"/>
                    </a:ext>
                  </a:extLst>
                </p:cNvPr>
                <p:cNvSpPr/>
                <p:nvPr/>
              </p:nvSpPr>
              <p:spPr>
                <a:xfrm>
                  <a:off x="1319160" y="2135330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D4C7E9ED-8582-0D4A-90A7-DA90087DC118}"/>
                    </a:ext>
                  </a:extLst>
                </p:cNvPr>
                <p:cNvSpPr/>
                <p:nvPr/>
              </p:nvSpPr>
              <p:spPr>
                <a:xfrm>
                  <a:off x="1485564" y="1836054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8ECC4CAD-4709-7648-AC0F-C835C43F146E}"/>
                    </a:ext>
                  </a:extLst>
                </p:cNvPr>
                <p:cNvSpPr/>
                <p:nvPr/>
              </p:nvSpPr>
              <p:spPr>
                <a:xfrm>
                  <a:off x="1490876" y="1984559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5A792A75-3351-F645-AC0F-93A04FF131A2}"/>
                    </a:ext>
                  </a:extLst>
                </p:cNvPr>
                <p:cNvSpPr/>
                <p:nvPr/>
              </p:nvSpPr>
              <p:spPr>
                <a:xfrm>
                  <a:off x="1394516" y="1836694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8C3E518D-373B-A24A-B1EE-63A716D2CDD5}"/>
                    </a:ext>
                  </a:extLst>
                </p:cNvPr>
                <p:cNvSpPr/>
                <p:nvPr/>
              </p:nvSpPr>
              <p:spPr>
                <a:xfrm>
                  <a:off x="1405139" y="1989999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A1CE4511-4480-124F-9443-3A74CBC62B44}"/>
                    </a:ext>
                  </a:extLst>
                </p:cNvPr>
                <p:cNvSpPr/>
                <p:nvPr/>
              </p:nvSpPr>
              <p:spPr>
                <a:xfrm>
                  <a:off x="1578305" y="2122261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881ABDFE-D87C-7948-87AC-7BC75781C032}"/>
                    </a:ext>
                  </a:extLst>
                </p:cNvPr>
                <p:cNvSpPr/>
                <p:nvPr/>
              </p:nvSpPr>
              <p:spPr>
                <a:xfrm>
                  <a:off x="1409511" y="2134238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id="{F25E9B5F-58B6-5E4D-B27B-D2089DEF9461}"/>
                    </a:ext>
                  </a:extLst>
                </p:cNvPr>
                <p:cNvSpPr/>
                <p:nvPr/>
              </p:nvSpPr>
              <p:spPr>
                <a:xfrm>
                  <a:off x="1575915" y="1834962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B3ED39BD-EE46-CB4E-9078-0732C1FD7E40}"/>
                    </a:ext>
                  </a:extLst>
                </p:cNvPr>
                <p:cNvSpPr/>
                <p:nvPr/>
              </p:nvSpPr>
              <p:spPr>
                <a:xfrm>
                  <a:off x="1581227" y="1983467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2EA1B3EF-7127-AD45-A79C-7EE1BBB150C3}"/>
                  </a:ext>
                </a:extLst>
              </p:cNvPr>
              <p:cNvSpPr/>
              <p:nvPr/>
            </p:nvSpPr>
            <p:spPr>
              <a:xfrm>
                <a:off x="3750214" y="1837967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09FA3805-0CD2-334A-B737-079BAB7D05B9}"/>
                </a:ext>
              </a:extLst>
            </p:cNvPr>
            <p:cNvSpPr/>
            <p:nvPr/>
          </p:nvSpPr>
          <p:spPr>
            <a:xfrm>
              <a:off x="5786188" y="1967959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60" name="Oval 159">
            <a:extLst>
              <a:ext uri="{FF2B5EF4-FFF2-40B4-BE49-F238E27FC236}">
                <a16:creationId xmlns:a16="http://schemas.microsoft.com/office/drawing/2014/main" id="{5F8BEA79-8B32-EA4C-90E8-32B885DA77DD}"/>
              </a:ext>
            </a:extLst>
          </p:cNvPr>
          <p:cNvSpPr/>
          <p:nvPr/>
        </p:nvSpPr>
        <p:spPr>
          <a:xfrm>
            <a:off x="7339663" y="5798608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9346C1A3-9ACB-0C40-BE2B-6A414CDBE2D4}"/>
              </a:ext>
            </a:extLst>
          </p:cNvPr>
          <p:cNvSpPr/>
          <p:nvPr/>
        </p:nvSpPr>
        <p:spPr>
          <a:xfrm>
            <a:off x="8246202" y="6061827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3009CFB1-7F8D-E54F-9480-B6002BE25AF7}"/>
              </a:ext>
            </a:extLst>
          </p:cNvPr>
          <p:cNvSpPr/>
          <p:nvPr/>
        </p:nvSpPr>
        <p:spPr>
          <a:xfrm>
            <a:off x="8917635" y="5383600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928546FA-AE5D-4747-A218-3526A23DABCD}"/>
              </a:ext>
            </a:extLst>
          </p:cNvPr>
          <p:cNvSpPr/>
          <p:nvPr/>
        </p:nvSpPr>
        <p:spPr>
          <a:xfrm>
            <a:off x="8673398" y="4457205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44A1DD5B-051F-404C-BECC-A470E5F26C77}"/>
              </a:ext>
            </a:extLst>
          </p:cNvPr>
          <p:cNvSpPr/>
          <p:nvPr/>
        </p:nvSpPr>
        <p:spPr>
          <a:xfrm>
            <a:off x="7749151" y="4227322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B5C61C18-1904-A344-8EFD-0533A3C3476D}"/>
              </a:ext>
            </a:extLst>
          </p:cNvPr>
          <p:cNvSpPr/>
          <p:nvPr/>
        </p:nvSpPr>
        <p:spPr>
          <a:xfrm>
            <a:off x="7079061" y="4900533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52572EFD-968B-524D-AE1A-FA2A730AA796}"/>
              </a:ext>
            </a:extLst>
          </p:cNvPr>
          <p:cNvSpPr/>
          <p:nvPr/>
        </p:nvSpPr>
        <p:spPr>
          <a:xfrm>
            <a:off x="5310721" y="5808547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E0F65EEB-4D30-324C-ABE7-3C0FEE1A4240}"/>
              </a:ext>
            </a:extLst>
          </p:cNvPr>
          <p:cNvSpPr/>
          <p:nvPr/>
        </p:nvSpPr>
        <p:spPr>
          <a:xfrm>
            <a:off x="6217260" y="6071766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4494BE6B-777B-7642-BB57-FA45DFFEEE32}"/>
              </a:ext>
            </a:extLst>
          </p:cNvPr>
          <p:cNvSpPr/>
          <p:nvPr/>
        </p:nvSpPr>
        <p:spPr>
          <a:xfrm>
            <a:off x="6888693" y="5451414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EDEA92AC-7B96-044A-993E-1E22F9890EA5}"/>
              </a:ext>
            </a:extLst>
          </p:cNvPr>
          <p:cNvSpPr/>
          <p:nvPr/>
        </p:nvSpPr>
        <p:spPr>
          <a:xfrm>
            <a:off x="6644456" y="4467144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68558EAA-A950-5A4C-989E-054263291B1B}"/>
              </a:ext>
            </a:extLst>
          </p:cNvPr>
          <p:cNvSpPr/>
          <p:nvPr/>
        </p:nvSpPr>
        <p:spPr>
          <a:xfrm>
            <a:off x="5720209" y="4237261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182E1C0F-B382-E74E-8705-DA705F2EA8BD}"/>
              </a:ext>
            </a:extLst>
          </p:cNvPr>
          <p:cNvSpPr/>
          <p:nvPr/>
        </p:nvSpPr>
        <p:spPr>
          <a:xfrm>
            <a:off x="5050119" y="4910472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29D7D6CE-3120-B346-B0BF-6D6014461613}"/>
              </a:ext>
            </a:extLst>
          </p:cNvPr>
          <p:cNvSpPr/>
          <p:nvPr/>
        </p:nvSpPr>
        <p:spPr>
          <a:xfrm>
            <a:off x="3233253" y="5861760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7330FB68-1E60-4C4B-B49F-10CE9CCCA0C5}"/>
              </a:ext>
            </a:extLst>
          </p:cNvPr>
          <p:cNvSpPr/>
          <p:nvPr/>
        </p:nvSpPr>
        <p:spPr>
          <a:xfrm>
            <a:off x="4139792" y="6124979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4492A2E0-82BF-9248-B9EA-071277C9FD4C}"/>
              </a:ext>
            </a:extLst>
          </p:cNvPr>
          <p:cNvSpPr/>
          <p:nvPr/>
        </p:nvSpPr>
        <p:spPr>
          <a:xfrm>
            <a:off x="4811225" y="5446752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9CD1F793-D1F4-244E-8EDF-AA87D5D4D167}"/>
              </a:ext>
            </a:extLst>
          </p:cNvPr>
          <p:cNvSpPr/>
          <p:nvPr/>
        </p:nvSpPr>
        <p:spPr>
          <a:xfrm>
            <a:off x="4566988" y="4520357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7438F3B5-60BB-5B40-8097-61CDEFB987A1}"/>
              </a:ext>
            </a:extLst>
          </p:cNvPr>
          <p:cNvSpPr/>
          <p:nvPr/>
        </p:nvSpPr>
        <p:spPr>
          <a:xfrm>
            <a:off x="3642741" y="4290474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F425A098-2AB2-AA46-AC7E-25439CDBEF83}"/>
              </a:ext>
            </a:extLst>
          </p:cNvPr>
          <p:cNvSpPr/>
          <p:nvPr/>
        </p:nvSpPr>
        <p:spPr>
          <a:xfrm>
            <a:off x="2972651" y="4963685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53AE9F7D-2F12-2B4E-AC63-AF9EF0C77CF7}"/>
              </a:ext>
            </a:extLst>
          </p:cNvPr>
          <p:cNvSpPr/>
          <p:nvPr/>
        </p:nvSpPr>
        <p:spPr>
          <a:xfrm>
            <a:off x="6178610" y="5231236"/>
            <a:ext cx="69546" cy="669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975F6259-EDCD-464A-8E1D-615C8F928199}"/>
              </a:ext>
            </a:extLst>
          </p:cNvPr>
          <p:cNvSpPr/>
          <p:nvPr/>
        </p:nvSpPr>
        <p:spPr>
          <a:xfrm>
            <a:off x="4104988" y="5308688"/>
            <a:ext cx="69546" cy="669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5DC2E92F-2BE9-D74B-95E7-1E8DF6845685}"/>
              </a:ext>
            </a:extLst>
          </p:cNvPr>
          <p:cNvSpPr/>
          <p:nvPr/>
        </p:nvSpPr>
        <p:spPr>
          <a:xfrm>
            <a:off x="4096236" y="5127545"/>
            <a:ext cx="69546" cy="669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E6A87AEE-DEAC-AD49-9C4F-2BE766D52480}"/>
              </a:ext>
            </a:extLst>
          </p:cNvPr>
          <p:cNvSpPr/>
          <p:nvPr/>
        </p:nvSpPr>
        <p:spPr>
          <a:xfrm>
            <a:off x="4132460" y="5219982"/>
            <a:ext cx="69546" cy="669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C1CB4B0E-DEE1-A042-91F8-10A2B836C108}"/>
              </a:ext>
            </a:extLst>
          </p:cNvPr>
          <p:cNvSpPr/>
          <p:nvPr/>
        </p:nvSpPr>
        <p:spPr>
          <a:xfrm>
            <a:off x="6207521" y="5152057"/>
            <a:ext cx="69546" cy="669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0C1E8379-5654-EF44-895C-43B5A02DE19D}"/>
              </a:ext>
            </a:extLst>
          </p:cNvPr>
          <p:cNvSpPr/>
          <p:nvPr/>
        </p:nvSpPr>
        <p:spPr>
          <a:xfrm>
            <a:off x="6031206" y="5368644"/>
            <a:ext cx="69546" cy="669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97B854EA-33C4-9247-81D2-EB051B451993}"/>
              </a:ext>
            </a:extLst>
          </p:cNvPr>
          <p:cNvSpPr/>
          <p:nvPr/>
        </p:nvSpPr>
        <p:spPr>
          <a:xfrm>
            <a:off x="8235999" y="5160038"/>
            <a:ext cx="69546" cy="669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466754DD-7CD1-8941-B0A4-AC9575A5A6D3}"/>
              </a:ext>
            </a:extLst>
          </p:cNvPr>
          <p:cNvSpPr/>
          <p:nvPr/>
        </p:nvSpPr>
        <p:spPr>
          <a:xfrm>
            <a:off x="7988667" y="5384894"/>
            <a:ext cx="69546" cy="669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CDE6C67B-1201-8049-B1B1-0B1B684A04AC}"/>
              </a:ext>
            </a:extLst>
          </p:cNvPr>
          <p:cNvSpPr/>
          <p:nvPr/>
        </p:nvSpPr>
        <p:spPr>
          <a:xfrm>
            <a:off x="8081103" y="5376148"/>
            <a:ext cx="69546" cy="669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8" name="CaixaDeTexto 207">
            <a:extLst>
              <a:ext uri="{FF2B5EF4-FFF2-40B4-BE49-F238E27FC236}">
                <a16:creationId xmlns:a16="http://schemas.microsoft.com/office/drawing/2014/main" id="{2CDA0348-C321-B445-A301-0A90BE10229D}"/>
              </a:ext>
            </a:extLst>
          </p:cNvPr>
          <p:cNvSpPr txBox="1"/>
          <p:nvPr/>
        </p:nvSpPr>
        <p:spPr>
          <a:xfrm>
            <a:off x="7371759" y="6187987"/>
            <a:ext cx="1760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Carbono 17</a:t>
            </a:r>
          </a:p>
          <a:p>
            <a:pPr algn="ctr"/>
            <a:r>
              <a:rPr lang="pt-BR" sz="1400" dirty="0"/>
              <a:t>(instável – radioativo)</a:t>
            </a:r>
          </a:p>
        </p:txBody>
      </p:sp>
      <p:sp>
        <p:nvSpPr>
          <p:cNvPr id="209" name="CaixaDeTexto 208">
            <a:extLst>
              <a:ext uri="{FF2B5EF4-FFF2-40B4-BE49-F238E27FC236}">
                <a16:creationId xmlns:a16="http://schemas.microsoft.com/office/drawing/2014/main" id="{FACEF6C6-26AF-5942-9948-A9232E10DEE1}"/>
              </a:ext>
            </a:extLst>
          </p:cNvPr>
          <p:cNvSpPr txBox="1"/>
          <p:nvPr/>
        </p:nvSpPr>
        <p:spPr>
          <a:xfrm>
            <a:off x="5270118" y="6211121"/>
            <a:ext cx="1760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Carbono 16</a:t>
            </a:r>
          </a:p>
          <a:p>
            <a:pPr algn="ctr"/>
            <a:r>
              <a:rPr lang="pt-BR" sz="1400" dirty="0"/>
              <a:t>(instável – radioativo)</a:t>
            </a:r>
          </a:p>
        </p:txBody>
      </p:sp>
      <p:sp>
        <p:nvSpPr>
          <p:cNvPr id="210" name="CaixaDeTexto 209">
            <a:extLst>
              <a:ext uri="{FF2B5EF4-FFF2-40B4-BE49-F238E27FC236}">
                <a16:creationId xmlns:a16="http://schemas.microsoft.com/office/drawing/2014/main" id="{2278B0FE-A1C5-E742-A9C1-EB4ADE6A92EC}"/>
              </a:ext>
            </a:extLst>
          </p:cNvPr>
          <p:cNvSpPr txBox="1"/>
          <p:nvPr/>
        </p:nvSpPr>
        <p:spPr>
          <a:xfrm>
            <a:off x="3156175" y="6271108"/>
            <a:ext cx="1760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Carbono 15</a:t>
            </a:r>
          </a:p>
          <a:p>
            <a:pPr algn="ctr"/>
            <a:r>
              <a:rPr lang="pt-BR" sz="1400" dirty="0"/>
              <a:t>(instável – radioativo)</a:t>
            </a:r>
          </a:p>
        </p:txBody>
      </p:sp>
      <p:sp>
        <p:nvSpPr>
          <p:cNvPr id="195" name="CaixaDeTexto 194">
            <a:extLst>
              <a:ext uri="{FF2B5EF4-FFF2-40B4-BE49-F238E27FC236}">
                <a16:creationId xmlns:a16="http://schemas.microsoft.com/office/drawing/2014/main" id="{29BF5439-18F6-EA44-AB28-7D286F03941F}"/>
              </a:ext>
            </a:extLst>
          </p:cNvPr>
          <p:cNvSpPr txBox="1"/>
          <p:nvPr/>
        </p:nvSpPr>
        <p:spPr>
          <a:xfrm>
            <a:off x="9293342" y="1356118"/>
            <a:ext cx="2000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FF0000"/>
                </a:solidFill>
              </a:rPr>
              <a:t>Meia vida de 5700 anos!</a:t>
            </a:r>
          </a:p>
        </p:txBody>
      </p:sp>
      <p:sp>
        <p:nvSpPr>
          <p:cNvPr id="196" name="Seta para a Esquerda 195">
            <a:extLst>
              <a:ext uri="{FF2B5EF4-FFF2-40B4-BE49-F238E27FC236}">
                <a16:creationId xmlns:a16="http://schemas.microsoft.com/office/drawing/2014/main" id="{971D47F7-9BBE-7C4C-8100-C139CAA6355E}"/>
              </a:ext>
            </a:extLst>
          </p:cNvPr>
          <p:cNvSpPr/>
          <p:nvPr/>
        </p:nvSpPr>
        <p:spPr>
          <a:xfrm rot="19800000">
            <a:off x="8813799" y="1463491"/>
            <a:ext cx="427220" cy="28892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97" name="Agrupar 196">
            <a:extLst>
              <a:ext uri="{FF2B5EF4-FFF2-40B4-BE49-F238E27FC236}">
                <a16:creationId xmlns:a16="http://schemas.microsoft.com/office/drawing/2014/main" id="{D785D13C-2D71-3F42-A77C-D3A3E89C2F29}"/>
              </a:ext>
            </a:extLst>
          </p:cNvPr>
          <p:cNvGrpSpPr/>
          <p:nvPr/>
        </p:nvGrpSpPr>
        <p:grpSpPr>
          <a:xfrm>
            <a:off x="279908" y="1447178"/>
            <a:ext cx="1743162" cy="2442375"/>
            <a:chOff x="279908" y="862978"/>
            <a:chExt cx="1743162" cy="2442375"/>
          </a:xfrm>
        </p:grpSpPr>
        <p:pic>
          <p:nvPicPr>
            <p:cNvPr id="198" name="Picture 6" descr="Carbono: onde é encontrado, função, características - Mundo Educação">
              <a:extLst>
                <a:ext uri="{FF2B5EF4-FFF2-40B4-BE49-F238E27FC236}">
                  <a16:creationId xmlns:a16="http://schemas.microsoft.com/office/drawing/2014/main" id="{4DA7E642-01BF-7D4F-8E2F-12B5E21CF5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29" y="1341763"/>
              <a:ext cx="1301541" cy="1311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9" name="CaixaDeTexto 198">
              <a:extLst>
                <a:ext uri="{FF2B5EF4-FFF2-40B4-BE49-F238E27FC236}">
                  <a16:creationId xmlns:a16="http://schemas.microsoft.com/office/drawing/2014/main" id="{14F1A2CD-F4C9-2C47-A4FB-A46BAC7A3DCA}"/>
                </a:ext>
              </a:extLst>
            </p:cNvPr>
            <p:cNvSpPr txBox="1"/>
            <p:nvPr/>
          </p:nvSpPr>
          <p:spPr>
            <a:xfrm>
              <a:off x="279908" y="862978"/>
              <a:ext cx="295274" cy="277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err="1">
                  <a:solidFill>
                    <a:srgbClr val="FF0000"/>
                  </a:solidFill>
                </a:rPr>
                <a:t>Z</a:t>
              </a:r>
              <a:endParaRPr lang="pt-BR" b="1" dirty="0">
                <a:solidFill>
                  <a:srgbClr val="FF0000"/>
                </a:solidFill>
              </a:endParaRPr>
            </a:p>
          </p:txBody>
        </p:sp>
        <p:sp>
          <p:nvSpPr>
            <p:cNvPr id="200" name="CaixaDeTexto 199">
              <a:extLst>
                <a:ext uri="{FF2B5EF4-FFF2-40B4-BE49-F238E27FC236}">
                  <a16:creationId xmlns:a16="http://schemas.microsoft.com/office/drawing/2014/main" id="{7F48FEB6-FF5B-4143-884E-FDE4B63F3080}"/>
                </a:ext>
              </a:extLst>
            </p:cNvPr>
            <p:cNvSpPr txBox="1"/>
            <p:nvPr/>
          </p:nvSpPr>
          <p:spPr>
            <a:xfrm>
              <a:off x="1210235" y="3027868"/>
              <a:ext cx="324128" cy="277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rgbClr val="FF0000"/>
                  </a:solidFill>
                </a:rPr>
                <a:t>A</a:t>
              </a:r>
            </a:p>
          </p:txBody>
        </p:sp>
        <p:cxnSp>
          <p:nvCxnSpPr>
            <p:cNvPr id="206" name="Conector de Seta Reta 205">
              <a:extLst>
                <a:ext uri="{FF2B5EF4-FFF2-40B4-BE49-F238E27FC236}">
                  <a16:creationId xmlns:a16="http://schemas.microsoft.com/office/drawing/2014/main" id="{A5270EFE-63E8-A944-8B0B-6D896BD239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8114" y="1117042"/>
              <a:ext cx="244687" cy="27580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ector de Seta Reta 206">
              <a:extLst>
                <a:ext uri="{FF2B5EF4-FFF2-40B4-BE49-F238E27FC236}">
                  <a16:creationId xmlns:a16="http://schemas.microsoft.com/office/drawing/2014/main" id="{9B45F5F1-F9D6-5A4C-9EEF-29A23CC040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73762" y="2602501"/>
              <a:ext cx="1" cy="41063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tângulo 7">
            <a:extLst>
              <a:ext uri="{FF2B5EF4-FFF2-40B4-BE49-F238E27FC236}">
                <a16:creationId xmlns:a16="http://schemas.microsoft.com/office/drawing/2014/main" id="{B5DC3422-CD88-AE45-8BEC-550E018D64E3}"/>
              </a:ext>
            </a:extLst>
          </p:cNvPr>
          <p:cNvSpPr/>
          <p:nvPr/>
        </p:nvSpPr>
        <p:spPr>
          <a:xfrm>
            <a:off x="9212777" y="6607716"/>
            <a:ext cx="295465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dirty="0" err="1"/>
              <a:t>http</a:t>
            </a:r>
            <a:r>
              <a:rPr lang="pt-BR" sz="1050" dirty="0"/>
              <a:t>://</a:t>
            </a:r>
            <a:r>
              <a:rPr lang="pt-BR" sz="1050" dirty="0" err="1"/>
              <a:t>www.dfn.if.usp.br</a:t>
            </a:r>
            <a:r>
              <a:rPr lang="pt-BR" sz="1050" dirty="0"/>
              <a:t>/</a:t>
            </a:r>
            <a:r>
              <a:rPr lang="pt-BR" sz="1050" dirty="0" err="1"/>
              <a:t>gd_dfn</a:t>
            </a:r>
            <a:r>
              <a:rPr lang="pt-BR" sz="1050" dirty="0"/>
              <a:t>/</a:t>
            </a:r>
            <a:r>
              <a:rPr lang="pt-BR" sz="1050" dirty="0" err="1"/>
              <a:t>periodico</a:t>
            </a:r>
            <a:r>
              <a:rPr lang="pt-BR" sz="1050" dirty="0"/>
              <a:t>/</a:t>
            </a:r>
            <a:r>
              <a:rPr lang="pt-BR" sz="1050" dirty="0" err="1"/>
              <a:t>C.html</a:t>
            </a:r>
            <a:endParaRPr lang="pt-BR" sz="1050" dirty="0"/>
          </a:p>
        </p:txBody>
      </p:sp>
      <p:cxnSp>
        <p:nvCxnSpPr>
          <p:cNvPr id="211" name="Conector Reto 210">
            <a:extLst>
              <a:ext uri="{FF2B5EF4-FFF2-40B4-BE49-F238E27FC236}">
                <a16:creationId xmlns:a16="http://schemas.microsoft.com/office/drawing/2014/main" id="{01C1C228-F15E-E6BC-6A72-02E4FD9201C3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Retângulo 211">
            <a:extLst>
              <a:ext uri="{FF2B5EF4-FFF2-40B4-BE49-F238E27FC236}">
                <a16:creationId xmlns:a16="http://schemas.microsoft.com/office/drawing/2014/main" id="{89BF32EE-4709-2DA0-C8DE-729BEB40E94E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Isótopo estável do carbono em estudos de ciclagem biogeoquímica</a:t>
            </a:r>
          </a:p>
        </p:txBody>
      </p:sp>
    </p:spTree>
    <p:extLst>
      <p:ext uri="{BB962C8B-B14F-4D97-AF65-F5344CB8AC3E}">
        <p14:creationId xmlns:p14="http://schemas.microsoft.com/office/powerpoint/2010/main" val="3401688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8CE5C371-64AD-B347-957F-DAC5062C0CC1}"/>
              </a:ext>
            </a:extLst>
          </p:cNvPr>
          <p:cNvSpPr txBox="1"/>
          <p:nvPr/>
        </p:nvSpPr>
        <p:spPr>
          <a:xfrm>
            <a:off x="330200" y="889000"/>
            <a:ext cx="216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O que é um isótopo?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A14AC86-CA48-9740-82DE-02421E5E7C75}"/>
              </a:ext>
            </a:extLst>
          </p:cNvPr>
          <p:cNvGrpSpPr/>
          <p:nvPr/>
        </p:nvGrpSpPr>
        <p:grpSpPr>
          <a:xfrm>
            <a:off x="2927810" y="1526110"/>
            <a:ext cx="1921114" cy="1907864"/>
            <a:chOff x="543416" y="1066612"/>
            <a:chExt cx="1921114" cy="190786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71BF228-20B9-8A42-879C-3389F6BE5E2B}"/>
                </a:ext>
              </a:extLst>
            </p:cNvPr>
            <p:cNvSpPr/>
            <p:nvPr/>
          </p:nvSpPr>
          <p:spPr>
            <a:xfrm rot="2700000">
              <a:off x="1207826" y="1066611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46088C-EB64-C341-B0C0-F7FD5308BA1C}"/>
                </a:ext>
              </a:extLst>
            </p:cNvPr>
            <p:cNvSpPr/>
            <p:nvPr/>
          </p:nvSpPr>
          <p:spPr>
            <a:xfrm rot="20700000">
              <a:off x="1199532" y="1066612"/>
              <a:ext cx="605543" cy="190786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DC1A2F9-18B3-744F-8F9E-3010868B4635}"/>
                </a:ext>
              </a:extLst>
            </p:cNvPr>
            <p:cNvSpPr/>
            <p:nvPr/>
          </p:nvSpPr>
          <p:spPr>
            <a:xfrm rot="17100000">
              <a:off x="1194577" y="1071570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9483B353-835F-DB40-9EBC-5ED509C7958B}"/>
              </a:ext>
            </a:extLst>
          </p:cNvPr>
          <p:cNvGrpSpPr/>
          <p:nvPr/>
        </p:nvGrpSpPr>
        <p:grpSpPr>
          <a:xfrm>
            <a:off x="5005950" y="1460802"/>
            <a:ext cx="1921114" cy="1907864"/>
            <a:chOff x="543416" y="1066612"/>
            <a:chExt cx="1921114" cy="190786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74CC382-F0EA-A444-9497-FD4BB6A0AD19}"/>
                </a:ext>
              </a:extLst>
            </p:cNvPr>
            <p:cNvSpPr/>
            <p:nvPr/>
          </p:nvSpPr>
          <p:spPr>
            <a:xfrm rot="2700000">
              <a:off x="1207826" y="1066611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36471C9-6CD2-3240-AAEA-9EAB7F0433FC}"/>
                </a:ext>
              </a:extLst>
            </p:cNvPr>
            <p:cNvSpPr/>
            <p:nvPr/>
          </p:nvSpPr>
          <p:spPr>
            <a:xfrm rot="20700000">
              <a:off x="1199532" y="1066612"/>
              <a:ext cx="605543" cy="190786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E8C02E1-4946-6849-8450-8D67CFAABFA6}"/>
                </a:ext>
              </a:extLst>
            </p:cNvPr>
            <p:cNvSpPr/>
            <p:nvPr/>
          </p:nvSpPr>
          <p:spPr>
            <a:xfrm rot="17100000">
              <a:off x="1194577" y="1071570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DEBC1CFB-25E3-B040-8FD7-467FB48082FD}"/>
              </a:ext>
            </a:extLst>
          </p:cNvPr>
          <p:cNvGrpSpPr/>
          <p:nvPr/>
        </p:nvGrpSpPr>
        <p:grpSpPr>
          <a:xfrm>
            <a:off x="7038231" y="1453369"/>
            <a:ext cx="1921114" cy="1907864"/>
            <a:chOff x="543416" y="1066612"/>
            <a:chExt cx="1921114" cy="190786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F9935CF-0B50-1543-B564-B77494F98EF4}"/>
                </a:ext>
              </a:extLst>
            </p:cNvPr>
            <p:cNvSpPr/>
            <p:nvPr/>
          </p:nvSpPr>
          <p:spPr>
            <a:xfrm rot="2700000">
              <a:off x="1207826" y="1066611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A00DB93-828A-FE42-A5B4-590681F52FDF}"/>
                </a:ext>
              </a:extLst>
            </p:cNvPr>
            <p:cNvSpPr/>
            <p:nvPr/>
          </p:nvSpPr>
          <p:spPr>
            <a:xfrm rot="20700000">
              <a:off x="1199532" y="1066612"/>
              <a:ext cx="605543" cy="190786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EFC0AD0-AB38-4C45-9553-737A75D24039}"/>
                </a:ext>
              </a:extLst>
            </p:cNvPr>
            <p:cNvSpPr/>
            <p:nvPr/>
          </p:nvSpPr>
          <p:spPr>
            <a:xfrm rot="17100000">
              <a:off x="1194577" y="1071570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47A1A523-FD10-734E-8F03-12346CFEEF84}"/>
              </a:ext>
            </a:extLst>
          </p:cNvPr>
          <p:cNvGrpSpPr/>
          <p:nvPr/>
        </p:nvGrpSpPr>
        <p:grpSpPr>
          <a:xfrm>
            <a:off x="3603594" y="2209725"/>
            <a:ext cx="558800" cy="544311"/>
            <a:chOff x="1219200" y="1750227"/>
            <a:chExt cx="558800" cy="54431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97B5EDA-7F1F-CD4F-AB65-D4B48B658C03}"/>
                </a:ext>
              </a:extLst>
            </p:cNvPr>
            <p:cNvSpPr/>
            <p:nvPr/>
          </p:nvSpPr>
          <p:spPr>
            <a:xfrm>
              <a:off x="1219200" y="1750227"/>
              <a:ext cx="558800" cy="54431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E0CEA6-8D75-694B-8060-482DC0D6A3BD}"/>
                </a:ext>
              </a:extLst>
            </p:cNvPr>
            <p:cNvSpPr/>
            <p:nvPr/>
          </p:nvSpPr>
          <p:spPr>
            <a:xfrm>
              <a:off x="1304165" y="1837786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64CAC45-20BC-624A-9C01-7E087321E2A6}"/>
                </a:ext>
              </a:extLst>
            </p:cNvPr>
            <p:cNvSpPr/>
            <p:nvPr/>
          </p:nvSpPr>
          <p:spPr>
            <a:xfrm>
              <a:off x="1314788" y="1991091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DB6CF3F-4A5A-7B44-BCC6-FA6A88AC36C2}"/>
                </a:ext>
              </a:extLst>
            </p:cNvPr>
            <p:cNvSpPr/>
            <p:nvPr/>
          </p:nvSpPr>
          <p:spPr>
            <a:xfrm>
              <a:off x="1487954" y="2123353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4337151-718A-754C-95B8-FD8F5135CD67}"/>
                </a:ext>
              </a:extLst>
            </p:cNvPr>
            <p:cNvSpPr/>
            <p:nvPr/>
          </p:nvSpPr>
          <p:spPr>
            <a:xfrm>
              <a:off x="1319160" y="2135330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B73C481-AECD-4C4A-A8D1-7961904556BD}"/>
                </a:ext>
              </a:extLst>
            </p:cNvPr>
            <p:cNvSpPr/>
            <p:nvPr/>
          </p:nvSpPr>
          <p:spPr>
            <a:xfrm>
              <a:off x="1485564" y="1836054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FFDFD44-853B-CD42-95A8-B95ED186F1D8}"/>
                </a:ext>
              </a:extLst>
            </p:cNvPr>
            <p:cNvSpPr/>
            <p:nvPr/>
          </p:nvSpPr>
          <p:spPr>
            <a:xfrm>
              <a:off x="1490876" y="1984559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D7EAAED-1132-234C-B966-04E380169622}"/>
                </a:ext>
              </a:extLst>
            </p:cNvPr>
            <p:cNvSpPr/>
            <p:nvPr/>
          </p:nvSpPr>
          <p:spPr>
            <a:xfrm>
              <a:off x="1394516" y="1836694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8011B74-9DE6-AD4A-BC03-C36D4A5389B3}"/>
                </a:ext>
              </a:extLst>
            </p:cNvPr>
            <p:cNvSpPr/>
            <p:nvPr/>
          </p:nvSpPr>
          <p:spPr>
            <a:xfrm>
              <a:off x="1405139" y="1989999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CC3DE72-5936-764B-949B-50BCB5DF30CF}"/>
                </a:ext>
              </a:extLst>
            </p:cNvPr>
            <p:cNvSpPr/>
            <p:nvPr/>
          </p:nvSpPr>
          <p:spPr>
            <a:xfrm>
              <a:off x="1578305" y="2122261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C5FCB1D-0E6C-FE4D-AE07-AB169E62DE1B}"/>
                </a:ext>
              </a:extLst>
            </p:cNvPr>
            <p:cNvSpPr/>
            <p:nvPr/>
          </p:nvSpPr>
          <p:spPr>
            <a:xfrm>
              <a:off x="1409511" y="2134238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CB0F1FD-CB75-314D-B814-EB163EB52814}"/>
                </a:ext>
              </a:extLst>
            </p:cNvPr>
            <p:cNvSpPr/>
            <p:nvPr/>
          </p:nvSpPr>
          <p:spPr>
            <a:xfrm>
              <a:off x="1575915" y="1834962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6E5F05C-039A-A749-99F2-5CD1D487E4F1}"/>
                </a:ext>
              </a:extLst>
            </p:cNvPr>
            <p:cNvSpPr/>
            <p:nvPr/>
          </p:nvSpPr>
          <p:spPr>
            <a:xfrm>
              <a:off x="1581227" y="1983467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3391EBD2-4016-B34A-8602-7EBBFFE8DBC7}"/>
              </a:ext>
            </a:extLst>
          </p:cNvPr>
          <p:cNvGrpSpPr/>
          <p:nvPr/>
        </p:nvGrpSpPr>
        <p:grpSpPr>
          <a:xfrm>
            <a:off x="5682230" y="2143693"/>
            <a:ext cx="558800" cy="544311"/>
            <a:chOff x="3297836" y="1684195"/>
            <a:chExt cx="558800" cy="544311"/>
          </a:xfrm>
        </p:grpSpPr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id="{7FBBE78B-BEDF-224E-8F10-9D19F8FD157C}"/>
                </a:ext>
              </a:extLst>
            </p:cNvPr>
            <p:cNvGrpSpPr/>
            <p:nvPr/>
          </p:nvGrpSpPr>
          <p:grpSpPr>
            <a:xfrm>
              <a:off x="3297836" y="1684195"/>
              <a:ext cx="558800" cy="544311"/>
              <a:chOff x="1219200" y="1750227"/>
              <a:chExt cx="558800" cy="544311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CEF0FFA-280F-4547-BC3F-E73FE67C09F2}"/>
                  </a:ext>
                </a:extLst>
              </p:cNvPr>
              <p:cNvSpPr/>
              <p:nvPr/>
            </p:nvSpPr>
            <p:spPr>
              <a:xfrm>
                <a:off x="1219200" y="1750227"/>
                <a:ext cx="558800" cy="544311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10B3E27-1428-1243-ADAE-65F3E50A7A6D}"/>
                  </a:ext>
                </a:extLst>
              </p:cNvPr>
              <p:cNvSpPr/>
              <p:nvPr/>
            </p:nvSpPr>
            <p:spPr>
              <a:xfrm>
                <a:off x="1304165" y="1837786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253B91D-A548-9847-B027-397617951EE5}"/>
                  </a:ext>
                </a:extLst>
              </p:cNvPr>
              <p:cNvSpPr/>
              <p:nvPr/>
            </p:nvSpPr>
            <p:spPr>
              <a:xfrm>
                <a:off x="1314788" y="1991091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D475DE0-0726-604B-A75E-1504008653A4}"/>
                  </a:ext>
                </a:extLst>
              </p:cNvPr>
              <p:cNvSpPr/>
              <p:nvPr/>
            </p:nvSpPr>
            <p:spPr>
              <a:xfrm>
                <a:off x="1487954" y="2123353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2AF04C25-6151-7742-9819-DD6AD604197C}"/>
                  </a:ext>
                </a:extLst>
              </p:cNvPr>
              <p:cNvSpPr/>
              <p:nvPr/>
            </p:nvSpPr>
            <p:spPr>
              <a:xfrm>
                <a:off x="1319160" y="2135330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7D3708F2-9AA0-3C43-97C0-03A5AF164695}"/>
                  </a:ext>
                </a:extLst>
              </p:cNvPr>
              <p:cNvSpPr/>
              <p:nvPr/>
            </p:nvSpPr>
            <p:spPr>
              <a:xfrm>
                <a:off x="1485564" y="1836054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D373844-7874-DA42-A30B-7814D4C589C4}"/>
                  </a:ext>
                </a:extLst>
              </p:cNvPr>
              <p:cNvSpPr/>
              <p:nvPr/>
            </p:nvSpPr>
            <p:spPr>
              <a:xfrm>
                <a:off x="1490876" y="1984559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583CE07-FCF1-4146-9608-B573B98DC97A}"/>
                  </a:ext>
                </a:extLst>
              </p:cNvPr>
              <p:cNvSpPr/>
              <p:nvPr/>
            </p:nvSpPr>
            <p:spPr>
              <a:xfrm>
                <a:off x="1394516" y="1836694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56B5B618-C39E-FB47-B5A3-CFEE293AEA0A}"/>
                  </a:ext>
                </a:extLst>
              </p:cNvPr>
              <p:cNvSpPr/>
              <p:nvPr/>
            </p:nvSpPr>
            <p:spPr>
              <a:xfrm>
                <a:off x="1405139" y="1989999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72412854-D6C2-0A42-BCC7-AA2032F7A447}"/>
                  </a:ext>
                </a:extLst>
              </p:cNvPr>
              <p:cNvSpPr/>
              <p:nvPr/>
            </p:nvSpPr>
            <p:spPr>
              <a:xfrm>
                <a:off x="1578305" y="2122261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C59B0A9-0E13-BC4B-820A-A8D2B8926B46}"/>
                  </a:ext>
                </a:extLst>
              </p:cNvPr>
              <p:cNvSpPr/>
              <p:nvPr/>
            </p:nvSpPr>
            <p:spPr>
              <a:xfrm>
                <a:off x="1409511" y="2134238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2DC76861-A801-D746-A5A8-8F8BA83AC25C}"/>
                  </a:ext>
                </a:extLst>
              </p:cNvPr>
              <p:cNvSpPr/>
              <p:nvPr/>
            </p:nvSpPr>
            <p:spPr>
              <a:xfrm>
                <a:off x="1575915" y="1834962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086CF1EF-851F-4740-B429-939BFE177660}"/>
                  </a:ext>
                </a:extLst>
              </p:cNvPr>
              <p:cNvSpPr/>
              <p:nvPr/>
            </p:nvSpPr>
            <p:spPr>
              <a:xfrm>
                <a:off x="1581227" y="1983467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61E363A-6BEE-4E44-88ED-5FBCC0411B2A}"/>
                </a:ext>
              </a:extLst>
            </p:cNvPr>
            <p:cNvSpPr/>
            <p:nvPr/>
          </p:nvSpPr>
          <p:spPr>
            <a:xfrm>
              <a:off x="3750214" y="1837967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3F63E16F-2B46-8C42-80B6-DF378B0C4A3E}"/>
              </a:ext>
            </a:extLst>
          </p:cNvPr>
          <p:cNvGrpSpPr/>
          <p:nvPr/>
        </p:nvGrpSpPr>
        <p:grpSpPr>
          <a:xfrm>
            <a:off x="7712763" y="2152924"/>
            <a:ext cx="558800" cy="544311"/>
            <a:chOff x="5328369" y="1635551"/>
            <a:chExt cx="558800" cy="544311"/>
          </a:xfrm>
        </p:grpSpPr>
        <p:grpSp>
          <p:nvGrpSpPr>
            <p:cNvPr id="55" name="Agrupar 54">
              <a:extLst>
                <a:ext uri="{FF2B5EF4-FFF2-40B4-BE49-F238E27FC236}">
                  <a16:creationId xmlns:a16="http://schemas.microsoft.com/office/drawing/2014/main" id="{35896D0A-A974-A041-A85F-79D250CCA6E2}"/>
                </a:ext>
              </a:extLst>
            </p:cNvPr>
            <p:cNvGrpSpPr/>
            <p:nvPr/>
          </p:nvGrpSpPr>
          <p:grpSpPr>
            <a:xfrm>
              <a:off x="5328369" y="1635551"/>
              <a:ext cx="558800" cy="544311"/>
              <a:chOff x="3297836" y="1684195"/>
              <a:chExt cx="558800" cy="544311"/>
            </a:xfrm>
          </p:grpSpPr>
          <p:grpSp>
            <p:nvGrpSpPr>
              <p:cNvPr id="56" name="Agrupar 55">
                <a:extLst>
                  <a:ext uri="{FF2B5EF4-FFF2-40B4-BE49-F238E27FC236}">
                    <a16:creationId xmlns:a16="http://schemas.microsoft.com/office/drawing/2014/main" id="{D9662FAF-6535-444A-AFDE-7CE3084F7116}"/>
                  </a:ext>
                </a:extLst>
              </p:cNvPr>
              <p:cNvGrpSpPr/>
              <p:nvPr/>
            </p:nvGrpSpPr>
            <p:grpSpPr>
              <a:xfrm>
                <a:off x="3297836" y="1684195"/>
                <a:ext cx="558800" cy="544311"/>
                <a:chOff x="1219200" y="1750227"/>
                <a:chExt cx="558800" cy="544311"/>
              </a:xfrm>
            </p:grpSpPr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3F818518-D32A-1447-BDE5-D4D0F75D463E}"/>
                    </a:ext>
                  </a:extLst>
                </p:cNvPr>
                <p:cNvSpPr/>
                <p:nvPr/>
              </p:nvSpPr>
              <p:spPr>
                <a:xfrm>
                  <a:off x="1219200" y="1750227"/>
                  <a:ext cx="558800" cy="544311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9B897B93-3588-354D-B697-834F82601AFE}"/>
                    </a:ext>
                  </a:extLst>
                </p:cNvPr>
                <p:cNvSpPr/>
                <p:nvPr/>
              </p:nvSpPr>
              <p:spPr>
                <a:xfrm>
                  <a:off x="1304165" y="1837786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0711074E-C773-CD4B-BF18-30D45FEED951}"/>
                    </a:ext>
                  </a:extLst>
                </p:cNvPr>
                <p:cNvSpPr/>
                <p:nvPr/>
              </p:nvSpPr>
              <p:spPr>
                <a:xfrm>
                  <a:off x="1314788" y="1991091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1255AAB0-F941-E843-9335-4DEC54264AD8}"/>
                    </a:ext>
                  </a:extLst>
                </p:cNvPr>
                <p:cNvSpPr/>
                <p:nvPr/>
              </p:nvSpPr>
              <p:spPr>
                <a:xfrm>
                  <a:off x="1487954" y="2123353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4C328478-E583-8F49-AAAB-4060FB4B74F2}"/>
                    </a:ext>
                  </a:extLst>
                </p:cNvPr>
                <p:cNvSpPr/>
                <p:nvPr/>
              </p:nvSpPr>
              <p:spPr>
                <a:xfrm>
                  <a:off x="1319160" y="2135330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44960F88-57D5-7841-9724-BC0925ABAA6B}"/>
                    </a:ext>
                  </a:extLst>
                </p:cNvPr>
                <p:cNvSpPr/>
                <p:nvPr/>
              </p:nvSpPr>
              <p:spPr>
                <a:xfrm>
                  <a:off x="1485564" y="1836054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9D4DA702-8C86-9642-8A80-CBC35E5A16CF}"/>
                    </a:ext>
                  </a:extLst>
                </p:cNvPr>
                <p:cNvSpPr/>
                <p:nvPr/>
              </p:nvSpPr>
              <p:spPr>
                <a:xfrm>
                  <a:off x="1490876" y="1984559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F13181FF-AFD1-B34C-9C0B-4502F63F2C17}"/>
                    </a:ext>
                  </a:extLst>
                </p:cNvPr>
                <p:cNvSpPr/>
                <p:nvPr/>
              </p:nvSpPr>
              <p:spPr>
                <a:xfrm>
                  <a:off x="1394516" y="1836694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5F284F77-33B9-CE4B-BCFF-AB75CFD38BCA}"/>
                    </a:ext>
                  </a:extLst>
                </p:cNvPr>
                <p:cNvSpPr/>
                <p:nvPr/>
              </p:nvSpPr>
              <p:spPr>
                <a:xfrm>
                  <a:off x="1405139" y="1989999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C483DBA1-0E78-814C-BE11-51C109093234}"/>
                    </a:ext>
                  </a:extLst>
                </p:cNvPr>
                <p:cNvSpPr/>
                <p:nvPr/>
              </p:nvSpPr>
              <p:spPr>
                <a:xfrm>
                  <a:off x="1578305" y="2122261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B6DB3D84-4882-234D-A26A-4A6EA698ED89}"/>
                    </a:ext>
                  </a:extLst>
                </p:cNvPr>
                <p:cNvSpPr/>
                <p:nvPr/>
              </p:nvSpPr>
              <p:spPr>
                <a:xfrm>
                  <a:off x="1409511" y="2134238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E96042F5-3B3E-5046-9ABB-5D98B60BB655}"/>
                    </a:ext>
                  </a:extLst>
                </p:cNvPr>
                <p:cNvSpPr/>
                <p:nvPr/>
              </p:nvSpPr>
              <p:spPr>
                <a:xfrm>
                  <a:off x="1575915" y="1834962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66E4394E-DA95-FF4E-81AC-BBEF05CC1B90}"/>
                    </a:ext>
                  </a:extLst>
                </p:cNvPr>
                <p:cNvSpPr/>
                <p:nvPr/>
              </p:nvSpPr>
              <p:spPr>
                <a:xfrm>
                  <a:off x="1581227" y="1983467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30D9BEA8-BE55-BE4D-B416-7BFE224D49BA}"/>
                  </a:ext>
                </a:extLst>
              </p:cNvPr>
              <p:cNvSpPr/>
              <p:nvPr/>
            </p:nvSpPr>
            <p:spPr>
              <a:xfrm>
                <a:off x="3750214" y="1837967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715AFB8-FC54-6F4C-9FC8-F8FC738A9B33}"/>
                </a:ext>
              </a:extLst>
            </p:cNvPr>
            <p:cNvSpPr/>
            <p:nvPr/>
          </p:nvSpPr>
          <p:spPr>
            <a:xfrm>
              <a:off x="5786188" y="1941723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3" name="Oval 72">
            <a:extLst>
              <a:ext uri="{FF2B5EF4-FFF2-40B4-BE49-F238E27FC236}">
                <a16:creationId xmlns:a16="http://schemas.microsoft.com/office/drawing/2014/main" id="{D58B0B63-7A6F-B84E-8956-B6C0A86B3986}"/>
              </a:ext>
            </a:extLst>
          </p:cNvPr>
          <p:cNvSpPr/>
          <p:nvPr/>
        </p:nvSpPr>
        <p:spPr>
          <a:xfrm>
            <a:off x="7295478" y="3032706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6A5F47C-6C98-8641-B236-CB6106532DE6}"/>
              </a:ext>
            </a:extLst>
          </p:cNvPr>
          <p:cNvSpPr/>
          <p:nvPr/>
        </p:nvSpPr>
        <p:spPr>
          <a:xfrm>
            <a:off x="8202017" y="3295925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9B23153E-7A42-4740-94D1-0AA9EC20E3A4}"/>
              </a:ext>
            </a:extLst>
          </p:cNvPr>
          <p:cNvSpPr/>
          <p:nvPr/>
        </p:nvSpPr>
        <p:spPr>
          <a:xfrm>
            <a:off x="8873450" y="2617698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A65572C5-C7A6-4E48-9B9E-64BBE1A9ED54}"/>
              </a:ext>
            </a:extLst>
          </p:cNvPr>
          <p:cNvSpPr/>
          <p:nvPr/>
        </p:nvSpPr>
        <p:spPr>
          <a:xfrm>
            <a:off x="8629213" y="1691303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819B943-3338-F94A-9FC7-E9A17C22416E}"/>
              </a:ext>
            </a:extLst>
          </p:cNvPr>
          <p:cNvSpPr/>
          <p:nvPr/>
        </p:nvSpPr>
        <p:spPr>
          <a:xfrm>
            <a:off x="7704966" y="1461420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5CB5E14-5B23-194B-8408-243B54A83B28}"/>
              </a:ext>
            </a:extLst>
          </p:cNvPr>
          <p:cNvSpPr/>
          <p:nvPr/>
        </p:nvSpPr>
        <p:spPr>
          <a:xfrm>
            <a:off x="7034876" y="2134631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77094BD-CF1A-3A49-8F5E-E16080730071}"/>
              </a:ext>
            </a:extLst>
          </p:cNvPr>
          <p:cNvSpPr/>
          <p:nvPr/>
        </p:nvSpPr>
        <p:spPr>
          <a:xfrm>
            <a:off x="5266536" y="3042645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8B862B92-799E-8749-BE4A-3A5A5801642C}"/>
              </a:ext>
            </a:extLst>
          </p:cNvPr>
          <p:cNvSpPr/>
          <p:nvPr/>
        </p:nvSpPr>
        <p:spPr>
          <a:xfrm>
            <a:off x="6173075" y="3305864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80946C16-8F4B-1F46-AA82-6FEE07E9C75D}"/>
              </a:ext>
            </a:extLst>
          </p:cNvPr>
          <p:cNvSpPr/>
          <p:nvPr/>
        </p:nvSpPr>
        <p:spPr>
          <a:xfrm>
            <a:off x="6844508" y="2685512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8E15B2D6-6DF8-3D48-B2BA-28AC31A5AE9B}"/>
              </a:ext>
            </a:extLst>
          </p:cNvPr>
          <p:cNvSpPr/>
          <p:nvPr/>
        </p:nvSpPr>
        <p:spPr>
          <a:xfrm>
            <a:off x="6600271" y="1701242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0C2178CF-8571-ED47-A1D5-DC83F0BFBC18}"/>
              </a:ext>
            </a:extLst>
          </p:cNvPr>
          <p:cNvSpPr/>
          <p:nvPr/>
        </p:nvSpPr>
        <p:spPr>
          <a:xfrm>
            <a:off x="5676024" y="1471359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49EF4DD-FB1F-134F-8952-A446CB701942}"/>
              </a:ext>
            </a:extLst>
          </p:cNvPr>
          <p:cNvSpPr/>
          <p:nvPr/>
        </p:nvSpPr>
        <p:spPr>
          <a:xfrm>
            <a:off x="5005934" y="2144570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2CF2FDF-4BB2-994B-A993-95FE6334EDAE}"/>
              </a:ext>
            </a:extLst>
          </p:cNvPr>
          <p:cNvSpPr/>
          <p:nvPr/>
        </p:nvSpPr>
        <p:spPr>
          <a:xfrm>
            <a:off x="3189068" y="3095858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A1D85DAD-7889-444A-9ACF-524BDB8DFB95}"/>
              </a:ext>
            </a:extLst>
          </p:cNvPr>
          <p:cNvSpPr/>
          <p:nvPr/>
        </p:nvSpPr>
        <p:spPr>
          <a:xfrm>
            <a:off x="4095607" y="3359077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2D4103A0-BFA0-6B42-BD2C-27414B744CF1}"/>
              </a:ext>
            </a:extLst>
          </p:cNvPr>
          <p:cNvSpPr/>
          <p:nvPr/>
        </p:nvSpPr>
        <p:spPr>
          <a:xfrm>
            <a:off x="4767040" y="2680850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42BD85C9-00A0-DE4E-B80B-357CCF6F7F83}"/>
              </a:ext>
            </a:extLst>
          </p:cNvPr>
          <p:cNvSpPr/>
          <p:nvPr/>
        </p:nvSpPr>
        <p:spPr>
          <a:xfrm>
            <a:off x="4522803" y="1754455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F806988E-285A-E64D-A88B-A37851E6FF88}"/>
              </a:ext>
            </a:extLst>
          </p:cNvPr>
          <p:cNvSpPr/>
          <p:nvPr/>
        </p:nvSpPr>
        <p:spPr>
          <a:xfrm>
            <a:off x="3598556" y="1524572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05E5C10-902A-2844-88CC-B428C8679323}"/>
              </a:ext>
            </a:extLst>
          </p:cNvPr>
          <p:cNvSpPr/>
          <p:nvPr/>
        </p:nvSpPr>
        <p:spPr>
          <a:xfrm>
            <a:off x="2928466" y="2197783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grpSp>
        <p:nvGrpSpPr>
          <p:cNvPr id="72" name="Agrupar 71">
            <a:extLst>
              <a:ext uri="{FF2B5EF4-FFF2-40B4-BE49-F238E27FC236}">
                <a16:creationId xmlns:a16="http://schemas.microsoft.com/office/drawing/2014/main" id="{E1092491-4D94-D141-9D20-B6A0C16A1B01}"/>
              </a:ext>
            </a:extLst>
          </p:cNvPr>
          <p:cNvGrpSpPr/>
          <p:nvPr/>
        </p:nvGrpSpPr>
        <p:grpSpPr>
          <a:xfrm>
            <a:off x="4141741" y="861811"/>
            <a:ext cx="3636281" cy="373173"/>
            <a:chOff x="112000" y="3190761"/>
            <a:chExt cx="3636281" cy="373173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823E20AC-A8CD-5448-9B85-806041FAD3A5}"/>
                </a:ext>
              </a:extLst>
            </p:cNvPr>
            <p:cNvSpPr/>
            <p:nvPr/>
          </p:nvSpPr>
          <p:spPr>
            <a:xfrm>
              <a:off x="2630567" y="3360778"/>
              <a:ext cx="69546" cy="66937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highlight>
                  <a:srgbClr val="FFFF00"/>
                </a:highlight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C1F44FF-94BC-1047-AC26-CC0602A5AF97}"/>
                </a:ext>
              </a:extLst>
            </p:cNvPr>
            <p:cNvSpPr/>
            <p:nvPr/>
          </p:nvSpPr>
          <p:spPr>
            <a:xfrm>
              <a:off x="112000" y="3355691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4AF045B-DFBB-1345-9753-667908859B98}"/>
                </a:ext>
              </a:extLst>
            </p:cNvPr>
            <p:cNvSpPr/>
            <p:nvPr/>
          </p:nvSpPr>
          <p:spPr>
            <a:xfrm>
              <a:off x="1287665" y="3351568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BAE96E31-40A1-0247-98AC-D88C9DCC308D}"/>
                </a:ext>
              </a:extLst>
            </p:cNvPr>
            <p:cNvSpPr txBox="1"/>
            <p:nvPr/>
          </p:nvSpPr>
          <p:spPr>
            <a:xfrm>
              <a:off x="218803" y="3193867"/>
              <a:ext cx="9096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Prótons</a:t>
              </a:r>
            </a:p>
          </p:txBody>
        </p:sp>
        <p:sp>
          <p:nvSpPr>
            <p:cNvPr id="96" name="CaixaDeTexto 95">
              <a:extLst>
                <a:ext uri="{FF2B5EF4-FFF2-40B4-BE49-F238E27FC236}">
                  <a16:creationId xmlns:a16="http://schemas.microsoft.com/office/drawing/2014/main" id="{3CC6FF7A-D709-6A48-B8A8-1725C3E7F4F5}"/>
                </a:ext>
              </a:extLst>
            </p:cNvPr>
            <p:cNvSpPr txBox="1"/>
            <p:nvPr/>
          </p:nvSpPr>
          <p:spPr>
            <a:xfrm>
              <a:off x="1397178" y="3190761"/>
              <a:ext cx="1057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Nêutrons</a:t>
              </a:r>
            </a:p>
          </p:txBody>
        </p:sp>
        <p:sp>
          <p:nvSpPr>
            <p:cNvPr id="97" name="CaixaDeTexto 96">
              <a:extLst>
                <a:ext uri="{FF2B5EF4-FFF2-40B4-BE49-F238E27FC236}">
                  <a16:creationId xmlns:a16="http://schemas.microsoft.com/office/drawing/2014/main" id="{6BEDBF18-CD05-144F-9785-AC7A7557F4EE}"/>
                </a:ext>
              </a:extLst>
            </p:cNvPr>
            <p:cNvSpPr txBox="1"/>
            <p:nvPr/>
          </p:nvSpPr>
          <p:spPr>
            <a:xfrm>
              <a:off x="2797508" y="3194602"/>
              <a:ext cx="950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Elétrons</a:t>
              </a:r>
            </a:p>
          </p:txBody>
        </p:sp>
      </p:grpSp>
      <p:sp>
        <p:nvSpPr>
          <p:cNvPr id="94" name="CaixaDeTexto 93">
            <a:extLst>
              <a:ext uri="{FF2B5EF4-FFF2-40B4-BE49-F238E27FC236}">
                <a16:creationId xmlns:a16="http://schemas.microsoft.com/office/drawing/2014/main" id="{DA901395-5820-9C45-AD31-1D01F2129A7C}"/>
              </a:ext>
            </a:extLst>
          </p:cNvPr>
          <p:cNvSpPr txBox="1"/>
          <p:nvPr/>
        </p:nvSpPr>
        <p:spPr>
          <a:xfrm>
            <a:off x="3442961" y="3431572"/>
            <a:ext cx="1031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Carbono 12</a:t>
            </a:r>
          </a:p>
          <a:p>
            <a:pPr algn="ctr"/>
            <a:r>
              <a:rPr lang="pt-BR" sz="1400" dirty="0"/>
              <a:t>(estável)</a:t>
            </a:r>
          </a:p>
        </p:txBody>
      </p:sp>
      <p:sp>
        <p:nvSpPr>
          <p:cNvPr id="100" name="CaixaDeTexto 99">
            <a:extLst>
              <a:ext uri="{FF2B5EF4-FFF2-40B4-BE49-F238E27FC236}">
                <a16:creationId xmlns:a16="http://schemas.microsoft.com/office/drawing/2014/main" id="{BB69307F-211C-874B-A29C-2A648876E6B8}"/>
              </a:ext>
            </a:extLst>
          </p:cNvPr>
          <p:cNvSpPr txBox="1"/>
          <p:nvPr/>
        </p:nvSpPr>
        <p:spPr>
          <a:xfrm>
            <a:off x="5668078" y="3431587"/>
            <a:ext cx="1031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Carbono 13</a:t>
            </a:r>
          </a:p>
          <a:p>
            <a:pPr algn="ctr"/>
            <a:r>
              <a:rPr lang="pt-BR" sz="1400" dirty="0"/>
              <a:t>(estável)</a:t>
            </a:r>
          </a:p>
        </p:txBody>
      </p:sp>
      <p:sp>
        <p:nvSpPr>
          <p:cNvPr id="101" name="CaixaDeTexto 100">
            <a:extLst>
              <a:ext uri="{FF2B5EF4-FFF2-40B4-BE49-F238E27FC236}">
                <a16:creationId xmlns:a16="http://schemas.microsoft.com/office/drawing/2014/main" id="{6655DAE6-F84F-B646-A6FB-B5FE4A1347B7}"/>
              </a:ext>
            </a:extLst>
          </p:cNvPr>
          <p:cNvSpPr txBox="1"/>
          <p:nvPr/>
        </p:nvSpPr>
        <p:spPr>
          <a:xfrm>
            <a:off x="7527956" y="3431572"/>
            <a:ext cx="1760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Carbono 14</a:t>
            </a:r>
          </a:p>
          <a:p>
            <a:pPr algn="ctr"/>
            <a:r>
              <a:rPr lang="pt-BR" sz="1400" dirty="0"/>
              <a:t>(instável – radioativo)</a:t>
            </a:r>
          </a:p>
        </p:txBody>
      </p:sp>
      <p:grpSp>
        <p:nvGrpSpPr>
          <p:cNvPr id="98" name="Agrupar 97">
            <a:extLst>
              <a:ext uri="{FF2B5EF4-FFF2-40B4-BE49-F238E27FC236}">
                <a16:creationId xmlns:a16="http://schemas.microsoft.com/office/drawing/2014/main" id="{0781A34B-0041-274D-B6B0-104933ACAC74}"/>
              </a:ext>
            </a:extLst>
          </p:cNvPr>
          <p:cNvGrpSpPr/>
          <p:nvPr/>
        </p:nvGrpSpPr>
        <p:grpSpPr>
          <a:xfrm>
            <a:off x="2971995" y="4292012"/>
            <a:ext cx="1921114" cy="1907864"/>
            <a:chOff x="543416" y="1066612"/>
            <a:chExt cx="1921114" cy="1907864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3372AB4-7AED-4347-B6B0-5E5A302BC8E4}"/>
                </a:ext>
              </a:extLst>
            </p:cNvPr>
            <p:cNvSpPr/>
            <p:nvPr/>
          </p:nvSpPr>
          <p:spPr>
            <a:xfrm rot="2700000">
              <a:off x="1207826" y="1066611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EEDF9D5A-C2B1-414B-9FDA-C8B80251C488}"/>
                </a:ext>
              </a:extLst>
            </p:cNvPr>
            <p:cNvSpPr/>
            <p:nvPr/>
          </p:nvSpPr>
          <p:spPr>
            <a:xfrm rot="20700000">
              <a:off x="1199532" y="1066612"/>
              <a:ext cx="605543" cy="190786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6050D335-5B73-F34C-B87D-BC56CB48A439}"/>
                </a:ext>
              </a:extLst>
            </p:cNvPr>
            <p:cNvSpPr/>
            <p:nvPr/>
          </p:nvSpPr>
          <p:spPr>
            <a:xfrm rot="17100000">
              <a:off x="1194577" y="1071570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4" name="Agrupar 103">
            <a:extLst>
              <a:ext uri="{FF2B5EF4-FFF2-40B4-BE49-F238E27FC236}">
                <a16:creationId xmlns:a16="http://schemas.microsoft.com/office/drawing/2014/main" id="{D7390C05-6A3A-8345-9A1F-920F39741F82}"/>
              </a:ext>
            </a:extLst>
          </p:cNvPr>
          <p:cNvGrpSpPr/>
          <p:nvPr/>
        </p:nvGrpSpPr>
        <p:grpSpPr>
          <a:xfrm>
            <a:off x="5050135" y="4226704"/>
            <a:ext cx="1921114" cy="1907864"/>
            <a:chOff x="543416" y="1066612"/>
            <a:chExt cx="1921114" cy="1907864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91D6D4F7-2E3E-5F43-B045-501B2DDC8AF8}"/>
                </a:ext>
              </a:extLst>
            </p:cNvPr>
            <p:cNvSpPr/>
            <p:nvPr/>
          </p:nvSpPr>
          <p:spPr>
            <a:xfrm rot="2700000">
              <a:off x="1207826" y="1066611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5B38675B-9953-294A-9437-D2CEB15A189F}"/>
                </a:ext>
              </a:extLst>
            </p:cNvPr>
            <p:cNvSpPr/>
            <p:nvPr/>
          </p:nvSpPr>
          <p:spPr>
            <a:xfrm rot="20700000">
              <a:off x="1199532" y="1066612"/>
              <a:ext cx="605543" cy="190786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D08D6D19-6414-A94C-BE19-48FB9715CEC4}"/>
                </a:ext>
              </a:extLst>
            </p:cNvPr>
            <p:cNvSpPr/>
            <p:nvPr/>
          </p:nvSpPr>
          <p:spPr>
            <a:xfrm rot="17100000">
              <a:off x="1194577" y="1071570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8" name="Agrupar 107">
            <a:extLst>
              <a:ext uri="{FF2B5EF4-FFF2-40B4-BE49-F238E27FC236}">
                <a16:creationId xmlns:a16="http://schemas.microsoft.com/office/drawing/2014/main" id="{BCC15760-23D4-984D-8270-D54ADD81CB6D}"/>
              </a:ext>
            </a:extLst>
          </p:cNvPr>
          <p:cNvGrpSpPr/>
          <p:nvPr/>
        </p:nvGrpSpPr>
        <p:grpSpPr>
          <a:xfrm>
            <a:off x="7082416" y="4219271"/>
            <a:ext cx="1921114" cy="1907864"/>
            <a:chOff x="543416" y="1066612"/>
            <a:chExt cx="1921114" cy="1907864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6A1267CD-FD03-3247-80AC-4D46C2E7D83F}"/>
                </a:ext>
              </a:extLst>
            </p:cNvPr>
            <p:cNvSpPr/>
            <p:nvPr/>
          </p:nvSpPr>
          <p:spPr>
            <a:xfrm rot="2700000">
              <a:off x="1207826" y="1066611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4A96D0F9-9AE0-7649-BA96-9B2B51C69747}"/>
                </a:ext>
              </a:extLst>
            </p:cNvPr>
            <p:cNvSpPr/>
            <p:nvPr/>
          </p:nvSpPr>
          <p:spPr>
            <a:xfrm rot="20700000">
              <a:off x="1199532" y="1066612"/>
              <a:ext cx="605543" cy="190786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010825E5-42A7-6C47-B1B5-76BFD12D2C30}"/>
                </a:ext>
              </a:extLst>
            </p:cNvPr>
            <p:cNvSpPr/>
            <p:nvPr/>
          </p:nvSpPr>
          <p:spPr>
            <a:xfrm rot="17100000">
              <a:off x="1194577" y="1071570"/>
              <a:ext cx="605543" cy="19078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12" name="Agrupar 111">
            <a:extLst>
              <a:ext uri="{FF2B5EF4-FFF2-40B4-BE49-F238E27FC236}">
                <a16:creationId xmlns:a16="http://schemas.microsoft.com/office/drawing/2014/main" id="{175A97F5-2BE3-F542-A713-3324701EA00E}"/>
              </a:ext>
            </a:extLst>
          </p:cNvPr>
          <p:cNvGrpSpPr/>
          <p:nvPr/>
        </p:nvGrpSpPr>
        <p:grpSpPr>
          <a:xfrm>
            <a:off x="3647779" y="4975627"/>
            <a:ext cx="558800" cy="544311"/>
            <a:chOff x="1219200" y="1750227"/>
            <a:chExt cx="558800" cy="544311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89FCAFF0-E2A9-764D-BF4B-5D4AE0779206}"/>
                </a:ext>
              </a:extLst>
            </p:cNvPr>
            <p:cNvSpPr/>
            <p:nvPr/>
          </p:nvSpPr>
          <p:spPr>
            <a:xfrm>
              <a:off x="1219200" y="1750227"/>
              <a:ext cx="558800" cy="54431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1D627EDF-B056-4940-BC58-1E4C2FF54ED3}"/>
                </a:ext>
              </a:extLst>
            </p:cNvPr>
            <p:cNvSpPr/>
            <p:nvPr/>
          </p:nvSpPr>
          <p:spPr>
            <a:xfrm>
              <a:off x="1304165" y="1837786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85AD67B9-565C-814C-9D29-04199496B63E}"/>
                </a:ext>
              </a:extLst>
            </p:cNvPr>
            <p:cNvSpPr/>
            <p:nvPr/>
          </p:nvSpPr>
          <p:spPr>
            <a:xfrm>
              <a:off x="1314788" y="1991091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F58A8E3F-87E5-5249-AC5C-4DE08FA6BCE1}"/>
                </a:ext>
              </a:extLst>
            </p:cNvPr>
            <p:cNvSpPr/>
            <p:nvPr/>
          </p:nvSpPr>
          <p:spPr>
            <a:xfrm>
              <a:off x="1487954" y="2123353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A9B4CFEC-8FF7-9D45-ABE9-95D99009166F}"/>
                </a:ext>
              </a:extLst>
            </p:cNvPr>
            <p:cNvSpPr/>
            <p:nvPr/>
          </p:nvSpPr>
          <p:spPr>
            <a:xfrm>
              <a:off x="1319160" y="2135330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70FF0168-051F-3945-ABDE-194AC58D823C}"/>
                </a:ext>
              </a:extLst>
            </p:cNvPr>
            <p:cNvSpPr/>
            <p:nvPr/>
          </p:nvSpPr>
          <p:spPr>
            <a:xfrm>
              <a:off x="1485564" y="1836054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1D46046F-EE0E-3743-A9A9-B544668D2603}"/>
                </a:ext>
              </a:extLst>
            </p:cNvPr>
            <p:cNvSpPr/>
            <p:nvPr/>
          </p:nvSpPr>
          <p:spPr>
            <a:xfrm>
              <a:off x="1490876" y="1984559"/>
              <a:ext cx="69546" cy="66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C67EFBA-38FE-384D-AC67-26A58ED33645}"/>
                </a:ext>
              </a:extLst>
            </p:cNvPr>
            <p:cNvSpPr/>
            <p:nvPr/>
          </p:nvSpPr>
          <p:spPr>
            <a:xfrm>
              <a:off x="1394516" y="1836694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E02AF440-9005-8742-9875-47846649002C}"/>
                </a:ext>
              </a:extLst>
            </p:cNvPr>
            <p:cNvSpPr/>
            <p:nvPr/>
          </p:nvSpPr>
          <p:spPr>
            <a:xfrm>
              <a:off x="1405139" y="1989999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10701B42-5D8D-BC49-B12B-8A267AEBD3A4}"/>
                </a:ext>
              </a:extLst>
            </p:cNvPr>
            <p:cNvSpPr/>
            <p:nvPr/>
          </p:nvSpPr>
          <p:spPr>
            <a:xfrm>
              <a:off x="1578305" y="2122261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ADCBA6CC-07D5-2042-B936-EF8F57C28453}"/>
                </a:ext>
              </a:extLst>
            </p:cNvPr>
            <p:cNvSpPr/>
            <p:nvPr/>
          </p:nvSpPr>
          <p:spPr>
            <a:xfrm>
              <a:off x="1409511" y="2134238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229BA395-0D13-9049-87AF-66166D243ACB}"/>
                </a:ext>
              </a:extLst>
            </p:cNvPr>
            <p:cNvSpPr/>
            <p:nvPr/>
          </p:nvSpPr>
          <p:spPr>
            <a:xfrm>
              <a:off x="1575915" y="1834962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08B47385-899A-F849-95A3-4B5B014FF7DE}"/>
                </a:ext>
              </a:extLst>
            </p:cNvPr>
            <p:cNvSpPr/>
            <p:nvPr/>
          </p:nvSpPr>
          <p:spPr>
            <a:xfrm>
              <a:off x="1581227" y="1983467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26" name="Agrupar 125">
            <a:extLst>
              <a:ext uri="{FF2B5EF4-FFF2-40B4-BE49-F238E27FC236}">
                <a16:creationId xmlns:a16="http://schemas.microsoft.com/office/drawing/2014/main" id="{30EAB7ED-5644-7341-B6CD-1227117D907E}"/>
              </a:ext>
            </a:extLst>
          </p:cNvPr>
          <p:cNvGrpSpPr/>
          <p:nvPr/>
        </p:nvGrpSpPr>
        <p:grpSpPr>
          <a:xfrm>
            <a:off x="5726415" y="4909595"/>
            <a:ext cx="558800" cy="544311"/>
            <a:chOff x="3297836" y="1684195"/>
            <a:chExt cx="558800" cy="544311"/>
          </a:xfrm>
        </p:grpSpPr>
        <p:grpSp>
          <p:nvGrpSpPr>
            <p:cNvPr id="127" name="Agrupar 126">
              <a:extLst>
                <a:ext uri="{FF2B5EF4-FFF2-40B4-BE49-F238E27FC236}">
                  <a16:creationId xmlns:a16="http://schemas.microsoft.com/office/drawing/2014/main" id="{068B4DDD-521A-714A-8D6F-A717271B5C42}"/>
                </a:ext>
              </a:extLst>
            </p:cNvPr>
            <p:cNvGrpSpPr/>
            <p:nvPr/>
          </p:nvGrpSpPr>
          <p:grpSpPr>
            <a:xfrm>
              <a:off x="3297836" y="1684195"/>
              <a:ext cx="558800" cy="544311"/>
              <a:chOff x="1219200" y="1750227"/>
              <a:chExt cx="558800" cy="544311"/>
            </a:xfrm>
          </p:grpSpPr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2CBA435A-4A9D-0549-BC7A-8BED795D41CC}"/>
                  </a:ext>
                </a:extLst>
              </p:cNvPr>
              <p:cNvSpPr/>
              <p:nvPr/>
            </p:nvSpPr>
            <p:spPr>
              <a:xfrm>
                <a:off x="1219200" y="1750227"/>
                <a:ext cx="558800" cy="544311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44B905A3-A6CB-694F-A9C0-7CF2332A8C09}"/>
                  </a:ext>
                </a:extLst>
              </p:cNvPr>
              <p:cNvSpPr/>
              <p:nvPr/>
            </p:nvSpPr>
            <p:spPr>
              <a:xfrm>
                <a:off x="1304165" y="1837786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645AA991-6DE7-3148-ABBF-2F7744A0BB00}"/>
                  </a:ext>
                </a:extLst>
              </p:cNvPr>
              <p:cNvSpPr/>
              <p:nvPr/>
            </p:nvSpPr>
            <p:spPr>
              <a:xfrm>
                <a:off x="1314788" y="1991091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CE8B937A-74B2-FE4D-BB6F-54FF1C563D02}"/>
                  </a:ext>
                </a:extLst>
              </p:cNvPr>
              <p:cNvSpPr/>
              <p:nvPr/>
            </p:nvSpPr>
            <p:spPr>
              <a:xfrm>
                <a:off x="1487954" y="2123353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84514469-7E58-9447-B800-953C5A116B2D}"/>
                  </a:ext>
                </a:extLst>
              </p:cNvPr>
              <p:cNvSpPr/>
              <p:nvPr/>
            </p:nvSpPr>
            <p:spPr>
              <a:xfrm>
                <a:off x="1319160" y="2135330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CFE34500-04F8-AF46-A827-CD64B23B0FE7}"/>
                  </a:ext>
                </a:extLst>
              </p:cNvPr>
              <p:cNvSpPr/>
              <p:nvPr/>
            </p:nvSpPr>
            <p:spPr>
              <a:xfrm>
                <a:off x="1485564" y="1836054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9C3B9DD4-A172-2248-A07D-1ABC8880FA5D}"/>
                  </a:ext>
                </a:extLst>
              </p:cNvPr>
              <p:cNvSpPr/>
              <p:nvPr/>
            </p:nvSpPr>
            <p:spPr>
              <a:xfrm>
                <a:off x="1490876" y="1984559"/>
                <a:ext cx="69546" cy="66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A341B02A-1EE9-D045-8CB6-D1269A0AA7F0}"/>
                  </a:ext>
                </a:extLst>
              </p:cNvPr>
              <p:cNvSpPr/>
              <p:nvPr/>
            </p:nvSpPr>
            <p:spPr>
              <a:xfrm>
                <a:off x="1394516" y="1836694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C2FD54D2-8230-5A44-995F-544AE6C32236}"/>
                  </a:ext>
                </a:extLst>
              </p:cNvPr>
              <p:cNvSpPr/>
              <p:nvPr/>
            </p:nvSpPr>
            <p:spPr>
              <a:xfrm>
                <a:off x="1405139" y="1989999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A5980C5F-FF52-B848-B7BE-CF3F78134AE1}"/>
                  </a:ext>
                </a:extLst>
              </p:cNvPr>
              <p:cNvSpPr/>
              <p:nvPr/>
            </p:nvSpPr>
            <p:spPr>
              <a:xfrm>
                <a:off x="1578305" y="2122261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ABE14B07-95B0-B44B-9DCC-D3FAD23FC6EE}"/>
                  </a:ext>
                </a:extLst>
              </p:cNvPr>
              <p:cNvSpPr/>
              <p:nvPr/>
            </p:nvSpPr>
            <p:spPr>
              <a:xfrm>
                <a:off x="1409511" y="2134238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14FEF889-AE19-514E-A5C2-A4BAA897CDF5}"/>
                  </a:ext>
                </a:extLst>
              </p:cNvPr>
              <p:cNvSpPr/>
              <p:nvPr/>
            </p:nvSpPr>
            <p:spPr>
              <a:xfrm>
                <a:off x="1575915" y="1834962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F58BF977-CC3F-8841-9748-68FCEDED247A}"/>
                  </a:ext>
                </a:extLst>
              </p:cNvPr>
              <p:cNvSpPr/>
              <p:nvPr/>
            </p:nvSpPr>
            <p:spPr>
              <a:xfrm>
                <a:off x="1581227" y="1983467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B0C5AEDD-06B6-3048-8AAB-65A462C93A81}"/>
                </a:ext>
              </a:extLst>
            </p:cNvPr>
            <p:cNvSpPr/>
            <p:nvPr/>
          </p:nvSpPr>
          <p:spPr>
            <a:xfrm>
              <a:off x="3750214" y="1837967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42" name="Agrupar 141">
            <a:extLst>
              <a:ext uri="{FF2B5EF4-FFF2-40B4-BE49-F238E27FC236}">
                <a16:creationId xmlns:a16="http://schemas.microsoft.com/office/drawing/2014/main" id="{EE9A34D7-2459-6349-880F-8D264806CE98}"/>
              </a:ext>
            </a:extLst>
          </p:cNvPr>
          <p:cNvGrpSpPr/>
          <p:nvPr/>
        </p:nvGrpSpPr>
        <p:grpSpPr>
          <a:xfrm>
            <a:off x="7756948" y="4918826"/>
            <a:ext cx="558800" cy="544311"/>
            <a:chOff x="5328369" y="1635551"/>
            <a:chExt cx="558800" cy="544311"/>
          </a:xfrm>
        </p:grpSpPr>
        <p:grpSp>
          <p:nvGrpSpPr>
            <p:cNvPr id="143" name="Agrupar 142">
              <a:extLst>
                <a:ext uri="{FF2B5EF4-FFF2-40B4-BE49-F238E27FC236}">
                  <a16:creationId xmlns:a16="http://schemas.microsoft.com/office/drawing/2014/main" id="{4E612988-8C1C-B541-A0DA-172B12BD0F3F}"/>
                </a:ext>
              </a:extLst>
            </p:cNvPr>
            <p:cNvGrpSpPr/>
            <p:nvPr/>
          </p:nvGrpSpPr>
          <p:grpSpPr>
            <a:xfrm>
              <a:off x="5328369" y="1635551"/>
              <a:ext cx="558800" cy="544311"/>
              <a:chOff x="3297836" y="1684195"/>
              <a:chExt cx="558800" cy="544311"/>
            </a:xfrm>
          </p:grpSpPr>
          <p:grpSp>
            <p:nvGrpSpPr>
              <p:cNvPr id="145" name="Agrupar 144">
                <a:extLst>
                  <a:ext uri="{FF2B5EF4-FFF2-40B4-BE49-F238E27FC236}">
                    <a16:creationId xmlns:a16="http://schemas.microsoft.com/office/drawing/2014/main" id="{0DBED021-6CC4-624D-8E4A-AF540E438F51}"/>
                  </a:ext>
                </a:extLst>
              </p:cNvPr>
              <p:cNvGrpSpPr/>
              <p:nvPr/>
            </p:nvGrpSpPr>
            <p:grpSpPr>
              <a:xfrm>
                <a:off x="3297836" y="1684195"/>
                <a:ext cx="558800" cy="544311"/>
                <a:chOff x="1219200" y="1750227"/>
                <a:chExt cx="558800" cy="544311"/>
              </a:xfrm>
            </p:grpSpPr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112F8226-2FC0-5443-B57F-8D876F1D4096}"/>
                    </a:ext>
                  </a:extLst>
                </p:cNvPr>
                <p:cNvSpPr/>
                <p:nvPr/>
              </p:nvSpPr>
              <p:spPr>
                <a:xfrm>
                  <a:off x="1219200" y="1750227"/>
                  <a:ext cx="558800" cy="544311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EFC9F159-CAE8-914A-AAF6-EC0DC53A4B93}"/>
                    </a:ext>
                  </a:extLst>
                </p:cNvPr>
                <p:cNvSpPr/>
                <p:nvPr/>
              </p:nvSpPr>
              <p:spPr>
                <a:xfrm>
                  <a:off x="1304165" y="1837786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6697DE5B-802F-5249-B8E7-1EFA02E61C04}"/>
                    </a:ext>
                  </a:extLst>
                </p:cNvPr>
                <p:cNvSpPr/>
                <p:nvPr/>
              </p:nvSpPr>
              <p:spPr>
                <a:xfrm>
                  <a:off x="1314788" y="1991091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15FD494C-8335-424C-83B9-5D0EC2438CA2}"/>
                    </a:ext>
                  </a:extLst>
                </p:cNvPr>
                <p:cNvSpPr/>
                <p:nvPr/>
              </p:nvSpPr>
              <p:spPr>
                <a:xfrm>
                  <a:off x="1487954" y="2123353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82E8B493-B04A-C44F-926E-3F85759AD12A}"/>
                    </a:ext>
                  </a:extLst>
                </p:cNvPr>
                <p:cNvSpPr/>
                <p:nvPr/>
              </p:nvSpPr>
              <p:spPr>
                <a:xfrm>
                  <a:off x="1319160" y="2135330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D4C7E9ED-8582-0D4A-90A7-DA90087DC118}"/>
                    </a:ext>
                  </a:extLst>
                </p:cNvPr>
                <p:cNvSpPr/>
                <p:nvPr/>
              </p:nvSpPr>
              <p:spPr>
                <a:xfrm>
                  <a:off x="1485564" y="1836054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8ECC4CAD-4709-7648-AC0F-C835C43F146E}"/>
                    </a:ext>
                  </a:extLst>
                </p:cNvPr>
                <p:cNvSpPr/>
                <p:nvPr/>
              </p:nvSpPr>
              <p:spPr>
                <a:xfrm>
                  <a:off x="1490876" y="1984559"/>
                  <a:ext cx="69546" cy="66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5A792A75-3351-F645-AC0F-93A04FF131A2}"/>
                    </a:ext>
                  </a:extLst>
                </p:cNvPr>
                <p:cNvSpPr/>
                <p:nvPr/>
              </p:nvSpPr>
              <p:spPr>
                <a:xfrm>
                  <a:off x="1394516" y="1836694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8C3E518D-373B-A24A-B1EE-63A716D2CDD5}"/>
                    </a:ext>
                  </a:extLst>
                </p:cNvPr>
                <p:cNvSpPr/>
                <p:nvPr/>
              </p:nvSpPr>
              <p:spPr>
                <a:xfrm>
                  <a:off x="1405139" y="1989999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A1CE4511-4480-124F-9443-3A74CBC62B44}"/>
                    </a:ext>
                  </a:extLst>
                </p:cNvPr>
                <p:cNvSpPr/>
                <p:nvPr/>
              </p:nvSpPr>
              <p:spPr>
                <a:xfrm>
                  <a:off x="1578305" y="2122261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881ABDFE-D87C-7948-87AC-7BC75781C032}"/>
                    </a:ext>
                  </a:extLst>
                </p:cNvPr>
                <p:cNvSpPr/>
                <p:nvPr/>
              </p:nvSpPr>
              <p:spPr>
                <a:xfrm>
                  <a:off x="1409511" y="2134238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id="{F25E9B5F-58B6-5E4D-B27B-D2089DEF9461}"/>
                    </a:ext>
                  </a:extLst>
                </p:cNvPr>
                <p:cNvSpPr/>
                <p:nvPr/>
              </p:nvSpPr>
              <p:spPr>
                <a:xfrm>
                  <a:off x="1575915" y="1834962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B3ED39BD-EE46-CB4E-9078-0732C1FD7E40}"/>
                    </a:ext>
                  </a:extLst>
                </p:cNvPr>
                <p:cNvSpPr/>
                <p:nvPr/>
              </p:nvSpPr>
              <p:spPr>
                <a:xfrm>
                  <a:off x="1581227" y="1983467"/>
                  <a:ext cx="69546" cy="66937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2EA1B3EF-7127-AD45-A79C-7EE1BBB150C3}"/>
                  </a:ext>
                </a:extLst>
              </p:cNvPr>
              <p:cNvSpPr/>
              <p:nvPr/>
            </p:nvSpPr>
            <p:spPr>
              <a:xfrm>
                <a:off x="3750214" y="1837967"/>
                <a:ext cx="69546" cy="6693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09FA3805-0CD2-334A-B737-079BAB7D05B9}"/>
                </a:ext>
              </a:extLst>
            </p:cNvPr>
            <p:cNvSpPr/>
            <p:nvPr/>
          </p:nvSpPr>
          <p:spPr>
            <a:xfrm>
              <a:off x="5786188" y="1967959"/>
              <a:ext cx="69546" cy="6693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60" name="Oval 159">
            <a:extLst>
              <a:ext uri="{FF2B5EF4-FFF2-40B4-BE49-F238E27FC236}">
                <a16:creationId xmlns:a16="http://schemas.microsoft.com/office/drawing/2014/main" id="{5F8BEA79-8B32-EA4C-90E8-32B885DA77DD}"/>
              </a:ext>
            </a:extLst>
          </p:cNvPr>
          <p:cNvSpPr/>
          <p:nvPr/>
        </p:nvSpPr>
        <p:spPr>
          <a:xfrm>
            <a:off x="7339663" y="5798608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9346C1A3-9ACB-0C40-BE2B-6A414CDBE2D4}"/>
              </a:ext>
            </a:extLst>
          </p:cNvPr>
          <p:cNvSpPr/>
          <p:nvPr/>
        </p:nvSpPr>
        <p:spPr>
          <a:xfrm>
            <a:off x="8246202" y="6061827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3009CFB1-7F8D-E54F-9480-B6002BE25AF7}"/>
              </a:ext>
            </a:extLst>
          </p:cNvPr>
          <p:cNvSpPr/>
          <p:nvPr/>
        </p:nvSpPr>
        <p:spPr>
          <a:xfrm>
            <a:off x="8917635" y="5383600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928546FA-AE5D-4747-A218-3526A23DABCD}"/>
              </a:ext>
            </a:extLst>
          </p:cNvPr>
          <p:cNvSpPr/>
          <p:nvPr/>
        </p:nvSpPr>
        <p:spPr>
          <a:xfrm>
            <a:off x="8673398" y="4457205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44A1DD5B-051F-404C-BECC-A470E5F26C77}"/>
              </a:ext>
            </a:extLst>
          </p:cNvPr>
          <p:cNvSpPr/>
          <p:nvPr/>
        </p:nvSpPr>
        <p:spPr>
          <a:xfrm>
            <a:off x="7749151" y="4227322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B5C61C18-1904-A344-8EFD-0533A3C3476D}"/>
              </a:ext>
            </a:extLst>
          </p:cNvPr>
          <p:cNvSpPr/>
          <p:nvPr/>
        </p:nvSpPr>
        <p:spPr>
          <a:xfrm>
            <a:off x="7079061" y="4900533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52572EFD-968B-524D-AE1A-FA2A730AA796}"/>
              </a:ext>
            </a:extLst>
          </p:cNvPr>
          <p:cNvSpPr/>
          <p:nvPr/>
        </p:nvSpPr>
        <p:spPr>
          <a:xfrm>
            <a:off x="5310721" y="5808547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E0F65EEB-4D30-324C-ABE7-3C0FEE1A4240}"/>
              </a:ext>
            </a:extLst>
          </p:cNvPr>
          <p:cNvSpPr/>
          <p:nvPr/>
        </p:nvSpPr>
        <p:spPr>
          <a:xfrm>
            <a:off x="6217260" y="6071766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4494BE6B-777B-7642-BB57-FA45DFFEEE32}"/>
              </a:ext>
            </a:extLst>
          </p:cNvPr>
          <p:cNvSpPr/>
          <p:nvPr/>
        </p:nvSpPr>
        <p:spPr>
          <a:xfrm>
            <a:off x="6888693" y="5451414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EDEA92AC-7B96-044A-993E-1E22F9890EA5}"/>
              </a:ext>
            </a:extLst>
          </p:cNvPr>
          <p:cNvSpPr/>
          <p:nvPr/>
        </p:nvSpPr>
        <p:spPr>
          <a:xfrm>
            <a:off x="6644456" y="4467144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68558EAA-A950-5A4C-989E-054263291B1B}"/>
              </a:ext>
            </a:extLst>
          </p:cNvPr>
          <p:cNvSpPr/>
          <p:nvPr/>
        </p:nvSpPr>
        <p:spPr>
          <a:xfrm>
            <a:off x="5720209" y="4237261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182E1C0F-B382-E74E-8705-DA705F2EA8BD}"/>
              </a:ext>
            </a:extLst>
          </p:cNvPr>
          <p:cNvSpPr/>
          <p:nvPr/>
        </p:nvSpPr>
        <p:spPr>
          <a:xfrm>
            <a:off x="5050119" y="4910472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29D7D6CE-3120-B346-B0BF-6D6014461613}"/>
              </a:ext>
            </a:extLst>
          </p:cNvPr>
          <p:cNvSpPr/>
          <p:nvPr/>
        </p:nvSpPr>
        <p:spPr>
          <a:xfrm>
            <a:off x="3233253" y="5861760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7330FB68-1E60-4C4B-B49F-10CE9CCCA0C5}"/>
              </a:ext>
            </a:extLst>
          </p:cNvPr>
          <p:cNvSpPr/>
          <p:nvPr/>
        </p:nvSpPr>
        <p:spPr>
          <a:xfrm>
            <a:off x="4139792" y="6124979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4492A2E0-82BF-9248-B9EA-071277C9FD4C}"/>
              </a:ext>
            </a:extLst>
          </p:cNvPr>
          <p:cNvSpPr/>
          <p:nvPr/>
        </p:nvSpPr>
        <p:spPr>
          <a:xfrm>
            <a:off x="4811225" y="5446752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9CD1F793-D1F4-244E-8EDF-AA87D5D4D167}"/>
              </a:ext>
            </a:extLst>
          </p:cNvPr>
          <p:cNvSpPr/>
          <p:nvPr/>
        </p:nvSpPr>
        <p:spPr>
          <a:xfrm>
            <a:off x="4566988" y="4520357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7438F3B5-60BB-5B40-8097-61CDEFB987A1}"/>
              </a:ext>
            </a:extLst>
          </p:cNvPr>
          <p:cNvSpPr/>
          <p:nvPr/>
        </p:nvSpPr>
        <p:spPr>
          <a:xfrm>
            <a:off x="3642741" y="4290474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F425A098-2AB2-AA46-AC7E-25439CDBEF83}"/>
              </a:ext>
            </a:extLst>
          </p:cNvPr>
          <p:cNvSpPr/>
          <p:nvPr/>
        </p:nvSpPr>
        <p:spPr>
          <a:xfrm>
            <a:off x="2972651" y="4963685"/>
            <a:ext cx="69546" cy="669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53AE9F7D-2F12-2B4E-AC63-AF9EF0C77CF7}"/>
              </a:ext>
            </a:extLst>
          </p:cNvPr>
          <p:cNvSpPr/>
          <p:nvPr/>
        </p:nvSpPr>
        <p:spPr>
          <a:xfrm>
            <a:off x="6178610" y="5231236"/>
            <a:ext cx="69546" cy="669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975F6259-EDCD-464A-8E1D-615C8F928199}"/>
              </a:ext>
            </a:extLst>
          </p:cNvPr>
          <p:cNvSpPr/>
          <p:nvPr/>
        </p:nvSpPr>
        <p:spPr>
          <a:xfrm>
            <a:off x="4104988" y="5308688"/>
            <a:ext cx="69546" cy="669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5DC2E92F-2BE9-D74B-95E7-1E8DF6845685}"/>
              </a:ext>
            </a:extLst>
          </p:cNvPr>
          <p:cNvSpPr/>
          <p:nvPr/>
        </p:nvSpPr>
        <p:spPr>
          <a:xfrm>
            <a:off x="4096236" y="5127545"/>
            <a:ext cx="69546" cy="669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E6A87AEE-DEAC-AD49-9C4F-2BE766D52480}"/>
              </a:ext>
            </a:extLst>
          </p:cNvPr>
          <p:cNvSpPr/>
          <p:nvPr/>
        </p:nvSpPr>
        <p:spPr>
          <a:xfrm>
            <a:off x="4132460" y="5219982"/>
            <a:ext cx="69546" cy="669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C1CB4B0E-DEE1-A042-91F8-10A2B836C108}"/>
              </a:ext>
            </a:extLst>
          </p:cNvPr>
          <p:cNvSpPr/>
          <p:nvPr/>
        </p:nvSpPr>
        <p:spPr>
          <a:xfrm>
            <a:off x="6207521" y="5152057"/>
            <a:ext cx="69546" cy="669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0C1E8379-5654-EF44-895C-43B5A02DE19D}"/>
              </a:ext>
            </a:extLst>
          </p:cNvPr>
          <p:cNvSpPr/>
          <p:nvPr/>
        </p:nvSpPr>
        <p:spPr>
          <a:xfrm>
            <a:off x="6031206" y="5368644"/>
            <a:ext cx="69546" cy="669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97B854EA-33C4-9247-81D2-EB051B451993}"/>
              </a:ext>
            </a:extLst>
          </p:cNvPr>
          <p:cNvSpPr/>
          <p:nvPr/>
        </p:nvSpPr>
        <p:spPr>
          <a:xfrm>
            <a:off x="8235999" y="5160038"/>
            <a:ext cx="69546" cy="669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466754DD-7CD1-8941-B0A4-AC9575A5A6D3}"/>
              </a:ext>
            </a:extLst>
          </p:cNvPr>
          <p:cNvSpPr/>
          <p:nvPr/>
        </p:nvSpPr>
        <p:spPr>
          <a:xfrm>
            <a:off x="7988667" y="5384894"/>
            <a:ext cx="69546" cy="669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CDE6C67B-1201-8049-B1B1-0B1B684A04AC}"/>
              </a:ext>
            </a:extLst>
          </p:cNvPr>
          <p:cNvSpPr/>
          <p:nvPr/>
        </p:nvSpPr>
        <p:spPr>
          <a:xfrm>
            <a:off x="8081103" y="5376148"/>
            <a:ext cx="69546" cy="669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8" name="CaixaDeTexto 207">
            <a:extLst>
              <a:ext uri="{FF2B5EF4-FFF2-40B4-BE49-F238E27FC236}">
                <a16:creationId xmlns:a16="http://schemas.microsoft.com/office/drawing/2014/main" id="{2CDA0348-C321-B445-A301-0A90BE10229D}"/>
              </a:ext>
            </a:extLst>
          </p:cNvPr>
          <p:cNvSpPr txBox="1"/>
          <p:nvPr/>
        </p:nvSpPr>
        <p:spPr>
          <a:xfrm>
            <a:off x="7371759" y="6187987"/>
            <a:ext cx="1760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Carbono 17</a:t>
            </a:r>
          </a:p>
          <a:p>
            <a:pPr algn="ctr"/>
            <a:r>
              <a:rPr lang="pt-BR" sz="1400" dirty="0"/>
              <a:t>(instável – radioativo)</a:t>
            </a:r>
          </a:p>
        </p:txBody>
      </p:sp>
      <p:sp>
        <p:nvSpPr>
          <p:cNvPr id="209" name="CaixaDeTexto 208">
            <a:extLst>
              <a:ext uri="{FF2B5EF4-FFF2-40B4-BE49-F238E27FC236}">
                <a16:creationId xmlns:a16="http://schemas.microsoft.com/office/drawing/2014/main" id="{FACEF6C6-26AF-5942-9948-A9232E10DEE1}"/>
              </a:ext>
            </a:extLst>
          </p:cNvPr>
          <p:cNvSpPr txBox="1"/>
          <p:nvPr/>
        </p:nvSpPr>
        <p:spPr>
          <a:xfrm>
            <a:off x="5270118" y="6211121"/>
            <a:ext cx="1760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Carbono 16</a:t>
            </a:r>
          </a:p>
          <a:p>
            <a:pPr algn="ctr"/>
            <a:r>
              <a:rPr lang="pt-BR" sz="1400" dirty="0"/>
              <a:t>(instável – radioativo)</a:t>
            </a:r>
          </a:p>
        </p:txBody>
      </p:sp>
      <p:sp>
        <p:nvSpPr>
          <p:cNvPr id="210" name="CaixaDeTexto 209">
            <a:extLst>
              <a:ext uri="{FF2B5EF4-FFF2-40B4-BE49-F238E27FC236}">
                <a16:creationId xmlns:a16="http://schemas.microsoft.com/office/drawing/2014/main" id="{2278B0FE-A1C5-E742-A9C1-EB4ADE6A92EC}"/>
              </a:ext>
            </a:extLst>
          </p:cNvPr>
          <p:cNvSpPr txBox="1"/>
          <p:nvPr/>
        </p:nvSpPr>
        <p:spPr>
          <a:xfrm>
            <a:off x="3156175" y="6271108"/>
            <a:ext cx="1760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Carbono 15</a:t>
            </a:r>
          </a:p>
          <a:p>
            <a:pPr algn="ctr"/>
            <a:r>
              <a:rPr lang="pt-BR" sz="1400" dirty="0"/>
              <a:t>(instável – radioativo)</a:t>
            </a:r>
          </a:p>
        </p:txBody>
      </p:sp>
      <p:sp>
        <p:nvSpPr>
          <p:cNvPr id="9" name="Seta para a Esquerda 8">
            <a:extLst>
              <a:ext uri="{FF2B5EF4-FFF2-40B4-BE49-F238E27FC236}">
                <a16:creationId xmlns:a16="http://schemas.microsoft.com/office/drawing/2014/main" id="{5324C61D-2D9F-7C42-9787-071BCC234374}"/>
              </a:ext>
            </a:extLst>
          </p:cNvPr>
          <p:cNvSpPr/>
          <p:nvPr/>
        </p:nvSpPr>
        <p:spPr>
          <a:xfrm rot="19800000">
            <a:off x="6888693" y="4231159"/>
            <a:ext cx="427220" cy="28892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CaixaDeTexto 94">
            <a:extLst>
              <a:ext uri="{FF2B5EF4-FFF2-40B4-BE49-F238E27FC236}">
                <a16:creationId xmlns:a16="http://schemas.microsoft.com/office/drawing/2014/main" id="{6E459235-7740-E54F-AF13-B58576E22F34}"/>
              </a:ext>
            </a:extLst>
          </p:cNvPr>
          <p:cNvSpPr txBox="1"/>
          <p:nvPr/>
        </p:nvSpPr>
        <p:spPr>
          <a:xfrm>
            <a:off x="9351010" y="4112722"/>
            <a:ext cx="2848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FF0000"/>
                </a:solidFill>
              </a:rPr>
              <a:t>Isótopos de meia vida super curta!</a:t>
            </a:r>
          </a:p>
        </p:txBody>
      </p:sp>
      <p:sp>
        <p:nvSpPr>
          <p:cNvPr id="193" name="Seta para a Esquerda 192">
            <a:extLst>
              <a:ext uri="{FF2B5EF4-FFF2-40B4-BE49-F238E27FC236}">
                <a16:creationId xmlns:a16="http://schemas.microsoft.com/office/drawing/2014/main" id="{A85A523A-B88B-7F43-8E84-B173C8A17330}"/>
              </a:ext>
            </a:extLst>
          </p:cNvPr>
          <p:cNvSpPr/>
          <p:nvPr/>
        </p:nvSpPr>
        <p:spPr>
          <a:xfrm rot="19800000">
            <a:off x="8871467" y="4220095"/>
            <a:ext cx="427220" cy="28892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4" name="Seta para a Esquerda 193">
            <a:extLst>
              <a:ext uri="{FF2B5EF4-FFF2-40B4-BE49-F238E27FC236}">
                <a16:creationId xmlns:a16="http://schemas.microsoft.com/office/drawing/2014/main" id="{2E08BB5F-22E4-8948-B493-F1D4BEE7C07B}"/>
              </a:ext>
            </a:extLst>
          </p:cNvPr>
          <p:cNvSpPr/>
          <p:nvPr/>
        </p:nvSpPr>
        <p:spPr>
          <a:xfrm rot="19800000">
            <a:off x="4795703" y="4284485"/>
            <a:ext cx="427220" cy="28892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5" name="CaixaDeTexto 194">
            <a:extLst>
              <a:ext uri="{FF2B5EF4-FFF2-40B4-BE49-F238E27FC236}">
                <a16:creationId xmlns:a16="http://schemas.microsoft.com/office/drawing/2014/main" id="{29BF5439-18F6-EA44-AB28-7D286F03941F}"/>
              </a:ext>
            </a:extLst>
          </p:cNvPr>
          <p:cNvSpPr txBox="1"/>
          <p:nvPr/>
        </p:nvSpPr>
        <p:spPr>
          <a:xfrm>
            <a:off x="9293342" y="1356118"/>
            <a:ext cx="2000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FF0000"/>
                </a:solidFill>
              </a:rPr>
              <a:t>Meia vida de 5700 anos!</a:t>
            </a:r>
          </a:p>
        </p:txBody>
      </p:sp>
      <p:sp>
        <p:nvSpPr>
          <p:cNvPr id="196" name="Seta para a Esquerda 195">
            <a:extLst>
              <a:ext uri="{FF2B5EF4-FFF2-40B4-BE49-F238E27FC236}">
                <a16:creationId xmlns:a16="http://schemas.microsoft.com/office/drawing/2014/main" id="{971D47F7-9BBE-7C4C-8100-C139CAA6355E}"/>
              </a:ext>
            </a:extLst>
          </p:cNvPr>
          <p:cNvSpPr/>
          <p:nvPr/>
        </p:nvSpPr>
        <p:spPr>
          <a:xfrm rot="19800000">
            <a:off x="8813799" y="1463491"/>
            <a:ext cx="427220" cy="28892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97" name="Agrupar 196">
            <a:extLst>
              <a:ext uri="{FF2B5EF4-FFF2-40B4-BE49-F238E27FC236}">
                <a16:creationId xmlns:a16="http://schemas.microsoft.com/office/drawing/2014/main" id="{D785D13C-2D71-3F42-A77C-D3A3E89C2F29}"/>
              </a:ext>
            </a:extLst>
          </p:cNvPr>
          <p:cNvGrpSpPr/>
          <p:nvPr/>
        </p:nvGrpSpPr>
        <p:grpSpPr>
          <a:xfrm>
            <a:off x="279908" y="1447178"/>
            <a:ext cx="1743162" cy="2442375"/>
            <a:chOff x="279908" y="862978"/>
            <a:chExt cx="1743162" cy="2442375"/>
          </a:xfrm>
        </p:grpSpPr>
        <p:pic>
          <p:nvPicPr>
            <p:cNvPr id="198" name="Picture 6" descr="Carbono: onde é encontrado, função, características - Mundo Educação">
              <a:extLst>
                <a:ext uri="{FF2B5EF4-FFF2-40B4-BE49-F238E27FC236}">
                  <a16:creationId xmlns:a16="http://schemas.microsoft.com/office/drawing/2014/main" id="{4DA7E642-01BF-7D4F-8E2F-12B5E21CF5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29" y="1341763"/>
              <a:ext cx="1301541" cy="1311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9" name="CaixaDeTexto 198">
              <a:extLst>
                <a:ext uri="{FF2B5EF4-FFF2-40B4-BE49-F238E27FC236}">
                  <a16:creationId xmlns:a16="http://schemas.microsoft.com/office/drawing/2014/main" id="{14F1A2CD-F4C9-2C47-A4FB-A46BAC7A3DCA}"/>
                </a:ext>
              </a:extLst>
            </p:cNvPr>
            <p:cNvSpPr txBox="1"/>
            <p:nvPr/>
          </p:nvSpPr>
          <p:spPr>
            <a:xfrm>
              <a:off x="279908" y="862978"/>
              <a:ext cx="295274" cy="277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err="1">
                  <a:solidFill>
                    <a:srgbClr val="FF0000"/>
                  </a:solidFill>
                </a:rPr>
                <a:t>Z</a:t>
              </a:r>
              <a:endParaRPr lang="pt-BR" b="1" dirty="0">
                <a:solidFill>
                  <a:srgbClr val="FF0000"/>
                </a:solidFill>
              </a:endParaRPr>
            </a:p>
          </p:txBody>
        </p:sp>
        <p:sp>
          <p:nvSpPr>
            <p:cNvPr id="200" name="CaixaDeTexto 199">
              <a:extLst>
                <a:ext uri="{FF2B5EF4-FFF2-40B4-BE49-F238E27FC236}">
                  <a16:creationId xmlns:a16="http://schemas.microsoft.com/office/drawing/2014/main" id="{7F48FEB6-FF5B-4143-884E-FDE4B63F3080}"/>
                </a:ext>
              </a:extLst>
            </p:cNvPr>
            <p:cNvSpPr txBox="1"/>
            <p:nvPr/>
          </p:nvSpPr>
          <p:spPr>
            <a:xfrm>
              <a:off x="1210235" y="3027868"/>
              <a:ext cx="324128" cy="277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rgbClr val="FF0000"/>
                  </a:solidFill>
                </a:rPr>
                <a:t>A</a:t>
              </a:r>
            </a:p>
          </p:txBody>
        </p:sp>
        <p:cxnSp>
          <p:nvCxnSpPr>
            <p:cNvPr id="206" name="Conector de Seta Reta 205">
              <a:extLst>
                <a:ext uri="{FF2B5EF4-FFF2-40B4-BE49-F238E27FC236}">
                  <a16:creationId xmlns:a16="http://schemas.microsoft.com/office/drawing/2014/main" id="{A5270EFE-63E8-A944-8B0B-6D896BD239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8114" y="1117042"/>
              <a:ext cx="244687" cy="27580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ector de Seta Reta 206">
              <a:extLst>
                <a:ext uri="{FF2B5EF4-FFF2-40B4-BE49-F238E27FC236}">
                  <a16:creationId xmlns:a16="http://schemas.microsoft.com/office/drawing/2014/main" id="{9B45F5F1-F9D6-5A4C-9EEF-29A23CC040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73762" y="2602501"/>
              <a:ext cx="1" cy="41063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tângulo 7">
            <a:extLst>
              <a:ext uri="{FF2B5EF4-FFF2-40B4-BE49-F238E27FC236}">
                <a16:creationId xmlns:a16="http://schemas.microsoft.com/office/drawing/2014/main" id="{B5DC3422-CD88-AE45-8BEC-550E018D64E3}"/>
              </a:ext>
            </a:extLst>
          </p:cNvPr>
          <p:cNvSpPr/>
          <p:nvPr/>
        </p:nvSpPr>
        <p:spPr>
          <a:xfrm>
            <a:off x="9212777" y="6607716"/>
            <a:ext cx="295465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dirty="0" err="1"/>
              <a:t>http</a:t>
            </a:r>
            <a:r>
              <a:rPr lang="pt-BR" sz="1050" dirty="0"/>
              <a:t>://</a:t>
            </a:r>
            <a:r>
              <a:rPr lang="pt-BR" sz="1050" dirty="0" err="1"/>
              <a:t>www.dfn.if.usp.br</a:t>
            </a:r>
            <a:r>
              <a:rPr lang="pt-BR" sz="1050" dirty="0"/>
              <a:t>/</a:t>
            </a:r>
            <a:r>
              <a:rPr lang="pt-BR" sz="1050" dirty="0" err="1"/>
              <a:t>gd_dfn</a:t>
            </a:r>
            <a:r>
              <a:rPr lang="pt-BR" sz="1050" dirty="0"/>
              <a:t>/</a:t>
            </a:r>
            <a:r>
              <a:rPr lang="pt-BR" sz="1050" dirty="0" err="1"/>
              <a:t>periodico</a:t>
            </a:r>
            <a:r>
              <a:rPr lang="pt-BR" sz="1050" dirty="0"/>
              <a:t>/</a:t>
            </a:r>
            <a:r>
              <a:rPr lang="pt-BR" sz="1050" dirty="0" err="1"/>
              <a:t>C.html</a:t>
            </a:r>
            <a:endParaRPr lang="pt-BR" sz="1050" dirty="0"/>
          </a:p>
        </p:txBody>
      </p:sp>
      <p:cxnSp>
        <p:nvCxnSpPr>
          <p:cNvPr id="211" name="Conector Reto 210">
            <a:extLst>
              <a:ext uri="{FF2B5EF4-FFF2-40B4-BE49-F238E27FC236}">
                <a16:creationId xmlns:a16="http://schemas.microsoft.com/office/drawing/2014/main" id="{01C1C228-F15E-E6BC-6A72-02E4FD9201C3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Retângulo 211">
            <a:extLst>
              <a:ext uri="{FF2B5EF4-FFF2-40B4-BE49-F238E27FC236}">
                <a16:creationId xmlns:a16="http://schemas.microsoft.com/office/drawing/2014/main" id="{89BF32EE-4709-2DA0-C8DE-729BEB40E94E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Isótopo estável do carbono em estudos de ciclagem biogeoquímica</a:t>
            </a:r>
          </a:p>
        </p:txBody>
      </p:sp>
    </p:spTree>
    <p:extLst>
      <p:ext uri="{BB962C8B-B14F-4D97-AF65-F5344CB8AC3E}">
        <p14:creationId xmlns:p14="http://schemas.microsoft.com/office/powerpoint/2010/main" val="40116267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uvem 8">
            <a:extLst>
              <a:ext uri="{FF2B5EF4-FFF2-40B4-BE49-F238E27FC236}">
                <a16:creationId xmlns:a16="http://schemas.microsoft.com/office/drawing/2014/main" id="{9AB2904E-4665-CB49-8E7D-A0BCD98117FA}"/>
              </a:ext>
            </a:extLst>
          </p:cNvPr>
          <p:cNvSpPr/>
          <p:nvPr/>
        </p:nvSpPr>
        <p:spPr>
          <a:xfrm>
            <a:off x="5486402" y="706230"/>
            <a:ext cx="6546572" cy="2226366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ysClr val="windowText" lastClr="000000"/>
                </a:solidFill>
              </a:rPr>
              <a:t>... mas por que usar </a:t>
            </a:r>
            <a:r>
              <a:rPr lang="pt-BR" b="1" dirty="0">
                <a:solidFill>
                  <a:srgbClr val="FFFF00"/>
                </a:solidFill>
              </a:rPr>
              <a:t>isótopos estáveis</a:t>
            </a:r>
            <a:r>
              <a:rPr lang="pt-BR" b="1" dirty="0">
                <a:solidFill>
                  <a:sysClr val="windowText" lastClr="000000"/>
                </a:solidFill>
              </a:rPr>
              <a:t> em estudos ambientais?</a:t>
            </a:r>
          </a:p>
        </p:txBody>
      </p:sp>
      <p:sp>
        <p:nvSpPr>
          <p:cNvPr id="12" name="Nuvem 11">
            <a:extLst>
              <a:ext uri="{FF2B5EF4-FFF2-40B4-BE49-F238E27FC236}">
                <a16:creationId xmlns:a16="http://schemas.microsoft.com/office/drawing/2014/main" id="{AFA73325-0133-364A-98CC-DB71FCFA0AFD}"/>
              </a:ext>
            </a:extLst>
          </p:cNvPr>
          <p:cNvSpPr/>
          <p:nvPr/>
        </p:nvSpPr>
        <p:spPr>
          <a:xfrm>
            <a:off x="3669417" y="1026867"/>
            <a:ext cx="1649898" cy="616227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ysClr val="windowText" lastClr="000000"/>
              </a:solidFill>
            </a:endParaRPr>
          </a:p>
        </p:txBody>
      </p:sp>
      <p:sp>
        <p:nvSpPr>
          <p:cNvPr id="13" name="Nuvem 12">
            <a:extLst>
              <a:ext uri="{FF2B5EF4-FFF2-40B4-BE49-F238E27FC236}">
                <a16:creationId xmlns:a16="http://schemas.microsoft.com/office/drawing/2014/main" id="{238BDDDD-A642-5845-B323-4275334B13A8}"/>
              </a:ext>
            </a:extLst>
          </p:cNvPr>
          <p:cNvSpPr/>
          <p:nvPr/>
        </p:nvSpPr>
        <p:spPr>
          <a:xfrm>
            <a:off x="2833590" y="1591871"/>
            <a:ext cx="525708" cy="215985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ysClr val="windowText" lastClr="000000"/>
              </a:solidFill>
            </a:endParaRPr>
          </a:p>
        </p:txBody>
      </p:sp>
      <p:pic>
        <p:nvPicPr>
          <p:cNvPr id="14" name="Picture 8" descr="Free chama 1188706 PNG with Transparent Background">
            <a:extLst>
              <a:ext uri="{FF2B5EF4-FFF2-40B4-BE49-F238E27FC236}">
                <a16:creationId xmlns:a16="http://schemas.microsoft.com/office/drawing/2014/main" id="{B316F15C-29A6-0841-AD3A-964A6EF98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717" y="5884973"/>
            <a:ext cx="685263" cy="87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ED3FCCCD-636B-7249-91C3-185805409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61" y="4828332"/>
            <a:ext cx="2646871" cy="1323438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73F751BE-2D27-C245-80A9-34568D1822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823"/>
          <a:stretch/>
        </p:blipFill>
        <p:spPr>
          <a:xfrm>
            <a:off x="3887175" y="4682061"/>
            <a:ext cx="2135728" cy="14774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Seta para a Esquerda 7">
            <a:extLst>
              <a:ext uri="{FF2B5EF4-FFF2-40B4-BE49-F238E27FC236}">
                <a16:creationId xmlns:a16="http://schemas.microsoft.com/office/drawing/2014/main" id="{33D48328-7DED-6A42-B026-461588CF3D40}"/>
              </a:ext>
            </a:extLst>
          </p:cNvPr>
          <p:cNvSpPr/>
          <p:nvPr/>
        </p:nvSpPr>
        <p:spPr>
          <a:xfrm>
            <a:off x="5448818" y="4898462"/>
            <a:ext cx="1628628" cy="476956"/>
          </a:xfrm>
          <a:prstGeom prst="lef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</a:rPr>
              <a:t>FORMA + LEVE</a:t>
            </a:r>
          </a:p>
        </p:txBody>
      </p:sp>
      <p:sp>
        <p:nvSpPr>
          <p:cNvPr id="22" name="Seta para a Esquerda 21">
            <a:extLst>
              <a:ext uri="{FF2B5EF4-FFF2-40B4-BE49-F238E27FC236}">
                <a16:creationId xmlns:a16="http://schemas.microsoft.com/office/drawing/2014/main" id="{E0C06773-29F4-3D47-A677-3F4DB92EA004}"/>
              </a:ext>
            </a:extLst>
          </p:cNvPr>
          <p:cNvSpPr/>
          <p:nvPr/>
        </p:nvSpPr>
        <p:spPr>
          <a:xfrm>
            <a:off x="5448818" y="5355936"/>
            <a:ext cx="1628628" cy="476956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bg1"/>
                </a:solidFill>
                <a:highlight>
                  <a:srgbClr val="FF0000"/>
                </a:highlight>
              </a:rPr>
              <a:t>FORMA + PESADA</a:t>
            </a:r>
          </a:p>
        </p:txBody>
      </p:sp>
      <p:sp>
        <p:nvSpPr>
          <p:cNvPr id="23" name="Seta para a Esquerda 22">
            <a:extLst>
              <a:ext uri="{FF2B5EF4-FFF2-40B4-BE49-F238E27FC236}">
                <a16:creationId xmlns:a16="http://schemas.microsoft.com/office/drawing/2014/main" id="{93846A6B-52C9-364B-A14D-D76D7F841EAA}"/>
              </a:ext>
            </a:extLst>
          </p:cNvPr>
          <p:cNvSpPr/>
          <p:nvPr/>
        </p:nvSpPr>
        <p:spPr>
          <a:xfrm>
            <a:off x="9200188" y="4870083"/>
            <a:ext cx="1750462" cy="433776"/>
          </a:xfrm>
          <a:prstGeom prst="lef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</a:rPr>
              <a:t>FORMA + LEVE</a:t>
            </a:r>
          </a:p>
        </p:txBody>
      </p:sp>
      <p:sp>
        <p:nvSpPr>
          <p:cNvPr id="24" name="Seta para a Esquerda 23">
            <a:extLst>
              <a:ext uri="{FF2B5EF4-FFF2-40B4-BE49-F238E27FC236}">
                <a16:creationId xmlns:a16="http://schemas.microsoft.com/office/drawing/2014/main" id="{516BA944-35A9-E244-AA7B-67CDFF86877C}"/>
              </a:ext>
            </a:extLst>
          </p:cNvPr>
          <p:cNvSpPr/>
          <p:nvPr/>
        </p:nvSpPr>
        <p:spPr>
          <a:xfrm>
            <a:off x="9200188" y="5327557"/>
            <a:ext cx="1750462" cy="433776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bg1"/>
                </a:solidFill>
                <a:highlight>
                  <a:srgbClr val="FF0000"/>
                </a:highlight>
              </a:rPr>
              <a:t>FORMA + PESADA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2D3FF84-F28F-2A45-B64A-407777B82FD3}"/>
              </a:ext>
            </a:extLst>
          </p:cNvPr>
          <p:cNvSpPr txBox="1"/>
          <p:nvPr/>
        </p:nvSpPr>
        <p:spPr>
          <a:xfrm>
            <a:off x="3448788" y="3094809"/>
            <a:ext cx="8526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>
                <a:solidFill>
                  <a:srgbClr val="0070C0"/>
                </a:solidFill>
              </a:rPr>
              <a:t>Discriminação isotópica - separação em processos naturais (diferentes assinaturas isotópicas);</a:t>
            </a:r>
          </a:p>
          <a:p>
            <a:pPr algn="just"/>
            <a:endParaRPr lang="pt-BR" sz="1600" b="1" dirty="0">
              <a:solidFill>
                <a:srgbClr val="00B050"/>
              </a:solidFill>
            </a:endParaRPr>
          </a:p>
          <a:p>
            <a:pPr algn="just"/>
            <a:r>
              <a:rPr lang="pt-BR" sz="1600" b="1" dirty="0">
                <a:solidFill>
                  <a:srgbClr val="00B050"/>
                </a:solidFill>
              </a:rPr>
              <a:t>Alguns elementos são abundantes e determinantes de processos químicos e/ou geológicos;</a:t>
            </a:r>
          </a:p>
          <a:p>
            <a:pPr algn="just"/>
            <a:endParaRPr lang="pt-BR" sz="1600" b="1" dirty="0">
              <a:solidFill>
                <a:srgbClr val="00B050"/>
              </a:solidFill>
            </a:endParaRPr>
          </a:p>
          <a:p>
            <a:pPr algn="just"/>
            <a:r>
              <a:rPr lang="pt-BR" sz="1600" b="1" dirty="0">
                <a:solidFill>
                  <a:srgbClr val="7030A0"/>
                </a:solidFill>
              </a:rPr>
              <a:t>A composição isotópica varia de forma previsível conforme o elemento </a:t>
            </a:r>
            <a:r>
              <a:rPr lang="pt-BR" sz="1600" b="1" dirty="0" err="1">
                <a:solidFill>
                  <a:srgbClr val="7030A0"/>
                </a:solidFill>
              </a:rPr>
              <a:t>cicla</a:t>
            </a:r>
            <a:r>
              <a:rPr lang="pt-BR" sz="1600" b="1" dirty="0">
                <a:solidFill>
                  <a:srgbClr val="7030A0"/>
                </a:solidFill>
              </a:rPr>
              <a:t> pelos compartimentos</a:t>
            </a:r>
          </a:p>
        </p:txBody>
      </p:sp>
      <p:pic>
        <p:nvPicPr>
          <p:cNvPr id="46082" name="Picture 2" descr="29 melhor ideia de Formiga Atômica | formiga, tatuagem de átomo, projeto  padrão geométrico">
            <a:extLst>
              <a:ext uri="{FF2B5EF4-FFF2-40B4-BE49-F238E27FC236}">
                <a16:creationId xmlns:a16="http://schemas.microsoft.com/office/drawing/2014/main" id="{46B9AB7C-6D0E-B97B-DD97-9B8BA5BC1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6" y="1647085"/>
            <a:ext cx="2794526" cy="515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EFCFAD3-CA3A-A99C-1C97-7C4AF00D9A85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ângulo 26">
            <a:extLst>
              <a:ext uri="{FF2B5EF4-FFF2-40B4-BE49-F238E27FC236}">
                <a16:creationId xmlns:a16="http://schemas.microsoft.com/office/drawing/2014/main" id="{AD8037F1-BDA9-2319-6E93-4BBC0143FB00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Isótopo estável do carbono em estudos de ciclagem biogeoquímica</a:t>
            </a:r>
          </a:p>
        </p:txBody>
      </p:sp>
    </p:spTree>
    <p:extLst>
      <p:ext uri="{BB962C8B-B14F-4D97-AF65-F5344CB8AC3E}">
        <p14:creationId xmlns:p14="http://schemas.microsoft.com/office/powerpoint/2010/main" val="13749599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Imagem 358">
            <a:extLst>
              <a:ext uri="{FF2B5EF4-FFF2-40B4-BE49-F238E27FC236}">
                <a16:creationId xmlns:a16="http://schemas.microsoft.com/office/drawing/2014/main" id="{81F9190C-7253-9244-BB39-2C7891252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062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8A8157BD-7869-2647-B875-A371A74AC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258" y="1235602"/>
            <a:ext cx="1874838" cy="46297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l"/>
            <a:r>
              <a:rPr lang="en-US" b="1" dirty="0" err="1">
                <a:latin typeface="Arial" charset="0"/>
                <a:cs typeface="Arial" charset="0"/>
              </a:rPr>
              <a:t>Elemento</a:t>
            </a:r>
            <a:endParaRPr lang="en-US" b="1" dirty="0">
              <a:latin typeface="Arial Unicode MS" charset="0"/>
              <a:cs typeface="Arial Unicode MS" charset="0"/>
            </a:endParaRPr>
          </a:p>
          <a:p>
            <a:pPr algn="l" eaLnBrk="0" hangingPunct="0"/>
            <a:endParaRPr lang="en-US" b="1" dirty="0">
              <a:latin typeface="Times New Roman" charset="0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5008565E-BD92-C94D-A741-6E5E3ECB1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621" y="1235602"/>
            <a:ext cx="1874838" cy="46297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b="1" dirty="0" err="1">
                <a:latin typeface="Arial" charset="0"/>
                <a:cs typeface="Arial" charset="0"/>
              </a:rPr>
              <a:t>Isótopo</a:t>
            </a:r>
            <a:endParaRPr lang="en-US" b="1" dirty="0">
              <a:latin typeface="Arial Unicode MS" charset="0"/>
              <a:cs typeface="Arial Unicode MS" charset="0"/>
            </a:endParaRPr>
          </a:p>
          <a:p>
            <a:pPr eaLnBrk="0" hangingPunct="0"/>
            <a:endParaRPr lang="en-US" b="1" dirty="0">
              <a:latin typeface="Times New Roman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D0C2BE32-D282-FE48-AF08-CD3871AE2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6983" y="1235602"/>
            <a:ext cx="1874838" cy="46297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b="1" dirty="0" err="1">
                <a:latin typeface="Helvetica" charset="0"/>
                <a:cs typeface="Arial" charset="0"/>
              </a:rPr>
              <a:t>Abundância</a:t>
            </a:r>
            <a:r>
              <a:rPr lang="en-US" b="1" dirty="0">
                <a:latin typeface="Helvetica" charset="0"/>
                <a:cs typeface="Arial" charset="0"/>
              </a:rPr>
              <a:t> %</a:t>
            </a:r>
            <a:endParaRPr lang="en-US" sz="2000" b="1" dirty="0">
              <a:latin typeface="Helvetica" charset="0"/>
              <a:cs typeface="Arial Unicode MS" charset="0"/>
            </a:endParaRPr>
          </a:p>
          <a:p>
            <a:pPr eaLnBrk="0" hangingPunct="0"/>
            <a:endParaRPr lang="en-US" sz="2000" b="1" dirty="0">
              <a:latin typeface="Helvetica" charset="0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2651D422-BACD-124D-A4AF-247B0090E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258" y="1698578"/>
            <a:ext cx="1874838" cy="92372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en-US" b="1" dirty="0">
              <a:latin typeface="Arial" charset="0"/>
              <a:cs typeface="Arial" charset="0"/>
            </a:endParaRPr>
          </a:p>
          <a:p>
            <a:pPr algn="ctr"/>
            <a:r>
              <a:rPr lang="en-US" b="1" dirty="0" err="1">
                <a:latin typeface="Arial" charset="0"/>
                <a:cs typeface="Arial" charset="0"/>
              </a:rPr>
              <a:t>Hidrogênio</a:t>
            </a:r>
            <a:endParaRPr lang="en-US" b="1" dirty="0">
              <a:latin typeface="Arial Unicode MS" charset="0"/>
              <a:cs typeface="Arial Unicode MS" charset="0"/>
            </a:endParaRPr>
          </a:p>
          <a:p>
            <a:pPr algn="l" eaLnBrk="0" hangingPunct="0"/>
            <a:endParaRPr lang="en-US" b="1" dirty="0">
              <a:latin typeface="Times New Roman" charset="0"/>
            </a:endParaRPr>
          </a:p>
        </p:txBody>
      </p:sp>
      <p:sp>
        <p:nvSpPr>
          <p:cNvPr id="12" name="Rectangle 18">
            <a:extLst>
              <a:ext uri="{FF2B5EF4-FFF2-40B4-BE49-F238E27FC236}">
                <a16:creationId xmlns:a16="http://schemas.microsoft.com/office/drawing/2014/main" id="{37F7568F-3C26-AD4D-A761-BAE937000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621" y="1698578"/>
            <a:ext cx="1874838" cy="46297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b="1" baseline="30000">
                <a:latin typeface="Arial" charset="0"/>
                <a:cs typeface="Arial" charset="0"/>
              </a:rPr>
              <a:t>1</a:t>
            </a:r>
            <a:r>
              <a:rPr lang="en-US" b="1">
                <a:latin typeface="Arial" charset="0"/>
                <a:cs typeface="Arial" charset="0"/>
              </a:rPr>
              <a:t>H</a:t>
            </a:r>
            <a:endParaRPr lang="en-US" b="1">
              <a:latin typeface="Arial Unicode MS" charset="0"/>
              <a:cs typeface="Arial Unicode MS" charset="0"/>
            </a:endParaRPr>
          </a:p>
          <a:p>
            <a:pPr eaLnBrk="0" hangingPunct="0"/>
            <a:endParaRPr lang="en-US" b="1">
              <a:latin typeface="Times New Roman" charset="0"/>
            </a:endParaRPr>
          </a:p>
        </p:txBody>
      </p:sp>
      <p:sp>
        <p:nvSpPr>
          <p:cNvPr id="13" name="Rectangle 21">
            <a:extLst>
              <a:ext uri="{FF2B5EF4-FFF2-40B4-BE49-F238E27FC236}">
                <a16:creationId xmlns:a16="http://schemas.microsoft.com/office/drawing/2014/main" id="{0882D0D9-726A-9C43-99DA-E578EAD4A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6983" y="1698578"/>
            <a:ext cx="1874838" cy="46297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b="1">
                <a:latin typeface="Arial" charset="0"/>
                <a:cs typeface="Arial" charset="0"/>
              </a:rPr>
              <a:t>98.98</a:t>
            </a:r>
            <a:endParaRPr lang="en-US" b="1">
              <a:latin typeface="Arial Unicode MS" charset="0"/>
              <a:cs typeface="Arial Unicode MS" charset="0"/>
            </a:endParaRPr>
          </a:p>
          <a:p>
            <a:pPr eaLnBrk="0" hangingPunct="0"/>
            <a:endParaRPr lang="en-US" b="1">
              <a:latin typeface="Times New Roman" charset="0"/>
            </a:endParaRPr>
          </a:p>
        </p:txBody>
      </p:sp>
      <p:sp>
        <p:nvSpPr>
          <p:cNvPr id="15" name="Rectangle 27">
            <a:extLst>
              <a:ext uri="{FF2B5EF4-FFF2-40B4-BE49-F238E27FC236}">
                <a16:creationId xmlns:a16="http://schemas.microsoft.com/office/drawing/2014/main" id="{4A9C51CD-1F4B-5140-83E1-CF9762435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621" y="2161553"/>
            <a:ext cx="1874838" cy="46297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b="1">
                <a:latin typeface="Arial" charset="0"/>
                <a:cs typeface="Arial" charset="0"/>
              </a:rPr>
              <a:t>D</a:t>
            </a:r>
            <a:endParaRPr lang="en-US" b="1">
              <a:latin typeface="Arial Unicode MS" charset="0"/>
              <a:cs typeface="Arial Unicode MS" charset="0"/>
            </a:endParaRPr>
          </a:p>
          <a:p>
            <a:pPr eaLnBrk="0" hangingPunct="0"/>
            <a:endParaRPr lang="en-US" b="1">
              <a:latin typeface="Times New Roman" charset="0"/>
            </a:endParaRPr>
          </a:p>
        </p:txBody>
      </p:sp>
      <p:sp>
        <p:nvSpPr>
          <p:cNvPr id="16" name="Rectangle 30">
            <a:extLst>
              <a:ext uri="{FF2B5EF4-FFF2-40B4-BE49-F238E27FC236}">
                <a16:creationId xmlns:a16="http://schemas.microsoft.com/office/drawing/2014/main" id="{EB96E9CE-AFB3-D24C-B805-3E0028761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6983" y="2161553"/>
            <a:ext cx="1874838" cy="46297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b="1">
                <a:latin typeface="Arial" charset="0"/>
                <a:cs typeface="Arial" charset="0"/>
              </a:rPr>
              <a:t>0.02</a:t>
            </a:r>
            <a:endParaRPr lang="en-US" b="1">
              <a:latin typeface="Arial Unicode MS" charset="0"/>
              <a:cs typeface="Arial Unicode MS" charset="0"/>
            </a:endParaRPr>
          </a:p>
          <a:p>
            <a:pPr eaLnBrk="0" hangingPunct="0"/>
            <a:endParaRPr lang="en-US" b="1">
              <a:latin typeface="Times New Roman" charset="0"/>
            </a:endParaRPr>
          </a:p>
        </p:txBody>
      </p:sp>
      <p:sp>
        <p:nvSpPr>
          <p:cNvPr id="17" name="Rectangle 33">
            <a:extLst>
              <a:ext uri="{FF2B5EF4-FFF2-40B4-BE49-F238E27FC236}">
                <a16:creationId xmlns:a16="http://schemas.microsoft.com/office/drawing/2014/main" id="{B5B7F530-886C-4B4A-91BC-927C0D220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258" y="2624529"/>
            <a:ext cx="1874838" cy="92372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en-US" b="1" dirty="0">
              <a:solidFill>
                <a:srgbClr val="3366FF"/>
              </a:solidFill>
              <a:latin typeface="Arial" charset="0"/>
              <a:cs typeface="Arial" charset="0"/>
            </a:endParaRPr>
          </a:p>
          <a:p>
            <a:pPr algn="ctr"/>
            <a:r>
              <a:rPr lang="en-US" b="1" dirty="0" err="1">
                <a:solidFill>
                  <a:srgbClr val="3366FF"/>
                </a:solidFill>
                <a:latin typeface="Arial" charset="0"/>
                <a:cs typeface="Arial" charset="0"/>
              </a:rPr>
              <a:t>Carbono</a:t>
            </a:r>
            <a:endParaRPr lang="en-US" b="1" dirty="0">
              <a:solidFill>
                <a:srgbClr val="3366FF"/>
              </a:solidFill>
              <a:latin typeface="Arial Unicode MS" charset="0"/>
              <a:cs typeface="Arial Unicode MS" charset="0"/>
            </a:endParaRPr>
          </a:p>
          <a:p>
            <a:pPr algn="l" eaLnBrk="0" hangingPunct="0"/>
            <a:endParaRPr lang="en-US" b="1" dirty="0">
              <a:latin typeface="Times New Roman" charset="0"/>
            </a:endParaRPr>
          </a:p>
        </p:txBody>
      </p:sp>
      <p:sp>
        <p:nvSpPr>
          <p:cNvPr id="18" name="Rectangle 36">
            <a:extLst>
              <a:ext uri="{FF2B5EF4-FFF2-40B4-BE49-F238E27FC236}">
                <a16:creationId xmlns:a16="http://schemas.microsoft.com/office/drawing/2014/main" id="{F96B0F71-F789-8441-8AC4-CD527B27A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621" y="2624529"/>
            <a:ext cx="1874838" cy="46297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b="1" baseline="30000" dirty="0">
                <a:solidFill>
                  <a:srgbClr val="3366FF"/>
                </a:solidFill>
                <a:latin typeface="Arial" charset="0"/>
                <a:cs typeface="Arial" charset="0"/>
              </a:rPr>
              <a:t>12</a:t>
            </a:r>
            <a:r>
              <a:rPr lang="en-US" b="1" dirty="0">
                <a:solidFill>
                  <a:srgbClr val="3366FF"/>
                </a:solidFill>
                <a:latin typeface="Arial" charset="0"/>
                <a:cs typeface="Arial" charset="0"/>
              </a:rPr>
              <a:t>C</a:t>
            </a:r>
            <a:endParaRPr lang="en-US" b="1" dirty="0">
              <a:solidFill>
                <a:srgbClr val="3366FF"/>
              </a:solidFill>
              <a:latin typeface="Arial Unicode MS" charset="0"/>
              <a:cs typeface="Arial Unicode MS" charset="0"/>
            </a:endParaRPr>
          </a:p>
          <a:p>
            <a:pPr eaLnBrk="0" hangingPunct="0"/>
            <a:endParaRPr lang="en-US" b="1" dirty="0">
              <a:latin typeface="Times New Roman" charset="0"/>
            </a:endParaRPr>
          </a:p>
        </p:txBody>
      </p:sp>
      <p:sp>
        <p:nvSpPr>
          <p:cNvPr id="19" name="Rectangle 39">
            <a:extLst>
              <a:ext uri="{FF2B5EF4-FFF2-40B4-BE49-F238E27FC236}">
                <a16:creationId xmlns:a16="http://schemas.microsoft.com/office/drawing/2014/main" id="{811DEFFF-70B7-7640-BAA9-DF3FDB3EF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6983" y="2624529"/>
            <a:ext cx="1874838" cy="46297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b="1" dirty="0">
                <a:solidFill>
                  <a:srgbClr val="3366FF"/>
                </a:solidFill>
                <a:latin typeface="Arial" charset="0"/>
                <a:cs typeface="Arial" charset="0"/>
              </a:rPr>
              <a:t>98.89</a:t>
            </a:r>
            <a:endParaRPr lang="en-US" b="1" dirty="0">
              <a:solidFill>
                <a:srgbClr val="3366FF"/>
              </a:solidFill>
              <a:latin typeface="Arial Unicode MS" charset="0"/>
              <a:cs typeface="Arial Unicode MS" charset="0"/>
            </a:endParaRPr>
          </a:p>
          <a:p>
            <a:pPr eaLnBrk="0" hangingPunct="0"/>
            <a:endParaRPr lang="en-US" b="1" dirty="0">
              <a:latin typeface="Times New Roman" charset="0"/>
            </a:endParaRPr>
          </a:p>
        </p:txBody>
      </p:sp>
      <p:sp>
        <p:nvSpPr>
          <p:cNvPr id="21" name="Rectangle 45">
            <a:extLst>
              <a:ext uri="{FF2B5EF4-FFF2-40B4-BE49-F238E27FC236}">
                <a16:creationId xmlns:a16="http://schemas.microsoft.com/office/drawing/2014/main" id="{A4FD5485-3A89-E148-A5BC-1EBA0770C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621" y="3087504"/>
            <a:ext cx="1874838" cy="46297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b="1" baseline="30000" dirty="0">
                <a:solidFill>
                  <a:srgbClr val="3366FF"/>
                </a:solidFill>
                <a:latin typeface="Arial" charset="0"/>
                <a:cs typeface="Arial" charset="0"/>
              </a:rPr>
              <a:t>13</a:t>
            </a:r>
            <a:r>
              <a:rPr lang="en-US" b="1" dirty="0">
                <a:solidFill>
                  <a:srgbClr val="3366FF"/>
                </a:solidFill>
                <a:latin typeface="Arial" charset="0"/>
                <a:cs typeface="Arial" charset="0"/>
              </a:rPr>
              <a:t>C</a:t>
            </a:r>
            <a:endParaRPr lang="en-US" b="1" dirty="0">
              <a:solidFill>
                <a:srgbClr val="3366FF"/>
              </a:solidFill>
              <a:latin typeface="Arial Unicode MS" charset="0"/>
              <a:cs typeface="Arial Unicode MS" charset="0"/>
            </a:endParaRPr>
          </a:p>
          <a:p>
            <a:pPr eaLnBrk="0" hangingPunct="0"/>
            <a:endParaRPr lang="en-US" b="1" dirty="0">
              <a:latin typeface="Times New Roman" charset="0"/>
            </a:endParaRPr>
          </a:p>
        </p:txBody>
      </p:sp>
      <p:sp>
        <p:nvSpPr>
          <p:cNvPr id="22" name="Rectangle 48">
            <a:extLst>
              <a:ext uri="{FF2B5EF4-FFF2-40B4-BE49-F238E27FC236}">
                <a16:creationId xmlns:a16="http://schemas.microsoft.com/office/drawing/2014/main" id="{295D9C76-8CD1-3448-91CE-22E83A710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6983" y="3087504"/>
            <a:ext cx="1874838" cy="46297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b="1" dirty="0">
                <a:solidFill>
                  <a:srgbClr val="3366FF"/>
                </a:solidFill>
                <a:latin typeface="Arial" charset="0"/>
                <a:cs typeface="Arial" charset="0"/>
              </a:rPr>
              <a:t>1.11</a:t>
            </a:r>
            <a:endParaRPr lang="en-US" b="1" dirty="0">
              <a:solidFill>
                <a:srgbClr val="3366FF"/>
              </a:solidFill>
              <a:latin typeface="Arial Unicode MS" charset="0"/>
              <a:cs typeface="Arial Unicode MS" charset="0"/>
            </a:endParaRPr>
          </a:p>
          <a:p>
            <a:pPr eaLnBrk="0" hangingPunct="0"/>
            <a:endParaRPr lang="en-US" b="1" dirty="0">
              <a:latin typeface="Times New Roman" charset="0"/>
            </a:endParaRPr>
          </a:p>
        </p:txBody>
      </p:sp>
      <p:sp>
        <p:nvSpPr>
          <p:cNvPr id="23" name="Rectangle 51">
            <a:extLst>
              <a:ext uri="{FF2B5EF4-FFF2-40B4-BE49-F238E27FC236}">
                <a16:creationId xmlns:a16="http://schemas.microsoft.com/office/drawing/2014/main" id="{6D0B40F4-864B-4B41-95D1-DDCBA593C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258" y="3550480"/>
            <a:ext cx="1874838" cy="92372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en-US" b="1" dirty="0">
              <a:latin typeface="Arial" charset="0"/>
              <a:cs typeface="Arial" charset="0"/>
            </a:endParaRPr>
          </a:p>
          <a:p>
            <a:pPr algn="ctr"/>
            <a:r>
              <a:rPr lang="en-US" b="1" dirty="0" err="1">
                <a:latin typeface="Arial" charset="0"/>
                <a:cs typeface="Arial" charset="0"/>
              </a:rPr>
              <a:t>Nitrogênio</a:t>
            </a:r>
            <a:endParaRPr lang="en-US" b="1" dirty="0">
              <a:latin typeface="Arial Unicode MS" charset="0"/>
              <a:cs typeface="Arial Unicode MS" charset="0"/>
            </a:endParaRPr>
          </a:p>
          <a:p>
            <a:pPr algn="l" eaLnBrk="0" hangingPunct="0"/>
            <a:endParaRPr lang="en-US" b="1" dirty="0">
              <a:latin typeface="Times New Roman" charset="0"/>
            </a:endParaRPr>
          </a:p>
        </p:txBody>
      </p:sp>
      <p:sp>
        <p:nvSpPr>
          <p:cNvPr id="24" name="Rectangle 54">
            <a:extLst>
              <a:ext uri="{FF2B5EF4-FFF2-40B4-BE49-F238E27FC236}">
                <a16:creationId xmlns:a16="http://schemas.microsoft.com/office/drawing/2014/main" id="{E1058E36-2414-FC47-8F0A-DAB1362BA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621" y="3550480"/>
            <a:ext cx="1874838" cy="46297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b="1" baseline="30000" dirty="0">
                <a:latin typeface="Arial" charset="0"/>
                <a:cs typeface="Arial" charset="0"/>
              </a:rPr>
              <a:t>14</a:t>
            </a:r>
            <a:r>
              <a:rPr lang="en-US" b="1" dirty="0">
                <a:latin typeface="Arial" charset="0"/>
                <a:cs typeface="Arial" charset="0"/>
              </a:rPr>
              <a:t>N</a:t>
            </a:r>
            <a:endParaRPr lang="en-US" b="1" dirty="0">
              <a:latin typeface="Arial Unicode MS" charset="0"/>
              <a:cs typeface="Arial Unicode MS" charset="0"/>
            </a:endParaRPr>
          </a:p>
          <a:p>
            <a:pPr eaLnBrk="0" hangingPunct="0"/>
            <a:endParaRPr lang="en-US" b="1" dirty="0">
              <a:latin typeface="Times New Roman" charset="0"/>
            </a:endParaRPr>
          </a:p>
        </p:txBody>
      </p:sp>
      <p:sp>
        <p:nvSpPr>
          <p:cNvPr id="25" name="Rectangle 57">
            <a:extLst>
              <a:ext uri="{FF2B5EF4-FFF2-40B4-BE49-F238E27FC236}">
                <a16:creationId xmlns:a16="http://schemas.microsoft.com/office/drawing/2014/main" id="{1E4E31AE-B2A5-4D42-BAF9-40F0659B6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6983" y="3550480"/>
            <a:ext cx="1874838" cy="46297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b="1" dirty="0">
                <a:latin typeface="Arial" charset="0"/>
                <a:cs typeface="Arial" charset="0"/>
              </a:rPr>
              <a:t>99.34</a:t>
            </a:r>
            <a:endParaRPr lang="en-US" b="1" dirty="0">
              <a:latin typeface="Arial Unicode MS" charset="0"/>
              <a:cs typeface="Arial Unicode MS" charset="0"/>
            </a:endParaRPr>
          </a:p>
          <a:p>
            <a:pPr eaLnBrk="0" hangingPunct="0"/>
            <a:endParaRPr lang="en-US" b="1" dirty="0">
              <a:latin typeface="Times New Roman" charset="0"/>
            </a:endParaRPr>
          </a:p>
        </p:txBody>
      </p:sp>
      <p:sp>
        <p:nvSpPr>
          <p:cNvPr id="27" name="Rectangle 63">
            <a:extLst>
              <a:ext uri="{FF2B5EF4-FFF2-40B4-BE49-F238E27FC236}">
                <a16:creationId xmlns:a16="http://schemas.microsoft.com/office/drawing/2014/main" id="{7CFA3342-37F6-B143-964E-39D4C01FD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621" y="4013456"/>
            <a:ext cx="1874838" cy="46297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b="1" baseline="30000" dirty="0">
                <a:latin typeface="Arial" charset="0"/>
                <a:cs typeface="Arial" charset="0"/>
              </a:rPr>
              <a:t>15</a:t>
            </a:r>
            <a:r>
              <a:rPr lang="en-US" b="1" dirty="0">
                <a:latin typeface="Arial" charset="0"/>
                <a:cs typeface="Arial" charset="0"/>
              </a:rPr>
              <a:t>N</a:t>
            </a:r>
            <a:endParaRPr lang="en-US" b="1" dirty="0">
              <a:latin typeface="Arial Unicode MS" charset="0"/>
              <a:cs typeface="Arial Unicode MS" charset="0"/>
            </a:endParaRPr>
          </a:p>
          <a:p>
            <a:pPr eaLnBrk="0" hangingPunct="0"/>
            <a:endParaRPr lang="en-US" b="1" dirty="0">
              <a:latin typeface="Times New Roman" charset="0"/>
            </a:endParaRPr>
          </a:p>
        </p:txBody>
      </p:sp>
      <p:sp>
        <p:nvSpPr>
          <p:cNvPr id="28" name="Rectangle 66">
            <a:extLst>
              <a:ext uri="{FF2B5EF4-FFF2-40B4-BE49-F238E27FC236}">
                <a16:creationId xmlns:a16="http://schemas.microsoft.com/office/drawing/2014/main" id="{D9B285AE-C8EC-D041-A796-D99B87640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6983" y="4013456"/>
            <a:ext cx="1874838" cy="46297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b="1" dirty="0">
                <a:latin typeface="Arial" charset="0"/>
                <a:cs typeface="Arial" charset="0"/>
              </a:rPr>
              <a:t>0.37</a:t>
            </a:r>
            <a:endParaRPr lang="en-US" b="1" dirty="0">
              <a:latin typeface="Arial Unicode MS" charset="0"/>
              <a:cs typeface="Arial Unicode MS" charset="0"/>
            </a:endParaRPr>
          </a:p>
          <a:p>
            <a:pPr eaLnBrk="0" hangingPunct="0"/>
            <a:endParaRPr lang="en-US" b="1" dirty="0">
              <a:latin typeface="Times New Roman" charset="0"/>
            </a:endParaRPr>
          </a:p>
        </p:txBody>
      </p:sp>
      <p:sp>
        <p:nvSpPr>
          <p:cNvPr id="29" name="Rectangle 69">
            <a:extLst>
              <a:ext uri="{FF2B5EF4-FFF2-40B4-BE49-F238E27FC236}">
                <a16:creationId xmlns:a16="http://schemas.microsoft.com/office/drawing/2014/main" id="{C4409BBD-A8FC-024C-A423-35EDE881F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258" y="4476431"/>
            <a:ext cx="1874838" cy="138669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en-US" b="1" dirty="0">
              <a:latin typeface="Arial" charset="0"/>
              <a:cs typeface="Arial" charset="0"/>
            </a:endParaRPr>
          </a:p>
          <a:p>
            <a:pPr algn="ctr"/>
            <a:endParaRPr lang="en-US" b="1" dirty="0">
              <a:latin typeface="Arial" charset="0"/>
              <a:cs typeface="Arial" charset="0"/>
            </a:endParaRPr>
          </a:p>
          <a:p>
            <a:pPr algn="ctr"/>
            <a:r>
              <a:rPr lang="en-US" b="1" dirty="0" err="1">
                <a:latin typeface="Arial" charset="0"/>
                <a:cs typeface="Arial" charset="0"/>
              </a:rPr>
              <a:t>Oxigênio</a:t>
            </a:r>
            <a:endParaRPr lang="en-US" b="1" dirty="0">
              <a:latin typeface="Arial Unicode MS" charset="0"/>
              <a:cs typeface="Arial Unicode MS" charset="0"/>
            </a:endParaRPr>
          </a:p>
          <a:p>
            <a:pPr algn="l" eaLnBrk="0" hangingPunct="0"/>
            <a:endParaRPr lang="en-US" b="1" dirty="0">
              <a:latin typeface="Times New Roman" charset="0"/>
            </a:endParaRPr>
          </a:p>
        </p:txBody>
      </p:sp>
      <p:sp>
        <p:nvSpPr>
          <p:cNvPr id="30" name="Rectangle 72">
            <a:extLst>
              <a:ext uri="{FF2B5EF4-FFF2-40B4-BE49-F238E27FC236}">
                <a16:creationId xmlns:a16="http://schemas.microsoft.com/office/drawing/2014/main" id="{66F4FD62-A27F-1C4A-9C8D-FB752D099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621" y="4476431"/>
            <a:ext cx="1874838" cy="46297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b="1" baseline="30000">
                <a:latin typeface="Arial" charset="0"/>
                <a:cs typeface="Arial" charset="0"/>
              </a:rPr>
              <a:t>16</a:t>
            </a:r>
            <a:r>
              <a:rPr lang="en-US" b="1">
                <a:latin typeface="Arial" charset="0"/>
                <a:cs typeface="Arial" charset="0"/>
              </a:rPr>
              <a:t>O</a:t>
            </a:r>
            <a:endParaRPr lang="en-US" b="1">
              <a:latin typeface="Arial Unicode MS" charset="0"/>
              <a:cs typeface="Arial Unicode MS" charset="0"/>
            </a:endParaRPr>
          </a:p>
          <a:p>
            <a:pPr eaLnBrk="0" hangingPunct="0"/>
            <a:endParaRPr lang="en-US" b="1">
              <a:latin typeface="Times New Roman" charset="0"/>
            </a:endParaRPr>
          </a:p>
        </p:txBody>
      </p:sp>
      <p:sp>
        <p:nvSpPr>
          <p:cNvPr id="31" name="Rectangle 75">
            <a:extLst>
              <a:ext uri="{FF2B5EF4-FFF2-40B4-BE49-F238E27FC236}">
                <a16:creationId xmlns:a16="http://schemas.microsoft.com/office/drawing/2014/main" id="{B72739AA-9B0E-C54B-98E4-0744D8EB5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6983" y="4476431"/>
            <a:ext cx="1874838" cy="46297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b="1">
                <a:latin typeface="Arial" charset="0"/>
                <a:cs typeface="Arial" charset="0"/>
              </a:rPr>
              <a:t>99.76</a:t>
            </a:r>
            <a:endParaRPr lang="en-US" b="1">
              <a:latin typeface="Arial Unicode MS" charset="0"/>
              <a:cs typeface="Arial Unicode MS" charset="0"/>
            </a:endParaRPr>
          </a:p>
          <a:p>
            <a:pPr eaLnBrk="0" hangingPunct="0"/>
            <a:endParaRPr lang="en-US" b="1">
              <a:latin typeface="Times New Roman" charset="0"/>
            </a:endParaRPr>
          </a:p>
        </p:txBody>
      </p:sp>
      <p:sp>
        <p:nvSpPr>
          <p:cNvPr id="33" name="Rectangle 81">
            <a:extLst>
              <a:ext uri="{FF2B5EF4-FFF2-40B4-BE49-F238E27FC236}">
                <a16:creationId xmlns:a16="http://schemas.microsoft.com/office/drawing/2014/main" id="{74F4FF4D-A1E6-304A-86EC-A516DC9F0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621" y="4939407"/>
            <a:ext cx="1874838" cy="46297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b="1" baseline="30000">
                <a:latin typeface="Arial" charset="0"/>
                <a:cs typeface="Arial" charset="0"/>
              </a:rPr>
              <a:t>17</a:t>
            </a:r>
            <a:r>
              <a:rPr lang="en-US" b="1">
                <a:latin typeface="Arial" charset="0"/>
                <a:cs typeface="Arial" charset="0"/>
              </a:rPr>
              <a:t>O</a:t>
            </a:r>
            <a:endParaRPr lang="en-US" b="1">
              <a:latin typeface="Arial Unicode MS" charset="0"/>
              <a:cs typeface="Arial Unicode MS" charset="0"/>
            </a:endParaRPr>
          </a:p>
          <a:p>
            <a:pPr eaLnBrk="0" hangingPunct="0"/>
            <a:endParaRPr lang="en-US" b="1">
              <a:latin typeface="Times New Roman" charset="0"/>
            </a:endParaRPr>
          </a:p>
        </p:txBody>
      </p:sp>
      <p:sp>
        <p:nvSpPr>
          <p:cNvPr id="34" name="Rectangle 84">
            <a:extLst>
              <a:ext uri="{FF2B5EF4-FFF2-40B4-BE49-F238E27FC236}">
                <a16:creationId xmlns:a16="http://schemas.microsoft.com/office/drawing/2014/main" id="{35E1DF44-23D6-3C43-9CE9-C4B208F58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6983" y="4939407"/>
            <a:ext cx="1874838" cy="46297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b="1">
                <a:latin typeface="Arial" charset="0"/>
                <a:cs typeface="Arial" charset="0"/>
              </a:rPr>
              <a:t>0.037</a:t>
            </a:r>
            <a:endParaRPr lang="en-US" b="1">
              <a:latin typeface="Arial Unicode MS" charset="0"/>
              <a:cs typeface="Arial Unicode MS" charset="0"/>
            </a:endParaRPr>
          </a:p>
          <a:p>
            <a:pPr eaLnBrk="0" hangingPunct="0"/>
            <a:endParaRPr lang="en-US" b="1">
              <a:latin typeface="Times New Roman" charset="0"/>
            </a:endParaRPr>
          </a:p>
        </p:txBody>
      </p:sp>
      <p:sp>
        <p:nvSpPr>
          <p:cNvPr id="36" name="Rectangle 90">
            <a:extLst>
              <a:ext uri="{FF2B5EF4-FFF2-40B4-BE49-F238E27FC236}">
                <a16:creationId xmlns:a16="http://schemas.microsoft.com/office/drawing/2014/main" id="{6F705B39-46B8-7E4E-AC09-88E68AD9F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621" y="5402382"/>
            <a:ext cx="1874838" cy="46297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b="1" baseline="30000">
                <a:latin typeface="Arial" charset="0"/>
                <a:cs typeface="Arial" charset="0"/>
              </a:rPr>
              <a:t>18</a:t>
            </a:r>
            <a:r>
              <a:rPr lang="en-US" b="1">
                <a:latin typeface="Arial" charset="0"/>
                <a:cs typeface="Arial" charset="0"/>
              </a:rPr>
              <a:t>O</a:t>
            </a:r>
            <a:endParaRPr lang="en-US" b="1">
              <a:latin typeface="Arial Unicode MS" charset="0"/>
              <a:cs typeface="Arial Unicode MS" charset="0"/>
            </a:endParaRPr>
          </a:p>
          <a:p>
            <a:pPr eaLnBrk="0" hangingPunct="0"/>
            <a:endParaRPr lang="en-US" b="1">
              <a:latin typeface="Times New Roman" charset="0"/>
            </a:endParaRPr>
          </a:p>
        </p:txBody>
      </p:sp>
      <p:sp>
        <p:nvSpPr>
          <p:cNvPr id="37" name="Rectangle 93">
            <a:extLst>
              <a:ext uri="{FF2B5EF4-FFF2-40B4-BE49-F238E27FC236}">
                <a16:creationId xmlns:a16="http://schemas.microsoft.com/office/drawing/2014/main" id="{F9C41858-55F8-AB4D-B8EE-126C62172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6983" y="5402382"/>
            <a:ext cx="1874838" cy="46297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b="1">
                <a:latin typeface="Arial" charset="0"/>
                <a:cs typeface="Arial" charset="0"/>
              </a:rPr>
              <a:t>0.199</a:t>
            </a:r>
            <a:endParaRPr lang="en-US" b="1">
              <a:latin typeface="Arial Unicode MS" charset="0"/>
              <a:cs typeface="Arial Unicode MS" charset="0"/>
            </a:endParaRPr>
          </a:p>
          <a:p>
            <a:pPr eaLnBrk="0" hangingPunct="0"/>
            <a:endParaRPr lang="en-US" b="1">
              <a:latin typeface="Times New Roman" charset="0"/>
            </a:endParaRPr>
          </a:p>
        </p:txBody>
      </p:sp>
      <p:sp>
        <p:nvSpPr>
          <p:cNvPr id="38" name="Rectangle 96">
            <a:extLst>
              <a:ext uri="{FF2B5EF4-FFF2-40B4-BE49-F238E27FC236}">
                <a16:creationId xmlns:a16="http://schemas.microsoft.com/office/drawing/2014/main" id="{626CF023-9A05-A941-BA21-B6B2DA2B9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258" y="5865357"/>
            <a:ext cx="1874838" cy="92595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en-US" b="1" dirty="0">
              <a:latin typeface="Arial" charset="0"/>
              <a:cs typeface="Arial" charset="0"/>
            </a:endParaRPr>
          </a:p>
          <a:p>
            <a:pPr algn="ctr"/>
            <a:r>
              <a:rPr lang="en-US" b="1" dirty="0" err="1">
                <a:latin typeface="Arial" charset="0"/>
                <a:cs typeface="Arial" charset="0"/>
              </a:rPr>
              <a:t>Enxofre</a:t>
            </a:r>
            <a:endParaRPr lang="en-US" b="1" dirty="0">
              <a:latin typeface="Arial Unicode MS" charset="0"/>
              <a:cs typeface="Arial Unicode MS" charset="0"/>
            </a:endParaRPr>
          </a:p>
          <a:p>
            <a:pPr algn="l" eaLnBrk="0" hangingPunct="0"/>
            <a:endParaRPr lang="en-US" b="1" dirty="0">
              <a:latin typeface="Times New Roman" charset="0"/>
            </a:endParaRPr>
          </a:p>
        </p:txBody>
      </p:sp>
      <p:sp>
        <p:nvSpPr>
          <p:cNvPr id="39" name="Rectangle 99">
            <a:extLst>
              <a:ext uri="{FF2B5EF4-FFF2-40B4-BE49-F238E27FC236}">
                <a16:creationId xmlns:a16="http://schemas.microsoft.com/office/drawing/2014/main" id="{A0612033-CBA2-5543-8429-BD01A652F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621" y="5865358"/>
            <a:ext cx="1874838" cy="46297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b="1" baseline="30000">
                <a:latin typeface="Arial" charset="0"/>
                <a:cs typeface="Arial" charset="0"/>
              </a:rPr>
              <a:t>32</a:t>
            </a:r>
            <a:r>
              <a:rPr lang="en-US" b="1">
                <a:latin typeface="Arial" charset="0"/>
                <a:cs typeface="Arial" charset="0"/>
              </a:rPr>
              <a:t>S</a:t>
            </a:r>
            <a:endParaRPr lang="en-US" b="1">
              <a:latin typeface="Arial Unicode MS" charset="0"/>
              <a:cs typeface="Arial Unicode MS" charset="0"/>
            </a:endParaRPr>
          </a:p>
          <a:p>
            <a:pPr eaLnBrk="0" hangingPunct="0"/>
            <a:endParaRPr lang="en-US" b="1">
              <a:latin typeface="Times New Roman" charset="0"/>
            </a:endParaRPr>
          </a:p>
        </p:txBody>
      </p:sp>
      <p:sp>
        <p:nvSpPr>
          <p:cNvPr id="40" name="Rectangle 102">
            <a:extLst>
              <a:ext uri="{FF2B5EF4-FFF2-40B4-BE49-F238E27FC236}">
                <a16:creationId xmlns:a16="http://schemas.microsoft.com/office/drawing/2014/main" id="{806414EA-B227-AA4F-90FA-5F3C09A8F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6983" y="5865358"/>
            <a:ext cx="1874838" cy="46297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b="1">
                <a:latin typeface="Arial" charset="0"/>
                <a:cs typeface="Arial" charset="0"/>
              </a:rPr>
              <a:t>95.02</a:t>
            </a:r>
            <a:endParaRPr lang="en-US" b="1">
              <a:latin typeface="Arial Unicode MS" charset="0"/>
              <a:cs typeface="Arial Unicode MS" charset="0"/>
            </a:endParaRPr>
          </a:p>
          <a:p>
            <a:pPr eaLnBrk="0" hangingPunct="0"/>
            <a:endParaRPr lang="en-US" b="1">
              <a:latin typeface="Times New Roman" charset="0"/>
            </a:endParaRPr>
          </a:p>
        </p:txBody>
      </p:sp>
      <p:sp>
        <p:nvSpPr>
          <p:cNvPr id="42" name="Rectangle 108">
            <a:extLst>
              <a:ext uri="{FF2B5EF4-FFF2-40B4-BE49-F238E27FC236}">
                <a16:creationId xmlns:a16="http://schemas.microsoft.com/office/drawing/2014/main" id="{9B10FA64-EAF3-5846-B0EA-1BC0865B3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621" y="6328333"/>
            <a:ext cx="1874838" cy="46297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b="1" baseline="30000">
                <a:latin typeface="Arial" charset="0"/>
                <a:cs typeface="Arial" charset="0"/>
              </a:rPr>
              <a:t>34</a:t>
            </a:r>
            <a:r>
              <a:rPr lang="en-US" b="1">
                <a:latin typeface="Arial" charset="0"/>
                <a:cs typeface="Arial" charset="0"/>
              </a:rPr>
              <a:t>S</a:t>
            </a:r>
            <a:endParaRPr lang="en-US" b="1">
              <a:latin typeface="Arial Unicode MS" charset="0"/>
              <a:cs typeface="Arial Unicode MS" charset="0"/>
            </a:endParaRPr>
          </a:p>
          <a:p>
            <a:pPr eaLnBrk="0" hangingPunct="0"/>
            <a:endParaRPr lang="en-US" b="1">
              <a:latin typeface="Times New Roman" charset="0"/>
            </a:endParaRPr>
          </a:p>
        </p:txBody>
      </p:sp>
      <p:sp>
        <p:nvSpPr>
          <p:cNvPr id="43" name="Rectangle 111">
            <a:extLst>
              <a:ext uri="{FF2B5EF4-FFF2-40B4-BE49-F238E27FC236}">
                <a16:creationId xmlns:a16="http://schemas.microsoft.com/office/drawing/2014/main" id="{855A6412-5EC0-A148-A848-0642AB4FE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6983" y="6328333"/>
            <a:ext cx="1874838" cy="46297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b="1" dirty="0">
                <a:latin typeface="Arial" charset="0"/>
                <a:cs typeface="Arial" charset="0"/>
              </a:rPr>
              <a:t>4.21</a:t>
            </a:r>
            <a:endParaRPr lang="en-US" b="1" dirty="0">
              <a:latin typeface="Arial Unicode MS" charset="0"/>
              <a:cs typeface="Arial Unicode MS" charset="0"/>
            </a:endParaRPr>
          </a:p>
          <a:p>
            <a:pPr eaLnBrk="0" hangingPunct="0"/>
            <a:endParaRPr lang="en-US" b="1" dirty="0">
              <a:latin typeface="Times New Roman" charset="0"/>
            </a:endParaRPr>
          </a:p>
        </p:txBody>
      </p:sp>
      <p:sp>
        <p:nvSpPr>
          <p:cNvPr id="44" name="Text Box 2">
            <a:extLst>
              <a:ext uri="{FF2B5EF4-FFF2-40B4-BE49-F238E27FC236}">
                <a16:creationId xmlns:a16="http://schemas.microsoft.com/office/drawing/2014/main" id="{AA0765D2-2535-2A42-83D7-991D974D6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906" y="653109"/>
            <a:ext cx="11139221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300" b="1" dirty="0" err="1">
                <a:latin typeface="+mn-lt"/>
                <a:cs typeface="Noteworthy Bold"/>
              </a:rPr>
              <a:t>Abundância</a:t>
            </a:r>
            <a:r>
              <a:rPr lang="en-US" sz="2300" b="1" dirty="0">
                <a:latin typeface="+mn-lt"/>
                <a:cs typeface="Noteworthy Bold"/>
              </a:rPr>
              <a:t> </a:t>
            </a:r>
            <a:r>
              <a:rPr lang="en-US" sz="2300" b="1" dirty="0" err="1">
                <a:latin typeface="+mn-lt"/>
                <a:cs typeface="Noteworthy Bold"/>
              </a:rPr>
              <a:t>média</a:t>
            </a:r>
            <a:r>
              <a:rPr lang="en-US" sz="2300" b="1" dirty="0">
                <a:latin typeface="+mn-lt"/>
                <a:cs typeface="Noteworthy Bold"/>
              </a:rPr>
              <a:t> dos </a:t>
            </a:r>
            <a:r>
              <a:rPr lang="en-US" sz="2300" b="1" dirty="0" err="1">
                <a:latin typeface="+mn-lt"/>
                <a:cs typeface="Noteworthy Bold"/>
              </a:rPr>
              <a:t>elementos</a:t>
            </a:r>
            <a:r>
              <a:rPr lang="en-US" sz="2300" b="1" dirty="0">
                <a:latin typeface="+mn-lt"/>
                <a:cs typeface="Noteworthy Bold"/>
              </a:rPr>
              <a:t>/</a:t>
            </a:r>
            <a:r>
              <a:rPr lang="en-US" sz="2300" b="1" dirty="0" err="1">
                <a:latin typeface="+mn-lt"/>
                <a:cs typeface="Noteworthy Bold"/>
              </a:rPr>
              <a:t>isótopos</a:t>
            </a:r>
            <a:r>
              <a:rPr lang="en-US" sz="2300" b="1" dirty="0">
                <a:latin typeface="+mn-lt"/>
                <a:cs typeface="Noteworthy Bold"/>
              </a:rPr>
              <a:t> </a:t>
            </a:r>
            <a:r>
              <a:rPr lang="en-US" sz="2300" b="1" dirty="0" err="1">
                <a:latin typeface="+mn-lt"/>
                <a:cs typeface="Noteworthy Bold"/>
              </a:rPr>
              <a:t>mais</a:t>
            </a:r>
            <a:r>
              <a:rPr lang="en-US" sz="2300" b="1" dirty="0">
                <a:latin typeface="+mn-lt"/>
                <a:cs typeface="Noteworthy Bold"/>
              </a:rPr>
              <a:t> </a:t>
            </a:r>
            <a:r>
              <a:rPr lang="en-US" sz="2300" b="1" dirty="0" err="1">
                <a:latin typeface="+mn-lt"/>
                <a:cs typeface="Noteworthy Bold"/>
              </a:rPr>
              <a:t>utilizados</a:t>
            </a:r>
            <a:r>
              <a:rPr lang="en-US" sz="2300" b="1" dirty="0">
                <a:latin typeface="+mn-lt"/>
                <a:cs typeface="Noteworthy Bold"/>
              </a:rPr>
              <a:t> </a:t>
            </a:r>
            <a:r>
              <a:rPr lang="en-US" sz="2300" b="1" dirty="0" err="1">
                <a:latin typeface="+mn-lt"/>
                <a:cs typeface="Noteworthy Bold"/>
              </a:rPr>
              <a:t>em</a:t>
            </a:r>
            <a:r>
              <a:rPr lang="en-US" sz="2300" b="1" dirty="0">
                <a:latin typeface="+mn-lt"/>
                <a:cs typeface="Noteworthy Bold"/>
              </a:rPr>
              <a:t> </a:t>
            </a:r>
            <a:r>
              <a:rPr lang="en-US" sz="2300" b="1" dirty="0" err="1">
                <a:latin typeface="+mn-lt"/>
                <a:cs typeface="Noteworthy Bold"/>
              </a:rPr>
              <a:t>estudos</a:t>
            </a:r>
            <a:r>
              <a:rPr lang="en-US" sz="2300" b="1" dirty="0">
                <a:latin typeface="+mn-lt"/>
                <a:cs typeface="Noteworthy Bold"/>
              </a:rPr>
              <a:t> </a:t>
            </a:r>
            <a:r>
              <a:rPr lang="en-US" sz="2300" b="1" dirty="0" err="1">
                <a:latin typeface="+mn-lt"/>
                <a:cs typeface="Noteworthy Bold"/>
              </a:rPr>
              <a:t>ambientais</a:t>
            </a:r>
            <a:endParaRPr lang="en-US" sz="2300" b="1" dirty="0">
              <a:latin typeface="+mn-lt"/>
              <a:cs typeface="Noteworthy Bold"/>
            </a:endParaRPr>
          </a:p>
        </p:txBody>
      </p: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E3E2AB70-F8F1-4F02-C446-BF17F9434541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ângulo 44">
            <a:extLst>
              <a:ext uri="{FF2B5EF4-FFF2-40B4-BE49-F238E27FC236}">
                <a16:creationId xmlns:a16="http://schemas.microsoft.com/office/drawing/2014/main" id="{17D39141-601B-A263-EB14-EC8A538964AB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Isótopo estável do carbono em estudos de ciclagem biogeoquímica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6E893CE9-0553-D3E7-B11F-EA8F63BE8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621" y="2622298"/>
            <a:ext cx="4812018" cy="1301996"/>
          </a:xfrm>
          <a:prstGeom prst="rect">
            <a:avLst/>
          </a:prstGeom>
        </p:spPr>
      </p:pic>
      <p:sp>
        <p:nvSpPr>
          <p:cNvPr id="55" name="Oval 54">
            <a:extLst>
              <a:ext uri="{FF2B5EF4-FFF2-40B4-BE49-F238E27FC236}">
                <a16:creationId xmlns:a16="http://schemas.microsoft.com/office/drawing/2014/main" id="{C44D9838-0DAB-E033-3E48-4B2CA9A05846}"/>
              </a:ext>
            </a:extLst>
          </p:cNvPr>
          <p:cNvSpPr/>
          <p:nvPr/>
        </p:nvSpPr>
        <p:spPr>
          <a:xfrm>
            <a:off x="83172" y="6415314"/>
            <a:ext cx="352541" cy="3525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45103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E940E25-0256-1B72-8B05-DE9796BFAE25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98C9A035-4BA8-F2FC-CD52-E7E5C3D21EE4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Isótopo estável do carbono em estudos de ciclagem biogeoquímica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1A9B997-1954-7DF3-3FBC-B2C75F2A3FEA}"/>
              </a:ext>
            </a:extLst>
          </p:cNvPr>
          <p:cNvSpPr txBox="1"/>
          <p:nvPr/>
        </p:nvSpPr>
        <p:spPr>
          <a:xfrm>
            <a:off x="163286" y="749212"/>
            <a:ext cx="116803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Considerando que...</a:t>
            </a:r>
          </a:p>
          <a:p>
            <a:endParaRPr lang="pt-BR" dirty="0"/>
          </a:p>
          <a:p>
            <a:r>
              <a:rPr lang="pt-BR" dirty="0"/>
              <a:t>Isótopos mais pesados têm menor energia vibracional e apresentam ligações químicas mais estáveis;</a:t>
            </a:r>
          </a:p>
          <a:p>
            <a:endParaRPr lang="pt-BR" dirty="0"/>
          </a:p>
          <a:p>
            <a:r>
              <a:rPr lang="pt-BR" dirty="0"/>
              <a:t>Organismos decompositores da matéria orgânica “preferem” isótopos mais leves devido à menor estabilidade das ligações;</a:t>
            </a:r>
          </a:p>
        </p:txBody>
      </p:sp>
    </p:spTree>
    <p:extLst>
      <p:ext uri="{BB962C8B-B14F-4D97-AF65-F5344CB8AC3E}">
        <p14:creationId xmlns:p14="http://schemas.microsoft.com/office/powerpoint/2010/main" val="3530817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Universo - Astronomia - InfoEscola">
            <a:extLst>
              <a:ext uri="{FF2B5EF4-FFF2-40B4-BE49-F238E27FC236}">
                <a16:creationId xmlns:a16="http://schemas.microsoft.com/office/drawing/2014/main" id="{6663B20A-D160-682F-2D8B-208017D8A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14FF6D27-F2A1-FC8C-9F5C-40DB83902BE6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41CF6B42-4A40-4D46-C951-947C0E214619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Origem do carbono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2385452-93C4-FA8A-E5DA-EC004A096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5286" y="4465224"/>
            <a:ext cx="3997726" cy="239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081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E940E25-0256-1B72-8B05-DE9796BFAE25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98C9A035-4BA8-F2FC-CD52-E7E5C3D21EE4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Isótopo estável do carbono em estudos de ciclagem biogeoquímica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1A9B997-1954-7DF3-3FBC-B2C75F2A3FEA}"/>
              </a:ext>
            </a:extLst>
          </p:cNvPr>
          <p:cNvSpPr txBox="1"/>
          <p:nvPr/>
        </p:nvSpPr>
        <p:spPr>
          <a:xfrm>
            <a:off x="163286" y="749212"/>
            <a:ext cx="1168037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Considerando que...</a:t>
            </a:r>
          </a:p>
          <a:p>
            <a:endParaRPr lang="pt-BR" dirty="0"/>
          </a:p>
          <a:p>
            <a:r>
              <a:rPr lang="pt-BR" dirty="0"/>
              <a:t>Isótopos mais pesados tem </a:t>
            </a:r>
            <a:r>
              <a:rPr lang="pt-BR" dirty="0">
                <a:solidFill>
                  <a:srgbClr val="FF0000"/>
                </a:solidFill>
              </a:rPr>
              <a:t>menor energia </a:t>
            </a:r>
            <a:r>
              <a:rPr lang="pt-BR" dirty="0"/>
              <a:t>vibracional e apresentam ligações químicas </a:t>
            </a:r>
            <a:r>
              <a:rPr lang="pt-BR" dirty="0">
                <a:solidFill>
                  <a:srgbClr val="FF0000"/>
                </a:solidFill>
              </a:rPr>
              <a:t>mais estáveis</a:t>
            </a:r>
            <a:endParaRPr lang="pt-BR" dirty="0"/>
          </a:p>
          <a:p>
            <a:endParaRPr lang="pt-BR" dirty="0"/>
          </a:p>
          <a:p>
            <a:r>
              <a:rPr lang="pt-BR" dirty="0"/>
              <a:t>Organismos decompositores da matéria orgânica </a:t>
            </a:r>
            <a:r>
              <a:rPr lang="pt-BR" dirty="0">
                <a:solidFill>
                  <a:srgbClr val="FF0000"/>
                </a:solidFill>
              </a:rPr>
              <a:t>“preferem” isótopos mais leves </a:t>
            </a:r>
            <a:r>
              <a:rPr lang="pt-BR" dirty="0"/>
              <a:t>devido à menor estabilidade das ligações</a:t>
            </a:r>
          </a:p>
          <a:p>
            <a:endParaRPr lang="pt-BR" dirty="0"/>
          </a:p>
        </p:txBody>
      </p:sp>
      <p:pic>
        <p:nvPicPr>
          <p:cNvPr id="5" name="Picture 2" descr="Display Totem Personagens Mestre dos Magos no Elo7 | utopiacriativa  (107528D)">
            <a:extLst>
              <a:ext uri="{FF2B5EF4-FFF2-40B4-BE49-F238E27FC236}">
                <a16:creationId xmlns:a16="http://schemas.microsoft.com/office/drawing/2014/main" id="{E3F3F27E-E025-9919-D7A4-D4124189D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"/>
          <a:stretch/>
        </p:blipFill>
        <p:spPr bwMode="auto">
          <a:xfrm>
            <a:off x="317500" y="3429000"/>
            <a:ext cx="3536814" cy="3536814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uvem 5">
            <a:extLst>
              <a:ext uri="{FF2B5EF4-FFF2-40B4-BE49-F238E27FC236}">
                <a16:creationId xmlns:a16="http://schemas.microsoft.com/office/drawing/2014/main" id="{772ABFCD-1489-99A2-280D-A75B36A99091}"/>
              </a:ext>
            </a:extLst>
          </p:cNvPr>
          <p:cNvSpPr/>
          <p:nvPr/>
        </p:nvSpPr>
        <p:spPr>
          <a:xfrm>
            <a:off x="2222502" y="2315816"/>
            <a:ext cx="6546572" cy="2535583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ysClr val="windowText" lastClr="000000"/>
                </a:solidFill>
              </a:rPr>
              <a:t>Durante o processo de decomposição, a proporção de </a:t>
            </a:r>
            <a:r>
              <a:rPr lang="pt-BR" b="1" baseline="30000" dirty="0">
                <a:solidFill>
                  <a:sysClr val="windowText" lastClr="000000"/>
                </a:solidFill>
              </a:rPr>
              <a:t>13</a:t>
            </a:r>
            <a:r>
              <a:rPr lang="pt-BR" b="1" dirty="0">
                <a:solidFill>
                  <a:sysClr val="windowText" lastClr="000000"/>
                </a:solidFill>
              </a:rPr>
              <a:t>C em relação ao </a:t>
            </a:r>
            <a:r>
              <a:rPr lang="pt-BR" b="1" baseline="30000" dirty="0">
                <a:solidFill>
                  <a:sysClr val="windowText" lastClr="000000"/>
                </a:solidFill>
              </a:rPr>
              <a:t>12</a:t>
            </a:r>
            <a:r>
              <a:rPr lang="pt-BR" b="1" dirty="0">
                <a:solidFill>
                  <a:sysClr val="windowText" lastClr="000000"/>
                </a:solidFill>
              </a:rPr>
              <a:t>C muda, sendo que a matéria orgânica fica mais “enriquecida” em </a:t>
            </a:r>
            <a:r>
              <a:rPr lang="pt-BR" b="1" baseline="30000" dirty="0">
                <a:solidFill>
                  <a:sysClr val="windowText" lastClr="000000"/>
                </a:solidFill>
              </a:rPr>
              <a:t>13</a:t>
            </a:r>
            <a:r>
              <a:rPr lang="pt-BR" b="1" dirty="0">
                <a:solidFill>
                  <a:sysClr val="windowText" lastClr="000000"/>
                </a:solidFill>
              </a:rPr>
              <a:t>C. </a:t>
            </a:r>
          </a:p>
          <a:p>
            <a:pPr algn="ctr"/>
            <a:endParaRPr lang="pt-BR" b="1" dirty="0">
              <a:solidFill>
                <a:sysClr val="windowText" lastClr="000000"/>
              </a:solidFill>
            </a:endParaRPr>
          </a:p>
          <a:p>
            <a:pPr algn="ctr"/>
            <a:r>
              <a:rPr lang="pt-BR" b="1" dirty="0">
                <a:solidFill>
                  <a:sysClr val="windowText" lastClr="000000"/>
                </a:solidFill>
              </a:rPr>
              <a:t>Isso caracteriza uma assinatura isotópica!</a:t>
            </a:r>
          </a:p>
        </p:txBody>
      </p:sp>
    </p:spTree>
    <p:extLst>
      <p:ext uri="{BB962C8B-B14F-4D97-AF65-F5344CB8AC3E}">
        <p14:creationId xmlns:p14="http://schemas.microsoft.com/office/powerpoint/2010/main" val="19425064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olégio O Pensador - Praia do Futuro - Home | Facebook">
            <a:extLst>
              <a:ext uri="{FF2B5EF4-FFF2-40B4-BE49-F238E27FC236}">
                <a16:creationId xmlns:a16="http://schemas.microsoft.com/office/drawing/2014/main" id="{41AA33AA-1F4A-2313-A8B8-9F3437734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C9CD1F8-A464-5051-040C-769A0A276B3D}"/>
              </a:ext>
            </a:extLst>
          </p:cNvPr>
          <p:cNvSpPr txBox="1"/>
          <p:nvPr/>
        </p:nvSpPr>
        <p:spPr>
          <a:xfrm>
            <a:off x="1173664" y="1128574"/>
            <a:ext cx="105230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Pergunta...</a:t>
            </a:r>
          </a:p>
          <a:p>
            <a:endParaRPr lang="pt-BR" sz="3200" b="1" dirty="0"/>
          </a:p>
          <a:p>
            <a:r>
              <a:rPr lang="pt-BR" sz="3200" b="1" dirty="0"/>
              <a:t>O que acontece com a </a:t>
            </a:r>
            <a:r>
              <a:rPr lang="pt-BR" sz="3200" b="1" dirty="0">
                <a:solidFill>
                  <a:srgbClr val="FF0000"/>
                </a:solidFill>
              </a:rPr>
              <a:t>assinatura isotópica </a:t>
            </a:r>
            <a:r>
              <a:rPr lang="pt-BR" sz="3200" b="1" dirty="0"/>
              <a:t>da matéria orgânica que foi depositada em um ambiente redutor e rapidamente sofreu sedimentação sobre a sua superfície???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DDFAED06-74DC-7FEE-407A-55E073DBCDFC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>
            <a:extLst>
              <a:ext uri="{FF2B5EF4-FFF2-40B4-BE49-F238E27FC236}">
                <a16:creationId xmlns:a16="http://schemas.microsoft.com/office/drawing/2014/main" id="{24750DC1-6DFE-F38F-28CE-5C3A629A8F8D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Isótopo estável do carbono em estudos de ciclagem biogeoquímica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556E389-ECF3-1495-1E93-225DCA581104}"/>
              </a:ext>
            </a:extLst>
          </p:cNvPr>
          <p:cNvSpPr txBox="1"/>
          <p:nvPr/>
        </p:nvSpPr>
        <p:spPr>
          <a:xfrm>
            <a:off x="5359400" y="4343400"/>
            <a:ext cx="60748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  ) A matéria orgânica terá a sua assinatura enriquecida em </a:t>
            </a:r>
            <a:r>
              <a:rPr lang="pt-BR" baseline="30000" dirty="0"/>
              <a:t>13</a:t>
            </a:r>
            <a:r>
              <a:rPr lang="pt-BR" dirty="0"/>
              <a:t>C</a:t>
            </a:r>
          </a:p>
          <a:p>
            <a:r>
              <a:rPr lang="pt-BR" dirty="0"/>
              <a:t>(  ) A matéria orgânica terá a sua assinatura enriquecida em </a:t>
            </a:r>
            <a:r>
              <a:rPr lang="pt-BR" baseline="30000" dirty="0"/>
              <a:t>12</a:t>
            </a:r>
            <a:r>
              <a:rPr lang="pt-BR" dirty="0"/>
              <a:t>C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30110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olégio O Pensador - Praia do Futuro - Home | Facebook">
            <a:extLst>
              <a:ext uri="{FF2B5EF4-FFF2-40B4-BE49-F238E27FC236}">
                <a16:creationId xmlns:a16="http://schemas.microsoft.com/office/drawing/2014/main" id="{41AA33AA-1F4A-2313-A8B8-9F3437734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C9CD1F8-A464-5051-040C-769A0A276B3D}"/>
              </a:ext>
            </a:extLst>
          </p:cNvPr>
          <p:cNvSpPr txBox="1"/>
          <p:nvPr/>
        </p:nvSpPr>
        <p:spPr>
          <a:xfrm>
            <a:off x="1173664" y="1128574"/>
            <a:ext cx="105230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Pergunta...</a:t>
            </a:r>
          </a:p>
          <a:p>
            <a:endParaRPr lang="pt-BR" sz="3200" b="1" dirty="0"/>
          </a:p>
          <a:p>
            <a:r>
              <a:rPr lang="pt-BR" sz="3200" b="1" dirty="0"/>
              <a:t>O que acontece com a </a:t>
            </a:r>
            <a:r>
              <a:rPr lang="pt-BR" sz="3200" b="1" dirty="0">
                <a:solidFill>
                  <a:srgbClr val="FF0000"/>
                </a:solidFill>
              </a:rPr>
              <a:t>assinatura isotópica </a:t>
            </a:r>
            <a:r>
              <a:rPr lang="pt-BR" sz="3200" b="1" dirty="0"/>
              <a:t>da matéria orgânica que foi depositada em um ambiente redutor e rapidamente sofreu sedimentação sobre a sua superfície???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DDFAED06-74DC-7FEE-407A-55E073DBCDFC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>
            <a:extLst>
              <a:ext uri="{FF2B5EF4-FFF2-40B4-BE49-F238E27FC236}">
                <a16:creationId xmlns:a16="http://schemas.microsoft.com/office/drawing/2014/main" id="{24750DC1-6DFE-F38F-28CE-5C3A629A8F8D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Isótopo estável do carbono em estudos de ciclagem biogeoquímica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556E389-ECF3-1495-1E93-225DCA581104}"/>
              </a:ext>
            </a:extLst>
          </p:cNvPr>
          <p:cNvSpPr txBox="1"/>
          <p:nvPr/>
        </p:nvSpPr>
        <p:spPr>
          <a:xfrm>
            <a:off x="5359400" y="4343400"/>
            <a:ext cx="61742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  ) A matéria orgânica terá a sua assinatura enriquecida em </a:t>
            </a:r>
            <a:r>
              <a:rPr lang="pt-BR" baseline="30000" dirty="0"/>
              <a:t>13</a:t>
            </a:r>
            <a:r>
              <a:rPr lang="pt-BR" dirty="0"/>
              <a:t>C</a:t>
            </a:r>
          </a:p>
          <a:p>
            <a:r>
              <a:rPr lang="pt-BR" dirty="0"/>
              <a:t>(</a:t>
            </a:r>
            <a:r>
              <a:rPr lang="pt-BR" dirty="0" err="1"/>
              <a:t>x</a:t>
            </a:r>
            <a:r>
              <a:rPr lang="pt-BR" dirty="0"/>
              <a:t>) A matéria orgânica terá a sua assinatura enriquecida em </a:t>
            </a:r>
            <a:r>
              <a:rPr lang="pt-BR" baseline="30000" dirty="0"/>
              <a:t>12</a:t>
            </a:r>
            <a:r>
              <a:rPr lang="pt-BR" dirty="0"/>
              <a:t>C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48755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olégio O Pensador - Praia do Futuro - Home | Facebook">
            <a:extLst>
              <a:ext uri="{FF2B5EF4-FFF2-40B4-BE49-F238E27FC236}">
                <a16:creationId xmlns:a16="http://schemas.microsoft.com/office/drawing/2014/main" id="{41AA33AA-1F4A-2313-A8B8-9F3437734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C9CD1F8-A464-5051-040C-769A0A276B3D}"/>
              </a:ext>
            </a:extLst>
          </p:cNvPr>
          <p:cNvSpPr txBox="1"/>
          <p:nvPr/>
        </p:nvSpPr>
        <p:spPr>
          <a:xfrm>
            <a:off x="1173664" y="1128574"/>
            <a:ext cx="105230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Pergunta...</a:t>
            </a:r>
          </a:p>
          <a:p>
            <a:endParaRPr lang="pt-BR" sz="3200" b="1" dirty="0"/>
          </a:p>
          <a:p>
            <a:r>
              <a:rPr lang="pt-BR" sz="3200" b="1" dirty="0"/>
              <a:t>O que acontece com a </a:t>
            </a:r>
            <a:r>
              <a:rPr lang="pt-BR" sz="3200" b="1" dirty="0">
                <a:solidFill>
                  <a:srgbClr val="FF0000"/>
                </a:solidFill>
              </a:rPr>
              <a:t>assinatura isotópica </a:t>
            </a:r>
            <a:r>
              <a:rPr lang="pt-BR" sz="3200" b="1" dirty="0"/>
              <a:t>da matéria orgânica que foi depositada em um ambiente redutor e rapidamente sofreu sedimentação sobre a sua superfície???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DDFAED06-74DC-7FEE-407A-55E073DBCDFC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>
            <a:extLst>
              <a:ext uri="{FF2B5EF4-FFF2-40B4-BE49-F238E27FC236}">
                <a16:creationId xmlns:a16="http://schemas.microsoft.com/office/drawing/2014/main" id="{24750DC1-6DFE-F38F-28CE-5C3A629A8F8D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Isótopo estável do carbono em estudos de ciclagem biogeoquímica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556E389-ECF3-1495-1E93-225DCA581104}"/>
              </a:ext>
            </a:extLst>
          </p:cNvPr>
          <p:cNvSpPr txBox="1"/>
          <p:nvPr/>
        </p:nvSpPr>
        <p:spPr>
          <a:xfrm>
            <a:off x="5359400" y="4343400"/>
            <a:ext cx="61742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  ) A matéria orgânica terá a sua assinatura enriquecida em </a:t>
            </a:r>
            <a:r>
              <a:rPr lang="pt-BR" baseline="30000" dirty="0"/>
              <a:t>13</a:t>
            </a:r>
            <a:r>
              <a:rPr lang="pt-BR" dirty="0"/>
              <a:t>C</a:t>
            </a:r>
          </a:p>
          <a:p>
            <a:r>
              <a:rPr lang="pt-BR" dirty="0"/>
              <a:t>(</a:t>
            </a:r>
            <a:r>
              <a:rPr lang="pt-BR" dirty="0" err="1"/>
              <a:t>x</a:t>
            </a:r>
            <a:r>
              <a:rPr lang="pt-BR" dirty="0"/>
              <a:t>) A matéria orgânica terá a sua assinatura enriquecida em </a:t>
            </a:r>
            <a:r>
              <a:rPr lang="pt-BR" baseline="30000" dirty="0"/>
              <a:t>12</a:t>
            </a:r>
            <a:r>
              <a:rPr lang="pt-BR" dirty="0"/>
              <a:t>C</a:t>
            </a:r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E9083EF-F0BB-B186-9144-7A3766CF53C0}"/>
              </a:ext>
            </a:extLst>
          </p:cNvPr>
          <p:cNvSpPr txBox="1"/>
          <p:nvPr/>
        </p:nvSpPr>
        <p:spPr>
          <a:xfrm>
            <a:off x="2872255" y="5900241"/>
            <a:ext cx="8661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solidFill>
                  <a:srgbClr val="FF0000"/>
                </a:solidFill>
              </a:rPr>
              <a:t>Portanto, tem-se nesta explicação a base técnica para compreender a assinatura isotópica do petróleo, amplamente utilizado nas atividades humanas e emitido na atmosfera!</a:t>
            </a:r>
          </a:p>
        </p:txBody>
      </p:sp>
    </p:spTree>
    <p:extLst>
      <p:ext uri="{BB962C8B-B14F-4D97-AF65-F5344CB8AC3E}">
        <p14:creationId xmlns:p14="http://schemas.microsoft.com/office/powerpoint/2010/main" val="10448669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olégio O Pensador - Praia do Futuro - Home | Facebook">
            <a:extLst>
              <a:ext uri="{FF2B5EF4-FFF2-40B4-BE49-F238E27FC236}">
                <a16:creationId xmlns:a16="http://schemas.microsoft.com/office/drawing/2014/main" id="{41AA33AA-1F4A-2313-A8B8-9F3437734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C9CD1F8-A464-5051-040C-769A0A276B3D}"/>
              </a:ext>
            </a:extLst>
          </p:cNvPr>
          <p:cNvSpPr txBox="1"/>
          <p:nvPr/>
        </p:nvSpPr>
        <p:spPr>
          <a:xfrm>
            <a:off x="1173664" y="1128574"/>
            <a:ext cx="10523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Desafio...</a:t>
            </a:r>
          </a:p>
          <a:p>
            <a:endParaRPr lang="pt-BR" sz="3200" b="1" dirty="0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DDFAED06-74DC-7FEE-407A-55E073DBCDFC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>
            <a:extLst>
              <a:ext uri="{FF2B5EF4-FFF2-40B4-BE49-F238E27FC236}">
                <a16:creationId xmlns:a16="http://schemas.microsoft.com/office/drawing/2014/main" id="{24750DC1-6DFE-F38F-28CE-5C3A629A8F8D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Isótopo estável do carbono em estudos de ciclagem biogeoquímica</a:t>
            </a:r>
          </a:p>
        </p:txBody>
      </p:sp>
      <p:pic>
        <p:nvPicPr>
          <p:cNvPr id="59394" name="Picture 2" descr="Estalactites - Geologia - InfoEscola">
            <a:extLst>
              <a:ext uri="{FF2B5EF4-FFF2-40B4-BE49-F238E27FC236}">
                <a16:creationId xmlns:a16="http://schemas.microsoft.com/office/drawing/2014/main" id="{45E784BC-8BE5-2F46-033A-BD893314A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657" y="723315"/>
            <a:ext cx="63500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70705E1-1B7E-44A2-52FE-DACA465C6611}"/>
              </a:ext>
            </a:extLst>
          </p:cNvPr>
          <p:cNvSpPr txBox="1"/>
          <p:nvPr/>
        </p:nvSpPr>
        <p:spPr>
          <a:xfrm>
            <a:off x="6435182" y="4432674"/>
            <a:ext cx="4373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Velocidade de crescimento = ~ 0,5 cm/século</a:t>
            </a:r>
          </a:p>
        </p:txBody>
      </p:sp>
      <p:pic>
        <p:nvPicPr>
          <p:cNvPr id="10" name="Picture 8" descr="Vetor De Esboço Industrial De Fábrica Ilustração do Vetor - Ilustração de  cartaz, desenho: 179409199">
            <a:extLst>
              <a:ext uri="{FF2B5EF4-FFF2-40B4-BE49-F238E27FC236}">
                <a16:creationId xmlns:a16="http://schemas.microsoft.com/office/drawing/2014/main" id="{0F698BC6-C213-8C60-70BE-13AA2ECC5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908" y="5495587"/>
            <a:ext cx="1809092" cy="135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E1D39388-A664-3751-5295-2114D92E097B}"/>
              </a:ext>
            </a:extLst>
          </p:cNvPr>
          <p:cNvSpPr/>
          <p:nvPr/>
        </p:nvSpPr>
        <p:spPr>
          <a:xfrm>
            <a:off x="10645536" y="5203577"/>
            <a:ext cx="128383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1850 – 2016</a:t>
            </a:r>
          </a:p>
          <a:p>
            <a:pPr algn="ctr"/>
            <a:r>
              <a:rPr lang="pt-BR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2.300 bi tCO</a:t>
            </a:r>
            <a:r>
              <a:rPr lang="pt-BR" sz="1050" b="1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pt-BR" sz="1050" b="1" dirty="0"/>
          </a:p>
        </p:txBody>
      </p:sp>
      <p:sp>
        <p:nvSpPr>
          <p:cNvPr id="12" name="Nuvem 11">
            <a:extLst>
              <a:ext uri="{FF2B5EF4-FFF2-40B4-BE49-F238E27FC236}">
                <a16:creationId xmlns:a16="http://schemas.microsoft.com/office/drawing/2014/main" id="{33845126-69FE-CD54-E6DF-03E75E965048}"/>
              </a:ext>
            </a:extLst>
          </p:cNvPr>
          <p:cNvSpPr/>
          <p:nvPr/>
        </p:nvSpPr>
        <p:spPr>
          <a:xfrm>
            <a:off x="841829" y="1774134"/>
            <a:ext cx="4178300" cy="2226366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ysClr val="windowText" lastClr="000000"/>
                </a:solidFill>
              </a:rPr>
              <a:t>Como podemos utilizar os isótopos estáveis de carbono para inferir a interferência antrópica no ciclo do carbono?</a:t>
            </a:r>
          </a:p>
        </p:txBody>
      </p:sp>
      <p:sp>
        <p:nvSpPr>
          <p:cNvPr id="13" name="Nuvem 12">
            <a:extLst>
              <a:ext uri="{FF2B5EF4-FFF2-40B4-BE49-F238E27FC236}">
                <a16:creationId xmlns:a16="http://schemas.microsoft.com/office/drawing/2014/main" id="{DA3F0B32-5A24-5EDD-C79C-068ED7E9A009}"/>
              </a:ext>
            </a:extLst>
          </p:cNvPr>
          <p:cNvSpPr/>
          <p:nvPr/>
        </p:nvSpPr>
        <p:spPr>
          <a:xfrm>
            <a:off x="2874202" y="4102625"/>
            <a:ext cx="918918" cy="480380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4588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3F28447F-B3BB-79D1-715C-A9FFED848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052" y="1023195"/>
            <a:ext cx="5488448" cy="116708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4B48E960-9549-1CD5-FDC2-DED2802407D1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DAF065AD-C4EB-392A-C090-15A6A22A1D44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Isótopo estável do carbono em estudos de ciclagem biogeoquímica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4C430BC-8295-3429-F07A-F40BB1299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34" y="767067"/>
            <a:ext cx="4170949" cy="16588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90D2AE0-EBF8-D4C8-892C-79E610D42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427" y="2439177"/>
            <a:ext cx="6850939" cy="23949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38DFBC0-4F4C-7605-8BB5-188CC8DBF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9005" y="745085"/>
            <a:ext cx="4112295" cy="17465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9AE4A3A-8381-DBD2-32AE-A2C0CF2A01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86" y="4905242"/>
            <a:ext cx="5600700" cy="1739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9AB0693-37AE-2993-E37B-66D52A4147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7816" y="4921528"/>
            <a:ext cx="5111368" cy="17993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5A5AF73-95B4-C638-70B1-F516CC7AA6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263" y="2439177"/>
            <a:ext cx="4627146" cy="16423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44741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olégio O Pensador - Praia do Futuro - Home | Facebook">
            <a:extLst>
              <a:ext uri="{FF2B5EF4-FFF2-40B4-BE49-F238E27FC236}">
                <a16:creationId xmlns:a16="http://schemas.microsoft.com/office/drawing/2014/main" id="{41AA33AA-1F4A-2313-A8B8-9F3437734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C9CD1F8-A464-5051-040C-769A0A276B3D}"/>
              </a:ext>
            </a:extLst>
          </p:cNvPr>
          <p:cNvSpPr txBox="1"/>
          <p:nvPr/>
        </p:nvSpPr>
        <p:spPr>
          <a:xfrm>
            <a:off x="1173664" y="1128574"/>
            <a:ext cx="10523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Desafio para agora...</a:t>
            </a:r>
          </a:p>
          <a:p>
            <a:endParaRPr lang="pt-BR" sz="3200" b="1" dirty="0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DDFAED06-74DC-7FEE-407A-55E073DBCDFC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>
            <a:extLst>
              <a:ext uri="{FF2B5EF4-FFF2-40B4-BE49-F238E27FC236}">
                <a16:creationId xmlns:a16="http://schemas.microsoft.com/office/drawing/2014/main" id="{24750DC1-6DFE-F38F-28CE-5C3A629A8F8D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Isótopo estável do carbono em estudos de ciclagem biogeoquímica</a:t>
            </a:r>
          </a:p>
        </p:txBody>
      </p:sp>
      <p:sp>
        <p:nvSpPr>
          <p:cNvPr id="12" name="Nuvem 11">
            <a:extLst>
              <a:ext uri="{FF2B5EF4-FFF2-40B4-BE49-F238E27FC236}">
                <a16:creationId xmlns:a16="http://schemas.microsoft.com/office/drawing/2014/main" id="{33845126-69FE-CD54-E6DF-03E75E965048}"/>
              </a:ext>
            </a:extLst>
          </p:cNvPr>
          <p:cNvSpPr/>
          <p:nvPr/>
        </p:nvSpPr>
        <p:spPr>
          <a:xfrm>
            <a:off x="4006850" y="1492659"/>
            <a:ext cx="6038850" cy="2850156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ysClr val="windowText" lastClr="000000"/>
                </a:solidFill>
              </a:rPr>
              <a:t>Em quais estudos de impacto ambiental você aplicaria o isótopo estável de carbono para identificar interferências no fluxo do elemento entre reservatórios? Por quê?</a:t>
            </a:r>
          </a:p>
        </p:txBody>
      </p:sp>
      <p:sp>
        <p:nvSpPr>
          <p:cNvPr id="13" name="Nuvem 12">
            <a:extLst>
              <a:ext uri="{FF2B5EF4-FFF2-40B4-BE49-F238E27FC236}">
                <a16:creationId xmlns:a16="http://schemas.microsoft.com/office/drawing/2014/main" id="{DA3F0B32-5A24-5EDD-C79C-068ED7E9A009}"/>
              </a:ext>
            </a:extLst>
          </p:cNvPr>
          <p:cNvSpPr/>
          <p:nvPr/>
        </p:nvSpPr>
        <p:spPr>
          <a:xfrm>
            <a:off x="2874202" y="4102625"/>
            <a:ext cx="918918" cy="480380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891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9" name="Rectangle 6144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44" name="Picture 4" descr="Poluição: conceito, tipos, consequências, resumo - Brasil Escola">
            <a:extLst>
              <a:ext uri="{FF2B5EF4-FFF2-40B4-BE49-F238E27FC236}">
                <a16:creationId xmlns:a16="http://schemas.microsoft.com/office/drawing/2014/main" id="{7BEDDBFF-F62E-2313-E663-D8950B822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9FECA0B0-EC7D-998F-1C6D-30B0E9E94401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>
            <a:extLst>
              <a:ext uri="{FF2B5EF4-FFF2-40B4-BE49-F238E27FC236}">
                <a16:creationId xmlns:a16="http://schemas.microsoft.com/office/drawing/2014/main" id="{7A76FDFC-734B-FEF5-17E2-5CDC38CAF4F7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Emissões de carbono e mudanças climáticas</a:t>
            </a:r>
          </a:p>
        </p:txBody>
      </p:sp>
    </p:spTree>
    <p:extLst>
      <p:ext uri="{BB962C8B-B14F-4D97-AF65-F5344CB8AC3E}">
        <p14:creationId xmlns:p14="http://schemas.microsoft.com/office/powerpoint/2010/main" val="39623949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9FECA0B0-EC7D-998F-1C6D-30B0E9E94401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>
            <a:extLst>
              <a:ext uri="{FF2B5EF4-FFF2-40B4-BE49-F238E27FC236}">
                <a16:creationId xmlns:a16="http://schemas.microsoft.com/office/drawing/2014/main" id="{7A76FDFC-734B-FEF5-17E2-5CDC38CAF4F7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Emissões de carbono e mudanças climáticas</a:t>
            </a:r>
          </a:p>
        </p:txBody>
      </p:sp>
      <p:pic>
        <p:nvPicPr>
          <p:cNvPr id="62466" name="Picture 2" descr="Efeito estufa: causas, consequências e aquecimento global">
            <a:extLst>
              <a:ext uri="{FF2B5EF4-FFF2-40B4-BE49-F238E27FC236}">
                <a16:creationId xmlns:a16="http://schemas.microsoft.com/office/drawing/2014/main" id="{68209EE8-C451-CE26-85AB-C2CC7F624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5" y="745084"/>
            <a:ext cx="5757315" cy="575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5F00D9A-6F9D-EC7B-E2D2-506D1EE3ECB2}"/>
              </a:ext>
            </a:extLst>
          </p:cNvPr>
          <p:cNvSpPr txBox="1"/>
          <p:nvPr/>
        </p:nvSpPr>
        <p:spPr>
          <a:xfrm>
            <a:off x="6160017" y="723315"/>
            <a:ext cx="509088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Interferência humana no ciclo do carbono:</a:t>
            </a:r>
          </a:p>
          <a:p>
            <a:endParaRPr lang="pt-BR" b="1" dirty="0"/>
          </a:p>
          <a:p>
            <a:r>
              <a:rPr lang="pt-BR" dirty="0">
                <a:solidFill>
                  <a:srgbClr val="FF0000"/>
                </a:solidFill>
              </a:rPr>
              <a:t>Uso de combustível fóssil para transporte</a:t>
            </a:r>
          </a:p>
          <a:p>
            <a:endParaRPr lang="pt-BR" dirty="0"/>
          </a:p>
          <a:p>
            <a:r>
              <a:rPr lang="pt-BR" dirty="0">
                <a:solidFill>
                  <a:srgbClr val="002060"/>
                </a:solidFill>
              </a:rPr>
              <a:t>Uso de combustível fóssil para energia</a:t>
            </a:r>
          </a:p>
          <a:p>
            <a:endParaRPr lang="pt-BR" dirty="0"/>
          </a:p>
          <a:p>
            <a:r>
              <a:rPr lang="pt-BR" dirty="0">
                <a:solidFill>
                  <a:srgbClr val="00B050"/>
                </a:solidFill>
              </a:rPr>
              <a:t>Mudança no uso da terra (desmatamento)</a:t>
            </a:r>
          </a:p>
          <a:p>
            <a:endParaRPr lang="pt-BR" dirty="0"/>
          </a:p>
          <a:p>
            <a:r>
              <a:rPr lang="pt-BR" dirty="0">
                <a:solidFill>
                  <a:srgbClr val="7030A0"/>
                </a:solidFill>
              </a:rPr>
              <a:t>Agropecuária para alimentar +7 bilhões de humanos</a:t>
            </a:r>
          </a:p>
          <a:p>
            <a:endParaRPr lang="pt-BR" dirty="0">
              <a:solidFill>
                <a:srgbClr val="7030A0"/>
              </a:solidFill>
            </a:endParaRPr>
          </a:p>
          <a:p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Urbanização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2C9357E-8EF7-9ADF-3D84-086E5B7877BE}"/>
              </a:ext>
            </a:extLst>
          </p:cNvPr>
          <p:cNvSpPr txBox="1"/>
          <p:nvPr/>
        </p:nvSpPr>
        <p:spPr>
          <a:xfrm>
            <a:off x="87086" y="6583689"/>
            <a:ext cx="3276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/>
              <a:t>(Greene et al., 2008; </a:t>
            </a:r>
            <a:r>
              <a:rPr lang="pt-BR" sz="1100" dirty="0" err="1"/>
              <a:t>Hamann</a:t>
            </a:r>
            <a:r>
              <a:rPr lang="pt-BR" sz="1100" dirty="0"/>
              <a:t> et al., 2021; IPCC, 2022)</a:t>
            </a:r>
          </a:p>
        </p:txBody>
      </p:sp>
      <p:pic>
        <p:nvPicPr>
          <p:cNvPr id="62470" name="Picture 6" descr="Global anthropogenic GHG emissions by economic sectors (IPCC, 2014, pg....  | Download Scientific Diagram">
            <a:extLst>
              <a:ext uri="{FF2B5EF4-FFF2-40B4-BE49-F238E27FC236}">
                <a16:creationId xmlns:a16="http://schemas.microsoft.com/office/drawing/2014/main" id="{C93DF238-77FB-9608-F50B-794D5C4EA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356" y="3373877"/>
            <a:ext cx="3568858" cy="319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4669905E-D128-F4A3-4198-78B8AB1C57A6}"/>
              </a:ext>
            </a:extLst>
          </p:cNvPr>
          <p:cNvSpPr txBox="1"/>
          <p:nvPr/>
        </p:nvSpPr>
        <p:spPr>
          <a:xfrm>
            <a:off x="11250898" y="6581001"/>
            <a:ext cx="946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(IPCC, 2014)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CC1F793-EE74-AAD6-AB5A-98DEA6018655}"/>
              </a:ext>
            </a:extLst>
          </p:cNvPr>
          <p:cNvSpPr/>
          <p:nvPr/>
        </p:nvSpPr>
        <p:spPr>
          <a:xfrm>
            <a:off x="6713295" y="6422597"/>
            <a:ext cx="352541" cy="3525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11763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9FECA0B0-EC7D-998F-1C6D-30B0E9E94401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>
            <a:extLst>
              <a:ext uri="{FF2B5EF4-FFF2-40B4-BE49-F238E27FC236}">
                <a16:creationId xmlns:a16="http://schemas.microsoft.com/office/drawing/2014/main" id="{7A76FDFC-734B-FEF5-17E2-5CDC38CAF4F7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Emissões de carbono e mudanças climáticas</a:t>
            </a:r>
          </a:p>
        </p:txBody>
      </p:sp>
      <p:pic>
        <p:nvPicPr>
          <p:cNvPr id="63490" name="Picture 2" descr="Topic 1: Observed changes and their causes — IPCC">
            <a:extLst>
              <a:ext uri="{FF2B5EF4-FFF2-40B4-BE49-F238E27FC236}">
                <a16:creationId xmlns:a16="http://schemas.microsoft.com/office/drawing/2014/main" id="{FA601FF2-DB67-FAD3-CE19-8A6DB4D99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1253084"/>
            <a:ext cx="7616797" cy="413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1B60388-7AC7-5B7D-CC5E-CA21A4048F07}"/>
              </a:ext>
            </a:extLst>
          </p:cNvPr>
          <p:cNvSpPr txBox="1"/>
          <p:nvPr/>
        </p:nvSpPr>
        <p:spPr>
          <a:xfrm>
            <a:off x="11250898" y="6581001"/>
            <a:ext cx="946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(IPCC, 2014)</a:t>
            </a:r>
          </a:p>
        </p:txBody>
      </p:sp>
    </p:spTree>
    <p:extLst>
      <p:ext uri="{BB962C8B-B14F-4D97-AF65-F5344CB8AC3E}">
        <p14:creationId xmlns:p14="http://schemas.microsoft.com/office/powerpoint/2010/main" val="1813853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Universo - Astronomia - InfoEscola">
            <a:extLst>
              <a:ext uri="{FF2B5EF4-FFF2-40B4-BE49-F238E27FC236}">
                <a16:creationId xmlns:a16="http://schemas.microsoft.com/office/drawing/2014/main" id="{6663B20A-D160-682F-2D8B-208017D8A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14FF6D27-F2A1-FC8C-9F5C-40DB83902BE6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41CF6B42-4A40-4D46-C951-947C0E214619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Origem do carbono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2385452-93C4-FA8A-E5DA-EC004A096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5286" y="4465224"/>
            <a:ext cx="3997726" cy="2398635"/>
          </a:xfrm>
          <a:prstGeom prst="rect">
            <a:avLst/>
          </a:prstGeom>
        </p:spPr>
      </p:pic>
      <p:sp>
        <p:nvSpPr>
          <p:cNvPr id="5" name="Nuvem 4">
            <a:extLst>
              <a:ext uri="{FF2B5EF4-FFF2-40B4-BE49-F238E27FC236}">
                <a16:creationId xmlns:a16="http://schemas.microsoft.com/office/drawing/2014/main" id="{A5D6DE09-5785-928F-BE0A-6D7F01849935}"/>
              </a:ext>
            </a:extLst>
          </p:cNvPr>
          <p:cNvSpPr/>
          <p:nvPr/>
        </p:nvSpPr>
        <p:spPr>
          <a:xfrm>
            <a:off x="6816094" y="2421524"/>
            <a:ext cx="3466798" cy="1645092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De onde vem o carbono que usamos, ingerimos e emitimos na atmosfera?</a:t>
            </a:r>
          </a:p>
        </p:txBody>
      </p:sp>
      <p:sp>
        <p:nvSpPr>
          <p:cNvPr id="8" name="Nuvem 7">
            <a:extLst>
              <a:ext uri="{FF2B5EF4-FFF2-40B4-BE49-F238E27FC236}">
                <a16:creationId xmlns:a16="http://schemas.microsoft.com/office/drawing/2014/main" id="{26AED7E5-B0C6-A541-21A6-AB2071216618}"/>
              </a:ext>
            </a:extLst>
          </p:cNvPr>
          <p:cNvSpPr/>
          <p:nvPr/>
        </p:nvSpPr>
        <p:spPr>
          <a:xfrm>
            <a:off x="9524489" y="3933346"/>
            <a:ext cx="863663" cy="512024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453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9FECA0B0-EC7D-998F-1C6D-30B0E9E94401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>
            <a:extLst>
              <a:ext uri="{FF2B5EF4-FFF2-40B4-BE49-F238E27FC236}">
                <a16:creationId xmlns:a16="http://schemas.microsoft.com/office/drawing/2014/main" id="{7A76FDFC-734B-FEF5-17E2-5CDC38CAF4F7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Emissões de carbono e mudanças climáticas</a:t>
            </a:r>
          </a:p>
        </p:txBody>
      </p:sp>
      <p:pic>
        <p:nvPicPr>
          <p:cNvPr id="63490" name="Picture 2" descr="Topic 1: Observed changes and their causes — IPCC">
            <a:extLst>
              <a:ext uri="{FF2B5EF4-FFF2-40B4-BE49-F238E27FC236}">
                <a16:creationId xmlns:a16="http://schemas.microsoft.com/office/drawing/2014/main" id="{FA601FF2-DB67-FAD3-CE19-8A6DB4D99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1253084"/>
            <a:ext cx="7616797" cy="413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 descr="Figure TS.4 — IPCC">
            <a:extLst>
              <a:ext uri="{FF2B5EF4-FFF2-40B4-BE49-F238E27FC236}">
                <a16:creationId xmlns:a16="http://schemas.microsoft.com/office/drawing/2014/main" id="{1E064495-F31B-4CC6-2188-BEAB67C87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401" y="623455"/>
            <a:ext cx="4368513" cy="623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4844221-57C5-BA02-7F95-04EE01C1794E}"/>
              </a:ext>
            </a:extLst>
          </p:cNvPr>
          <p:cNvSpPr txBox="1"/>
          <p:nvPr/>
        </p:nvSpPr>
        <p:spPr>
          <a:xfrm>
            <a:off x="11250898" y="6581001"/>
            <a:ext cx="946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(IPCC, 2014)</a:t>
            </a:r>
          </a:p>
        </p:txBody>
      </p:sp>
    </p:spTree>
    <p:extLst>
      <p:ext uri="{BB962C8B-B14F-4D97-AF65-F5344CB8AC3E}">
        <p14:creationId xmlns:p14="http://schemas.microsoft.com/office/powerpoint/2010/main" val="28837357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9FECA0B0-EC7D-998F-1C6D-30B0E9E94401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>
            <a:extLst>
              <a:ext uri="{FF2B5EF4-FFF2-40B4-BE49-F238E27FC236}">
                <a16:creationId xmlns:a16="http://schemas.microsoft.com/office/drawing/2014/main" id="{7A76FDFC-734B-FEF5-17E2-5CDC38CAF4F7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Emissões de carbono e mudanças climáticas</a:t>
            </a:r>
          </a:p>
        </p:txBody>
      </p:sp>
      <p:pic>
        <p:nvPicPr>
          <p:cNvPr id="63490" name="Picture 2" descr="Topic 1: Observed changes and their causes — IPCC">
            <a:extLst>
              <a:ext uri="{FF2B5EF4-FFF2-40B4-BE49-F238E27FC236}">
                <a16:creationId xmlns:a16="http://schemas.microsoft.com/office/drawing/2014/main" id="{FA601FF2-DB67-FAD3-CE19-8A6DB4D99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1253084"/>
            <a:ext cx="7616797" cy="413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 descr="Figure TS.4 — IPCC">
            <a:extLst>
              <a:ext uri="{FF2B5EF4-FFF2-40B4-BE49-F238E27FC236}">
                <a16:creationId xmlns:a16="http://schemas.microsoft.com/office/drawing/2014/main" id="{1E064495-F31B-4CC6-2188-BEAB67C87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401" y="623455"/>
            <a:ext cx="4368513" cy="623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212B5B7-39FF-869E-ADA8-52ACDC497918}"/>
              </a:ext>
            </a:extLst>
          </p:cNvPr>
          <p:cNvSpPr txBox="1"/>
          <p:nvPr/>
        </p:nvSpPr>
        <p:spPr>
          <a:xfrm>
            <a:off x="163286" y="5743583"/>
            <a:ext cx="1118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/>
              <a:t>CO</a:t>
            </a:r>
            <a:r>
              <a:rPr lang="pt-BR" sz="3600" b="1" baseline="-25000" dirty="0"/>
              <a:t>2</a:t>
            </a:r>
            <a:r>
              <a:rPr lang="pt-BR" sz="3600" b="1" dirty="0"/>
              <a:t>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26FB852-F16E-D64A-1C41-807F4FE387A2}"/>
              </a:ext>
            </a:extLst>
          </p:cNvPr>
          <p:cNvSpPr/>
          <p:nvPr/>
        </p:nvSpPr>
        <p:spPr>
          <a:xfrm>
            <a:off x="1461035" y="560491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sz="1400" b="0" i="0" dirty="0">
                <a:effectLst/>
                <a:latin typeface="arial" panose="020B0604020202020204" pitchFamily="34" charset="0"/>
              </a:rPr>
              <a:t>O dióxido de carbono </a:t>
            </a:r>
            <a:r>
              <a:rPr lang="pt-BR" sz="1400" b="1" i="0" dirty="0">
                <a:effectLst/>
                <a:latin typeface="arial" panose="020B0604020202020204" pitchFamily="34" charset="0"/>
              </a:rPr>
              <a:t>equivalente</a:t>
            </a:r>
            <a:r>
              <a:rPr lang="pt-BR" sz="1400" b="0" i="0" dirty="0">
                <a:effectLst/>
                <a:latin typeface="arial" panose="020B0604020202020204" pitchFamily="34" charset="0"/>
              </a:rPr>
              <a:t> é o resultado da multiplicação das toneladas emitidas de gases de efeito estufa pelo seu potencial de aquecimento global. Por exemplo, o potencial de aquecimento global do gás metano é 21 vezes maior do que o potencial do gás carbônico (CO</a:t>
            </a:r>
            <a:r>
              <a:rPr lang="pt-BR" sz="1400" b="0" i="0" baseline="-25000" dirty="0">
                <a:effectLst/>
                <a:latin typeface="arial" panose="020B0604020202020204" pitchFamily="34" charset="0"/>
              </a:rPr>
              <a:t>2</a:t>
            </a:r>
            <a:r>
              <a:rPr lang="pt-BR" sz="1400" b="0" i="0" dirty="0">
                <a:effectLst/>
                <a:latin typeface="arial" panose="020B0604020202020204" pitchFamily="34" charset="0"/>
              </a:rPr>
              <a:t>).</a:t>
            </a:r>
            <a:endParaRPr lang="pt-BR" sz="14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4844221-57C5-BA02-7F95-04EE01C1794E}"/>
              </a:ext>
            </a:extLst>
          </p:cNvPr>
          <p:cNvSpPr txBox="1"/>
          <p:nvPr/>
        </p:nvSpPr>
        <p:spPr>
          <a:xfrm>
            <a:off x="11250898" y="6581001"/>
            <a:ext cx="946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(IPCC, 2014)</a:t>
            </a:r>
          </a:p>
        </p:txBody>
      </p:sp>
    </p:spTree>
    <p:extLst>
      <p:ext uri="{BB962C8B-B14F-4D97-AF65-F5344CB8AC3E}">
        <p14:creationId xmlns:p14="http://schemas.microsoft.com/office/powerpoint/2010/main" val="443336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E940F122-1DD2-5EAB-C14B-26E35C8360A8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C3DAEC47-8301-4126-6680-B54A8C9734F2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Implicações das emissões de carbono para os setores social, econômico e ambiental</a:t>
            </a:r>
          </a:p>
        </p:txBody>
      </p:sp>
      <p:pic>
        <p:nvPicPr>
          <p:cNvPr id="65538" name="Picture 2" descr="Entenda como são feitos os relatórios do IPCC - ((o))eco">
            <a:extLst>
              <a:ext uri="{FF2B5EF4-FFF2-40B4-BE49-F238E27FC236}">
                <a16:creationId xmlns:a16="http://schemas.microsoft.com/office/drawing/2014/main" id="{76F1E101-965B-6677-4D99-218843772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389" y="530777"/>
            <a:ext cx="4273222" cy="213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BC5C90FF-7507-5075-5CC2-E0C6FB0A4ED8}"/>
              </a:ext>
            </a:extLst>
          </p:cNvPr>
          <p:cNvGrpSpPr/>
          <p:nvPr/>
        </p:nvGrpSpPr>
        <p:grpSpPr>
          <a:xfrm>
            <a:off x="513782" y="3225662"/>
            <a:ext cx="10775645" cy="2441699"/>
            <a:chOff x="386782" y="3225662"/>
            <a:chExt cx="10775645" cy="2441699"/>
          </a:xfrm>
        </p:grpSpPr>
        <p:pic>
          <p:nvPicPr>
            <p:cNvPr id="65540" name="Picture 4" descr="Untitled">
              <a:extLst>
                <a:ext uri="{FF2B5EF4-FFF2-40B4-BE49-F238E27FC236}">
                  <a16:creationId xmlns:a16="http://schemas.microsoft.com/office/drawing/2014/main" id="{1174E368-C8AA-37BE-6CCE-15D37362E3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782" y="3291322"/>
              <a:ext cx="1639437" cy="2307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542" name="Picture 6">
              <a:extLst>
                <a:ext uri="{FF2B5EF4-FFF2-40B4-BE49-F238E27FC236}">
                  <a16:creationId xmlns:a16="http://schemas.microsoft.com/office/drawing/2014/main" id="{8F78DD5B-5807-5215-CD16-462188F31F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219" y="3225662"/>
              <a:ext cx="2037781" cy="2423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544" name="Picture 8" descr="Untitled">
              <a:extLst>
                <a:ext uri="{FF2B5EF4-FFF2-40B4-BE49-F238E27FC236}">
                  <a16:creationId xmlns:a16="http://schemas.microsoft.com/office/drawing/2014/main" id="{27302717-9C4B-EF17-3BF1-07B54496CF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6700" y="3332650"/>
              <a:ext cx="1639437" cy="2266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546" name="Picture 10" descr="ipcc-ar4-wg1 - Climate Change 2007: The Physical Science Basis.  Contribution of Working Group I to the Fourth Assessment Report of the  Intergovernmental Panel on Climate Change - GCIS">
              <a:extLst>
                <a:ext uri="{FF2B5EF4-FFF2-40B4-BE49-F238E27FC236}">
                  <a16:creationId xmlns:a16="http://schemas.microsoft.com/office/drawing/2014/main" id="{58DF5380-D1BB-D9BC-463F-9F904D0532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177" y="3291322"/>
              <a:ext cx="1775262" cy="2357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548" name="Picture 12" descr="IPCC Fifth Assessment Report">
              <a:extLst>
                <a:ext uri="{FF2B5EF4-FFF2-40B4-BE49-F238E27FC236}">
                  <a16:creationId xmlns:a16="http://schemas.microsoft.com/office/drawing/2014/main" id="{04FD068A-EEDA-1829-B6F4-18B010D783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9804" y="3332650"/>
              <a:ext cx="1712258" cy="2316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550" name="Picture 14" descr="Relatório do IPCC (AR6 WGI): entenda a análise e as principais conclusões">
              <a:extLst>
                <a:ext uri="{FF2B5EF4-FFF2-40B4-BE49-F238E27FC236}">
                  <a16:creationId xmlns:a16="http://schemas.microsoft.com/office/drawing/2014/main" id="{66DCCAE3-207E-03D5-7CF3-CF516397D6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7165" y="3371764"/>
              <a:ext cx="1775262" cy="2295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467464DF-7326-C521-8E3F-C72E65544CA2}"/>
              </a:ext>
            </a:extLst>
          </p:cNvPr>
          <p:cNvSpPr txBox="1"/>
          <p:nvPr/>
        </p:nvSpPr>
        <p:spPr>
          <a:xfrm>
            <a:off x="386782" y="6022396"/>
            <a:ext cx="1137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GT </a:t>
            </a:r>
            <a:r>
              <a:rPr lang="pt-BR" b="1" dirty="0" err="1"/>
              <a:t>I</a:t>
            </a:r>
            <a:r>
              <a:rPr lang="pt-BR" dirty="0"/>
              <a:t> – Base da ciência física    </a:t>
            </a:r>
            <a:r>
              <a:rPr lang="pt-BR" b="1" dirty="0"/>
              <a:t>GT II </a:t>
            </a:r>
            <a:r>
              <a:rPr lang="pt-BR" dirty="0"/>
              <a:t>– Impactos, Adaptação e Vulnerabilidades     </a:t>
            </a:r>
            <a:r>
              <a:rPr lang="pt-BR" b="1" dirty="0"/>
              <a:t>GT III</a:t>
            </a:r>
            <a:r>
              <a:rPr lang="pt-BR" dirty="0"/>
              <a:t> – Mitigação da Mudança do Clima</a:t>
            </a:r>
          </a:p>
        </p:txBody>
      </p:sp>
    </p:spTree>
    <p:extLst>
      <p:ext uri="{BB962C8B-B14F-4D97-AF65-F5344CB8AC3E}">
        <p14:creationId xmlns:p14="http://schemas.microsoft.com/office/powerpoint/2010/main" val="4342919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E940F122-1DD2-5EAB-C14B-26E35C8360A8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C3DAEC47-8301-4126-6680-B54A8C9734F2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Implicações das emissões de carbono para os setores social, econômico e ambiental</a:t>
            </a:r>
          </a:p>
        </p:txBody>
      </p:sp>
      <p:pic>
        <p:nvPicPr>
          <p:cNvPr id="5" name="Picture 2" descr="Entenda como são feitos os relatórios do IPCC - ((o))eco">
            <a:extLst>
              <a:ext uri="{FF2B5EF4-FFF2-40B4-BE49-F238E27FC236}">
                <a16:creationId xmlns:a16="http://schemas.microsoft.com/office/drawing/2014/main" id="{BD318806-4989-6CB9-8FCD-C36175131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4" y="619677"/>
            <a:ext cx="4273222" cy="213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06657D23-0A87-0E3F-A42D-1CAE9F71E715}"/>
              </a:ext>
            </a:extLst>
          </p:cNvPr>
          <p:cNvSpPr/>
          <p:nvPr/>
        </p:nvSpPr>
        <p:spPr>
          <a:xfrm>
            <a:off x="-101600" y="6227411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pt-B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cada 0,5</a:t>
            </a:r>
            <a:r>
              <a:rPr lang="pt-B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</a:t>
            </a:r>
            <a:r>
              <a:rPr lang="pt-B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 adicional de temperatura média global, severas mudanças nos padrões de precipitação e secas prolongadas são esperadas em algumas regiões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9FC3476-2A98-9B08-79B8-1E349829C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986" y="796833"/>
            <a:ext cx="6555014" cy="510183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27D9A29-2DBF-EFA6-EF8B-F74E3060CF7F}"/>
              </a:ext>
            </a:extLst>
          </p:cNvPr>
          <p:cNvSpPr txBox="1"/>
          <p:nvPr/>
        </p:nvSpPr>
        <p:spPr>
          <a:xfrm>
            <a:off x="11208375" y="6535188"/>
            <a:ext cx="946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(IPCC, 2021)</a:t>
            </a:r>
          </a:p>
        </p:txBody>
      </p:sp>
    </p:spTree>
    <p:extLst>
      <p:ext uri="{BB962C8B-B14F-4D97-AF65-F5344CB8AC3E}">
        <p14:creationId xmlns:p14="http://schemas.microsoft.com/office/powerpoint/2010/main" val="42484967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E940F122-1DD2-5EAB-C14B-26E35C8360A8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C3DAEC47-8301-4126-6680-B54A8C9734F2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Implicações das emissões de carbono para os setores social, econômico e ambiental</a:t>
            </a:r>
          </a:p>
        </p:txBody>
      </p:sp>
      <p:pic>
        <p:nvPicPr>
          <p:cNvPr id="5" name="Picture 2" descr="Entenda como são feitos os relatórios do IPCC - ((o))eco">
            <a:extLst>
              <a:ext uri="{FF2B5EF4-FFF2-40B4-BE49-F238E27FC236}">
                <a16:creationId xmlns:a16="http://schemas.microsoft.com/office/drawing/2014/main" id="{BD318806-4989-6CB9-8FCD-C36175131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4" y="619677"/>
            <a:ext cx="4273222" cy="213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06657D23-0A87-0E3F-A42D-1CAE9F71E715}"/>
              </a:ext>
            </a:extLst>
          </p:cNvPr>
          <p:cNvSpPr/>
          <p:nvPr/>
        </p:nvSpPr>
        <p:spPr>
          <a:xfrm>
            <a:off x="457200" y="6227411"/>
            <a:ext cx="11188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pt-B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Aerossóis “mascaram” o aumento de temperatura em até 0,5º C. Os modelos utilizam a emissão de CO</a:t>
            </a:r>
            <a:r>
              <a:rPr lang="pt-BR" sz="1400" b="1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pt-B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baseado em demografia, tecnologia e equidade social.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27D9A29-2DBF-EFA6-EF8B-F74E3060CF7F}"/>
              </a:ext>
            </a:extLst>
          </p:cNvPr>
          <p:cNvSpPr txBox="1"/>
          <p:nvPr/>
        </p:nvSpPr>
        <p:spPr>
          <a:xfrm>
            <a:off x="11208375" y="6535188"/>
            <a:ext cx="946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(IPCC, 2021)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2AFE3EE-3331-3C77-CF2A-2A00D8A5A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100" y="707250"/>
            <a:ext cx="8216074" cy="408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933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E940F122-1DD2-5EAB-C14B-26E35C8360A8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C3DAEC47-8301-4126-6680-B54A8C9734F2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Implicações das emissões de carbono para os setores social, econômico e ambiental</a:t>
            </a:r>
          </a:p>
        </p:txBody>
      </p:sp>
      <p:pic>
        <p:nvPicPr>
          <p:cNvPr id="5" name="Picture 2" descr="Entenda como são feitos os relatórios do IPCC - ((o))eco">
            <a:extLst>
              <a:ext uri="{FF2B5EF4-FFF2-40B4-BE49-F238E27FC236}">
                <a16:creationId xmlns:a16="http://schemas.microsoft.com/office/drawing/2014/main" id="{5BFA11B2-C8BE-898D-B3A8-D9D2E9F14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4" y="619677"/>
            <a:ext cx="4273222" cy="213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FF6699A-4927-385F-6163-1AA4A249112A}"/>
              </a:ext>
            </a:extLst>
          </p:cNvPr>
          <p:cNvSpPr txBox="1"/>
          <p:nvPr/>
        </p:nvSpPr>
        <p:spPr>
          <a:xfrm>
            <a:off x="3263900" y="6262691"/>
            <a:ext cx="8244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A segunda metade do século XX foi decisiva para o aumento das emissões de CO</a:t>
            </a:r>
            <a:r>
              <a:rPr lang="pt-BR" sz="1400" b="1" baseline="-25000" dirty="0"/>
              <a:t>2</a:t>
            </a:r>
            <a:r>
              <a:rPr lang="pt-BR" sz="1400" b="1" dirty="0"/>
              <a:t> e aumento da temperatura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D31C9C4-9B87-2612-9F93-0F315F513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772" y="1388732"/>
            <a:ext cx="8494527" cy="397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320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E940F122-1DD2-5EAB-C14B-26E35C8360A8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C3DAEC47-8301-4126-6680-B54A8C9734F2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Implicações das emissões de carbono para os setores social, econômico e ambiental</a:t>
            </a:r>
          </a:p>
        </p:txBody>
      </p:sp>
      <p:pic>
        <p:nvPicPr>
          <p:cNvPr id="5" name="Picture 2" descr="Entenda como são feitos os relatórios do IPCC - ((o))eco">
            <a:extLst>
              <a:ext uri="{FF2B5EF4-FFF2-40B4-BE49-F238E27FC236}">
                <a16:creationId xmlns:a16="http://schemas.microsoft.com/office/drawing/2014/main" id="{B0AD3EDC-7013-F9EC-C188-8C89CF62F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4" y="619677"/>
            <a:ext cx="4273222" cy="213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663967C-B4C8-FB2A-D1F5-E844F95EAC19}"/>
              </a:ext>
            </a:extLst>
          </p:cNvPr>
          <p:cNvSpPr txBox="1"/>
          <p:nvPr/>
        </p:nvSpPr>
        <p:spPr>
          <a:xfrm>
            <a:off x="4495800" y="990600"/>
            <a:ext cx="733662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Principais ameaças:</a:t>
            </a:r>
          </a:p>
          <a:p>
            <a:endParaRPr lang="pt-B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i="1" dirty="0" err="1"/>
              <a:t>Tipping</a:t>
            </a:r>
            <a:r>
              <a:rPr lang="pt-BR" i="1" dirty="0"/>
              <a:t> points </a:t>
            </a:r>
            <a:r>
              <a:rPr lang="pt-BR" dirty="0"/>
              <a:t>ecológicos e sociais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Alteração da circulação </a:t>
            </a:r>
            <a:r>
              <a:rPr lang="pt-BR" dirty="0" err="1"/>
              <a:t>termoalina</a:t>
            </a:r>
            <a:r>
              <a:rPr lang="pt-BR" dirty="0"/>
              <a:t> por conta do derretimento de geleiras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Alteração do nível médio dos oceanos (refugiados climáticos)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A321E46-2187-97B2-BEEE-E0575F3D9220}"/>
              </a:ext>
            </a:extLst>
          </p:cNvPr>
          <p:cNvSpPr txBox="1"/>
          <p:nvPr/>
        </p:nvSpPr>
        <p:spPr>
          <a:xfrm>
            <a:off x="9947860" y="6493915"/>
            <a:ext cx="2244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Rodrigues et al. (em elaboração)</a:t>
            </a:r>
          </a:p>
        </p:txBody>
      </p:sp>
      <p:pic>
        <p:nvPicPr>
          <p:cNvPr id="69634" name="Picture 2">
            <a:extLst>
              <a:ext uri="{FF2B5EF4-FFF2-40B4-BE49-F238E27FC236}">
                <a16:creationId xmlns:a16="http://schemas.microsoft.com/office/drawing/2014/main" id="{C9246EF6-0BC8-5B03-6875-DA6E1DBF4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22" y="3246963"/>
            <a:ext cx="4747193" cy="296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6" name="Picture 4">
            <a:extLst>
              <a:ext uri="{FF2B5EF4-FFF2-40B4-BE49-F238E27FC236}">
                <a16:creationId xmlns:a16="http://schemas.microsoft.com/office/drawing/2014/main" id="{51314C82-A335-DA9C-E03D-5912E576B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452" y="3246963"/>
            <a:ext cx="4747193" cy="296502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916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E940F122-1DD2-5EAB-C14B-26E35C8360A8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C3DAEC47-8301-4126-6680-B54A8C9734F2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Implicações das emissões de carbono para os setores social, econômico e ambiental</a:t>
            </a:r>
          </a:p>
        </p:txBody>
      </p:sp>
      <p:pic>
        <p:nvPicPr>
          <p:cNvPr id="5" name="Picture 2" descr="Entenda como são feitos os relatórios do IPCC - ((o))eco">
            <a:extLst>
              <a:ext uri="{FF2B5EF4-FFF2-40B4-BE49-F238E27FC236}">
                <a16:creationId xmlns:a16="http://schemas.microsoft.com/office/drawing/2014/main" id="{B0AD3EDC-7013-F9EC-C188-8C89CF62F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4" y="619677"/>
            <a:ext cx="4273222" cy="213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663967C-B4C8-FB2A-D1F5-E844F95EAC19}"/>
              </a:ext>
            </a:extLst>
          </p:cNvPr>
          <p:cNvSpPr txBox="1"/>
          <p:nvPr/>
        </p:nvSpPr>
        <p:spPr>
          <a:xfrm>
            <a:off x="4495800" y="990600"/>
            <a:ext cx="7442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Principais ameaças:</a:t>
            </a:r>
          </a:p>
          <a:p>
            <a:endParaRPr lang="pt-B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Ondas de calor e seca impactarão severamente populações vulneráveis (pesca, extrativismo, agricultura, atividade de subsistência);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Burocracia e corrupção são barreiras para financiamento de adaptação e mitigação das mudanças climáticas;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Desigualdade social dificulta o alcance de metas de adaptação e mitigação. </a:t>
            </a:r>
            <a:r>
              <a:rPr lang="pt-BR" i="1" dirty="0" err="1"/>
              <a:t>Tipping</a:t>
            </a:r>
            <a:r>
              <a:rPr lang="pt-BR" i="1" dirty="0"/>
              <a:t> point </a:t>
            </a:r>
            <a:r>
              <a:rPr lang="pt-BR" dirty="0"/>
              <a:t>social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1537E0C-422C-ABA3-B18F-DD10D9E2EB91}"/>
              </a:ext>
            </a:extLst>
          </p:cNvPr>
          <p:cNvSpPr txBox="1"/>
          <p:nvPr/>
        </p:nvSpPr>
        <p:spPr>
          <a:xfrm>
            <a:off x="11208318" y="6514068"/>
            <a:ext cx="946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(IPCC, 2021)</a:t>
            </a:r>
          </a:p>
        </p:txBody>
      </p:sp>
      <p:pic>
        <p:nvPicPr>
          <p:cNvPr id="72706" name="Picture 2" descr="Desigualdades sociais: entenda como surgem e por que elas se perpetuam |  Guia do Estudante">
            <a:extLst>
              <a:ext uri="{FF2B5EF4-FFF2-40B4-BE49-F238E27FC236}">
                <a16:creationId xmlns:a16="http://schemas.microsoft.com/office/drawing/2014/main" id="{C3CC60A4-4EC3-CBF4-D654-CE79F40BF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94" y="3951032"/>
            <a:ext cx="4818163" cy="27047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11D5110-C078-A742-4170-956FCE481F6B}"/>
              </a:ext>
            </a:extLst>
          </p:cNvPr>
          <p:cNvSpPr txBox="1"/>
          <p:nvPr/>
        </p:nvSpPr>
        <p:spPr>
          <a:xfrm>
            <a:off x="3632200" y="363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26854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E940F122-1DD2-5EAB-C14B-26E35C8360A8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C3DAEC47-8301-4126-6680-B54A8C9734F2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Implicações das emissões de carbono para os setores social, econômico e ambiental</a:t>
            </a:r>
          </a:p>
        </p:txBody>
      </p:sp>
      <p:pic>
        <p:nvPicPr>
          <p:cNvPr id="7" name="Picture 2" descr="Entenda como são feitos os relatórios do IPCC - ((o))eco">
            <a:extLst>
              <a:ext uri="{FF2B5EF4-FFF2-40B4-BE49-F238E27FC236}">
                <a16:creationId xmlns:a16="http://schemas.microsoft.com/office/drawing/2014/main" id="{086EE07F-A42E-F88D-A7B9-2B16D7886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4" y="619677"/>
            <a:ext cx="4273222" cy="213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F2759B8-51C7-10CA-1E19-D142D9E3366D}"/>
              </a:ext>
            </a:extLst>
          </p:cNvPr>
          <p:cNvSpPr txBox="1"/>
          <p:nvPr/>
        </p:nvSpPr>
        <p:spPr>
          <a:xfrm>
            <a:off x="4495800" y="990600"/>
            <a:ext cx="734785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Principais ameaças: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Cerca de metade das espécies analisadas no AR6 migraram para os polos e altitudes mais elevadas;</a:t>
            </a:r>
            <a:r>
              <a:rPr lang="pt-BR" dirty="0">
                <a:effectLst/>
              </a:rPr>
              <a:t> 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ecossistemas sofrem com estressores não climáticos (poluição, desmatamento, caça...);</a:t>
            </a:r>
            <a:endParaRPr lang="pt-BR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aumento de até 1,5</a:t>
            </a:r>
            <a:r>
              <a:rPr lang="pt-BR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 (Acordo de Paris) nas próximas décadas mantém o risco de perda de espécies nos ambientes terrestres e marinhos em até 2%. Com aumento de 1,5-2</a:t>
            </a:r>
            <a:r>
              <a:rPr lang="pt-BR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 os valores sobem para 4 e 13%, porém, com aumento de mais de 3</a:t>
            </a:r>
            <a:r>
              <a:rPr lang="pt-BR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 estes valores sobem para 20 e 32%.</a:t>
            </a:r>
            <a:r>
              <a:rPr lang="pt-BR" dirty="0">
                <a:effectLst/>
              </a:rPr>
              <a:t> 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70658" name="Picture 2" descr="22 animais ameaçados de EXTINÇÃO pelas MUDANÇAS CLIMÁTICAS">
            <a:extLst>
              <a:ext uri="{FF2B5EF4-FFF2-40B4-BE49-F238E27FC236}">
                <a16:creationId xmlns:a16="http://schemas.microsoft.com/office/drawing/2014/main" id="{71F7103F-09CD-156F-1B22-54BC04C5B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24" y="3861227"/>
            <a:ext cx="3966084" cy="26440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6198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98D1F3DC-1AAF-4CD4-F6ED-F642926BE1B7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298989FF-8A1F-E5AB-5AEF-D2BCB1B0DF67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Importância econômica e política do carbono</a:t>
            </a:r>
          </a:p>
        </p:txBody>
      </p:sp>
      <p:pic>
        <p:nvPicPr>
          <p:cNvPr id="73730" name="Picture 2" descr="Mecanismo de Desenvolvimento Limpo: O que é e como funciona? - Neoenergia">
            <a:extLst>
              <a:ext uri="{FF2B5EF4-FFF2-40B4-BE49-F238E27FC236}">
                <a16:creationId xmlns:a16="http://schemas.microsoft.com/office/drawing/2014/main" id="{71207DC4-BABA-027A-0E93-0BA85D6D7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04" y="1017842"/>
            <a:ext cx="4649193" cy="51525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05C084A5-FD1B-8096-4B8F-B4494DB82C29}"/>
              </a:ext>
            </a:extLst>
          </p:cNvPr>
          <p:cNvSpPr/>
          <p:nvPr/>
        </p:nvSpPr>
        <p:spPr>
          <a:xfrm>
            <a:off x="87086" y="6389914"/>
            <a:ext cx="352541" cy="3525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6332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Universo - Astronomia - InfoEscola">
            <a:extLst>
              <a:ext uri="{FF2B5EF4-FFF2-40B4-BE49-F238E27FC236}">
                <a16:creationId xmlns:a16="http://schemas.microsoft.com/office/drawing/2014/main" id="{6663B20A-D160-682F-2D8B-208017D8A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14FF6D27-F2A1-FC8C-9F5C-40DB83902BE6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41CF6B42-4A40-4D46-C951-947C0E214619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Origem do carbono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2385452-93C4-FA8A-E5DA-EC004A096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5286" y="4465224"/>
            <a:ext cx="3997726" cy="2398635"/>
          </a:xfrm>
          <a:prstGeom prst="rect">
            <a:avLst/>
          </a:prstGeom>
        </p:spPr>
      </p:pic>
      <p:sp>
        <p:nvSpPr>
          <p:cNvPr id="5" name="Nuvem 4">
            <a:extLst>
              <a:ext uri="{FF2B5EF4-FFF2-40B4-BE49-F238E27FC236}">
                <a16:creationId xmlns:a16="http://schemas.microsoft.com/office/drawing/2014/main" id="{A5D6DE09-5785-928F-BE0A-6D7F01849935}"/>
              </a:ext>
            </a:extLst>
          </p:cNvPr>
          <p:cNvSpPr/>
          <p:nvPr/>
        </p:nvSpPr>
        <p:spPr>
          <a:xfrm>
            <a:off x="6816094" y="2421524"/>
            <a:ext cx="3466798" cy="1645092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De onde vem o carbono que usamos, ingerimos e emitimos na atmosfera?</a:t>
            </a:r>
          </a:p>
        </p:txBody>
      </p:sp>
      <p:sp>
        <p:nvSpPr>
          <p:cNvPr id="8" name="Nuvem 7">
            <a:extLst>
              <a:ext uri="{FF2B5EF4-FFF2-40B4-BE49-F238E27FC236}">
                <a16:creationId xmlns:a16="http://schemas.microsoft.com/office/drawing/2014/main" id="{26AED7E5-B0C6-A541-21A6-AB2071216618}"/>
              </a:ext>
            </a:extLst>
          </p:cNvPr>
          <p:cNvSpPr/>
          <p:nvPr/>
        </p:nvSpPr>
        <p:spPr>
          <a:xfrm>
            <a:off x="9524489" y="3933346"/>
            <a:ext cx="863663" cy="512024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10242" name="Picture 2" descr="Mestre Yoda">
            <a:extLst>
              <a:ext uri="{FF2B5EF4-FFF2-40B4-BE49-F238E27FC236}">
                <a16:creationId xmlns:a16="http://schemas.microsoft.com/office/drawing/2014/main" id="{AC822348-6778-C3CC-9348-D9FC8CEF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728" y="45963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uvem 9">
            <a:extLst>
              <a:ext uri="{FF2B5EF4-FFF2-40B4-BE49-F238E27FC236}">
                <a16:creationId xmlns:a16="http://schemas.microsoft.com/office/drawing/2014/main" id="{ECBD9DE0-D92D-F989-0536-1449344A5067}"/>
              </a:ext>
            </a:extLst>
          </p:cNvPr>
          <p:cNvSpPr/>
          <p:nvPr/>
        </p:nvSpPr>
        <p:spPr>
          <a:xfrm>
            <a:off x="3390824" y="630124"/>
            <a:ext cx="1752676" cy="898656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Das estrelas...</a:t>
            </a:r>
          </a:p>
        </p:txBody>
      </p:sp>
    </p:spTree>
    <p:extLst>
      <p:ext uri="{BB962C8B-B14F-4D97-AF65-F5344CB8AC3E}">
        <p14:creationId xmlns:p14="http://schemas.microsoft.com/office/powerpoint/2010/main" val="9290730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98D1F3DC-1AAF-4CD4-F6ED-F642926BE1B7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298989FF-8A1F-E5AB-5AEF-D2BCB1B0DF67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Importância econômica e política do carbono</a:t>
            </a:r>
          </a:p>
        </p:txBody>
      </p:sp>
      <p:pic>
        <p:nvPicPr>
          <p:cNvPr id="73730" name="Picture 2" descr="Mecanismo de Desenvolvimento Limpo: O que é e como funciona? - Neoenergia">
            <a:extLst>
              <a:ext uri="{FF2B5EF4-FFF2-40B4-BE49-F238E27FC236}">
                <a16:creationId xmlns:a16="http://schemas.microsoft.com/office/drawing/2014/main" id="{71207DC4-BABA-027A-0E93-0BA85D6D7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04" y="1017842"/>
            <a:ext cx="4649193" cy="51525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AEAE68C-B3E6-6AC1-CB80-4CF3706AB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453" y="3833629"/>
            <a:ext cx="4309559" cy="8817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6B458CA-B5B7-3DC8-CC1D-AE1C6FF18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251" y="2078502"/>
            <a:ext cx="3402591" cy="15551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F915BA2-4849-6D92-7889-2BBD63E8E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046" y="4915337"/>
            <a:ext cx="4299266" cy="12550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320630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98D1F3DC-1AAF-4CD4-F6ED-F642926BE1B7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298989FF-8A1F-E5AB-5AEF-D2BCB1B0DF67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Importância econômica e política do carbono</a:t>
            </a:r>
          </a:p>
        </p:txBody>
      </p:sp>
      <p:pic>
        <p:nvPicPr>
          <p:cNvPr id="73730" name="Picture 2" descr="Mecanismo de Desenvolvimento Limpo: O que é e como funciona? - Neoenergia">
            <a:extLst>
              <a:ext uri="{FF2B5EF4-FFF2-40B4-BE49-F238E27FC236}">
                <a16:creationId xmlns:a16="http://schemas.microsoft.com/office/drawing/2014/main" id="{71207DC4-BABA-027A-0E93-0BA85D6D7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04" y="1017842"/>
            <a:ext cx="4649193" cy="51525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AEAE68C-B3E6-6AC1-CB80-4CF3706AB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453" y="3833629"/>
            <a:ext cx="4309559" cy="8817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6B458CA-B5B7-3DC8-CC1D-AE1C6FF18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251" y="2078502"/>
            <a:ext cx="3402591" cy="15551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F915BA2-4849-6D92-7889-2BBD63E8E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046" y="4915337"/>
            <a:ext cx="4299266" cy="12550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E712570-A53A-919F-2A70-7995BE373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4361" y="799068"/>
            <a:ext cx="2252869" cy="31993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345620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98D1F3DC-1AAF-4CD4-F6ED-F642926BE1B7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298989FF-8A1F-E5AB-5AEF-D2BCB1B0DF67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Importância econômica e política do carbono</a:t>
            </a:r>
          </a:p>
        </p:txBody>
      </p:sp>
      <p:pic>
        <p:nvPicPr>
          <p:cNvPr id="74756" name="Picture 4" descr="Geninho (She-ha) em png vetorizado">
            <a:extLst>
              <a:ext uri="{FF2B5EF4-FFF2-40B4-BE49-F238E27FC236}">
                <a16:creationId xmlns:a16="http://schemas.microsoft.com/office/drawing/2014/main" id="{C2E10B23-B4BC-C942-872A-871A822B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8341"/>
            <a:ext cx="2179321" cy="26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Nuvem 15">
            <a:extLst>
              <a:ext uri="{FF2B5EF4-FFF2-40B4-BE49-F238E27FC236}">
                <a16:creationId xmlns:a16="http://schemas.microsoft.com/office/drawing/2014/main" id="{5AEE3D3A-15B9-6D4B-5204-023889901969}"/>
              </a:ext>
            </a:extLst>
          </p:cNvPr>
          <p:cNvSpPr/>
          <p:nvPr/>
        </p:nvSpPr>
        <p:spPr>
          <a:xfrm>
            <a:off x="252566" y="745085"/>
            <a:ext cx="4178300" cy="2226366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Dada esta crônica situação de emissão de CO</a:t>
            </a:r>
            <a:r>
              <a:rPr lang="pt-BR" b="1" baseline="-25000" dirty="0">
                <a:solidFill>
                  <a:schemeClr val="tx1"/>
                </a:solidFill>
              </a:rPr>
              <a:t>2</a:t>
            </a:r>
            <a:r>
              <a:rPr lang="pt-BR" b="1" dirty="0">
                <a:solidFill>
                  <a:schemeClr val="tx1"/>
                </a:solidFill>
              </a:rPr>
              <a:t> e consequências em diversos setores... O que pode ser feito?</a:t>
            </a:r>
          </a:p>
        </p:txBody>
      </p:sp>
      <p:sp>
        <p:nvSpPr>
          <p:cNvPr id="17" name="Nuvem 16">
            <a:extLst>
              <a:ext uri="{FF2B5EF4-FFF2-40B4-BE49-F238E27FC236}">
                <a16:creationId xmlns:a16="http://schemas.microsoft.com/office/drawing/2014/main" id="{2E3CF6C5-5D46-82F1-7E49-52C8F14242F3}"/>
              </a:ext>
            </a:extLst>
          </p:cNvPr>
          <p:cNvSpPr/>
          <p:nvPr/>
        </p:nvSpPr>
        <p:spPr>
          <a:xfrm>
            <a:off x="852824" y="3497961"/>
            <a:ext cx="918918" cy="480380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8016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98D1F3DC-1AAF-4CD4-F6ED-F642926BE1B7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298989FF-8A1F-E5AB-5AEF-D2BCB1B0DF67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Importância econômica e política do carbono</a:t>
            </a:r>
          </a:p>
        </p:txBody>
      </p:sp>
      <p:pic>
        <p:nvPicPr>
          <p:cNvPr id="74756" name="Picture 4" descr="Geninho (She-ha) em png vetorizado">
            <a:extLst>
              <a:ext uri="{FF2B5EF4-FFF2-40B4-BE49-F238E27FC236}">
                <a16:creationId xmlns:a16="http://schemas.microsoft.com/office/drawing/2014/main" id="{C2E10B23-B4BC-C942-872A-871A822B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8341"/>
            <a:ext cx="2179321" cy="26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uvem 7">
            <a:extLst>
              <a:ext uri="{FF2B5EF4-FFF2-40B4-BE49-F238E27FC236}">
                <a16:creationId xmlns:a16="http://schemas.microsoft.com/office/drawing/2014/main" id="{72674677-CBF6-FDAD-6202-6E57F7CCAD78}"/>
              </a:ext>
            </a:extLst>
          </p:cNvPr>
          <p:cNvSpPr/>
          <p:nvPr/>
        </p:nvSpPr>
        <p:spPr>
          <a:xfrm>
            <a:off x="252566" y="745085"/>
            <a:ext cx="4178300" cy="2226366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Dada esta crônica situação de emissão de CO</a:t>
            </a:r>
            <a:r>
              <a:rPr lang="pt-BR" b="1" baseline="-25000" dirty="0">
                <a:solidFill>
                  <a:schemeClr val="tx1"/>
                </a:solidFill>
              </a:rPr>
              <a:t>2</a:t>
            </a:r>
            <a:r>
              <a:rPr lang="pt-BR" b="1" dirty="0">
                <a:solidFill>
                  <a:schemeClr val="tx1"/>
                </a:solidFill>
              </a:rPr>
              <a:t> e consequências em diversos setores... O que pode ser feito?</a:t>
            </a:r>
          </a:p>
        </p:txBody>
      </p:sp>
      <p:sp>
        <p:nvSpPr>
          <p:cNvPr id="9" name="Nuvem 8">
            <a:extLst>
              <a:ext uri="{FF2B5EF4-FFF2-40B4-BE49-F238E27FC236}">
                <a16:creationId xmlns:a16="http://schemas.microsoft.com/office/drawing/2014/main" id="{838E4BA1-0EB8-4B9D-9B0D-0D48C7BFC7B7}"/>
              </a:ext>
            </a:extLst>
          </p:cNvPr>
          <p:cNvSpPr/>
          <p:nvPr/>
        </p:nvSpPr>
        <p:spPr>
          <a:xfrm>
            <a:off x="852824" y="3497961"/>
            <a:ext cx="918918" cy="480380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ysClr val="windowText" lastClr="000000"/>
              </a:solidFill>
            </a:endParaRPr>
          </a:p>
        </p:txBody>
      </p:sp>
      <p:pic>
        <p:nvPicPr>
          <p:cNvPr id="74760" name="Picture 8" descr="ODS | GT Agenda 2030">
            <a:extLst>
              <a:ext uri="{FF2B5EF4-FFF2-40B4-BE49-F238E27FC236}">
                <a16:creationId xmlns:a16="http://schemas.microsoft.com/office/drawing/2014/main" id="{B73F4B58-BDE8-EFD5-3219-C2511FBAB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405" y="530778"/>
            <a:ext cx="4194991" cy="26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4" name="Picture 12">
            <a:extLst>
              <a:ext uri="{FF2B5EF4-FFF2-40B4-BE49-F238E27FC236}">
                <a16:creationId xmlns:a16="http://schemas.microsoft.com/office/drawing/2014/main" id="{E7818864-9642-28B2-B9AF-E172E2135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316" y="3683168"/>
            <a:ext cx="4351167" cy="228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90BB1BE1-032D-CCA8-FBC0-469C99334506}"/>
              </a:ext>
            </a:extLst>
          </p:cNvPr>
          <p:cNvSpPr/>
          <p:nvPr/>
        </p:nvSpPr>
        <p:spPr>
          <a:xfrm>
            <a:off x="7480300" y="723315"/>
            <a:ext cx="3987800" cy="23246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D5631A6-1E83-0C44-C75F-77E99EA3E60B}"/>
              </a:ext>
            </a:extLst>
          </p:cNvPr>
          <p:cNvSpPr/>
          <p:nvPr/>
        </p:nvSpPr>
        <p:spPr>
          <a:xfrm>
            <a:off x="7508240" y="3663006"/>
            <a:ext cx="3987800" cy="23246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 descr="9th Global conference on health promotion: Global leaders agree to promote  health in order to achieve Sustainable Development Goals">
            <a:extLst>
              <a:ext uri="{FF2B5EF4-FFF2-40B4-BE49-F238E27FC236}">
                <a16:creationId xmlns:a16="http://schemas.microsoft.com/office/drawing/2014/main" id="{983CF710-4EA9-1D15-0259-6A6AA1DEF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590" y="745085"/>
            <a:ext cx="2491091" cy="18059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4615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98D1F3DC-1AAF-4CD4-F6ED-F642926BE1B7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298989FF-8A1F-E5AB-5AEF-D2BCB1B0DF67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Importância econômica e política do carbono</a:t>
            </a:r>
          </a:p>
        </p:txBody>
      </p:sp>
      <p:pic>
        <p:nvPicPr>
          <p:cNvPr id="74756" name="Picture 4" descr="Geninho (She-ha) em png vetorizado">
            <a:extLst>
              <a:ext uri="{FF2B5EF4-FFF2-40B4-BE49-F238E27FC236}">
                <a16:creationId xmlns:a16="http://schemas.microsoft.com/office/drawing/2014/main" id="{C2E10B23-B4BC-C942-872A-871A822B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8341"/>
            <a:ext cx="2179321" cy="26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uvem 7">
            <a:extLst>
              <a:ext uri="{FF2B5EF4-FFF2-40B4-BE49-F238E27FC236}">
                <a16:creationId xmlns:a16="http://schemas.microsoft.com/office/drawing/2014/main" id="{72674677-CBF6-FDAD-6202-6E57F7CCAD78}"/>
              </a:ext>
            </a:extLst>
          </p:cNvPr>
          <p:cNvSpPr/>
          <p:nvPr/>
        </p:nvSpPr>
        <p:spPr>
          <a:xfrm>
            <a:off x="252566" y="745085"/>
            <a:ext cx="4178300" cy="2226366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Dada esta crônica situação de emissão de CO</a:t>
            </a:r>
            <a:r>
              <a:rPr lang="pt-BR" b="1" baseline="-25000" dirty="0">
                <a:solidFill>
                  <a:schemeClr val="tx1"/>
                </a:solidFill>
              </a:rPr>
              <a:t>2</a:t>
            </a:r>
            <a:r>
              <a:rPr lang="pt-BR" b="1" dirty="0">
                <a:solidFill>
                  <a:schemeClr val="tx1"/>
                </a:solidFill>
              </a:rPr>
              <a:t> e consequências em diversos setores... O que pode ser feito?</a:t>
            </a:r>
          </a:p>
        </p:txBody>
      </p:sp>
      <p:sp>
        <p:nvSpPr>
          <p:cNvPr id="9" name="Nuvem 8">
            <a:extLst>
              <a:ext uri="{FF2B5EF4-FFF2-40B4-BE49-F238E27FC236}">
                <a16:creationId xmlns:a16="http://schemas.microsoft.com/office/drawing/2014/main" id="{838E4BA1-0EB8-4B9D-9B0D-0D48C7BFC7B7}"/>
              </a:ext>
            </a:extLst>
          </p:cNvPr>
          <p:cNvSpPr/>
          <p:nvPr/>
        </p:nvSpPr>
        <p:spPr>
          <a:xfrm>
            <a:off x="852824" y="3497961"/>
            <a:ext cx="918918" cy="480380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ysClr val="windowText" lastClr="000000"/>
              </a:solidFill>
            </a:endParaRPr>
          </a:p>
        </p:txBody>
      </p:sp>
      <p:pic>
        <p:nvPicPr>
          <p:cNvPr id="74760" name="Picture 8" descr="ODS | GT Agenda 2030">
            <a:extLst>
              <a:ext uri="{FF2B5EF4-FFF2-40B4-BE49-F238E27FC236}">
                <a16:creationId xmlns:a16="http://schemas.microsoft.com/office/drawing/2014/main" id="{B73F4B58-BDE8-EFD5-3219-C2511FBAB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405" y="530778"/>
            <a:ext cx="4194991" cy="26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4" name="Picture 12">
            <a:extLst>
              <a:ext uri="{FF2B5EF4-FFF2-40B4-BE49-F238E27FC236}">
                <a16:creationId xmlns:a16="http://schemas.microsoft.com/office/drawing/2014/main" id="{E7818864-9642-28B2-B9AF-E172E2135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316" y="3683168"/>
            <a:ext cx="4351167" cy="228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90BB1BE1-032D-CCA8-FBC0-469C99334506}"/>
              </a:ext>
            </a:extLst>
          </p:cNvPr>
          <p:cNvSpPr/>
          <p:nvPr/>
        </p:nvSpPr>
        <p:spPr>
          <a:xfrm>
            <a:off x="7480300" y="723315"/>
            <a:ext cx="3987800" cy="23246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D5631A6-1E83-0C44-C75F-77E99EA3E60B}"/>
              </a:ext>
            </a:extLst>
          </p:cNvPr>
          <p:cNvSpPr/>
          <p:nvPr/>
        </p:nvSpPr>
        <p:spPr>
          <a:xfrm>
            <a:off x="7508240" y="3663006"/>
            <a:ext cx="3987800" cy="23246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3970" name="Picture 2" descr="Acordo de Paris sobre o Clima - acesse em português - Comissão Pró-Índio de  São Paulo">
            <a:extLst>
              <a:ext uri="{FF2B5EF4-FFF2-40B4-BE49-F238E27FC236}">
                <a16:creationId xmlns:a16="http://schemas.microsoft.com/office/drawing/2014/main" id="{24960E15-76AF-0D3B-C35B-1F58D6744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918" y="4461850"/>
            <a:ext cx="3210535" cy="152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C403FD5-80C5-1C7E-A579-362CD5363F03}"/>
              </a:ext>
            </a:extLst>
          </p:cNvPr>
          <p:cNvSpPr txBox="1"/>
          <p:nvPr/>
        </p:nvSpPr>
        <p:spPr>
          <a:xfrm>
            <a:off x="5847756" y="4840049"/>
            <a:ext cx="12105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/>
              <a:t>NDC</a:t>
            </a:r>
          </a:p>
          <a:p>
            <a:pPr algn="ctr"/>
            <a:r>
              <a:rPr lang="pt-BR" b="1" dirty="0"/>
              <a:t>1,5</a:t>
            </a:r>
            <a:r>
              <a:rPr lang="pt-BR" b="1" baseline="30000" dirty="0"/>
              <a:t>◦ </a:t>
            </a:r>
            <a:r>
              <a:rPr lang="pt-BR" b="1" dirty="0"/>
              <a:t>C</a:t>
            </a:r>
          </a:p>
        </p:txBody>
      </p:sp>
      <p:pic>
        <p:nvPicPr>
          <p:cNvPr id="5" name="Picture 2" descr="9th Global conference on health promotion: Global leaders agree to promote  health in order to achieve Sustainable Development Goals">
            <a:extLst>
              <a:ext uri="{FF2B5EF4-FFF2-40B4-BE49-F238E27FC236}">
                <a16:creationId xmlns:a16="http://schemas.microsoft.com/office/drawing/2014/main" id="{E552589F-87E7-4FF6-D554-E88E8C7FB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590" y="745085"/>
            <a:ext cx="2491091" cy="18059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7962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98D1F3DC-1AAF-4CD4-F6ED-F642926BE1B7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298989FF-8A1F-E5AB-5AEF-D2BCB1B0DF67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Importância econômica e política do carbono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F408BA8-3628-26D1-C73C-487028BAED99}"/>
              </a:ext>
            </a:extLst>
          </p:cNvPr>
          <p:cNvSpPr txBox="1"/>
          <p:nvPr/>
        </p:nvSpPr>
        <p:spPr>
          <a:xfrm>
            <a:off x="87086" y="527968"/>
            <a:ext cx="39404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rgbClr val="00B050"/>
                </a:solidFill>
              </a:rPr>
              <a:t>NDC 2015 – 2020</a:t>
            </a:r>
          </a:p>
          <a:p>
            <a:r>
              <a:rPr lang="pt-BR" sz="1400" b="1" dirty="0">
                <a:solidFill>
                  <a:srgbClr val="00B050"/>
                </a:solidFill>
              </a:rPr>
              <a:t>Contribuições Nacionalmente Determinadas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CCBD98A-0445-48B3-E6C2-3F0DF57306E1}"/>
              </a:ext>
            </a:extLst>
          </p:cNvPr>
          <p:cNvSpPr txBox="1"/>
          <p:nvPr/>
        </p:nvSpPr>
        <p:spPr>
          <a:xfrm>
            <a:off x="426668" y="6476484"/>
            <a:ext cx="1351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(</a:t>
            </a:r>
            <a:r>
              <a:rPr lang="pt-BR" sz="1400" dirty="0" err="1"/>
              <a:t>www.seeg.eco</a:t>
            </a:r>
            <a:r>
              <a:rPr lang="pt-BR" sz="1400" dirty="0"/>
              <a:t>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5B298C7-2F1D-7264-D927-8FE8EFBB2224}"/>
              </a:ext>
            </a:extLst>
          </p:cNvPr>
          <p:cNvSpPr txBox="1"/>
          <p:nvPr/>
        </p:nvSpPr>
        <p:spPr>
          <a:xfrm>
            <a:off x="285688" y="1759352"/>
            <a:ext cx="1143556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Emissões de CO</a:t>
            </a:r>
            <a:r>
              <a:rPr lang="pt-BR" baseline="-25000" dirty="0"/>
              <a:t>2</a:t>
            </a:r>
            <a:r>
              <a:rPr lang="pt-BR" dirty="0"/>
              <a:t>e nos setores de agricultura e floresta no mundo são de 24%, no Brasil equivale à 60,3%.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Reduzir 43% de emissões em MUT em 2030 (em relação a 2005) – meta tímida, deveria ser pelo menos 55%!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 setor de MUT foi responsável pelo aumento de 23% nas emissões do Brasil em 2019</a:t>
            </a:r>
          </a:p>
          <a:p>
            <a:r>
              <a:rPr lang="pt-BR" dirty="0"/>
              <a:t>	</a:t>
            </a:r>
            <a:r>
              <a:rPr lang="pt-BR" b="1" i="1" dirty="0"/>
              <a:t>Deste total, </a:t>
            </a:r>
            <a:r>
              <a:rPr lang="pt-BR" b="1" i="1" dirty="0">
                <a:solidFill>
                  <a:srgbClr val="FF0000"/>
                </a:solidFill>
              </a:rPr>
              <a:t>94% de emissões brutas foi por desmatamento</a:t>
            </a:r>
            <a:r>
              <a:rPr lang="pt-BR" b="1" i="1" dirty="0"/>
              <a:t>; e 87% foi na Amazônia</a:t>
            </a:r>
            <a:r>
              <a:rPr lang="pt-BR" dirty="0"/>
              <a:t>;</a:t>
            </a:r>
          </a:p>
          <a:p>
            <a:endParaRPr lang="pt-BR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Questão fundiária – ½ da Amazônia é formada por área protegida, sendo a maior parte do fogo ocorrido nestas áreas</a:t>
            </a:r>
          </a:p>
          <a:p>
            <a:pPr lvl="2"/>
            <a:r>
              <a:rPr lang="pt-BR" b="1" i="1" dirty="0"/>
              <a:t>Em 2020 houve aumento de registro de CAR nestas áreas (</a:t>
            </a:r>
            <a:r>
              <a:rPr lang="pt-BR" b="1" i="1" dirty="0">
                <a:solidFill>
                  <a:srgbClr val="FF0000"/>
                </a:solidFill>
              </a:rPr>
              <a:t>“grilagem”</a:t>
            </a:r>
            <a:r>
              <a:rPr lang="pt-BR" b="1" i="1" dirty="0"/>
              <a:t>)</a:t>
            </a:r>
            <a:r>
              <a:rPr lang="pt-BR" dirty="0"/>
              <a:t>;</a:t>
            </a:r>
          </a:p>
          <a:p>
            <a:pPr lvl="2"/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Pasto degradado (“</a:t>
            </a:r>
            <a:r>
              <a:rPr lang="pt-BR" i="1" dirty="0"/>
              <a:t>moderado e severamente degradados”</a:t>
            </a:r>
            <a:r>
              <a:rPr lang="pt-BR" dirty="0"/>
              <a:t>) – 60 milhões ha registrados oficialmente em </a:t>
            </a:r>
            <a:r>
              <a:rPr lang="pt-BR" dirty="0" err="1"/>
              <a:t>CARs</a:t>
            </a:r>
            <a:endParaRPr lang="pt-BR" dirty="0"/>
          </a:p>
          <a:p>
            <a:pPr lvl="2"/>
            <a:r>
              <a:rPr lang="pt-BR" b="1" i="1" dirty="0"/>
              <a:t>A NDC para recuperação de pasto degradado foi estabelecida em 15 milhões ha</a:t>
            </a:r>
            <a:r>
              <a:rPr lang="pt-BR" dirty="0"/>
              <a:t>;</a:t>
            </a:r>
          </a:p>
          <a:p>
            <a:pPr lvl="2"/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CAR, em áreas produtivas tem passivo 10 milhões ha para APP que devem ser recuperados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Inventariar outros compartimentos (áreas urbanas, resíduos...)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lvl="2"/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DB32AC8-9300-4422-C867-66040F2FD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609" y="4902518"/>
            <a:ext cx="2866718" cy="18817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123800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98D1F3DC-1AAF-4CD4-F6ED-F642926BE1B7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298989FF-8A1F-E5AB-5AEF-D2BCB1B0DF67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Importância econômica e política do carbono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F408BA8-3628-26D1-C73C-487028BAED99}"/>
              </a:ext>
            </a:extLst>
          </p:cNvPr>
          <p:cNvSpPr txBox="1"/>
          <p:nvPr/>
        </p:nvSpPr>
        <p:spPr>
          <a:xfrm>
            <a:off x="87086" y="527968"/>
            <a:ext cx="39404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rgbClr val="00B050"/>
                </a:solidFill>
              </a:rPr>
              <a:t>NDC 2015 – 2020</a:t>
            </a:r>
          </a:p>
          <a:p>
            <a:r>
              <a:rPr lang="pt-BR" sz="1400" b="1" dirty="0">
                <a:solidFill>
                  <a:srgbClr val="00B050"/>
                </a:solidFill>
              </a:rPr>
              <a:t>Contribuições Nacionalmente Determinadas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CCBD98A-0445-48B3-E6C2-3F0DF57306E1}"/>
              </a:ext>
            </a:extLst>
          </p:cNvPr>
          <p:cNvSpPr txBox="1"/>
          <p:nvPr/>
        </p:nvSpPr>
        <p:spPr>
          <a:xfrm>
            <a:off x="426668" y="6476484"/>
            <a:ext cx="1351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(</a:t>
            </a:r>
            <a:r>
              <a:rPr lang="pt-BR" sz="1400" dirty="0" err="1"/>
              <a:t>www.seeg.eco</a:t>
            </a:r>
            <a:r>
              <a:rPr lang="pt-BR" sz="1400" dirty="0"/>
              <a:t>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5B298C7-2F1D-7264-D927-8FE8EFBB2224}"/>
              </a:ext>
            </a:extLst>
          </p:cNvPr>
          <p:cNvSpPr txBox="1"/>
          <p:nvPr/>
        </p:nvSpPr>
        <p:spPr>
          <a:xfrm>
            <a:off x="285688" y="1759352"/>
            <a:ext cx="1143556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Emissões de CO</a:t>
            </a:r>
            <a:r>
              <a:rPr lang="pt-BR" baseline="-25000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e nos setores de agricultura e floresta no mundo são de 24%, no Brasil equivale à 60,3%.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Reduzir 43% de emissões em MUT em 2030 (em relação a 2005) – meta tímida, deveria ser pelo menos 55%!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 setor de MUT foi responsável pelo aumento de 23% nas emissões do Brasil em 2019</a:t>
            </a:r>
          </a:p>
          <a:p>
            <a:r>
              <a:rPr lang="pt-BR" dirty="0"/>
              <a:t>	</a:t>
            </a:r>
            <a:r>
              <a:rPr lang="pt-BR" b="1" i="1" dirty="0"/>
              <a:t>Deste total, </a:t>
            </a:r>
            <a:r>
              <a:rPr lang="pt-BR" b="1" i="1" dirty="0">
                <a:solidFill>
                  <a:srgbClr val="FF0000"/>
                </a:solidFill>
              </a:rPr>
              <a:t>94% de emissões brutas foi por desmatamento</a:t>
            </a:r>
            <a:r>
              <a:rPr lang="pt-BR" b="1" i="1" dirty="0"/>
              <a:t>; e 87% foi na Amazônia</a:t>
            </a:r>
            <a:r>
              <a:rPr lang="pt-BR" dirty="0"/>
              <a:t>;</a:t>
            </a:r>
          </a:p>
          <a:p>
            <a:endParaRPr lang="pt-BR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Questão fundiária – ½ da Amazônia é formada por área protegida, sendo a maior parte do fogo ocorrido nestas áreas</a:t>
            </a:r>
          </a:p>
          <a:p>
            <a:pPr lvl="2"/>
            <a:r>
              <a:rPr lang="pt-BR" b="1" i="1" dirty="0"/>
              <a:t>Em 2020 houve aumento de registro de CAR nestas áreas (</a:t>
            </a:r>
            <a:r>
              <a:rPr lang="pt-BR" b="1" i="1" dirty="0">
                <a:solidFill>
                  <a:srgbClr val="FF0000"/>
                </a:solidFill>
              </a:rPr>
              <a:t>“grilagem”</a:t>
            </a:r>
            <a:r>
              <a:rPr lang="pt-BR" b="1" i="1" dirty="0"/>
              <a:t>)</a:t>
            </a:r>
            <a:r>
              <a:rPr lang="pt-BR" dirty="0"/>
              <a:t>;</a:t>
            </a:r>
          </a:p>
          <a:p>
            <a:pPr lvl="2"/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Pasto degradado (“</a:t>
            </a:r>
            <a:r>
              <a:rPr lang="pt-BR" i="1" dirty="0"/>
              <a:t>moderado e severamente degradados”</a:t>
            </a:r>
            <a:r>
              <a:rPr lang="pt-BR" dirty="0"/>
              <a:t>) – 60 milhões ha registrados oficialmente em </a:t>
            </a:r>
            <a:r>
              <a:rPr lang="pt-BR" dirty="0" err="1"/>
              <a:t>CARs</a:t>
            </a:r>
            <a:endParaRPr lang="pt-BR" dirty="0"/>
          </a:p>
          <a:p>
            <a:pPr lvl="2"/>
            <a:r>
              <a:rPr lang="pt-BR" b="1" i="1" dirty="0"/>
              <a:t>A NDC para recuperação de pasto degradado foi estabelecida em 15 milhões ha</a:t>
            </a:r>
            <a:r>
              <a:rPr lang="pt-BR" dirty="0"/>
              <a:t>;</a:t>
            </a:r>
          </a:p>
          <a:p>
            <a:pPr lvl="2"/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CAR, em áreas produtivas tem passivo 10 milhões ha para APP que devem ser recuperados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Inventariar outros compartimentos (áreas urbanas, resíduos...)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lvl="2"/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DB32AC8-9300-4422-C867-66040F2FD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609" y="4902518"/>
            <a:ext cx="2866718" cy="18817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921893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98D1F3DC-1AAF-4CD4-F6ED-F642926BE1B7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298989FF-8A1F-E5AB-5AEF-D2BCB1B0DF67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Importância econômica e política do carbono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F408BA8-3628-26D1-C73C-487028BAED99}"/>
              </a:ext>
            </a:extLst>
          </p:cNvPr>
          <p:cNvSpPr txBox="1"/>
          <p:nvPr/>
        </p:nvSpPr>
        <p:spPr>
          <a:xfrm>
            <a:off x="87086" y="527968"/>
            <a:ext cx="39404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rgbClr val="00B050"/>
                </a:solidFill>
              </a:rPr>
              <a:t>NDC 2015 – 2020</a:t>
            </a:r>
          </a:p>
          <a:p>
            <a:r>
              <a:rPr lang="pt-BR" sz="1400" b="1" dirty="0">
                <a:solidFill>
                  <a:srgbClr val="00B050"/>
                </a:solidFill>
              </a:rPr>
              <a:t>Contribuições Nacionalmente Determinadas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CCBD98A-0445-48B3-E6C2-3F0DF57306E1}"/>
              </a:ext>
            </a:extLst>
          </p:cNvPr>
          <p:cNvSpPr txBox="1"/>
          <p:nvPr/>
        </p:nvSpPr>
        <p:spPr>
          <a:xfrm>
            <a:off x="426668" y="6476484"/>
            <a:ext cx="1351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(</a:t>
            </a:r>
            <a:r>
              <a:rPr lang="pt-BR" sz="1400" dirty="0" err="1"/>
              <a:t>www.seeg.eco</a:t>
            </a:r>
            <a:r>
              <a:rPr lang="pt-BR" sz="1400" dirty="0"/>
              <a:t>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5B298C7-2F1D-7264-D927-8FE8EFBB2224}"/>
              </a:ext>
            </a:extLst>
          </p:cNvPr>
          <p:cNvSpPr txBox="1"/>
          <p:nvPr/>
        </p:nvSpPr>
        <p:spPr>
          <a:xfrm>
            <a:off x="285688" y="1759352"/>
            <a:ext cx="1143556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Emissões de CO</a:t>
            </a:r>
            <a:r>
              <a:rPr lang="pt-BR" baseline="-25000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e nos setores de agricultura e floresta no mundo são de 24%, no Brasil equivale à 60,3%.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Reduzir 43% de emissões em MUT em 2030 (em relação a 2005) – meta tímida, deveria ser pelo menos 55%!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 setor de MUT foi responsável pelo aumento de 23% nas emissões do Brasil em 2019</a:t>
            </a:r>
          </a:p>
          <a:p>
            <a:r>
              <a:rPr lang="pt-BR" dirty="0"/>
              <a:t>	</a:t>
            </a:r>
            <a:r>
              <a:rPr lang="pt-BR" b="1" i="1" dirty="0"/>
              <a:t>Deste total, </a:t>
            </a:r>
            <a:r>
              <a:rPr lang="pt-BR" b="1" i="1" dirty="0">
                <a:solidFill>
                  <a:srgbClr val="FF0000"/>
                </a:solidFill>
              </a:rPr>
              <a:t>94% de emissões brutas foi por desmatamento</a:t>
            </a:r>
            <a:r>
              <a:rPr lang="pt-BR" b="1" i="1" dirty="0"/>
              <a:t>; e 87% foi na Amazônia</a:t>
            </a:r>
            <a:r>
              <a:rPr lang="pt-BR" dirty="0"/>
              <a:t>;</a:t>
            </a:r>
          </a:p>
          <a:p>
            <a:endParaRPr lang="pt-BR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Questão fundiária – ½ da Amazônia é formada por área protegida, sendo a maior parte do fogo ocorrido nestas áreas</a:t>
            </a:r>
          </a:p>
          <a:p>
            <a:pPr lvl="2"/>
            <a:r>
              <a:rPr lang="pt-BR" b="1" i="1" dirty="0"/>
              <a:t>Em 2020 houve aumento de registro de CAR nestas áreas (</a:t>
            </a:r>
            <a:r>
              <a:rPr lang="pt-BR" b="1" i="1" dirty="0">
                <a:solidFill>
                  <a:srgbClr val="FF0000"/>
                </a:solidFill>
              </a:rPr>
              <a:t>“grilagem”</a:t>
            </a:r>
            <a:r>
              <a:rPr lang="pt-BR" b="1" i="1" dirty="0"/>
              <a:t>)</a:t>
            </a:r>
            <a:r>
              <a:rPr lang="pt-BR" dirty="0"/>
              <a:t>;</a:t>
            </a:r>
          </a:p>
          <a:p>
            <a:pPr lvl="2"/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Pasto degradado (“</a:t>
            </a:r>
            <a:r>
              <a:rPr lang="pt-BR" i="1" dirty="0"/>
              <a:t>moderado e severamente degradados”</a:t>
            </a:r>
            <a:r>
              <a:rPr lang="pt-BR" dirty="0"/>
              <a:t>) – 60 milhões ha registrados oficialmente em </a:t>
            </a:r>
            <a:r>
              <a:rPr lang="pt-BR" dirty="0" err="1"/>
              <a:t>CARs</a:t>
            </a:r>
            <a:endParaRPr lang="pt-BR" dirty="0"/>
          </a:p>
          <a:p>
            <a:pPr lvl="2"/>
            <a:r>
              <a:rPr lang="pt-BR" b="1" i="1" dirty="0"/>
              <a:t>A NDC para recuperação de pasto degradado foi estabelecida em 15 milhões ha</a:t>
            </a:r>
            <a:r>
              <a:rPr lang="pt-BR" dirty="0"/>
              <a:t>;</a:t>
            </a:r>
          </a:p>
          <a:p>
            <a:pPr lvl="2"/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CAR, em áreas produtivas tem passivo 10 milhões ha para APP que devem ser recuperados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Inventariar outros compartimentos (áreas urbanas, resíduos...)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lvl="2"/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DB32AC8-9300-4422-C867-66040F2FD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609" y="4902518"/>
            <a:ext cx="2866718" cy="18817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145233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98D1F3DC-1AAF-4CD4-F6ED-F642926BE1B7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298989FF-8A1F-E5AB-5AEF-D2BCB1B0DF67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Importância econômica e política do carbono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F408BA8-3628-26D1-C73C-487028BAED99}"/>
              </a:ext>
            </a:extLst>
          </p:cNvPr>
          <p:cNvSpPr txBox="1"/>
          <p:nvPr/>
        </p:nvSpPr>
        <p:spPr>
          <a:xfrm>
            <a:off x="87086" y="527968"/>
            <a:ext cx="39404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rgbClr val="00B050"/>
                </a:solidFill>
              </a:rPr>
              <a:t>NDC 2015 – 2020</a:t>
            </a:r>
          </a:p>
          <a:p>
            <a:r>
              <a:rPr lang="pt-BR" sz="1400" b="1" dirty="0">
                <a:solidFill>
                  <a:srgbClr val="00B050"/>
                </a:solidFill>
              </a:rPr>
              <a:t>Contribuições Nacionalmente Determinadas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CCBD98A-0445-48B3-E6C2-3F0DF57306E1}"/>
              </a:ext>
            </a:extLst>
          </p:cNvPr>
          <p:cNvSpPr txBox="1"/>
          <p:nvPr/>
        </p:nvSpPr>
        <p:spPr>
          <a:xfrm>
            <a:off x="426668" y="6476484"/>
            <a:ext cx="1351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(</a:t>
            </a:r>
            <a:r>
              <a:rPr lang="pt-BR" sz="1400" dirty="0" err="1"/>
              <a:t>www.seeg.eco</a:t>
            </a:r>
            <a:r>
              <a:rPr lang="pt-BR" sz="1400" dirty="0"/>
              <a:t>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5B298C7-2F1D-7264-D927-8FE8EFBB2224}"/>
              </a:ext>
            </a:extLst>
          </p:cNvPr>
          <p:cNvSpPr txBox="1"/>
          <p:nvPr/>
        </p:nvSpPr>
        <p:spPr>
          <a:xfrm>
            <a:off x="285688" y="1759352"/>
            <a:ext cx="1143556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Emissões de CO</a:t>
            </a:r>
            <a:r>
              <a:rPr lang="pt-BR" baseline="-25000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e nos setores de agricultura e floresta no mundo são de 24%, no Brasil equivale à 60,3%.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Reduzir 43% de emissões em MUT em 2030 (em relação a 2005) – meta tímida, deveria ser pelo menos 55%!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O setor de MUT foi responsável pelo aumento de 23% nas emissões do Brasil em 2019</a:t>
            </a:r>
          </a:p>
          <a:p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pt-BR" b="1" i="1" dirty="0">
                <a:solidFill>
                  <a:schemeClr val="bg2">
                    <a:lumMod val="50000"/>
                  </a:schemeClr>
                </a:solidFill>
              </a:rPr>
              <a:t>Deste total, 94% de emissões brutas foi por desmatamento; e 87% foi na Amazônia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;</a:t>
            </a:r>
          </a:p>
          <a:p>
            <a:endParaRPr lang="pt-BR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Questão fundiária – ½ da Amazônia é formada por área protegida, sendo a maior parte do fogo ocorrido nestas áreas</a:t>
            </a:r>
          </a:p>
          <a:p>
            <a:pPr lvl="2"/>
            <a:r>
              <a:rPr lang="pt-BR" b="1" i="1" dirty="0"/>
              <a:t>Em 2020 houve aumento de registro de CAR nestas áreas (</a:t>
            </a:r>
            <a:r>
              <a:rPr lang="pt-BR" b="1" i="1" dirty="0">
                <a:solidFill>
                  <a:srgbClr val="FF0000"/>
                </a:solidFill>
              </a:rPr>
              <a:t>“grilagem”</a:t>
            </a:r>
            <a:r>
              <a:rPr lang="pt-BR" b="1" i="1" dirty="0"/>
              <a:t>)</a:t>
            </a:r>
            <a:r>
              <a:rPr lang="pt-BR" dirty="0"/>
              <a:t>;</a:t>
            </a:r>
          </a:p>
          <a:p>
            <a:pPr lvl="2"/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Pasto degradado (“</a:t>
            </a:r>
            <a:r>
              <a:rPr lang="pt-BR" i="1" dirty="0"/>
              <a:t>moderado e severamente degradados”</a:t>
            </a:r>
            <a:r>
              <a:rPr lang="pt-BR" dirty="0"/>
              <a:t>) – 60 milhões ha registrados oficialmente em </a:t>
            </a:r>
            <a:r>
              <a:rPr lang="pt-BR" dirty="0" err="1"/>
              <a:t>CARs</a:t>
            </a:r>
            <a:endParaRPr lang="pt-BR" dirty="0"/>
          </a:p>
          <a:p>
            <a:pPr lvl="2"/>
            <a:r>
              <a:rPr lang="pt-BR" b="1" i="1" dirty="0"/>
              <a:t>A NDC para recuperação de pasto degradado foi estabelecida em 15 milhões ha</a:t>
            </a:r>
            <a:r>
              <a:rPr lang="pt-BR" dirty="0"/>
              <a:t>;</a:t>
            </a:r>
          </a:p>
          <a:p>
            <a:pPr lvl="2"/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CAR, em áreas produtivas tem passivo 10 milhões ha para APP que devem ser recuperados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Inventariar outros compartimentos (áreas urbanas, resíduos...)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lvl="2"/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DB32AC8-9300-4422-C867-66040F2FD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609" y="4902518"/>
            <a:ext cx="2866718" cy="18817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094030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98D1F3DC-1AAF-4CD4-F6ED-F642926BE1B7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298989FF-8A1F-E5AB-5AEF-D2BCB1B0DF67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Importância econômica e política do carbono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F408BA8-3628-26D1-C73C-487028BAED99}"/>
              </a:ext>
            </a:extLst>
          </p:cNvPr>
          <p:cNvSpPr txBox="1"/>
          <p:nvPr/>
        </p:nvSpPr>
        <p:spPr>
          <a:xfrm>
            <a:off x="87086" y="527968"/>
            <a:ext cx="39404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rgbClr val="00B050"/>
                </a:solidFill>
              </a:rPr>
              <a:t>NDC 2015 – 2020</a:t>
            </a:r>
          </a:p>
          <a:p>
            <a:r>
              <a:rPr lang="pt-BR" sz="1400" b="1" dirty="0">
                <a:solidFill>
                  <a:srgbClr val="00B050"/>
                </a:solidFill>
              </a:rPr>
              <a:t>Contribuições Nacionalmente Determinadas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CCBD98A-0445-48B3-E6C2-3F0DF57306E1}"/>
              </a:ext>
            </a:extLst>
          </p:cNvPr>
          <p:cNvSpPr txBox="1"/>
          <p:nvPr/>
        </p:nvSpPr>
        <p:spPr>
          <a:xfrm>
            <a:off x="426668" y="6476484"/>
            <a:ext cx="1351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(</a:t>
            </a:r>
            <a:r>
              <a:rPr lang="pt-BR" sz="1400" dirty="0" err="1"/>
              <a:t>www.seeg.eco</a:t>
            </a:r>
            <a:r>
              <a:rPr lang="pt-BR" sz="1400" dirty="0"/>
              <a:t>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5B298C7-2F1D-7264-D927-8FE8EFBB2224}"/>
              </a:ext>
            </a:extLst>
          </p:cNvPr>
          <p:cNvSpPr txBox="1"/>
          <p:nvPr/>
        </p:nvSpPr>
        <p:spPr>
          <a:xfrm>
            <a:off x="285688" y="1759352"/>
            <a:ext cx="1143556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Emissões de CO</a:t>
            </a:r>
            <a:r>
              <a:rPr lang="pt-BR" baseline="-25000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e nos setores de agricultura e floresta no mundo são de 24%, no Brasil equivale à 60,3%.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Reduzir 43% de emissões em MUT em 2030 (em relação a 2005) – meta tímida, deveria ser pelo menos 55%!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O setor de MUT foi responsável pelo aumento de 23% nas emissões do Brasil em 2019</a:t>
            </a:r>
          </a:p>
          <a:p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pt-BR" b="1" i="1" dirty="0">
                <a:solidFill>
                  <a:schemeClr val="bg2">
                    <a:lumMod val="50000"/>
                  </a:schemeClr>
                </a:solidFill>
              </a:rPr>
              <a:t>Deste total, 94% de emissões brutas foi por desmatamento; e 87% foi na Amazônia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;</a:t>
            </a:r>
          </a:p>
          <a:p>
            <a:endParaRPr lang="pt-BR" b="1" i="1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Questão fundiária – ½ da Amazônia é formada por área protegida, sendo a maior parte do fogo ocorrido nestas áreas</a:t>
            </a:r>
          </a:p>
          <a:p>
            <a:pPr lvl="2"/>
            <a:r>
              <a:rPr lang="pt-BR" b="1" i="1" dirty="0">
                <a:solidFill>
                  <a:schemeClr val="bg2">
                    <a:lumMod val="50000"/>
                  </a:schemeClr>
                </a:solidFill>
              </a:rPr>
              <a:t>Em 2020 houve aumento de registro de CAR nestas áreas (“grilagem”)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;</a:t>
            </a:r>
          </a:p>
          <a:p>
            <a:pPr lvl="2"/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Pasto degradado (“</a:t>
            </a:r>
            <a:r>
              <a:rPr lang="pt-BR" i="1" dirty="0"/>
              <a:t>moderado e severamente degradados”</a:t>
            </a:r>
            <a:r>
              <a:rPr lang="pt-BR" dirty="0"/>
              <a:t>) – 60 milhões ha registrados oficialmente em </a:t>
            </a:r>
            <a:r>
              <a:rPr lang="pt-BR" dirty="0" err="1"/>
              <a:t>CARs</a:t>
            </a:r>
            <a:endParaRPr lang="pt-BR" dirty="0"/>
          </a:p>
          <a:p>
            <a:pPr lvl="2"/>
            <a:r>
              <a:rPr lang="pt-BR" b="1" i="1" dirty="0"/>
              <a:t>A NDC para recuperação de pasto degradado foi estabelecida em 15 milhões ha</a:t>
            </a:r>
            <a:r>
              <a:rPr lang="pt-BR" dirty="0"/>
              <a:t>;</a:t>
            </a:r>
          </a:p>
          <a:p>
            <a:pPr lvl="2"/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CAR, em áreas produtivas tem passivo 10 milhões ha para APP que devem ser recuperados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Inventariar outros compartimentos (áreas urbanas, resíduos...)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lvl="2"/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DB32AC8-9300-4422-C867-66040F2FD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609" y="4902518"/>
            <a:ext cx="2866718" cy="18817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61451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14FF6D27-F2A1-FC8C-9F5C-40DB83902BE6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41CF6B42-4A40-4D46-C951-947C0E214619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Origem do carbono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CA5FFCF-A154-1F07-18A5-C6BDB235F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5286" y="4465224"/>
            <a:ext cx="3997726" cy="2398635"/>
          </a:xfrm>
          <a:prstGeom prst="rect">
            <a:avLst/>
          </a:prstGeom>
        </p:spPr>
      </p:pic>
      <p:pic>
        <p:nvPicPr>
          <p:cNvPr id="12" name="Picture 2" descr="Mestre Yoda">
            <a:extLst>
              <a:ext uri="{FF2B5EF4-FFF2-40B4-BE49-F238E27FC236}">
                <a16:creationId xmlns:a16="http://schemas.microsoft.com/office/drawing/2014/main" id="{8A0FF8E1-9C57-220C-5981-83D8720BA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728" y="45963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DFEA642E-3BDB-84F6-DD3A-BFDEE9BEC219}"/>
              </a:ext>
            </a:extLst>
          </p:cNvPr>
          <p:cNvSpPr/>
          <p:nvPr/>
        </p:nvSpPr>
        <p:spPr>
          <a:xfrm>
            <a:off x="4603058" y="745085"/>
            <a:ext cx="7120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0" i="0" dirty="0">
                <a:effectLst/>
              </a:rPr>
              <a:t>Dentro de uma estrela, há uma luta entre o calor que a faz se expandir e a gravidade que a faz colapsar.</a:t>
            </a:r>
          </a:p>
          <a:p>
            <a:endParaRPr lang="pt-BR" dirty="0"/>
          </a:p>
          <a:p>
            <a:r>
              <a:rPr lang="pt-BR" dirty="0"/>
              <a:t>Nucleossíntese - processo de criação de novos núcleos atômicos a partir dos núcleos pré-existentes (prótons e nêutrons) para gerar os elementos químicos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D69C1DF9-4220-5C5E-4962-75BF02B984C8}"/>
              </a:ext>
            </a:extLst>
          </p:cNvPr>
          <p:cNvGrpSpPr/>
          <p:nvPr/>
        </p:nvGrpSpPr>
        <p:grpSpPr>
          <a:xfrm>
            <a:off x="4062915" y="4944366"/>
            <a:ext cx="1648829" cy="1569971"/>
            <a:chOff x="3762029" y="4030737"/>
            <a:chExt cx="2921000" cy="2781300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442805E5-E016-1205-A33D-5381BC449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62029" y="4030737"/>
              <a:ext cx="2921000" cy="2781300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49F703ED-58BC-4DE9-CF94-84AFC351F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89970" y="4589522"/>
              <a:ext cx="2755303" cy="1707274"/>
            </a:xfrm>
            <a:prstGeom prst="rect">
              <a:avLst/>
            </a:prstGeom>
          </p:spPr>
        </p:pic>
      </p:grpSp>
      <p:pic>
        <p:nvPicPr>
          <p:cNvPr id="14340" name="Picture 4" descr="O que são e quem descobriu as supernovas? - Canaltech">
            <a:extLst>
              <a:ext uri="{FF2B5EF4-FFF2-40B4-BE49-F238E27FC236}">
                <a16:creationId xmlns:a16="http://schemas.microsoft.com/office/drawing/2014/main" id="{C780968B-1273-A282-E737-4AA9E8AE0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219" y="2804392"/>
            <a:ext cx="2652296" cy="1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0CB35722-036C-787B-E510-6BEC6F0681EB}"/>
              </a:ext>
            </a:extLst>
          </p:cNvPr>
          <p:cNvSpPr txBox="1"/>
          <p:nvPr/>
        </p:nvSpPr>
        <p:spPr>
          <a:xfrm>
            <a:off x="4481072" y="6383532"/>
            <a:ext cx="7505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/>
              <a:t>Nosso Sol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4F3D637A-0F6A-08C7-69FB-64A87553D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395" y="2210208"/>
            <a:ext cx="3034777" cy="2916459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D025630B-FE94-CE37-AAE2-0BAD65E35D29}"/>
              </a:ext>
            </a:extLst>
          </p:cNvPr>
          <p:cNvSpPr txBox="1"/>
          <p:nvPr/>
        </p:nvSpPr>
        <p:spPr>
          <a:xfrm>
            <a:off x="5775540" y="4892563"/>
            <a:ext cx="22384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/>
              <a:t>Estrelas maiores com mais massa</a:t>
            </a:r>
          </a:p>
        </p:txBody>
      </p:sp>
      <p:sp>
        <p:nvSpPr>
          <p:cNvPr id="15" name="Seta Curva para Baixo 14">
            <a:extLst>
              <a:ext uri="{FF2B5EF4-FFF2-40B4-BE49-F238E27FC236}">
                <a16:creationId xmlns:a16="http://schemas.microsoft.com/office/drawing/2014/main" id="{A2C47F93-6663-2D9A-4AA7-F15195A572EF}"/>
              </a:ext>
            </a:extLst>
          </p:cNvPr>
          <p:cNvSpPr/>
          <p:nvPr/>
        </p:nvSpPr>
        <p:spPr>
          <a:xfrm rot="18000000">
            <a:off x="4475794" y="3905912"/>
            <a:ext cx="1216152" cy="731520"/>
          </a:xfrm>
          <a:prstGeom prst="curvedDown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Seta Curva para Baixo 23">
            <a:extLst>
              <a:ext uri="{FF2B5EF4-FFF2-40B4-BE49-F238E27FC236}">
                <a16:creationId xmlns:a16="http://schemas.microsoft.com/office/drawing/2014/main" id="{DF697E24-45AD-78A0-D194-1805424C159E}"/>
              </a:ext>
            </a:extLst>
          </p:cNvPr>
          <p:cNvSpPr/>
          <p:nvPr/>
        </p:nvSpPr>
        <p:spPr>
          <a:xfrm rot="19800000">
            <a:off x="7870653" y="2388878"/>
            <a:ext cx="1216152" cy="731520"/>
          </a:xfrm>
          <a:prstGeom prst="curvedDown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26A101EB-57CA-44F5-1135-ACA6D8D7064B}"/>
              </a:ext>
            </a:extLst>
          </p:cNvPr>
          <p:cNvSpPr txBox="1"/>
          <p:nvPr/>
        </p:nvSpPr>
        <p:spPr>
          <a:xfrm>
            <a:off x="8838166" y="4279989"/>
            <a:ext cx="35742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/>
              <a:t>Energia liberada na explosão forma elementos pesados</a:t>
            </a:r>
          </a:p>
        </p:txBody>
      </p:sp>
    </p:spTree>
    <p:extLst>
      <p:ext uri="{BB962C8B-B14F-4D97-AF65-F5344CB8AC3E}">
        <p14:creationId xmlns:p14="http://schemas.microsoft.com/office/powerpoint/2010/main" val="30287816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98D1F3DC-1AAF-4CD4-F6ED-F642926BE1B7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298989FF-8A1F-E5AB-5AEF-D2BCB1B0DF67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Importância econômica e política do carbono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F408BA8-3628-26D1-C73C-487028BAED99}"/>
              </a:ext>
            </a:extLst>
          </p:cNvPr>
          <p:cNvSpPr txBox="1"/>
          <p:nvPr/>
        </p:nvSpPr>
        <p:spPr>
          <a:xfrm>
            <a:off x="87086" y="527968"/>
            <a:ext cx="39404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rgbClr val="00B050"/>
                </a:solidFill>
              </a:rPr>
              <a:t>NDC 2015 – 2020</a:t>
            </a:r>
          </a:p>
          <a:p>
            <a:r>
              <a:rPr lang="pt-BR" sz="1400" b="1" dirty="0">
                <a:solidFill>
                  <a:srgbClr val="00B050"/>
                </a:solidFill>
              </a:rPr>
              <a:t>Contribuições Nacionalmente Determinadas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CCBD98A-0445-48B3-E6C2-3F0DF57306E1}"/>
              </a:ext>
            </a:extLst>
          </p:cNvPr>
          <p:cNvSpPr txBox="1"/>
          <p:nvPr/>
        </p:nvSpPr>
        <p:spPr>
          <a:xfrm>
            <a:off x="426668" y="6476484"/>
            <a:ext cx="1351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(</a:t>
            </a:r>
            <a:r>
              <a:rPr lang="pt-BR" sz="1400" dirty="0" err="1"/>
              <a:t>www.seeg.eco</a:t>
            </a:r>
            <a:r>
              <a:rPr lang="pt-BR" sz="1400" dirty="0"/>
              <a:t>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5B298C7-2F1D-7264-D927-8FE8EFBB2224}"/>
              </a:ext>
            </a:extLst>
          </p:cNvPr>
          <p:cNvSpPr txBox="1"/>
          <p:nvPr/>
        </p:nvSpPr>
        <p:spPr>
          <a:xfrm>
            <a:off x="285688" y="1759352"/>
            <a:ext cx="1143556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Emissões de CO</a:t>
            </a:r>
            <a:r>
              <a:rPr lang="pt-BR" baseline="-25000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e nos setores de agricultura e floresta no mundo são de 24%, no Brasil equivale à 60,3%.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Reduzir 43% de emissões em MUT em 2030 (em relação a 2005) – meta tímida, deveria ser pelo menos 55%!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O setor de MUT foi responsável pelo aumento de 23% nas emissões do Brasil em 2019</a:t>
            </a:r>
          </a:p>
          <a:p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pt-BR" b="1" i="1" dirty="0">
                <a:solidFill>
                  <a:schemeClr val="bg2">
                    <a:lumMod val="50000"/>
                  </a:schemeClr>
                </a:solidFill>
              </a:rPr>
              <a:t>Deste total, 94% de emissões brutas foi por desmatamento; e 87% foi na Amazônia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;</a:t>
            </a:r>
          </a:p>
          <a:p>
            <a:endParaRPr lang="pt-BR" b="1" i="1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Questão fundiária – ½ da Amazônia é formada por área protegida, sendo a maior parte do fogo ocorrido nestas áreas</a:t>
            </a:r>
          </a:p>
          <a:p>
            <a:pPr lvl="2"/>
            <a:r>
              <a:rPr lang="pt-BR" b="1" i="1" dirty="0">
                <a:solidFill>
                  <a:schemeClr val="bg2">
                    <a:lumMod val="50000"/>
                  </a:schemeClr>
                </a:solidFill>
              </a:rPr>
              <a:t>Em 2020 houve aumento de registro de CAR nestas áreas (“grilagem”)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;</a:t>
            </a:r>
          </a:p>
          <a:p>
            <a:pPr lvl="2"/>
            <a:endParaRPr lang="pt-BR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Pasto degradado (“</a:t>
            </a:r>
            <a:r>
              <a:rPr lang="pt-BR" i="1" dirty="0">
                <a:solidFill>
                  <a:schemeClr val="bg2">
                    <a:lumMod val="50000"/>
                  </a:schemeClr>
                </a:solidFill>
              </a:rPr>
              <a:t>moderado e severamente degradados”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) – 60 milhões ha registrados oficialmente em </a:t>
            </a:r>
            <a:r>
              <a:rPr lang="pt-BR" dirty="0" err="1">
                <a:solidFill>
                  <a:schemeClr val="bg2">
                    <a:lumMod val="50000"/>
                  </a:schemeClr>
                </a:solidFill>
              </a:rPr>
              <a:t>CARs</a:t>
            </a:r>
            <a:endParaRPr lang="pt-BR" dirty="0">
              <a:solidFill>
                <a:schemeClr val="bg2">
                  <a:lumMod val="50000"/>
                </a:schemeClr>
              </a:solidFill>
            </a:endParaRPr>
          </a:p>
          <a:p>
            <a:pPr lvl="2"/>
            <a:r>
              <a:rPr lang="pt-BR" b="1" i="1" dirty="0">
                <a:solidFill>
                  <a:schemeClr val="bg2">
                    <a:lumMod val="50000"/>
                  </a:schemeClr>
                </a:solidFill>
              </a:rPr>
              <a:t>A NDC para recuperação de pasto degradado foi estabelecida em 15 milhões ha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;</a:t>
            </a:r>
          </a:p>
          <a:p>
            <a:pPr lvl="2"/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CAR, em áreas produtivas tem passivo 10 milhões ha para APP que devem ser recuperados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Inventariar outros compartimentos (áreas urbanas, resíduos...)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lvl="2"/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DB32AC8-9300-4422-C867-66040F2FD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609" y="4902518"/>
            <a:ext cx="2866718" cy="18817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23815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98D1F3DC-1AAF-4CD4-F6ED-F642926BE1B7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298989FF-8A1F-E5AB-5AEF-D2BCB1B0DF67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Importância econômica e política do carbono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F408BA8-3628-26D1-C73C-487028BAED99}"/>
              </a:ext>
            </a:extLst>
          </p:cNvPr>
          <p:cNvSpPr txBox="1"/>
          <p:nvPr/>
        </p:nvSpPr>
        <p:spPr>
          <a:xfrm>
            <a:off x="87086" y="527968"/>
            <a:ext cx="39404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rgbClr val="00B050"/>
                </a:solidFill>
              </a:rPr>
              <a:t>NDC 2015 – 2020</a:t>
            </a:r>
          </a:p>
          <a:p>
            <a:r>
              <a:rPr lang="pt-BR" sz="1400" b="1" dirty="0">
                <a:solidFill>
                  <a:srgbClr val="00B050"/>
                </a:solidFill>
              </a:rPr>
              <a:t>Contribuições Nacionalmente Determinadas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CCBD98A-0445-48B3-E6C2-3F0DF57306E1}"/>
              </a:ext>
            </a:extLst>
          </p:cNvPr>
          <p:cNvSpPr txBox="1"/>
          <p:nvPr/>
        </p:nvSpPr>
        <p:spPr>
          <a:xfrm>
            <a:off x="426668" y="6476484"/>
            <a:ext cx="1351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(</a:t>
            </a:r>
            <a:r>
              <a:rPr lang="pt-BR" sz="1400" dirty="0" err="1"/>
              <a:t>www.seeg.eco</a:t>
            </a:r>
            <a:r>
              <a:rPr lang="pt-BR" sz="1400" dirty="0"/>
              <a:t>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5B298C7-2F1D-7264-D927-8FE8EFBB2224}"/>
              </a:ext>
            </a:extLst>
          </p:cNvPr>
          <p:cNvSpPr txBox="1"/>
          <p:nvPr/>
        </p:nvSpPr>
        <p:spPr>
          <a:xfrm>
            <a:off x="285688" y="1759352"/>
            <a:ext cx="1143556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Emissões de CO</a:t>
            </a:r>
            <a:r>
              <a:rPr lang="pt-BR" baseline="-25000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e nos setores de agricultura e floresta no mundo são de 24%, no Brasil equivale à 60,3%.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Reduzir 43% de emissões em MUT em 2030 (em relação a 2005) – meta tímida, deveria ser pelo menos 55%!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O setor de MUT foi responsável pelo aumento de 23% nas emissões do Brasil em 2019</a:t>
            </a:r>
          </a:p>
          <a:p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pt-BR" b="1" i="1" dirty="0">
                <a:solidFill>
                  <a:schemeClr val="bg2">
                    <a:lumMod val="50000"/>
                  </a:schemeClr>
                </a:solidFill>
              </a:rPr>
              <a:t>Deste total, 94% de emissões brutas foi por desmatamento; e 87% foi na Amazônia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;</a:t>
            </a:r>
          </a:p>
          <a:p>
            <a:endParaRPr lang="pt-BR" b="1" i="1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Questão fundiária – ½ da Amazônia é formada por área protegida, sendo a maior parte do fogo ocorrido nestas áreas</a:t>
            </a:r>
          </a:p>
          <a:p>
            <a:pPr lvl="2"/>
            <a:r>
              <a:rPr lang="pt-BR" b="1" i="1" dirty="0">
                <a:solidFill>
                  <a:schemeClr val="bg2">
                    <a:lumMod val="50000"/>
                  </a:schemeClr>
                </a:solidFill>
              </a:rPr>
              <a:t>Em 2020 houve aumento de registro de CAR nestas áreas (“grilagem”)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;</a:t>
            </a:r>
          </a:p>
          <a:p>
            <a:pPr lvl="2"/>
            <a:endParaRPr lang="pt-BR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Pasto degradado (“</a:t>
            </a:r>
            <a:r>
              <a:rPr lang="pt-BR" i="1" dirty="0">
                <a:solidFill>
                  <a:schemeClr val="bg2">
                    <a:lumMod val="50000"/>
                  </a:schemeClr>
                </a:solidFill>
              </a:rPr>
              <a:t>moderado e severamente degradados”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) – 60 milhões ha registrados oficialmente em </a:t>
            </a:r>
            <a:r>
              <a:rPr lang="pt-BR" dirty="0" err="1">
                <a:solidFill>
                  <a:schemeClr val="bg2">
                    <a:lumMod val="50000"/>
                  </a:schemeClr>
                </a:solidFill>
              </a:rPr>
              <a:t>CARs</a:t>
            </a:r>
            <a:endParaRPr lang="pt-BR" dirty="0">
              <a:solidFill>
                <a:schemeClr val="bg2">
                  <a:lumMod val="50000"/>
                </a:schemeClr>
              </a:solidFill>
            </a:endParaRPr>
          </a:p>
          <a:p>
            <a:pPr lvl="2"/>
            <a:r>
              <a:rPr lang="pt-BR" b="1" i="1" dirty="0">
                <a:solidFill>
                  <a:schemeClr val="bg2">
                    <a:lumMod val="50000"/>
                  </a:schemeClr>
                </a:solidFill>
              </a:rPr>
              <a:t>A NDC para recuperação de pasto degradado foi estabelecida em 15 milhões ha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;</a:t>
            </a:r>
          </a:p>
          <a:p>
            <a:pPr lvl="2"/>
            <a:endParaRPr lang="pt-BR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CAR, em áreas produtivas tem passivo 10 milhões ha para APP que devem ser recuperados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Inventariar outros compartimentos (áreas urbanas, resíduos...)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lvl="2"/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DB32AC8-9300-4422-C867-66040F2FD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609" y="4902518"/>
            <a:ext cx="2866718" cy="18817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79294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olégio O Pensador - Praia do Futuro - Home | Facebook">
            <a:extLst>
              <a:ext uri="{FF2B5EF4-FFF2-40B4-BE49-F238E27FC236}">
                <a16:creationId xmlns:a16="http://schemas.microsoft.com/office/drawing/2014/main" id="{41AA33AA-1F4A-2313-A8B8-9F3437734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C9CD1F8-A464-5051-040C-769A0A276B3D}"/>
              </a:ext>
            </a:extLst>
          </p:cNvPr>
          <p:cNvSpPr txBox="1"/>
          <p:nvPr/>
        </p:nvSpPr>
        <p:spPr>
          <a:xfrm>
            <a:off x="1173664" y="1128574"/>
            <a:ext cx="10523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Desafio para debate...</a:t>
            </a:r>
          </a:p>
          <a:p>
            <a:endParaRPr lang="pt-BR" sz="3200" b="1" dirty="0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DDFAED06-74DC-7FEE-407A-55E073DBCDFC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>
            <a:extLst>
              <a:ext uri="{FF2B5EF4-FFF2-40B4-BE49-F238E27FC236}">
                <a16:creationId xmlns:a16="http://schemas.microsoft.com/office/drawing/2014/main" id="{24750DC1-6DFE-F38F-28CE-5C3A629A8F8D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Isótopo estável do carbono em estudos de ciclagem biogeoquímica</a:t>
            </a:r>
          </a:p>
        </p:txBody>
      </p:sp>
      <p:sp>
        <p:nvSpPr>
          <p:cNvPr id="12" name="Nuvem 11">
            <a:extLst>
              <a:ext uri="{FF2B5EF4-FFF2-40B4-BE49-F238E27FC236}">
                <a16:creationId xmlns:a16="http://schemas.microsoft.com/office/drawing/2014/main" id="{33845126-69FE-CD54-E6DF-03E75E965048}"/>
              </a:ext>
            </a:extLst>
          </p:cNvPr>
          <p:cNvSpPr/>
          <p:nvPr/>
        </p:nvSpPr>
        <p:spPr>
          <a:xfrm>
            <a:off x="4006850" y="1492659"/>
            <a:ext cx="6038850" cy="2850156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ysClr val="windowText" lastClr="000000"/>
                </a:solidFill>
              </a:rPr>
              <a:t>Em relação ao controle das emissões, quais outras </a:t>
            </a:r>
            <a:r>
              <a:rPr lang="pt-BR" sz="1600" b="1" dirty="0" err="1">
                <a:solidFill>
                  <a:sysClr val="windowText" lastClr="000000"/>
                </a:solidFill>
              </a:rPr>
              <a:t>NDCs</a:t>
            </a:r>
            <a:r>
              <a:rPr lang="pt-BR" sz="1600" b="1" dirty="0">
                <a:solidFill>
                  <a:sysClr val="windowText" lastClr="000000"/>
                </a:solidFill>
              </a:rPr>
              <a:t> o Brasil se propôs a alcançar? Elas são tímidas ou audaciosas? Por quê?</a:t>
            </a:r>
          </a:p>
        </p:txBody>
      </p:sp>
      <p:sp>
        <p:nvSpPr>
          <p:cNvPr id="13" name="Nuvem 12">
            <a:extLst>
              <a:ext uri="{FF2B5EF4-FFF2-40B4-BE49-F238E27FC236}">
                <a16:creationId xmlns:a16="http://schemas.microsoft.com/office/drawing/2014/main" id="{DA3F0B32-5A24-5EDD-C79C-068ED7E9A009}"/>
              </a:ext>
            </a:extLst>
          </p:cNvPr>
          <p:cNvSpPr/>
          <p:nvPr/>
        </p:nvSpPr>
        <p:spPr>
          <a:xfrm>
            <a:off x="2874202" y="4102625"/>
            <a:ext cx="918918" cy="480380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4498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7215D960-1F6A-1224-02DC-31A732D4F6FD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2E05ED28-42D8-DEFB-D45B-A2150B7906F3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Considerações finais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FB05E66-68AB-629C-C862-B172187C1C5C}"/>
              </a:ext>
            </a:extLst>
          </p:cNvPr>
          <p:cNvSpPr txBox="1"/>
          <p:nvPr/>
        </p:nvSpPr>
        <p:spPr>
          <a:xfrm>
            <a:off x="94324" y="1473200"/>
            <a:ext cx="12003351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0000"/>
                </a:solidFill>
              </a:rPr>
              <a:t>O ciclo do carbono se autorregula em escala de tempo ecológico e geológico;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2060"/>
                </a:solidFill>
              </a:rPr>
              <a:t>O carbono se distribui em diferentes reservatórios;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B050"/>
                </a:solidFill>
              </a:rPr>
              <a:t>Os fluxos de carbono representam as vias na qual o elemento </a:t>
            </a:r>
            <a:r>
              <a:rPr lang="pt-BR" dirty="0" err="1">
                <a:solidFill>
                  <a:srgbClr val="00B050"/>
                </a:solidFill>
              </a:rPr>
              <a:t>cicla</a:t>
            </a:r>
            <a:r>
              <a:rPr lang="pt-BR" dirty="0">
                <a:solidFill>
                  <a:srgbClr val="00B050"/>
                </a:solidFill>
              </a:rPr>
              <a:t> na natureza;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7030A0"/>
                </a:solidFill>
              </a:rPr>
              <a:t>Isótopo estável de carbono (</a:t>
            </a:r>
            <a:r>
              <a:rPr lang="pt-BR" baseline="30000" dirty="0">
                <a:solidFill>
                  <a:srgbClr val="7030A0"/>
                </a:solidFill>
              </a:rPr>
              <a:t>13</a:t>
            </a:r>
            <a:r>
              <a:rPr lang="pt-BR" dirty="0">
                <a:solidFill>
                  <a:srgbClr val="7030A0"/>
                </a:solidFill>
              </a:rPr>
              <a:t>C) pode ser utilizado para se compreender os fluxos e processos nos diferentes reservatórios;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A espécie humana tem contribuído significativamente com emissões de CO</a:t>
            </a:r>
            <a:r>
              <a:rPr lang="pt-BR" baseline="-25000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, alterando os fluxos e valores de reservatórios;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Sérias implicações econômicas, sociais e ambientais decorrem desta exacerbada emissão de CO</a:t>
            </a:r>
            <a:r>
              <a:rPr lang="pt-BR" baseline="-25000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B0F0"/>
                </a:solidFill>
              </a:rPr>
              <a:t>Acordos  internacionais são feitos para minimizar o problema, porém, metas de emissão precisam ser revistas.</a:t>
            </a:r>
          </a:p>
        </p:txBody>
      </p:sp>
    </p:spTree>
    <p:extLst>
      <p:ext uri="{BB962C8B-B14F-4D97-AF65-F5344CB8AC3E}">
        <p14:creationId xmlns:p14="http://schemas.microsoft.com/office/powerpoint/2010/main" val="9663261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7215D960-1F6A-1224-02DC-31A732D4F6FD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2E05ED28-42D8-DEFB-D45B-A2150B7906F3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Resumo da aula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654A2560-AC94-CC96-6D8C-EB813F8188F2}"/>
              </a:ext>
            </a:extLst>
          </p:cNvPr>
          <p:cNvGrpSpPr/>
          <p:nvPr/>
        </p:nvGrpSpPr>
        <p:grpSpPr>
          <a:xfrm>
            <a:off x="1264150" y="1391106"/>
            <a:ext cx="9663700" cy="3999588"/>
            <a:chOff x="2079880" y="1016000"/>
            <a:chExt cx="9663700" cy="3999588"/>
          </a:xfrm>
        </p:grpSpPr>
        <p:sp>
          <p:nvSpPr>
            <p:cNvPr id="4" name="Retângulo Arredondado 3">
              <a:extLst>
                <a:ext uri="{FF2B5EF4-FFF2-40B4-BE49-F238E27FC236}">
                  <a16:creationId xmlns:a16="http://schemas.microsoft.com/office/drawing/2014/main" id="{6149DB20-FA5D-C9FB-1BFC-728889D8CFC4}"/>
                </a:ext>
              </a:extLst>
            </p:cNvPr>
            <p:cNvSpPr/>
            <p:nvPr/>
          </p:nvSpPr>
          <p:spPr>
            <a:xfrm>
              <a:off x="2079880" y="1016000"/>
              <a:ext cx="1384300" cy="1130300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tx1"/>
                  </a:solidFill>
                </a:rPr>
                <a:t>Origem do carbono</a:t>
              </a:r>
            </a:p>
          </p:txBody>
        </p:sp>
        <p:sp>
          <p:nvSpPr>
            <p:cNvPr id="5" name="Retângulo Arredondado 4">
              <a:extLst>
                <a:ext uri="{FF2B5EF4-FFF2-40B4-BE49-F238E27FC236}">
                  <a16:creationId xmlns:a16="http://schemas.microsoft.com/office/drawing/2014/main" id="{3C22F683-98D4-4844-7C48-7375D3F252FA}"/>
                </a:ext>
              </a:extLst>
            </p:cNvPr>
            <p:cNvSpPr/>
            <p:nvPr/>
          </p:nvSpPr>
          <p:spPr>
            <a:xfrm>
              <a:off x="3680080" y="1016000"/>
              <a:ext cx="1574800" cy="113030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tx1"/>
                  </a:solidFill>
                </a:rPr>
                <a:t>Importância do carbono para a vida</a:t>
              </a:r>
            </a:p>
          </p:txBody>
        </p:sp>
        <p:sp>
          <p:nvSpPr>
            <p:cNvPr id="6" name="Retângulo Arredondado 5">
              <a:extLst>
                <a:ext uri="{FF2B5EF4-FFF2-40B4-BE49-F238E27FC236}">
                  <a16:creationId xmlns:a16="http://schemas.microsoft.com/office/drawing/2014/main" id="{6BFAAC08-245E-13AD-F548-A6FC5FB8411E}"/>
                </a:ext>
              </a:extLst>
            </p:cNvPr>
            <p:cNvSpPr/>
            <p:nvPr/>
          </p:nvSpPr>
          <p:spPr>
            <a:xfrm>
              <a:off x="5470780" y="1016000"/>
              <a:ext cx="1574800" cy="113030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tx1"/>
                  </a:solidFill>
                </a:rPr>
                <a:t>O carbono na geologia do planeta Terra</a:t>
              </a:r>
            </a:p>
          </p:txBody>
        </p:sp>
        <p:sp>
          <p:nvSpPr>
            <p:cNvPr id="8" name="Retângulo Arredondado 7">
              <a:extLst>
                <a:ext uri="{FF2B5EF4-FFF2-40B4-BE49-F238E27FC236}">
                  <a16:creationId xmlns:a16="http://schemas.microsoft.com/office/drawing/2014/main" id="{542AC4FB-3161-5257-937A-6243E1E3F3DC}"/>
                </a:ext>
              </a:extLst>
            </p:cNvPr>
            <p:cNvSpPr/>
            <p:nvPr/>
          </p:nvSpPr>
          <p:spPr>
            <a:xfrm>
              <a:off x="7251700" y="1016000"/>
              <a:ext cx="1689100" cy="11303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tx1"/>
                  </a:solidFill>
                </a:rPr>
                <a:t>Reservatórios do carbono</a:t>
              </a:r>
            </a:p>
          </p:txBody>
        </p:sp>
        <p:sp>
          <p:nvSpPr>
            <p:cNvPr id="9" name="Retângulo Arredondado 8">
              <a:extLst>
                <a:ext uri="{FF2B5EF4-FFF2-40B4-BE49-F238E27FC236}">
                  <a16:creationId xmlns:a16="http://schemas.microsoft.com/office/drawing/2014/main" id="{6FB54FC8-4B8A-F76E-46D7-4C76FF50491E}"/>
                </a:ext>
              </a:extLst>
            </p:cNvPr>
            <p:cNvSpPr/>
            <p:nvPr/>
          </p:nvSpPr>
          <p:spPr>
            <a:xfrm>
              <a:off x="9042400" y="1016000"/>
              <a:ext cx="1574800" cy="11303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tx1"/>
                  </a:solidFill>
                </a:rPr>
                <a:t>Fluxo do carbono</a:t>
              </a:r>
            </a:p>
          </p:txBody>
        </p:sp>
        <p:sp>
          <p:nvSpPr>
            <p:cNvPr id="10" name="Retângulo Arredondado 9">
              <a:extLst>
                <a:ext uri="{FF2B5EF4-FFF2-40B4-BE49-F238E27FC236}">
                  <a16:creationId xmlns:a16="http://schemas.microsoft.com/office/drawing/2014/main" id="{9FDC7695-D72C-67AC-B4A8-581AC3C20C78}"/>
                </a:ext>
              </a:extLst>
            </p:cNvPr>
            <p:cNvSpPr/>
            <p:nvPr/>
          </p:nvSpPr>
          <p:spPr>
            <a:xfrm>
              <a:off x="10168780" y="2411637"/>
              <a:ext cx="1574800" cy="11303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tx1"/>
                  </a:solidFill>
                </a:rPr>
                <a:t>Ciclo Lento do carbono</a:t>
              </a:r>
            </a:p>
          </p:txBody>
        </p:sp>
        <p:sp>
          <p:nvSpPr>
            <p:cNvPr id="11" name="Retângulo Arredondado 10">
              <a:extLst>
                <a:ext uri="{FF2B5EF4-FFF2-40B4-BE49-F238E27FC236}">
                  <a16:creationId xmlns:a16="http://schemas.microsoft.com/office/drawing/2014/main" id="{117E6FD2-601D-FF78-8450-F3F41CF7A276}"/>
                </a:ext>
              </a:extLst>
            </p:cNvPr>
            <p:cNvSpPr/>
            <p:nvPr/>
          </p:nvSpPr>
          <p:spPr>
            <a:xfrm>
              <a:off x="8030790" y="2419801"/>
              <a:ext cx="1574800" cy="11303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tx1"/>
                  </a:solidFill>
                </a:rPr>
                <a:t>Ciclo Rápido do carbono</a:t>
              </a:r>
            </a:p>
          </p:txBody>
        </p:sp>
        <p:sp>
          <p:nvSpPr>
            <p:cNvPr id="12" name="Seta para a Direita 11">
              <a:extLst>
                <a:ext uri="{FF2B5EF4-FFF2-40B4-BE49-F238E27FC236}">
                  <a16:creationId xmlns:a16="http://schemas.microsoft.com/office/drawing/2014/main" id="{2CFE1265-3089-7F93-6475-0F4610F82F79}"/>
                </a:ext>
              </a:extLst>
            </p:cNvPr>
            <p:cNvSpPr/>
            <p:nvPr/>
          </p:nvSpPr>
          <p:spPr>
            <a:xfrm>
              <a:off x="3375280" y="1308100"/>
              <a:ext cx="381000" cy="6096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Seta para a Direita 12">
              <a:extLst>
                <a:ext uri="{FF2B5EF4-FFF2-40B4-BE49-F238E27FC236}">
                  <a16:creationId xmlns:a16="http://schemas.microsoft.com/office/drawing/2014/main" id="{47BC3CB0-7030-C7F1-3A21-DAE97D0BB6F1}"/>
                </a:ext>
              </a:extLst>
            </p:cNvPr>
            <p:cNvSpPr/>
            <p:nvPr/>
          </p:nvSpPr>
          <p:spPr>
            <a:xfrm>
              <a:off x="5178680" y="1276350"/>
              <a:ext cx="381000" cy="6096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Seta para a Direita 14">
              <a:extLst>
                <a:ext uri="{FF2B5EF4-FFF2-40B4-BE49-F238E27FC236}">
                  <a16:creationId xmlns:a16="http://schemas.microsoft.com/office/drawing/2014/main" id="{496B1967-348D-B057-3799-BC95591B261A}"/>
                </a:ext>
              </a:extLst>
            </p:cNvPr>
            <p:cNvSpPr/>
            <p:nvPr/>
          </p:nvSpPr>
          <p:spPr>
            <a:xfrm>
              <a:off x="6997700" y="1236888"/>
              <a:ext cx="381000" cy="6096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Seta para a Direita 15">
              <a:extLst>
                <a:ext uri="{FF2B5EF4-FFF2-40B4-BE49-F238E27FC236}">
                  <a16:creationId xmlns:a16="http://schemas.microsoft.com/office/drawing/2014/main" id="{A8CB3E24-F83F-310C-3948-FD3D380994E2}"/>
                </a:ext>
              </a:extLst>
            </p:cNvPr>
            <p:cNvSpPr/>
            <p:nvPr/>
          </p:nvSpPr>
          <p:spPr>
            <a:xfrm rot="2700000">
              <a:off x="10056930" y="1891917"/>
              <a:ext cx="381000" cy="6096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Seta para a Direita 16">
              <a:extLst>
                <a:ext uri="{FF2B5EF4-FFF2-40B4-BE49-F238E27FC236}">
                  <a16:creationId xmlns:a16="http://schemas.microsoft.com/office/drawing/2014/main" id="{19376DA1-566A-B717-E857-9B03D8FB963B}"/>
                </a:ext>
              </a:extLst>
            </p:cNvPr>
            <p:cNvSpPr/>
            <p:nvPr/>
          </p:nvSpPr>
          <p:spPr>
            <a:xfrm>
              <a:off x="8851900" y="1306738"/>
              <a:ext cx="381000" cy="6096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Seta para a Direita 17">
              <a:extLst>
                <a:ext uri="{FF2B5EF4-FFF2-40B4-BE49-F238E27FC236}">
                  <a16:creationId xmlns:a16="http://schemas.microsoft.com/office/drawing/2014/main" id="{32F0509F-A54C-E19A-385B-F2232DCD1844}"/>
                </a:ext>
              </a:extLst>
            </p:cNvPr>
            <p:cNvSpPr/>
            <p:nvPr/>
          </p:nvSpPr>
          <p:spPr>
            <a:xfrm rot="8100000">
              <a:off x="9244110" y="1923669"/>
              <a:ext cx="381000" cy="6096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Seta para a Direita 18">
              <a:extLst>
                <a:ext uri="{FF2B5EF4-FFF2-40B4-BE49-F238E27FC236}">
                  <a16:creationId xmlns:a16="http://schemas.microsoft.com/office/drawing/2014/main" id="{C50CC9BB-A56C-9418-3AB7-60403F30902F}"/>
                </a:ext>
              </a:extLst>
            </p:cNvPr>
            <p:cNvSpPr/>
            <p:nvPr/>
          </p:nvSpPr>
          <p:spPr>
            <a:xfrm rot="7200000">
              <a:off x="10025162" y="3296631"/>
              <a:ext cx="381000" cy="6096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Seta para a Direita 20">
              <a:extLst>
                <a:ext uri="{FF2B5EF4-FFF2-40B4-BE49-F238E27FC236}">
                  <a16:creationId xmlns:a16="http://schemas.microsoft.com/office/drawing/2014/main" id="{8E1F1B78-B4C5-F9AD-7865-555585FEFA5D}"/>
                </a:ext>
              </a:extLst>
            </p:cNvPr>
            <p:cNvSpPr/>
            <p:nvPr/>
          </p:nvSpPr>
          <p:spPr>
            <a:xfrm rot="2700000">
              <a:off x="9425338" y="3296631"/>
              <a:ext cx="381000" cy="6096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Arredondado 21">
              <a:extLst>
                <a:ext uri="{FF2B5EF4-FFF2-40B4-BE49-F238E27FC236}">
                  <a16:creationId xmlns:a16="http://schemas.microsoft.com/office/drawing/2014/main" id="{B4F3C040-CAD3-A10E-72C8-CBF11FB67C79}"/>
                </a:ext>
              </a:extLst>
            </p:cNvPr>
            <p:cNvSpPr/>
            <p:nvPr/>
          </p:nvSpPr>
          <p:spPr>
            <a:xfrm>
              <a:off x="9109800" y="3859888"/>
              <a:ext cx="1574800" cy="11303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tx1"/>
                  </a:solidFill>
                </a:rPr>
                <a:t>Isótopo estável de carbono</a:t>
              </a:r>
            </a:p>
          </p:txBody>
        </p:sp>
        <p:sp>
          <p:nvSpPr>
            <p:cNvPr id="25" name="Retângulo Arredondado 24">
              <a:extLst>
                <a:ext uri="{FF2B5EF4-FFF2-40B4-BE49-F238E27FC236}">
                  <a16:creationId xmlns:a16="http://schemas.microsoft.com/office/drawing/2014/main" id="{4911F2E6-5B62-252B-85DC-451B9ACC27C0}"/>
                </a:ext>
              </a:extLst>
            </p:cNvPr>
            <p:cNvSpPr/>
            <p:nvPr/>
          </p:nvSpPr>
          <p:spPr>
            <a:xfrm>
              <a:off x="7646380" y="3885288"/>
              <a:ext cx="1205520" cy="113030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FFFF00"/>
                  </a:solidFill>
                </a:rPr>
                <a:t>Desafios</a:t>
              </a:r>
            </a:p>
          </p:txBody>
        </p:sp>
        <p:sp>
          <p:nvSpPr>
            <p:cNvPr id="26" name="Retângulo Arredondado 25">
              <a:extLst>
                <a:ext uri="{FF2B5EF4-FFF2-40B4-BE49-F238E27FC236}">
                  <a16:creationId xmlns:a16="http://schemas.microsoft.com/office/drawing/2014/main" id="{884B5913-E22C-C037-6DE1-315D92CB64C0}"/>
                </a:ext>
              </a:extLst>
            </p:cNvPr>
            <p:cNvSpPr/>
            <p:nvPr/>
          </p:nvSpPr>
          <p:spPr>
            <a:xfrm>
              <a:off x="5845430" y="3885288"/>
              <a:ext cx="1574800" cy="11303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tx1"/>
                  </a:solidFill>
                </a:rPr>
                <a:t>Emissões de carbono e mudanças climáticas</a:t>
              </a:r>
            </a:p>
          </p:txBody>
        </p:sp>
        <p:sp>
          <p:nvSpPr>
            <p:cNvPr id="27" name="Seta para a Direita 26">
              <a:extLst>
                <a:ext uri="{FF2B5EF4-FFF2-40B4-BE49-F238E27FC236}">
                  <a16:creationId xmlns:a16="http://schemas.microsoft.com/office/drawing/2014/main" id="{944DCC21-25B0-573C-8DD9-3D4F64F7DB4F}"/>
                </a:ext>
              </a:extLst>
            </p:cNvPr>
            <p:cNvSpPr/>
            <p:nvPr/>
          </p:nvSpPr>
          <p:spPr>
            <a:xfrm rot="10800000">
              <a:off x="8769350" y="4221838"/>
              <a:ext cx="381000" cy="6096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Seta para a Direita 27">
              <a:extLst>
                <a:ext uri="{FF2B5EF4-FFF2-40B4-BE49-F238E27FC236}">
                  <a16:creationId xmlns:a16="http://schemas.microsoft.com/office/drawing/2014/main" id="{9CF195E4-9A92-2D96-0395-FC47BEF97390}"/>
                </a:ext>
              </a:extLst>
            </p:cNvPr>
            <p:cNvSpPr/>
            <p:nvPr/>
          </p:nvSpPr>
          <p:spPr>
            <a:xfrm rot="10800000">
              <a:off x="7342805" y="4145638"/>
              <a:ext cx="381000" cy="6096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Arredondado 28">
              <a:extLst>
                <a:ext uri="{FF2B5EF4-FFF2-40B4-BE49-F238E27FC236}">
                  <a16:creationId xmlns:a16="http://schemas.microsoft.com/office/drawing/2014/main" id="{B4093ED2-C6A8-FCD3-4A0F-672C658433DC}"/>
                </a:ext>
              </a:extLst>
            </p:cNvPr>
            <p:cNvSpPr/>
            <p:nvPr/>
          </p:nvSpPr>
          <p:spPr>
            <a:xfrm>
              <a:off x="3943350" y="3885288"/>
              <a:ext cx="1670918" cy="11303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tx1"/>
                  </a:solidFill>
                </a:rPr>
                <a:t>Considerações finais</a:t>
              </a:r>
            </a:p>
          </p:txBody>
        </p:sp>
        <p:sp>
          <p:nvSpPr>
            <p:cNvPr id="30" name="Seta para a Direita 29">
              <a:extLst>
                <a:ext uri="{FF2B5EF4-FFF2-40B4-BE49-F238E27FC236}">
                  <a16:creationId xmlns:a16="http://schemas.microsoft.com/office/drawing/2014/main" id="{5AB68190-9AB2-CE5B-E56C-8DB10C110F0B}"/>
                </a:ext>
              </a:extLst>
            </p:cNvPr>
            <p:cNvSpPr/>
            <p:nvPr/>
          </p:nvSpPr>
          <p:spPr>
            <a:xfrm rot="10800000">
              <a:off x="5536843" y="4145638"/>
              <a:ext cx="381000" cy="6096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2842631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7215D960-1F6A-1224-02DC-31A732D4F6FD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2E05ED28-42D8-DEFB-D45B-A2150B7906F3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Sugestão de leituras </a:t>
            </a:r>
          </a:p>
        </p:txBody>
      </p:sp>
      <p:pic>
        <p:nvPicPr>
          <p:cNvPr id="76802" name="Picture 2" descr="Ecologia: De Indivíduos a Ecossistemas | Amazon.com.br">
            <a:extLst>
              <a:ext uri="{FF2B5EF4-FFF2-40B4-BE49-F238E27FC236}">
                <a16:creationId xmlns:a16="http://schemas.microsoft.com/office/drawing/2014/main" id="{95FB6517-41BA-AC61-DC7D-C82C3988E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274" y="1111170"/>
            <a:ext cx="2182693" cy="29084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" name="Picture 4" descr="A Economia da Natureza : Ricklefs: Livros — Amazon Brasil">
            <a:extLst>
              <a:ext uri="{FF2B5EF4-FFF2-40B4-BE49-F238E27FC236}">
                <a16:creationId xmlns:a16="http://schemas.microsoft.com/office/drawing/2014/main" id="{6532E4F0-9869-01DD-FBEA-94EC6618F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274" y="1111170"/>
            <a:ext cx="2200197" cy="29084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6" name="Picture 6" descr="Desvendando Questões Ambientais com Isótopos Estáveis : Camargo, Plínio B.  de, Martinelli, Luiz A., Ometto, Jean Pierre H. B., Ferraz, Epaminondas S.,  Victoria, Reynaldo L., Moreira, Marcelo Z.: Livros — Amazon">
            <a:extLst>
              <a:ext uri="{FF2B5EF4-FFF2-40B4-BE49-F238E27FC236}">
                <a16:creationId xmlns:a16="http://schemas.microsoft.com/office/drawing/2014/main" id="{68396F00-B0FD-2F19-BC10-8062782A0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778" y="1111170"/>
            <a:ext cx="2008993" cy="29084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8" name="Picture 8" descr="Fundamentos em Ecologia : Townsend, Colin R., Begon, Michael, Harper, John  L., Oliveira, Paulo Luiz de, Duarte, Leandro da Silva: Livros — Amazon  Brasil">
            <a:extLst>
              <a:ext uri="{FF2B5EF4-FFF2-40B4-BE49-F238E27FC236}">
                <a16:creationId xmlns:a16="http://schemas.microsoft.com/office/drawing/2014/main" id="{2C39FAC3-0EDE-4A7C-C915-7A7E9AC81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078" y="1111170"/>
            <a:ext cx="2026497" cy="29084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9151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0361" name="Rectangle 100360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363" name="Freeform: Shape 100362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0365" name="Right Triangle 100364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0356" name="Picture 4" descr="Português, palavra, obrigado, nuvem branca, abertos. Português, palavra,  forma, dizendo, -, foco, languages., experiência., | CanStock">
            <a:extLst>
              <a:ext uri="{FF2B5EF4-FFF2-40B4-BE49-F238E27FC236}">
                <a16:creationId xmlns:a16="http://schemas.microsoft.com/office/drawing/2014/main" id="{F4F54788-4A72-0687-63AD-CCFFB5A44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3"/>
          <a:stretch/>
        </p:blipFill>
        <p:spPr bwMode="auto">
          <a:xfrm>
            <a:off x="1266102" y="918546"/>
            <a:ext cx="7138830" cy="472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747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erra primitiva sofreu com pico de impactos de meteoros | National  Geographic">
            <a:extLst>
              <a:ext uri="{FF2B5EF4-FFF2-40B4-BE49-F238E27FC236}">
                <a16:creationId xmlns:a16="http://schemas.microsoft.com/office/drawing/2014/main" id="{3BB95AD2-BBD5-1591-283D-C0F4813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4386E3F3-BACD-00FC-D3E0-6E9F638AFC54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8024ECF8-4D72-3299-451B-6D155EE44601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FFC000"/>
                </a:solidFill>
              </a:rPr>
              <a:t>Importância biológica e geológica do carbono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05D6444-3A49-264E-7D6D-487021D134CF}"/>
              </a:ext>
            </a:extLst>
          </p:cNvPr>
          <p:cNvSpPr txBox="1"/>
          <p:nvPr/>
        </p:nvSpPr>
        <p:spPr>
          <a:xfrm>
            <a:off x="9501676" y="82036"/>
            <a:ext cx="2521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>
                <a:solidFill>
                  <a:srgbClr val="FFC000"/>
                </a:solidFill>
              </a:rPr>
              <a:t>Paleoproterozóico</a:t>
            </a:r>
            <a:r>
              <a:rPr lang="pt-BR" sz="1400" dirty="0">
                <a:solidFill>
                  <a:srgbClr val="FFC000"/>
                </a:solidFill>
              </a:rPr>
              <a:t> (2,4 – 2,1 Ga)</a:t>
            </a:r>
          </a:p>
        </p:txBody>
      </p:sp>
    </p:spTree>
    <p:extLst>
      <p:ext uri="{BB962C8B-B14F-4D97-AF65-F5344CB8AC3E}">
        <p14:creationId xmlns:p14="http://schemas.microsoft.com/office/powerpoint/2010/main" val="3722576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erra primitiva sofreu com pico de impactos de meteoros | National  Geographic">
            <a:extLst>
              <a:ext uri="{FF2B5EF4-FFF2-40B4-BE49-F238E27FC236}">
                <a16:creationId xmlns:a16="http://schemas.microsoft.com/office/drawing/2014/main" id="{3BB95AD2-BBD5-1591-283D-C0F4813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4386E3F3-BACD-00FC-D3E0-6E9F638AFC54}"/>
              </a:ext>
            </a:extLst>
          </p:cNvPr>
          <p:cNvCxnSpPr/>
          <p:nvPr/>
        </p:nvCxnSpPr>
        <p:spPr>
          <a:xfrm>
            <a:off x="163286" y="468086"/>
            <a:ext cx="1168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8024ECF8-4D72-3299-451B-6D155EE44601}"/>
              </a:ext>
            </a:extLst>
          </p:cNvPr>
          <p:cNvSpPr/>
          <p:nvPr/>
        </p:nvSpPr>
        <p:spPr>
          <a:xfrm>
            <a:off x="87086" y="212858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FFC000"/>
                </a:solidFill>
              </a:rPr>
              <a:t>Importância biológica e geológica do carbono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92B1014-7D61-C08C-8ECA-D08A8A5AD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1103"/>
            <a:ext cx="2893627" cy="253512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52C29DA-51B1-640C-89E9-ECEA363C4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27288"/>
            <a:ext cx="2652957" cy="186508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97CF1AB-0435-39C6-EFFE-12C702B9C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1914" y="745085"/>
            <a:ext cx="3810000" cy="17018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D4D3C40-2FAB-1C72-BF96-228FE026A3D7}"/>
              </a:ext>
            </a:extLst>
          </p:cNvPr>
          <p:cNvSpPr txBox="1"/>
          <p:nvPr/>
        </p:nvSpPr>
        <p:spPr>
          <a:xfrm>
            <a:off x="9501676" y="82036"/>
            <a:ext cx="2521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>
                <a:solidFill>
                  <a:srgbClr val="FFC000"/>
                </a:solidFill>
              </a:rPr>
              <a:t>Paleoproterozóico</a:t>
            </a:r>
            <a:r>
              <a:rPr lang="pt-BR" sz="1400" dirty="0">
                <a:solidFill>
                  <a:srgbClr val="FFC000"/>
                </a:solidFill>
              </a:rPr>
              <a:t> (2,4 – 2,1 Ga)</a:t>
            </a:r>
          </a:p>
        </p:txBody>
      </p:sp>
      <p:sp>
        <p:nvSpPr>
          <p:cNvPr id="8" name="Seta para a Direita 7">
            <a:extLst>
              <a:ext uri="{FF2B5EF4-FFF2-40B4-BE49-F238E27FC236}">
                <a16:creationId xmlns:a16="http://schemas.microsoft.com/office/drawing/2014/main" id="{9CC899F0-1461-365E-A6F3-B41A4E40D88D}"/>
              </a:ext>
            </a:extLst>
          </p:cNvPr>
          <p:cNvSpPr/>
          <p:nvPr/>
        </p:nvSpPr>
        <p:spPr>
          <a:xfrm rot="2700000">
            <a:off x="2886088" y="527371"/>
            <a:ext cx="574435" cy="435428"/>
          </a:xfrm>
          <a:prstGeom prst="rightArrow">
            <a:avLst>
              <a:gd name="adj1" fmla="val 28787"/>
              <a:gd name="adj2" fmla="val 50000"/>
            </a:avLst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48028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1552</TotalTime>
  <Words>4281</Words>
  <Application>Microsoft Macintosh PowerPoint</Application>
  <PresentationFormat>Widescreen</PresentationFormat>
  <Paragraphs>589</Paragraphs>
  <Slides>76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76</vt:i4>
      </vt:variant>
    </vt:vector>
  </HeadingPairs>
  <TitlesOfParts>
    <vt:vector size="84" baseType="lpstr">
      <vt:lpstr>Arial Unicode MS</vt:lpstr>
      <vt:lpstr>Arial</vt:lpstr>
      <vt:lpstr>Arial</vt:lpstr>
      <vt:lpstr>Calibri</vt:lpstr>
      <vt:lpstr>Calibri Light</vt:lpstr>
      <vt:lpstr>Helvetica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Maurício Lamano Ferreira</dc:creator>
  <cp:lastModifiedBy>UNASP-SP - Mauricio Lamano Ferreira</cp:lastModifiedBy>
  <cp:revision>19</cp:revision>
  <dcterms:created xsi:type="dcterms:W3CDTF">2022-06-08T16:05:17Z</dcterms:created>
  <dcterms:modified xsi:type="dcterms:W3CDTF">2025-03-17T18:49:29Z</dcterms:modified>
</cp:coreProperties>
</file>