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6" r:id="rId2"/>
    <p:sldId id="296" r:id="rId3"/>
    <p:sldId id="308" r:id="rId4"/>
    <p:sldId id="311" r:id="rId5"/>
    <p:sldId id="338" r:id="rId6"/>
    <p:sldId id="337" r:id="rId7"/>
    <p:sldId id="339" r:id="rId8"/>
    <p:sldId id="340" r:id="rId9"/>
    <p:sldId id="341" r:id="rId10"/>
    <p:sldId id="347" r:id="rId11"/>
    <p:sldId id="309" r:id="rId12"/>
    <p:sldId id="342" r:id="rId13"/>
    <p:sldId id="344" r:id="rId14"/>
    <p:sldId id="297" r:id="rId15"/>
    <p:sldId id="298" r:id="rId16"/>
    <p:sldId id="346" r:id="rId17"/>
    <p:sldId id="348" r:id="rId18"/>
    <p:sldId id="312" r:id="rId19"/>
    <p:sldId id="349" r:id="rId20"/>
    <p:sldId id="350" r:id="rId21"/>
    <p:sldId id="351" r:id="rId22"/>
    <p:sldId id="345" r:id="rId23"/>
    <p:sldId id="300" r:id="rId24"/>
    <p:sldId id="301" r:id="rId25"/>
  </p:sldIdLst>
  <p:sldSz cx="9144000" cy="6858000" type="screen4x3"/>
  <p:notesSz cx="6662738" cy="98329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3399"/>
    <a:srgbClr val="FF0000"/>
    <a:srgbClr val="0066FF"/>
    <a:srgbClr val="FFFFCC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3" autoAdjust="0"/>
    <p:restoredTop sz="94660"/>
  </p:normalViewPr>
  <p:slideViewPr>
    <p:cSldViewPr>
      <p:cViewPr varScale="1">
        <p:scale>
          <a:sx n="68" d="100"/>
          <a:sy n="68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DAF113B-591C-4497-BCA6-5541922477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92" tIns="44996" rIns="89992" bIns="44996" numCol="1" anchor="t" anchorCtr="0" compatLnSpc="1">
            <a:prstTxWarp prst="textNoShape">
              <a:avLst/>
            </a:prstTxWarp>
          </a:bodyPr>
          <a:lstStyle>
            <a:lvl1pPr defTabSz="89999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38BBB7B-2C12-4136-8018-C60A263522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92" tIns="44996" rIns="89992" bIns="44996" numCol="1" anchor="t" anchorCtr="0" compatLnSpc="1">
            <a:prstTxWarp prst="textNoShape">
              <a:avLst/>
            </a:prstTxWarp>
          </a:bodyPr>
          <a:lstStyle>
            <a:lvl1pPr algn="r" defTabSz="89999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CBA3B2C-5731-40D4-BC16-C0BB0721A5F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92" tIns="44996" rIns="89992" bIns="44996" numCol="1" anchor="b" anchorCtr="0" compatLnSpc="1">
            <a:prstTxWarp prst="textNoShape">
              <a:avLst/>
            </a:prstTxWarp>
          </a:bodyPr>
          <a:lstStyle>
            <a:lvl1pPr defTabSz="89999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95AEFAD-4B24-4391-88D7-241A786A518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392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92" tIns="44996" rIns="89992" bIns="44996" numCol="1" anchor="b" anchorCtr="0" compatLnSpc="1">
            <a:prstTxWarp prst="textNoShape">
              <a:avLst/>
            </a:prstTxWarp>
          </a:bodyPr>
          <a:lstStyle>
            <a:lvl1pPr algn="r" defTabSz="898525" eaLnBrk="1" hangingPunct="1">
              <a:defRPr sz="1200" baseline="0"/>
            </a:lvl1pPr>
          </a:lstStyle>
          <a:p>
            <a:fld id="{3025B44D-6763-4996-A275-D1A3F1394B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4CDF696-1271-490F-812D-15741D0AD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C77866-BE51-4FF8-A2F0-3BBC252DE9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pPr>
              <a:defRPr/>
            </a:pPr>
            <a:fld id="{C5258F64-22B8-4EA2-B58B-46C902D420DA}" type="datetimeFigureOut">
              <a:rPr lang="pt-BR"/>
              <a:pPr>
                <a:defRPr/>
              </a:pPr>
              <a:t>15/05/2023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8432F42-E23F-4DA8-B42D-0DC305C8F7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1228725"/>
            <a:ext cx="4427538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5C1DC6E-7368-47B8-8737-347E7E6F5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2"/>
          </a:xfrm>
          <a:prstGeom prst="rect">
            <a:avLst/>
          </a:prstGeom>
        </p:spPr>
        <p:txBody>
          <a:bodyPr vert="horz" lIns="91428" tIns="45713" rIns="91428" bIns="45713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F5248A-0328-4114-B541-C6212F8C3C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4C0641-E2F3-4FF2-B7C9-708C3A64B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28" tIns="45713" rIns="91428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32CB85-F731-4F95-96AE-07DA688F0B13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B62B0853-7B54-46FD-9C63-FD9D184BC3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4483A5F8-A2A3-4E4A-B04E-5DD915D1C4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A7BCC27E-5570-45CC-B002-74D1997C5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C6E97F-9473-44AE-ADA9-028CF721D9C4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860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488CBD-5D8E-4115-A065-5ACEB8E6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640631-0C6E-4274-9345-B0F60C6C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360652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EB9B28-4DFB-4C5A-AB01-0997F6A2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686BF8-2822-4463-B15B-E3EAA102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3310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38A806-EDAD-4C2F-93A2-DDC5B14F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4116D1-24CA-4B74-A12B-90CEC8EF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196832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D56C7D-5C68-49F3-B6D0-0BF02AA7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A8322D-45D7-47EB-A0B4-649218C9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32575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137EE0-261D-407B-A083-524B33B4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0344F5-E870-4353-8929-80169AD4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272897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90A5E0-FDB8-49C5-80D6-3A018776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CF182D-6869-4561-B7F6-E8DBAD96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395219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ECBC80-10B8-42AB-AC47-D67BBDD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0E6F1B-6DE6-4765-BD7B-99A680F0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219611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2F5039-0DD8-4018-8712-2844A8CC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A39DEF-0F78-40E3-8511-A06703B5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171701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CBB215-EA0E-4BF1-A49F-A5860327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82F7FC-0EF3-411F-B4AB-BC14F41D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154163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1EBF5A-5DDB-47FB-A7FB-4E773397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0877F2-95EB-43EB-A135-623A1C19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265214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EFEB49-CA2C-44A9-A29C-621BED7C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269ED7-6407-4509-B826-14FFDB5E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143314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C8E40C-1EAA-4C28-8B8B-1AB24084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04EC90-C6BE-4BA3-ACE6-925D5BF8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  <p:extLst>
      <p:ext uri="{BB962C8B-B14F-4D97-AF65-F5344CB8AC3E}">
        <p14:creationId xmlns:p14="http://schemas.microsoft.com/office/powerpoint/2010/main" val="84041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8595377-8842-4EBC-A58D-8FE39C40E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48C99C-B352-4818-9FAE-211920606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3E197A-7320-424E-A89F-400B8334E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9F8AEB-B8F5-4470-8AB1-0BFEA5EF67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1" baseline="0"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8.png"/><Relationship Id="rId5" Type="http://schemas.openxmlformats.org/officeDocument/2006/relationships/image" Target="../media/image490.png"/><Relationship Id="rId10" Type="http://schemas.openxmlformats.org/officeDocument/2006/relationships/image" Target="../media/image57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>
            <a:extLst>
              <a:ext uri="{FF2B5EF4-FFF2-40B4-BE49-F238E27FC236}">
                <a16:creationId xmlns:a16="http://schemas.microsoft.com/office/drawing/2014/main" id="{D6C33B02-DE55-4F8C-B9B5-6EB03BDB6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000" dirty="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000" dirty="0"/>
              <a:t>ZEA0564 – Físico-Química</a:t>
            </a:r>
          </a:p>
        </p:txBody>
      </p:sp>
      <p:sp>
        <p:nvSpPr>
          <p:cNvPr id="16387" name="CaixaDeTexto 2">
            <a:extLst>
              <a:ext uri="{FF2B5EF4-FFF2-40B4-BE49-F238E27FC236}">
                <a16:creationId xmlns:a16="http://schemas.microsoft.com/office/drawing/2014/main" id="{FBD8ED58-CCD2-4F94-AF01-ED74A8FD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81" y="1906588"/>
            <a:ext cx="82140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b="1" i="1" u="sng" baseline="0" dirty="0">
                <a:solidFill>
                  <a:srgbClr val="0070C0"/>
                </a:solidFill>
              </a:rPr>
              <a:t>Teoria Termodinâmica de Soluções (TTS)</a:t>
            </a:r>
            <a:endParaRPr lang="en-IE" altLang="en-US" b="1" i="1" u="sng" baseline="0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 i="1" u="sng" dirty="0">
              <a:solidFill>
                <a:srgbClr val="0070C0"/>
              </a:solidFill>
            </a:endParaRPr>
          </a:p>
        </p:txBody>
      </p:sp>
      <p:sp>
        <p:nvSpPr>
          <p:cNvPr id="16388" name="CaixaDeTexto 2">
            <a:extLst>
              <a:ext uri="{FF2B5EF4-FFF2-40B4-BE49-F238E27FC236}">
                <a16:creationId xmlns:a16="http://schemas.microsoft.com/office/drawing/2014/main" id="{9A737DFC-91E8-4042-87A8-66037696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421" y="2837150"/>
            <a:ext cx="54184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800" b="1" u="sng" baseline="0" dirty="0">
                <a:solidFill>
                  <a:srgbClr val="FF0000"/>
                </a:solidFill>
              </a:rPr>
              <a:t>Propriedades parciais molares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en-US" sz="2800" b="1" baseline="0" dirty="0"/>
          </a:p>
        </p:txBody>
      </p:sp>
      <p:sp>
        <p:nvSpPr>
          <p:cNvPr id="16389" name="CaixaDeTexto 2">
            <a:extLst>
              <a:ext uri="{FF2B5EF4-FFF2-40B4-BE49-F238E27FC236}">
                <a16:creationId xmlns:a16="http://schemas.microsoft.com/office/drawing/2014/main" id="{D1EE2646-98A0-47E9-AE27-228740E1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57" y="5826384"/>
            <a:ext cx="3318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Profa. Samantha C. Pinho</a:t>
            </a:r>
            <a:endParaRPr lang="en-IE" altLang="en-US" sz="20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baseline="0" dirty="0">
              <a:solidFill>
                <a:srgbClr val="FF33CC"/>
              </a:solidFill>
            </a:endParaRPr>
          </a:p>
        </p:txBody>
      </p:sp>
      <p:pic>
        <p:nvPicPr>
          <p:cNvPr id="16390" name="Imagem 2" descr="fig7">
            <a:extLst>
              <a:ext uri="{FF2B5EF4-FFF2-40B4-BE49-F238E27FC236}">
                <a16:creationId xmlns:a16="http://schemas.microsoft.com/office/drawing/2014/main" id="{2F0AA475-C8E3-4D8D-B9E5-CB9DAFB2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2969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CaixaDeTexto 2">
            <a:extLst>
              <a:ext uri="{FF2B5EF4-FFF2-40B4-BE49-F238E27FC236}">
                <a16:creationId xmlns:a16="http://schemas.microsoft.com/office/drawing/2014/main" id="{311524EA-D99C-4A1E-8F0A-6C72187F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209550"/>
            <a:ext cx="56181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Universidade de São Paulo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Faculdade de Zootecnia 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Departamento de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ZEA0564 – Físico-Química (</a:t>
            </a:r>
            <a:r>
              <a:rPr lang="pt-BR" altLang="en-US" sz="2000" b="1" baseline="0" dirty="0" smtClean="0"/>
              <a:t>1S/2023)</a:t>
            </a:r>
            <a:endParaRPr lang="en-IE" altLang="en-US" sz="20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FF33CC"/>
              </a:solidFill>
            </a:endParaRP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34B936A3-48F4-426B-AE84-19E5C82BE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24" y="6534270"/>
            <a:ext cx="42137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en-US" sz="1200" b="1" i="1" baseline="0" dirty="0"/>
              <a:t>Referências: cap. 6 Koretsky;  cap. 11 Van Ness (7ª ed.)</a:t>
            </a:r>
            <a:endParaRPr lang="en-IE" altLang="en-US" sz="1200" b="1" i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200" b="1" i="1" dirty="0">
              <a:solidFill>
                <a:srgbClr val="FF33CC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54667" y="42994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en-US" b="1" i="1" baseline="0" dirty="0">
                <a:solidFill>
                  <a:srgbClr val="0000FF"/>
                </a:solidFill>
              </a:rPr>
              <a:t>Aula </a:t>
            </a:r>
            <a:r>
              <a:rPr lang="pt-BR" altLang="en-US" b="1" i="1" baseline="0" dirty="0" smtClean="0">
                <a:solidFill>
                  <a:srgbClr val="0000FF"/>
                </a:solidFill>
              </a:rPr>
              <a:t>8 - 16/05/23 </a:t>
            </a:r>
            <a:r>
              <a:rPr lang="pt-BR" altLang="en-US" b="1" i="1" baseline="0" dirty="0">
                <a:solidFill>
                  <a:srgbClr val="0000FF"/>
                </a:solidFill>
              </a:rPr>
              <a:t>(N)</a:t>
            </a:r>
          </a:p>
          <a:p>
            <a:pPr algn="ctr"/>
            <a:endParaRPr lang="pt-BR" altLang="pt-BR" b="1" i="1" dirty="0">
              <a:solidFill>
                <a:srgbClr val="0000FF"/>
              </a:solidFill>
            </a:endParaRPr>
          </a:p>
          <a:p>
            <a:pPr algn="ctr"/>
            <a:r>
              <a:rPr lang="pt-BR" altLang="pt-BR" b="1" i="1" baseline="0" dirty="0">
                <a:solidFill>
                  <a:srgbClr val="0000FF"/>
                </a:solidFill>
              </a:rPr>
              <a:t>	</a:t>
            </a:r>
            <a:r>
              <a:rPr lang="pt-BR" altLang="pt-BR" b="1" i="1" baseline="0" dirty="0" smtClean="0">
                <a:solidFill>
                  <a:srgbClr val="0000FF"/>
                </a:solidFill>
              </a:rPr>
              <a:t>18/05/23 </a:t>
            </a:r>
            <a:r>
              <a:rPr lang="pt-BR" altLang="pt-BR" b="1" i="1" baseline="0" dirty="0">
                <a:solidFill>
                  <a:srgbClr val="0000FF"/>
                </a:solidFill>
              </a:rPr>
              <a:t>(D)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153762" y="4105934"/>
            <a:ext cx="3116022" cy="2346250"/>
            <a:chOff x="153762" y="4105934"/>
            <a:chExt cx="3116022" cy="2346250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6F32144F-1E32-42E8-A29C-9FBC587CE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0212" y="4105934"/>
              <a:ext cx="1145277" cy="1357674"/>
            </a:xfrm>
            <a:prstGeom prst="rect">
              <a:avLst/>
            </a:prstGeom>
          </p:spPr>
        </p:pic>
        <p:pic>
          <p:nvPicPr>
            <p:cNvPr id="11" name="Picture 4" descr="Josiah Willard Gibbs – Wikipédia, a enciclopédia livre">
              <a:extLst>
                <a:ext uri="{FF2B5EF4-FFF2-40B4-BE49-F238E27FC236}">
                  <a16:creationId xmlns:a16="http://schemas.microsoft.com/office/drawing/2014/main" id="{BB16B8FC-AB8F-4A8A-8458-F0AAE02B6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19" y="4199315"/>
              <a:ext cx="1110655" cy="166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153762" y="5928964"/>
              <a:ext cx="15359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baseline="0" dirty="0" smtClean="0">
                  <a:solidFill>
                    <a:srgbClr val="00B050"/>
                  </a:solidFill>
                </a:rPr>
                <a:t>J. Willard </a:t>
              </a:r>
              <a:r>
                <a:rPr lang="pt-BR" sz="1400" b="1" baseline="0" dirty="0" err="1" smtClean="0">
                  <a:solidFill>
                    <a:srgbClr val="00B050"/>
                  </a:solidFill>
                </a:rPr>
                <a:t>Gibbs</a:t>
              </a:r>
              <a:endParaRPr lang="pt-BR" sz="1400" b="1" baseline="0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pt-BR" sz="1400" b="1" baseline="0" dirty="0" smtClean="0">
                  <a:solidFill>
                    <a:srgbClr val="00B050"/>
                  </a:solidFill>
                </a:rPr>
                <a:t>1839-1903</a:t>
              </a:r>
              <a:endParaRPr lang="pt-BR" sz="1400" b="1" baseline="0" dirty="0">
                <a:solidFill>
                  <a:srgbClr val="00B050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918132" y="5518607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baseline="0" dirty="0">
                  <a:solidFill>
                    <a:srgbClr val="FF33CC"/>
                  </a:solidFill>
                </a:rPr>
                <a:t>Pierre </a:t>
              </a:r>
              <a:r>
                <a:rPr lang="pt-BR" sz="1400" b="1" baseline="0" dirty="0" err="1" smtClean="0">
                  <a:solidFill>
                    <a:srgbClr val="FF33CC"/>
                  </a:solidFill>
                </a:rPr>
                <a:t>Duhem</a:t>
              </a:r>
              <a:endParaRPr lang="pt-BR" sz="1400" b="1" baseline="0" dirty="0" smtClean="0">
                <a:solidFill>
                  <a:srgbClr val="FF33CC"/>
                </a:solidFill>
              </a:endParaRPr>
            </a:p>
            <a:p>
              <a:pPr algn="ctr"/>
              <a:r>
                <a:rPr lang="pt-BR" sz="1400" b="1" baseline="0" dirty="0" smtClean="0">
                  <a:solidFill>
                    <a:srgbClr val="FF33CC"/>
                  </a:solidFill>
                </a:rPr>
                <a:t>1861-1916</a:t>
              </a:r>
              <a:endParaRPr lang="pt-BR" sz="1400" b="1" baseline="0" dirty="0">
                <a:solidFill>
                  <a:srgbClr val="FF33C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22"/>
    </mc:Choice>
    <mc:Fallback xmlns="">
      <p:transition spd="slow" advTm="1209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E5338D-8D46-4D58-8A9C-17CDE17C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01088-4C78-4996-A3A5-E84118BFD6CB}"/>
              </a:ext>
            </a:extLst>
          </p:cNvPr>
          <p:cNvSpPr txBox="1"/>
          <p:nvPr/>
        </p:nvSpPr>
        <p:spPr>
          <a:xfrm>
            <a:off x="107504" y="72172"/>
            <a:ext cx="780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baseline="0" dirty="0"/>
              <a:t>Atenção para os diferentes tipos de propriedades!!! NÃO CONFUNDA!! </a:t>
            </a:r>
            <a:r>
              <a:rPr lang="pt-BR" i="1" baseline="0" dirty="0">
                <a:sym typeface="Wingdings" panose="05000000000000000000" pitchFamily="2" charset="2"/>
              </a:rPr>
              <a:t> </a:t>
            </a:r>
            <a:endParaRPr lang="en-IE" i="1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CA7267-83DB-4917-A41A-31E1BA9B34C4}"/>
                  </a:ext>
                </a:extLst>
              </p:cNvPr>
              <p:cNvSpPr/>
              <p:nvPr/>
            </p:nvSpPr>
            <p:spPr>
              <a:xfrm>
                <a:off x="305951" y="1469534"/>
                <a:ext cx="3333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baseline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pt-BR" b="0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baseline="0" dirty="0"/>
                  <a:t> = </a:t>
                </a:r>
                <a:r>
                  <a:rPr lang="en-IE" baseline="0" dirty="0" err="1"/>
                  <a:t>propriedade</a:t>
                </a:r>
                <a:r>
                  <a:rPr lang="en-IE" baseline="0" dirty="0"/>
                  <a:t> </a:t>
                </a:r>
                <a:r>
                  <a:rPr lang="en-IE" baseline="0" dirty="0" err="1"/>
                  <a:t>parcial</a:t>
                </a:r>
                <a:r>
                  <a:rPr lang="en-IE" baseline="0" dirty="0"/>
                  <a:t> molar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CA7267-83DB-4917-A41A-31E1BA9B3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1" y="1469534"/>
                <a:ext cx="3333028" cy="369332"/>
              </a:xfrm>
              <a:prstGeom prst="rect">
                <a:avLst/>
              </a:prstGeom>
              <a:blipFill>
                <a:blip r:embed="rId2"/>
                <a:stretch>
                  <a:fillRect t="-8197" r="-1280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88C0AC-D8C1-4BCC-97A8-D1A1A5C176E3}"/>
                  </a:ext>
                </a:extLst>
              </p:cNvPr>
              <p:cNvSpPr/>
              <p:nvPr/>
            </p:nvSpPr>
            <p:spPr>
              <a:xfrm>
                <a:off x="305951" y="598458"/>
                <a:ext cx="3671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baseline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baseline="0" dirty="0"/>
                  <a:t>= </a:t>
                </a:r>
                <a:r>
                  <a:rPr lang="en-IE" baseline="0" dirty="0" err="1"/>
                  <a:t>propriedade</a:t>
                </a:r>
                <a:r>
                  <a:rPr lang="en-IE" baseline="0" dirty="0"/>
                  <a:t> molar da </a:t>
                </a:r>
                <a:r>
                  <a:rPr lang="en-IE" baseline="0" dirty="0" err="1"/>
                  <a:t>solução</a:t>
                </a:r>
                <a:endParaRPr lang="en-IE" baseline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88C0AC-D8C1-4BCC-97A8-D1A1A5C17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1" y="598458"/>
                <a:ext cx="3671518" cy="369332"/>
              </a:xfrm>
              <a:prstGeom prst="rect">
                <a:avLst/>
              </a:prstGeom>
              <a:blipFill>
                <a:blip r:embed="rId3"/>
                <a:stretch>
                  <a:fillRect t="-8197" r="-831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D47C4FD-E8A9-464D-A498-A90A7F72863D}"/>
              </a:ext>
            </a:extLst>
          </p:cNvPr>
          <p:cNvSpPr/>
          <p:nvPr/>
        </p:nvSpPr>
        <p:spPr>
          <a:xfrm>
            <a:off x="305951" y="1033996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aseline="0" dirty="0"/>
              <a:t>K = </a:t>
            </a:r>
            <a:r>
              <a:rPr lang="en-IE" baseline="0" dirty="0" err="1"/>
              <a:t>propriedade</a:t>
            </a:r>
            <a:r>
              <a:rPr lang="en-IE" baseline="0" dirty="0"/>
              <a:t> </a:t>
            </a:r>
            <a:r>
              <a:rPr lang="en-IE" baseline="0" dirty="0" err="1"/>
              <a:t>extensiva</a:t>
            </a:r>
            <a:r>
              <a:rPr lang="en-IE" baseline="0" dirty="0"/>
              <a:t> (“total”) da </a:t>
            </a:r>
            <a:r>
              <a:rPr lang="en-IE" baseline="0" dirty="0" err="1"/>
              <a:t>solução</a:t>
            </a:r>
            <a:endParaRPr lang="en-IE" baseline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8868D-48DB-461C-A836-E6CA81CB2CE6}"/>
              </a:ext>
            </a:extLst>
          </p:cNvPr>
          <p:cNvSpPr/>
          <p:nvPr/>
        </p:nvSpPr>
        <p:spPr>
          <a:xfrm>
            <a:off x="305951" y="1905072"/>
            <a:ext cx="489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aseline="0" dirty="0"/>
              <a:t>K</a:t>
            </a:r>
            <a:r>
              <a:rPr lang="en-IE" baseline="-25000" dirty="0"/>
              <a:t>i</a:t>
            </a:r>
            <a:r>
              <a:rPr lang="en-IE" baseline="0" dirty="0"/>
              <a:t> = </a:t>
            </a:r>
            <a:r>
              <a:rPr lang="en-IE" baseline="0" dirty="0" err="1"/>
              <a:t>propriedade</a:t>
            </a:r>
            <a:r>
              <a:rPr lang="en-IE" baseline="0" dirty="0"/>
              <a:t> molar do </a:t>
            </a:r>
            <a:r>
              <a:rPr lang="en-IE" baseline="0" dirty="0" err="1"/>
              <a:t>componente</a:t>
            </a:r>
            <a:r>
              <a:rPr lang="en-IE" baseline="0" dirty="0"/>
              <a:t> PURO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C2988-AC06-4B02-A545-5B61E9B57C5E}"/>
              </a:ext>
            </a:extLst>
          </p:cNvPr>
          <p:cNvSpPr/>
          <p:nvPr/>
        </p:nvSpPr>
        <p:spPr bwMode="auto">
          <a:xfrm>
            <a:off x="251520" y="548680"/>
            <a:ext cx="5400600" cy="187220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E29557-CF6E-4F1A-B890-036BAAAEDE06}"/>
              </a:ext>
            </a:extLst>
          </p:cNvPr>
          <p:cNvGrpSpPr/>
          <p:nvPr/>
        </p:nvGrpSpPr>
        <p:grpSpPr>
          <a:xfrm>
            <a:off x="489269" y="3429000"/>
            <a:ext cx="8502133" cy="2395003"/>
            <a:chOff x="489269" y="3429000"/>
            <a:chExt cx="8502133" cy="2395003"/>
          </a:xfrm>
        </p:grpSpPr>
        <p:pic>
          <p:nvPicPr>
            <p:cNvPr id="30722" name="Picture 2" descr="Béquer - Materiais de Laboratório - InfoEscola">
              <a:extLst>
                <a:ext uri="{FF2B5EF4-FFF2-40B4-BE49-F238E27FC236}">
                  <a16:creationId xmlns:a16="http://schemas.microsoft.com/office/drawing/2014/main" id="{9894E233-F856-4D27-B9ED-34444A84A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69" y="3429000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49ADBEA-EA73-463D-BE7E-571AFF2463AD}"/>
                    </a:ext>
                  </a:extLst>
                </p:cNvPr>
                <p:cNvSpPr/>
                <p:nvPr/>
              </p:nvSpPr>
              <p:spPr>
                <a:xfrm>
                  <a:off x="3149034" y="4720706"/>
                  <a:ext cx="548329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IE" baseline="0" dirty="0"/>
                    <a:t> = volume </a:t>
                  </a:r>
                  <a:r>
                    <a:rPr lang="en-IE" baseline="0" dirty="0" err="1"/>
                    <a:t>parcial</a:t>
                  </a:r>
                  <a:r>
                    <a:rPr lang="en-IE" baseline="0" dirty="0"/>
                    <a:t> molar de </a:t>
                  </a:r>
                  <a:r>
                    <a:rPr lang="en-IE" baseline="0" dirty="0" err="1"/>
                    <a:t>cada</a:t>
                  </a:r>
                  <a:r>
                    <a:rPr lang="en-IE" baseline="0" dirty="0"/>
                    <a:t> </a:t>
                  </a:r>
                  <a:r>
                    <a:rPr lang="en-IE" baseline="0" dirty="0" err="1"/>
                    <a:t>componente</a:t>
                  </a:r>
                  <a:r>
                    <a:rPr lang="en-IE" baseline="0" dirty="0"/>
                    <a:t> da</a:t>
                  </a:r>
                </a:p>
                <a:p>
                  <a:r>
                    <a:rPr lang="en-IE" baseline="0" dirty="0" err="1"/>
                    <a:t>solução</a:t>
                  </a:r>
                  <a:r>
                    <a:rPr lang="en-IE" baseline="0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49ADBEA-EA73-463D-BE7E-571AFF2463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034" y="4720706"/>
                  <a:ext cx="5483296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001" t="-4717" b="-14151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49FD914-F375-48FF-9128-004D46569ED0}"/>
                    </a:ext>
                  </a:extLst>
                </p:cNvPr>
                <p:cNvSpPr/>
                <p:nvPr/>
              </p:nvSpPr>
              <p:spPr>
                <a:xfrm>
                  <a:off x="3149034" y="3704239"/>
                  <a:ext cx="31826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IE" baseline="0" dirty="0"/>
                    <a:t>= volume molar da </a:t>
                  </a:r>
                  <a:r>
                    <a:rPr lang="en-IE" baseline="0" dirty="0" err="1"/>
                    <a:t>solução</a:t>
                  </a:r>
                  <a:endParaRPr lang="en-IE" baseline="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49FD914-F375-48FF-9128-004D46569E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034" y="3704239"/>
                  <a:ext cx="3182603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r="-958" b="-2666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FFF539-58CC-4DF0-81DD-515CA8D4BC03}"/>
                </a:ext>
              </a:extLst>
            </p:cNvPr>
            <p:cNvSpPr/>
            <p:nvPr/>
          </p:nvSpPr>
          <p:spPr>
            <a:xfrm>
              <a:off x="3149034" y="4179430"/>
              <a:ext cx="3025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baseline="0" dirty="0"/>
                <a:t>V = volume total da </a:t>
              </a:r>
              <a:r>
                <a:rPr lang="en-IE" baseline="0" dirty="0" err="1"/>
                <a:t>solução</a:t>
              </a:r>
              <a:endParaRPr lang="en-IE" baseline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FB8295-CF5F-42E3-A5B8-C55C431737FE}"/>
                </a:ext>
              </a:extLst>
            </p:cNvPr>
            <p:cNvSpPr/>
            <p:nvPr/>
          </p:nvSpPr>
          <p:spPr>
            <a:xfrm>
              <a:off x="3149034" y="5406810"/>
              <a:ext cx="4785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baseline="0" dirty="0"/>
                <a:t>V</a:t>
              </a:r>
              <a:r>
                <a:rPr lang="en-IE" baseline="-25000" dirty="0"/>
                <a:t>i</a:t>
              </a:r>
              <a:r>
                <a:rPr lang="en-IE" baseline="0" dirty="0"/>
                <a:t> = volume molar dos </a:t>
              </a:r>
              <a:r>
                <a:rPr lang="en-IE" baseline="0" dirty="0" err="1"/>
                <a:t>componentes</a:t>
              </a:r>
              <a:r>
                <a:rPr lang="en-IE" baseline="0" dirty="0"/>
                <a:t> PUROS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357C7F-8B49-46AF-8A95-C271B3908960}"/>
                </a:ext>
              </a:extLst>
            </p:cNvPr>
            <p:cNvSpPr/>
            <p:nvPr/>
          </p:nvSpPr>
          <p:spPr bwMode="auto">
            <a:xfrm>
              <a:off x="3059831" y="3729958"/>
              <a:ext cx="5931571" cy="2094045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5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books.bfwpub.com/pchem/figures/5_1_big.gif">
            <a:extLst>
              <a:ext uri="{FF2B5EF4-FFF2-40B4-BE49-F238E27FC236}">
                <a16:creationId xmlns:a16="http://schemas.microsoft.com/office/drawing/2014/main" id="{8DAD408E-DDD1-431C-896B-A1183B2C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79463"/>
            <a:ext cx="7920038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D931CAE-8C42-42EC-B780-485196B33C62}"/>
              </a:ext>
            </a:extLst>
          </p:cNvPr>
          <p:cNvGrpSpPr/>
          <p:nvPr/>
        </p:nvGrpSpPr>
        <p:grpSpPr>
          <a:xfrm>
            <a:off x="1676378" y="1715745"/>
            <a:ext cx="655489" cy="712523"/>
            <a:chOff x="1676378" y="1715745"/>
            <a:chExt cx="655489" cy="7125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F57F74-AE0C-41D3-B7E7-BD66C8EE543B}"/>
                </a:ext>
              </a:extLst>
            </p:cNvPr>
            <p:cNvSpPr/>
            <p:nvPr/>
          </p:nvSpPr>
          <p:spPr bwMode="auto">
            <a:xfrm>
              <a:off x="2115843" y="2140236"/>
              <a:ext cx="216024" cy="288032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95E034C-8D91-498A-B019-A20171752B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76378" y="1715745"/>
              <a:ext cx="382737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656C53-EA44-4C45-9004-28211583166E}"/>
              </a:ext>
            </a:extLst>
          </p:cNvPr>
          <p:cNvGrpSpPr/>
          <p:nvPr/>
        </p:nvGrpSpPr>
        <p:grpSpPr>
          <a:xfrm>
            <a:off x="6457024" y="441504"/>
            <a:ext cx="995296" cy="625991"/>
            <a:chOff x="6457024" y="441504"/>
            <a:chExt cx="995296" cy="6259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7828040-98B6-4BDF-B2CE-609ED3B12D82}"/>
                </a:ext>
              </a:extLst>
            </p:cNvPr>
            <p:cNvSpPr/>
            <p:nvPr/>
          </p:nvSpPr>
          <p:spPr bwMode="auto">
            <a:xfrm>
              <a:off x="6457024" y="779463"/>
              <a:ext cx="216024" cy="288032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BC3F91B-9E97-4FBB-9768-BF97430587E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78966" y="441504"/>
              <a:ext cx="773354" cy="3283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18E016D-E1A8-406E-9B76-5EAAEDB91D25}"/>
              </a:ext>
            </a:extLst>
          </p:cNvPr>
          <p:cNvSpPr txBox="1"/>
          <p:nvPr/>
        </p:nvSpPr>
        <p:spPr>
          <a:xfrm>
            <a:off x="107504" y="72172"/>
            <a:ext cx="817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baseline="0" dirty="0">
                <a:solidFill>
                  <a:srgbClr val="FF0000"/>
                </a:solidFill>
              </a:rPr>
              <a:t>Etanol(1)/Água(2) </a:t>
            </a:r>
            <a:r>
              <a:rPr lang="pt-BR" i="1" baseline="0" dirty="0">
                <a:solidFill>
                  <a:srgbClr val="FF0000"/>
                </a:solidFill>
                <a:sym typeface="Wingdings" panose="05000000000000000000" pitchFamily="2" charset="2"/>
              </a:rPr>
              <a:t> propriedades parciais molares em fç da composição (x</a:t>
            </a:r>
            <a:r>
              <a:rPr lang="pt-BR" i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pt-BR" i="1" baseline="0" dirty="0">
                <a:solidFill>
                  <a:srgbClr val="FF0000"/>
                </a:solidFill>
                <a:sym typeface="Wingdings" panose="05000000000000000000" pitchFamily="2" charset="2"/>
              </a:rPr>
              <a:t>):</a:t>
            </a:r>
            <a:endParaRPr lang="en-IE" i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248E9F-D35A-4CBF-9C24-AB267F603EE3}"/>
                  </a:ext>
                </a:extLst>
              </p:cNvPr>
              <p:cNvSpPr txBox="1"/>
              <p:nvPr/>
            </p:nvSpPr>
            <p:spPr>
              <a:xfrm>
                <a:off x="73954" y="3068960"/>
                <a:ext cx="1224136" cy="534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32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32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3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32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pt-BR" sz="3200" b="0" i="1" baseline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  <m:sup/>
                      </m:sSup>
                    </m:oMath>
                  </m:oMathPara>
                </a14:m>
                <a:endParaRPr lang="en-IE" sz="3200" baseline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248E9F-D35A-4CBF-9C24-AB267F603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4" y="3068960"/>
                <a:ext cx="1224136" cy="534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9D8F03-09B5-42E2-A8C7-6EA6FCA3CAB0}"/>
                  </a:ext>
                </a:extLst>
              </p:cNvPr>
              <p:cNvSpPr txBox="1"/>
              <p:nvPr/>
            </p:nvSpPr>
            <p:spPr>
              <a:xfrm>
                <a:off x="8313516" y="3336277"/>
                <a:ext cx="1224136" cy="534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32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32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3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32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pt-BR" sz="3200" b="0" i="1" baseline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  <m:sup/>
                      </m:sSup>
                    </m:oMath>
                  </m:oMathPara>
                </a14:m>
                <a:endParaRPr lang="en-IE" sz="3200" baseline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9D8F03-09B5-42E2-A8C7-6EA6FCA3C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516" y="3336277"/>
                <a:ext cx="1224136" cy="534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BFBA2-3F1D-47B2-AF64-14609E63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9ECD2-0D5E-4D80-81CE-B27D00DB2669}"/>
              </a:ext>
            </a:extLst>
          </p:cNvPr>
          <p:cNvSpPr txBox="1"/>
          <p:nvPr/>
        </p:nvSpPr>
        <p:spPr>
          <a:xfrm>
            <a:off x="3635896" y="428679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/>
              <a:t>25º C, 1 atm</a:t>
            </a:r>
            <a:endParaRPr lang="en-IE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6FAF9F-2C66-489F-B3D4-D7149EF3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D0E51-BE43-47F3-9596-296B59C0A690}"/>
              </a:ext>
            </a:extLst>
          </p:cNvPr>
          <p:cNvSpPr txBox="1"/>
          <p:nvPr/>
        </p:nvSpPr>
        <p:spPr>
          <a:xfrm>
            <a:off x="683568" y="188640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baseline="0" dirty="0"/>
              <a:t>Qual o valor do volume molar da solução etanol(1)/água(2) se:</a:t>
            </a:r>
            <a:endParaRPr lang="en-IE" i="1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F9980-7E44-46D0-9E00-8151F2DD671B}"/>
              </a:ext>
            </a:extLst>
          </p:cNvPr>
          <p:cNvSpPr txBox="1"/>
          <p:nvPr/>
        </p:nvSpPr>
        <p:spPr>
          <a:xfrm>
            <a:off x="323528" y="98072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baseline="0" dirty="0">
                <a:solidFill>
                  <a:srgbClr val="FF0000"/>
                </a:solidFill>
              </a:rPr>
              <a:t>a) x</a:t>
            </a:r>
            <a:r>
              <a:rPr lang="pt-BR" i="1" baseline="-25000" dirty="0">
                <a:solidFill>
                  <a:srgbClr val="FF0000"/>
                </a:solidFill>
              </a:rPr>
              <a:t>1</a:t>
            </a:r>
            <a:r>
              <a:rPr lang="pt-BR" i="1" baseline="0" dirty="0">
                <a:solidFill>
                  <a:srgbClr val="FF0000"/>
                </a:solidFill>
              </a:rPr>
              <a:t> = 0,40</a:t>
            </a:r>
            <a:endParaRPr lang="en-IE" i="1" baseline="-25000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ebooks.bfwpub.com/pchem/figures/5_1_big.gif">
            <a:extLst>
              <a:ext uri="{FF2B5EF4-FFF2-40B4-BE49-F238E27FC236}">
                <a16:creationId xmlns:a16="http://schemas.microsoft.com/office/drawing/2014/main" id="{1B2AE74A-FCA6-4DA3-8DEE-488F46B5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9998"/>
            <a:ext cx="5838882" cy="430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F28ABE-8FDE-4A4B-A3A4-2C19EF698930}"/>
              </a:ext>
            </a:extLst>
          </p:cNvPr>
          <p:cNvCxnSpPr>
            <a:cxnSpLocks/>
          </p:cNvCxnSpPr>
          <p:nvPr/>
        </p:nvCxnSpPr>
        <p:spPr bwMode="auto">
          <a:xfrm flipH="1">
            <a:off x="3975496" y="2725249"/>
            <a:ext cx="14212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7497E-EFE2-45D1-8DBB-89F3F367A59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05062" y="1916832"/>
            <a:ext cx="8317" cy="2935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ACF7C3-65C4-4E65-A134-13770E8006CC}"/>
              </a:ext>
            </a:extLst>
          </p:cNvPr>
          <p:cNvCxnSpPr>
            <a:cxnSpLocks/>
          </p:cNvCxnSpPr>
          <p:nvPr/>
        </p:nvCxnSpPr>
        <p:spPr bwMode="auto">
          <a:xfrm flipH="1">
            <a:off x="5396746" y="1916832"/>
            <a:ext cx="18706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4638ED-2058-4275-BAEB-887C4ED44729}"/>
                  </a:ext>
                </a:extLst>
              </p:cNvPr>
              <p:cNvSpPr txBox="1"/>
              <p:nvPr/>
            </p:nvSpPr>
            <p:spPr>
              <a:xfrm>
                <a:off x="209300" y="2107778"/>
                <a:ext cx="19777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1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=17,5 </m:t>
                          </m:r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baseline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baseline="0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4638ED-2058-4275-BAEB-887C4ED44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0" y="2107778"/>
                <a:ext cx="1977766" cy="246221"/>
              </a:xfrm>
              <a:prstGeom prst="rect">
                <a:avLst/>
              </a:prstGeom>
              <a:blipFill>
                <a:blip r:embed="rId3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5B2231-1D73-4EB9-9637-4FC433BE323C}"/>
                  </a:ext>
                </a:extLst>
              </p:cNvPr>
              <p:cNvSpPr txBox="1"/>
              <p:nvPr/>
            </p:nvSpPr>
            <p:spPr>
              <a:xfrm>
                <a:off x="3563122" y="2492896"/>
                <a:ext cx="520139" cy="315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1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5B2231-1D73-4EB9-9637-4FC433BE3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22" y="2492896"/>
                <a:ext cx="520139" cy="315599"/>
              </a:xfrm>
              <a:prstGeom prst="rect">
                <a:avLst/>
              </a:prstGeom>
              <a:blipFill>
                <a:blip r:embed="rId4"/>
                <a:stretch>
                  <a:fillRect b="-1346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DACDC6-ED70-488C-B5E1-AE90217213DE}"/>
                  </a:ext>
                </a:extLst>
              </p:cNvPr>
              <p:cNvSpPr txBox="1"/>
              <p:nvPr/>
            </p:nvSpPr>
            <p:spPr>
              <a:xfrm>
                <a:off x="7301562" y="1690320"/>
                <a:ext cx="520139" cy="315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1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DACDC6-ED70-488C-B5E1-AE902172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562" y="1690320"/>
                <a:ext cx="520139" cy="315599"/>
              </a:xfrm>
              <a:prstGeom prst="rect">
                <a:avLst/>
              </a:prstGeom>
              <a:blipFill>
                <a:blip r:embed="rId5"/>
                <a:stretch>
                  <a:fillRect r="-23529" b="-1346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8574C-67E0-4CDA-9059-4903C1BE97B3}"/>
                  </a:ext>
                </a:extLst>
              </p:cNvPr>
              <p:cNvSpPr txBox="1"/>
              <p:nvPr/>
            </p:nvSpPr>
            <p:spPr>
              <a:xfrm>
                <a:off x="141353" y="1775529"/>
                <a:ext cx="19777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1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=57 </m:t>
                          </m:r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baseline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baseline="0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8574C-67E0-4CDA-9059-4903C1BE9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3" y="1775529"/>
                <a:ext cx="1977766" cy="246221"/>
              </a:xfrm>
              <a:prstGeom prst="rect">
                <a:avLst/>
              </a:prstGeom>
              <a:blipFill>
                <a:blip r:embed="rId6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9E45314-5139-4791-8C8A-52313A7AC8D2}"/>
                  </a:ext>
                </a:extLst>
              </p:cNvPr>
              <p:cNvSpPr/>
              <p:nvPr/>
            </p:nvSpPr>
            <p:spPr>
              <a:xfrm>
                <a:off x="62987" y="2903503"/>
                <a:ext cx="2853602" cy="34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b="0" i="1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1600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 baseline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acc>
                        <m:sSub>
                          <m:sSubPr>
                            <m:ctrlP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pt-BR" sz="1600" baseline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baseline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  <m:sSub>
                      <m:sSubPr>
                        <m:ctrlPr>
                          <a:rPr lang="pt-BR" sz="16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9E45314-5139-4791-8C8A-52313A7AC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7" y="2903503"/>
                <a:ext cx="2853602" cy="344005"/>
              </a:xfrm>
              <a:prstGeom prst="rect">
                <a:avLst/>
              </a:prstGeom>
              <a:blipFill>
                <a:blip r:embed="rId7"/>
                <a:stretch>
                  <a:fillRect t="-105263" b="-1649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3159AD-AFE5-4189-8CA6-5549EE267AC4}"/>
                  </a:ext>
                </a:extLst>
              </p:cNvPr>
              <p:cNvSpPr/>
              <p:nvPr/>
            </p:nvSpPr>
            <p:spPr>
              <a:xfrm>
                <a:off x="430666" y="4107025"/>
                <a:ext cx="24048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600" baseline="0" dirty="0"/>
                  <a:t>v</a:t>
                </a:r>
                <a14:m>
                  <m:oMath xmlns:m="http://schemas.openxmlformats.org/officeDocument/2006/math"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E" sz="1600" baseline="0" dirty="0"/>
                  <a:t>0,40*57+0,60*17,5 </a:t>
                </a:r>
                <a:r>
                  <a:rPr lang="en-IE" sz="1600" baseline="0" dirty="0"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:r>
                  <a:rPr lang="en-IE" sz="1600" baseline="0" dirty="0">
                    <a:highlight>
                      <a:srgbClr val="FFFF00"/>
                    </a:highlight>
                    <a:sym typeface="Wingdings" panose="05000000000000000000" pitchFamily="2" charset="2"/>
                  </a:rPr>
                  <a:t>v = 33,3 cm</a:t>
                </a:r>
                <a:r>
                  <a:rPr lang="en-IE" sz="1600" dirty="0">
                    <a:highlight>
                      <a:srgbClr val="FFFF00"/>
                    </a:highlight>
                    <a:sym typeface="Wingdings" panose="05000000000000000000" pitchFamily="2" charset="2"/>
                  </a:rPr>
                  <a:t>3</a:t>
                </a:r>
                <a:r>
                  <a:rPr lang="en-IE" sz="1600" baseline="0" dirty="0">
                    <a:highlight>
                      <a:srgbClr val="FFFF00"/>
                    </a:highlight>
                    <a:sym typeface="Wingdings" panose="05000000000000000000" pitchFamily="2" charset="2"/>
                  </a:rPr>
                  <a:t>/mol</a:t>
                </a:r>
                <a:endParaRPr lang="en-IE" sz="1600" baseline="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3159AD-AFE5-4189-8CA6-5549EE267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66" y="4107025"/>
                <a:ext cx="2404826" cy="584775"/>
              </a:xfrm>
              <a:prstGeom prst="rect">
                <a:avLst/>
              </a:prstGeom>
              <a:blipFill>
                <a:blip r:embed="rId8"/>
                <a:stretch>
                  <a:fillRect l="-1015" t="-3125" r="-761" b="-125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9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6FAF9F-2C66-489F-B3D4-D7149EF3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D0E51-BE43-47F3-9596-296B59C0A690}"/>
              </a:ext>
            </a:extLst>
          </p:cNvPr>
          <p:cNvSpPr txBox="1"/>
          <p:nvPr/>
        </p:nvSpPr>
        <p:spPr>
          <a:xfrm>
            <a:off x="683568" y="188640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baseline="0" dirty="0"/>
              <a:t>Qual o valor do volume molar da solução etanol(1)/água(2) se:</a:t>
            </a:r>
            <a:endParaRPr lang="en-IE" i="1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F9980-7E44-46D0-9E00-8151F2DD671B}"/>
              </a:ext>
            </a:extLst>
          </p:cNvPr>
          <p:cNvSpPr txBox="1"/>
          <p:nvPr/>
        </p:nvSpPr>
        <p:spPr>
          <a:xfrm>
            <a:off x="323528" y="98072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baseline="0" dirty="0">
                <a:solidFill>
                  <a:srgbClr val="FF0000"/>
                </a:solidFill>
              </a:rPr>
              <a:t>b) x</a:t>
            </a:r>
            <a:r>
              <a:rPr lang="pt-BR" i="1" baseline="-25000" dirty="0">
                <a:solidFill>
                  <a:srgbClr val="FF0000"/>
                </a:solidFill>
              </a:rPr>
              <a:t>1</a:t>
            </a:r>
            <a:r>
              <a:rPr lang="pt-BR" i="1" baseline="0" dirty="0">
                <a:solidFill>
                  <a:srgbClr val="FF0000"/>
                </a:solidFill>
              </a:rPr>
              <a:t> = 0,60</a:t>
            </a:r>
            <a:endParaRPr lang="en-IE" i="1" baseline="-25000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ebooks.bfwpub.com/pchem/figures/5_1_big.gif">
            <a:extLst>
              <a:ext uri="{FF2B5EF4-FFF2-40B4-BE49-F238E27FC236}">
                <a16:creationId xmlns:a16="http://schemas.microsoft.com/office/drawing/2014/main" id="{1B2AE74A-FCA6-4DA3-8DEE-488F46B5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9998"/>
            <a:ext cx="5838882" cy="430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F28ABE-8FDE-4A4B-A3A4-2C19EF698930}"/>
              </a:ext>
            </a:extLst>
          </p:cNvPr>
          <p:cNvCxnSpPr>
            <a:cxnSpLocks/>
          </p:cNvCxnSpPr>
          <p:nvPr/>
        </p:nvCxnSpPr>
        <p:spPr bwMode="auto">
          <a:xfrm flipH="1">
            <a:off x="3975496" y="3068960"/>
            <a:ext cx="202570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7497E-EFE2-45D1-8DBB-89F3F367A59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01198" y="1484784"/>
            <a:ext cx="1" cy="33788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ACF7C3-65C4-4E65-A134-13770E8006CC}"/>
              </a:ext>
            </a:extLst>
          </p:cNvPr>
          <p:cNvCxnSpPr>
            <a:cxnSpLocks/>
          </p:cNvCxnSpPr>
          <p:nvPr/>
        </p:nvCxnSpPr>
        <p:spPr bwMode="auto">
          <a:xfrm flipH="1">
            <a:off x="6001198" y="1484784"/>
            <a:ext cx="13003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4638ED-2058-4275-BAEB-887C4ED44729}"/>
                  </a:ext>
                </a:extLst>
              </p:cNvPr>
              <p:cNvSpPr txBox="1"/>
              <p:nvPr/>
            </p:nvSpPr>
            <p:spPr>
              <a:xfrm>
                <a:off x="141353" y="1848119"/>
                <a:ext cx="19777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1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=17 </m:t>
                          </m:r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baseline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baseline="0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4638ED-2058-4275-BAEB-887C4ED44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3" y="1848119"/>
                <a:ext cx="1977766" cy="246221"/>
              </a:xfrm>
              <a:prstGeom prst="rect">
                <a:avLst/>
              </a:prstGeom>
              <a:blipFill>
                <a:blip r:embed="rId3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5B2231-1D73-4EB9-9637-4FC433BE323C}"/>
                  </a:ext>
                </a:extLst>
              </p:cNvPr>
              <p:cNvSpPr txBox="1"/>
              <p:nvPr/>
            </p:nvSpPr>
            <p:spPr>
              <a:xfrm>
                <a:off x="3570296" y="2797320"/>
                <a:ext cx="520139" cy="315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1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5B2231-1D73-4EB9-9637-4FC433BE3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96" y="2797320"/>
                <a:ext cx="520139" cy="315599"/>
              </a:xfrm>
              <a:prstGeom prst="rect">
                <a:avLst/>
              </a:prstGeom>
              <a:blipFill>
                <a:blip r:embed="rId4"/>
                <a:stretch>
                  <a:fillRect b="-1346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DACDC6-ED70-488C-B5E1-AE90217213DE}"/>
                  </a:ext>
                </a:extLst>
              </p:cNvPr>
              <p:cNvSpPr txBox="1"/>
              <p:nvPr/>
            </p:nvSpPr>
            <p:spPr>
              <a:xfrm>
                <a:off x="7269953" y="1350060"/>
                <a:ext cx="520139" cy="315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1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DACDC6-ED70-488C-B5E1-AE902172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953" y="1350060"/>
                <a:ext cx="520139" cy="315599"/>
              </a:xfrm>
              <a:prstGeom prst="rect">
                <a:avLst/>
              </a:prstGeom>
              <a:blipFill>
                <a:blip r:embed="rId5"/>
                <a:stretch>
                  <a:fillRect r="-23529" b="-1346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8574C-67E0-4CDA-9059-4903C1BE97B3}"/>
                  </a:ext>
                </a:extLst>
              </p:cNvPr>
              <p:cNvSpPr txBox="1"/>
              <p:nvPr/>
            </p:nvSpPr>
            <p:spPr>
              <a:xfrm>
                <a:off x="199377" y="1537305"/>
                <a:ext cx="19777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1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=57,7 </m:t>
                          </m:r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baseline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baseline="0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8574C-67E0-4CDA-9059-4903C1BE9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77" y="1537305"/>
                <a:ext cx="1977766" cy="246221"/>
              </a:xfrm>
              <a:prstGeom prst="rect">
                <a:avLst/>
              </a:prstGeom>
              <a:blipFill>
                <a:blip r:embed="rId6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9E45314-5139-4791-8C8A-52313A7AC8D2}"/>
                  </a:ext>
                </a:extLst>
              </p:cNvPr>
              <p:cNvSpPr/>
              <p:nvPr/>
            </p:nvSpPr>
            <p:spPr>
              <a:xfrm>
                <a:off x="51201" y="2315004"/>
                <a:ext cx="2853602" cy="34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b="0" i="1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1600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 baseline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acc>
                        <m:sSub>
                          <m:sSubPr>
                            <m:ctrlP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pt-BR" sz="1600" baseline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baseline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  <m:sSub>
                      <m:sSubPr>
                        <m:ctrlPr>
                          <a:rPr lang="pt-BR" sz="16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9E45314-5139-4791-8C8A-52313A7AC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1" y="2315004"/>
                <a:ext cx="2853602" cy="344005"/>
              </a:xfrm>
              <a:prstGeom prst="rect">
                <a:avLst/>
              </a:prstGeom>
              <a:blipFill>
                <a:blip r:embed="rId7"/>
                <a:stretch>
                  <a:fillRect t="-107143" b="-16964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3159AD-AFE5-4189-8CA6-5549EE267AC4}"/>
                  </a:ext>
                </a:extLst>
              </p:cNvPr>
              <p:cNvSpPr/>
              <p:nvPr/>
            </p:nvSpPr>
            <p:spPr>
              <a:xfrm>
                <a:off x="250630" y="3065099"/>
                <a:ext cx="25763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600" baseline="0" dirty="0"/>
                  <a:t>v</a:t>
                </a:r>
                <a14:m>
                  <m:oMath xmlns:m="http://schemas.openxmlformats.org/officeDocument/2006/math"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E" sz="1600" baseline="0" dirty="0"/>
                  <a:t>0,60*57,7+0,40*17,0 </a:t>
                </a:r>
                <a:r>
                  <a:rPr lang="en-IE" sz="1600" baseline="0" dirty="0"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:r>
                  <a:rPr lang="en-IE" sz="1600" baseline="0" dirty="0">
                    <a:highlight>
                      <a:srgbClr val="FFFF00"/>
                    </a:highlight>
                    <a:sym typeface="Wingdings" panose="05000000000000000000" pitchFamily="2" charset="2"/>
                  </a:rPr>
                  <a:t>v = 41,4 cm</a:t>
                </a:r>
                <a:r>
                  <a:rPr lang="en-IE" sz="1600" dirty="0">
                    <a:highlight>
                      <a:srgbClr val="FFFF00"/>
                    </a:highlight>
                    <a:sym typeface="Wingdings" panose="05000000000000000000" pitchFamily="2" charset="2"/>
                  </a:rPr>
                  <a:t>3</a:t>
                </a:r>
                <a:r>
                  <a:rPr lang="en-IE" sz="1600" baseline="0" dirty="0">
                    <a:highlight>
                      <a:srgbClr val="FFFF00"/>
                    </a:highlight>
                    <a:sym typeface="Wingdings" panose="05000000000000000000" pitchFamily="2" charset="2"/>
                  </a:rPr>
                  <a:t>/mol</a:t>
                </a:r>
                <a:endParaRPr lang="en-IE" sz="1600" baseline="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3159AD-AFE5-4189-8CA6-5549EE267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30" y="3065099"/>
                <a:ext cx="2576346" cy="584775"/>
              </a:xfrm>
              <a:prstGeom prst="rect">
                <a:avLst/>
              </a:prstGeom>
              <a:blipFill>
                <a:blip r:embed="rId8"/>
                <a:stretch>
                  <a:fillRect l="-709" t="-3125" r="-709" b="-125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1827438-72B5-4B18-9EEA-2BB5EC92AE2E}"/>
              </a:ext>
            </a:extLst>
          </p:cNvPr>
          <p:cNvGrpSpPr/>
          <p:nvPr/>
        </p:nvGrpSpPr>
        <p:grpSpPr>
          <a:xfrm>
            <a:off x="141353" y="3729198"/>
            <a:ext cx="2903359" cy="1396721"/>
            <a:chOff x="141353" y="3729198"/>
            <a:chExt cx="2903359" cy="1396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366203-6233-4720-AE04-DE742650B775}"/>
                </a:ext>
              </a:extLst>
            </p:cNvPr>
            <p:cNvSpPr txBox="1"/>
            <p:nvPr/>
          </p:nvSpPr>
          <p:spPr>
            <a:xfrm>
              <a:off x="141353" y="4479588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i="1" baseline="0" dirty="0"/>
                <a:t>Faz sentido se comparado</a:t>
              </a:r>
            </a:p>
            <a:p>
              <a:pPr algn="ctr"/>
              <a:r>
                <a:rPr lang="pt-BR" i="1" baseline="0" dirty="0"/>
                <a:t>com o item (a)?</a:t>
              </a:r>
              <a:endParaRPr lang="en-IE" i="1" baseline="-25000" dirty="0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A11DEE03-0765-42BA-8509-2AD8D995BD36}"/>
                </a:ext>
              </a:extLst>
            </p:cNvPr>
            <p:cNvSpPr/>
            <p:nvPr/>
          </p:nvSpPr>
          <p:spPr bwMode="auto">
            <a:xfrm>
              <a:off x="1403648" y="3729198"/>
              <a:ext cx="285960" cy="58477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8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Rodapé 3">
            <a:extLst>
              <a:ext uri="{FF2B5EF4-FFF2-40B4-BE49-F238E27FC236}">
                <a16:creationId xmlns:a16="http://schemas.microsoft.com/office/drawing/2014/main" id="{46310873-9E37-41D9-A89A-2A1C854A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 i="1"/>
              <a:t>ZEA0564 – Físico-Química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B1175910-2A69-4AEC-A091-7C6E986CC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3513"/>
            <a:ext cx="394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baseline="0">
                <a:solidFill>
                  <a:srgbClr val="009900"/>
                </a:solidFill>
              </a:rPr>
              <a:t>Exemplo 11.3 (Van Ness 7ª ed.)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D003BE09-79BF-4B41-B3CD-8CF32F516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79486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 baseline="0"/>
              <a:t>	Há necessidade, em um laboratório, de 2000 cm</a:t>
            </a:r>
            <a:r>
              <a:rPr lang="pt-BR" altLang="pt-BR" sz="2000" b="1" i="1"/>
              <a:t>3</a:t>
            </a:r>
            <a:r>
              <a:rPr lang="pt-BR" altLang="pt-BR" sz="2000" b="1" i="1" baseline="0"/>
              <a:t> de um anticongelante constituído por uma solução 30% molar de metanol em água. Quais volumes de metanol puro e de água pura a 25</a:t>
            </a:r>
            <a:r>
              <a:rPr lang="pt-BR" altLang="pt-BR" sz="2000" b="1" i="1"/>
              <a:t>o</a:t>
            </a:r>
            <a:r>
              <a:rPr lang="pt-BR" altLang="pt-BR" sz="2000" b="1" i="1" baseline="0"/>
              <a:t> C devem ser misturados para formarem os 2000 cm</a:t>
            </a:r>
            <a:r>
              <a:rPr lang="pt-BR" altLang="pt-BR" sz="2000" b="1" i="1"/>
              <a:t>3</a:t>
            </a:r>
            <a:r>
              <a:rPr lang="pt-BR" altLang="pt-BR" sz="2000" b="1" i="1" baseline="0"/>
              <a:t> de anticongelante, também a 25</a:t>
            </a:r>
            <a:r>
              <a:rPr lang="pt-BR" altLang="pt-BR" sz="2000" b="1" i="1"/>
              <a:t>o</a:t>
            </a:r>
            <a:r>
              <a:rPr lang="pt-BR" altLang="pt-BR" sz="2000" b="1" i="1" baseline="0"/>
              <a:t>C? Os volumes parciais do metanol e da água em uma solução 30% molar de metanol a 25</a:t>
            </a:r>
            <a:r>
              <a:rPr lang="pt-BR" altLang="pt-BR" sz="2000" b="1" i="1"/>
              <a:t>o</a:t>
            </a:r>
            <a:r>
              <a:rPr lang="pt-BR" altLang="pt-BR" sz="2000" b="1" i="1" baseline="0"/>
              <a:t>C são dados: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i="1" baseline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i="1" baseline="0"/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7EEC4D01-43B4-474A-B675-B84B19499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aphicFrame>
        <p:nvGraphicFramePr>
          <p:cNvPr id="24582" name="Object 2">
            <a:extLst>
              <a:ext uri="{FF2B5EF4-FFF2-40B4-BE49-F238E27FC236}">
                <a16:creationId xmlns:a16="http://schemas.microsoft.com/office/drawing/2014/main" id="{32874AD1-6605-40CE-B821-73A829598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3213100"/>
          <a:ext cx="26003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307532" imgH="482391" progId="Equation.3">
                  <p:embed/>
                </p:oleObj>
              </mc:Choice>
              <mc:Fallback>
                <p:oleObj name="Equation" r:id="rId3" imgW="1307532" imgH="48239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13100"/>
                        <a:ext cx="26003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6">
            <a:extLst>
              <a:ext uri="{FF2B5EF4-FFF2-40B4-BE49-F238E27FC236}">
                <a16:creationId xmlns:a16="http://schemas.microsoft.com/office/drawing/2014/main" id="{69C0F6B1-B778-4978-BB3F-A6A896096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2963"/>
            <a:ext cx="7504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 baseline="0"/>
              <a:t>E para as espécies puras:  Metanol (1)     V</a:t>
            </a:r>
            <a:r>
              <a:rPr lang="pt-BR" altLang="pt-BR" sz="2000" b="1" i="1" baseline="-25000"/>
              <a:t>1</a:t>
            </a:r>
            <a:r>
              <a:rPr lang="pt-BR" altLang="pt-BR" sz="2000" b="1" i="1" baseline="0"/>
              <a:t> = 40,727 cm</a:t>
            </a:r>
            <a:r>
              <a:rPr lang="pt-BR" altLang="pt-BR" sz="2000" b="1" i="1"/>
              <a:t>3</a:t>
            </a:r>
            <a:r>
              <a:rPr lang="pt-BR" altLang="pt-BR" sz="2000" b="1" i="1" baseline="0"/>
              <a:t>/mol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 baseline="0"/>
              <a:t>                                              Água (2)          V</a:t>
            </a:r>
            <a:r>
              <a:rPr lang="pt-BR" altLang="pt-BR" sz="2000" b="1" i="1" baseline="-25000"/>
              <a:t>2</a:t>
            </a:r>
            <a:r>
              <a:rPr lang="pt-BR" altLang="pt-BR" sz="2000" b="1" i="1" baseline="0"/>
              <a:t> = 18,068 cm</a:t>
            </a:r>
            <a:r>
              <a:rPr lang="pt-BR" altLang="pt-BR" sz="2000" b="1" i="1"/>
              <a:t>3</a:t>
            </a:r>
            <a:r>
              <a:rPr lang="pt-BR" altLang="pt-BR" sz="2000" b="1" i="1" baseline="0"/>
              <a:t>/mol</a:t>
            </a:r>
          </a:p>
        </p:txBody>
      </p:sp>
      <p:sp>
        <p:nvSpPr>
          <p:cNvPr id="24584" name="Text Box 7">
            <a:extLst>
              <a:ext uri="{FF2B5EF4-FFF2-40B4-BE49-F238E27FC236}">
                <a16:creationId xmlns:a16="http://schemas.microsoft.com/office/drawing/2014/main" id="{A131917D-24EC-4C49-AC69-EC3AE7EF6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241675"/>
            <a:ext cx="1871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baseline="0"/>
              <a:t>Metanol (1)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i="1" baseline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baseline="0"/>
              <a:t>Água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05185471-2CC3-4176-8A6F-693D1446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11" y="6493913"/>
            <a:ext cx="186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aseline="0" dirty="0"/>
              <a:t>Retirado de Smith </a:t>
            </a:r>
            <a:r>
              <a:rPr lang="pt-BR" altLang="pt-BR" sz="1000" i="1" baseline="0" dirty="0"/>
              <a:t>et al</a:t>
            </a:r>
            <a:r>
              <a:rPr lang="pt-BR" altLang="pt-BR" sz="1000" baseline="0" dirty="0"/>
              <a:t> (2007)</a:t>
            </a:r>
          </a:p>
        </p:txBody>
      </p:sp>
      <p:pic>
        <p:nvPicPr>
          <p:cNvPr id="25603" name="Picture 3" descr="Figure11">
            <a:extLst>
              <a:ext uri="{FF2B5EF4-FFF2-40B4-BE49-F238E27FC236}">
                <a16:creationId xmlns:a16="http://schemas.microsoft.com/office/drawing/2014/main" id="{37DD4D5F-DE62-4D75-9279-B572C5BDF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107"/>
            <a:ext cx="8402637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ADC8D5-BB54-4AC5-8E1F-B9AC0DCEE104}"/>
                  </a:ext>
                </a:extLst>
              </p:cNvPr>
              <p:cNvSpPr txBox="1"/>
              <p:nvPr/>
            </p:nvSpPr>
            <p:spPr>
              <a:xfrm>
                <a:off x="1584176" y="4648977"/>
                <a:ext cx="520139" cy="315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1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ADC8D5-BB54-4AC5-8E1F-B9AC0DCE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76" y="4648977"/>
                <a:ext cx="520139" cy="315599"/>
              </a:xfrm>
              <a:prstGeom prst="rect">
                <a:avLst/>
              </a:prstGeom>
              <a:blipFill>
                <a:blip r:embed="rId3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987910-F5CB-42B7-B9C8-16078CA24573}"/>
                  </a:ext>
                </a:extLst>
              </p:cNvPr>
              <p:cNvSpPr txBox="1"/>
              <p:nvPr/>
            </p:nvSpPr>
            <p:spPr>
              <a:xfrm>
                <a:off x="4384930" y="2190779"/>
                <a:ext cx="520139" cy="315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sz="1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987910-F5CB-42B7-B9C8-16078CA2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930" y="2190779"/>
                <a:ext cx="520139" cy="315599"/>
              </a:xfrm>
              <a:prstGeom prst="rect">
                <a:avLst/>
              </a:prstGeom>
              <a:blipFill>
                <a:blip r:embed="rId4"/>
                <a:stretch>
                  <a:fillRect r="-23256" b="-1346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1DFE178-F10D-4009-A998-01775A79ED4B}"/>
              </a:ext>
            </a:extLst>
          </p:cNvPr>
          <p:cNvGrpSpPr/>
          <p:nvPr/>
        </p:nvGrpSpPr>
        <p:grpSpPr>
          <a:xfrm>
            <a:off x="864096" y="4671062"/>
            <a:ext cx="1368154" cy="578058"/>
            <a:chOff x="864096" y="4671062"/>
            <a:chExt cx="1368154" cy="578058"/>
          </a:xfrm>
        </p:grpSpPr>
        <p:sp>
          <p:nvSpPr>
            <p:cNvPr id="25605" name="Elipse 19">
              <a:extLst>
                <a:ext uri="{FF2B5EF4-FFF2-40B4-BE49-F238E27FC236}">
                  <a16:creationId xmlns:a16="http://schemas.microsoft.com/office/drawing/2014/main" id="{0DD19E22-8813-446D-8632-44C93FC91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855" y="4960195"/>
              <a:ext cx="792163" cy="288925"/>
            </a:xfrm>
            <a:prstGeom prst="ellipse">
              <a:avLst/>
            </a:prstGeom>
            <a:noFill/>
            <a:ln w="9525" algn="ctr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4BCA616-D150-4E11-9F14-515B6AA7CF8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64096" y="4671062"/>
              <a:ext cx="136815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445725-7997-43D2-B770-DE58067A4E04}"/>
              </a:ext>
            </a:extLst>
          </p:cNvPr>
          <p:cNvGrpSpPr/>
          <p:nvPr/>
        </p:nvGrpSpPr>
        <p:grpSpPr>
          <a:xfrm>
            <a:off x="2232250" y="1443441"/>
            <a:ext cx="3096342" cy="813741"/>
            <a:chOff x="2232250" y="1443441"/>
            <a:chExt cx="3096342" cy="813741"/>
          </a:xfrm>
        </p:grpSpPr>
        <p:sp>
          <p:nvSpPr>
            <p:cNvPr id="25606" name="Elipse 20">
              <a:extLst>
                <a:ext uri="{FF2B5EF4-FFF2-40B4-BE49-F238E27FC236}">
                  <a16:creationId xmlns:a16="http://schemas.microsoft.com/office/drawing/2014/main" id="{1D11A25C-792C-4D2B-AB32-B2486A73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604" y="1968257"/>
              <a:ext cx="792162" cy="288925"/>
            </a:xfrm>
            <a:prstGeom prst="ellipse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375B2B-AD0C-4DD3-A71C-E2903E9EC44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32250" y="1443441"/>
              <a:ext cx="309634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19DB14-7D86-4798-AF4D-54B540D0B25E}"/>
              </a:ext>
            </a:extLst>
          </p:cNvPr>
          <p:cNvCxnSpPr/>
          <p:nvPr/>
        </p:nvCxnSpPr>
        <p:spPr bwMode="auto">
          <a:xfrm flipV="1">
            <a:off x="2232250" y="774163"/>
            <a:ext cx="0" cy="46593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F0BB4F-D34B-464B-BE40-B835399606B3}"/>
              </a:ext>
            </a:extLst>
          </p:cNvPr>
          <p:cNvGrpSpPr/>
          <p:nvPr/>
        </p:nvGrpSpPr>
        <p:grpSpPr>
          <a:xfrm>
            <a:off x="1839144" y="5538252"/>
            <a:ext cx="1140056" cy="1028396"/>
            <a:chOff x="1839144" y="5538252"/>
            <a:chExt cx="1140056" cy="10283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47FDE-9886-4F6E-9CE0-C68EB56F785D}"/>
                </a:ext>
              </a:extLst>
            </p:cNvPr>
            <p:cNvSpPr txBox="1"/>
            <p:nvPr/>
          </p:nvSpPr>
          <p:spPr>
            <a:xfrm>
              <a:off x="1839144" y="6197316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aseline="0" dirty="0">
                  <a:solidFill>
                    <a:srgbClr val="0000FF"/>
                  </a:solidFill>
                </a:rPr>
                <a:t>x</a:t>
              </a:r>
              <a:r>
                <a:rPr lang="pt-BR" baseline="-25000" dirty="0">
                  <a:solidFill>
                    <a:srgbClr val="0000FF"/>
                  </a:solidFill>
                </a:rPr>
                <a:t>1</a:t>
              </a:r>
              <a:r>
                <a:rPr lang="pt-BR" baseline="0" dirty="0">
                  <a:solidFill>
                    <a:srgbClr val="0000FF"/>
                  </a:solidFill>
                </a:rPr>
                <a:t> = 0.30</a:t>
              </a:r>
              <a:endParaRPr lang="en-IE" baseline="0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282FCD-7BF9-429C-84D0-7105C9FA92E6}"/>
                </a:ext>
              </a:extLst>
            </p:cNvPr>
            <p:cNvCxnSpPr/>
            <p:nvPr/>
          </p:nvCxnSpPr>
          <p:spPr bwMode="auto">
            <a:xfrm flipV="1">
              <a:off x="2232250" y="5538252"/>
              <a:ext cx="0" cy="6365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3C8ABB1-DBB0-4E9B-ACF5-04978289FF5F}"/>
              </a:ext>
            </a:extLst>
          </p:cNvPr>
          <p:cNvSpPr/>
          <p:nvPr/>
        </p:nvSpPr>
        <p:spPr bwMode="auto">
          <a:xfrm>
            <a:off x="5722262" y="476019"/>
            <a:ext cx="2808310" cy="61118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B00AFFC-0534-44D4-A80D-C2A3F6302474}"/>
                  </a:ext>
                </a:extLst>
              </p:cNvPr>
              <p:cNvSpPr/>
              <p:nvPr/>
            </p:nvSpPr>
            <p:spPr>
              <a:xfrm>
                <a:off x="5849843" y="774163"/>
                <a:ext cx="2853602" cy="34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b="0" i="1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1600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 baseline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acc>
                        <m:sSub>
                          <m:sSubPr>
                            <m:ctrlP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pt-BR" sz="1600" baseline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baseline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  <m:sSub>
                      <m:sSubPr>
                        <m:ctrlPr>
                          <a:rPr lang="pt-BR" sz="16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E" sz="1600" baseline="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B00AFFC-0534-44D4-A80D-C2A3F630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843" y="774163"/>
                <a:ext cx="2853602" cy="344005"/>
              </a:xfrm>
              <a:prstGeom prst="rect">
                <a:avLst/>
              </a:prstGeom>
              <a:blipFill>
                <a:blip r:embed="rId5"/>
                <a:stretch>
                  <a:fillRect t="-107143" b="-16964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62B82C0-CA42-4D29-87A5-ADC3224295A2}"/>
                  </a:ext>
                </a:extLst>
              </p:cNvPr>
              <p:cNvSpPr/>
              <p:nvPr/>
            </p:nvSpPr>
            <p:spPr>
              <a:xfrm>
                <a:off x="5858660" y="1185820"/>
                <a:ext cx="30316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600" baseline="0" dirty="0"/>
                  <a:t>v</a:t>
                </a:r>
                <a14:m>
                  <m:oMath xmlns:m="http://schemas.openxmlformats.org/officeDocument/2006/math"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E" sz="1600" baseline="0" dirty="0"/>
                  <a:t>0,30*38,632+0,70*17,765 </a:t>
                </a:r>
                <a:r>
                  <a:rPr lang="en-IE" sz="1600" baseline="0" dirty="0"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:r>
                  <a:rPr lang="en-IE" sz="1600" baseline="0" dirty="0">
                    <a:highlight>
                      <a:srgbClr val="FFFF00"/>
                    </a:highlight>
                    <a:sym typeface="Wingdings" panose="05000000000000000000" pitchFamily="2" charset="2"/>
                  </a:rPr>
                  <a:t>v = 24,025 cm</a:t>
                </a:r>
                <a:r>
                  <a:rPr lang="en-IE" sz="1600" dirty="0">
                    <a:highlight>
                      <a:srgbClr val="FFFF00"/>
                    </a:highlight>
                    <a:sym typeface="Wingdings" panose="05000000000000000000" pitchFamily="2" charset="2"/>
                  </a:rPr>
                  <a:t>3</a:t>
                </a:r>
                <a:r>
                  <a:rPr lang="en-IE" sz="1600" baseline="0" dirty="0">
                    <a:highlight>
                      <a:srgbClr val="FFFF00"/>
                    </a:highlight>
                    <a:sym typeface="Wingdings" panose="05000000000000000000" pitchFamily="2" charset="2"/>
                  </a:rPr>
                  <a:t>/mol</a:t>
                </a:r>
                <a:endParaRPr lang="en-IE" sz="1600" baseline="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62B82C0-CA42-4D29-87A5-ADC322429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60" y="1185820"/>
                <a:ext cx="3031600" cy="584775"/>
              </a:xfrm>
              <a:prstGeom prst="rect">
                <a:avLst/>
              </a:prstGeom>
              <a:blipFill>
                <a:blip r:embed="rId6"/>
                <a:stretch>
                  <a:fillRect l="-604" t="-3158" r="-604" b="-1368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9C02A-E914-4D8D-8D6C-E2A65828F896}"/>
                  </a:ext>
                </a:extLst>
              </p:cNvPr>
              <p:cNvSpPr txBox="1"/>
              <p:nvPr/>
            </p:nvSpPr>
            <p:spPr>
              <a:xfrm>
                <a:off x="5849843" y="2112719"/>
                <a:ext cx="3151155" cy="899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baseline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1400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4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baseline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1400" b="0" i="1" baseline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pt-BR" sz="1400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4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baseline="0" smtClean="0">
                              <a:latin typeface="Cambria Math" panose="02040503050406030204" pitchFamily="18" charset="0"/>
                            </a:rPr>
                            <m:t>2000 </m:t>
                          </m:r>
                          <m:sSup>
                            <m:sSupPr>
                              <m:ctrlPr>
                                <a:rPr lang="pt-BR" sz="14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b="0" i="1" baseline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BR" sz="1400" b="0" i="1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1400" b="0" i="1" baseline="0" smtClean="0">
                              <a:latin typeface="Cambria Math" panose="02040503050406030204" pitchFamily="18" charset="0"/>
                            </a:rPr>
                            <m:t>24,025</m:t>
                          </m:r>
                          <m:sSup>
                            <m:sSupPr>
                              <m:ctrlPr>
                                <a:rPr lang="pt-BR" sz="1400" i="1" baseline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 baseline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pt-BR" sz="1400" i="1" baseline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1400" b="0" i="1" baseline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1400" b="0" i="1" baseline="0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pt-BR" sz="1400" b="0" i="1" baseline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400" b="0" i="1" baseline="0" dirty="0">
                  <a:latin typeface="Cambria Math" panose="02040503050406030204" pitchFamily="18" charset="0"/>
                </a:endParaRPr>
              </a:p>
              <a:p>
                <a:endParaRPr lang="pt-BR" sz="1400" b="0" i="1" baseline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pt-BR" sz="1400" i="1" baseline="0" dirty="0">
                    <a:latin typeface="Cambria Math" panose="02040503050406030204" pitchFamily="18" charset="0"/>
                  </a:rPr>
                  <a:t>n = </a:t>
                </a:r>
                <a14:m>
                  <m:oMath xmlns:m="http://schemas.openxmlformats.org/officeDocument/2006/math">
                    <m:r>
                      <a:rPr lang="pt-BR" sz="1400" b="0" i="1" baseline="0" smtClean="0">
                        <a:latin typeface="Cambria Math" panose="02040503050406030204" pitchFamily="18" charset="0"/>
                      </a:rPr>
                      <m:t>83,25 </m:t>
                    </m:r>
                    <m:r>
                      <a:rPr lang="pt-BR" sz="1400" b="0" i="1" baseline="0" smtClean="0">
                        <a:latin typeface="Cambria Math" panose="02040503050406030204" pitchFamily="18" charset="0"/>
                      </a:rPr>
                      <m:t>𝑚𝑜𝑙𝑠</m:t>
                    </m:r>
                  </m:oMath>
                </a14:m>
                <a:r>
                  <a:rPr lang="en-IE" sz="1400" baseline="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9C02A-E914-4D8D-8D6C-E2A65828F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843" y="2112719"/>
                <a:ext cx="3151155" cy="899413"/>
              </a:xfrm>
              <a:prstGeom prst="rect">
                <a:avLst/>
              </a:prstGeom>
              <a:blipFill>
                <a:blip r:embed="rId7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1351F87-9645-483A-BEDF-E90AC7DBD987}"/>
              </a:ext>
            </a:extLst>
          </p:cNvPr>
          <p:cNvSpPr txBox="1"/>
          <p:nvPr/>
        </p:nvSpPr>
        <p:spPr>
          <a:xfrm>
            <a:off x="6722029" y="33542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E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7CD2BD2-E6CC-482B-A967-D83112D8225A}"/>
                  </a:ext>
                </a:extLst>
              </p:cNvPr>
              <p:cNvSpPr/>
              <p:nvPr/>
            </p:nvSpPr>
            <p:spPr>
              <a:xfrm>
                <a:off x="5964034" y="3176878"/>
                <a:ext cx="27590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600" baseline="0" dirty="0"/>
                  <a:t>n</a:t>
                </a:r>
                <a:r>
                  <a:rPr lang="pt-BR" sz="1600" baseline="-25000" dirty="0"/>
                  <a:t>1</a:t>
                </a:r>
                <a14:m>
                  <m:oMath xmlns:m="http://schemas.openxmlformats.org/officeDocument/2006/math"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E" sz="1600" baseline="0" dirty="0"/>
                  <a:t>0,30*83,25 = 24,97 mols</a:t>
                </a:r>
              </a:p>
              <a:p>
                <a:pPr algn="ctr"/>
                <a:r>
                  <a:rPr lang="pt-BR" sz="1600" baseline="0" dirty="0"/>
                  <a:t>n</a:t>
                </a:r>
                <a:r>
                  <a:rPr lang="pt-BR" sz="1600" baseline="-25000" dirty="0"/>
                  <a:t>2</a:t>
                </a:r>
                <a14:m>
                  <m:oMath xmlns:m="http://schemas.openxmlformats.org/officeDocument/2006/math">
                    <m:r>
                      <a:rPr lang="pt-BR" sz="1600" i="1" baseline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E" sz="1600" baseline="0" dirty="0"/>
                  <a:t>0,70*83,25 = 58,27 mols</a:t>
                </a:r>
                <a:endParaRPr lang="en-IE" sz="1600" baseline="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7CD2BD2-E6CC-482B-A967-D83112D82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034" y="3176878"/>
                <a:ext cx="2759089" cy="584775"/>
              </a:xfrm>
              <a:prstGeom prst="rect">
                <a:avLst/>
              </a:prstGeom>
              <a:blipFill>
                <a:blip r:embed="rId8"/>
                <a:stretch>
                  <a:fillRect l="-442" t="-3125" r="-442" b="-125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EF7168D2-4B86-4A1C-AE68-2249A772B3A4}"/>
              </a:ext>
            </a:extLst>
          </p:cNvPr>
          <p:cNvSpPr/>
          <p:nvPr/>
        </p:nvSpPr>
        <p:spPr>
          <a:xfrm>
            <a:off x="5687362" y="4114066"/>
            <a:ext cx="31785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400" b="1" baseline="0" dirty="0"/>
              <a:t>Volume de </a:t>
            </a:r>
            <a:r>
              <a:rPr lang="en-IE" sz="1400" b="1" baseline="0" dirty="0" err="1"/>
              <a:t>metanol</a:t>
            </a:r>
            <a:r>
              <a:rPr lang="en-IE" sz="1400" b="1" baseline="0" dirty="0"/>
              <a:t> </a:t>
            </a:r>
            <a:r>
              <a:rPr lang="en-IE" sz="1400" baseline="0" dirty="0"/>
              <a:t>= 24,97 mols. V</a:t>
            </a:r>
            <a:r>
              <a:rPr lang="en-IE" sz="1400" baseline="-25000" dirty="0"/>
              <a:t>1</a:t>
            </a:r>
          </a:p>
          <a:p>
            <a:pPr algn="ctr"/>
            <a:r>
              <a:rPr lang="pt-BR" sz="1400" baseline="0" dirty="0"/>
              <a:t>= 24,97 mols . 40,727 cm</a:t>
            </a:r>
            <a:r>
              <a:rPr lang="pt-BR" sz="1400" dirty="0"/>
              <a:t>3 </a:t>
            </a:r>
            <a:r>
              <a:rPr lang="pt-BR" sz="1400" baseline="0" dirty="0"/>
              <a:t>/mol =&gt;</a:t>
            </a:r>
          </a:p>
          <a:p>
            <a:pPr algn="ctr"/>
            <a:r>
              <a:rPr lang="pt-BR" sz="1400" baseline="0" dirty="0"/>
              <a:t> </a:t>
            </a:r>
            <a:r>
              <a:rPr lang="pt-BR" sz="1400" baseline="0" dirty="0">
                <a:highlight>
                  <a:srgbClr val="00FFFF"/>
                </a:highlight>
              </a:rPr>
              <a:t>1017 cm</a:t>
            </a:r>
            <a:r>
              <a:rPr lang="pt-BR" sz="1400" dirty="0">
                <a:highlight>
                  <a:srgbClr val="00FFFF"/>
                </a:highlight>
              </a:rPr>
              <a:t>3</a:t>
            </a:r>
            <a:r>
              <a:rPr lang="pt-BR" sz="1400" baseline="0" dirty="0">
                <a:highlight>
                  <a:srgbClr val="00FFFF"/>
                </a:highlight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E1DB6E-C510-4DE8-9EBC-BA8B5925DA7D}"/>
              </a:ext>
            </a:extLst>
          </p:cNvPr>
          <p:cNvSpPr/>
          <p:nvPr/>
        </p:nvSpPr>
        <p:spPr>
          <a:xfrm>
            <a:off x="5809864" y="4975693"/>
            <a:ext cx="29335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1400" b="1" baseline="0" dirty="0"/>
              <a:t>Volume de </a:t>
            </a:r>
            <a:r>
              <a:rPr lang="en-IE" sz="1400" b="1" baseline="0" dirty="0" err="1"/>
              <a:t>água</a:t>
            </a:r>
            <a:r>
              <a:rPr lang="en-IE" sz="1400" baseline="0" dirty="0"/>
              <a:t> = 58,27 mols. V</a:t>
            </a:r>
            <a:r>
              <a:rPr lang="en-IE" sz="1400" baseline="-25000" dirty="0"/>
              <a:t>2</a:t>
            </a:r>
          </a:p>
          <a:p>
            <a:pPr algn="ctr"/>
            <a:r>
              <a:rPr lang="pt-BR" sz="1400" baseline="0" dirty="0"/>
              <a:t>= 58,27 mols . 18,068 cm</a:t>
            </a:r>
            <a:r>
              <a:rPr lang="pt-BR" sz="1400" dirty="0"/>
              <a:t>3 </a:t>
            </a:r>
            <a:r>
              <a:rPr lang="pt-BR" sz="1400" baseline="0" dirty="0"/>
              <a:t>/mol =&gt;</a:t>
            </a:r>
          </a:p>
          <a:p>
            <a:pPr algn="ctr"/>
            <a:r>
              <a:rPr lang="pt-BR" sz="1400" baseline="0" dirty="0"/>
              <a:t> </a:t>
            </a:r>
            <a:r>
              <a:rPr lang="pt-BR" sz="1400" baseline="0" dirty="0">
                <a:highlight>
                  <a:srgbClr val="00FFFF"/>
                </a:highlight>
              </a:rPr>
              <a:t>1053 cm</a:t>
            </a:r>
            <a:r>
              <a:rPr lang="pt-BR" sz="1400" dirty="0">
                <a:highlight>
                  <a:srgbClr val="00FFFF"/>
                </a:highlight>
              </a:rPr>
              <a:t>3</a:t>
            </a:r>
            <a:r>
              <a:rPr lang="pt-BR" sz="1400" baseline="0" dirty="0">
                <a:highlight>
                  <a:srgbClr val="00FFFF"/>
                </a:highlight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1F8499-1B8F-4429-9667-B97BCEC8C1CC}"/>
              </a:ext>
            </a:extLst>
          </p:cNvPr>
          <p:cNvSpPr/>
          <p:nvPr/>
        </p:nvSpPr>
        <p:spPr>
          <a:xfrm>
            <a:off x="5861064" y="6210560"/>
            <a:ext cx="2975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baseline="0" dirty="0">
                <a:solidFill>
                  <a:schemeClr val="bg1"/>
                </a:solidFill>
                <a:highlight>
                  <a:srgbClr val="808000"/>
                </a:highlight>
              </a:rPr>
              <a:t>UÉ? 1017 + 1053 = 2070 cm</a:t>
            </a:r>
            <a:r>
              <a:rPr lang="pt-BR" sz="1600" b="1" dirty="0">
                <a:solidFill>
                  <a:schemeClr val="bg1"/>
                </a:solidFill>
                <a:highlight>
                  <a:srgbClr val="808000"/>
                </a:highlight>
              </a:rPr>
              <a:t>3</a:t>
            </a:r>
            <a:r>
              <a:rPr lang="pt-BR" sz="1600" b="1" baseline="0" dirty="0">
                <a:solidFill>
                  <a:schemeClr val="bg1"/>
                </a:solidFill>
                <a:highlight>
                  <a:srgbClr val="808000"/>
                </a:highlight>
              </a:rPr>
              <a:t> </a:t>
            </a:r>
            <a:endParaRPr lang="en-IE" sz="1600" b="1" baseline="0" dirty="0">
              <a:solidFill>
                <a:schemeClr val="bg1"/>
              </a:solidFill>
              <a:highlight>
                <a:srgbClr val="808000"/>
              </a:highligh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02C10A-3DF0-4180-84F6-C0B9D3E7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8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2787-D558-4F5A-85CF-BE45419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8513B-76CC-452A-B640-04F9458331EC}"/>
              </a:ext>
            </a:extLst>
          </p:cNvPr>
          <p:cNvSpPr txBox="1"/>
          <p:nvPr/>
        </p:nvSpPr>
        <p:spPr>
          <a:xfrm>
            <a:off x="323528" y="332656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baseline="0" dirty="0">
                <a:solidFill>
                  <a:srgbClr val="FF0000"/>
                </a:solidFill>
              </a:rPr>
              <a:t>Equação de Gibbs-Duhem</a:t>
            </a:r>
            <a:endParaRPr lang="en-IE" b="1" i="1" u="sng" baseline="0" dirty="0">
              <a:solidFill>
                <a:srgbClr val="FF00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39F4D9F-1F5C-4076-B09E-BA5B1832A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2144F-1E32-42E8-A29C-9FBC587C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622" y="175807"/>
            <a:ext cx="1407913" cy="1669017"/>
          </a:xfrm>
          <a:prstGeom prst="rect">
            <a:avLst/>
          </a:prstGeom>
        </p:spPr>
      </p:pic>
      <p:pic>
        <p:nvPicPr>
          <p:cNvPr id="31748" name="Picture 4" descr="Josiah Willard Gibbs – Wikipédia, a enciclopédia livre">
            <a:extLst>
              <a:ext uri="{FF2B5EF4-FFF2-40B4-BE49-F238E27FC236}">
                <a16:creationId xmlns:a16="http://schemas.microsoft.com/office/drawing/2014/main" id="{BB16B8FC-AB8F-4A8A-8458-F0AAE02B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5807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C53DF-890B-4812-9F22-EAC770DF6D71}"/>
              </a:ext>
            </a:extLst>
          </p:cNvPr>
          <p:cNvSpPr txBox="1"/>
          <p:nvPr/>
        </p:nvSpPr>
        <p:spPr>
          <a:xfrm>
            <a:off x="5456239" y="281605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baseline="0" dirty="0">
                <a:solidFill>
                  <a:srgbClr val="0066FF"/>
                </a:solidFill>
              </a:rPr>
              <a:t>Gibbs</a:t>
            </a:r>
            <a:endParaRPr lang="en-IE" b="1" i="1" baseline="0" dirty="0">
              <a:solidFill>
                <a:srgbClr val="0066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94DCD-BC71-420D-850A-E0FE9820A24A}"/>
              </a:ext>
            </a:extLst>
          </p:cNvPr>
          <p:cNvSpPr txBox="1"/>
          <p:nvPr/>
        </p:nvSpPr>
        <p:spPr>
          <a:xfrm>
            <a:off x="7531705" y="184901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baseline="0" dirty="0">
                <a:solidFill>
                  <a:srgbClr val="0066FF"/>
                </a:solidFill>
              </a:rPr>
              <a:t>Duhem</a:t>
            </a:r>
            <a:endParaRPr lang="en-IE" b="1" i="1" baseline="0" dirty="0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E692FA6-613C-474D-9935-4A65F1392DC7}"/>
                  </a:ext>
                </a:extLst>
              </p:cNvPr>
              <p:cNvSpPr/>
              <p:nvPr/>
            </p:nvSpPr>
            <p:spPr>
              <a:xfrm>
                <a:off x="1043608" y="764704"/>
                <a:ext cx="188776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en-IE" baseline="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E692FA6-613C-474D-9935-4A65F1392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764704"/>
                <a:ext cx="1887761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CFA214A-B281-476F-9F0C-B3FC5E297A66}"/>
              </a:ext>
            </a:extLst>
          </p:cNvPr>
          <p:cNvSpPr txBox="1"/>
          <p:nvPr/>
        </p:nvSpPr>
        <p:spPr>
          <a:xfrm>
            <a:off x="82436" y="3182696"/>
            <a:ext cx="886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/>
              <a:t>Comparando a Eq. (8) com a Eq. (4) escrita para fração molar, com T e P constantes:</a:t>
            </a:r>
            <a:endParaRPr lang="en-IE" baseline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F7327D-92DA-45CD-936A-698A8725C582}"/>
              </a:ext>
            </a:extLst>
          </p:cNvPr>
          <p:cNvGrpSpPr/>
          <p:nvPr/>
        </p:nvGrpSpPr>
        <p:grpSpPr>
          <a:xfrm>
            <a:off x="4593913" y="4686739"/>
            <a:ext cx="2666868" cy="1697132"/>
            <a:chOff x="4593913" y="4686739"/>
            <a:chExt cx="2666868" cy="1697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3C33DA8-E7A4-496B-8A41-4BA15A5B32E0}"/>
                    </a:ext>
                  </a:extLst>
                </p:cNvPr>
                <p:cNvSpPr/>
                <p:nvPr/>
              </p:nvSpPr>
              <p:spPr>
                <a:xfrm>
                  <a:off x="5581738" y="4686739"/>
                  <a:ext cx="1649874" cy="8485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IE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E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0  </m:t>
                            </m:r>
                          </m:e>
                        </m:nary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3C33DA8-E7A4-496B-8A41-4BA15A5B32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1738" y="4686739"/>
                  <a:ext cx="1649874" cy="8485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BAFB58A-F2AC-47C2-90AD-A8CC2C259E40}"/>
                    </a:ext>
                  </a:extLst>
                </p:cNvPr>
                <p:cNvSpPr/>
                <p:nvPr/>
              </p:nvSpPr>
              <p:spPr>
                <a:xfrm>
                  <a:off x="5569741" y="5535305"/>
                  <a:ext cx="1691040" cy="8485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IE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E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0  </m:t>
                            </m:r>
                          </m:e>
                        </m:nary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BAFB58A-F2AC-47C2-90AD-A8CC2C259E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9741" y="5535305"/>
                  <a:ext cx="1691040" cy="8485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71963811-6ABE-4EA3-9873-04BD7594CB13}"/>
                </a:ext>
              </a:extLst>
            </p:cNvPr>
            <p:cNvSpPr/>
            <p:nvPr/>
          </p:nvSpPr>
          <p:spPr bwMode="auto">
            <a:xfrm>
              <a:off x="5289044" y="4772091"/>
              <a:ext cx="370231" cy="158417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E15087-9800-4009-A475-7F407FC776C3}"/>
                </a:ext>
              </a:extLst>
            </p:cNvPr>
            <p:cNvSpPr txBox="1"/>
            <p:nvPr/>
          </p:nvSpPr>
          <p:spPr>
            <a:xfrm>
              <a:off x="4593913" y="5194847"/>
              <a:ext cx="89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baseline="0" dirty="0"/>
                <a:t>p.ex.:</a:t>
              </a:r>
              <a:endParaRPr lang="en-IE" i="1" baseline="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2DA62C-9B4B-4109-970D-A098D372CC25}"/>
                  </a:ext>
                </a:extLst>
              </p:cNvPr>
              <p:cNvSpPr/>
              <p:nvPr/>
            </p:nvSpPr>
            <p:spPr>
              <a:xfrm>
                <a:off x="177192" y="3573206"/>
                <a:ext cx="7284045" cy="85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BR" i="1" baseline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 baseline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/>
                      </m:nary>
                      <m:r>
                        <a:rPr lang="pt-BR" i="1" baseline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IE" baseline="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2DA62C-9B4B-4109-970D-A098D372C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2" y="3573206"/>
                <a:ext cx="7284045" cy="854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75AACA-6D8F-4CB4-850C-E38E75CF3A66}"/>
              </a:ext>
            </a:extLst>
          </p:cNvPr>
          <p:cNvGrpSpPr/>
          <p:nvPr/>
        </p:nvGrpSpPr>
        <p:grpSpPr>
          <a:xfrm>
            <a:off x="902339" y="3552028"/>
            <a:ext cx="2733557" cy="1352084"/>
            <a:chOff x="902339" y="3552028"/>
            <a:chExt cx="2733557" cy="13520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AAD92E-878F-4638-9DC4-547F6664F9F7}"/>
                </a:ext>
              </a:extLst>
            </p:cNvPr>
            <p:cNvSpPr/>
            <p:nvPr/>
          </p:nvSpPr>
          <p:spPr bwMode="auto">
            <a:xfrm>
              <a:off x="902339" y="3552028"/>
              <a:ext cx="2733557" cy="1101108"/>
            </a:xfrm>
            <a:prstGeom prst="rect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37A1DE-CD67-41B0-970D-65B069D04326}"/>
                </a:ext>
              </a:extLst>
            </p:cNvPr>
            <p:cNvSpPr txBox="1"/>
            <p:nvPr/>
          </p:nvSpPr>
          <p:spPr>
            <a:xfrm>
              <a:off x="1381129" y="4627113"/>
              <a:ext cx="17983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aseline="0" dirty="0">
                  <a:solidFill>
                    <a:srgbClr val="0000FF"/>
                  </a:solidFill>
                </a:rPr>
                <a:t>T, P constantes =&gt; zero</a:t>
              </a:r>
              <a:endParaRPr lang="en-IE" sz="1200" baseline="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F2ED99-350E-434E-AA94-3A2A56A0D62C}"/>
              </a:ext>
            </a:extLst>
          </p:cNvPr>
          <p:cNvCxnSpPr>
            <a:stCxn id="23" idx="2"/>
          </p:cNvCxnSpPr>
          <p:nvPr/>
        </p:nvCxnSpPr>
        <p:spPr bwMode="auto">
          <a:xfrm flipV="1">
            <a:off x="3819215" y="3645024"/>
            <a:ext cx="1112825" cy="7831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EBF7E0-4470-4D22-BC09-58117A0E041F}"/>
              </a:ext>
            </a:extLst>
          </p:cNvPr>
          <p:cNvCxnSpPr/>
          <p:nvPr/>
        </p:nvCxnSpPr>
        <p:spPr bwMode="auto">
          <a:xfrm flipV="1">
            <a:off x="5319171" y="3672959"/>
            <a:ext cx="1112825" cy="7831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A08B4D-7E51-470A-B855-D4B11E4C3F54}"/>
              </a:ext>
            </a:extLst>
          </p:cNvPr>
          <p:cNvGrpSpPr/>
          <p:nvPr/>
        </p:nvGrpSpPr>
        <p:grpSpPr>
          <a:xfrm>
            <a:off x="1238007" y="4000695"/>
            <a:ext cx="6646361" cy="1873527"/>
            <a:chOff x="1238007" y="4000695"/>
            <a:chExt cx="6646361" cy="1873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5300A92-1BEE-4770-AE78-F8A6BAA96E2E}"/>
                    </a:ext>
                  </a:extLst>
                </p:cNvPr>
                <p:cNvSpPr/>
                <p:nvPr/>
              </p:nvSpPr>
              <p:spPr>
                <a:xfrm>
                  <a:off x="1807060" y="5025656"/>
                  <a:ext cx="2000291" cy="8485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IE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E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0  (9)</m:t>
                            </m:r>
                          </m:e>
                        </m:nary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5300A92-1BEE-4770-AE78-F8A6BAA96E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060" y="5025656"/>
                  <a:ext cx="2000291" cy="84856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F90B1467-3D72-42EC-B591-463D5F7333B5}"/>
                </a:ext>
              </a:extLst>
            </p:cNvPr>
            <p:cNvSpPr/>
            <p:nvPr/>
          </p:nvSpPr>
          <p:spPr bwMode="auto">
            <a:xfrm>
              <a:off x="7531705" y="4000695"/>
              <a:ext cx="352663" cy="14328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26CDAF25-5400-4B89-925F-1E0CE37877D8}"/>
                </a:ext>
              </a:extLst>
            </p:cNvPr>
            <p:cNvSpPr/>
            <p:nvPr/>
          </p:nvSpPr>
          <p:spPr bwMode="auto">
            <a:xfrm>
              <a:off x="1238007" y="5358062"/>
              <a:ext cx="352663" cy="14328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0ED66-A147-4318-9881-16B1ABE76C4E}"/>
              </a:ext>
            </a:extLst>
          </p:cNvPr>
          <p:cNvGrpSpPr/>
          <p:nvPr/>
        </p:nvGrpSpPr>
        <p:grpSpPr>
          <a:xfrm>
            <a:off x="1590670" y="4979349"/>
            <a:ext cx="2294218" cy="1421929"/>
            <a:chOff x="1590670" y="4979349"/>
            <a:chExt cx="2294218" cy="142192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385BFB-4413-421C-843A-F76ECF8B933A}"/>
                </a:ext>
              </a:extLst>
            </p:cNvPr>
            <p:cNvSpPr/>
            <p:nvPr/>
          </p:nvSpPr>
          <p:spPr bwMode="auto">
            <a:xfrm>
              <a:off x="1714974" y="4979349"/>
              <a:ext cx="2092377" cy="110110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3DE610-BA6C-4716-B218-E1B66B86D834}"/>
                </a:ext>
              </a:extLst>
            </p:cNvPr>
            <p:cNvSpPr txBox="1"/>
            <p:nvPr/>
          </p:nvSpPr>
          <p:spPr>
            <a:xfrm>
              <a:off x="1590670" y="6093501"/>
              <a:ext cx="2294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aseline="0" dirty="0">
                  <a:solidFill>
                    <a:srgbClr val="FF0000"/>
                  </a:solidFill>
                </a:rPr>
                <a:t>Equação de Gibbs-Duhem</a:t>
              </a:r>
              <a:endParaRPr lang="en-IE" sz="1400" baseline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2E29DE-AD04-45F6-A001-956DC2E063F3}"/>
              </a:ext>
            </a:extLst>
          </p:cNvPr>
          <p:cNvGrpSpPr/>
          <p:nvPr/>
        </p:nvGrpSpPr>
        <p:grpSpPr>
          <a:xfrm>
            <a:off x="767176" y="1588665"/>
            <a:ext cx="3602525" cy="1035989"/>
            <a:chOff x="767176" y="1588665"/>
            <a:chExt cx="3602525" cy="1035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3A4AFCE-66D9-4CB7-B6F4-113518CED3ED}"/>
                    </a:ext>
                  </a:extLst>
                </p:cNvPr>
                <p:cNvSpPr/>
                <p:nvPr/>
              </p:nvSpPr>
              <p:spPr>
                <a:xfrm>
                  <a:off x="767176" y="2249230"/>
                  <a:ext cx="3602525" cy="3754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/>
                      </m:nary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a14:m>
                  <a:r>
                    <a:rPr lang="en-IE" baseline="0" dirty="0"/>
                    <a:t> (8)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3A4AFCE-66D9-4CB7-B6F4-113518CED3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176" y="2249230"/>
                  <a:ext cx="3602525" cy="375424"/>
                </a:xfrm>
                <a:prstGeom prst="rect">
                  <a:avLst/>
                </a:prstGeom>
                <a:blipFill>
                  <a:blip r:embed="rId11"/>
                  <a:stretch>
                    <a:fillRect t="-116129" b="-180645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A42AB2-4DFA-45D4-8846-A7C404D12460}"/>
                </a:ext>
              </a:extLst>
            </p:cNvPr>
            <p:cNvGrpSpPr/>
            <p:nvPr/>
          </p:nvGrpSpPr>
          <p:grpSpPr>
            <a:xfrm>
              <a:off x="2116498" y="1588665"/>
              <a:ext cx="1149674" cy="486910"/>
              <a:chOff x="2116498" y="1588665"/>
              <a:chExt cx="1149674" cy="48691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83E9E7D-7425-4E44-AD7A-395FDF248DBF}"/>
                  </a:ext>
                </a:extLst>
              </p:cNvPr>
              <p:cNvCxnSpPr/>
              <p:nvPr/>
            </p:nvCxnSpPr>
            <p:spPr bwMode="auto">
              <a:xfrm>
                <a:off x="2123728" y="1588665"/>
                <a:ext cx="0" cy="4869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3E902B-340F-4C5A-A276-7974AAA4BE0A}"/>
                  </a:ext>
                </a:extLst>
              </p:cNvPr>
              <p:cNvSpPr txBox="1"/>
              <p:nvPr/>
            </p:nvSpPr>
            <p:spPr>
              <a:xfrm>
                <a:off x="2116498" y="1641391"/>
                <a:ext cx="1149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aseline="0" dirty="0">
                    <a:solidFill>
                      <a:srgbClr val="FF0000"/>
                    </a:solidFill>
                  </a:rPr>
                  <a:t>Derivando...</a:t>
                </a:r>
                <a:endParaRPr lang="en-IE" sz="1400" baseline="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967CA62-4956-45D3-8975-04884C75709E}"/>
              </a:ext>
            </a:extLst>
          </p:cNvPr>
          <p:cNvSpPr txBox="1"/>
          <p:nvPr/>
        </p:nvSpPr>
        <p:spPr>
          <a:xfrm>
            <a:off x="2931369" y="957536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i="1" baseline="0" dirty="0">
                <a:solidFill>
                  <a:srgbClr val="0000FF"/>
                </a:solidFill>
              </a:rPr>
              <a:t>Relação</a:t>
            </a:r>
          </a:p>
          <a:p>
            <a:pPr algn="ctr"/>
            <a:r>
              <a:rPr lang="pt-BR" sz="1400" i="1" baseline="0" dirty="0">
                <a:solidFill>
                  <a:srgbClr val="0000FF"/>
                </a:solidFill>
              </a:rPr>
              <a:t>de soma</a:t>
            </a:r>
            <a:endParaRPr lang="en-IE" sz="1400" i="1" baseline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6FED4E-2E65-4523-996B-AD2E3212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FBE84C-7C6F-4422-BFF1-C381A8DF8F8A}"/>
                  </a:ext>
                </a:extLst>
              </p:cNvPr>
              <p:cNvSpPr/>
              <p:nvPr/>
            </p:nvSpPr>
            <p:spPr>
              <a:xfrm>
                <a:off x="2053003" y="998263"/>
                <a:ext cx="3885807" cy="375424"/>
              </a:xfrm>
              <a:prstGeom prst="rect">
                <a:avLst/>
              </a:prstGeom>
              <a:ln>
                <a:solidFill>
                  <a:srgbClr val="FF3399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E" i="1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IE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brk m:alnAt="23"/>
                          </m:rP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0 →</m:t>
                        </m:r>
                        <m:sSub>
                          <m:sSubPr>
                            <m:ctrlPr>
                              <a:rPr lang="en-IE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 baseline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IE" baseline="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baseline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baseline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̅"/>
                        <m:ctrlPr>
                          <a:rPr lang="pt-BR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pt-BR" b="0" i="1" baseline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E" baseline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FBE84C-7C6F-4422-BFF1-C381A8DF8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03" y="998263"/>
                <a:ext cx="3885807" cy="375424"/>
              </a:xfrm>
              <a:prstGeom prst="rect">
                <a:avLst/>
              </a:prstGeom>
              <a:blipFill>
                <a:blip r:embed="rId2"/>
                <a:stretch>
                  <a:fillRect l="-8607" t="-112698" b="-177778"/>
                </a:stretch>
              </a:blipFill>
              <a:ln>
                <a:solidFill>
                  <a:srgbClr val="FF3399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5717482-0D77-4C29-8100-262B8940AC65}"/>
              </a:ext>
            </a:extLst>
          </p:cNvPr>
          <p:cNvSpPr txBox="1"/>
          <p:nvPr/>
        </p:nvSpPr>
        <p:spPr>
          <a:xfrm>
            <a:off x="284635" y="18864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/>
              <a:t>Portanto, para um sistema binário:</a:t>
            </a:r>
            <a:endParaRPr lang="en-IE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566C27-17B9-40D7-A131-E7A13F1625F6}"/>
                  </a:ext>
                </a:extLst>
              </p:cNvPr>
              <p:cNvSpPr/>
              <p:nvPr/>
            </p:nvSpPr>
            <p:spPr>
              <a:xfrm>
                <a:off x="2396705" y="2395847"/>
                <a:ext cx="3796360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E" i="1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IE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brk m:alnAt="23"/>
                          </m:rP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0 →</m:t>
                        </m:r>
                        <m:sSub>
                          <m:sSubPr>
                            <m:ctrlPr>
                              <a:rPr lang="en-IE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 baseline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IE" baseline="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baseline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baseline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̅"/>
                        <m:ctrlPr>
                          <a:rPr lang="pt-BR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pt-BR" b="0" i="1" baseline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E" baseline="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566C27-17B9-40D7-A131-E7A13F162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705" y="2395847"/>
                <a:ext cx="3796360" cy="375424"/>
              </a:xfrm>
              <a:prstGeom prst="rect">
                <a:avLst/>
              </a:prstGeom>
              <a:blipFill>
                <a:blip r:embed="rId3"/>
                <a:stretch>
                  <a:fillRect l="-8828" t="-116129" b="-18064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4E2838-BFA5-4706-BE6A-6AB187005201}"/>
                  </a:ext>
                </a:extLst>
              </p:cNvPr>
              <p:cNvSpPr/>
              <p:nvPr/>
            </p:nvSpPr>
            <p:spPr>
              <a:xfrm>
                <a:off x="2411760" y="3053576"/>
                <a:ext cx="3919856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E" i="1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IE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brk m:alnAt="23"/>
                          </m:rP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0 →</m:t>
                        </m:r>
                        <m:sSub>
                          <m:sSubPr>
                            <m:ctrlPr>
                              <a:rPr lang="en-IE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 baseline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IE" baseline="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baseline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baseline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̅"/>
                        <m:ctrlPr>
                          <a:rPr lang="pt-BR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pt-BR" b="0" i="1" baseline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E" baseline="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4E2838-BFA5-4706-BE6A-6AB187005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053576"/>
                <a:ext cx="3919856" cy="375424"/>
              </a:xfrm>
              <a:prstGeom prst="rect">
                <a:avLst/>
              </a:prstGeom>
              <a:blipFill>
                <a:blip r:embed="rId4"/>
                <a:stretch>
                  <a:fillRect l="-8709" t="-116129" b="-18064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C621641F-5D62-4BC9-BE7E-68B14A880E2F}"/>
              </a:ext>
            </a:extLst>
          </p:cNvPr>
          <p:cNvSpPr/>
          <p:nvPr/>
        </p:nvSpPr>
        <p:spPr bwMode="auto">
          <a:xfrm>
            <a:off x="2102436" y="2261488"/>
            <a:ext cx="370231" cy="158417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6BBDC-F23E-4AC9-8422-5C33DDF1904C}"/>
              </a:ext>
            </a:extLst>
          </p:cNvPr>
          <p:cNvSpPr txBox="1"/>
          <p:nvPr/>
        </p:nvSpPr>
        <p:spPr>
          <a:xfrm>
            <a:off x="1332137" y="2684244"/>
            <a:ext cx="89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baseline="0" dirty="0"/>
              <a:t>p.ex.:</a:t>
            </a:r>
            <a:endParaRPr lang="en-IE" i="1" baseline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A7291B-C225-4919-B4A8-6EAB875430C9}"/>
              </a:ext>
            </a:extLst>
          </p:cNvPr>
          <p:cNvSpPr txBox="1"/>
          <p:nvPr/>
        </p:nvSpPr>
        <p:spPr>
          <a:xfrm>
            <a:off x="251520" y="562083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baseline="0" dirty="0">
                <a:solidFill>
                  <a:srgbClr val="0000FF"/>
                </a:solidFill>
              </a:rPr>
              <a:t>Equação de Gibbs-Duhem é uma RESTRIÇÃO!!!!!</a:t>
            </a:r>
            <a:endParaRPr lang="en-IE" b="1" i="1" u="sng" baseline="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3CF2E-4D0C-4696-B32C-DC0CC7EFA9E6}"/>
              </a:ext>
            </a:extLst>
          </p:cNvPr>
          <p:cNvSpPr txBox="1"/>
          <p:nvPr/>
        </p:nvSpPr>
        <p:spPr>
          <a:xfrm>
            <a:off x="2699792" y="4351377"/>
            <a:ext cx="5621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baseline="0" dirty="0">
                <a:solidFill>
                  <a:srgbClr val="FF0000"/>
                </a:solidFill>
              </a:rPr>
              <a:t>Equação de Gibbs-Duhem é uma RELAÇÃO</a:t>
            </a:r>
          </a:p>
          <a:p>
            <a:r>
              <a:rPr lang="pt-BR" b="1" i="1" u="sng" baseline="0" dirty="0">
                <a:solidFill>
                  <a:srgbClr val="FF0000"/>
                </a:solidFill>
              </a:rPr>
              <a:t>ENTRE AS PROPRIEDADES PARCIAIS MOLARES</a:t>
            </a:r>
          </a:p>
          <a:p>
            <a:r>
              <a:rPr lang="pt-BR" b="1" i="1" u="sng" baseline="0" dirty="0">
                <a:solidFill>
                  <a:srgbClr val="FF0000"/>
                </a:solidFill>
              </a:rPr>
              <a:t>DOS COMPONENTES EM SOLUÇÃO</a:t>
            </a:r>
            <a:endParaRPr lang="en-IE" b="1" i="1" u="sng" baseline="0" dirty="0">
              <a:solidFill>
                <a:srgbClr val="FF0000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6EA5C93-DAC1-4CB1-BA94-D34D84ED5F75}"/>
              </a:ext>
            </a:extLst>
          </p:cNvPr>
          <p:cNvSpPr/>
          <p:nvPr/>
        </p:nvSpPr>
        <p:spPr bwMode="auto">
          <a:xfrm>
            <a:off x="5815681" y="5620830"/>
            <a:ext cx="865438" cy="3693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Rodapé 1">
            <a:extLst>
              <a:ext uri="{FF2B5EF4-FFF2-40B4-BE49-F238E27FC236}">
                <a16:creationId xmlns:a16="http://schemas.microsoft.com/office/drawing/2014/main" id="{03DDDDEE-4C4A-46AA-A0FE-B96753EC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ZEA0564 – Físico-Química</a:t>
            </a:r>
          </a:p>
        </p:txBody>
      </p:sp>
      <p:sp>
        <p:nvSpPr>
          <p:cNvPr id="27651" name="CaixaDeTexto 3">
            <a:extLst>
              <a:ext uri="{FF2B5EF4-FFF2-40B4-BE49-F238E27FC236}">
                <a16:creationId xmlns:a16="http://schemas.microsoft.com/office/drawing/2014/main" id="{1C3D3660-2E9B-4F15-8C12-A1CB6849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8750"/>
            <a:ext cx="348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FF0000"/>
                </a:solidFill>
              </a:rPr>
              <a:t>Exemplo 11.4 – Van Ness 7ª edição </a:t>
            </a:r>
          </a:p>
        </p:txBody>
      </p:sp>
      <p:sp>
        <p:nvSpPr>
          <p:cNvPr id="27652" name="CaixaDeTexto 4">
            <a:extLst>
              <a:ext uri="{FF2B5EF4-FFF2-40B4-BE49-F238E27FC236}">
                <a16:creationId xmlns:a16="http://schemas.microsoft.com/office/drawing/2014/main" id="{06D04B71-B5A2-4EAC-A65A-4E98B15C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742950"/>
            <a:ext cx="7212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aseline="0"/>
              <a:t>A entalpia de um sistema líquido binário, formado pelas espécies 1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aseline="0"/>
              <a:t>2, a T e P fixas, pode ser representada pela equação:</a:t>
            </a:r>
            <a:endParaRPr lang="pt-BR" altLang="pt-BR" sz="18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6987758-6543-4527-AE2C-2D17D27EB1C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1266" y="1543437"/>
            <a:ext cx="4381905" cy="369332"/>
          </a:xfrm>
          <a:prstGeom prst="rect">
            <a:avLst/>
          </a:prstGeom>
          <a:blipFill rotWithShape="0">
            <a:blip r:embed="rId2"/>
            <a:stretch>
              <a:fillRect t="-118033" r="-11281" b="-185246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BAFB47-FED2-49D6-AF0D-20921ECB6A01}"/>
              </a:ext>
            </a:extLst>
          </p:cNvPr>
          <p:cNvSpPr txBox="1"/>
          <p:nvPr/>
        </p:nvSpPr>
        <p:spPr>
          <a:xfrm>
            <a:off x="251520" y="2704212"/>
            <a:ext cx="8763938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aseline="0" dirty="0"/>
              <a:t>a) Determine as expressões para as entalpias parciais molares como funções de x1;</a:t>
            </a:r>
          </a:p>
          <a:p>
            <a:pPr>
              <a:defRPr/>
            </a:pPr>
            <a:r>
              <a:rPr lang="pt-BR" baseline="0" dirty="0"/>
              <a:t>b) Mostre que as expressões das entalpias parciais molares se regeneram na</a:t>
            </a:r>
          </a:p>
          <a:p>
            <a:pPr>
              <a:defRPr/>
            </a:pPr>
            <a:r>
              <a:rPr lang="pt-BR" baseline="0" dirty="0"/>
              <a:t>expressão original de H;</a:t>
            </a:r>
          </a:p>
          <a:p>
            <a:pPr algn="just">
              <a:defRPr/>
            </a:pPr>
            <a:r>
              <a:rPr lang="pt-BR" baseline="0" dirty="0"/>
              <a:t>c) Mostre que as expressões para as entalpias parciais molares satisfazem a</a:t>
            </a:r>
          </a:p>
          <a:p>
            <a:pPr>
              <a:defRPr/>
            </a:pPr>
            <a:r>
              <a:rPr lang="pt-BR" b="1" baseline="0" dirty="0"/>
              <a:t>Equação de </a:t>
            </a:r>
            <a:r>
              <a:rPr lang="pt-BR" b="1" baseline="0" dirty="0" err="1"/>
              <a:t>Gibbs-Duhem</a:t>
            </a:r>
            <a:r>
              <a:rPr lang="pt-BR" baseline="0" dirty="0"/>
              <a:t>.</a:t>
            </a:r>
            <a:endParaRPr lang="pt-BR" dirty="0"/>
          </a:p>
        </p:txBody>
      </p:sp>
      <p:pic>
        <p:nvPicPr>
          <p:cNvPr id="32770" name="Picture 2" descr="Pedro Capó, Farruko - Calma (Lyrics) - YouTube">
            <a:extLst>
              <a:ext uri="{FF2B5EF4-FFF2-40B4-BE49-F238E27FC236}">
                <a16:creationId xmlns:a16="http://schemas.microsoft.com/office/drawing/2014/main" id="{D1B05BED-2E38-41DB-BA84-03CCE74E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26649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E7FE08-F520-4F03-BB9E-1C25A89130C8}"/>
              </a:ext>
            </a:extLst>
          </p:cNvPr>
          <p:cNvSpPr/>
          <p:nvPr/>
        </p:nvSpPr>
        <p:spPr>
          <a:xfrm>
            <a:off x="395536" y="1995840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aseline="0" dirty="0"/>
              <a:t>em que H (entalpia molar da solução) está em J/mol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047038-A450-40C5-B393-8A13556F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45BDE-C9E4-4DDB-B91A-E48843C4B7B7}"/>
              </a:ext>
            </a:extLst>
          </p:cNvPr>
          <p:cNvSpPr txBox="1"/>
          <p:nvPr/>
        </p:nvSpPr>
        <p:spPr>
          <a:xfrm>
            <a:off x="0" y="95742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Propriedades parciais molares em soluções binárias:</a:t>
            </a:r>
            <a:endParaRPr lang="en-IE" b="1" baseline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B99364-AF5D-4BE0-BDF8-540C74FE74DC}"/>
              </a:ext>
            </a:extLst>
          </p:cNvPr>
          <p:cNvGrpSpPr/>
          <p:nvPr/>
        </p:nvGrpSpPr>
        <p:grpSpPr>
          <a:xfrm>
            <a:off x="79878" y="920959"/>
            <a:ext cx="1965354" cy="1156580"/>
            <a:chOff x="6783110" y="441504"/>
            <a:chExt cx="1965354" cy="1156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9C661FB-BB87-4B3B-90D3-7609137CC523}"/>
                    </a:ext>
                  </a:extLst>
                </p:cNvPr>
                <p:cNvSpPr/>
                <p:nvPr/>
              </p:nvSpPr>
              <p:spPr>
                <a:xfrm>
                  <a:off x="6783110" y="584157"/>
                  <a:ext cx="1939057" cy="848566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(7)</m:t>
                        </m:r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9C661FB-BB87-4B3B-90D3-7609137CC5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110" y="584157"/>
                  <a:ext cx="1939057" cy="8485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F67468-03DD-4C47-BD4E-255585FB4EAA}"/>
                </a:ext>
              </a:extLst>
            </p:cNvPr>
            <p:cNvSpPr/>
            <p:nvPr/>
          </p:nvSpPr>
          <p:spPr bwMode="auto">
            <a:xfrm>
              <a:off x="6783110" y="441504"/>
              <a:ext cx="1965354" cy="1156580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995940-B683-4AB2-B73D-A7D7451FA2C2}"/>
              </a:ext>
            </a:extLst>
          </p:cNvPr>
          <p:cNvSpPr txBox="1"/>
          <p:nvPr/>
        </p:nvSpPr>
        <p:spPr>
          <a:xfrm>
            <a:off x="115808" y="694280"/>
            <a:ext cx="215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aseline="0" dirty="0">
                <a:solidFill>
                  <a:srgbClr val="FF0000"/>
                </a:solidFill>
              </a:rPr>
              <a:t>Relação de soma:</a:t>
            </a:r>
            <a:endParaRPr lang="en-IE" baseline="0" dirty="0">
              <a:solidFill>
                <a:srgbClr val="FF00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625772-B252-4240-B842-89C96469E90F}"/>
              </a:ext>
            </a:extLst>
          </p:cNvPr>
          <p:cNvGrpSpPr/>
          <p:nvPr/>
        </p:nvGrpSpPr>
        <p:grpSpPr>
          <a:xfrm>
            <a:off x="4295276" y="1284396"/>
            <a:ext cx="4605646" cy="369332"/>
            <a:chOff x="4295276" y="1284396"/>
            <a:chExt cx="460564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6B97D7F-C501-44BB-825D-AF273440160A}"/>
                    </a:ext>
                  </a:extLst>
                </p:cNvPr>
                <p:cNvSpPr/>
                <p:nvPr/>
              </p:nvSpPr>
              <p:spPr>
                <a:xfrm>
                  <a:off x="4642192" y="1284396"/>
                  <a:ext cx="4258730" cy="3693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a14:m>
                  <a:r>
                    <a:rPr lang="pt-BR" baseline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i="1" baseline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6B97D7F-C501-44BB-825D-AF27344016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2192" y="1284396"/>
                  <a:ext cx="425873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1BA9B1B-6870-40FA-BE5F-D67DB98C99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5276" y="1499249"/>
              <a:ext cx="34691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9BF43F-6F68-42D7-9D97-0CAE1B760F1F}"/>
              </a:ext>
            </a:extLst>
          </p:cNvPr>
          <p:cNvGrpSpPr/>
          <p:nvPr/>
        </p:nvGrpSpPr>
        <p:grpSpPr>
          <a:xfrm>
            <a:off x="1763688" y="1303229"/>
            <a:ext cx="2655992" cy="633987"/>
            <a:chOff x="1763688" y="1303229"/>
            <a:chExt cx="2655992" cy="633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8D10BB6-D530-4F89-9779-835DCEDF6588}"/>
                    </a:ext>
                  </a:extLst>
                </p:cNvPr>
                <p:cNvSpPr/>
                <p:nvPr/>
              </p:nvSpPr>
              <p:spPr>
                <a:xfrm>
                  <a:off x="2267744" y="1303229"/>
                  <a:ext cx="2151936" cy="369332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pt-BR" baseline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8D10BB6-D530-4F89-9779-835DCEDF65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1303229"/>
                  <a:ext cx="215193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455779B-AC4E-4BAC-B0AD-20D0E02DA2DD}"/>
                </a:ext>
              </a:extLst>
            </p:cNvPr>
            <p:cNvGrpSpPr/>
            <p:nvPr/>
          </p:nvGrpSpPr>
          <p:grpSpPr>
            <a:xfrm>
              <a:off x="1763688" y="1487895"/>
              <a:ext cx="2151936" cy="449321"/>
              <a:chOff x="1763688" y="1487895"/>
              <a:chExt cx="2151936" cy="449321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D988FBE-79AC-4BCA-B1E3-326B8FEBDE77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 bwMode="auto">
              <a:xfrm>
                <a:off x="1920828" y="1487895"/>
                <a:ext cx="34691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ACB05C-E865-45D8-AE02-AEC115EA52B6}"/>
                  </a:ext>
                </a:extLst>
              </p:cNvPr>
              <p:cNvSpPr txBox="1"/>
              <p:nvPr/>
            </p:nvSpPr>
            <p:spPr>
              <a:xfrm>
                <a:off x="1763688" y="1660217"/>
                <a:ext cx="21519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aseline="0" dirty="0">
                    <a:solidFill>
                      <a:srgbClr val="FF0000"/>
                    </a:solidFill>
                  </a:rPr>
                  <a:t>derivando...</a:t>
                </a:r>
                <a:endParaRPr lang="en-IE" sz="1200" baseline="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A2237DE-15EE-48AC-9577-B9BF01AB683B}"/>
              </a:ext>
            </a:extLst>
          </p:cNvPr>
          <p:cNvGrpSpPr/>
          <p:nvPr/>
        </p:nvGrpSpPr>
        <p:grpSpPr>
          <a:xfrm>
            <a:off x="144191" y="2258048"/>
            <a:ext cx="5892170" cy="395012"/>
            <a:chOff x="144191" y="2258048"/>
            <a:chExt cx="5892170" cy="3950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4B158C-6101-4CCA-94FA-945739F6B4CB}"/>
                </a:ext>
              </a:extLst>
            </p:cNvPr>
            <p:cNvSpPr txBox="1"/>
            <p:nvPr/>
          </p:nvSpPr>
          <p:spPr>
            <a:xfrm>
              <a:off x="144191" y="2283728"/>
              <a:ext cx="21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aseline="0" dirty="0">
                  <a:solidFill>
                    <a:srgbClr val="FF0000"/>
                  </a:solidFill>
                </a:rPr>
                <a:t>Eq. Gibbs-Duhem:</a:t>
              </a:r>
              <a:endParaRPr lang="en-IE" baseline="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3E59A3F-C03E-4B76-96DA-5DC3E30CA3AA}"/>
                    </a:ext>
                  </a:extLst>
                </p:cNvPr>
                <p:cNvSpPr/>
                <p:nvPr/>
              </p:nvSpPr>
              <p:spPr>
                <a:xfrm>
                  <a:off x="2150554" y="2258048"/>
                  <a:ext cx="3885807" cy="3754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E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E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brk m:alnAt="23"/>
                            </m:rP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0 →</m:t>
                          </m:r>
                          <m:sSub>
                            <m:sSubPr>
                              <m:ctrlPr>
                                <a:rPr lang="en-IE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a14:m>
                  <a:r>
                    <a:rPr lang="en-IE" baseline="0" dirty="0"/>
                    <a:t>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E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 baseline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3E59A3F-C03E-4B76-96DA-5DC3E30CA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554" y="2258048"/>
                  <a:ext cx="3885807" cy="375424"/>
                </a:xfrm>
                <a:prstGeom prst="rect">
                  <a:avLst/>
                </a:prstGeom>
                <a:blipFill>
                  <a:blip r:embed="rId5"/>
                  <a:stretch>
                    <a:fillRect l="-8791" t="-116129" b="-180645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6CAFF52-AF29-4A14-86A5-D1DE9894D24D}"/>
              </a:ext>
            </a:extLst>
          </p:cNvPr>
          <p:cNvSpPr txBox="1"/>
          <p:nvPr/>
        </p:nvSpPr>
        <p:spPr>
          <a:xfrm>
            <a:off x="135312" y="2954304"/>
            <a:ext cx="611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aseline="0" dirty="0"/>
              <a:t>Como sabemos, x</a:t>
            </a:r>
            <a:r>
              <a:rPr lang="pt-BR" baseline="-25000" dirty="0"/>
              <a:t>1</a:t>
            </a:r>
            <a:r>
              <a:rPr lang="pt-BR" baseline="0" dirty="0"/>
              <a:t> = 1 – x</a:t>
            </a:r>
            <a:r>
              <a:rPr lang="pt-BR" baseline="-25000" dirty="0"/>
              <a:t>2; </a:t>
            </a:r>
            <a:r>
              <a:rPr lang="pt-BR" baseline="0" dirty="0"/>
              <a:t>dx</a:t>
            </a:r>
            <a:r>
              <a:rPr lang="pt-BR" baseline="-25000" dirty="0"/>
              <a:t>1</a:t>
            </a:r>
            <a:r>
              <a:rPr lang="pt-BR" baseline="0" dirty="0"/>
              <a:t> = - dx</a:t>
            </a:r>
            <a:r>
              <a:rPr lang="pt-BR" baseline="-25000" dirty="0"/>
              <a:t>2</a:t>
            </a:r>
            <a:r>
              <a:rPr lang="pt-BR" baseline="0" dirty="0"/>
              <a:t> ; portanto: </a:t>
            </a:r>
            <a:r>
              <a:rPr lang="pt-BR" baseline="-25000" dirty="0"/>
              <a:t> </a:t>
            </a:r>
            <a:endParaRPr lang="en-IE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37B9699-4B1D-4EFE-BA55-A1C8E0423D25}"/>
                  </a:ext>
                </a:extLst>
              </p:cNvPr>
              <p:cNvSpPr/>
              <p:nvPr/>
            </p:nvSpPr>
            <p:spPr>
              <a:xfrm>
                <a:off x="135312" y="3655391"/>
                <a:ext cx="434926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i="1" baseline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 baseline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i="1" baseline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E" baseline="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37B9699-4B1D-4EFE-BA55-A1C8E0423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2" y="3655391"/>
                <a:ext cx="4349268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116369-9C80-49EB-84C0-00AD9A332313}"/>
              </a:ext>
            </a:extLst>
          </p:cNvPr>
          <p:cNvGrpSpPr/>
          <p:nvPr/>
        </p:nvGrpSpPr>
        <p:grpSpPr>
          <a:xfrm>
            <a:off x="939900" y="3297466"/>
            <a:ext cx="3738659" cy="727257"/>
            <a:chOff x="939900" y="3297466"/>
            <a:chExt cx="3738659" cy="72725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69D7BD2-D47E-4E8B-97A5-A22EDB9E5BE1}"/>
                </a:ext>
              </a:extLst>
            </p:cNvPr>
            <p:cNvCxnSpPr/>
            <p:nvPr/>
          </p:nvCxnSpPr>
          <p:spPr bwMode="auto">
            <a:xfrm flipV="1">
              <a:off x="939900" y="3578224"/>
              <a:ext cx="1760977" cy="4464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EF1DBA-9B41-4091-B1BC-553CB0735C26}"/>
                </a:ext>
              </a:extLst>
            </p:cNvPr>
            <p:cNvSpPr txBox="1"/>
            <p:nvPr/>
          </p:nvSpPr>
          <p:spPr>
            <a:xfrm>
              <a:off x="2526623" y="3297466"/>
              <a:ext cx="2151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aseline="0" dirty="0">
                  <a:solidFill>
                    <a:srgbClr val="FF0000"/>
                  </a:solidFill>
                </a:rPr>
                <a:t>zero</a:t>
              </a:r>
              <a:endParaRPr lang="en-IE" sz="1200" baseline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835119-B9FE-47E1-97CA-12F137CE978E}"/>
              </a:ext>
            </a:extLst>
          </p:cNvPr>
          <p:cNvGrpSpPr/>
          <p:nvPr/>
        </p:nvGrpSpPr>
        <p:grpSpPr>
          <a:xfrm>
            <a:off x="4419680" y="3539413"/>
            <a:ext cx="2960631" cy="524118"/>
            <a:chOff x="4419680" y="3539413"/>
            <a:chExt cx="2960631" cy="524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743706E-B62B-4A97-9376-69148C076279}"/>
                    </a:ext>
                  </a:extLst>
                </p:cNvPr>
                <p:cNvSpPr/>
                <p:nvPr/>
              </p:nvSpPr>
              <p:spPr>
                <a:xfrm>
                  <a:off x="5061376" y="3539413"/>
                  <a:ext cx="2318935" cy="52411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IE" baseline="0" dirty="0"/>
                    <a:t> (10)</a:t>
                  </a: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743706E-B62B-4A97-9376-69148C0762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376" y="3539413"/>
                  <a:ext cx="2318935" cy="5241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E296560-A2FA-47F5-9ED8-68114AFBC8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9680" y="3933056"/>
              <a:ext cx="34691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5C655F0-4227-4519-BDE5-C26D036262C1}"/>
              </a:ext>
            </a:extLst>
          </p:cNvPr>
          <p:cNvSpPr txBox="1"/>
          <p:nvPr/>
        </p:nvSpPr>
        <p:spPr>
          <a:xfrm>
            <a:off x="49854" y="4357811"/>
            <a:ext cx="611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aseline="0" dirty="0"/>
              <a:t>Também podemos escrever a Eq. (7) de outras formas: </a:t>
            </a:r>
            <a:r>
              <a:rPr lang="pt-BR" baseline="-25000" dirty="0"/>
              <a:t> </a:t>
            </a:r>
            <a:endParaRPr lang="en-IE" baseline="-25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2796C3-C69B-498B-BABB-D3A14CB4AC15}"/>
              </a:ext>
            </a:extLst>
          </p:cNvPr>
          <p:cNvGrpSpPr/>
          <p:nvPr/>
        </p:nvGrpSpPr>
        <p:grpSpPr>
          <a:xfrm>
            <a:off x="428977" y="4874232"/>
            <a:ext cx="6470349" cy="369332"/>
            <a:chOff x="428977" y="4874232"/>
            <a:chExt cx="647034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F7B2619-860E-4D7F-B68E-4BCDF1FB541F}"/>
                    </a:ext>
                  </a:extLst>
                </p:cNvPr>
                <p:cNvSpPr/>
                <p:nvPr/>
              </p:nvSpPr>
              <p:spPr>
                <a:xfrm>
                  <a:off x="428977" y="4874232"/>
                  <a:ext cx="2983702" cy="369332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pt-BR" baseline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BR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acc>
                            <m:accPr>
                              <m:chr m:val="̅"/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(11)</m:t>
                      </m:r>
                    </m:oMath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F7B2619-860E-4D7F-B68E-4BCDF1FB54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977" y="4874232"/>
                  <a:ext cx="298370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290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7B74581-7632-4233-A6C8-AEDBD0353D09}"/>
                    </a:ext>
                  </a:extLst>
                </p:cNvPr>
                <p:cNvSpPr/>
                <p:nvPr/>
              </p:nvSpPr>
              <p:spPr>
                <a:xfrm>
                  <a:off x="3915624" y="4874232"/>
                  <a:ext cx="2983702" cy="369332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pt-BR" baseline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BR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acc>
                            <m:accPr>
                              <m:chr m:val="̅"/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(12)</m:t>
                      </m:r>
                    </m:oMath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7B74581-7632-4233-A6C8-AEDBD0353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5624" y="4874232"/>
                  <a:ext cx="298370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290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6CC13C4-A315-4E8B-879A-293A19425C9B}"/>
              </a:ext>
            </a:extLst>
          </p:cNvPr>
          <p:cNvSpPr txBox="1"/>
          <p:nvPr/>
        </p:nvSpPr>
        <p:spPr>
          <a:xfrm>
            <a:off x="135312" y="5422302"/>
            <a:ext cx="611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aseline="0" dirty="0"/>
              <a:t>Combinando Eq. (11) ou (12) com a Eq. (10): </a:t>
            </a:r>
            <a:r>
              <a:rPr lang="pt-BR" baseline="-25000" dirty="0"/>
              <a:t> </a:t>
            </a:r>
            <a:endParaRPr lang="en-IE" baseline="-250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8A41BF-D297-4F30-83E8-3C93C1A7EEC2}"/>
              </a:ext>
            </a:extLst>
          </p:cNvPr>
          <p:cNvGrpSpPr/>
          <p:nvPr/>
        </p:nvGrpSpPr>
        <p:grpSpPr>
          <a:xfrm>
            <a:off x="527084" y="5938723"/>
            <a:ext cx="5721316" cy="676321"/>
            <a:chOff x="527084" y="5938723"/>
            <a:chExt cx="5721316" cy="676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DEC6412-D284-4170-9F6F-6C410C2A13FF}"/>
                    </a:ext>
                  </a:extLst>
                </p:cNvPr>
                <p:cNvSpPr/>
                <p:nvPr/>
              </p:nvSpPr>
              <p:spPr>
                <a:xfrm>
                  <a:off x="527084" y="5951464"/>
                  <a:ext cx="2563266" cy="663580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𝑑𝐾</m:t>
                            </m:r>
                          </m:num>
                          <m:den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(13)</m:t>
                        </m:r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DEC6412-D284-4170-9F6F-6C410C2A1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4" y="5951464"/>
                  <a:ext cx="2563266" cy="66358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0267524-03E0-431B-AF43-16B1C81AFC4A}"/>
                    </a:ext>
                  </a:extLst>
                </p:cNvPr>
                <p:cNvSpPr/>
                <p:nvPr/>
              </p:nvSpPr>
              <p:spPr>
                <a:xfrm>
                  <a:off x="3685134" y="5938723"/>
                  <a:ext cx="2563266" cy="663580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𝑑𝐾</m:t>
                            </m:r>
                          </m:num>
                          <m:den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(14)</m:t>
                        </m:r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0267524-03E0-431B-AF43-16B1C81AFC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134" y="5938723"/>
                  <a:ext cx="2563266" cy="6635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22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1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Rodapé 2">
            <a:extLst>
              <a:ext uri="{FF2B5EF4-FFF2-40B4-BE49-F238E27FC236}">
                <a16:creationId xmlns:a16="http://schemas.microsoft.com/office/drawing/2014/main" id="{E5F49AE2-D9A4-447D-B578-01EF07F3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 i="1"/>
              <a:t>ZEA0564 – Físico-Química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10CAB414-7099-48B3-A484-40AD2B23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88" y="188449"/>
            <a:ext cx="466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u="sng" baseline="0" dirty="0">
                <a:solidFill>
                  <a:srgbClr val="0000FF"/>
                </a:solidFill>
              </a:rPr>
              <a:t>Propriedades parciais molares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F575AEF-2119-4986-95A4-E7D63B923AD1}"/>
              </a:ext>
            </a:extLst>
          </p:cNvPr>
          <p:cNvGrpSpPr>
            <a:grpSpLocks/>
          </p:cNvGrpSpPr>
          <p:nvPr/>
        </p:nvGrpSpPr>
        <p:grpSpPr bwMode="auto">
          <a:xfrm>
            <a:off x="513426" y="1723783"/>
            <a:ext cx="1779588" cy="2062163"/>
            <a:chOff x="533521" y="2736837"/>
            <a:chExt cx="1779077" cy="2061589"/>
          </a:xfrm>
        </p:grpSpPr>
        <p:pic>
          <p:nvPicPr>
            <p:cNvPr id="16399" name="Picture 16" descr="https://encrypted-tbn1.gstatic.com/images?q=tbn:ANd9GcR9MvZkYBp1uJ5QaEedh_bVqsndG7f4xUwAu_EmY-dEnfKmwG5r">
              <a:extLst>
                <a:ext uri="{FF2B5EF4-FFF2-40B4-BE49-F238E27FC236}">
                  <a16:creationId xmlns:a16="http://schemas.microsoft.com/office/drawing/2014/main" id="{3CEF5972-DC8A-4F0F-87B2-28869942E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96" y="2736837"/>
              <a:ext cx="1152128" cy="1547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CaixaDeTexto 5">
              <a:extLst>
                <a:ext uri="{FF2B5EF4-FFF2-40B4-BE49-F238E27FC236}">
                  <a16:creationId xmlns:a16="http://schemas.microsoft.com/office/drawing/2014/main" id="{38966AAE-55B0-490D-8639-DA031A25B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521" y="4429094"/>
              <a:ext cx="1779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aseline="0"/>
                <a:t>50 mL de água</a:t>
              </a:r>
              <a:endParaRPr lang="pt-BR" altLang="pt-BR" sz="180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9A62F78-0066-44C9-8CFA-FB7D7B7CE56D}"/>
              </a:ext>
            </a:extLst>
          </p:cNvPr>
          <p:cNvGrpSpPr>
            <a:grpSpLocks/>
          </p:cNvGrpSpPr>
          <p:nvPr/>
        </p:nvGrpSpPr>
        <p:grpSpPr bwMode="auto">
          <a:xfrm>
            <a:off x="2740689" y="1722196"/>
            <a:ext cx="1830387" cy="2071687"/>
            <a:chOff x="2761456" y="2735051"/>
            <a:chExt cx="1830373" cy="2071393"/>
          </a:xfrm>
        </p:grpSpPr>
        <p:pic>
          <p:nvPicPr>
            <p:cNvPr id="16397" name="Picture 16" descr="https://encrypted-tbn1.gstatic.com/images?q=tbn:ANd9GcR9MvZkYBp1uJ5QaEedh_bVqsndG7f4xUwAu_EmY-dEnfKmwG5r">
              <a:extLst>
                <a:ext uri="{FF2B5EF4-FFF2-40B4-BE49-F238E27FC236}">
                  <a16:creationId xmlns:a16="http://schemas.microsoft.com/office/drawing/2014/main" id="{33370F68-A99F-4290-AB8A-EAB45BF0D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236" y="2735051"/>
              <a:ext cx="1152128" cy="1547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CaixaDeTexto 19">
              <a:extLst>
                <a:ext uri="{FF2B5EF4-FFF2-40B4-BE49-F238E27FC236}">
                  <a16:creationId xmlns:a16="http://schemas.microsoft.com/office/drawing/2014/main" id="{CFB5083B-FA46-4044-9B20-7C1FF6218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1456" y="4437112"/>
              <a:ext cx="18303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aseline="0" dirty="0"/>
                <a:t>50 mL de etanol</a:t>
              </a:r>
              <a:endParaRPr lang="pt-BR" altLang="pt-BR" sz="1800" dirty="0"/>
            </a:p>
          </p:txBody>
        </p:sp>
      </p:grpSp>
      <p:sp>
        <p:nvSpPr>
          <p:cNvPr id="16391" name="CaixaDeTexto 21">
            <a:extLst>
              <a:ext uri="{FF2B5EF4-FFF2-40B4-BE49-F238E27FC236}">
                <a16:creationId xmlns:a16="http://schemas.microsoft.com/office/drawing/2014/main" id="{BC37E2A6-F4FC-4723-9D91-4F4B3AD18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014" y="2152408"/>
            <a:ext cx="42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aseline="0"/>
              <a:t>+</a:t>
            </a:r>
            <a:endParaRPr lang="pt-BR" altLang="pt-BR"/>
          </a:p>
        </p:txBody>
      </p:sp>
      <p:sp>
        <p:nvSpPr>
          <p:cNvPr id="8" name="Seta para a direita listrada 7">
            <a:extLst>
              <a:ext uri="{FF2B5EF4-FFF2-40B4-BE49-F238E27FC236}">
                <a16:creationId xmlns:a16="http://schemas.microsoft.com/office/drawing/2014/main" id="{410E5AC2-038A-4C9A-9B13-6ADE411D12CA}"/>
              </a:ext>
            </a:extLst>
          </p:cNvPr>
          <p:cNvSpPr/>
          <p:nvPr/>
        </p:nvSpPr>
        <p:spPr bwMode="auto">
          <a:xfrm>
            <a:off x="4858250" y="3501008"/>
            <a:ext cx="955675" cy="4318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pic>
        <p:nvPicPr>
          <p:cNvPr id="16393" name="Picture 20" descr="http://i95.photobucket.com/albums/l127/jota_07/ponto_interrogacao.jpg">
            <a:extLst>
              <a:ext uri="{FF2B5EF4-FFF2-40B4-BE49-F238E27FC236}">
                <a16:creationId xmlns:a16="http://schemas.microsoft.com/office/drawing/2014/main" id="{8A796A3A-4327-4151-88D9-09C2F479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87" y="2636596"/>
            <a:ext cx="20701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CaixaDeTexto 24">
            <a:extLst>
              <a:ext uri="{FF2B5EF4-FFF2-40B4-BE49-F238E27FC236}">
                <a16:creationId xmlns:a16="http://schemas.microsoft.com/office/drawing/2014/main" id="{C62F7F21-DB24-443F-B6B7-BD98F99EA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901" y="4192346"/>
            <a:ext cx="1462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aseline="0"/>
              <a:t>20º C, 1 atm</a:t>
            </a:r>
            <a:endParaRPr lang="pt-BR" altLang="pt-BR" sz="1800"/>
          </a:p>
        </p:txBody>
      </p:sp>
      <p:pic>
        <p:nvPicPr>
          <p:cNvPr id="15382" name="Picture 22" descr="Resultado de imagem para façam suas apostas">
            <a:extLst>
              <a:ext uri="{FF2B5EF4-FFF2-40B4-BE49-F238E27FC236}">
                <a16:creationId xmlns:a16="http://schemas.microsoft.com/office/drawing/2014/main" id="{DA4CF7AB-964A-4EF7-BA1D-720FE540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0455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3859E7-DA60-4AAB-8876-BE488BF5A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5025256"/>
            <a:ext cx="4340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0000"/>
                </a:solidFill>
              </a:rPr>
              <a:t>96,35 mL...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 baseline="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0000"/>
                </a:solidFill>
              </a:rPr>
              <a:t>onde foram parar os outros 3,65 mL?!</a:t>
            </a:r>
          </a:p>
        </p:txBody>
      </p:sp>
    </p:spTree>
    <p:extLst>
      <p:ext uri="{BB962C8B-B14F-4D97-AF65-F5344CB8AC3E}">
        <p14:creationId xmlns:p14="http://schemas.microsoft.com/office/powerpoint/2010/main" val="42489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4933B-5520-4159-9555-8AB9D68DE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4974"/>
            <a:ext cx="8914085" cy="59168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F84148-FC2A-4043-B185-313B4780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4D656-B90C-423C-A9CD-2D402C4BE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887" y="116632"/>
            <a:ext cx="4377307" cy="37188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32DCDC0-0A17-4569-B220-7620B31774D3}"/>
              </a:ext>
            </a:extLst>
          </p:cNvPr>
          <p:cNvSpPr/>
          <p:nvPr/>
        </p:nvSpPr>
        <p:spPr bwMode="auto">
          <a:xfrm>
            <a:off x="6408696" y="132135"/>
            <a:ext cx="288032" cy="44952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0EDD2C-49BF-4D38-8E74-974F935F1868}"/>
              </a:ext>
            </a:extLst>
          </p:cNvPr>
          <p:cNvSpPr/>
          <p:nvPr/>
        </p:nvSpPr>
        <p:spPr bwMode="auto">
          <a:xfrm>
            <a:off x="7092280" y="105254"/>
            <a:ext cx="288032" cy="44952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416AA6-36A9-40B7-BA43-CF7C72526D40}"/>
              </a:ext>
            </a:extLst>
          </p:cNvPr>
          <p:cNvSpPr/>
          <p:nvPr/>
        </p:nvSpPr>
        <p:spPr bwMode="auto">
          <a:xfrm>
            <a:off x="8443660" y="105253"/>
            <a:ext cx="288032" cy="44952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AAB286-D6FB-4BEE-A8EA-0967F4974DB1}"/>
              </a:ext>
            </a:extLst>
          </p:cNvPr>
          <p:cNvSpPr/>
          <p:nvPr/>
        </p:nvSpPr>
        <p:spPr bwMode="auto">
          <a:xfrm>
            <a:off x="1259632" y="764704"/>
            <a:ext cx="1080120" cy="2880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6C8C33-527E-4C60-9DC7-D83325B78C39}"/>
              </a:ext>
            </a:extLst>
          </p:cNvPr>
          <p:cNvCxnSpPr>
            <a:cxnSpLocks/>
            <a:endCxn id="3" idx="0"/>
          </p:cNvCxnSpPr>
          <p:nvPr/>
        </p:nvCxnSpPr>
        <p:spPr bwMode="auto">
          <a:xfrm flipV="1">
            <a:off x="2195736" y="374974"/>
            <a:ext cx="2368811" cy="2998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8C0C23-C0B3-4E95-AFDB-F1F2C5220E8E}"/>
              </a:ext>
            </a:extLst>
          </p:cNvPr>
          <p:cNvSpPr txBox="1"/>
          <p:nvPr/>
        </p:nvSpPr>
        <p:spPr>
          <a:xfrm>
            <a:off x="893987" y="2204864"/>
            <a:ext cx="8178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aseline="0" dirty="0"/>
              <a:t>(Eq. 13)  </a:t>
            </a:r>
            <a:endParaRPr lang="en-IE" sz="1200" baseline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29AE8-942C-4472-AD1E-93FC782E5659}"/>
              </a:ext>
            </a:extLst>
          </p:cNvPr>
          <p:cNvSpPr txBox="1"/>
          <p:nvPr/>
        </p:nvSpPr>
        <p:spPr>
          <a:xfrm>
            <a:off x="850705" y="3789040"/>
            <a:ext cx="8178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aseline="0" dirty="0"/>
              <a:t>(Eq. 14)  </a:t>
            </a:r>
            <a:endParaRPr lang="en-IE" sz="1200" baseline="0" dirty="0"/>
          </a:p>
        </p:txBody>
      </p:sp>
    </p:spTree>
    <p:extLst>
      <p:ext uri="{BB962C8B-B14F-4D97-AF65-F5344CB8AC3E}">
        <p14:creationId xmlns:p14="http://schemas.microsoft.com/office/powerpoint/2010/main" val="3686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0958AF-CB01-4D12-A8CA-32590D4F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FA7C32-F274-4650-9C58-6F9942448B2F}"/>
                  </a:ext>
                </a:extLst>
              </p:cNvPr>
              <p:cNvSpPr/>
              <p:nvPr/>
            </p:nvSpPr>
            <p:spPr>
              <a:xfrm>
                <a:off x="778589" y="708731"/>
                <a:ext cx="7586821" cy="34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b="0" i="1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1600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pt-BR" sz="1600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acc>
                        <m:sSub>
                          <m:sSubPr>
                            <m:ctrlP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pt-BR" sz="1600" baseline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  <m:sSub>
                      <m:sSubPr>
                        <m:ctrlPr>
                          <a:rPr lang="pt-BR" sz="16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pt-BR" sz="160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420 −60</m:t>
                        </m:r>
                        <m:sSubSup>
                          <m:sSubSupPr>
                            <m:ctrlP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+40</m:t>
                        </m:r>
                        <m:sSubSup>
                          <m:sSubSupPr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 baseline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 baseline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1600" b="0" i="1" baseline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  <m:r>
                      <a:rPr lang="pt-BR" sz="1600" b="0" i="0" baseline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1600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0" baseline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baseline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 baseline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pt-BR" sz="1600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baseline="0" smtClean="0">
                            <a:latin typeface="Cambria Math" panose="02040503050406030204" pitchFamily="18" charset="0"/>
                          </a:rPr>
                          <m:t>600+</m:t>
                        </m:r>
                        <m:r>
                          <a:rPr lang="pt-BR" sz="1600" i="1" baseline="0">
                            <a:latin typeface="Cambria Math" panose="02040503050406030204" pitchFamily="18" charset="0"/>
                          </a:rPr>
                          <m:t>40</m:t>
                        </m:r>
                        <m:sSubSup>
                          <m:sSubSupPr>
                            <m:ctrlPr>
                              <a:rPr lang="pt-BR" sz="1600" i="1" baseline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 baseline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 baseline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1600" i="1" baseline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</m:oMath>
                </a14:m>
                <a:endParaRPr lang="pt-BR" sz="1600" b="0" baseline="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FA7C32-F274-4650-9C58-6F9942448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89" y="708731"/>
                <a:ext cx="7586821" cy="344005"/>
              </a:xfrm>
              <a:prstGeom prst="rect">
                <a:avLst/>
              </a:prstGeom>
              <a:blipFill>
                <a:blip r:embed="rId2"/>
                <a:stretch>
                  <a:fillRect t="-103509" b="-16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962EF8-12D0-4667-966B-D46EE06DE324}"/>
                  </a:ext>
                </a:extLst>
              </p:cNvPr>
              <p:cNvSpPr/>
              <p:nvPr/>
            </p:nvSpPr>
            <p:spPr>
              <a:xfrm>
                <a:off x="2771800" y="1212787"/>
                <a:ext cx="3063339" cy="37388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b="0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600+2</m:t>
                          </m:r>
                          <m:r>
                            <a:rPr lang="pt-BR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sSubSup>
                            <m:sSubSupPr>
                              <m:ctrlPr>
                                <a:rPr lang="pt-BR" i="1" baseline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 baseline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 baseline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 baseline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pt-BR" b="0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  <m:r>
                            <a:rPr lang="pt-BR" b="0" i="0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  <m:sSub>
                            <m:sSubPr>
                              <m:ctrlPr>
                                <a:rPr lang="pt-BR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b="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962EF8-12D0-4667-966B-D46EE06DE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212787"/>
                <a:ext cx="3063339" cy="373885"/>
              </a:xfrm>
              <a:prstGeom prst="rect">
                <a:avLst/>
              </a:prstGeom>
              <a:blipFill>
                <a:blip r:embed="rId3"/>
                <a:stretch>
                  <a:fillRect b="-158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B8EBBB9-6CB4-411E-A207-A4E4C518E253}"/>
              </a:ext>
            </a:extLst>
          </p:cNvPr>
          <p:cNvSpPr/>
          <p:nvPr/>
        </p:nvSpPr>
        <p:spPr>
          <a:xfrm>
            <a:off x="179512" y="17934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aseline="0" dirty="0"/>
              <a:t>b) Pela relação de soma: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1437D-1CF1-4834-8D9B-ECC40FD76000}"/>
              </a:ext>
            </a:extLst>
          </p:cNvPr>
          <p:cNvSpPr/>
          <p:nvPr/>
        </p:nvSpPr>
        <p:spPr>
          <a:xfrm>
            <a:off x="179512" y="2060848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aseline="0" dirty="0"/>
              <a:t>c) Pela equação de Gibbs-Duhem: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33C8C1D-E61D-44E5-8ADA-7DFE21399D71}"/>
              </a:ext>
            </a:extLst>
          </p:cNvPr>
          <p:cNvSpPr/>
          <p:nvPr/>
        </p:nvSpPr>
        <p:spPr bwMode="auto">
          <a:xfrm>
            <a:off x="7164288" y="3110562"/>
            <a:ext cx="936104" cy="272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64951-A68D-42F6-B07E-749CE39B43CE}"/>
              </a:ext>
            </a:extLst>
          </p:cNvPr>
          <p:cNvSpPr/>
          <p:nvPr/>
        </p:nvSpPr>
        <p:spPr>
          <a:xfrm>
            <a:off x="198450" y="5155897"/>
            <a:ext cx="8148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aseline="0" dirty="0"/>
              <a:t>Substituindo as Eq. (B) e (C) em (A), teremos que a Eq. Gibbs-Duhem (Eq. A)</a:t>
            </a:r>
          </a:p>
          <a:p>
            <a:pPr>
              <a:defRPr/>
            </a:pPr>
            <a:r>
              <a:rPr lang="pt-BR" baseline="0" dirty="0"/>
              <a:t>será satisfeita.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7F61DA-6F1C-4156-98E1-D497D69272B0}"/>
              </a:ext>
            </a:extLst>
          </p:cNvPr>
          <p:cNvGrpSpPr/>
          <p:nvPr/>
        </p:nvGrpSpPr>
        <p:grpSpPr>
          <a:xfrm>
            <a:off x="539552" y="2605756"/>
            <a:ext cx="6678626" cy="1111487"/>
            <a:chOff x="539552" y="2605756"/>
            <a:chExt cx="6678626" cy="1111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7EA2E5B-A256-48A4-9341-BB12CB28F3C5}"/>
                    </a:ext>
                  </a:extLst>
                </p:cNvPr>
                <p:cNvSpPr/>
                <p:nvPr/>
              </p:nvSpPr>
              <p:spPr>
                <a:xfrm>
                  <a:off x="539552" y="2837763"/>
                  <a:ext cx="6114174" cy="5455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E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E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brk m:alnAt="23"/>
                            </m:rP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0 →</m:t>
                          </m:r>
                          <m:sSub>
                            <m:sSubPr>
                              <m:ctrlPr>
                                <a:rPr lang="en-IE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a14:m>
                  <a:r>
                    <a:rPr lang="en-IE" baseline="0" dirty="0"/>
                    <a:t>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E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 baseline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=0 →</m:t>
                      </m:r>
                      <m:sSub>
                        <m:sSubPr>
                          <m:ctrlPr>
                            <a:rPr lang="en-IE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pt-BR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IE" baseline="0" dirty="0"/>
                    <a:t>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E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IE" baseline="0" dirty="0"/>
                    <a:t> = 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7EA2E5B-A256-48A4-9341-BB12CB28F3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2837763"/>
                  <a:ext cx="6114174" cy="545599"/>
                </a:xfrm>
                <a:prstGeom prst="rect">
                  <a:avLst/>
                </a:prstGeom>
                <a:blipFill>
                  <a:blip r:embed="rId4"/>
                  <a:stretch>
                    <a:fillRect l="-5589" t="-66292" b="-110112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EA44E2-CC63-4245-8FE5-3A86BC70833E}"/>
                </a:ext>
              </a:extLst>
            </p:cNvPr>
            <p:cNvSpPr/>
            <p:nvPr/>
          </p:nvSpPr>
          <p:spPr bwMode="auto">
            <a:xfrm>
              <a:off x="4644008" y="2637123"/>
              <a:ext cx="2081727" cy="108012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B66C37-E612-42CD-9E36-23375D115738}"/>
                </a:ext>
              </a:extLst>
            </p:cNvPr>
            <p:cNvSpPr txBox="1"/>
            <p:nvPr/>
          </p:nvSpPr>
          <p:spPr>
            <a:xfrm>
              <a:off x="6725735" y="260575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aseline="0" dirty="0"/>
                <a:t>(A)</a:t>
              </a:r>
              <a:endParaRPr lang="en-IE" baseline="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2B0BB9-DC9B-4234-BFB2-C71A35B5BCCA}"/>
              </a:ext>
            </a:extLst>
          </p:cNvPr>
          <p:cNvGrpSpPr/>
          <p:nvPr/>
        </p:nvGrpSpPr>
        <p:grpSpPr>
          <a:xfrm>
            <a:off x="337089" y="3990003"/>
            <a:ext cx="3194047" cy="693010"/>
            <a:chOff x="337089" y="4046426"/>
            <a:chExt cx="3194047" cy="693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CF3763D-CDB6-4AC2-B979-DD987A4A7BDC}"/>
                    </a:ext>
                  </a:extLst>
                </p:cNvPr>
                <p:cNvSpPr/>
                <p:nvPr/>
              </p:nvSpPr>
              <p:spPr>
                <a:xfrm>
                  <a:off x="337089" y="4046426"/>
                  <a:ext cx="2830967" cy="6930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=−120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+120 </m:t>
                        </m:r>
                        <m:sSubSup>
                          <m:sSubSup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CF3763D-CDB6-4AC2-B979-DD987A4A7B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089" y="4046426"/>
                  <a:ext cx="2830967" cy="6930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DACB1C-B68C-4BAA-A74E-D9498DB95A49}"/>
                </a:ext>
              </a:extLst>
            </p:cNvPr>
            <p:cNvSpPr txBox="1"/>
            <p:nvPr/>
          </p:nvSpPr>
          <p:spPr>
            <a:xfrm>
              <a:off x="3038693" y="421263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aseline="0" dirty="0"/>
                <a:t>(B)</a:t>
              </a:r>
              <a:endParaRPr lang="en-IE" baseline="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7D0CFF-3DA6-4C95-891D-AC3BB4106BB8}"/>
              </a:ext>
            </a:extLst>
          </p:cNvPr>
          <p:cNvGrpSpPr/>
          <p:nvPr/>
        </p:nvGrpSpPr>
        <p:grpSpPr>
          <a:xfrm>
            <a:off x="4571999" y="3990003"/>
            <a:ext cx="2094551" cy="693010"/>
            <a:chOff x="4571999" y="3933581"/>
            <a:chExt cx="2094551" cy="693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3B5F36E-10A7-492D-B37E-7E3C5457928C}"/>
                    </a:ext>
                  </a:extLst>
                </p:cNvPr>
                <p:cNvSpPr/>
                <p:nvPr/>
              </p:nvSpPr>
              <p:spPr>
                <a:xfrm>
                  <a:off x="4571999" y="3933581"/>
                  <a:ext cx="1797094" cy="6930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=120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pt-BR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sub/>
                        </m:sSub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3B5F36E-10A7-492D-B37E-7E3C545792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99" y="3933581"/>
                  <a:ext cx="1797094" cy="6930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4ED4B6-2329-4FF7-B9FB-9A0B1EEBE4E1}"/>
                </a:ext>
              </a:extLst>
            </p:cNvPr>
            <p:cNvSpPr txBox="1"/>
            <p:nvPr/>
          </p:nvSpPr>
          <p:spPr>
            <a:xfrm>
              <a:off x="6161283" y="412482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aseline="0" dirty="0"/>
                <a:t>(C)</a:t>
              </a:r>
              <a:endParaRPr lang="en-IE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24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B00DE-8B2D-4378-84A2-CC1F3100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pic>
        <p:nvPicPr>
          <p:cNvPr id="29698" name="Picture 2" descr="Uma casa de dois andares | Vetor Grátis">
            <a:extLst>
              <a:ext uri="{FF2B5EF4-FFF2-40B4-BE49-F238E27FC236}">
                <a16:creationId xmlns:a16="http://schemas.microsoft.com/office/drawing/2014/main" id="{3CA8A039-5422-4DD3-A32D-05E3EDFF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82" y="188640"/>
            <a:ext cx="5281364" cy="49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1">
            <a:extLst>
              <a:ext uri="{FF2B5EF4-FFF2-40B4-BE49-F238E27FC236}">
                <a16:creationId xmlns:a16="http://schemas.microsoft.com/office/drawing/2014/main" id="{0B125016-1BB1-4E60-A827-35FE8283A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447" y="5511707"/>
            <a:ext cx="330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</a:pPr>
            <a:r>
              <a:rPr lang="pt-BR" altLang="pt-BR" b="1" baseline="0" dirty="0">
                <a:solidFill>
                  <a:srgbClr val="FF0000"/>
                </a:solidFill>
              </a:rPr>
              <a:t>Lição de CASA </a:t>
            </a:r>
          </a:p>
        </p:txBody>
      </p:sp>
    </p:spTree>
    <p:extLst>
      <p:ext uri="{BB962C8B-B14F-4D97-AF65-F5344CB8AC3E}">
        <p14:creationId xmlns:p14="http://schemas.microsoft.com/office/powerpoint/2010/main" val="31654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Rodapé 1">
            <a:extLst>
              <a:ext uri="{FF2B5EF4-FFF2-40B4-BE49-F238E27FC236}">
                <a16:creationId xmlns:a16="http://schemas.microsoft.com/office/drawing/2014/main" id="{42965152-1243-4BC1-8077-46A83299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ZEA0564 – Físico-Química</a:t>
            </a:r>
          </a:p>
        </p:txBody>
      </p:sp>
      <p:pic>
        <p:nvPicPr>
          <p:cNvPr id="29699" name="Picture 2" descr="Full-size image (16 K)">
            <a:extLst>
              <a:ext uri="{FF2B5EF4-FFF2-40B4-BE49-F238E27FC236}">
                <a16:creationId xmlns:a16="http://schemas.microsoft.com/office/drawing/2014/main" id="{E47CEBD3-60B5-42BD-8F1D-FA53A654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777875"/>
            <a:ext cx="467995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6EDE8481-23E0-4E83-A23B-8F4673BF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08500"/>
            <a:ext cx="4772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aixaDeTexto 7">
            <a:extLst>
              <a:ext uri="{FF2B5EF4-FFF2-40B4-BE49-F238E27FC236}">
                <a16:creationId xmlns:a16="http://schemas.microsoft.com/office/drawing/2014/main" id="{8BB40DE2-31AD-45AA-A986-3DE2DEB41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5030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aseline="0"/>
              <a:t>Fonte: Torres</a:t>
            </a:r>
            <a:r>
              <a:rPr lang="pt-BR" altLang="pt-BR" sz="1200"/>
              <a:t>,</a:t>
            </a:r>
            <a:r>
              <a:rPr lang="pt-BR" altLang="pt-BR" sz="1200" baseline="0"/>
              <a:t> RB; Francesconi, AZ; Volpe, PLO (2007). </a:t>
            </a:r>
            <a:r>
              <a:rPr lang="pt-BR" altLang="pt-BR" sz="1200" i="1" baseline="0"/>
              <a:t>J. Mol. Liquids</a:t>
            </a:r>
            <a:r>
              <a:rPr lang="pt-BR" altLang="pt-BR" sz="1200" baseline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aseline="0"/>
              <a:t>131-132, 139-144.</a:t>
            </a:r>
            <a:endParaRPr lang="pt-BR" altLang="pt-BR" sz="1200"/>
          </a:p>
        </p:txBody>
      </p:sp>
      <p:sp>
        <p:nvSpPr>
          <p:cNvPr id="29702" name="CaixaDeTexto 1">
            <a:extLst>
              <a:ext uri="{FF2B5EF4-FFF2-40B4-BE49-F238E27FC236}">
                <a16:creationId xmlns:a16="http://schemas.microsoft.com/office/drawing/2014/main" id="{F12CBA1F-9349-4433-8DA8-437043328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865188"/>
            <a:ext cx="3869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Sistemas: acetonitrila (1) + álcoois (2)</a:t>
            </a:r>
          </a:p>
        </p:txBody>
      </p:sp>
      <p:sp>
        <p:nvSpPr>
          <p:cNvPr id="29703" name="CaixaDeTexto 2">
            <a:extLst>
              <a:ext uri="{FF2B5EF4-FFF2-40B4-BE49-F238E27FC236}">
                <a16:creationId xmlns:a16="http://schemas.microsoft.com/office/drawing/2014/main" id="{061722EF-A187-4369-BEDF-76A41946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2536825"/>
            <a:ext cx="3697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FF"/>
                </a:solidFill>
              </a:rPr>
              <a:t>Volume parcial molar da acetonitrila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DB811A8-A77E-4FF2-8E05-5516E44AAC1C}"/>
              </a:ext>
            </a:extLst>
          </p:cNvPr>
          <p:cNvGrpSpPr>
            <a:grpSpLocks/>
          </p:cNvGrpSpPr>
          <p:nvPr/>
        </p:nvGrpSpPr>
        <p:grpSpPr bwMode="auto">
          <a:xfrm>
            <a:off x="3097213" y="1543050"/>
            <a:ext cx="357187" cy="4622800"/>
            <a:chOff x="3097033" y="1542931"/>
            <a:chExt cx="357646" cy="4622373"/>
          </a:xfrm>
        </p:grpSpPr>
        <p:cxnSp>
          <p:nvCxnSpPr>
            <p:cNvPr id="29705" name="Conector reto 2">
              <a:extLst>
                <a:ext uri="{FF2B5EF4-FFF2-40B4-BE49-F238E27FC236}">
                  <a16:creationId xmlns:a16="http://schemas.microsoft.com/office/drawing/2014/main" id="{12B8544A-12E3-4E3E-B26F-F282611A58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75856" y="2276872"/>
              <a:ext cx="0" cy="3888432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9706" name="Picture 20" descr="http://i95.photobucket.com/albums/l127/jota_07/ponto_interrogacao.jpg">
              <a:extLst>
                <a:ext uri="{FF2B5EF4-FFF2-40B4-BE49-F238E27FC236}">
                  <a16:creationId xmlns:a16="http://schemas.microsoft.com/office/drawing/2014/main" id="{22591B89-4B76-4A53-A533-0ABCA4695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033" y="1542931"/>
              <a:ext cx="357646" cy="57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494BF41-4FEB-4FA6-8736-8C207B4A08AC}"/>
              </a:ext>
            </a:extLst>
          </p:cNvPr>
          <p:cNvSpPr/>
          <p:nvPr/>
        </p:nvSpPr>
        <p:spPr bwMode="auto">
          <a:xfrm>
            <a:off x="2411760" y="6453336"/>
            <a:ext cx="685453" cy="404664"/>
          </a:xfrm>
          <a:prstGeom prst="ellipse">
            <a:avLst/>
          </a:prstGeom>
          <a:noFill/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Rodapé 1">
            <a:extLst>
              <a:ext uri="{FF2B5EF4-FFF2-40B4-BE49-F238E27FC236}">
                <a16:creationId xmlns:a16="http://schemas.microsoft.com/office/drawing/2014/main" id="{414DF805-3B6C-4339-8E39-AB34A24D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ZEA0564 – Físico-Química</a:t>
            </a:r>
          </a:p>
        </p:txBody>
      </p:sp>
      <p:pic>
        <p:nvPicPr>
          <p:cNvPr id="30723" name="Picture 4" descr="Full-size image (23 K)">
            <a:extLst>
              <a:ext uri="{FF2B5EF4-FFF2-40B4-BE49-F238E27FC236}">
                <a16:creationId xmlns:a16="http://schemas.microsoft.com/office/drawing/2014/main" id="{B438115A-0674-47FF-A9E1-489F82AB0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31775"/>
            <a:ext cx="44259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>
            <a:extLst>
              <a:ext uri="{FF2B5EF4-FFF2-40B4-BE49-F238E27FC236}">
                <a16:creationId xmlns:a16="http://schemas.microsoft.com/office/drawing/2014/main" id="{6CCCFD0F-FEB5-4193-B816-BF8C998E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3429000"/>
            <a:ext cx="46275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CaixaDeTexto 4">
            <a:extLst>
              <a:ext uri="{FF2B5EF4-FFF2-40B4-BE49-F238E27FC236}">
                <a16:creationId xmlns:a16="http://schemas.microsoft.com/office/drawing/2014/main" id="{68F3A504-577E-4437-ACA1-609A5A9D2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989013"/>
            <a:ext cx="3433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FF"/>
                </a:solidFill>
              </a:rPr>
              <a:t>Volume parcial molar dos álcoois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53F53D-E47C-4220-860C-8A69070177D8}"/>
              </a:ext>
            </a:extLst>
          </p:cNvPr>
          <p:cNvSpPr/>
          <p:nvPr/>
        </p:nvSpPr>
        <p:spPr bwMode="auto">
          <a:xfrm>
            <a:off x="2195736" y="6417543"/>
            <a:ext cx="685453" cy="404664"/>
          </a:xfrm>
          <a:prstGeom prst="ellipse">
            <a:avLst/>
          </a:prstGeom>
          <a:noFill/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Rodapé 1">
            <a:extLst>
              <a:ext uri="{FF2B5EF4-FFF2-40B4-BE49-F238E27FC236}">
                <a16:creationId xmlns:a16="http://schemas.microsoft.com/office/drawing/2014/main" id="{8B44F47E-CAA6-4275-8CC4-56605524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ZEA0564 – Físico-Química</a:t>
            </a:r>
          </a:p>
        </p:txBody>
      </p:sp>
      <p:sp>
        <p:nvSpPr>
          <p:cNvPr id="18435" name="CaixaDeTexto 2">
            <a:extLst>
              <a:ext uri="{FF2B5EF4-FFF2-40B4-BE49-F238E27FC236}">
                <a16:creationId xmlns:a16="http://schemas.microsoft.com/office/drawing/2014/main" id="{B2C5FAE9-FD3E-401B-9BF0-9693281E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277084"/>
            <a:ext cx="438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CC"/>
                </a:solidFill>
              </a:rPr>
              <a:t>O QUE ACONTECE QUANDO A ÁGUA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CC"/>
                </a:solidFill>
              </a:rPr>
              <a:t>SE MISTURA COM O ETANOL?</a:t>
            </a:r>
            <a:endParaRPr lang="pt-BR" altLang="pt-BR" sz="1800" b="1" dirty="0">
              <a:solidFill>
                <a:srgbClr val="FF33CC"/>
              </a:solidFill>
            </a:endParaRPr>
          </a:p>
        </p:txBody>
      </p:sp>
      <p:sp>
        <p:nvSpPr>
          <p:cNvPr id="18436" name="CaixaDeTexto 36">
            <a:extLst>
              <a:ext uri="{FF2B5EF4-FFF2-40B4-BE49-F238E27FC236}">
                <a16:creationId xmlns:a16="http://schemas.microsoft.com/office/drawing/2014/main" id="{3788C17E-A235-45AD-82A3-A476F466D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994025"/>
            <a:ext cx="42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aseline="0"/>
              <a:t>+</a:t>
            </a:r>
            <a:endParaRPr lang="pt-BR" altLang="pt-BR"/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13D8FA75-E210-4610-BF36-BB710DAC92F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628775"/>
            <a:ext cx="3168650" cy="3319463"/>
            <a:chOff x="755576" y="1628800"/>
            <a:chExt cx="3168352" cy="3319844"/>
          </a:xfrm>
        </p:grpSpPr>
        <p:grpSp>
          <p:nvGrpSpPr>
            <p:cNvPr id="18462" name="Grupo 13">
              <a:extLst>
                <a:ext uri="{FF2B5EF4-FFF2-40B4-BE49-F238E27FC236}">
                  <a16:creationId xmlns:a16="http://schemas.microsoft.com/office/drawing/2014/main" id="{F26DAF61-4B7B-4F1B-8061-1DE7553DB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576" y="1628800"/>
              <a:ext cx="1632103" cy="1303620"/>
              <a:chOff x="1283713" y="1548408"/>
              <a:chExt cx="1632103" cy="1303620"/>
            </a:xfrm>
          </p:grpSpPr>
          <p:sp>
            <p:nvSpPr>
              <p:cNvPr id="18479" name="CaixaDeTexto 5">
                <a:extLst>
                  <a:ext uri="{FF2B5EF4-FFF2-40B4-BE49-F238E27FC236}">
                    <a16:creationId xmlns:a16="http://schemas.microsoft.com/office/drawing/2014/main" id="{BB9DA3C0-5D72-4818-B168-A0D9098BE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9712" y="170080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80" name="CaixaDeTexto 7">
                <a:extLst>
                  <a:ext uri="{FF2B5EF4-FFF2-40B4-BE49-F238E27FC236}">
                    <a16:creationId xmlns:a16="http://schemas.microsoft.com/office/drawing/2014/main" id="{019FCDB4-21F6-41DB-98A2-6C660097EE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2112" y="185320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81" name="CaixaDeTexto 8">
                <a:extLst>
                  <a:ext uri="{FF2B5EF4-FFF2-40B4-BE49-F238E27FC236}">
                    <a16:creationId xmlns:a16="http://schemas.microsoft.com/office/drawing/2014/main" id="{D86E80C5-22FE-41E8-82B7-E9C7D9FFCD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6015" y="2185809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82" name="CaixaDeTexto 9">
                <a:extLst>
                  <a:ext uri="{FF2B5EF4-FFF2-40B4-BE49-F238E27FC236}">
                    <a16:creationId xmlns:a16="http://schemas.microsoft.com/office/drawing/2014/main" id="{076BD9EB-B92E-404E-90BC-DA2975648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795" y="201255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83" name="CaixaDeTexto 10">
                <a:extLst>
                  <a:ext uri="{FF2B5EF4-FFF2-40B4-BE49-F238E27FC236}">
                    <a16:creationId xmlns:a16="http://schemas.microsoft.com/office/drawing/2014/main" id="{9055678E-3AE6-4BB5-8BBE-FD320AE85E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5575" y="218580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84" name="CaixaDeTexto 11">
                <a:extLst>
                  <a:ext uri="{FF2B5EF4-FFF2-40B4-BE49-F238E27FC236}">
                    <a16:creationId xmlns:a16="http://schemas.microsoft.com/office/drawing/2014/main" id="{1A43F3E0-4BD4-4AE9-8CB0-1EA9538B0B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156" y="230345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85" name="CaixaDeTexto 12">
                <a:extLst>
                  <a:ext uri="{FF2B5EF4-FFF2-40B4-BE49-F238E27FC236}">
                    <a16:creationId xmlns:a16="http://schemas.microsoft.com/office/drawing/2014/main" id="{C1AF7A58-04F6-46A8-828E-55BC20C56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0853" y="1839307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86" name="Elipse 6">
                <a:extLst>
                  <a:ext uri="{FF2B5EF4-FFF2-40B4-BE49-F238E27FC236}">
                    <a16:creationId xmlns:a16="http://schemas.microsoft.com/office/drawing/2014/main" id="{95F7ECD0-3A89-491C-8CF9-F3C391779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713" y="1548408"/>
                <a:ext cx="1632103" cy="130362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18487" name="CaixaDeTexto 14">
                <a:extLst>
                  <a:ext uri="{FF2B5EF4-FFF2-40B4-BE49-F238E27FC236}">
                    <a16:creationId xmlns:a16="http://schemas.microsoft.com/office/drawing/2014/main" id="{67F59D6B-C0F8-4C89-9D95-F8389F331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975" y="233820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88" name="CaixaDeTexto 15">
                <a:extLst>
                  <a:ext uri="{FF2B5EF4-FFF2-40B4-BE49-F238E27FC236}">
                    <a16:creationId xmlns:a16="http://schemas.microsoft.com/office/drawing/2014/main" id="{6F946735-9FDF-43DE-A643-B40AA63AF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5595" y="2490610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89" name="CaixaDeTexto 16">
                <a:extLst>
                  <a:ext uri="{FF2B5EF4-FFF2-40B4-BE49-F238E27FC236}">
                    <a16:creationId xmlns:a16="http://schemas.microsoft.com/office/drawing/2014/main" id="{6BF62DCD-9D01-487D-AF82-E9E013DD46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7674" y="1923219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90" name="CaixaDeTexto 17">
                <a:extLst>
                  <a:ext uri="{FF2B5EF4-FFF2-40B4-BE49-F238E27FC236}">
                    <a16:creationId xmlns:a16="http://schemas.microsoft.com/office/drawing/2014/main" id="{7CFB0C50-7262-453F-8B13-E8370C453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4873" y="182438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91" name="CaixaDeTexto 18">
                <a:extLst>
                  <a:ext uri="{FF2B5EF4-FFF2-40B4-BE49-F238E27FC236}">
                    <a16:creationId xmlns:a16="http://schemas.microsoft.com/office/drawing/2014/main" id="{B8381D81-4ADF-44FB-9F51-C838FEE0E5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7941" y="251840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  <p:sp>
            <p:nvSpPr>
              <p:cNvPr id="18492" name="CaixaDeTexto 19">
                <a:extLst>
                  <a:ext uri="{FF2B5EF4-FFF2-40B4-BE49-F238E27FC236}">
                    <a16:creationId xmlns:a16="http://schemas.microsoft.com/office/drawing/2014/main" id="{B7A7BA07-C0A9-4DD1-8FFA-30407775C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4525" y="2352317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A</a:t>
                </a:r>
              </a:p>
            </p:txBody>
          </p:sp>
        </p:grpSp>
        <p:grpSp>
          <p:nvGrpSpPr>
            <p:cNvPr id="18463" name="Grupo 21">
              <a:extLst>
                <a:ext uri="{FF2B5EF4-FFF2-40B4-BE49-F238E27FC236}">
                  <a16:creationId xmlns:a16="http://schemas.microsoft.com/office/drawing/2014/main" id="{B5CF16A7-025A-4BCA-AB51-720701CAD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576" y="3645024"/>
              <a:ext cx="1632103" cy="1303620"/>
              <a:chOff x="1283713" y="1548408"/>
              <a:chExt cx="1632103" cy="1303620"/>
            </a:xfrm>
          </p:grpSpPr>
          <p:sp>
            <p:nvSpPr>
              <p:cNvPr id="18465" name="CaixaDeTexto 22">
                <a:extLst>
                  <a:ext uri="{FF2B5EF4-FFF2-40B4-BE49-F238E27FC236}">
                    <a16:creationId xmlns:a16="http://schemas.microsoft.com/office/drawing/2014/main" id="{A5A70B42-B23C-4E06-96FD-1950991680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9712" y="170080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66" name="CaixaDeTexto 23">
                <a:extLst>
                  <a:ext uri="{FF2B5EF4-FFF2-40B4-BE49-F238E27FC236}">
                    <a16:creationId xmlns:a16="http://schemas.microsoft.com/office/drawing/2014/main" id="{48C725AE-8F96-40BC-A51B-F4A183E989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2112" y="185320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67" name="CaixaDeTexto 24">
                <a:extLst>
                  <a:ext uri="{FF2B5EF4-FFF2-40B4-BE49-F238E27FC236}">
                    <a16:creationId xmlns:a16="http://schemas.microsoft.com/office/drawing/2014/main" id="{F922C10E-A4C0-47EE-8BD5-D45611878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6015" y="2185809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68" name="CaixaDeTexto 25">
                <a:extLst>
                  <a:ext uri="{FF2B5EF4-FFF2-40B4-BE49-F238E27FC236}">
                    <a16:creationId xmlns:a16="http://schemas.microsoft.com/office/drawing/2014/main" id="{4C369C25-3EA9-42BD-9BCE-B78BD4F2D9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795" y="201255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69" name="CaixaDeTexto 26">
                <a:extLst>
                  <a:ext uri="{FF2B5EF4-FFF2-40B4-BE49-F238E27FC236}">
                    <a16:creationId xmlns:a16="http://schemas.microsoft.com/office/drawing/2014/main" id="{857ED3E2-0DB0-4071-9088-A159B0DFB9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5575" y="218580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70" name="CaixaDeTexto 27">
                <a:extLst>
                  <a:ext uri="{FF2B5EF4-FFF2-40B4-BE49-F238E27FC236}">
                    <a16:creationId xmlns:a16="http://schemas.microsoft.com/office/drawing/2014/main" id="{649DD005-4B05-4BF2-8FD4-4F11AA0ED8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156" y="230345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71" name="CaixaDeTexto 28">
                <a:extLst>
                  <a:ext uri="{FF2B5EF4-FFF2-40B4-BE49-F238E27FC236}">
                    <a16:creationId xmlns:a16="http://schemas.microsoft.com/office/drawing/2014/main" id="{BC79CAE8-647E-4B96-ABC3-BA773EA5D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0853" y="1839307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72" name="Elipse 29">
                <a:extLst>
                  <a:ext uri="{FF2B5EF4-FFF2-40B4-BE49-F238E27FC236}">
                    <a16:creationId xmlns:a16="http://schemas.microsoft.com/office/drawing/2014/main" id="{E84619A6-0058-480D-BEAD-D77BD7135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713" y="1548408"/>
                <a:ext cx="1632103" cy="130362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18473" name="CaixaDeTexto 30">
                <a:extLst>
                  <a:ext uri="{FF2B5EF4-FFF2-40B4-BE49-F238E27FC236}">
                    <a16:creationId xmlns:a16="http://schemas.microsoft.com/office/drawing/2014/main" id="{434D45E2-6400-4E4C-A7C8-1D3124596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975" y="233820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74" name="CaixaDeTexto 31">
                <a:extLst>
                  <a:ext uri="{FF2B5EF4-FFF2-40B4-BE49-F238E27FC236}">
                    <a16:creationId xmlns:a16="http://schemas.microsoft.com/office/drawing/2014/main" id="{9B116E06-9BFE-4891-A1A6-AF486623F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5595" y="2490610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75" name="CaixaDeTexto 32">
                <a:extLst>
                  <a:ext uri="{FF2B5EF4-FFF2-40B4-BE49-F238E27FC236}">
                    <a16:creationId xmlns:a16="http://schemas.microsoft.com/office/drawing/2014/main" id="{C0C8DD19-9404-4AC0-97EC-A1ADAF83C2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7674" y="1923219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76" name="CaixaDeTexto 33">
                <a:extLst>
                  <a:ext uri="{FF2B5EF4-FFF2-40B4-BE49-F238E27FC236}">
                    <a16:creationId xmlns:a16="http://schemas.microsoft.com/office/drawing/2014/main" id="{8C85C66B-69C1-4B54-84C6-DD058F5A7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4873" y="182438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77" name="CaixaDeTexto 34">
                <a:extLst>
                  <a:ext uri="{FF2B5EF4-FFF2-40B4-BE49-F238E27FC236}">
                    <a16:creationId xmlns:a16="http://schemas.microsoft.com/office/drawing/2014/main" id="{60C5B34F-6962-4364-96EC-8CAC9DBF80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7941" y="2518408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  <p:sp>
            <p:nvSpPr>
              <p:cNvPr id="18478" name="CaixaDeTexto 35">
                <a:extLst>
                  <a:ext uri="{FF2B5EF4-FFF2-40B4-BE49-F238E27FC236}">
                    <a16:creationId xmlns:a16="http://schemas.microsoft.com/office/drawing/2014/main" id="{5C01B70D-55CB-4160-B8DA-1E9C3CCCB2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4525" y="2352317"/>
                <a:ext cx="2872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/>
                  <a:t>E</a:t>
                </a:r>
              </a:p>
            </p:txBody>
          </p:sp>
        </p:grpSp>
        <p:sp>
          <p:nvSpPr>
            <p:cNvPr id="18464" name="Seta entalhada para a direita 20">
              <a:extLst>
                <a:ext uri="{FF2B5EF4-FFF2-40B4-BE49-F238E27FC236}">
                  <a16:creationId xmlns:a16="http://schemas.microsoft.com/office/drawing/2014/main" id="{BA8C7689-3125-4189-AA81-2B94CAC46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784" y="3140968"/>
              <a:ext cx="1296144" cy="36004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743974FB-3480-46D8-AF70-5E911DF3F43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784475"/>
            <a:ext cx="1631950" cy="1303338"/>
            <a:chOff x="1283713" y="1548408"/>
            <a:chExt cx="1632103" cy="1303620"/>
          </a:xfrm>
        </p:grpSpPr>
        <p:sp>
          <p:nvSpPr>
            <p:cNvPr id="18448" name="CaixaDeTexto 39">
              <a:extLst>
                <a:ext uri="{FF2B5EF4-FFF2-40B4-BE49-F238E27FC236}">
                  <a16:creationId xmlns:a16="http://schemas.microsoft.com/office/drawing/2014/main" id="{B029AD99-A0B6-4769-B16B-A3A89B298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1700808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E</a:t>
              </a:r>
            </a:p>
          </p:txBody>
        </p:sp>
        <p:sp>
          <p:nvSpPr>
            <p:cNvPr id="18449" name="CaixaDeTexto 40">
              <a:extLst>
                <a:ext uri="{FF2B5EF4-FFF2-40B4-BE49-F238E27FC236}">
                  <a16:creationId xmlns:a16="http://schemas.microsoft.com/office/drawing/2014/main" id="{6F235DE0-E98E-4CE8-9531-F76B44E1E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112" y="1853208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A</a:t>
              </a:r>
            </a:p>
          </p:txBody>
        </p:sp>
        <p:sp>
          <p:nvSpPr>
            <p:cNvPr id="18450" name="CaixaDeTexto 41">
              <a:extLst>
                <a:ext uri="{FF2B5EF4-FFF2-40B4-BE49-F238E27FC236}">
                  <a16:creationId xmlns:a16="http://schemas.microsoft.com/office/drawing/2014/main" id="{8BBF860F-F0E0-40CA-AB3E-736D3E4D6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015" y="2185809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E</a:t>
              </a:r>
            </a:p>
          </p:txBody>
        </p:sp>
        <p:sp>
          <p:nvSpPr>
            <p:cNvPr id="18451" name="CaixaDeTexto 42">
              <a:extLst>
                <a:ext uri="{FF2B5EF4-FFF2-40B4-BE49-F238E27FC236}">
                  <a16:creationId xmlns:a16="http://schemas.microsoft.com/office/drawing/2014/main" id="{907E7AF1-F97A-495C-8740-181D01030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795" y="2012558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A</a:t>
              </a:r>
            </a:p>
          </p:txBody>
        </p:sp>
        <p:sp>
          <p:nvSpPr>
            <p:cNvPr id="18452" name="CaixaDeTexto 43">
              <a:extLst>
                <a:ext uri="{FF2B5EF4-FFF2-40B4-BE49-F238E27FC236}">
                  <a16:creationId xmlns:a16="http://schemas.microsoft.com/office/drawing/2014/main" id="{4E17BBC2-C2E7-42FE-B67B-BB065FB15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5575" y="2185808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E</a:t>
              </a:r>
            </a:p>
          </p:txBody>
        </p:sp>
        <p:sp>
          <p:nvSpPr>
            <p:cNvPr id="18453" name="CaixaDeTexto 44">
              <a:extLst>
                <a:ext uri="{FF2B5EF4-FFF2-40B4-BE49-F238E27FC236}">
                  <a16:creationId xmlns:a16="http://schemas.microsoft.com/office/drawing/2014/main" id="{CCB4F7F9-3C2A-4F3D-BFAB-1BB2E8203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156" y="2303458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A</a:t>
              </a:r>
            </a:p>
          </p:txBody>
        </p:sp>
        <p:sp>
          <p:nvSpPr>
            <p:cNvPr id="18454" name="CaixaDeTexto 45">
              <a:extLst>
                <a:ext uri="{FF2B5EF4-FFF2-40B4-BE49-F238E27FC236}">
                  <a16:creationId xmlns:a16="http://schemas.microsoft.com/office/drawing/2014/main" id="{393E4B87-06D6-4749-A716-6CBCCF906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0853" y="1839307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A</a:t>
              </a:r>
            </a:p>
          </p:txBody>
        </p:sp>
        <p:sp>
          <p:nvSpPr>
            <p:cNvPr id="18455" name="Elipse 46">
              <a:extLst>
                <a:ext uri="{FF2B5EF4-FFF2-40B4-BE49-F238E27FC236}">
                  <a16:creationId xmlns:a16="http://schemas.microsoft.com/office/drawing/2014/main" id="{0013C708-FF29-4BE5-B87B-0458ADF9D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713" y="1548408"/>
              <a:ext cx="1632103" cy="130362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8456" name="CaixaDeTexto 47">
              <a:extLst>
                <a:ext uri="{FF2B5EF4-FFF2-40B4-BE49-F238E27FC236}">
                  <a16:creationId xmlns:a16="http://schemas.microsoft.com/office/drawing/2014/main" id="{EFEEEC7C-0D37-4211-9C94-89F2FE4C4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975" y="2338208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A</a:t>
              </a:r>
            </a:p>
          </p:txBody>
        </p:sp>
        <p:sp>
          <p:nvSpPr>
            <p:cNvPr id="18457" name="CaixaDeTexto 48">
              <a:extLst>
                <a:ext uri="{FF2B5EF4-FFF2-40B4-BE49-F238E27FC236}">
                  <a16:creationId xmlns:a16="http://schemas.microsoft.com/office/drawing/2014/main" id="{22D00856-CAAB-4E02-AD97-8145F78DA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5595" y="2490610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A</a:t>
              </a:r>
            </a:p>
          </p:txBody>
        </p:sp>
        <p:sp>
          <p:nvSpPr>
            <p:cNvPr id="18458" name="CaixaDeTexto 49">
              <a:extLst>
                <a:ext uri="{FF2B5EF4-FFF2-40B4-BE49-F238E27FC236}">
                  <a16:creationId xmlns:a16="http://schemas.microsoft.com/office/drawing/2014/main" id="{4C49167C-4F61-4B39-B96E-902478915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674" y="1923219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E</a:t>
              </a:r>
            </a:p>
          </p:txBody>
        </p:sp>
        <p:sp>
          <p:nvSpPr>
            <p:cNvPr id="18459" name="CaixaDeTexto 50">
              <a:extLst>
                <a:ext uri="{FF2B5EF4-FFF2-40B4-BE49-F238E27FC236}">
                  <a16:creationId xmlns:a16="http://schemas.microsoft.com/office/drawing/2014/main" id="{EC703198-1136-4C4A-9755-2723E3963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4873" y="1824388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E</a:t>
              </a:r>
            </a:p>
          </p:txBody>
        </p:sp>
        <p:sp>
          <p:nvSpPr>
            <p:cNvPr id="18460" name="CaixaDeTexto 51">
              <a:extLst>
                <a:ext uri="{FF2B5EF4-FFF2-40B4-BE49-F238E27FC236}">
                  <a16:creationId xmlns:a16="http://schemas.microsoft.com/office/drawing/2014/main" id="{B7FA7FAC-502F-4705-9383-06E5F2349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941" y="2518408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E</a:t>
              </a:r>
            </a:p>
          </p:txBody>
        </p:sp>
        <p:sp>
          <p:nvSpPr>
            <p:cNvPr id="18461" name="CaixaDeTexto 52">
              <a:extLst>
                <a:ext uri="{FF2B5EF4-FFF2-40B4-BE49-F238E27FC236}">
                  <a16:creationId xmlns:a16="http://schemas.microsoft.com/office/drawing/2014/main" id="{ED3DCB7D-637B-462D-B9F1-427ED50DE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525" y="2352317"/>
              <a:ext cx="287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A</a:t>
              </a:r>
            </a:p>
          </p:txBody>
        </p:sp>
      </p:grpSp>
      <p:sp>
        <p:nvSpPr>
          <p:cNvPr id="18439" name="CaixaDeTexto 37">
            <a:extLst>
              <a:ext uri="{FF2B5EF4-FFF2-40B4-BE49-F238E27FC236}">
                <a16:creationId xmlns:a16="http://schemas.microsoft.com/office/drawing/2014/main" id="{84557FA7-E682-425C-A804-F0E432961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543050"/>
            <a:ext cx="4125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aseline="0"/>
              <a:t>A MOLÉCULA DE ETANOL É “IGUAL”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aseline="0"/>
              <a:t>À MOLÉCULA DE ÁGUA?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CEF23012-F466-4CAA-91C6-DAC9C77C0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42497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aseline="0"/>
              <a:t>Qual a influência da presença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aseline="0"/>
              <a:t>de uma molécula SOBRE A OUTRA?</a:t>
            </a:r>
            <a:endParaRPr lang="pt-BR" altLang="pt-BR" sz="1800"/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371C6433-E771-4662-A9DA-E28091B143D2}"/>
              </a:ext>
            </a:extLst>
          </p:cNvPr>
          <p:cNvGrpSpPr>
            <a:grpSpLocks/>
          </p:cNvGrpSpPr>
          <p:nvPr/>
        </p:nvGrpSpPr>
        <p:grpSpPr bwMode="auto">
          <a:xfrm>
            <a:off x="4110038" y="4943475"/>
            <a:ext cx="1550987" cy="836613"/>
            <a:chOff x="4109465" y="4942908"/>
            <a:chExt cx="1551900" cy="837215"/>
          </a:xfrm>
        </p:grpSpPr>
        <p:sp>
          <p:nvSpPr>
            <p:cNvPr id="18446" name="CaixaDeTexto 54">
              <a:extLst>
                <a:ext uri="{FF2B5EF4-FFF2-40B4-BE49-F238E27FC236}">
                  <a16:creationId xmlns:a16="http://schemas.microsoft.com/office/drawing/2014/main" id="{E3D77C35-BB44-43DF-9C80-EDF25DC38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9465" y="5441569"/>
              <a:ext cx="1551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33CC"/>
                  </a:solidFill>
                </a:rPr>
                <a:t>Volume molar?</a:t>
              </a:r>
            </a:p>
          </p:txBody>
        </p:sp>
        <p:cxnSp>
          <p:nvCxnSpPr>
            <p:cNvPr id="18447" name="Conector de seta reta 57">
              <a:extLst>
                <a:ext uri="{FF2B5EF4-FFF2-40B4-BE49-F238E27FC236}">
                  <a16:creationId xmlns:a16="http://schemas.microsoft.com/office/drawing/2014/main" id="{8295995B-77C3-4F1E-A80E-A16C44F860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4272" y="4942908"/>
              <a:ext cx="603466" cy="33706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2E33AC9-2490-4C31-AE00-6D55D49591CA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4930775"/>
            <a:ext cx="1219200" cy="754063"/>
            <a:chOff x="6948263" y="4930761"/>
            <a:chExt cx="1219826" cy="753780"/>
          </a:xfrm>
        </p:grpSpPr>
        <p:sp>
          <p:nvSpPr>
            <p:cNvPr id="18444" name="CaixaDeTexto 56">
              <a:extLst>
                <a:ext uri="{FF2B5EF4-FFF2-40B4-BE49-F238E27FC236}">
                  <a16:creationId xmlns:a16="http://schemas.microsoft.com/office/drawing/2014/main" id="{7C55D48E-0A53-4E73-A92F-AF0A99288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5345987"/>
              <a:ext cx="10038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33CC"/>
                  </a:solidFill>
                </a:rPr>
                <a:t>Energia?</a:t>
              </a:r>
            </a:p>
          </p:txBody>
        </p:sp>
        <p:cxnSp>
          <p:nvCxnSpPr>
            <p:cNvPr id="18445" name="Conector de seta reta 59">
              <a:extLst>
                <a:ext uri="{FF2B5EF4-FFF2-40B4-BE49-F238E27FC236}">
                  <a16:creationId xmlns:a16="http://schemas.microsoft.com/office/drawing/2014/main" id="{3EDBA0F3-BA8D-4B2A-9C58-0E350941E0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48263" y="4930761"/>
              <a:ext cx="614531" cy="30926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464" name="CaixaDeTexto 62463">
            <a:extLst>
              <a:ext uri="{FF2B5EF4-FFF2-40B4-BE49-F238E27FC236}">
                <a16:creationId xmlns:a16="http://schemas.microsoft.com/office/drawing/2014/main" id="{A7A42E96-2E5C-4378-8613-6A758AA1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04" y="6008688"/>
            <a:ext cx="8686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</a:rPr>
              <a:t>“</a:t>
            </a:r>
            <a:r>
              <a:rPr lang="pt-BR" altLang="pt-BR" sz="1800" b="1" baseline="0" dirty="0">
                <a:solidFill>
                  <a:srgbClr val="FF0000"/>
                </a:solidFill>
              </a:rPr>
              <a:t>Quando duas substâncias puras são misturadas, as moléculas perdem suas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0000"/>
                </a:solidFill>
              </a:rPr>
              <a:t>identidades individuais</a:t>
            </a:r>
            <a:r>
              <a:rPr lang="pt-BR" altLang="pt-BR" sz="1800" baseline="0" dirty="0">
                <a:solidFill>
                  <a:srgbClr val="FF0000"/>
                </a:solidFill>
              </a:rPr>
              <a:t>”</a:t>
            </a:r>
            <a:endParaRPr lang="pt-BR" altLang="pt-BR" sz="1800" dirty="0">
              <a:solidFill>
                <a:srgbClr val="FF0000"/>
              </a:solidFill>
            </a:endParaRPr>
          </a:p>
        </p:txBody>
      </p:sp>
      <p:sp>
        <p:nvSpPr>
          <p:cNvPr id="64" name="CaixaDeTexto 37">
            <a:extLst>
              <a:ext uri="{FF2B5EF4-FFF2-40B4-BE49-F238E27FC236}">
                <a16:creationId xmlns:a16="http://schemas.microsoft.com/office/drawing/2014/main" id="{F45194D8-A25B-4DF8-A94A-C10183BB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41" y="193092"/>
            <a:ext cx="1544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i="1" baseline="0" dirty="0">
                <a:highlight>
                  <a:srgbClr val="FFFF00"/>
                </a:highlight>
              </a:rPr>
              <a:t>Lembrando...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54" grpId="0"/>
      <p:bldP spid="624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Rodapé 1">
            <a:extLst>
              <a:ext uri="{FF2B5EF4-FFF2-40B4-BE49-F238E27FC236}">
                <a16:creationId xmlns:a16="http://schemas.microsoft.com/office/drawing/2014/main" id="{72295186-9723-4280-822B-E730CF48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/>
              <a:t>ZEA0564 – Físico-Química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DE52A95-5702-48BC-B084-E1285DD00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11" y="251896"/>
            <a:ext cx="82509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u="sng" baseline="0" dirty="0"/>
              <a:t>Que tipo(s) de interação(ões) ocorre(m) numa solução etanol(1)/água(2)?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A3006-9F20-4544-BD8F-B26F7853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261" y="621228"/>
            <a:ext cx="1987433" cy="1536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58C73B-F1F6-4736-A315-02E190252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38" y="830280"/>
            <a:ext cx="3510247" cy="1511245"/>
          </a:xfrm>
          <a:prstGeom prst="rect">
            <a:avLst/>
          </a:prstGeom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C6A4F86C-F977-48E6-8859-DA998D7A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7" y="2725629"/>
            <a:ext cx="3313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 dirty="0">
                <a:solidFill>
                  <a:srgbClr val="FF3399"/>
                </a:solidFill>
              </a:rPr>
              <a:t>Interações entre etanol-etanol: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F479BC8A-E181-4520-B876-9639CCC32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7" y="3763040"/>
            <a:ext cx="3082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 dirty="0">
                <a:solidFill>
                  <a:srgbClr val="FF3399"/>
                </a:solidFill>
              </a:rPr>
              <a:t>Interações entre água-água: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76748C10-F281-41B4-9AF1-1C3DA407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7" y="4941168"/>
            <a:ext cx="3403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00B050"/>
                </a:solidFill>
              </a:rPr>
              <a:t>Interações entre etanol-água: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CAF912DA-C17C-45BD-9FD4-1465D70CC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960" y="2505670"/>
            <a:ext cx="23006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99"/>
                </a:solidFill>
              </a:rPr>
              <a:t>Keesom (Pontes H)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99"/>
                </a:solidFill>
              </a:rPr>
              <a:t>Debye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99"/>
                </a:solidFill>
              </a:rPr>
              <a:t>London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CE1AEA5-5D65-4B4A-8D02-A35C17ED1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960" y="3729498"/>
            <a:ext cx="23006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99"/>
                </a:solidFill>
              </a:rPr>
              <a:t>Keesom (Pontes H)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99"/>
                </a:solidFill>
              </a:rPr>
              <a:t>Debye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99"/>
                </a:solidFill>
              </a:rPr>
              <a:t>London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337EE230-90AB-468D-838D-3DBEBE4A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960" y="4941168"/>
            <a:ext cx="23006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99"/>
                </a:solidFill>
              </a:rPr>
              <a:t>Keesom (Pontes H)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99"/>
                </a:solidFill>
              </a:rPr>
              <a:t>Debye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>
                <a:solidFill>
                  <a:srgbClr val="FF3399"/>
                </a:solidFill>
              </a:rPr>
              <a:t>London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9ABFA9-55A9-4F0A-A603-16BB0F4728EA}"/>
              </a:ext>
            </a:extLst>
          </p:cNvPr>
          <p:cNvGrpSpPr/>
          <p:nvPr/>
        </p:nvGrpSpPr>
        <p:grpSpPr>
          <a:xfrm>
            <a:off x="5862416" y="2664588"/>
            <a:ext cx="633553" cy="2526389"/>
            <a:chOff x="5862416" y="2664588"/>
            <a:chExt cx="633553" cy="2526389"/>
          </a:xfrm>
        </p:grpSpPr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F425B3D1-7189-428E-9D51-AD09A0D58EE2}"/>
                </a:ext>
              </a:extLst>
            </p:cNvPr>
            <p:cNvSpPr/>
            <p:nvPr/>
          </p:nvSpPr>
          <p:spPr bwMode="auto">
            <a:xfrm>
              <a:off x="5862416" y="2664588"/>
              <a:ext cx="633553" cy="18469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rrow: Left 24">
              <a:extLst>
                <a:ext uri="{FF2B5EF4-FFF2-40B4-BE49-F238E27FC236}">
                  <a16:creationId xmlns:a16="http://schemas.microsoft.com/office/drawing/2014/main" id="{67ABFF63-C196-45C3-8A56-5095913C6767}"/>
                </a:ext>
              </a:extLst>
            </p:cNvPr>
            <p:cNvSpPr/>
            <p:nvPr/>
          </p:nvSpPr>
          <p:spPr bwMode="auto">
            <a:xfrm>
              <a:off x="5862416" y="3855361"/>
              <a:ext cx="633553" cy="18469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20AF653C-82D7-4625-A2FA-B3F4DFF7D81C}"/>
                </a:ext>
              </a:extLst>
            </p:cNvPr>
            <p:cNvSpPr/>
            <p:nvPr/>
          </p:nvSpPr>
          <p:spPr bwMode="auto">
            <a:xfrm>
              <a:off x="5862416" y="5006287"/>
              <a:ext cx="633553" cy="18469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9700" name="Picture 4" descr="A ligação de hidrogênio é a interação que ocorre entre as moléculas de água e que contribui para que essa substância seja tão importante para a vida">
            <a:extLst>
              <a:ext uri="{FF2B5EF4-FFF2-40B4-BE49-F238E27FC236}">
                <a16:creationId xmlns:a16="http://schemas.microsoft.com/office/drawing/2014/main" id="{527D0000-DA83-42A3-AC64-014B9EFE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46" y="3429000"/>
            <a:ext cx="1557734" cy="109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6">
            <a:extLst>
              <a:ext uri="{FF2B5EF4-FFF2-40B4-BE49-F238E27FC236}">
                <a16:creationId xmlns:a16="http://schemas.microsoft.com/office/drawing/2014/main" id="{8C4D2948-CA7E-48EF-824D-3AA92157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5" y="6012418"/>
            <a:ext cx="6250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/>
              <a:t>Qual a consequência da predominância das pontes H? 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B2DBEC0B-45DA-4BAD-8C17-D8937B5B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263" y="6316607"/>
            <a:ext cx="4365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baseline="0" dirty="0"/>
              <a:t>CONTRAÇÃO DO VOLUME MOLAR!!!!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CBB406-8A2D-4F37-8511-344AD0AC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3E09D0F-535F-42EC-B032-A44DFA757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7" y="417557"/>
            <a:ext cx="83663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/>
              <a:t>Em uma substância pura, todas as interações moleculares são “idênticas”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baseline="0" dirty="0"/>
              <a:t>(mesmo número, mesma intensidade)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51C4E4-C758-456A-9736-A9B5BFEF1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2" y="2669272"/>
            <a:ext cx="57118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baseline="0" dirty="0">
                <a:solidFill>
                  <a:srgbClr val="FF0000"/>
                </a:solidFill>
              </a:rPr>
              <a:t>Em uma mistura- uma solução binária por ex. –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baseline="0" dirty="0">
                <a:solidFill>
                  <a:srgbClr val="FF0000"/>
                </a:solidFill>
              </a:rPr>
              <a:t>há que se considerar as interações entre 1-1 e 2-2,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baseline="0" dirty="0">
                <a:solidFill>
                  <a:srgbClr val="FF0000"/>
                </a:solidFill>
              </a:rPr>
              <a:t>mas também as interações 1-2</a:t>
            </a:r>
          </a:p>
        </p:txBody>
      </p:sp>
      <p:sp>
        <p:nvSpPr>
          <p:cNvPr id="8" name="Retângulo 3">
            <a:extLst>
              <a:ext uri="{FF2B5EF4-FFF2-40B4-BE49-F238E27FC236}">
                <a16:creationId xmlns:a16="http://schemas.microsoft.com/office/drawing/2014/main" id="{705389F4-1447-404F-A4D8-1CE10C721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55" y="5201196"/>
            <a:ext cx="69236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baseline="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pt-BR" altLang="pt-BR" sz="1800" b="1" i="1" baseline="0" dirty="0">
                <a:solidFill>
                  <a:srgbClr val="0000FF"/>
                </a:solidFill>
              </a:rPr>
              <a:t>Interações moleculares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1800" b="1" i="1" baseline="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pt-BR" altLang="pt-BR" sz="1800" b="1" i="1" baseline="0" dirty="0">
                <a:solidFill>
                  <a:srgbClr val="0000FF"/>
                </a:solidFill>
              </a:rPr>
              <a:t>Quantidade de cada componente na mistura: fração molar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baseline="0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C0C7AC-B3EC-41F1-8650-19BB24D6F252}"/>
              </a:ext>
            </a:extLst>
          </p:cNvPr>
          <p:cNvGrpSpPr/>
          <p:nvPr/>
        </p:nvGrpSpPr>
        <p:grpSpPr>
          <a:xfrm>
            <a:off x="837650" y="925388"/>
            <a:ext cx="7468711" cy="1144752"/>
            <a:chOff x="837650" y="925388"/>
            <a:chExt cx="7468711" cy="1144752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750CBF44-F1E2-4D0C-8FE1-0EDB38E9F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50" y="1700808"/>
              <a:ext cx="74687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baseline="0" dirty="0"/>
                <a:t>As propriedades termodinâmicas são manifestações dessas interações!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7D914645-606E-40D5-83D7-B2AA60A86D6C}"/>
                </a:ext>
              </a:extLst>
            </p:cNvPr>
            <p:cNvSpPr/>
            <p:nvPr/>
          </p:nvSpPr>
          <p:spPr bwMode="auto">
            <a:xfrm>
              <a:off x="4572000" y="925388"/>
              <a:ext cx="360040" cy="7034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74E327-5DEB-45D1-97EC-680139363521}"/>
              </a:ext>
            </a:extLst>
          </p:cNvPr>
          <p:cNvGrpSpPr/>
          <p:nvPr/>
        </p:nvGrpSpPr>
        <p:grpSpPr>
          <a:xfrm>
            <a:off x="163559" y="3327028"/>
            <a:ext cx="7468711" cy="1418704"/>
            <a:chOff x="163559" y="3327028"/>
            <a:chExt cx="7468711" cy="1418704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80C7C845-F065-461B-BCCB-170B631E8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559" y="4376400"/>
              <a:ext cx="74687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baseline="0" dirty="0"/>
                <a:t>As propriedades termodinâmicas são manifestações dessas interações!</a:t>
              </a: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4086AB8B-A125-4DFC-A13A-A29DF6038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282" y="4007068"/>
              <a:ext cx="20398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baseline="0" dirty="0"/>
                <a:t>E NOVAMENTE...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F6D6067-B471-4813-AE01-20A3EF6C7E8A}"/>
                </a:ext>
              </a:extLst>
            </p:cNvPr>
            <p:cNvSpPr/>
            <p:nvPr/>
          </p:nvSpPr>
          <p:spPr bwMode="auto">
            <a:xfrm>
              <a:off x="4067944" y="3327028"/>
              <a:ext cx="360040" cy="7034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35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1F02EA-9B75-47B0-9D5D-FEA8D8C2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sp>
        <p:nvSpPr>
          <p:cNvPr id="9" name="CaixaDeTexto 19">
            <a:extLst>
              <a:ext uri="{FF2B5EF4-FFF2-40B4-BE49-F238E27FC236}">
                <a16:creationId xmlns:a16="http://schemas.microsoft.com/office/drawing/2014/main" id="{7106C550-13E4-4053-BAF5-157A9FEE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24" y="676325"/>
            <a:ext cx="646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baseline="0" dirty="0"/>
              <a:t>Volume total da solução = V</a:t>
            </a:r>
            <a:r>
              <a:rPr lang="pt-BR" altLang="pt-BR" sz="1800" i="1" baseline="-25000" dirty="0"/>
              <a:t>t</a:t>
            </a:r>
            <a:r>
              <a:rPr lang="pt-BR" altLang="pt-BR" sz="1800" i="1" baseline="0" dirty="0"/>
              <a:t> = 96,35 mL de etanol(1)/água(2)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F32176-937A-4945-91C7-65014E5A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72" y="1772816"/>
            <a:ext cx="2917695" cy="36385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3E49E17-9FE4-40E5-A99C-ADB9F59C9D35}"/>
              </a:ext>
            </a:extLst>
          </p:cNvPr>
          <p:cNvGrpSpPr/>
          <p:nvPr/>
        </p:nvGrpSpPr>
        <p:grpSpPr>
          <a:xfrm>
            <a:off x="3878821" y="1145477"/>
            <a:ext cx="4698723" cy="1677906"/>
            <a:chOff x="3878821" y="1145477"/>
            <a:chExt cx="4698723" cy="1677906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B332E4CF-11A7-42CE-8437-EF7212567791}"/>
                </a:ext>
              </a:extLst>
            </p:cNvPr>
            <p:cNvSpPr/>
            <p:nvPr/>
          </p:nvSpPr>
          <p:spPr bwMode="auto">
            <a:xfrm>
              <a:off x="5544878" y="1145477"/>
              <a:ext cx="432048" cy="86409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CaixaDeTexto 19">
              <a:extLst>
                <a:ext uri="{FF2B5EF4-FFF2-40B4-BE49-F238E27FC236}">
                  <a16:creationId xmlns:a16="http://schemas.microsoft.com/office/drawing/2014/main" id="{D647B6B7-6ED1-47D7-91D9-D38E4BCD8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821" y="2177052"/>
              <a:ext cx="46987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i="1" baseline="0" dirty="0"/>
                <a:t>Qual a contribuição de cada componente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i="1" baseline="0" dirty="0"/>
                <a:t>para este volume?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0C1DAAA-C4BC-4BA5-8429-20A3ECA89AD6}"/>
              </a:ext>
            </a:extLst>
          </p:cNvPr>
          <p:cNvGrpSpPr/>
          <p:nvPr/>
        </p:nvGrpSpPr>
        <p:grpSpPr>
          <a:xfrm>
            <a:off x="4231483" y="2923203"/>
            <a:ext cx="3993401" cy="2131884"/>
            <a:chOff x="4231483" y="2923203"/>
            <a:chExt cx="3993401" cy="2131884"/>
          </a:xfrm>
        </p:grpSpPr>
        <p:sp>
          <p:nvSpPr>
            <p:cNvPr id="14" name="CaixaDeTexto 19">
              <a:extLst>
                <a:ext uri="{FF2B5EF4-FFF2-40B4-BE49-F238E27FC236}">
                  <a16:creationId xmlns:a16="http://schemas.microsoft.com/office/drawing/2014/main" id="{74B14EF4-781A-43D3-835A-A887DA540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483" y="3854758"/>
              <a:ext cx="399340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i="1" baseline="0" dirty="0"/>
                <a:t>É possivel contabilizar esta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i="1" baseline="0" dirty="0"/>
                <a:t>contribuição de cada componente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i="1" baseline="0" dirty="0"/>
                <a:t>individual para o volume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i="1" baseline="0" dirty="0"/>
                <a:t> total da solução?</a:t>
              </a: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0B628EE2-259B-445E-9005-44185EE7A4C8}"/>
                </a:ext>
              </a:extLst>
            </p:cNvPr>
            <p:cNvSpPr/>
            <p:nvPr/>
          </p:nvSpPr>
          <p:spPr bwMode="auto">
            <a:xfrm>
              <a:off x="5796136" y="2923203"/>
              <a:ext cx="432048" cy="86409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4198A26-992E-41A9-AB69-9DDE38AAB4FF}"/>
              </a:ext>
            </a:extLst>
          </p:cNvPr>
          <p:cNvGrpSpPr/>
          <p:nvPr/>
        </p:nvGrpSpPr>
        <p:grpSpPr>
          <a:xfrm>
            <a:off x="4588777" y="5013943"/>
            <a:ext cx="3856697" cy="1156627"/>
            <a:chOff x="4588777" y="5013943"/>
            <a:chExt cx="3856697" cy="1156627"/>
          </a:xfrm>
        </p:grpSpPr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E60726C-2111-41CC-A0ED-717B33B94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8777" y="5801238"/>
              <a:ext cx="38566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b="1" baseline="0" dirty="0">
                  <a:solidFill>
                    <a:srgbClr val="FF3399"/>
                  </a:solidFill>
                </a:rPr>
                <a:t>PROPRIEDADE PARCIAL MOLAR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DA5A8A74-13D2-44BF-9F79-16AE411F1E97}"/>
                </a:ext>
              </a:extLst>
            </p:cNvPr>
            <p:cNvSpPr/>
            <p:nvPr/>
          </p:nvSpPr>
          <p:spPr bwMode="auto">
            <a:xfrm>
              <a:off x="6228183" y="5013943"/>
              <a:ext cx="216025" cy="57611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0722" name="Picture 2" descr="Important-Update] New Rules in Steemfollower — Steemit">
            <a:extLst>
              <a:ext uri="{FF2B5EF4-FFF2-40B4-BE49-F238E27FC236}">
                <a16:creationId xmlns:a16="http://schemas.microsoft.com/office/drawing/2014/main" id="{65CAC460-3380-4C54-A018-08326CF0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64" y="484397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698FCCB-11B7-467D-849F-93F78FC2AE01}"/>
                  </a:ext>
                </a:extLst>
              </p:cNvPr>
              <p:cNvSpPr/>
              <p:nvPr/>
            </p:nvSpPr>
            <p:spPr>
              <a:xfrm>
                <a:off x="592872" y="6827"/>
                <a:ext cx="794491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baseline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pt-BR" b="0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baseline="0" dirty="0"/>
                  <a:t> = volume </a:t>
                </a:r>
                <a:r>
                  <a:rPr lang="en-IE" baseline="0" dirty="0" err="1"/>
                  <a:t>parcial</a:t>
                </a:r>
                <a:r>
                  <a:rPr lang="en-IE" baseline="0" dirty="0"/>
                  <a:t> molar do </a:t>
                </a:r>
                <a:r>
                  <a:rPr lang="en-IE" baseline="0" dirty="0" err="1"/>
                  <a:t>etanol</a:t>
                </a:r>
                <a:r>
                  <a:rPr lang="en-IE" baseline="0" dirty="0"/>
                  <a:t> (</a:t>
                </a:r>
                <a:r>
                  <a:rPr lang="en-IE" baseline="0" dirty="0" err="1"/>
                  <a:t>em</a:t>
                </a:r>
                <a:r>
                  <a:rPr lang="en-IE" baseline="0" dirty="0"/>
                  <a:t> </a:t>
                </a:r>
                <a:r>
                  <a:rPr lang="en-IE" baseline="0" dirty="0" err="1"/>
                  <a:t>solução</a:t>
                </a:r>
                <a:r>
                  <a:rPr lang="en-IE" baseline="0" dirty="0"/>
                  <a:t>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baseline="0" dirty="0"/>
                  <a:t> = volume </a:t>
                </a:r>
                <a:r>
                  <a:rPr lang="en-IE" baseline="0" dirty="0" err="1"/>
                  <a:t>parcial</a:t>
                </a:r>
                <a:r>
                  <a:rPr lang="en-IE" baseline="0" dirty="0"/>
                  <a:t> molar da </a:t>
                </a:r>
                <a:r>
                  <a:rPr lang="en-IE" baseline="0" dirty="0" err="1"/>
                  <a:t>água</a:t>
                </a:r>
                <a:r>
                  <a:rPr lang="en-IE" baseline="0" dirty="0"/>
                  <a:t> (</a:t>
                </a:r>
                <a:r>
                  <a:rPr lang="en-IE" baseline="0" dirty="0" err="1"/>
                  <a:t>em</a:t>
                </a:r>
                <a:r>
                  <a:rPr lang="en-IE" baseline="0" dirty="0"/>
                  <a:t> </a:t>
                </a:r>
                <a:r>
                  <a:rPr lang="en-IE" baseline="0" dirty="0" err="1"/>
                  <a:t>solução</a:t>
                </a:r>
                <a:r>
                  <a:rPr lang="en-IE" baseline="0" dirty="0"/>
                  <a:t>)</a:t>
                </a:r>
              </a:p>
              <a:p>
                <a:endParaRPr lang="en-IE" baseline="0" dirty="0"/>
              </a:p>
              <a:p>
                <a:endParaRPr lang="en-IE" baseline="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698FCCB-11B7-467D-849F-93F78FC2A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72" y="6827"/>
                <a:ext cx="7944912" cy="1200329"/>
              </a:xfrm>
              <a:prstGeom prst="rect">
                <a:avLst/>
              </a:prstGeom>
              <a:blipFill>
                <a:blip r:embed="rId4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1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72E7D7-110A-4072-B948-B589F8C6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CE2AE4-AF43-4D6B-A4FD-9F328EE3A8DF}"/>
                  </a:ext>
                </a:extLst>
              </p:cNvPr>
              <p:cNvSpPr/>
              <p:nvPr/>
            </p:nvSpPr>
            <p:spPr>
              <a:xfrm>
                <a:off x="4379980" y="751435"/>
                <a:ext cx="4065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     (1)</m:t>
                      </m:r>
                    </m:oMath>
                  </m:oMathPara>
                </a14:m>
                <a:endParaRPr lang="en-IE" baseline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CE2AE4-AF43-4D6B-A4FD-9F328EE3A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80" y="751435"/>
                <a:ext cx="4065280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5E5D91B-E65D-4A6D-A581-B91F8FB85E49}"/>
              </a:ext>
            </a:extLst>
          </p:cNvPr>
          <p:cNvSpPr txBox="1"/>
          <p:nvPr/>
        </p:nvSpPr>
        <p:spPr>
          <a:xfrm>
            <a:off x="6948264" y="1182479"/>
            <a:ext cx="19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/>
              <a:t>K = V, H, S, U, G</a:t>
            </a:r>
            <a:endParaRPr lang="en-IE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B0A523-CF13-4EB8-904C-1A291F27FB07}"/>
                  </a:ext>
                </a:extLst>
              </p:cNvPr>
              <p:cNvSpPr/>
              <p:nvPr/>
            </p:nvSpPr>
            <p:spPr>
              <a:xfrm>
                <a:off x="1188771" y="3254016"/>
                <a:ext cx="6521272" cy="882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BR" i="1" baseline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baseline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r>
                                        <a:rPr lang="pt-BR" i="1" baseline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pt-BR" i="1" baseline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baseline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b="0" i="1" baseline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     (2)</m:t>
                      </m:r>
                    </m:oMath>
                  </m:oMathPara>
                </a14:m>
                <a:endParaRPr lang="en-IE" baseline="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B0A523-CF13-4EB8-904C-1A291F27F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71" y="3254016"/>
                <a:ext cx="6521272" cy="882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E9548E-2B5E-4C59-A2B9-905E3C1C154C}"/>
              </a:ext>
            </a:extLst>
          </p:cNvPr>
          <p:cNvSpPr txBox="1"/>
          <p:nvPr/>
        </p:nvSpPr>
        <p:spPr>
          <a:xfrm>
            <a:off x="107504" y="175099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chegar na definição de propriedade parcial molar?</a:t>
            </a:r>
            <a:endParaRPr lang="en-IE" b="1" u="sng" baseline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7910AE-E5EF-4ABE-8542-6EA7D633CA10}"/>
              </a:ext>
            </a:extLst>
          </p:cNvPr>
          <p:cNvSpPr txBox="1"/>
          <p:nvPr/>
        </p:nvSpPr>
        <p:spPr>
          <a:xfrm>
            <a:off x="107503" y="751435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baseline="0" dirty="0"/>
              <a:t>Suponhamos uma variável extensiva qq: </a:t>
            </a:r>
            <a:endParaRPr lang="en-IE" i="1" baseline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7410B3-44E3-432F-B16D-1BBB6A6DC5C5}"/>
              </a:ext>
            </a:extLst>
          </p:cNvPr>
          <p:cNvGrpSpPr/>
          <p:nvPr/>
        </p:nvGrpSpPr>
        <p:grpSpPr>
          <a:xfrm>
            <a:off x="1953090" y="1357270"/>
            <a:ext cx="4670594" cy="1110371"/>
            <a:chOff x="1953090" y="1357270"/>
            <a:chExt cx="4670594" cy="1110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AAE2EB4-AECB-4C70-BA7C-AB649B82B84F}"/>
                    </a:ext>
                  </a:extLst>
                </p:cNvPr>
                <p:cNvSpPr/>
                <p:nvPr/>
              </p:nvSpPr>
              <p:spPr>
                <a:xfrm>
                  <a:off x="2937522" y="1429278"/>
                  <a:ext cx="34030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AAE2EB4-AECB-4C70-BA7C-AB649B82B8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522" y="1429278"/>
                  <a:ext cx="340304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89B6B9B-26A2-44FC-9F81-5C73B5D31FAA}"/>
                    </a:ext>
                  </a:extLst>
                </p:cNvPr>
                <p:cNvSpPr/>
                <p:nvPr/>
              </p:nvSpPr>
              <p:spPr>
                <a:xfrm>
                  <a:off x="2915816" y="1995722"/>
                  <a:ext cx="34499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89B6B9B-26A2-44FC-9F81-5C73B5D31F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1995722"/>
                  <a:ext cx="344998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3E47B107-A6CC-4D09-AA66-0809752F721B}"/>
                </a:ext>
              </a:extLst>
            </p:cNvPr>
            <p:cNvSpPr/>
            <p:nvPr/>
          </p:nvSpPr>
          <p:spPr bwMode="auto">
            <a:xfrm>
              <a:off x="2725061" y="1357270"/>
              <a:ext cx="370231" cy="1110371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5CF9B3F7-15C0-44EA-AAE4-CFED534F7D15}"/>
                </a:ext>
              </a:extLst>
            </p:cNvPr>
            <p:cNvSpPr/>
            <p:nvPr/>
          </p:nvSpPr>
          <p:spPr bwMode="auto">
            <a:xfrm>
              <a:off x="6253453" y="1357270"/>
              <a:ext cx="370231" cy="1093233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770CF1-ED03-4C2F-9E35-B9D73A58743D}"/>
                </a:ext>
              </a:extLst>
            </p:cNvPr>
            <p:cNvSpPr txBox="1"/>
            <p:nvPr/>
          </p:nvSpPr>
          <p:spPr>
            <a:xfrm>
              <a:off x="1953090" y="1518699"/>
              <a:ext cx="89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baseline="0" dirty="0"/>
                <a:t>p.ex.:</a:t>
              </a:r>
              <a:endParaRPr lang="en-IE" i="1" baseline="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9736307-3FD8-42EE-BEE4-9980ACAC6107}"/>
              </a:ext>
            </a:extLst>
          </p:cNvPr>
          <p:cNvSpPr txBox="1"/>
          <p:nvPr/>
        </p:nvSpPr>
        <p:spPr>
          <a:xfrm>
            <a:off x="94896" y="2744541"/>
            <a:ext cx="754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baseline="0" dirty="0"/>
              <a:t>Podemos escrever, então, a variação dK dessa variável extensiva como:</a:t>
            </a:r>
            <a:endParaRPr lang="en-IE" i="1" baseline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311855-FFC5-4C9B-B058-823894B26F5A}"/>
              </a:ext>
            </a:extLst>
          </p:cNvPr>
          <p:cNvGrpSpPr/>
          <p:nvPr/>
        </p:nvGrpSpPr>
        <p:grpSpPr>
          <a:xfrm>
            <a:off x="290480" y="4511813"/>
            <a:ext cx="7726319" cy="1851005"/>
            <a:chOff x="290480" y="4511813"/>
            <a:chExt cx="7726319" cy="1851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FE1C809-35B8-4980-8F7B-BB14E53891A6}"/>
                    </a:ext>
                  </a:extLst>
                </p:cNvPr>
                <p:cNvSpPr/>
                <p:nvPr/>
              </p:nvSpPr>
              <p:spPr>
                <a:xfrm>
                  <a:off x="1598296" y="4511813"/>
                  <a:ext cx="5898666" cy="8828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𝑑𝑇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pt-BR" i="1" baseline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pt-BR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pt-BR" i="1" baseline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b="0" i="1" baseline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pt-BR" b="0" i="1" baseline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pt-BR" i="1" baseline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FE1C809-35B8-4980-8F7B-BB14E538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296" y="4511813"/>
                  <a:ext cx="5898666" cy="8828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F9366A-8D5B-4FDC-8A92-E8FECD30DEC4}"/>
                    </a:ext>
                  </a:extLst>
                </p:cNvPr>
                <p:cNvSpPr/>
                <p:nvPr/>
              </p:nvSpPr>
              <p:spPr>
                <a:xfrm>
                  <a:off x="1598296" y="5480012"/>
                  <a:ext cx="5825954" cy="8828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𝑑𝐻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𝑑𝑇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pt-BR" i="1" baseline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pt-BR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num>
                                      <m:den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pt-BR" i="1" baseline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b="0" i="1" baseline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pt-BR" b="0" i="1" baseline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pt-BR" i="1" baseline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F9366A-8D5B-4FDC-8A92-E8FECD30DE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296" y="5480012"/>
                  <a:ext cx="5825954" cy="88280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2C0FFC72-27B0-4CD0-81D9-9045DAA93AE8}"/>
                </a:ext>
              </a:extLst>
            </p:cNvPr>
            <p:cNvSpPr/>
            <p:nvPr/>
          </p:nvSpPr>
          <p:spPr bwMode="auto">
            <a:xfrm>
              <a:off x="1263574" y="4601169"/>
              <a:ext cx="370231" cy="158417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5D960420-A592-41C5-B022-AE84C785760F}"/>
                </a:ext>
              </a:extLst>
            </p:cNvPr>
            <p:cNvSpPr/>
            <p:nvPr/>
          </p:nvSpPr>
          <p:spPr bwMode="auto">
            <a:xfrm>
              <a:off x="7646568" y="4687924"/>
              <a:ext cx="370231" cy="158417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BF90A4-0377-4EC4-9F86-0F4493EDDE69}"/>
                </a:ext>
              </a:extLst>
            </p:cNvPr>
            <p:cNvSpPr txBox="1"/>
            <p:nvPr/>
          </p:nvSpPr>
          <p:spPr>
            <a:xfrm>
              <a:off x="290480" y="4743045"/>
              <a:ext cx="89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baseline="0" dirty="0"/>
                <a:t>p.ex.:</a:t>
              </a:r>
              <a:endParaRPr lang="en-IE" i="1" baseline="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E65056F-91C3-4498-A843-A9BF1BD94A0C}"/>
              </a:ext>
            </a:extLst>
          </p:cNvPr>
          <p:cNvSpPr/>
          <p:nvPr/>
        </p:nvSpPr>
        <p:spPr bwMode="auto">
          <a:xfrm>
            <a:off x="2937522" y="751435"/>
            <a:ext cx="1058414" cy="369332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A43CCD-30C6-47D4-BF6D-D6058A6C71EC}"/>
              </a:ext>
            </a:extLst>
          </p:cNvPr>
          <p:cNvSpPr/>
          <p:nvPr/>
        </p:nvSpPr>
        <p:spPr bwMode="auto">
          <a:xfrm>
            <a:off x="6124761" y="3851367"/>
            <a:ext cx="482075" cy="294706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C28F60-7431-42A9-A528-CBBF23588919}"/>
              </a:ext>
            </a:extLst>
          </p:cNvPr>
          <p:cNvSpPr/>
          <p:nvPr/>
        </p:nvSpPr>
        <p:spPr bwMode="auto">
          <a:xfrm>
            <a:off x="5220072" y="4365104"/>
            <a:ext cx="1728192" cy="11356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559F1-7D71-4572-B483-E2A14B0A3C50}"/>
              </a:ext>
            </a:extLst>
          </p:cNvPr>
          <p:cNvSpPr/>
          <p:nvPr/>
        </p:nvSpPr>
        <p:spPr bwMode="auto">
          <a:xfrm>
            <a:off x="4811796" y="3156124"/>
            <a:ext cx="1728192" cy="11356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5FC4B2-C037-4F07-97CB-81E74F5E3132}"/>
              </a:ext>
            </a:extLst>
          </p:cNvPr>
          <p:cNvSpPr/>
          <p:nvPr/>
        </p:nvSpPr>
        <p:spPr bwMode="auto">
          <a:xfrm>
            <a:off x="5221014" y="5547275"/>
            <a:ext cx="1728192" cy="11356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7EECE2-96AB-41CC-8EA5-9F46DD7C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45D255-44EA-46E7-B46B-90F282B0D4F1}"/>
                  </a:ext>
                </a:extLst>
              </p:cNvPr>
              <p:cNvSpPr/>
              <p:nvPr/>
            </p:nvSpPr>
            <p:spPr>
              <a:xfrm>
                <a:off x="814573" y="332797"/>
                <a:ext cx="2690929" cy="81631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pt-BR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i="1" baseline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 baseline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 baseline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    (3)</m:t>
                      </m:r>
                    </m:oMath>
                  </m:oMathPara>
                </a14:m>
                <a:endParaRPr lang="en-IE" baseline="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45D255-44EA-46E7-B46B-90F282B0D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73" y="332797"/>
                <a:ext cx="2690929" cy="816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276E1A-4BBD-43D2-BD0F-A33A0FADA07A}"/>
                  </a:ext>
                </a:extLst>
              </p:cNvPr>
              <p:cNvSpPr/>
              <p:nvPr/>
            </p:nvSpPr>
            <p:spPr>
              <a:xfrm>
                <a:off x="501260" y="3602322"/>
                <a:ext cx="5291127" cy="85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pt-BR" i="1" baseline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BR" i="1" baseline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    (4)</m:t>
                      </m:r>
                    </m:oMath>
                  </m:oMathPara>
                </a14:m>
                <a:endParaRPr lang="en-IE" baseline="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276E1A-4BBD-43D2-BD0F-A33A0FADA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60" y="3602322"/>
                <a:ext cx="5291127" cy="854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B880EFB-7624-488C-9F31-445D6EA92916}"/>
              </a:ext>
            </a:extLst>
          </p:cNvPr>
          <p:cNvSpPr txBox="1"/>
          <p:nvPr/>
        </p:nvSpPr>
        <p:spPr>
          <a:xfrm>
            <a:off x="3518657" y="87307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baseline="0" dirty="0">
                <a:solidFill>
                  <a:srgbClr val="FF0000"/>
                </a:solidFill>
              </a:rPr>
              <a:t>Propriedade parcial molar!!!!</a:t>
            </a:r>
            <a:endParaRPr lang="en-IE" b="1" i="1" baseline="0" dirty="0">
              <a:solidFill>
                <a:srgbClr val="FF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59A965-0BE5-4376-BE5D-02678CDEFCA2}"/>
              </a:ext>
            </a:extLst>
          </p:cNvPr>
          <p:cNvGrpSpPr/>
          <p:nvPr/>
        </p:nvGrpSpPr>
        <p:grpSpPr>
          <a:xfrm>
            <a:off x="3005900" y="1003160"/>
            <a:ext cx="3598187" cy="1752418"/>
            <a:chOff x="3005900" y="1003160"/>
            <a:chExt cx="3598187" cy="1752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30EE658-0BB5-4B15-A338-DC7DED8AB32A}"/>
                    </a:ext>
                  </a:extLst>
                </p:cNvPr>
                <p:cNvSpPr/>
                <p:nvPr/>
              </p:nvSpPr>
              <p:spPr>
                <a:xfrm>
                  <a:off x="4116932" y="1003160"/>
                  <a:ext cx="2302040" cy="8163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pt-BR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30EE658-0BB5-4B15-A338-DC7DED8AB3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932" y="1003160"/>
                  <a:ext cx="2302040" cy="8163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DAC115F-1D52-4890-963D-12FD3CDF4A24}"/>
                    </a:ext>
                  </a:extLst>
                </p:cNvPr>
                <p:cNvSpPr/>
                <p:nvPr/>
              </p:nvSpPr>
              <p:spPr>
                <a:xfrm>
                  <a:off x="4067944" y="1939264"/>
                  <a:ext cx="2400016" cy="8163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pt-BR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DAC115F-1D52-4890-963D-12FD3CDF4A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1939264"/>
                  <a:ext cx="2400016" cy="8163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44625EA-367A-4603-994D-9E23C0B39E22}"/>
                </a:ext>
              </a:extLst>
            </p:cNvPr>
            <p:cNvSpPr/>
            <p:nvPr/>
          </p:nvSpPr>
          <p:spPr bwMode="auto">
            <a:xfrm>
              <a:off x="6233856" y="1003160"/>
              <a:ext cx="370231" cy="158417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E4C45FEA-A850-4623-9925-DE29E17623FA}"/>
                </a:ext>
              </a:extLst>
            </p:cNvPr>
            <p:cNvSpPr/>
            <p:nvPr/>
          </p:nvSpPr>
          <p:spPr bwMode="auto">
            <a:xfrm>
              <a:off x="3795689" y="1003160"/>
              <a:ext cx="370231" cy="158417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15D53D-ED0B-4C7A-A0AF-8B315028F93A}"/>
                </a:ext>
              </a:extLst>
            </p:cNvPr>
            <p:cNvSpPr txBox="1"/>
            <p:nvPr/>
          </p:nvSpPr>
          <p:spPr>
            <a:xfrm>
              <a:off x="3005900" y="1357603"/>
              <a:ext cx="89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baseline="0" dirty="0"/>
                <a:t>p.ex.:</a:t>
              </a:r>
              <a:endParaRPr lang="en-IE" i="1" baseline="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05965A7-874E-48D5-B21A-CEF668EF0AE6}"/>
              </a:ext>
            </a:extLst>
          </p:cNvPr>
          <p:cNvSpPr txBox="1"/>
          <p:nvPr/>
        </p:nvSpPr>
        <p:spPr>
          <a:xfrm>
            <a:off x="65179" y="3071543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baseline="0" dirty="0"/>
              <a:t>Logo, podemos substituir (3) em (2):</a:t>
            </a:r>
            <a:endParaRPr lang="en-IE" i="1" baseline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38F8BC-C5CA-4A24-B06B-AF0B7413B5F8}"/>
              </a:ext>
            </a:extLst>
          </p:cNvPr>
          <p:cNvGrpSpPr/>
          <p:nvPr/>
        </p:nvGrpSpPr>
        <p:grpSpPr>
          <a:xfrm>
            <a:off x="1907704" y="1357603"/>
            <a:ext cx="2880320" cy="2915082"/>
            <a:chOff x="1907704" y="1357603"/>
            <a:chExt cx="2880320" cy="291508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571B43E-F260-4C41-8703-315EB3D2B0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704" y="1357603"/>
              <a:ext cx="2664296" cy="23372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B2EDCD-210C-4616-833A-88A43F937FBA}"/>
                </a:ext>
              </a:extLst>
            </p:cNvPr>
            <p:cNvSpPr/>
            <p:nvPr/>
          </p:nvSpPr>
          <p:spPr bwMode="auto">
            <a:xfrm>
              <a:off x="4528303" y="3827557"/>
              <a:ext cx="259721" cy="445128"/>
            </a:xfrm>
            <a:prstGeom prst="rect">
              <a:avLst/>
            </a:prstGeom>
            <a:noFill/>
            <a:ln w="254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C008E7-281B-4141-B9BE-E162E0A7C06C}"/>
              </a:ext>
            </a:extLst>
          </p:cNvPr>
          <p:cNvGrpSpPr/>
          <p:nvPr/>
        </p:nvGrpSpPr>
        <p:grpSpPr>
          <a:xfrm>
            <a:off x="127204" y="5025773"/>
            <a:ext cx="6000137" cy="1769130"/>
            <a:chOff x="127204" y="5025773"/>
            <a:chExt cx="6000137" cy="1769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C6F03BF-2269-496C-AEA6-391C0D9FF85B}"/>
                    </a:ext>
                  </a:extLst>
                </p:cNvPr>
                <p:cNvSpPr/>
                <p:nvPr/>
              </p:nvSpPr>
              <p:spPr>
                <a:xfrm>
                  <a:off x="1111160" y="5025773"/>
                  <a:ext cx="4831066" cy="8549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𝑑𝑇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pt-BR" i="1" baseline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C6F03BF-2269-496C-AEA6-391C0D9FF8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160" y="5025773"/>
                  <a:ext cx="4831066" cy="85497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7FE6C7E-2E7C-47F1-B724-48A97118BA64}"/>
                    </a:ext>
                  </a:extLst>
                </p:cNvPr>
                <p:cNvSpPr/>
                <p:nvPr/>
              </p:nvSpPr>
              <p:spPr>
                <a:xfrm>
                  <a:off x="1043608" y="5939925"/>
                  <a:ext cx="4864793" cy="8549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𝑑𝐻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𝑑𝑇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pt-BR" i="1" baseline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pt-BR" i="1" baseline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7FE6C7E-2E7C-47F1-B724-48A97118BA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5939925"/>
                  <a:ext cx="4864793" cy="8549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774BF691-14AE-4733-9EE7-D1415CCA32FE}"/>
                </a:ext>
              </a:extLst>
            </p:cNvPr>
            <p:cNvSpPr/>
            <p:nvPr/>
          </p:nvSpPr>
          <p:spPr bwMode="auto">
            <a:xfrm>
              <a:off x="703609" y="5118250"/>
              <a:ext cx="370231" cy="158417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CFAB98BD-764A-4D44-87DF-E6BE8353EF19}"/>
                </a:ext>
              </a:extLst>
            </p:cNvPr>
            <p:cNvSpPr/>
            <p:nvPr/>
          </p:nvSpPr>
          <p:spPr bwMode="auto">
            <a:xfrm>
              <a:off x="5757110" y="5118250"/>
              <a:ext cx="370231" cy="158417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4B1575-25F7-410A-BF90-1454BAEC0A8E}"/>
                </a:ext>
              </a:extLst>
            </p:cNvPr>
            <p:cNvSpPr txBox="1"/>
            <p:nvPr/>
          </p:nvSpPr>
          <p:spPr>
            <a:xfrm>
              <a:off x="127204" y="5083930"/>
              <a:ext cx="89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baseline="0" dirty="0"/>
                <a:t>p.ex.:</a:t>
              </a:r>
              <a:endParaRPr lang="en-IE" i="1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6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B9545-7265-4123-8E39-47DC8B24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F758C2-F9A8-4CBC-835B-076D6735DC42}"/>
                  </a:ext>
                </a:extLst>
              </p:cNvPr>
              <p:cNvSpPr/>
              <p:nvPr/>
            </p:nvSpPr>
            <p:spPr>
              <a:xfrm>
                <a:off x="827584" y="553441"/>
                <a:ext cx="2121735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pt-BR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b="0" i="1" baseline="0" smtClean="0">
                          <a:latin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IE" baseline="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F758C2-F9A8-4CBC-835B-076D6735D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53441"/>
                <a:ext cx="2121735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C5944D-8B2B-4DED-AF4B-4FDCC96048DE}"/>
              </a:ext>
            </a:extLst>
          </p:cNvPr>
          <p:cNvSpPr txBox="1"/>
          <p:nvPr/>
        </p:nvSpPr>
        <p:spPr>
          <a:xfrm>
            <a:off x="107504" y="72172"/>
            <a:ext cx="749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baseline="0" dirty="0"/>
              <a:t>A temperatura e pressão constantes, podemos escrever a Eq. (4) como:</a:t>
            </a:r>
            <a:endParaRPr lang="en-IE" i="1" baseline="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401F49A-F447-4708-96E2-C8B9600CA6FC}"/>
              </a:ext>
            </a:extLst>
          </p:cNvPr>
          <p:cNvGrpSpPr/>
          <p:nvPr/>
        </p:nvGrpSpPr>
        <p:grpSpPr>
          <a:xfrm>
            <a:off x="2949319" y="579698"/>
            <a:ext cx="3833791" cy="428742"/>
            <a:chOff x="2949319" y="579698"/>
            <a:chExt cx="3833791" cy="42874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44F3540-4349-4560-BC55-C1DAFB40088F}"/>
                </a:ext>
              </a:extLst>
            </p:cNvPr>
            <p:cNvCxnSpPr>
              <a:cxnSpLocks/>
              <a:stCxn id="3" idx="3"/>
              <a:endCxn id="4" idx="1"/>
            </p:cNvCxnSpPr>
            <p:nvPr/>
          </p:nvCxnSpPr>
          <p:spPr bwMode="auto">
            <a:xfrm>
              <a:off x="2949319" y="977724"/>
              <a:ext cx="3833791" cy="307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71AA82-F616-463E-B7A5-B27EAFC6F361}"/>
                </a:ext>
              </a:extLst>
            </p:cNvPr>
            <p:cNvSpPr txBox="1"/>
            <p:nvPr/>
          </p:nvSpPr>
          <p:spPr>
            <a:xfrm>
              <a:off x="3024614" y="579698"/>
              <a:ext cx="3724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baseline="0" dirty="0"/>
                <a:t>integrando (exemplo 6.4 Koretsky)</a:t>
              </a:r>
              <a:endParaRPr lang="en-IE" i="1" baseline="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29BF45D-5F53-40BE-837B-0E14C4238698}"/>
              </a:ext>
            </a:extLst>
          </p:cNvPr>
          <p:cNvGrpSpPr/>
          <p:nvPr/>
        </p:nvGrpSpPr>
        <p:grpSpPr>
          <a:xfrm>
            <a:off x="6783110" y="441504"/>
            <a:ext cx="1965354" cy="1156580"/>
            <a:chOff x="6783110" y="441504"/>
            <a:chExt cx="1965354" cy="1156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9C5B349-33BC-4608-8377-71A469D78429}"/>
                    </a:ext>
                  </a:extLst>
                </p:cNvPr>
                <p:cNvSpPr/>
                <p:nvPr/>
              </p:nvSpPr>
              <p:spPr>
                <a:xfrm>
                  <a:off x="6783110" y="584157"/>
                  <a:ext cx="1899623" cy="8485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(6)</m:t>
                        </m:r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9C5B349-33BC-4608-8377-71A469D784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110" y="584157"/>
                  <a:ext cx="1899623" cy="84856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0E081B-1759-44DD-9C4C-140AFD13B77B}"/>
                </a:ext>
              </a:extLst>
            </p:cNvPr>
            <p:cNvSpPr/>
            <p:nvPr/>
          </p:nvSpPr>
          <p:spPr bwMode="auto">
            <a:xfrm>
              <a:off x="6783110" y="441504"/>
              <a:ext cx="1965354" cy="1156580"/>
            </a:xfrm>
            <a:prstGeom prst="rect">
              <a:avLst/>
            </a:pr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E2E755-D6CE-4237-A955-CD5698E9CC18}"/>
              </a:ext>
            </a:extLst>
          </p:cNvPr>
          <p:cNvGrpSpPr/>
          <p:nvPr/>
        </p:nvGrpSpPr>
        <p:grpSpPr>
          <a:xfrm>
            <a:off x="5580112" y="1598084"/>
            <a:ext cx="3343058" cy="1177965"/>
            <a:chOff x="5580112" y="1598084"/>
            <a:chExt cx="3343058" cy="117796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71BBE02-A112-4F24-B65D-125D1FA1C12C}"/>
                </a:ext>
              </a:extLst>
            </p:cNvPr>
            <p:cNvGrpSpPr/>
            <p:nvPr/>
          </p:nvGrpSpPr>
          <p:grpSpPr>
            <a:xfrm>
              <a:off x="5580112" y="1914795"/>
              <a:ext cx="3343058" cy="861254"/>
              <a:chOff x="5580112" y="1914795"/>
              <a:chExt cx="3343058" cy="861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DEC1336A-0AA9-418F-80B9-99FC58C0C1E0}"/>
                      </a:ext>
                    </a:extLst>
                  </p:cNvPr>
                  <p:cNvSpPr/>
                  <p:nvPr/>
                </p:nvSpPr>
                <p:spPr>
                  <a:xfrm>
                    <a:off x="5580112" y="1914795"/>
                    <a:ext cx="1493421" cy="8485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baseline="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b="0" i="1" baseline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en-IE" baseline="0" dirty="0"/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DEC1336A-0AA9-418F-80B9-99FC58C0C1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0112" y="1914795"/>
                    <a:ext cx="1493421" cy="8485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D921A8CA-04B6-4F38-8AA5-A744F8ADD83A}"/>
                      </a:ext>
                    </a:extLst>
                  </p:cNvPr>
                  <p:cNvSpPr/>
                  <p:nvPr/>
                </p:nvSpPr>
                <p:spPr>
                  <a:xfrm>
                    <a:off x="7308304" y="1927483"/>
                    <a:ext cx="1614866" cy="8485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baseline="0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b="0" i="1" baseline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en-IE" baseline="0" dirty="0"/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D921A8CA-04B6-4F38-8AA5-A744F8ADD8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8304" y="1927483"/>
                    <a:ext cx="1614866" cy="84856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0A807B-8C35-491F-92C6-D5FCF121CE35}"/>
                </a:ext>
              </a:extLst>
            </p:cNvPr>
            <p:cNvSpPr txBox="1"/>
            <p:nvPr/>
          </p:nvSpPr>
          <p:spPr>
            <a:xfrm>
              <a:off x="5773136" y="1598084"/>
              <a:ext cx="89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baseline="0" dirty="0"/>
                <a:t>p.ex.:</a:t>
              </a:r>
              <a:endParaRPr lang="en-IE" i="1" baseline="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4C721D-5EE5-450E-A254-F41ED06B73B9}"/>
              </a:ext>
            </a:extLst>
          </p:cNvPr>
          <p:cNvGrpSpPr/>
          <p:nvPr/>
        </p:nvGrpSpPr>
        <p:grpSpPr>
          <a:xfrm>
            <a:off x="2331974" y="1287967"/>
            <a:ext cx="4216366" cy="1488082"/>
            <a:chOff x="2331974" y="1287967"/>
            <a:chExt cx="4216366" cy="148808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E99BBF-9C37-48DD-9C41-FFFDF5C157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27785" y="1287967"/>
              <a:ext cx="3920555" cy="14880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593C1B-69B2-4275-BDF2-0B7D43A96C3C}"/>
                </a:ext>
              </a:extLst>
            </p:cNvPr>
            <p:cNvSpPr txBox="1"/>
            <p:nvPr/>
          </p:nvSpPr>
          <p:spPr>
            <a:xfrm rot="20325886">
              <a:off x="2331974" y="1782751"/>
              <a:ext cx="3664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baseline="0" dirty="0"/>
                <a:t>Também podemos escrever como</a:t>
              </a:r>
              <a:endParaRPr lang="en-IE" i="1" baseline="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EB63F8F-E87F-4F2F-8613-2D08C4CB399B}"/>
              </a:ext>
            </a:extLst>
          </p:cNvPr>
          <p:cNvGrpSpPr/>
          <p:nvPr/>
        </p:nvGrpSpPr>
        <p:grpSpPr>
          <a:xfrm>
            <a:off x="611560" y="2880747"/>
            <a:ext cx="2766196" cy="1156580"/>
            <a:chOff x="611560" y="2880747"/>
            <a:chExt cx="2766196" cy="1156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734DE48-7A86-45E9-85AE-AEB44EB526BC}"/>
                    </a:ext>
                  </a:extLst>
                </p:cNvPr>
                <p:cNvSpPr/>
                <p:nvPr/>
              </p:nvSpPr>
              <p:spPr>
                <a:xfrm>
                  <a:off x="611560" y="2914712"/>
                  <a:ext cx="2713948" cy="8485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</m:sub>
                            </m:sSub>
                          </m:den>
                        </m:f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(7)</m:t>
                        </m:r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734DE48-7A86-45E9-85AE-AEB44EB526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2914712"/>
                  <a:ext cx="2713948" cy="8485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C4C2E2-F425-490C-86AC-A1B2837E38D5}"/>
                </a:ext>
              </a:extLst>
            </p:cNvPr>
            <p:cNvSpPr/>
            <p:nvPr/>
          </p:nvSpPr>
          <p:spPr bwMode="auto">
            <a:xfrm>
              <a:off x="663813" y="2880747"/>
              <a:ext cx="2713943" cy="1156580"/>
            </a:xfrm>
            <a:prstGeom prst="rect">
              <a:avLst/>
            </a:pr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B88730-5033-433D-8BE5-A2A0A686DA55}"/>
              </a:ext>
            </a:extLst>
          </p:cNvPr>
          <p:cNvGrpSpPr/>
          <p:nvPr/>
        </p:nvGrpSpPr>
        <p:grpSpPr>
          <a:xfrm>
            <a:off x="3499554" y="1596455"/>
            <a:ext cx="5144841" cy="2115534"/>
            <a:chOff x="3499554" y="1596455"/>
            <a:chExt cx="5144841" cy="211553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4B2AFD9-829E-4290-B736-2CEC2A55276A}"/>
                </a:ext>
              </a:extLst>
            </p:cNvPr>
            <p:cNvCxnSpPr/>
            <p:nvPr/>
          </p:nvCxnSpPr>
          <p:spPr bwMode="auto">
            <a:xfrm>
              <a:off x="7070081" y="1596455"/>
              <a:ext cx="0" cy="17409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2F334F-D4A3-4A51-AB6A-12660CCC7FFE}"/>
                </a:ext>
              </a:extLst>
            </p:cNvPr>
            <p:cNvSpPr txBox="1"/>
            <p:nvPr/>
          </p:nvSpPr>
          <p:spPr>
            <a:xfrm>
              <a:off x="6266821" y="3342657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i="1" baseline="0" dirty="0">
                  <a:solidFill>
                    <a:srgbClr val="FF0000"/>
                  </a:solidFill>
                </a:rPr>
                <a:t>Relação de soma!!!!</a:t>
              </a:r>
              <a:endParaRPr lang="en-IE" b="1" i="1" baseline="0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D0B940-8C77-4984-B7C7-8E981541127A}"/>
                </a:ext>
              </a:extLst>
            </p:cNvPr>
            <p:cNvCxnSpPr>
              <a:cxnSpLocks/>
              <a:endCxn id="25" idx="1"/>
            </p:cNvCxnSpPr>
            <p:nvPr/>
          </p:nvCxnSpPr>
          <p:spPr bwMode="auto">
            <a:xfrm>
              <a:off x="3499554" y="3527323"/>
              <a:ext cx="27672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DF4A288-F7ED-4B09-AC93-873FEE6544F1}"/>
              </a:ext>
            </a:extLst>
          </p:cNvPr>
          <p:cNvGrpSpPr/>
          <p:nvPr/>
        </p:nvGrpSpPr>
        <p:grpSpPr>
          <a:xfrm>
            <a:off x="122951" y="4322196"/>
            <a:ext cx="3799296" cy="1749474"/>
            <a:chOff x="122951" y="4322196"/>
            <a:chExt cx="3799296" cy="17494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C022312-BB87-4179-8AB7-16F4FCBD36AA}"/>
                    </a:ext>
                  </a:extLst>
                </p:cNvPr>
                <p:cNvSpPr/>
                <p:nvPr/>
              </p:nvSpPr>
              <p:spPr>
                <a:xfrm>
                  <a:off x="1183870" y="4322196"/>
                  <a:ext cx="2323457" cy="8485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</m:sub>
                            </m:sSub>
                          </m:den>
                        </m:f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C022312-BB87-4179-8AB7-16F4FCBD36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870" y="4322196"/>
                  <a:ext cx="2323457" cy="8485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12B1F65-8683-4503-B9C9-5E0C39C70DDF}"/>
                    </a:ext>
                  </a:extLst>
                </p:cNvPr>
                <p:cNvSpPr/>
                <p:nvPr/>
              </p:nvSpPr>
              <p:spPr>
                <a:xfrm>
                  <a:off x="1217234" y="5223104"/>
                  <a:ext cx="2370585" cy="8485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</m:sub>
                            </m:sSub>
                          </m:den>
                        </m:f>
                        <m:r>
                          <a:rPr lang="pt-BR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pt-BR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sSub>
                              <m:sSubPr>
                                <m:ctrlPr>
                                  <a:rPr lang="pt-BR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12B1F65-8683-4503-B9C9-5E0C39C70D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34" y="5223104"/>
                  <a:ext cx="2370585" cy="84856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0EDA97-BEE2-41CA-9A04-43CCD88EF997}"/>
                </a:ext>
              </a:extLst>
            </p:cNvPr>
            <p:cNvSpPr txBox="1"/>
            <p:nvPr/>
          </p:nvSpPr>
          <p:spPr>
            <a:xfrm>
              <a:off x="122951" y="4986096"/>
              <a:ext cx="89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baseline="0" dirty="0"/>
                <a:t>p.ex.:</a:t>
              </a:r>
              <a:endParaRPr lang="en-IE" i="1" baseline="0" dirty="0"/>
            </a:p>
          </p:txBody>
        </p:sp>
        <p:sp>
          <p:nvSpPr>
            <p:cNvPr id="37" name="Left Brace 36">
              <a:extLst>
                <a:ext uri="{FF2B5EF4-FFF2-40B4-BE49-F238E27FC236}">
                  <a16:creationId xmlns:a16="http://schemas.microsoft.com/office/drawing/2014/main" id="{CFD37B32-30D6-4685-A580-EE43E9F04A42}"/>
                </a:ext>
              </a:extLst>
            </p:cNvPr>
            <p:cNvSpPr/>
            <p:nvPr/>
          </p:nvSpPr>
          <p:spPr bwMode="auto">
            <a:xfrm>
              <a:off x="900759" y="4457169"/>
              <a:ext cx="370231" cy="158417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49EEC412-0924-4367-B44D-2ED0D260FB6F}"/>
                </a:ext>
              </a:extLst>
            </p:cNvPr>
            <p:cNvSpPr/>
            <p:nvPr/>
          </p:nvSpPr>
          <p:spPr bwMode="auto">
            <a:xfrm>
              <a:off x="3552016" y="4431016"/>
              <a:ext cx="370231" cy="158417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98B669B-8BB5-417F-91BB-7560C4AFEC93}"/>
              </a:ext>
            </a:extLst>
          </p:cNvPr>
          <p:cNvSpPr txBox="1"/>
          <p:nvPr/>
        </p:nvSpPr>
        <p:spPr>
          <a:xfrm>
            <a:off x="4375005" y="3898284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baseline="0" dirty="0">
                <a:solidFill>
                  <a:srgbClr val="FF0000"/>
                </a:solidFill>
              </a:rPr>
              <a:t>O que a relação de soma nos diz?</a:t>
            </a:r>
            <a:endParaRPr lang="en-IE" b="1" i="1" baseline="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E457F4-BE76-4C9A-86AC-1BCA00DA7C39}"/>
              </a:ext>
            </a:extLst>
          </p:cNvPr>
          <p:cNvSpPr txBox="1"/>
          <p:nvPr/>
        </p:nvSpPr>
        <p:spPr>
          <a:xfrm>
            <a:off x="4564608" y="4461004"/>
            <a:ext cx="4249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baseline="0" dirty="0"/>
              <a:t>Diz que “</a:t>
            </a:r>
            <a:r>
              <a:rPr lang="pt-BR" b="1" i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valor da propriedade </a:t>
            </a:r>
          </a:p>
          <a:p>
            <a:pPr algn="ctr"/>
            <a:r>
              <a:rPr lang="pt-BR" b="1" i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solução (V, H, G, S, U) é uma</a:t>
            </a:r>
          </a:p>
          <a:p>
            <a:pPr algn="ctr"/>
            <a:r>
              <a:rPr lang="pt-BR" b="1" i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ponderada das propriedades</a:t>
            </a:r>
          </a:p>
          <a:p>
            <a:pPr algn="ctr"/>
            <a:r>
              <a:rPr lang="pt-BR" b="1" i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parciais molares dos componentes</a:t>
            </a:r>
            <a:r>
              <a:rPr lang="pt-BR" i="1" baseline="0" dirty="0"/>
              <a:t>”  </a:t>
            </a:r>
            <a:endParaRPr lang="en-IE" i="1" baseline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A24F25-DE7F-4DE5-8B76-81A7D078B7E1}"/>
              </a:ext>
            </a:extLst>
          </p:cNvPr>
          <p:cNvSpPr txBox="1"/>
          <p:nvPr/>
        </p:nvSpPr>
        <p:spPr>
          <a:xfrm>
            <a:off x="4311389" y="5770165"/>
            <a:ext cx="472007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1" algn="ctr"/>
            <a:r>
              <a:rPr lang="pt-BR" b="1" i="1" baseline="0" dirty="0">
                <a:solidFill>
                  <a:srgbClr val="00B050"/>
                </a:solidFill>
              </a:rPr>
              <a:t>QUEM TEM PROPRIEDADE PARCIAL</a:t>
            </a:r>
          </a:p>
          <a:p>
            <a:pPr lvl="1" algn="ctr"/>
            <a:r>
              <a:rPr lang="pt-BR" b="1" i="1" baseline="0" dirty="0">
                <a:solidFill>
                  <a:srgbClr val="00B050"/>
                </a:solidFill>
              </a:rPr>
              <a:t>MOLAR É O COMPONENTE!!!!!!!</a:t>
            </a:r>
            <a:endParaRPr lang="en-IE" b="1" i="1" baseline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1371</Words>
  <Application>Microsoft Office PowerPoint</Application>
  <PresentationFormat>Apresentação na tela (4:3)</PresentationFormat>
  <Paragraphs>334</Paragraphs>
  <Slides>24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Design padrão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FZEA</dc:creator>
  <cp:lastModifiedBy>Samantha Pinho</cp:lastModifiedBy>
  <cp:revision>353</cp:revision>
  <cp:lastPrinted>2017-05-05T14:33:56Z</cp:lastPrinted>
  <dcterms:created xsi:type="dcterms:W3CDTF">2006-01-30T12:52:31Z</dcterms:created>
  <dcterms:modified xsi:type="dcterms:W3CDTF">2023-05-15T11:53:30Z</dcterms:modified>
</cp:coreProperties>
</file>