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8" r:id="rId5"/>
    <p:sldMasterId id="2147483719" r:id="rId6"/>
    <p:sldMasterId id="2147483720" r:id="rId7"/>
    <p:sldMasterId id="2147483721" r:id="rId8"/>
    <p:sldMasterId id="2147483722" r:id="rId9"/>
    <p:sldMasterId id="2147483723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  <p:sldId id="342" r:id="rId98"/>
    <p:sldId id="343" r:id="rId99"/>
    <p:sldId id="344" r:id="rId100"/>
    <p:sldId id="345" r:id="rId101"/>
    <p:sldId id="346" r:id="rId102"/>
    <p:sldId id="347" r:id="rId103"/>
    <p:sldId id="348" r:id="rId104"/>
    <p:sldId id="349" r:id="rId105"/>
    <p:sldId id="350" r:id="rId106"/>
    <p:sldId id="351" r:id="rId107"/>
    <p:sldId id="352" r:id="rId108"/>
    <p:sldId id="353" r:id="rId109"/>
    <p:sldId id="354" r:id="rId110"/>
    <p:sldId id="355" r:id="rId111"/>
    <p:sldId id="356" r:id="rId112"/>
    <p:sldId id="357" r:id="rId113"/>
    <p:sldId id="358" r:id="rId114"/>
    <p:sldId id="359" r:id="rId115"/>
    <p:sldId id="360" r:id="rId116"/>
    <p:sldId id="361" r:id="rId117"/>
    <p:sldId id="362" r:id="rId118"/>
    <p:sldId id="363" r:id="rId119"/>
    <p:sldId id="364" r:id="rId120"/>
  </p:sldIdLst>
  <p:sldSz cy="5143500" cx="9144000"/>
  <p:notesSz cx="6858000" cy="9144000"/>
  <p:embeddedFontLst>
    <p:embeddedFont>
      <p:font typeface="Roboto"/>
      <p:regular r:id="rId121"/>
      <p:bold r:id="rId122"/>
      <p:italic r:id="rId123"/>
      <p:boldItalic r:id="rId124"/>
    </p:embeddedFont>
    <p:embeddedFont>
      <p:font typeface="Tahoma"/>
      <p:regular r:id="rId125"/>
      <p:bold r:id="rId1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9781FE9-3876-439A-B2E5-48ED81534F04}">
  <a:tblStyle styleId="{59781FE9-3876-439A-B2E5-48ED81534F0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9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107" Type="http://schemas.openxmlformats.org/officeDocument/2006/relationships/slide" Target="slides/slide96.xml"/><Relationship Id="rId106" Type="http://schemas.openxmlformats.org/officeDocument/2006/relationships/slide" Target="slides/slide95.xml"/><Relationship Id="rId105" Type="http://schemas.openxmlformats.org/officeDocument/2006/relationships/slide" Target="slides/slide94.xml"/><Relationship Id="rId104" Type="http://schemas.openxmlformats.org/officeDocument/2006/relationships/slide" Target="slides/slide93.xml"/><Relationship Id="rId109" Type="http://schemas.openxmlformats.org/officeDocument/2006/relationships/slide" Target="slides/slide98.xml"/><Relationship Id="rId108" Type="http://schemas.openxmlformats.org/officeDocument/2006/relationships/slide" Target="slides/slide97.xml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9" Type="http://schemas.openxmlformats.org/officeDocument/2006/relationships/slide" Target="slides/slide38.xml"/><Relationship Id="rId103" Type="http://schemas.openxmlformats.org/officeDocument/2006/relationships/slide" Target="slides/slide92.xml"/><Relationship Id="rId102" Type="http://schemas.openxmlformats.org/officeDocument/2006/relationships/slide" Target="slides/slide91.xml"/><Relationship Id="rId101" Type="http://schemas.openxmlformats.org/officeDocument/2006/relationships/slide" Target="slides/slide90.xml"/><Relationship Id="rId100" Type="http://schemas.openxmlformats.org/officeDocument/2006/relationships/slide" Target="slides/slide89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126" Type="http://schemas.openxmlformats.org/officeDocument/2006/relationships/font" Target="fonts/Tahoma-bold.fntdata"/><Relationship Id="rId26" Type="http://schemas.openxmlformats.org/officeDocument/2006/relationships/slide" Target="slides/slide15.xml"/><Relationship Id="rId121" Type="http://schemas.openxmlformats.org/officeDocument/2006/relationships/font" Target="fonts/Roboto-regular.fntdata"/><Relationship Id="rId25" Type="http://schemas.openxmlformats.org/officeDocument/2006/relationships/slide" Target="slides/slide14.xml"/><Relationship Id="rId120" Type="http://schemas.openxmlformats.org/officeDocument/2006/relationships/slide" Target="slides/slide109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125" Type="http://schemas.openxmlformats.org/officeDocument/2006/relationships/font" Target="fonts/Tahoma-regular.fntdata"/><Relationship Id="rId29" Type="http://schemas.openxmlformats.org/officeDocument/2006/relationships/slide" Target="slides/slide18.xml"/><Relationship Id="rId124" Type="http://schemas.openxmlformats.org/officeDocument/2006/relationships/font" Target="fonts/Roboto-boldItalic.fntdata"/><Relationship Id="rId123" Type="http://schemas.openxmlformats.org/officeDocument/2006/relationships/font" Target="fonts/Roboto-italic.fntdata"/><Relationship Id="rId122" Type="http://schemas.openxmlformats.org/officeDocument/2006/relationships/font" Target="fonts/Roboto-bold.fntdata"/><Relationship Id="rId95" Type="http://schemas.openxmlformats.org/officeDocument/2006/relationships/slide" Target="slides/slide84.xml"/><Relationship Id="rId94" Type="http://schemas.openxmlformats.org/officeDocument/2006/relationships/slide" Target="slides/slide83.xml"/><Relationship Id="rId97" Type="http://schemas.openxmlformats.org/officeDocument/2006/relationships/slide" Target="slides/slide86.xml"/><Relationship Id="rId96" Type="http://schemas.openxmlformats.org/officeDocument/2006/relationships/slide" Target="slides/slide85.xml"/><Relationship Id="rId11" Type="http://schemas.openxmlformats.org/officeDocument/2006/relationships/notesMaster" Target="notesMasters/notesMaster1.xml"/><Relationship Id="rId99" Type="http://schemas.openxmlformats.org/officeDocument/2006/relationships/slide" Target="slides/slide88.xml"/><Relationship Id="rId10" Type="http://schemas.openxmlformats.org/officeDocument/2006/relationships/slideMaster" Target="slideMasters/slideMaster6.xml"/><Relationship Id="rId98" Type="http://schemas.openxmlformats.org/officeDocument/2006/relationships/slide" Target="slides/slide87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91" Type="http://schemas.openxmlformats.org/officeDocument/2006/relationships/slide" Target="slides/slide80.xml"/><Relationship Id="rId90" Type="http://schemas.openxmlformats.org/officeDocument/2006/relationships/slide" Target="slides/slide79.xml"/><Relationship Id="rId93" Type="http://schemas.openxmlformats.org/officeDocument/2006/relationships/slide" Target="slides/slide82.xml"/><Relationship Id="rId92" Type="http://schemas.openxmlformats.org/officeDocument/2006/relationships/slide" Target="slides/slide81.xml"/><Relationship Id="rId118" Type="http://schemas.openxmlformats.org/officeDocument/2006/relationships/slide" Target="slides/slide107.xml"/><Relationship Id="rId117" Type="http://schemas.openxmlformats.org/officeDocument/2006/relationships/slide" Target="slides/slide106.xml"/><Relationship Id="rId116" Type="http://schemas.openxmlformats.org/officeDocument/2006/relationships/slide" Target="slides/slide105.xml"/><Relationship Id="rId115" Type="http://schemas.openxmlformats.org/officeDocument/2006/relationships/slide" Target="slides/slide104.xml"/><Relationship Id="rId119" Type="http://schemas.openxmlformats.org/officeDocument/2006/relationships/slide" Target="slides/slide108.xml"/><Relationship Id="rId15" Type="http://schemas.openxmlformats.org/officeDocument/2006/relationships/slide" Target="slides/slide4.xml"/><Relationship Id="rId110" Type="http://schemas.openxmlformats.org/officeDocument/2006/relationships/slide" Target="slides/slide99.xml"/><Relationship Id="rId14" Type="http://schemas.openxmlformats.org/officeDocument/2006/relationships/slide" Target="slides/slide3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14" Type="http://schemas.openxmlformats.org/officeDocument/2006/relationships/slide" Target="slides/slide103.xml"/><Relationship Id="rId18" Type="http://schemas.openxmlformats.org/officeDocument/2006/relationships/slide" Target="slides/slide7.xml"/><Relationship Id="rId113" Type="http://schemas.openxmlformats.org/officeDocument/2006/relationships/slide" Target="slides/slide102.xml"/><Relationship Id="rId112" Type="http://schemas.openxmlformats.org/officeDocument/2006/relationships/slide" Target="slides/slide101.xml"/><Relationship Id="rId111" Type="http://schemas.openxmlformats.org/officeDocument/2006/relationships/slide" Target="slides/slide100.xml"/><Relationship Id="rId84" Type="http://schemas.openxmlformats.org/officeDocument/2006/relationships/slide" Target="slides/slide73.xml"/><Relationship Id="rId83" Type="http://schemas.openxmlformats.org/officeDocument/2006/relationships/slide" Target="slides/slide72.xml"/><Relationship Id="rId86" Type="http://schemas.openxmlformats.org/officeDocument/2006/relationships/slide" Target="slides/slide75.xml"/><Relationship Id="rId85" Type="http://schemas.openxmlformats.org/officeDocument/2006/relationships/slide" Target="slides/slide74.xml"/><Relationship Id="rId88" Type="http://schemas.openxmlformats.org/officeDocument/2006/relationships/slide" Target="slides/slide77.xml"/><Relationship Id="rId87" Type="http://schemas.openxmlformats.org/officeDocument/2006/relationships/slide" Target="slides/slide76.xml"/><Relationship Id="rId89" Type="http://schemas.openxmlformats.org/officeDocument/2006/relationships/slide" Target="slides/slide78.xml"/><Relationship Id="rId80" Type="http://schemas.openxmlformats.org/officeDocument/2006/relationships/slide" Target="slides/slide69.xml"/><Relationship Id="rId82" Type="http://schemas.openxmlformats.org/officeDocument/2006/relationships/slide" Target="slides/slide71.xml"/><Relationship Id="rId81" Type="http://schemas.openxmlformats.org/officeDocument/2006/relationships/slide" Target="slides/slide70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slide" Target="slides/slide62.xml"/><Relationship Id="rId72" Type="http://schemas.openxmlformats.org/officeDocument/2006/relationships/slide" Target="slides/slide61.xml"/><Relationship Id="rId75" Type="http://schemas.openxmlformats.org/officeDocument/2006/relationships/slide" Target="slides/slide64.xml"/><Relationship Id="rId74" Type="http://schemas.openxmlformats.org/officeDocument/2006/relationships/slide" Target="slides/slide63.xml"/><Relationship Id="rId77" Type="http://schemas.openxmlformats.org/officeDocument/2006/relationships/slide" Target="slides/slide66.xml"/><Relationship Id="rId76" Type="http://schemas.openxmlformats.org/officeDocument/2006/relationships/slide" Target="slides/slide65.xml"/><Relationship Id="rId79" Type="http://schemas.openxmlformats.org/officeDocument/2006/relationships/slide" Target="slides/slide68.xml"/><Relationship Id="rId78" Type="http://schemas.openxmlformats.org/officeDocument/2006/relationships/slide" Target="slides/slide67.xml"/><Relationship Id="rId71" Type="http://schemas.openxmlformats.org/officeDocument/2006/relationships/slide" Target="slides/slide60.xml"/><Relationship Id="rId70" Type="http://schemas.openxmlformats.org/officeDocument/2006/relationships/slide" Target="slides/slide59.xml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64" Type="http://schemas.openxmlformats.org/officeDocument/2006/relationships/slide" Target="slides/slide53.xml"/><Relationship Id="rId63" Type="http://schemas.openxmlformats.org/officeDocument/2006/relationships/slide" Target="slides/slide52.xml"/><Relationship Id="rId66" Type="http://schemas.openxmlformats.org/officeDocument/2006/relationships/slide" Target="slides/slide55.xml"/><Relationship Id="rId65" Type="http://schemas.openxmlformats.org/officeDocument/2006/relationships/slide" Target="slides/slide54.xml"/><Relationship Id="rId68" Type="http://schemas.openxmlformats.org/officeDocument/2006/relationships/slide" Target="slides/slide57.xml"/><Relationship Id="rId67" Type="http://schemas.openxmlformats.org/officeDocument/2006/relationships/slide" Target="slides/slide56.xml"/><Relationship Id="rId60" Type="http://schemas.openxmlformats.org/officeDocument/2006/relationships/slide" Target="slides/slide49.xml"/><Relationship Id="rId69" Type="http://schemas.openxmlformats.org/officeDocument/2006/relationships/slide" Target="slides/slide58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55" Type="http://schemas.openxmlformats.org/officeDocument/2006/relationships/slide" Target="slides/slide44.xml"/><Relationship Id="rId54" Type="http://schemas.openxmlformats.org/officeDocument/2006/relationships/slide" Target="slides/slide43.xml"/><Relationship Id="rId57" Type="http://schemas.openxmlformats.org/officeDocument/2006/relationships/slide" Target="slides/slide46.xml"/><Relationship Id="rId56" Type="http://schemas.openxmlformats.org/officeDocument/2006/relationships/slide" Target="slides/slide45.xml"/><Relationship Id="rId59" Type="http://schemas.openxmlformats.org/officeDocument/2006/relationships/slide" Target="slides/slide48.xml"/><Relationship Id="rId58" Type="http://schemas.openxmlformats.org/officeDocument/2006/relationships/slide" Target="slides/slide4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7df3b4913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27df3b4913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7df3b49136_0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7df3b49136_0_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27df3b49136_0_2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28b2c2f664f_6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2" name="Google Shape;1442;g28b2c2f664f_6_2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28b2c2f664f_6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4" name="Google Shape;1454;g28b2c2f664f_6_2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28b2c2f664f_6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0" name="Google Shape;1480;g28b2c2f664f_6_3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28b2c2f664f_6_3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486" name="Google Shape;1486;g28b2c2f664f_6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7" name="Google Shape;1487;g28b2c2f664f_6_30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28b2c2f664f_6_3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523" name="Google Shape;1523;g28b2c2f664f_6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4" name="Google Shape;1524;g28b2c2f664f_6_34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28b2c2f664f_6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1" name="Google Shape;1531;g28b2c2f664f_6_3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28b2c2f664f_6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2" name="Google Shape;1552;g28b2c2f664f_6_4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28b2c2f664f_6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8" name="Google Shape;1558;g28b2c2f664f_6_4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g28b2c2f664f_6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5" name="Google Shape;1565;g28b2c2f664f_6_4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28b2c2f664f_6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5" name="Google Shape;1585;g28b2c2f664f_6_4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7df3b49136_0_5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7df3b49136_0_5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g27df3b49136_0_5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7df3b49136_0_11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7df3b49136_0_11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g27df3b49136_0_11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7df3b49136_0_9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27df3b49136_0_9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Geração da ideia, Elaboração da ideia, Championing, Implementação.</a:t>
            </a:r>
            <a:endParaRPr/>
          </a:p>
        </p:txBody>
      </p:sp>
      <p:sp>
        <p:nvSpPr>
          <p:cNvPr id="517" name="Google Shape;517;g27df3b49136_0_9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7df3b49136_0_9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7df3b49136_0_9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g27df3b49136_0_9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7df3b49136_0_9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7df3b49136_0_9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g27df3b49136_0_9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7df3b49136_0_9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g27df3b49136_0_9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7df3b49136_0_9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27df3b49136_0_9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g27df3b49136_0_9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7df3b49136_0_9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7df3b49136_0_9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g27df3b49136_0_9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7df3b49136_0_9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7df3b49136_0_9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g27df3b49136_0_9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7df3b49136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27df3b49136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7df3b49136_0_9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27df3b49136_0_9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g27df3b49136_0_9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7df3b49136_0_9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7df3b49136_0_9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g27df3b49136_0_9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7df3b49136_0_979:notes"/>
          <p:cNvSpPr txBox="1"/>
          <p:nvPr/>
        </p:nvSpPr>
        <p:spPr>
          <a:xfrm>
            <a:off x="3884640" y="8684683"/>
            <a:ext cx="29721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598" name="Google Shape;598;g27df3b49136_0_979:notes"/>
          <p:cNvSpPr/>
          <p:nvPr>
            <p:ph idx="2" type="sldImg"/>
          </p:nvPr>
        </p:nvSpPr>
        <p:spPr>
          <a:xfrm>
            <a:off x="1822816" y="685800"/>
            <a:ext cx="3205800" cy="342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99" name="Google Shape;599;g27df3b49136_0_979:notes"/>
          <p:cNvSpPr txBox="1"/>
          <p:nvPr>
            <p:ph idx="1" type="body"/>
          </p:nvPr>
        </p:nvSpPr>
        <p:spPr>
          <a:xfrm>
            <a:off x="686246" y="4343400"/>
            <a:ext cx="5481000" cy="40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Segmento: Massa; Segmento; Nicho; Diversificado; Multi-sided plataformas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Canais: vendas diretas (web, força de vendas); Indireta (lojas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7df3b49136_0_9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27df3b49136_0_9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g27df3b49136_0_9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7df3b49136_0_10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27df3b49136_0_10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27df3b49136_0_10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7df3b49136_0_10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7df3b49136_0_10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g27df3b49136_0_10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7df3b49136_0_10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27df3b49136_0_10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g27df3b49136_0_10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7df3b49136_0_10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27df3b49136_0_10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g27df3b49136_0_10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7df3b49136_0_10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27df3b49136_0_10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g27df3b49136_0_10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7df3b49136_0_1059:notes"/>
          <p:cNvSpPr txBox="1"/>
          <p:nvPr/>
        </p:nvSpPr>
        <p:spPr>
          <a:xfrm>
            <a:off x="3884640" y="8684683"/>
            <a:ext cx="29721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661" name="Google Shape;661;g27df3b49136_0_1059:notes"/>
          <p:cNvSpPr/>
          <p:nvPr>
            <p:ph idx="2" type="sldImg"/>
          </p:nvPr>
        </p:nvSpPr>
        <p:spPr>
          <a:xfrm>
            <a:off x="1822816" y="685800"/>
            <a:ext cx="3205800" cy="342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2" name="Google Shape;662;g27df3b49136_0_1059:notes"/>
          <p:cNvSpPr txBox="1"/>
          <p:nvPr>
            <p:ph idx="1" type="body"/>
          </p:nvPr>
        </p:nvSpPr>
        <p:spPr>
          <a:xfrm>
            <a:off x="686246" y="4343400"/>
            <a:ext cx="5481000" cy="40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Segmento: Massa; Segmento; Nicho; Diversificado; Multi-sided plataformas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Canais: vendas diretas (web, força de vendas); Indireta (lojas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7df3b49136_0_4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7df3b49136_0_4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g27df3b49136_0_4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7df3b49136_0_1220:notes"/>
          <p:cNvSpPr txBox="1"/>
          <p:nvPr/>
        </p:nvSpPr>
        <p:spPr>
          <a:xfrm>
            <a:off x="3884640" y="8684683"/>
            <a:ext cx="29721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682" name="Google Shape;682;g27df3b49136_0_1220:notes"/>
          <p:cNvSpPr/>
          <p:nvPr>
            <p:ph idx="2" type="sldImg"/>
          </p:nvPr>
        </p:nvSpPr>
        <p:spPr>
          <a:xfrm>
            <a:off x="1822816" y="685800"/>
            <a:ext cx="3205800" cy="342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83" name="Google Shape;683;g27df3b49136_0_1220:notes"/>
          <p:cNvSpPr txBox="1"/>
          <p:nvPr>
            <p:ph idx="1" type="body"/>
          </p:nvPr>
        </p:nvSpPr>
        <p:spPr>
          <a:xfrm>
            <a:off x="686246" y="4343400"/>
            <a:ext cx="5481000" cy="40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Segmento: Massa; Segmento; Nicho; Diversificado; Multi-sided plataformas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Canais: vendas diretas (web, força de vendas); Indireta (lojas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8ddd78c450_2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01" name="Google Shape;701;g28ddd78c450_2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8ddd78c450_2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11" name="Google Shape;711;g28ddd78c450_2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28ddd78c450_2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19" name="Google Shape;719;g28ddd78c450_2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8ddd78c450_2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9" name="Google Shape;729;g28ddd78c450_2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30" name="Google Shape;730;g28ddd78c450_2_1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8ddd78c450_2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6" name="Google Shape;736;g28ddd78c450_2_1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37" name="Google Shape;737;g28ddd78c450_2_1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8ddd78c450_2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0" name="Google Shape;750;g28ddd78c450_2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51" name="Google Shape;751;g28ddd78c450_2_1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28ddd78c450_2_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0" name="Google Shape;770;g28ddd78c450_2_1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71" name="Google Shape;771;g28ddd78c450_2_1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28ddd78c450_2_1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8" name="Google Shape;778;g28ddd78c450_2_1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79" name="Google Shape;779;g28ddd78c450_2_1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28ddd78c450_2_1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5" name="Google Shape;785;g28ddd78c450_2_1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86" name="Google Shape;786;g28ddd78c450_2_1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7df3b49136_0_4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27df3b49136_0_4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8ddd78c450_2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7" name="Google Shape;797;g28ddd78c450_2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98" name="Google Shape;798;g28ddd78c450_2_1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28ddd78c450_2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8" name="Google Shape;808;g28ddd78c450_2_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09" name="Google Shape;809;g28ddd78c450_2_1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8ddd78c450_2_1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8" name="Google Shape;818;g28ddd78c450_2_1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19" name="Google Shape;819;g28ddd78c450_2_1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28ddd78c450_2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5" name="Google Shape;825;g28ddd78c450_2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26" name="Google Shape;826;g28ddd78c450_2_1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28ddd78c450_2_1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2" name="Google Shape;832;g28ddd78c450_2_1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33" name="Google Shape;833;g28ddd78c450_2_1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28ddd78c450_2_2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3" name="Google Shape;853;g28ddd78c450_2_2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28ddd78c450_2_2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2" name="Google Shape;862;g28ddd78c450_2_2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63" name="Google Shape;863;g28ddd78c450_2_2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8ddd78c450_2_2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9" name="Google Shape;869;g28ddd78c450_2_2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70" name="Google Shape;870;g28ddd78c450_2_2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28ddd78c450_2_2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3" name="Google Shape;883;g28ddd78c450_2_2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Tecnologia, organização das pessoas (qualificação, perfil, atividade, modelo de gestão), método de trabalho, modelo de coordenação, tomada de decisão, tempo, logística …</a:t>
            </a:r>
            <a:endParaRPr/>
          </a:p>
        </p:txBody>
      </p:sp>
      <p:sp>
        <p:nvSpPr>
          <p:cNvPr id="884" name="Google Shape;884;g28ddd78c450_2_2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28ddd78c450_2_2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96" name="Google Shape;896;g28ddd78c450_2_2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7df3b49136_0_4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27df3b49136_0_4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28ddd78c450_2_2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5" name="Google Shape;905;g28ddd78c450_2_2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06" name="Google Shape;906;g28ddd78c450_2_2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28ddd78c450_2_2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2" name="Google Shape;912;g28ddd78c450_2_2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13" name="Google Shape;913;g28ddd78c450_2_2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28ddd78c450_2_2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7" name="Google Shape;937;g28ddd78c450_2_2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38" name="Google Shape;938;g28ddd78c450_2_2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28ddd78c450_2_3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0" name="Google Shape;950;g28ddd78c450_2_3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51" name="Google Shape;951;g28ddd78c450_2_3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8ddd78c450_2_3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7" name="Google Shape;957;g28ddd78c450_2_3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58" name="Google Shape;958;g28ddd78c450_2_3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28ddd78c450_2_3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4" name="Google Shape;964;g28ddd78c450_2_3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65" name="Google Shape;965;g28ddd78c450_2_3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28ddd78c45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28ddd78c4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8ddd78c450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77" name="Google Shape;977;g28ddd78c450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28b2c2f664f_1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87" name="Google Shape;987;g28b2c2f664f_1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28b2c2f664f_1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5" name="Google Shape;995;g28b2c2f664f_1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96" name="Google Shape;996;g28b2c2f664f_1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7df3b49136_0_2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7df3b49136_0_2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27df3b49136_0_2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28b2c2f664f_1_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03" name="Google Shape;1003;g28b2c2f664f_1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28b2c2f664f_1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1" name="Google Shape;1011;g28b2c2f664f_1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12" name="Google Shape;1012;g28b2c2f664f_1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28b2c2f664f_1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8" name="Google Shape;1018;g28b2c2f664f_1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19" name="Google Shape;1019;g28b2c2f664f_1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28b2c2f664f_1_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26" name="Google Shape;1026;g28b2c2f664f_1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28b2c2f664f_1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3" name="Google Shape;1033;g28b2c2f664f_1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34" name="Google Shape;1034;g28b2c2f664f_1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28b2c2f664f_1_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48" name="Google Shape;1048;g28b2c2f664f_1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28b2c2f664f_1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4" name="Google Shape;1074;g28b2c2f664f_1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75" name="Google Shape;1075;g28b2c2f664f_1_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28b2c2f664f_1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4" name="Google Shape;1084;g28b2c2f664f_1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85" name="Google Shape;1085;g28b2c2f664f_1_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28b2c2f664f_1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94" name="Google Shape;1094;g28b2c2f664f_1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28b2c2f664f_1_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3" name="Google Shape;1113;g28b2c2f664f_1_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14" name="Google Shape;1114;g28b2c2f664f_1_1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7df3b49136_0_4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27df3b49136_0_4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28b2c2f664f_1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2" name="Google Shape;1122;g28b2c2f664f_1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23" name="Google Shape;1123;g28b2c2f664f_1_1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28b2c2f664f_1_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9" name="Google Shape;1139;g28b2c2f664f_1_1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40" name="Google Shape;1140;g28b2c2f664f_1_1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28b8b361973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52" name="Google Shape;1152;g28b8b361973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28b2c2f664f_1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8" name="Google Shape;1178;g28b2c2f664f_1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79" name="Google Shape;1179;g28b2c2f664f_1_1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28b2c2f664f_1_1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90" name="Google Shape;1190;g28b2c2f664f_1_1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28b2c2f664f_1_1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99" name="Google Shape;1199;g28b2c2f664f_1_1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28b2c2f664f_1_1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05" name="Google Shape;1205;g28b2c2f664f_1_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28b2c2f664f_1_1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12" name="Google Shape;1212;g28b2c2f664f_1_1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28b2c2f664f_1_1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2" name="Google Shape;1222;g28b2c2f664f_1_1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Google</a:t>
            </a:r>
            <a:endParaRPr/>
          </a:p>
        </p:txBody>
      </p:sp>
      <p:sp>
        <p:nvSpPr>
          <p:cNvPr id="1223" name="Google Shape;1223;g28b2c2f664f_1_19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28b2c2f664f_1_20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29" name="Google Shape;1229;g28b2c2f664f_1_2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7df3b49136_0_4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g27df3b49136_0_4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28b2c2f664f_1_2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37" name="Google Shape;1237;g28b2c2f664f_1_2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28b2c2f664f_1_2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7" name="Google Shape;1247;g28b2c2f664f_1_2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48" name="Google Shape;1248;g28b2c2f664f_1_2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28b2c2f664f_1_2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54" name="Google Shape;1254;g28b2c2f664f_1_2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28b2c2f664f_1_2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60" name="Google Shape;1260;g28b2c2f664f_1_2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28b2c2f664f_1_2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66" name="Google Shape;1266;g28b2c2f664f_1_2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28b2c2f664f_1_2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1" name="Google Shape;1291;g28b2c2f664f_1_2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92" name="Google Shape;1292;g28b2c2f664f_1_2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28b2c2f664f_1_2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00" name="Google Shape;1300;g28b2c2f664f_1_2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28b2c2f664f_1_2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10" name="Google Shape;1310;g28b2c2f664f_1_2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28b2c2f664f_6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6" name="Google Shape;1316;g28b2c2f664f_6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28b2c2f664f_6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6" name="Google Shape;1326;g28b2c2f664f_6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7df3b49136_0_4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27df3b49136_0_4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28b2c2f664f_6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4" name="Google Shape;1334;g28b2c2f664f_6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5" name="Google Shape;1335;g28b2c2f664f_6_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28b2c2f664f_6_1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2" name="Google Shape;1342;g28b2c2f664f_6_1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28b2c2f664f_6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2" name="Google Shape;1352;g28b2c2f664f_6_1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28b2c2f664f_6_1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4" name="Google Shape;1364;g28b2c2f664f_6_1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8b2c2f664f_6_2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4" name="Google Shape;1374;g28b2c2f664f_6_2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28b2c2f664f_6_2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6" name="Google Shape;1386;g28b2c2f664f_6_2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28b2c2f664f_6_2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9" name="Google Shape;1399;g28b2c2f664f_6_2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28b2c2f664f_6_2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2" name="Google Shape;1412;g28b2c2f664f_6_2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3" name="Google Shape;1413;g28b2c2f664f_6_2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28b2c2f664f_6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1" name="Google Shape;1421;g28b2c2f664f_6_2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28b2c2f664f_6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3" name="Google Shape;1433;g28b2c2f664f_6_2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20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5" name="Google Shape;95;p20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7" name="Google Shape;97;p20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8" name="Google Shape;108;p22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9" name="Google Shape;109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3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23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Google Shape;138;p29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/>
          <p:nvPr>
            <p:ph type="title"/>
          </p:nvPr>
        </p:nvSpPr>
        <p:spPr>
          <a:xfrm rot="5400000">
            <a:off x="5463900" y="1371779"/>
            <a:ext cx="4388700" cy="20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30"/>
          <p:cNvSpPr txBox="1"/>
          <p:nvPr>
            <p:ph idx="1" type="body"/>
          </p:nvPr>
        </p:nvSpPr>
        <p:spPr>
          <a:xfrm rot="5400000">
            <a:off x="1278773" y="-615272"/>
            <a:ext cx="4388700" cy="60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1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2"/>
          <p:cNvSpPr txBox="1"/>
          <p:nvPr>
            <p:ph type="title"/>
          </p:nvPr>
        </p:nvSpPr>
        <p:spPr>
          <a:xfrm>
            <a:off x="1792166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p32"/>
          <p:cNvSpPr/>
          <p:nvPr>
            <p:ph idx="2" type="pic"/>
          </p:nvPr>
        </p:nvSpPr>
        <p:spPr>
          <a:xfrm>
            <a:off x="1792166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32"/>
          <p:cNvSpPr txBox="1"/>
          <p:nvPr>
            <p:ph idx="1" type="body"/>
          </p:nvPr>
        </p:nvSpPr>
        <p:spPr>
          <a:xfrm>
            <a:off x="1792166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3"/>
          <p:cNvSpPr txBox="1"/>
          <p:nvPr>
            <p:ph type="title"/>
          </p:nvPr>
        </p:nvSpPr>
        <p:spPr>
          <a:xfrm>
            <a:off x="457200" y="204788"/>
            <a:ext cx="30084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p33"/>
          <p:cNvSpPr txBox="1"/>
          <p:nvPr>
            <p:ph idx="1" type="body"/>
          </p:nvPr>
        </p:nvSpPr>
        <p:spPr>
          <a:xfrm>
            <a:off x="3575538" y="204788"/>
            <a:ext cx="51111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3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8" name="Google Shape;158;p36"/>
          <p:cNvSpPr txBox="1"/>
          <p:nvPr>
            <p:ph idx="1" type="body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Google Shape;159;p36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6"/>
          <p:cNvSpPr txBox="1"/>
          <p:nvPr>
            <p:ph idx="3" type="body"/>
          </p:nvPr>
        </p:nvSpPr>
        <p:spPr>
          <a:xfrm>
            <a:off x="4645269" y="1151335"/>
            <a:ext cx="40416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6"/>
          <p:cNvSpPr txBox="1"/>
          <p:nvPr>
            <p:ph idx="4" type="body"/>
          </p:nvPr>
        </p:nvSpPr>
        <p:spPr>
          <a:xfrm>
            <a:off x="4645269" y="1631156"/>
            <a:ext cx="40416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37"/>
          <p:cNvSpPr txBox="1"/>
          <p:nvPr>
            <p:ph idx="1" type="body"/>
          </p:nvPr>
        </p:nvSpPr>
        <p:spPr>
          <a:xfrm>
            <a:off x="457200" y="1200150"/>
            <a:ext cx="40443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5" name="Google Shape;165;p37"/>
          <p:cNvSpPr txBox="1"/>
          <p:nvPr>
            <p:ph idx="2" type="body"/>
          </p:nvPr>
        </p:nvSpPr>
        <p:spPr>
          <a:xfrm>
            <a:off x="4642338" y="1200150"/>
            <a:ext cx="40443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8"/>
          <p:cNvSpPr txBox="1"/>
          <p:nvPr>
            <p:ph type="title"/>
          </p:nvPr>
        </p:nvSpPr>
        <p:spPr>
          <a:xfrm>
            <a:off x="722435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8" name="Google Shape;168;p38"/>
          <p:cNvSpPr txBox="1"/>
          <p:nvPr>
            <p:ph idx="1" type="body"/>
          </p:nvPr>
        </p:nvSpPr>
        <p:spPr>
          <a:xfrm>
            <a:off x="722435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7" name="Google Shape;177;p40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78" name="Google Shape;178;p4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4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4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41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4" name="Google Shape;184;p4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5" name="Google Shape;185;p4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4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9" name="Google Shape;189;p4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4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1" name="Google Shape;191;p4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3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4" name="Google Shape;194;p43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5" name="Google Shape;195;p4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4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7" name="Google Shape;197;p4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0" name="Google Shape;200;p44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1" name="Google Shape;201;p44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2" name="Google Shape;202;p4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3" name="Google Shape;203;p4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4" name="Google Shape;204;p4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5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7" name="Google Shape;207;p45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08" name="Google Shape;208;p45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9" name="Google Shape;209;p45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10" name="Google Shape;210;p45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1" name="Google Shape;211;p4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2" name="Google Shape;212;p4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3" name="Google Shape;213;p4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6" name="Google Shape;216;p4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7" name="Google Shape;217;p4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7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0" name="Google Shape;220;p47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21" name="Google Shape;221;p47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22" name="Google Shape;222;p4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3" name="Google Shape;223;p4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4" name="Google Shape;224;p4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8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7" name="Google Shape;227;p48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48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29" name="Google Shape;229;p4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0" name="Google Shape;230;p4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1" name="Google Shape;231;p4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4" name="Google Shape;234;p49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5" name="Google Shape;235;p4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6" name="Google Shape;236;p4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7" name="Google Shape;237;p4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0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0" name="Google Shape;240;p50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1" name="Google Shape;241;p5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2" name="Google Shape;242;p5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3" name="Google Shape;243;p5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2" name="Google Shape;252;p52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3" name="Google Shape;253;p5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4" name="Google Shape;254;p5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5" name="Google Shape;255;p5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3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8" name="Google Shape;258;p53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59" name="Google Shape;259;p5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0" name="Google Shape;260;p5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1" name="Google Shape;261;p5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4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4" name="Google Shape;264;p54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5" name="Google Shape;265;p5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6" name="Google Shape;266;p5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7" name="Google Shape;267;p5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0" name="Google Shape;270;p55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1" name="Google Shape;271;p55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2" name="Google Shape;272;p5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3" name="Google Shape;273;p5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4" name="Google Shape;274;p5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6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7" name="Google Shape;277;p56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78" name="Google Shape;278;p56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9" name="Google Shape;279;p56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80" name="Google Shape;280;p56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1" name="Google Shape;281;p5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2" name="Google Shape;282;p5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3" name="Google Shape;283;p5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6" name="Google Shape;286;p5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7" name="Google Shape;287;p5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8" name="Google Shape;288;p5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1" name="Google Shape;291;p5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2" name="Google Shape;292;p5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9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5" name="Google Shape;295;p59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96" name="Google Shape;296;p59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97" name="Google Shape;297;p5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8" name="Google Shape;298;p5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9" name="Google Shape;299;p5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2" name="Google Shape;302;p60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60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04" name="Google Shape;304;p6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5" name="Google Shape;305;p6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6" name="Google Shape;306;p6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9" name="Google Shape;309;p61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0" name="Google Shape;310;p6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1" name="Google Shape;311;p6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2" name="Google Shape;312;p6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2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5" name="Google Shape;315;p62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6" name="Google Shape;316;p6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7" name="Google Shape;317;p6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8" name="Google Shape;318;p6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Slide de título">
  <p:cSld name="14_Slide de título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e conteúdo">
  <p:cSld name="1_Título e conteúdo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0" name="Google Shape;330;p66"/>
          <p:cNvSpPr txBox="1"/>
          <p:nvPr>
            <p:ph idx="1" type="body"/>
          </p:nvPr>
        </p:nvSpPr>
        <p:spPr>
          <a:xfrm>
            <a:off x="457200" y="1200150"/>
            <a:ext cx="8229600" cy="33945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1" name="Google Shape;331;p66"/>
          <p:cNvSpPr txBox="1"/>
          <p:nvPr>
            <p:ph idx="10" type="dt"/>
          </p:nvPr>
        </p:nvSpPr>
        <p:spPr>
          <a:xfrm>
            <a:off x="457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2" name="Google Shape;332;p66"/>
          <p:cNvSpPr txBox="1"/>
          <p:nvPr>
            <p:ph idx="11" type="ftr"/>
          </p:nvPr>
        </p:nvSpPr>
        <p:spPr>
          <a:xfrm>
            <a:off x="3124200" y="4767263"/>
            <a:ext cx="289552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3" name="Google Shape;333;p66"/>
          <p:cNvSpPr txBox="1"/>
          <p:nvPr>
            <p:ph idx="12" type="sldNum"/>
          </p:nvPr>
        </p:nvSpPr>
        <p:spPr>
          <a:xfrm>
            <a:off x="6553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7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6" name="Google Shape;336;p67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7" name="Google Shape;337;p67"/>
          <p:cNvSpPr txBox="1"/>
          <p:nvPr>
            <p:ph idx="10" type="dt"/>
          </p:nvPr>
        </p:nvSpPr>
        <p:spPr>
          <a:xfrm>
            <a:off x="457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8" name="Google Shape;338;p67"/>
          <p:cNvSpPr txBox="1"/>
          <p:nvPr>
            <p:ph idx="11" type="ftr"/>
          </p:nvPr>
        </p:nvSpPr>
        <p:spPr>
          <a:xfrm>
            <a:off x="3124200" y="4767263"/>
            <a:ext cx="289552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9" name="Google Shape;339;p67"/>
          <p:cNvSpPr txBox="1"/>
          <p:nvPr>
            <p:ph idx="12" type="sldNum"/>
          </p:nvPr>
        </p:nvSpPr>
        <p:spPr>
          <a:xfrm>
            <a:off x="6553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is" type="vertTitleAndTx">
  <p:cSld name="VERTICAL_TITLE_AND_VERTICAL_TEXT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8"/>
          <p:cNvSpPr txBox="1"/>
          <p:nvPr>
            <p:ph type="title"/>
          </p:nvPr>
        </p:nvSpPr>
        <p:spPr>
          <a:xfrm rot="5400000">
            <a:off x="5463788" y="1371591"/>
            <a:ext cx="43886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2" name="Google Shape;342;p68"/>
          <p:cNvSpPr txBox="1"/>
          <p:nvPr>
            <p:ph idx="1" type="body"/>
          </p:nvPr>
        </p:nvSpPr>
        <p:spPr>
          <a:xfrm rot="5400000">
            <a:off x="1272750" y="-609646"/>
            <a:ext cx="4388625" cy="60198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3" name="Google Shape;343;p68"/>
          <p:cNvSpPr txBox="1"/>
          <p:nvPr>
            <p:ph idx="10" type="dt"/>
          </p:nvPr>
        </p:nvSpPr>
        <p:spPr>
          <a:xfrm>
            <a:off x="457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4" name="Google Shape;344;p68"/>
          <p:cNvSpPr txBox="1"/>
          <p:nvPr>
            <p:ph idx="11" type="ftr"/>
          </p:nvPr>
        </p:nvSpPr>
        <p:spPr>
          <a:xfrm>
            <a:off x="3124200" y="4767263"/>
            <a:ext cx="289552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5" name="Google Shape;345;p68"/>
          <p:cNvSpPr txBox="1"/>
          <p:nvPr>
            <p:ph idx="12" type="sldNum"/>
          </p:nvPr>
        </p:nvSpPr>
        <p:spPr>
          <a:xfrm>
            <a:off x="6553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8" name="Google Shape;348;p69"/>
          <p:cNvSpPr txBox="1"/>
          <p:nvPr>
            <p:ph idx="1" type="body"/>
          </p:nvPr>
        </p:nvSpPr>
        <p:spPr>
          <a:xfrm rot="5400000">
            <a:off x="2874713" y="-1217362"/>
            <a:ext cx="3394575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9" name="Google Shape;349;p69"/>
          <p:cNvSpPr txBox="1"/>
          <p:nvPr>
            <p:ph idx="10" type="dt"/>
          </p:nvPr>
        </p:nvSpPr>
        <p:spPr>
          <a:xfrm>
            <a:off x="457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0" name="Google Shape;350;p69"/>
          <p:cNvSpPr txBox="1"/>
          <p:nvPr>
            <p:ph idx="11" type="ftr"/>
          </p:nvPr>
        </p:nvSpPr>
        <p:spPr>
          <a:xfrm>
            <a:off x="3124200" y="4767263"/>
            <a:ext cx="289552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1" name="Google Shape;351;p69"/>
          <p:cNvSpPr txBox="1"/>
          <p:nvPr>
            <p:ph idx="12" type="sldNum"/>
          </p:nvPr>
        </p:nvSpPr>
        <p:spPr>
          <a:xfrm>
            <a:off x="6553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0"/>
          <p:cNvSpPr txBox="1"/>
          <p:nvPr>
            <p:ph type="title"/>
          </p:nvPr>
        </p:nvSpPr>
        <p:spPr>
          <a:xfrm>
            <a:off x="1792288" y="3600450"/>
            <a:ext cx="5486400" cy="4250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4" name="Google Shape;354;p70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p70"/>
          <p:cNvSpPr txBox="1"/>
          <p:nvPr>
            <p:ph idx="1" type="body"/>
          </p:nvPr>
        </p:nvSpPr>
        <p:spPr>
          <a:xfrm>
            <a:off x="1792288" y="4025504"/>
            <a:ext cx="5486400" cy="6036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356" name="Google Shape;356;p70"/>
          <p:cNvSpPr txBox="1"/>
          <p:nvPr>
            <p:ph idx="10" type="dt"/>
          </p:nvPr>
        </p:nvSpPr>
        <p:spPr>
          <a:xfrm>
            <a:off x="457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7" name="Google Shape;357;p70"/>
          <p:cNvSpPr txBox="1"/>
          <p:nvPr>
            <p:ph idx="11" type="ftr"/>
          </p:nvPr>
        </p:nvSpPr>
        <p:spPr>
          <a:xfrm>
            <a:off x="3124200" y="4767263"/>
            <a:ext cx="289552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8" name="Google Shape;358;p70"/>
          <p:cNvSpPr txBox="1"/>
          <p:nvPr>
            <p:ph idx="12" type="sldNum"/>
          </p:nvPr>
        </p:nvSpPr>
        <p:spPr>
          <a:xfrm>
            <a:off x="6553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1"/>
          <p:cNvSpPr txBox="1"/>
          <p:nvPr>
            <p:ph type="title"/>
          </p:nvPr>
        </p:nvSpPr>
        <p:spPr>
          <a:xfrm>
            <a:off x="457200" y="204788"/>
            <a:ext cx="3008475" cy="8716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1" name="Google Shape;361;p71"/>
          <p:cNvSpPr txBox="1"/>
          <p:nvPr>
            <p:ph idx="1" type="body"/>
          </p:nvPr>
        </p:nvSpPr>
        <p:spPr>
          <a:xfrm>
            <a:off x="3575050" y="204788"/>
            <a:ext cx="5111775" cy="43897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62" name="Google Shape;362;p71"/>
          <p:cNvSpPr txBox="1"/>
          <p:nvPr>
            <p:ph idx="2" type="body"/>
          </p:nvPr>
        </p:nvSpPr>
        <p:spPr>
          <a:xfrm>
            <a:off x="457200" y="1076325"/>
            <a:ext cx="3008475" cy="35183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363" name="Google Shape;363;p71"/>
          <p:cNvSpPr txBox="1"/>
          <p:nvPr>
            <p:ph idx="10" type="dt"/>
          </p:nvPr>
        </p:nvSpPr>
        <p:spPr>
          <a:xfrm>
            <a:off x="457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4" name="Google Shape;364;p71"/>
          <p:cNvSpPr txBox="1"/>
          <p:nvPr>
            <p:ph idx="11" type="ftr"/>
          </p:nvPr>
        </p:nvSpPr>
        <p:spPr>
          <a:xfrm>
            <a:off x="3124200" y="4767263"/>
            <a:ext cx="289552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5" name="Google Shape;365;p71"/>
          <p:cNvSpPr txBox="1"/>
          <p:nvPr>
            <p:ph idx="12" type="sldNum"/>
          </p:nvPr>
        </p:nvSpPr>
        <p:spPr>
          <a:xfrm>
            <a:off x="6553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72"/>
          <p:cNvSpPr txBox="1"/>
          <p:nvPr>
            <p:ph idx="10" type="dt"/>
          </p:nvPr>
        </p:nvSpPr>
        <p:spPr>
          <a:xfrm>
            <a:off x="457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8" name="Google Shape;368;p72"/>
          <p:cNvSpPr txBox="1"/>
          <p:nvPr>
            <p:ph idx="11" type="ftr"/>
          </p:nvPr>
        </p:nvSpPr>
        <p:spPr>
          <a:xfrm>
            <a:off x="3124200" y="4767263"/>
            <a:ext cx="289552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9" name="Google Shape;369;p72"/>
          <p:cNvSpPr txBox="1"/>
          <p:nvPr>
            <p:ph idx="12" type="sldNum"/>
          </p:nvPr>
        </p:nvSpPr>
        <p:spPr>
          <a:xfrm>
            <a:off x="6553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7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2" name="Google Shape;372;p73"/>
          <p:cNvSpPr txBox="1"/>
          <p:nvPr>
            <p:ph idx="10" type="dt"/>
          </p:nvPr>
        </p:nvSpPr>
        <p:spPr>
          <a:xfrm>
            <a:off x="457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3" name="Google Shape;373;p73"/>
          <p:cNvSpPr txBox="1"/>
          <p:nvPr>
            <p:ph idx="11" type="ftr"/>
          </p:nvPr>
        </p:nvSpPr>
        <p:spPr>
          <a:xfrm>
            <a:off x="3124200" y="4767263"/>
            <a:ext cx="289552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4" name="Google Shape;374;p73"/>
          <p:cNvSpPr txBox="1"/>
          <p:nvPr>
            <p:ph idx="12" type="sldNum"/>
          </p:nvPr>
        </p:nvSpPr>
        <p:spPr>
          <a:xfrm>
            <a:off x="6553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74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7" name="Google Shape;377;p74"/>
          <p:cNvSpPr txBox="1"/>
          <p:nvPr>
            <p:ph idx="1" type="body"/>
          </p:nvPr>
        </p:nvSpPr>
        <p:spPr>
          <a:xfrm>
            <a:off x="457200" y="1151335"/>
            <a:ext cx="4040100" cy="479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78" name="Google Shape;378;p74"/>
          <p:cNvSpPr txBox="1"/>
          <p:nvPr>
            <p:ph idx="2" type="body"/>
          </p:nvPr>
        </p:nvSpPr>
        <p:spPr>
          <a:xfrm>
            <a:off x="457200" y="1631156"/>
            <a:ext cx="4040100" cy="29634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379" name="Google Shape;379;p74"/>
          <p:cNvSpPr txBox="1"/>
          <p:nvPr>
            <p:ph idx="3" type="body"/>
          </p:nvPr>
        </p:nvSpPr>
        <p:spPr>
          <a:xfrm>
            <a:off x="4645025" y="1151335"/>
            <a:ext cx="4041900" cy="479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80" name="Google Shape;380;p74"/>
          <p:cNvSpPr txBox="1"/>
          <p:nvPr>
            <p:ph idx="4" type="body"/>
          </p:nvPr>
        </p:nvSpPr>
        <p:spPr>
          <a:xfrm>
            <a:off x="4645025" y="1631156"/>
            <a:ext cx="4041900" cy="29634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381" name="Google Shape;381;p74"/>
          <p:cNvSpPr txBox="1"/>
          <p:nvPr>
            <p:ph idx="10" type="dt"/>
          </p:nvPr>
        </p:nvSpPr>
        <p:spPr>
          <a:xfrm>
            <a:off x="457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2" name="Google Shape;382;p74"/>
          <p:cNvSpPr txBox="1"/>
          <p:nvPr>
            <p:ph idx="11" type="ftr"/>
          </p:nvPr>
        </p:nvSpPr>
        <p:spPr>
          <a:xfrm>
            <a:off x="3124200" y="4767263"/>
            <a:ext cx="289552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3" name="Google Shape;383;p74"/>
          <p:cNvSpPr txBox="1"/>
          <p:nvPr>
            <p:ph idx="12" type="sldNum"/>
          </p:nvPr>
        </p:nvSpPr>
        <p:spPr>
          <a:xfrm>
            <a:off x="6553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6" name="Google Shape;386;p75"/>
          <p:cNvSpPr txBox="1"/>
          <p:nvPr>
            <p:ph idx="1" type="body"/>
          </p:nvPr>
        </p:nvSpPr>
        <p:spPr>
          <a:xfrm>
            <a:off x="457200" y="1200150"/>
            <a:ext cx="4038525" cy="33945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387" name="Google Shape;387;p75"/>
          <p:cNvSpPr txBox="1"/>
          <p:nvPr>
            <p:ph idx="2" type="body"/>
          </p:nvPr>
        </p:nvSpPr>
        <p:spPr>
          <a:xfrm>
            <a:off x="4648200" y="1200150"/>
            <a:ext cx="4038525" cy="33945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388" name="Google Shape;388;p75"/>
          <p:cNvSpPr txBox="1"/>
          <p:nvPr>
            <p:ph idx="10" type="dt"/>
          </p:nvPr>
        </p:nvSpPr>
        <p:spPr>
          <a:xfrm>
            <a:off x="457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9" name="Google Shape;389;p75"/>
          <p:cNvSpPr txBox="1"/>
          <p:nvPr>
            <p:ph idx="11" type="ftr"/>
          </p:nvPr>
        </p:nvSpPr>
        <p:spPr>
          <a:xfrm>
            <a:off x="3124200" y="4767263"/>
            <a:ext cx="289552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0" name="Google Shape;390;p75"/>
          <p:cNvSpPr txBox="1"/>
          <p:nvPr>
            <p:ph idx="12" type="sldNum"/>
          </p:nvPr>
        </p:nvSpPr>
        <p:spPr>
          <a:xfrm>
            <a:off x="6553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6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1" sz="3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3" name="Google Shape;393;p76"/>
          <p:cNvSpPr txBox="1"/>
          <p:nvPr>
            <p:ph idx="1" type="body"/>
          </p:nvPr>
        </p:nvSpPr>
        <p:spPr>
          <a:xfrm>
            <a:off x="722313" y="2180035"/>
            <a:ext cx="7772400" cy="11252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4" name="Google Shape;394;p76"/>
          <p:cNvSpPr txBox="1"/>
          <p:nvPr>
            <p:ph idx="10" type="dt"/>
          </p:nvPr>
        </p:nvSpPr>
        <p:spPr>
          <a:xfrm>
            <a:off x="457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5" name="Google Shape;395;p76"/>
          <p:cNvSpPr txBox="1"/>
          <p:nvPr>
            <p:ph idx="11" type="ftr"/>
          </p:nvPr>
        </p:nvSpPr>
        <p:spPr>
          <a:xfrm>
            <a:off x="3124200" y="4767263"/>
            <a:ext cx="289552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6" name="Google Shape;396;p76"/>
          <p:cNvSpPr txBox="1"/>
          <p:nvPr>
            <p:ph idx="12" type="sldNum"/>
          </p:nvPr>
        </p:nvSpPr>
        <p:spPr>
          <a:xfrm>
            <a:off x="6553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71" name="Google Shape;171;p39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3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3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3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6" name="Google Shape;246;p51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7" name="Google Shape;247;p5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8" name="Google Shape;248;p5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Google Shape;249;p5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4" name="Google Shape;324;p65"/>
          <p:cNvSpPr txBox="1"/>
          <p:nvPr>
            <p:ph idx="1" type="body"/>
          </p:nvPr>
        </p:nvSpPr>
        <p:spPr>
          <a:xfrm>
            <a:off x="457200" y="1200150"/>
            <a:ext cx="8229600" cy="33945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5" name="Google Shape;325;p65"/>
          <p:cNvSpPr txBox="1"/>
          <p:nvPr>
            <p:ph idx="10" type="dt"/>
          </p:nvPr>
        </p:nvSpPr>
        <p:spPr>
          <a:xfrm>
            <a:off x="457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6" name="Google Shape;326;p65"/>
          <p:cNvSpPr txBox="1"/>
          <p:nvPr>
            <p:ph idx="11" type="ftr"/>
          </p:nvPr>
        </p:nvSpPr>
        <p:spPr>
          <a:xfrm>
            <a:off x="3124200" y="4767263"/>
            <a:ext cx="289552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7" name="Google Shape;327;p65"/>
          <p:cNvSpPr txBox="1"/>
          <p:nvPr>
            <p:ph idx="12" type="sldNum"/>
          </p:nvPr>
        </p:nvSpPr>
        <p:spPr>
          <a:xfrm>
            <a:off x="6553200" y="4767263"/>
            <a:ext cx="2133675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16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72.png"/><Relationship Id="rId4" Type="http://schemas.openxmlformats.org/officeDocument/2006/relationships/image" Target="../media/image78.png"/><Relationship Id="rId5" Type="http://schemas.openxmlformats.org/officeDocument/2006/relationships/image" Target="../media/image67.png"/><Relationship Id="rId6" Type="http://schemas.openxmlformats.org/officeDocument/2006/relationships/image" Target="../media/image80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88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90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89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87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youtube.com/watch?v=ldYzbV0NDp8&amp;t=31s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16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youtube.com/watch?v=IXkxl8dSXb4&amp;t=286s" TargetMode="External"/><Relationship Id="rId4" Type="http://schemas.openxmlformats.org/officeDocument/2006/relationships/image" Target="../media/image5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www.youtube.com/watch?v=cY_Old9bLhY" TargetMode="External"/><Relationship Id="rId4" Type="http://schemas.openxmlformats.org/officeDocument/2006/relationships/image" Target="../media/image4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7.png"/><Relationship Id="rId4" Type="http://schemas.openxmlformats.org/officeDocument/2006/relationships/image" Target="../media/image7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46.png"/><Relationship Id="rId6" Type="http://schemas.openxmlformats.org/officeDocument/2006/relationships/image" Target="../media/image56.png"/><Relationship Id="rId7" Type="http://schemas.openxmlformats.org/officeDocument/2006/relationships/image" Target="../media/image4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46.png"/><Relationship Id="rId6" Type="http://schemas.openxmlformats.org/officeDocument/2006/relationships/image" Target="../media/image56.png"/><Relationship Id="rId7" Type="http://schemas.openxmlformats.org/officeDocument/2006/relationships/image" Target="../media/image4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46.png"/><Relationship Id="rId6" Type="http://schemas.openxmlformats.org/officeDocument/2006/relationships/image" Target="../media/image56.png"/><Relationship Id="rId7" Type="http://schemas.openxmlformats.org/officeDocument/2006/relationships/image" Target="../media/image4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6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6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5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57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51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59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46.png"/><Relationship Id="rId6" Type="http://schemas.openxmlformats.org/officeDocument/2006/relationships/image" Target="../media/image56.png"/><Relationship Id="rId7" Type="http://schemas.openxmlformats.org/officeDocument/2006/relationships/image" Target="../media/image48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33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8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5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48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68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69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70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76.png"/><Relationship Id="rId4" Type="http://schemas.openxmlformats.org/officeDocument/2006/relationships/image" Target="../media/image84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68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7"/>
          <p:cNvSpPr txBox="1"/>
          <p:nvPr>
            <p:ph type="ctrTitle"/>
          </p:nvPr>
        </p:nvSpPr>
        <p:spPr>
          <a:xfrm>
            <a:off x="946275" y="1138400"/>
            <a:ext cx="7921200" cy="15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538"/>
              <a:buFont typeface="Calibri"/>
              <a:buNone/>
            </a:pPr>
            <a:r>
              <a:rPr lang="pt-BR"/>
              <a:t>Introdução à administração Aula 1 - Módulo Organização </a:t>
            </a:r>
            <a:endParaRPr/>
          </a:p>
        </p:txBody>
      </p:sp>
      <p:sp>
        <p:nvSpPr>
          <p:cNvPr id="402" name="Google Shape;402;p77"/>
          <p:cNvSpPr txBox="1"/>
          <p:nvPr>
            <p:ph idx="1" type="subTitle"/>
          </p:nvPr>
        </p:nvSpPr>
        <p:spPr>
          <a:xfrm>
            <a:off x="1416600" y="3254344"/>
            <a:ext cx="6390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0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pt-BR"/>
              <a:t>PRO 3811/2023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pt-BR"/>
              <a:t>Profa. Dra. Ana Paula Paes Leme Barbosa</a:t>
            </a:r>
            <a:endParaRPr/>
          </a:p>
        </p:txBody>
      </p:sp>
      <p:pic>
        <p:nvPicPr>
          <p:cNvPr id="403" name="Google Shape;40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2290" y="4226885"/>
            <a:ext cx="1169194" cy="48104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77"/>
          <p:cNvSpPr txBox="1"/>
          <p:nvPr/>
        </p:nvSpPr>
        <p:spPr>
          <a:xfrm>
            <a:off x="6881499" y="4707925"/>
            <a:ext cx="2087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</a:t>
            </a:r>
            <a:r>
              <a:rPr lang="pt-B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dade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São Paulo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5448" y="3980784"/>
            <a:ext cx="713518" cy="8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77"/>
          <p:cNvSpPr txBox="1"/>
          <p:nvPr/>
        </p:nvSpPr>
        <p:spPr>
          <a:xfrm>
            <a:off x="807639" y="4707924"/>
            <a:ext cx="1451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Escola Politécnica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756" y="958388"/>
            <a:ext cx="4880418" cy="26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86"/>
          <p:cNvSpPr txBox="1"/>
          <p:nvPr>
            <p:ph type="title"/>
          </p:nvPr>
        </p:nvSpPr>
        <p:spPr>
          <a:xfrm>
            <a:off x="628650" y="1595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Como criar um negócio? Planejamento detalhado ou projeto baseado em hipóteses?</a:t>
            </a:r>
            <a:endParaRPr sz="2600"/>
          </a:p>
        </p:txBody>
      </p:sp>
      <p:sp>
        <p:nvSpPr>
          <p:cNvPr id="478" name="Google Shape;478;p86"/>
          <p:cNvSpPr/>
          <p:nvPr/>
        </p:nvSpPr>
        <p:spPr>
          <a:xfrm>
            <a:off x="6169500" y="1968881"/>
            <a:ext cx="2005800" cy="7746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86"/>
          <p:cNvSpPr/>
          <p:nvPr/>
        </p:nvSpPr>
        <p:spPr>
          <a:xfrm>
            <a:off x="6158981" y="2258869"/>
            <a:ext cx="2060700" cy="16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86"/>
          <p:cNvSpPr txBox="1"/>
          <p:nvPr/>
        </p:nvSpPr>
        <p:spPr>
          <a:xfrm>
            <a:off x="6269719" y="2175094"/>
            <a:ext cx="1770600" cy="1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Calibri"/>
                <a:ea typeface="Calibri"/>
                <a:cs typeface="Calibri"/>
                <a:sym typeface="Calibri"/>
              </a:rPr>
              <a:t>Plano de negócio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" name="Google Shape;481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8981" y="2840894"/>
            <a:ext cx="1018838" cy="89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86"/>
          <p:cNvPicPr preferRelativeResize="0"/>
          <p:nvPr/>
        </p:nvPicPr>
        <p:blipFill rotWithShape="1">
          <a:blip r:embed="rId5">
            <a:alphaModFix/>
          </a:blip>
          <a:srcRect b="0" l="0" r="0" t="16205"/>
          <a:stretch/>
        </p:blipFill>
        <p:spPr>
          <a:xfrm>
            <a:off x="7261950" y="2823609"/>
            <a:ext cx="1018830" cy="96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86"/>
          <p:cNvPicPr preferRelativeResize="0"/>
          <p:nvPr/>
        </p:nvPicPr>
        <p:blipFill rotWithShape="1">
          <a:blip r:embed="rId6">
            <a:alphaModFix/>
          </a:blip>
          <a:srcRect b="5775" l="0" r="0" t="0"/>
          <a:stretch/>
        </p:blipFill>
        <p:spPr>
          <a:xfrm>
            <a:off x="4102502" y="3458344"/>
            <a:ext cx="1391868" cy="96039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86"/>
          <p:cNvSpPr/>
          <p:nvPr/>
        </p:nvSpPr>
        <p:spPr>
          <a:xfrm>
            <a:off x="541725" y="4594050"/>
            <a:ext cx="1770600" cy="24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Conhecendo o problema</a:t>
            </a:r>
            <a:endParaRPr sz="1100"/>
          </a:p>
        </p:txBody>
      </p:sp>
      <p:sp>
        <p:nvSpPr>
          <p:cNvPr id="485" name="Google Shape;485;p86"/>
          <p:cNvSpPr/>
          <p:nvPr/>
        </p:nvSpPr>
        <p:spPr>
          <a:xfrm>
            <a:off x="2602013" y="4590150"/>
            <a:ext cx="2755200" cy="24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Construindo a solução</a:t>
            </a:r>
            <a:endParaRPr sz="1100"/>
          </a:p>
        </p:txBody>
      </p:sp>
      <p:sp>
        <p:nvSpPr>
          <p:cNvPr id="486" name="Google Shape;486;p86"/>
          <p:cNvSpPr/>
          <p:nvPr/>
        </p:nvSpPr>
        <p:spPr>
          <a:xfrm>
            <a:off x="5853056" y="4594050"/>
            <a:ext cx="2755200" cy="24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Aprofundando a validação</a:t>
            </a:r>
            <a:endParaRPr sz="1100"/>
          </a:p>
        </p:txBody>
      </p:sp>
      <p:pic>
        <p:nvPicPr>
          <p:cNvPr id="487" name="Google Shape;487;p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0965" y="3864290"/>
            <a:ext cx="969619" cy="615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02050" y="3806190"/>
            <a:ext cx="969618" cy="727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176"/>
          <p:cNvSpPr txBox="1"/>
          <p:nvPr/>
        </p:nvSpPr>
        <p:spPr>
          <a:xfrm>
            <a:off x="214875" y="1619869"/>
            <a:ext cx="3905550" cy="4731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1" marL="393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Participação relativa: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93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176"/>
          <p:cNvSpPr txBox="1"/>
          <p:nvPr/>
        </p:nvSpPr>
        <p:spPr>
          <a:xfrm>
            <a:off x="827087" y="1006078"/>
            <a:ext cx="7705800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04A7B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604A7B"/>
                </a:solidFill>
                <a:latin typeface="Arial"/>
                <a:ea typeface="Arial"/>
                <a:cs typeface="Arial"/>
                <a:sym typeface="Arial"/>
              </a:rPr>
              <a:t>Matriz BCG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6" name="Google Shape;1446;p176"/>
          <p:cNvSpPr txBox="1"/>
          <p:nvPr/>
        </p:nvSpPr>
        <p:spPr>
          <a:xfrm>
            <a:off x="611194" y="357188"/>
            <a:ext cx="5417325" cy="4848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0" i="0" lang="pt-BR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Análise do Portfólio da empresa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7" name="Google Shape;1447;p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94" y="1878527"/>
            <a:ext cx="3305513" cy="425906"/>
          </a:xfrm>
          <a:prstGeom prst="rect">
            <a:avLst/>
          </a:prstGeom>
          <a:noFill/>
          <a:ln>
            <a:noFill/>
          </a:ln>
        </p:spPr>
      </p:pic>
      <p:sp>
        <p:nvSpPr>
          <p:cNvPr id="1448" name="Google Shape;1448;p176"/>
          <p:cNvSpPr txBox="1"/>
          <p:nvPr/>
        </p:nvSpPr>
        <p:spPr>
          <a:xfrm>
            <a:off x="534638" y="2617838"/>
            <a:ext cx="3585825" cy="20832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Participação de Mercado da Empresa: </a:t>
            </a:r>
            <a:r>
              <a:rPr b="0" i="0" lang="pt-BR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 a fatia do mercado que sua empresa possui em relação ao segmento de mercado específico em que o produto ou unidade de negócios está sendo considerado.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Participação de Mercado do Concorrente Líder: </a:t>
            </a:r>
            <a:r>
              <a:rPr b="0" i="0" lang="pt-BR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 a fatia do mercado que é detida pelo concorrente líder ou pela empresa que possui a maior participação de mercado no mesmo segmento em que sua empresa está atuando.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9" name="Google Shape;1449;p176"/>
          <p:cNvSpPr txBox="1"/>
          <p:nvPr/>
        </p:nvSpPr>
        <p:spPr>
          <a:xfrm>
            <a:off x="6931744" y="4516688"/>
            <a:ext cx="3042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0" name="Google Shape;1450;p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4763" y="1466653"/>
            <a:ext cx="4373780" cy="2935735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Google Shape;1451;p176"/>
          <p:cNvSpPr txBox="1"/>
          <p:nvPr/>
        </p:nvSpPr>
        <p:spPr>
          <a:xfrm>
            <a:off x="6470850" y="4348931"/>
            <a:ext cx="51615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6" name="Google Shape;1456;p177"/>
          <p:cNvGrpSpPr/>
          <p:nvPr/>
        </p:nvGrpSpPr>
        <p:grpSpPr>
          <a:xfrm>
            <a:off x="1403049" y="249983"/>
            <a:ext cx="6481637" cy="3833662"/>
            <a:chOff x="4499930" y="1978298"/>
            <a:chExt cx="4120623" cy="3466867"/>
          </a:xfrm>
        </p:grpSpPr>
        <p:grpSp>
          <p:nvGrpSpPr>
            <p:cNvPr id="1457" name="Google Shape;1457;p177"/>
            <p:cNvGrpSpPr/>
            <p:nvPr/>
          </p:nvGrpSpPr>
          <p:grpSpPr>
            <a:xfrm>
              <a:off x="4499930" y="1989065"/>
              <a:ext cx="4120623" cy="3456100"/>
              <a:chOff x="4499930" y="1845049"/>
              <a:chExt cx="4120623" cy="3456100"/>
            </a:xfrm>
          </p:grpSpPr>
          <p:grpSp>
            <p:nvGrpSpPr>
              <p:cNvPr id="1458" name="Google Shape;1458;p177"/>
              <p:cNvGrpSpPr/>
              <p:nvPr/>
            </p:nvGrpSpPr>
            <p:grpSpPr>
              <a:xfrm>
                <a:off x="4499930" y="1929859"/>
                <a:ext cx="4032218" cy="3371290"/>
                <a:chOff x="1475656" y="260648"/>
                <a:chExt cx="5472608" cy="5459578"/>
              </a:xfrm>
            </p:grpSpPr>
            <p:grpSp>
              <p:nvGrpSpPr>
                <p:cNvPr id="1459" name="Google Shape;1459;p177"/>
                <p:cNvGrpSpPr/>
                <p:nvPr/>
              </p:nvGrpSpPr>
              <p:grpSpPr>
                <a:xfrm>
                  <a:off x="1475656" y="260648"/>
                  <a:ext cx="5472608" cy="5459578"/>
                  <a:chOff x="1475656" y="260648"/>
                  <a:chExt cx="5472608" cy="5459578"/>
                </a:xfrm>
              </p:grpSpPr>
              <p:pic>
                <p:nvPicPr>
                  <p:cNvPr id="1460" name="Google Shape;1460;p177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1475656" y="260648"/>
                    <a:ext cx="5472608" cy="545957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461" name="Google Shape;1461;p177"/>
                  <p:cNvSpPr txBox="1"/>
                  <p:nvPr/>
                </p:nvSpPr>
                <p:spPr>
                  <a:xfrm>
                    <a:off x="2412487" y="332532"/>
                    <a:ext cx="1872300" cy="2160300"/>
                  </a:xfrm>
                  <a:prstGeom prst="rect">
                    <a:avLst/>
                  </a:prstGeom>
                  <a:solidFill>
                    <a:schemeClr val="lt1"/>
                  </a:solidFill>
                  <a:ln cap="flat" cmpd="sng" w="25400">
                    <a:solidFill>
                      <a:schemeClr val="lt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177"/>
                  <p:cNvSpPr txBox="1"/>
                  <p:nvPr/>
                </p:nvSpPr>
                <p:spPr>
                  <a:xfrm>
                    <a:off x="4643623" y="332532"/>
                    <a:ext cx="2088600" cy="2160300"/>
                  </a:xfrm>
                  <a:prstGeom prst="rect">
                    <a:avLst/>
                  </a:prstGeom>
                  <a:solidFill>
                    <a:schemeClr val="lt1"/>
                  </a:solidFill>
                  <a:ln cap="flat" cmpd="sng" w="25400">
                    <a:solidFill>
                      <a:schemeClr val="lt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177"/>
                  <p:cNvSpPr txBox="1"/>
                  <p:nvPr/>
                </p:nvSpPr>
                <p:spPr>
                  <a:xfrm>
                    <a:off x="4643623" y="2743918"/>
                    <a:ext cx="2161200" cy="2265000"/>
                  </a:xfrm>
                  <a:prstGeom prst="rect">
                    <a:avLst/>
                  </a:prstGeom>
                  <a:solidFill>
                    <a:schemeClr val="lt1"/>
                  </a:solidFill>
                  <a:ln cap="flat" cmpd="sng" w="25400">
                    <a:solidFill>
                      <a:schemeClr val="lt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177"/>
                  <p:cNvSpPr txBox="1"/>
                  <p:nvPr/>
                </p:nvSpPr>
                <p:spPr>
                  <a:xfrm>
                    <a:off x="2267305" y="2780533"/>
                    <a:ext cx="2088600" cy="2266800"/>
                  </a:xfrm>
                  <a:prstGeom prst="rect">
                    <a:avLst/>
                  </a:prstGeom>
                  <a:solidFill>
                    <a:schemeClr val="lt1"/>
                  </a:solidFill>
                  <a:ln cap="flat" cmpd="sng" w="25400">
                    <a:solidFill>
                      <a:schemeClr val="lt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1465" name="Google Shape;1465;p17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2567873" y="620689"/>
                  <a:ext cx="1588122" cy="151216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66" name="Google Shape;1466;p177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5220072" y="836711"/>
                  <a:ext cx="1152127" cy="12819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67" name="Google Shape;1467;p177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2339752" y="3057899"/>
                  <a:ext cx="2088232" cy="15925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68" name="Google Shape;1468;p177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5514801" y="3501008"/>
                  <a:ext cx="1355308" cy="123996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69" name="Google Shape;1469;p177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>
                  <a:off x="4644008" y="3212976"/>
                  <a:ext cx="924495" cy="145646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470" name="Google Shape;1470;p177"/>
              <p:cNvSpPr txBox="1"/>
              <p:nvPr/>
            </p:nvSpPr>
            <p:spPr>
              <a:xfrm>
                <a:off x="4860278" y="3461154"/>
                <a:ext cx="3744300" cy="1552500"/>
              </a:xfrm>
              <a:prstGeom prst="rect">
                <a:avLst/>
              </a:prstGeom>
              <a:solidFill>
                <a:schemeClr val="lt1">
                  <a:alpha val="79607"/>
                </a:schemeClr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177"/>
              <p:cNvSpPr txBox="1"/>
              <p:nvPr/>
            </p:nvSpPr>
            <p:spPr>
              <a:xfrm>
                <a:off x="6732353" y="1845049"/>
                <a:ext cx="1888200" cy="1656000"/>
              </a:xfrm>
              <a:prstGeom prst="rect">
                <a:avLst/>
              </a:prstGeom>
              <a:solidFill>
                <a:schemeClr val="lt1">
                  <a:alpha val="79607"/>
                </a:schemeClr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72" name="Google Shape;1472;p177"/>
            <p:cNvSpPr txBox="1"/>
            <p:nvPr/>
          </p:nvSpPr>
          <p:spPr>
            <a:xfrm>
              <a:off x="4820919" y="1978298"/>
              <a:ext cx="1888200" cy="1656000"/>
            </a:xfrm>
            <a:prstGeom prst="rect">
              <a:avLst/>
            </a:prstGeom>
            <a:solidFill>
              <a:schemeClr val="lt1">
                <a:alpha val="79607"/>
              </a:schemeClr>
            </a:solidFill>
            <a:ln cap="flat" cmpd="sng" w="254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77"/>
            <p:cNvSpPr txBox="1"/>
            <p:nvPr/>
          </p:nvSpPr>
          <p:spPr>
            <a:xfrm>
              <a:off x="4965236" y="2082737"/>
              <a:ext cx="3567600" cy="3003000"/>
            </a:xfrm>
            <a:prstGeom prst="rect">
              <a:avLst/>
            </a:prstGeom>
            <a:noFill/>
            <a:ln cap="flat" cmpd="sng" w="25400">
              <a:solidFill>
                <a:srgbClr val="385D8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74" name="Google Shape;1474;p177"/>
            <p:cNvCxnSpPr/>
            <p:nvPr/>
          </p:nvCxnSpPr>
          <p:spPr>
            <a:xfrm rot="5400000">
              <a:off x="5248010" y="3584237"/>
              <a:ext cx="3003000" cy="0"/>
            </a:xfrm>
            <a:prstGeom prst="straightConnector1">
              <a:avLst/>
            </a:prstGeom>
            <a:noFill/>
            <a:ln cap="flat" cmpd="sng" w="9525">
              <a:solidFill>
                <a:srgbClr val="4A7EBB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5" name="Google Shape;1475;p177"/>
            <p:cNvCxnSpPr/>
            <p:nvPr/>
          </p:nvCxnSpPr>
          <p:spPr>
            <a:xfrm>
              <a:off x="4965236" y="3583636"/>
              <a:ext cx="3567600" cy="0"/>
            </a:xfrm>
            <a:prstGeom prst="straightConnector1">
              <a:avLst/>
            </a:prstGeom>
            <a:noFill/>
            <a:ln cap="flat" cmpd="sng" w="9525">
              <a:solidFill>
                <a:srgbClr val="4A7EBB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76" name="Google Shape;1476;p177"/>
          <p:cNvSpPr/>
          <p:nvPr/>
        </p:nvSpPr>
        <p:spPr>
          <a:xfrm>
            <a:off x="4572000" y="1167594"/>
            <a:ext cx="792000" cy="270000"/>
          </a:xfrm>
          <a:prstGeom prst="lef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66092"/>
              </a:gs>
              <a:gs pos="12000">
                <a:srgbClr val="366092"/>
              </a:gs>
              <a:gs pos="73000">
                <a:srgbClr val="BFCFEC">
                  <a:alpha val="89411"/>
                </a:srgbClr>
              </a:gs>
              <a:gs pos="100000">
                <a:srgbClr val="E0E8F4">
                  <a:alpha val="7647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p177"/>
          <p:cNvSpPr/>
          <p:nvPr/>
        </p:nvSpPr>
        <p:spPr>
          <a:xfrm rot="-8929288">
            <a:off x="7297229" y="3411093"/>
            <a:ext cx="720582" cy="308700"/>
          </a:xfrm>
          <a:prstGeom prst="lef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66092"/>
              </a:gs>
              <a:gs pos="12000">
                <a:srgbClr val="366092"/>
              </a:gs>
              <a:gs pos="73000">
                <a:srgbClr val="BFCFEC">
                  <a:alpha val="89411"/>
                </a:srgbClr>
              </a:gs>
              <a:gs pos="100000">
                <a:srgbClr val="E0E8F4">
                  <a:alpha val="7647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2" name="Google Shape;1482;p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1331" y="903338"/>
            <a:ext cx="7153107" cy="3972863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p178"/>
          <p:cNvSpPr txBox="1"/>
          <p:nvPr/>
        </p:nvSpPr>
        <p:spPr>
          <a:xfrm>
            <a:off x="921769" y="294975"/>
            <a:ext cx="6563025" cy="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MATRIZ CRESCIMENTO-PARTICIPAÇÃO (OU BCG): AUXÍLIO NA DECISÃO DE PORTFÓLIO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79"/>
          <p:cNvSpPr/>
          <p:nvPr/>
        </p:nvSpPr>
        <p:spPr>
          <a:xfrm>
            <a:off x="10706" y="0"/>
            <a:ext cx="9144000" cy="5085900"/>
          </a:xfrm>
          <a:prstGeom prst="rect">
            <a:avLst/>
          </a:prstGeom>
          <a:solidFill>
            <a:srgbClr val="59595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p179"/>
          <p:cNvSpPr/>
          <p:nvPr/>
        </p:nvSpPr>
        <p:spPr>
          <a:xfrm>
            <a:off x="1689100" y="1491853"/>
            <a:ext cx="5714998" cy="1622822"/>
          </a:xfrm>
          <a:custGeom>
            <a:rect b="b" l="l" r="r" t="t"/>
            <a:pathLst>
              <a:path extrusionOk="0" h="1363" w="2236">
                <a:moveTo>
                  <a:pt x="0" y="1363"/>
                </a:moveTo>
                <a:cubicBezTo>
                  <a:pt x="79" y="1356"/>
                  <a:pt x="339" y="1361"/>
                  <a:pt x="476" y="1319"/>
                </a:cubicBezTo>
                <a:cubicBezTo>
                  <a:pt x="613" y="1277"/>
                  <a:pt x="724" y="1204"/>
                  <a:pt x="819" y="1114"/>
                </a:cubicBezTo>
                <a:cubicBezTo>
                  <a:pt x="914" y="1024"/>
                  <a:pt x="982" y="888"/>
                  <a:pt x="1044" y="778"/>
                </a:cubicBezTo>
                <a:cubicBezTo>
                  <a:pt x="1106" y="668"/>
                  <a:pt x="1148" y="553"/>
                  <a:pt x="1194" y="451"/>
                </a:cubicBezTo>
                <a:cubicBezTo>
                  <a:pt x="1240" y="349"/>
                  <a:pt x="1278" y="234"/>
                  <a:pt x="1323" y="163"/>
                </a:cubicBezTo>
                <a:cubicBezTo>
                  <a:pt x="1368" y="92"/>
                  <a:pt x="1412" y="49"/>
                  <a:pt x="1464" y="27"/>
                </a:cubicBezTo>
                <a:cubicBezTo>
                  <a:pt x="1516" y="5"/>
                  <a:pt x="1574" y="0"/>
                  <a:pt x="1636" y="31"/>
                </a:cubicBezTo>
                <a:cubicBezTo>
                  <a:pt x="1698" y="62"/>
                  <a:pt x="1767" y="144"/>
                  <a:pt x="1836" y="215"/>
                </a:cubicBezTo>
                <a:cubicBezTo>
                  <a:pt x="1905" y="286"/>
                  <a:pt x="1981" y="384"/>
                  <a:pt x="2048" y="459"/>
                </a:cubicBezTo>
                <a:cubicBezTo>
                  <a:pt x="2115" y="534"/>
                  <a:pt x="2197" y="624"/>
                  <a:pt x="2236" y="667"/>
                </a:cubicBezTo>
              </a:path>
            </a:pathLst>
          </a:cu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91" name="Google Shape;1491;p179"/>
          <p:cNvCxnSpPr/>
          <p:nvPr/>
        </p:nvCxnSpPr>
        <p:spPr>
          <a:xfrm>
            <a:off x="5041900" y="1366838"/>
            <a:ext cx="0" cy="24003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2" name="Google Shape;1492;p179"/>
          <p:cNvCxnSpPr/>
          <p:nvPr/>
        </p:nvCxnSpPr>
        <p:spPr>
          <a:xfrm>
            <a:off x="6011862" y="1366838"/>
            <a:ext cx="0" cy="24003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3" name="Google Shape;1493;p179"/>
          <p:cNvCxnSpPr/>
          <p:nvPr/>
        </p:nvCxnSpPr>
        <p:spPr>
          <a:xfrm>
            <a:off x="7404100" y="1366838"/>
            <a:ext cx="0" cy="24003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4" name="Google Shape;1494;p179"/>
          <p:cNvCxnSpPr/>
          <p:nvPr/>
        </p:nvCxnSpPr>
        <p:spPr>
          <a:xfrm>
            <a:off x="7404100" y="2281238"/>
            <a:ext cx="609525" cy="28575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5" name="Google Shape;1495;p179"/>
          <p:cNvCxnSpPr/>
          <p:nvPr/>
        </p:nvCxnSpPr>
        <p:spPr>
          <a:xfrm>
            <a:off x="9525" y="3103959"/>
            <a:ext cx="8705700" cy="4725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6" name="Google Shape;1496;p179"/>
          <p:cNvCxnSpPr/>
          <p:nvPr/>
        </p:nvCxnSpPr>
        <p:spPr>
          <a:xfrm flipH="1">
            <a:off x="3057325" y="1366838"/>
            <a:ext cx="3375" cy="308025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497" name="Google Shape;1497;p179"/>
          <p:cNvGrpSpPr/>
          <p:nvPr/>
        </p:nvGrpSpPr>
        <p:grpSpPr>
          <a:xfrm>
            <a:off x="3886200" y="1696640"/>
            <a:ext cx="3427928" cy="1427723"/>
            <a:chOff x="2442" y="1429"/>
            <a:chExt cx="2159" cy="1199"/>
          </a:xfrm>
        </p:grpSpPr>
        <p:sp>
          <p:nvSpPr>
            <p:cNvPr id="1498" name="Google Shape;1498;p179"/>
            <p:cNvSpPr/>
            <p:nvPr/>
          </p:nvSpPr>
          <p:spPr>
            <a:xfrm>
              <a:off x="2442" y="1429"/>
              <a:ext cx="2159" cy="1199"/>
            </a:xfrm>
            <a:custGeom>
              <a:rect b="b" l="l" r="r" t="t"/>
              <a:pathLst>
                <a:path extrusionOk="0" h="855" w="1371">
                  <a:moveTo>
                    <a:pt x="1371" y="782"/>
                  </a:moveTo>
                  <a:cubicBezTo>
                    <a:pt x="1342" y="747"/>
                    <a:pt x="1255" y="639"/>
                    <a:pt x="1200" y="569"/>
                  </a:cubicBezTo>
                  <a:cubicBezTo>
                    <a:pt x="1145" y="499"/>
                    <a:pt x="1099" y="433"/>
                    <a:pt x="1044" y="359"/>
                  </a:cubicBezTo>
                  <a:cubicBezTo>
                    <a:pt x="989" y="285"/>
                    <a:pt x="912" y="181"/>
                    <a:pt x="867" y="125"/>
                  </a:cubicBezTo>
                  <a:cubicBezTo>
                    <a:pt x="822" y="69"/>
                    <a:pt x="797" y="40"/>
                    <a:pt x="771" y="20"/>
                  </a:cubicBezTo>
                  <a:cubicBezTo>
                    <a:pt x="745" y="0"/>
                    <a:pt x="728" y="1"/>
                    <a:pt x="708" y="2"/>
                  </a:cubicBezTo>
                  <a:cubicBezTo>
                    <a:pt x="688" y="3"/>
                    <a:pt x="676" y="3"/>
                    <a:pt x="651" y="23"/>
                  </a:cubicBezTo>
                  <a:cubicBezTo>
                    <a:pt x="626" y="43"/>
                    <a:pt x="601" y="67"/>
                    <a:pt x="558" y="122"/>
                  </a:cubicBezTo>
                  <a:cubicBezTo>
                    <a:pt x="515" y="177"/>
                    <a:pt x="446" y="282"/>
                    <a:pt x="393" y="356"/>
                  </a:cubicBezTo>
                  <a:cubicBezTo>
                    <a:pt x="340" y="430"/>
                    <a:pt x="304" y="484"/>
                    <a:pt x="239" y="567"/>
                  </a:cubicBezTo>
                  <a:cubicBezTo>
                    <a:pt x="174" y="650"/>
                    <a:pt x="50" y="795"/>
                    <a:pt x="0" y="855"/>
                  </a:cubicBezTo>
                </a:path>
              </a:pathLst>
            </a:custGeom>
            <a:noFill/>
            <a:ln cap="flat" cmpd="sng" w="28575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99" name="Google Shape;1499;p179"/>
            <p:cNvCxnSpPr/>
            <p:nvPr/>
          </p:nvCxnSpPr>
          <p:spPr>
            <a:xfrm>
              <a:off x="4581" y="2504"/>
              <a:ext cx="0" cy="0"/>
            </a:xfrm>
            <a:prstGeom prst="straightConnector1">
              <a:avLst/>
            </a:prstGeom>
            <a:noFill/>
            <a:ln cap="flat" cmpd="sng" w="28575">
              <a:solidFill>
                <a:srgbClr val="00B05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00" name="Google Shape;1500;p179"/>
          <p:cNvSpPr txBox="1"/>
          <p:nvPr/>
        </p:nvSpPr>
        <p:spPr>
          <a:xfrm>
            <a:off x="1897062" y="3367088"/>
            <a:ext cx="1050975" cy="2076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INTRODUÇÃO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179"/>
          <p:cNvSpPr txBox="1"/>
          <p:nvPr/>
        </p:nvSpPr>
        <p:spPr>
          <a:xfrm>
            <a:off x="3441700" y="3367088"/>
            <a:ext cx="1149300" cy="2076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CRESCIMENTO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179"/>
          <p:cNvSpPr txBox="1"/>
          <p:nvPr/>
        </p:nvSpPr>
        <p:spPr>
          <a:xfrm>
            <a:off x="4984750" y="3367088"/>
            <a:ext cx="1316025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b="0" i="0" lang="pt-BR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MATURIDADE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179"/>
          <p:cNvSpPr txBox="1"/>
          <p:nvPr/>
        </p:nvSpPr>
        <p:spPr>
          <a:xfrm>
            <a:off x="6176962" y="3367088"/>
            <a:ext cx="809775" cy="2076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DECLÍNIO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179"/>
          <p:cNvSpPr txBox="1"/>
          <p:nvPr/>
        </p:nvSpPr>
        <p:spPr>
          <a:xfrm>
            <a:off x="7632700" y="3367088"/>
            <a:ext cx="938025" cy="2076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ABANDONO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5" name="Google Shape;1505;p179"/>
          <p:cNvCxnSpPr/>
          <p:nvPr/>
        </p:nvCxnSpPr>
        <p:spPr>
          <a:xfrm>
            <a:off x="1689100" y="1138238"/>
            <a:ext cx="0" cy="3314700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med" w="med" type="triangle"/>
            <a:tailEnd len="sm" w="sm" type="none"/>
          </a:ln>
        </p:spPr>
      </p:cxnSp>
      <p:sp>
        <p:nvSpPr>
          <p:cNvPr id="1506" name="Google Shape;1506;p179"/>
          <p:cNvSpPr txBox="1"/>
          <p:nvPr/>
        </p:nvSpPr>
        <p:spPr>
          <a:xfrm rot="-5400000">
            <a:off x="488975" y="1964203"/>
            <a:ext cx="1654875" cy="2769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VOLUME DE VENDAS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7" name="Google Shape;1507;p179"/>
          <p:cNvCxnSpPr/>
          <p:nvPr/>
        </p:nvCxnSpPr>
        <p:spPr>
          <a:xfrm>
            <a:off x="1689100" y="4452938"/>
            <a:ext cx="7086600" cy="0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1508" name="Google Shape;1508;p179"/>
          <p:cNvGrpSpPr/>
          <p:nvPr/>
        </p:nvGrpSpPr>
        <p:grpSpPr>
          <a:xfrm>
            <a:off x="2295525" y="3912394"/>
            <a:ext cx="1184275" cy="171450"/>
            <a:chOff x="1294" y="3482"/>
            <a:chExt cx="746" cy="144"/>
          </a:xfrm>
        </p:grpSpPr>
        <p:sp>
          <p:nvSpPr>
            <p:cNvPr id="1509" name="Google Shape;1509;p179"/>
            <p:cNvSpPr txBox="1"/>
            <p:nvPr/>
          </p:nvSpPr>
          <p:spPr>
            <a:xfrm>
              <a:off x="1440" y="3529"/>
              <a:ext cx="600" cy="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0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Fluxo de caixa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10" name="Google Shape;1510;p179"/>
            <p:cNvCxnSpPr/>
            <p:nvPr/>
          </p:nvCxnSpPr>
          <p:spPr>
            <a:xfrm>
              <a:off x="1294" y="3626"/>
              <a:ext cx="3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511" name="Google Shape;1511;p179"/>
            <p:cNvCxnSpPr/>
            <p:nvPr/>
          </p:nvCxnSpPr>
          <p:spPr>
            <a:xfrm>
              <a:off x="1294" y="3482"/>
              <a:ext cx="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12" name="Google Shape;1512;p179"/>
          <p:cNvSpPr/>
          <p:nvPr/>
        </p:nvSpPr>
        <p:spPr>
          <a:xfrm>
            <a:off x="6794500" y="1709738"/>
            <a:ext cx="546101" cy="304800"/>
          </a:xfrm>
          <a:custGeom>
            <a:rect b="b" l="l" r="r" t="t"/>
            <a:pathLst>
              <a:path extrusionOk="0" h="256" w="344">
                <a:moveTo>
                  <a:pt x="0" y="192"/>
                </a:moveTo>
                <a:cubicBezTo>
                  <a:pt x="32" y="212"/>
                  <a:pt x="64" y="232"/>
                  <a:pt x="96" y="240"/>
                </a:cubicBezTo>
                <a:cubicBezTo>
                  <a:pt x="128" y="248"/>
                  <a:pt x="160" y="256"/>
                  <a:pt x="192" y="240"/>
                </a:cubicBezTo>
                <a:cubicBezTo>
                  <a:pt x="224" y="224"/>
                  <a:pt x="264" y="176"/>
                  <a:pt x="288" y="144"/>
                </a:cubicBezTo>
                <a:cubicBezTo>
                  <a:pt x="312" y="112"/>
                  <a:pt x="328" y="72"/>
                  <a:pt x="336" y="48"/>
                </a:cubicBezTo>
                <a:cubicBezTo>
                  <a:pt x="344" y="24"/>
                  <a:pt x="340" y="12"/>
                  <a:pt x="336" y="0"/>
                </a:cubicBezTo>
              </a:path>
            </a:pathLst>
          </a:custGeom>
          <a:noFill/>
          <a:ln cap="rnd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13" name="Google Shape;1513;p179"/>
          <p:cNvGrpSpPr/>
          <p:nvPr/>
        </p:nvGrpSpPr>
        <p:grpSpPr>
          <a:xfrm>
            <a:off x="7146925" y="1869281"/>
            <a:ext cx="2209800" cy="357187"/>
            <a:chOff x="4416" y="1680"/>
            <a:chExt cx="1392" cy="300"/>
          </a:xfrm>
        </p:grpSpPr>
        <p:cxnSp>
          <p:nvCxnSpPr>
            <p:cNvPr id="1514" name="Google Shape;1514;p179"/>
            <p:cNvCxnSpPr/>
            <p:nvPr/>
          </p:nvCxnSpPr>
          <p:spPr>
            <a:xfrm>
              <a:off x="4416" y="1776"/>
              <a:ext cx="300" cy="0"/>
            </a:xfrm>
            <a:prstGeom prst="straightConnector1">
              <a:avLst/>
            </a:prstGeom>
            <a:noFill/>
            <a:ln cap="flat" cmpd="sng" w="9525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515" name="Google Shape;1515;p179"/>
            <p:cNvSpPr txBox="1"/>
            <p:nvPr/>
          </p:nvSpPr>
          <p:spPr>
            <a:xfrm>
              <a:off x="4608" y="1680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Tahoma"/>
                <a:buNone/>
              </a:pPr>
              <a:r>
                <a:rPr b="0" i="0" lang="pt-BR" sz="11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Rejuvenescimento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6" name="Google Shape;1516;p179"/>
          <p:cNvSpPr txBox="1"/>
          <p:nvPr/>
        </p:nvSpPr>
        <p:spPr>
          <a:xfrm>
            <a:off x="7718425" y="4562475"/>
            <a:ext cx="885825" cy="2769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TEMPO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7" name="Google Shape;1517;p179"/>
          <p:cNvCxnSpPr/>
          <p:nvPr/>
        </p:nvCxnSpPr>
        <p:spPr>
          <a:xfrm>
            <a:off x="1917700" y="1366838"/>
            <a:ext cx="0" cy="3086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8" name="Google Shape;1518;p179"/>
          <p:cNvPicPr preferRelativeResize="0"/>
          <p:nvPr/>
        </p:nvPicPr>
        <p:blipFill rotWithShape="1">
          <a:blip r:embed="rId3">
            <a:alphaModFix/>
          </a:blip>
          <a:srcRect b="0" l="28238" r="0" t="0"/>
          <a:stretch/>
        </p:blipFill>
        <p:spPr>
          <a:xfrm>
            <a:off x="34925" y="3107531"/>
            <a:ext cx="3929063" cy="864394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179"/>
          <p:cNvSpPr txBox="1"/>
          <p:nvPr/>
        </p:nvSpPr>
        <p:spPr>
          <a:xfrm>
            <a:off x="-36512" y="-20240"/>
            <a:ext cx="7521525" cy="4108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53F"/>
              </a:buClr>
              <a:buSzPts val="3000"/>
              <a:buFont typeface="Calibri"/>
              <a:buNone/>
            </a:pPr>
            <a:r>
              <a:rPr b="0" i="0" lang="pt-BR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CICLO DE VIDA DO PRODUTO - CVP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179"/>
          <p:cNvSpPr txBox="1"/>
          <p:nvPr/>
        </p:nvSpPr>
        <p:spPr>
          <a:xfrm>
            <a:off x="2826713" y="3971925"/>
            <a:ext cx="1467000" cy="2857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BR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Curva do Fluxo de caixa</a:t>
            </a:r>
            <a:endParaRPr b="1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180"/>
          <p:cNvSpPr txBox="1"/>
          <p:nvPr/>
        </p:nvSpPr>
        <p:spPr>
          <a:xfrm>
            <a:off x="-36512" y="-20240"/>
            <a:ext cx="7521525" cy="4108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53F"/>
              </a:buClr>
              <a:buSzPts val="3000"/>
              <a:buFont typeface="Calibri"/>
              <a:buNone/>
            </a:pPr>
            <a:r>
              <a:rPr b="0" i="0" lang="pt-BR" sz="3000" u="none" cap="none" strike="noStrike">
                <a:solidFill>
                  <a:srgbClr val="10253F"/>
                </a:solidFill>
                <a:latin typeface="Calibri"/>
                <a:ea typeface="Calibri"/>
                <a:cs typeface="Calibri"/>
                <a:sym typeface="Calibri"/>
              </a:rPr>
              <a:t>CICLO DE VIDA DO PRODUTO - CVP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27" name="Google Shape;1527;p180"/>
          <p:cNvGraphicFramePr/>
          <p:nvPr/>
        </p:nvGraphicFramePr>
        <p:xfrm>
          <a:off x="0" y="3219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{59781FE9-3876-439A-B2E5-48ED81534F04}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27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pt-BR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INTRODUÇÃO</a:t>
                      </a:r>
                      <a:endParaRPr sz="11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pt-BR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CRESCIMENTO</a:t>
                      </a:r>
                      <a:endParaRPr sz="11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pt-BR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MATURIDADE</a:t>
                      </a:r>
                      <a:endParaRPr sz="11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pt-BR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DECLÍNIO</a:t>
                      </a:r>
                      <a:endParaRPr sz="11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1096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OBJETIVOS DE MARKETING</a:t>
                      </a:r>
                      <a:endParaRPr sz="11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Criar conscientização do produto. Posicionar o produto.</a:t>
                      </a:r>
                      <a:endParaRPr sz="11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Ampliar a conscientização e maximizar a participação de mercado.</a:t>
                      </a:r>
                      <a:endParaRPr sz="11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Maximizar o lucro e defender a participação de mercado. </a:t>
                      </a:r>
                      <a:endParaRPr sz="11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Reduzir gastos e tirar o máximo proveito da marca.</a:t>
                      </a:r>
                      <a:endParaRPr sz="11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528" name="Google Shape;1528;p180"/>
          <p:cNvSpPr/>
          <p:nvPr/>
        </p:nvSpPr>
        <p:spPr>
          <a:xfrm>
            <a:off x="1689100" y="1481138"/>
            <a:ext cx="7131052" cy="1622822"/>
          </a:xfrm>
          <a:custGeom>
            <a:rect b="b" l="l" r="r" t="t"/>
            <a:pathLst>
              <a:path extrusionOk="0" h="1363" w="2236">
                <a:moveTo>
                  <a:pt x="0" y="1363"/>
                </a:moveTo>
                <a:cubicBezTo>
                  <a:pt x="79" y="1356"/>
                  <a:pt x="339" y="1361"/>
                  <a:pt x="476" y="1319"/>
                </a:cubicBezTo>
                <a:cubicBezTo>
                  <a:pt x="613" y="1277"/>
                  <a:pt x="724" y="1204"/>
                  <a:pt x="819" y="1114"/>
                </a:cubicBezTo>
                <a:cubicBezTo>
                  <a:pt x="914" y="1024"/>
                  <a:pt x="982" y="888"/>
                  <a:pt x="1044" y="778"/>
                </a:cubicBezTo>
                <a:cubicBezTo>
                  <a:pt x="1106" y="668"/>
                  <a:pt x="1148" y="553"/>
                  <a:pt x="1194" y="451"/>
                </a:cubicBezTo>
                <a:cubicBezTo>
                  <a:pt x="1240" y="349"/>
                  <a:pt x="1278" y="234"/>
                  <a:pt x="1323" y="163"/>
                </a:cubicBezTo>
                <a:cubicBezTo>
                  <a:pt x="1368" y="92"/>
                  <a:pt x="1412" y="49"/>
                  <a:pt x="1464" y="27"/>
                </a:cubicBezTo>
                <a:cubicBezTo>
                  <a:pt x="1516" y="5"/>
                  <a:pt x="1574" y="0"/>
                  <a:pt x="1636" y="31"/>
                </a:cubicBezTo>
                <a:cubicBezTo>
                  <a:pt x="1698" y="62"/>
                  <a:pt x="1767" y="144"/>
                  <a:pt x="1836" y="215"/>
                </a:cubicBezTo>
                <a:cubicBezTo>
                  <a:pt x="1905" y="286"/>
                  <a:pt x="1981" y="384"/>
                  <a:pt x="2048" y="459"/>
                </a:cubicBezTo>
                <a:cubicBezTo>
                  <a:pt x="2115" y="534"/>
                  <a:pt x="2197" y="624"/>
                  <a:pt x="2236" y="667"/>
                </a:cubicBezTo>
              </a:path>
            </a:pathLst>
          </a:custGeom>
          <a:noFill/>
          <a:ln cap="flat" cmpd="sng" w="38100">
            <a:solidFill>
              <a:srgbClr val="4472C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181"/>
          <p:cNvSpPr txBox="1"/>
          <p:nvPr/>
        </p:nvSpPr>
        <p:spPr>
          <a:xfrm>
            <a:off x="5241925" y="2507456"/>
            <a:ext cx="2601900" cy="1101375"/>
          </a:xfrm>
          <a:prstGeom prst="rect">
            <a:avLst/>
          </a:prstGeom>
          <a:solidFill>
            <a:srgbClr val="9BBB59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104700" lIns="53200" spcFirstLastPara="1" rIns="53200" wrap="square" tIns="104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1400"/>
              <a:buFont typeface="Verdana"/>
              <a:buNone/>
            </a:pPr>
            <a:r>
              <a:rPr b="0" i="0" lang="pt-BR" sz="1400" u="none" cap="none" strike="noStrike">
                <a:solidFill>
                  <a:srgbClr val="FFFFCC"/>
                </a:solidFill>
                <a:latin typeface="Verdana"/>
                <a:ea typeface="Verdana"/>
                <a:cs typeface="Verdana"/>
                <a:sym typeface="Verdana"/>
              </a:rPr>
              <a:t>DIVERSIFICAÇÃO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181"/>
          <p:cNvSpPr txBox="1"/>
          <p:nvPr/>
        </p:nvSpPr>
        <p:spPr>
          <a:xfrm>
            <a:off x="2655887" y="2511028"/>
            <a:ext cx="2601900" cy="1101375"/>
          </a:xfrm>
          <a:prstGeom prst="rect">
            <a:avLst/>
          </a:prstGeom>
          <a:solidFill>
            <a:srgbClr val="9BBB59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104700" lIns="53200" spcFirstLastPara="1" rIns="53200" wrap="square" tIns="104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1400"/>
              <a:buFont typeface="Verdana"/>
              <a:buNone/>
            </a:pPr>
            <a:r>
              <a:rPr b="0" i="0" lang="pt-BR" sz="1400" u="none" cap="none" strike="noStrike">
                <a:solidFill>
                  <a:srgbClr val="FFFFCC"/>
                </a:solidFill>
                <a:latin typeface="Verdana"/>
                <a:ea typeface="Verdana"/>
                <a:cs typeface="Verdana"/>
                <a:sym typeface="Verdana"/>
              </a:rPr>
              <a:t>DESENVOLVIMENTO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700"/>
              </a:spcBef>
              <a:spcAft>
                <a:spcPts val="0"/>
              </a:spcAft>
              <a:buClr>
                <a:srgbClr val="FFFFCC"/>
              </a:buClr>
              <a:buSzPts val="1400"/>
              <a:buFont typeface="Verdana"/>
              <a:buNone/>
            </a:pPr>
            <a:r>
              <a:rPr b="0" i="0" lang="pt-BR" sz="1400" u="none" cap="none" strike="noStrike">
                <a:solidFill>
                  <a:srgbClr val="FFFFCC"/>
                </a:solidFill>
                <a:latin typeface="Verdana"/>
                <a:ea typeface="Verdana"/>
                <a:cs typeface="Verdana"/>
                <a:sym typeface="Verdana"/>
              </a:rPr>
              <a:t>NOVOS PRODUTOS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181"/>
          <p:cNvSpPr txBox="1"/>
          <p:nvPr/>
        </p:nvSpPr>
        <p:spPr>
          <a:xfrm>
            <a:off x="5241925" y="1395413"/>
            <a:ext cx="2601900" cy="1101375"/>
          </a:xfrm>
          <a:prstGeom prst="rect">
            <a:avLst/>
          </a:prstGeom>
          <a:solidFill>
            <a:srgbClr val="9BBB59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104700" lIns="53200" spcFirstLastPara="1" rIns="53200" wrap="square" tIns="104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1400"/>
              <a:buFont typeface="Verdana"/>
              <a:buNone/>
            </a:pPr>
            <a:r>
              <a:rPr b="0" i="0" lang="pt-BR" sz="1400" u="none" cap="none" strike="noStrike">
                <a:solidFill>
                  <a:srgbClr val="FFFFCC"/>
                </a:solidFill>
                <a:latin typeface="Verdana"/>
                <a:ea typeface="Verdana"/>
                <a:cs typeface="Verdana"/>
                <a:sym typeface="Verdana"/>
              </a:rPr>
              <a:t>DESENVOLVIMENTO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700"/>
              </a:spcBef>
              <a:spcAft>
                <a:spcPts val="0"/>
              </a:spcAft>
              <a:buClr>
                <a:srgbClr val="FFFFCC"/>
              </a:buClr>
              <a:buSzPts val="1400"/>
              <a:buFont typeface="Verdana"/>
              <a:buNone/>
            </a:pPr>
            <a:r>
              <a:rPr b="0" i="0" lang="pt-BR" sz="1400" u="none" cap="none" strike="noStrike">
                <a:solidFill>
                  <a:srgbClr val="FFFFCC"/>
                </a:solidFill>
                <a:latin typeface="Verdana"/>
                <a:ea typeface="Verdana"/>
                <a:cs typeface="Verdana"/>
                <a:sym typeface="Verdana"/>
              </a:rPr>
              <a:t>NOVOS MERCADOS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181"/>
          <p:cNvSpPr txBox="1"/>
          <p:nvPr/>
        </p:nvSpPr>
        <p:spPr>
          <a:xfrm>
            <a:off x="2655887" y="1395413"/>
            <a:ext cx="2601900" cy="1101375"/>
          </a:xfrm>
          <a:prstGeom prst="rect">
            <a:avLst/>
          </a:prstGeom>
          <a:solidFill>
            <a:srgbClr val="9BBB59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104700" lIns="53200" spcFirstLastPara="1" rIns="53200" wrap="square" tIns="104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1400"/>
              <a:buFont typeface="Verdana"/>
              <a:buNone/>
            </a:pPr>
            <a:r>
              <a:rPr b="0" i="0" lang="pt-BR" sz="1400" u="none" cap="none" strike="noStrike">
                <a:solidFill>
                  <a:srgbClr val="FFFFCC"/>
                </a:solidFill>
                <a:latin typeface="Verdana"/>
                <a:ea typeface="Verdana"/>
                <a:cs typeface="Verdana"/>
                <a:sym typeface="Verdana"/>
              </a:rPr>
              <a:t>PENETRAÇÃO DE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700"/>
              </a:spcBef>
              <a:spcAft>
                <a:spcPts val="0"/>
              </a:spcAft>
              <a:buClr>
                <a:srgbClr val="FFFFCC"/>
              </a:buClr>
              <a:buSzPts val="1400"/>
              <a:buFont typeface="Verdana"/>
              <a:buNone/>
            </a:pPr>
            <a:r>
              <a:rPr b="0" i="0" lang="pt-BR" sz="1400" u="none" cap="none" strike="noStrike">
                <a:solidFill>
                  <a:srgbClr val="FFFFCC"/>
                </a:solidFill>
                <a:latin typeface="Verdana"/>
                <a:ea typeface="Verdana"/>
                <a:cs typeface="Verdana"/>
                <a:sym typeface="Verdana"/>
              </a:rPr>
              <a:t>MERCADO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181"/>
          <p:cNvSpPr txBox="1"/>
          <p:nvPr/>
        </p:nvSpPr>
        <p:spPr>
          <a:xfrm>
            <a:off x="2800350" y="3905250"/>
            <a:ext cx="2229075" cy="259650"/>
          </a:xfrm>
          <a:prstGeom prst="rect">
            <a:avLst/>
          </a:prstGeom>
          <a:solidFill>
            <a:srgbClr val="9BBB59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1" anchor="ctr" bIns="104700" lIns="53200" spcFirstLastPara="1" rIns="53200" wrap="square" tIns="104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1100"/>
              <a:buFont typeface="Verdana"/>
              <a:buNone/>
            </a:pPr>
            <a:r>
              <a:rPr b="0" i="0" lang="pt-BR" sz="1100" u="none" cap="none" strike="noStrike">
                <a:solidFill>
                  <a:srgbClr val="FFFFCC"/>
                </a:solidFill>
                <a:latin typeface="Verdana"/>
                <a:ea typeface="Verdana"/>
                <a:cs typeface="Verdana"/>
                <a:sym typeface="Verdana"/>
              </a:rPr>
              <a:t>ATUAIS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181"/>
          <p:cNvSpPr txBox="1"/>
          <p:nvPr/>
        </p:nvSpPr>
        <p:spPr>
          <a:xfrm>
            <a:off x="5486400" y="3905250"/>
            <a:ext cx="2229075" cy="259650"/>
          </a:xfrm>
          <a:prstGeom prst="rect">
            <a:avLst/>
          </a:prstGeom>
          <a:solidFill>
            <a:srgbClr val="9BBB59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1" anchor="ctr" bIns="104700" lIns="53200" spcFirstLastPara="1" rIns="53200" wrap="square" tIns="104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1100"/>
              <a:buFont typeface="Verdana"/>
              <a:buNone/>
            </a:pPr>
            <a:r>
              <a:rPr b="0" i="0" lang="pt-BR" sz="1100" u="none" cap="none" strike="noStrike">
                <a:solidFill>
                  <a:srgbClr val="FFFFCC"/>
                </a:solidFill>
                <a:latin typeface="Verdana"/>
                <a:ea typeface="Verdana"/>
                <a:cs typeface="Verdana"/>
                <a:sym typeface="Verdana"/>
              </a:rPr>
              <a:t>NOVOS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181"/>
          <p:cNvSpPr txBox="1"/>
          <p:nvPr/>
        </p:nvSpPr>
        <p:spPr>
          <a:xfrm rot="-5400000">
            <a:off x="1551488" y="1713224"/>
            <a:ext cx="988200" cy="433575"/>
          </a:xfrm>
          <a:prstGeom prst="rect">
            <a:avLst/>
          </a:prstGeom>
          <a:solidFill>
            <a:srgbClr val="9BBB59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104700" lIns="53200" spcFirstLastPara="1" rIns="53200" wrap="square" tIns="104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1100"/>
              <a:buFont typeface="Verdana"/>
              <a:buNone/>
            </a:pPr>
            <a:r>
              <a:rPr b="0" i="0" lang="pt-BR" sz="1100" u="none" cap="none" strike="noStrike">
                <a:solidFill>
                  <a:srgbClr val="FFFFCC"/>
                </a:solidFill>
                <a:latin typeface="Verdana"/>
                <a:ea typeface="Verdana"/>
                <a:cs typeface="Verdana"/>
                <a:sym typeface="Verdana"/>
              </a:rPr>
              <a:t>ATUAIS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181"/>
          <p:cNvSpPr txBox="1"/>
          <p:nvPr/>
        </p:nvSpPr>
        <p:spPr>
          <a:xfrm rot="-5400000">
            <a:off x="1550924" y="2860425"/>
            <a:ext cx="989325" cy="433575"/>
          </a:xfrm>
          <a:prstGeom prst="rect">
            <a:avLst/>
          </a:prstGeom>
          <a:solidFill>
            <a:srgbClr val="9BBB59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104700" lIns="53200" spcFirstLastPara="1" rIns="53200" wrap="square" tIns="104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1100"/>
              <a:buFont typeface="Verdana"/>
              <a:buNone/>
            </a:pPr>
            <a:r>
              <a:rPr b="0" i="0" lang="pt-BR" sz="1100" u="none" cap="none" strike="noStrike">
                <a:solidFill>
                  <a:srgbClr val="FFFFCC"/>
                </a:solidFill>
                <a:latin typeface="Verdana"/>
                <a:ea typeface="Verdana"/>
                <a:cs typeface="Verdana"/>
                <a:sym typeface="Verdana"/>
              </a:rPr>
              <a:t>NOVOS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181"/>
          <p:cNvSpPr txBox="1"/>
          <p:nvPr/>
        </p:nvSpPr>
        <p:spPr>
          <a:xfrm rot="-5400000">
            <a:off x="268424" y="2211637"/>
            <a:ext cx="2106225" cy="557100"/>
          </a:xfrm>
          <a:prstGeom prst="rect">
            <a:avLst/>
          </a:prstGeom>
          <a:solidFill>
            <a:srgbClr val="9BBB59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20950" lIns="20950" spcFirstLastPara="1" rIns="20950" wrap="square" tIns="20950">
            <a:noAutofit/>
          </a:bodyPr>
          <a:lstStyle/>
          <a:p>
            <a:pPr indent="0" lvl="0" marL="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1200"/>
              <a:buFont typeface="Verdana"/>
              <a:buNone/>
            </a:pPr>
            <a:r>
              <a:rPr b="0" i="0" lang="pt-BR" sz="1200" u="none" cap="none" strike="noStrike">
                <a:solidFill>
                  <a:srgbClr val="FFFFCC"/>
                </a:solidFill>
                <a:latin typeface="Verdana"/>
                <a:ea typeface="Verdana"/>
                <a:cs typeface="Verdana"/>
                <a:sym typeface="Verdana"/>
              </a:rPr>
              <a:t>PRODUTOS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181"/>
          <p:cNvSpPr txBox="1"/>
          <p:nvPr/>
        </p:nvSpPr>
        <p:spPr>
          <a:xfrm>
            <a:off x="2828925" y="4323159"/>
            <a:ext cx="4897575" cy="354825"/>
          </a:xfrm>
          <a:prstGeom prst="rect">
            <a:avLst/>
          </a:prstGeom>
          <a:solidFill>
            <a:srgbClr val="9BBB59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20950" lIns="20950" spcFirstLastPara="1" rIns="20950" wrap="square" tIns="20950">
            <a:noAutofit/>
          </a:bodyPr>
          <a:lstStyle/>
          <a:p>
            <a:pPr indent="0" lvl="0" marL="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1200"/>
              <a:buFont typeface="Verdana"/>
              <a:buNone/>
            </a:pPr>
            <a:r>
              <a:rPr b="0" i="0" lang="pt-BR" sz="1200" u="none" cap="none" strike="noStrike">
                <a:solidFill>
                  <a:srgbClr val="FFFFCC"/>
                </a:solidFill>
                <a:latin typeface="Verdana"/>
                <a:ea typeface="Verdana"/>
                <a:cs typeface="Verdana"/>
                <a:sym typeface="Verdana"/>
              </a:rPr>
              <a:t>MERCADOS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181"/>
          <p:cNvSpPr txBox="1"/>
          <p:nvPr/>
        </p:nvSpPr>
        <p:spPr>
          <a:xfrm>
            <a:off x="110975" y="81160"/>
            <a:ext cx="8483625" cy="9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b="0" i="0" lang="pt-BR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Estratégia de crescimento – MATRIZ ANSOFF (Matriz Produto/mercado)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181"/>
          <p:cNvSpPr txBox="1"/>
          <p:nvPr/>
        </p:nvSpPr>
        <p:spPr>
          <a:xfrm>
            <a:off x="816544" y="4746675"/>
            <a:ext cx="6341625" cy="3053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Kotler, p. ; Armstrong, G. (1998). Princípios de Marketing. 7 Ed. Rio de Janeiro: LTC.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5" name="Google Shape;1545;p181"/>
          <p:cNvSpPr txBox="1"/>
          <p:nvPr/>
        </p:nvSpPr>
        <p:spPr>
          <a:xfrm>
            <a:off x="3075413" y="2088338"/>
            <a:ext cx="2113875" cy="2441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Ex.: Descontos, programas de fidelidade, propaganda.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6" name="Google Shape;1546;p181"/>
          <p:cNvSpPr txBox="1"/>
          <p:nvPr/>
        </p:nvSpPr>
        <p:spPr>
          <a:xfrm>
            <a:off x="3235669" y="3210581"/>
            <a:ext cx="1953450" cy="2441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Ex.: Novas receitas.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7" name="Google Shape;1547;p181"/>
          <p:cNvSpPr txBox="1"/>
          <p:nvPr/>
        </p:nvSpPr>
        <p:spPr>
          <a:xfrm>
            <a:off x="5486400" y="3210581"/>
            <a:ext cx="1953450" cy="2441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Ex.: Livros que estimulam uma dieta saudável.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8" name="Google Shape;1548;p181"/>
          <p:cNvSpPr txBox="1"/>
          <p:nvPr/>
        </p:nvSpPr>
        <p:spPr>
          <a:xfrm>
            <a:off x="5402288" y="2179988"/>
            <a:ext cx="1953450" cy="2441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Ex.: novas cidades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9" name="Google Shape;1549;p181"/>
          <p:cNvSpPr txBox="1"/>
          <p:nvPr/>
        </p:nvSpPr>
        <p:spPr>
          <a:xfrm>
            <a:off x="6265294" y="831806"/>
            <a:ext cx="1770525" cy="2596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ex.: Livup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4" name="Google Shape;1554;p182"/>
          <p:cNvPicPr preferRelativeResize="0"/>
          <p:nvPr/>
        </p:nvPicPr>
        <p:blipFill rotWithShape="1">
          <a:blip r:embed="rId3">
            <a:alphaModFix/>
          </a:blip>
          <a:srcRect b="8834" l="17980" r="18927" t="7496"/>
          <a:stretch/>
        </p:blipFill>
        <p:spPr>
          <a:xfrm>
            <a:off x="-36512" y="0"/>
            <a:ext cx="91979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5" name="Google Shape;1555;p182"/>
          <p:cNvSpPr txBox="1"/>
          <p:nvPr/>
        </p:nvSpPr>
        <p:spPr>
          <a:xfrm>
            <a:off x="1187450" y="2787253"/>
            <a:ext cx="3240000" cy="43222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pt-B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Existem mais de 1.000 câmeras no mercado. Como você decide qual comprar?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0" name="Google Shape;1560;p183"/>
          <p:cNvPicPr preferRelativeResize="0"/>
          <p:nvPr/>
        </p:nvPicPr>
        <p:blipFill rotWithShape="1">
          <a:blip r:embed="rId3">
            <a:alphaModFix/>
          </a:blip>
          <a:srcRect b="13748" l="17979" r="19480" t="7504"/>
          <a:stretch/>
        </p:blipFill>
        <p:spPr>
          <a:xfrm>
            <a:off x="0" y="33338"/>
            <a:ext cx="9144001" cy="4855369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p183"/>
          <p:cNvSpPr txBox="1"/>
          <p:nvPr/>
        </p:nvSpPr>
        <p:spPr>
          <a:xfrm>
            <a:off x="3276600" y="2895600"/>
            <a:ext cx="5867325" cy="162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2" name="Google Shape;1562;p183"/>
          <p:cNvSpPr txBox="1"/>
          <p:nvPr/>
        </p:nvSpPr>
        <p:spPr>
          <a:xfrm>
            <a:off x="2916237" y="2842022"/>
            <a:ext cx="6408675" cy="2769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ESTAMOS PROGRAMADOS PARA PERCEBER O QUE É DIFERENTE.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84"/>
          <p:cNvSpPr txBox="1"/>
          <p:nvPr/>
        </p:nvSpPr>
        <p:spPr>
          <a:xfrm>
            <a:off x="0" y="-20240"/>
            <a:ext cx="9144000" cy="5143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8" name="Google Shape;1568;p184"/>
          <p:cNvSpPr txBox="1"/>
          <p:nvPr/>
        </p:nvSpPr>
        <p:spPr>
          <a:xfrm>
            <a:off x="0" y="0"/>
            <a:ext cx="9144000" cy="4155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Calibri"/>
              <a:buNone/>
            </a:pPr>
            <a:r>
              <a:rPr b="1" i="0" lang="pt-BR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PROCESSO DE ENTREGA DE VALOR EM MKT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p184"/>
          <p:cNvSpPr txBox="1"/>
          <p:nvPr/>
        </p:nvSpPr>
        <p:spPr>
          <a:xfrm>
            <a:off x="143638" y="1408603"/>
            <a:ext cx="3024225" cy="378675"/>
          </a:xfrm>
          <a:prstGeom prst="rect">
            <a:avLst/>
          </a:prstGeom>
          <a:gradFill>
            <a:gsLst>
              <a:gs pos="0">
                <a:srgbClr val="F2A36E"/>
              </a:gs>
              <a:gs pos="100000">
                <a:srgbClr val="C45E1A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BE4B48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Selecionar o valor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0" name="Google Shape;1570;p184"/>
          <p:cNvSpPr txBox="1"/>
          <p:nvPr/>
        </p:nvSpPr>
        <p:spPr>
          <a:xfrm>
            <a:off x="3348037" y="1403747"/>
            <a:ext cx="2519325" cy="378675"/>
          </a:xfrm>
          <a:prstGeom prst="rect">
            <a:avLst/>
          </a:prstGeom>
          <a:gradFill>
            <a:gsLst>
              <a:gs pos="0">
                <a:srgbClr val="90BBE3"/>
              </a:gs>
              <a:gs pos="100000">
                <a:srgbClr val="397AB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F6924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Fornecer o valor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184"/>
          <p:cNvSpPr txBox="1"/>
          <p:nvPr/>
        </p:nvSpPr>
        <p:spPr>
          <a:xfrm>
            <a:off x="6300787" y="1403747"/>
            <a:ext cx="2519325" cy="378675"/>
          </a:xfrm>
          <a:prstGeom prst="rect">
            <a:avLst/>
          </a:prstGeom>
          <a:solidFill>
            <a:srgbClr val="518BC3"/>
          </a:solidFill>
          <a:ln cap="flat" cmpd="sng" w="9525">
            <a:solidFill>
              <a:srgbClr val="7D60A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Comunicar o valor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Google Shape;1572;p184"/>
          <p:cNvSpPr txBox="1"/>
          <p:nvPr/>
        </p:nvSpPr>
        <p:spPr>
          <a:xfrm>
            <a:off x="250825" y="2051447"/>
            <a:ext cx="2808225" cy="357750"/>
          </a:xfrm>
          <a:prstGeom prst="rect">
            <a:avLst/>
          </a:prstGeom>
          <a:solidFill>
            <a:schemeClr val="accent2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libri"/>
              <a:buNone/>
            </a:pPr>
            <a:r>
              <a:rPr b="0" i="0" lang="pt-BR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Segmentação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Google Shape;1573;p184"/>
          <p:cNvSpPr txBox="1"/>
          <p:nvPr/>
        </p:nvSpPr>
        <p:spPr>
          <a:xfrm>
            <a:off x="250825" y="3401615"/>
            <a:ext cx="2808225" cy="357750"/>
          </a:xfrm>
          <a:prstGeom prst="rect">
            <a:avLst/>
          </a:prstGeom>
          <a:solidFill>
            <a:schemeClr val="accent2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libri"/>
              <a:buNone/>
            </a:pPr>
            <a:r>
              <a:rPr b="0" i="0" lang="pt-BR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Targeting (Definindo o alvo)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4" name="Google Shape;1574;p184"/>
          <p:cNvSpPr txBox="1"/>
          <p:nvPr/>
        </p:nvSpPr>
        <p:spPr>
          <a:xfrm>
            <a:off x="250825" y="4589859"/>
            <a:ext cx="2808225" cy="357750"/>
          </a:xfrm>
          <a:prstGeom prst="rect">
            <a:avLst/>
          </a:prstGeom>
          <a:solidFill>
            <a:schemeClr val="accent2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libri"/>
              <a:buNone/>
            </a:pPr>
            <a:r>
              <a:rPr b="0" i="0" lang="pt-BR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Posicionamento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75" name="Google Shape;1575;p184"/>
          <p:cNvCxnSpPr/>
          <p:nvPr/>
        </p:nvCxnSpPr>
        <p:spPr>
          <a:xfrm>
            <a:off x="1655762" y="2409825"/>
            <a:ext cx="0" cy="9918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med" w="med" type="stealth"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1576" name="Google Shape;1576;p184"/>
          <p:cNvCxnSpPr/>
          <p:nvPr/>
        </p:nvCxnSpPr>
        <p:spPr>
          <a:xfrm>
            <a:off x="1655762" y="3759994"/>
            <a:ext cx="0" cy="8298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med" w="med" type="stealth"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</p:cxnSp>
      <p:sp>
        <p:nvSpPr>
          <p:cNvPr id="1577" name="Google Shape;1577;p184"/>
          <p:cNvSpPr txBox="1"/>
          <p:nvPr/>
        </p:nvSpPr>
        <p:spPr>
          <a:xfrm>
            <a:off x="3348037" y="2051447"/>
            <a:ext cx="2592225" cy="357750"/>
          </a:xfrm>
          <a:prstGeom prst="rect">
            <a:avLst/>
          </a:prstGeom>
          <a:solidFill>
            <a:srgbClr val="6FA8DC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libri"/>
              <a:buNone/>
            </a:pPr>
            <a:r>
              <a:rPr b="0" i="0" lang="pt-BR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Produto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8" name="Google Shape;1578;p184"/>
          <p:cNvSpPr txBox="1"/>
          <p:nvPr/>
        </p:nvSpPr>
        <p:spPr>
          <a:xfrm>
            <a:off x="3348037" y="3294459"/>
            <a:ext cx="2592225" cy="357750"/>
          </a:xfrm>
          <a:prstGeom prst="rect">
            <a:avLst/>
          </a:prstGeom>
          <a:solidFill>
            <a:srgbClr val="6FA8DC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libri"/>
              <a:buNone/>
            </a:pPr>
            <a:r>
              <a:rPr b="0" i="0" lang="pt-BR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Preço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9" name="Google Shape;1579;p184"/>
          <p:cNvSpPr txBox="1"/>
          <p:nvPr/>
        </p:nvSpPr>
        <p:spPr>
          <a:xfrm>
            <a:off x="3348037" y="4589859"/>
            <a:ext cx="2592225" cy="357750"/>
          </a:xfrm>
          <a:prstGeom prst="rect">
            <a:avLst/>
          </a:prstGeom>
          <a:solidFill>
            <a:srgbClr val="6FA8DC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libri"/>
              <a:buNone/>
            </a:pPr>
            <a:r>
              <a:rPr b="0" i="0" lang="pt-BR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Praça (Distribuição)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0" name="Google Shape;1580;p184"/>
          <p:cNvSpPr txBox="1"/>
          <p:nvPr/>
        </p:nvSpPr>
        <p:spPr>
          <a:xfrm>
            <a:off x="6300787" y="2051447"/>
            <a:ext cx="2592225" cy="357750"/>
          </a:xfrm>
          <a:prstGeom prst="rect">
            <a:avLst/>
          </a:prstGeom>
          <a:solidFill>
            <a:srgbClr val="518BC3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libri"/>
              <a:buNone/>
            </a:pPr>
            <a:r>
              <a:rPr b="0" i="0" lang="pt-BR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Promoção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1" name="Google Shape;1581;p184"/>
          <p:cNvSpPr txBox="1"/>
          <p:nvPr/>
        </p:nvSpPr>
        <p:spPr>
          <a:xfrm>
            <a:off x="250825" y="809625"/>
            <a:ext cx="2808225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pt-BR" sz="1700" u="none" cap="none" strike="noStrike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Mkt Estratégico</a:t>
            </a:r>
            <a:endParaRPr b="1" i="0" sz="1400" u="none" cap="none" strike="noStrike">
              <a:solidFill>
                <a:srgbClr val="ED7D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2" name="Google Shape;1582;p184"/>
          <p:cNvSpPr txBox="1"/>
          <p:nvPr/>
        </p:nvSpPr>
        <p:spPr>
          <a:xfrm>
            <a:off x="4643437" y="809625"/>
            <a:ext cx="2808225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pt-BR" sz="1700" u="none" cap="none" strike="noStrike">
                <a:solidFill>
                  <a:srgbClr val="599BD5"/>
                </a:solidFill>
                <a:latin typeface="Calibri"/>
                <a:ea typeface="Calibri"/>
                <a:cs typeface="Calibri"/>
                <a:sym typeface="Calibri"/>
              </a:rPr>
              <a:t>Mkt tático</a:t>
            </a:r>
            <a:endParaRPr b="1" i="0" sz="1400" u="none" cap="none" strike="noStrike">
              <a:solidFill>
                <a:srgbClr val="599BD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185"/>
          <p:cNvSpPr txBox="1"/>
          <p:nvPr>
            <p:ph type="title"/>
          </p:nvPr>
        </p:nvSpPr>
        <p:spPr>
          <a:xfrm>
            <a:off x="-36512" y="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/>
              <a:t>DECISÕES EM MARKETING</a:t>
            </a:r>
            <a:endParaRPr/>
          </a:p>
        </p:txBody>
      </p:sp>
      <p:sp>
        <p:nvSpPr>
          <p:cNvPr id="1588" name="Google Shape;1588;p185"/>
          <p:cNvSpPr/>
          <p:nvPr/>
        </p:nvSpPr>
        <p:spPr>
          <a:xfrm>
            <a:off x="3462337" y="1196578"/>
            <a:ext cx="2666925" cy="857250"/>
          </a:xfrm>
          <a:prstGeom prst="ellipse">
            <a:avLst/>
          </a:prstGeom>
          <a:solidFill>
            <a:srgbClr val="0080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107763">
              <a:schemeClr val="lt2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Marketing Mix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9" name="Google Shape;1589;p185"/>
          <p:cNvSpPr/>
          <p:nvPr/>
        </p:nvSpPr>
        <p:spPr>
          <a:xfrm>
            <a:off x="1328737" y="1825228"/>
            <a:ext cx="1828800" cy="685800"/>
          </a:xfrm>
          <a:prstGeom prst="ellipse">
            <a:avLst/>
          </a:prstGeom>
          <a:solidFill>
            <a:srgbClr val="C000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107763">
              <a:schemeClr val="lt2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Google Shape;1590;p185"/>
          <p:cNvSpPr/>
          <p:nvPr/>
        </p:nvSpPr>
        <p:spPr>
          <a:xfrm>
            <a:off x="2700337" y="2625328"/>
            <a:ext cx="1828800" cy="685800"/>
          </a:xfrm>
          <a:prstGeom prst="ellipse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  <a:lin ang="16200038" scaled="0"/>
          </a:gradFill>
          <a:ln cap="flat" cmpd="sng" w="9525">
            <a:solidFill>
              <a:srgbClr val="BE4B48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Preço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1" name="Google Shape;1591;p185"/>
          <p:cNvSpPr/>
          <p:nvPr/>
        </p:nvSpPr>
        <p:spPr>
          <a:xfrm>
            <a:off x="4833937" y="2568178"/>
            <a:ext cx="1828800" cy="685800"/>
          </a:xfrm>
          <a:prstGeom prst="ellipse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  <a:lin ang="16200038" scaled="0"/>
          </a:gradFill>
          <a:ln cap="flat" cmpd="sng" w="9525">
            <a:solidFill>
              <a:srgbClr val="BE4B48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Promoção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Google Shape;1592;p185"/>
          <p:cNvSpPr/>
          <p:nvPr/>
        </p:nvSpPr>
        <p:spPr>
          <a:xfrm>
            <a:off x="6434137" y="1882378"/>
            <a:ext cx="1828800" cy="685800"/>
          </a:xfrm>
          <a:prstGeom prst="ellipse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  <a:lin ang="16200038" scaled="0"/>
          </a:gradFill>
          <a:ln cap="flat" cmpd="sng" w="9525">
            <a:solidFill>
              <a:srgbClr val="BE4B48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Ponto de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Venda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3" name="Google Shape;1593;p185"/>
          <p:cNvSpPr txBox="1"/>
          <p:nvPr/>
        </p:nvSpPr>
        <p:spPr>
          <a:xfrm>
            <a:off x="395288" y="2393156"/>
            <a:ext cx="2356425" cy="19163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Variedade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Qualidade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1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Características/Atributos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Nome de marca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Embalagem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Tamanho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Serviços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Garantia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Devoluções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4" name="Google Shape;1594;p185"/>
          <p:cNvCxnSpPr/>
          <p:nvPr/>
        </p:nvCxnSpPr>
        <p:spPr>
          <a:xfrm flipH="1">
            <a:off x="3157612" y="1882378"/>
            <a:ext cx="380925" cy="114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95" name="Google Shape;1595;p185"/>
          <p:cNvCxnSpPr/>
          <p:nvPr/>
        </p:nvCxnSpPr>
        <p:spPr>
          <a:xfrm flipH="1">
            <a:off x="3919712" y="2053828"/>
            <a:ext cx="393525" cy="51435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96" name="Google Shape;1596;p185"/>
          <p:cNvCxnSpPr/>
          <p:nvPr/>
        </p:nvCxnSpPr>
        <p:spPr>
          <a:xfrm>
            <a:off x="5303837" y="2053828"/>
            <a:ext cx="216000" cy="457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97" name="Google Shape;1597;p185"/>
          <p:cNvCxnSpPr/>
          <p:nvPr/>
        </p:nvCxnSpPr>
        <p:spPr>
          <a:xfrm>
            <a:off x="6053137" y="1825228"/>
            <a:ext cx="533475" cy="114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98" name="Google Shape;1598;p185"/>
          <p:cNvSpPr txBox="1"/>
          <p:nvPr/>
        </p:nvSpPr>
        <p:spPr>
          <a:xfrm>
            <a:off x="3075413" y="3357769"/>
            <a:ext cx="1411875" cy="14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Decisão de preço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Formas de Pagamento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Condições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9" name="Google Shape;1599;p185"/>
          <p:cNvSpPr txBox="1"/>
          <p:nvPr/>
        </p:nvSpPr>
        <p:spPr>
          <a:xfrm>
            <a:off x="5418056" y="3411019"/>
            <a:ext cx="1411875" cy="7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Propaganda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Promoção de vendas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Relações públicas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0" name="Google Shape;1600;p185"/>
          <p:cNvSpPr txBox="1"/>
          <p:nvPr/>
        </p:nvSpPr>
        <p:spPr>
          <a:xfrm>
            <a:off x="7386750" y="2693494"/>
            <a:ext cx="1411875" cy="7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Canais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Cobertura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Sortimento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Localização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Transporte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7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Abordagem de Design thinking</a:t>
            </a:r>
            <a:endParaRPr/>
          </a:p>
        </p:txBody>
      </p:sp>
      <p:sp>
        <p:nvSpPr>
          <p:cNvPr id="495" name="Google Shape;495;p87"/>
          <p:cNvSpPr txBox="1"/>
          <p:nvPr>
            <p:ph idx="1" type="body"/>
          </p:nvPr>
        </p:nvSpPr>
        <p:spPr>
          <a:xfrm>
            <a:off x="471503" y="1026929"/>
            <a:ext cx="7205700" cy="34299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Design Thinking ideo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pt-BR"/>
              <a:t>Mais:  Assistir vídeo CBS news com David Kelley - Moodle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756" y="958388"/>
            <a:ext cx="4880418" cy="26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88"/>
          <p:cNvSpPr txBox="1"/>
          <p:nvPr>
            <p:ph type="title"/>
          </p:nvPr>
        </p:nvSpPr>
        <p:spPr>
          <a:xfrm>
            <a:off x="628650" y="1595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Como criar um negócio? Planejamento detalhado ou projeto baseado em hipóteses?</a:t>
            </a:r>
            <a:endParaRPr sz="2600"/>
          </a:p>
        </p:txBody>
      </p:sp>
      <p:sp>
        <p:nvSpPr>
          <p:cNvPr id="503" name="Google Shape;503;p88"/>
          <p:cNvSpPr/>
          <p:nvPr/>
        </p:nvSpPr>
        <p:spPr>
          <a:xfrm>
            <a:off x="6169500" y="1968881"/>
            <a:ext cx="2005800" cy="7746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88"/>
          <p:cNvSpPr/>
          <p:nvPr/>
        </p:nvSpPr>
        <p:spPr>
          <a:xfrm>
            <a:off x="6158981" y="2258869"/>
            <a:ext cx="2060700" cy="16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88"/>
          <p:cNvSpPr txBox="1"/>
          <p:nvPr/>
        </p:nvSpPr>
        <p:spPr>
          <a:xfrm>
            <a:off x="6269719" y="2175094"/>
            <a:ext cx="1770600" cy="1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Calibri"/>
                <a:ea typeface="Calibri"/>
                <a:cs typeface="Calibri"/>
                <a:sym typeface="Calibri"/>
              </a:rPr>
              <a:t>Plano de negócio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6" name="Google Shape;50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8981" y="2840894"/>
            <a:ext cx="1018838" cy="89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88"/>
          <p:cNvPicPr preferRelativeResize="0"/>
          <p:nvPr/>
        </p:nvPicPr>
        <p:blipFill rotWithShape="1">
          <a:blip r:embed="rId5">
            <a:alphaModFix/>
          </a:blip>
          <a:srcRect b="0" l="0" r="0" t="16205"/>
          <a:stretch/>
        </p:blipFill>
        <p:spPr>
          <a:xfrm>
            <a:off x="7261950" y="2823609"/>
            <a:ext cx="1018830" cy="96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88"/>
          <p:cNvPicPr preferRelativeResize="0"/>
          <p:nvPr/>
        </p:nvPicPr>
        <p:blipFill rotWithShape="1">
          <a:blip r:embed="rId6">
            <a:alphaModFix/>
          </a:blip>
          <a:srcRect b="5775" l="0" r="0" t="0"/>
          <a:stretch/>
        </p:blipFill>
        <p:spPr>
          <a:xfrm>
            <a:off x="4102502" y="3458344"/>
            <a:ext cx="1391868" cy="96039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88"/>
          <p:cNvSpPr/>
          <p:nvPr/>
        </p:nvSpPr>
        <p:spPr>
          <a:xfrm>
            <a:off x="541725" y="4594050"/>
            <a:ext cx="1770600" cy="24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Conhecendo o problema</a:t>
            </a:r>
            <a:endParaRPr sz="1100"/>
          </a:p>
        </p:txBody>
      </p:sp>
      <p:sp>
        <p:nvSpPr>
          <p:cNvPr id="510" name="Google Shape;510;p88"/>
          <p:cNvSpPr/>
          <p:nvPr/>
        </p:nvSpPr>
        <p:spPr>
          <a:xfrm>
            <a:off x="2602013" y="4590150"/>
            <a:ext cx="2755200" cy="24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Construindo a solução</a:t>
            </a:r>
            <a:endParaRPr sz="1100"/>
          </a:p>
        </p:txBody>
      </p:sp>
      <p:sp>
        <p:nvSpPr>
          <p:cNvPr id="511" name="Google Shape;511;p88"/>
          <p:cNvSpPr/>
          <p:nvPr/>
        </p:nvSpPr>
        <p:spPr>
          <a:xfrm>
            <a:off x="5853056" y="4594050"/>
            <a:ext cx="2755200" cy="24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Aprofundando a validação</a:t>
            </a:r>
            <a:endParaRPr sz="1100"/>
          </a:p>
        </p:txBody>
      </p:sp>
      <p:pic>
        <p:nvPicPr>
          <p:cNvPr id="512" name="Google Shape;512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0965" y="3864290"/>
            <a:ext cx="969619" cy="615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02050" y="3806190"/>
            <a:ext cx="969618" cy="727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89"/>
          <p:cNvSpPr txBox="1"/>
          <p:nvPr>
            <p:ph type="title"/>
          </p:nvPr>
        </p:nvSpPr>
        <p:spPr>
          <a:xfrm>
            <a:off x="425081" y="0"/>
            <a:ext cx="37239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/>
              <a:t>Processo de Ideação</a:t>
            </a:r>
            <a:endParaRPr sz="3200"/>
          </a:p>
        </p:txBody>
      </p:sp>
      <p:sp>
        <p:nvSpPr>
          <p:cNvPr id="520" name="Google Shape;520;p89"/>
          <p:cNvSpPr txBox="1"/>
          <p:nvPr>
            <p:ph idx="1" type="body"/>
          </p:nvPr>
        </p:nvSpPr>
        <p:spPr>
          <a:xfrm>
            <a:off x="628650" y="1406100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/>
              <a:t>1 . Tenha claro o problema. </a:t>
            </a:r>
            <a:endParaRPr/>
          </a:p>
          <a:p>
            <a:pPr indent="-233997" lvl="0" marL="3429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ct val="66666"/>
              <a:buChar char="•"/>
            </a:pPr>
            <a:r>
              <a:rPr lang="pt-BR" u="sng"/>
              <a:t>Como nós podemos</a:t>
            </a:r>
            <a:r>
              <a:rPr lang="pt-BR"/>
              <a:t> facilitar o encontro de hotéis baratos em um bairro seguro?</a:t>
            </a:r>
            <a:endParaRPr/>
          </a:p>
          <a:p>
            <a:pPr indent="-233997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6666"/>
              <a:buChar char="•"/>
            </a:pPr>
            <a:r>
              <a:rPr lang="pt-BR"/>
              <a:t>Como nós podemos melhorar a segurança na cidade universitária?</a:t>
            </a:r>
            <a:endParaRPr/>
          </a:p>
          <a:p>
            <a:pPr indent="-233997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6666"/>
              <a:buChar char="•"/>
            </a:pPr>
            <a:r>
              <a:rPr lang="pt-BR"/>
              <a:t>Como nós podemos melhorar o engajamento das pessoas na academia?</a:t>
            </a:r>
            <a:endParaRPr/>
          </a:p>
          <a:p>
            <a:pPr indent="-233997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6666"/>
              <a:buChar char="•"/>
            </a:pPr>
            <a:r>
              <a:rPr lang="pt-BR"/>
              <a:t>Como nós podemos reduzir o impacto das despesa fixas para a população carente?</a:t>
            </a:r>
            <a:endParaRPr/>
          </a:p>
          <a:p>
            <a:pPr indent="-233997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6666"/>
              <a:buChar char="•"/>
            </a:pPr>
            <a:r>
              <a:rPr lang="pt-BR"/>
              <a:t>Como nós podemos facilitar a organização de eventos?</a:t>
            </a:r>
            <a:endParaRPr/>
          </a:p>
          <a:p>
            <a:pPr indent="-233997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6666"/>
              <a:buChar char="•"/>
            </a:pPr>
            <a:r>
              <a:rPr lang="pt-BR"/>
              <a:t>Como nós podemos reduzir o desperdício de alimentos?</a:t>
            </a:r>
            <a:endParaRPr/>
          </a:p>
          <a:p>
            <a:pPr indent="-233997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6666"/>
              <a:buChar char="•"/>
            </a:pPr>
            <a:r>
              <a:rPr lang="pt-BR"/>
              <a:t>Como nós podemos melhorar a segurança das barragens de mineradoras?</a:t>
            </a:r>
            <a:endParaRPr/>
          </a:p>
          <a:p>
            <a:pPr indent="0" lvl="0" marL="3429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89"/>
          <p:cNvSpPr txBox="1"/>
          <p:nvPr/>
        </p:nvSpPr>
        <p:spPr>
          <a:xfrm>
            <a:off x="5571881" y="4296525"/>
            <a:ext cx="37239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https://www.youtube.com/watch?v=VvdJzeO9yN8</a:t>
            </a:r>
            <a:endParaRPr b="1" sz="11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89"/>
          <p:cNvSpPr txBox="1"/>
          <p:nvPr/>
        </p:nvSpPr>
        <p:spPr>
          <a:xfrm>
            <a:off x="5632931" y="4021800"/>
            <a:ext cx="1824000" cy="2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latin typeface="Calibri"/>
                <a:ea typeface="Calibri"/>
                <a:cs typeface="Calibri"/>
                <a:sym typeface="Calibri"/>
              </a:rPr>
              <a:t>Vídeo Ideo - brainstorming</a:t>
            </a:r>
            <a:endParaRPr sz="1100"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89"/>
          <p:cNvSpPr txBox="1"/>
          <p:nvPr/>
        </p:nvSpPr>
        <p:spPr>
          <a:xfrm>
            <a:off x="1007325" y="4624575"/>
            <a:ext cx="64713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Vídeo completo de um processo de criação de um produto está disponível no Moodle: vídeo Ideo carrinho de supermercado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89"/>
          <p:cNvSpPr txBox="1"/>
          <p:nvPr/>
        </p:nvSpPr>
        <p:spPr>
          <a:xfrm>
            <a:off x="2833500" y="811163"/>
            <a:ext cx="1198200" cy="34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Geração da ideia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89"/>
          <p:cNvSpPr txBox="1"/>
          <p:nvPr/>
        </p:nvSpPr>
        <p:spPr>
          <a:xfrm>
            <a:off x="4422638" y="811163"/>
            <a:ext cx="1074900" cy="34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Elaboração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89"/>
          <p:cNvSpPr txBox="1"/>
          <p:nvPr/>
        </p:nvSpPr>
        <p:spPr>
          <a:xfrm>
            <a:off x="5888250" y="811163"/>
            <a:ext cx="1074900" cy="34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Championing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89"/>
          <p:cNvSpPr txBox="1"/>
          <p:nvPr/>
        </p:nvSpPr>
        <p:spPr>
          <a:xfrm>
            <a:off x="7440525" y="811163"/>
            <a:ext cx="1074900" cy="34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Implementação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8" name="Google Shape;528;p89"/>
          <p:cNvCxnSpPr>
            <a:stCxn id="524" idx="3"/>
            <a:endCxn id="525" idx="1"/>
          </p:cNvCxnSpPr>
          <p:nvPr/>
        </p:nvCxnSpPr>
        <p:spPr>
          <a:xfrm>
            <a:off x="4031700" y="981713"/>
            <a:ext cx="390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9" name="Google Shape;529;p89"/>
          <p:cNvCxnSpPr>
            <a:stCxn id="525" idx="3"/>
            <a:endCxn id="526" idx="1"/>
          </p:cNvCxnSpPr>
          <p:nvPr/>
        </p:nvCxnSpPr>
        <p:spPr>
          <a:xfrm>
            <a:off x="5497538" y="981713"/>
            <a:ext cx="390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0" name="Google Shape;530;p89"/>
          <p:cNvCxnSpPr>
            <a:stCxn id="526" idx="3"/>
            <a:endCxn id="527" idx="1"/>
          </p:cNvCxnSpPr>
          <p:nvPr/>
        </p:nvCxnSpPr>
        <p:spPr>
          <a:xfrm>
            <a:off x="6963150" y="981713"/>
            <a:ext cx="477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Ideação</a:t>
            </a:r>
            <a:endParaRPr/>
          </a:p>
        </p:txBody>
      </p:sp>
      <p:sp>
        <p:nvSpPr>
          <p:cNvPr id="537" name="Google Shape;537;p9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spcBef>
                <a:spcPts val="800"/>
              </a:spcBef>
              <a:spcAft>
                <a:spcPts val="0"/>
              </a:spcAft>
              <a:buNone/>
            </a:pPr>
            <a:r>
              <a:rPr lang="pt-BR"/>
              <a:t>2. Escreva as ideias - sem julgamento. Ideias estranhas são bem-vindas.</a:t>
            </a:r>
            <a:endParaRPr/>
          </a:p>
          <a:p>
            <a:pPr indent="0" lvl="0" marL="0" rtl="0" algn="just">
              <a:spcBef>
                <a:spcPts val="800"/>
              </a:spcBef>
              <a:spcAft>
                <a:spcPts val="0"/>
              </a:spcAft>
              <a:buNone/>
            </a:pPr>
            <a:r>
              <a:rPr lang="pt-BR"/>
              <a:t>3. Compartilhe as ideias: sem julgamento. </a:t>
            </a:r>
            <a:endParaRPr/>
          </a:p>
          <a:p>
            <a:pPr indent="0" lvl="0" marL="0" rtl="0" algn="just">
              <a:spcBef>
                <a:spcPts val="800"/>
              </a:spcBef>
              <a:spcAft>
                <a:spcPts val="0"/>
              </a:spcAft>
              <a:buNone/>
            </a:pPr>
            <a:r>
              <a:rPr lang="pt-BR"/>
              <a:t>4. Repita a rodada de ideias.</a:t>
            </a:r>
            <a:endParaRPr/>
          </a:p>
          <a:p>
            <a:pPr indent="0" lvl="0" marL="0" rtl="0" algn="just">
              <a:spcBef>
                <a:spcPts val="800"/>
              </a:spcBef>
              <a:spcAft>
                <a:spcPts val="0"/>
              </a:spcAft>
              <a:buNone/>
            </a:pPr>
            <a:r>
              <a:rPr lang="pt-BR"/>
              <a:t>5. Compartilhe e falem abertamente sobre possibilidades.</a:t>
            </a:r>
            <a:endParaRPr/>
          </a:p>
          <a:p>
            <a:pPr indent="0" lvl="0" marL="0" rtl="0" algn="just">
              <a:spcBef>
                <a:spcPts val="800"/>
              </a:spcBef>
              <a:spcAft>
                <a:spcPts val="0"/>
              </a:spcAft>
              <a:buNone/>
            </a:pPr>
            <a:r>
              <a:rPr lang="pt-BR"/>
              <a:t>6. Organize ideias que se assemelham - se novas ideias surgirem, adicionem.</a:t>
            </a:r>
            <a:endParaRPr/>
          </a:p>
          <a:p>
            <a:pPr indent="0" lvl="0" marL="0" rtl="0" algn="just">
              <a:spcBef>
                <a:spcPts val="800"/>
              </a:spcBef>
              <a:spcAft>
                <a:spcPts val="0"/>
              </a:spcAft>
              <a:buNone/>
            </a:pPr>
            <a:r>
              <a:rPr lang="pt-BR"/>
              <a:t>7. Definam uma ordem de prioridade e selecione a ideia a ser desenvolvida.</a:t>
            </a:r>
            <a:endParaRPr/>
          </a:p>
        </p:txBody>
      </p:sp>
      <p:sp>
        <p:nvSpPr>
          <p:cNvPr id="538" name="Google Shape;538;p90"/>
          <p:cNvSpPr txBox="1"/>
          <p:nvPr/>
        </p:nvSpPr>
        <p:spPr>
          <a:xfrm>
            <a:off x="2451919" y="359494"/>
            <a:ext cx="1198200" cy="34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Geração da ideia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90"/>
          <p:cNvSpPr txBox="1"/>
          <p:nvPr/>
        </p:nvSpPr>
        <p:spPr>
          <a:xfrm>
            <a:off x="4041056" y="359494"/>
            <a:ext cx="1074900" cy="34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Elaboração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90"/>
          <p:cNvSpPr txBox="1"/>
          <p:nvPr/>
        </p:nvSpPr>
        <p:spPr>
          <a:xfrm>
            <a:off x="5506669" y="359494"/>
            <a:ext cx="1074900" cy="34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Championing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90"/>
          <p:cNvSpPr txBox="1"/>
          <p:nvPr/>
        </p:nvSpPr>
        <p:spPr>
          <a:xfrm>
            <a:off x="7058944" y="359494"/>
            <a:ext cx="1074900" cy="34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Implementação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2" name="Google Shape;542;p90"/>
          <p:cNvCxnSpPr>
            <a:stCxn id="538" idx="3"/>
            <a:endCxn id="539" idx="1"/>
          </p:cNvCxnSpPr>
          <p:nvPr/>
        </p:nvCxnSpPr>
        <p:spPr>
          <a:xfrm>
            <a:off x="3650119" y="530044"/>
            <a:ext cx="390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3" name="Google Shape;543;p90"/>
          <p:cNvCxnSpPr>
            <a:stCxn id="539" idx="3"/>
            <a:endCxn id="540" idx="1"/>
          </p:cNvCxnSpPr>
          <p:nvPr/>
        </p:nvCxnSpPr>
        <p:spPr>
          <a:xfrm>
            <a:off x="5115956" y="530044"/>
            <a:ext cx="390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4" name="Google Shape;544;p90"/>
          <p:cNvCxnSpPr>
            <a:stCxn id="540" idx="3"/>
            <a:endCxn id="541" idx="1"/>
          </p:cNvCxnSpPr>
          <p:nvPr/>
        </p:nvCxnSpPr>
        <p:spPr>
          <a:xfrm>
            <a:off x="6581569" y="530044"/>
            <a:ext cx="477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Estudos sobre criatividade</a:t>
            </a:r>
            <a:endParaRPr/>
          </a:p>
        </p:txBody>
      </p:sp>
      <p:sp>
        <p:nvSpPr>
          <p:cNvPr id="551" name="Google Shape;551;p91"/>
          <p:cNvSpPr txBox="1"/>
          <p:nvPr>
            <p:ph idx="1" type="body"/>
          </p:nvPr>
        </p:nvSpPr>
        <p:spPr>
          <a:xfrm>
            <a:off x="490388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54000" lvl="0" marL="342900" rtl="0" algn="just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b="1" lang="pt-BR"/>
              <a:t>Adotar a perspectiva dos outros:</a:t>
            </a:r>
            <a:r>
              <a:rPr lang="pt-BR"/>
              <a:t> Indivíduos são mais criativos quando são motivadas pelas necessidades de pessoas externas (prosocial) (Grant and Berry, 2011). </a:t>
            </a:r>
            <a:endParaRPr/>
          </a:p>
        </p:txBody>
      </p:sp>
      <p:sp>
        <p:nvSpPr>
          <p:cNvPr id="552" name="Google Shape;552;p91"/>
          <p:cNvSpPr txBox="1"/>
          <p:nvPr/>
        </p:nvSpPr>
        <p:spPr>
          <a:xfrm>
            <a:off x="497756" y="3760838"/>
            <a:ext cx="78867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Grant, A. M., &amp; Berry, J. W. 2011. The necessity of others is the mother of invention: Intrinsic and prosocial motivations, perspective taking, and creativity. Academy of Management Journal, 54: 73–96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Harrison, S; Rouse, E; Fisher,C; Amabile, T. (2022). The turn toward creative work. Academy of Management Collections, 1 (1), p.1-15.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92"/>
          <p:cNvPicPr preferRelativeResize="0"/>
          <p:nvPr/>
        </p:nvPicPr>
        <p:blipFill rotWithShape="1">
          <a:blip r:embed="rId3">
            <a:alphaModFix/>
          </a:blip>
          <a:srcRect b="5775" l="0" r="0" t="0"/>
          <a:stretch/>
        </p:blipFill>
        <p:spPr>
          <a:xfrm>
            <a:off x="2853701" y="1100197"/>
            <a:ext cx="5334991" cy="3681052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9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pt-BR" sz="3000"/>
              <a:t>Modelo de negócio Canvas: </a:t>
            </a:r>
            <a:r>
              <a:rPr lang="pt-BR" sz="2700"/>
              <a:t>ferramenta visual que permite a descrição e análise de modelos de negócio de forma clara e concisa.</a:t>
            </a:r>
            <a:endParaRPr sz="2700"/>
          </a:p>
        </p:txBody>
      </p:sp>
      <p:sp>
        <p:nvSpPr>
          <p:cNvPr id="559" name="Google Shape;559;p92"/>
          <p:cNvSpPr txBox="1"/>
          <p:nvPr/>
        </p:nvSpPr>
        <p:spPr>
          <a:xfrm>
            <a:off x="144994" y="1785731"/>
            <a:ext cx="22818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3429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* Modelo de negócio: descreve a lógica da criação, captura e entrega de valor por parte de uma organização.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92"/>
          <p:cNvSpPr txBox="1"/>
          <p:nvPr/>
        </p:nvSpPr>
        <p:spPr>
          <a:xfrm>
            <a:off x="595238" y="4807725"/>
            <a:ext cx="67080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1D212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Osterwalder, Alex. Pigneur, Yves. Business Model Generation: Inovação em Modelos de Negócios. Ed. Alta Books, 1a Edição, 2011.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Qual é modelo de negócio da Disney - Parques?</a:t>
            </a:r>
            <a:endParaRPr/>
          </a:p>
        </p:txBody>
      </p:sp>
      <p:sp>
        <p:nvSpPr>
          <p:cNvPr id="567" name="Google Shape;567;p93"/>
          <p:cNvSpPr txBox="1"/>
          <p:nvPr/>
        </p:nvSpPr>
        <p:spPr>
          <a:xfrm>
            <a:off x="1256175" y="1770469"/>
            <a:ext cx="6631800" cy="6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Parques Temáticos e Resorts: Oferecer entretenimento em parque temáticos dos personagens Disney para clientes de diferentes idades. A receita é gerada por meio da venda de ingressos, estadias em hotéis, mercadorias, refeições e outras experiências para os visitantes.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Qual é a proposta de valor da Disney - Parques?</a:t>
            </a:r>
            <a:endParaRPr/>
          </a:p>
        </p:txBody>
      </p:sp>
      <p:sp>
        <p:nvSpPr>
          <p:cNvPr id="574" name="Google Shape;574;p94"/>
          <p:cNvSpPr txBox="1"/>
          <p:nvPr/>
        </p:nvSpPr>
        <p:spPr>
          <a:xfrm>
            <a:off x="992063" y="1633106"/>
            <a:ext cx="7043700" cy="13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Fornecer experiências excepcionais de entretenimento aos seus clientes por meio de parques temáticos: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Experiências mágicas e imersivas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Personagens e histórias icônicas da Disney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Entretenimento e atrações de alta qualidade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Variedade de experiências temáticas para todas as idades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Ambiente voltado para famílias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Quais são os segmentos de clientes da Disney-Parques?</a:t>
            </a:r>
            <a:endParaRPr/>
          </a:p>
        </p:txBody>
      </p:sp>
      <p:sp>
        <p:nvSpPr>
          <p:cNvPr id="581" name="Google Shape;581;p95"/>
          <p:cNvSpPr txBox="1"/>
          <p:nvPr/>
        </p:nvSpPr>
        <p:spPr>
          <a:xfrm>
            <a:off x="1053113" y="1633106"/>
            <a:ext cx="64485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349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-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Famílias com crianças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-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Turistas e viajantes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-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Fãs de personagens e histórias da Disney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-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Entusiastas de entretenimento e experiências imersivas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8"/>
          <p:cNvSpPr/>
          <p:nvPr/>
        </p:nvSpPr>
        <p:spPr>
          <a:xfrm>
            <a:off x="241173" y="240030"/>
            <a:ext cx="8661600" cy="4663500"/>
          </a:xfrm>
          <a:prstGeom prst="rect">
            <a:avLst/>
          </a:prstGeom>
          <a:solidFill>
            <a:schemeClr val="dk1">
              <a:alpha val="784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78"/>
          <p:cNvSpPr txBox="1"/>
          <p:nvPr>
            <p:ph type="title"/>
          </p:nvPr>
        </p:nvSpPr>
        <p:spPr>
          <a:xfrm>
            <a:off x="628650" y="722908"/>
            <a:ext cx="2620800" cy="36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lang="pt-BR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/>
          </a:p>
        </p:txBody>
      </p:sp>
      <p:cxnSp>
        <p:nvCxnSpPr>
          <p:cNvPr id="413" name="Google Shape;413;p78"/>
          <p:cNvCxnSpPr/>
          <p:nvPr/>
        </p:nvCxnSpPr>
        <p:spPr>
          <a:xfrm>
            <a:off x="3490722" y="1543050"/>
            <a:ext cx="0" cy="2057400"/>
          </a:xfrm>
          <a:prstGeom prst="straightConnector1">
            <a:avLst/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4" name="Google Shape;414;p78"/>
          <p:cNvSpPr txBox="1"/>
          <p:nvPr>
            <p:ph idx="1" type="body"/>
          </p:nvPr>
        </p:nvSpPr>
        <p:spPr>
          <a:xfrm>
            <a:off x="3732023" y="722908"/>
            <a:ext cx="4783200" cy="36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/>
              <a:t>Modelagem de negócio</a:t>
            </a:r>
            <a:endParaRPr/>
          </a:p>
          <a:p>
            <a:pPr indent="-1524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Exercício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9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Quais são os canais da Disney - Parques? (como ela acessa os clientes) </a:t>
            </a:r>
            <a:endParaRPr/>
          </a:p>
        </p:txBody>
      </p:sp>
      <p:sp>
        <p:nvSpPr>
          <p:cNvPr id="588" name="Google Shape;588;p96"/>
          <p:cNvSpPr txBox="1"/>
          <p:nvPr/>
        </p:nvSpPr>
        <p:spPr>
          <a:xfrm>
            <a:off x="953906" y="1572056"/>
            <a:ext cx="7921500" cy="23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730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Vendas diretas por meio de sites e aplicativos oficiais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Agências de viagens e operadoras turísticas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Parcerias com hotéis e companhias aéreas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Promoções e bilheteiras no local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Campanhas publicitárias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Como é o relacionamento com clientes da Disney - Parques? </a:t>
            </a:r>
            <a:endParaRPr/>
          </a:p>
        </p:txBody>
      </p:sp>
      <p:sp>
        <p:nvSpPr>
          <p:cNvPr id="595" name="Google Shape;595;p97"/>
          <p:cNvSpPr txBox="1"/>
          <p:nvPr/>
        </p:nvSpPr>
        <p:spPr>
          <a:xfrm>
            <a:off x="953906" y="1572056"/>
            <a:ext cx="7921500" cy="23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730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Experiências personalizadas para os visitantes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Atendimento </a:t>
            </a:r>
            <a:r>
              <a:rPr lang="pt-BR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excepcional </a:t>
            </a: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ao cliente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Contatos interativos e envolventes com personagens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BR" sz="1700">
                <a:latin typeface="Calibri"/>
                <a:ea typeface="Calibri"/>
                <a:cs typeface="Calibri"/>
                <a:sym typeface="Calibri"/>
              </a:rPr>
              <a:t>Programas de fidelidade para visitantes frequentes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nvas.png" id="601" name="Google Shape;601;p98"/>
          <p:cNvPicPr preferRelativeResize="0"/>
          <p:nvPr/>
        </p:nvPicPr>
        <p:blipFill rotWithShape="1">
          <a:blip r:embed="rId3">
            <a:alphaModFix/>
          </a:blip>
          <a:srcRect b="1569" l="0" r="0" t="1578"/>
          <a:stretch/>
        </p:blipFill>
        <p:spPr>
          <a:xfrm>
            <a:off x="1170731" y="694444"/>
            <a:ext cx="7025287" cy="4220457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98"/>
          <p:cNvSpPr txBox="1"/>
          <p:nvPr/>
        </p:nvSpPr>
        <p:spPr>
          <a:xfrm>
            <a:off x="128954" y="195263"/>
            <a:ext cx="89157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i="0" lang="pt-BR" sz="2100" u="none" cap="none" strike="noStrike">
                <a:solidFill>
                  <a:srgbClr val="000000"/>
                </a:solidFill>
              </a:rPr>
              <a:t>Canvas - </a:t>
            </a:r>
            <a:r>
              <a:rPr lang="pt-BR" sz="2100"/>
              <a:t>Geração de modelo de negócio</a:t>
            </a:r>
            <a:endParaRPr sz="1100"/>
          </a:p>
        </p:txBody>
      </p:sp>
      <p:sp>
        <p:nvSpPr>
          <p:cNvPr id="603" name="Google Shape;603;p98"/>
          <p:cNvSpPr txBox="1"/>
          <p:nvPr/>
        </p:nvSpPr>
        <p:spPr>
          <a:xfrm>
            <a:off x="6826669" y="1299694"/>
            <a:ext cx="1161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Uma organização serve um ou vários segmentos de clientes.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04" name="Google Shape;604;p98"/>
          <p:cNvSpPr txBox="1"/>
          <p:nvPr/>
        </p:nvSpPr>
        <p:spPr>
          <a:xfrm>
            <a:off x="4067259" y="1102463"/>
            <a:ext cx="1161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Busca solucionar o problema do cliente 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05" name="Google Shape;605;p98"/>
          <p:cNvSpPr txBox="1"/>
          <p:nvPr/>
        </p:nvSpPr>
        <p:spPr>
          <a:xfrm>
            <a:off x="5350369" y="2713688"/>
            <a:ext cx="1353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Como a empresa acessa o cliente?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A proposta de valor são entregues ao cliente através de comunicação, canais de distribuição e de vendas.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06" name="Google Shape;606;p98"/>
          <p:cNvSpPr txBox="1"/>
          <p:nvPr/>
        </p:nvSpPr>
        <p:spPr>
          <a:xfrm>
            <a:off x="5464659" y="1299694"/>
            <a:ext cx="1161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Relacionamentos são estabelecidos e mantidos com cada segmento de cliente.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07" name="Google Shape;607;p98"/>
          <p:cNvSpPr txBox="1"/>
          <p:nvPr/>
        </p:nvSpPr>
        <p:spPr>
          <a:xfrm>
            <a:off x="5464669" y="4039200"/>
            <a:ext cx="1161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Resultado da oferta do valor aos clientes.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08" name="Google Shape;608;p98"/>
          <p:cNvSpPr txBox="1"/>
          <p:nvPr/>
        </p:nvSpPr>
        <p:spPr>
          <a:xfrm>
            <a:off x="2691975" y="2901731"/>
            <a:ext cx="1353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Ativos necessários para entregar para oferecer e entregar a proposta de valor e performar as atividades principais (acima)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09" name="Google Shape;609;p98"/>
          <p:cNvSpPr txBox="1"/>
          <p:nvPr/>
        </p:nvSpPr>
        <p:spPr>
          <a:xfrm>
            <a:off x="2669850" y="1299694"/>
            <a:ext cx="1161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Atividades principais para entregar a proposta de valor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10" name="Google Shape;610;p98"/>
          <p:cNvSpPr txBox="1"/>
          <p:nvPr/>
        </p:nvSpPr>
        <p:spPr>
          <a:xfrm>
            <a:off x="1438369" y="1524600"/>
            <a:ext cx="1161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Atividades que necessitam a participação de parceiros externos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11" name="Google Shape;611;p98"/>
          <p:cNvSpPr txBox="1"/>
          <p:nvPr/>
        </p:nvSpPr>
        <p:spPr>
          <a:xfrm>
            <a:off x="2133375" y="4039200"/>
            <a:ext cx="1161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Os elementos do modelo resulta a estrutura de custos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12" name="Google Shape;612;p98"/>
          <p:cNvSpPr txBox="1"/>
          <p:nvPr/>
        </p:nvSpPr>
        <p:spPr>
          <a:xfrm>
            <a:off x="0" y="620288"/>
            <a:ext cx="1290600" cy="8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Não há uma ordem de desenvolvimento. Depende do que você tem. </a:t>
            </a:r>
            <a:endParaRPr sz="1000"/>
          </a:p>
        </p:txBody>
      </p:sp>
      <p:sp>
        <p:nvSpPr>
          <p:cNvPr id="613" name="Google Shape;613;p98"/>
          <p:cNvSpPr txBox="1"/>
          <p:nvPr/>
        </p:nvSpPr>
        <p:spPr>
          <a:xfrm>
            <a:off x="7005488" y="2516438"/>
            <a:ext cx="8574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98"/>
          <p:cNvSpPr txBox="1"/>
          <p:nvPr/>
        </p:nvSpPr>
        <p:spPr>
          <a:xfrm>
            <a:off x="4117256" y="1465500"/>
            <a:ext cx="12906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O que vamos oferecer ao nosso cliente?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Novidade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Customização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Preço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Performance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Design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Status/Marca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Redução de risco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Conveniência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15" name="Google Shape;615;p98"/>
          <p:cNvSpPr txBox="1"/>
          <p:nvPr/>
        </p:nvSpPr>
        <p:spPr>
          <a:xfrm>
            <a:off x="8211281" y="1862044"/>
            <a:ext cx="8088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FF0000"/>
                </a:solidFill>
              </a:rPr>
              <a:t>VALOR</a:t>
            </a:r>
            <a:endParaRPr b="1" sz="1100">
              <a:solidFill>
                <a:srgbClr val="FF0000"/>
              </a:solidFill>
            </a:endParaRPr>
          </a:p>
        </p:txBody>
      </p:sp>
      <p:sp>
        <p:nvSpPr>
          <p:cNvPr id="616" name="Google Shape;616;p98"/>
          <p:cNvSpPr txBox="1"/>
          <p:nvPr/>
        </p:nvSpPr>
        <p:spPr>
          <a:xfrm>
            <a:off x="128963" y="2157019"/>
            <a:ext cx="11226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FF0000"/>
                </a:solidFill>
              </a:rPr>
              <a:t>EFICIÊNCIA</a:t>
            </a:r>
            <a:endParaRPr b="1" sz="11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Quais são as atividades-chaves da Disney - Parques?</a:t>
            </a:r>
            <a:endParaRPr/>
          </a:p>
        </p:txBody>
      </p:sp>
      <p:sp>
        <p:nvSpPr>
          <p:cNvPr id="623" name="Google Shape;623;p99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3429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04800" lvl="0" marL="3429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Design e desenvolvimento de novas atrações e experiências</a:t>
            </a:r>
            <a:endParaRPr sz="2200"/>
          </a:p>
          <a:p>
            <a:pPr indent="-3048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Manutenção e atualização de atrações existentes</a:t>
            </a:r>
            <a:endParaRPr sz="2200"/>
          </a:p>
          <a:p>
            <a:pPr indent="-3048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Serviços aos visitantes e hospitalidade</a:t>
            </a:r>
            <a:endParaRPr sz="2200"/>
          </a:p>
          <a:p>
            <a:pPr indent="-3048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Shows e performances de entretenimento</a:t>
            </a:r>
            <a:endParaRPr sz="2200"/>
          </a:p>
          <a:p>
            <a:pPr indent="-3048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Atividades de marketing e promoção</a:t>
            </a:r>
            <a:endParaRPr sz="2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0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Quais são os principais recursos da Disney - Parques?</a:t>
            </a:r>
            <a:endParaRPr/>
          </a:p>
        </p:txBody>
      </p:sp>
      <p:sp>
        <p:nvSpPr>
          <p:cNvPr id="630" name="Google Shape;630;p100"/>
          <p:cNvSpPr txBox="1"/>
          <p:nvPr>
            <p:ph idx="1" type="body"/>
          </p:nvPr>
        </p:nvSpPr>
        <p:spPr>
          <a:xfrm>
            <a:off x="457200" y="1466888"/>
            <a:ext cx="8229600" cy="3128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3429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Propriedade intelectual (personagens e histórias da Disney)</a:t>
            </a:r>
            <a:endParaRPr sz="2200"/>
          </a:p>
          <a:p>
            <a:pPr indent="-3048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Espaços físicos atrativos e bem projetados</a:t>
            </a:r>
            <a:endParaRPr sz="2200"/>
          </a:p>
          <a:p>
            <a:pPr indent="-3048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Equipe qualificada e treinada (artistas, hospitalidade)</a:t>
            </a:r>
            <a:endParaRPr sz="2200"/>
          </a:p>
          <a:p>
            <a:pPr indent="-3048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Tecnologia (atrações, shows, aplicativos)</a:t>
            </a:r>
            <a:endParaRPr sz="2200"/>
          </a:p>
          <a:p>
            <a:pPr indent="-3048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Forte reputação de marca e base de fãs</a:t>
            </a:r>
            <a:endParaRPr sz="2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0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Quais são as principais parcerias da Disney - Parques?</a:t>
            </a:r>
            <a:endParaRPr/>
          </a:p>
        </p:txBody>
      </p:sp>
      <p:sp>
        <p:nvSpPr>
          <p:cNvPr id="637" name="Google Shape;637;p101"/>
          <p:cNvSpPr txBox="1"/>
          <p:nvPr>
            <p:ph idx="1" type="body"/>
          </p:nvPr>
        </p:nvSpPr>
        <p:spPr>
          <a:xfrm>
            <a:off x="457200" y="1466888"/>
            <a:ext cx="8229600" cy="3128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3429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Redes de hotéis e parceiros de acomodação</a:t>
            </a:r>
            <a:endParaRPr sz="2200"/>
          </a:p>
          <a:p>
            <a:pPr indent="-3048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Companhias aéreas e provedores de transporte</a:t>
            </a:r>
            <a:endParaRPr sz="2200"/>
          </a:p>
          <a:p>
            <a:pPr indent="-3048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Fabricantes e fornecedores de produtos</a:t>
            </a:r>
            <a:endParaRPr sz="2200"/>
          </a:p>
          <a:p>
            <a:pPr indent="-3048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Governo local e órgãos regulatórios</a:t>
            </a:r>
            <a:endParaRPr sz="2200"/>
          </a:p>
          <a:p>
            <a:pPr indent="-3048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Parceiros da indústria do entretenimento</a:t>
            </a:r>
            <a:endParaRPr sz="2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0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Qual é a estrutura de custos da Disney - Parques?</a:t>
            </a:r>
            <a:endParaRPr/>
          </a:p>
        </p:txBody>
      </p:sp>
      <p:sp>
        <p:nvSpPr>
          <p:cNvPr id="644" name="Google Shape;644;p10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292100" lvl="0" marL="3429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pt-BR" sz="2000"/>
              <a:t>Salários e remuneração da equipe</a:t>
            </a:r>
            <a:endParaRPr sz="2000"/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pt-BR" sz="2000"/>
              <a:t>Manutenção e operação das atrações</a:t>
            </a:r>
            <a:endParaRPr sz="2000"/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pt-BR" sz="2000"/>
              <a:t>Despesas de marketing e publicidade</a:t>
            </a:r>
            <a:endParaRPr sz="2000"/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pt-BR" sz="2000"/>
              <a:t>Taxas de licenciamento de personagens e propriedade intelectual da Disney</a:t>
            </a:r>
            <a:endParaRPr sz="2000"/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pt-BR" sz="2000"/>
              <a:t>Infraestrutura e manutenção das instalações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0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1" name="Google Shape;65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069" y="101381"/>
            <a:ext cx="75500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0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Atividade para esta aula</a:t>
            </a:r>
            <a:endParaRPr/>
          </a:p>
        </p:txBody>
      </p:sp>
      <p:sp>
        <p:nvSpPr>
          <p:cNvPr id="658" name="Google Shape;658;p10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54000" lvl="0" marL="3429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Modelo de negócio - Canvas:</a:t>
            </a:r>
            <a:endParaRPr/>
          </a:p>
          <a:p>
            <a:pPr indent="-254000" lvl="1" marL="685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pt-BR"/>
              <a:t>Desenhe o modelo de negócio da LivUp</a:t>
            </a:r>
            <a:endParaRPr/>
          </a:p>
          <a:p>
            <a:pPr indent="0" lvl="0" marL="6858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nvas.png" id="664" name="Google Shape;664;p105"/>
          <p:cNvPicPr preferRelativeResize="0"/>
          <p:nvPr/>
        </p:nvPicPr>
        <p:blipFill rotWithShape="1">
          <a:blip r:embed="rId3">
            <a:alphaModFix/>
          </a:blip>
          <a:srcRect b="1569" l="0" r="0" t="1578"/>
          <a:stretch/>
        </p:blipFill>
        <p:spPr>
          <a:xfrm>
            <a:off x="1170731" y="694444"/>
            <a:ext cx="7025287" cy="4220457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105"/>
          <p:cNvSpPr txBox="1"/>
          <p:nvPr/>
        </p:nvSpPr>
        <p:spPr>
          <a:xfrm>
            <a:off x="128954" y="195263"/>
            <a:ext cx="89157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i="0" lang="pt-BR" sz="2100" u="none" cap="none" strike="noStrike">
                <a:solidFill>
                  <a:srgbClr val="000000"/>
                </a:solidFill>
              </a:rPr>
              <a:t>Canvas - </a:t>
            </a:r>
            <a:r>
              <a:rPr lang="pt-BR" sz="2100"/>
              <a:t>Geração de modelo de negócio</a:t>
            </a:r>
            <a:endParaRPr sz="1100"/>
          </a:p>
        </p:txBody>
      </p:sp>
      <p:sp>
        <p:nvSpPr>
          <p:cNvPr id="666" name="Google Shape;666;p105"/>
          <p:cNvSpPr txBox="1"/>
          <p:nvPr/>
        </p:nvSpPr>
        <p:spPr>
          <a:xfrm>
            <a:off x="6826669" y="1299694"/>
            <a:ext cx="1161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Quais segmentos de clientes serão atendidos? (Massa, Segmento, Nicho, Diversificado, Multi-sided plataforms)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67" name="Google Shape;667;p105"/>
          <p:cNvSpPr txBox="1"/>
          <p:nvPr/>
        </p:nvSpPr>
        <p:spPr>
          <a:xfrm>
            <a:off x="4067259" y="1102463"/>
            <a:ext cx="1161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Busca solucionar o problema do cliente 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68" name="Google Shape;668;p105"/>
          <p:cNvSpPr txBox="1"/>
          <p:nvPr/>
        </p:nvSpPr>
        <p:spPr>
          <a:xfrm>
            <a:off x="5350369" y="2713688"/>
            <a:ext cx="1353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Como a empresa acessa o cliente?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A proposta de valor são entregues ao cliente através de comunicação, canais de distribuição e de vendas.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69" name="Google Shape;669;p105"/>
          <p:cNvSpPr txBox="1"/>
          <p:nvPr/>
        </p:nvSpPr>
        <p:spPr>
          <a:xfrm>
            <a:off x="5464670" y="1299694"/>
            <a:ext cx="1290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Como relacionamentos são estabelecidos e mantidos com cada segmento de cliente.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(assistencia pessoal; comunidades; self-service; automatizado…)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70" name="Google Shape;670;p105"/>
          <p:cNvSpPr txBox="1"/>
          <p:nvPr/>
        </p:nvSpPr>
        <p:spPr>
          <a:xfrm>
            <a:off x="5464669" y="4039200"/>
            <a:ext cx="1161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Resultado da oferta do valor aos clientes.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71" name="Google Shape;671;p105"/>
          <p:cNvSpPr txBox="1"/>
          <p:nvPr/>
        </p:nvSpPr>
        <p:spPr>
          <a:xfrm>
            <a:off x="2691975" y="2901731"/>
            <a:ext cx="1353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Ativos necessários para entregar para oferecer e entregar a proposta de valor e performar as atividades principais (acima)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72" name="Google Shape;672;p105"/>
          <p:cNvSpPr txBox="1"/>
          <p:nvPr/>
        </p:nvSpPr>
        <p:spPr>
          <a:xfrm>
            <a:off x="2669850" y="1299694"/>
            <a:ext cx="1161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Quais são atividades principais para entregar a proposta de valor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73" name="Google Shape;673;p105"/>
          <p:cNvSpPr txBox="1"/>
          <p:nvPr/>
        </p:nvSpPr>
        <p:spPr>
          <a:xfrm>
            <a:off x="1438369" y="1524600"/>
            <a:ext cx="1161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Quais são os parceiros externos e quais atividades que necessitam a participação de parceiros externos?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74" name="Google Shape;674;p105"/>
          <p:cNvSpPr txBox="1"/>
          <p:nvPr/>
        </p:nvSpPr>
        <p:spPr>
          <a:xfrm>
            <a:off x="2133375" y="4039200"/>
            <a:ext cx="1161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Os elementos do modelo resulta a estrutura de custos.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Quais são os custos principais?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75" name="Google Shape;675;p105"/>
          <p:cNvSpPr txBox="1"/>
          <p:nvPr/>
        </p:nvSpPr>
        <p:spPr>
          <a:xfrm>
            <a:off x="0" y="620288"/>
            <a:ext cx="1290600" cy="8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Não há uma ordem de desenvolvimento. Depende do que você tem. </a:t>
            </a:r>
            <a:endParaRPr sz="1000"/>
          </a:p>
        </p:txBody>
      </p:sp>
      <p:sp>
        <p:nvSpPr>
          <p:cNvPr id="676" name="Google Shape;676;p105"/>
          <p:cNvSpPr txBox="1"/>
          <p:nvPr/>
        </p:nvSpPr>
        <p:spPr>
          <a:xfrm>
            <a:off x="7005488" y="2516438"/>
            <a:ext cx="8574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105"/>
          <p:cNvSpPr txBox="1"/>
          <p:nvPr/>
        </p:nvSpPr>
        <p:spPr>
          <a:xfrm>
            <a:off x="4117256" y="1465500"/>
            <a:ext cx="12906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O que vamos oferecer ao nosso cliente?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Novidade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Customização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Preço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Performance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Design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Status/Marca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Redução de risco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Conveniência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78" name="Google Shape;678;p105"/>
          <p:cNvSpPr txBox="1"/>
          <p:nvPr/>
        </p:nvSpPr>
        <p:spPr>
          <a:xfrm>
            <a:off x="8211281" y="1862044"/>
            <a:ext cx="8088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FF0000"/>
                </a:solidFill>
              </a:rPr>
              <a:t>VALOR</a:t>
            </a:r>
            <a:endParaRPr b="1" sz="1100">
              <a:solidFill>
                <a:srgbClr val="FF0000"/>
              </a:solidFill>
            </a:endParaRPr>
          </a:p>
        </p:txBody>
      </p:sp>
      <p:sp>
        <p:nvSpPr>
          <p:cNvPr id="679" name="Google Shape;679;p105"/>
          <p:cNvSpPr txBox="1"/>
          <p:nvPr/>
        </p:nvSpPr>
        <p:spPr>
          <a:xfrm>
            <a:off x="128963" y="2157019"/>
            <a:ext cx="11226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FF0000"/>
                </a:solidFill>
              </a:rPr>
              <a:t>EFICIÊNCIA</a:t>
            </a:r>
            <a:endParaRPr b="1" sz="11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79"/>
          <p:cNvPicPr preferRelativeResize="0"/>
          <p:nvPr/>
        </p:nvPicPr>
        <p:blipFill rotWithShape="1">
          <a:blip r:embed="rId3">
            <a:alphaModFix/>
          </a:blip>
          <a:srcRect b="14759" l="49698" r="23662" t="45339"/>
          <a:stretch/>
        </p:blipFill>
        <p:spPr>
          <a:xfrm>
            <a:off x="373950" y="1549753"/>
            <a:ext cx="3434078" cy="2893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79"/>
          <p:cNvPicPr preferRelativeResize="0"/>
          <p:nvPr/>
        </p:nvPicPr>
        <p:blipFill rotWithShape="1">
          <a:blip r:embed="rId3">
            <a:alphaModFix/>
          </a:blip>
          <a:srcRect b="75286" l="41649" r="41420" t="13506"/>
          <a:stretch/>
        </p:blipFill>
        <p:spPr>
          <a:xfrm>
            <a:off x="610519" y="182812"/>
            <a:ext cx="3033960" cy="1129783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79"/>
          <p:cNvSpPr txBox="1"/>
          <p:nvPr/>
        </p:nvSpPr>
        <p:spPr>
          <a:xfrm>
            <a:off x="5692969" y="4304063"/>
            <a:ext cx="225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https://sites.usp.br/lgi/</a:t>
            </a:r>
            <a:endParaRPr sz="1100"/>
          </a:p>
        </p:txBody>
      </p:sp>
      <p:sp>
        <p:nvSpPr>
          <p:cNvPr id="423" name="Google Shape;423;p79"/>
          <p:cNvSpPr txBox="1"/>
          <p:nvPr/>
        </p:nvSpPr>
        <p:spPr>
          <a:xfrm>
            <a:off x="5105344" y="3212794"/>
            <a:ext cx="225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424" name="Google Shape;424;p79"/>
          <p:cNvPicPr preferRelativeResize="0"/>
          <p:nvPr/>
        </p:nvPicPr>
        <p:blipFill rotWithShape="1">
          <a:blip r:embed="rId4">
            <a:alphaModFix/>
          </a:blip>
          <a:srcRect b="3258" l="14948" r="17102" t="13408"/>
          <a:stretch/>
        </p:blipFill>
        <p:spPr>
          <a:xfrm>
            <a:off x="4250644" y="1007888"/>
            <a:ext cx="4641523" cy="320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nvas.png" id="685" name="Google Shape;685;p106"/>
          <p:cNvPicPr preferRelativeResize="0"/>
          <p:nvPr/>
        </p:nvPicPr>
        <p:blipFill rotWithShape="1">
          <a:blip r:embed="rId3">
            <a:alphaModFix/>
          </a:blip>
          <a:srcRect b="1569" l="0" r="0" t="1578"/>
          <a:stretch/>
        </p:blipFill>
        <p:spPr>
          <a:xfrm>
            <a:off x="1170731" y="694444"/>
            <a:ext cx="7025287" cy="4220457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106"/>
          <p:cNvSpPr txBox="1"/>
          <p:nvPr/>
        </p:nvSpPr>
        <p:spPr>
          <a:xfrm>
            <a:off x="128954" y="195263"/>
            <a:ext cx="89157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/>
              <a:t>Modelo de negócio Liv Up - POSSÍVEL RESPOSTA</a:t>
            </a:r>
            <a:endParaRPr sz="1100"/>
          </a:p>
        </p:txBody>
      </p:sp>
      <p:sp>
        <p:nvSpPr>
          <p:cNvPr id="687" name="Google Shape;687;p106"/>
          <p:cNvSpPr txBox="1"/>
          <p:nvPr/>
        </p:nvSpPr>
        <p:spPr>
          <a:xfrm>
            <a:off x="6826676" y="1299700"/>
            <a:ext cx="1290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.Pessoas que buscam uma dieta saudável e conveniente.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Profissionais ocupados que desejam refeições rápidas e saudáveis.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Famílias que valorizam alimentação balanceada.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88" name="Google Shape;688;p106"/>
          <p:cNvSpPr txBox="1"/>
          <p:nvPr/>
        </p:nvSpPr>
        <p:spPr>
          <a:xfrm>
            <a:off x="5350369" y="2713688"/>
            <a:ext cx="1353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Divulgação online com apoio de influenciadores como nutricionistas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Anúncios onlie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Site de vendas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89" name="Google Shape;689;p106"/>
          <p:cNvSpPr txBox="1"/>
          <p:nvPr/>
        </p:nvSpPr>
        <p:spPr>
          <a:xfrm>
            <a:off x="5464670" y="1299694"/>
            <a:ext cx="1290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Atendimento online não automatizado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Auto serviço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90" name="Google Shape;690;p106"/>
          <p:cNvSpPr txBox="1"/>
          <p:nvPr/>
        </p:nvSpPr>
        <p:spPr>
          <a:xfrm>
            <a:off x="5235075" y="4039200"/>
            <a:ext cx="2052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Vendas diretas de alimentos congelados saudáveis.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Assinaturas mensais.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Taxas de entrega.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Produtos adicionais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91" name="Google Shape;691;p106"/>
          <p:cNvSpPr txBox="1"/>
          <p:nvPr/>
        </p:nvSpPr>
        <p:spPr>
          <a:xfrm>
            <a:off x="2615775" y="2825525"/>
            <a:ext cx="15891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Cozinha e instalações de produção.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Equipe de chefs e nutricionistas.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Plataforma de e-commerce.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Frota de entrega ou parcerias de logística.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92" name="Google Shape;692;p106"/>
          <p:cNvSpPr txBox="1"/>
          <p:nvPr/>
        </p:nvSpPr>
        <p:spPr>
          <a:xfrm>
            <a:off x="1861275" y="4077400"/>
            <a:ext cx="26262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Custo de ingredientes e produção.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Despesas de marketing e publicidade online.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Custos de logística e entrega.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Desenvolvimento e manutenção de plataforma online.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Despesas com pessoal.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93" name="Google Shape;693;p106"/>
          <p:cNvSpPr txBox="1"/>
          <p:nvPr/>
        </p:nvSpPr>
        <p:spPr>
          <a:xfrm>
            <a:off x="1309376" y="1524600"/>
            <a:ext cx="1290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Fornecedores de ingredientes frescos e orgânicos.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Parceiros de entrega e logística.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Plataformas de pagamento online.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Influenciadores ou blogueiros de alimentação saudável.</a:t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94" name="Google Shape;694;p106"/>
          <p:cNvSpPr txBox="1"/>
          <p:nvPr/>
        </p:nvSpPr>
        <p:spPr>
          <a:xfrm>
            <a:off x="206050" y="694450"/>
            <a:ext cx="6792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Liv Up</a:t>
            </a:r>
            <a:endParaRPr sz="1000"/>
          </a:p>
        </p:txBody>
      </p:sp>
      <p:sp>
        <p:nvSpPr>
          <p:cNvPr id="695" name="Google Shape;695;p106"/>
          <p:cNvSpPr txBox="1"/>
          <p:nvPr/>
        </p:nvSpPr>
        <p:spPr>
          <a:xfrm>
            <a:off x="4002769" y="1465500"/>
            <a:ext cx="12906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Refeições saudáveis e equilibradas.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Ingredientes frescos e orgânicos.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Facilidade de compra online.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Entrega conveniente em domicílio.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CC0000"/>
                </a:solidFill>
              </a:rPr>
              <a:t>Opções para diferentes preferências dietéticas (vegetarianas, veganas, sem glúten, etc.).</a:t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C0000"/>
              </a:solidFill>
            </a:endParaRPr>
          </a:p>
        </p:txBody>
      </p:sp>
      <p:sp>
        <p:nvSpPr>
          <p:cNvPr id="696" name="Google Shape;696;p106"/>
          <p:cNvSpPr txBox="1"/>
          <p:nvPr/>
        </p:nvSpPr>
        <p:spPr>
          <a:xfrm>
            <a:off x="8211281" y="1862044"/>
            <a:ext cx="8088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FF0000"/>
                </a:solidFill>
              </a:rPr>
              <a:t>VALOR</a:t>
            </a:r>
            <a:endParaRPr b="1" sz="1100">
              <a:solidFill>
                <a:srgbClr val="FF0000"/>
              </a:solidFill>
            </a:endParaRPr>
          </a:p>
        </p:txBody>
      </p:sp>
      <p:sp>
        <p:nvSpPr>
          <p:cNvPr id="697" name="Google Shape;697;p106"/>
          <p:cNvSpPr txBox="1"/>
          <p:nvPr/>
        </p:nvSpPr>
        <p:spPr>
          <a:xfrm>
            <a:off x="128963" y="2157019"/>
            <a:ext cx="11226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FF0000"/>
                </a:solidFill>
              </a:rPr>
              <a:t>EFICIÊNCIA</a:t>
            </a:r>
            <a:endParaRPr b="1" sz="1100">
              <a:solidFill>
                <a:srgbClr val="FF0000"/>
              </a:solidFill>
            </a:endParaRPr>
          </a:p>
        </p:txBody>
      </p:sp>
      <p:sp>
        <p:nvSpPr>
          <p:cNvPr id="698" name="Google Shape;698;p106"/>
          <p:cNvSpPr txBox="1"/>
          <p:nvPr/>
        </p:nvSpPr>
        <p:spPr>
          <a:xfrm>
            <a:off x="2747275" y="1251525"/>
            <a:ext cx="1221300" cy="9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CC0000"/>
                </a:solidFill>
              </a:rPr>
              <a:t>Desenvolvimento de receitas e cardápios.</a:t>
            </a:r>
            <a:endParaRPr sz="7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CC0000"/>
                </a:solidFill>
              </a:rPr>
              <a:t>Preparação, cozimento e embalagem de alimentos.</a:t>
            </a:r>
            <a:endParaRPr sz="7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CC0000"/>
                </a:solidFill>
              </a:rPr>
              <a:t>Gestão de estoque e cadeia de suprimentos.</a:t>
            </a:r>
            <a:endParaRPr sz="7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CC0000"/>
                </a:solidFill>
              </a:rPr>
              <a:t>Marketing online e promoções.</a:t>
            </a:r>
            <a:endParaRPr sz="7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CC0000"/>
                </a:solidFill>
              </a:rPr>
              <a:t>Entrega e logística.</a:t>
            </a:r>
            <a:endParaRPr sz="20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07"/>
          <p:cNvSpPr txBox="1"/>
          <p:nvPr>
            <p:ph type="ctrTitle"/>
          </p:nvPr>
        </p:nvSpPr>
        <p:spPr>
          <a:xfrm>
            <a:off x="1143000" y="841772"/>
            <a:ext cx="6858000" cy="179077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pt-BR"/>
              <a:t>Introdução à administração Aula 2 - Módulo Organização </a:t>
            </a:r>
            <a:endParaRPr/>
          </a:p>
        </p:txBody>
      </p:sp>
      <p:sp>
        <p:nvSpPr>
          <p:cNvPr id="704" name="Google Shape;704;p107"/>
          <p:cNvSpPr txBox="1"/>
          <p:nvPr>
            <p:ph idx="1" type="subTitle"/>
          </p:nvPr>
        </p:nvSpPr>
        <p:spPr>
          <a:xfrm>
            <a:off x="1143000" y="2701528"/>
            <a:ext cx="6858000" cy="12417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PRO 3811/2023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Profa. Dra. Ana Paula Paes Leme Barbosa</a:t>
            </a:r>
            <a:endParaRPr/>
          </a:p>
        </p:txBody>
      </p:sp>
      <p:pic>
        <p:nvPicPr>
          <p:cNvPr id="705" name="Google Shape;705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2290" y="4226885"/>
            <a:ext cx="1169194" cy="481039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107"/>
          <p:cNvSpPr txBox="1"/>
          <p:nvPr/>
        </p:nvSpPr>
        <p:spPr>
          <a:xfrm>
            <a:off x="6881513" y="4707919"/>
            <a:ext cx="2050425" cy="2769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Universidade de São Paulo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7" name="Google Shape;707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5448" y="3980784"/>
            <a:ext cx="713517" cy="8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07"/>
          <p:cNvSpPr txBox="1"/>
          <p:nvPr/>
        </p:nvSpPr>
        <p:spPr>
          <a:xfrm>
            <a:off x="807639" y="4707924"/>
            <a:ext cx="1451700" cy="2769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Escola Politécnica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08"/>
          <p:cNvSpPr/>
          <p:nvPr/>
        </p:nvSpPr>
        <p:spPr>
          <a:xfrm>
            <a:off x="241173" y="240030"/>
            <a:ext cx="8661600" cy="4663350"/>
          </a:xfrm>
          <a:prstGeom prst="rect">
            <a:avLst/>
          </a:prstGeom>
          <a:solidFill>
            <a:schemeClr val="dk1">
              <a:alpha val="745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108"/>
          <p:cNvSpPr txBox="1"/>
          <p:nvPr>
            <p:ph type="title"/>
          </p:nvPr>
        </p:nvSpPr>
        <p:spPr>
          <a:xfrm>
            <a:off x="628650" y="722908"/>
            <a:ext cx="2620800" cy="3697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lang="pt-BR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/>
          </a:p>
        </p:txBody>
      </p:sp>
      <p:cxnSp>
        <p:nvCxnSpPr>
          <p:cNvPr id="715" name="Google Shape;715;p108"/>
          <p:cNvCxnSpPr/>
          <p:nvPr/>
        </p:nvCxnSpPr>
        <p:spPr>
          <a:xfrm>
            <a:off x="3490722" y="1543050"/>
            <a:ext cx="0" cy="2057400"/>
          </a:xfrm>
          <a:prstGeom prst="straightConnector1">
            <a:avLst/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16" name="Google Shape;716;p108"/>
          <p:cNvSpPr txBox="1"/>
          <p:nvPr>
            <p:ph idx="1" type="body"/>
          </p:nvPr>
        </p:nvSpPr>
        <p:spPr>
          <a:xfrm>
            <a:off x="3732023" y="722908"/>
            <a:ext cx="4783275" cy="3697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Desenho organizacional - modelo estrela</a:t>
            </a:r>
            <a:endParaRPr sz="1800"/>
          </a:p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Sistemas de produção</a:t>
            </a:r>
            <a:endParaRPr sz="1800"/>
          </a:p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Escolas da Administração</a:t>
            </a:r>
            <a:endParaRPr sz="1800"/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0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109"/>
          <p:cNvSpPr txBox="1"/>
          <p:nvPr>
            <p:ph type="title"/>
          </p:nvPr>
        </p:nvSpPr>
        <p:spPr>
          <a:xfrm>
            <a:off x="6555440" y="464011"/>
            <a:ext cx="2588625" cy="3595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pt-BR" sz="2400">
                <a:solidFill>
                  <a:srgbClr val="FFFFFF"/>
                </a:solidFill>
              </a:rPr>
              <a:t>O desenho da organização</a:t>
            </a:r>
            <a:br>
              <a:rPr lang="pt-BR" sz="2400">
                <a:solidFill>
                  <a:srgbClr val="FFFFFF"/>
                </a:solidFill>
              </a:rPr>
            </a:br>
            <a:br>
              <a:rPr lang="pt-BR" sz="2400">
                <a:solidFill>
                  <a:srgbClr val="FFFFFF"/>
                </a:solidFill>
              </a:rPr>
            </a:br>
            <a:r>
              <a:rPr lang="pt-BR" sz="2400">
                <a:solidFill>
                  <a:srgbClr val="FFFFFF"/>
                </a:solidFill>
              </a:rPr>
              <a:t>- Relação dinâmica entre os elementos</a:t>
            </a:r>
            <a:br>
              <a:rPr lang="pt-BR" sz="2400">
                <a:solidFill>
                  <a:srgbClr val="FFFFFF"/>
                </a:solidFill>
              </a:rPr>
            </a:br>
            <a:endParaRPr sz="2400">
              <a:solidFill>
                <a:srgbClr val="FFFFFF"/>
              </a:solidFill>
            </a:endParaRPr>
          </a:p>
        </p:txBody>
      </p:sp>
      <p:sp>
        <p:nvSpPr>
          <p:cNvPr id="723" name="Google Shape;723;p109"/>
          <p:cNvSpPr/>
          <p:nvPr/>
        </p:nvSpPr>
        <p:spPr>
          <a:xfrm>
            <a:off x="370016" y="363474"/>
            <a:ext cx="6096825" cy="42930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text on a white background&#10;&#10;Description automatically generated" id="724" name="Google Shape;724;p109"/>
          <p:cNvPicPr preferRelativeResize="0"/>
          <p:nvPr/>
        </p:nvPicPr>
        <p:blipFill rotWithShape="1">
          <a:blip r:embed="rId3">
            <a:alphaModFix/>
          </a:blip>
          <a:srcRect b="0" l="5775" r="0" t="0"/>
          <a:stretch/>
        </p:blipFill>
        <p:spPr>
          <a:xfrm>
            <a:off x="732188" y="706904"/>
            <a:ext cx="5372417" cy="360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109"/>
          <p:cNvSpPr txBox="1"/>
          <p:nvPr/>
        </p:nvSpPr>
        <p:spPr>
          <a:xfrm>
            <a:off x="567928" y="4836280"/>
            <a:ext cx="1267425" cy="2769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Galbraith, 1977.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109"/>
          <p:cNvSpPr txBox="1"/>
          <p:nvPr/>
        </p:nvSpPr>
        <p:spPr>
          <a:xfrm>
            <a:off x="6723188" y="4052231"/>
            <a:ext cx="2289375" cy="6104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Galbraith, J. R. (1977). </a:t>
            </a:r>
            <a:r>
              <a:rPr b="0" i="1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Organization design</a:t>
            </a:r>
            <a:r>
              <a:rPr b="0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Reading: Addison-Wesley.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11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2178" y="1174350"/>
            <a:ext cx="4919643" cy="3742406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110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3333"/>
              <a:buFont typeface="Calibri"/>
              <a:buNone/>
            </a:pPr>
            <a:r>
              <a:rPr lang="pt-BR"/>
              <a:t>Fábrica Ford - Modelo Ford T</a:t>
            </a:r>
            <a:r>
              <a:rPr lang="pt-BR" sz="1800"/>
              <a:t> </a:t>
            </a:r>
            <a:br>
              <a:rPr lang="pt-BR" sz="1800"/>
            </a:br>
            <a:r>
              <a:rPr lang="pt-BR" sz="1800"/>
              <a:t>(Analise as dimensões organizacionais  do Fordismo com base no Modelo Estrela – Galbraith, 1977 ) </a:t>
            </a:r>
            <a:endParaRPr sz="1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11"/>
          <p:cNvSpPr txBox="1"/>
          <p:nvPr>
            <p:ph type="title"/>
          </p:nvPr>
        </p:nvSpPr>
        <p:spPr>
          <a:xfrm>
            <a:off x="84806" y="80288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/>
              <a:t>Desenho organizacional - Fordismo</a:t>
            </a:r>
            <a:endParaRPr/>
          </a:p>
        </p:txBody>
      </p:sp>
      <p:pic>
        <p:nvPicPr>
          <p:cNvPr id="740" name="Google Shape;740;p111"/>
          <p:cNvPicPr preferRelativeResize="0"/>
          <p:nvPr/>
        </p:nvPicPr>
        <p:blipFill rotWithShape="1">
          <a:blip r:embed="rId3">
            <a:alphaModFix/>
          </a:blip>
          <a:srcRect b="15640" l="0" r="0" t="0"/>
          <a:stretch/>
        </p:blipFill>
        <p:spPr>
          <a:xfrm>
            <a:off x="1441650" y="1398488"/>
            <a:ext cx="4660500" cy="2684981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111"/>
          <p:cNvSpPr txBox="1"/>
          <p:nvPr/>
        </p:nvSpPr>
        <p:spPr>
          <a:xfrm>
            <a:off x="2022394" y="903113"/>
            <a:ext cx="2885175" cy="3872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Produzir em massa: padronização para redução de custo e maior volume de vendas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111"/>
          <p:cNvSpPr txBox="1"/>
          <p:nvPr/>
        </p:nvSpPr>
        <p:spPr>
          <a:xfrm>
            <a:off x="5949131" y="2378138"/>
            <a:ext cx="1793700" cy="3872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Hierarquica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Departamentos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Separação entre planejamento e execução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111"/>
          <p:cNvSpPr txBox="1"/>
          <p:nvPr/>
        </p:nvSpPr>
        <p:spPr>
          <a:xfrm>
            <a:off x="4089056" y="3939713"/>
            <a:ext cx="1860075" cy="3872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Linha de produção/ritmo dado pela linha/ padronização do trabalho/ Trabalhos repetitivos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111"/>
          <p:cNvSpPr txBox="1"/>
          <p:nvPr/>
        </p:nvSpPr>
        <p:spPr>
          <a:xfrm>
            <a:off x="1738444" y="3939713"/>
            <a:ext cx="2160675" cy="3872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Pagamento pelo dia de trabalho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(Não havia a ideia de motivação no sentido atual). A motivação era financeira.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111"/>
          <p:cNvSpPr txBox="1"/>
          <p:nvPr/>
        </p:nvSpPr>
        <p:spPr>
          <a:xfrm>
            <a:off x="5593331" y="846188"/>
            <a:ext cx="2885175" cy="7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CONTEXTO: Indústria em crescimento; eletricidade e maquinário mais eficiente; oferta de mão de obra (urbanização).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111"/>
          <p:cNvSpPr txBox="1"/>
          <p:nvPr/>
        </p:nvSpPr>
        <p:spPr>
          <a:xfrm>
            <a:off x="645169" y="2547366"/>
            <a:ext cx="2160675" cy="3872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Substituíveis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Intercambiáveis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"Otimizável"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111"/>
          <p:cNvSpPr txBox="1"/>
          <p:nvPr/>
        </p:nvSpPr>
        <p:spPr>
          <a:xfrm>
            <a:off x="6748278" y="4370877"/>
            <a:ext cx="2289375" cy="6104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Galbraith, J. R. (1977). </a:t>
            </a:r>
            <a:r>
              <a:rPr b="0" i="1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Organization design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Reading: Addison-Wesley.</a:t>
            </a:r>
            <a:endParaRPr b="0" i="0" sz="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12"/>
          <p:cNvSpPr/>
          <p:nvPr/>
        </p:nvSpPr>
        <p:spPr>
          <a:xfrm>
            <a:off x="297619" y="116850"/>
            <a:ext cx="8699625" cy="155475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112"/>
          <p:cNvSpPr txBox="1"/>
          <p:nvPr/>
        </p:nvSpPr>
        <p:spPr>
          <a:xfrm>
            <a:off x="351038" y="618638"/>
            <a:ext cx="170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manufatura Americana (ASM)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112"/>
          <p:cNvSpPr txBox="1"/>
          <p:nvPr/>
        </p:nvSpPr>
        <p:spPr>
          <a:xfrm>
            <a:off x="2670788" y="699413"/>
            <a:ext cx="908325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Produção em massa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112"/>
          <p:cNvSpPr txBox="1"/>
          <p:nvPr/>
        </p:nvSpPr>
        <p:spPr>
          <a:xfrm>
            <a:off x="4347460" y="683419"/>
            <a:ext cx="103815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in time/TQC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112"/>
          <p:cNvSpPr txBox="1"/>
          <p:nvPr/>
        </p:nvSpPr>
        <p:spPr>
          <a:xfrm>
            <a:off x="6069938" y="683419"/>
            <a:ext cx="1271475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in time/ TQC / Lean/ Agile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112"/>
          <p:cNvSpPr txBox="1"/>
          <p:nvPr/>
        </p:nvSpPr>
        <p:spPr>
          <a:xfrm>
            <a:off x="549450" y="160931"/>
            <a:ext cx="1118700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1600 - 1900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112"/>
          <p:cNvSpPr txBox="1"/>
          <p:nvPr/>
        </p:nvSpPr>
        <p:spPr>
          <a:xfrm>
            <a:off x="2670788" y="175856"/>
            <a:ext cx="1118700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1900 - 1940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112"/>
          <p:cNvSpPr txBox="1"/>
          <p:nvPr/>
        </p:nvSpPr>
        <p:spPr>
          <a:xfrm>
            <a:off x="4266919" y="175856"/>
            <a:ext cx="1118700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1940-1980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112"/>
          <p:cNvSpPr txBox="1"/>
          <p:nvPr/>
        </p:nvSpPr>
        <p:spPr>
          <a:xfrm>
            <a:off x="6146325" y="175856"/>
            <a:ext cx="1118700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1980 - 2000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112"/>
          <p:cNvSpPr txBox="1"/>
          <p:nvPr/>
        </p:nvSpPr>
        <p:spPr>
          <a:xfrm>
            <a:off x="7626694" y="175856"/>
            <a:ext cx="1118700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2000 - 2020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112"/>
          <p:cNvSpPr txBox="1"/>
          <p:nvPr/>
        </p:nvSpPr>
        <p:spPr>
          <a:xfrm>
            <a:off x="7609819" y="699413"/>
            <a:ext cx="1271475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Indústria 4.0 / sustentabilidade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112"/>
          <p:cNvSpPr/>
          <p:nvPr/>
        </p:nvSpPr>
        <p:spPr>
          <a:xfrm>
            <a:off x="3115819" y="1450875"/>
            <a:ext cx="5585625" cy="87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112"/>
          <p:cNvSpPr txBox="1"/>
          <p:nvPr/>
        </p:nvSpPr>
        <p:spPr>
          <a:xfrm>
            <a:off x="5771213" y="1781963"/>
            <a:ext cx="2450475" cy="2135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</a:pP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Ciência da administração</a:t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112"/>
          <p:cNvSpPr txBox="1"/>
          <p:nvPr/>
        </p:nvSpPr>
        <p:spPr>
          <a:xfrm>
            <a:off x="427350" y="4815188"/>
            <a:ext cx="7684650" cy="2747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Correa, H. L. (2003). Teoria Geral da Administração: Abordagem histórica da gestão de Produção e Operações. São Paulo: Editora Atlas SA.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112"/>
          <p:cNvSpPr/>
          <p:nvPr/>
        </p:nvSpPr>
        <p:spPr>
          <a:xfrm>
            <a:off x="2312775" y="160613"/>
            <a:ext cx="1701900" cy="1209825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13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/>
              <a:t>A escola das Relações Humanas</a:t>
            </a:r>
            <a:endParaRPr/>
          </a:p>
        </p:txBody>
      </p:sp>
      <p:pic>
        <p:nvPicPr>
          <p:cNvPr id="774" name="Google Shape;774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1382419"/>
            <a:ext cx="6586073" cy="3646781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113"/>
          <p:cNvSpPr txBox="1"/>
          <p:nvPr/>
        </p:nvSpPr>
        <p:spPr>
          <a:xfrm>
            <a:off x="5005238" y="2617838"/>
            <a:ext cx="3880575" cy="11153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None/>
            </a:pPr>
            <a:r>
              <a:rPr b="0" i="0" lang="pt-BR" sz="1100" u="none" cap="none" strike="noStrike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"Para inspirar a lealdade dos funcionários à empresa, desencorajar a </a:t>
            </a:r>
            <a:r>
              <a:rPr b="1" i="0" lang="pt-BR" sz="1100" u="none" cap="none" strike="noStrike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alta rotatividade de funcionários e a sindicalização,</a:t>
            </a:r>
            <a:r>
              <a:rPr b="0" i="0" lang="pt-BR" sz="1100" u="none" cap="none" strike="noStrike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 e apresentar uma boa imagem perante o público, os gestores corporativos começaram a concentrar-se </a:t>
            </a:r>
            <a:r>
              <a:rPr b="1" i="0" lang="pt-BR" sz="1100" u="none" cap="none" strike="noStrike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no bem-estar dos funcionários por meio da prática do capitalismo de bem-estar.</a:t>
            </a:r>
            <a:r>
              <a:rPr b="0" i="0" lang="pt-BR" sz="1100" u="none" cap="none" strike="noStrike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" Harvard Business Review - Coleção sobre história</a:t>
            </a:r>
            <a:endParaRPr b="0" i="0" sz="1100" u="none" cap="none" strike="noStrike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14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/>
              <a:t>A escola das relações humanas</a:t>
            </a:r>
            <a:endParaRPr/>
          </a:p>
        </p:txBody>
      </p:sp>
      <p:sp>
        <p:nvSpPr>
          <p:cNvPr id="782" name="Google Shape;782;p114"/>
          <p:cNvSpPr txBox="1"/>
          <p:nvPr/>
        </p:nvSpPr>
        <p:spPr>
          <a:xfrm>
            <a:off x="718988" y="1343963"/>
            <a:ext cx="7494075" cy="2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6035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Experimento de Howthorne - Fábrica da Western Eletric: Como as condições de trabalho influenciam o desempenho do trabalhador?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035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Efeito Howthorne: a simples atenção dada aos trabalhadores e a sensação de serem observados e valorizados como parte da pesquisa contribuíam para esse aumento temporário na produtividade.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0350" lvl="1" marL="6858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Experimento de Hawthorne ilustrou a complexidade do comportamento humano no ambiente de trabalho e destacou que não se pode simplesmente atribuir o desempenho dos funcionários a fatores puramente físicos ou econômicos.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035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Influenciou as discussões subsequentes sobre a relação entre a produtividade e as necessidades e motivações do trabalhador industrial.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035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Novos estudos: motivação; comunicação; liderancas; dinâmica de grupo.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15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/>
              <a:t>Hierarquia das necessidades de Maslow</a:t>
            </a:r>
            <a:endParaRPr/>
          </a:p>
        </p:txBody>
      </p:sp>
      <p:pic>
        <p:nvPicPr>
          <p:cNvPr id="789" name="Google Shape;789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9635" y="2360925"/>
            <a:ext cx="3808153" cy="2116874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115"/>
          <p:cNvSpPr txBox="1"/>
          <p:nvPr/>
        </p:nvSpPr>
        <p:spPr>
          <a:xfrm>
            <a:off x="628650" y="4664175"/>
            <a:ext cx="75861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pt-B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Maslow, A. (1943). A Theory of Human Motivation. </a:t>
            </a:r>
            <a:r>
              <a:rPr b="0" i="1" lang="pt-B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Psycological Review</a:t>
            </a:r>
            <a:r>
              <a:rPr b="0" i="0" lang="pt-B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50(40), 370-396.</a:t>
            </a:r>
            <a:endParaRPr b="0" i="0" sz="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1" name="Google Shape;791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9131" y="2686219"/>
            <a:ext cx="2732869" cy="1703474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15"/>
          <p:cNvSpPr txBox="1"/>
          <p:nvPr/>
        </p:nvSpPr>
        <p:spPr>
          <a:xfrm>
            <a:off x="1086738" y="1568066"/>
            <a:ext cx="6925412" cy="4884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Críticas: A importância relativa das necessidades pode variar entre as pessoas e culturas.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115"/>
          <p:cNvSpPr txBox="1"/>
          <p:nvPr/>
        </p:nvSpPr>
        <p:spPr>
          <a:xfrm>
            <a:off x="1053113" y="2109974"/>
            <a:ext cx="4396950" cy="1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Baseado em observações clínicas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115"/>
          <p:cNvSpPr txBox="1"/>
          <p:nvPr/>
        </p:nvSpPr>
        <p:spPr>
          <a:xfrm>
            <a:off x="1053113" y="1068375"/>
            <a:ext cx="7211475" cy="4578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pessoas tendem a buscar a satisfação das necessidades mais básicas antes de se preocupar com necessidades mais elevadas.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80"/>
          <p:cNvSpPr txBox="1"/>
          <p:nvPr>
            <p:ph type="ctrTitle"/>
          </p:nvPr>
        </p:nvSpPr>
        <p:spPr>
          <a:xfrm>
            <a:off x="1143000" y="24241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alibri"/>
              <a:buNone/>
            </a:pPr>
            <a:r>
              <a:rPr lang="pt-BR" sz="2540"/>
              <a:t>Quero resolver um problema e criar um negócio/produto/serviço para entregar uma solução para esse  problema. Como fazer isso?</a:t>
            </a:r>
            <a:endParaRPr sz="2540"/>
          </a:p>
        </p:txBody>
      </p:sp>
      <p:sp>
        <p:nvSpPr>
          <p:cNvPr id="430" name="Google Shape;430;p80"/>
          <p:cNvSpPr txBox="1"/>
          <p:nvPr>
            <p:ph idx="1" type="subTitle"/>
          </p:nvPr>
        </p:nvSpPr>
        <p:spPr>
          <a:xfrm>
            <a:off x="1143000" y="1189804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 sz="2400"/>
              <a:t>Como podemos ajudar as pessoas a se alimentarem melhor?</a:t>
            </a:r>
            <a:endParaRPr sz="2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16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/>
              <a:t>Teoria X e Y - Douglas McGregor</a:t>
            </a:r>
            <a:endParaRPr/>
          </a:p>
        </p:txBody>
      </p:sp>
      <p:pic>
        <p:nvPicPr>
          <p:cNvPr id="801" name="Google Shape;801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8588" y="1456388"/>
            <a:ext cx="2277281" cy="329627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116"/>
          <p:cNvSpPr txBox="1"/>
          <p:nvPr/>
        </p:nvSpPr>
        <p:spPr>
          <a:xfrm>
            <a:off x="497756" y="1557806"/>
            <a:ext cx="5862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03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Interessado em entender </a:t>
            </a:r>
            <a:r>
              <a:rPr b="1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que motiva as pessoas a trabalharem; 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3" name="Google Shape;803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1956" y="2923519"/>
            <a:ext cx="4774780" cy="922556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16"/>
          <p:cNvSpPr txBox="1"/>
          <p:nvPr/>
        </p:nvSpPr>
        <p:spPr>
          <a:xfrm>
            <a:off x="5668913" y="4802438"/>
            <a:ext cx="3272400" cy="2857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116"/>
          <p:cNvSpPr txBox="1"/>
          <p:nvPr/>
        </p:nvSpPr>
        <p:spPr>
          <a:xfrm>
            <a:off x="6406331" y="4745288"/>
            <a:ext cx="26271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Estudo teórico - baseado em observações. 1960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17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/>
              <a:t>A Teoria X</a:t>
            </a:r>
            <a:endParaRPr/>
          </a:p>
        </p:txBody>
      </p:sp>
      <p:sp>
        <p:nvSpPr>
          <p:cNvPr id="812" name="Google Shape;812;p117"/>
          <p:cNvSpPr txBox="1"/>
          <p:nvPr/>
        </p:nvSpPr>
        <p:spPr>
          <a:xfrm>
            <a:off x="213844" y="1345781"/>
            <a:ext cx="6166575" cy="25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Concepção tradicional de administração, baseando-se em convicções errôneas e incorretas sobre o comportamento humano: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homem médio é por natureza indolente e preguiçoso;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Não tem ambição, não quer responsabilidade;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focado em si mesmo e indiferente às necessidades da organização;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É, por natureza, resistente à mudança;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incapaz de auto-controle e auto-disciplina.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</a:pPr>
            <a:r>
              <a:t/>
            </a:r>
            <a:endParaRPr b="0" i="0" sz="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3" name="Google Shape;813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8094" y="3626325"/>
            <a:ext cx="1517231" cy="137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17"/>
          <p:cNvSpPr txBox="1"/>
          <p:nvPr/>
        </p:nvSpPr>
        <p:spPr>
          <a:xfrm>
            <a:off x="6498525" y="1636144"/>
            <a:ext cx="2101725" cy="20094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39554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Controle</a:t>
            </a:r>
            <a:endParaRPr b="1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39554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Punições</a:t>
            </a:r>
            <a:endParaRPr b="1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39554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Recompensas</a:t>
            </a:r>
            <a:endParaRPr b="1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Calibri"/>
              <a:buNone/>
            </a:pPr>
            <a:r>
              <a:t/>
            </a:r>
            <a:endParaRPr b="1" i="0" sz="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5" name="Google Shape;815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958717">
            <a:off x="4881600" y="3040931"/>
            <a:ext cx="1557269" cy="1269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18"/>
          <p:cNvSpPr txBox="1"/>
          <p:nvPr/>
        </p:nvSpPr>
        <p:spPr>
          <a:xfrm>
            <a:off x="364163" y="1353188"/>
            <a:ext cx="8415675" cy="23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controle externo e ameaça de punição não são os únicos meios para alcançar os objetivos da organização.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homem coloca esforço nos objetivos que ele está</a:t>
            </a: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comprometido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potencial das pessoas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está sendo apenas parcialmente utilizado.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comprometimento aos objetivos é função da </a:t>
            </a: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recompensa associada ao alcance do objetivo.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pessoas no geral tem capacidade de solucionar problemas de </a:t>
            </a: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criativa 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(não apenas algumas poucas pessoas, mas a grande maioria tem potencial).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118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/>
              <a:t>A Teoria Y </a:t>
            </a:r>
            <a:r>
              <a:rPr lang="pt-BR" sz="1600"/>
              <a:t>(mais alinhada com o que McGregor acreditava)</a:t>
            </a:r>
            <a:endParaRPr sz="1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19"/>
          <p:cNvSpPr txBox="1"/>
          <p:nvPr>
            <p:ph type="title"/>
          </p:nvPr>
        </p:nvSpPr>
        <p:spPr>
          <a:xfrm>
            <a:off x="628650" y="861938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r>
              <a:rPr lang="pt-BR" sz="2700"/>
              <a:t>Logo, considerando a crença na Teoria Y, o foco deixa de ser o controle para ser: </a:t>
            </a:r>
            <a:endParaRPr sz="2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r>
              <a:rPr lang="pt-BR" sz="2700"/>
              <a:t>c</a:t>
            </a:r>
            <a:r>
              <a:rPr lang="pt-BR" sz="1800">
                <a:latin typeface="Arial"/>
                <a:ea typeface="Arial"/>
                <a:cs typeface="Arial"/>
                <a:sym typeface="Arial"/>
              </a:rPr>
              <a:t>omo organizar os times, como premiar, como conversar com os times para que as pessoas possam gostar do trabalho e fazer um bom trabalho.</a:t>
            </a:r>
            <a:endParaRPr sz="2700"/>
          </a:p>
        </p:txBody>
      </p:sp>
      <p:pic>
        <p:nvPicPr>
          <p:cNvPr id="829" name="Google Shape;829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0777" y="2633025"/>
            <a:ext cx="5991525" cy="190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20"/>
          <p:cNvSpPr/>
          <p:nvPr/>
        </p:nvSpPr>
        <p:spPr>
          <a:xfrm>
            <a:off x="297619" y="116850"/>
            <a:ext cx="8699625" cy="155475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120"/>
          <p:cNvSpPr txBox="1"/>
          <p:nvPr/>
        </p:nvSpPr>
        <p:spPr>
          <a:xfrm>
            <a:off x="351038" y="618638"/>
            <a:ext cx="170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manufatura Americana (ASM)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120"/>
          <p:cNvSpPr txBox="1"/>
          <p:nvPr/>
        </p:nvSpPr>
        <p:spPr>
          <a:xfrm>
            <a:off x="2670788" y="699413"/>
            <a:ext cx="908325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Produção em massa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120"/>
          <p:cNvSpPr txBox="1"/>
          <p:nvPr/>
        </p:nvSpPr>
        <p:spPr>
          <a:xfrm>
            <a:off x="4347460" y="683419"/>
            <a:ext cx="103815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in time/TQC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120"/>
          <p:cNvSpPr txBox="1"/>
          <p:nvPr/>
        </p:nvSpPr>
        <p:spPr>
          <a:xfrm>
            <a:off x="6069938" y="683419"/>
            <a:ext cx="1271475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in time/ TQC / Lean/ Agile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120"/>
          <p:cNvSpPr txBox="1"/>
          <p:nvPr/>
        </p:nvSpPr>
        <p:spPr>
          <a:xfrm>
            <a:off x="549450" y="160931"/>
            <a:ext cx="1118700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1600 - 1900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120"/>
          <p:cNvSpPr txBox="1"/>
          <p:nvPr/>
        </p:nvSpPr>
        <p:spPr>
          <a:xfrm>
            <a:off x="2670788" y="175856"/>
            <a:ext cx="1118700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1900 - 1940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120"/>
          <p:cNvSpPr txBox="1"/>
          <p:nvPr/>
        </p:nvSpPr>
        <p:spPr>
          <a:xfrm>
            <a:off x="4266919" y="175856"/>
            <a:ext cx="1118700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1940-1980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120"/>
          <p:cNvSpPr txBox="1"/>
          <p:nvPr/>
        </p:nvSpPr>
        <p:spPr>
          <a:xfrm>
            <a:off x="6146325" y="175856"/>
            <a:ext cx="1118700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1980 - 2000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120"/>
          <p:cNvSpPr txBox="1"/>
          <p:nvPr/>
        </p:nvSpPr>
        <p:spPr>
          <a:xfrm>
            <a:off x="7626694" y="175856"/>
            <a:ext cx="1118700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2000 - 2020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120"/>
          <p:cNvSpPr txBox="1"/>
          <p:nvPr/>
        </p:nvSpPr>
        <p:spPr>
          <a:xfrm>
            <a:off x="7609819" y="699413"/>
            <a:ext cx="1271475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Indústria 4.0 / sustentabilidade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120"/>
          <p:cNvSpPr/>
          <p:nvPr/>
        </p:nvSpPr>
        <p:spPr>
          <a:xfrm>
            <a:off x="3281513" y="1450875"/>
            <a:ext cx="5420025" cy="87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88888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120"/>
          <p:cNvSpPr/>
          <p:nvPr/>
        </p:nvSpPr>
        <p:spPr>
          <a:xfrm>
            <a:off x="3281513" y="2114550"/>
            <a:ext cx="5420025" cy="87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120"/>
          <p:cNvSpPr txBox="1"/>
          <p:nvPr/>
        </p:nvSpPr>
        <p:spPr>
          <a:xfrm>
            <a:off x="6887256" y="1639463"/>
            <a:ext cx="1530300" cy="2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Ciência da administração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120"/>
          <p:cNvSpPr txBox="1"/>
          <p:nvPr/>
        </p:nvSpPr>
        <p:spPr>
          <a:xfrm>
            <a:off x="6590681" y="2331338"/>
            <a:ext cx="1935675" cy="2135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pt-BR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Escola das relações humanas (social)</a:t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120"/>
          <p:cNvSpPr txBox="1"/>
          <p:nvPr/>
        </p:nvSpPr>
        <p:spPr>
          <a:xfrm>
            <a:off x="427350" y="4815200"/>
            <a:ext cx="85698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Correa, H. L. (2003). Teoria Geral da Administração: Abordagem histórica da gestão de Produção e Operações. São Paulo: Editora Atlas SA.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21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/>
              <a:t>Teorias da Administração</a:t>
            </a:r>
            <a:endParaRPr/>
          </a:p>
        </p:txBody>
      </p:sp>
      <p:sp>
        <p:nvSpPr>
          <p:cNvPr id="856" name="Google Shape;856;p12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/>
              <a:t>São conhecimentos organizados, produzidos pela experiência prática das organizações.</a:t>
            </a:r>
            <a:endParaRPr/>
          </a:p>
        </p:txBody>
      </p:sp>
      <p:sp>
        <p:nvSpPr>
          <p:cNvPr id="857" name="Google Shape;857;p121"/>
          <p:cNvSpPr txBox="1"/>
          <p:nvPr/>
        </p:nvSpPr>
        <p:spPr>
          <a:xfrm>
            <a:off x="1086690" y="2534871"/>
            <a:ext cx="2253825" cy="2769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ESCOLAS DA ADMINISTRAÇÃO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121"/>
          <p:cNvSpPr txBox="1"/>
          <p:nvPr/>
        </p:nvSpPr>
        <p:spPr>
          <a:xfrm>
            <a:off x="4827495" y="2119373"/>
            <a:ext cx="2894400" cy="11081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Linhas de pensamento ou conjunto de autores que usaram </a:t>
            </a: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mesmo enfoque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escolheram o </a:t>
            </a: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mesmo aspecto 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específico para analisar ou adotaram o mesmo raciocínio.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9" name="Google Shape;859;p121"/>
          <p:cNvCxnSpPr/>
          <p:nvPr/>
        </p:nvCxnSpPr>
        <p:spPr>
          <a:xfrm>
            <a:off x="3620621" y="2673371"/>
            <a:ext cx="695925" cy="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22"/>
          <p:cNvSpPr txBox="1"/>
          <p:nvPr>
            <p:ph type="title"/>
          </p:nvPr>
        </p:nvSpPr>
        <p:spPr>
          <a:xfrm>
            <a:off x="462731" y="163219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/>
              <a:t>Fábrica Toyota - Just in Time/Lean</a:t>
            </a:r>
            <a:endParaRPr/>
          </a:p>
        </p:txBody>
      </p:sp>
      <p:pic>
        <p:nvPicPr>
          <p:cNvPr id="866" name="Google Shape;866;p12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619" y="1115100"/>
            <a:ext cx="5486901" cy="3646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23"/>
          <p:cNvSpPr txBox="1"/>
          <p:nvPr>
            <p:ph type="title"/>
          </p:nvPr>
        </p:nvSpPr>
        <p:spPr>
          <a:xfrm>
            <a:off x="84806" y="80288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/>
              <a:t>Desenho organizacional - Toyotismo</a:t>
            </a:r>
            <a:endParaRPr/>
          </a:p>
        </p:txBody>
      </p:sp>
      <p:pic>
        <p:nvPicPr>
          <p:cNvPr id="873" name="Google Shape;873;p123"/>
          <p:cNvPicPr preferRelativeResize="0"/>
          <p:nvPr/>
        </p:nvPicPr>
        <p:blipFill rotWithShape="1">
          <a:blip r:embed="rId3">
            <a:alphaModFix/>
          </a:blip>
          <a:srcRect b="15640" l="0" r="0" t="0"/>
          <a:stretch/>
        </p:blipFill>
        <p:spPr>
          <a:xfrm>
            <a:off x="1441650" y="1398488"/>
            <a:ext cx="4660500" cy="2684981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123"/>
          <p:cNvSpPr txBox="1"/>
          <p:nvPr/>
        </p:nvSpPr>
        <p:spPr>
          <a:xfrm>
            <a:off x="0" y="4926049"/>
            <a:ext cx="7033050" cy="1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Galbraith, J. (1982). Designing the innovation organization. Organizational Dynamics, 10(3), 5-25).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123"/>
          <p:cNvSpPr txBox="1"/>
          <p:nvPr/>
        </p:nvSpPr>
        <p:spPr>
          <a:xfrm>
            <a:off x="2805844" y="1043063"/>
            <a:ext cx="2101725" cy="3872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Produção Just in Time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qualidade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123"/>
          <p:cNvSpPr txBox="1"/>
          <p:nvPr/>
        </p:nvSpPr>
        <p:spPr>
          <a:xfrm>
            <a:off x="5933869" y="2233144"/>
            <a:ext cx="2223900" cy="3872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Menos burocrática/menos hierárquica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Decisões podem ocorrer nos grupos (células)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123"/>
          <p:cNvSpPr txBox="1"/>
          <p:nvPr/>
        </p:nvSpPr>
        <p:spPr>
          <a:xfrm>
            <a:off x="4205119" y="3939713"/>
            <a:ext cx="3840486" cy="3872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Ritmo ditado pela demanda (e pelos trabalhadores)</a:t>
            </a:r>
            <a:endParaRPr b="0" i="0" sz="1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Kaizen (melhoria contínua)</a:t>
            </a:r>
            <a:endParaRPr b="0" i="0" sz="1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Kanban (produção puxada)</a:t>
            </a:r>
            <a:endParaRPr b="0" i="0" sz="1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Células de produção</a:t>
            </a:r>
            <a:endParaRPr b="0" i="0" sz="1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Qualidade</a:t>
            </a:r>
            <a:endParaRPr b="0" i="0" sz="1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123"/>
          <p:cNvSpPr txBox="1"/>
          <p:nvPr/>
        </p:nvSpPr>
        <p:spPr>
          <a:xfrm>
            <a:off x="5593331" y="846188"/>
            <a:ext cx="2885175" cy="7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CONTEXTO: recursos escassos; modelo fordista; especificidades da cultura japonesa;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123"/>
          <p:cNvSpPr txBox="1"/>
          <p:nvPr/>
        </p:nvSpPr>
        <p:spPr>
          <a:xfrm>
            <a:off x="645169" y="2378129"/>
            <a:ext cx="2160675" cy="3872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Autonomia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Polivalência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Cultura de grupo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123"/>
          <p:cNvSpPr txBox="1"/>
          <p:nvPr/>
        </p:nvSpPr>
        <p:spPr>
          <a:xfrm>
            <a:off x="1874831" y="3880650"/>
            <a:ext cx="2330288" cy="3872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Estabilidade no emprego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Trabalho enriquecido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Reconhecimento do grupo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Participação nos lucros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24"/>
          <p:cNvSpPr txBox="1"/>
          <p:nvPr>
            <p:ph type="title"/>
          </p:nvPr>
        </p:nvSpPr>
        <p:spPr>
          <a:xfrm>
            <a:off x="628650" y="19089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pt-BR" sz="3100"/>
              <a:t>Mudanças no contexto e nas organizações</a:t>
            </a:r>
            <a:endParaRPr sz="3100"/>
          </a:p>
        </p:txBody>
      </p:sp>
      <p:pic>
        <p:nvPicPr>
          <p:cNvPr id="887" name="Google Shape;887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181" y="2490028"/>
            <a:ext cx="2834343" cy="1877944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124"/>
          <p:cNvSpPr txBox="1"/>
          <p:nvPr/>
        </p:nvSpPr>
        <p:spPr>
          <a:xfrm>
            <a:off x="151181" y="4387613"/>
            <a:ext cx="1769850" cy="4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Ford Motors - 192?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9" name="Google Shape;889;p124"/>
          <p:cNvPicPr preferRelativeResize="0"/>
          <p:nvPr/>
        </p:nvPicPr>
        <p:blipFill rotWithShape="1">
          <a:blip r:embed="rId4">
            <a:alphaModFix/>
          </a:blip>
          <a:srcRect b="8389" l="0" r="0" t="10395"/>
          <a:stretch/>
        </p:blipFill>
        <p:spPr>
          <a:xfrm>
            <a:off x="6156431" y="2476810"/>
            <a:ext cx="2873269" cy="2018681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124"/>
          <p:cNvSpPr txBox="1"/>
          <p:nvPr/>
        </p:nvSpPr>
        <p:spPr>
          <a:xfrm>
            <a:off x="6365775" y="4438350"/>
            <a:ext cx="1548675" cy="3226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headquarter, 202?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1" name="Google Shape;891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4344" y="2485088"/>
            <a:ext cx="2873269" cy="1887852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124"/>
          <p:cNvSpPr txBox="1"/>
          <p:nvPr/>
        </p:nvSpPr>
        <p:spPr>
          <a:xfrm>
            <a:off x="3134344" y="4438350"/>
            <a:ext cx="1769850" cy="4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Toyota- 195?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24"/>
          <p:cNvSpPr txBox="1"/>
          <p:nvPr/>
        </p:nvSpPr>
        <p:spPr>
          <a:xfrm>
            <a:off x="801938" y="1087688"/>
            <a:ext cx="7641450" cy="5622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Teoria da Contingência 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uma abordagem da administração que sugere que não há uma única maneira "certa" de administrar uma organização, e que a eficácia das práticas de gestão depende das circunstâncias e do ambiente em que a organização opera. Isso significa que as decisões e abordagens de gestão devem ser contingentes ou adaptadas às condições específicas de uma situação.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125"/>
          <p:cNvSpPr/>
          <p:nvPr/>
        </p:nvSpPr>
        <p:spPr>
          <a:xfrm>
            <a:off x="-1" y="2375361"/>
            <a:ext cx="455175" cy="2768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125"/>
          <p:cNvSpPr/>
          <p:nvPr/>
        </p:nvSpPr>
        <p:spPr>
          <a:xfrm>
            <a:off x="-1" y="1"/>
            <a:ext cx="455175" cy="24255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ell phone&#10;&#10;Description automatically generated" id="901" name="Google Shape;901;p1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836" l="0" r="0" t="3475"/>
          <a:stretch/>
        </p:blipFill>
        <p:spPr>
          <a:xfrm>
            <a:off x="1009706" y="91800"/>
            <a:ext cx="7812000" cy="46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125"/>
          <p:cNvSpPr txBox="1"/>
          <p:nvPr/>
        </p:nvSpPr>
        <p:spPr>
          <a:xfrm>
            <a:off x="675127" y="4714875"/>
            <a:ext cx="8184825" cy="4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397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Kagermann, H., Wahlster, W. and Helbig, J. (2013), “Recommendations for implementing the strategic initiative INDUSTRIE 4.0.”, </a:t>
            </a:r>
            <a:r>
              <a:rPr b="0" i="1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Report of the Industrie 4.0 Working Group. Acatech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Frankfurt.</a:t>
            </a:r>
            <a:endParaRPr b="0" i="0" sz="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8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pt-BR" sz="3000"/>
              <a:t>Design thinking: </a:t>
            </a:r>
            <a:r>
              <a:rPr lang="pt-BR" sz="2700"/>
              <a:t>“uma metodologia que permeia todo um espectro de atividades de inovação com princípios* de design </a:t>
            </a:r>
            <a:r>
              <a:rPr lang="pt-BR" sz="2700" u="sng"/>
              <a:t>centrado no ser humano</a:t>
            </a:r>
            <a:r>
              <a:rPr lang="pt-BR" sz="2700"/>
              <a:t>” </a:t>
            </a:r>
            <a:r>
              <a:rPr lang="pt-BR" sz="1200"/>
              <a:t>(Brown, 2008)</a:t>
            </a:r>
            <a:endParaRPr sz="1200"/>
          </a:p>
        </p:txBody>
      </p:sp>
      <p:pic>
        <p:nvPicPr>
          <p:cNvPr descr="Resultado de imagem para design thinking" id="436" name="Google Shape;43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0229" y="1268016"/>
            <a:ext cx="6633112" cy="361771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81"/>
          <p:cNvSpPr txBox="1"/>
          <p:nvPr/>
        </p:nvSpPr>
        <p:spPr>
          <a:xfrm>
            <a:off x="1758217" y="4624036"/>
            <a:ext cx="33213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https://commons.wikimedia.org/wiki/File:Designthinking.png</a:t>
            </a:r>
            <a:endParaRPr sz="1100"/>
          </a:p>
        </p:txBody>
      </p:sp>
      <p:sp>
        <p:nvSpPr>
          <p:cNvPr id="438" name="Google Shape;438;p81"/>
          <p:cNvSpPr txBox="1"/>
          <p:nvPr/>
        </p:nvSpPr>
        <p:spPr>
          <a:xfrm>
            <a:off x="218951" y="4885727"/>
            <a:ext cx="7886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Sugestão de leitura: Brown, T. (2008). Design thinking. </a:t>
            </a:r>
            <a:r>
              <a:rPr i="1" lang="pt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Harvard Business Review</a:t>
            </a:r>
            <a:r>
              <a:rPr lang="pt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1-10.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81"/>
          <p:cNvSpPr txBox="1"/>
          <p:nvPr/>
        </p:nvSpPr>
        <p:spPr>
          <a:xfrm>
            <a:off x="6376725" y="1268025"/>
            <a:ext cx="2138700" cy="5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Assistir aula conceitual sobre Design thinking disponível no Moodle.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031" y="76144"/>
            <a:ext cx="5408013" cy="4914901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26"/>
          <p:cNvSpPr txBox="1"/>
          <p:nvPr/>
        </p:nvSpPr>
        <p:spPr>
          <a:xfrm>
            <a:off x="1656000" y="4822988"/>
            <a:ext cx="6776550" cy="2670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Imagem: https://innovationisrael.org.il/en/reportchapter/race-technological-leadership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127"/>
          <p:cNvSpPr/>
          <p:nvPr/>
        </p:nvSpPr>
        <p:spPr>
          <a:xfrm>
            <a:off x="297619" y="116850"/>
            <a:ext cx="8699625" cy="155475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127"/>
          <p:cNvSpPr txBox="1"/>
          <p:nvPr/>
        </p:nvSpPr>
        <p:spPr>
          <a:xfrm>
            <a:off x="351038" y="526642"/>
            <a:ext cx="1857102" cy="5539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manufatura Americana (ASM)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127"/>
          <p:cNvSpPr txBox="1"/>
          <p:nvPr/>
        </p:nvSpPr>
        <p:spPr>
          <a:xfrm>
            <a:off x="2670788" y="607417"/>
            <a:ext cx="991158" cy="5539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Produção em massa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127"/>
          <p:cNvSpPr txBox="1"/>
          <p:nvPr/>
        </p:nvSpPr>
        <p:spPr>
          <a:xfrm>
            <a:off x="4347460" y="591423"/>
            <a:ext cx="1132822" cy="761724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in time/TQC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127"/>
          <p:cNvSpPr txBox="1"/>
          <p:nvPr/>
        </p:nvSpPr>
        <p:spPr>
          <a:xfrm>
            <a:off x="6069938" y="591423"/>
            <a:ext cx="1387425" cy="5539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in time/ TQC / Lean/ Agile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127"/>
          <p:cNvSpPr txBox="1"/>
          <p:nvPr/>
        </p:nvSpPr>
        <p:spPr>
          <a:xfrm>
            <a:off x="549450" y="160931"/>
            <a:ext cx="1118700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1600 - 1900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127"/>
          <p:cNvSpPr txBox="1"/>
          <p:nvPr/>
        </p:nvSpPr>
        <p:spPr>
          <a:xfrm>
            <a:off x="2670788" y="175856"/>
            <a:ext cx="1118700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1900 - 1940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127"/>
          <p:cNvSpPr txBox="1"/>
          <p:nvPr/>
        </p:nvSpPr>
        <p:spPr>
          <a:xfrm>
            <a:off x="4266919" y="175856"/>
            <a:ext cx="1118700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1940-1980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127"/>
          <p:cNvSpPr txBox="1"/>
          <p:nvPr/>
        </p:nvSpPr>
        <p:spPr>
          <a:xfrm>
            <a:off x="6146325" y="175856"/>
            <a:ext cx="1118700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1980 - 2000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127"/>
          <p:cNvSpPr txBox="1"/>
          <p:nvPr/>
        </p:nvSpPr>
        <p:spPr>
          <a:xfrm>
            <a:off x="7626694" y="175856"/>
            <a:ext cx="1118700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2000 - 2020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127"/>
          <p:cNvSpPr txBox="1"/>
          <p:nvPr/>
        </p:nvSpPr>
        <p:spPr>
          <a:xfrm>
            <a:off x="7609819" y="607417"/>
            <a:ext cx="1387425" cy="5539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Indústria 4.0 / sustentabilidade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27"/>
          <p:cNvSpPr/>
          <p:nvPr/>
        </p:nvSpPr>
        <p:spPr>
          <a:xfrm>
            <a:off x="3281513" y="1450875"/>
            <a:ext cx="5420025" cy="87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88888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27"/>
          <p:cNvSpPr/>
          <p:nvPr/>
        </p:nvSpPr>
        <p:spPr>
          <a:xfrm>
            <a:off x="3281513" y="2114550"/>
            <a:ext cx="5420025" cy="87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88888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27"/>
          <p:cNvSpPr/>
          <p:nvPr/>
        </p:nvSpPr>
        <p:spPr>
          <a:xfrm>
            <a:off x="4913063" y="2761650"/>
            <a:ext cx="3788325" cy="87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27"/>
          <p:cNvSpPr txBox="1"/>
          <p:nvPr/>
        </p:nvSpPr>
        <p:spPr>
          <a:xfrm>
            <a:off x="5385610" y="1781963"/>
            <a:ext cx="3039496" cy="2135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Ciência da administração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127"/>
          <p:cNvSpPr txBox="1"/>
          <p:nvPr/>
        </p:nvSpPr>
        <p:spPr>
          <a:xfrm>
            <a:off x="5461310" y="2331338"/>
            <a:ext cx="3065047" cy="2135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Escola das relações humanas (social)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127"/>
          <p:cNvSpPr txBox="1"/>
          <p:nvPr/>
        </p:nvSpPr>
        <p:spPr>
          <a:xfrm>
            <a:off x="6069938" y="3017138"/>
            <a:ext cx="2412319" cy="2135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Organizações como sistemas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127"/>
          <p:cNvSpPr/>
          <p:nvPr/>
        </p:nvSpPr>
        <p:spPr>
          <a:xfrm>
            <a:off x="4913063" y="3433200"/>
            <a:ext cx="3788325" cy="87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127"/>
          <p:cNvSpPr txBox="1"/>
          <p:nvPr/>
        </p:nvSpPr>
        <p:spPr>
          <a:xfrm>
            <a:off x="5887844" y="3645788"/>
            <a:ext cx="2638512" cy="2135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Escola da contingência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127"/>
          <p:cNvSpPr txBox="1"/>
          <p:nvPr/>
        </p:nvSpPr>
        <p:spPr>
          <a:xfrm>
            <a:off x="427350" y="4815188"/>
            <a:ext cx="7684650" cy="2747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Correa, H. L. (2003). Teoria Geral da Administração: Abordagem histórica da gestão de Produção e Operações. São Paulo: Editora Atlas SA.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28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/>
              <a:t>E como seria o modelo atual (ou um dos modelos)? </a:t>
            </a:r>
            <a:endParaRPr/>
          </a:p>
        </p:txBody>
      </p:sp>
      <p:pic>
        <p:nvPicPr>
          <p:cNvPr id="941" name="Google Shape;941;p128"/>
          <p:cNvPicPr preferRelativeResize="0"/>
          <p:nvPr/>
        </p:nvPicPr>
        <p:blipFill rotWithShape="1">
          <a:blip r:embed="rId3">
            <a:alphaModFix/>
          </a:blip>
          <a:srcRect b="15640" l="0" r="0" t="0"/>
          <a:stretch/>
        </p:blipFill>
        <p:spPr>
          <a:xfrm>
            <a:off x="1441650" y="1398488"/>
            <a:ext cx="4660500" cy="2684981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128"/>
          <p:cNvSpPr txBox="1"/>
          <p:nvPr/>
        </p:nvSpPr>
        <p:spPr>
          <a:xfrm>
            <a:off x="2805844" y="1043063"/>
            <a:ext cx="2647102" cy="3872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Inovar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Atuar nos interesses da sociedade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128"/>
          <p:cNvSpPr txBox="1"/>
          <p:nvPr/>
        </p:nvSpPr>
        <p:spPr>
          <a:xfrm>
            <a:off x="5949131" y="2378138"/>
            <a:ext cx="1860075" cy="3872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Horizontal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Orgânica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Matricial - estrutura em rede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128"/>
          <p:cNvSpPr txBox="1"/>
          <p:nvPr/>
        </p:nvSpPr>
        <p:spPr>
          <a:xfrm>
            <a:off x="4205119" y="3939713"/>
            <a:ext cx="1860075" cy="3872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Flexíveis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Automatizados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128"/>
          <p:cNvSpPr txBox="1"/>
          <p:nvPr/>
        </p:nvSpPr>
        <p:spPr>
          <a:xfrm>
            <a:off x="299813" y="2378138"/>
            <a:ext cx="2506050" cy="3872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Autônoma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Flexível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Busque aprendizado contínuo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Empreendedora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Inclusiva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128"/>
          <p:cNvSpPr txBox="1"/>
          <p:nvPr/>
        </p:nvSpPr>
        <p:spPr>
          <a:xfrm>
            <a:off x="1874831" y="3994950"/>
            <a:ext cx="2189789" cy="3872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Auto-gestão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Participação no resultado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Flexibilidade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(o que as pessoas valorizam?)</a:t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128"/>
          <p:cNvSpPr txBox="1"/>
          <p:nvPr/>
        </p:nvSpPr>
        <p:spPr>
          <a:xfrm>
            <a:off x="5949131" y="1043063"/>
            <a:ext cx="2885175" cy="7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CONTEXTO: Tecnologias digitais e IA; Emergencias globais (ambientais, saúde, gerras); Competições globais…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Google Shape;953;p129"/>
          <p:cNvPicPr preferRelativeResize="0"/>
          <p:nvPr/>
        </p:nvPicPr>
        <p:blipFill rotWithShape="1">
          <a:blip r:embed="rId3">
            <a:alphaModFix/>
          </a:blip>
          <a:srcRect b="4308" l="27623" r="44167" t="16613"/>
          <a:stretch/>
        </p:blipFill>
        <p:spPr>
          <a:xfrm rot="5400000">
            <a:off x="1803890" y="-1455815"/>
            <a:ext cx="5195214" cy="8192494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129"/>
          <p:cNvSpPr txBox="1"/>
          <p:nvPr/>
        </p:nvSpPr>
        <p:spPr>
          <a:xfrm>
            <a:off x="427350" y="4815188"/>
            <a:ext cx="7684650" cy="2747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Correa, H. L. (2003). Teoria Geral da Administração: Abordagem histórica da gestão de Produção e Operações. São Paulo: Editora Atlas SA.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oogle Shape;960;p130"/>
          <p:cNvPicPr preferRelativeResize="0"/>
          <p:nvPr/>
        </p:nvPicPr>
        <p:blipFill rotWithShape="1">
          <a:blip r:embed="rId3">
            <a:alphaModFix/>
          </a:blip>
          <a:srcRect b="6580" l="26492" r="45701" t="14511"/>
          <a:stretch/>
        </p:blipFill>
        <p:spPr>
          <a:xfrm rot="5400000">
            <a:off x="1537163" y="-1488975"/>
            <a:ext cx="5100826" cy="814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130"/>
          <p:cNvSpPr txBox="1"/>
          <p:nvPr/>
        </p:nvSpPr>
        <p:spPr>
          <a:xfrm>
            <a:off x="427350" y="4815188"/>
            <a:ext cx="7684650" cy="2747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Correa, H. L. (2003). Teoria Geral da Administração: Abordagem histórica da gestão de Produção e Operações. São Paulo: Editora Atlas SA.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131"/>
          <p:cNvPicPr preferRelativeResize="0"/>
          <p:nvPr/>
        </p:nvPicPr>
        <p:blipFill rotWithShape="1">
          <a:blip r:embed="rId3">
            <a:alphaModFix/>
          </a:blip>
          <a:srcRect b="10149" l="24966" r="41650" t="19605"/>
          <a:stretch/>
        </p:blipFill>
        <p:spPr>
          <a:xfrm rot="5400000">
            <a:off x="2226403" y="-465516"/>
            <a:ext cx="5132138" cy="6074532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131"/>
          <p:cNvSpPr txBox="1"/>
          <p:nvPr/>
        </p:nvSpPr>
        <p:spPr>
          <a:xfrm>
            <a:off x="427350" y="4815188"/>
            <a:ext cx="7684650" cy="2747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Correa, H. L. (2003). Teoria Geral da Administração: Abordagem histórica da gestão de Produção e Operações. São Paulo: Editora Atlas SA.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Atividade: Análise do desenho desenho organizacional da Liv up</a:t>
            </a:r>
            <a:endParaRPr sz="2600"/>
          </a:p>
        </p:txBody>
      </p:sp>
      <p:sp>
        <p:nvSpPr>
          <p:cNvPr id="974" name="Google Shape;974;p13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pt-BR"/>
              <a:t>Ver arquivo em pdf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33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pt-BR"/>
              <a:t>Introdução à administração Aula 3 - Módulo Organização </a:t>
            </a:r>
            <a:endParaRPr/>
          </a:p>
        </p:txBody>
      </p:sp>
      <p:sp>
        <p:nvSpPr>
          <p:cNvPr id="980" name="Google Shape;980;p133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PRO 3811/2023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Profa. Dra. Ana Paula Paes Leme Barbosa</a:t>
            </a:r>
            <a:endParaRPr/>
          </a:p>
        </p:txBody>
      </p:sp>
      <p:pic>
        <p:nvPicPr>
          <p:cNvPr id="981" name="Google Shape;981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2290" y="4226885"/>
            <a:ext cx="1169194" cy="48104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133"/>
          <p:cNvSpPr txBox="1"/>
          <p:nvPr/>
        </p:nvSpPr>
        <p:spPr>
          <a:xfrm>
            <a:off x="6881513" y="4707919"/>
            <a:ext cx="2050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Universidade de São Paulo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3" name="Google Shape;983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5448" y="3980784"/>
            <a:ext cx="713518" cy="8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133"/>
          <p:cNvSpPr txBox="1"/>
          <p:nvPr/>
        </p:nvSpPr>
        <p:spPr>
          <a:xfrm>
            <a:off x="807639" y="4707924"/>
            <a:ext cx="1451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Escola Politécnica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34"/>
          <p:cNvSpPr/>
          <p:nvPr/>
        </p:nvSpPr>
        <p:spPr>
          <a:xfrm>
            <a:off x="241173" y="240030"/>
            <a:ext cx="8661600" cy="4663350"/>
          </a:xfrm>
          <a:prstGeom prst="rect">
            <a:avLst/>
          </a:prstGeom>
          <a:solidFill>
            <a:schemeClr val="dk1">
              <a:alpha val="745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134"/>
          <p:cNvSpPr txBox="1"/>
          <p:nvPr>
            <p:ph type="title"/>
          </p:nvPr>
        </p:nvSpPr>
        <p:spPr>
          <a:xfrm>
            <a:off x="628650" y="722908"/>
            <a:ext cx="2620800" cy="3697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lang="pt-BR" sz="1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 sz="1100"/>
          </a:p>
        </p:txBody>
      </p:sp>
      <p:cxnSp>
        <p:nvCxnSpPr>
          <p:cNvPr id="991" name="Google Shape;991;p134"/>
          <p:cNvCxnSpPr/>
          <p:nvPr/>
        </p:nvCxnSpPr>
        <p:spPr>
          <a:xfrm>
            <a:off x="3490722" y="1543050"/>
            <a:ext cx="0" cy="2057400"/>
          </a:xfrm>
          <a:prstGeom prst="straightConnector1">
            <a:avLst/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2" name="Google Shape;992;p134"/>
          <p:cNvSpPr txBox="1"/>
          <p:nvPr>
            <p:ph idx="1" type="body"/>
          </p:nvPr>
        </p:nvSpPr>
        <p:spPr>
          <a:xfrm>
            <a:off x="3732023" y="722908"/>
            <a:ext cx="4783275" cy="3697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Estratégia: Definição</a:t>
            </a:r>
            <a:endParaRPr sz="1800"/>
          </a:p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Análise da indústria</a:t>
            </a:r>
            <a:endParaRPr sz="1800"/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35"/>
          <p:cNvSpPr txBox="1"/>
          <p:nvPr>
            <p:ph type="title"/>
          </p:nvPr>
        </p:nvSpPr>
        <p:spPr>
          <a:xfrm>
            <a:off x="84806" y="80288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 sz="2000"/>
              <a:t>Desenho organizacional - Modelo estrela</a:t>
            </a:r>
            <a:endParaRPr sz="2000"/>
          </a:p>
        </p:txBody>
      </p:sp>
      <p:pic>
        <p:nvPicPr>
          <p:cNvPr id="999" name="Google Shape;999;p135"/>
          <p:cNvPicPr preferRelativeResize="0"/>
          <p:nvPr/>
        </p:nvPicPr>
        <p:blipFill rotWithShape="1">
          <a:blip r:embed="rId3">
            <a:alphaModFix/>
          </a:blip>
          <a:srcRect b="15640" l="0" r="0" t="0"/>
          <a:stretch/>
        </p:blipFill>
        <p:spPr>
          <a:xfrm>
            <a:off x="1265325" y="1231313"/>
            <a:ext cx="5881569" cy="3388463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135"/>
          <p:cNvSpPr txBox="1"/>
          <p:nvPr/>
        </p:nvSpPr>
        <p:spPr>
          <a:xfrm>
            <a:off x="6723188" y="4052231"/>
            <a:ext cx="2289375" cy="6104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Galbraith, J. R. (1977). </a:t>
            </a:r>
            <a:r>
              <a:rPr b="0" i="1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Organization design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Reading: Addison-Wesley.</a:t>
            </a:r>
            <a:endParaRPr b="0" i="0" sz="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8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Por que as </a:t>
            </a:r>
            <a:r>
              <a:rPr i="1" lang="pt-BR"/>
              <a:t>startups</a:t>
            </a:r>
            <a:r>
              <a:rPr lang="pt-BR"/>
              <a:t> falham?</a:t>
            </a:r>
            <a:endParaRPr/>
          </a:p>
        </p:txBody>
      </p:sp>
      <p:pic>
        <p:nvPicPr>
          <p:cNvPr id="446" name="Google Shape;446;p82"/>
          <p:cNvPicPr preferRelativeResize="0"/>
          <p:nvPr/>
        </p:nvPicPr>
        <p:blipFill rotWithShape="1">
          <a:blip r:embed="rId3">
            <a:alphaModFix/>
          </a:blip>
          <a:srcRect b="24896" l="0" r="0" t="0"/>
          <a:stretch/>
        </p:blipFill>
        <p:spPr>
          <a:xfrm>
            <a:off x="2329650" y="1419431"/>
            <a:ext cx="3827402" cy="2670956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82"/>
          <p:cNvSpPr txBox="1"/>
          <p:nvPr/>
        </p:nvSpPr>
        <p:spPr>
          <a:xfrm>
            <a:off x="4250644" y="4193513"/>
            <a:ext cx="11640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CB Insights,2019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82"/>
          <p:cNvSpPr txBox="1"/>
          <p:nvPr/>
        </p:nvSpPr>
        <p:spPr>
          <a:xfrm>
            <a:off x="2793075" y="4563525"/>
            <a:ext cx="3304200" cy="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https://www.cbinsights.com/research/why-startups-fail-2/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Google Shape;1006;p136"/>
          <p:cNvSpPr txBox="1"/>
          <p:nvPr>
            <p:ph type="title"/>
          </p:nvPr>
        </p:nvSpPr>
        <p:spPr>
          <a:xfrm>
            <a:off x="628650" y="273844"/>
            <a:ext cx="4040627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 sz="2400"/>
              <a:t>Estratégia</a:t>
            </a:r>
            <a:endParaRPr sz="2400"/>
          </a:p>
        </p:txBody>
      </p:sp>
      <p:sp>
        <p:nvSpPr>
          <p:cNvPr id="1007" name="Google Shape;1007;p136"/>
          <p:cNvSpPr txBox="1"/>
          <p:nvPr>
            <p:ph idx="1" type="body"/>
          </p:nvPr>
        </p:nvSpPr>
        <p:spPr>
          <a:xfrm>
            <a:off x="400050" y="1369219"/>
            <a:ext cx="4568175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sz="1100"/>
              <a:t>É a criação de uma posição valiosa no mercado.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sz="1100"/>
              <a:t>É a definição  do que a empresa irá fazer para alcançar o seu objetivo. </a:t>
            </a:r>
            <a:r>
              <a:rPr b="1" lang="pt-BR" sz="1100"/>
              <a:t>COMO</a:t>
            </a:r>
            <a:r>
              <a:rPr lang="pt-BR" sz="1100"/>
              <a:t> vai alcançar o objetivo.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sz="1100"/>
              <a:t>A essência é saber escolher o que fazer e o que não fazer (trade-offs).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sz="1100"/>
              <a:t>É dinâmica!</a:t>
            </a:r>
            <a:endParaRPr sz="1100"/>
          </a:p>
        </p:txBody>
      </p:sp>
      <p:pic>
        <p:nvPicPr>
          <p:cNvPr id="1008" name="Google Shape;1008;p136"/>
          <p:cNvPicPr preferRelativeResize="0"/>
          <p:nvPr/>
        </p:nvPicPr>
        <p:blipFill rotWithShape="1">
          <a:blip r:embed="rId3">
            <a:alphaModFix/>
          </a:blip>
          <a:srcRect b="147" l="0" r="1" t="0"/>
          <a:stretch/>
        </p:blipFill>
        <p:spPr>
          <a:xfrm>
            <a:off x="4965971" y="971562"/>
            <a:ext cx="4178030" cy="4171938"/>
          </a:xfrm>
          <a:custGeom>
            <a:rect b="b" l="l" r="r" t="t"/>
            <a:pathLst>
              <a:path extrusionOk="0" h="5562584" w="5570706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137"/>
          <p:cNvPicPr preferRelativeResize="0"/>
          <p:nvPr/>
        </p:nvPicPr>
        <p:blipFill rotWithShape="1">
          <a:blip r:embed="rId3">
            <a:alphaModFix/>
          </a:blip>
          <a:srcRect b="5439" l="4715" r="67510" t="11495"/>
          <a:stretch/>
        </p:blipFill>
        <p:spPr>
          <a:xfrm>
            <a:off x="1443173" y="0"/>
            <a:ext cx="305725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3556" y="838406"/>
            <a:ext cx="2610413" cy="1461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38"/>
          <p:cNvSpPr txBox="1"/>
          <p:nvPr>
            <p:ph type="title"/>
          </p:nvPr>
        </p:nvSpPr>
        <p:spPr>
          <a:xfrm>
            <a:off x="628650" y="3416316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pt-BR" sz="2500"/>
              <a:t>Como manter-se sendo a principal empresa de entretenimento do mundo? </a:t>
            </a:r>
            <a:endParaRPr sz="2500"/>
          </a:p>
        </p:txBody>
      </p:sp>
      <p:pic>
        <p:nvPicPr>
          <p:cNvPr id="1022" name="Google Shape;1022;p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999647" cy="286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138"/>
          <p:cNvPicPr preferRelativeResize="0"/>
          <p:nvPr/>
        </p:nvPicPr>
        <p:blipFill rotWithShape="1">
          <a:blip r:embed="rId4">
            <a:alphaModFix/>
          </a:blip>
          <a:srcRect b="9531" l="0" r="0" t="6701"/>
          <a:stretch/>
        </p:blipFill>
        <p:spPr>
          <a:xfrm>
            <a:off x="4361269" y="0"/>
            <a:ext cx="4786088" cy="2861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39"/>
          <p:cNvSpPr/>
          <p:nvPr/>
        </p:nvSpPr>
        <p:spPr>
          <a:xfrm>
            <a:off x="2286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9" name="Google Shape;1029;p13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pt-BR" sz="1700"/>
              <a:t>Análise do ambiente externo geral (que afetem o negócio)</a:t>
            </a:r>
            <a:endParaRPr b="1" sz="1700"/>
          </a:p>
        </p:txBody>
      </p:sp>
      <p:sp>
        <p:nvSpPr>
          <p:cNvPr id="1030" name="Google Shape;1030;p139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99548" lvl="0" marL="1778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43"/>
              <a:buChar char="•"/>
            </a:pPr>
            <a:r>
              <a:rPr lang="pt-BR" sz="1617"/>
              <a:t>Demográfico: tamanho da população, faixa etária, distribuição geográfica, renda.</a:t>
            </a:r>
            <a:endParaRPr sz="1617"/>
          </a:p>
          <a:p>
            <a:pPr indent="0" lvl="0" marL="1778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r>
              <a:t/>
            </a:r>
            <a:endParaRPr sz="1617"/>
          </a:p>
          <a:p>
            <a:pPr indent="-199548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43"/>
              <a:buChar char="•"/>
            </a:pPr>
            <a:r>
              <a:rPr lang="pt-BR" sz="1617"/>
              <a:t>Econômico: crescimento, crise (e eventos relacionados, como guerra, pandemia).</a:t>
            </a:r>
            <a:endParaRPr sz="1617"/>
          </a:p>
          <a:p>
            <a:pPr indent="-50800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r>
              <a:t/>
            </a:r>
            <a:endParaRPr sz="1617"/>
          </a:p>
          <a:p>
            <a:pPr indent="-199548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43"/>
              <a:buChar char="•"/>
            </a:pPr>
            <a:r>
              <a:rPr lang="pt-BR" sz="1617"/>
              <a:t>Político-Jurídico: ex.: há riscos de mudança de regras comerciais? </a:t>
            </a:r>
            <a:endParaRPr sz="1617"/>
          </a:p>
          <a:p>
            <a:pPr indent="-50800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r>
              <a:t/>
            </a:r>
            <a:endParaRPr sz="1617"/>
          </a:p>
          <a:p>
            <a:pPr indent="-199548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43"/>
              <a:buChar char="•"/>
            </a:pPr>
            <a:r>
              <a:rPr lang="pt-BR" sz="1617"/>
              <a:t>Sociocultural: ex.: quais são novos interesses e como eles afetam o negócio.   </a:t>
            </a:r>
            <a:endParaRPr sz="1617"/>
          </a:p>
          <a:p>
            <a:pPr indent="-50800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r>
              <a:t/>
            </a:r>
            <a:endParaRPr sz="1617"/>
          </a:p>
          <a:p>
            <a:pPr indent="-199548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43"/>
              <a:buChar char="•"/>
            </a:pPr>
            <a:r>
              <a:rPr lang="pt-BR" sz="1617"/>
              <a:t>Tecnológico: Novas tecnologias alteram a forma de produção e entrega do produto/serviço?</a:t>
            </a:r>
            <a:endParaRPr sz="1617"/>
          </a:p>
          <a:p>
            <a:pPr indent="-50800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r>
              <a:t/>
            </a:r>
            <a:endParaRPr sz="1617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0"/>
          <p:cNvSpPr txBox="1"/>
          <p:nvPr>
            <p:ph type="title"/>
          </p:nvPr>
        </p:nvSpPr>
        <p:spPr>
          <a:xfrm>
            <a:off x="5136300" y="0"/>
            <a:ext cx="4007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2300"/>
              <a:t>O PROCESSO DE FORMULAÇÃO DA ESTRATÉGIA - Alguns modelos que contribuem com o processo</a:t>
            </a:r>
            <a:endParaRPr sz="2300"/>
          </a:p>
        </p:txBody>
      </p:sp>
      <p:sp>
        <p:nvSpPr>
          <p:cNvPr id="1037" name="Google Shape;1037;p140"/>
          <p:cNvSpPr txBox="1"/>
          <p:nvPr/>
        </p:nvSpPr>
        <p:spPr>
          <a:xfrm>
            <a:off x="160050" y="2114681"/>
            <a:ext cx="1906425" cy="3640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1" i="0" lang="pt-B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ENTENDIMENTO DO AMBIENTE DE NEGÓCIO</a:t>
            </a:r>
            <a:endParaRPr b="1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140"/>
          <p:cNvSpPr txBox="1"/>
          <p:nvPr/>
        </p:nvSpPr>
        <p:spPr>
          <a:xfrm>
            <a:off x="66450" y="4367625"/>
            <a:ext cx="2093625" cy="3640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1" i="0" lang="pt-B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ENTENDIMENTO DO AMBIENTE INTERNO (e externo)</a:t>
            </a:r>
            <a:endParaRPr b="1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p140"/>
          <p:cNvSpPr txBox="1"/>
          <p:nvPr/>
        </p:nvSpPr>
        <p:spPr>
          <a:xfrm>
            <a:off x="3303678" y="3576094"/>
            <a:ext cx="2606850" cy="3640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DECISÕES ESTRATÉGICAS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Google Shape;1040;p140"/>
          <p:cNvSpPr txBox="1"/>
          <p:nvPr/>
        </p:nvSpPr>
        <p:spPr>
          <a:xfrm>
            <a:off x="7210838" y="3576094"/>
            <a:ext cx="1793700" cy="3640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PLANO ESTRATÉGICO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041" name="Google Shape;1041;p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050" y="130935"/>
            <a:ext cx="2093625" cy="177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1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86284" y="2336194"/>
            <a:ext cx="1548222" cy="105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140"/>
          <p:cNvPicPr preferRelativeResize="0"/>
          <p:nvPr/>
        </p:nvPicPr>
        <p:blipFill rotWithShape="1">
          <a:blip r:embed="rId5">
            <a:alphaModFix/>
          </a:blip>
          <a:srcRect b="0" l="4333" r="0" t="0"/>
          <a:stretch/>
        </p:blipFill>
        <p:spPr>
          <a:xfrm>
            <a:off x="272775" y="3047684"/>
            <a:ext cx="1793700" cy="122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&#10;&#10;Description automatically generated" id="1044" name="Google Shape;1044;p1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2638" y="2274263"/>
            <a:ext cx="1733832" cy="1056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1045" name="Google Shape;1045;p140"/>
          <p:cNvPicPr preferRelativeResize="0"/>
          <p:nvPr>
            <p:ph idx="4294967295" type="body"/>
          </p:nvPr>
        </p:nvPicPr>
        <p:blipFill rotWithShape="1">
          <a:blip r:embed="rId7">
            <a:alphaModFix/>
          </a:blip>
          <a:srcRect b="0" l="0" r="8399" t="0"/>
          <a:stretch/>
        </p:blipFill>
        <p:spPr>
          <a:xfrm>
            <a:off x="7265081" y="2318270"/>
            <a:ext cx="1733850" cy="11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41"/>
          <p:cNvSpPr txBox="1"/>
          <p:nvPr>
            <p:ph type="title"/>
          </p:nvPr>
        </p:nvSpPr>
        <p:spPr>
          <a:xfrm>
            <a:off x="2674256" y="269494"/>
            <a:ext cx="51435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42105"/>
              <a:buFont typeface="Calibri"/>
              <a:buNone/>
            </a:pPr>
            <a:r>
              <a:rPr lang="pt-BR" sz="2322"/>
              <a:t>Administração estratégica</a:t>
            </a:r>
            <a:endParaRPr sz="2322"/>
          </a:p>
        </p:txBody>
      </p:sp>
      <p:sp>
        <p:nvSpPr>
          <p:cNvPr id="1051" name="Google Shape;1051;p141"/>
          <p:cNvSpPr txBox="1"/>
          <p:nvPr/>
        </p:nvSpPr>
        <p:spPr>
          <a:xfrm>
            <a:off x="1122747" y="1363577"/>
            <a:ext cx="1556159" cy="2769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Ambiente Externo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2" name="Google Shape;1052;p141"/>
          <p:cNvSpPr txBox="1"/>
          <p:nvPr/>
        </p:nvSpPr>
        <p:spPr>
          <a:xfrm>
            <a:off x="3963018" y="1502077"/>
            <a:ext cx="1748410" cy="62324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Missão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Visão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3" name="Google Shape;1053;p141"/>
          <p:cNvSpPr txBox="1"/>
          <p:nvPr/>
        </p:nvSpPr>
        <p:spPr>
          <a:xfrm>
            <a:off x="2403488" y="2862364"/>
            <a:ext cx="1996633" cy="76174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Formulação da estratégia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pt-B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Identificar  a estratégia adequada para os objetivos da empresa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p141"/>
          <p:cNvSpPr txBox="1"/>
          <p:nvPr/>
        </p:nvSpPr>
        <p:spPr>
          <a:xfrm>
            <a:off x="5390642" y="2845052"/>
            <a:ext cx="1996633" cy="90024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Implementação da estratégia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Seleção de ações estratégicas vinculadas com a implementação efetiva da estratégia selecionada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p141"/>
          <p:cNvSpPr txBox="1"/>
          <p:nvPr/>
        </p:nvSpPr>
        <p:spPr>
          <a:xfrm>
            <a:off x="1122759" y="2021449"/>
            <a:ext cx="1556147" cy="2769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Ambiente interno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p141"/>
          <p:cNvSpPr txBox="1"/>
          <p:nvPr/>
        </p:nvSpPr>
        <p:spPr>
          <a:xfrm>
            <a:off x="3974411" y="4492806"/>
            <a:ext cx="1413740" cy="2769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Competitividade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57" name="Google Shape;1057;p141"/>
          <p:cNvCxnSpPr>
            <a:stCxn id="1056" idx="1"/>
            <a:endCxn id="1051" idx="1"/>
          </p:cNvCxnSpPr>
          <p:nvPr/>
        </p:nvCxnSpPr>
        <p:spPr>
          <a:xfrm rot="10800000">
            <a:off x="1122611" y="1502006"/>
            <a:ext cx="2851800" cy="3129300"/>
          </a:xfrm>
          <a:prstGeom prst="bentConnector3">
            <a:avLst>
              <a:gd fmla="val 116534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58" name="Google Shape;1058;p141"/>
          <p:cNvCxnSpPr>
            <a:endCxn id="1055" idx="1"/>
          </p:cNvCxnSpPr>
          <p:nvPr/>
        </p:nvCxnSpPr>
        <p:spPr>
          <a:xfrm>
            <a:off x="664359" y="2159949"/>
            <a:ext cx="4584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59" name="Google Shape;1059;p141"/>
          <p:cNvCxnSpPr>
            <a:stCxn id="1055" idx="3"/>
            <a:endCxn id="1052" idx="1"/>
          </p:cNvCxnSpPr>
          <p:nvPr/>
        </p:nvCxnSpPr>
        <p:spPr>
          <a:xfrm flipH="1" rot="10800000">
            <a:off x="2678906" y="1813749"/>
            <a:ext cx="1284000" cy="346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60" name="Google Shape;1060;p141"/>
          <p:cNvCxnSpPr>
            <a:stCxn id="1051" idx="3"/>
            <a:endCxn id="1052" idx="1"/>
          </p:cNvCxnSpPr>
          <p:nvPr/>
        </p:nvCxnSpPr>
        <p:spPr>
          <a:xfrm>
            <a:off x="2678906" y="1502077"/>
            <a:ext cx="1284000" cy="311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61" name="Google Shape;1061;p141"/>
          <p:cNvCxnSpPr>
            <a:stCxn id="1052" idx="2"/>
            <a:endCxn id="1054" idx="0"/>
          </p:cNvCxnSpPr>
          <p:nvPr/>
        </p:nvCxnSpPr>
        <p:spPr>
          <a:xfrm flipH="1" rot="-5400000">
            <a:off x="5253173" y="1709375"/>
            <a:ext cx="719700" cy="1551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62" name="Google Shape;1062;p141"/>
          <p:cNvCxnSpPr>
            <a:stCxn id="1052" idx="2"/>
            <a:endCxn id="1053" idx="0"/>
          </p:cNvCxnSpPr>
          <p:nvPr/>
        </p:nvCxnSpPr>
        <p:spPr>
          <a:xfrm rot="5400000">
            <a:off x="3750923" y="1776125"/>
            <a:ext cx="737100" cy="1435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63" name="Google Shape;1063;p141"/>
          <p:cNvCxnSpPr>
            <a:stCxn id="1053" idx="2"/>
            <a:endCxn id="1056" idx="0"/>
          </p:cNvCxnSpPr>
          <p:nvPr/>
        </p:nvCxnSpPr>
        <p:spPr>
          <a:xfrm flipH="1" rot="-5400000">
            <a:off x="3607154" y="3418762"/>
            <a:ext cx="868800" cy="1279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64" name="Google Shape;1064;p141"/>
          <p:cNvCxnSpPr>
            <a:stCxn id="1054" idx="2"/>
            <a:endCxn id="1056" idx="0"/>
          </p:cNvCxnSpPr>
          <p:nvPr/>
        </p:nvCxnSpPr>
        <p:spPr>
          <a:xfrm rot="5400000">
            <a:off x="5161358" y="3265299"/>
            <a:ext cx="747600" cy="1707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65" name="Google Shape;1065;p141"/>
          <p:cNvCxnSpPr>
            <a:stCxn id="1053" idx="3"/>
            <a:endCxn id="1054" idx="1"/>
          </p:cNvCxnSpPr>
          <p:nvPr/>
        </p:nvCxnSpPr>
        <p:spPr>
          <a:xfrm>
            <a:off x="4400120" y="3243238"/>
            <a:ext cx="990600" cy="51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descr="A close up of a logo&#10;&#10;Description automatically generated" id="1066" name="Google Shape;1066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0238" y="59938"/>
            <a:ext cx="1435501" cy="121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1007" y="3684750"/>
            <a:ext cx="1094920" cy="7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141"/>
          <p:cNvPicPr preferRelativeResize="0"/>
          <p:nvPr/>
        </p:nvPicPr>
        <p:blipFill rotWithShape="1">
          <a:blip r:embed="rId5">
            <a:alphaModFix/>
          </a:blip>
          <a:srcRect b="0" l="4333" r="0" t="0"/>
          <a:stretch/>
        </p:blipFill>
        <p:spPr>
          <a:xfrm>
            <a:off x="974363" y="2457300"/>
            <a:ext cx="1314825" cy="900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&#10;&#10;Description automatically generated" id="1069" name="Google Shape;1069;p1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99075" y="1068431"/>
            <a:ext cx="1733832" cy="1056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1070" name="Google Shape;1070;p141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8399" t="0"/>
          <a:stretch/>
        </p:blipFill>
        <p:spPr>
          <a:xfrm>
            <a:off x="7532906" y="2860820"/>
            <a:ext cx="1314000" cy="9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141"/>
          <p:cNvSpPr txBox="1"/>
          <p:nvPr/>
        </p:nvSpPr>
        <p:spPr>
          <a:xfrm>
            <a:off x="511300" y="4853500"/>
            <a:ext cx="6876000" cy="2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Calibri"/>
                <a:ea typeface="Calibri"/>
                <a:cs typeface="Calibri"/>
                <a:sym typeface="Calibri"/>
              </a:rPr>
              <a:t>Hitt, M.; Ireland, D.; Hoskisson, R. (2011). Administração estratégica: Competitividade e Globalização. São Paulo: Cengage Learning.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42"/>
          <p:cNvSpPr txBox="1"/>
          <p:nvPr>
            <p:ph type="title"/>
          </p:nvPr>
        </p:nvSpPr>
        <p:spPr>
          <a:xfrm>
            <a:off x="84806" y="80288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 sz="1900"/>
              <a:t>Estratégia</a:t>
            </a:r>
            <a:endParaRPr sz="1900"/>
          </a:p>
        </p:txBody>
      </p:sp>
      <p:sp>
        <p:nvSpPr>
          <p:cNvPr id="1078" name="Google Shape;1078;p142"/>
          <p:cNvSpPr txBox="1"/>
          <p:nvPr/>
        </p:nvSpPr>
        <p:spPr>
          <a:xfrm>
            <a:off x="0" y="4800600"/>
            <a:ext cx="9066000" cy="1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Burgelman, R. (2002). Strategy is Destiny: How strategy-making shapes a company’s future? Free Press Edition. 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142"/>
          <p:cNvSpPr txBox="1"/>
          <p:nvPr/>
        </p:nvSpPr>
        <p:spPr>
          <a:xfrm>
            <a:off x="1037850" y="1045650"/>
            <a:ext cx="69336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“Estratégia, em um sentido restrito, envolve</a:t>
            </a: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planejar o uso de recursos 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entrega de capacidades 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0" i="1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capabilities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para alcançar objetivos e ter sucesso na competição” - VISÃO BASEADA EM RECURSOS (RBV)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“Estratégia, em um sentido amplo, se preocupa com a determinação racional dos interesses vitais de uma empresa, os </a:t>
            </a: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propósitos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são essenciais para sua </a:t>
            </a: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sobrevivência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contínua como uma instituição e que a definem em relação a outras </a:t>
            </a: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organizações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bem como seus </a:t>
            </a: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0" name="Google Shape;1080;p142"/>
          <p:cNvSpPr/>
          <p:nvPr/>
        </p:nvSpPr>
        <p:spPr>
          <a:xfrm>
            <a:off x="4158619" y="3304875"/>
            <a:ext cx="466875" cy="56047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89898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p142"/>
          <p:cNvSpPr txBox="1"/>
          <p:nvPr/>
        </p:nvSpPr>
        <p:spPr>
          <a:xfrm>
            <a:off x="1037850" y="3935006"/>
            <a:ext cx="69336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 estratégia está preocupada com as forças </a:t>
            </a:r>
            <a:r>
              <a:rPr b="1" i="0" lang="pt-B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externas e internas</a:t>
            </a:r>
            <a:r>
              <a:rPr b="0" i="0" lang="pt-B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têm o potencial de afetar significativamente o </a:t>
            </a:r>
            <a:r>
              <a:rPr b="1" i="0" lang="pt-B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destino da empresa</a:t>
            </a:r>
            <a:r>
              <a:rPr b="0" i="0" lang="pt-B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43"/>
          <p:cNvSpPr txBox="1"/>
          <p:nvPr>
            <p:ph type="title"/>
          </p:nvPr>
        </p:nvSpPr>
        <p:spPr>
          <a:xfrm>
            <a:off x="728775" y="1067494"/>
            <a:ext cx="3843225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r>
              <a:rPr lang="pt-BR" sz="2100"/>
              <a:t>Pensamento estratégico </a:t>
            </a:r>
            <a:endParaRPr sz="2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r>
              <a:rPr lang="pt-BR" sz="2100"/>
              <a:t>(</a:t>
            </a:r>
            <a:r>
              <a:rPr i="1" lang="pt-BR" sz="2100"/>
              <a:t>strategic thinking</a:t>
            </a:r>
            <a:r>
              <a:rPr lang="pt-BR" sz="2100"/>
              <a:t>)</a:t>
            </a:r>
            <a:endParaRPr sz="2100"/>
          </a:p>
        </p:txBody>
      </p:sp>
      <p:sp>
        <p:nvSpPr>
          <p:cNvPr id="1088" name="Google Shape;1088;p143"/>
          <p:cNvSpPr txBox="1"/>
          <p:nvPr>
            <p:ph type="title"/>
          </p:nvPr>
        </p:nvSpPr>
        <p:spPr>
          <a:xfrm>
            <a:off x="5574244" y="1132275"/>
            <a:ext cx="2126475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r>
              <a:rPr lang="pt-BR" sz="2100"/>
              <a:t>Ação estratégica</a:t>
            </a:r>
            <a:endParaRPr sz="2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r>
              <a:rPr lang="pt-BR" sz="2100"/>
              <a:t>(</a:t>
            </a:r>
            <a:r>
              <a:rPr i="1" lang="pt-BR" sz="2100"/>
              <a:t>strategic action</a:t>
            </a:r>
            <a:r>
              <a:rPr lang="pt-BR" sz="2100"/>
              <a:t>)</a:t>
            </a:r>
            <a:endParaRPr sz="2100"/>
          </a:p>
        </p:txBody>
      </p:sp>
      <p:sp>
        <p:nvSpPr>
          <p:cNvPr id="1089" name="Google Shape;1089;p143"/>
          <p:cNvSpPr txBox="1"/>
          <p:nvPr/>
        </p:nvSpPr>
        <p:spPr>
          <a:xfrm>
            <a:off x="914006" y="2190188"/>
            <a:ext cx="3512250" cy="17781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Olha para o futuro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Explora múltiplos cenários, alternativas e opções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Foco externo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Antecipa estados e comportamentos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p143"/>
          <p:cNvSpPr txBox="1"/>
          <p:nvPr/>
        </p:nvSpPr>
        <p:spPr>
          <a:xfrm>
            <a:off x="5515631" y="2178656"/>
            <a:ext cx="2642850" cy="17781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consequência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Envolve comprometimento de recursos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Move a empresa em direções que não podem ser facilmente revertidas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p143"/>
          <p:cNvSpPr/>
          <p:nvPr/>
        </p:nvSpPr>
        <p:spPr>
          <a:xfrm>
            <a:off x="3716438" y="1427400"/>
            <a:ext cx="1305000" cy="32805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44"/>
          <p:cNvSpPr txBox="1"/>
          <p:nvPr>
            <p:ph type="title"/>
          </p:nvPr>
        </p:nvSpPr>
        <p:spPr>
          <a:xfrm>
            <a:off x="628650" y="273844"/>
            <a:ext cx="5132925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pt-BR" sz="2000"/>
              <a:t>Modelo para análise de estratégia - SWOT</a:t>
            </a:r>
            <a:endParaRPr sz="2000"/>
          </a:p>
        </p:txBody>
      </p:sp>
      <p:sp>
        <p:nvSpPr>
          <p:cNvPr id="1097" name="Google Shape;1097;p144"/>
          <p:cNvSpPr/>
          <p:nvPr/>
        </p:nvSpPr>
        <p:spPr>
          <a:xfrm>
            <a:off x="2541206" y="1854413"/>
            <a:ext cx="1182825" cy="79357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Forças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144"/>
          <p:cNvSpPr/>
          <p:nvPr/>
        </p:nvSpPr>
        <p:spPr>
          <a:xfrm>
            <a:off x="2541206" y="2647988"/>
            <a:ext cx="1182825" cy="79357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Fraquezas</a:t>
            </a:r>
            <a:endParaRPr b="0" i="0" sz="1400" u="none" cap="none" strike="noStrike">
              <a:solidFill>
                <a:schemeClr val="dk1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9" name="Google Shape;1099;p144"/>
          <p:cNvSpPr/>
          <p:nvPr/>
        </p:nvSpPr>
        <p:spPr>
          <a:xfrm>
            <a:off x="4754119" y="1854413"/>
            <a:ext cx="1182825" cy="79357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Oportunidades</a:t>
            </a:r>
            <a:endParaRPr b="0" i="0" sz="1200" u="none" cap="none" strike="noStrike">
              <a:solidFill>
                <a:schemeClr val="dk1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144"/>
          <p:cNvSpPr/>
          <p:nvPr/>
        </p:nvSpPr>
        <p:spPr>
          <a:xfrm>
            <a:off x="4754119" y="2647988"/>
            <a:ext cx="1182825" cy="79357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Ameaças</a:t>
            </a:r>
            <a:endParaRPr b="0" i="0" sz="1400" u="none" cap="none" strike="noStrike">
              <a:solidFill>
                <a:schemeClr val="dk1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1" name="Google Shape;1101;p144"/>
          <p:cNvSpPr txBox="1"/>
          <p:nvPr/>
        </p:nvSpPr>
        <p:spPr>
          <a:xfrm>
            <a:off x="2408663" y="1100397"/>
            <a:ext cx="1429781" cy="2670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Análise interna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144"/>
          <p:cNvSpPr txBox="1"/>
          <p:nvPr/>
        </p:nvSpPr>
        <p:spPr>
          <a:xfrm>
            <a:off x="4845769" y="1142472"/>
            <a:ext cx="1359435" cy="2670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Análise externa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144"/>
          <p:cNvSpPr txBox="1"/>
          <p:nvPr/>
        </p:nvSpPr>
        <p:spPr>
          <a:xfrm>
            <a:off x="4388850" y="3831094"/>
            <a:ext cx="1945800" cy="2670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Modelos de vantagem competitiva do ambiente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4" name="Google Shape;1104;p144"/>
          <p:cNvSpPr txBox="1"/>
          <p:nvPr/>
        </p:nvSpPr>
        <p:spPr>
          <a:xfrm>
            <a:off x="2160000" y="3831094"/>
            <a:ext cx="1945800" cy="2670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Modelo baseado em recursos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5" name="Google Shape;1105;p144"/>
          <p:cNvCxnSpPr>
            <a:stCxn id="1101" idx="2"/>
            <a:endCxn id="1097" idx="0"/>
          </p:cNvCxnSpPr>
          <p:nvPr/>
        </p:nvCxnSpPr>
        <p:spPr>
          <a:xfrm>
            <a:off x="3123554" y="1367472"/>
            <a:ext cx="9000" cy="486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06" name="Google Shape;1106;p144"/>
          <p:cNvCxnSpPr/>
          <p:nvPr/>
        </p:nvCxnSpPr>
        <p:spPr>
          <a:xfrm flipH="1">
            <a:off x="5345419" y="1526419"/>
            <a:ext cx="225" cy="37012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107" name="Google Shape;1107;p144"/>
          <p:cNvSpPr/>
          <p:nvPr/>
        </p:nvSpPr>
        <p:spPr>
          <a:xfrm>
            <a:off x="3953025" y="2594644"/>
            <a:ext cx="564525" cy="91575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8" name="Google Shape;1108;p144"/>
          <p:cNvCxnSpPr>
            <a:stCxn id="1098" idx="2"/>
            <a:endCxn id="1104" idx="0"/>
          </p:cNvCxnSpPr>
          <p:nvPr/>
        </p:nvCxnSpPr>
        <p:spPr>
          <a:xfrm>
            <a:off x="3132619" y="3441563"/>
            <a:ext cx="300" cy="38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09" name="Google Shape;1109;p144"/>
          <p:cNvCxnSpPr>
            <a:stCxn id="1100" idx="2"/>
            <a:endCxn id="1103" idx="0"/>
          </p:cNvCxnSpPr>
          <p:nvPr/>
        </p:nvCxnSpPr>
        <p:spPr>
          <a:xfrm>
            <a:off x="5345531" y="3441563"/>
            <a:ext cx="16200" cy="38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110" name="Google Shape;1110;p144"/>
          <p:cNvSpPr txBox="1"/>
          <p:nvPr/>
        </p:nvSpPr>
        <p:spPr>
          <a:xfrm>
            <a:off x="7112381" y="1968881"/>
            <a:ext cx="1564425" cy="7935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Considera tanto a visão baseada em recursos como a visão do ambiente externo.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45"/>
          <p:cNvSpPr txBox="1"/>
          <p:nvPr>
            <p:ph type="title"/>
          </p:nvPr>
        </p:nvSpPr>
        <p:spPr>
          <a:xfrm>
            <a:off x="0" y="-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 sz="1800"/>
              <a:t>Cinco</a:t>
            </a:r>
            <a:r>
              <a:rPr lang="pt-BR" sz="1800"/>
              <a:t> forças que moldam a competitividade de uma indústria</a:t>
            </a:r>
            <a:endParaRPr sz="1800"/>
          </a:p>
        </p:txBody>
      </p:sp>
      <p:pic>
        <p:nvPicPr>
          <p:cNvPr id="1117" name="Google Shape;1117;p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0638" y="1382419"/>
            <a:ext cx="6322718" cy="3646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145"/>
          <p:cNvSpPr txBox="1"/>
          <p:nvPr/>
        </p:nvSpPr>
        <p:spPr>
          <a:xfrm>
            <a:off x="0" y="4911525"/>
            <a:ext cx="5181750" cy="2319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r>
              <a:rPr b="0" i="0" lang="pt-BR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Porter, M. (1979) How competitive forces that shape strategy. </a:t>
            </a:r>
            <a:r>
              <a:rPr b="0" i="1" lang="pt-BR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Harvard Business Review.</a:t>
            </a:r>
            <a:endParaRPr b="0" i="0" sz="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9" name="Google Shape;1119;p145"/>
          <p:cNvSpPr txBox="1"/>
          <p:nvPr/>
        </p:nvSpPr>
        <p:spPr>
          <a:xfrm>
            <a:off x="6082150" y="987250"/>
            <a:ext cx="30144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empresa vai buscar ter uma rentabilidade superior à da indústria.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7395" y="1251155"/>
            <a:ext cx="6799021" cy="3436506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8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pt-BR"/>
              <a:t>Lean startup</a:t>
            </a:r>
            <a:endParaRPr b="1"/>
          </a:p>
        </p:txBody>
      </p:sp>
      <p:sp>
        <p:nvSpPr>
          <p:cNvPr id="455" name="Google Shape;455;p83"/>
          <p:cNvSpPr txBox="1"/>
          <p:nvPr/>
        </p:nvSpPr>
        <p:spPr>
          <a:xfrm>
            <a:off x="811163" y="4627294"/>
            <a:ext cx="72915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286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Ries, Eric. 2012. </a:t>
            </a:r>
            <a:r>
              <a:rPr i="1"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Startup Enxuta: Como Os Empreendedores Atuais Utilizam a Inovação Contínua Para Criar Empresas Extremamente Bem-Sucedidas</a:t>
            </a: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Edited by Leya.. Vol. 1. São Paulo.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46"/>
          <p:cNvSpPr/>
          <p:nvPr/>
        </p:nvSpPr>
        <p:spPr>
          <a:xfrm>
            <a:off x="3163144" y="2396813"/>
            <a:ext cx="2541150" cy="1289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146"/>
          <p:cNvSpPr txBox="1"/>
          <p:nvPr>
            <p:ph type="title"/>
          </p:nvPr>
        </p:nvSpPr>
        <p:spPr>
          <a:xfrm>
            <a:off x="479925" y="-46500"/>
            <a:ext cx="8284725" cy="610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pt-BR" sz="2200"/>
              <a:t>Como é (está) a competição na indústria de entretenimento? </a:t>
            </a:r>
            <a:endParaRPr sz="2200"/>
          </a:p>
        </p:txBody>
      </p:sp>
      <p:sp>
        <p:nvSpPr>
          <p:cNvPr id="1127" name="Google Shape;1127;p146"/>
          <p:cNvSpPr txBox="1"/>
          <p:nvPr/>
        </p:nvSpPr>
        <p:spPr>
          <a:xfrm>
            <a:off x="3250800" y="2820094"/>
            <a:ext cx="2289375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Indústria com muitas empresas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Disputa por participação de mercado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Difícil diferenciação dos produtos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Indústria dinâmica: constante evoluçã</a:t>
            </a:r>
            <a:r>
              <a:rPr b="1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Google Shape;1128;p146"/>
          <p:cNvSpPr txBox="1"/>
          <p:nvPr/>
        </p:nvSpPr>
        <p:spPr>
          <a:xfrm>
            <a:off x="389269" y="2148469"/>
            <a:ext cx="2449575" cy="6104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Novas tecnologias impactam de forma recorrente a qualidade dos filmes e aumenta a dependência de fornecedores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Disputa pelos profissionais mais qualificados dessa indústria aumenta o poder de barganha dos profissionais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Produções independentes abrem novas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oportunidades de trabalho e aumenta do poder de barganha dos fornecedores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9" name="Google Shape;1129;p146"/>
          <p:cNvSpPr txBox="1"/>
          <p:nvPr/>
        </p:nvSpPr>
        <p:spPr>
          <a:xfrm>
            <a:off x="3220294" y="1091770"/>
            <a:ext cx="28962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Novas empresas entram com produções de menor qualidade mas que disputam a atenção do público.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Novos canais de distribuição de conteúdo reduziu a barreira de entrada de novas empresas.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Nos segmentos de parques e resorts a barreira de entrada permanece alta (altos investimentos)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0" name="Google Shape;1130;p146"/>
          <p:cNvSpPr txBox="1"/>
          <p:nvPr/>
        </p:nvSpPr>
        <p:spPr>
          <a:xfrm>
            <a:off x="6280275" y="2571750"/>
            <a:ext cx="2449575" cy="6104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Clientes (B2B e B2C) possuem uma grande oferta de personagens, parques, hotéis e portanto há um forte poder de barganha dos clientes.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1" name="Google Shape;1131;p146"/>
          <p:cNvSpPr txBox="1"/>
          <p:nvPr/>
        </p:nvSpPr>
        <p:spPr>
          <a:xfrm>
            <a:off x="2838849" y="4091544"/>
            <a:ext cx="29427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15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-"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Novas plataformas de distribuição, novos tipos de produtos de entretenimento (video games) podem substituir produtos de entretenimento atuais.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2" name="Google Shape;1132;p146"/>
          <p:cNvSpPr txBox="1"/>
          <p:nvPr/>
        </p:nvSpPr>
        <p:spPr>
          <a:xfrm>
            <a:off x="267094" y="1639229"/>
            <a:ext cx="2449575" cy="43649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Poder de barganha dos fornecedores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3" name="Google Shape;1133;p146"/>
          <p:cNvSpPr txBox="1"/>
          <p:nvPr/>
        </p:nvSpPr>
        <p:spPr>
          <a:xfrm>
            <a:off x="3347213" y="718121"/>
            <a:ext cx="2449500" cy="29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Ameaça de novos entrantes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146"/>
          <p:cNvSpPr txBox="1"/>
          <p:nvPr/>
        </p:nvSpPr>
        <p:spPr>
          <a:xfrm>
            <a:off x="6193519" y="1939856"/>
            <a:ext cx="2449575" cy="4569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Poder de barganha dos compradores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146"/>
          <p:cNvSpPr txBox="1"/>
          <p:nvPr/>
        </p:nvSpPr>
        <p:spPr>
          <a:xfrm>
            <a:off x="3170700" y="3794100"/>
            <a:ext cx="2449575" cy="2974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Ameça de substitutos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6" name="Google Shape;1136;p146"/>
          <p:cNvSpPr txBox="1"/>
          <p:nvPr/>
        </p:nvSpPr>
        <p:spPr>
          <a:xfrm>
            <a:off x="3539475" y="2608825"/>
            <a:ext cx="1726200" cy="260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Rivalidade na indústria</a:t>
            </a:r>
            <a:endParaRPr b="1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47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pt-BR" sz="1900"/>
              <a:t>Determinantes estruturais</a:t>
            </a:r>
            <a:endParaRPr b="1" sz="1900"/>
          </a:p>
        </p:txBody>
      </p:sp>
      <p:sp>
        <p:nvSpPr>
          <p:cNvPr id="1143" name="Google Shape;1143;p147"/>
          <p:cNvSpPr txBox="1"/>
          <p:nvPr/>
        </p:nvSpPr>
        <p:spPr>
          <a:xfrm>
            <a:off x="778388" y="1442325"/>
            <a:ext cx="3159450" cy="27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Intensidade das forças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Competitivas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Menor o potencial de lucro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Taxa de Retorno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p147"/>
          <p:cNvSpPr/>
          <p:nvPr/>
        </p:nvSpPr>
        <p:spPr>
          <a:xfrm>
            <a:off x="427350" y="1572056"/>
            <a:ext cx="351000" cy="503775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Google Shape;1145;p147"/>
          <p:cNvSpPr/>
          <p:nvPr/>
        </p:nvSpPr>
        <p:spPr>
          <a:xfrm>
            <a:off x="415819" y="2281594"/>
            <a:ext cx="351000" cy="503775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p147"/>
          <p:cNvSpPr/>
          <p:nvPr/>
        </p:nvSpPr>
        <p:spPr>
          <a:xfrm rot="10800000">
            <a:off x="415813" y="3059796"/>
            <a:ext cx="351000" cy="503775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7" name="Google Shape;1147;p147"/>
          <p:cNvSpPr/>
          <p:nvPr/>
        </p:nvSpPr>
        <p:spPr>
          <a:xfrm rot="10800000">
            <a:off x="427007" y="3798846"/>
            <a:ext cx="351000" cy="503775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8" name="Google Shape;1148;p147"/>
          <p:cNvSpPr txBox="1"/>
          <p:nvPr/>
        </p:nvSpPr>
        <p:spPr>
          <a:xfrm>
            <a:off x="4304063" y="1511006"/>
            <a:ext cx="4326975" cy="15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50800" lvl="0" marL="2540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Análise da estrutura da indústria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50800" lvl="0" marL="2540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50800" lvl="0" marL="2540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compreender as forças que determinam a concorrência na indústria (mercado) para buscar uma posição competitiva favorável (lucrativa e sustentável).</a:t>
            </a:r>
            <a:endParaRPr b="0" i="0" sz="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9" name="Google Shape;1149;p147"/>
          <p:cNvSpPr txBox="1"/>
          <p:nvPr/>
        </p:nvSpPr>
        <p:spPr>
          <a:xfrm>
            <a:off x="4716150" y="3556181"/>
            <a:ext cx="3998700" cy="10912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Exemplos de indústria e as forças mais intensas: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Indústria siderúrgica - Materiais substitutos/ concorrentes estrangeiros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Indústria de pneus - Compradores/concorrentes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Indústria de navios petroleiros - Compradores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148"/>
          <p:cNvSpPr txBox="1"/>
          <p:nvPr>
            <p:ph type="title"/>
          </p:nvPr>
        </p:nvSpPr>
        <p:spPr>
          <a:xfrm>
            <a:off x="2674256" y="269494"/>
            <a:ext cx="51435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42105"/>
              <a:buFont typeface="Calibri"/>
              <a:buNone/>
            </a:pPr>
            <a:r>
              <a:rPr lang="pt-BR" sz="2322"/>
              <a:t>Administração estratégica</a:t>
            </a:r>
            <a:endParaRPr sz="2322"/>
          </a:p>
        </p:txBody>
      </p:sp>
      <p:sp>
        <p:nvSpPr>
          <p:cNvPr id="1155" name="Google Shape;1155;p148"/>
          <p:cNvSpPr txBox="1"/>
          <p:nvPr/>
        </p:nvSpPr>
        <p:spPr>
          <a:xfrm>
            <a:off x="1122747" y="1363577"/>
            <a:ext cx="1556100" cy="284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Ambiente Externo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6" name="Google Shape;1156;p148"/>
          <p:cNvSpPr txBox="1"/>
          <p:nvPr/>
        </p:nvSpPr>
        <p:spPr>
          <a:xfrm>
            <a:off x="3963018" y="1502077"/>
            <a:ext cx="1748400" cy="623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Missão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Visão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7" name="Google Shape;1157;p148"/>
          <p:cNvSpPr txBox="1"/>
          <p:nvPr/>
        </p:nvSpPr>
        <p:spPr>
          <a:xfrm>
            <a:off x="2403488" y="2862365"/>
            <a:ext cx="1996500" cy="962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Formulação da estratégia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pt-B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Identificar  a estratégia adequada para os objetivos da empresa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Google Shape;1158;p148"/>
          <p:cNvSpPr txBox="1"/>
          <p:nvPr/>
        </p:nvSpPr>
        <p:spPr>
          <a:xfrm>
            <a:off x="5390641" y="2845052"/>
            <a:ext cx="1996500" cy="915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Implementação da estratégia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Seleção de ações estratégicas vinculadas com a implementação efetiva da estratégia selecionada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148"/>
          <p:cNvSpPr txBox="1"/>
          <p:nvPr/>
        </p:nvSpPr>
        <p:spPr>
          <a:xfrm>
            <a:off x="1122759" y="2021450"/>
            <a:ext cx="1556100" cy="284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Ambiente interno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148"/>
          <p:cNvSpPr txBox="1"/>
          <p:nvPr/>
        </p:nvSpPr>
        <p:spPr>
          <a:xfrm>
            <a:off x="3974411" y="4492806"/>
            <a:ext cx="1413600" cy="284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Competitividade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1" name="Google Shape;1161;p148"/>
          <p:cNvCxnSpPr>
            <a:stCxn id="1160" idx="1"/>
            <a:endCxn id="1155" idx="1"/>
          </p:cNvCxnSpPr>
          <p:nvPr/>
        </p:nvCxnSpPr>
        <p:spPr>
          <a:xfrm rot="10800000">
            <a:off x="1122611" y="1505856"/>
            <a:ext cx="2851800" cy="3129300"/>
          </a:xfrm>
          <a:prstGeom prst="bentConnector3">
            <a:avLst>
              <a:gd fmla="val 108345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62" name="Google Shape;1162;p148"/>
          <p:cNvCxnSpPr>
            <a:endCxn id="1159" idx="1"/>
          </p:cNvCxnSpPr>
          <p:nvPr/>
        </p:nvCxnSpPr>
        <p:spPr>
          <a:xfrm flipH="1" rot="10800000">
            <a:off x="908259" y="2163800"/>
            <a:ext cx="214500" cy="26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63" name="Google Shape;1163;p148"/>
          <p:cNvCxnSpPr>
            <a:stCxn id="1159" idx="3"/>
            <a:endCxn id="1156" idx="1"/>
          </p:cNvCxnSpPr>
          <p:nvPr/>
        </p:nvCxnSpPr>
        <p:spPr>
          <a:xfrm flipH="1" rot="10800000">
            <a:off x="2678859" y="1813700"/>
            <a:ext cx="1284300" cy="3501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64" name="Google Shape;1164;p148"/>
          <p:cNvCxnSpPr>
            <a:stCxn id="1155" idx="3"/>
            <a:endCxn id="1156" idx="1"/>
          </p:cNvCxnSpPr>
          <p:nvPr/>
        </p:nvCxnSpPr>
        <p:spPr>
          <a:xfrm>
            <a:off x="2678847" y="1505927"/>
            <a:ext cx="1284300" cy="3078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65" name="Google Shape;1165;p148"/>
          <p:cNvCxnSpPr>
            <a:stCxn id="1156" idx="2"/>
            <a:endCxn id="1158" idx="0"/>
          </p:cNvCxnSpPr>
          <p:nvPr/>
        </p:nvCxnSpPr>
        <p:spPr>
          <a:xfrm flipH="1" rot="-5400000">
            <a:off x="5253168" y="1709527"/>
            <a:ext cx="719700" cy="1551600"/>
          </a:xfrm>
          <a:prstGeom prst="bentConnector3">
            <a:avLst>
              <a:gd fmla="val 49991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66" name="Google Shape;1166;p148"/>
          <p:cNvCxnSpPr>
            <a:stCxn id="1156" idx="2"/>
            <a:endCxn id="1157" idx="0"/>
          </p:cNvCxnSpPr>
          <p:nvPr/>
        </p:nvCxnSpPr>
        <p:spPr>
          <a:xfrm rot="5400000">
            <a:off x="3751068" y="1776127"/>
            <a:ext cx="736800" cy="14355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67" name="Google Shape;1167;p148"/>
          <p:cNvCxnSpPr>
            <a:stCxn id="1157" idx="2"/>
            <a:endCxn id="1160" idx="0"/>
          </p:cNvCxnSpPr>
          <p:nvPr/>
        </p:nvCxnSpPr>
        <p:spPr>
          <a:xfrm flipH="1" rot="-5400000">
            <a:off x="3707288" y="3518914"/>
            <a:ext cx="668400" cy="12795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68" name="Google Shape;1168;p148"/>
          <p:cNvCxnSpPr>
            <a:stCxn id="1158" idx="2"/>
            <a:endCxn id="1160" idx="0"/>
          </p:cNvCxnSpPr>
          <p:nvPr/>
        </p:nvCxnSpPr>
        <p:spPr>
          <a:xfrm rot="5400000">
            <a:off x="5169092" y="3273152"/>
            <a:ext cx="732000" cy="1707600"/>
          </a:xfrm>
          <a:prstGeom prst="bentConnector3">
            <a:avLst>
              <a:gd fmla="val 4999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69" name="Google Shape;1169;p148"/>
          <p:cNvCxnSpPr>
            <a:stCxn id="1157" idx="3"/>
            <a:endCxn id="1158" idx="1"/>
          </p:cNvCxnSpPr>
          <p:nvPr/>
        </p:nvCxnSpPr>
        <p:spPr>
          <a:xfrm flipH="1" rot="10800000">
            <a:off x="4399988" y="3302914"/>
            <a:ext cx="990600" cy="405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descr="A close up of a logo&#10;&#10;Description automatically generated" id="1170" name="Google Shape;1170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0238" y="59938"/>
            <a:ext cx="1435500" cy="121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1007" y="3684750"/>
            <a:ext cx="1094919" cy="7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148"/>
          <p:cNvPicPr preferRelativeResize="0"/>
          <p:nvPr/>
        </p:nvPicPr>
        <p:blipFill rotWithShape="1">
          <a:blip r:embed="rId5">
            <a:alphaModFix/>
          </a:blip>
          <a:srcRect b="0" l="4333" r="0" t="0"/>
          <a:stretch/>
        </p:blipFill>
        <p:spPr>
          <a:xfrm>
            <a:off x="974363" y="2457300"/>
            <a:ext cx="1314825" cy="900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&#10;&#10;Description automatically generated" id="1173" name="Google Shape;1173;p1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99075" y="1068431"/>
            <a:ext cx="1733832" cy="1056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1174" name="Google Shape;1174;p148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8399" t="0"/>
          <a:stretch/>
        </p:blipFill>
        <p:spPr>
          <a:xfrm>
            <a:off x="7532906" y="2860820"/>
            <a:ext cx="1314000" cy="9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48"/>
          <p:cNvSpPr txBox="1"/>
          <p:nvPr/>
        </p:nvSpPr>
        <p:spPr>
          <a:xfrm>
            <a:off x="511300" y="4853500"/>
            <a:ext cx="6876000" cy="2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Calibri"/>
                <a:ea typeface="Calibri"/>
                <a:cs typeface="Calibri"/>
                <a:sym typeface="Calibri"/>
              </a:rPr>
              <a:t>Hitt, M.; Ireland, D.; Hoskisson, R. (2011). Administração estratégica: Competitividade e Globalização. São Paulo: Cengage Learning.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49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 sz="2300"/>
              <a:t>SWOT Disney</a:t>
            </a:r>
            <a:endParaRPr sz="2300"/>
          </a:p>
        </p:txBody>
      </p:sp>
      <p:sp>
        <p:nvSpPr>
          <p:cNvPr id="1182" name="Google Shape;1182;p149"/>
          <p:cNvSpPr txBox="1"/>
          <p:nvPr>
            <p:ph idx="1" type="body"/>
          </p:nvPr>
        </p:nvSpPr>
        <p:spPr>
          <a:xfrm>
            <a:off x="628650" y="1369219"/>
            <a:ext cx="375165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pt-BR" sz="1100"/>
              <a:t>FORÇAS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pt-BR" sz="1100"/>
              <a:t>FRAQUEZAS</a:t>
            </a:r>
            <a:endParaRPr sz="1100"/>
          </a:p>
        </p:txBody>
      </p:sp>
      <p:sp>
        <p:nvSpPr>
          <p:cNvPr id="1183" name="Google Shape;1183;p149"/>
          <p:cNvSpPr txBox="1"/>
          <p:nvPr>
            <p:ph idx="1" type="body"/>
          </p:nvPr>
        </p:nvSpPr>
        <p:spPr>
          <a:xfrm>
            <a:off x="4743450" y="1426369"/>
            <a:ext cx="375165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pt-BR" sz="1100"/>
              <a:t>AMEAÇAS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pt-BR" sz="1100"/>
              <a:t>OPORTUNIDADES</a:t>
            </a:r>
            <a:endParaRPr sz="1100"/>
          </a:p>
        </p:txBody>
      </p:sp>
      <p:sp>
        <p:nvSpPr>
          <p:cNvPr id="1184" name="Google Shape;1184;p149"/>
          <p:cNvSpPr txBox="1"/>
          <p:nvPr/>
        </p:nvSpPr>
        <p:spPr>
          <a:xfrm>
            <a:off x="892281" y="1701744"/>
            <a:ext cx="32244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b="0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Marca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b="0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Portfólio diversificado (personagens e negócios)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b="0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Parcerias estabelecidas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b="0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Atendimento diferenciado: treinamento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5" name="Google Shape;1185;p149"/>
          <p:cNvSpPr txBox="1"/>
          <p:nvPr/>
        </p:nvSpPr>
        <p:spPr>
          <a:xfrm>
            <a:off x="751594" y="3445631"/>
            <a:ext cx="3243600" cy="8700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b="0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Dependência de licenças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b="0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Dificuldade de acessar públicos de outras faixas etárias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b="0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Aumento da rotatividade de pessoal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p149"/>
          <p:cNvSpPr txBox="1"/>
          <p:nvPr/>
        </p:nvSpPr>
        <p:spPr>
          <a:xfrm>
            <a:off x="4672563" y="1637231"/>
            <a:ext cx="38235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b="0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Novas tecnologias e plataformas reduzem barreiras de entrada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b="0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Mudanças nas preferências dos consumidores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b="0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Facilidade de globalização abre mercado a novos concorrentes 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b="0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Crises: pandemias, crise econômica e climática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149"/>
          <p:cNvSpPr txBox="1"/>
          <p:nvPr/>
        </p:nvSpPr>
        <p:spPr>
          <a:xfrm>
            <a:off x="4876050" y="3311663"/>
            <a:ext cx="3243600" cy="8700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b="0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Novas tecnologias reduzem custos de produção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b="0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Alcance global facilitado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b="0" i="0" lang="pt-B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Novas tecnologias e produtos oportunizam novas licenças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50"/>
          <p:cNvSpPr txBox="1"/>
          <p:nvPr>
            <p:ph type="title"/>
          </p:nvPr>
        </p:nvSpPr>
        <p:spPr>
          <a:xfrm>
            <a:off x="486697" y="471949"/>
            <a:ext cx="2629121" cy="1216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 sz="1100"/>
              <a:t>Análise SWOT (FOFA, PFOA)</a:t>
            </a:r>
            <a:endParaRPr sz="1100"/>
          </a:p>
        </p:txBody>
      </p:sp>
      <p:sp>
        <p:nvSpPr>
          <p:cNvPr id="1193" name="Google Shape;1193;p150"/>
          <p:cNvSpPr txBox="1"/>
          <p:nvPr>
            <p:ph idx="1" type="body"/>
          </p:nvPr>
        </p:nvSpPr>
        <p:spPr>
          <a:xfrm>
            <a:off x="486698" y="1828800"/>
            <a:ext cx="2629121" cy="283906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pt-BR" sz="1500"/>
              <a:t>Tem como objetivo reconhecer as limitações, maximizando os pontos fortes da organização enquanto monitora oportunidades e ameaças. </a:t>
            </a:r>
            <a:endParaRPr sz="1500"/>
          </a:p>
        </p:txBody>
      </p:sp>
      <p:sp>
        <p:nvSpPr>
          <p:cNvPr id="1194" name="Google Shape;1194;p150"/>
          <p:cNvSpPr/>
          <p:nvPr/>
        </p:nvSpPr>
        <p:spPr>
          <a:xfrm>
            <a:off x="3479292" y="0"/>
            <a:ext cx="5664708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p150"/>
          <p:cNvSpPr/>
          <p:nvPr/>
        </p:nvSpPr>
        <p:spPr>
          <a:xfrm>
            <a:off x="3842766" y="418338"/>
            <a:ext cx="4938073" cy="430439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352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6" name="Google Shape;1196;p150"/>
          <p:cNvPicPr preferRelativeResize="0"/>
          <p:nvPr/>
        </p:nvPicPr>
        <p:blipFill rotWithShape="1">
          <a:blip r:embed="rId3">
            <a:alphaModFix/>
          </a:blip>
          <a:srcRect b="-1" l="4338" r="0" t="0"/>
          <a:stretch/>
        </p:blipFill>
        <p:spPr>
          <a:xfrm>
            <a:off x="4054397" y="1024990"/>
            <a:ext cx="4514498" cy="3091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15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 sz="1100"/>
          </a:p>
        </p:txBody>
      </p:sp>
      <p:pic>
        <p:nvPicPr>
          <p:cNvPr descr="A picture containing food&#10;&#10;Description automatically generated" id="1202" name="Google Shape;1202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144661"/>
            <a:ext cx="7963198" cy="4854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52"/>
          <p:cNvSpPr txBox="1"/>
          <p:nvPr/>
        </p:nvSpPr>
        <p:spPr>
          <a:xfrm>
            <a:off x="7260953" y="4866494"/>
            <a:ext cx="15751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Setembro, 2023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8" name="Google Shape;1208;p152"/>
          <p:cNvPicPr preferRelativeResize="0"/>
          <p:nvPr/>
        </p:nvPicPr>
        <p:blipFill rotWithShape="1">
          <a:blip r:embed="rId3">
            <a:alphaModFix/>
          </a:blip>
          <a:srcRect b="16737" l="20497" r="20278" t="28183"/>
          <a:stretch/>
        </p:blipFill>
        <p:spPr>
          <a:xfrm>
            <a:off x="0" y="0"/>
            <a:ext cx="9144000" cy="4783603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52"/>
          <p:cNvSpPr txBox="1"/>
          <p:nvPr/>
        </p:nvSpPr>
        <p:spPr>
          <a:xfrm>
            <a:off x="5967675" y="3758363"/>
            <a:ext cx="2791800" cy="9697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900"/>
              <a:buFont typeface="Roboto"/>
              <a:buNone/>
            </a:pPr>
            <a:r>
              <a:rPr b="0" i="0" lang="pt-BR" sz="900" u="none" cap="none" strike="noStrike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"Entreter, informar e inspirar pessoas ao redor do mundo por meio do poder da narrativa sem igual, refletindo as marcas icônicas, mentes criativas e tecnologias inovadoras que fazem da nossa empresa a principal empresa de entretenimento do mundo”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p153"/>
          <p:cNvSpPr/>
          <p:nvPr/>
        </p:nvSpPr>
        <p:spPr>
          <a:xfrm flipH="1">
            <a:off x="6432540" y="2501900"/>
            <a:ext cx="2468880" cy="2400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p153"/>
          <p:cNvSpPr/>
          <p:nvPr/>
        </p:nvSpPr>
        <p:spPr>
          <a:xfrm>
            <a:off x="481330" y="467456"/>
            <a:ext cx="8178790" cy="4205912"/>
          </a:xfrm>
          <a:prstGeom prst="rect">
            <a:avLst/>
          </a:prstGeom>
          <a:noFill/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7" name="Google Shape;1217;p153"/>
          <p:cNvSpPr txBox="1"/>
          <p:nvPr>
            <p:ph type="title"/>
          </p:nvPr>
        </p:nvSpPr>
        <p:spPr>
          <a:xfrm>
            <a:off x="806825" y="891478"/>
            <a:ext cx="2241175" cy="336054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pt-BR" sz="5000"/>
              <a:t>Missão</a:t>
            </a:r>
            <a:endParaRPr sz="5000"/>
          </a:p>
        </p:txBody>
      </p:sp>
      <p:cxnSp>
        <p:nvCxnSpPr>
          <p:cNvPr id="1218" name="Google Shape;1218;p153"/>
          <p:cNvCxnSpPr/>
          <p:nvPr/>
        </p:nvCxnSpPr>
        <p:spPr>
          <a:xfrm>
            <a:off x="3490722" y="1389647"/>
            <a:ext cx="0" cy="2427371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19" name="Google Shape;1219;p153"/>
          <p:cNvSpPr txBox="1"/>
          <p:nvPr>
            <p:ph idx="1" type="body"/>
          </p:nvPr>
        </p:nvSpPr>
        <p:spPr>
          <a:xfrm>
            <a:off x="3941444" y="1236652"/>
            <a:ext cx="3966683" cy="2670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177800" lvl="0" marL="1778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É a declaração </a:t>
            </a:r>
            <a:r>
              <a:rPr b="1" lang="pt-BR" sz="1800"/>
              <a:t>do propósito </a:t>
            </a:r>
            <a:r>
              <a:rPr lang="pt-BR" sz="1800"/>
              <a:t>e do alcance único da empresa em termos de produto e de Mercado.</a:t>
            </a:r>
            <a:endParaRPr sz="1100"/>
          </a:p>
          <a:p>
            <a:pPr indent="-177800" lvl="0" marL="17780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Deve responder as perguntas:</a:t>
            </a:r>
            <a:endParaRPr sz="1100"/>
          </a:p>
          <a:p>
            <a:pPr indent="-171450" lvl="1" marL="520700" rtl="0" algn="just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pt-BR" sz="1500"/>
              <a:t>Quem somos?</a:t>
            </a:r>
            <a:endParaRPr sz="1100"/>
          </a:p>
          <a:p>
            <a:pPr indent="-171450" lvl="1" marL="520700" rtl="0" algn="just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pt-BR" sz="1500"/>
              <a:t>O que fazemos?</a:t>
            </a:r>
            <a:endParaRPr sz="1100"/>
          </a:p>
          <a:p>
            <a:pPr indent="-171450" lvl="1" marL="520700" rtl="0" algn="just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pt-BR" sz="1500"/>
              <a:t>Por que fazemos o que fazemos?</a:t>
            </a:r>
            <a:endParaRPr sz="11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54"/>
          <p:cNvSpPr txBox="1"/>
          <p:nvPr>
            <p:ph type="title"/>
          </p:nvPr>
        </p:nvSpPr>
        <p:spPr>
          <a:xfrm>
            <a:off x="806825" y="891478"/>
            <a:ext cx="2241175" cy="336054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pt-BR" sz="3000"/>
              <a:t>De quem seria essa missão?</a:t>
            </a:r>
            <a:endParaRPr sz="1100"/>
          </a:p>
        </p:txBody>
      </p:sp>
      <p:pic>
        <p:nvPicPr>
          <p:cNvPr descr="A screenshot of a cell phone&#10;&#10;Description automatically generated" id="1226" name="Google Shape;1226;p15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0487" y="1717238"/>
            <a:ext cx="4138662" cy="15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5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 sz="1700"/>
              <a:t>Qual é a Missão da Poli?</a:t>
            </a:r>
            <a:endParaRPr sz="1700"/>
          </a:p>
        </p:txBody>
      </p:sp>
      <p:pic>
        <p:nvPicPr>
          <p:cNvPr descr="A screenshot of a cell phone&#10;&#10;Description automatically generated" id="1232" name="Google Shape;1232;p15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0" y="2024658"/>
            <a:ext cx="7810500" cy="195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3" name="Google Shape;1233;p155"/>
          <p:cNvCxnSpPr/>
          <p:nvPr/>
        </p:nvCxnSpPr>
        <p:spPr>
          <a:xfrm>
            <a:off x="786019" y="3334875"/>
            <a:ext cx="7188750" cy="765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34" name="Google Shape;1234;p155"/>
          <p:cNvCxnSpPr/>
          <p:nvPr/>
        </p:nvCxnSpPr>
        <p:spPr>
          <a:xfrm>
            <a:off x="728869" y="3620625"/>
            <a:ext cx="7188750" cy="765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4"/>
          <p:cNvPicPr preferRelativeResize="0"/>
          <p:nvPr/>
        </p:nvPicPr>
        <p:blipFill rotWithShape="1">
          <a:blip r:embed="rId3">
            <a:alphaModFix/>
          </a:blip>
          <a:srcRect b="5775" l="0" r="0" t="0"/>
          <a:stretch/>
        </p:blipFill>
        <p:spPr>
          <a:xfrm>
            <a:off x="2853701" y="1100197"/>
            <a:ext cx="5334991" cy="3681052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8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pt-BR" sz="3000"/>
              <a:t>Modelo de negócio Canvas: </a:t>
            </a:r>
            <a:r>
              <a:rPr lang="pt-BR" sz="2700"/>
              <a:t>ferramenta visual que permite a descrição e análise de modelos de negócio de forma clara e concisa.</a:t>
            </a:r>
            <a:endParaRPr sz="2700"/>
          </a:p>
        </p:txBody>
      </p:sp>
      <p:sp>
        <p:nvSpPr>
          <p:cNvPr id="462" name="Google Shape;462;p84"/>
          <p:cNvSpPr txBox="1"/>
          <p:nvPr/>
        </p:nvSpPr>
        <p:spPr>
          <a:xfrm>
            <a:off x="144994" y="1785731"/>
            <a:ext cx="22818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3429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* Modelo de negócio: descreve a lógica da criação, captura e entrega de valor por parte de uma organização.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84"/>
          <p:cNvSpPr txBox="1"/>
          <p:nvPr/>
        </p:nvSpPr>
        <p:spPr>
          <a:xfrm>
            <a:off x="595238" y="4807725"/>
            <a:ext cx="67080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1D212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Osterwalder, Alex. Pigneur, Yves. Business Model Generation: Inovação em Modelos de Negócios. Ed. Alta Books, 1a Edição, 2011.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5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0" name="Google Shape;1240;p156"/>
          <p:cNvSpPr/>
          <p:nvPr/>
        </p:nvSpPr>
        <p:spPr>
          <a:xfrm flipH="1">
            <a:off x="6432540" y="2501900"/>
            <a:ext cx="2468880" cy="2400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1" name="Google Shape;1241;p156"/>
          <p:cNvSpPr/>
          <p:nvPr/>
        </p:nvSpPr>
        <p:spPr>
          <a:xfrm>
            <a:off x="481330" y="467456"/>
            <a:ext cx="8178790" cy="4205912"/>
          </a:xfrm>
          <a:prstGeom prst="rect">
            <a:avLst/>
          </a:prstGeom>
          <a:noFill/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2" name="Google Shape;1242;p156"/>
          <p:cNvSpPr txBox="1"/>
          <p:nvPr>
            <p:ph type="title"/>
          </p:nvPr>
        </p:nvSpPr>
        <p:spPr>
          <a:xfrm>
            <a:off x="806825" y="891478"/>
            <a:ext cx="2241175" cy="336054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pt-BR" sz="3000"/>
              <a:t>Visão</a:t>
            </a:r>
            <a:endParaRPr sz="3000"/>
          </a:p>
        </p:txBody>
      </p:sp>
      <p:cxnSp>
        <p:nvCxnSpPr>
          <p:cNvPr id="1243" name="Google Shape;1243;p156"/>
          <p:cNvCxnSpPr/>
          <p:nvPr/>
        </p:nvCxnSpPr>
        <p:spPr>
          <a:xfrm>
            <a:off x="3490722" y="1389647"/>
            <a:ext cx="0" cy="2427371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4" name="Google Shape;1244;p156"/>
          <p:cNvSpPr txBox="1"/>
          <p:nvPr>
            <p:ph idx="1" type="body"/>
          </p:nvPr>
        </p:nvSpPr>
        <p:spPr>
          <a:xfrm>
            <a:off x="3941444" y="1236652"/>
            <a:ext cx="4395727" cy="2670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 sz="1800"/>
              <a:t>ONDE A EMPRESA QUER CHEGAR?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 sz="1800"/>
              <a:t>Olhar para o futuro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 sz="1800"/>
              <a:t>Um objetivo almejado 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 sz="1800"/>
              <a:t>É desafiadora; envolve necessidade de mudança.</a:t>
            </a:r>
            <a:endParaRPr sz="11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157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 sz="1100"/>
              <a:t>Visão Google</a:t>
            </a:r>
            <a:endParaRPr sz="1100"/>
          </a:p>
        </p:txBody>
      </p:sp>
      <p:sp>
        <p:nvSpPr>
          <p:cNvPr id="1251" name="Google Shape;1251;p157"/>
          <p:cNvSpPr txBox="1"/>
          <p:nvPr>
            <p:ph idx="1" type="body"/>
          </p:nvPr>
        </p:nvSpPr>
        <p:spPr>
          <a:xfrm>
            <a:off x="2113875" y="1369219"/>
            <a:ext cx="5578425" cy="32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40C28"/>
              </a:buClr>
              <a:buSzPts val="1700"/>
              <a:buNone/>
            </a:pPr>
            <a:r>
              <a:rPr lang="pt-BR" sz="1700">
                <a:solidFill>
                  <a:srgbClr val="040C28"/>
                </a:solidFill>
                <a:latin typeface="Arial"/>
                <a:ea typeface="Arial"/>
                <a:cs typeface="Arial"/>
                <a:sym typeface="Arial"/>
              </a:rPr>
              <a:t>Criar um futuro mais inteligente, no qual a tecnologia melhore a vida das pessoas.</a:t>
            </a:r>
            <a:endParaRPr sz="29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5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 sz="1100"/>
              <a:t>Qual é a visão da Poli?</a:t>
            </a:r>
            <a:endParaRPr sz="1100"/>
          </a:p>
        </p:txBody>
      </p:sp>
      <p:pic>
        <p:nvPicPr>
          <p:cNvPr descr="A screenshot of a cell phone&#10;&#10;Description automatically generated" id="1257" name="Google Shape;1257;p1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900" y="2158008"/>
            <a:ext cx="76962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5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 sz="1100"/>
              <a:t>Valores: No que acreditamos</a:t>
            </a:r>
            <a:endParaRPr sz="1100"/>
          </a:p>
        </p:txBody>
      </p:sp>
      <p:pic>
        <p:nvPicPr>
          <p:cNvPr descr="A screenshot of a social media post&#10;&#10;Description automatically generated" id="1263" name="Google Shape;1263;p1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1008" y="1369219"/>
            <a:ext cx="6081983" cy="326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60"/>
          <p:cNvSpPr txBox="1"/>
          <p:nvPr>
            <p:ph type="title"/>
          </p:nvPr>
        </p:nvSpPr>
        <p:spPr>
          <a:xfrm>
            <a:off x="2674256" y="117094"/>
            <a:ext cx="5143500" cy="36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0000"/>
              <a:buFont typeface="Calibri"/>
              <a:buNone/>
            </a:pPr>
            <a:r>
              <a:rPr lang="pt-BR" sz="1100"/>
              <a:t>Administração estratégica</a:t>
            </a:r>
            <a:endParaRPr sz="1100"/>
          </a:p>
        </p:txBody>
      </p:sp>
      <p:sp>
        <p:nvSpPr>
          <p:cNvPr id="1269" name="Google Shape;1269;p160"/>
          <p:cNvSpPr txBox="1"/>
          <p:nvPr/>
        </p:nvSpPr>
        <p:spPr>
          <a:xfrm>
            <a:off x="1122747" y="1363577"/>
            <a:ext cx="1556100" cy="2769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Ambiente Externo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0" name="Google Shape;1270;p160"/>
          <p:cNvSpPr txBox="1"/>
          <p:nvPr/>
        </p:nvSpPr>
        <p:spPr>
          <a:xfrm>
            <a:off x="3963018" y="1502077"/>
            <a:ext cx="1748475" cy="6232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Missão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Visão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1" name="Google Shape;1271;p160"/>
          <p:cNvSpPr txBox="1"/>
          <p:nvPr/>
        </p:nvSpPr>
        <p:spPr>
          <a:xfrm>
            <a:off x="2403488" y="2862364"/>
            <a:ext cx="1996650" cy="7618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Formulação da estratégia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pt-B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Identificar  a estratégia adequada para os objetivos da empresa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" name="Google Shape;1272;p160"/>
          <p:cNvSpPr txBox="1"/>
          <p:nvPr/>
        </p:nvSpPr>
        <p:spPr>
          <a:xfrm>
            <a:off x="5390641" y="2845052"/>
            <a:ext cx="1996650" cy="9004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Implementação da estratégia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Seleção de ações estratégicas vinculadas com a implementação efetiva da estratégia selecionada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160"/>
          <p:cNvSpPr txBox="1"/>
          <p:nvPr/>
        </p:nvSpPr>
        <p:spPr>
          <a:xfrm>
            <a:off x="1122759" y="2021450"/>
            <a:ext cx="1556100" cy="2769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Ambiente interno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160"/>
          <p:cNvSpPr txBox="1"/>
          <p:nvPr/>
        </p:nvSpPr>
        <p:spPr>
          <a:xfrm>
            <a:off x="3974411" y="4492806"/>
            <a:ext cx="1413675" cy="2769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Competitividade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5" name="Google Shape;1275;p160"/>
          <p:cNvCxnSpPr>
            <a:stCxn id="1274" idx="1"/>
            <a:endCxn id="1269" idx="1"/>
          </p:cNvCxnSpPr>
          <p:nvPr/>
        </p:nvCxnSpPr>
        <p:spPr>
          <a:xfrm rot="10800000">
            <a:off x="1122611" y="1501994"/>
            <a:ext cx="2851800" cy="3129300"/>
          </a:xfrm>
          <a:prstGeom prst="bentConnector3">
            <a:avLst>
              <a:gd fmla="val 116534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76" name="Google Shape;1276;p160"/>
          <p:cNvCxnSpPr>
            <a:endCxn id="1273" idx="1"/>
          </p:cNvCxnSpPr>
          <p:nvPr/>
        </p:nvCxnSpPr>
        <p:spPr>
          <a:xfrm>
            <a:off x="664359" y="2159937"/>
            <a:ext cx="4584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77" name="Google Shape;1277;p160"/>
          <p:cNvCxnSpPr>
            <a:stCxn id="1273" idx="3"/>
            <a:endCxn id="1270" idx="1"/>
          </p:cNvCxnSpPr>
          <p:nvPr/>
        </p:nvCxnSpPr>
        <p:spPr>
          <a:xfrm flipH="1" rot="10800000">
            <a:off x="2678859" y="1813737"/>
            <a:ext cx="1284300" cy="346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78" name="Google Shape;1278;p160"/>
          <p:cNvCxnSpPr>
            <a:stCxn id="1269" idx="3"/>
            <a:endCxn id="1270" idx="1"/>
          </p:cNvCxnSpPr>
          <p:nvPr/>
        </p:nvCxnSpPr>
        <p:spPr>
          <a:xfrm>
            <a:off x="2678847" y="1502065"/>
            <a:ext cx="1284300" cy="311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79" name="Google Shape;1279;p160"/>
          <p:cNvCxnSpPr>
            <a:stCxn id="1270" idx="2"/>
            <a:endCxn id="1272" idx="0"/>
          </p:cNvCxnSpPr>
          <p:nvPr/>
        </p:nvCxnSpPr>
        <p:spPr>
          <a:xfrm flipH="1" rot="-5400000">
            <a:off x="5253206" y="1709377"/>
            <a:ext cx="719700" cy="15516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80" name="Google Shape;1280;p160"/>
          <p:cNvCxnSpPr>
            <a:stCxn id="1270" idx="2"/>
            <a:endCxn id="1271" idx="0"/>
          </p:cNvCxnSpPr>
          <p:nvPr/>
        </p:nvCxnSpPr>
        <p:spPr>
          <a:xfrm rot="5400000">
            <a:off x="3750956" y="1776127"/>
            <a:ext cx="737100" cy="1435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81" name="Google Shape;1281;p160"/>
          <p:cNvCxnSpPr>
            <a:stCxn id="1271" idx="2"/>
            <a:endCxn id="1274" idx="0"/>
          </p:cNvCxnSpPr>
          <p:nvPr/>
        </p:nvCxnSpPr>
        <p:spPr>
          <a:xfrm flipH="1" rot="-5400000">
            <a:off x="3607313" y="3418714"/>
            <a:ext cx="868500" cy="1279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82" name="Google Shape;1282;p160"/>
          <p:cNvCxnSpPr>
            <a:stCxn id="1272" idx="2"/>
            <a:endCxn id="1274" idx="0"/>
          </p:cNvCxnSpPr>
          <p:nvPr/>
        </p:nvCxnSpPr>
        <p:spPr>
          <a:xfrm rot="5400000">
            <a:off x="5161517" y="3265352"/>
            <a:ext cx="747300" cy="17076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83" name="Google Shape;1283;p160"/>
          <p:cNvCxnSpPr>
            <a:stCxn id="1271" idx="3"/>
            <a:endCxn id="1272" idx="1"/>
          </p:cNvCxnSpPr>
          <p:nvPr/>
        </p:nvCxnSpPr>
        <p:spPr>
          <a:xfrm>
            <a:off x="4400138" y="3243289"/>
            <a:ext cx="990600" cy="51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descr="A close up of a logo&#10;&#10;Description automatically generated" id="1284" name="Google Shape;1284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0238" y="59938"/>
            <a:ext cx="1435501" cy="121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1007" y="3684750"/>
            <a:ext cx="1094920" cy="7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160"/>
          <p:cNvPicPr preferRelativeResize="0"/>
          <p:nvPr/>
        </p:nvPicPr>
        <p:blipFill rotWithShape="1">
          <a:blip r:embed="rId5">
            <a:alphaModFix/>
          </a:blip>
          <a:srcRect b="0" l="4333" r="0" t="0"/>
          <a:stretch/>
        </p:blipFill>
        <p:spPr>
          <a:xfrm>
            <a:off x="974363" y="2457300"/>
            <a:ext cx="1314825" cy="900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&#10;&#10;Description automatically generated" id="1287" name="Google Shape;1287;p1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99075" y="1068431"/>
            <a:ext cx="1733832" cy="1056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1288" name="Google Shape;1288;p160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8399" t="0"/>
          <a:stretch/>
        </p:blipFill>
        <p:spPr>
          <a:xfrm>
            <a:off x="7532906" y="2860820"/>
            <a:ext cx="1314000" cy="9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61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 sz="1800"/>
              <a:t>Estratégias genéricas</a:t>
            </a:r>
            <a:endParaRPr sz="1800"/>
          </a:p>
        </p:txBody>
      </p:sp>
      <p:pic>
        <p:nvPicPr>
          <p:cNvPr id="1295" name="Google Shape;1295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3181" y="1268119"/>
            <a:ext cx="4432688" cy="3025969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161"/>
          <p:cNvSpPr txBox="1"/>
          <p:nvPr/>
        </p:nvSpPr>
        <p:spPr>
          <a:xfrm>
            <a:off x="5631881" y="795256"/>
            <a:ext cx="3100500" cy="26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Liderança em Custo Total: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Esforçar-se para ser o produtor mais eficiente no setor, buscando economias de escala, controle de custos e eficiência na produção.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Diferenciação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Oferecer produtos ou serviços únicos e valiosos, que sejam distintos em termos de qualidade, design, marca ou outros aspectos que os tornem atrativos para os clientes.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Foco: </a:t>
            </a: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Concentrar-se em um segmento de mercado específico, seja uma área geográfica estreita ou um grupo de consumidores com necessidades particulares, e atender bem a esse segmento para obter uma vantagem competitiva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7" name="Google Shape;1297;p161"/>
          <p:cNvSpPr txBox="1"/>
          <p:nvPr/>
        </p:nvSpPr>
        <p:spPr>
          <a:xfrm>
            <a:off x="68681" y="4647481"/>
            <a:ext cx="69369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Porter, M. E. (1980). Competitive Strategy: Techniques for Analyzing Industries and Competitors. Free Press.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62"/>
          <p:cNvSpPr/>
          <p:nvPr/>
        </p:nvSpPr>
        <p:spPr>
          <a:xfrm>
            <a:off x="0" y="0"/>
            <a:ext cx="9143999" cy="51430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3" name="Google Shape;1303;p162"/>
          <p:cNvSpPr txBox="1"/>
          <p:nvPr>
            <p:ph type="title"/>
          </p:nvPr>
        </p:nvSpPr>
        <p:spPr>
          <a:xfrm>
            <a:off x="6950932" y="1517333"/>
            <a:ext cx="1852218" cy="2134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BR" sz="2800"/>
              <a:t>Um plano estratégico</a:t>
            </a:r>
            <a:endParaRPr sz="2800"/>
          </a:p>
        </p:txBody>
      </p:sp>
      <p:sp>
        <p:nvSpPr>
          <p:cNvPr id="1304" name="Google Shape;1304;p162"/>
          <p:cNvSpPr/>
          <p:nvPr/>
        </p:nvSpPr>
        <p:spPr>
          <a:xfrm>
            <a:off x="226564" y="498231"/>
            <a:ext cx="6061974" cy="420025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509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ell phone&#10;&#10;Description automatically generated" id="1305" name="Google Shape;1305;p16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" l="0" r="8400" t="0"/>
          <a:stretch/>
        </p:blipFill>
        <p:spPr>
          <a:xfrm>
            <a:off x="408929" y="643894"/>
            <a:ext cx="5706228" cy="3908930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162"/>
          <p:cNvSpPr/>
          <p:nvPr/>
        </p:nvSpPr>
        <p:spPr>
          <a:xfrm rot="5400000">
            <a:off x="5962835" y="2544073"/>
            <a:ext cx="1289304" cy="1142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7" name="Google Shape;1307;p162"/>
          <p:cNvSpPr txBox="1"/>
          <p:nvPr/>
        </p:nvSpPr>
        <p:spPr>
          <a:xfrm>
            <a:off x="408928" y="4348656"/>
            <a:ext cx="3742852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rPr b="0" i="0" lang="pt-BR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imagem proveniente da apresentação Prof. Andre Fleury e revisão Prof. Mario Salerno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6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 sz="1100"/>
              <a:t>Bibliografia</a:t>
            </a:r>
            <a:endParaRPr sz="1100"/>
          </a:p>
        </p:txBody>
      </p:sp>
      <p:sp>
        <p:nvSpPr>
          <p:cNvPr id="1313" name="Google Shape;1313;p16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pt-BR" sz="1100"/>
              <a:t>Galbraith, J. R. (1977). </a:t>
            </a:r>
            <a:r>
              <a:rPr i="1" lang="pt-BR" sz="1100"/>
              <a:t>Organization design</a:t>
            </a:r>
            <a:r>
              <a:rPr lang="pt-BR" sz="1100"/>
              <a:t>. Reading: Addison-Wesley.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pt-BR" sz="1100"/>
              <a:t>Hitt, M. A; Ireland, R. D.; Hoskisson, R.E. (2011). Administração estratégica. São Paulo: Cengage Learning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pt-BR" sz="1100"/>
              <a:t>Porter, M. (1979) How competitive forces that shape strategy. </a:t>
            </a:r>
            <a:r>
              <a:rPr i="1" lang="pt-BR" sz="1100"/>
              <a:t>Harvard Business Review.</a:t>
            </a:r>
            <a:endParaRPr i="1"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i="1"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pt-BR" sz="1100"/>
              <a:t>Porter, M. (1980) Competitive strategy: </a:t>
            </a:r>
            <a:r>
              <a:rPr lang="pt-BR" sz="1100"/>
              <a:t>Techniques</a:t>
            </a:r>
            <a:r>
              <a:rPr lang="pt-BR" sz="1100"/>
              <a:t> for analyzing Industries and Competitors. New York: Free Press.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164"/>
          <p:cNvSpPr txBox="1"/>
          <p:nvPr>
            <p:ph type="ctrTitle"/>
          </p:nvPr>
        </p:nvSpPr>
        <p:spPr>
          <a:xfrm>
            <a:off x="1143000" y="841772"/>
            <a:ext cx="6858000" cy="179077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pt-BR"/>
              <a:t>Introdução à administração Aula 4 - Módulo Organização </a:t>
            </a:r>
            <a:endParaRPr/>
          </a:p>
        </p:txBody>
      </p:sp>
      <p:sp>
        <p:nvSpPr>
          <p:cNvPr id="1319" name="Google Shape;1319;p164"/>
          <p:cNvSpPr txBox="1"/>
          <p:nvPr>
            <p:ph idx="1" type="subTitle"/>
          </p:nvPr>
        </p:nvSpPr>
        <p:spPr>
          <a:xfrm>
            <a:off x="1143000" y="2701528"/>
            <a:ext cx="6858000" cy="12417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PRO 3810/2023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Profa. Dra. Ana Paula Paes Leme Barbosa</a:t>
            </a:r>
            <a:endParaRPr/>
          </a:p>
        </p:txBody>
      </p:sp>
      <p:pic>
        <p:nvPicPr>
          <p:cNvPr id="1320" name="Google Shape;1320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2290" y="4226885"/>
            <a:ext cx="1169194" cy="481039"/>
          </a:xfrm>
          <a:prstGeom prst="rect">
            <a:avLst/>
          </a:prstGeom>
          <a:noFill/>
          <a:ln>
            <a:noFill/>
          </a:ln>
        </p:spPr>
      </p:pic>
      <p:sp>
        <p:nvSpPr>
          <p:cNvPr id="1321" name="Google Shape;1321;p164"/>
          <p:cNvSpPr txBox="1"/>
          <p:nvPr/>
        </p:nvSpPr>
        <p:spPr>
          <a:xfrm>
            <a:off x="6881513" y="4707919"/>
            <a:ext cx="2050425" cy="2769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Universidade de São Paulo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2" name="Google Shape;1322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5448" y="3980784"/>
            <a:ext cx="713517" cy="8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323" name="Google Shape;1323;p164"/>
          <p:cNvSpPr txBox="1"/>
          <p:nvPr/>
        </p:nvSpPr>
        <p:spPr>
          <a:xfrm>
            <a:off x="807639" y="4707924"/>
            <a:ext cx="1451700" cy="2769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Escola Politécnica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165"/>
          <p:cNvSpPr/>
          <p:nvPr/>
        </p:nvSpPr>
        <p:spPr>
          <a:xfrm>
            <a:off x="241173" y="240030"/>
            <a:ext cx="8661600" cy="4663350"/>
          </a:xfrm>
          <a:prstGeom prst="rect">
            <a:avLst/>
          </a:prstGeom>
          <a:solidFill>
            <a:schemeClr val="dk1">
              <a:alpha val="745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9" name="Google Shape;1329;p165"/>
          <p:cNvSpPr txBox="1"/>
          <p:nvPr>
            <p:ph type="title"/>
          </p:nvPr>
        </p:nvSpPr>
        <p:spPr>
          <a:xfrm>
            <a:off x="628650" y="722908"/>
            <a:ext cx="2620800" cy="3697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lang="pt-BR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/>
          </a:p>
        </p:txBody>
      </p:sp>
      <p:cxnSp>
        <p:nvCxnSpPr>
          <p:cNvPr id="1330" name="Google Shape;1330;p165"/>
          <p:cNvCxnSpPr/>
          <p:nvPr/>
        </p:nvCxnSpPr>
        <p:spPr>
          <a:xfrm>
            <a:off x="3490722" y="1543050"/>
            <a:ext cx="0" cy="2057400"/>
          </a:xfrm>
          <a:prstGeom prst="straightConnector1">
            <a:avLst/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31" name="Google Shape;1331;p165"/>
          <p:cNvSpPr txBox="1"/>
          <p:nvPr>
            <p:ph idx="1" type="body"/>
          </p:nvPr>
        </p:nvSpPr>
        <p:spPr>
          <a:xfrm>
            <a:off x="3732023" y="722908"/>
            <a:ext cx="4783275" cy="3697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/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/>
          </a:p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1800"/>
              <a:t>Estrutura organizacional </a:t>
            </a:r>
            <a:endParaRPr/>
          </a:p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1800"/>
              <a:t>Planejamento estratégico: BCG e ciclo de vida </a:t>
            </a:r>
            <a:endParaRPr sz="1800"/>
          </a:p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1800"/>
              <a:t>Mix de marketing</a:t>
            </a:r>
            <a:endParaRPr sz="1800"/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pt-BR" sz="3000"/>
              <a:t>Plano de negócio: </a:t>
            </a:r>
            <a:r>
              <a:rPr lang="pt-BR" sz="2700"/>
              <a:t>descreve a estratégia, objetivos, metas, operações e projeções/análise financeira do  negócio. </a:t>
            </a:r>
            <a:endParaRPr sz="2700"/>
          </a:p>
        </p:txBody>
      </p:sp>
      <p:sp>
        <p:nvSpPr>
          <p:cNvPr id="469" name="Google Shape;469;p85"/>
          <p:cNvSpPr txBox="1"/>
          <p:nvPr/>
        </p:nvSpPr>
        <p:spPr>
          <a:xfrm>
            <a:off x="899556" y="1576449"/>
            <a:ext cx="7321200" cy="22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889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Resumo executivo</a:t>
            </a:r>
            <a:endParaRPr sz="1100"/>
          </a:p>
          <a:p>
            <a:pPr indent="-889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Descrição da empresa/negócio</a:t>
            </a:r>
            <a:endParaRPr sz="1100"/>
          </a:p>
          <a:p>
            <a:pPr indent="-889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Análise de mercado</a:t>
            </a:r>
            <a:endParaRPr sz="1100"/>
          </a:p>
          <a:p>
            <a:pPr indent="-889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Estratégia de marketing</a:t>
            </a:r>
            <a:endParaRPr sz="1100"/>
          </a:p>
          <a:p>
            <a:pPr indent="-889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Estrutura organizacional</a:t>
            </a:r>
            <a:endParaRPr sz="1100"/>
          </a:p>
          <a:p>
            <a:pPr indent="-889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Plano operacional</a:t>
            </a:r>
            <a:endParaRPr sz="1100"/>
          </a:p>
          <a:p>
            <a:pPr indent="-889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Projeções e análises financeiras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85"/>
          <p:cNvSpPr txBox="1"/>
          <p:nvPr/>
        </p:nvSpPr>
        <p:spPr>
          <a:xfrm>
            <a:off x="774865" y="4551218"/>
            <a:ext cx="7446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Sugestão de apoio: Dolabela, F. (2006). O segredo de Luísa. São Paulo: Editora Cultura.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166"/>
          <p:cNvSpPr txBox="1"/>
          <p:nvPr>
            <p:ph type="title"/>
          </p:nvPr>
        </p:nvSpPr>
        <p:spPr>
          <a:xfrm>
            <a:off x="84806" y="80288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Desenho organizacional </a:t>
            </a:r>
            <a:endParaRPr/>
          </a:p>
        </p:txBody>
      </p:sp>
      <p:pic>
        <p:nvPicPr>
          <p:cNvPr id="1338" name="Google Shape;1338;p166"/>
          <p:cNvPicPr preferRelativeResize="0"/>
          <p:nvPr/>
        </p:nvPicPr>
        <p:blipFill rotWithShape="1">
          <a:blip r:embed="rId3">
            <a:alphaModFix/>
          </a:blip>
          <a:srcRect b="15640" l="0" r="0" t="0"/>
          <a:stretch/>
        </p:blipFill>
        <p:spPr>
          <a:xfrm>
            <a:off x="1265325" y="1231313"/>
            <a:ext cx="5881569" cy="3388463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166"/>
          <p:cNvSpPr txBox="1"/>
          <p:nvPr/>
        </p:nvSpPr>
        <p:spPr>
          <a:xfrm>
            <a:off x="0" y="4800600"/>
            <a:ext cx="7033050" cy="1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Galbraith, J. (1982). Designing the innovation organization. Organizational Dynamics, 10(3), 5-25). 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67"/>
          <p:cNvSpPr/>
          <p:nvPr/>
        </p:nvSpPr>
        <p:spPr>
          <a:xfrm>
            <a:off x="0" y="0"/>
            <a:ext cx="9144000" cy="5143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5" name="Google Shape;1345;p167"/>
          <p:cNvSpPr txBox="1"/>
          <p:nvPr>
            <p:ph type="title"/>
          </p:nvPr>
        </p:nvSpPr>
        <p:spPr>
          <a:xfrm>
            <a:off x="6950932" y="1517332"/>
            <a:ext cx="1852200" cy="2134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BR" sz="2800"/>
              <a:t>Um plano estratégico</a:t>
            </a:r>
            <a:endParaRPr sz="2800"/>
          </a:p>
        </p:txBody>
      </p:sp>
      <p:sp>
        <p:nvSpPr>
          <p:cNvPr id="1346" name="Google Shape;1346;p167"/>
          <p:cNvSpPr/>
          <p:nvPr/>
        </p:nvSpPr>
        <p:spPr>
          <a:xfrm>
            <a:off x="226564" y="498231"/>
            <a:ext cx="6061950" cy="420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509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ell phone&#10;&#10;Description automatically generated" id="1347" name="Google Shape;1347;p16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8399" t="0"/>
          <a:stretch/>
        </p:blipFill>
        <p:spPr>
          <a:xfrm>
            <a:off x="408929" y="643894"/>
            <a:ext cx="5706225" cy="390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167"/>
          <p:cNvSpPr/>
          <p:nvPr/>
        </p:nvSpPr>
        <p:spPr>
          <a:xfrm rot="5400000">
            <a:off x="5962856" y="2544039"/>
            <a:ext cx="1289250" cy="114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p167"/>
          <p:cNvSpPr txBox="1"/>
          <p:nvPr/>
        </p:nvSpPr>
        <p:spPr>
          <a:xfrm>
            <a:off x="408928" y="4348656"/>
            <a:ext cx="3742875" cy="184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imagem proveniente da apresentação Prof. Andre Fleury e revisão Prof. Mario Salerno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68"/>
          <p:cNvSpPr txBox="1"/>
          <p:nvPr/>
        </p:nvSpPr>
        <p:spPr>
          <a:xfrm>
            <a:off x="611187" y="357188"/>
            <a:ext cx="8136000" cy="4848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0" i="0" lang="pt-BR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Processo de Planejamento Estratégico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5" name="Google Shape;1355;p168"/>
          <p:cNvGrpSpPr/>
          <p:nvPr/>
        </p:nvGrpSpPr>
        <p:grpSpPr>
          <a:xfrm>
            <a:off x="1403309" y="897731"/>
            <a:ext cx="6408435" cy="3294450"/>
            <a:chOff x="1475656" y="1196752"/>
            <a:chExt cx="6408595" cy="4392600"/>
          </a:xfrm>
        </p:grpSpPr>
        <p:pic>
          <p:nvPicPr>
            <p:cNvPr id="1356" name="Google Shape;1356;p16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54541" y="1304321"/>
              <a:ext cx="4291566" cy="41330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7" name="Google Shape;1357;p168"/>
            <p:cNvSpPr/>
            <p:nvPr/>
          </p:nvSpPr>
          <p:spPr>
            <a:xfrm rot="5400000">
              <a:off x="107229" y="2781079"/>
              <a:ext cx="3960812" cy="1223958"/>
            </a:xfrm>
            <a:custGeom>
              <a:rect b="b" l="l" r="r" t="t"/>
              <a:pathLst>
                <a:path extrusionOk="0" h="1223958" w="3960812">
                  <a:moveTo>
                    <a:pt x="0" y="305990"/>
                  </a:moveTo>
                  <a:lnTo>
                    <a:pt x="38249" y="305990"/>
                  </a:lnTo>
                  <a:lnTo>
                    <a:pt x="38249" y="917969"/>
                  </a:lnTo>
                  <a:lnTo>
                    <a:pt x="0" y="917969"/>
                  </a:lnTo>
                  <a:close/>
                  <a:moveTo>
                    <a:pt x="76497" y="305990"/>
                  </a:moveTo>
                  <a:lnTo>
                    <a:pt x="152995" y="305990"/>
                  </a:lnTo>
                  <a:lnTo>
                    <a:pt x="152995" y="917969"/>
                  </a:lnTo>
                  <a:lnTo>
                    <a:pt x="76497" y="917969"/>
                  </a:lnTo>
                  <a:close/>
                  <a:moveTo>
                    <a:pt x="191243" y="305990"/>
                  </a:moveTo>
                  <a:lnTo>
                    <a:pt x="3348833" y="305990"/>
                  </a:lnTo>
                  <a:lnTo>
                    <a:pt x="3348833" y="0"/>
                  </a:lnTo>
                  <a:lnTo>
                    <a:pt x="3960812" y="611979"/>
                  </a:lnTo>
                  <a:lnTo>
                    <a:pt x="3348833" y="1223958"/>
                  </a:lnTo>
                  <a:lnTo>
                    <a:pt x="3348833" y="917969"/>
                  </a:lnTo>
                  <a:lnTo>
                    <a:pt x="191243" y="917969"/>
                  </a:lnTo>
                  <a:close/>
                </a:path>
              </a:pathLst>
            </a:custGeom>
            <a:gradFill>
              <a:gsLst>
                <a:gs pos="0">
                  <a:srgbClr val="9AB5E4"/>
                </a:gs>
                <a:gs pos="50000">
                  <a:srgbClr val="C2D1ED"/>
                </a:gs>
                <a:gs pos="100000">
                  <a:srgbClr val="E1E8F5"/>
                </a:gs>
              </a:gsLst>
              <a:lin ang="10800025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168"/>
            <p:cNvSpPr txBox="1"/>
            <p:nvPr/>
          </p:nvSpPr>
          <p:spPr>
            <a:xfrm>
              <a:off x="5868251" y="1196752"/>
              <a:ext cx="2016000" cy="43926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9" name="Google Shape;1359;p168"/>
          <p:cNvSpPr/>
          <p:nvPr/>
        </p:nvSpPr>
        <p:spPr>
          <a:xfrm>
            <a:off x="4903838" y="2571750"/>
            <a:ext cx="829575" cy="165825"/>
          </a:xfrm>
          <a:prstGeom prst="rect">
            <a:avLst/>
          </a:prstGeom>
          <a:solidFill>
            <a:srgbClr val="D5DCEA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168"/>
          <p:cNvSpPr txBox="1"/>
          <p:nvPr/>
        </p:nvSpPr>
        <p:spPr>
          <a:xfrm>
            <a:off x="6194325" y="3004988"/>
            <a:ext cx="2286000" cy="6729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funções fazem o planejamento estratégico das suas iniciativas em busca do objetivo da empresa.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168"/>
          <p:cNvSpPr txBox="1"/>
          <p:nvPr/>
        </p:nvSpPr>
        <p:spPr>
          <a:xfrm>
            <a:off x="4846688" y="1885950"/>
            <a:ext cx="1318050" cy="1658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Análise do mercado</a:t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1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p169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/>
              <a:t>Organização por funções</a:t>
            </a:r>
            <a:endParaRPr/>
          </a:p>
        </p:txBody>
      </p:sp>
      <p:sp>
        <p:nvSpPr>
          <p:cNvPr id="1368" name="Google Shape;1368;p169"/>
          <p:cNvSpPr/>
          <p:nvPr/>
        </p:nvSpPr>
        <p:spPr>
          <a:xfrm>
            <a:off x="628650" y="1371601"/>
            <a:ext cx="7886700" cy="327195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9" name="Google Shape;1369;p169"/>
          <p:cNvPicPr preferRelativeResize="0"/>
          <p:nvPr/>
        </p:nvPicPr>
        <p:blipFill rotWithShape="1">
          <a:blip r:embed="rId3">
            <a:alphaModFix/>
          </a:blip>
          <a:srcRect b="0" l="0" r="0" t="15311"/>
          <a:stretch/>
        </p:blipFill>
        <p:spPr>
          <a:xfrm>
            <a:off x="868680" y="1611916"/>
            <a:ext cx="7406640" cy="2791206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p169"/>
          <p:cNvSpPr txBox="1"/>
          <p:nvPr/>
        </p:nvSpPr>
        <p:spPr>
          <a:xfrm>
            <a:off x="5334281" y="107175"/>
            <a:ext cx="3548475" cy="10149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41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-"/>
            </a:pPr>
            <a:r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Departamentos especializados, com hierarquia, orçamento, pessoal, instalações e metas próprias.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1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-"/>
            </a:pPr>
            <a:r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Propicia o aprofundamento no tema.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1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-"/>
            </a:pPr>
            <a:r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Baixa visão do cliente/mercado (o departamento cuida de si próprio).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1" name="Google Shape;1371;p169"/>
          <p:cNvSpPr txBox="1"/>
          <p:nvPr/>
        </p:nvSpPr>
        <p:spPr>
          <a:xfrm>
            <a:off x="598800" y="133463"/>
            <a:ext cx="3293100" cy="4884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 antes de avançar, vamos falar de </a:t>
            </a:r>
            <a:r>
              <a:rPr b="1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ESTRUTURA</a:t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170"/>
          <p:cNvSpPr txBox="1"/>
          <p:nvPr>
            <p:ph type="title"/>
          </p:nvPr>
        </p:nvSpPr>
        <p:spPr>
          <a:xfrm>
            <a:off x="486694" y="471956"/>
            <a:ext cx="2954925" cy="12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2800"/>
              <a:t>Organização por processo: o processo passa pelas funções</a:t>
            </a:r>
            <a:endParaRPr sz="2800"/>
          </a:p>
        </p:txBody>
      </p:sp>
      <p:sp>
        <p:nvSpPr>
          <p:cNvPr id="1377" name="Google Shape;1377;p170"/>
          <p:cNvSpPr txBox="1"/>
          <p:nvPr>
            <p:ph idx="1" type="body"/>
          </p:nvPr>
        </p:nvSpPr>
        <p:spPr>
          <a:xfrm>
            <a:off x="486697" y="1828800"/>
            <a:ext cx="2992500" cy="28390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-140970" lvl="0" marL="1778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pt-BR" sz="1200"/>
              <a:t>São agrupadas na mesma unidade pessoas que realizam atividades relacionadas com uma fase de um processo produtivo.</a:t>
            </a:r>
            <a:endParaRPr sz="1700"/>
          </a:p>
          <a:p>
            <a:pPr indent="-140970" lvl="0" marL="17780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pt-BR" sz="1200"/>
              <a:t>Exemplos: Hospital - Atendimento ao Paciente Um hospital pode estruturar suas atividades em processos como </a:t>
            </a:r>
            <a:r>
              <a:rPr b="1" lang="pt-BR" sz="1200"/>
              <a:t>admissão do paciente, triagem, diagnóstico, tratamento e alta.</a:t>
            </a:r>
            <a:r>
              <a:rPr lang="pt-BR" sz="1200"/>
              <a:t> Cada processo é gerenciado de forma eficaz para garantir que os pacientes recebam atendimento de qualidade e em tempo hábil.</a:t>
            </a:r>
            <a:endParaRPr sz="1700"/>
          </a:p>
          <a:p>
            <a:pPr indent="-140970" lvl="0" marL="17780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pt-BR" sz="1200"/>
              <a:t>Especialização nas várias fases do processo.</a:t>
            </a:r>
            <a:endParaRPr sz="1200"/>
          </a:p>
          <a:p>
            <a:pPr indent="0" lvl="0" marL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ct val="125000"/>
              <a:buNone/>
            </a:pPr>
            <a:r>
              <a:t/>
            </a:r>
            <a:endParaRPr sz="1200"/>
          </a:p>
          <a:p>
            <a:pPr indent="-121285" lvl="0" marL="17780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ct val="54545"/>
              <a:buFont typeface="Calibri"/>
              <a:buChar char="•"/>
            </a:pPr>
            <a:r>
              <a:rPr lang="pt-BR" sz="1100"/>
              <a:t>Cooperação de atividades distintas para a realização de um objetivo global, orientado ao cliente final.</a:t>
            </a:r>
            <a:endParaRPr sz="600"/>
          </a:p>
        </p:txBody>
      </p:sp>
      <p:sp>
        <p:nvSpPr>
          <p:cNvPr id="1378" name="Google Shape;1378;p170"/>
          <p:cNvSpPr/>
          <p:nvPr/>
        </p:nvSpPr>
        <p:spPr>
          <a:xfrm>
            <a:off x="3479292" y="0"/>
            <a:ext cx="5664600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9" name="Google Shape;1379;p170"/>
          <p:cNvSpPr/>
          <p:nvPr/>
        </p:nvSpPr>
        <p:spPr>
          <a:xfrm>
            <a:off x="3842766" y="418338"/>
            <a:ext cx="4938075" cy="4304475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0" name="Google Shape;1380;p170"/>
          <p:cNvPicPr preferRelativeResize="0"/>
          <p:nvPr/>
        </p:nvPicPr>
        <p:blipFill rotWithShape="1">
          <a:blip r:embed="rId3">
            <a:alphaModFix/>
          </a:blip>
          <a:srcRect b="0" l="0" r="0" t="15311"/>
          <a:stretch/>
        </p:blipFill>
        <p:spPr>
          <a:xfrm>
            <a:off x="4054397" y="1719884"/>
            <a:ext cx="4514498" cy="1701297"/>
          </a:xfrm>
          <a:prstGeom prst="rect">
            <a:avLst/>
          </a:prstGeom>
          <a:noFill/>
          <a:ln>
            <a:noFill/>
          </a:ln>
        </p:spPr>
      </p:pic>
      <p:sp>
        <p:nvSpPr>
          <p:cNvPr id="1381" name="Google Shape;1381;p170"/>
          <p:cNvSpPr/>
          <p:nvPr/>
        </p:nvSpPr>
        <p:spPr>
          <a:xfrm>
            <a:off x="4264819" y="2281399"/>
            <a:ext cx="4304025" cy="9002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8DA9DB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PROCESSO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170"/>
          <p:cNvSpPr txBox="1"/>
          <p:nvPr/>
        </p:nvSpPr>
        <p:spPr>
          <a:xfrm>
            <a:off x="3708668" y="4799044"/>
            <a:ext cx="5072175" cy="2562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Vasconcellos, E; Hemsley, J. (1986). Estrutura das organizações: estruturas tradicionais, estrutura para a inovação, estrutura matricial. São Paulo: Pioneira. 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knife, table&#10;&#10;Description automatically generated" id="1383" name="Google Shape;1383;p1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6296" y="3533171"/>
            <a:ext cx="4501007" cy="1102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171"/>
          <p:cNvSpPr/>
          <p:nvPr/>
        </p:nvSpPr>
        <p:spPr>
          <a:xfrm>
            <a:off x="0" y="0"/>
            <a:ext cx="9144000" cy="5143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171"/>
          <p:cNvSpPr txBox="1"/>
          <p:nvPr>
            <p:ph type="title"/>
          </p:nvPr>
        </p:nvSpPr>
        <p:spPr>
          <a:xfrm>
            <a:off x="826785" y="2098928"/>
            <a:ext cx="4119525" cy="24788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5000"/>
              <a:t>Exemplo de processo em empresa de alimentos</a:t>
            </a:r>
            <a:endParaRPr sz="5000"/>
          </a:p>
        </p:txBody>
      </p:sp>
      <p:grpSp>
        <p:nvGrpSpPr>
          <p:cNvPr id="1390" name="Google Shape;1390;p171"/>
          <p:cNvGrpSpPr/>
          <p:nvPr/>
        </p:nvGrpSpPr>
        <p:grpSpPr>
          <a:xfrm>
            <a:off x="-8514" y="2177143"/>
            <a:ext cx="548661" cy="505092"/>
            <a:chOff x="3940602" y="308034"/>
            <a:chExt cx="2116748" cy="3429000"/>
          </a:xfrm>
        </p:grpSpPr>
        <p:sp>
          <p:nvSpPr>
            <p:cNvPr id="1391" name="Google Shape;1391;p171"/>
            <p:cNvSpPr/>
            <p:nvPr/>
          </p:nvSpPr>
          <p:spPr>
            <a:xfrm>
              <a:off x="3940602" y="308034"/>
              <a:ext cx="566700" cy="3429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171"/>
            <p:cNvSpPr/>
            <p:nvPr/>
          </p:nvSpPr>
          <p:spPr>
            <a:xfrm>
              <a:off x="4715626" y="308034"/>
              <a:ext cx="566700" cy="3429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171"/>
            <p:cNvSpPr/>
            <p:nvPr/>
          </p:nvSpPr>
          <p:spPr>
            <a:xfrm>
              <a:off x="5490650" y="308034"/>
              <a:ext cx="566700" cy="3429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4" name="Google Shape;1394;p171"/>
          <p:cNvSpPr/>
          <p:nvPr/>
        </p:nvSpPr>
        <p:spPr>
          <a:xfrm>
            <a:off x="5563552" y="509799"/>
            <a:ext cx="3207825" cy="406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509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5" name="Google Shape;1395;p17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179"/>
          <a:stretch/>
        </p:blipFill>
        <p:spPr>
          <a:xfrm>
            <a:off x="5743575" y="696151"/>
            <a:ext cx="2850300" cy="369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Google Shape;1396;p171"/>
          <p:cNvSpPr/>
          <p:nvPr/>
        </p:nvSpPr>
        <p:spPr>
          <a:xfrm flipH="1">
            <a:off x="5564456" y="4766305"/>
            <a:ext cx="3206925" cy="34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172"/>
          <p:cNvSpPr txBox="1"/>
          <p:nvPr>
            <p:ph type="title"/>
          </p:nvPr>
        </p:nvSpPr>
        <p:spPr>
          <a:xfrm>
            <a:off x="389659" y="466344"/>
            <a:ext cx="3886200" cy="4128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PROJETO</a:t>
            </a:r>
            <a:endParaRPr/>
          </a:p>
        </p:txBody>
      </p:sp>
      <p:sp>
        <p:nvSpPr>
          <p:cNvPr id="1402" name="Google Shape;1402;p172"/>
          <p:cNvSpPr/>
          <p:nvPr/>
        </p:nvSpPr>
        <p:spPr>
          <a:xfrm>
            <a:off x="0" y="0"/>
            <a:ext cx="945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3" name="Google Shape;1403;p172"/>
          <p:cNvGrpSpPr/>
          <p:nvPr/>
        </p:nvGrpSpPr>
        <p:grpSpPr>
          <a:xfrm>
            <a:off x="4574286" y="1031376"/>
            <a:ext cx="3943350" cy="2998373"/>
            <a:chOff x="0" y="753376"/>
            <a:chExt cx="5257800" cy="3997830"/>
          </a:xfrm>
        </p:grpSpPr>
        <p:sp>
          <p:nvSpPr>
            <p:cNvPr id="1404" name="Google Shape;1404;p172"/>
            <p:cNvSpPr/>
            <p:nvPr/>
          </p:nvSpPr>
          <p:spPr>
            <a:xfrm>
              <a:off x="0" y="753376"/>
              <a:ext cx="5257800" cy="1271100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72"/>
            <p:cNvSpPr txBox="1"/>
            <p:nvPr/>
          </p:nvSpPr>
          <p:spPr>
            <a:xfrm>
              <a:off x="62055" y="815431"/>
              <a:ext cx="5133600" cy="114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pt-BR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Um projeto não é recorrente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72"/>
            <p:cNvSpPr/>
            <p:nvPr/>
          </p:nvSpPr>
          <p:spPr>
            <a:xfrm>
              <a:off x="0" y="2116741"/>
              <a:ext cx="5257800" cy="1271100"/>
            </a:xfrm>
            <a:prstGeom prst="roundRect">
              <a:avLst>
                <a:gd fmla="val 16667" name="adj"/>
              </a:avLst>
            </a:prstGeom>
            <a:solidFill>
              <a:srgbClr val="4CC3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72"/>
            <p:cNvSpPr txBox="1"/>
            <p:nvPr/>
          </p:nvSpPr>
          <p:spPr>
            <a:xfrm>
              <a:off x="62055" y="2178796"/>
              <a:ext cx="5133600" cy="114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pt-BR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Ele tem início, meio e fim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72"/>
            <p:cNvSpPr/>
            <p:nvPr/>
          </p:nvSpPr>
          <p:spPr>
            <a:xfrm>
              <a:off x="0" y="3480106"/>
              <a:ext cx="5257800" cy="1271100"/>
            </a:xfrm>
            <a:prstGeom prst="roundRect">
              <a:avLst>
                <a:gd fmla="val 16667" name="adj"/>
              </a:avLst>
            </a:prstGeom>
            <a:solidFill>
              <a:srgbClr val="6FAB4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72"/>
            <p:cNvSpPr txBox="1"/>
            <p:nvPr/>
          </p:nvSpPr>
          <p:spPr>
            <a:xfrm>
              <a:off x="62055" y="3542161"/>
              <a:ext cx="5133600" cy="114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pt-BR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Exemplo: o desenvolvimento de produto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73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Organização matricial</a:t>
            </a:r>
            <a:endParaRPr/>
          </a:p>
        </p:txBody>
      </p:sp>
      <p:pic>
        <p:nvPicPr>
          <p:cNvPr id="1416" name="Google Shape;1416;p173"/>
          <p:cNvPicPr preferRelativeResize="0"/>
          <p:nvPr/>
        </p:nvPicPr>
        <p:blipFill rotWithShape="1">
          <a:blip r:embed="rId3">
            <a:alphaModFix/>
          </a:blip>
          <a:srcRect b="11095" l="0" r="0" t="0"/>
          <a:stretch/>
        </p:blipFill>
        <p:spPr>
          <a:xfrm>
            <a:off x="4897800" y="1976438"/>
            <a:ext cx="4137168" cy="226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p173"/>
          <p:cNvPicPr preferRelativeResize="0"/>
          <p:nvPr/>
        </p:nvPicPr>
        <p:blipFill rotWithShape="1">
          <a:blip r:embed="rId4">
            <a:alphaModFix/>
          </a:blip>
          <a:srcRect b="5678" l="0" r="0" t="0"/>
          <a:stretch/>
        </p:blipFill>
        <p:spPr>
          <a:xfrm>
            <a:off x="144825" y="1831369"/>
            <a:ext cx="4669200" cy="2411569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173"/>
          <p:cNvSpPr txBox="1"/>
          <p:nvPr/>
        </p:nvSpPr>
        <p:spPr>
          <a:xfrm>
            <a:off x="5334281" y="297619"/>
            <a:ext cx="3181050" cy="10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349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Aprofundamento de conhecimento funcional e visão final do cliente no final do processo.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174"/>
          <p:cNvSpPr txBox="1"/>
          <p:nvPr/>
        </p:nvSpPr>
        <p:spPr>
          <a:xfrm>
            <a:off x="611187" y="357188"/>
            <a:ext cx="8136000" cy="4848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0" i="0" lang="pt-BR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Processo de Planejamento Estratégico - Marketing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4" name="Google Shape;1424;p174"/>
          <p:cNvGrpSpPr/>
          <p:nvPr/>
        </p:nvGrpSpPr>
        <p:grpSpPr>
          <a:xfrm>
            <a:off x="1403309" y="897731"/>
            <a:ext cx="6408435" cy="3294450"/>
            <a:chOff x="1475656" y="1196752"/>
            <a:chExt cx="6408595" cy="4392600"/>
          </a:xfrm>
        </p:grpSpPr>
        <p:pic>
          <p:nvPicPr>
            <p:cNvPr id="1425" name="Google Shape;1425;p17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54541" y="1304321"/>
              <a:ext cx="4291566" cy="41330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6" name="Google Shape;1426;p174"/>
            <p:cNvSpPr/>
            <p:nvPr/>
          </p:nvSpPr>
          <p:spPr>
            <a:xfrm rot="5400000">
              <a:off x="107229" y="2781079"/>
              <a:ext cx="3960812" cy="1223958"/>
            </a:xfrm>
            <a:custGeom>
              <a:rect b="b" l="l" r="r" t="t"/>
              <a:pathLst>
                <a:path extrusionOk="0" h="1223958" w="3960812">
                  <a:moveTo>
                    <a:pt x="0" y="305990"/>
                  </a:moveTo>
                  <a:lnTo>
                    <a:pt x="38249" y="305990"/>
                  </a:lnTo>
                  <a:lnTo>
                    <a:pt x="38249" y="917969"/>
                  </a:lnTo>
                  <a:lnTo>
                    <a:pt x="0" y="917969"/>
                  </a:lnTo>
                  <a:close/>
                  <a:moveTo>
                    <a:pt x="76497" y="305990"/>
                  </a:moveTo>
                  <a:lnTo>
                    <a:pt x="152995" y="305990"/>
                  </a:lnTo>
                  <a:lnTo>
                    <a:pt x="152995" y="917969"/>
                  </a:lnTo>
                  <a:lnTo>
                    <a:pt x="76497" y="917969"/>
                  </a:lnTo>
                  <a:close/>
                  <a:moveTo>
                    <a:pt x="191243" y="305990"/>
                  </a:moveTo>
                  <a:lnTo>
                    <a:pt x="3348833" y="305990"/>
                  </a:lnTo>
                  <a:lnTo>
                    <a:pt x="3348833" y="0"/>
                  </a:lnTo>
                  <a:lnTo>
                    <a:pt x="3960812" y="611979"/>
                  </a:lnTo>
                  <a:lnTo>
                    <a:pt x="3348833" y="1223958"/>
                  </a:lnTo>
                  <a:lnTo>
                    <a:pt x="3348833" y="917969"/>
                  </a:lnTo>
                  <a:lnTo>
                    <a:pt x="191243" y="917969"/>
                  </a:lnTo>
                  <a:close/>
                </a:path>
              </a:pathLst>
            </a:custGeom>
            <a:gradFill>
              <a:gsLst>
                <a:gs pos="0">
                  <a:srgbClr val="9AB5E4"/>
                </a:gs>
                <a:gs pos="50000">
                  <a:srgbClr val="C2D1ED"/>
                </a:gs>
                <a:gs pos="100000">
                  <a:srgbClr val="E1E8F5"/>
                </a:gs>
              </a:gsLst>
              <a:lin ang="10800025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74"/>
            <p:cNvSpPr txBox="1"/>
            <p:nvPr/>
          </p:nvSpPr>
          <p:spPr>
            <a:xfrm>
              <a:off x="5868251" y="1196752"/>
              <a:ext cx="2016000" cy="43926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8" name="Google Shape;1428;p174"/>
          <p:cNvSpPr/>
          <p:nvPr/>
        </p:nvSpPr>
        <p:spPr>
          <a:xfrm>
            <a:off x="4903838" y="2571750"/>
            <a:ext cx="829575" cy="165825"/>
          </a:xfrm>
          <a:prstGeom prst="rect">
            <a:avLst/>
          </a:prstGeom>
          <a:solidFill>
            <a:srgbClr val="D5DCEA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174"/>
          <p:cNvSpPr txBox="1"/>
          <p:nvPr/>
        </p:nvSpPr>
        <p:spPr>
          <a:xfrm>
            <a:off x="4846688" y="1885950"/>
            <a:ext cx="1318050" cy="1658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Análise do mercado</a:t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174"/>
          <p:cNvSpPr txBox="1"/>
          <p:nvPr/>
        </p:nvSpPr>
        <p:spPr>
          <a:xfrm>
            <a:off x="6303450" y="1885950"/>
            <a:ext cx="2840625" cy="5800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Marketing é a atividade, conjunto de instituições e processos para </a:t>
            </a:r>
            <a:r>
              <a:rPr b="1" i="0" lang="pt-B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criar, comunicar, entregar e trocar ofertas </a:t>
            </a:r>
            <a:r>
              <a:rPr b="0" i="0" lang="pt-B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 têm valor para </a:t>
            </a:r>
            <a:r>
              <a:rPr b="1" i="0" lang="pt-B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clientes, clientes, parceiros e sociedade em geral.</a:t>
            </a:r>
            <a:r>
              <a:rPr b="1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(AMA - American Marketing Association, 2017. https://www.ama.org/the-definition-of-marketing-what-is-marketing/)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75"/>
          <p:cNvSpPr txBox="1"/>
          <p:nvPr/>
        </p:nvSpPr>
        <p:spPr>
          <a:xfrm>
            <a:off x="214875" y="1619869"/>
            <a:ext cx="3905550" cy="27706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1" marL="393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Foi desenvolvida pelo Boston Consulting Group para analisar o posicionamento e possibilidades de cada produto de uma empresa.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93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matriz é composta por 4 quadrantes. O eixo "X" representa a participação relativa de mercado e o eixo "Y" a taxa de crescimento do mercado em que a unidade atua.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175"/>
          <p:cNvSpPr txBox="1"/>
          <p:nvPr/>
        </p:nvSpPr>
        <p:spPr>
          <a:xfrm>
            <a:off x="827087" y="1006078"/>
            <a:ext cx="7705800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04A7B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604A7B"/>
                </a:solidFill>
                <a:latin typeface="Arial"/>
                <a:ea typeface="Arial"/>
                <a:cs typeface="Arial"/>
                <a:sym typeface="Arial"/>
              </a:rPr>
              <a:t>Matriz BCG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175"/>
          <p:cNvSpPr txBox="1"/>
          <p:nvPr/>
        </p:nvSpPr>
        <p:spPr>
          <a:xfrm>
            <a:off x="611196" y="357188"/>
            <a:ext cx="5011650" cy="4848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0" i="0" lang="pt-BR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Análise do portfólio da empresa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8" name="Google Shape;1438;p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725" y="1466653"/>
            <a:ext cx="4714875" cy="3164681"/>
          </a:xfrm>
          <a:prstGeom prst="rect">
            <a:avLst/>
          </a:prstGeom>
          <a:noFill/>
          <a:ln>
            <a:noFill/>
          </a:ln>
        </p:spPr>
      </p:pic>
      <p:sp>
        <p:nvSpPr>
          <p:cNvPr id="1439" name="Google Shape;1439;p175"/>
          <p:cNvSpPr txBox="1"/>
          <p:nvPr/>
        </p:nvSpPr>
        <p:spPr>
          <a:xfrm>
            <a:off x="6699450" y="4463231"/>
            <a:ext cx="51615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