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5" r:id="rId15"/>
    <p:sldId id="274" r:id="rId16"/>
    <p:sldId id="273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5143500" type="screen16x9"/>
  <p:notesSz cx="6858000" cy="9144000"/>
  <p:embeddedFontLs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  <p:embeddedFont>
      <p:font typeface="Vidaloka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3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2392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4572000" y="4101500"/>
            <a:ext cx="4572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1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ociety.net/pubs/oh/DataAndSociety_MediaManipulationAndDisinformationOnlin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1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    A mediação dos meios de comunicação de massa na construção de um consenso coletivo de “realidade” x </a:t>
            </a:r>
          </a:p>
          <a:p>
            <a:pPr algn="l"/>
            <a:r>
              <a:rPr lang="pt-BR" dirty="0"/>
              <a:t>	A deliberada tentativa de distorcer a realidade dos políticos (e dos meios em concordar ou não).</a:t>
            </a:r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/>
              <a:t>	Algoritmos das redes sociais, algoritmos de aplicativos de comunicação instantânea: notícias mais populares x notícias corretas e ou importante: construção de uma outra realidade mediada pela big data e pelo cálculo.</a:t>
            </a:r>
          </a:p>
        </p:txBody>
      </p:sp>
    </p:spTree>
    <p:extLst>
      <p:ext uri="{BB962C8B-B14F-4D97-AF65-F5344CB8AC3E}">
        <p14:creationId xmlns:p14="http://schemas.microsoft.com/office/powerpoint/2010/main" val="301097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“A apropriação da linguagem”</a:t>
            </a:r>
          </a:p>
        </p:txBody>
      </p:sp>
    </p:spTree>
    <p:extLst>
      <p:ext uri="{BB962C8B-B14F-4D97-AF65-F5344CB8AC3E}">
        <p14:creationId xmlns:p14="http://schemas.microsoft.com/office/powerpoint/2010/main" val="337095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    Estamos imersos na linguagem; é como a água para os peixes.</a:t>
            </a:r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88950" indent="-342900" algn="l">
              <a:buFont typeface="Arial" charset="0"/>
              <a:buChar char="•"/>
            </a:pPr>
            <a:r>
              <a:rPr lang="pt-BR" dirty="0"/>
              <a:t>“Ah, mas ele não quer dizer bem isso... É brincadeira.”</a:t>
            </a:r>
          </a:p>
          <a:p>
            <a:pPr marL="488950" indent="-342900" algn="l">
              <a:buFont typeface="Arial" charset="0"/>
              <a:buChar char="•"/>
            </a:pPr>
            <a:r>
              <a:rPr lang="pt-BR" dirty="0" err="1"/>
              <a:t>Trump</a:t>
            </a:r>
            <a:r>
              <a:rPr lang="pt-BR" dirty="0"/>
              <a:t>: “Guerra é paz”; “Liberdade é escravidão”; “Ignorância é força”.</a:t>
            </a:r>
          </a:p>
          <a:p>
            <a:pPr marL="488950" indent="-342900" algn="l">
              <a:buFont typeface="Arial" charset="0"/>
              <a:buChar char="•"/>
            </a:pPr>
            <a:r>
              <a:rPr lang="pt-BR" dirty="0"/>
              <a:t>“Armas trazem mais segurança”.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6113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666750"/>
            <a:ext cx="7143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6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“Filtros, bolhas e tribos”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3165822"/>
            <a:ext cx="8520600" cy="1490154"/>
          </a:xfrm>
        </p:spPr>
        <p:txBody>
          <a:bodyPr/>
          <a:lstStyle/>
          <a:p>
            <a:pPr algn="l"/>
            <a:r>
              <a:rPr lang="pt-BR" dirty="0"/>
              <a:t>	Na forma como os algoritmos foram desenhados até agora, só a ação humana pode provocar um consistente furo  na bolha.</a:t>
            </a:r>
          </a:p>
        </p:txBody>
      </p:sp>
    </p:spTree>
    <p:extLst>
      <p:ext uri="{BB962C8B-B14F-4D97-AF65-F5344CB8AC3E}">
        <p14:creationId xmlns:p14="http://schemas.microsoft.com/office/powerpoint/2010/main" val="391920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“Déficit de atenção”</a:t>
            </a:r>
          </a:p>
        </p:txBody>
      </p:sp>
    </p:spTree>
    <p:extLst>
      <p:ext uri="{BB962C8B-B14F-4D97-AF65-F5344CB8AC3E}">
        <p14:creationId xmlns:p14="http://schemas.microsoft.com/office/powerpoint/2010/main" val="145880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    Exercício de leitura de jornal impresso durante cinco dias seguidos: “li com mais concentração”; “não fui interrompido a todo momento por notificações”.</a:t>
            </a:r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/>
              <a:t>	Distração nervosa: apelo para o medo, ódio, raiva;</a:t>
            </a:r>
          </a:p>
          <a:p>
            <a:pPr algn="l"/>
            <a:endParaRPr lang="pt-BR" dirty="0"/>
          </a:p>
          <a:p>
            <a:pPr algn="l"/>
            <a:r>
              <a:rPr lang="pt-BR" dirty="0"/>
              <a:t>	Excesso de informação. A atenção é nosso bem mais precioso (por isso eu saí do FB).</a:t>
            </a:r>
          </a:p>
        </p:txBody>
      </p:sp>
    </p:spTree>
    <p:extLst>
      <p:ext uri="{BB962C8B-B14F-4D97-AF65-F5344CB8AC3E}">
        <p14:creationId xmlns:p14="http://schemas.microsoft.com/office/powerpoint/2010/main" val="315151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“Propaganda e </a:t>
            </a:r>
            <a:r>
              <a:rPr lang="pt-BR" i="1" dirty="0" err="1"/>
              <a:t>Fake</a:t>
            </a:r>
            <a:r>
              <a:rPr lang="pt-BR" i="1" dirty="0"/>
              <a:t> News</a:t>
            </a:r>
            <a:r>
              <a:rPr lang="pt-BR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767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    “Em geral, o surgimento dos rumores que determinam a opinião pública tem um tempo certo: eles acompanham as crises e as grandes agitações políticas e sociais”.</a:t>
            </a:r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/>
              <a:t>“... Os rumores que se fazem e desfazem não são jogos de uma imaginação diletante. São transmitidos com convicção. Fazem os corações pulsarem mais rápido e suscitam a angústia ou a esperança. Traduzem sonhos irrealizados, temores, rancores e aspirações.”</a:t>
            </a:r>
          </a:p>
        </p:txBody>
      </p:sp>
    </p:spTree>
    <p:extLst>
      <p:ext uri="{BB962C8B-B14F-4D97-AF65-F5344CB8AC3E}">
        <p14:creationId xmlns:p14="http://schemas.microsoft.com/office/powerpoint/2010/main" val="2274124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93345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7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“O declínio e a queda da razão”</a:t>
            </a:r>
          </a:p>
        </p:txBody>
      </p:sp>
    </p:spTree>
    <p:extLst>
      <p:ext uri="{BB962C8B-B14F-4D97-AF65-F5344CB8AC3E}">
        <p14:creationId xmlns:p14="http://schemas.microsoft.com/office/powerpoint/2010/main" val="2773420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1700" y="457181"/>
            <a:ext cx="8520600" cy="1940767"/>
          </a:xfrm>
        </p:spPr>
        <p:txBody>
          <a:bodyPr/>
          <a:lstStyle/>
          <a:p>
            <a:r>
              <a:rPr lang="pt-BR" sz="4800" dirty="0"/>
              <a:t>“A felicidade dos </a:t>
            </a:r>
            <a:r>
              <a:rPr lang="pt-BR" sz="4800" i="1" dirty="0" err="1"/>
              <a:t>trolls</a:t>
            </a:r>
            <a:r>
              <a:rPr lang="pt-BR" sz="4800" dirty="0"/>
              <a:t> com a desgraça alheia”</a:t>
            </a:r>
          </a:p>
        </p:txBody>
      </p:sp>
    </p:spTree>
    <p:extLst>
      <p:ext uri="{BB962C8B-B14F-4D97-AF65-F5344CB8AC3E}">
        <p14:creationId xmlns:p14="http://schemas.microsoft.com/office/powerpoint/2010/main" val="3388285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    Fascismo irônico como porta de entrada (4Chan).</a:t>
            </a:r>
          </a:p>
          <a:p>
            <a:pPr algn="l"/>
            <a:r>
              <a:rPr lang="pt-BR" dirty="0"/>
              <a:t>	“Os não doutrinados não devem saber se estamos brincando ou não.”</a:t>
            </a:r>
          </a:p>
          <a:p>
            <a:pPr algn="l"/>
            <a:endParaRPr lang="pt-BR" dirty="0"/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/>
              <a:t>	“Também deve haver um deboche consciente e deliberado de estereótipos de racistas odiosos. Eu costumo encarar isso como humor autodepreciativo – eu sou um racista tirando sarro dos estereótipos de racistas, porque não me levo </a:t>
            </a:r>
            <a:r>
              <a:rPr lang="pt-BR" dirty="0" err="1"/>
              <a:t>super</a:t>
            </a:r>
            <a:r>
              <a:rPr lang="pt-BR" dirty="0"/>
              <a:t> a sério. Óbvio que é apenas um despiste, e o que eu realmente quero é matar judeus na câmara de gás. Mas isso não vai estar escrito nem aqui e nem lá.”</a:t>
            </a:r>
          </a:p>
        </p:txBody>
      </p:sp>
    </p:spTree>
    <p:extLst>
      <p:ext uri="{BB962C8B-B14F-4D97-AF65-F5344CB8AC3E}">
        <p14:creationId xmlns:p14="http://schemas.microsoft.com/office/powerpoint/2010/main" val="201414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16199" r="20758" b="11607"/>
          <a:stretch/>
        </p:blipFill>
        <p:spPr bwMode="auto">
          <a:xfrm>
            <a:off x="1502250" y="429197"/>
            <a:ext cx="6083555" cy="41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0343" y="4602884"/>
            <a:ext cx="63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https://datasociety.net/pubs/oh/DataAndSociety_MediaManipulationAndDisinformationOnline.pdf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295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    </a:t>
            </a:r>
            <a:r>
              <a:rPr lang="pt-BR" dirty="0" err="1"/>
              <a:t>Infoentretenimento</a:t>
            </a:r>
            <a:r>
              <a:rPr lang="pt-BR" dirty="0"/>
              <a:t> x jornalismo</a:t>
            </a:r>
          </a:p>
          <a:p>
            <a:pPr algn="l"/>
            <a:br>
              <a:rPr lang="pt-BR" dirty="0"/>
            </a:br>
            <a:r>
              <a:rPr lang="pt-BR" dirty="0"/>
              <a:t>“O culto do amador” (Andrew </a:t>
            </a:r>
            <a:r>
              <a:rPr lang="pt-BR" dirty="0" err="1"/>
              <a:t>Kenn</a:t>
            </a:r>
            <a:r>
              <a:rPr lang="pt-BR" dirty="0"/>
              <a:t>, 2007); “sabedoria das multidões” x conhecimento legítimo.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/>
              <a:t>    “Agora, a ignorância está na moda”.</a:t>
            </a:r>
          </a:p>
          <a:p>
            <a:pPr algn="l"/>
            <a:br>
              <a:rPr lang="pt-BR" dirty="0"/>
            </a:br>
            <a:r>
              <a:rPr lang="pt-BR" dirty="0"/>
              <a:t> Na distopia de George Orwell 1984 não há palavra para “ciência”: ela ameaça a soberania do “Grande Irmão.”</a:t>
            </a:r>
          </a:p>
        </p:txBody>
      </p:sp>
    </p:spTree>
    <p:extLst>
      <p:ext uri="{BB962C8B-B14F-4D97-AF65-F5344CB8AC3E}">
        <p14:creationId xmlns:p14="http://schemas.microsoft.com/office/powerpoint/2010/main" val="280510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“As novas guerras culturais”</a:t>
            </a:r>
          </a:p>
        </p:txBody>
      </p:sp>
    </p:spTree>
    <p:extLst>
      <p:ext uri="{BB962C8B-B14F-4D97-AF65-F5344CB8AC3E}">
        <p14:creationId xmlns:p14="http://schemas.microsoft.com/office/powerpoint/2010/main" val="380518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    Pós modernismo x </a:t>
            </a:r>
            <a:r>
              <a:rPr lang="pt-BR" dirty="0" err="1"/>
              <a:t>descontrucionistas</a:t>
            </a:r>
            <a:endParaRPr lang="pt-BR" dirty="0"/>
          </a:p>
          <a:p>
            <a:pPr algn="l"/>
            <a:br>
              <a:rPr lang="pt-BR" dirty="0"/>
            </a:br>
            <a:r>
              <a:rPr lang="pt-BR" dirty="0"/>
              <a:t>* “Indeterminação dos textos”; “formas alternativas de conhecimento”; “Instabilidade linguística”;</a:t>
            </a:r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/>
              <a:t>    * “O conhecimento é filtrado pelos prismas de classe, raça e gênero e outras variáveis. ” (p. 56)</a:t>
            </a:r>
            <a:br>
              <a:rPr lang="pt-BR" dirty="0"/>
            </a:br>
            <a:r>
              <a:rPr lang="pt-BR" dirty="0"/>
              <a:t>* O Pós-modernismo consagra a subjetividade; a linguagem é instável; abaixo o consenso e a história como narrativa linear.</a:t>
            </a:r>
          </a:p>
        </p:txBody>
      </p:sp>
    </p:spTree>
    <p:extLst>
      <p:ext uri="{BB962C8B-B14F-4D97-AF65-F5344CB8AC3E}">
        <p14:creationId xmlns:p14="http://schemas.microsoft.com/office/powerpoint/2010/main" val="39769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“</a:t>
            </a:r>
            <a:r>
              <a:rPr lang="pt-BR" i="1" dirty="0"/>
              <a:t>Moi</a:t>
            </a:r>
            <a:r>
              <a:rPr lang="pt-BR" dirty="0"/>
              <a:t> e a escalada da subjetividade”</a:t>
            </a:r>
          </a:p>
        </p:txBody>
      </p:sp>
    </p:spTree>
    <p:extLst>
      <p:ext uri="{BB962C8B-B14F-4D97-AF65-F5344CB8AC3E}">
        <p14:creationId xmlns:p14="http://schemas.microsoft.com/office/powerpoint/2010/main" val="186707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5" y="0"/>
            <a:ext cx="68519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1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    1970: a década do “eu”; </a:t>
            </a:r>
          </a:p>
          <a:p>
            <a:pPr algn="l"/>
            <a:r>
              <a:rPr lang="pt-BR" dirty="0"/>
              <a:t>	Tom Wolfe: “A década do eu”: “uma onda monumental de </a:t>
            </a:r>
            <a:r>
              <a:rPr lang="pt-BR" dirty="0" err="1"/>
              <a:t>autocentrismo</a:t>
            </a:r>
            <a:r>
              <a:rPr lang="pt-BR" dirty="0"/>
              <a:t>, autogratificação e desejo de atenção”.  </a:t>
            </a:r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/>
              <a:t>    Subjetividade: </a:t>
            </a:r>
          </a:p>
        </p:txBody>
      </p:sp>
      <p:sp>
        <p:nvSpPr>
          <p:cNvPr id="6" name="Seta para cima 5"/>
          <p:cNvSpPr/>
          <p:nvPr/>
        </p:nvSpPr>
        <p:spPr>
          <a:xfrm>
            <a:off x="3326362" y="3069771"/>
            <a:ext cx="1054359" cy="12969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973216" y="3069771"/>
            <a:ext cx="375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Raleway" panose="020B0604020202020204" charset="0"/>
              </a:rPr>
              <a:t>Objetividade: 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7193902" y="3163078"/>
            <a:ext cx="849086" cy="1203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6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“O desaparecimento da realidade”</a:t>
            </a:r>
          </a:p>
        </p:txBody>
      </p:sp>
    </p:spTree>
    <p:extLst>
      <p:ext uri="{BB962C8B-B14F-4D97-AF65-F5344CB8AC3E}">
        <p14:creationId xmlns:p14="http://schemas.microsoft.com/office/powerpoint/2010/main" val="12404489"/>
      </p:ext>
    </p:extLst>
  </p:cSld>
  <p:clrMapOvr>
    <a:masterClrMapping/>
  </p:clrMapOvr>
</p:sld>
</file>

<file path=ppt/theme/theme1.xml><?xml version="1.0" encoding="utf-8"?>
<a:theme xmlns:a="http://schemas.openxmlformats.org/drawingml/2006/main" name="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321</Words>
  <Application>Microsoft Office PowerPoint</Application>
  <PresentationFormat>Apresentação na tela (16:9)</PresentationFormat>
  <Paragraphs>38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Raleway</vt:lpstr>
      <vt:lpstr>Arial</vt:lpstr>
      <vt:lpstr>Montserrat</vt:lpstr>
      <vt:lpstr>Vidaloka</vt:lpstr>
      <vt:lpstr>Gertrude template</vt:lpstr>
      <vt:lpstr>Apresentação do PowerPoint</vt:lpstr>
      <vt:lpstr>“O declínio e a queda da razão”</vt:lpstr>
      <vt:lpstr>Apresentação do PowerPoint</vt:lpstr>
      <vt:lpstr>“As novas guerras culturais”</vt:lpstr>
      <vt:lpstr>Apresentação do PowerPoint</vt:lpstr>
      <vt:lpstr>“Moi e a escalada da subjetividade”</vt:lpstr>
      <vt:lpstr>Apresentação do PowerPoint</vt:lpstr>
      <vt:lpstr>Apresentação do PowerPoint</vt:lpstr>
      <vt:lpstr>“O desaparecimento da realidade”</vt:lpstr>
      <vt:lpstr>Apresentação do PowerPoint</vt:lpstr>
      <vt:lpstr>“A apropriação da linguagem”</vt:lpstr>
      <vt:lpstr>Apresentação do PowerPoint</vt:lpstr>
      <vt:lpstr>Apresentação do PowerPoint</vt:lpstr>
      <vt:lpstr>“Filtros, bolhas e tribos”</vt:lpstr>
      <vt:lpstr>“Déficit de atenção”</vt:lpstr>
      <vt:lpstr>Apresentação do PowerPoint</vt:lpstr>
      <vt:lpstr>“Propaganda e Fake News”</vt:lpstr>
      <vt:lpstr>Apresentação do PowerPoint</vt:lpstr>
      <vt:lpstr>Apresentação do PowerPoint</vt:lpstr>
      <vt:lpstr>“A felicidade dos trolls com a desgraça alheia”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Algoritmo</dc:title>
  <dc:creator>Dosvald1</dc:creator>
  <cp:lastModifiedBy>Daniela Osvald Ramos</cp:lastModifiedBy>
  <cp:revision>28</cp:revision>
  <dcterms:modified xsi:type="dcterms:W3CDTF">2019-08-09T00:13:13Z</dcterms:modified>
</cp:coreProperties>
</file>