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76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7" r:id="rId20"/>
    <p:sldId id="273" r:id="rId21"/>
    <p:sldId id="274" r:id="rId22"/>
    <p:sldId id="275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77.wmf"/><Relationship Id="rId1" Type="http://schemas.openxmlformats.org/officeDocument/2006/relationships/image" Target="../media/image80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4BA9C-3BFE-4477-B04B-AF7D2CC622BA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D7B09-BB03-4D21-8A61-BC00B2A87C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4628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D7B09-BB03-4D21-8A61-BC00B2A87C48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5580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D7B09-BB03-4D21-8A61-BC00B2A87C48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1671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D7B09-BB03-4D21-8A61-BC00B2A87C48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858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D7B09-BB03-4D21-8A61-BC00B2A87C48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1982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D7B09-BB03-4D21-8A61-BC00B2A87C48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2436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C946-A58F-432C-A204-0E01119F46F5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3F9D-808B-4464-84DB-61519FFB6593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C946-A58F-432C-A204-0E01119F46F5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3F9D-808B-4464-84DB-61519FFB65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C946-A58F-432C-A204-0E01119F46F5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3F9D-808B-4464-84DB-61519FFB65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C946-A58F-432C-A204-0E01119F46F5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3F9D-808B-4464-84DB-61519FFB65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C946-A58F-432C-A204-0E01119F46F5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7D03F9D-808B-4464-84DB-61519FFB659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C946-A58F-432C-A204-0E01119F46F5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3F9D-808B-4464-84DB-61519FFB65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C946-A58F-432C-A204-0E01119F46F5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3F9D-808B-4464-84DB-61519FFB65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C946-A58F-432C-A204-0E01119F46F5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3F9D-808B-4464-84DB-61519FFB65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C946-A58F-432C-A204-0E01119F46F5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3F9D-808B-4464-84DB-61519FFB65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C946-A58F-432C-A204-0E01119F46F5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3F9D-808B-4464-84DB-61519FFB65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C946-A58F-432C-A204-0E01119F46F5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03F9D-808B-4464-84DB-61519FFB65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5AC946-A58F-432C-A204-0E01119F46F5}" type="datetimeFigureOut">
              <a:rPr lang="pt-BR" smtClean="0"/>
              <a:t>14/04/2020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7D03F9D-808B-4464-84DB-61519FFB6593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3.wmf"/><Relationship Id="rId11" Type="http://schemas.openxmlformats.org/officeDocument/2006/relationships/image" Target="../media/image46.png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3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4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5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5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4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6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7" Type="http://schemas.openxmlformats.org/officeDocument/2006/relationships/image" Target="../media/image6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6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oleObject" Target="../embeddings/oleObject60.bin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7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69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71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72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6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13" Type="http://schemas.openxmlformats.org/officeDocument/2006/relationships/image" Target="../media/image79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6.wmf"/><Relationship Id="rId12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5.bin"/><Relationship Id="rId11" Type="http://schemas.openxmlformats.org/officeDocument/2006/relationships/image" Target="../media/image78.wmf"/><Relationship Id="rId5" Type="http://schemas.openxmlformats.org/officeDocument/2006/relationships/image" Target="../media/image75.wmf"/><Relationship Id="rId10" Type="http://schemas.openxmlformats.org/officeDocument/2006/relationships/oleObject" Target="../embeddings/oleObject67.bin"/><Relationship Id="rId4" Type="http://schemas.openxmlformats.org/officeDocument/2006/relationships/oleObject" Target="../embeddings/oleObject64.bin"/><Relationship Id="rId9" Type="http://schemas.openxmlformats.org/officeDocument/2006/relationships/image" Target="../media/image7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0.bin"/><Relationship Id="rId5" Type="http://schemas.openxmlformats.org/officeDocument/2006/relationships/image" Target="../media/image80.wmf"/><Relationship Id="rId4" Type="http://schemas.openxmlformats.org/officeDocument/2006/relationships/oleObject" Target="../embeddings/oleObject69.bin"/><Relationship Id="rId9" Type="http://schemas.openxmlformats.org/officeDocument/2006/relationships/image" Target="../media/image8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82.wmf"/><Relationship Id="rId4" Type="http://schemas.openxmlformats.org/officeDocument/2006/relationships/oleObject" Target="../embeddings/oleObject7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84.png"/><Relationship Id="rId4" Type="http://schemas.openxmlformats.org/officeDocument/2006/relationships/image" Target="../media/image83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6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2.wmf"/><Relationship Id="rId3" Type="http://schemas.openxmlformats.org/officeDocument/2006/relationships/image" Target="../media/image23.emf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8.emf"/><Relationship Id="rId4" Type="http://schemas.openxmlformats.org/officeDocument/2006/relationships/image" Target="../media/image24.wmf"/><Relationship Id="rId9" Type="http://schemas.openxmlformats.org/officeDocument/2006/relationships/image" Target="../media/image27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3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NÚMEROS COMPLEXOS E</a:t>
            </a:r>
            <a:br>
              <a:rPr lang="pt-BR" dirty="0" smtClean="0"/>
            </a:br>
            <a:r>
              <a:rPr lang="pt-BR" dirty="0" smtClean="0"/>
              <a:t>FUNÇÕES DE VARIÁVEIS COMPLEXAS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Ettore A. de Barros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821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ângulo 19"/>
          <p:cNvSpPr/>
          <p:nvPr/>
        </p:nvSpPr>
        <p:spPr>
          <a:xfrm>
            <a:off x="4679504" y="5985284"/>
            <a:ext cx="316835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1259632" y="4345364"/>
            <a:ext cx="518457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2915816" y="2204864"/>
            <a:ext cx="201622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771800" y="1412776"/>
            <a:ext cx="30243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961954"/>
              </p:ext>
            </p:extLst>
          </p:nvPr>
        </p:nvGraphicFramePr>
        <p:xfrm>
          <a:off x="2771800" y="1412776"/>
          <a:ext cx="297633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0" name="Equação" r:id="rId3" imgW="1181100" imgH="228600" progId="Equation.3">
                  <p:embed/>
                </p:oleObj>
              </mc:Choice>
              <mc:Fallback>
                <p:oleObj name="Equação" r:id="rId3" imgW="11811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412776"/>
                        <a:ext cx="2976331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028914"/>
              </p:ext>
            </p:extLst>
          </p:nvPr>
        </p:nvGraphicFramePr>
        <p:xfrm>
          <a:off x="2915816" y="2204864"/>
          <a:ext cx="1909049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1" name="Equação" r:id="rId5" imgW="901309" imgH="406224" progId="Equation.3">
                  <p:embed/>
                </p:oleObj>
              </mc:Choice>
              <mc:Fallback>
                <p:oleObj name="Equação" r:id="rId5" imgW="901309" imgH="406224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204864"/>
                        <a:ext cx="1909049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1115616" y="692696"/>
            <a:ext cx="6227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FUNÇÕES POLINOMIAIS E RACIONAIS</a:t>
            </a:r>
            <a:endParaRPr lang="pt-BR" sz="2400" b="1" dirty="0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31057"/>
              </p:ext>
            </p:extLst>
          </p:nvPr>
        </p:nvGraphicFramePr>
        <p:xfrm>
          <a:off x="1422946" y="4365104"/>
          <a:ext cx="5021262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2" name="Equação" r:id="rId7" imgW="1993680" imgH="241200" progId="Equation.3">
                  <p:embed/>
                </p:oleObj>
              </mc:Choice>
              <mc:Fallback>
                <p:oleObj name="Equação" r:id="rId7" imgW="1993680" imgH="241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946" y="4365104"/>
                        <a:ext cx="5021262" cy="608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tângulo 16"/>
          <p:cNvSpPr/>
          <p:nvPr/>
        </p:nvSpPr>
        <p:spPr>
          <a:xfrm>
            <a:off x="1691680" y="3571559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/>
              <a:t>FUNÇÃO EXPONENCIAL</a:t>
            </a:r>
            <a:endParaRPr lang="pt-BR" sz="2400" b="1" dirty="0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9" name="Obje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548796"/>
              </p:ext>
            </p:extLst>
          </p:nvPr>
        </p:nvGraphicFramePr>
        <p:xfrm>
          <a:off x="4667502" y="5985284"/>
          <a:ext cx="3192355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3" name="Equação" r:id="rId9" imgW="1269449" imgH="203112" progId="Equation.3">
                  <p:embed/>
                </p:oleObj>
              </mc:Choice>
              <mc:Fallback>
                <p:oleObj name="Equação" r:id="rId9" imgW="1269449" imgH="203112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502" y="5985284"/>
                        <a:ext cx="3192355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680387"/>
              </p:ext>
            </p:extLst>
          </p:nvPr>
        </p:nvGraphicFramePr>
        <p:xfrm>
          <a:off x="1084461" y="5957695"/>
          <a:ext cx="1214438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64" name="Equação" r:id="rId11" imgW="482400" imgH="215640" progId="Equation.3">
                  <p:embed/>
                </p:oleObj>
              </mc:Choice>
              <mc:Fallback>
                <p:oleObj name="Equação" r:id="rId11" imgW="482400" imgH="215640" progId="Equation.3">
                  <p:embed/>
                  <p:pic>
                    <p:nvPicPr>
                      <p:cNvPr id="0" name="Objeto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461" y="5957695"/>
                        <a:ext cx="1214438" cy="5445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791580" y="533256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Para </a:t>
            </a:r>
            <a:r>
              <a:rPr lang="el-GR" sz="2400" b="1" dirty="0" smtClean="0"/>
              <a:t>ω</a:t>
            </a:r>
            <a:r>
              <a:rPr lang="pt-BR" sz="2400" b="1" dirty="0" smtClean="0"/>
              <a:t> = 0</a:t>
            </a:r>
            <a:r>
              <a:rPr lang="pt-BR" dirty="0" smtClean="0"/>
              <a:t>  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5148064" y="5484965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Para </a:t>
            </a:r>
            <a:r>
              <a:rPr lang="el-GR" sz="2400" b="1" dirty="0" smtClean="0">
                <a:latin typeface="Calibri"/>
                <a:cs typeface="Calibri"/>
              </a:rPr>
              <a:t>σ</a:t>
            </a:r>
            <a:r>
              <a:rPr lang="pt-BR" sz="2400" b="1" dirty="0" smtClean="0">
                <a:latin typeface="Calibri"/>
                <a:cs typeface="Calibri"/>
              </a:rPr>
              <a:t> </a:t>
            </a:r>
            <a:r>
              <a:rPr lang="pt-BR" sz="2400" b="1" dirty="0" smtClean="0"/>
              <a:t>= 0</a:t>
            </a:r>
            <a:r>
              <a:rPr lang="pt-BR" dirty="0" smtClean="0"/>
              <a:t>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171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ângulo 25"/>
          <p:cNvSpPr/>
          <p:nvPr/>
        </p:nvSpPr>
        <p:spPr>
          <a:xfrm>
            <a:off x="1403648" y="5517232"/>
            <a:ext cx="648072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1979712" y="4221088"/>
            <a:ext cx="446449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971600" y="2852936"/>
            <a:ext cx="69127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5076056" y="1124744"/>
            <a:ext cx="381642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755576" y="1124744"/>
            <a:ext cx="410445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705783"/>
              </p:ext>
            </p:extLst>
          </p:nvPr>
        </p:nvGraphicFramePr>
        <p:xfrm>
          <a:off x="827584" y="1196752"/>
          <a:ext cx="3986625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6" name="Equação" r:id="rId3" imgW="1930400" imgH="419100" progId="Equation.3">
                  <p:embed/>
                </p:oleObj>
              </mc:Choice>
              <mc:Fallback>
                <p:oleObj name="Equação" r:id="rId3" imgW="1930400" imgH="419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196752"/>
                        <a:ext cx="3986625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888848"/>
              </p:ext>
            </p:extLst>
          </p:nvPr>
        </p:nvGraphicFramePr>
        <p:xfrm>
          <a:off x="5148064" y="1209700"/>
          <a:ext cx="3665500" cy="779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7" name="Equação" r:id="rId5" imgW="1968500" imgH="419100" progId="Equation.3">
                  <p:embed/>
                </p:oleObj>
              </mc:Choice>
              <mc:Fallback>
                <p:oleObj name="Equação" r:id="rId5" imgW="1968500" imgH="4191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1209700"/>
                        <a:ext cx="3665500" cy="7791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449402"/>
              </p:ext>
            </p:extLst>
          </p:nvPr>
        </p:nvGraphicFramePr>
        <p:xfrm>
          <a:off x="1028352" y="2852936"/>
          <a:ext cx="6799263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8" name="Equação" r:id="rId7" imgW="3238200" imgH="419040" progId="Equation.3">
                  <p:embed/>
                </p:oleObj>
              </mc:Choice>
              <mc:Fallback>
                <p:oleObj name="Equação" r:id="rId7" imgW="3238200" imgH="419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352" y="2852936"/>
                        <a:ext cx="6799263" cy="881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2" name="Obje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870021"/>
              </p:ext>
            </p:extLst>
          </p:nvPr>
        </p:nvGraphicFramePr>
        <p:xfrm>
          <a:off x="1979711" y="4293096"/>
          <a:ext cx="4320481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9" name="Equação" r:id="rId9" imgW="2095500" imgH="419100" progId="Equation.3">
                  <p:embed/>
                </p:oleObj>
              </mc:Choice>
              <mc:Fallback>
                <p:oleObj name="Equação" r:id="rId9" imgW="2095500" imgH="4191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1" y="4293096"/>
                        <a:ext cx="4320481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5" name="Objeto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870366"/>
              </p:ext>
            </p:extLst>
          </p:nvPr>
        </p:nvGraphicFramePr>
        <p:xfrm>
          <a:off x="1452744" y="5589240"/>
          <a:ext cx="6431624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10" name="Equação" r:id="rId11" imgW="3746500" imgH="419100" progId="Equation.3">
                  <p:embed/>
                </p:oleObj>
              </mc:Choice>
              <mc:Fallback>
                <p:oleObj name="Equação" r:id="rId11" imgW="3746500" imgH="4191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744" y="5589240"/>
                        <a:ext cx="6431624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87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>
            <a:off x="6084168" y="4371164"/>
            <a:ext cx="230425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1395591" y="4515180"/>
            <a:ext cx="2320369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2555776" y="3356992"/>
            <a:ext cx="158417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851011"/>
              </p:ext>
            </p:extLst>
          </p:nvPr>
        </p:nvGraphicFramePr>
        <p:xfrm>
          <a:off x="2566988" y="3357563"/>
          <a:ext cx="1541462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0" name="Equação" r:id="rId3" imgW="888840" imgH="330120" progId="Equation.3">
                  <p:embed/>
                </p:oleObj>
              </mc:Choice>
              <mc:Fallback>
                <p:oleObj name="Equação" r:id="rId3" imgW="888840" imgH="3301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8" y="3357563"/>
                        <a:ext cx="1541462" cy="576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ângulo 4"/>
          <p:cNvSpPr/>
          <p:nvPr/>
        </p:nvSpPr>
        <p:spPr>
          <a:xfrm>
            <a:off x="2339752" y="1772816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2555776" y="529324"/>
            <a:ext cx="3954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LIMITE E DERIVADA</a:t>
            </a:r>
            <a:endParaRPr lang="pt-BR" sz="2800" b="1" u="sng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19586"/>
              </p:ext>
            </p:extLst>
          </p:nvPr>
        </p:nvGraphicFramePr>
        <p:xfrm>
          <a:off x="2339752" y="1772816"/>
          <a:ext cx="155750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1" name="Equação" r:id="rId5" imgW="698197" imgH="253890" progId="Equation.3">
                  <p:embed/>
                </p:oleObj>
              </mc:Choice>
              <mc:Fallback>
                <p:oleObj name="Equação" r:id="rId5" imgW="698197" imgH="25389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772816"/>
                        <a:ext cx="1557506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77291" y="1214644"/>
            <a:ext cx="2416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VIZINHANÇA:</a:t>
            </a:r>
            <a:endParaRPr lang="pt-BR" sz="2400" b="1" u="sng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395536" y="3068960"/>
            <a:ext cx="1390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LIMITE:</a:t>
            </a:r>
            <a:endParaRPr lang="pt-BR" sz="2400" b="1" u="sng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748177"/>
              </p:ext>
            </p:extLst>
          </p:nvPr>
        </p:nvGraphicFramePr>
        <p:xfrm>
          <a:off x="1428319" y="4468172"/>
          <a:ext cx="2154907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2" name="Equação" r:id="rId7" imgW="965200" imgH="254000" progId="Equation.3">
                  <p:embed/>
                </p:oleObj>
              </mc:Choice>
              <mc:Fallback>
                <p:oleObj name="Equação" r:id="rId7" imgW="965200" imgH="254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319" y="4468172"/>
                        <a:ext cx="2154907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773547"/>
              </p:ext>
            </p:extLst>
          </p:nvPr>
        </p:nvGraphicFramePr>
        <p:xfrm>
          <a:off x="6206008" y="4471786"/>
          <a:ext cx="206057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3" name="Equação" r:id="rId9" imgW="1320480" imgH="253800" progId="Equation.3">
                  <p:embed/>
                </p:oleObj>
              </mc:Choice>
              <mc:Fallback>
                <p:oleObj name="Equação" r:id="rId9" imgW="132048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6008" y="4471786"/>
                        <a:ext cx="2060575" cy="401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tângulo 17"/>
          <p:cNvSpPr/>
          <p:nvPr/>
        </p:nvSpPr>
        <p:spPr>
          <a:xfrm>
            <a:off x="4131568" y="4564004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u="sng" dirty="0"/>
              <a:t>sempre que </a:t>
            </a:r>
          </a:p>
        </p:txBody>
      </p:sp>
      <p:pic>
        <p:nvPicPr>
          <p:cNvPr id="8254" name="Picture 6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676309"/>
            <a:ext cx="1872208" cy="1695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59" name="Picture 6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287" y="5229200"/>
            <a:ext cx="2962013" cy="1506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765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" name="Retângulo 9245"/>
          <p:cNvSpPr/>
          <p:nvPr/>
        </p:nvSpPr>
        <p:spPr>
          <a:xfrm>
            <a:off x="7824410" y="5589240"/>
            <a:ext cx="419998" cy="553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245" name="Retângulo 9244"/>
          <p:cNvSpPr/>
          <p:nvPr/>
        </p:nvSpPr>
        <p:spPr>
          <a:xfrm>
            <a:off x="7014370" y="5589240"/>
            <a:ext cx="365942" cy="582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244" name="Retângulo 9243"/>
          <p:cNvSpPr/>
          <p:nvPr/>
        </p:nvSpPr>
        <p:spPr>
          <a:xfrm>
            <a:off x="4029886" y="5441428"/>
            <a:ext cx="800472" cy="867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243" name="Retângulo 9242"/>
          <p:cNvSpPr/>
          <p:nvPr/>
        </p:nvSpPr>
        <p:spPr>
          <a:xfrm>
            <a:off x="3114239" y="5441428"/>
            <a:ext cx="659648" cy="730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9218" name="Objeto 92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719721"/>
              </p:ext>
            </p:extLst>
          </p:nvPr>
        </p:nvGraphicFramePr>
        <p:xfrm>
          <a:off x="3192729" y="5543564"/>
          <a:ext cx="515175" cy="588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0" name="Equação" r:id="rId3" imgW="203112" imgH="228501" progId="Equation.3">
                  <p:embed/>
                </p:oleObj>
              </mc:Choice>
              <mc:Fallback>
                <p:oleObj name="Equação" r:id="rId3" imgW="203112" imgH="228501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2729" y="5543564"/>
                        <a:ext cx="515175" cy="5887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6" name="Retângulo 9215"/>
          <p:cNvSpPr/>
          <p:nvPr/>
        </p:nvSpPr>
        <p:spPr>
          <a:xfrm>
            <a:off x="4932040" y="3899957"/>
            <a:ext cx="2592288" cy="8971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/>
          <p:cNvSpPr/>
          <p:nvPr/>
        </p:nvSpPr>
        <p:spPr>
          <a:xfrm>
            <a:off x="2627784" y="3484458"/>
            <a:ext cx="1296144" cy="7366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971600" y="1556792"/>
            <a:ext cx="72008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906532"/>
              </p:ext>
            </p:extLst>
          </p:nvPr>
        </p:nvGraphicFramePr>
        <p:xfrm>
          <a:off x="1007604" y="1628800"/>
          <a:ext cx="712879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1" name="Equação" r:id="rId5" imgW="3771900" imgH="228600" progId="Equation.3">
                  <p:embed/>
                </p:oleObj>
              </mc:Choice>
              <mc:Fallback>
                <p:oleObj name="Equação" r:id="rId5" imgW="37719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7604" y="1628800"/>
                        <a:ext cx="7128792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to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355279"/>
              </p:ext>
            </p:extLst>
          </p:nvPr>
        </p:nvGraphicFramePr>
        <p:xfrm>
          <a:off x="2699792" y="3658602"/>
          <a:ext cx="1124010" cy="490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2" name="Equação" r:id="rId7" imgW="520700" imgH="228600" progId="Equation.3">
                  <p:embed/>
                </p:oleObj>
              </mc:Choice>
              <mc:Fallback>
                <p:oleObj name="Equação" r:id="rId7" imgW="520700" imgH="2286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3658602"/>
                        <a:ext cx="1124010" cy="4904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to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501195"/>
              </p:ext>
            </p:extLst>
          </p:nvPr>
        </p:nvGraphicFramePr>
        <p:xfrm>
          <a:off x="5004047" y="4054400"/>
          <a:ext cx="2453007" cy="670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3" name="Equação" r:id="rId9" imgW="1219200" imgH="330200" progId="Equation.3">
                  <p:embed/>
                </p:oleObj>
              </mc:Choice>
              <mc:Fallback>
                <p:oleObj name="Equação" r:id="rId9" imgW="1219200" imgH="3302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7" y="4054400"/>
                        <a:ext cx="2453007" cy="6707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936398" y="3068960"/>
            <a:ext cx="43556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/>
              <a:t>Existe o limite de </a:t>
            </a:r>
            <a:r>
              <a:rPr lang="pt-BR" sz="2400" b="1" i="1" dirty="0"/>
              <a:t>F(s ) </a:t>
            </a:r>
            <a:r>
              <a:rPr lang="pt-BR" sz="2400" b="1" dirty="0"/>
              <a:t>em </a:t>
            </a:r>
            <a:r>
              <a:rPr lang="pt-BR" sz="2400" b="1" i="1" dirty="0"/>
              <a:t>s</a:t>
            </a:r>
            <a:r>
              <a:rPr lang="pt-BR" sz="2400" b="1" i="1" baseline="-25000" dirty="0"/>
              <a:t>0</a:t>
            </a:r>
            <a:r>
              <a:rPr lang="pt-BR" sz="2400" b="1" i="1" dirty="0"/>
              <a:t> </a:t>
            </a:r>
            <a:r>
              <a:rPr lang="pt-BR" sz="2400" b="1" dirty="0"/>
              <a:t> e é igual a</a:t>
            </a:r>
          </a:p>
        </p:txBody>
      </p:sp>
      <p:sp>
        <p:nvSpPr>
          <p:cNvPr id="9217" name="Retângulo 9216"/>
          <p:cNvSpPr/>
          <p:nvPr/>
        </p:nvSpPr>
        <p:spPr>
          <a:xfrm>
            <a:off x="828239" y="494116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u="sng" dirty="0"/>
              <a:t>se e somente se </a:t>
            </a:r>
            <a:r>
              <a:rPr lang="pt-BR" sz="2400" b="1" dirty="0"/>
              <a:t>os limites de </a:t>
            </a:r>
            <a:r>
              <a:rPr lang="pt-BR" sz="2400" b="1" i="1" dirty="0" smtClean="0"/>
              <a:t>u </a:t>
            </a:r>
            <a:r>
              <a:rPr lang="pt-BR" sz="2400" b="1" dirty="0" smtClean="0"/>
              <a:t>e </a:t>
            </a:r>
            <a:r>
              <a:rPr lang="pt-BR" sz="2400" b="1" i="1" dirty="0"/>
              <a:t>v</a:t>
            </a:r>
            <a:r>
              <a:rPr lang="pt-BR" sz="2400" b="1" dirty="0"/>
              <a:t> existem </a:t>
            </a:r>
            <a:r>
              <a:rPr lang="pt-BR" sz="2400" b="1" dirty="0" smtClean="0"/>
              <a:t>em</a:t>
            </a:r>
            <a:r>
              <a:rPr lang="pt-BR" sz="2400" dirty="0"/>
              <a:t> </a:t>
            </a:r>
            <a:endParaRPr lang="pt-BR" sz="2400" b="1" dirty="0"/>
          </a:p>
        </p:txBody>
      </p:sp>
      <p:graphicFrame>
        <p:nvGraphicFramePr>
          <p:cNvPr id="9219" name="Objeto 92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004828"/>
              </p:ext>
            </p:extLst>
          </p:nvPr>
        </p:nvGraphicFramePr>
        <p:xfrm>
          <a:off x="4066485" y="5589240"/>
          <a:ext cx="525018" cy="600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4" name="Equação" r:id="rId11" imgW="203112" imgH="228501" progId="Equation.3">
                  <p:embed/>
                </p:oleObj>
              </mc:Choice>
              <mc:Fallback>
                <p:oleObj name="Equação" r:id="rId11" imgW="203112" imgH="228501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6485" y="5589240"/>
                        <a:ext cx="525018" cy="6000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Rectangle 3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222" name="CaixaDeTexto 9221"/>
          <p:cNvSpPr txBox="1"/>
          <p:nvPr/>
        </p:nvSpPr>
        <p:spPr>
          <a:xfrm>
            <a:off x="3773887" y="57184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e</a:t>
            </a:r>
          </a:p>
        </p:txBody>
      </p:sp>
      <p:sp>
        <p:nvSpPr>
          <p:cNvPr id="9234" name="Retângulo 9233"/>
          <p:cNvSpPr/>
          <p:nvPr/>
        </p:nvSpPr>
        <p:spPr>
          <a:xfrm>
            <a:off x="4898085" y="5441428"/>
            <a:ext cx="21162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2400" b="1" dirty="0">
                <a:solidFill>
                  <a:prstClr val="white"/>
                </a:solidFill>
              </a:rPr>
              <a:t>e são iguais a </a:t>
            </a:r>
          </a:p>
        </p:txBody>
      </p:sp>
      <p:sp>
        <p:nvSpPr>
          <p:cNvPr id="9235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236" name="Objeto 92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790402"/>
              </p:ext>
            </p:extLst>
          </p:nvPr>
        </p:nvGraphicFramePr>
        <p:xfrm>
          <a:off x="7014370" y="5657865"/>
          <a:ext cx="365942" cy="462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5" name="Equação" r:id="rId13" imgW="177646" imgH="228402" progId="Equation.3">
                  <p:embed/>
                </p:oleObj>
              </mc:Choice>
              <mc:Fallback>
                <p:oleObj name="Equação" r:id="rId13" imgW="177646" imgH="228402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4370" y="5657865"/>
                        <a:ext cx="365942" cy="4622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7" name="CaixaDeTexto 9236"/>
          <p:cNvSpPr txBox="1"/>
          <p:nvPr/>
        </p:nvSpPr>
        <p:spPr>
          <a:xfrm>
            <a:off x="7524328" y="577322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e</a:t>
            </a:r>
            <a:endParaRPr lang="pt-BR" b="1" dirty="0"/>
          </a:p>
        </p:txBody>
      </p:sp>
      <p:sp>
        <p:nvSpPr>
          <p:cNvPr id="9239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240" name="Objeto 92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667831"/>
              </p:ext>
            </p:extLst>
          </p:nvPr>
        </p:nvGraphicFramePr>
        <p:xfrm>
          <a:off x="7844867" y="5657453"/>
          <a:ext cx="347990" cy="491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6" name="Equação" r:id="rId15" imgW="165028" imgH="228501" progId="Equation.3">
                  <p:embed/>
                </p:oleObj>
              </mc:Choice>
              <mc:Fallback>
                <p:oleObj name="Equação" r:id="rId15" imgW="165028" imgH="228501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4867" y="5657453"/>
                        <a:ext cx="347990" cy="4912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1" name="CaixaDeTexto 9240"/>
          <p:cNvSpPr txBox="1"/>
          <p:nvPr/>
        </p:nvSpPr>
        <p:spPr>
          <a:xfrm>
            <a:off x="6436690" y="6172193"/>
            <a:ext cx="2475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respectivamente</a:t>
            </a:r>
            <a:endParaRPr lang="pt-BR" sz="2400" b="1" dirty="0"/>
          </a:p>
        </p:txBody>
      </p:sp>
      <p:sp>
        <p:nvSpPr>
          <p:cNvPr id="9247" name="CaixaDeTexto 9246"/>
          <p:cNvSpPr txBox="1"/>
          <p:nvPr/>
        </p:nvSpPr>
        <p:spPr>
          <a:xfrm>
            <a:off x="971600" y="561975"/>
            <a:ext cx="21499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TEOREMA:</a:t>
            </a:r>
            <a:endParaRPr lang="pt-BR" sz="2800" b="1" u="sng" dirty="0"/>
          </a:p>
        </p:txBody>
      </p:sp>
    </p:spTree>
    <p:extLst>
      <p:ext uri="{BB962C8B-B14F-4D97-AF65-F5344CB8AC3E}">
        <p14:creationId xmlns:p14="http://schemas.microsoft.com/office/powerpoint/2010/main" val="375748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/>
          <p:cNvSpPr/>
          <p:nvPr/>
        </p:nvSpPr>
        <p:spPr>
          <a:xfrm>
            <a:off x="3707904" y="5157192"/>
            <a:ext cx="237626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5292080" y="3645024"/>
            <a:ext cx="324036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251520" y="3645024"/>
            <a:ext cx="381642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4355976" y="1412776"/>
            <a:ext cx="165618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990729"/>
              </p:ext>
            </p:extLst>
          </p:nvPr>
        </p:nvGraphicFramePr>
        <p:xfrm>
          <a:off x="4365625" y="1484313"/>
          <a:ext cx="15763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1" name="Equação" r:id="rId3" imgW="914400" imgH="330120" progId="Equation.3">
                  <p:embed/>
                </p:oleObj>
              </mc:Choice>
              <mc:Fallback>
                <p:oleObj name="Equação" r:id="rId3" imgW="914400" imgH="3301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5625" y="1484313"/>
                        <a:ext cx="1576388" cy="576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ângulo 11"/>
          <p:cNvSpPr/>
          <p:nvPr/>
        </p:nvSpPr>
        <p:spPr>
          <a:xfrm>
            <a:off x="1259632" y="1412776"/>
            <a:ext cx="21602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814540"/>
              </p:ext>
            </p:extLst>
          </p:nvPr>
        </p:nvGraphicFramePr>
        <p:xfrm>
          <a:off x="1331640" y="1484784"/>
          <a:ext cx="199565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2" name="Equação" r:id="rId5" imgW="927100" imgH="330200" progId="Equation.3">
                  <p:embed/>
                </p:oleObj>
              </mc:Choice>
              <mc:Fallback>
                <p:oleObj name="Equação" r:id="rId5" imgW="927100" imgH="330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484784"/>
                        <a:ext cx="1995650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227348"/>
              </p:ext>
            </p:extLst>
          </p:nvPr>
        </p:nvGraphicFramePr>
        <p:xfrm>
          <a:off x="323528" y="3717032"/>
          <a:ext cx="368413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3" name="Equação" r:id="rId7" imgW="1904174" imgH="406224" progId="Equation.3">
                  <p:embed/>
                </p:oleObj>
              </mc:Choice>
              <mc:Fallback>
                <p:oleObj name="Equação" r:id="rId7" imgW="1904174" imgH="40622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717032"/>
                        <a:ext cx="3684130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640731"/>
              </p:ext>
            </p:extLst>
          </p:nvPr>
        </p:nvGraphicFramePr>
        <p:xfrm>
          <a:off x="5364088" y="3789040"/>
          <a:ext cx="309467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4" name="Equação" r:id="rId9" imgW="1600200" imgH="406400" progId="Equation.3">
                  <p:embed/>
                </p:oleObj>
              </mc:Choice>
              <mc:Fallback>
                <p:oleObj name="Equação" r:id="rId9" imgW="1600200" imgH="406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3789040"/>
                        <a:ext cx="3094670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876263"/>
              </p:ext>
            </p:extLst>
          </p:nvPr>
        </p:nvGraphicFramePr>
        <p:xfrm>
          <a:off x="3779912" y="5229199"/>
          <a:ext cx="2232248" cy="1087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5" name="Equação" r:id="rId11" imgW="1117115" imgH="545863" progId="Equation.3">
                  <p:embed/>
                </p:oleObj>
              </mc:Choice>
              <mc:Fallback>
                <p:oleObj name="Equação" r:id="rId11" imgW="1117115" imgH="54586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5229199"/>
                        <a:ext cx="2232248" cy="10875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365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3131840" y="3789040"/>
            <a:ext cx="252028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038220"/>
              </p:ext>
            </p:extLst>
          </p:nvPr>
        </p:nvGraphicFramePr>
        <p:xfrm>
          <a:off x="2918321" y="1557338"/>
          <a:ext cx="25177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1" name="Equação" r:id="rId3" imgW="888840" imgH="228600" progId="Equation.3">
                  <p:embed/>
                </p:oleObj>
              </mc:Choice>
              <mc:Fallback>
                <p:oleObj name="Equação" r:id="rId3" imgW="88884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8321" y="1557338"/>
                        <a:ext cx="2517775" cy="6477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464704"/>
              </p:ext>
            </p:extLst>
          </p:nvPr>
        </p:nvGraphicFramePr>
        <p:xfrm>
          <a:off x="2792140" y="2568575"/>
          <a:ext cx="3148012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2" name="Equação" r:id="rId5" imgW="1168200" imgH="342720" progId="Equation.3">
                  <p:embed/>
                </p:oleObj>
              </mc:Choice>
              <mc:Fallback>
                <p:oleObj name="Equação" r:id="rId5" imgW="1168200" imgH="3427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2140" y="2568575"/>
                        <a:ext cx="3148012" cy="9302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890368"/>
              </p:ext>
            </p:extLst>
          </p:nvPr>
        </p:nvGraphicFramePr>
        <p:xfrm>
          <a:off x="3131840" y="3861048"/>
          <a:ext cx="2434335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3" name="Equação" r:id="rId7" imgW="1244600" imgH="292100" progId="Equation.3">
                  <p:embed/>
                </p:oleObj>
              </mc:Choice>
              <mc:Fallback>
                <p:oleObj name="Equação" r:id="rId7" imgW="1244600" imgH="292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861048"/>
                        <a:ext cx="2434335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899592" y="620688"/>
            <a:ext cx="3238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CONTINUIDADE</a:t>
            </a:r>
            <a:endParaRPr lang="pt-BR" sz="2800" b="1" u="sng" dirty="0"/>
          </a:p>
        </p:txBody>
      </p:sp>
    </p:spTree>
    <p:extLst>
      <p:ext uri="{BB962C8B-B14F-4D97-AF65-F5344CB8AC3E}">
        <p14:creationId xmlns:p14="http://schemas.microsoft.com/office/powerpoint/2010/main" val="355125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331640" y="3501008"/>
            <a:ext cx="691276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1763688" y="2060848"/>
            <a:ext cx="482453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350951"/>
              </p:ext>
            </p:extLst>
          </p:nvPr>
        </p:nvGraphicFramePr>
        <p:xfrm>
          <a:off x="1835696" y="2132856"/>
          <a:ext cx="4682195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4" name="Equação" r:id="rId3" imgW="2222500" imgH="406400" progId="Equation.3">
                  <p:embed/>
                </p:oleObj>
              </mc:Choice>
              <mc:Fallback>
                <p:oleObj name="Equação" r:id="rId3" imgW="2222500" imgH="406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132856"/>
                        <a:ext cx="4682195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237846"/>
              </p:ext>
            </p:extLst>
          </p:nvPr>
        </p:nvGraphicFramePr>
        <p:xfrm>
          <a:off x="1403648" y="3573016"/>
          <a:ext cx="6782149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5" name="Equação" r:id="rId5" imgW="4292600" imgH="406400" progId="Equation.3">
                  <p:embed/>
                </p:oleObj>
              </mc:Choice>
              <mc:Fallback>
                <p:oleObj name="Equação" r:id="rId5" imgW="4292600" imgH="406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573016"/>
                        <a:ext cx="6782149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315" name="Picture 2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714412"/>
            <a:ext cx="2376264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115616" y="692696"/>
            <a:ext cx="2239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DERIVADA</a:t>
            </a:r>
            <a:endParaRPr lang="pt-BR" sz="2800" b="1" u="sng" dirty="0"/>
          </a:p>
        </p:txBody>
      </p:sp>
    </p:spTree>
    <p:extLst>
      <p:ext uri="{BB962C8B-B14F-4D97-AF65-F5344CB8AC3E}">
        <p14:creationId xmlns:p14="http://schemas.microsoft.com/office/powerpoint/2010/main" val="191128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/>
          <p:nvPr/>
        </p:nvSpPr>
        <p:spPr>
          <a:xfrm>
            <a:off x="4932040" y="5661248"/>
            <a:ext cx="208823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971600" y="5661248"/>
            <a:ext cx="252028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1475656" y="4437112"/>
            <a:ext cx="309634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1475656" y="3140968"/>
            <a:ext cx="273630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1475656" y="2060848"/>
            <a:ext cx="259228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1259632" y="1052736"/>
            <a:ext cx="35283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447529"/>
              </p:ext>
            </p:extLst>
          </p:nvPr>
        </p:nvGraphicFramePr>
        <p:xfrm>
          <a:off x="1331640" y="1124744"/>
          <a:ext cx="3332463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79" name="Equação" r:id="rId3" imgW="1892300" imgH="406400" progId="Equation.3">
                  <p:embed/>
                </p:oleObj>
              </mc:Choice>
              <mc:Fallback>
                <p:oleObj name="Equação" r:id="rId3" imgW="1892300" imgH="406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124744"/>
                        <a:ext cx="3332463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160000"/>
              </p:ext>
            </p:extLst>
          </p:nvPr>
        </p:nvGraphicFramePr>
        <p:xfrm>
          <a:off x="1547664" y="2132856"/>
          <a:ext cx="2428177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80" name="Equação" r:id="rId5" imgW="1383699" imgH="406224" progId="Equation.3">
                  <p:embed/>
                </p:oleObj>
              </mc:Choice>
              <mc:Fallback>
                <p:oleObj name="Equação" r:id="rId5" imgW="1383699" imgH="40622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132856"/>
                        <a:ext cx="2428177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632713"/>
              </p:ext>
            </p:extLst>
          </p:nvPr>
        </p:nvGraphicFramePr>
        <p:xfrm>
          <a:off x="1547664" y="3212976"/>
          <a:ext cx="2545399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81" name="Equação" r:id="rId7" imgW="1447172" imgH="406224" progId="Equation.3">
                  <p:embed/>
                </p:oleObj>
              </mc:Choice>
              <mc:Fallback>
                <p:oleObj name="Equação" r:id="rId7" imgW="1447172" imgH="40622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212976"/>
                        <a:ext cx="2545399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452374"/>
              </p:ext>
            </p:extLst>
          </p:nvPr>
        </p:nvGraphicFramePr>
        <p:xfrm>
          <a:off x="1619672" y="4509120"/>
          <a:ext cx="2897066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82" name="Equação" r:id="rId9" imgW="1651000" imgH="406400" progId="Equation.3">
                  <p:embed/>
                </p:oleObj>
              </mc:Choice>
              <mc:Fallback>
                <p:oleObj name="Equação" r:id="rId9" imgW="1651000" imgH="406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509120"/>
                        <a:ext cx="2897066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479067"/>
              </p:ext>
            </p:extLst>
          </p:nvPr>
        </p:nvGraphicFramePr>
        <p:xfrm>
          <a:off x="971600" y="5733256"/>
          <a:ext cx="2480276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83" name="Equação" r:id="rId11" imgW="1473200" imgH="431800" progId="Equation.3">
                  <p:embed/>
                </p:oleObj>
              </mc:Choice>
              <mc:Fallback>
                <p:oleObj name="Equação" r:id="rId11" imgW="1473200" imgH="431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733256"/>
                        <a:ext cx="2480276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484758"/>
              </p:ext>
            </p:extLst>
          </p:nvPr>
        </p:nvGraphicFramePr>
        <p:xfrm>
          <a:off x="4932040" y="5733256"/>
          <a:ext cx="2012951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84" name="Equação" r:id="rId13" imgW="1168400" imgH="419100" progId="Equation.3">
                  <p:embed/>
                </p:oleObj>
              </mc:Choice>
              <mc:Fallback>
                <p:oleObj name="Equação" r:id="rId13" imgW="1168400" imgH="4191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5733256"/>
                        <a:ext cx="2012951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aixaDeTexto 19"/>
          <p:cNvSpPr txBox="1"/>
          <p:nvPr/>
        </p:nvSpPr>
        <p:spPr>
          <a:xfrm>
            <a:off x="539552" y="215062"/>
            <a:ext cx="3119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PROPRIEDADES</a:t>
            </a:r>
            <a:endParaRPr lang="pt-BR" sz="2800" b="1" u="sng" dirty="0"/>
          </a:p>
        </p:txBody>
      </p:sp>
    </p:spTree>
    <p:extLst>
      <p:ext uri="{BB962C8B-B14F-4D97-AF65-F5344CB8AC3E}">
        <p14:creationId xmlns:p14="http://schemas.microsoft.com/office/powerpoint/2010/main" val="335171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1072805" y="5085184"/>
            <a:ext cx="748883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2339752" y="3861048"/>
            <a:ext cx="446449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1187624" y="1484784"/>
            <a:ext cx="4536504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792271"/>
              </p:ext>
            </p:extLst>
          </p:nvPr>
        </p:nvGraphicFramePr>
        <p:xfrm>
          <a:off x="1259632" y="1556792"/>
          <a:ext cx="4392488" cy="2018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0" name="Equação" r:id="rId3" imgW="2463800" imgH="1130300" progId="Equation.3">
                  <p:embed/>
                </p:oleObj>
              </mc:Choice>
              <mc:Fallback>
                <p:oleObj name="Equação" r:id="rId3" imgW="2463800" imgH="1130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556792"/>
                        <a:ext cx="4392488" cy="20181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305828"/>
              </p:ext>
            </p:extLst>
          </p:nvPr>
        </p:nvGraphicFramePr>
        <p:xfrm>
          <a:off x="2435204" y="3933056"/>
          <a:ext cx="4273592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1" name="Equação" r:id="rId5" imgW="2209800" imgH="406400" progId="Equation.3">
                  <p:embed/>
                </p:oleObj>
              </mc:Choice>
              <mc:Fallback>
                <p:oleObj name="Equação" r:id="rId5" imgW="2209800" imgH="406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5204" y="3933056"/>
                        <a:ext cx="4273592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712480"/>
              </p:ext>
            </p:extLst>
          </p:nvPr>
        </p:nvGraphicFramePr>
        <p:xfrm>
          <a:off x="1108007" y="5193196"/>
          <a:ext cx="7352396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2" name="Equação" r:id="rId7" imgW="3695700" imgH="546100" progId="Equation.3">
                  <p:embed/>
                </p:oleObj>
              </mc:Choice>
              <mc:Fallback>
                <p:oleObj name="Equação" r:id="rId7" imgW="3695700" imgH="546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007" y="5193196"/>
                        <a:ext cx="7352396" cy="10801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83568" y="548680"/>
            <a:ext cx="48141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CÁLCULO DA DERIVADA</a:t>
            </a:r>
            <a:endParaRPr lang="pt-BR" sz="2800" b="1" u="sng" dirty="0"/>
          </a:p>
        </p:txBody>
      </p:sp>
    </p:spTree>
    <p:extLst>
      <p:ext uri="{BB962C8B-B14F-4D97-AF65-F5344CB8AC3E}">
        <p14:creationId xmlns:p14="http://schemas.microsoft.com/office/powerpoint/2010/main" val="371968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912493" y="1727230"/>
            <a:ext cx="715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  <a:latin typeface="Calibri"/>
                <a:cs typeface="Calibri"/>
              </a:rPr>
              <a:t>ω</a:t>
            </a:r>
            <a:r>
              <a:rPr lang="pt-BR" sz="1600" b="1" dirty="0" smtClean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78072" y="1052524"/>
            <a:ext cx="3888432" cy="30243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1113520" y="1340556"/>
            <a:ext cx="0" cy="2448272"/>
          </a:xfrm>
          <a:prstGeom prst="straightConnector1">
            <a:avLst/>
          </a:prstGeom>
          <a:ln w="22225">
            <a:solidFill>
              <a:schemeClr val="bg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>
            <a:off x="613656" y="3116883"/>
            <a:ext cx="3236168" cy="0"/>
          </a:xfrm>
          <a:prstGeom prst="straightConnector1">
            <a:avLst/>
          </a:prstGeom>
          <a:ln w="22225">
            <a:solidFill>
              <a:schemeClr val="bg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1113520" y="2274807"/>
            <a:ext cx="576064" cy="0"/>
          </a:xfrm>
          <a:prstGeom prst="line">
            <a:avLst/>
          </a:prstGeom>
          <a:ln w="19050">
            <a:solidFill>
              <a:schemeClr val="bg1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1689584" y="2274807"/>
            <a:ext cx="1080120" cy="0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flipH="1">
            <a:off x="2769704" y="2282763"/>
            <a:ext cx="537964" cy="0"/>
          </a:xfrm>
          <a:prstGeom prst="line">
            <a:avLst/>
          </a:prstGeom>
          <a:ln w="19050">
            <a:solidFill>
              <a:schemeClr val="bg1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2229644" y="1532707"/>
            <a:ext cx="2096" cy="1584176"/>
          </a:xfrm>
          <a:prstGeom prst="line">
            <a:avLst/>
          </a:prstGeom>
          <a:ln w="158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1981808" y="3148459"/>
            <a:ext cx="499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  <a:latin typeface="Calibri"/>
                <a:cs typeface="Calibri"/>
              </a:rPr>
              <a:t>σ</a:t>
            </a:r>
            <a:r>
              <a:rPr lang="pt-BR" sz="1600" b="1" dirty="0" smtClean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559380" y="1185921"/>
            <a:ext cx="510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>
                <a:solidFill>
                  <a:schemeClr val="bg1"/>
                </a:solidFill>
              </a:rPr>
              <a:t>Im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3637992" y="3273673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Re</a:t>
            </a:r>
            <a:endParaRPr lang="pt-BR" b="1" dirty="0">
              <a:solidFill>
                <a:schemeClr val="bg1"/>
              </a:solidFill>
            </a:endParaRPr>
          </a:p>
          <a:p>
            <a:endParaRPr lang="pt-BR" dirty="0"/>
          </a:p>
        </p:txBody>
      </p:sp>
      <p:sp>
        <p:nvSpPr>
          <p:cNvPr id="22" name="Retângulo 21"/>
          <p:cNvSpPr/>
          <p:nvPr/>
        </p:nvSpPr>
        <p:spPr>
          <a:xfrm>
            <a:off x="4736737" y="3671679"/>
            <a:ext cx="3888432" cy="30243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23" name="Conector de seta reta 22"/>
          <p:cNvCxnSpPr/>
          <p:nvPr/>
        </p:nvCxnSpPr>
        <p:spPr>
          <a:xfrm flipV="1">
            <a:off x="5452625" y="3959711"/>
            <a:ext cx="0" cy="2448272"/>
          </a:xfrm>
          <a:prstGeom prst="straightConnector1">
            <a:avLst/>
          </a:prstGeom>
          <a:ln w="22225">
            <a:solidFill>
              <a:schemeClr val="bg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>
            <a:off x="4952761" y="5736038"/>
            <a:ext cx="3236168" cy="0"/>
          </a:xfrm>
          <a:prstGeom prst="straightConnector1">
            <a:avLst/>
          </a:prstGeom>
          <a:ln w="22225">
            <a:solidFill>
              <a:schemeClr val="bg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5452625" y="4815423"/>
            <a:ext cx="2550845" cy="0"/>
          </a:xfrm>
          <a:prstGeom prst="line">
            <a:avLst/>
          </a:prstGeom>
          <a:ln w="158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/>
          <p:cNvSpPr txBox="1"/>
          <p:nvPr/>
        </p:nvSpPr>
        <p:spPr>
          <a:xfrm>
            <a:off x="4835687" y="4319518"/>
            <a:ext cx="672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  <a:latin typeface="Calibri"/>
                <a:cs typeface="Calibri"/>
              </a:rPr>
              <a:t>ω</a:t>
            </a:r>
            <a:r>
              <a:rPr lang="pt-BR" sz="1600" b="1" dirty="0" smtClean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endParaRPr lang="pt-BR" sz="2400" b="1" dirty="0">
              <a:solidFill>
                <a:srgbClr val="FF0000"/>
              </a:solidFill>
            </a:endParaRPr>
          </a:p>
        </p:txBody>
      </p:sp>
      <p:grpSp>
        <p:nvGrpSpPr>
          <p:cNvPr id="47" name="Grupo 46"/>
          <p:cNvGrpSpPr/>
          <p:nvPr/>
        </p:nvGrpSpPr>
        <p:grpSpPr>
          <a:xfrm>
            <a:off x="6523751" y="3922923"/>
            <a:ext cx="0" cy="1866852"/>
            <a:chOff x="6523751" y="3634891"/>
            <a:chExt cx="0" cy="1866852"/>
          </a:xfrm>
        </p:grpSpPr>
        <p:cxnSp>
          <p:nvCxnSpPr>
            <p:cNvPr id="32" name="Conector reto 31"/>
            <p:cNvCxnSpPr/>
            <p:nvPr/>
          </p:nvCxnSpPr>
          <p:spPr>
            <a:xfrm rot="5400000">
              <a:off x="6235719" y="3922923"/>
              <a:ext cx="576064" cy="0"/>
            </a:xfrm>
            <a:prstGeom prst="line">
              <a:avLst/>
            </a:prstGeom>
            <a:ln w="19050">
              <a:solidFill>
                <a:schemeClr val="bg1"/>
              </a:solidFill>
              <a:prstDash val="solid"/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to 32"/>
            <p:cNvCxnSpPr/>
            <p:nvPr/>
          </p:nvCxnSpPr>
          <p:spPr>
            <a:xfrm rot="5400000">
              <a:off x="5983691" y="4751015"/>
              <a:ext cx="1080120" cy="0"/>
            </a:xfrm>
            <a:prstGeom prst="line">
              <a:avLst/>
            </a:prstGeom>
            <a:ln w="19050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to 33"/>
            <p:cNvCxnSpPr/>
            <p:nvPr/>
          </p:nvCxnSpPr>
          <p:spPr>
            <a:xfrm flipV="1">
              <a:off x="6523751" y="4949552"/>
              <a:ext cx="0" cy="552191"/>
            </a:xfrm>
            <a:prstGeom prst="line">
              <a:avLst/>
            </a:prstGeom>
            <a:ln w="19050">
              <a:solidFill>
                <a:schemeClr val="bg1"/>
              </a:solidFill>
              <a:prstDash val="solid"/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CaixaDeTexto 39"/>
          <p:cNvSpPr txBox="1"/>
          <p:nvPr/>
        </p:nvSpPr>
        <p:spPr>
          <a:xfrm>
            <a:off x="7874213" y="5734997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Re</a:t>
            </a:r>
            <a:endParaRPr lang="pt-BR" b="1" dirty="0">
              <a:solidFill>
                <a:schemeClr val="bg1"/>
              </a:solidFill>
            </a:endParaRPr>
          </a:p>
          <a:p>
            <a:endParaRPr lang="pt-BR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4853419" y="3779748"/>
            <a:ext cx="510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>
                <a:solidFill>
                  <a:schemeClr val="bg1"/>
                </a:solidFill>
              </a:rPr>
              <a:t>Im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6273819" y="5642084"/>
            <a:ext cx="499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  <a:latin typeface="Calibri"/>
                <a:cs typeface="Calibri"/>
              </a:rPr>
              <a:t>σ</a:t>
            </a:r>
            <a:r>
              <a:rPr lang="pt-BR" sz="1600" b="1" dirty="0" smtClean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4427984" y="1856806"/>
            <a:ext cx="25555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Caminho Paralelo ao</a:t>
            </a:r>
          </a:p>
          <a:p>
            <a:r>
              <a:rPr lang="pt-BR" sz="2000" dirty="0" smtClean="0"/>
              <a:t> Eixo Real</a:t>
            </a:r>
            <a:endParaRPr lang="pt-BR" sz="2000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1997854" y="4736334"/>
            <a:ext cx="26196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Caminho Paralelo ao </a:t>
            </a:r>
          </a:p>
          <a:p>
            <a:r>
              <a:rPr lang="pt-BR" sz="2000" dirty="0" smtClean="0"/>
              <a:t>Eixo Imaginário</a:t>
            </a:r>
            <a:endParaRPr lang="pt-BR" sz="2000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441103" y="2013197"/>
            <a:ext cx="672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  <a:latin typeface="Calibri"/>
                <a:cs typeface="Calibri"/>
              </a:rPr>
              <a:t>ω</a:t>
            </a:r>
            <a:r>
              <a:rPr lang="pt-BR" sz="1600" b="1" dirty="0" smtClean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48" name="Retângulo 47"/>
          <p:cNvSpPr/>
          <p:nvPr/>
        </p:nvSpPr>
        <p:spPr>
          <a:xfrm>
            <a:off x="1443140" y="44624"/>
            <a:ext cx="607089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u="sng" dirty="0"/>
              <a:t>CÁLCULO </a:t>
            </a:r>
            <a:r>
              <a:rPr lang="pt-BR" sz="2800" b="1" u="sng" dirty="0" smtClean="0"/>
              <a:t>ATRAVÉS DOS EIXOS </a:t>
            </a:r>
          </a:p>
          <a:p>
            <a:pPr algn="ctr"/>
            <a:r>
              <a:rPr lang="pt-BR" sz="2800" b="1" u="sng" dirty="0" smtClean="0"/>
              <a:t>REAL E IMAGINÁRIO</a:t>
            </a:r>
            <a:endParaRPr lang="pt-BR" sz="2800" b="1" u="sng" dirty="0"/>
          </a:p>
        </p:txBody>
      </p:sp>
    </p:spTree>
    <p:extLst>
      <p:ext uri="{BB962C8B-B14F-4D97-AF65-F5344CB8AC3E}">
        <p14:creationId xmlns:p14="http://schemas.microsoft.com/office/powerpoint/2010/main" val="263261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ângulo 21"/>
          <p:cNvSpPr/>
          <p:nvPr/>
        </p:nvSpPr>
        <p:spPr>
          <a:xfrm>
            <a:off x="2038469" y="6237312"/>
            <a:ext cx="4405739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3686697" y="5589240"/>
            <a:ext cx="1946719" cy="566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1979712" y="4869160"/>
            <a:ext cx="5845899" cy="585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4990984" y="1798260"/>
            <a:ext cx="1653404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2468740" y="1798260"/>
            <a:ext cx="1600118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3381897" y="871983"/>
            <a:ext cx="1946719" cy="629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611560" y="228600"/>
            <a:ext cx="59330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1- DEFINIÇÕES E PROPRIEDADES</a:t>
            </a:r>
          </a:p>
          <a:p>
            <a:endParaRPr lang="pt-BR" sz="2800" dirty="0"/>
          </a:p>
          <a:p>
            <a:endParaRPr lang="pt-BR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897" y="871983"/>
            <a:ext cx="1946719" cy="629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161802"/>
              </p:ext>
            </p:extLst>
          </p:nvPr>
        </p:nvGraphicFramePr>
        <p:xfrm>
          <a:off x="3686697" y="5517232"/>
          <a:ext cx="1979535" cy="611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" name="Equação" r:id="rId4" imgW="647419" imgH="203112" progId="Equation.3">
                  <p:embed/>
                </p:oleObj>
              </mc:Choice>
              <mc:Fallback>
                <p:oleObj name="Equação" r:id="rId4" imgW="647419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6697" y="5517232"/>
                        <a:ext cx="1979535" cy="6113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ângulo 4"/>
          <p:cNvSpPr/>
          <p:nvPr/>
        </p:nvSpPr>
        <p:spPr>
          <a:xfrm>
            <a:off x="2468740" y="1798260"/>
            <a:ext cx="16001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i="1" dirty="0">
                <a:solidFill>
                  <a:schemeClr val="bg1"/>
                </a:solidFill>
              </a:rPr>
              <a:t>Re(z) = x</a:t>
            </a: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980209" y="1798260"/>
            <a:ext cx="16534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i="1" dirty="0" err="1">
                <a:solidFill>
                  <a:schemeClr val="bg1"/>
                </a:solidFill>
              </a:rPr>
              <a:t>Im</a:t>
            </a:r>
            <a:r>
              <a:rPr lang="pt-BR" sz="2800" b="1" i="1" dirty="0">
                <a:solidFill>
                  <a:schemeClr val="bg1"/>
                </a:solidFill>
              </a:rPr>
              <a:t>(z)=y</a:t>
            </a: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55576" y="2708951"/>
            <a:ext cx="1899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a) Igualdade</a:t>
            </a:r>
            <a:endParaRPr lang="pt-BR" sz="2400" dirty="0"/>
          </a:p>
        </p:txBody>
      </p:sp>
      <p:sp>
        <p:nvSpPr>
          <p:cNvPr id="8" name="Retângulo 7"/>
          <p:cNvSpPr/>
          <p:nvPr/>
        </p:nvSpPr>
        <p:spPr>
          <a:xfrm>
            <a:off x="2042095" y="3177028"/>
            <a:ext cx="53267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solidFill>
                  <a:srgbClr val="FFFF00"/>
                </a:solidFill>
              </a:rPr>
              <a:t>Dois </a:t>
            </a:r>
            <a:r>
              <a:rPr lang="pt-BR" sz="2000" b="1" dirty="0">
                <a:solidFill>
                  <a:srgbClr val="FFFF00"/>
                </a:solidFill>
              </a:rPr>
              <a:t>números complexos </a:t>
            </a:r>
            <a:r>
              <a:rPr lang="pt-BR" sz="2000" b="1" i="1" dirty="0">
                <a:solidFill>
                  <a:srgbClr val="FFFF00"/>
                </a:solidFill>
              </a:rPr>
              <a:t>(x</a:t>
            </a:r>
            <a:r>
              <a:rPr lang="pt-BR" sz="2000" b="1" i="1" baseline="-25000" dirty="0">
                <a:solidFill>
                  <a:srgbClr val="FFFF00"/>
                </a:solidFill>
              </a:rPr>
              <a:t>1</a:t>
            </a:r>
            <a:r>
              <a:rPr lang="pt-BR" sz="2000" b="1" i="1" dirty="0">
                <a:solidFill>
                  <a:srgbClr val="FFFF00"/>
                </a:solidFill>
              </a:rPr>
              <a:t>,y</a:t>
            </a:r>
            <a:r>
              <a:rPr lang="pt-BR" sz="2000" b="1" i="1" baseline="-25000" dirty="0">
                <a:solidFill>
                  <a:srgbClr val="FFFF00"/>
                </a:solidFill>
              </a:rPr>
              <a:t>1</a:t>
            </a:r>
            <a:r>
              <a:rPr lang="pt-BR" sz="2000" b="1" i="1" dirty="0">
                <a:solidFill>
                  <a:srgbClr val="FFFF00"/>
                </a:solidFill>
              </a:rPr>
              <a:t>),  (x</a:t>
            </a:r>
            <a:r>
              <a:rPr lang="pt-BR" sz="2000" b="1" i="1" baseline="-25000" dirty="0">
                <a:solidFill>
                  <a:srgbClr val="FFFF00"/>
                </a:solidFill>
              </a:rPr>
              <a:t>2</a:t>
            </a:r>
            <a:r>
              <a:rPr lang="pt-BR" sz="2000" b="1" i="1" dirty="0">
                <a:solidFill>
                  <a:srgbClr val="FFFF00"/>
                </a:solidFill>
              </a:rPr>
              <a:t>,y</a:t>
            </a:r>
            <a:r>
              <a:rPr lang="pt-BR" sz="2000" b="1" i="1" baseline="-25000" dirty="0">
                <a:solidFill>
                  <a:srgbClr val="FFFF00"/>
                </a:solidFill>
              </a:rPr>
              <a:t>2</a:t>
            </a:r>
            <a:r>
              <a:rPr lang="pt-BR" sz="2000" b="1" i="1" dirty="0">
                <a:solidFill>
                  <a:srgbClr val="FFFF00"/>
                </a:solidFill>
              </a:rPr>
              <a:t>) </a:t>
            </a:r>
            <a:r>
              <a:rPr lang="pt-BR" sz="2000" b="1" dirty="0">
                <a:solidFill>
                  <a:srgbClr val="FFFF00"/>
                </a:solidFill>
              </a:rPr>
              <a:t>são iguais, se e só </a:t>
            </a:r>
            <a:r>
              <a:rPr lang="pt-BR" sz="2000" b="1" dirty="0" smtClean="0">
                <a:solidFill>
                  <a:srgbClr val="FFFF00"/>
                </a:solidFill>
              </a:rPr>
              <a:t>se</a:t>
            </a:r>
          </a:p>
          <a:p>
            <a:r>
              <a:rPr lang="pt-BR" sz="2000" b="1" dirty="0"/>
              <a:t> </a:t>
            </a:r>
            <a:r>
              <a:rPr lang="pt-BR" sz="2000" b="1" dirty="0" smtClean="0"/>
              <a:t>                                     </a:t>
            </a:r>
            <a:r>
              <a:rPr lang="pt-BR" sz="2000" b="1" i="1" dirty="0" smtClean="0">
                <a:solidFill>
                  <a:srgbClr val="FFFF00"/>
                </a:solidFill>
              </a:rPr>
              <a:t>x</a:t>
            </a:r>
            <a:r>
              <a:rPr lang="pt-BR" sz="2000" b="1" i="1" baseline="-25000" dirty="0" smtClean="0">
                <a:solidFill>
                  <a:srgbClr val="FFFF00"/>
                </a:solidFill>
              </a:rPr>
              <a:t>1</a:t>
            </a:r>
            <a:r>
              <a:rPr lang="pt-BR" sz="2000" b="1" i="1" dirty="0" smtClean="0">
                <a:solidFill>
                  <a:srgbClr val="FFFF00"/>
                </a:solidFill>
              </a:rPr>
              <a:t> </a:t>
            </a:r>
            <a:r>
              <a:rPr lang="pt-BR" sz="2000" b="1" i="1" dirty="0">
                <a:solidFill>
                  <a:srgbClr val="FFFF00"/>
                </a:solidFill>
              </a:rPr>
              <a:t>=  x</a:t>
            </a:r>
            <a:r>
              <a:rPr lang="pt-BR" sz="2000" b="1" i="1" baseline="-25000" dirty="0">
                <a:solidFill>
                  <a:srgbClr val="FFFF00"/>
                </a:solidFill>
              </a:rPr>
              <a:t>2  </a:t>
            </a:r>
            <a:r>
              <a:rPr lang="pt-BR" sz="2000" b="1" dirty="0" smtClean="0">
                <a:solidFill>
                  <a:srgbClr val="FFFF00"/>
                </a:solidFill>
              </a:rPr>
              <a:t>e </a:t>
            </a:r>
            <a:r>
              <a:rPr lang="pt-BR" sz="2000" b="1" i="1" dirty="0">
                <a:solidFill>
                  <a:srgbClr val="FFFF00"/>
                </a:solidFill>
              </a:rPr>
              <a:t>y</a:t>
            </a:r>
            <a:r>
              <a:rPr lang="pt-BR" sz="2000" b="1" i="1" baseline="-25000" dirty="0">
                <a:solidFill>
                  <a:srgbClr val="FFFF00"/>
                </a:solidFill>
              </a:rPr>
              <a:t>1</a:t>
            </a:r>
            <a:r>
              <a:rPr lang="pt-BR" sz="2000" b="1" i="1" dirty="0">
                <a:solidFill>
                  <a:srgbClr val="FFFF00"/>
                </a:solidFill>
              </a:rPr>
              <a:t>= y</a:t>
            </a:r>
            <a:r>
              <a:rPr lang="pt-BR" sz="2000" b="1" i="1" baseline="-25000" dirty="0">
                <a:solidFill>
                  <a:srgbClr val="FFFF00"/>
                </a:solidFill>
              </a:rPr>
              <a:t>2 </a:t>
            </a:r>
            <a:endParaRPr lang="pt-BR" sz="2000" b="1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38645" y="4229553"/>
            <a:ext cx="39668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Adi</a:t>
            </a: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ão e Subtração</a:t>
            </a:r>
            <a:endParaRPr kumimoji="0" lang="pt-BR" altLang="pt-BR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236339"/>
              </p:ext>
            </p:extLst>
          </p:nvPr>
        </p:nvGraphicFramePr>
        <p:xfrm>
          <a:off x="1962315" y="4885140"/>
          <a:ext cx="5781261" cy="4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" name="Equação" r:id="rId6" imgW="3009900" imgH="215900" progId="Equation.3">
                  <p:embed/>
                </p:oleObj>
              </mc:Choice>
              <mc:Fallback>
                <p:oleObj name="Equação" r:id="rId6" imgW="3009900" imgH="2159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2315" y="4885140"/>
                        <a:ext cx="5781261" cy="420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0110306"/>
              </p:ext>
            </p:extLst>
          </p:nvPr>
        </p:nvGraphicFramePr>
        <p:xfrm>
          <a:off x="2085975" y="6237312"/>
          <a:ext cx="432593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3" name="Equação" r:id="rId8" imgW="1879560" imgH="215640" progId="Equation.3">
                  <p:embed/>
                </p:oleObj>
              </mc:Choice>
              <mc:Fallback>
                <p:oleObj name="Equação" r:id="rId8" imgW="1879560" imgH="215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975" y="6237312"/>
                        <a:ext cx="4325938" cy="504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863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ângulo 20"/>
          <p:cNvSpPr/>
          <p:nvPr/>
        </p:nvSpPr>
        <p:spPr>
          <a:xfrm>
            <a:off x="1443140" y="3933056"/>
            <a:ext cx="701729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2375756" y="5229200"/>
            <a:ext cx="151216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4572000" y="5229200"/>
            <a:ext cx="1728192" cy="936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1027668" y="2564904"/>
            <a:ext cx="72728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181828" y="1261682"/>
            <a:ext cx="896448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9603538"/>
              </p:ext>
            </p:extLst>
          </p:nvPr>
        </p:nvGraphicFramePr>
        <p:xfrm>
          <a:off x="216196" y="1333690"/>
          <a:ext cx="8892308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4" name="Equação" r:id="rId4" imgW="5664200" imgH="508000" progId="Equation.3">
                  <p:embed/>
                </p:oleObj>
              </mc:Choice>
              <mc:Fallback>
                <p:oleObj name="Equação" r:id="rId4" imgW="5664200" imgH="508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196" y="1333690"/>
                        <a:ext cx="8892308" cy="7920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382817"/>
              </p:ext>
            </p:extLst>
          </p:nvPr>
        </p:nvGraphicFramePr>
        <p:xfrm>
          <a:off x="1115763" y="2600908"/>
          <a:ext cx="709661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5" name="Equação" r:id="rId6" imgW="3683000" imgH="444500" progId="Equation.3">
                  <p:embed/>
                </p:oleObj>
              </mc:Choice>
              <mc:Fallback>
                <p:oleObj name="Equação" r:id="rId6" imgW="3683000" imgH="444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763" y="2600908"/>
                        <a:ext cx="7096618" cy="86409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3625216"/>
              </p:ext>
            </p:extLst>
          </p:nvPr>
        </p:nvGraphicFramePr>
        <p:xfrm>
          <a:off x="2375756" y="5265308"/>
          <a:ext cx="1537122" cy="972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6" name="Equação" r:id="rId8" imgW="647419" imgH="406224" progId="Equation.3">
                  <p:embed/>
                </p:oleObj>
              </mc:Choice>
              <mc:Fallback>
                <p:oleObj name="Equação" r:id="rId8" imgW="647419" imgH="40622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5756" y="5265308"/>
                        <a:ext cx="1537122" cy="972004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004246"/>
              </p:ext>
            </p:extLst>
          </p:nvPr>
        </p:nvGraphicFramePr>
        <p:xfrm>
          <a:off x="4610100" y="5243513"/>
          <a:ext cx="1665288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7" name="Equação" r:id="rId10" imgW="723600" imgH="393480" progId="Equation.3">
                  <p:embed/>
                </p:oleObj>
              </mc:Choice>
              <mc:Fallback>
                <p:oleObj name="Equação" r:id="rId10" imgW="72360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5243513"/>
                        <a:ext cx="1665288" cy="912812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tângulo 16"/>
          <p:cNvSpPr/>
          <p:nvPr/>
        </p:nvSpPr>
        <p:spPr>
          <a:xfrm>
            <a:off x="1443140" y="260648"/>
            <a:ext cx="607089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u="sng" dirty="0"/>
              <a:t>CÁLCULO </a:t>
            </a:r>
            <a:r>
              <a:rPr lang="pt-BR" sz="2800" b="1" u="sng" dirty="0" smtClean="0"/>
              <a:t>ATRAVÉS DOS EIXOS </a:t>
            </a:r>
          </a:p>
          <a:p>
            <a:pPr algn="ctr"/>
            <a:r>
              <a:rPr lang="pt-BR" sz="2800" b="1" u="sng" dirty="0" smtClean="0"/>
              <a:t>REAL E IMAGINÁRIO</a:t>
            </a:r>
            <a:endParaRPr lang="pt-BR" sz="2800" b="1" u="sng" dirty="0"/>
          </a:p>
        </p:txBody>
      </p:sp>
      <p:sp>
        <p:nvSpPr>
          <p:cNvPr id="19" name="Rectangle 1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0" name="Obje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578374"/>
              </p:ext>
            </p:extLst>
          </p:nvPr>
        </p:nvGraphicFramePr>
        <p:xfrm>
          <a:off x="1536496" y="4005064"/>
          <a:ext cx="6892851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8" name="Equação" r:id="rId12" imgW="3898900" imgH="444500" progId="Equation.3">
                  <p:embed/>
                </p:oleObj>
              </mc:Choice>
              <mc:Fallback>
                <p:oleObj name="Equação" r:id="rId12" imgW="3898900" imgH="444500" progId="Equation.3">
                  <p:embed/>
                  <p:pic>
                    <p:nvPicPr>
                      <p:cNvPr id="0" name="Object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496" y="4005064"/>
                        <a:ext cx="6892851" cy="792088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871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2267744" y="4149080"/>
            <a:ext cx="439248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4716016" y="1844824"/>
            <a:ext cx="230425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786489"/>
              </p:ext>
            </p:extLst>
          </p:nvPr>
        </p:nvGraphicFramePr>
        <p:xfrm>
          <a:off x="4788024" y="1978039"/>
          <a:ext cx="2163589" cy="1162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7" name="Equação" r:id="rId4" imgW="761669" imgH="406224" progId="Equation.3">
                  <p:embed/>
                </p:oleObj>
              </mc:Choice>
              <mc:Fallback>
                <p:oleObj name="Equação" r:id="rId4" imgW="761669" imgH="40622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1978039"/>
                        <a:ext cx="2163589" cy="11629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tângulo 8"/>
          <p:cNvSpPr/>
          <p:nvPr/>
        </p:nvSpPr>
        <p:spPr>
          <a:xfrm>
            <a:off x="1691680" y="1844824"/>
            <a:ext cx="223224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252766"/>
              </p:ext>
            </p:extLst>
          </p:nvPr>
        </p:nvGraphicFramePr>
        <p:xfrm>
          <a:off x="1691679" y="1916832"/>
          <a:ext cx="2162887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8" name="Equação" r:id="rId6" imgW="647419" imgH="406224" progId="Equation.3">
                  <p:embed/>
                </p:oleObj>
              </mc:Choice>
              <mc:Fallback>
                <p:oleObj name="Equação" r:id="rId6" imgW="647419" imgH="406224" progId="Equation.3">
                  <p:embed/>
                  <p:pic>
                    <p:nvPicPr>
                      <p:cNvPr id="0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79" y="1916832"/>
                        <a:ext cx="2162887" cy="13681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372659"/>
              </p:ext>
            </p:extLst>
          </p:nvPr>
        </p:nvGraphicFramePr>
        <p:xfrm>
          <a:off x="2339752" y="4221088"/>
          <a:ext cx="428029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9" name="Equação" r:id="rId8" imgW="2032000" imgH="406400" progId="Equation.3">
                  <p:embed/>
                </p:oleObj>
              </mc:Choice>
              <mc:Fallback>
                <p:oleObj name="Equação" r:id="rId8" imgW="2032000" imgH="406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221088"/>
                        <a:ext cx="4280290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1403648" y="764704"/>
            <a:ext cx="6152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RELAÇÕES DE CAUCHY-RIEMAN</a:t>
            </a:r>
            <a:endParaRPr lang="pt-BR" sz="2800" b="1" u="sng" dirty="0"/>
          </a:p>
        </p:txBody>
      </p:sp>
    </p:spTree>
    <p:extLst>
      <p:ext uri="{BB962C8B-B14F-4D97-AF65-F5344CB8AC3E}">
        <p14:creationId xmlns:p14="http://schemas.microsoft.com/office/powerpoint/2010/main" val="169759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5616" y="692696"/>
            <a:ext cx="4405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FUNÇÕES ANALÍTICAS</a:t>
            </a:r>
            <a:endParaRPr lang="pt-BR" sz="28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244533" y="1844824"/>
            <a:ext cx="8654933" cy="4154984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FUNÇÃO ANALÍTICA</a:t>
            </a:r>
          </a:p>
          <a:p>
            <a:endParaRPr lang="pt-BR" sz="2400" b="1" dirty="0"/>
          </a:p>
          <a:p>
            <a:r>
              <a:rPr lang="pt-BR" sz="2400" b="1" dirty="0" smtClean="0"/>
              <a:t>          existe em </a:t>
            </a:r>
            <a:r>
              <a:rPr lang="pt-BR" sz="2400" b="1" i="1" dirty="0">
                <a:solidFill>
                  <a:srgbClr val="FFFF00"/>
                </a:solidFill>
              </a:rPr>
              <a:t>s</a:t>
            </a:r>
            <a:r>
              <a:rPr lang="pt-BR" sz="2400" b="1" i="1" baseline="-25000" dirty="0">
                <a:solidFill>
                  <a:srgbClr val="FFFF00"/>
                </a:solidFill>
              </a:rPr>
              <a:t>0</a:t>
            </a:r>
            <a:r>
              <a:rPr lang="pt-BR" sz="2400" b="1" i="1" baseline="-25000" dirty="0">
                <a:solidFill>
                  <a:schemeClr val="bg1"/>
                </a:solidFill>
              </a:rPr>
              <a:t> </a:t>
            </a:r>
            <a:r>
              <a:rPr lang="pt-BR" sz="2400" b="1" i="1" baseline="-25000" dirty="0" smtClean="0">
                <a:solidFill>
                  <a:schemeClr val="bg1"/>
                </a:solidFill>
              </a:rPr>
              <a:t> </a:t>
            </a:r>
            <a:r>
              <a:rPr lang="pt-BR" sz="2400" dirty="0" smtClean="0">
                <a:solidFill>
                  <a:schemeClr val="bg1"/>
                </a:solidFill>
              </a:rPr>
              <a:t> </a:t>
            </a:r>
            <a:r>
              <a:rPr lang="pt-BR" sz="2400" b="1" dirty="0" smtClean="0"/>
              <a:t>e</a:t>
            </a:r>
            <a:r>
              <a:rPr lang="pt-BR" sz="2400" dirty="0" smtClean="0">
                <a:solidFill>
                  <a:schemeClr val="bg1"/>
                </a:solidFill>
              </a:rPr>
              <a:t> </a:t>
            </a:r>
            <a:r>
              <a:rPr lang="pt-BR" sz="2400" b="1" dirty="0" smtClean="0"/>
              <a:t>todo ponto de uma vizinhança de </a:t>
            </a:r>
            <a:r>
              <a:rPr lang="pt-BR" sz="2400" b="1" i="1" dirty="0">
                <a:solidFill>
                  <a:srgbClr val="FFFF00"/>
                </a:solidFill>
              </a:rPr>
              <a:t>s</a:t>
            </a:r>
            <a:r>
              <a:rPr lang="pt-BR" sz="2400" b="1" i="1" baseline="-25000" dirty="0">
                <a:solidFill>
                  <a:srgbClr val="FFFF00"/>
                </a:solidFill>
              </a:rPr>
              <a:t>0</a:t>
            </a:r>
            <a:r>
              <a:rPr lang="pt-BR" sz="2400" b="1" dirty="0" smtClean="0"/>
              <a:t> </a:t>
            </a:r>
          </a:p>
          <a:p>
            <a:r>
              <a:rPr lang="pt-BR" sz="2400" b="1" dirty="0" smtClean="0"/>
              <a:t>                 </a:t>
            </a:r>
          </a:p>
          <a:p>
            <a:r>
              <a:rPr lang="pt-BR" sz="2400" b="1" u="sng" dirty="0" smtClean="0"/>
              <a:t>PONTO SINGULAR</a:t>
            </a:r>
          </a:p>
          <a:p>
            <a:endParaRPr lang="pt-BR" sz="2400" b="1" dirty="0" smtClean="0"/>
          </a:p>
          <a:p>
            <a:r>
              <a:rPr lang="pt-BR" sz="2400" b="1" i="1" dirty="0" smtClean="0">
                <a:solidFill>
                  <a:schemeClr val="bg1"/>
                </a:solidFill>
              </a:rPr>
              <a:t>F(s) </a:t>
            </a:r>
            <a:r>
              <a:rPr lang="pt-BR" sz="2400" b="1" dirty="0" smtClean="0"/>
              <a:t>é analítica em toda vizinhança de </a:t>
            </a:r>
            <a:r>
              <a:rPr lang="pt-BR" sz="2400" b="1" i="1" dirty="0" smtClean="0">
                <a:solidFill>
                  <a:srgbClr val="FFFF00"/>
                </a:solidFill>
              </a:rPr>
              <a:t>s</a:t>
            </a:r>
            <a:r>
              <a:rPr lang="pt-BR" sz="2400" b="1" i="1" baseline="-25000" dirty="0" smtClean="0">
                <a:solidFill>
                  <a:srgbClr val="FFFF00"/>
                </a:solidFill>
              </a:rPr>
              <a:t>0</a:t>
            </a:r>
            <a:r>
              <a:rPr lang="pt-BR" sz="2400" b="1" i="1" baseline="-25000" dirty="0" smtClean="0">
                <a:solidFill>
                  <a:schemeClr val="bg1"/>
                </a:solidFill>
              </a:rPr>
              <a:t> </a:t>
            </a:r>
            <a:r>
              <a:rPr lang="pt-BR" sz="2400" baseline="-25000" dirty="0" smtClean="0">
                <a:solidFill>
                  <a:schemeClr val="bg1"/>
                </a:solidFill>
              </a:rPr>
              <a:t> </a:t>
            </a:r>
            <a:r>
              <a:rPr lang="pt-BR" sz="2400" dirty="0" smtClean="0">
                <a:solidFill>
                  <a:schemeClr val="bg1"/>
                </a:solidFill>
              </a:rPr>
              <a:t>  </a:t>
            </a:r>
            <a:r>
              <a:rPr lang="pt-BR" sz="2400" b="1" dirty="0" smtClean="0"/>
              <a:t>exceto o próprio </a:t>
            </a:r>
            <a:r>
              <a:rPr lang="pt-BR" sz="2400" b="1" i="1" dirty="0">
                <a:solidFill>
                  <a:srgbClr val="FFFF00"/>
                </a:solidFill>
              </a:rPr>
              <a:t>s</a:t>
            </a:r>
            <a:r>
              <a:rPr lang="pt-BR" sz="2400" b="1" i="1" baseline="-25000" dirty="0">
                <a:solidFill>
                  <a:srgbClr val="FFFF00"/>
                </a:solidFill>
              </a:rPr>
              <a:t>0</a:t>
            </a:r>
            <a:r>
              <a:rPr lang="pt-BR" sz="2400" dirty="0" smtClean="0">
                <a:solidFill>
                  <a:schemeClr val="bg1"/>
                </a:solidFill>
              </a:rPr>
              <a:t> </a:t>
            </a:r>
            <a:endParaRPr lang="pt-BR" sz="2400" b="1" i="1" dirty="0">
              <a:solidFill>
                <a:schemeClr val="bg1"/>
              </a:solidFill>
            </a:endParaRPr>
          </a:p>
          <a:p>
            <a:endParaRPr lang="pt-BR" sz="2400" b="1" dirty="0" smtClean="0"/>
          </a:p>
          <a:p>
            <a:r>
              <a:rPr lang="pt-BR" sz="2400" b="1" u="sng" dirty="0" smtClean="0"/>
              <a:t>PÓLO</a:t>
            </a:r>
          </a:p>
          <a:p>
            <a:endParaRPr lang="pt-BR" sz="2400" b="1" u="sng" dirty="0"/>
          </a:p>
          <a:p>
            <a:r>
              <a:rPr lang="pt-BR" sz="2400" b="1" dirty="0" smtClean="0"/>
              <a:t>Ponto Singular onde </a:t>
            </a:r>
            <a:r>
              <a:rPr lang="pt-BR" sz="2400" b="1" i="1" dirty="0">
                <a:solidFill>
                  <a:schemeClr val="bg1"/>
                </a:solidFill>
              </a:rPr>
              <a:t>F(s</a:t>
            </a:r>
            <a:r>
              <a:rPr lang="pt-BR" sz="2400" b="1" i="1" dirty="0" smtClean="0">
                <a:solidFill>
                  <a:schemeClr val="bg1"/>
                </a:solidFill>
              </a:rPr>
              <a:t>)  </a:t>
            </a:r>
            <a:r>
              <a:rPr lang="pt-BR" sz="2400" b="1" dirty="0" smtClean="0"/>
              <a:t>e suas derivadas, tendem a infinito</a:t>
            </a:r>
            <a:endParaRPr lang="pt-BR" sz="2400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871455"/>
              </p:ext>
            </p:extLst>
          </p:nvPr>
        </p:nvGraphicFramePr>
        <p:xfrm>
          <a:off x="244533" y="2564904"/>
          <a:ext cx="764656" cy="391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5" name="Equação" r:id="rId4" imgW="393529" imgH="203112" progId="Equation.3">
                  <p:embed/>
                </p:oleObj>
              </mc:Choice>
              <mc:Fallback>
                <p:oleObj name="Equação" r:id="rId4" imgW="393529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533" y="2564904"/>
                        <a:ext cx="764656" cy="3916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830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75656" y="980728"/>
            <a:ext cx="19688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EXEMPLOS:</a:t>
            </a:r>
          </a:p>
          <a:p>
            <a:endParaRPr lang="pt-BR" sz="2400" b="1" dirty="0"/>
          </a:p>
          <a:p>
            <a:endParaRPr lang="pt-BR" sz="2400" b="1" dirty="0" smtClean="0"/>
          </a:p>
          <a:p>
            <a:r>
              <a:rPr lang="pt-BR" sz="2400" b="1" dirty="0" smtClean="0"/>
              <a:t>F(S) = </a:t>
            </a:r>
            <a:endParaRPr lang="pt-BR" sz="24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515867"/>
              </p:ext>
            </p:extLst>
          </p:nvPr>
        </p:nvGraphicFramePr>
        <p:xfrm>
          <a:off x="2525713" y="1958975"/>
          <a:ext cx="110648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Equação" r:id="rId3" imgW="368280" imgH="215640" progId="Equation.3">
                  <p:embed/>
                </p:oleObj>
              </mc:Choice>
              <mc:Fallback>
                <p:oleObj name="Equação" r:id="rId3" imgW="3682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25713" y="1958975"/>
                        <a:ext cx="1106487" cy="6477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836" y="4096603"/>
            <a:ext cx="2487100" cy="1191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851920" y="1916832"/>
            <a:ext cx="5126724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F(s) é analítica para todo o domínio</a:t>
            </a:r>
          </a:p>
          <a:p>
            <a:r>
              <a:rPr lang="pt-BR" sz="2400" b="1" dirty="0" smtClean="0">
                <a:solidFill>
                  <a:schemeClr val="bg1"/>
                </a:solidFill>
              </a:rPr>
              <a:t>do plano complexo.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211960" y="4336947"/>
            <a:ext cx="320151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F(s)  tem </a:t>
            </a:r>
            <a:r>
              <a:rPr lang="pt-BR" sz="2400" b="1" dirty="0" err="1" smtClean="0">
                <a:solidFill>
                  <a:schemeClr val="bg1"/>
                </a:solidFill>
              </a:rPr>
              <a:t>pólos</a:t>
            </a:r>
            <a:r>
              <a:rPr lang="pt-BR" sz="2400" b="1" dirty="0" smtClean="0">
                <a:solidFill>
                  <a:schemeClr val="bg1"/>
                </a:solidFill>
              </a:rPr>
              <a:t> em +-i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475656" y="5517232"/>
            <a:ext cx="7201010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F(s) é analítica em algum ponto da vizinhança de i</a:t>
            </a:r>
          </a:p>
          <a:p>
            <a:r>
              <a:rPr lang="pt-BR" sz="2400" b="1" dirty="0">
                <a:solidFill>
                  <a:schemeClr val="bg1"/>
                </a:solidFill>
              </a:rPr>
              <a:t>o</a:t>
            </a:r>
            <a:r>
              <a:rPr lang="pt-BR" sz="2400" b="1" dirty="0" smtClean="0">
                <a:solidFill>
                  <a:schemeClr val="bg1"/>
                </a:solidFill>
              </a:rPr>
              <a:t>u de –i, exceto neles mesmos.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385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3501008"/>
            <a:ext cx="8509397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39552" y="1052736"/>
            <a:ext cx="75953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SE AS CONDIÇÕES DE CAUCHY RIEMAN SÃO </a:t>
            </a:r>
          </a:p>
          <a:p>
            <a:r>
              <a:rPr lang="pt-BR" sz="2400" b="1" dirty="0" smtClean="0"/>
              <a:t>SATISFEITAS NUM DOMÍNIO D, F É ANALÍTICA</a:t>
            </a:r>
          </a:p>
          <a:p>
            <a:pPr algn="ctr"/>
            <a:r>
              <a:rPr lang="pt-BR" sz="2400" b="1" dirty="0" smtClean="0"/>
              <a:t>EM QUALQUER PONTO DESSE DOMÍNIO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9691858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2776538"/>
            <a:ext cx="8372475" cy="2164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8980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1763688" y="5445224"/>
            <a:ext cx="568863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6660232" y="4731160"/>
            <a:ext cx="1440160" cy="570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4900858" y="4731160"/>
            <a:ext cx="1471342" cy="570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1619672" y="4365104"/>
            <a:ext cx="112491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4572000" y="3068960"/>
            <a:ext cx="1296144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2956676" y="2420888"/>
            <a:ext cx="406359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1982429" y="1154361"/>
            <a:ext cx="5534971" cy="993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1115616" y="692696"/>
            <a:ext cx="16289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/>
              <a:t>c) Produto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937588"/>
              </p:ext>
            </p:extLst>
          </p:nvPr>
        </p:nvGraphicFramePr>
        <p:xfrm>
          <a:off x="2435225" y="1225550"/>
          <a:ext cx="46164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3" name="Equação" r:id="rId3" imgW="2806560" imgH="457200" progId="Equation.3">
                  <p:embed/>
                </p:oleObj>
              </mc:Choice>
              <mc:Fallback>
                <p:oleObj name="Equação" r:id="rId3" imgW="280656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5225" y="1225550"/>
                        <a:ext cx="4616450" cy="763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ângulo 4"/>
          <p:cNvSpPr/>
          <p:nvPr/>
        </p:nvSpPr>
        <p:spPr>
          <a:xfrm>
            <a:off x="4572000" y="3068960"/>
            <a:ext cx="1296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i="1" dirty="0"/>
              <a:t>i</a:t>
            </a:r>
            <a:r>
              <a:rPr lang="pt-BR" sz="2400" b="1" i="1" baseline="30000" dirty="0"/>
              <a:t>2</a:t>
            </a:r>
            <a:r>
              <a:rPr lang="pt-BR" sz="2400" b="1" i="1" dirty="0"/>
              <a:t>= -1</a:t>
            </a:r>
            <a:endParaRPr lang="pt-BR" sz="24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6261845"/>
              </p:ext>
            </p:extLst>
          </p:nvPr>
        </p:nvGraphicFramePr>
        <p:xfrm>
          <a:off x="3313113" y="2492375"/>
          <a:ext cx="3341687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4" name="Equação" r:id="rId5" imgW="2031840" imgH="215640" progId="Equation.3">
                  <p:embed/>
                </p:oleObj>
              </mc:Choice>
              <mc:Fallback>
                <p:oleObj name="Equação" r:id="rId5" imgW="203184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3113" y="2492375"/>
                        <a:ext cx="3341687" cy="360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311959"/>
              </p:ext>
            </p:extLst>
          </p:nvPr>
        </p:nvGraphicFramePr>
        <p:xfrm>
          <a:off x="1642076" y="4399819"/>
          <a:ext cx="1102512" cy="996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5" name="Equação" r:id="rId7" imgW="495085" imgH="444307" progId="Equation.3">
                  <p:embed/>
                </p:oleObj>
              </mc:Choice>
              <mc:Fallback>
                <p:oleObj name="Equação" r:id="rId7" imgW="495085" imgH="444307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2076" y="4399819"/>
                        <a:ext cx="1102512" cy="9965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3710842"/>
              </p:ext>
            </p:extLst>
          </p:nvPr>
        </p:nvGraphicFramePr>
        <p:xfrm>
          <a:off x="4932040" y="4731160"/>
          <a:ext cx="1379501" cy="525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6" name="Equação" r:id="rId9" imgW="596900" imgH="228600" progId="Equation.3">
                  <p:embed/>
                </p:oleObj>
              </mc:Choice>
              <mc:Fallback>
                <p:oleObj name="Equação" r:id="rId9" imgW="5969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4731160"/>
                        <a:ext cx="1379501" cy="5255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71503"/>
              </p:ext>
            </p:extLst>
          </p:nvPr>
        </p:nvGraphicFramePr>
        <p:xfrm>
          <a:off x="6732240" y="4731160"/>
          <a:ext cx="1267942" cy="5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7" name="Equação" r:id="rId11" imgW="532937" imgH="215713" progId="Equation.3">
                  <p:embed/>
                </p:oleObj>
              </mc:Choice>
              <mc:Fallback>
                <p:oleObj name="Equação" r:id="rId11" imgW="532937" imgH="21571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4731160"/>
                        <a:ext cx="1267942" cy="520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310071" y="3672879"/>
            <a:ext cx="1646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d) Divisão</a:t>
            </a:r>
            <a:endParaRPr lang="pt-BR" sz="24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3660875" y="4731160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Se</a:t>
            </a:r>
            <a:endParaRPr lang="pt-BR" sz="2400" b="1" dirty="0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622828"/>
              </p:ext>
            </p:extLst>
          </p:nvPr>
        </p:nvGraphicFramePr>
        <p:xfrm>
          <a:off x="1803522" y="5589240"/>
          <a:ext cx="5570662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8" name="Equação" r:id="rId13" imgW="2882900" imgH="444500" progId="Equation.3">
                  <p:embed/>
                </p:oleObj>
              </mc:Choice>
              <mc:Fallback>
                <p:oleObj name="Equação" r:id="rId13" imgW="2882900" imgH="4445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522" y="5589240"/>
                        <a:ext cx="5570662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916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475656" y="4797152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475656" y="3933056"/>
            <a:ext cx="33123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1475656" y="1628800"/>
            <a:ext cx="201622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1475656" y="836712"/>
            <a:ext cx="37721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Conjugado Complexo</a:t>
            </a:r>
            <a:endParaRPr lang="pt-BR" sz="2800"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783425"/>
              </p:ext>
            </p:extLst>
          </p:nvPr>
        </p:nvGraphicFramePr>
        <p:xfrm>
          <a:off x="1475656" y="1628800"/>
          <a:ext cx="1947645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" name="Equação" r:id="rId3" imgW="672808" imgH="203112" progId="Equation.3">
                  <p:embed/>
                </p:oleObj>
              </mc:Choice>
              <mc:Fallback>
                <p:oleObj name="Equação" r:id="rId3" imgW="672808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628800"/>
                        <a:ext cx="1947645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763688" y="2996952"/>
            <a:ext cx="2710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Valor Absoluto</a:t>
            </a:r>
            <a:endParaRPr lang="pt-BR" sz="2800" b="1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7809313"/>
              </p:ext>
            </p:extLst>
          </p:nvPr>
        </p:nvGraphicFramePr>
        <p:xfrm>
          <a:off x="1506457" y="4005064"/>
          <a:ext cx="317828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9" name="Equação" r:id="rId5" imgW="1524000" imgH="279400" progId="Equation.3">
                  <p:embed/>
                </p:oleObj>
              </mc:Choice>
              <mc:Fallback>
                <p:oleObj name="Equação" r:id="rId5" imgW="1524000" imgH="279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457" y="4005064"/>
                        <a:ext cx="3178284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906847"/>
              </p:ext>
            </p:extLst>
          </p:nvPr>
        </p:nvGraphicFramePr>
        <p:xfrm>
          <a:off x="1491649" y="4869160"/>
          <a:ext cx="155862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0" name="Equação" r:id="rId7" imgW="583947" imgH="291973" progId="Equation.3">
                  <p:embed/>
                </p:oleObj>
              </mc:Choice>
              <mc:Fallback>
                <p:oleObj name="Equação" r:id="rId7" imgW="583947" imgH="29197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1649" y="4869160"/>
                        <a:ext cx="1558625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447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286" y="1124744"/>
            <a:ext cx="2736304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ângulo 2"/>
          <p:cNvSpPr/>
          <p:nvPr/>
        </p:nvSpPr>
        <p:spPr>
          <a:xfrm>
            <a:off x="1043608" y="116632"/>
            <a:ext cx="39212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2400" b="1" dirty="0"/>
              <a:t>Representação Geométrica</a:t>
            </a:r>
            <a:endParaRPr lang="pt-BR" sz="2400" dirty="0"/>
          </a:p>
        </p:txBody>
      </p:sp>
      <p:pic>
        <p:nvPicPr>
          <p:cNvPr id="4" name="Imagem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293096"/>
            <a:ext cx="4355185" cy="15841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644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/>
          <p:nvPr/>
        </p:nvSpPr>
        <p:spPr>
          <a:xfrm>
            <a:off x="4175956" y="4941168"/>
            <a:ext cx="334837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1475656" y="4941168"/>
            <a:ext cx="129614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2987824" y="4293096"/>
            <a:ext cx="28803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4788024" y="1484784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1619672" y="1484784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1043608" y="620688"/>
            <a:ext cx="29498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FORMA POLAR</a:t>
            </a:r>
            <a:endParaRPr lang="pt-BR" sz="2800" b="1" dirty="0"/>
          </a:p>
        </p:txBody>
      </p:sp>
      <p:pic>
        <p:nvPicPr>
          <p:cNvPr id="3" name="Imagem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303481"/>
            <a:ext cx="2520280" cy="165618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73661"/>
              </p:ext>
            </p:extLst>
          </p:nvPr>
        </p:nvGraphicFramePr>
        <p:xfrm>
          <a:off x="1665804" y="1556792"/>
          <a:ext cx="1705453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8" name="Equação" r:id="rId4" imgW="710891" imgH="177723" progId="Equation.3">
                  <p:embed/>
                </p:oleObj>
              </mc:Choice>
              <mc:Fallback>
                <p:oleObj name="Equação" r:id="rId4" imgW="710891" imgH="17772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804" y="1556792"/>
                        <a:ext cx="1705453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741835"/>
              </p:ext>
            </p:extLst>
          </p:nvPr>
        </p:nvGraphicFramePr>
        <p:xfrm>
          <a:off x="4860032" y="1556792"/>
          <a:ext cx="1728192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9" name="Equação" r:id="rId6" imgW="685800" imgH="203200" progId="Equation.3">
                  <p:embed/>
                </p:oleObj>
              </mc:Choice>
              <mc:Fallback>
                <p:oleObj name="Equação" r:id="rId6" imgW="6858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1556792"/>
                        <a:ext cx="1728192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698781"/>
              </p:ext>
            </p:extLst>
          </p:nvPr>
        </p:nvGraphicFramePr>
        <p:xfrm>
          <a:off x="3035829" y="4365104"/>
          <a:ext cx="2736304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0" name="Equação" r:id="rId8" imgW="1269449" imgH="203112" progId="Equation.3">
                  <p:embed/>
                </p:oleObj>
              </mc:Choice>
              <mc:Fallback>
                <p:oleObj name="Equação" r:id="rId8" imgW="1269449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829" y="4365104"/>
                        <a:ext cx="2736304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845263"/>
              </p:ext>
            </p:extLst>
          </p:nvPr>
        </p:nvGraphicFramePr>
        <p:xfrm>
          <a:off x="1475656" y="5013176"/>
          <a:ext cx="1224136" cy="74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1" name="Equação" r:id="rId10" imgW="393529" imgH="241195" progId="Equation.3">
                  <p:embed/>
                </p:oleObj>
              </mc:Choice>
              <mc:Fallback>
                <p:oleObj name="Equação" r:id="rId10" imgW="393529" imgH="24119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013176"/>
                        <a:ext cx="1224136" cy="7464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149073"/>
              </p:ext>
            </p:extLst>
          </p:nvPr>
        </p:nvGraphicFramePr>
        <p:xfrm>
          <a:off x="4175956" y="4941168"/>
          <a:ext cx="3254149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2" name="Equação" r:id="rId12" imgW="1688367" imgH="444307" progId="Equation.3">
                  <p:embed/>
                </p:oleObj>
              </mc:Choice>
              <mc:Fallback>
                <p:oleObj name="Equação" r:id="rId12" imgW="1688367" imgH="444307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956" y="4941168"/>
                        <a:ext cx="3254149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659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2195736" y="3429000"/>
            <a:ext cx="406845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4716016" y="2492896"/>
            <a:ext cx="30963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827584" y="2492896"/>
            <a:ext cx="30963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1259632" y="692696"/>
            <a:ext cx="555953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FORMA POLAR: </a:t>
            </a:r>
          </a:p>
          <a:p>
            <a:endParaRPr lang="pt-BR" sz="2800" b="1" dirty="0"/>
          </a:p>
          <a:p>
            <a:r>
              <a:rPr lang="pt-BR" sz="2800" b="1" dirty="0" smtClean="0"/>
              <a:t>	</a:t>
            </a:r>
            <a:r>
              <a:rPr lang="pt-BR" sz="2400" b="1" dirty="0" smtClean="0"/>
              <a:t>PRODUTO DE 2 COMPLEXOS</a:t>
            </a:r>
            <a:endParaRPr lang="pt-BR" sz="2800"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054078"/>
              </p:ext>
            </p:extLst>
          </p:nvPr>
        </p:nvGraphicFramePr>
        <p:xfrm>
          <a:off x="899591" y="2564904"/>
          <a:ext cx="2930413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0" name="Equação" r:id="rId3" imgW="1485255" imgH="215806" progId="Equation.3">
                  <p:embed/>
                </p:oleObj>
              </mc:Choice>
              <mc:Fallback>
                <p:oleObj name="Equação" r:id="rId3" imgW="1485255" imgH="21580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1" y="2564904"/>
                        <a:ext cx="2930413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403126"/>
              </p:ext>
            </p:extLst>
          </p:nvPr>
        </p:nvGraphicFramePr>
        <p:xfrm>
          <a:off x="4788024" y="2492896"/>
          <a:ext cx="291162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1" name="Equação" r:id="rId5" imgW="1473200" imgH="215900" progId="Equation.3">
                  <p:embed/>
                </p:oleObj>
              </mc:Choice>
              <mc:Fallback>
                <p:oleObj name="Equação" r:id="rId5" imgW="14732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2492896"/>
                        <a:ext cx="2911628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255996"/>
              </p:ext>
            </p:extLst>
          </p:nvPr>
        </p:nvGraphicFramePr>
        <p:xfrm>
          <a:off x="2195736" y="3573016"/>
          <a:ext cx="4085671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2" name="Equação" r:id="rId7" imgW="2489200" imgH="215900" progId="Equation.3">
                  <p:embed/>
                </p:oleObj>
              </mc:Choice>
              <mc:Fallback>
                <p:oleObj name="Equação" r:id="rId7" imgW="2489200" imgH="215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573016"/>
                        <a:ext cx="4085671" cy="360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Imagem 8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221088"/>
            <a:ext cx="2088232" cy="201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m 9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416910"/>
            <a:ext cx="3096344" cy="18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tângulo 10"/>
          <p:cNvSpPr/>
          <p:nvPr/>
        </p:nvSpPr>
        <p:spPr>
          <a:xfrm>
            <a:off x="5525020" y="6253537"/>
            <a:ext cx="2137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i="1" dirty="0" smtClean="0">
                <a:solidFill>
                  <a:schemeClr val="bg1"/>
                </a:solidFill>
              </a:rPr>
              <a:t>Z´=Z.(cosϴ+</a:t>
            </a:r>
            <a:r>
              <a:rPr lang="pt-BR" b="1" i="1" dirty="0" err="1" smtClean="0">
                <a:solidFill>
                  <a:schemeClr val="bg1"/>
                </a:solidFill>
              </a:rPr>
              <a:t>isen</a:t>
            </a:r>
            <a:r>
              <a:rPr lang="pt-BR" b="1" i="1" dirty="0" smtClean="0">
                <a:solidFill>
                  <a:schemeClr val="bg1"/>
                </a:solidFill>
              </a:rPr>
              <a:t>ϴ)</a:t>
            </a:r>
            <a:endParaRPr lang="pt-B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99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494226" y="4667944"/>
            <a:ext cx="1676337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755576" y="575102"/>
            <a:ext cx="780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FUNÇÕES DE UMA VARIÁVEL COMPLEXA</a:t>
            </a:r>
            <a:endParaRPr lang="pt-BR" sz="28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3275856" y="1412776"/>
            <a:ext cx="2113079" cy="2677656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z      </a:t>
            </a:r>
            <a:r>
              <a:rPr lang="pt-BR" sz="2400" b="1" dirty="0" smtClean="0">
                <a:sym typeface="Wingdings" panose="05000000000000000000" pitchFamily="2" charset="2"/>
              </a:rPr>
              <a:t>          </a:t>
            </a:r>
            <a:r>
              <a:rPr lang="pt-BR" sz="2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</a:p>
          <a:p>
            <a:endParaRPr lang="pt-BR" sz="24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pt-BR" sz="2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x       </a:t>
            </a:r>
            <a:r>
              <a:rPr lang="pt-BR" sz="2400" b="1" dirty="0" smtClean="0">
                <a:sym typeface="Wingdings" panose="05000000000000000000" pitchFamily="2" charset="2"/>
              </a:rPr>
              <a:t></a:t>
            </a:r>
            <a:r>
              <a:rPr lang="pt-BR" sz="2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     </a:t>
            </a:r>
            <a:r>
              <a:rPr lang="el-GR" sz="2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σ</a:t>
            </a:r>
            <a:endParaRPr lang="pt-BR" sz="2400" b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endParaRPr lang="pt-BR" sz="24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pt-BR" sz="2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y       </a:t>
            </a:r>
            <a:r>
              <a:rPr lang="pt-BR" sz="2400" b="1" dirty="0">
                <a:sym typeface="Wingdings" panose="05000000000000000000" pitchFamily="2" charset="2"/>
              </a:rPr>
              <a:t></a:t>
            </a:r>
            <a:r>
              <a:rPr lang="pt-BR" sz="2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     </a:t>
            </a:r>
            <a:r>
              <a:rPr lang="el-GR" sz="2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ω</a:t>
            </a:r>
            <a:endParaRPr lang="pt-BR" sz="2400" b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endParaRPr lang="pt-BR" sz="24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pt-BR" sz="2400" b="1" dirty="0" smtClean="0">
                <a:sym typeface="Wingdings" panose="05000000000000000000" pitchFamily="2" charset="2"/>
              </a:rPr>
              <a:t> s  = </a:t>
            </a:r>
            <a:r>
              <a:rPr lang="el-GR" sz="2400" b="1" dirty="0" smtClean="0">
                <a:sym typeface="Wingdings" panose="05000000000000000000" pitchFamily="2" charset="2"/>
              </a:rPr>
              <a:t>σ</a:t>
            </a:r>
            <a:r>
              <a:rPr lang="pt-BR" sz="2400" b="1" dirty="0" smtClean="0">
                <a:sym typeface="Wingdings" panose="05000000000000000000" pitchFamily="2" charset="2"/>
              </a:rPr>
              <a:t>  + </a:t>
            </a:r>
            <a:r>
              <a:rPr lang="pt-BR" sz="2400" b="1" i="1" dirty="0" smtClean="0">
                <a:sym typeface="Wingdings" panose="05000000000000000000" pitchFamily="2" charset="2"/>
              </a:rPr>
              <a:t>i</a:t>
            </a:r>
            <a:r>
              <a:rPr lang="el-GR" sz="2400" b="1" dirty="0">
                <a:sym typeface="Wingdings" panose="05000000000000000000" pitchFamily="2" charset="2"/>
              </a:rPr>
              <a:t> ω</a:t>
            </a:r>
            <a:r>
              <a:rPr lang="pt-BR" sz="2400" b="1" dirty="0" smtClean="0">
                <a:sym typeface="Wingdings" panose="05000000000000000000" pitchFamily="2" charset="2"/>
              </a:rPr>
              <a:t> </a:t>
            </a:r>
            <a:endParaRPr lang="pt-BR" sz="2400" b="1" dirty="0"/>
          </a:p>
        </p:txBody>
      </p:sp>
      <p:sp>
        <p:nvSpPr>
          <p:cNvPr id="4" name="Retângulo 3"/>
          <p:cNvSpPr/>
          <p:nvPr/>
        </p:nvSpPr>
        <p:spPr>
          <a:xfrm>
            <a:off x="3494226" y="4667944"/>
            <a:ext cx="16763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i="1" dirty="0"/>
              <a:t>w  =  F(s)</a:t>
            </a:r>
            <a:r>
              <a:rPr lang="pt-BR" b="1" i="1" dirty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22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2915816" y="4445884"/>
            <a:ext cx="20882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2915816" y="3140968"/>
            <a:ext cx="25922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2627784" y="1664804"/>
            <a:ext cx="28803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957509"/>
              </p:ext>
            </p:extLst>
          </p:nvPr>
        </p:nvGraphicFramePr>
        <p:xfrm>
          <a:off x="2627784" y="1664804"/>
          <a:ext cx="2825594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" name="Equação" r:id="rId4" imgW="1040948" imgH="241195" progId="Equation.3">
                  <p:embed/>
                </p:oleObj>
              </mc:Choice>
              <mc:Fallback>
                <p:oleObj name="Equação" r:id="rId4" imgW="1040948" imgH="241195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1664804"/>
                        <a:ext cx="2825594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670476"/>
              </p:ext>
            </p:extLst>
          </p:nvPr>
        </p:nvGraphicFramePr>
        <p:xfrm>
          <a:off x="2921108" y="3140968"/>
          <a:ext cx="259228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" name="Equação" r:id="rId6" imgW="1218671" imgH="304668" progId="Equation.3">
                  <p:embed/>
                </p:oleObj>
              </mc:Choice>
              <mc:Fallback>
                <p:oleObj name="Equação" r:id="rId6" imgW="1218671" imgH="304668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108" y="3140968"/>
                        <a:ext cx="2592288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162491"/>
              </p:ext>
            </p:extLst>
          </p:nvPr>
        </p:nvGraphicFramePr>
        <p:xfrm>
          <a:off x="3877341" y="4392677"/>
          <a:ext cx="996868" cy="764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" name="Equação" r:id="rId8" imgW="634680" imgH="482400" progId="Equation.3">
                  <p:embed/>
                </p:oleObj>
              </mc:Choice>
              <mc:Fallback>
                <p:oleObj name="Equação" r:id="rId8" imgW="634680" imgH="482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7341" y="4392677"/>
                        <a:ext cx="996868" cy="7645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3061168" y="4575091"/>
            <a:ext cx="752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ϴ</a:t>
            </a:r>
            <a:r>
              <a:rPr lang="pt-BR" sz="24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 =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05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1045</TotalTime>
  <Words>331</Words>
  <Application>Microsoft Office PowerPoint</Application>
  <PresentationFormat>Apresentação na tela (4:3)</PresentationFormat>
  <Paragraphs>105</Paragraphs>
  <Slides>25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7" baseType="lpstr">
      <vt:lpstr>Ápice</vt:lpstr>
      <vt:lpstr>Equação</vt:lpstr>
      <vt:lpstr>NÚMEROS COMPLEXOS E FUNÇÕES DE VARIÁVEIS COMPLEXAS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NÚMEROS COMPLEXOS E FUNÇÕES DE VARIÁVEIS COMPLEXAS</dc:title>
  <dc:creator>Ettore</dc:creator>
  <cp:lastModifiedBy>DELL</cp:lastModifiedBy>
  <cp:revision>68</cp:revision>
  <dcterms:created xsi:type="dcterms:W3CDTF">2016-04-01T21:23:23Z</dcterms:created>
  <dcterms:modified xsi:type="dcterms:W3CDTF">2020-04-14T13:47:04Z</dcterms:modified>
</cp:coreProperties>
</file>