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302" r:id="rId5"/>
    <p:sldId id="287" r:id="rId6"/>
    <p:sldId id="290" r:id="rId7"/>
    <p:sldId id="293" r:id="rId8"/>
    <p:sldId id="291" r:id="rId9"/>
    <p:sldId id="296" r:id="rId10"/>
    <p:sldId id="297" r:id="rId11"/>
    <p:sldId id="298" r:id="rId12"/>
    <p:sldId id="299" r:id="rId13"/>
    <p:sldId id="300" r:id="rId14"/>
    <p:sldId id="301" r:id="rId15"/>
    <p:sldId id="294" r:id="rId16"/>
    <p:sldId id="283" r:id="rId17"/>
    <p:sldId id="292" r:id="rId18"/>
    <p:sldId id="284" r:id="rId19"/>
    <p:sldId id="303" r:id="rId20"/>
    <p:sldId id="286" r:id="rId21"/>
    <p:sldId id="285" r:id="rId22"/>
    <p:sldId id="263" r:id="rId23"/>
    <p:sldId id="258" r:id="rId24"/>
    <p:sldId id="265" r:id="rId25"/>
    <p:sldId id="259" r:id="rId26"/>
    <p:sldId id="260" r:id="rId27"/>
    <p:sldId id="272" r:id="rId28"/>
    <p:sldId id="282" r:id="rId29"/>
    <p:sldId id="264" r:id="rId30"/>
    <p:sldId id="273" r:id="rId31"/>
    <p:sldId id="274" r:id="rId32"/>
    <p:sldId id="275" r:id="rId33"/>
    <p:sldId id="276" r:id="rId34"/>
    <p:sldId id="278" r:id="rId35"/>
    <p:sldId id="279" r:id="rId36"/>
    <p:sldId id="295" r:id="rId37"/>
    <p:sldId id="280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92" autoAdjust="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8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27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80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6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68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09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0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9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85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9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83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5DA2-79F8-453E-AD14-794BB1A31F84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F7330-7ED1-46E6-9732-74D1D1440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55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folha.uol.com.br/ilustrada/2020/08/escritores-africanos-veem-queda-de-estatuas-como-uma-reacao-violenta-a-violencia.s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rasil.elpais.com/internacional/2020-01-26/protestos-do-chile-questionam-historia-oficial-das-estatua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ollingstone.uol.com.br/noticia/moradores-de-minnesota-querem-que-estatua-do-prince-substitua-de-cristovao-colombo/?fbclid=IwAR2PVjngmsCXq-gikO-JVnOJ-ZH_xNGHEftORvfwcv-ys3Ohe6xstIzUPw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fQFB4adeXo&amp;feature=youtu.be&amp;fbclid=IwAR3VIoUPVO7rrp5RtLjV7GnxXrOQkF7epPTxe2dOOUy-Ef1S38dyza8i_z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stazum.com.br/colunistas/ataque-ao-brasil/?utm_source=Novo+mailing&amp;utm_campaign=71a0bd7b84-EMAIL_CAMPAIGN_2020_04_08_06_33_COPY_01&amp;utm_medium=email&amp;utm_term=0_49ed65a6ea-71a0bd7b84-14927219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1.globo.com/sao-paulo/noticia/2016/09/camera-registra-casal-pichando-o-monumento-bandeiras-em-sp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ebrasileiros.com.br/arte/arte-na-pandemia/reflexao-reabertura-dos-museus-pos-pandemia/?fbclid=IwAR0h1P_trhRpZG_t1PSrKKI3X-C9UqimrybNg8bYbUgTwi-2hrJPeM09Nb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VS21_c7gD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anazpi.com/noirblue-doc/?fbclid=IwAR2wPq3EX4iUeKHucPcLdx1JpnDOUnpjQ-S0eUm9UdN6B1RHJoJNpB3zpCk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eAI7GDOef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oYKhQhahx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folha.uol.com.br/mundo/2020/08/na-esteira-global-paises-africanos-mudam-nomes-de-lugares-que-homenageiam-colonialistas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folha.uol.com.br/ilustrissima/2020/08/derrubar-estatuas-nao-significa-esquecer-mas-refletir-sobre-o-passado-diz-pesquisadora.shtml?utm_source=mail&amp;utm_medium=social&amp;utm_campaign=compmai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folha.uol.com.br/ilustrissima/2020/08/derrubar-estatuas-nao-significa-esquecer-mas-refletir-sobre-o-passado-diz-pesquisadora.shtml?utm_source=mail&amp;utm_medium=social&amp;utm_campaign=compmai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Dinâmicas Culturais Contemporâneas</a:t>
            </a:r>
            <a:endParaRPr lang="pt-B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927102" cy="2221987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pPr algn="r"/>
            <a:endParaRPr lang="pt-B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pt-B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Aula 9</a:t>
            </a:r>
          </a:p>
          <a:p>
            <a:pPr algn="r"/>
            <a:endParaRPr lang="pt-B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l"/>
            <a:r>
              <a:rPr lang="pt-B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1962</a:t>
            </a:r>
          </a:p>
          <a:p>
            <a:pPr algn="l"/>
            <a:endParaRPr lang="pt-B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/>
              <a:t>Escritores africanos veem queda de estátuas como uma reação violenta à violência</a:t>
            </a:r>
            <a:br>
              <a:rPr lang="pt-BR" sz="2400" b="1" dirty="0"/>
            </a:br>
            <a:r>
              <a:rPr lang="pt-BR" sz="1800" dirty="0" smtClean="0"/>
              <a:t>Intelectuais do continente também alertam para o risco de romantizar um passado que não existiu de fato</a:t>
            </a:r>
            <a:br>
              <a:rPr lang="pt-BR" sz="1800" dirty="0" smtClean="0"/>
            </a:br>
            <a:r>
              <a:rPr lang="pt-BR" sz="1800" dirty="0">
                <a:solidFill>
                  <a:srgbClr val="C00000"/>
                </a:solidFill>
              </a:rPr>
              <a:t>Fernanda </a:t>
            </a:r>
            <a:r>
              <a:rPr lang="pt-BR" sz="1800" dirty="0" smtClean="0">
                <a:solidFill>
                  <a:srgbClr val="C00000"/>
                </a:solidFill>
              </a:rPr>
              <a:t>Mena </a:t>
            </a:r>
            <a:r>
              <a:rPr lang="pt-BR" sz="1800" dirty="0" smtClean="0"/>
              <a:t>(agosto 2020)</a:t>
            </a:r>
            <a:endParaRPr lang="pt-BR" sz="1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sz="3300" dirty="0"/>
              <a:t>A guerra às estátuas faz pressão por novas visões de velhas verdades históricas. Nesta semana, por exemplo, o Museu Britânico retirou do pedestal o busto de seu fundador, Hans </a:t>
            </a:r>
            <a:r>
              <a:rPr lang="pt-BR" sz="3300" dirty="0" err="1"/>
              <a:t>Sloane</a:t>
            </a:r>
            <a:r>
              <a:rPr lang="pt-BR" sz="3300" dirty="0"/>
              <a:t>, por seus vínculos com o colonialismo.</a:t>
            </a:r>
          </a:p>
          <a:p>
            <a:pPr algn="just"/>
            <a:r>
              <a:rPr lang="pt-BR" sz="3300" dirty="0"/>
              <a:t>Outro museu, o novo </a:t>
            </a:r>
            <a:r>
              <a:rPr lang="pt-BR" sz="3300" dirty="0" err="1"/>
              <a:t>Victoria&amp;Albert</a:t>
            </a:r>
            <a:r>
              <a:rPr lang="pt-BR" sz="3300" dirty="0"/>
              <a:t> Dundee, na Escócia, mudou as informações atreladas ao acervo, destacando a relação dos objetos com a escravidão e apropriação cultural. O debate sobre a pilhagem de objetos de territórios colonizados e o retorno das peças à origem também tem se intensificado agora.</a:t>
            </a:r>
          </a:p>
          <a:p>
            <a:pPr algn="just"/>
            <a:r>
              <a:rPr lang="pt-BR" sz="3300" dirty="0"/>
              <a:t>“Quando conquistamos a independência, em 1975, houve um derrube de símbolos portugueses. Em seu lugar, foram atribuídos nomes africanos”, ele conta. “Descobrimos com o tempo que esses africanos raramente correspondiam às qualidades que deles esperávamos. Grande parte se revelou personagens controversas, ditadores, gente que praticou crimes contra o povo</a:t>
            </a:r>
            <a:r>
              <a:rPr lang="pt-BR" sz="3300" dirty="0" smtClean="0"/>
              <a:t>.” (Mia Couto)</a:t>
            </a:r>
          </a:p>
          <a:p>
            <a:pPr algn="just"/>
            <a:r>
              <a:rPr lang="pt-BR" sz="3300" dirty="0"/>
              <a:t>Alain </a:t>
            </a:r>
            <a:r>
              <a:rPr lang="pt-BR" sz="3300" dirty="0" err="1"/>
              <a:t>Mabanckou</a:t>
            </a:r>
            <a:r>
              <a:rPr lang="pt-BR" sz="3300" dirty="0"/>
              <a:t>, professor de literatura da Universidade da Califórnia, nos Estados Unidos, afirma que confrontar regimes visuais e narrativos pode ser mais eficiente do que os almejar destruir.</a:t>
            </a:r>
          </a:p>
          <a:p>
            <a:pPr algn="just"/>
            <a:r>
              <a:rPr lang="pt-BR" sz="3300" dirty="0"/>
              <a:t>“A descolonização aconteceu apenas no papel porque boa parte da África continua ligada a seus antigos colonizadores”, diz ele, que acaba de lançar “Black Bazar” no </a:t>
            </a:r>
            <a:r>
              <a:rPr lang="pt-BR" sz="3300" dirty="0" smtClean="0"/>
              <a:t>Brasil. (...) Segundo </a:t>
            </a:r>
            <a:r>
              <a:rPr lang="pt-BR" sz="3300" dirty="0" err="1"/>
              <a:t>Mabanckou</a:t>
            </a:r>
            <a:r>
              <a:rPr lang="pt-BR" sz="3300" dirty="0"/>
              <a:t>, a colonização segue presente. “Enquanto a África tiver regimes ditatoriais, a colonização será um dos principais tópicos da literatura produzida por escritores </a:t>
            </a:r>
            <a:r>
              <a:rPr lang="pt-BR" sz="3300" dirty="0" smtClean="0"/>
              <a:t>africanos. </a:t>
            </a:r>
            <a:r>
              <a:rPr lang="pt-BR" sz="3300" dirty="0"/>
              <a:t>“A literatura denuncia e explica o colonialismo, mas também ajuda a reescrever a história contada pelos europeus, agora contada pelos africanos para os libertar dessas amarras</a:t>
            </a:r>
            <a:r>
              <a:rPr lang="pt-BR" sz="3300" dirty="0" smtClean="0"/>
              <a:t>”.</a:t>
            </a:r>
            <a:endParaRPr lang="pt-BR" sz="3300" dirty="0"/>
          </a:p>
          <a:p>
            <a:pPr marL="0" indent="0" algn="r">
              <a:buNone/>
            </a:pPr>
            <a:r>
              <a:rPr lang="pt-BR" sz="1400" dirty="0" smtClean="0">
                <a:hlinkClick r:id="rId2"/>
              </a:rPr>
              <a:t>https://www1.folha.uol.com.br/ilustrada/2020/08/escritores-africanos-veem-queda-de-estatuas-como-uma-reacao-violenta-a-violencia.shtml</a:t>
            </a:r>
            <a:endParaRPr lang="pt-BR" sz="1400" dirty="0" smtClean="0"/>
          </a:p>
          <a:p>
            <a:pPr marL="0" indent="0" algn="r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2224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100" b="1" dirty="0"/>
              <a:t>Protestos do Chile questionam história oficial das estátuas</a:t>
            </a:r>
            <a:br>
              <a:rPr lang="pt-BR" sz="3100" b="1" dirty="0"/>
            </a:br>
            <a:r>
              <a:rPr lang="pt-BR" sz="1800" dirty="0"/>
              <a:t>Ação dos manifestantes, que danificou 329 monumentos, suscitou um debate entre os críticos do vandalismo e os partidários de reconquistar os monumentos públicos</a:t>
            </a:r>
            <a:br>
              <a:rPr lang="pt-BR" sz="1800" dirty="0"/>
            </a:br>
            <a:r>
              <a:rPr lang="pt-BR" sz="1800" dirty="0" err="1" smtClean="0">
                <a:solidFill>
                  <a:srgbClr val="C00000"/>
                </a:solidFill>
              </a:rPr>
              <a:t>Rocío</a:t>
            </a:r>
            <a:r>
              <a:rPr lang="pt-BR" sz="1800" dirty="0" smtClean="0">
                <a:solidFill>
                  <a:srgbClr val="C00000"/>
                </a:solidFill>
              </a:rPr>
              <a:t> Montes </a:t>
            </a:r>
            <a:r>
              <a:rPr lang="pt-BR" sz="1800" dirty="0" smtClean="0"/>
              <a:t>(janeiro 2020)</a:t>
            </a:r>
            <a:endParaRPr lang="pt-BR" sz="1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139247"/>
            <a:ext cx="10515600" cy="37240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solidFill>
                  <a:srgbClr val="C00000"/>
                </a:solidFill>
              </a:rPr>
              <a:t>Pelo menos 329 monumentos </a:t>
            </a:r>
            <a:r>
              <a:rPr lang="pt-BR" sz="1400" dirty="0" smtClean="0">
                <a:solidFill>
                  <a:srgbClr val="C00000"/>
                </a:solidFill>
              </a:rPr>
              <a:t>públicos</a:t>
            </a:r>
            <a:r>
              <a:rPr lang="pt-BR" sz="1400" dirty="0">
                <a:solidFill>
                  <a:srgbClr val="C00000"/>
                </a:solidFill>
              </a:rPr>
              <a:t> </a:t>
            </a:r>
            <a:r>
              <a:rPr lang="pt-BR" sz="1400" dirty="0" smtClean="0">
                <a:solidFill>
                  <a:srgbClr val="C00000"/>
                </a:solidFill>
              </a:rPr>
              <a:t>foram </a:t>
            </a:r>
            <a:r>
              <a:rPr lang="pt-BR" sz="1400" dirty="0">
                <a:solidFill>
                  <a:srgbClr val="C00000"/>
                </a:solidFill>
              </a:rPr>
              <a:t>danificados pelos manifestantes nos três meses de eclosão social no Chile, que pôs contra as cordas a institucionalidade do país para exigir reformas aprofundadas</a:t>
            </a:r>
            <a:r>
              <a:rPr lang="pt-BR" sz="1400" dirty="0" smtClean="0">
                <a:solidFill>
                  <a:srgbClr val="C00000"/>
                </a:solidFill>
              </a:rPr>
              <a:t>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400" dirty="0"/>
              <a:t>La Serena, 450 quilômetros ao norte da capital, onde os manifestantes retiraram um monumento em homenagem ao conquistador espanhol Francisco de Aguirre e em seu lugar instalaram a escultura </a:t>
            </a:r>
            <a:r>
              <a:rPr lang="pt-BR" sz="1400" dirty="0" err="1"/>
              <a:t>Milanka</a:t>
            </a:r>
            <a:r>
              <a:rPr lang="pt-BR" sz="1400" dirty="0"/>
              <a:t>, em homenagem à mulher da cultura indígena </a:t>
            </a:r>
            <a:r>
              <a:rPr lang="pt-BR" sz="1400" dirty="0" err="1"/>
              <a:t>diaguita</a:t>
            </a:r>
            <a:r>
              <a:rPr lang="pt-BR" sz="1400" dirty="0"/>
              <a:t>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400" dirty="0"/>
              <a:t>“Como instituição, lamentamos o dano ao patrimônio e aos monumentos. Trata-se de bens públicos e comuns que são parte de um legado, de uma história e memória coletiva que se apaga ou se perde”, afirma Consuelo </a:t>
            </a:r>
            <a:r>
              <a:rPr lang="pt-BR" sz="1400" dirty="0" err="1"/>
              <a:t>Valdés</a:t>
            </a:r>
            <a:r>
              <a:rPr lang="pt-BR" sz="1400" dirty="0"/>
              <a:t>, ministra de Cultura do Governo de </a:t>
            </a:r>
            <a:r>
              <a:rPr lang="pt-BR" sz="1400" dirty="0" err="1"/>
              <a:t>Sebastián</a:t>
            </a:r>
            <a:r>
              <a:rPr lang="pt-BR" sz="1400" dirty="0"/>
              <a:t> </a:t>
            </a:r>
            <a:r>
              <a:rPr lang="pt-BR" sz="1400" dirty="0" err="1"/>
              <a:t>Piñera</a:t>
            </a:r>
            <a:r>
              <a:rPr lang="pt-BR" sz="1400" dirty="0"/>
              <a:t>. Mas acrescenta: “</a:t>
            </a:r>
            <a:r>
              <a:rPr lang="pt-BR" sz="1400" dirty="0">
                <a:solidFill>
                  <a:srgbClr val="C00000"/>
                </a:solidFill>
              </a:rPr>
              <a:t>Junto a essa leitura e definição, também acreditamos que os fatos recentes devem confirmar que o patrimônio é um bem simbólico, dinâmico e em permanente reflexão. Seu significado está constantemente aberto à discussão democrática, já que estes bens existem, são protegidos, têm sentido e vigência na medida em que representam algo para a sociedade”</a:t>
            </a:r>
            <a:r>
              <a:rPr lang="pt-BR" sz="1400" dirty="0"/>
              <a:t>. A ministra defende que “cada geração e comunidade possa submeter seu valor a revisão e debate, mas sempre através de um diálogo republicano amplo, tolerante e respeitoso da institucionalidade vigente”. Para o Governo, a recuperação do patrimônio deveria se adaptar a esses critérios</a:t>
            </a:r>
            <a:r>
              <a:rPr lang="pt-BR" sz="1400" dirty="0" smtClean="0"/>
              <a:t>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400" dirty="0"/>
              <a:t>O assunto abriu um profundo debate na sociedade chilena</a:t>
            </a:r>
            <a:r>
              <a:rPr lang="pt-BR" sz="1400" dirty="0" smtClean="0"/>
              <a:t>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400" dirty="0"/>
              <a:t>“</a:t>
            </a:r>
            <a:r>
              <a:rPr lang="pt-BR" sz="1400" dirty="0">
                <a:solidFill>
                  <a:srgbClr val="C00000"/>
                </a:solidFill>
              </a:rPr>
              <a:t>A escultura e o monumento foram utilizados como lugar de representação do conflito”</a:t>
            </a:r>
            <a:r>
              <a:rPr lang="pt-BR" sz="1400" dirty="0"/>
              <a:t>. Segundo esse pesquisador, o que aconteceu no espaço público chileno expressa a falta de pertencimento e a desafeição dos cidadãos por signos que não consideram próprios. </a:t>
            </a:r>
            <a:r>
              <a:rPr lang="pt-BR" sz="1400" dirty="0" smtClean="0"/>
              <a:t>(...) Determinados </a:t>
            </a:r>
            <a:r>
              <a:rPr lang="pt-BR" sz="1400" dirty="0"/>
              <a:t>símbolos, por seu caráter monumental, permitem amplificar a demanda, e a demanda política desde 18 de outubro subiu no pedestal no Chile. Estávamos mal acostumados a entender os monumentos como objetos ornamentais e não como marcos políticos</a:t>
            </a:r>
            <a:r>
              <a:rPr lang="pt-BR" sz="1400" dirty="0" smtClean="0"/>
              <a:t>”.</a:t>
            </a:r>
            <a:endParaRPr lang="pt-BR" altLang="pt-BR" sz="1400" dirty="0">
              <a:solidFill>
                <a:srgbClr val="1155CC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https://brasil.elpais.com/internacional/2020-01-26/protestos-do-chile-questionam-historia-oficial-das-estatuas.html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0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Estátua </a:t>
            </a:r>
            <a:r>
              <a:rPr lang="pt-BR" sz="3200" b="1" dirty="0"/>
              <a:t>de Lenin é inaugurada na Alemanha, enquanto monumentos são derrubados pelo </a:t>
            </a:r>
            <a:r>
              <a:rPr lang="pt-BR" sz="3200" b="1" dirty="0" smtClean="0"/>
              <a:t>mundo</a:t>
            </a:r>
            <a:br>
              <a:rPr lang="pt-BR" sz="3200" b="1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(junho 2020)</a:t>
            </a:r>
            <a:r>
              <a:rPr lang="pt-BR" sz="3200" b="1" dirty="0"/>
              <a:t/>
            </a:r>
            <a:br>
              <a:rPr lang="pt-BR" sz="3200" b="1" dirty="0"/>
            </a:br>
            <a:endParaRPr lang="pt-BR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946888"/>
            <a:ext cx="105156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1800" dirty="0"/>
              <a:t>A primeira estátua do revolucionário soviético Vladimir Lenin foi erguida neste sábado (20) na cidade industrial de Gelsenkirchen, no oeste da Alemanha. O monumento é conquista do partido Marxista-Leninista do país, o MLPD</a:t>
            </a:r>
            <a:r>
              <a:rPr lang="pt-BR" sz="1800" dirty="0" smtClean="0"/>
              <a:t>.</a:t>
            </a:r>
          </a:p>
          <a:p>
            <a:r>
              <a:rPr lang="pt-BR" sz="1800" dirty="0"/>
              <a:t>A inauguração da estátua de Lenin na Alemanha é um contrate com os movimentos como #</a:t>
            </a:r>
            <a:r>
              <a:rPr lang="pt-BR" sz="1800" dirty="0" err="1"/>
              <a:t>BlackLivesMatter</a:t>
            </a:r>
            <a:r>
              <a:rPr lang="pt-BR" sz="1800" dirty="0"/>
              <a:t> (vidas negras importam), que derrubaram estátuas e monumentos de capitalistas e colonialistas em todo o mundo.</a:t>
            </a:r>
          </a:p>
          <a:p>
            <a:r>
              <a:rPr lang="pt-BR" sz="1800" dirty="0"/>
              <a:t>Após muita briga com as autoridades da cidade, o MLPD conseguiu autorização de um tribunal para colocar o monumento fora de sua sede.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u="sng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sng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u="sng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https://www.esmaelmorais.com.br/2020/06/estatua-de-lenin-e-inaugurada-na-alemanha-enquanto-monumentos-sao-derrubados-pelo-mundo</a:t>
            </a:r>
            <a:r>
              <a:rPr kumimoji="0" lang="pt-BR" altLang="pt-BR" sz="18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2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/>
              <a:t>Moradores de Minnesota querem que estátua do Prince substitua a de Cristóvão Colombo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000" dirty="0"/>
              <a:t>A petição online ganhou ainda mais força após a morte de George Floyd.</a:t>
            </a:r>
            <a:br>
              <a:rPr lang="pt-BR" sz="2000" dirty="0"/>
            </a:br>
            <a:r>
              <a:rPr lang="pt-BR" sz="2000" dirty="0" smtClean="0">
                <a:solidFill>
                  <a:srgbClr val="C00000"/>
                </a:solidFill>
              </a:rPr>
              <a:t>Rolling Stone </a:t>
            </a:r>
            <a:r>
              <a:rPr lang="pt-BR" sz="2000" dirty="0" smtClean="0"/>
              <a:t>(junho 2020)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Um grupo de cidadãos de Minnesota criou uma petição com o objetivo de remover uma estátua de</a:t>
            </a:r>
            <a:r>
              <a:rPr lang="pt-BR" b="1" dirty="0"/>
              <a:t> Cristóvão Colombo</a:t>
            </a:r>
            <a:r>
              <a:rPr lang="pt-BR" dirty="0"/>
              <a:t> para que seja substituída por uma do </a:t>
            </a:r>
            <a:r>
              <a:rPr lang="pt-BR" b="1" dirty="0" smtClean="0"/>
              <a:t>Prince.</a:t>
            </a:r>
          </a:p>
          <a:p>
            <a:r>
              <a:rPr lang="pt-BR" dirty="0"/>
              <a:t>"Em todo o país, os governos municipais estão optando por remover estátuas de </a:t>
            </a:r>
            <a:r>
              <a:rPr lang="pt-BR" dirty="0" err="1"/>
              <a:t>supremacistas</a:t>
            </a:r>
            <a:r>
              <a:rPr lang="pt-BR" dirty="0"/>
              <a:t> brancos, proprietários de escravos e aqueles que ameaçaram o sustento do povo negro. Aqui em Minnesota, as comunidades estão reacendendo a demanda para derrubar o monumento estadual de </a:t>
            </a:r>
            <a:r>
              <a:rPr lang="pt-BR" b="1" dirty="0"/>
              <a:t>Cristóvão Colombo</a:t>
            </a:r>
            <a:r>
              <a:rPr lang="pt-BR" dirty="0"/>
              <a:t>, um homem que assassinou, estuprou e escravizou povos negros e nativos nas Américas", diz a petição</a:t>
            </a:r>
            <a:r>
              <a:rPr lang="pt-BR" dirty="0" smtClean="0"/>
              <a:t>.</a:t>
            </a:r>
          </a:p>
          <a:p>
            <a:r>
              <a:rPr lang="pt-BR" dirty="0"/>
              <a:t>Nós não acreditamos que </a:t>
            </a:r>
            <a:r>
              <a:rPr lang="pt-BR" b="1" dirty="0"/>
              <a:t>Colombo</a:t>
            </a:r>
            <a:r>
              <a:rPr lang="pt-BR" dirty="0"/>
              <a:t> represente os valores que carregamos. Em vez de glorificar um homem que queria extinguir povos negros e nativos, devemos honrar os membros de nossa comunidade cuja liderança achamos inspiradoras", conclui a petição. </a:t>
            </a:r>
          </a:p>
          <a:p>
            <a:r>
              <a:rPr lang="pt-BR" dirty="0" smtClean="0"/>
              <a:t>A </a:t>
            </a:r>
            <a:r>
              <a:rPr lang="pt-BR" dirty="0"/>
              <a:t>petição foi iniciada em 2017, antes do assassinato de </a:t>
            </a:r>
            <a:r>
              <a:rPr lang="pt-BR" b="1" dirty="0"/>
              <a:t>George Floyd</a:t>
            </a:r>
            <a:r>
              <a:rPr lang="pt-BR" dirty="0"/>
              <a:t> em Minneapolis, uma cidade grande no Minnesota, e dos protestos antirracistas em todo o país. Foi por conta dos movimentos que a petição ganhou mais força, e está com quase 10.000 assinaturas até a publicação desta nota.</a:t>
            </a:r>
          </a:p>
          <a:p>
            <a:r>
              <a:rPr lang="pt-BR" dirty="0"/>
              <a:t>Ao contrário de </a:t>
            </a:r>
            <a:r>
              <a:rPr lang="pt-BR" b="1" dirty="0"/>
              <a:t>Colombo</a:t>
            </a:r>
            <a:r>
              <a:rPr lang="pt-BR" dirty="0"/>
              <a:t>, </a:t>
            </a:r>
            <a:r>
              <a:rPr lang="pt-BR" b="1" dirty="0"/>
              <a:t>Prince</a:t>
            </a:r>
            <a:r>
              <a:rPr lang="pt-BR" dirty="0"/>
              <a:t> era natural de Minnesota e um firme defensor da justiça social que lutava pela liberdade criativa e artística. </a:t>
            </a:r>
            <a:endParaRPr lang="pt-BR" dirty="0" smtClean="0"/>
          </a:p>
          <a:p>
            <a:endParaRPr lang="pt-BR" dirty="0" smtClean="0"/>
          </a:p>
          <a:p>
            <a:pPr marL="0" indent="0" algn="r">
              <a:buNone/>
            </a:pPr>
            <a:r>
              <a:rPr lang="pt-BR" sz="1900" dirty="0">
                <a:hlinkClick r:id="rId2"/>
              </a:rPr>
              <a:t>https://rollingstone.uol.com.br/noticia/moradores-de-minnesota-querem-que-estatua-do-prince-substitua-de-cristovao-colombo/?</a:t>
            </a:r>
            <a:r>
              <a:rPr lang="pt-BR" sz="1900" dirty="0" smtClean="0">
                <a:hlinkClick r:id="rId2"/>
              </a:rPr>
              <a:t>fbclid=IwAR2PVjngmsCXq-gikO-JVnOJ-ZH_xNGHEftORvfwcv-ys3Ohe6xstIzUPwM</a:t>
            </a:r>
            <a:endParaRPr lang="pt-BR" sz="1900" dirty="0" smtClean="0"/>
          </a:p>
          <a:p>
            <a:pPr marL="0" indent="0" algn="r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991639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Estátua</a:t>
            </a:r>
            <a:br>
              <a:rPr lang="pt-BR" dirty="0" smtClean="0"/>
            </a:br>
            <a:r>
              <a:rPr lang="pt-BR" sz="3200" dirty="0" smtClean="0">
                <a:solidFill>
                  <a:srgbClr val="C00000"/>
                </a:solidFill>
              </a:rPr>
              <a:t>Tempero </a:t>
            </a:r>
            <a:r>
              <a:rPr lang="pt-BR" sz="3200" dirty="0" err="1" smtClean="0">
                <a:solidFill>
                  <a:srgbClr val="C00000"/>
                </a:solidFill>
              </a:rPr>
              <a:t>Drag</a:t>
            </a:r>
            <a:r>
              <a:rPr lang="pt-BR" sz="3200" dirty="0" smtClean="0">
                <a:solidFill>
                  <a:srgbClr val="C00000"/>
                </a:solidFill>
              </a:rPr>
              <a:t> – Rita Von </a:t>
            </a:r>
            <a:r>
              <a:rPr lang="pt-BR" sz="3200" dirty="0" err="1" smtClean="0">
                <a:solidFill>
                  <a:srgbClr val="C00000"/>
                </a:solidFill>
              </a:rPr>
              <a:t>Hunty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739142"/>
            <a:ext cx="10515600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https://www.youtube.com/watch?v=pfQFB4adeXo&amp;feature=youtu.be&amp;fbclid=IwAR3VIoUPVO7rrp5RtLjV7GnxXrOQkF7epPTxe2dOOUy-Ef1S38dyza8i_zE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800" dirty="0" smtClean="0">
                <a:latin typeface="Arial" panose="020B0604020202020204" pitchFamily="34" charset="0"/>
              </a:rPr>
              <a:t> (20’59)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800" dirty="0" smtClean="0">
                <a:latin typeface="Arial" panose="020B0604020202020204" pitchFamily="34" charset="0"/>
              </a:rPr>
              <a:t>TRECHOS: 2:57- 5:26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800" dirty="0">
                <a:latin typeface="Arial" panose="020B0604020202020204" pitchFamily="34" charset="0"/>
              </a:rPr>
              <a:t> </a:t>
            </a:r>
            <a:r>
              <a:rPr lang="pt-BR" altLang="pt-BR" sz="1800" dirty="0" smtClean="0">
                <a:latin typeface="Arial" panose="020B0604020202020204" pitchFamily="34" charset="0"/>
              </a:rPr>
              <a:t>                 09:54 – 12:26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15:43</a:t>
            </a:r>
            <a:r>
              <a:rPr kumimoji="0" lang="pt-BR" alt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17:11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800" baseline="0" dirty="0">
                <a:latin typeface="Arial" panose="020B0604020202020204" pitchFamily="34" charset="0"/>
              </a:rPr>
              <a:t> </a:t>
            </a:r>
            <a:r>
              <a:rPr lang="pt-BR" altLang="pt-BR" sz="1800" baseline="0" dirty="0" smtClean="0">
                <a:latin typeface="Arial" panose="020B0604020202020204" pitchFamily="34" charset="0"/>
              </a:rPr>
              <a:t>                 18:14</a:t>
            </a:r>
            <a:r>
              <a:rPr lang="pt-BR" altLang="pt-BR" sz="1800" dirty="0" smtClean="0">
                <a:latin typeface="Arial" panose="020B0604020202020204" pitchFamily="34" charset="0"/>
              </a:rPr>
              <a:t> – 19:30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75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Ataque ao Brasil</a:t>
            </a:r>
            <a:br>
              <a:rPr lang="pt-BR" dirty="0"/>
            </a:br>
            <a:r>
              <a:rPr lang="pt-BR" dirty="0">
                <a:solidFill>
                  <a:srgbClr val="C00000"/>
                </a:solidFill>
              </a:rPr>
              <a:t>Moacir dos </a:t>
            </a:r>
            <a:r>
              <a:rPr lang="pt-BR" dirty="0" smtClean="0">
                <a:solidFill>
                  <a:srgbClr val="C00000"/>
                </a:solidFill>
              </a:rPr>
              <a:t>Anjos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300" dirty="0" smtClean="0"/>
              <a:t>agosto </a:t>
            </a:r>
            <a:r>
              <a:rPr lang="pt-BR" sz="1300" dirty="0"/>
              <a:t>de 2020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https://revistazum.com.br/colunistas/ataque-ao-brasil/?utm_source=Novo+mailing&amp;utm_campaign=71a0bd7b84-EMAIL_CAMPAIGN_2020_04_08_06_33_COPY_01&amp;utm_medium=email&amp;utm_term=0_49ed65a6ea-71a0bd7b84-149272193</a:t>
            </a:r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i="1" dirty="0"/>
              <a:t>Centro de pesquisa sobre a normalidade brasileira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770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 descr="Em SP, o Monumento às Bandeiras amanheceu pintado com tinta colorida nesta sexta (30) (Foto: Felipe Rau/Estadão Conteúd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37" y="321184"/>
            <a:ext cx="9487937" cy="45272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8731" y="4978933"/>
            <a:ext cx="113314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 smtClean="0">
                <a:latin typeface="Calibri"/>
                <a:cs typeface="Calibri"/>
              </a:rPr>
              <a:t>Sobre </a:t>
            </a:r>
            <a:r>
              <a:rPr lang="pt-BR" sz="1900" dirty="0">
                <a:latin typeface="Calibri"/>
                <a:cs typeface="Calibri"/>
              </a:rPr>
              <a:t>a pichação do Monumento às Bandeiras </a:t>
            </a:r>
            <a:r>
              <a:rPr lang="pt-BR" sz="1900" dirty="0">
                <a:solidFill>
                  <a:srgbClr val="E7E6E6"/>
                </a:solidFill>
                <a:latin typeface="Calibri"/>
                <a:cs typeface="Calibri"/>
                <a:hlinkClick r:id="rId3"/>
              </a:rPr>
              <a:t>http://</a:t>
            </a:r>
            <a:r>
              <a:rPr lang="pt-BR" sz="1900" dirty="0" smtClean="0">
                <a:solidFill>
                  <a:srgbClr val="E7E6E6"/>
                </a:solidFill>
                <a:latin typeface="Calibri"/>
                <a:cs typeface="Calibri"/>
                <a:hlinkClick r:id="rId3"/>
              </a:rPr>
              <a:t>g1.globo.com/sao-paulo/noticia/2016/09/camera-registra-casal-pichando-o-monumento-bandeiras-em-sp.html</a:t>
            </a:r>
            <a:endParaRPr lang="pt-BR" sz="1900" dirty="0" smtClean="0">
              <a:solidFill>
                <a:srgbClr val="E7E6E6"/>
              </a:solidFill>
              <a:latin typeface="Calibri"/>
              <a:cs typeface="Calibri"/>
            </a:endParaRPr>
          </a:p>
          <a:p>
            <a:r>
              <a:rPr lang="pt-BR" sz="2000" dirty="0" smtClean="0"/>
              <a:t>"</a:t>
            </a:r>
            <a:r>
              <a:rPr lang="pt-BR" sz="2000" dirty="0"/>
              <a:t>O Monumento às Bandeiras pertence ao Povo Brasileiro. Como símbolo, deve ser respeitado e sua preservação garantida por todos nós. O Instituto Victor Brecheret – IVB espera a restauração completa da obra, para que ela possa permanecer para as próximas gerações", afirma a nota</a:t>
            </a:r>
            <a:r>
              <a:rPr lang="pt-BR" sz="2000" dirty="0" smtClean="0"/>
              <a:t>.</a:t>
            </a:r>
            <a:endParaRPr lang="pt-BR" sz="1900" dirty="0">
              <a:solidFill>
                <a:srgbClr val="E7E6E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73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Monumento às Bandeiras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Jaime Lauriano </a:t>
            </a:r>
            <a:r>
              <a:rPr lang="pt-BR" sz="2800" dirty="0" smtClean="0"/>
              <a:t>(2016)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r>
              <a:rPr lang="pt-BR" sz="1200" dirty="0" smtClean="0"/>
              <a:t>base de tijolo vermelho e réplica do Monumento às bandeiras fundida em latão e cartuchos de munições utilizadas pela Polícia Militar e Forças Armadas Brasileiras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0614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O que aconteceria se os museus europeus tivessem que devolver a arte colonial espoliada</a:t>
            </a:r>
            <a:r>
              <a:rPr lang="pt-BR" b="1" dirty="0" smtClean="0"/>
              <a:t>? </a:t>
            </a:r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r>
              <a:rPr lang="pt-BR" i="1" dirty="0" smtClean="0"/>
              <a:t>Holanda </a:t>
            </a:r>
            <a:r>
              <a:rPr lang="pt-BR" i="1" dirty="0"/>
              <a:t>e França decidem devolver obras de arte aos seus lugares de origem, mas a questão se estende a países de quase todo o </a:t>
            </a:r>
            <a:r>
              <a:rPr lang="pt-BR" i="1" dirty="0" smtClean="0"/>
              <a:t>continente</a:t>
            </a:r>
          </a:p>
          <a:p>
            <a:endParaRPr lang="pt-BR" i="1" dirty="0" smtClean="0"/>
          </a:p>
          <a:p>
            <a:r>
              <a:rPr lang="pt-BR" b="1" i="1" dirty="0" smtClean="0"/>
              <a:t>Culpa colonial impulsiona revisão histórica em instituições europeias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Museu troca termo “Era Dourada” por “Séc. 17 Holandês”  para abarcar o lado negativo do período</a:t>
            </a:r>
            <a:endParaRPr lang="pt-BR" dirty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785121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/>
              <a:t>espetáculo deve continuar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sz="3200" dirty="0" err="1" smtClean="0">
                <a:solidFill>
                  <a:srgbClr val="C00000"/>
                </a:solidFill>
              </a:rPr>
              <a:t>Fabyo</a:t>
            </a:r>
            <a:r>
              <a:rPr lang="pt-BR" sz="3200" dirty="0" smtClean="0">
                <a:solidFill>
                  <a:srgbClr val="C00000"/>
                </a:solidFill>
              </a:rPr>
              <a:t> Cipriano </a:t>
            </a:r>
            <a:r>
              <a:rPr lang="pt-BR" sz="2200" dirty="0" smtClean="0"/>
              <a:t>(outubro2020)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1050" dirty="0" smtClean="0">
              <a:hlinkClick r:id="rId2"/>
            </a:endParaRPr>
          </a:p>
          <a:p>
            <a:pPr algn="just"/>
            <a:r>
              <a:rPr lang="pt-BR" sz="1300" cap="all" dirty="0" smtClean="0"/>
              <a:t>“E</a:t>
            </a:r>
            <a:r>
              <a:rPr lang="pt-BR" sz="1300" dirty="0" smtClean="0"/>
              <a:t>screvo </a:t>
            </a:r>
            <a:r>
              <a:rPr lang="pt-BR" sz="1300" dirty="0"/>
              <a:t>este texto fora de São Paulo, onde estou passando a pandemia, um tanto abismado com as imagens nas redes sociais da reabertura das instituições de arte na </a:t>
            </a:r>
            <a:r>
              <a:rPr lang="pt-BR" sz="1300" dirty="0" smtClean="0"/>
              <a:t>capital. Muitos </a:t>
            </a:r>
            <a:r>
              <a:rPr lang="pt-BR" sz="1300" dirty="0"/>
              <a:t>artistas, intelectuais, curadores e até galeristas escreveram nos últimos meses que após esse momento o sistema da arte precisaria mudar, que chegava o momento de desacelerar o circuito, que era hora de se atentar para novas questões que se impunham dentro do contexto de crise </a:t>
            </a:r>
            <a:r>
              <a:rPr lang="pt-BR" sz="1300" dirty="0" smtClean="0"/>
              <a:t>sanitária. Nas </a:t>
            </a:r>
            <a:r>
              <a:rPr lang="pt-BR" sz="1300" dirty="0"/>
              <a:t>imagens que vejo, nada mudou. Seguem as mostras que estavam em processo de montagem no mês de março, às vésperas da abertura da feira SP-Arte, um ponto de inflexão no calendário de museus e galerias, quando a tendência ao espetáculo e à opulência costuma crescer sem </a:t>
            </a:r>
            <a:r>
              <a:rPr lang="pt-BR" sz="1300" dirty="0" smtClean="0"/>
              <a:t>pruridos.</a:t>
            </a:r>
          </a:p>
          <a:p>
            <a:r>
              <a:rPr lang="pt-BR" sz="1300" dirty="0"/>
              <a:t>Passaram-se sete meses e minha questão é: faz sentido a reabertura dos museus sem algum tipo de reflexão sobre essa pausa forçada? Afinal, durante esse período nada menos que 150 mil mortes ocorreram e seguem ocorrendo no país pela falta de um governo sensato, a Amazônia e o Pantanal estão em processo de destruição, negras e negros estão sendo assassinados brutalmente e manifestações contundentes sendo realizadas pelo mundo afora, e o fascismo cresce em popularidade no país.</a:t>
            </a:r>
          </a:p>
          <a:p>
            <a:r>
              <a:rPr lang="pt-BR" sz="1300" dirty="0"/>
              <a:t>Nesse contexto, as instituições de arte reabrem como se nada estivesse acontecendo e mantêm a mesma programação de março de 2020? Esses sete meses nos perpassaram como anos e suas consequências ainda são difíceis de prever, mas além do óbvio cuidado com higiene e formas de evitar a contaminação, essas instituições não conseguem ir além de “o espetáculo precisa continuar”?</a:t>
            </a:r>
          </a:p>
          <a:p>
            <a:r>
              <a:rPr lang="pt-BR" sz="1300" dirty="0"/>
              <a:t>Durante o VI Seminário Internacional que </a:t>
            </a:r>
            <a:r>
              <a:rPr lang="pt-BR" sz="1300" dirty="0" err="1"/>
              <a:t>ARTE!Brasileiros</a:t>
            </a:r>
            <a:r>
              <a:rPr lang="pt-BR" sz="1300" dirty="0"/>
              <a:t> organizou no início de outubro, totalmente pensado frente às questões urgentes deste tempo difícil, Ailton </a:t>
            </a:r>
            <a:r>
              <a:rPr lang="pt-BR" sz="1300" dirty="0" err="1"/>
              <a:t>Krenak</a:t>
            </a:r>
            <a:r>
              <a:rPr lang="pt-BR" sz="1300" dirty="0"/>
              <a:t> foi direto em um recado ao circuito da arte: “É como se a ideia das nossas bienais de arte, das nossas galerias estivessem todas ficado no passado, vencidas pelo tempo, pela urgência de uma nova mentalidade, de nós os humanos aprendermos a pisar com cuidado, a pisar suavemente na Terra profundamente marcadas pelas nossas pegadas, que nos puseram no limiar desse </a:t>
            </a:r>
            <a:r>
              <a:rPr lang="pt-BR" sz="1300" dirty="0" err="1"/>
              <a:t>Antropoceno</a:t>
            </a:r>
            <a:r>
              <a:rPr lang="pt-BR" sz="1300" dirty="0"/>
              <a:t>.”</a:t>
            </a:r>
          </a:p>
          <a:p>
            <a:r>
              <a:rPr lang="pt-BR" sz="1300" dirty="0"/>
              <a:t>Onde está a sensibilidade das gestões desses museus para encarar uma nova </a:t>
            </a:r>
            <a:r>
              <a:rPr lang="pt-BR" sz="1300"/>
              <a:t>mentalidade</a:t>
            </a:r>
            <a:r>
              <a:rPr lang="pt-BR" sz="1300" smtClean="0"/>
              <a:t>?”</a:t>
            </a:r>
            <a:endParaRPr lang="pt-BR" sz="1300" dirty="0"/>
          </a:p>
          <a:p>
            <a:pPr algn="just"/>
            <a:endParaRPr lang="pt-BR" sz="1400" dirty="0"/>
          </a:p>
          <a:p>
            <a:pPr marL="0" indent="0">
              <a:buNone/>
            </a:pPr>
            <a:endParaRPr lang="pt-BR" sz="1050" dirty="0" smtClean="0">
              <a:hlinkClick r:id="rId2"/>
            </a:endParaRPr>
          </a:p>
          <a:p>
            <a:pPr marL="0" indent="0">
              <a:buNone/>
            </a:pPr>
            <a:r>
              <a:rPr lang="pt-BR" sz="1050" dirty="0" smtClean="0">
                <a:hlinkClick r:id="rId2"/>
              </a:rPr>
              <a:t>https</a:t>
            </a:r>
            <a:r>
              <a:rPr lang="pt-BR" sz="1050" dirty="0">
                <a:hlinkClick r:id="rId2"/>
              </a:rPr>
              <a:t>://artebrasileiros.com.br/arte/arte-na-pandemia/reflexao-reabertura-dos-museus-pos-pandemia/?</a:t>
            </a:r>
            <a:r>
              <a:rPr lang="pt-BR" sz="1050" dirty="0" smtClean="0">
                <a:hlinkClick r:id="rId2"/>
              </a:rPr>
              <a:t>fbclid=IwAR0h1P_trhRpZG_t1PSrKKI3X-C9UqimrybNg8bYbUgTwi-2hrJPeM09NbY</a:t>
            </a:r>
            <a:endParaRPr lang="pt-BR" sz="105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67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smtClean="0"/>
              <a:t>2003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731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Bernardo Toro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“O que é cultura hoje, ou o que é </a:t>
            </a:r>
            <a:r>
              <a:rPr lang="pt-BR" dirty="0" smtClean="0">
                <a:solidFill>
                  <a:srgbClr val="C00000"/>
                </a:solidFill>
              </a:rPr>
              <a:t>cultura do ponto de vista democrático</a:t>
            </a:r>
            <a:r>
              <a:rPr lang="pt-BR" dirty="0" smtClean="0"/>
              <a:t>? É a criação de condições estáveis para que os diferentes </a:t>
            </a:r>
            <a:r>
              <a:rPr lang="pt-BR" b="1" dirty="0" smtClean="0">
                <a:solidFill>
                  <a:srgbClr val="C00000"/>
                </a:solidFill>
              </a:rPr>
              <a:t>sentidos</a:t>
            </a:r>
            <a:r>
              <a:rPr lang="pt-BR" dirty="0" smtClean="0"/>
              <a:t>, que produzem os diferentes grupos de uma sociedade, possam </a:t>
            </a:r>
            <a:r>
              <a:rPr lang="pt-BR" dirty="0" smtClean="0">
                <a:solidFill>
                  <a:srgbClr val="C00000"/>
                </a:solidFill>
              </a:rPr>
              <a:t>circular e competir em igualdade de condições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O sentido é a razão de existência para alguém no mundo (...) se os sentidos não circulam e não competem, não existem.</a:t>
            </a:r>
          </a:p>
          <a:p>
            <a:pPr marL="0" indent="0">
              <a:buNone/>
            </a:pPr>
            <a:r>
              <a:rPr lang="pt-BR" dirty="0" smtClean="0"/>
              <a:t>(...) O desafio que tem a </a:t>
            </a:r>
            <a:r>
              <a:rPr lang="pt-BR" dirty="0" smtClean="0">
                <a:solidFill>
                  <a:srgbClr val="C00000"/>
                </a:solidFill>
              </a:rPr>
              <a:t>cultura, a comunicação e a política </a:t>
            </a:r>
            <a:r>
              <a:rPr lang="pt-BR" dirty="0" smtClean="0"/>
              <a:t>é como estruturar arquiteturas para que todos nós possamos circular e competir..”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07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/>
              <a:t>O fardo da raça 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err="1" smtClean="0">
                <a:solidFill>
                  <a:srgbClr val="C00000"/>
                </a:solidFill>
              </a:rPr>
              <a:t>Achille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Mbembe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tempo atual é marcado, entre outras coisas, por uma </a:t>
            </a:r>
            <a:r>
              <a:rPr lang="pt-BR" dirty="0" smtClean="0">
                <a:solidFill>
                  <a:srgbClr val="C00000"/>
                </a:solidFill>
              </a:rPr>
              <a:t>profunda crise das relações entre a democracia, a memória e a ideia de um futuro que possa ser compartilhado por toda a humanidade</a:t>
            </a:r>
            <a:r>
              <a:rPr lang="pt-BR" dirty="0"/>
              <a:t>.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tarefa de uma sociedade democrática é proporcionar um espaço onde o pluralismo –</a:t>
            </a:r>
            <a:r>
              <a:rPr lang="pt-BR" dirty="0">
                <a:solidFill>
                  <a:srgbClr val="C00000"/>
                </a:solidFill>
              </a:rPr>
              <a:t> o maior número possível de manifestações do humano </a:t>
            </a:r>
            <a:r>
              <a:rPr lang="pt-BR" dirty="0"/>
              <a:t>– é expressado e vivido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47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sociedade sem relato</a:t>
            </a:r>
            <a:br>
              <a:rPr lang="pt-BR" dirty="0" smtClean="0"/>
            </a:br>
            <a:r>
              <a:rPr lang="pt-BR" sz="3600" dirty="0" err="1" smtClean="0">
                <a:solidFill>
                  <a:srgbClr val="C00000"/>
                </a:solidFill>
              </a:rPr>
              <a:t>Néstor</a:t>
            </a:r>
            <a:r>
              <a:rPr lang="pt-BR" sz="3600" dirty="0" smtClean="0">
                <a:solidFill>
                  <a:srgbClr val="C00000"/>
                </a:solidFill>
              </a:rPr>
              <a:t> García </a:t>
            </a:r>
            <a:r>
              <a:rPr lang="pt-BR" sz="3600" dirty="0" err="1" smtClean="0">
                <a:solidFill>
                  <a:srgbClr val="C00000"/>
                </a:solidFill>
              </a:rPr>
              <a:t>Canclini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“Talvez a tradução intercultural seja uma função estratégica da arte em um tempo de contínuas interações globais. Mais do que consagrar obras para toda a humanidade, ou marcas nacionais, as políticas que se ocupam do patrimônio poderiam assumir o sentido dinâmico e experimental do olhar artístico. As tarefas de armazenar e proteger poderiam ser ampliadas para traduzir e propiciar a formação de públicos flexíveis, capazes de valorizar bens distintos, representativos de várias culturas. O patrimônio seria assim </a:t>
            </a:r>
            <a:r>
              <a:rPr lang="pt-BR" dirty="0" err="1" smtClean="0"/>
              <a:t>reconceitualizado</a:t>
            </a:r>
            <a:r>
              <a:rPr lang="pt-BR" dirty="0" smtClean="0"/>
              <a:t>: além de um repertório de bens, se reconheceriam repertórios de usos, performances ou desempenhos adaptáveis, nem sempre compatíveis entre si” (p.121).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022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Questões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Diversidade cultural, direitos culturais, patrimônio e memória (tensionados), são eixos fundamentais das dinâmicas culturais contemporâneas, pilares da política cultural.</a:t>
            </a:r>
          </a:p>
          <a:p>
            <a:r>
              <a:rPr lang="pt-BR" dirty="0" smtClean="0"/>
              <a:t>Necessária perspectiva mais ampla sobre o direito de todos a participar da vida cultural (modos de vida): por exemplo, manter a floresta em pé, garantir a permanência de comunidades quilombolas, comunidades ribeirinhas (Belo Monte é levado a cabo, em nome do desenvolvimento, no momento em que há a afirmação do compromisso brasileiro com os Direitos Culturais, da Diversidade Cultural). Ver Artigo 5º (p.22 – Afirmar os direitos culturais)</a:t>
            </a:r>
          </a:p>
          <a:p>
            <a:r>
              <a:rPr lang="pt-BR" dirty="0" smtClean="0"/>
              <a:t>“Sem cultura não há ser humano, portanto, não há vida humana. Afirmar os direitos culturais é afirmar a vida” (Teixeira Coelho).</a:t>
            </a:r>
            <a:endParaRPr lang="pt-BR" dirty="0"/>
          </a:p>
          <a:p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46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Produzir o mundo a partir das inconformidades com o mundo.</a:t>
            </a:r>
          </a:p>
          <a:p>
            <a:r>
              <a:rPr lang="pt-BR" dirty="0"/>
              <a:t>“Construir sociedades que façam sentido para aqueles que as habitam. Contra a maré, lançar-se ao mar aberto</a:t>
            </a:r>
            <a:r>
              <a:rPr lang="pt-BR" dirty="0" smtClean="0"/>
              <a:t>”. (</a:t>
            </a:r>
            <a:r>
              <a:rPr lang="pt-BR" dirty="0" err="1" smtClean="0"/>
              <a:t>Sarr</a:t>
            </a:r>
            <a:r>
              <a:rPr lang="pt-BR" dirty="0" smtClean="0"/>
              <a:t>)</a:t>
            </a:r>
          </a:p>
          <a:p>
            <a:r>
              <a:rPr lang="pt-BR" dirty="0" smtClean="0"/>
              <a:t>Fazer-se presente.</a:t>
            </a:r>
          </a:p>
          <a:p>
            <a:r>
              <a:rPr lang="pt-BR" dirty="0" smtClean="0"/>
              <a:t>A política é uma luta a respeito de formas de vida.</a:t>
            </a:r>
          </a:p>
          <a:p>
            <a:r>
              <a:rPr lang="pt-BR" dirty="0" smtClean="0"/>
              <a:t>Universal realmente universal (</a:t>
            </a:r>
            <a:r>
              <a:rPr lang="pt-BR" dirty="0" err="1" smtClean="0"/>
              <a:t>Sarr</a:t>
            </a:r>
            <a:r>
              <a:rPr lang="pt-BR" dirty="0" smtClean="0"/>
              <a:t>).</a:t>
            </a:r>
          </a:p>
          <a:p>
            <a:r>
              <a:rPr lang="pt-BR" dirty="0" smtClean="0"/>
              <a:t>Reconhecimento aberto de si e de fecundação: não essencialista, não </a:t>
            </a:r>
            <a:r>
              <a:rPr lang="pt-BR" dirty="0" err="1" smtClean="0"/>
              <a:t>culturalista</a:t>
            </a:r>
            <a:r>
              <a:rPr lang="pt-BR" dirty="0" smtClean="0"/>
              <a:t>: quadros culturais e epistêmicos das sociedades são o resultado de processos históricos. São moventes.</a:t>
            </a:r>
          </a:p>
          <a:p>
            <a:r>
              <a:rPr lang="pt-BR" dirty="0" smtClean="0"/>
              <a:t>Uma sociedade só é eficaz quando se torna ato: a capacidade de agir em comum (</a:t>
            </a:r>
            <a:r>
              <a:rPr lang="pt-BR" dirty="0" err="1" smtClean="0"/>
              <a:t>Sarr</a:t>
            </a:r>
            <a:r>
              <a:rPr lang="pt-B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02563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>
                <a:solidFill>
                  <a:srgbClr val="C00000"/>
                </a:solidFill>
              </a:rPr>
              <a:t>Homi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Bhabha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Deslocamento da diversidade cultural para a diferença cultural → criação de um espaço cultural híbrido, </a:t>
            </a:r>
            <a:r>
              <a:rPr lang="pt-BR" dirty="0" err="1" smtClean="0"/>
              <a:t>entre-lugar</a:t>
            </a:r>
            <a:r>
              <a:rPr lang="pt-BR" dirty="0" smtClean="0"/>
              <a:t> deslizante, desestabilização de </a:t>
            </a:r>
            <a:r>
              <a:rPr lang="pt-BR" dirty="0" err="1" smtClean="0"/>
              <a:t>essencialismos</a:t>
            </a:r>
            <a:r>
              <a:rPr lang="pt-BR" dirty="0" smtClean="0"/>
              <a:t>, de identidades fixas: “emergir como os outros de nós mesmos”.</a:t>
            </a:r>
          </a:p>
          <a:p>
            <a:r>
              <a:rPr lang="pt-BR" dirty="0" smtClean="0"/>
              <a:t>A invenção criativa dentro da existência é introduzida pelo espaço da intervenção que emerge nos Fronteiras da existência insurgente e </a:t>
            </a:r>
            <a:r>
              <a:rPr lang="pt-BR" dirty="0" err="1" smtClean="0"/>
              <a:t>instersticial</a:t>
            </a:r>
            <a:r>
              <a:rPr lang="pt-BR" dirty="0" smtClean="0"/>
              <a:t> da cultura. </a:t>
            </a:r>
          </a:p>
          <a:p>
            <a:r>
              <a:rPr lang="pt-BR" dirty="0" smtClean="0"/>
              <a:t>“Focalizar aqueles momentos ou processos que são produzidos na articulação de diferenças culturais: </a:t>
            </a:r>
            <a:r>
              <a:rPr lang="pt-BR" dirty="0" err="1" smtClean="0"/>
              <a:t>entre-lugares</a:t>
            </a:r>
            <a:r>
              <a:rPr lang="pt-BR" dirty="0" smtClean="0"/>
              <a:t>, interstícios. Esses </a:t>
            </a:r>
            <a:r>
              <a:rPr lang="pt-BR" dirty="0" err="1" smtClean="0"/>
              <a:t>entre-lugares</a:t>
            </a:r>
            <a:r>
              <a:rPr lang="pt-BR" dirty="0" smtClean="0"/>
              <a:t> fornecem o terreno para elaboração de estratégias de subjetivação – singular ou coletivas – que dão início a novos signos de identidade e postos inovadores de colaboração e contestação, no ato de definir a própria ideia de sociedade”.</a:t>
            </a:r>
          </a:p>
          <a:p>
            <a:r>
              <a:rPr lang="pt-BR" dirty="0" smtClean="0"/>
              <a:t>Terceiro Espaço: é o momento intersticial que se produz através da negociação da contradição e da ambivalência, como o lugar do testemunho → condição prévia para a articulação da diferença cultural</a:t>
            </a:r>
          </a:p>
          <a:p>
            <a:endParaRPr lang="pt-BR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79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>
                <a:solidFill>
                  <a:srgbClr val="C00000"/>
                </a:solidFill>
              </a:rPr>
              <a:t>Homi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Bhabha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“Esses ‘</a:t>
            </a:r>
            <a:r>
              <a:rPr lang="pt-BR" dirty="0" err="1" smtClean="0"/>
              <a:t>entre-lugares</a:t>
            </a:r>
            <a:r>
              <a:rPr lang="pt-BR" dirty="0" smtClean="0"/>
              <a:t>’ fornecem o terreno para a elaboração de estratégias de subjetivação – singular ou coletiva – que dão início a novos signos de identidade e postos inovadores de colaboração e contestação, no ato de definir a própria ideia de sociedade”.</a:t>
            </a:r>
          </a:p>
          <a:p>
            <a:pPr algn="just"/>
            <a:r>
              <a:rPr lang="pt-BR" dirty="0"/>
              <a:t>Diferença cultural:  processo de enunciação da cultura como “conhecível”, legítimo, adequado à construção de sistemas de identificação cultural. Processo através do qual afirmações da cultura ou sobre a cultura diferenciam, discriminam e autorizam a produção de campos de força, referência, aplicabilidade e capacidade.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228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5400" b="1" dirty="0" smtClean="0"/>
              <a:t>AFROTOPIA</a:t>
            </a:r>
          </a:p>
          <a:p>
            <a:pPr marL="0" indent="0" algn="ctr">
              <a:buNone/>
            </a:pPr>
            <a:r>
              <a:rPr lang="pt-BR" sz="3600" dirty="0" err="1" smtClean="0">
                <a:solidFill>
                  <a:srgbClr val="C00000"/>
                </a:solidFill>
              </a:rPr>
              <a:t>Falwine</a:t>
            </a:r>
            <a:r>
              <a:rPr lang="pt-BR" sz="3600" dirty="0" smtClean="0">
                <a:solidFill>
                  <a:srgbClr val="C00000"/>
                </a:solidFill>
              </a:rPr>
              <a:t> </a:t>
            </a:r>
            <a:r>
              <a:rPr lang="pt-BR" sz="3600" dirty="0" err="1" smtClean="0">
                <a:solidFill>
                  <a:srgbClr val="C00000"/>
                </a:solidFill>
              </a:rPr>
              <a:t>Sarr</a:t>
            </a:r>
            <a:endParaRPr lang="pt-B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71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err="1" smtClean="0">
                <a:solidFill>
                  <a:srgbClr val="C00000"/>
                </a:solidFill>
              </a:rPr>
              <a:t>Falwine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Sarr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https://www.youtube.com/watch?v=eVS21_c7gDY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238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C00000"/>
                </a:solidFill>
              </a:rPr>
              <a:t>Ousar reinventar o futuro...</a:t>
            </a:r>
            <a:endParaRPr lang="pt-B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0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smtClean="0"/>
              <a:t>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937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/>
              <a:t/>
            </a:r>
            <a:br>
              <a:rPr lang="pt-BR" sz="6600" b="1" dirty="0"/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dirty="0">
                <a:solidFill>
                  <a:schemeClr val="bg2">
                    <a:lumMod val="9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“Quando é que deixaremos  de fazer do passado dos outros o nosso futuro?”</a:t>
            </a:r>
          </a:p>
          <a:p>
            <a:r>
              <a:rPr lang="pt-BR" dirty="0" smtClean="0"/>
              <a:t>A expressão das próprias metáforas do futuro deve ser feita ancorando-se em conceitos oriundos das culturas africanas, que enunciam o bem-estar e o bem-conviver, e que, acima de tudo, refletem o modo como os grupos sociais vislumbram as formas de uma vida boa, individual e coletiva (</a:t>
            </a:r>
            <a:r>
              <a:rPr lang="pt-BR" dirty="0" err="1" smtClean="0"/>
              <a:t>ubuntu</a:t>
            </a:r>
            <a:r>
              <a:rPr lang="pt-BR" dirty="0" smtClean="0"/>
              <a:t>, </a:t>
            </a:r>
            <a:r>
              <a:rPr lang="pt-BR" dirty="0" err="1" smtClean="0"/>
              <a:t>noflay</a:t>
            </a:r>
            <a:r>
              <a:rPr lang="pt-BR" dirty="0" smtClean="0"/>
              <a:t>, </a:t>
            </a:r>
            <a:r>
              <a:rPr lang="pt-BR" dirty="0" err="1" smtClean="0"/>
              <a:t>tawfekh</a:t>
            </a:r>
            <a:r>
              <a:rPr lang="pt-BR" dirty="0" smtClean="0"/>
              <a:t>). </a:t>
            </a:r>
          </a:p>
          <a:p>
            <a:r>
              <a:rPr lang="pt-BR" dirty="0" smtClean="0"/>
              <a:t>Construir um universalismo, rico de todos os particulares, e de habitar um mundo que seja seu, uma vez que nele se reconhecem também os próprios signos.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057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/>
              <a:t/>
            </a:r>
            <a:br>
              <a:rPr lang="pt-BR" sz="6600" b="1" dirty="0"/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dirty="0">
                <a:solidFill>
                  <a:schemeClr val="bg2">
                    <a:lumMod val="9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“O </a:t>
            </a:r>
            <a:r>
              <a:rPr lang="pt-BR" dirty="0" err="1" smtClean="0"/>
              <a:t>Afrotopos</a:t>
            </a:r>
            <a:r>
              <a:rPr lang="pt-BR" dirty="0" smtClean="0"/>
              <a:t> é esse outro lugar da África, cujo advento precisa ser acelerado para a realização de suas auspiciosas potencialidades. Fundar uma utopia não é de modo algum se entregar a um doce devaneio, mas pensar espaços do real a serem alcançados por meio do pensamento e da ação; é discernir seus sinais e seus germes no tempo presente, a fim de fomentá-los. A </a:t>
            </a:r>
            <a:r>
              <a:rPr lang="pt-BR" dirty="0" err="1" smtClean="0"/>
              <a:t>Afrotopia</a:t>
            </a:r>
            <a:r>
              <a:rPr lang="pt-BR" dirty="0" smtClean="0"/>
              <a:t> é uma utopia ativa, que se atribui a tarefa de, na realidade africana, trazer à luz os vastos espaços do possível e fecundá-los.</a:t>
            </a:r>
          </a:p>
          <a:p>
            <a:pPr marL="0" indent="0" algn="just">
              <a:buNone/>
            </a:pPr>
            <a:r>
              <a:rPr lang="pt-BR" dirty="0" smtClean="0"/>
              <a:t>O desafio consiste, pois, em articular um pensamento relacionado ao destino do continente africano, examinando o político, o econômico, o social, o simbólico, a criatividade artística, mas também identificando os locais de onde se enunciam novas práticas, novos discursos e onde se elabora esta África vindoura”. (p.14)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854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sz="66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dirty="0">
                <a:solidFill>
                  <a:schemeClr val="bg2">
                    <a:lumMod val="9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>
                <a:solidFill>
                  <a:srgbClr val="C00000"/>
                </a:solidFill>
              </a:rPr>
              <a:t>O desafio é se libertar de tudo o que, tanto na modernidade quanto na tradição, reduz o ser humano, aniquila sua força e sua criatividade e o submete, de punhos e pés atados, às monstruosas estruturas de uma ordem econômica mundial implacável. (...) A urgência consiste em articular tradição e modernidade de acordo com os princípios da </a:t>
            </a:r>
            <a:r>
              <a:rPr lang="pt-BR" b="1" dirty="0" err="1" smtClean="0"/>
              <a:t>interfecundação</a:t>
            </a:r>
            <a:r>
              <a:rPr lang="pt-BR" dirty="0" smtClean="0">
                <a:solidFill>
                  <a:srgbClr val="C00000"/>
                </a:solidFill>
              </a:rPr>
              <a:t>. </a:t>
            </a:r>
          </a:p>
          <a:p>
            <a:pPr algn="just"/>
            <a:r>
              <a:rPr lang="pt-BR" dirty="0" smtClean="0"/>
              <a:t>“A carência na denominação de sua realidade presente explica em parte esse mimetismo terminológico. Trata-se de conseguir se dizer e, sobretudo, se pensar ao arrepio das injunções civilizacionais dos outros. Nomear sua contemporaneidade é inscrevê-la num projeto; é dar-lhe sentido, é indicar a ela os valores que deve realizar, é criar para ela um espaço, um meio excipiente que lhe permita realizá-los. A </a:t>
            </a:r>
            <a:r>
              <a:rPr lang="pt-BR" dirty="0" err="1" smtClean="0"/>
              <a:t>afrocontemporaneidade</a:t>
            </a:r>
            <a:r>
              <a:rPr lang="pt-BR" dirty="0" smtClean="0"/>
              <a:t> é esse tempo presente.  (...) A noção de contemporaneidade de diversos mundos nos parece descrever muito bem as sociedades africanas contemporâneas, caracterizadas por um processo de mutações políticas, sociais e culturais, uma transição do antigo para o novo inacabado, uma justaposição no seio de uma mesma sociedade de temporalidades e de </a:t>
            </a:r>
            <a:r>
              <a:rPr lang="pt-BR" dirty="0" err="1" smtClean="0"/>
              <a:t>epistemes</a:t>
            </a:r>
            <a:r>
              <a:rPr lang="pt-BR" dirty="0" smtClean="0"/>
              <a:t> diferentes, por vezes até mesmo no seio do mesmo individuo, onde diversos sistemas de referência podem coabitar, negociar, entrar em conflito ou se </a:t>
            </a:r>
            <a:r>
              <a:rPr lang="pt-BR" dirty="0" err="1" smtClean="0"/>
              <a:t>interfecundar</a:t>
            </a:r>
            <a:r>
              <a:rPr lang="pt-BR" dirty="0" smtClean="0"/>
              <a:t>. Alguns deles vivem simultaneamente um tempo tradicional, uma era dita moderna e pós-moderna. Estando os valores culturais de uma sociedade em constante redefinição, as sociedades africanas em mutação são sintomáticas dessa renegociação permanente de suas referências culturais e dessa contemporaneidade (transversalidade) de diversos mundos. Um dos desafios dessa </a:t>
            </a:r>
            <a:r>
              <a:rPr lang="pt-BR" dirty="0" err="1" smtClean="0"/>
              <a:t>afrocontemporaneidade</a:t>
            </a:r>
            <a:r>
              <a:rPr lang="pt-BR" dirty="0" smtClean="0"/>
              <a:t> seria conseguir se afirmar em suas fecundas diferenças sem cair no extremo que representaria o </a:t>
            </a:r>
            <a:r>
              <a:rPr lang="pt-BR" dirty="0" err="1" smtClean="0"/>
              <a:t>enclausuramento</a:t>
            </a:r>
            <a:r>
              <a:rPr lang="pt-BR" dirty="0" smtClean="0"/>
              <a:t> </a:t>
            </a:r>
            <a:r>
              <a:rPr lang="pt-BR" dirty="0" err="1" smtClean="0"/>
              <a:t>comunitarista</a:t>
            </a:r>
            <a:r>
              <a:rPr lang="pt-BR" dirty="0" smtClean="0"/>
              <a:t>”. (p.39/40)</a:t>
            </a:r>
          </a:p>
        </p:txBody>
      </p:sp>
    </p:spTree>
    <p:extLst>
      <p:ext uri="{BB962C8B-B14F-4D97-AF65-F5344CB8AC3E}">
        <p14:creationId xmlns:p14="http://schemas.microsoft.com/office/powerpoint/2010/main" val="8930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/>
              <a:t/>
            </a:r>
            <a:br>
              <a:rPr lang="pt-BR" sz="6600" b="1" dirty="0"/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dirty="0">
                <a:solidFill>
                  <a:schemeClr val="bg2">
                    <a:lumMod val="9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“Toda tradição engloba um capital simbólico e mental a ser mobilizado e reativado se o que se busca é atualizar plenamente todas as suas potencialidades. Trata-se, antes de mais nada, de evitar fazer tábula rasa dos próprios legados. Contudo, cumpre realizar um trabalho de </a:t>
            </a:r>
            <a:r>
              <a:rPr lang="pt-BR" dirty="0" err="1" smtClean="0"/>
              <a:t>desempoeiramento</a:t>
            </a:r>
            <a:r>
              <a:rPr lang="pt-BR" dirty="0" smtClean="0"/>
              <a:t> desses legados para conservar apenas o fundamental, o vital o fecundo”. (p.43)</a:t>
            </a:r>
          </a:p>
          <a:p>
            <a:pPr algn="just"/>
            <a:r>
              <a:rPr lang="pt-BR" dirty="0" smtClean="0"/>
              <a:t>A reconquista da autoconfiança passa também por uma </a:t>
            </a:r>
            <a:r>
              <a:rPr lang="pt-BR" dirty="0" err="1" smtClean="0"/>
              <a:t>re-narração</a:t>
            </a:r>
            <a:r>
              <a:rPr lang="pt-BR" dirty="0" smtClean="0"/>
              <a:t> da própria história. </a:t>
            </a:r>
          </a:p>
          <a:p>
            <a:pPr algn="just"/>
            <a:r>
              <a:rPr lang="pt-BR" dirty="0" smtClean="0"/>
              <a:t>Coloca-se a questão fundamental da natureza dos saberes a serem promovidos e transmitidos.</a:t>
            </a:r>
          </a:p>
          <a:p>
            <a:pPr algn="just"/>
            <a:r>
              <a:rPr lang="pt-BR" dirty="0" smtClean="0"/>
              <a:t>Biblioteca colonial: Valentin </a:t>
            </a:r>
            <a:r>
              <a:rPr lang="pt-BR" dirty="0" err="1" smtClean="0"/>
              <a:t>Mudimbé</a:t>
            </a:r>
            <a:r>
              <a:rPr lang="pt-BR" dirty="0" smtClean="0"/>
              <a:t> – questão dos colonizadores – “Seria necessário que nos livrássemos do odor de um pai abusivo” (p.102)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436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/>
              <a:t/>
            </a:r>
            <a:br>
              <a:rPr lang="pt-BR" sz="6600" b="1" dirty="0"/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projeto de </a:t>
            </a:r>
            <a:r>
              <a:rPr lang="pt-BR" dirty="0" err="1" smtClean="0"/>
              <a:t>descentramento</a:t>
            </a:r>
            <a:r>
              <a:rPr lang="pt-BR" dirty="0" smtClean="0"/>
              <a:t> epistêmico pode encontrar recursos fecundos e inesgotáveis nas culturas e cosmologias africanas – novas metáforas do futuro – renovação das fontes dos imaginários, a concepção de um além.</a:t>
            </a:r>
          </a:p>
          <a:p>
            <a:r>
              <a:rPr lang="pt-BR" dirty="0" err="1" smtClean="0"/>
              <a:t>Autoapreensão</a:t>
            </a:r>
            <a:r>
              <a:rPr lang="pt-BR" dirty="0" smtClean="0"/>
              <a:t>: conhecimento íntimo de uma cultura que não pode ser feito de fora.</a:t>
            </a:r>
          </a:p>
          <a:p>
            <a:r>
              <a:rPr lang="pt-BR" dirty="0" smtClean="0"/>
              <a:t>Questionar as culturas africanas a partir de suas próprias categorias.</a:t>
            </a:r>
          </a:p>
          <a:p>
            <a:r>
              <a:rPr lang="pt-BR" dirty="0" smtClean="0"/>
              <a:t>Exploração da biblioteca pré-colonial. </a:t>
            </a:r>
          </a:p>
          <a:p>
            <a:r>
              <a:rPr lang="pt-BR" dirty="0" smtClean="0"/>
              <a:t>Precisamos de locais da memória, de museus, de percursos criados por designers africanos para dar corpo à nossa história vivida e vislumbrada. Mas também de locais de cultura, de </a:t>
            </a:r>
            <a:r>
              <a:rPr lang="pt-BR" dirty="0" err="1" smtClean="0"/>
              <a:t>convivialidade</a:t>
            </a:r>
            <a:r>
              <a:rPr lang="pt-BR" dirty="0" smtClean="0"/>
              <a:t>, de convivência, onde nos fazemos comunidade.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356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b="1" dirty="0" smtClean="0"/>
              <a:t>AFROTOPIA</a:t>
            </a:r>
            <a:r>
              <a:rPr lang="pt-BR" sz="66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sz="66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600" dirty="0" err="1">
                <a:solidFill>
                  <a:srgbClr val="C00000"/>
                </a:solidFill>
              </a:rPr>
              <a:t>Falwine</a:t>
            </a:r>
            <a:r>
              <a:rPr lang="pt-BR" sz="3600" dirty="0">
                <a:solidFill>
                  <a:srgbClr val="C00000"/>
                </a:solidFill>
              </a:rPr>
              <a:t> </a:t>
            </a:r>
            <a:r>
              <a:rPr lang="pt-BR" sz="3600" dirty="0" err="1">
                <a:solidFill>
                  <a:srgbClr val="C00000"/>
                </a:solidFill>
              </a:rPr>
              <a:t>Sarr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“Articular uma proposta africana de civilização fora da dialética da reação e da afirmação, de um modo criativo. Afirmar uma presença no mundo na modalidade livre da presença em si mesmo: ser com a maior intensidade, dizer-se e propor ao mundo o próprio impulso vital. </a:t>
            </a:r>
          </a:p>
          <a:p>
            <a:pPr marL="0" indent="0">
              <a:buNone/>
            </a:pPr>
            <a:r>
              <a:rPr lang="pt-BR" dirty="0" smtClean="0"/>
              <a:t>Ver p.147</a:t>
            </a:r>
          </a:p>
          <a:p>
            <a:pPr marL="0" indent="0">
              <a:buNone/>
            </a:pPr>
            <a:r>
              <a:rPr lang="pt-BR" dirty="0" smtClean="0"/>
              <a:t>Não existe diálogo genuíno sem que exista uma voz singular, reconhecida como tal, e sem que se estabeleça uma verdadeira relação de interlocução – tornar a voz audível e inteligível...</a:t>
            </a:r>
          </a:p>
        </p:txBody>
      </p:sp>
    </p:spTree>
    <p:extLst>
      <p:ext uri="{BB962C8B-B14F-4D97-AF65-F5344CB8AC3E}">
        <p14:creationId xmlns:p14="http://schemas.microsoft.com/office/powerpoint/2010/main" val="335895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NoirBlue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>
                <a:solidFill>
                  <a:srgbClr val="C00000"/>
                </a:solidFill>
              </a:rPr>
              <a:t>Ana </a:t>
            </a:r>
            <a:r>
              <a:rPr lang="pt-BR" sz="4000" dirty="0" err="1" smtClean="0">
                <a:solidFill>
                  <a:srgbClr val="C00000"/>
                </a:solidFill>
              </a:rPr>
              <a:t>Pi</a:t>
            </a:r>
            <a:endParaRPr lang="pt-BR" sz="4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https://anazpi.com/noirblue-doc/?fbclid=IwAR2wPq3EX4iUeKHucPcLdx1JpnDOUnpjQ-S0eUm9UdN6B1RHJoJNpB3zpCk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385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Conversa SELVAGEM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Ailton </a:t>
            </a:r>
            <a:r>
              <a:rPr lang="pt-BR" dirty="0" err="1">
                <a:solidFill>
                  <a:srgbClr val="C00000"/>
                </a:solidFill>
              </a:rPr>
              <a:t>Krenak</a:t>
            </a:r>
            <a:r>
              <a:rPr lang="pt-BR" dirty="0">
                <a:solidFill>
                  <a:srgbClr val="C00000"/>
                </a:solidFill>
              </a:rPr>
              <a:t> e Marcelo </a:t>
            </a:r>
            <a:r>
              <a:rPr lang="pt-BR" dirty="0" err="1" smtClean="0">
                <a:solidFill>
                  <a:srgbClr val="C00000"/>
                </a:solidFill>
              </a:rPr>
              <a:t>Gleiser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– 17/04/2020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www.youtube.com/watch?v=xeAI7GDOefg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Caetano Veloso – Um Índio: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E </a:t>
            </a:r>
            <a:r>
              <a:rPr lang="pt-BR" dirty="0">
                <a:solidFill>
                  <a:srgbClr val="C00000"/>
                </a:solidFill>
              </a:rPr>
              <a:t>aquilo que nesse momento se revelará aos povos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Surpreenderá a todos não por ser exótico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Mas pelo fato de poder ter sempre estado oculto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Quando terá sido o </a:t>
            </a:r>
            <a:r>
              <a:rPr lang="pt-BR" dirty="0" smtClean="0">
                <a:solidFill>
                  <a:srgbClr val="C00000"/>
                </a:solidFill>
              </a:rPr>
              <a:t>óbvio...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1917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48" y="4110831"/>
            <a:ext cx="3419475" cy="2219325"/>
          </a:xfrm>
        </p:spPr>
      </p:pic>
    </p:spTree>
    <p:extLst>
      <p:ext uri="{BB962C8B-B14F-4D97-AF65-F5344CB8AC3E}">
        <p14:creationId xmlns:p14="http://schemas.microsoft.com/office/powerpoint/2010/main" val="29890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Decapitando a Colón, derribando monumentos </a:t>
            </a:r>
            <a:r>
              <a:rPr lang="pt-BR" sz="3200" dirty="0" smtClean="0">
                <a:solidFill>
                  <a:srgbClr val="C00000"/>
                </a:solidFill>
              </a:rPr>
              <a:t>Julia Buenaventura </a:t>
            </a:r>
            <a:r>
              <a:rPr lang="pt-BR" sz="2800" dirty="0" smtClean="0"/>
              <a:t>(2020)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https://youtu.be/xoYKhQhahxg</a:t>
            </a:r>
            <a:r>
              <a:rPr lang="pt-BR" dirty="0" smtClean="0"/>
              <a:t>  (20’52)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98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000" b="1" dirty="0" smtClean="0"/>
              <a:t>Na </a:t>
            </a:r>
            <a:r>
              <a:rPr lang="pt-BR" sz="2000" b="1" dirty="0"/>
              <a:t>esteira global, países africanos mudam nomes de lugares que homenageiam colonialistas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1800" dirty="0"/>
              <a:t>Movimento que questiona monumentos já existia no continente e ganha força com </a:t>
            </a:r>
            <a:r>
              <a:rPr lang="pt-BR" sz="1800" dirty="0" smtClean="0"/>
              <a:t>Black </a:t>
            </a:r>
            <a:r>
              <a:rPr lang="pt-BR" sz="1800" dirty="0" err="1"/>
              <a:t>Lives</a:t>
            </a:r>
            <a:r>
              <a:rPr lang="pt-BR" sz="1800" dirty="0"/>
              <a:t> </a:t>
            </a:r>
            <a:r>
              <a:rPr lang="pt-BR" sz="1800" dirty="0" err="1" smtClean="0"/>
              <a:t>Matter</a:t>
            </a:r>
            <a:r>
              <a:rPr lang="pt-BR" sz="1800" dirty="0" smtClean="0"/>
              <a:t>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>
                <a:solidFill>
                  <a:srgbClr val="C00000"/>
                </a:solidFill>
              </a:rPr>
              <a:t>Adriano </a:t>
            </a:r>
            <a:r>
              <a:rPr lang="pt-BR" sz="2000" dirty="0" err="1" smtClean="0">
                <a:solidFill>
                  <a:srgbClr val="C00000"/>
                </a:solidFill>
              </a:rPr>
              <a:t>Maneo</a:t>
            </a:r>
            <a:r>
              <a:rPr lang="pt-BR" sz="2000" dirty="0" smtClean="0">
                <a:solidFill>
                  <a:srgbClr val="C00000"/>
                </a:solidFill>
              </a:rPr>
              <a:t> </a:t>
            </a:r>
            <a:r>
              <a:rPr lang="pt-BR" sz="1400" dirty="0" smtClean="0"/>
              <a:t>(agosto 2020)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https://www1.folha.uol.com.br/mundo/2020/08/na-esteira-global-paises-africanos-mudam-nomes-de-lugares-que-homenageiam-colonialistas.shtml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96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/>
              <a:t>Derrubar estátuas não significa esquecer, mas refletir sobre o passado</a:t>
            </a:r>
            <a:r>
              <a:rPr lang="pt-BR" dirty="0"/>
              <a:t/>
            </a:r>
            <a:br>
              <a:rPr lang="pt-BR" dirty="0"/>
            </a:br>
            <a:r>
              <a:rPr lang="pt-BR" sz="3600" dirty="0">
                <a:solidFill>
                  <a:srgbClr val="C00000"/>
                </a:solidFill>
              </a:rPr>
              <a:t>Daniela </a:t>
            </a:r>
            <a:r>
              <a:rPr lang="pt-BR" sz="3600" dirty="0" smtClean="0">
                <a:solidFill>
                  <a:srgbClr val="C00000"/>
                </a:solidFill>
              </a:rPr>
              <a:t>Sandler</a:t>
            </a:r>
            <a:br>
              <a:rPr lang="pt-BR" sz="3600" dirty="0" smtClean="0">
                <a:solidFill>
                  <a:srgbClr val="C00000"/>
                </a:solidFill>
              </a:rPr>
            </a:br>
            <a:r>
              <a:rPr lang="pt-BR" sz="1600" dirty="0" smtClean="0"/>
              <a:t>agosto 2020</a:t>
            </a:r>
            <a:endParaRPr lang="pt-BR" sz="1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1200" dirty="0" smtClean="0"/>
          </a:p>
          <a:p>
            <a:pPr algn="just"/>
            <a:r>
              <a:rPr lang="pt-BR" sz="5600" dirty="0" smtClean="0"/>
              <a:t>Onda </a:t>
            </a:r>
            <a:r>
              <a:rPr lang="pt-BR" sz="5600" dirty="0"/>
              <a:t>mundial de derrubada de estátuas não equivale a tentativa revisionista de apagar a história; na realidade, busca um entendimento mais complexo do passado, incluindo traumas e vozes dos grupos excluídos. </a:t>
            </a:r>
            <a:endParaRPr lang="pt-BR" sz="5600" dirty="0">
              <a:hlinkClick r:id="rId2"/>
            </a:endParaRPr>
          </a:p>
          <a:p>
            <a:pPr algn="just"/>
            <a:r>
              <a:rPr lang="pt-BR" sz="5600" dirty="0"/>
              <a:t>O </a:t>
            </a:r>
            <a:r>
              <a:rPr lang="pt-BR" sz="5600" dirty="0" err="1"/>
              <a:t>iconoclasmo</a:t>
            </a:r>
            <a:r>
              <a:rPr lang="pt-BR" sz="5600" dirty="0"/>
              <a:t> continua, nos Estados Unidos e no mundo, porque a história representada nesses monumentos está viva no presente</a:t>
            </a:r>
            <a:r>
              <a:rPr lang="pt-BR" sz="5600" dirty="0" smtClean="0"/>
              <a:t>.</a:t>
            </a:r>
          </a:p>
          <a:p>
            <a:pPr algn="just"/>
            <a:r>
              <a:rPr lang="pt-BR" sz="5600" dirty="0" smtClean="0"/>
              <a:t>A </a:t>
            </a:r>
            <a:r>
              <a:rPr lang="pt-BR" sz="5600" dirty="0"/>
              <a:t>segregação acabou, mas não os seus efeitos. O racismo assumido sobrevive na sociedade americana, em atos criminosos que vão de pichações a </a:t>
            </a:r>
            <a:r>
              <a:rPr lang="pt-BR" sz="5600" dirty="0" smtClean="0"/>
              <a:t>massacres.</a:t>
            </a:r>
          </a:p>
          <a:p>
            <a:pPr algn="just"/>
            <a:r>
              <a:rPr lang="pt-BR" sz="5600" dirty="0"/>
              <a:t>Há também racismo implícito, pelo qual minorias raciais são preteridas para empregos e empréstimos bancários, recebem pior tratamento de saúde e sofrem punições mais severas em escolas. O racismo não existe apenas nas atitudes de indivíduos, mas também no sistema político, econômico e educacional. As desvantagens vão se acumulando por gerações, no que se chama de racismo sistêmico.</a:t>
            </a:r>
          </a:p>
          <a:p>
            <a:pPr algn="just"/>
            <a:r>
              <a:rPr lang="pt-BR" sz="5600" dirty="0"/>
              <a:t>Os monumentos a escravistas e segregacionistas não são apenas o dedo em uma ferida que não cicatrizou: são ícones que legitimam e naturalizam uma violência contínua. O mesmo vale para estátuas de colonizadores europeus. Os povos indígenas que sobreviveram à colonização foram expulsos de suas terras e, como no Brasil, empurrados para reservas. </a:t>
            </a:r>
            <a:endParaRPr lang="pt-BR" sz="5600" dirty="0" smtClean="0"/>
          </a:p>
          <a:p>
            <a:pPr algn="just"/>
            <a:r>
              <a:rPr lang="pt-BR" sz="5600" dirty="0" smtClean="0"/>
              <a:t>A </a:t>
            </a:r>
            <a:r>
              <a:rPr lang="pt-BR" sz="5600" dirty="0"/>
              <a:t>derrubada de estátuas é parte de um movimento maior de repensar os sinais públicos da história: nomes de edifícios e logradouros, obras de arte, decorações de interiores, bandeiras, canções, até mesmo marcas de produtos alimentares que usam estereótipos</a:t>
            </a:r>
          </a:p>
          <a:p>
            <a:pPr algn="just"/>
            <a:r>
              <a:rPr lang="pt-BR" sz="5600" dirty="0" smtClean="0"/>
              <a:t>As </a:t>
            </a:r>
            <a:r>
              <a:rPr lang="pt-BR" sz="5600" dirty="0"/>
              <a:t>estátuas em praças públicas, as efígies nas fachadas de edifícios e os nomes de logradouros são elementos narrativos de uma história pública, contada com imagens e objetos espalhados nas cidades e paisagens do país. As estátuas incomodam porque contam apenas uma parte da história e estão à vista de todos; um negro ou um indígena não pode escolher se vai "abrir a página" da praça da cidade onde mora</a:t>
            </a:r>
            <a:r>
              <a:rPr lang="pt-BR" sz="5600" dirty="0" smtClean="0"/>
              <a:t>.</a:t>
            </a:r>
          </a:p>
          <a:p>
            <a:pPr algn="just"/>
            <a:r>
              <a:rPr lang="pt-BR" sz="5600" dirty="0"/>
              <a:t>Já a derrubada das estátuas quer, sim, reescrever a narrativa da história, mas não para esquecer o que aconteceu. Quer, justamente, lembrar em mais detalhes e mais nuances o que ocorreu —como traumas, violência e destruição— incluindo vozes que, elas sim, foram apagadas: as vítimas, os perdedores.</a:t>
            </a:r>
            <a:endParaRPr lang="pt-BR" sz="5600" dirty="0" smtClean="0">
              <a:hlinkClick r:id="rId2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491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/>
              <a:t>Derrubar estátuas não significa esquecer, mas refletir sobre o passado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4000" dirty="0" smtClean="0">
                <a:solidFill>
                  <a:srgbClr val="C00000"/>
                </a:solidFill>
              </a:rPr>
              <a:t>Daniela Sandler</a:t>
            </a:r>
            <a:br>
              <a:rPr lang="pt-BR" sz="4000" dirty="0" smtClean="0">
                <a:solidFill>
                  <a:srgbClr val="C00000"/>
                </a:solidFill>
              </a:rPr>
            </a:br>
            <a:r>
              <a:rPr lang="pt-BR" sz="1300" dirty="0" smtClean="0"/>
              <a:t>agosto 2020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pt-BR" sz="3200" dirty="0"/>
              <a:t>A</a:t>
            </a:r>
            <a:r>
              <a:rPr lang="pt-BR" sz="3200" dirty="0" smtClean="0"/>
              <a:t> derrubada dos monumentos nos EUA acontece em um contexto de consciência sobre o racismo, de valorização da história negra e indígena e de críticas ao legado colonial. Essa consciência não vem de hoje. Ativistas e intelectuais negros lutavam contra a escravidão e seu legado desde o século 19.</a:t>
            </a:r>
            <a:endParaRPr lang="pt-BR" sz="2900" dirty="0" smtClean="0"/>
          </a:p>
          <a:p>
            <a:pPr algn="just"/>
            <a:r>
              <a:rPr lang="pt-BR" sz="2900" dirty="0" smtClean="0">
                <a:solidFill>
                  <a:srgbClr val="C00000"/>
                </a:solidFill>
              </a:rPr>
              <a:t>Os </a:t>
            </a:r>
            <a:r>
              <a:rPr lang="pt-BR" sz="2900" dirty="0">
                <a:solidFill>
                  <a:srgbClr val="C00000"/>
                </a:solidFill>
              </a:rPr>
              <a:t>protestos contra a morte de George Floyd, as manifestações pedindo justiça racial e a derrubada de monumentos não são eventos isolados. São a crista de uma onda social muito maior —e devem ser entendidos nesse contexto mais amplo em que derrubar uma estátua não significa esquecer, mas sim continuar a refletir sobre o passado e agir com base nessa reflexão.</a:t>
            </a:r>
          </a:p>
          <a:p>
            <a:pPr algn="just"/>
            <a:r>
              <a:rPr lang="pt-BR" sz="2900" dirty="0"/>
              <a:t>A criação de monumentos é parte dessa história. As estátuas não brotaram do cimento sozinhas. Entender por que e por quem foram erigidas ajuda a questionar se devem continuar onde estão, da forma que estão. A recepção, interpretação e transformação dessas estátuas também faz parte de suas vidas e mortes como monumentos. A história continua</a:t>
            </a:r>
            <a:r>
              <a:rPr lang="pt-BR" sz="2900" dirty="0" smtClean="0"/>
              <a:t>.</a:t>
            </a:r>
          </a:p>
          <a:p>
            <a:pPr algn="just"/>
            <a:r>
              <a:rPr lang="pt-BR" sz="2900" dirty="0"/>
              <a:t>Em vez de focar a demolição de monumentos a racistas, talvez devêssemos procurar sinais da construção de uma história mais crítica, atos que continuam movendo a memória social para o presente e o futuro. Por exemplo, o Memorial Nacional pela Paz e Justiça, em Montgomery, Alabama, inaugurado em 2018 e dedicado às vítimas da supremacia branca americana. Concebido pela firma de arquitetos MASS Design, o memorial registra um passado sombrio de forma crítica e comovente.</a:t>
            </a:r>
          </a:p>
          <a:p>
            <a:pPr algn="just"/>
            <a:r>
              <a:rPr lang="pt-BR" sz="2900" dirty="0"/>
              <a:t>Ou o Museu Nacional da História e Cultura Afro-Americana, projetado por uma equipe de arquitetos negros liderada por David </a:t>
            </a:r>
            <a:r>
              <a:rPr lang="pt-BR" sz="2900" dirty="0" err="1"/>
              <a:t>Adjaye</a:t>
            </a:r>
            <a:r>
              <a:rPr lang="pt-BR" sz="2900" dirty="0"/>
              <a:t> e aberto em 2016 —um edifício de arquitetura expressiva e projeto curatorial cuidadoso.</a:t>
            </a:r>
          </a:p>
          <a:p>
            <a:pPr algn="just"/>
            <a:r>
              <a:rPr lang="pt-BR" sz="2900" dirty="0"/>
              <a:t>Ou atos aparentemente menores, ou menos monumentais. Moro em Minneapolis, onde George Floyd morreu sob o joelho de um policial. O local de sua morte, na esquina da rua 38 e da avenida Chicago, foi transformado por manifestantes em um memorial público, com murais, buquês de flores e esculturas.</a:t>
            </a:r>
          </a:p>
          <a:p>
            <a:pPr algn="just"/>
            <a:r>
              <a:rPr lang="pt-BR" sz="2900" dirty="0"/>
              <a:t>A rua virou local de encontro, luto, reflexão e lembrança, com performances, visitas e atos de solidariedade. Se quisermos entender como a sociedade lida com sua história, não podemos nos ater apenas aos exemplos de estátuas derrubadas. É preciso contar a história por completo.</a:t>
            </a:r>
          </a:p>
          <a:p>
            <a:pPr marL="0" indent="0" algn="r">
              <a:buNone/>
            </a:pPr>
            <a:endParaRPr lang="pt-BR" dirty="0" smtClean="0">
              <a:hlinkClick r:id="rId2"/>
            </a:endParaRPr>
          </a:p>
          <a:p>
            <a:pPr marL="0" indent="0" algn="r">
              <a:buNone/>
            </a:pPr>
            <a:endParaRPr lang="pt-BR" dirty="0">
              <a:hlinkClick r:id="rId2"/>
            </a:endParaRPr>
          </a:p>
          <a:p>
            <a:pPr marL="0" indent="0" algn="r">
              <a:buNone/>
            </a:pPr>
            <a:r>
              <a:rPr lang="pt-BR" dirty="0" smtClean="0">
                <a:hlinkClick r:id="rId2"/>
              </a:rPr>
              <a:t>https://www1.folha.uol.com.br/ilustrissima/2020/08/derrubar-estatuas-nao-significa-esquecer-mas-refletir-sobre-o-passado-diz-pesquisadora.shtml?utm_source=mail&amp;utm_medium=social&amp;utm_campaign=compmail</a:t>
            </a:r>
            <a:endParaRPr lang="pt-BR" dirty="0" smtClean="0"/>
          </a:p>
          <a:p>
            <a:pPr algn="r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34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000" b="1" dirty="0"/>
              <a:t>Briga na Carolina do Sul por estátua de Pantera Negra evidencia onda contra símbolos confederados</a:t>
            </a:r>
            <a:br>
              <a:rPr lang="pt-BR" sz="2000" b="1" dirty="0"/>
            </a:br>
            <a:r>
              <a:rPr lang="pt-BR" sz="1800" dirty="0"/>
              <a:t>Movimento para retirada de monumentos de figuras consideradas controversas dividem </a:t>
            </a:r>
            <a:r>
              <a:rPr lang="pt-BR" sz="1800" dirty="0" err="1"/>
              <a:t>Trump</a:t>
            </a:r>
            <a:r>
              <a:rPr lang="pt-BR" sz="1800" dirty="0"/>
              <a:t> e Biden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000" dirty="0" smtClean="0">
                <a:solidFill>
                  <a:srgbClr val="C00000"/>
                </a:solidFill>
              </a:rPr>
              <a:t>Lucas Alonso </a:t>
            </a:r>
            <a:r>
              <a:rPr lang="pt-BR" sz="2000" dirty="0" smtClean="0"/>
              <a:t>(setembro 2020)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1800" dirty="0"/>
              <a:t>Quando </a:t>
            </a:r>
            <a:r>
              <a:rPr lang="pt-BR" sz="1800" dirty="0" err="1"/>
              <a:t>Chadwick</a:t>
            </a:r>
            <a:r>
              <a:rPr lang="pt-BR" sz="1800" dirty="0"/>
              <a:t> </a:t>
            </a:r>
            <a:r>
              <a:rPr lang="pt-BR" sz="1800" dirty="0" err="1" smtClean="0"/>
              <a:t>Boseman</a:t>
            </a:r>
            <a:r>
              <a:rPr lang="pt-BR" sz="1800" dirty="0" smtClean="0"/>
              <a:t> morreu </a:t>
            </a:r>
            <a:r>
              <a:rPr lang="pt-BR" sz="1800" dirty="0"/>
              <a:t>vítima de um câncer no final de agosto, multiplicaram-se as homenagens ao ator, famoso por ter interpretado o rei T'</a:t>
            </a:r>
            <a:r>
              <a:rPr lang="pt-BR" sz="1800" dirty="0" err="1"/>
              <a:t>Challa</a:t>
            </a:r>
            <a:r>
              <a:rPr lang="pt-BR" sz="1800" dirty="0"/>
              <a:t> em "Pantera </a:t>
            </a:r>
            <a:r>
              <a:rPr lang="pt-BR" sz="1800" dirty="0" smtClean="0"/>
              <a:t>Negra“.</a:t>
            </a:r>
          </a:p>
          <a:p>
            <a:pPr algn="just"/>
            <a:r>
              <a:rPr lang="pt-BR" sz="1800" dirty="0"/>
              <a:t>A morte de </a:t>
            </a:r>
            <a:r>
              <a:rPr lang="pt-BR" sz="1800" dirty="0" err="1"/>
              <a:t>Boseman</a:t>
            </a:r>
            <a:r>
              <a:rPr lang="pt-BR" sz="1800" dirty="0"/>
              <a:t>, porém, teve um significado diferente na cidade de Anderson, na Carolina do Sul, onde ele nasceu e cresceu. Moradores organizaram ao menos três petições para erigir uma estátua em homenagem ao ator. Juntas, as campanhas somam mais de 232 mil assinaturas —quase nove vezes a população do município.</a:t>
            </a:r>
          </a:p>
          <a:p>
            <a:pPr algn="just"/>
            <a:r>
              <a:rPr lang="pt-BR" sz="1800" dirty="0"/>
              <a:t>A ideia é substituir o Monumento </a:t>
            </a:r>
            <a:r>
              <a:rPr lang="pt-BR" sz="1800" dirty="0" smtClean="0"/>
              <a:t>Confederado localizado </a:t>
            </a:r>
            <a:r>
              <a:rPr lang="pt-BR" sz="1800" dirty="0"/>
              <a:t>em uma praça central da cidade. Inaugurada em 1902, a construção lista uma série de batalhas da Guerra Civil Americana e diz que, um dia, "o mundo decidirá" que os soldados que morreram defendendo que negros continuassem sendo escravizados nos Estados Unidos "estavam com a razão".</a:t>
            </a:r>
          </a:p>
          <a:p>
            <a:pPr algn="just"/>
            <a:r>
              <a:rPr lang="pt-BR" sz="1800" dirty="0"/>
              <a:t>Uma lei da Carolina do Sul só permite a remoção de monumentos aos confederados se a proposta for aprovada por pelo menos dois terços dos legisladores estaduais —o que só aconteceu uma vez nos 20 anos desde que ela foi promulgada.</a:t>
            </a:r>
          </a:p>
          <a:p>
            <a:pPr algn="just"/>
            <a:r>
              <a:rPr lang="pt-BR" sz="1800" dirty="0"/>
              <a:t>Os criadores das petições pedem que a regra seja revogada, que um museu seja o "lar permanente" da escultura confederada e que a estátua de </a:t>
            </a:r>
            <a:r>
              <a:rPr lang="pt-BR" sz="1800" dirty="0" err="1"/>
              <a:t>Boseman</a:t>
            </a:r>
            <a:r>
              <a:rPr lang="pt-BR" sz="1800" dirty="0"/>
              <a:t>, "uma verdadeira lenda local", ocupe o pedestal na praça central de Anderson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dirty="0">
                <a:solidFill>
                  <a:srgbClr val="C00000"/>
                </a:solidFill>
              </a:rPr>
              <a:t>"Quem celebramos em espaços públicos mostra quem somos e o que valorizamos como nação", afirma o acadêmico. "Não há uma resposta simples para todas as estátuas, mas cada comunidade deve se questionar por que elas estão erguidas e quem e o que representam."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596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2455</Words>
  <Application>Microsoft Office PowerPoint</Application>
  <PresentationFormat>Widescreen</PresentationFormat>
  <Paragraphs>217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Tema do Office</vt:lpstr>
      <vt:lpstr>Dinâmicas Culturais Contemporâneas</vt:lpstr>
      <vt:lpstr>Apresentação do PowerPoint</vt:lpstr>
      <vt:lpstr>Apresentação do PowerPoint</vt:lpstr>
      <vt:lpstr>1917</vt:lpstr>
      <vt:lpstr>Decapitando a Colón, derribando monumentos Julia Buenaventura (2020)</vt:lpstr>
      <vt:lpstr> Na esteira global, países africanos mudam nomes de lugares que homenageiam colonialistas Movimento que questiona monumentos já existia no continente e ganha força com Black Lives Matter  Adriano Maneo (agosto 2020) </vt:lpstr>
      <vt:lpstr>Derrubar estátuas não significa esquecer, mas refletir sobre o passado Daniela Sandler agosto 2020</vt:lpstr>
      <vt:lpstr>Derrubar estátuas não significa esquecer, mas refletir sobre o passado Daniela Sandler agosto 2020</vt:lpstr>
      <vt:lpstr>Briga na Carolina do Sul por estátua de Pantera Negra evidencia onda contra símbolos confederados Movimento para retirada de monumentos de figuras consideradas controversas dividem Trump e Biden Lucas Alonso (setembro 2020)</vt:lpstr>
      <vt:lpstr>Escritores africanos veem queda de estátuas como uma reação violenta à violência Intelectuais do continente também alertam para o risco de romantizar um passado que não existiu de fato Fernanda Mena (agosto 2020)</vt:lpstr>
      <vt:lpstr>Protestos do Chile questionam história oficial das estátuas Ação dos manifestantes, que danificou 329 monumentos, suscitou um debate entre os críticos do vandalismo e os partidários de reconquistar os monumentos públicos Rocío Montes (janeiro 2020)</vt:lpstr>
      <vt:lpstr> Estátua de Lenin é inaugurada na Alemanha, enquanto monumentos são derrubados pelo mundo (junho 2020) </vt:lpstr>
      <vt:lpstr>Moradores de Minnesota querem que estátua do Prince substitua a de Cristóvão Colombo A petição online ganhou ainda mais força após a morte de George Floyd. Rolling Stone (junho 2020)</vt:lpstr>
      <vt:lpstr>Estátua Tempero Drag – Rita Von Hunty</vt:lpstr>
      <vt:lpstr>Ataque ao Brasil Moacir dos Anjos agosto de 2020</vt:lpstr>
      <vt:lpstr>Apresentação do PowerPoint</vt:lpstr>
      <vt:lpstr>Monumento às Bandeiras Jaime Lauriano (2016)</vt:lpstr>
      <vt:lpstr>Apresentação do PowerPoint</vt:lpstr>
      <vt:lpstr> O espetáculo deve continuar? Fabyo Cipriano (outubro2020) </vt:lpstr>
      <vt:lpstr>Bernardo Toro</vt:lpstr>
      <vt:lpstr>O fardo da raça  Achille Mbembe</vt:lpstr>
      <vt:lpstr>A sociedade sem relato Néstor García Canclini</vt:lpstr>
      <vt:lpstr>Questões</vt:lpstr>
      <vt:lpstr>Apresentação do PowerPoint</vt:lpstr>
      <vt:lpstr>Homi Bhabha</vt:lpstr>
      <vt:lpstr>Homi Bhabha</vt:lpstr>
      <vt:lpstr>Apresentação do PowerPoint</vt:lpstr>
      <vt:lpstr>Falwine Sarr</vt:lpstr>
      <vt:lpstr>Apresentação do PowerPoint</vt:lpstr>
      <vt:lpstr> AFROTOPIA Falwine Sarr </vt:lpstr>
      <vt:lpstr> AFROTOPIA Falwine Sarr </vt:lpstr>
      <vt:lpstr> AFROTOPIA Falwine Sarr </vt:lpstr>
      <vt:lpstr> AFROTOPIA Falwine Sarr </vt:lpstr>
      <vt:lpstr> AFROTOPIA Falwine Sarr </vt:lpstr>
      <vt:lpstr> AFROTOPIA Falwine Sarr </vt:lpstr>
      <vt:lpstr>NoirBlue Ana Pi</vt:lpstr>
      <vt:lpstr>Conversa SELVAGEM  Ailton Krenak e Marcelo Gleiser – 17/04/2020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32</cp:revision>
  <dcterms:created xsi:type="dcterms:W3CDTF">2020-10-15T14:11:49Z</dcterms:created>
  <dcterms:modified xsi:type="dcterms:W3CDTF">2020-10-23T13:14:55Z</dcterms:modified>
</cp:coreProperties>
</file>