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Muli"/>
      <p:regular r:id="rId32"/>
      <p:bold r:id="rId33"/>
      <p:italic r:id="rId34"/>
      <p:boldItalic r:id="rId35"/>
    </p:embeddedFont>
    <p:embeddedFont>
      <p:font typeface="Nixie One"/>
      <p:regular r:id="rId36"/>
    </p:embeddedFon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gv27+u6bT8lPohgJpq7g4FrUN/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uli-bold.fntdata"/><Relationship Id="rId10" Type="http://schemas.openxmlformats.org/officeDocument/2006/relationships/slide" Target="slides/slide6.xml"/><Relationship Id="rId32" Type="http://schemas.openxmlformats.org/officeDocument/2006/relationships/font" Target="fonts/Muli-regular.fntdata"/><Relationship Id="rId13" Type="http://schemas.openxmlformats.org/officeDocument/2006/relationships/slide" Target="slides/slide9.xml"/><Relationship Id="rId35" Type="http://schemas.openxmlformats.org/officeDocument/2006/relationships/font" Target="fonts/Muli-boldItalic.fntdata"/><Relationship Id="rId12" Type="http://schemas.openxmlformats.org/officeDocument/2006/relationships/slide" Target="slides/slide8.xml"/><Relationship Id="rId34" Type="http://schemas.openxmlformats.org/officeDocument/2006/relationships/font" Target="fonts/Muli-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36" Type="http://schemas.openxmlformats.org/officeDocument/2006/relationships/font" Target="fonts/NixieOne-regular.fntdata"/><Relationship Id="rId17" Type="http://schemas.openxmlformats.org/officeDocument/2006/relationships/slide" Target="slides/slide13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publication/335501832_Impacto_da_Manufatura_Aditiva_nos_Processos_Tradicionais_de_Producao_Um_Estudo_de_Caso_em_Joalheria_Artesanal" TargetMode="External"/><Relationship Id="rId3" Type="http://schemas.openxmlformats.org/officeDocument/2006/relationships/hyperlink" Target="https://www.lwtsistemas.com.br/2018/11/27/os-impactos-da-impressao-3d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igmaprototipos.com.br/historia-da-impressao-3d/" TargetMode="External"/><Relationship Id="rId3" Type="http://schemas.openxmlformats.org/officeDocument/2006/relationships/hyperlink" Target="https://3dlab.com.br/o-que-e-manufatura-aditiva/" TargetMode="External"/><Relationship Id="rId4" Type="http://schemas.openxmlformats.org/officeDocument/2006/relationships/hyperlink" Target="https://www.wishbox.net.br/blog/o-que-e-manufatura-aditiva/#btn-continuar-lendo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1.globo.com/rj/regiao-dos-lagos/noticia/2020/04/03/jovens-produzem-mascaras-em-impressora-3d-e-doam-para-profissionais-da-saude-de-rio-bonito-no-rj.g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7d94b8730_0_3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77d94b873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https://www.researchgate.net/publication/335501832_Impacto_da_Manufatura_Aditiva_nos_Processos_Tradicionais_de_Producao_Um_Estudo_de_Caso_em_Joalheria_Artesanal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https://www.lwtsistemas.com.br/2018/11/27/os-impactos-da-impressao-3d/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7d94b8730_0_3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77d94b873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7d94b8730_0_3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77d94b8730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7d94b8730_0_4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77d94b8730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77d94b8730_0_4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77d94b8730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77d94b8730_0_4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g77d94b8730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7d94b8730_0_4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g77d94b8730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7d94b8730_0_3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77d94b873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Falar sobre os impactos logísticos de poder fabricar uma peça na própria loja, a facilidade de operar uma impressora 3D em comparação com os equipamentos tradicionais e a segurança que traz a manufatura aditiva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7da353796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77da35379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7da353796_2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g77da353796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77da353796_2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77da353796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7d94b8730_0_4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77d94b8730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77da35379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77da3537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7da353796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77da35379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7da353796_1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77da35379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77da353796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77da35379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https://sigmaprototipos.com.br/historia-da-impressao-3d/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https://3dlab.com.br/o-que-e-manufatura-aditiva/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https://www.wishbox.net.br/blog/o-que-e-manufatura-aditiva/#btn-continuar-lendo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7ff24632a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7ff24632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7d94b8730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77d94b87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7d94b8730_1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7d94b8730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7d94b8730_1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7d94b8730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7d94b8730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7d94b8730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tecnica binder jetting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https://www.youtube.com/watch?v=deA-7b3guT4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7d94b8730_1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7d94b8730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Mascaras produzidas impressao 3d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https://g1.globo.com/rj/regiao-dos-lagos/noticia/2020/04/03/jovens-produzem-mascaras-em-impressora-3d-e-doam-para-profissionais-da-saude-de-rio-bonito-no-rj.ghtml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carro contruido 80% com impressao 3d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https://localmotors.com/meet-olli/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7d94b8730_0_4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g77d94b8730_0_4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g77d94b8730_0_4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g77d94b8730_0_4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77d94b8730_0_4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77d94b8730_0_4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77d94b8730_0_4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g77d94b8730_0_4"/>
          <p:cNvGrpSpPr/>
          <p:nvPr/>
        </p:nvGrpSpPr>
        <p:grpSpPr>
          <a:xfrm>
            <a:off x="5549158" y="1029778"/>
            <a:ext cx="404640" cy="374059"/>
            <a:chOff x="5975075" y="2327500"/>
            <a:chExt cx="420100" cy="388350"/>
          </a:xfrm>
        </p:grpSpPr>
        <p:sp>
          <p:nvSpPr>
            <p:cNvPr id="18" name="Google Shape;18;g77d94b8730_0_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77d94b8730_0_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g77d94b8730_0_4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g77d94b8730_0_4"/>
          <p:cNvGrpSpPr/>
          <p:nvPr/>
        </p:nvGrpSpPr>
        <p:grpSpPr>
          <a:xfrm>
            <a:off x="4380533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g77d94b8730_0_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77d94b8730_0_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77d94b8730_0_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77d94b8730_0_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77d94b8730_0_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77d94b8730_0_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77d94b8730_0_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77d94b8730_0_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g77d94b8730_0_4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g77d94b8730_0_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77d94b8730_0_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77d94b8730_0_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77d94b8730_0_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g77d94b8730_0_4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77d94b8730_0_4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77d94b8730_0_4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77d94b8730_0_4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77d94b8730_0_4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g77d94b8730_0_4"/>
          <p:cNvGrpSpPr/>
          <p:nvPr/>
        </p:nvGrpSpPr>
        <p:grpSpPr>
          <a:xfrm>
            <a:off x="5772007" y="4056441"/>
            <a:ext cx="573943" cy="550550"/>
            <a:chOff x="5241175" y="4959100"/>
            <a:chExt cx="539775" cy="517775"/>
          </a:xfrm>
        </p:grpSpPr>
        <p:sp>
          <p:nvSpPr>
            <p:cNvPr id="41" name="Google Shape;41;g77d94b8730_0_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77d94b8730_0_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77d94b8730_0_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77d94b8730_0_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77d94b8730_0_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77d94b8730_0_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77d94b8730_0_4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77d94b8730_0_43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g77d94b8730_0_43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1" name="Google Shape;51;g77d94b8730_0_43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g77d94b8730_0_43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g77d94b8730_0_43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g77d94b8730_0_43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77d94b8730_0_43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77d94b8730_0_43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77d94b8730_0_43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g77d94b8730_0_43"/>
          <p:cNvGrpSpPr/>
          <p:nvPr/>
        </p:nvGrpSpPr>
        <p:grpSpPr>
          <a:xfrm>
            <a:off x="1729778" y="61066"/>
            <a:ext cx="351204" cy="324661"/>
            <a:chOff x="5975075" y="2327500"/>
            <a:chExt cx="420100" cy="388350"/>
          </a:xfrm>
        </p:grpSpPr>
        <p:sp>
          <p:nvSpPr>
            <p:cNvPr id="59" name="Google Shape;59;g77d94b8730_0_4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77d94b8730_0_4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g77d94b8730_0_43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g77d94b8730_0_43"/>
          <p:cNvGrpSpPr/>
          <p:nvPr/>
        </p:nvGrpSpPr>
        <p:grpSpPr>
          <a:xfrm>
            <a:off x="904284" y="515192"/>
            <a:ext cx="382958" cy="607111"/>
            <a:chOff x="6718575" y="2318625"/>
            <a:chExt cx="256950" cy="407375"/>
          </a:xfrm>
        </p:grpSpPr>
        <p:sp>
          <p:nvSpPr>
            <p:cNvPr id="63" name="Google Shape;63;g77d94b8730_0_4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77d94b8730_0_4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77d94b8730_0_4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77d94b8730_0_4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77d94b8730_0_4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77d94b8730_0_4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77d94b8730_0_4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77d94b8730_0_4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g77d94b8730_0_43"/>
          <p:cNvGrpSpPr/>
          <p:nvPr/>
        </p:nvGrpSpPr>
        <p:grpSpPr>
          <a:xfrm>
            <a:off x="335759" y="1840533"/>
            <a:ext cx="342882" cy="350068"/>
            <a:chOff x="3951850" y="2985350"/>
            <a:chExt cx="407950" cy="416500"/>
          </a:xfrm>
        </p:grpSpPr>
        <p:sp>
          <p:nvSpPr>
            <p:cNvPr id="72" name="Google Shape;72;g77d94b8730_0_4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77d94b8730_0_4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77d94b8730_0_4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g77d94b8730_0_4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g77d94b8730_0_4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d94b8730_0_72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g77d94b8730_0_72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g77d94b8730_0_72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77d94b8730_0_72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77d94b8730_0_72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77d94b8730_0_72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77d94b8730_0_72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77d94b8730_0_72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77d94b8730_0_72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77d94b8730_0_72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77d94b8730_0_7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d94b8730_0_84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g77d94b8730_0_84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g77d94b8730_0_8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g77d94b8730_0_8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77d94b8730_0_84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77d94b8730_0_84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77d94b8730_0_84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77d94b8730_0_84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g77d94b8730_0_84"/>
          <p:cNvGrpSpPr/>
          <p:nvPr/>
        </p:nvGrpSpPr>
        <p:grpSpPr>
          <a:xfrm>
            <a:off x="996353" y="1070666"/>
            <a:ext cx="351204" cy="324661"/>
            <a:chOff x="5975075" y="2327500"/>
            <a:chExt cx="420100" cy="388350"/>
          </a:xfrm>
        </p:grpSpPr>
        <p:sp>
          <p:nvSpPr>
            <p:cNvPr id="99" name="Google Shape;99;g77d94b8730_0_8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77d94b8730_0_8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g77d94b8730_0_84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g77d94b8730_0_84"/>
          <p:cNvGrpSpPr/>
          <p:nvPr/>
        </p:nvGrpSpPr>
        <p:grpSpPr>
          <a:xfrm>
            <a:off x="305241" y="553857"/>
            <a:ext cx="247469" cy="392302"/>
            <a:chOff x="6718575" y="2318625"/>
            <a:chExt cx="256950" cy="407375"/>
          </a:xfrm>
        </p:grpSpPr>
        <p:sp>
          <p:nvSpPr>
            <p:cNvPr id="103" name="Google Shape;103;g77d94b8730_0_8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77d94b8730_0_8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77d94b8730_0_8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77d94b8730_0_8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77d94b8730_0_8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77d94b8730_0_8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77d94b8730_0_8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77d94b8730_0_8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g77d94b8730_0_84"/>
          <p:cNvGrpSpPr/>
          <p:nvPr/>
        </p:nvGrpSpPr>
        <p:grpSpPr>
          <a:xfrm>
            <a:off x="1419984" y="3634333"/>
            <a:ext cx="342882" cy="350068"/>
            <a:chOff x="3951850" y="2985350"/>
            <a:chExt cx="407950" cy="416500"/>
          </a:xfrm>
        </p:grpSpPr>
        <p:sp>
          <p:nvSpPr>
            <p:cNvPr id="112" name="Google Shape;112;g77d94b8730_0_8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77d94b8730_0_8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77d94b8730_0_8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77d94b8730_0_8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g77d94b8730_0_84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77d94b8730_0_84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77d94b8730_0_84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77d94b8730_0_84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77d94b8730_0_84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g77d94b8730_0_84"/>
          <p:cNvGrpSpPr/>
          <p:nvPr/>
        </p:nvGrpSpPr>
        <p:grpSpPr>
          <a:xfrm>
            <a:off x="-50290" y="1452797"/>
            <a:ext cx="624844" cy="599376"/>
            <a:chOff x="5241175" y="4959100"/>
            <a:chExt cx="539775" cy="517775"/>
          </a:xfrm>
        </p:grpSpPr>
        <p:sp>
          <p:nvSpPr>
            <p:cNvPr id="122" name="Google Shape;122;g77d94b8730_0_8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77d94b8730_0_8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77d94b8730_0_8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77d94b8730_0_8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77d94b8730_0_8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77d94b8730_0_8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g77d94b8730_0_84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d94b8730_0_124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g77d94b8730_0_124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g77d94b8730_0_124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33" name="Google Shape;133;g77d94b8730_0_124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77d94b8730_0_124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77d94b8730_0_124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77d94b8730_0_124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g77d94b8730_0_124"/>
          <p:cNvGrpSpPr/>
          <p:nvPr/>
        </p:nvGrpSpPr>
        <p:grpSpPr>
          <a:xfrm>
            <a:off x="986828" y="1394516"/>
            <a:ext cx="351204" cy="324661"/>
            <a:chOff x="5975075" y="2327500"/>
            <a:chExt cx="420100" cy="388350"/>
          </a:xfrm>
        </p:grpSpPr>
        <p:sp>
          <p:nvSpPr>
            <p:cNvPr id="138" name="Google Shape;138;g77d94b8730_0_12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77d94b8730_0_12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g77d94b8730_0_124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g77d94b8730_0_124"/>
          <p:cNvGrpSpPr/>
          <p:nvPr/>
        </p:nvGrpSpPr>
        <p:grpSpPr>
          <a:xfrm>
            <a:off x="295716" y="877707"/>
            <a:ext cx="247469" cy="392302"/>
            <a:chOff x="6718575" y="2318625"/>
            <a:chExt cx="256950" cy="407375"/>
          </a:xfrm>
        </p:grpSpPr>
        <p:sp>
          <p:nvSpPr>
            <p:cNvPr id="142" name="Google Shape;142;g77d94b8730_0_12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77d94b8730_0_12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77d94b8730_0_12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77d94b8730_0_12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77d94b8730_0_12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77d94b8730_0_12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77d94b8730_0_12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77d94b8730_0_12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g77d94b8730_0_124"/>
          <p:cNvGrpSpPr/>
          <p:nvPr/>
        </p:nvGrpSpPr>
        <p:grpSpPr>
          <a:xfrm>
            <a:off x="1229484" y="3310483"/>
            <a:ext cx="342882" cy="350068"/>
            <a:chOff x="3951850" y="2985350"/>
            <a:chExt cx="407950" cy="416500"/>
          </a:xfrm>
        </p:grpSpPr>
        <p:sp>
          <p:nvSpPr>
            <p:cNvPr id="151" name="Google Shape;151;g77d94b8730_0_12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77d94b8730_0_12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77d94b8730_0_12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77d94b8730_0_12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g77d94b8730_0_124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7d94b8730_0_124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77d94b8730_0_124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7d94b8730_0_124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77d94b8730_0_124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g77d94b8730_0_124"/>
          <p:cNvGrpSpPr/>
          <p:nvPr/>
        </p:nvGrpSpPr>
        <p:grpSpPr>
          <a:xfrm>
            <a:off x="67093" y="1681689"/>
            <a:ext cx="455624" cy="437054"/>
            <a:chOff x="5241175" y="4959100"/>
            <a:chExt cx="539775" cy="517775"/>
          </a:xfrm>
        </p:grpSpPr>
        <p:sp>
          <p:nvSpPr>
            <p:cNvPr id="161" name="Google Shape;161;g77d94b8730_0_12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77d94b8730_0_12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77d94b8730_0_12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77d94b8730_0_12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77d94b8730_0_12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77d94b8730_0_12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g77d94b8730_0_124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77d94b8730_0_12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" sz="12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12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9" name="Google Shape;169;g77d94b8730_0_12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7d94b8730_0_16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g77d94b8730_0_16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77d94b8730_0_16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4" name="Google Shape;174;g77d94b8730_0_16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5" name="Google Shape;175;g77d94b8730_0_16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7d94b8730_0_16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77d94b8730_0_16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77d94b8730_0_16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77d94b8730_0_16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77d94b8730_0_16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77d94b8730_0_16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7d94b8730_0_16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g77d94b8730_0_165"/>
          <p:cNvGrpSpPr/>
          <p:nvPr/>
        </p:nvGrpSpPr>
        <p:grpSpPr>
          <a:xfrm>
            <a:off x="1729778" y="61066"/>
            <a:ext cx="351204" cy="324661"/>
            <a:chOff x="5975075" y="2327500"/>
            <a:chExt cx="420100" cy="388350"/>
          </a:xfrm>
        </p:grpSpPr>
        <p:sp>
          <p:nvSpPr>
            <p:cNvPr id="184" name="Google Shape;184;g77d94b8730_0_16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77d94b8730_0_16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g77d94b8730_0_16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7d94b8730_0_16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g77d94b8730_0_165"/>
          <p:cNvGrpSpPr/>
          <p:nvPr/>
        </p:nvGrpSpPr>
        <p:grpSpPr>
          <a:xfrm>
            <a:off x="7354068" y="3426714"/>
            <a:ext cx="455624" cy="437054"/>
            <a:chOff x="5241175" y="4959100"/>
            <a:chExt cx="539775" cy="517775"/>
          </a:xfrm>
        </p:grpSpPr>
        <p:sp>
          <p:nvSpPr>
            <p:cNvPr id="189" name="Google Shape;189;g77d94b8730_0_16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77d94b8730_0_16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77d94b8730_0_16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77d94b8730_0_16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77d94b8730_0_16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77d94b8730_0_16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g77d94b8730_0_16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77d94b8730_0_165"/>
          <p:cNvGrpSpPr/>
          <p:nvPr/>
        </p:nvGrpSpPr>
        <p:grpSpPr>
          <a:xfrm>
            <a:off x="904284" y="515192"/>
            <a:ext cx="382958" cy="607111"/>
            <a:chOff x="6718575" y="2318625"/>
            <a:chExt cx="256950" cy="407375"/>
          </a:xfrm>
        </p:grpSpPr>
        <p:sp>
          <p:nvSpPr>
            <p:cNvPr id="197" name="Google Shape;197;g77d94b8730_0_16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77d94b8730_0_16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77d94b8730_0_16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77d94b8730_0_16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77d94b8730_0_16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77d94b8730_0_16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77d94b8730_0_16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77d94b8730_0_16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g77d94b8730_0_165"/>
          <p:cNvGrpSpPr/>
          <p:nvPr/>
        </p:nvGrpSpPr>
        <p:grpSpPr>
          <a:xfrm>
            <a:off x="335759" y="1840533"/>
            <a:ext cx="342882" cy="350068"/>
            <a:chOff x="3951850" y="2985350"/>
            <a:chExt cx="407950" cy="416500"/>
          </a:xfrm>
        </p:grpSpPr>
        <p:sp>
          <p:nvSpPr>
            <p:cNvPr id="206" name="Google Shape;206;g77d94b8730_0_16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77d94b8730_0_16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77d94b8730_0_16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77d94b8730_0_16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g77d94b8730_0_16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7d94b8730_0_20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g77d94b8730_0_20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77d94b8730_0_20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g77d94b8730_0_206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g77d94b8730_0_206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g77d94b8730_0_20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77d94b8730_0_20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77d94b8730_0_20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77d94b8730_0_20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g77d94b8730_0_206"/>
          <p:cNvGrpSpPr/>
          <p:nvPr/>
        </p:nvGrpSpPr>
        <p:grpSpPr>
          <a:xfrm>
            <a:off x="1729778" y="61066"/>
            <a:ext cx="351204" cy="324661"/>
            <a:chOff x="5975075" y="2327500"/>
            <a:chExt cx="420100" cy="388350"/>
          </a:xfrm>
        </p:grpSpPr>
        <p:sp>
          <p:nvSpPr>
            <p:cNvPr id="222" name="Google Shape;222;g77d94b8730_0_20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77d94b8730_0_20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g77d94b8730_0_206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g77d94b8730_0_206"/>
          <p:cNvGrpSpPr/>
          <p:nvPr/>
        </p:nvGrpSpPr>
        <p:grpSpPr>
          <a:xfrm>
            <a:off x="904284" y="515192"/>
            <a:ext cx="382958" cy="607111"/>
            <a:chOff x="6718575" y="2318625"/>
            <a:chExt cx="256950" cy="407375"/>
          </a:xfrm>
        </p:grpSpPr>
        <p:sp>
          <p:nvSpPr>
            <p:cNvPr id="226" name="Google Shape;226;g77d94b8730_0_20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77d94b8730_0_20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77d94b8730_0_20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77d94b8730_0_20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77d94b8730_0_20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77d94b8730_0_20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77d94b8730_0_20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77d94b8730_0_20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g77d94b8730_0_206"/>
          <p:cNvGrpSpPr/>
          <p:nvPr/>
        </p:nvGrpSpPr>
        <p:grpSpPr>
          <a:xfrm>
            <a:off x="335759" y="1840533"/>
            <a:ext cx="342882" cy="350068"/>
            <a:chOff x="3951850" y="2985350"/>
            <a:chExt cx="407950" cy="416500"/>
          </a:xfrm>
        </p:grpSpPr>
        <p:sp>
          <p:nvSpPr>
            <p:cNvPr id="235" name="Google Shape;235;g77d94b8730_0_20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77d94b8730_0_20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77d94b8730_0_20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77d94b8730_0_20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g77d94b8730_0_20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7d94b8730_0_20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77d94b8730_0_20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77d94b8730_0_20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77d94b8730_0_20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g77d94b8730_0_206"/>
          <p:cNvGrpSpPr/>
          <p:nvPr/>
        </p:nvGrpSpPr>
        <p:grpSpPr>
          <a:xfrm>
            <a:off x="7354068" y="3426714"/>
            <a:ext cx="455624" cy="437054"/>
            <a:chOff x="5241175" y="4959100"/>
            <a:chExt cx="539775" cy="517775"/>
          </a:xfrm>
        </p:grpSpPr>
        <p:sp>
          <p:nvSpPr>
            <p:cNvPr id="245" name="Google Shape;245;g77d94b8730_0_20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77d94b8730_0_20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77d94b8730_0_20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77d94b8730_0_20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77d94b8730_0_20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77d94b8730_0_20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g77d94b8730_0_206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77d94b8730_0_20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7d94b8730_0_24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g77d94b8730_0_24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77d94b8730_0_24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7" name="Google Shape;257;g77d94b8730_0_24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77d94b8730_0_24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77d94b8730_0_24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77d94b8730_0_24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g77d94b8730_0_248"/>
          <p:cNvGrpSpPr/>
          <p:nvPr/>
        </p:nvGrpSpPr>
        <p:grpSpPr>
          <a:xfrm>
            <a:off x="1729778" y="61066"/>
            <a:ext cx="351204" cy="324661"/>
            <a:chOff x="5975075" y="2327500"/>
            <a:chExt cx="420100" cy="388350"/>
          </a:xfrm>
        </p:grpSpPr>
        <p:sp>
          <p:nvSpPr>
            <p:cNvPr id="262" name="Google Shape;262;g77d94b8730_0_2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77d94b8730_0_2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g77d94b8730_0_24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g77d94b8730_0_248"/>
          <p:cNvGrpSpPr/>
          <p:nvPr/>
        </p:nvGrpSpPr>
        <p:grpSpPr>
          <a:xfrm>
            <a:off x="904284" y="515192"/>
            <a:ext cx="382958" cy="607111"/>
            <a:chOff x="6718575" y="2318625"/>
            <a:chExt cx="256950" cy="407375"/>
          </a:xfrm>
        </p:grpSpPr>
        <p:sp>
          <p:nvSpPr>
            <p:cNvPr id="266" name="Google Shape;266;g77d94b8730_0_2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77d94b8730_0_2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77d94b8730_0_2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77d94b8730_0_2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77d94b8730_0_2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77d94b8730_0_2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77d94b8730_0_2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77d94b8730_0_2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g77d94b8730_0_248"/>
          <p:cNvGrpSpPr/>
          <p:nvPr/>
        </p:nvGrpSpPr>
        <p:grpSpPr>
          <a:xfrm>
            <a:off x="335759" y="1840533"/>
            <a:ext cx="342882" cy="350068"/>
            <a:chOff x="3951850" y="2985350"/>
            <a:chExt cx="407950" cy="416500"/>
          </a:xfrm>
        </p:grpSpPr>
        <p:sp>
          <p:nvSpPr>
            <p:cNvPr id="275" name="Google Shape;275;g77d94b8730_0_2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77d94b8730_0_2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77d94b8730_0_2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77d94b8730_0_2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g77d94b8730_0_24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77d94b8730_0_24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77d94b8730_0_24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77d94b8730_0_24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77d94b8730_0_24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g77d94b8730_0_248"/>
          <p:cNvGrpSpPr/>
          <p:nvPr/>
        </p:nvGrpSpPr>
        <p:grpSpPr>
          <a:xfrm>
            <a:off x="7354068" y="3426714"/>
            <a:ext cx="455624" cy="437054"/>
            <a:chOff x="5241175" y="4959100"/>
            <a:chExt cx="539775" cy="517775"/>
          </a:xfrm>
        </p:grpSpPr>
        <p:sp>
          <p:nvSpPr>
            <p:cNvPr id="285" name="Google Shape;285;g77d94b8730_0_2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77d94b8730_0_2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77d94b8730_0_2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77d94b8730_0_2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77d94b8730_0_2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77d94b8730_0_2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g77d94b8730_0_24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77d94b8730_0_24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7d94b8730_0_28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g77d94b8730_0_28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g77d94b8730_0_28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97" name="Google Shape;297;g77d94b8730_0_28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77d94b8730_0_28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77d94b8730_0_28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77d94b8730_0_28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g77d94b8730_0_288"/>
          <p:cNvGrpSpPr/>
          <p:nvPr/>
        </p:nvGrpSpPr>
        <p:grpSpPr>
          <a:xfrm>
            <a:off x="1729778" y="61066"/>
            <a:ext cx="351204" cy="324661"/>
            <a:chOff x="5975075" y="2327500"/>
            <a:chExt cx="420100" cy="388350"/>
          </a:xfrm>
        </p:grpSpPr>
        <p:sp>
          <p:nvSpPr>
            <p:cNvPr id="302" name="Google Shape;302;g77d94b8730_0_28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77d94b8730_0_28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g77d94b8730_0_28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g77d94b8730_0_288"/>
          <p:cNvGrpSpPr/>
          <p:nvPr/>
        </p:nvGrpSpPr>
        <p:grpSpPr>
          <a:xfrm>
            <a:off x="904284" y="515192"/>
            <a:ext cx="382958" cy="607111"/>
            <a:chOff x="6718575" y="2318625"/>
            <a:chExt cx="256950" cy="407375"/>
          </a:xfrm>
        </p:grpSpPr>
        <p:sp>
          <p:nvSpPr>
            <p:cNvPr id="306" name="Google Shape;306;g77d94b8730_0_28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77d94b8730_0_28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77d94b8730_0_28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77d94b8730_0_28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77d94b8730_0_28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77d94b8730_0_28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77d94b8730_0_28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77d94b8730_0_28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g77d94b8730_0_288"/>
          <p:cNvGrpSpPr/>
          <p:nvPr/>
        </p:nvGrpSpPr>
        <p:grpSpPr>
          <a:xfrm>
            <a:off x="335759" y="1840533"/>
            <a:ext cx="342882" cy="350068"/>
            <a:chOff x="3951850" y="2985350"/>
            <a:chExt cx="407950" cy="416500"/>
          </a:xfrm>
        </p:grpSpPr>
        <p:sp>
          <p:nvSpPr>
            <p:cNvPr id="315" name="Google Shape;315;g77d94b8730_0_28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77d94b8730_0_28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77d94b8730_0_28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77d94b8730_0_28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g77d94b8730_0_28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77d94b8730_0_28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77d94b8730_0_28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77d94b8730_0_28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77d94b8730_0_28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g77d94b8730_0_288"/>
          <p:cNvGrpSpPr/>
          <p:nvPr/>
        </p:nvGrpSpPr>
        <p:grpSpPr>
          <a:xfrm>
            <a:off x="7354068" y="3426714"/>
            <a:ext cx="455624" cy="437054"/>
            <a:chOff x="5241175" y="4959100"/>
            <a:chExt cx="539775" cy="517775"/>
          </a:xfrm>
        </p:grpSpPr>
        <p:sp>
          <p:nvSpPr>
            <p:cNvPr id="325" name="Google Shape;325;g77d94b8730_0_28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77d94b8730_0_28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77d94b8730_0_28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77d94b8730_0_28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77d94b8730_0_28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77d94b8730_0_28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g77d94b8730_0_28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77d94b8730_0_28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7d94b8730_0_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g77d94b8730_0_0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g77d94b8730_0_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ohlersassociates.com/technical-articles.html" TargetMode="External"/><Relationship Id="rId4" Type="http://schemas.openxmlformats.org/officeDocument/2006/relationships/hyperlink" Target="https://www.forbes.com/sites/amyfeldman/2020/03/25/inside-a-silicon-valley-unicorns-urgent-dash-to-3d-print-face-shields-and-test-swabs-to-battle-covid-19/#b74f6b64370a" TargetMode="External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_t5f4kjGPg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"/>
          <p:cNvSpPr txBox="1"/>
          <p:nvPr>
            <p:ph type="ctrTitle"/>
          </p:nvPr>
        </p:nvSpPr>
        <p:spPr>
          <a:xfrm>
            <a:off x="1400250" y="1376825"/>
            <a:ext cx="6343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/>
              <a:t>O impacto da manufatura aditiva na Organização do Trabalho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800"/>
              <a:t>Arnaldo Lucas Barbarelli Ferreira Sima - 9834959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800"/>
              <a:t>Marcos Hachimine Hirasawa - 9833576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800"/>
              <a:t>Rafael Augusto Amorim Ribeiro - 4602732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800"/>
              <a:t>Victor Manuel Ferro da Rocha Mattos - 9834330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7d94b8730_0_328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Impactos no processo produtivo</a:t>
            </a:r>
            <a:endParaRPr/>
          </a:p>
        </p:txBody>
      </p:sp>
      <p:sp>
        <p:nvSpPr>
          <p:cNvPr id="425" name="Google Shape;425;g77d94b8730_0_328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Lógica de produção, desperdícios, complexidade e </a:t>
            </a:r>
            <a:r>
              <a:rPr lang="en"/>
              <a:t>acessibilidade</a:t>
            </a:r>
            <a:endParaRPr/>
          </a:p>
        </p:txBody>
      </p:sp>
      <p:sp>
        <p:nvSpPr>
          <p:cNvPr id="426" name="Google Shape;426;g77d94b8730_0_328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7d94b8730_0_346"/>
          <p:cNvSpPr txBox="1"/>
          <p:nvPr>
            <p:ph idx="4294967295" type="title"/>
          </p:nvPr>
        </p:nvSpPr>
        <p:spPr>
          <a:xfrm>
            <a:off x="2470350" y="495800"/>
            <a:ext cx="4227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400"/>
              <a:t>Lógica de produção: Tradicional - subtrativa</a:t>
            </a:r>
            <a:endParaRPr sz="2400"/>
          </a:p>
        </p:txBody>
      </p:sp>
      <p:sp>
        <p:nvSpPr>
          <p:cNvPr id="432" name="Google Shape;432;g77d94b8730_0_346"/>
          <p:cNvSpPr/>
          <p:nvPr/>
        </p:nvSpPr>
        <p:spPr>
          <a:xfrm>
            <a:off x="4156983" y="3996566"/>
            <a:ext cx="848400" cy="6255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77d94b8730_0_346"/>
          <p:cNvSpPr/>
          <p:nvPr/>
        </p:nvSpPr>
        <p:spPr>
          <a:xfrm>
            <a:off x="3561295" y="2554335"/>
            <a:ext cx="2032200" cy="550500"/>
          </a:xfrm>
          <a:prstGeom prst="ellipse">
            <a:avLst/>
          </a:prstGeom>
          <a:gradFill>
            <a:gsLst>
              <a:gs pos="0">
                <a:srgbClr val="1ED7BE">
                  <a:alpha val="9411"/>
                </a:srgbClr>
              </a:gs>
              <a:gs pos="80000">
                <a:srgbClr val="1BC5C5">
                  <a:alpha val="9411"/>
                </a:srgbClr>
              </a:gs>
              <a:gs pos="100000">
                <a:srgbClr val="1CD9BD">
                  <a:alpha val="9411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77d94b8730_0_346"/>
          <p:cNvSpPr/>
          <p:nvPr/>
        </p:nvSpPr>
        <p:spPr>
          <a:xfrm>
            <a:off x="3180644" y="1938652"/>
            <a:ext cx="2776800" cy="5988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77d94b8730_0_346"/>
          <p:cNvSpPr/>
          <p:nvPr/>
        </p:nvSpPr>
        <p:spPr>
          <a:xfrm>
            <a:off x="4055273" y="3638071"/>
            <a:ext cx="1048500" cy="4035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77d94b8730_0_346"/>
          <p:cNvSpPr/>
          <p:nvPr/>
        </p:nvSpPr>
        <p:spPr>
          <a:xfrm rot="10800000">
            <a:off x="3904757" y="3561320"/>
            <a:ext cx="1334700" cy="491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77d94b8730_0_346"/>
          <p:cNvSpPr/>
          <p:nvPr/>
        </p:nvSpPr>
        <p:spPr>
          <a:xfrm>
            <a:off x="3859233" y="3124713"/>
            <a:ext cx="1446000" cy="5232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77d94b8730_0_346"/>
          <p:cNvSpPr/>
          <p:nvPr/>
        </p:nvSpPr>
        <p:spPr>
          <a:xfrm rot="10800000">
            <a:off x="3654625" y="3008669"/>
            <a:ext cx="1837800" cy="6393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77d94b8730_0_346"/>
          <p:cNvSpPr/>
          <p:nvPr/>
        </p:nvSpPr>
        <p:spPr>
          <a:xfrm>
            <a:off x="3201585" y="1889037"/>
            <a:ext cx="2716800" cy="6675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411"/>
                </a:srgbClr>
              </a:gs>
              <a:gs pos="80000">
                <a:srgbClr val="1BC5C5">
                  <a:alpha val="9411"/>
                </a:srgbClr>
              </a:gs>
              <a:gs pos="100000">
                <a:srgbClr val="1CD9BD">
                  <a:alpha val="9411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77d94b8730_0_346"/>
          <p:cNvSpPr/>
          <p:nvPr/>
        </p:nvSpPr>
        <p:spPr>
          <a:xfrm rot="10800000">
            <a:off x="2782868" y="1806585"/>
            <a:ext cx="3534600" cy="7308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77d94b8730_0_346"/>
          <p:cNvSpPr/>
          <p:nvPr/>
        </p:nvSpPr>
        <p:spPr>
          <a:xfrm rot="10800000">
            <a:off x="3276488" y="2411864"/>
            <a:ext cx="2589000" cy="692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77d94b8730_0_346"/>
          <p:cNvSpPr/>
          <p:nvPr/>
        </p:nvSpPr>
        <p:spPr>
          <a:xfrm rot="10800000">
            <a:off x="4088990" y="3986748"/>
            <a:ext cx="989700" cy="677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77d94b8730_0_346"/>
          <p:cNvSpPr/>
          <p:nvPr/>
        </p:nvSpPr>
        <p:spPr>
          <a:xfrm>
            <a:off x="2695725" y="1301074"/>
            <a:ext cx="3709200" cy="674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77d94b8730_0_346"/>
          <p:cNvSpPr/>
          <p:nvPr/>
        </p:nvSpPr>
        <p:spPr>
          <a:xfrm>
            <a:off x="4350691" y="2135142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5" name="Google Shape;445;g77d94b8730_0_346"/>
          <p:cNvSpPr txBox="1"/>
          <p:nvPr/>
        </p:nvSpPr>
        <p:spPr>
          <a:xfrm>
            <a:off x="4164853" y="2219488"/>
            <a:ext cx="848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Minério</a:t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6" name="Google Shape;446;g77d94b8730_0_346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7" name="Google Shape;447;g77d94b8730_0_346"/>
          <p:cNvSpPr txBox="1"/>
          <p:nvPr/>
        </p:nvSpPr>
        <p:spPr>
          <a:xfrm>
            <a:off x="4284559" y="2795437"/>
            <a:ext cx="6090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Metal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8" name="Google Shape;448;g77d94b8730_0_346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9" name="Google Shape;449;g77d94b8730_0_346"/>
          <p:cNvSpPr txBox="1"/>
          <p:nvPr/>
        </p:nvSpPr>
        <p:spPr>
          <a:xfrm>
            <a:off x="4306473" y="3364715"/>
            <a:ext cx="5649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Bloco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0" name="Google Shape;450;g77d94b8730_0_346"/>
          <p:cNvSpPr/>
          <p:nvPr/>
        </p:nvSpPr>
        <p:spPr>
          <a:xfrm>
            <a:off x="4350691" y="441217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1" name="Google Shape;451;g77d94b8730_0_346"/>
          <p:cNvSpPr txBox="1"/>
          <p:nvPr/>
        </p:nvSpPr>
        <p:spPr>
          <a:xfrm>
            <a:off x="4337645" y="450751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Peça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2" name="Google Shape;452;g77d94b8730_0_346"/>
          <p:cNvSpPr/>
          <p:nvPr/>
        </p:nvSpPr>
        <p:spPr>
          <a:xfrm>
            <a:off x="4350691" y="3842918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3" name="Google Shape;453;g77d94b8730_0_346"/>
          <p:cNvSpPr txBox="1"/>
          <p:nvPr/>
        </p:nvSpPr>
        <p:spPr>
          <a:xfrm>
            <a:off x="4205950" y="3939813"/>
            <a:ext cx="766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Peça usinada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4" name="Google Shape;454;g77d94b8730_0_34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5" name="Google Shape;455;g77d94b8730_0_346"/>
          <p:cNvCxnSpPr/>
          <p:nvPr/>
        </p:nvCxnSpPr>
        <p:spPr>
          <a:xfrm>
            <a:off x="2314550" y="1653875"/>
            <a:ext cx="10800" cy="29859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7d94b8730_0_374"/>
          <p:cNvSpPr txBox="1"/>
          <p:nvPr>
            <p:ph idx="4294967295" type="title"/>
          </p:nvPr>
        </p:nvSpPr>
        <p:spPr>
          <a:xfrm>
            <a:off x="2600650" y="495800"/>
            <a:ext cx="3934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400"/>
              <a:t>Lógica de produção: Nova - aditiva</a:t>
            </a:r>
            <a:endParaRPr sz="2400"/>
          </a:p>
        </p:txBody>
      </p:sp>
      <p:sp>
        <p:nvSpPr>
          <p:cNvPr id="461" name="Google Shape;461;g77d94b8730_0_374"/>
          <p:cNvSpPr/>
          <p:nvPr/>
        </p:nvSpPr>
        <p:spPr>
          <a:xfrm>
            <a:off x="4156983" y="3996566"/>
            <a:ext cx="848400" cy="6255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77d94b8730_0_374"/>
          <p:cNvSpPr/>
          <p:nvPr/>
        </p:nvSpPr>
        <p:spPr>
          <a:xfrm>
            <a:off x="3561295" y="2554335"/>
            <a:ext cx="2032200" cy="550500"/>
          </a:xfrm>
          <a:prstGeom prst="ellipse">
            <a:avLst/>
          </a:prstGeom>
          <a:gradFill>
            <a:gsLst>
              <a:gs pos="0">
                <a:srgbClr val="1ED7BE">
                  <a:alpha val="9411"/>
                </a:srgbClr>
              </a:gs>
              <a:gs pos="80000">
                <a:srgbClr val="1BC5C5">
                  <a:alpha val="9411"/>
                </a:srgbClr>
              </a:gs>
              <a:gs pos="100000">
                <a:srgbClr val="1CD9BD">
                  <a:alpha val="9411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77d94b8730_0_374"/>
          <p:cNvSpPr/>
          <p:nvPr/>
        </p:nvSpPr>
        <p:spPr>
          <a:xfrm>
            <a:off x="3180644" y="1938652"/>
            <a:ext cx="2776800" cy="5988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77d94b8730_0_374"/>
          <p:cNvSpPr/>
          <p:nvPr/>
        </p:nvSpPr>
        <p:spPr>
          <a:xfrm>
            <a:off x="4055273" y="3638071"/>
            <a:ext cx="1048500" cy="4035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77d94b8730_0_374"/>
          <p:cNvSpPr/>
          <p:nvPr/>
        </p:nvSpPr>
        <p:spPr>
          <a:xfrm rot="10800000">
            <a:off x="3904757" y="3561320"/>
            <a:ext cx="1334700" cy="491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77d94b8730_0_374"/>
          <p:cNvSpPr/>
          <p:nvPr/>
        </p:nvSpPr>
        <p:spPr>
          <a:xfrm>
            <a:off x="3859233" y="3124713"/>
            <a:ext cx="1446000" cy="523200"/>
          </a:xfrm>
          <a:prstGeom prst="ellipse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77d94b8730_0_374"/>
          <p:cNvSpPr/>
          <p:nvPr/>
        </p:nvSpPr>
        <p:spPr>
          <a:xfrm rot="10800000">
            <a:off x="3654625" y="3008669"/>
            <a:ext cx="1837800" cy="6393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77d94b8730_0_374"/>
          <p:cNvSpPr/>
          <p:nvPr/>
        </p:nvSpPr>
        <p:spPr>
          <a:xfrm>
            <a:off x="3201585" y="1889037"/>
            <a:ext cx="2716800" cy="6675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411"/>
                </a:srgbClr>
              </a:gs>
              <a:gs pos="80000">
                <a:srgbClr val="1BC5C5">
                  <a:alpha val="9411"/>
                </a:srgbClr>
              </a:gs>
              <a:gs pos="100000">
                <a:srgbClr val="1CD9BD">
                  <a:alpha val="9411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77d94b8730_0_374"/>
          <p:cNvSpPr/>
          <p:nvPr/>
        </p:nvSpPr>
        <p:spPr>
          <a:xfrm rot="10800000">
            <a:off x="2782868" y="1806585"/>
            <a:ext cx="3534600" cy="7308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77d94b8730_0_374"/>
          <p:cNvSpPr/>
          <p:nvPr/>
        </p:nvSpPr>
        <p:spPr>
          <a:xfrm rot="10800000">
            <a:off x="3276488" y="2411864"/>
            <a:ext cx="2589000" cy="692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77d94b8730_0_374"/>
          <p:cNvSpPr/>
          <p:nvPr/>
        </p:nvSpPr>
        <p:spPr>
          <a:xfrm rot="10800000">
            <a:off x="4088990" y="3986748"/>
            <a:ext cx="989700" cy="677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77d94b8730_0_374"/>
          <p:cNvSpPr/>
          <p:nvPr/>
        </p:nvSpPr>
        <p:spPr>
          <a:xfrm>
            <a:off x="2695725" y="1301074"/>
            <a:ext cx="3709200" cy="674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509"/>
                </a:srgbClr>
              </a:gs>
              <a:gs pos="75000">
                <a:srgbClr val="1BC5C5">
                  <a:alpha val="74509"/>
                </a:srgbClr>
              </a:gs>
              <a:gs pos="100000">
                <a:srgbClr val="1CD9BD">
                  <a:alpha val="7450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77d94b8730_0_374"/>
          <p:cNvSpPr/>
          <p:nvPr/>
        </p:nvSpPr>
        <p:spPr>
          <a:xfrm>
            <a:off x="4350691" y="2135142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4" name="Google Shape;474;g77d94b8730_0_374"/>
          <p:cNvSpPr txBox="1"/>
          <p:nvPr/>
        </p:nvSpPr>
        <p:spPr>
          <a:xfrm>
            <a:off x="4164853" y="2219488"/>
            <a:ext cx="848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Peça</a:t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5" name="Google Shape;475;g77d94b8730_0_374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6" name="Google Shape;476;g77d94b8730_0_374"/>
          <p:cNvSpPr txBox="1"/>
          <p:nvPr/>
        </p:nvSpPr>
        <p:spPr>
          <a:xfrm>
            <a:off x="4164847" y="2801300"/>
            <a:ext cx="848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Camadas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7" name="Google Shape;477;g77d94b8730_0_374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8" name="Google Shape;478;g77d94b8730_0_374"/>
          <p:cNvSpPr txBox="1"/>
          <p:nvPr/>
        </p:nvSpPr>
        <p:spPr>
          <a:xfrm>
            <a:off x="4164851" y="3370563"/>
            <a:ext cx="848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Plástico derretido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9" name="Google Shape;479;g77d94b8730_0_374"/>
          <p:cNvSpPr/>
          <p:nvPr/>
        </p:nvSpPr>
        <p:spPr>
          <a:xfrm>
            <a:off x="4350691" y="441217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0" name="Google Shape;480;g77d94b8730_0_374"/>
          <p:cNvSpPr txBox="1"/>
          <p:nvPr/>
        </p:nvSpPr>
        <p:spPr>
          <a:xfrm>
            <a:off x="4153200" y="4472275"/>
            <a:ext cx="848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</a:t>
            </a: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lástico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1" name="Google Shape;481;g77d94b8730_0_374"/>
          <p:cNvSpPr/>
          <p:nvPr/>
        </p:nvSpPr>
        <p:spPr>
          <a:xfrm>
            <a:off x="4350691" y="3842918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2" name="Google Shape;482;g77d94b8730_0_374"/>
          <p:cNvSpPr txBox="1"/>
          <p:nvPr/>
        </p:nvSpPr>
        <p:spPr>
          <a:xfrm>
            <a:off x="4205950" y="3939813"/>
            <a:ext cx="766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Tubo de plásitco</a:t>
            </a:r>
            <a:endParaRPr b="0" i="0" sz="1000" u="none" cap="none" strike="noStrike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3" name="Google Shape;483;g77d94b8730_0_37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4" name="Google Shape;484;g77d94b8730_0_374"/>
          <p:cNvCxnSpPr/>
          <p:nvPr/>
        </p:nvCxnSpPr>
        <p:spPr>
          <a:xfrm rot="10800000">
            <a:off x="2325200" y="1696775"/>
            <a:ext cx="10800" cy="2925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5" name="Google Shape;485;g77d94b8730_0_374"/>
          <p:cNvSpPr/>
          <p:nvPr/>
        </p:nvSpPr>
        <p:spPr>
          <a:xfrm>
            <a:off x="6986600" y="1328750"/>
            <a:ext cx="1789500" cy="6750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Camadas</a:t>
            </a:r>
            <a:endParaRPr sz="2400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"/>
          <p:cNvSpPr txBox="1"/>
          <p:nvPr>
            <p:ph idx="4294967295" type="title"/>
          </p:nvPr>
        </p:nvSpPr>
        <p:spPr>
          <a:xfrm>
            <a:off x="400050" y="1543050"/>
            <a:ext cx="2695500" cy="32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" sz="2800"/>
              <a:t>Desperdício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</p:txBody>
      </p:sp>
      <p:sp>
        <p:nvSpPr>
          <p:cNvPr id="491" name="Google Shape;491;p1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7d94b8730_0_409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Sustentabilidade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A adição em camadas é outro ponto positivo desse tipo produtivo, que evita desperdícios e a torna mais sustentável</a:t>
            </a:r>
            <a:endParaRPr/>
          </a:p>
        </p:txBody>
      </p:sp>
      <p:sp>
        <p:nvSpPr>
          <p:cNvPr id="497" name="Google Shape;497;g77d94b8730_0_40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Desperdício</a:t>
            </a:r>
            <a:endParaRPr/>
          </a:p>
        </p:txBody>
      </p:sp>
      <p:sp>
        <p:nvSpPr>
          <p:cNvPr id="498" name="Google Shape;498;g77d94b8730_0_409"/>
          <p:cNvSpPr txBox="1"/>
          <p:nvPr>
            <p:ph idx="2" type="body"/>
          </p:nvPr>
        </p:nvSpPr>
        <p:spPr>
          <a:xfrm>
            <a:off x="4744850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Custos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Como a matéria-prima é praticamente inteiramente aproveitada, todo o custo de matéria-prima é convertida em resultado.</a:t>
            </a:r>
            <a:endParaRPr/>
          </a:p>
        </p:txBody>
      </p:sp>
      <p:sp>
        <p:nvSpPr>
          <p:cNvPr id="499" name="Google Shape;499;g77d94b8730_0_40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0" name="Google Shape;500;g77d94b8730_0_409"/>
          <p:cNvGrpSpPr/>
          <p:nvPr/>
        </p:nvGrpSpPr>
        <p:grpSpPr>
          <a:xfrm>
            <a:off x="1286806" y="2472035"/>
            <a:ext cx="445901" cy="413282"/>
            <a:chOff x="1570037" y="1341437"/>
            <a:chExt cx="4943475" cy="4576762"/>
          </a:xfrm>
        </p:grpSpPr>
        <p:sp>
          <p:nvSpPr>
            <p:cNvPr id="501" name="Google Shape;501;g77d94b8730_0_40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g77d94b8730_0_40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g77d94b8730_0_40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g77d94b8730_0_40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g77d94b8730_0_40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g77d94b8730_0_40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g77d94b8730_0_409"/>
          <p:cNvGrpSpPr/>
          <p:nvPr/>
        </p:nvGrpSpPr>
        <p:grpSpPr>
          <a:xfrm>
            <a:off x="4441156" y="2455755"/>
            <a:ext cx="303698" cy="445825"/>
            <a:chOff x="655600" y="3183978"/>
            <a:chExt cx="490627" cy="720234"/>
          </a:xfrm>
        </p:grpSpPr>
        <p:sp>
          <p:nvSpPr>
            <p:cNvPr id="508" name="Google Shape;508;g77d94b8730_0_40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g77d94b8730_0_40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g77d94b8730_0_40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g77d94b8730_0_40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g77d94b8730_0_40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7d94b8730_0_416"/>
          <p:cNvSpPr/>
          <p:nvPr/>
        </p:nvSpPr>
        <p:spPr>
          <a:xfrm>
            <a:off x="3147686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Manufatura aditiva</a:t>
            </a:r>
            <a:endParaRPr b="1" i="0" sz="1400" u="none" cap="none" strike="noStrike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8" name="Google Shape;518;g77d94b8730_0_416"/>
          <p:cNvSpPr txBox="1"/>
          <p:nvPr>
            <p:ph idx="4294967295" type="title"/>
          </p:nvPr>
        </p:nvSpPr>
        <p:spPr>
          <a:xfrm>
            <a:off x="1732700" y="12022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Novas possibilidades</a:t>
            </a:r>
            <a:endParaRPr/>
          </a:p>
        </p:txBody>
      </p:sp>
      <p:sp>
        <p:nvSpPr>
          <p:cNvPr id="519" name="Google Shape;519;g77d94b8730_0_416"/>
          <p:cNvSpPr/>
          <p:nvPr/>
        </p:nvSpPr>
        <p:spPr>
          <a:xfrm>
            <a:off x="1275500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Alta complexidade de peça</a:t>
            </a:r>
            <a:endParaRPr b="0" i="0" sz="1400" u="none" cap="none" strike="noStrike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20" name="Google Shape;520;g77d94b8730_0_416"/>
          <p:cNvSpPr/>
          <p:nvPr/>
        </p:nvSpPr>
        <p:spPr>
          <a:xfrm>
            <a:off x="5019872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Menor utilização de ferramentas e processos</a:t>
            </a:r>
            <a:endParaRPr b="0" i="0" sz="1400" u="none" cap="none" strike="noStrike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21" name="Google Shape;521;g77d94b8730_0_4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2" name="Google Shape;522;g77d94b8730_0_416"/>
          <p:cNvGrpSpPr/>
          <p:nvPr/>
        </p:nvGrpSpPr>
        <p:grpSpPr>
          <a:xfrm>
            <a:off x="2595745" y="463435"/>
            <a:ext cx="671185" cy="738771"/>
            <a:chOff x="9901824" y="937343"/>
            <a:chExt cx="744273" cy="793950"/>
          </a:xfrm>
        </p:grpSpPr>
        <p:grpSp>
          <p:nvGrpSpPr>
            <p:cNvPr id="523" name="Google Shape;523;g77d94b8730_0_41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24" name="Google Shape;524;g77d94b8730_0_41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g77d94b8730_0_41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g77d94b8730_0_41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g77d94b8730_0_41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g77d94b8730_0_41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g77d94b8730_0_41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g77d94b8730_0_41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g77d94b8730_0_41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g77d94b8730_0_41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g77d94b8730_0_41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g77d94b8730_0_41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g77d94b8730_0_41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g77d94b8730_0_41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g77d94b8730_0_41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g77d94b8730_0_41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g77d94b8730_0_41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g77d94b8730_0_416"/>
          <p:cNvGrpSpPr/>
          <p:nvPr/>
        </p:nvGrpSpPr>
        <p:grpSpPr>
          <a:xfrm>
            <a:off x="5238293" y="470527"/>
            <a:ext cx="493056" cy="724550"/>
            <a:chOff x="5526246" y="1011207"/>
            <a:chExt cx="592758" cy="720085"/>
          </a:xfrm>
        </p:grpSpPr>
        <p:sp>
          <p:nvSpPr>
            <p:cNvPr id="541" name="Google Shape;541;g77d94b8730_0_41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g77d94b8730_0_41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g77d94b8730_0_41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g77d94b8730_0_41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g77d94b8730_0_41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g77d94b8730_0_41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7d94b8730_0_42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"/>
              <a:t>Percentual de uso da impressão 3D na indústria (Fonte: Statista – 2015 / 2017)</a:t>
            </a:r>
            <a:endParaRPr/>
          </a:p>
        </p:txBody>
      </p:sp>
      <p:sp>
        <p:nvSpPr>
          <p:cNvPr id="552" name="Google Shape;552;g77d94b8730_0_42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3" name="Google Shape;553;g77d94b8730_0_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512" y="1419800"/>
            <a:ext cx="4984975" cy="30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77d94b8730_0_425"/>
          <p:cNvSpPr txBox="1"/>
          <p:nvPr>
            <p:ph idx="4294967295" type="title"/>
          </p:nvPr>
        </p:nvSpPr>
        <p:spPr>
          <a:xfrm>
            <a:off x="1895800" y="7745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Acessibilidade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77d94b8730_0_433"/>
          <p:cNvSpPr/>
          <p:nvPr/>
        </p:nvSpPr>
        <p:spPr>
          <a:xfrm>
            <a:off x="53754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84769"/>
          </a:solidFill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77d94b8730_0_433"/>
          <p:cNvSpPr txBox="1"/>
          <p:nvPr>
            <p:ph idx="4294967295" type="body"/>
          </p:nvPr>
        </p:nvSpPr>
        <p:spPr>
          <a:xfrm>
            <a:off x="457200" y="1476375"/>
            <a:ext cx="4101900" cy="31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19BBD5"/>
                </a:solidFill>
              </a:rPr>
              <a:t>Artigos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Artigos de MA durante os anos -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https://wohlersassociates.com/technical-articles.html</a:t>
            </a:r>
            <a:endParaRPr sz="1800"/>
          </a:p>
          <a:p>
            <a:pPr indent="0" lvl="0" marL="0" rtl="0" algn="l">
              <a:lnSpc>
                <a:spcPct val="122222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800"/>
              <a:t>Inside A Silicon Valley Unicorn’s Urgent Dash To 3D-Print Face Shields And Test Swabs To Battle COVID-19 -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https://www.forbes.com/sites/amyfeldman/2020/03/25/inside-a-silicon-valley-unicorns-urgent-dash-to-3d-print-face-shields-and-test-swabs-to-battle-covid-19/#b74f6b64370a</a:t>
            </a:r>
            <a:endParaRPr sz="1800"/>
          </a:p>
        </p:txBody>
      </p:sp>
      <p:sp>
        <p:nvSpPr>
          <p:cNvPr id="561" name="Google Shape;561;g77d94b8730_0_433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b="0" i="0" sz="1000" u="none" cap="none" strike="noStrike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2" name="Google Shape;562;g77d94b8730_0_433"/>
          <p:cNvSpPr/>
          <p:nvPr/>
        </p:nvSpPr>
        <p:spPr>
          <a:xfrm>
            <a:off x="764399" y="4802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77d94b8730_0_43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4" name="Google Shape;564;g77d94b8730_0_4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8709" y="838370"/>
            <a:ext cx="1888501" cy="335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7d94b8730_0_340"/>
          <p:cNvSpPr txBox="1"/>
          <p:nvPr>
            <p:ph type="ctrTitle"/>
          </p:nvPr>
        </p:nvSpPr>
        <p:spPr>
          <a:xfrm>
            <a:off x="2743200" y="1735750"/>
            <a:ext cx="5818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Impactos na organização do trabalho</a:t>
            </a:r>
            <a:endParaRPr/>
          </a:p>
        </p:txBody>
      </p:sp>
      <p:sp>
        <p:nvSpPr>
          <p:cNvPr id="570" name="Google Shape;570;g77d94b8730_0_340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Operação remota, rapidez de fabricação, disponibilidade de material, facilidade de operação, segurança do trabalhador</a:t>
            </a:r>
            <a:endParaRPr/>
          </a:p>
        </p:txBody>
      </p:sp>
      <p:sp>
        <p:nvSpPr>
          <p:cNvPr id="571" name="Google Shape;571;g77d94b8730_0_34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77d94b8730_0_34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77da353796_2_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Agilidade</a:t>
            </a:r>
            <a:endParaRPr/>
          </a:p>
        </p:txBody>
      </p:sp>
      <p:sp>
        <p:nvSpPr>
          <p:cNvPr id="578" name="Google Shape;578;g77da353796_2_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9" name="Google Shape;579;g77da353796_2_0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 Capacidade de produzir a peças sem o tempo de logística, permite a empresa ter acesso à elas muito mais rápido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Peças que demorariam semanas para serem feitas por meio de métodos tradicionais da indústria, são concluídas em questão de poucas horas.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"/>
          <p:cNvSpPr txBox="1"/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43" name="Google Shape;343;p2"/>
          <p:cNvSpPr txBox="1"/>
          <p:nvPr/>
        </p:nvSpPr>
        <p:spPr>
          <a:xfrm>
            <a:off x="1732700" y="1744525"/>
            <a:ext cx="61134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2000"/>
              <a:buFont typeface="Muli"/>
              <a:buAutoNum type="arabicPeriod"/>
            </a:pPr>
            <a:r>
              <a:rPr lang="en" sz="20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 que é Manufatura Aditiva?</a:t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2000"/>
              <a:buFont typeface="Muli"/>
              <a:buAutoNum type="arabicPeriod"/>
            </a:pPr>
            <a:r>
              <a:rPr lang="en" sz="20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Impactos no processo produtivo</a:t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2000"/>
              <a:buFont typeface="Muli"/>
              <a:buAutoNum type="arabicPeriod"/>
            </a:pPr>
            <a:r>
              <a:rPr lang="en" sz="20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Impactos na organização do trabalho</a:t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2000"/>
              <a:buFont typeface="Muli"/>
              <a:buAutoNum type="arabicPeriod"/>
            </a:pPr>
            <a:r>
              <a:rPr lang="en" sz="20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MA no Brasil e na USP</a:t>
            </a:r>
            <a:endParaRPr sz="20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77da353796_2_1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Testagem</a:t>
            </a:r>
            <a:endParaRPr/>
          </a:p>
        </p:txBody>
      </p:sp>
      <p:sp>
        <p:nvSpPr>
          <p:cNvPr id="585" name="Google Shape;585;g77da353796_2_1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g77da353796_2_10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</a:t>
            </a:r>
            <a:r>
              <a:rPr lang="en"/>
              <a:t> impressão tridimensional permite testar fisicamente um projeto ou desenho técnico que só existia no computador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Utilizando uma impressora 3D, fica mais fácil ver os resultados e propor ajustes que antes só seriam notados na produção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77da353796_2_1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Operador</a:t>
            </a:r>
            <a:endParaRPr/>
          </a:p>
        </p:txBody>
      </p:sp>
      <p:sp>
        <p:nvSpPr>
          <p:cNvPr id="592" name="Google Shape;592;g77da353796_2_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g77da353796_2_16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As impressoras 3D são muito mais seguras que os </a:t>
            </a:r>
            <a:r>
              <a:rPr lang="en"/>
              <a:t>métodos</a:t>
            </a:r>
            <a:r>
              <a:rPr lang="en"/>
              <a:t> tradicionais pois são operadas remotamente e não há contato direto com o equipamento durante a pridução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O design das peças </a:t>
            </a:r>
            <a:r>
              <a:rPr lang="en"/>
              <a:t>tridimensionais</a:t>
            </a:r>
            <a:r>
              <a:rPr lang="en"/>
              <a:t>, é um processo relativamente complexo, mas que já é executado na </a:t>
            </a:r>
            <a:r>
              <a:rPr lang="en"/>
              <a:t>indústria</a:t>
            </a:r>
            <a:r>
              <a:rPr lang="en"/>
              <a:t> em geral, enquanto a operação da máquina é relativamente simples, podendo ser feita por um técnico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77d94b8730_0_402"/>
          <p:cNvSpPr txBox="1"/>
          <p:nvPr>
            <p:ph type="ctrTitle"/>
          </p:nvPr>
        </p:nvSpPr>
        <p:spPr>
          <a:xfrm>
            <a:off x="2743200" y="1735750"/>
            <a:ext cx="5818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Manufatura aditiva no Brasil e na USP</a:t>
            </a:r>
            <a:endParaRPr/>
          </a:p>
        </p:txBody>
      </p:sp>
      <p:sp>
        <p:nvSpPr>
          <p:cNvPr id="599" name="Google Shape;599;g77d94b8730_0_402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g77d94b8730_0_402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77da353796_0_5"/>
          <p:cNvSpPr txBox="1"/>
          <p:nvPr>
            <p:ph type="title"/>
          </p:nvPr>
        </p:nvSpPr>
        <p:spPr>
          <a:xfrm>
            <a:off x="1734000" y="90672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 no Brasil</a:t>
            </a:r>
            <a:endParaRPr/>
          </a:p>
        </p:txBody>
      </p:sp>
      <p:sp>
        <p:nvSpPr>
          <p:cNvPr id="606" name="Google Shape;606;g77da353796_0_5"/>
          <p:cNvSpPr txBox="1"/>
          <p:nvPr>
            <p:ph idx="1" type="body"/>
          </p:nvPr>
        </p:nvSpPr>
        <p:spPr>
          <a:xfrm>
            <a:off x="1734000" y="1631000"/>
            <a:ext cx="55101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Porcentagem de </a:t>
            </a:r>
            <a:r>
              <a:rPr lang="en"/>
              <a:t>negócios</a:t>
            </a:r>
            <a:r>
              <a:rPr lang="en"/>
              <a:t> em Manufatura Aditiva</a:t>
            </a:r>
            <a:endParaRPr/>
          </a:p>
        </p:txBody>
      </p:sp>
      <p:sp>
        <p:nvSpPr>
          <p:cNvPr id="607" name="Google Shape;607;g77da353796_0_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8" name="Google Shape;608;g77da35379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000" y="2309225"/>
            <a:ext cx="4944300" cy="25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77da353796_0_5"/>
          <p:cNvSpPr txBox="1"/>
          <p:nvPr/>
        </p:nvSpPr>
        <p:spPr>
          <a:xfrm>
            <a:off x="6892075" y="4294700"/>
            <a:ext cx="738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Fonte: Statista 2018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7da353796_1_1"/>
          <p:cNvSpPr txBox="1"/>
          <p:nvPr>
            <p:ph type="title"/>
          </p:nvPr>
        </p:nvSpPr>
        <p:spPr>
          <a:xfrm>
            <a:off x="1734000" y="90672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MA no Brasil</a:t>
            </a:r>
            <a:endParaRPr/>
          </a:p>
        </p:txBody>
      </p:sp>
      <p:sp>
        <p:nvSpPr>
          <p:cNvPr id="615" name="Google Shape;615;g77da353796_1_1"/>
          <p:cNvSpPr txBox="1"/>
          <p:nvPr>
            <p:ph idx="1" type="body"/>
          </p:nvPr>
        </p:nvSpPr>
        <p:spPr>
          <a:xfrm>
            <a:off x="1734000" y="1699125"/>
            <a:ext cx="54987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Casos de aplicação: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ThyssenKrupp Elevadores : </a:t>
            </a:r>
            <a:r>
              <a:rPr lang="en"/>
              <a:t>Painéis</a:t>
            </a:r>
            <a:r>
              <a:rPr lang="en"/>
              <a:t> de botões de reposição e reduzir o tempo para o lançamento de novos produtos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Instituto de Estudos Avançados (Departamento de Ciência e Tecnologia Aeroespacial da Força Aérea Brasileira) : Produção de um motor aeronáutico hipersônico chamado Scramjet</a:t>
            </a:r>
            <a:endParaRPr/>
          </a:p>
        </p:txBody>
      </p:sp>
      <p:sp>
        <p:nvSpPr>
          <p:cNvPr id="616" name="Google Shape;616;g77da353796_1_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da353796_1_27"/>
          <p:cNvSpPr txBox="1"/>
          <p:nvPr>
            <p:ph type="title"/>
          </p:nvPr>
        </p:nvSpPr>
        <p:spPr>
          <a:xfrm>
            <a:off x="1734000" y="90672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MA no Brasil</a:t>
            </a:r>
            <a:endParaRPr/>
          </a:p>
        </p:txBody>
      </p:sp>
      <p:sp>
        <p:nvSpPr>
          <p:cNvPr id="622" name="Google Shape;622;g77da353796_1_27"/>
          <p:cNvSpPr txBox="1"/>
          <p:nvPr>
            <p:ph idx="1" type="body"/>
          </p:nvPr>
        </p:nvSpPr>
        <p:spPr>
          <a:xfrm>
            <a:off x="1734000" y="1699125"/>
            <a:ext cx="54987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Casos de aplicação: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Cirurgias: </a:t>
            </a:r>
            <a:r>
              <a:rPr lang="en"/>
              <a:t>Hospital das Clínicas de Ribeirão Preto realiza operação que separou irmãs unidas pelo crânio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77da353796_1_2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7da353796_1_13"/>
          <p:cNvSpPr txBox="1"/>
          <p:nvPr>
            <p:ph type="title"/>
          </p:nvPr>
        </p:nvSpPr>
        <p:spPr>
          <a:xfrm>
            <a:off x="1734000" y="107705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 na USP</a:t>
            </a:r>
            <a:endParaRPr/>
          </a:p>
        </p:txBody>
      </p:sp>
      <p:sp>
        <p:nvSpPr>
          <p:cNvPr id="629" name="Google Shape;629;g77da353796_1_13"/>
          <p:cNvSpPr txBox="1"/>
          <p:nvPr>
            <p:ph idx="1" type="body"/>
          </p:nvPr>
        </p:nvSpPr>
        <p:spPr>
          <a:xfrm>
            <a:off x="1734000" y="1722350"/>
            <a:ext cx="54759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Inovalab</a:t>
            </a:r>
            <a:endParaRPr/>
          </a:p>
        </p:txBody>
      </p:sp>
      <p:sp>
        <p:nvSpPr>
          <p:cNvPr id="630" name="Google Shape;630;g77da353796_1_1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1" name="Google Shape;631;g77da353796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49" y="2236825"/>
            <a:ext cx="4834924" cy="272912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g77da353796_1_13"/>
          <p:cNvSpPr txBox="1"/>
          <p:nvPr/>
        </p:nvSpPr>
        <p:spPr>
          <a:xfrm>
            <a:off x="5711100" y="4250750"/>
            <a:ext cx="1498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https://www.youtube.com/watch?v=_t5f4kjGPgA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5"/>
          <p:cNvSpPr/>
          <p:nvPr/>
        </p:nvSpPr>
        <p:spPr>
          <a:xfrm rot="-5400000">
            <a:off x="1053600" y="533300"/>
            <a:ext cx="1855800" cy="21429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25"/>
          <p:cNvSpPr txBox="1"/>
          <p:nvPr>
            <p:ph idx="4294967295" type="ctrTitle"/>
          </p:nvPr>
        </p:nvSpPr>
        <p:spPr>
          <a:xfrm>
            <a:off x="3152775" y="1354750"/>
            <a:ext cx="5226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8000"/>
              <a:t>Obrigado</a:t>
            </a:r>
            <a:r>
              <a:rPr b="0" i="0" lang="en" sz="8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!</a:t>
            </a:r>
            <a:endParaRPr b="0" i="0" sz="8000" u="none" cap="none" strike="noStrike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39" name="Google Shape;639;p25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Questões?</a:t>
            </a:r>
            <a:endParaRPr/>
          </a:p>
        </p:txBody>
      </p:sp>
      <p:sp>
        <p:nvSpPr>
          <p:cNvPr id="640" name="Google Shape;640;p2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 que é Manufatura Aditiva?</a:t>
            </a:r>
            <a:endParaRPr/>
          </a:p>
        </p:txBody>
      </p:sp>
      <p:sp>
        <p:nvSpPr>
          <p:cNvPr id="350" name="Google Shape;350;p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Histórico, conceitos, mercado, como funciona e projeções futuras de aplicação</a:t>
            </a:r>
            <a:endParaRPr/>
          </a:p>
        </p:txBody>
      </p:sp>
      <p:sp>
        <p:nvSpPr>
          <p:cNvPr id="351" name="Google Shape;351;p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7ff24632a_1_0"/>
          <p:cNvSpPr txBox="1"/>
          <p:nvPr>
            <p:ph type="ctrTitle"/>
          </p:nvPr>
        </p:nvSpPr>
        <p:spPr>
          <a:xfrm>
            <a:off x="2588250" y="540375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77ff24632a_1_0"/>
          <p:cNvSpPr txBox="1"/>
          <p:nvPr>
            <p:ph idx="1" type="subTitle"/>
          </p:nvPr>
        </p:nvSpPr>
        <p:spPr>
          <a:xfrm>
            <a:off x="2687363" y="3146425"/>
            <a:ext cx="18327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digital</a:t>
            </a:r>
            <a:endParaRPr/>
          </a:p>
        </p:txBody>
      </p:sp>
      <p:grpSp>
        <p:nvGrpSpPr>
          <p:cNvPr id="358" name="Google Shape;358;g77ff24632a_1_0"/>
          <p:cNvGrpSpPr/>
          <p:nvPr/>
        </p:nvGrpSpPr>
        <p:grpSpPr>
          <a:xfrm>
            <a:off x="6282877" y="1623301"/>
            <a:ext cx="1944164" cy="2290513"/>
            <a:chOff x="3018648" y="1419538"/>
            <a:chExt cx="2820900" cy="3323437"/>
          </a:xfrm>
        </p:grpSpPr>
        <p:sp>
          <p:nvSpPr>
            <p:cNvPr id="359" name="Google Shape;359;g77ff24632a_1_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77ff24632a_1_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77ff24632a_1_0"/>
            <p:cNvSpPr/>
            <p:nvPr/>
          </p:nvSpPr>
          <p:spPr>
            <a:xfrm>
              <a:off x="3018648" y="1419538"/>
              <a:ext cx="2820900" cy="2004150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g77ff24632a_1_0"/>
          <p:cNvGrpSpPr/>
          <p:nvPr/>
        </p:nvGrpSpPr>
        <p:grpSpPr>
          <a:xfrm>
            <a:off x="2331673" y="2693947"/>
            <a:ext cx="1913977" cy="1843265"/>
            <a:chOff x="2583325" y="2972875"/>
            <a:chExt cx="462850" cy="445750"/>
          </a:xfrm>
        </p:grpSpPr>
        <p:sp>
          <p:nvSpPr>
            <p:cNvPr id="363" name="Google Shape;363;g77ff24632a_1_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77ff24632a_1_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g77ff24632a_1_0"/>
          <p:cNvSpPr/>
          <p:nvPr/>
        </p:nvSpPr>
        <p:spPr>
          <a:xfrm flipH="1" rot="9449315">
            <a:off x="4502258" y="2770270"/>
            <a:ext cx="1524026" cy="7619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77ff24632a_1_0"/>
          <p:cNvSpPr txBox="1"/>
          <p:nvPr/>
        </p:nvSpPr>
        <p:spPr>
          <a:xfrm>
            <a:off x="6413725" y="3366250"/>
            <a:ext cx="1832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Objeto físico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7d94b8730_1_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O processo da impressão 3D</a:t>
            </a:r>
            <a:endParaRPr/>
          </a:p>
        </p:txBody>
      </p:sp>
      <p:sp>
        <p:nvSpPr>
          <p:cNvPr id="372" name="Google Shape;372;g77d94b8730_1_0"/>
          <p:cNvSpPr/>
          <p:nvPr/>
        </p:nvSpPr>
        <p:spPr>
          <a:xfrm>
            <a:off x="1914525" y="2328350"/>
            <a:ext cx="19461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Modelagem digital	</a:t>
            </a:r>
            <a:endParaRPr b="0" i="0" sz="1400" u="none" cap="none" strike="noStrike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g77d94b8730_1_0"/>
          <p:cNvSpPr/>
          <p:nvPr/>
        </p:nvSpPr>
        <p:spPr>
          <a:xfrm>
            <a:off x="3666197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Software de camadas</a:t>
            </a:r>
            <a:endParaRPr b="0" i="0" sz="1400" u="none" cap="none" strike="noStrike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4" name="Google Shape;374;g77d94b8730_1_0"/>
          <p:cNvSpPr/>
          <p:nvPr/>
        </p:nvSpPr>
        <p:spPr>
          <a:xfrm>
            <a:off x="5455294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Arquivo enviado à impressora  3D</a:t>
            </a:r>
            <a:endParaRPr b="0" i="0" sz="1400" u="none" cap="none" strike="noStrike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g77d94b8730_1_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7d94b8730_1_42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Produção camada a camada</a:t>
            </a:r>
            <a:endParaRPr/>
          </a:p>
        </p:txBody>
      </p:sp>
      <p:sp>
        <p:nvSpPr>
          <p:cNvPr id="381" name="Google Shape;381;g77d94b8730_1_4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2" name="Google Shape;382;g77d94b8730_1_42"/>
          <p:cNvGrpSpPr/>
          <p:nvPr/>
        </p:nvGrpSpPr>
        <p:grpSpPr>
          <a:xfrm>
            <a:off x="1981090" y="3521388"/>
            <a:ext cx="5347299" cy="1264139"/>
            <a:chOff x="3042485" y="5594633"/>
            <a:chExt cx="2159652" cy="510557"/>
          </a:xfrm>
        </p:grpSpPr>
        <p:sp>
          <p:nvSpPr>
            <p:cNvPr id="383" name="Google Shape;383;g77d94b8730_1_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g77d94b8730_1_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g77d94b8730_1_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77d94b8730_1_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g77d94b8730_1_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g77d94b8730_1_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g77d94b8730_1_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77d94b8730_1_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g77d94b8730_1_4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77d94b8730_1_4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g77d94b8730_1_4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77d94b8730_1_4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g77d94b8730_1_4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g77d94b8730_1_4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g77d94b8730_1_4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7d94b8730_1_95"/>
          <p:cNvSpPr txBox="1"/>
          <p:nvPr>
            <p:ph type="title"/>
          </p:nvPr>
        </p:nvSpPr>
        <p:spPr>
          <a:xfrm>
            <a:off x="1653325" y="98947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Vantagens</a:t>
            </a:r>
            <a:endParaRPr/>
          </a:p>
        </p:txBody>
      </p:sp>
      <p:sp>
        <p:nvSpPr>
          <p:cNvPr id="403" name="Google Shape;403;g77d94b8730_1_9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g77d94b8730_1_95"/>
          <p:cNvSpPr txBox="1"/>
          <p:nvPr>
            <p:ph idx="1" type="body"/>
          </p:nvPr>
        </p:nvSpPr>
        <p:spPr>
          <a:xfrm>
            <a:off x="1732700" y="190587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Custo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Velocidade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Liberdade de design e complexidades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Customização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Sustentabilidade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7d94b8730_1_10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Diferentes tipos de manufatura aditiva</a:t>
            </a:r>
            <a:endParaRPr/>
          </a:p>
        </p:txBody>
      </p:sp>
      <p:sp>
        <p:nvSpPr>
          <p:cNvPr id="410" name="Google Shape;410;g77d94b8730_1_10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FDM modelagem de deposiçao fundida: utiliza filamentos de </a:t>
            </a:r>
            <a:r>
              <a:rPr lang="en"/>
              <a:t>polímero</a:t>
            </a:r>
            <a:r>
              <a:rPr lang="en"/>
              <a:t> como materia prima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SLA esteliografia: solidifica resinas </a:t>
            </a:r>
            <a:r>
              <a:rPr lang="en"/>
              <a:t>líquidas</a:t>
            </a:r>
            <a:r>
              <a:rPr lang="en"/>
              <a:t> de forma seletiva com luz ultravioleta. é um dos tipos mais precisos e com maior quantidade de detalhes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SLS sinterizaçao seletiva a laser: usa materiais granulados (pó) de ceramicas, plasticos e metais, </a:t>
            </a:r>
            <a:r>
              <a:rPr lang="en"/>
              <a:t>polímeros</a:t>
            </a:r>
            <a:r>
              <a:rPr lang="en"/>
              <a:t> etc. feixe de laser de alta potencia para sintetirizar o pó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Outros : impressão 3D em metal: muito caro e de difícil acesso. slm - selective laser melting - bj - binder jetting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https://www.youtube.com/watch?v=deA-7b3guT4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77d94b8730_1_10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7d94b8730_1_108"/>
          <p:cNvSpPr txBox="1"/>
          <p:nvPr>
            <p:ph type="title"/>
          </p:nvPr>
        </p:nvSpPr>
        <p:spPr>
          <a:xfrm>
            <a:off x="1666575" y="147117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Diversas utilizações:</a:t>
            </a:r>
            <a:endParaRPr/>
          </a:p>
        </p:txBody>
      </p:sp>
      <p:sp>
        <p:nvSpPr>
          <p:cNvPr id="417" name="Google Shape;417;g77d94b8730_1_108"/>
          <p:cNvSpPr txBox="1"/>
          <p:nvPr>
            <p:ph idx="1" type="body"/>
          </p:nvPr>
        </p:nvSpPr>
        <p:spPr>
          <a:xfrm>
            <a:off x="780700" y="222867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-Universidades usam para ensinar alunos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-Indústria Aeronáutica/automotiva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-Industria médica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-Sola de sapatos (new balance)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-SItuacao do coronavirus: mascaras,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respiradores, etc</a:t>
            </a:r>
            <a:endParaRPr/>
          </a:p>
        </p:txBody>
      </p:sp>
      <p:sp>
        <p:nvSpPr>
          <p:cNvPr id="418" name="Google Shape;418;g77d94b8730_1_10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9" name="Google Shape;419;g77d94b8730_1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900" y="2116475"/>
            <a:ext cx="4233649" cy="248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