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432" r:id="rId2"/>
    <p:sldId id="433" r:id="rId3"/>
    <p:sldId id="434" r:id="rId4"/>
    <p:sldId id="435" r:id="rId5"/>
    <p:sldId id="436" r:id="rId6"/>
    <p:sldId id="437" r:id="rId7"/>
    <p:sldId id="438" r:id="rId8"/>
    <p:sldId id="439" r:id="rId9"/>
    <p:sldId id="440" r:id="rId10"/>
    <p:sldId id="441" r:id="rId11"/>
    <p:sldId id="442" r:id="rId12"/>
    <p:sldId id="443" r:id="rId13"/>
    <p:sldId id="444" r:id="rId14"/>
    <p:sldId id="445" r:id="rId15"/>
    <p:sldId id="446" r:id="rId16"/>
    <p:sldId id="447" r:id="rId17"/>
    <p:sldId id="448" r:id="rId18"/>
    <p:sldId id="449" r:id="rId19"/>
    <p:sldId id="450" r:id="rId20"/>
    <p:sldId id="451" r:id="rId21"/>
    <p:sldId id="452" r:id="rId22"/>
    <p:sldId id="453" r:id="rId23"/>
    <p:sldId id="454" r:id="rId24"/>
    <p:sldId id="457" r:id="rId25"/>
    <p:sldId id="455" r:id="rId26"/>
    <p:sldId id="456" r:id="rId27"/>
  </p:sldIdLst>
  <p:sldSz cx="9144000" cy="6858000" type="screen4x3"/>
  <p:notesSz cx="7099300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6F28"/>
    <a:srgbClr val="FFFFAB"/>
    <a:srgbClr val="7DA9DF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20" autoAdjust="0"/>
    <p:restoredTop sz="94684" autoAdjust="0"/>
  </p:normalViewPr>
  <p:slideViewPr>
    <p:cSldViewPr>
      <p:cViewPr varScale="1">
        <p:scale>
          <a:sx n="100" d="100"/>
          <a:sy n="100" d="100"/>
        </p:scale>
        <p:origin x="-90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1980" y="-114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FB6B0AE-0759-4A4B-85E4-C2B994E52D3D}" type="datetimeFigureOut">
              <a:rPr lang="pt-BR" smtClean="0"/>
              <a:pPr/>
              <a:t>07/05/2014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A7E9F22-1CB9-400A-BE86-D877787A858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4087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A4D33FA-1CE0-4C48-8F6B-B3E565C12C9E}" type="datetimeFigureOut">
              <a:rPr lang="pt-BR" smtClean="0"/>
              <a:pPr/>
              <a:t>07/05/2014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BB9474D-06A3-457D-AB12-A142F553404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5139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image" Target="../media/image4.jpeg"/><Relationship Id="rId7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1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251520" y="3356992"/>
            <a:ext cx="6624736" cy="1872208"/>
          </a:xfrm>
        </p:spPr>
        <p:txBody>
          <a:bodyPr>
            <a:normAutofit/>
          </a:bodyPr>
          <a:lstStyle>
            <a:lvl1pPr>
              <a:defRPr sz="3200" b="1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BR" dirty="0" smtClean="0"/>
              <a:t>Profa. Dra. </a:t>
            </a:r>
            <a:r>
              <a:rPr lang="pt-BR" dirty="0" err="1" smtClean="0"/>
              <a:t>Geciane</a:t>
            </a:r>
            <a:r>
              <a:rPr lang="pt-BR" dirty="0" smtClean="0"/>
              <a:t> Porto</a:t>
            </a:r>
            <a:br>
              <a:rPr lang="pt-BR" dirty="0" smtClean="0"/>
            </a:br>
            <a:r>
              <a:rPr lang="pt-BR" dirty="0" smtClean="0"/>
              <a:t>geciane@usp.br</a:t>
            </a:r>
            <a:br>
              <a:rPr lang="pt-BR" dirty="0" smtClean="0"/>
            </a:br>
            <a:r>
              <a:rPr lang="pt-BR" dirty="0" smtClean="0"/>
              <a:t>@</a:t>
            </a:r>
            <a:r>
              <a:rPr lang="pt-BR" dirty="0" err="1" smtClean="0"/>
              <a:t>ingtecfea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www.usp.br/ingtec</a:t>
            </a:r>
            <a:endParaRPr lang="pt-BR" dirty="0"/>
          </a:p>
        </p:txBody>
      </p:sp>
      <p:pic>
        <p:nvPicPr>
          <p:cNvPr id="7" name="Picture 5" descr="C:\Users\User\Desktop\Sem títul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1412776"/>
            <a:ext cx="2052000" cy="1545945"/>
          </a:xfrm>
          <a:prstGeom prst="rect">
            <a:avLst/>
          </a:prstGeom>
          <a:noFill/>
        </p:spPr>
      </p:pic>
      <p:pic>
        <p:nvPicPr>
          <p:cNvPr id="8" name="Picture 8" descr="figura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2924944"/>
            <a:ext cx="2052000" cy="1402478"/>
          </a:xfrm>
          <a:prstGeom prst="rect">
            <a:avLst/>
          </a:prstGeom>
          <a:noFill/>
        </p:spPr>
      </p:pic>
      <p:pic>
        <p:nvPicPr>
          <p:cNvPr id="9" name="Picture 3" descr="C:\Users\User\Desktop\tecnologia.jpg"/>
          <p:cNvPicPr>
            <a:picLocks noChangeArrowheads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5040280" y="0"/>
            <a:ext cx="2052000" cy="1440000"/>
          </a:xfrm>
          <a:prstGeom prst="rect">
            <a:avLst/>
          </a:prstGeom>
          <a:noFill/>
        </p:spPr>
      </p:pic>
      <p:pic>
        <p:nvPicPr>
          <p:cNvPr id="10" name="Picture 2" descr="C:\Users\User\Desktop\saúde.jpg"/>
          <p:cNvPicPr>
            <a:picLocks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0"/>
            <a:ext cx="2052000" cy="1440000"/>
          </a:xfrm>
          <a:prstGeom prst="rect">
            <a:avLst/>
          </a:prstGeom>
          <a:noFill/>
        </p:spPr>
      </p:pic>
      <p:pic>
        <p:nvPicPr>
          <p:cNvPr id="11" name="Picture 4" descr="C:\Users\User\Desktop\tic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280" y="0"/>
            <a:ext cx="2052958" cy="1440000"/>
          </a:xfrm>
          <a:prstGeom prst="rect">
            <a:avLst/>
          </a:prstGeom>
          <a:noFill/>
        </p:spPr>
      </p:pic>
      <p:pic>
        <p:nvPicPr>
          <p:cNvPr id="33" name="Picture 2" descr="C:\Users\User\Desktop\ingtec.pn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3114" y="5949280"/>
            <a:ext cx="3028378" cy="720080"/>
          </a:xfrm>
          <a:prstGeom prst="rect">
            <a:avLst/>
          </a:prstGeom>
          <a:noFill/>
        </p:spPr>
      </p:pic>
      <p:sp>
        <p:nvSpPr>
          <p:cNvPr id="39" name="CaixaDeTexto 38"/>
          <p:cNvSpPr txBox="1"/>
          <p:nvPr userDrawn="1"/>
        </p:nvSpPr>
        <p:spPr>
          <a:xfrm>
            <a:off x="35496" y="5517232"/>
            <a:ext cx="9108504" cy="2880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pt-BR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1" name="Picture 3" descr="C:\Users\User\Desktop\Sem título.jp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75002" y="5904656"/>
            <a:ext cx="1029046" cy="764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07/05/2014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07/05/2014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07/05/2014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1923B-B088-4FCE-B1C7-FEDC7409F0D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3933056"/>
            <a:ext cx="6624736" cy="1152128"/>
          </a:xfrm>
        </p:spPr>
        <p:txBody>
          <a:bodyPr>
            <a:noAutofit/>
          </a:bodyPr>
          <a:lstStyle>
            <a:lvl1pPr>
              <a:defRPr sz="2800" b="1" baseline="0">
                <a:solidFill>
                  <a:srgbClr val="0070C0"/>
                </a:solidFill>
              </a:defRPr>
            </a:lvl1pPr>
          </a:lstStyle>
          <a:p>
            <a:endParaRPr lang="pt-BR" dirty="0"/>
          </a:p>
        </p:txBody>
      </p:sp>
      <p:pic>
        <p:nvPicPr>
          <p:cNvPr id="7" name="Picture 5" descr="C:\Users\User\Desktop\Sem títul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1412776"/>
            <a:ext cx="2052000" cy="1545945"/>
          </a:xfrm>
          <a:prstGeom prst="rect">
            <a:avLst/>
          </a:prstGeom>
          <a:noFill/>
        </p:spPr>
      </p:pic>
      <p:pic>
        <p:nvPicPr>
          <p:cNvPr id="8" name="Picture 8" descr="figura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2924944"/>
            <a:ext cx="2052000" cy="1402478"/>
          </a:xfrm>
          <a:prstGeom prst="rect">
            <a:avLst/>
          </a:prstGeom>
          <a:noFill/>
        </p:spPr>
      </p:pic>
      <p:pic>
        <p:nvPicPr>
          <p:cNvPr id="9" name="Picture 3" descr="C:\Users\User\Desktop\tecnologia.jpg"/>
          <p:cNvPicPr>
            <a:picLocks noChangeArrowheads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5040280" y="0"/>
            <a:ext cx="2052000" cy="1440000"/>
          </a:xfrm>
          <a:prstGeom prst="rect">
            <a:avLst/>
          </a:prstGeom>
          <a:noFill/>
        </p:spPr>
      </p:pic>
      <p:pic>
        <p:nvPicPr>
          <p:cNvPr id="10" name="Picture 2" descr="C:\Users\User\Desktop\saúde.jpg"/>
          <p:cNvPicPr>
            <a:picLocks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0"/>
            <a:ext cx="2052000" cy="1440000"/>
          </a:xfrm>
          <a:prstGeom prst="rect">
            <a:avLst/>
          </a:prstGeom>
          <a:noFill/>
        </p:spPr>
      </p:pic>
      <p:pic>
        <p:nvPicPr>
          <p:cNvPr id="11" name="Picture 4" descr="C:\Users\User\Desktop\tic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280" y="0"/>
            <a:ext cx="2052958" cy="1440000"/>
          </a:xfrm>
          <a:prstGeom prst="rect">
            <a:avLst/>
          </a:prstGeom>
          <a:noFill/>
        </p:spPr>
      </p:pic>
      <p:pic>
        <p:nvPicPr>
          <p:cNvPr id="12" name="Picture 2" descr="C:\Users\User\Desktop\ingtec.pn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3114" y="5949280"/>
            <a:ext cx="3028378" cy="720080"/>
          </a:xfrm>
          <a:prstGeom prst="rect">
            <a:avLst/>
          </a:prstGeom>
          <a:noFill/>
        </p:spPr>
      </p:pic>
      <p:sp>
        <p:nvSpPr>
          <p:cNvPr id="13" name="CaixaDeTexto 12"/>
          <p:cNvSpPr txBox="1"/>
          <p:nvPr userDrawn="1"/>
        </p:nvSpPr>
        <p:spPr>
          <a:xfrm>
            <a:off x="35496" y="5517232"/>
            <a:ext cx="9108504" cy="2880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pt-BR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4" name="Picture 3" descr="C:\Users\User\Desktop\Sem título.jp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63034" y="5904656"/>
            <a:ext cx="1029046" cy="764704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 userDrawn="1"/>
        </p:nvSpPr>
        <p:spPr>
          <a:xfrm>
            <a:off x="1184234" y="1844824"/>
            <a:ext cx="510735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ADMINISTRAÇÃO</a:t>
            </a:r>
            <a:r>
              <a:rPr lang="pt-BR" sz="3600" b="1" baseline="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P&amp;D</a:t>
            </a:r>
          </a:p>
          <a:p>
            <a:pPr algn="ctr"/>
            <a:r>
              <a:rPr lang="pt-BR" sz="3600" b="1" baseline="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NA EMPRESA</a:t>
            </a:r>
            <a:endParaRPr lang="pt-BR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" name="Picture 6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48264" y="6056690"/>
            <a:ext cx="1224136" cy="54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User\Desktop\Sem título.jpg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840108" y="1858144"/>
            <a:ext cx="7476308" cy="430716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7704" y="125760"/>
            <a:ext cx="7128792" cy="1070992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rgbClr val="7DA9DF"/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18457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rgbClr val="056F28"/>
                </a:solidFill>
              </a:defRPr>
            </a:lvl2pPr>
            <a:lvl3pPr>
              <a:defRPr sz="20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pic>
        <p:nvPicPr>
          <p:cNvPr id="1026" name="Picture 2" descr="C:\Users\User\Desktop\saúde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000" y="6237312"/>
            <a:ext cx="900000" cy="620688"/>
          </a:xfrm>
          <a:prstGeom prst="rect">
            <a:avLst/>
          </a:prstGeom>
          <a:noFill/>
        </p:spPr>
      </p:pic>
      <p:pic>
        <p:nvPicPr>
          <p:cNvPr id="1027" name="Picture 3" descr="C:\Users\User\Desktop\tecnologia.jpg"/>
          <p:cNvPicPr>
            <a:picLocks noChangeArrowheads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0" y="0"/>
            <a:ext cx="900000" cy="720000"/>
          </a:xfrm>
          <a:prstGeom prst="rect">
            <a:avLst/>
          </a:prstGeom>
          <a:noFill/>
        </p:spPr>
      </p:pic>
      <p:pic>
        <p:nvPicPr>
          <p:cNvPr id="9" name="Picture 8" descr="figura5"/>
          <p:cNvPicPr>
            <a:picLocks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44408" y="5517312"/>
            <a:ext cx="900000" cy="720000"/>
          </a:xfrm>
          <a:prstGeom prst="rect">
            <a:avLst/>
          </a:prstGeom>
          <a:noFill/>
        </p:spPr>
      </p:pic>
      <p:pic>
        <p:nvPicPr>
          <p:cNvPr id="1028" name="Picture 4" descr="C:\Users\User\Desktop\tic.jpg"/>
          <p:cNvPicPr>
            <a:picLocks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92696"/>
            <a:ext cx="900000" cy="720000"/>
          </a:xfrm>
          <a:prstGeom prst="rect">
            <a:avLst/>
          </a:prstGeom>
          <a:noFill/>
        </p:spPr>
      </p:pic>
      <p:pic>
        <p:nvPicPr>
          <p:cNvPr id="11" name="Picture 14" descr="C:\Users\geciane\AppData\Local\Microsoft\Windows\Temporary Internet Files\Content.IE5\8DWMUL7C\MPj04339790000[1].jpg"/>
          <p:cNvPicPr>
            <a:picLocks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99592" y="0"/>
            <a:ext cx="90000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C:\Users\User\Desktop\Sem título.jpg"/>
          <p:cNvPicPr>
            <a:picLocks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44408" y="6237312"/>
            <a:ext cx="900000" cy="620688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 userDrawn="1"/>
        </p:nvSpPr>
        <p:spPr>
          <a:xfrm>
            <a:off x="1763688" y="6608385"/>
            <a:ext cx="560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InGTeC</a:t>
            </a:r>
            <a:r>
              <a:rPr lang="pt-BR" sz="1200" baseline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- </a:t>
            </a:r>
            <a:r>
              <a:rPr lang="pt-BR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Núcleo de Pesquisas em Inovação,</a:t>
            </a:r>
            <a:r>
              <a:rPr lang="pt-BR" sz="1200" baseline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Gestão  Empreendedora e Competitividade</a:t>
            </a:r>
            <a:endParaRPr lang="pt-BR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5656" y="44624"/>
            <a:ext cx="7488832" cy="1143000"/>
          </a:xfrm>
        </p:spPr>
        <p:txBody>
          <a:bodyPr>
            <a:noAutofit/>
          </a:bodyPr>
          <a:lstStyle>
            <a:lvl1pPr>
              <a:defRPr sz="3600" b="1">
                <a:solidFill>
                  <a:srgbClr val="7DA9DF"/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pic>
        <p:nvPicPr>
          <p:cNvPr id="6" name="Picture 2" descr="C:\Users\User\Desktop\saúd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000" y="6237312"/>
            <a:ext cx="900000" cy="620688"/>
          </a:xfrm>
          <a:prstGeom prst="rect">
            <a:avLst/>
          </a:prstGeom>
          <a:noFill/>
        </p:spPr>
      </p:pic>
      <p:pic>
        <p:nvPicPr>
          <p:cNvPr id="8" name="Picture 5" descr="C:\Users\User\Desktop\Sem título.jpg"/>
          <p:cNvPicPr>
            <a:picLocks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44408" y="6237312"/>
            <a:ext cx="900000" cy="620688"/>
          </a:xfrm>
          <a:prstGeom prst="rect">
            <a:avLst/>
          </a:prstGeom>
          <a:noFill/>
        </p:spPr>
      </p:pic>
      <p:pic>
        <p:nvPicPr>
          <p:cNvPr id="9" name="Picture 3" descr="C:\Users\User\Desktop\tecnologia.jpg"/>
          <p:cNvPicPr>
            <a:picLocks noChangeArrowheads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0" y="0"/>
            <a:ext cx="900000" cy="720000"/>
          </a:xfrm>
          <a:prstGeom prst="rect">
            <a:avLst/>
          </a:prstGeom>
          <a:noFill/>
        </p:spPr>
      </p:pic>
      <p:pic>
        <p:nvPicPr>
          <p:cNvPr id="10" name="Picture 4" descr="C:\Users\User\Desktop\tic.jpg"/>
          <p:cNvPicPr>
            <a:picLocks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92696"/>
            <a:ext cx="900000" cy="720000"/>
          </a:xfrm>
          <a:prstGeom prst="rect">
            <a:avLst/>
          </a:prstGeom>
          <a:noFill/>
        </p:spPr>
      </p:pic>
      <p:pic>
        <p:nvPicPr>
          <p:cNvPr id="11" name="Picture 14" descr="C:\Users\geciane\AppData\Local\Microsoft\Windows\Temporary Internet Files\Content.IE5\8DWMUL7C\MPj04339790000[1].jpg"/>
          <p:cNvPicPr>
            <a:picLocks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0"/>
            <a:ext cx="90000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C:\Users\User\Desktop\Sem título.jpg"/>
          <p:cNvPicPr>
            <a:picLocks noChangeAspect="1" noChangeArrowheads="1"/>
          </p:cNvPicPr>
          <p:nvPr userDrawn="1"/>
        </p:nvPicPr>
        <p:blipFill>
          <a:blip r:embed="rId7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840108" y="1858144"/>
            <a:ext cx="7476308" cy="4307160"/>
          </a:xfrm>
          <a:prstGeom prst="rect">
            <a:avLst/>
          </a:prstGeom>
          <a:noFill/>
        </p:spPr>
      </p:pic>
      <p:pic>
        <p:nvPicPr>
          <p:cNvPr id="7" name="Picture 8" descr="figura5"/>
          <p:cNvPicPr>
            <a:picLocks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44408" y="5517312"/>
            <a:ext cx="900000" cy="720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07/05/2014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07/05/2014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07/05/2014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07/05/2014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07/05/2014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4" r:id="rId4"/>
    <p:sldLayoutId id="2147483651" r:id="rId5"/>
    <p:sldLayoutId id="2147483652" r:id="rId6"/>
    <p:sldLayoutId id="2147483653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804863" y="2454275"/>
            <a:ext cx="7826375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4" tIns="45717" rIns="91434" bIns="45717" anchor="ctr"/>
          <a:lstStyle/>
          <a:p>
            <a:pPr algn="ctr" eaLnBrk="0" hangingPunct="0"/>
            <a:endParaRPr lang="pt-BR" sz="3400" dirty="0">
              <a:solidFill>
                <a:srgbClr val="FF9900"/>
              </a:solidFill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536700" y="4043363"/>
            <a:ext cx="6364288" cy="173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4" tIns="45717" rIns="91434" bIns="45717"/>
          <a:lstStyle/>
          <a:p>
            <a:pPr algn="ctr" eaLnBrk="0" hangingPunct="0">
              <a:spcBef>
                <a:spcPct val="20000"/>
              </a:spcBef>
            </a:pPr>
            <a:endParaRPr lang="pt-BR" sz="2700" dirty="0">
              <a:solidFill>
                <a:srgbClr val="FFFF00"/>
              </a:solidFill>
            </a:endParaRPr>
          </a:p>
        </p:txBody>
      </p:sp>
      <p:sp>
        <p:nvSpPr>
          <p:cNvPr id="11" name="Título 10"/>
          <p:cNvSpPr>
            <a:spLocks noGrp="1"/>
          </p:cNvSpPr>
          <p:nvPr>
            <p:ph type="ctrTitle"/>
          </p:nvPr>
        </p:nvSpPr>
        <p:spPr>
          <a:xfrm>
            <a:off x="251520" y="1124744"/>
            <a:ext cx="6840760" cy="4104456"/>
          </a:xfrm>
        </p:spPr>
        <p:txBody>
          <a:bodyPr/>
          <a:lstStyle/>
          <a:p>
            <a:r>
              <a:rPr lang="pt-BR" dirty="0" smtClean="0"/>
              <a:t> PROPRIEDADE INTELECTUAL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2000" dirty="0" smtClean="0"/>
              <a:t>Profa. </a:t>
            </a:r>
            <a:r>
              <a:rPr lang="pt-BR" sz="2000" dirty="0" err="1" smtClean="0"/>
              <a:t>Geciane</a:t>
            </a:r>
            <a:r>
              <a:rPr lang="pt-BR" sz="2000" dirty="0" smtClean="0"/>
              <a:t> Porto</a:t>
            </a:r>
            <a:br>
              <a:rPr lang="pt-BR" sz="2000" dirty="0" smtClean="0"/>
            </a:br>
            <a:r>
              <a:rPr lang="pt-BR" sz="2000" dirty="0" smtClean="0"/>
              <a:t>geciane@usp.br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/>
              <a:t>www.usp.br/ingtec 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1800" dirty="0"/>
              <a:t>https://www.facebook.com/pages/InGTec/162479043891320?ref=hl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408547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533400" y="1905000"/>
            <a:ext cx="8077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PATENTE</a:t>
            </a:r>
            <a:br>
              <a:rPr lang="pt-BR" smtClean="0"/>
            </a:b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t-BR" dirty="0" smtClean="0"/>
              <a:t>DIREITO QUE SE CONCEDE ATRAVÉS DE DOCUMENTO OFICIAL, “CARTA PATENTE”, DO USO EXCLUSIVO, DURANTE UM CERTO PERÍODO DE TEMPO, DE ALGO QUE SE TENHA INVENTADO, CRIADO OU APERFEIÇOADO, VISANDO REGULAMENTAR O DIREITO DO HOMEM SOBRE O RESULTADO DO SEU TRABALHO INTELECTUAL. É UM MEIO JURÍDICO DE TRANSFORMAR IDÉIAS EM MERCADORIA.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070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691680" y="2621888"/>
            <a:ext cx="7620000" cy="6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4" tIns="45717" rIns="91434" bIns="45717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pt-BR" dirty="0">
              <a:latin typeface="Arial Black" pitchFamily="34" charset="0"/>
            </a:endParaRPr>
          </a:p>
          <a:p>
            <a:r>
              <a:rPr lang="pt-BR" sz="1200" dirty="0">
                <a:solidFill>
                  <a:schemeClr val="bg1"/>
                </a:solidFill>
                <a:latin typeface="Arial Black" pitchFamily="34" charset="0"/>
              </a:rPr>
              <a:t>Fonte: Hilda Maria Salomé Pereira - USP</a:t>
            </a:r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FUNÇÕES BÁSICAS DAS PATENTES</a:t>
            </a:r>
            <a:br>
              <a:rPr lang="pt-BR" dirty="0"/>
            </a:b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GARANTIR A POSSIBILIDADE DO JUSTO</a:t>
            </a:r>
          </a:p>
          <a:p>
            <a:endParaRPr lang="pt-BR" dirty="0" smtClean="0"/>
          </a:p>
          <a:p>
            <a:r>
              <a:rPr lang="pt-BR" dirty="0" smtClean="0"/>
              <a:t>RETORNO DE INVESTIMENTO EM PESQUI-SA, DESENVOLVIMENTO E PRODUÇÃO, ATRAVÉS DA CONCESSÀO DE POSIÇÃO EXCLUSIVA, LEGALMENTE RECONHECIDA E POR TEMPO LIMITADO;</a:t>
            </a:r>
          </a:p>
          <a:p>
            <a:endParaRPr lang="pt-BR" dirty="0" smtClean="0"/>
          </a:p>
          <a:p>
            <a:r>
              <a:rPr lang="pt-BR" dirty="0" smtClean="0"/>
              <a:t>ENCORAJAR O PRONTO E ADEQUADO CONHECIMENTO PÚBLICO DE NOVAS TECNOLOGIAS.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0883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PATENTE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REQUISITOS</a:t>
            </a:r>
          </a:p>
          <a:p>
            <a:pPr lvl="1"/>
            <a:r>
              <a:rPr lang="pt-BR" dirty="0" smtClean="0"/>
              <a:t>NOVIDADE</a:t>
            </a:r>
          </a:p>
          <a:p>
            <a:pPr lvl="1"/>
            <a:r>
              <a:rPr lang="pt-BR" dirty="0" smtClean="0"/>
              <a:t>ATIVIDADE INVENTIVA</a:t>
            </a:r>
          </a:p>
          <a:p>
            <a:pPr lvl="1"/>
            <a:r>
              <a:rPr lang="pt-BR" dirty="0" smtClean="0"/>
              <a:t>APLICAÇÃO INDUSTRIAL</a:t>
            </a:r>
          </a:p>
          <a:p>
            <a:pPr lvl="1"/>
            <a:endParaRPr lang="pt-BR" dirty="0"/>
          </a:p>
          <a:p>
            <a:r>
              <a:rPr lang="pt-BR" dirty="0" smtClean="0"/>
              <a:t>PROCEDIMENTOS PARA OBTENÇÃO</a:t>
            </a:r>
          </a:p>
          <a:p>
            <a:pPr lvl="1"/>
            <a:r>
              <a:rPr lang="pt-BR" dirty="0" smtClean="0"/>
              <a:t> PRIORIDADE : APRESENTAÇÃO DO PEDIDO ( 30 DIAS PARA CORREÇÃO)</a:t>
            </a:r>
          </a:p>
          <a:p>
            <a:pPr lvl="1"/>
            <a:r>
              <a:rPr lang="pt-BR" dirty="0" smtClean="0"/>
              <a:t>DEPÓSITO DO PEDIDO (18 MESES DE SIGILO)</a:t>
            </a:r>
          </a:p>
          <a:p>
            <a:pPr lvl="1"/>
            <a:r>
              <a:rPr lang="pt-BR" dirty="0" smtClean="0"/>
              <a:t>PUBLICAÇÃO DO PEDIDO (60 DIAS PARA MANIFESTAÇÃO DE TECEIROS)</a:t>
            </a:r>
          </a:p>
          <a:p>
            <a:pPr lvl="1"/>
            <a:r>
              <a:rPr lang="pt-BR" dirty="0" smtClean="0"/>
              <a:t> EXAME DO PEDIDO:</a:t>
            </a:r>
            <a:endParaRPr lang="pt-BR" dirty="0"/>
          </a:p>
          <a:p>
            <a:pPr lvl="2"/>
            <a:r>
              <a:rPr lang="pt-BR" dirty="0" smtClean="0"/>
              <a:t>OPOSIÇÃO OU NÃO DE TERCEIROS</a:t>
            </a:r>
          </a:p>
          <a:p>
            <a:pPr lvl="2"/>
            <a:r>
              <a:rPr lang="pt-BR" dirty="0" smtClean="0"/>
              <a:t>DEFERIMENTO OU NÃO DO PEDIDO PELO INPI</a:t>
            </a:r>
            <a:br>
              <a:rPr lang="pt-BR" dirty="0" smtClean="0"/>
            </a:b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05112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>PATENTE</a:t>
            </a:r>
            <a:endParaRPr lang="pt-BR" dirty="0" smtClean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INVENÇÃO INDUSTRIAL</a:t>
            </a:r>
            <a:endParaRPr lang="pt-BR" dirty="0"/>
          </a:p>
          <a:p>
            <a:pPr lvl="1"/>
            <a:r>
              <a:rPr lang="pt-BR" dirty="0" smtClean="0"/>
              <a:t>NOVA RELAÇÃO DE CAUSALIDADE NÃO ENCONTRÁVEL NA NATUREZA + UTILIDADE DA INVENÇÃO</a:t>
            </a:r>
          </a:p>
          <a:p>
            <a:pPr lvl="1"/>
            <a:r>
              <a:rPr lang="pt-BR" dirty="0" smtClean="0"/>
              <a:t>PROTEÇÃO AO EFEITO TÉCNICO POR 20 ANOS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MODELO DE UTILIDADE</a:t>
            </a:r>
            <a:endParaRPr lang="pt-BR" dirty="0"/>
          </a:p>
          <a:p>
            <a:pPr lvl="1"/>
            <a:r>
              <a:rPr lang="pt-BR" dirty="0" smtClean="0"/>
              <a:t>NOVA FORMA EM PRODUTO CONHECIDO QUE RESULTA EM MELHOR UTILIZAÇÃO ( FORMA + FUNÇÃO TÉCNICA)</a:t>
            </a:r>
            <a:endParaRPr lang="pt-BR" dirty="0"/>
          </a:p>
          <a:p>
            <a:pPr lvl="1"/>
            <a:r>
              <a:rPr lang="pt-BR" dirty="0" smtClean="0"/>
              <a:t>PROTEÇÃO À FORMA POR 15 ANOS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DESENHO INDUSTRIAL</a:t>
            </a:r>
            <a:endParaRPr lang="pt-BR" dirty="0"/>
          </a:p>
          <a:p>
            <a:pPr lvl="1"/>
            <a:r>
              <a:rPr lang="pt-BR" dirty="0" smtClean="0"/>
              <a:t>NOVA FORMA A OBJETOS DE CARÁTER MERAMENTE ORNAMENTAL ( EFEITO VISUAL)</a:t>
            </a:r>
            <a:endParaRPr lang="pt-BR" dirty="0"/>
          </a:p>
          <a:p>
            <a:pPr lvl="1"/>
            <a:r>
              <a:rPr lang="pt-BR" dirty="0" smtClean="0"/>
              <a:t>PROTEÇÃO À FORMA POR 10 ANOS</a:t>
            </a:r>
            <a:br>
              <a:rPr lang="pt-BR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27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1417638" y="409575"/>
            <a:ext cx="7227887" cy="1033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algn="ctr" defTabSz="469900">
              <a:buClr>
                <a:srgbClr val="FFFF00"/>
              </a:buClr>
              <a:buSzPct val="90000"/>
              <a:buFont typeface="Monotype Sorts" pitchFamily="2" charset="2"/>
              <a:buNone/>
            </a:pP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233488" y="1412776"/>
            <a:ext cx="6074816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182563" indent="-182563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rgbClr val="FFFF00"/>
              </a:buClr>
              <a:buSzPct val="46000"/>
              <a:buFont typeface="Monotype Sorts" pitchFamily="2" charset="2"/>
              <a:buChar char="n"/>
            </a:pPr>
            <a:r>
              <a:rPr lang="pt-BR" sz="2800" b="1" dirty="0">
                <a:solidFill>
                  <a:srgbClr val="056F28"/>
                </a:solidFill>
                <a:latin typeface="Perpetua" pitchFamily="18" charset="0"/>
              </a:rPr>
              <a:t>Instrumento de Informação</a:t>
            </a:r>
            <a:endParaRPr lang="pt-BR" sz="2600" b="1" dirty="0">
              <a:solidFill>
                <a:srgbClr val="056F28"/>
              </a:solidFill>
              <a:latin typeface="Perpetua" pitchFamily="18" charset="0"/>
            </a:endParaRPr>
          </a:p>
          <a:p>
            <a:pPr>
              <a:buClr>
                <a:srgbClr val="FFFF00"/>
              </a:buClr>
              <a:buSzPct val="90000"/>
              <a:buFont typeface="Monotype Sorts" pitchFamily="2" charset="2"/>
              <a:buNone/>
            </a:pPr>
            <a:endParaRPr lang="pt-BR" sz="2600" b="1" dirty="0">
              <a:solidFill>
                <a:srgbClr val="056F28"/>
              </a:solidFill>
              <a:latin typeface="Perpetua" pitchFamily="18" charset="0"/>
            </a:endParaRPr>
          </a:p>
          <a:p>
            <a:pPr>
              <a:buClr>
                <a:srgbClr val="FFFF00"/>
              </a:buClr>
              <a:buSzPct val="90000"/>
              <a:buFont typeface="Monotype Sorts" pitchFamily="2" charset="2"/>
              <a:buNone/>
            </a:pPr>
            <a:endParaRPr lang="pt-BR" sz="2100" dirty="0">
              <a:solidFill>
                <a:srgbClr val="056F28"/>
              </a:solidFill>
            </a:endParaRP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707904" y="2108547"/>
            <a:ext cx="4958259" cy="376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30225" indent="-139700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>
              <a:buClr>
                <a:srgbClr val="FFFF00"/>
              </a:buClr>
              <a:buSzPct val="70000"/>
              <a:buFont typeface="Monotype Sorts" pitchFamily="2" charset="2"/>
              <a:buChar char="ê"/>
            </a:pPr>
            <a:r>
              <a:rPr lang="pt-BR" sz="2800" b="1" dirty="0">
                <a:solidFill>
                  <a:srgbClr val="056F28"/>
                </a:solidFill>
                <a:latin typeface="Perpetua" pitchFamily="18" charset="0"/>
              </a:rPr>
              <a:t>Disseminação do conhecimento pela descrição detalhada da invenção;</a:t>
            </a:r>
            <a:br>
              <a:rPr lang="pt-BR" sz="2800" b="1" dirty="0">
                <a:solidFill>
                  <a:srgbClr val="056F28"/>
                </a:solidFill>
                <a:latin typeface="Perpetua" pitchFamily="18" charset="0"/>
              </a:rPr>
            </a:br>
            <a:endParaRPr lang="pt-BR" sz="2800" b="1" dirty="0">
              <a:solidFill>
                <a:srgbClr val="056F28"/>
              </a:solidFill>
              <a:latin typeface="Perpetua" pitchFamily="18" charset="0"/>
            </a:endParaRPr>
          </a:p>
          <a:p>
            <a:pPr lvl="1">
              <a:buClr>
                <a:srgbClr val="FFFF00"/>
              </a:buClr>
              <a:buSzPct val="70000"/>
              <a:buFont typeface="Monotype Sorts" pitchFamily="2" charset="2"/>
              <a:buChar char="ê"/>
            </a:pPr>
            <a:r>
              <a:rPr lang="pt-BR" sz="2800" b="1" dirty="0">
                <a:solidFill>
                  <a:srgbClr val="056F28"/>
                </a:solidFill>
                <a:latin typeface="Perpetua" pitchFamily="18" charset="0"/>
              </a:rPr>
              <a:t>Após a expiração do prazo de vigência, a patente cai em domínio público e está livre para ser utilizada.</a:t>
            </a:r>
            <a:endParaRPr lang="pt-BR" sz="2100" dirty="0">
              <a:solidFill>
                <a:srgbClr val="056F28"/>
              </a:solidFill>
            </a:endParaRPr>
          </a:p>
        </p:txBody>
      </p:sp>
      <p:pic>
        <p:nvPicPr>
          <p:cNvPr id="16395" name="Picture 11" descr="Pate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60848"/>
            <a:ext cx="2581672" cy="3922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Elementos do Sistema de Patentes</a:t>
            </a:r>
            <a:br>
              <a:rPr lang="pt-BR" smtClean="0"/>
            </a:br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35496" y="6453336"/>
            <a:ext cx="16086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56F28"/>
                </a:solidFill>
              </a:rPr>
              <a:t>Fonte: Palestra INPI</a:t>
            </a:r>
            <a:endParaRPr lang="pt-BR" sz="1400" dirty="0">
              <a:solidFill>
                <a:srgbClr val="056F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36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 build="p" autoUpdateAnimBg="0" advAuto="0"/>
      <p:bldP spid="16393" grpId="0" autoUpdateAnimBg="0"/>
      <p:bldP spid="1639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1417638" y="898525"/>
            <a:ext cx="7227887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defTabSz="469900">
              <a:buClr>
                <a:srgbClr val="FFFF00"/>
              </a:buClr>
              <a:buSzPct val="90000"/>
              <a:buFont typeface="Monotype Sorts" pitchFamily="2" charset="2"/>
              <a:buNone/>
            </a:pPr>
            <a:endParaRPr lang="pt-BR" sz="2800" dirty="0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1325563" y="1789113"/>
            <a:ext cx="7453312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182563" indent="-182563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15963" indent="-325438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rgbClr val="FFFF00"/>
              </a:buClr>
              <a:buSzPct val="46000"/>
              <a:buFont typeface="Monotype Sorts" pitchFamily="2" charset="2"/>
              <a:buChar char="n"/>
            </a:pPr>
            <a:endParaRPr lang="pt-BR" sz="2100" dirty="0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5767388" y="4730750"/>
            <a:ext cx="0" cy="0"/>
          </a:xfrm>
          <a:prstGeom prst="line">
            <a:avLst/>
          </a:prstGeom>
          <a:noFill/>
          <a:ln w="1893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7258050" y="4076700"/>
            <a:ext cx="0" cy="0"/>
          </a:xfrm>
          <a:prstGeom prst="line">
            <a:avLst/>
          </a:prstGeom>
          <a:noFill/>
          <a:ln w="1893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Patentes vs. Segredo Industrial</a:t>
            </a:r>
            <a:br>
              <a:rPr lang="pt-BR" smtClean="0"/>
            </a:b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Patentes:</a:t>
            </a:r>
          </a:p>
          <a:p>
            <a:pPr lvl="1"/>
            <a:r>
              <a:rPr lang="pt-BR" smtClean="0"/>
              <a:t>Exclusividade de Exploração;</a:t>
            </a:r>
          </a:p>
          <a:p>
            <a:pPr lvl="1"/>
            <a:r>
              <a:rPr lang="pt-BR" smtClean="0"/>
              <a:t>Suporte para Ações Judiciais;</a:t>
            </a:r>
          </a:p>
          <a:p>
            <a:pPr lvl="1"/>
            <a:r>
              <a:rPr lang="pt-BR" smtClean="0"/>
              <a:t>Venda, Cessão ou Aluguel.</a:t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endParaRPr lang="pt-BR" smtClean="0"/>
          </a:p>
          <a:p>
            <a:r>
              <a:rPr lang="pt-BR" smtClean="0"/>
              <a:t>Segredo Industrial:</a:t>
            </a:r>
          </a:p>
          <a:p>
            <a:pPr lvl="1"/>
            <a:r>
              <a:rPr lang="pt-BR" smtClean="0"/>
              <a:t>Tempo de permanência em sigilo;</a:t>
            </a:r>
          </a:p>
          <a:p>
            <a:pPr lvl="1"/>
            <a:r>
              <a:rPr lang="pt-BR" smtClean="0"/>
              <a:t>Risco de terceiros chegarem à idéia;</a:t>
            </a:r>
          </a:p>
          <a:p>
            <a:pPr lvl="1"/>
            <a:r>
              <a:rPr lang="pt-BR" smtClean="0"/>
              <a:t>Pessoas envolvidas e contratos de trabalho.</a:t>
            </a:r>
            <a:br>
              <a:rPr lang="pt-BR" smtClean="0"/>
            </a:br>
            <a:r>
              <a:rPr lang="pt-BR" smtClean="0"/>
              <a:t>			</a:t>
            </a:r>
          </a:p>
          <a:p>
            <a:endParaRPr lang="pt-BR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35496" y="6453336"/>
            <a:ext cx="16086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56F28"/>
                </a:solidFill>
              </a:rPr>
              <a:t>Fonte: Palestra INPI</a:t>
            </a:r>
            <a:endParaRPr lang="pt-BR" sz="1400" dirty="0">
              <a:solidFill>
                <a:srgbClr val="056F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66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 build="p" autoUpdateAnimBg="0" advAuto="0"/>
      <p:bldP spid="17417" grpId="0" autoUpdateAnimBg="0"/>
      <p:bldP spid="17418" grpId="0" animBg="1"/>
      <p:bldP spid="174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1417638" y="898525"/>
            <a:ext cx="7227887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algn="ctr" defTabSz="469900">
              <a:buClr>
                <a:srgbClr val="FFFF00"/>
              </a:buClr>
              <a:buSzPct val="90000"/>
              <a:buFont typeface="Monotype Sorts" pitchFamily="2" charset="2"/>
              <a:buNone/>
            </a:pPr>
            <a:endParaRPr lang="pt-BR" sz="2800" dirty="0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1354138" y="1811338"/>
            <a:ext cx="7424737" cy="468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182563" indent="-182563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rgbClr val="FFFF00"/>
              </a:buClr>
              <a:buSzPct val="46000"/>
              <a:buFont typeface="Monotype Sorts" pitchFamily="2" charset="2"/>
              <a:buChar char="n"/>
            </a:pPr>
            <a:r>
              <a:rPr lang="pt-BR" sz="2600" b="1" dirty="0" err="1" smtClean="0">
                <a:solidFill>
                  <a:srgbClr val="FFFFFF"/>
                </a:solidFill>
                <a:latin typeface="Perpetua" pitchFamily="18" charset="0"/>
              </a:rPr>
              <a:t>usca</a:t>
            </a:r>
            <a:r>
              <a:rPr lang="pt-BR" sz="2600" b="1" dirty="0" smtClean="0">
                <a:solidFill>
                  <a:srgbClr val="FFFFFF"/>
                </a:solidFill>
                <a:latin typeface="Perpetua" pitchFamily="18" charset="0"/>
              </a:rPr>
              <a:t> </a:t>
            </a:r>
            <a:r>
              <a:rPr lang="pt-BR" sz="2600" b="1" dirty="0">
                <a:solidFill>
                  <a:srgbClr val="FFFFFF"/>
                </a:solidFill>
                <a:latin typeface="Perpetua" pitchFamily="18" charset="0"/>
              </a:rPr>
              <a:t>proteção para uma mesma invenção.</a:t>
            </a:r>
            <a:endParaRPr lang="pt-BR" sz="2100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Informações Extraídas de Patentes</a:t>
            </a:r>
            <a:br>
              <a:rPr lang="pt-BR" smtClean="0"/>
            </a:b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Levantamento de capacitação tecnológica com identificação de técnicas específicas;</a:t>
            </a:r>
            <a:br>
              <a:rPr lang="pt-BR" smtClean="0"/>
            </a:br>
            <a:endParaRPr lang="pt-BR" smtClean="0"/>
          </a:p>
          <a:p>
            <a:r>
              <a:rPr lang="pt-BR" smtClean="0"/>
              <a:t>Levantamento das tecnologias em nível mundial por empresa, inventor, assunto;</a:t>
            </a:r>
            <a:br>
              <a:rPr lang="pt-BR" smtClean="0"/>
            </a:br>
            <a:endParaRPr lang="pt-BR" smtClean="0"/>
          </a:p>
          <a:p>
            <a:r>
              <a:rPr lang="pt-BR" smtClean="0"/>
              <a:t>Mapeamento de citações em patentes, o que permite o rastreamento de tecnologias;</a:t>
            </a:r>
            <a:br>
              <a:rPr lang="pt-BR" smtClean="0"/>
            </a:br>
            <a:endParaRPr lang="pt-BR" smtClean="0"/>
          </a:p>
          <a:p>
            <a:r>
              <a:rPr lang="pt-BR" smtClean="0"/>
              <a:t>Análise de famílias de patentes: Verifica os países onde se b</a:t>
            </a:r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35496" y="6453336"/>
            <a:ext cx="16086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56F28"/>
                </a:solidFill>
              </a:rPr>
              <a:t>Fonte: Palestra INPI</a:t>
            </a:r>
            <a:endParaRPr lang="pt-BR" sz="1400" dirty="0">
              <a:solidFill>
                <a:srgbClr val="056F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391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build="p" autoUpdateAnimBg="0" advAuto="0"/>
      <p:bldP spid="1946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1417638" y="409575"/>
            <a:ext cx="7227887" cy="1033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algn="ctr" defTabSz="469900">
              <a:buClr>
                <a:srgbClr val="FFFF00"/>
              </a:buClr>
              <a:buSzPct val="90000"/>
              <a:buFont typeface="Monotype Sorts" pitchFamily="2" charset="2"/>
              <a:buNone/>
            </a:pPr>
            <a:endParaRPr lang="pt-BR" sz="2800" dirty="0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1316038" y="1804988"/>
            <a:ext cx="7186612" cy="471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182563" indent="-182563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rgbClr val="FFFF00"/>
              </a:buClr>
              <a:buSzPct val="46000"/>
              <a:buFont typeface="Monotype Sorts" pitchFamily="2" charset="2"/>
              <a:buChar char="n"/>
            </a:pPr>
            <a:endParaRPr lang="pt-BR" sz="2800" b="1" dirty="0">
              <a:solidFill>
                <a:srgbClr val="FFFFFF"/>
              </a:solidFill>
              <a:latin typeface="Perpetua" pitchFamily="18" charset="0"/>
            </a:endParaRPr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Informação: Aspecto Técnico-Econômico</a:t>
            </a:r>
            <a:br>
              <a:rPr lang="pt-BR" smtClean="0"/>
            </a:b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Identificação de tecnologias alternativas: Visão do mercado internacional de tecnologia.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Identificação de tecnologias emergentes: Tendências de mercado, previsão de novos produtos.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Fundamento para investimento: Melhores condições de compra de tecnologia.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Análise de Validade: Verifica se a tecnologia está disponível no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35496" y="6453336"/>
            <a:ext cx="16086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56F28"/>
                </a:solidFill>
              </a:rPr>
              <a:t>Fonte: Palestra INPI</a:t>
            </a:r>
            <a:endParaRPr lang="pt-BR" sz="1400" dirty="0">
              <a:solidFill>
                <a:srgbClr val="056F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85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build="p" autoUpdateAnimBg="0" advAuto="0"/>
      <p:bldP spid="2048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1417638" y="504825"/>
            <a:ext cx="7227887" cy="103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algn="ctr" defTabSz="469900">
              <a:buClr>
                <a:srgbClr val="FFFF00"/>
              </a:buClr>
              <a:buSzPct val="90000"/>
              <a:buFont typeface="Monotype Sorts" pitchFamily="2" charset="2"/>
              <a:buNone/>
            </a:pPr>
            <a:endParaRPr lang="pt-BR" sz="2800" dirty="0"/>
          </a:p>
        </p:txBody>
      </p:sp>
      <p:sp>
        <p:nvSpPr>
          <p:cNvPr id="19462" name="Comment 11"/>
          <p:cNvSpPr>
            <a:spLocks noChangeArrowheads="1"/>
          </p:cNvSpPr>
          <p:nvPr/>
        </p:nvSpPr>
        <p:spPr bwMode="auto">
          <a:xfrm>
            <a:off x="-2127250" y="4500563"/>
            <a:ext cx="1595437" cy="1196975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 lIns="78324" tIns="39162" rIns="78324" bIns="39162">
            <a:spAutoFit/>
          </a:bodyPr>
          <a:lstStyle/>
          <a:p>
            <a:pPr defTabSz="782638" eaLnBrk="0" hangingPunct="0">
              <a:spcBef>
                <a:spcPct val="50000"/>
              </a:spcBef>
            </a:pPr>
            <a:r>
              <a:rPr lang="pt-BR" sz="1300" b="1">
                <a:solidFill>
                  <a:srgbClr val="000000"/>
                </a:solidFill>
                <a:latin typeface="Arial" charset="0"/>
              </a:rPr>
              <a:t>INPI-RJ:</a:t>
            </a:r>
            <a:endParaRPr lang="pt-BR" sz="1300">
              <a:solidFill>
                <a:srgbClr val="000000"/>
              </a:solidFill>
              <a:latin typeface="Arial" charset="0"/>
            </a:endParaRPr>
          </a:p>
          <a:p>
            <a:pPr defTabSz="782638" eaLnBrk="0" hangingPunct="0">
              <a:spcBef>
                <a:spcPct val="50000"/>
              </a:spcBef>
            </a:pPr>
            <a:r>
              <a:rPr lang="pt-BR" sz="1300">
                <a:solidFill>
                  <a:srgbClr val="000000"/>
                </a:solidFill>
                <a:latin typeface="Arial" charset="0"/>
              </a:rPr>
              <a:t>A estrutura uniforme permite buscas mais eficientes.</a:t>
            </a:r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Vantagens de Utilização do Sistema de Patentes</a:t>
            </a:r>
            <a:endParaRPr lang="pt-BR" dirty="0"/>
          </a:p>
        </p:txBody>
      </p:sp>
      <p:sp>
        <p:nvSpPr>
          <p:cNvPr id="19" name="Espaço Reservado para Conteúdo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Crescimento anual aproximado de 500 mil documentos de patentes no mundo;</a:t>
            </a:r>
          </a:p>
          <a:p>
            <a:endParaRPr lang="pt-BR" sz="800" dirty="0" smtClean="0"/>
          </a:p>
          <a:p>
            <a:r>
              <a:rPr lang="pt-BR" dirty="0" smtClean="0"/>
              <a:t>71% da tecnologia tem divulgação exclusiva por patentes; o restante tem publicação em outros meios, como periódicos e seminários;</a:t>
            </a:r>
          </a:p>
          <a:p>
            <a:endParaRPr lang="pt-BR" sz="800" dirty="0"/>
          </a:p>
          <a:p>
            <a:r>
              <a:rPr lang="pt-BR" dirty="0" smtClean="0"/>
              <a:t>Abrange todos os campos tecnológicos com estrutura uniforme;</a:t>
            </a:r>
          </a:p>
          <a:p>
            <a:endParaRPr lang="pt-BR" sz="800" dirty="0"/>
          </a:p>
          <a:p>
            <a:r>
              <a:rPr lang="pt-BR" dirty="0" smtClean="0"/>
              <a:t>Contém a informação mais recente em relação ao estado</a:t>
            </a:r>
          </a:p>
          <a:p>
            <a:endParaRPr lang="pt-BR" dirty="0"/>
          </a:p>
        </p:txBody>
      </p:sp>
      <p:sp>
        <p:nvSpPr>
          <p:cNvPr id="32" name="CaixaDeTexto 31"/>
          <p:cNvSpPr txBox="1"/>
          <p:nvPr/>
        </p:nvSpPr>
        <p:spPr>
          <a:xfrm>
            <a:off x="35496" y="6453336"/>
            <a:ext cx="16086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56F28"/>
                </a:solidFill>
              </a:rPr>
              <a:t>Fonte: Palestra INPI</a:t>
            </a:r>
            <a:endParaRPr lang="pt-BR" sz="1400" dirty="0">
              <a:solidFill>
                <a:srgbClr val="056F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62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 build="p" autoUpdateAnimBg="0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1417638" y="898525"/>
            <a:ext cx="7227887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algn="ctr" defTabSz="469900">
              <a:buClr>
                <a:srgbClr val="FFFF00"/>
              </a:buClr>
              <a:buSzPct val="90000"/>
              <a:buFont typeface="Monotype Sorts" pitchFamily="2" charset="2"/>
              <a:buNone/>
            </a:pPr>
            <a:endParaRPr lang="pt-BR" sz="2800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Vantagens para as Empresas</a:t>
            </a:r>
            <a:br>
              <a:rPr lang="pt-BR" smtClean="0"/>
            </a:b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Solução de problemas técnicos;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Utilização em P&amp;D, sem duplicação de esforços;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Direcionamento da pesquisa, identifica novas soluções, pessoas e empresas atuantes na área;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Avaliação das oportunidades de mercado com mapeamento de tecnologias passíveis de aquisição ou licenciamento</a:t>
            </a:r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35496" y="6453336"/>
            <a:ext cx="16086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56F28"/>
                </a:solidFill>
              </a:rPr>
              <a:t>Fonte: Palestra INPI</a:t>
            </a:r>
            <a:endParaRPr lang="pt-BR" sz="1400" dirty="0">
              <a:solidFill>
                <a:srgbClr val="056F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79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1417638" y="895350"/>
            <a:ext cx="722788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algn="ctr" defTabSz="469900">
              <a:buClr>
                <a:srgbClr val="FFFF00"/>
              </a:buClr>
              <a:buSzPct val="90000"/>
              <a:buFont typeface="Monotype Sorts" pitchFamily="2" charset="2"/>
              <a:buNone/>
            </a:pPr>
            <a:endParaRPr lang="pt-BR" sz="2800" dirty="0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355725" y="1878013"/>
            <a:ext cx="7223125" cy="400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182563" indent="-182563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03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rgbClr val="FFFF00"/>
              </a:buClr>
              <a:buSzPct val="46000"/>
              <a:buFont typeface="Monotype Sorts" pitchFamily="2" charset="2"/>
              <a:buChar char="n"/>
            </a:pPr>
            <a:endParaRPr lang="pt-BR" sz="2100" dirty="0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Propriedade Intelectual</a:t>
            </a:r>
            <a:br>
              <a:rPr lang="pt-BR" smtClean="0"/>
            </a:br>
            <a:endParaRPr lang="pt-BR" dirty="0"/>
          </a:p>
        </p:txBody>
      </p:sp>
      <p:sp>
        <p:nvSpPr>
          <p:cNvPr id="13" name="Espaço Reservado para Conteúdo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Sistema criado para garantir a propriedade ou exclusividade resultante da atividade intelectual nos campos industrial, científico, literário e artístico. </a:t>
            </a:r>
          </a:p>
          <a:p>
            <a:endParaRPr lang="pt-BR" dirty="0"/>
          </a:p>
          <a:p>
            <a:r>
              <a:rPr lang="pt-BR" dirty="0" smtClean="0"/>
              <a:t>Possui diversas formas de proteção: patentes, marcas, direitos de autor e segredos industriais.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797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build="p" autoUpdateAnimBg="0" advAuto="0"/>
      <p:bldP spid="4105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4" tIns="45717" rIns="91434" bIns="45717" anchor="ctr"/>
          <a:lstStyle/>
          <a:p>
            <a:pPr algn="ctr" eaLnBrk="0" hangingPunct="0"/>
            <a:r>
              <a:rPr lang="pt-BR" sz="2300" b="1" dirty="0">
                <a:solidFill>
                  <a:srgbClr val="FFFF00"/>
                </a:solidFill>
              </a:rPr>
              <a:t/>
            </a:r>
            <a:br>
              <a:rPr lang="pt-BR" sz="2300" b="1" dirty="0">
                <a:solidFill>
                  <a:srgbClr val="FFFF00"/>
                </a:solidFill>
              </a:rPr>
            </a:br>
            <a:r>
              <a:rPr lang="pt-BR" sz="2300" b="1" dirty="0">
                <a:solidFill>
                  <a:srgbClr val="FFFF00"/>
                </a:solidFill>
              </a:rPr>
              <a:t/>
            </a:r>
            <a:br>
              <a:rPr lang="pt-BR" sz="2300" b="1" dirty="0">
                <a:solidFill>
                  <a:srgbClr val="FFFF00"/>
                </a:solidFill>
              </a:rPr>
            </a:br>
            <a:endParaRPr lang="pt-BR" sz="2300" dirty="0">
              <a:solidFill>
                <a:srgbClr val="FFFF00"/>
              </a:solidFill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660232" y="5949280"/>
            <a:ext cx="1585559" cy="28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79" tIns="43640" rIns="87279" bIns="43640">
            <a:spAutoFit/>
          </a:bodyPr>
          <a:lstStyle>
            <a:lvl1pPr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sz="1300" b="1">
                <a:solidFill>
                  <a:srgbClr val="056F28"/>
                </a:solidFill>
                <a:latin typeface="Arial" charset="0"/>
              </a:rPr>
              <a:t>Fonte: Asa Fujino</a:t>
            </a:r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>LICENÇAS</a:t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TITULAR DA PATENTE PODERÁ CELEBRAR CONTRATO DE LICENÇA PARA </a:t>
            </a:r>
            <a:r>
              <a:rPr lang="pt-BR" sz="2400" dirty="0" smtClean="0"/>
              <a:t>EXPLORAÇÃO</a:t>
            </a:r>
            <a:r>
              <a:rPr lang="pt-BR" dirty="0" smtClean="0"/>
              <a:t> COMERCIAL POR TERCEIROS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CONDIÇÕES DE LICENCIAMENTO</a:t>
            </a:r>
          </a:p>
          <a:p>
            <a:pPr lvl="1"/>
            <a:r>
              <a:rPr lang="pt-BR" dirty="0" smtClean="0"/>
              <a:t>LICENÇA EXCLUSIVA OU NÃO EXCLUSIVA</a:t>
            </a:r>
            <a:endParaRPr lang="pt-BR" dirty="0"/>
          </a:p>
          <a:p>
            <a:pPr lvl="1"/>
            <a:r>
              <a:rPr lang="pt-BR" dirty="0" smtClean="0"/>
              <a:t>LICENÇA GERAL OU POR CAMPO DE UTILIZAÇÃO</a:t>
            </a:r>
            <a:endParaRPr lang="pt-BR" dirty="0"/>
          </a:p>
          <a:p>
            <a:pPr lvl="1"/>
            <a:r>
              <a:rPr lang="pt-BR" dirty="0" smtClean="0"/>
              <a:t>PREÇO FIXO E/OU VARIADO (PAGAMENTO DE ROYALTIES)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11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PROPRIEDADE INTELECTUAL E AS POLÍTICAS DE PATENTES DAS UNIVERSIDADES</a:t>
            </a:r>
            <a:endParaRPr lang="pt-BR" dirty="0" smtClean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4896544"/>
          </a:xfrm>
        </p:spPr>
        <p:txBody>
          <a:bodyPr/>
          <a:lstStyle/>
          <a:p>
            <a:r>
              <a:rPr lang="pt-BR" dirty="0" smtClean="0"/>
              <a:t>O </a:t>
            </a:r>
            <a:r>
              <a:rPr lang="pt-BR" dirty="0"/>
              <a:t>PRINCIPAL CONFLITO NAS RELAÇÕES U-E ENVOLVE OS DIREITOS DE PROPRIEDADE INTELECTUAL E, COMO CONSEQUÊNCIA, OS ASPECTOS DE SIGILO E DE DIREITOS SOBRE A PUBLICAÇÃO DE RESULTADOS DE </a:t>
            </a:r>
            <a:r>
              <a:rPr lang="pt-BR" dirty="0" smtClean="0"/>
              <a:t>PESQUISA</a:t>
            </a:r>
          </a:p>
          <a:p>
            <a:endParaRPr lang="pt-BR" dirty="0" smtClean="0"/>
          </a:p>
          <a:p>
            <a:r>
              <a:rPr lang="pt-BR" dirty="0" smtClean="0"/>
              <a:t>DISSEMINAÇÃO </a:t>
            </a:r>
            <a:r>
              <a:rPr lang="pt-BR" dirty="0"/>
              <a:t>X PROTEÇÃO DO CONHECIMENTO*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732240" y="5949280"/>
            <a:ext cx="1585559" cy="28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79" tIns="43640" rIns="87279" bIns="43640">
            <a:spAutoFit/>
          </a:bodyPr>
          <a:lstStyle>
            <a:lvl1pPr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sz="1300" b="1" dirty="0">
                <a:solidFill>
                  <a:srgbClr val="056F28"/>
                </a:solidFill>
                <a:latin typeface="Arial" charset="0"/>
              </a:rPr>
              <a:t>Fonte: Asa </a:t>
            </a:r>
            <a:r>
              <a:rPr lang="pt-BR" sz="1300" b="1" dirty="0" err="1">
                <a:solidFill>
                  <a:srgbClr val="056F28"/>
                </a:solidFill>
                <a:latin typeface="Arial" charset="0"/>
              </a:rPr>
              <a:t>Fujino</a:t>
            </a:r>
            <a:endParaRPr lang="pt-BR" sz="1300" b="1" dirty="0">
              <a:solidFill>
                <a:srgbClr val="056F28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71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DIREITOS DA PROPRIEDADE INTELECTUAL 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1844824"/>
            <a:ext cx="8568952" cy="4680520"/>
          </a:xfrm>
        </p:spPr>
        <p:txBody>
          <a:bodyPr/>
          <a:lstStyle/>
          <a:p>
            <a:pPr algn="ctr"/>
            <a:r>
              <a:rPr lang="pt-BR" dirty="0" smtClean="0"/>
              <a:t>DA EMPRESA</a:t>
            </a:r>
            <a:br>
              <a:rPr lang="pt-BR" dirty="0" smtClean="0"/>
            </a:br>
            <a:endParaRPr lang="pt-BR" dirty="0" smtClean="0"/>
          </a:p>
          <a:p>
            <a:pPr algn="ctr"/>
            <a:r>
              <a:rPr lang="pt-BR" dirty="0" smtClean="0"/>
              <a:t>CONJUNTA</a:t>
            </a:r>
          </a:p>
          <a:p>
            <a:pPr algn="ctr"/>
            <a:endParaRPr lang="pt-BR" dirty="0"/>
          </a:p>
          <a:p>
            <a:pPr algn="ctr"/>
            <a:r>
              <a:rPr lang="pt-BR" dirty="0" smtClean="0"/>
              <a:t>DA UNIVERSIDADE</a:t>
            </a:r>
            <a:endParaRPr lang="pt-BR" dirty="0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660232" y="5877272"/>
            <a:ext cx="1585559" cy="28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79" tIns="43640" rIns="87279" bIns="43640">
            <a:spAutoFit/>
          </a:bodyPr>
          <a:lstStyle>
            <a:lvl1pPr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sz="1300" b="1" dirty="0">
                <a:solidFill>
                  <a:srgbClr val="056F28"/>
                </a:solidFill>
                <a:latin typeface="Arial" charset="0"/>
              </a:rPr>
              <a:t>Fonte: Asa </a:t>
            </a:r>
            <a:r>
              <a:rPr lang="pt-BR" sz="1300" b="1" dirty="0" err="1">
                <a:solidFill>
                  <a:srgbClr val="056F28"/>
                </a:solidFill>
                <a:latin typeface="Arial" charset="0"/>
              </a:rPr>
              <a:t>Fujino</a:t>
            </a:r>
            <a:endParaRPr lang="pt-BR" sz="1300" b="1" dirty="0">
              <a:solidFill>
                <a:srgbClr val="056F28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19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DIREITOS DA PROPRIEDADE INTELECTUAL </a:t>
            </a:r>
            <a:r>
              <a:rPr lang="pt-BR" dirty="0" smtClean="0"/>
              <a:t>- </a:t>
            </a:r>
            <a:r>
              <a:rPr lang="pt-BR" dirty="0"/>
              <a:t> DA UNIVERSIDADE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CONCESSÃO DE OPÇÃO PARA UMA LICENÇA EXCLUSIVA E NÃO EXCLUSIVA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CONCESSÃO DE UMA LICENÇA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DIREITO DE PRIMEIRA RECUSA</a:t>
            </a:r>
            <a:endParaRPr lang="pt-BR" dirty="0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51520" y="6529213"/>
            <a:ext cx="1585559" cy="28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79" tIns="43640" rIns="87279" bIns="43640">
            <a:spAutoFit/>
          </a:bodyPr>
          <a:lstStyle>
            <a:lvl1pPr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sz="1300" b="1" dirty="0">
                <a:solidFill>
                  <a:srgbClr val="056F28"/>
                </a:solidFill>
                <a:latin typeface="Arial" charset="0"/>
              </a:rPr>
              <a:t>Fonte: Asa </a:t>
            </a:r>
            <a:r>
              <a:rPr lang="pt-BR" sz="1300" b="1" dirty="0" err="1">
                <a:solidFill>
                  <a:srgbClr val="056F28"/>
                </a:solidFill>
                <a:latin typeface="Arial" charset="0"/>
              </a:rPr>
              <a:t>Fujino</a:t>
            </a:r>
            <a:endParaRPr lang="pt-BR" sz="1300" b="1" dirty="0">
              <a:solidFill>
                <a:srgbClr val="056F28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81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006699"/>
                </a:solidFill>
              </a:rPr>
              <a:t>LEI DE INOVAÇÃO - ESTÍMULO </a:t>
            </a:r>
            <a:r>
              <a:rPr lang="pt-BR" dirty="0">
                <a:solidFill>
                  <a:srgbClr val="006699"/>
                </a:solidFill>
              </a:rPr>
              <a:t>À PARTICIPAÇÃO “ICT” NA INOVAÇÃO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ART. 7º: ICT pode obter direito de uso ou exploração de criação protegida</a:t>
            </a:r>
          </a:p>
          <a:p>
            <a:r>
              <a:rPr lang="pt-BR" dirty="0" smtClean="0"/>
              <a:t>ART. 11: ICT pode ceder direitos sobre criação ao criador sem pagamento financeiro</a:t>
            </a:r>
          </a:p>
          <a:p>
            <a:r>
              <a:rPr lang="pt-BR" dirty="0" smtClean="0"/>
              <a:t>ART. 12: servidor de ICT tem que manter sigilo</a:t>
            </a:r>
          </a:p>
          <a:p>
            <a:r>
              <a:rPr lang="pt-BR" dirty="0" smtClean="0"/>
              <a:t>ART. 13: criador(es) devem receber 5% - 33% do ganho econômico da ICT com TT e licenciamento</a:t>
            </a:r>
          </a:p>
          <a:p>
            <a:pPr lvl="1"/>
            <a:r>
              <a:rPr lang="pt-BR" dirty="0" smtClean="0"/>
              <a:t>Federais adotaram 1/3 para inventores</a:t>
            </a:r>
          </a:p>
          <a:p>
            <a:r>
              <a:rPr lang="pt-BR" dirty="0" smtClean="0"/>
              <a:t>ART</a:t>
            </a:r>
            <a:r>
              <a:rPr lang="pt-BR" dirty="0"/>
              <a:t>. 18: ICT </a:t>
            </a:r>
            <a:r>
              <a:rPr lang="pt-BR" dirty="0" smtClean="0"/>
              <a:t>deve prever gestão $ PI em seu orçamento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697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RESOLUÇÃO </a:t>
            </a:r>
            <a:r>
              <a:rPr lang="pt-BR" dirty="0" smtClean="0"/>
              <a:t>USP No</a:t>
            </a:r>
            <a:r>
              <a:rPr lang="pt-BR" dirty="0"/>
              <a:t>. </a:t>
            </a:r>
            <a:r>
              <a:rPr lang="pt-BR" dirty="0" smtClean="0"/>
              <a:t>3428/88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ART. 2o. - No pedido de privilégio de invenção figurará sempre como requerente a universidade de São Paulo, e como inventor o autor (ou autores) da invenção, seguindo-se a denominação da unidade na qual está lotado.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ART. 3O. Qualquer que seja o vínculo do docente com a universidade e seu regime de trabalho, será assegurada a divisão em partes iguais entre a universidade e o inventor, dos proventos de qualquer natureza que advenham da utilização ou cessão da patente</a:t>
            </a:r>
            <a:endParaRPr lang="pt-BR" dirty="0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79512" y="6529213"/>
            <a:ext cx="1585559" cy="28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79" tIns="43640" rIns="87279" bIns="43640">
            <a:spAutoFit/>
          </a:bodyPr>
          <a:lstStyle>
            <a:lvl1pPr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sz="1300" b="1">
                <a:solidFill>
                  <a:srgbClr val="056F28"/>
                </a:solidFill>
                <a:latin typeface="Arial" charset="0"/>
              </a:rPr>
              <a:t>Fonte: Asa Fujino</a:t>
            </a:r>
          </a:p>
        </p:txBody>
      </p:sp>
    </p:spTree>
    <p:extLst>
      <p:ext uri="{BB962C8B-B14F-4D97-AF65-F5344CB8AC3E}">
        <p14:creationId xmlns:p14="http://schemas.microsoft.com/office/powerpoint/2010/main" val="104820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RESOLUÇÃO USP 3727/80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DISPÕE SOBRE A DISTRIBUIÇÃO DOS PROVENTOS QUE CABEM À UNIVERSIDADE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*  50% INVENTOR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*  50% USP </a:t>
            </a:r>
            <a:endParaRPr lang="pt-BR" dirty="0"/>
          </a:p>
          <a:p>
            <a:pPr lvl="1"/>
            <a:r>
              <a:rPr lang="pt-BR" dirty="0" smtClean="0"/>
              <a:t> 40,5% DEPARTAMENTO</a:t>
            </a:r>
            <a:endParaRPr lang="pt-BR" dirty="0"/>
          </a:p>
          <a:p>
            <a:pPr lvl="1"/>
            <a:r>
              <a:rPr lang="pt-BR" dirty="0" smtClean="0"/>
              <a:t>4,5 % UNIDADE</a:t>
            </a:r>
            <a:endParaRPr lang="pt-BR" dirty="0"/>
          </a:p>
          <a:p>
            <a:pPr lvl="1"/>
            <a:r>
              <a:rPr lang="pt-BR" dirty="0" smtClean="0"/>
              <a:t>5,0% REITORIA (FUNDOS DE PESQUISA)</a:t>
            </a:r>
            <a:endParaRPr lang="pt-BR" dirty="0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07504" y="6529213"/>
            <a:ext cx="1585559" cy="28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79" tIns="43640" rIns="87279" bIns="43640">
            <a:spAutoFit/>
          </a:bodyPr>
          <a:lstStyle>
            <a:lvl1pPr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sz="1300" b="1" dirty="0">
                <a:solidFill>
                  <a:srgbClr val="056F28"/>
                </a:solidFill>
                <a:latin typeface="Arial" charset="0"/>
              </a:rPr>
              <a:t>Fonte: Asa </a:t>
            </a:r>
            <a:r>
              <a:rPr lang="pt-BR" sz="1300" b="1" dirty="0" err="1">
                <a:solidFill>
                  <a:srgbClr val="056F28"/>
                </a:solidFill>
                <a:latin typeface="Arial" charset="0"/>
              </a:rPr>
              <a:t>Fujino</a:t>
            </a:r>
            <a:endParaRPr lang="pt-BR" sz="1300" b="1" dirty="0">
              <a:solidFill>
                <a:srgbClr val="056F28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12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533400" y="1600200"/>
            <a:ext cx="8077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INSTITUTO NACIONAL DA </a:t>
            </a:r>
            <a:br>
              <a:rPr lang="pt-BR" smtClean="0"/>
            </a:br>
            <a:r>
              <a:rPr lang="pt-BR" smtClean="0"/>
              <a:t>PROPRIEDADE INDUSTRIAL -  INPI</a:t>
            </a:r>
            <a:br>
              <a:rPr lang="pt-BR" smtClean="0"/>
            </a:b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GERE O SISTEMA DE PROPRIEDADE INDUSTRIAL NO PAIS</a:t>
            </a:r>
          </a:p>
          <a:p>
            <a:endParaRPr lang="pt-BR" sz="1000" dirty="0" smtClean="0"/>
          </a:p>
          <a:p>
            <a:r>
              <a:rPr lang="pt-BR" dirty="0" smtClean="0"/>
              <a:t>CONCEDE PATENTES DE INVENÇÃO E DE MODELO DE  UTILIDADE</a:t>
            </a:r>
          </a:p>
          <a:p>
            <a:endParaRPr lang="pt-BR" sz="900" dirty="0" smtClean="0"/>
          </a:p>
          <a:p>
            <a:r>
              <a:rPr lang="pt-BR" dirty="0" smtClean="0"/>
              <a:t>CONCEDE O REGISTRO DE MARCAS E DESENHO INDUSTRIAL</a:t>
            </a:r>
          </a:p>
          <a:p>
            <a:endParaRPr lang="pt-BR" sz="900" dirty="0" smtClean="0"/>
          </a:p>
          <a:p>
            <a:r>
              <a:rPr lang="pt-BR" dirty="0" smtClean="0"/>
              <a:t>REPRIME AS FALSAS INDICAÇÕES GEOGRÁFICAS E A  CONCORRÊNCIA DESLEAL</a:t>
            </a:r>
          </a:p>
          <a:p>
            <a:endParaRPr lang="pt-BR" sz="900" dirty="0" smtClean="0"/>
          </a:p>
          <a:p>
            <a:r>
              <a:rPr lang="pt-BR" dirty="0" smtClean="0"/>
              <a:t>DEPOSITÁRIO DO ACERVO DE DOCUMENTAÇÃO PATENTÁRIA  EM VÁRIOS PAÍSES DESENVOLVIDOS</a:t>
            </a:r>
          </a:p>
          <a:p>
            <a:endParaRPr lang="pt-BR" sz="900" dirty="0" smtClean="0"/>
          </a:p>
          <a:p>
            <a:r>
              <a:rPr lang="pt-BR" dirty="0" smtClean="0"/>
              <a:t>ACERVO: MAIS DE 20 MILHÕES DE DOCUMENTOS NO BANCO  DE  PATENTES</a:t>
            </a:r>
          </a:p>
          <a:p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35496" y="6453336"/>
            <a:ext cx="16086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56F28"/>
                </a:solidFill>
              </a:rPr>
              <a:t>Fonte: Palestra INPI</a:t>
            </a:r>
            <a:endParaRPr lang="pt-BR" sz="1400" dirty="0">
              <a:solidFill>
                <a:srgbClr val="056F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95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386638" y="6362700"/>
            <a:ext cx="1576387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79" tIns="43640" rIns="87279" bIns="43640">
            <a:spAutoFit/>
          </a:bodyPr>
          <a:lstStyle>
            <a:lvl1pPr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sz="1300" b="1">
                <a:solidFill>
                  <a:srgbClr val="FFFF00"/>
                </a:solidFill>
                <a:latin typeface="Arial" charset="0"/>
              </a:rPr>
              <a:t>Fonte: Asa Fujino</a:t>
            </a:r>
          </a:p>
        </p:txBody>
      </p:sp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PROPRIEDADE INTELECTUAL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mtClean="0"/>
              <a:t>PROTEÇÃO PÚBLICA PARA OS RESULTADOS DECORRENTES DA ATIVIDADE CRIATIVA</a:t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>* INVENÇÃO: CONCEPÇÃO, IDÉIA DE SOLUÇÃO ORIGINAL</a:t>
            </a:r>
            <a:br>
              <a:rPr lang="pt-BR" smtClean="0"/>
            </a:br>
            <a:r>
              <a:rPr lang="pt-BR" smtClean="0"/>
              <a:t>- NO MODO DE COLOCAR O PROBLEMA</a:t>
            </a:r>
            <a:br>
              <a:rPr lang="pt-BR" smtClean="0"/>
            </a:br>
            <a:r>
              <a:rPr lang="pt-BR" smtClean="0"/>
              <a:t>- NOS MEIOS EMPREGADOS</a:t>
            </a:r>
            <a:br>
              <a:rPr lang="pt-BR" smtClean="0"/>
            </a:br>
            <a:r>
              <a:rPr lang="pt-BR" smtClean="0"/>
              <a:t>- NO RESULTADO OU EFEITO TÉCNICO OBTIDO</a:t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>* INVENÇÃO</a:t>
            </a:r>
            <a:br>
              <a:rPr lang="pt-BR" smtClean="0"/>
            </a:br>
            <a:r>
              <a:rPr lang="pt-BR" smtClean="0"/>
              <a:t>- ESTÉTICA: PRODUZ EFEITO NO MUNDO DA PERCEPÇÃO, DA COMUNICAÇÃO OU DA EXPRESSÃO ( RESULTADO PARA O ESPÍRITO)</a:t>
            </a:r>
            <a:br>
              <a:rPr lang="pt-BR" smtClean="0"/>
            </a:br>
            <a:r>
              <a:rPr lang="pt-BR" smtClean="0"/>
              <a:t>- INDUSTRIAL: PRODUZ EFEITO NO MUNDO MATERIAL, FÍSICO (RESULTADO UTILITÁRIO)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35496" y="6453336"/>
            <a:ext cx="16086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56F28"/>
                </a:solidFill>
              </a:rPr>
              <a:t>Fonte: Palestra INPI</a:t>
            </a:r>
            <a:endParaRPr lang="pt-BR" sz="1400" dirty="0">
              <a:solidFill>
                <a:srgbClr val="056F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62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PROPRIEDADE INTELECTUAL COMPREENDE</a:t>
            </a:r>
            <a:r>
              <a:rPr lang="pt-BR" dirty="0" smtClean="0"/>
              <a:t> 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DIREITOS </a:t>
            </a:r>
            <a:r>
              <a:rPr lang="pt-BR" dirty="0"/>
              <a:t>DE AUTOR (LEI DE </a:t>
            </a:r>
            <a:r>
              <a:rPr lang="pt-BR" dirty="0" smtClean="0"/>
              <a:t>COPYRIGHT)</a:t>
            </a:r>
          </a:p>
          <a:p>
            <a:endParaRPr lang="pt-BR" dirty="0"/>
          </a:p>
          <a:p>
            <a:r>
              <a:rPr lang="pt-BR" dirty="0" smtClean="0"/>
              <a:t>PROPRIEDADE INDUSTRIAL</a:t>
            </a:r>
          </a:p>
          <a:p>
            <a:pPr lvl="1"/>
            <a:r>
              <a:rPr lang="pt-BR" dirty="0" smtClean="0"/>
              <a:t>CARTA </a:t>
            </a:r>
            <a:r>
              <a:rPr lang="pt-BR" dirty="0"/>
              <a:t>- PATENTE</a:t>
            </a:r>
            <a:br>
              <a:rPr lang="pt-BR" dirty="0"/>
            </a:br>
            <a:r>
              <a:rPr lang="pt-BR" dirty="0"/>
              <a:t>- INVENÇÕES</a:t>
            </a:r>
            <a:br>
              <a:rPr lang="pt-BR" dirty="0"/>
            </a:br>
            <a:r>
              <a:rPr lang="pt-BR" dirty="0"/>
              <a:t>- MODELO DE UTILIDADE </a:t>
            </a:r>
            <a:br>
              <a:rPr lang="pt-BR" dirty="0"/>
            </a:br>
            <a:r>
              <a:rPr lang="pt-BR" dirty="0"/>
              <a:t>- DESENHO INDUSTRIAL</a:t>
            </a:r>
            <a:br>
              <a:rPr lang="pt-BR" dirty="0"/>
            </a:br>
            <a:endParaRPr lang="pt-BR" dirty="0"/>
          </a:p>
          <a:p>
            <a:r>
              <a:rPr lang="pt-BR" dirty="0" smtClean="0"/>
              <a:t>CERTIFICADO </a:t>
            </a:r>
            <a:r>
              <a:rPr lang="pt-BR" dirty="0"/>
              <a:t>DE </a:t>
            </a:r>
            <a:r>
              <a:rPr lang="pt-BR" dirty="0" smtClean="0"/>
              <a:t>REGISTRO</a:t>
            </a:r>
          </a:p>
          <a:p>
            <a:pPr lvl="1"/>
            <a:r>
              <a:rPr lang="pt-BR" dirty="0" smtClean="0"/>
              <a:t>MARCAS </a:t>
            </a:r>
            <a:r>
              <a:rPr lang="pt-BR" dirty="0"/>
              <a:t>DE INDÚSTRIA, COMÉRCIO E </a:t>
            </a:r>
            <a:r>
              <a:rPr lang="pt-BR" dirty="0" smtClean="0"/>
              <a:t>SERVIÇOS</a:t>
            </a:r>
          </a:p>
          <a:p>
            <a:pPr lvl="1"/>
            <a:r>
              <a:rPr lang="pt-BR" dirty="0" smtClean="0"/>
              <a:t>SINAIS </a:t>
            </a:r>
            <a:r>
              <a:rPr lang="pt-BR" dirty="0"/>
              <a:t>DE </a:t>
            </a:r>
            <a:r>
              <a:rPr lang="pt-BR" dirty="0" smtClean="0"/>
              <a:t>PROPAGANDA</a:t>
            </a:r>
            <a:endParaRPr lang="pt-BR" dirty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732240" y="5949280"/>
            <a:ext cx="1585559" cy="28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79" tIns="43640" rIns="87279" bIns="43640">
            <a:spAutoFit/>
          </a:bodyPr>
          <a:lstStyle>
            <a:lvl1pPr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sz="1300" b="1" dirty="0">
                <a:solidFill>
                  <a:srgbClr val="056F28"/>
                </a:solidFill>
                <a:latin typeface="Arial" charset="0"/>
              </a:rPr>
              <a:t>Fonte: Asa </a:t>
            </a:r>
            <a:r>
              <a:rPr lang="pt-BR" sz="1300" b="1" dirty="0" err="1">
                <a:solidFill>
                  <a:srgbClr val="056F28"/>
                </a:solidFill>
                <a:latin typeface="Arial" charset="0"/>
              </a:rPr>
              <a:t>Fujino</a:t>
            </a:r>
            <a:endParaRPr lang="pt-BR" sz="1300" b="1" dirty="0">
              <a:solidFill>
                <a:srgbClr val="056F28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78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LEI DE DIREITO AUTORAL </a:t>
            </a:r>
            <a:br>
              <a:rPr lang="pt-BR" smtClean="0"/>
            </a:br>
            <a:r>
              <a:rPr lang="pt-BR" smtClean="0"/>
              <a:t>(No. 9610 - 19/02/98)</a:t>
            </a:r>
            <a:br>
              <a:rPr lang="pt-BR" smtClean="0"/>
            </a:br>
            <a:endParaRPr lang="pt-BR" dirty="0" smtClean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REGULA OS DIREITOS DE AUTOR E OS QUE LHE SÃO CONEXOS</a:t>
            </a:r>
            <a:br>
              <a:rPr lang="pt-BR" dirty="0" smtClean="0"/>
            </a:br>
            <a:r>
              <a:rPr lang="pt-BR" dirty="0" smtClean="0"/>
              <a:t>- AUTORES</a:t>
            </a:r>
            <a:br>
              <a:rPr lang="pt-BR" dirty="0" smtClean="0"/>
            </a:br>
            <a:r>
              <a:rPr lang="pt-BR" dirty="0" smtClean="0"/>
              <a:t>- INTÉRPRETES E EXECUTORES</a:t>
            </a:r>
            <a:br>
              <a:rPr lang="pt-BR" dirty="0" smtClean="0"/>
            </a:br>
            <a:r>
              <a:rPr lang="pt-BR" dirty="0" smtClean="0"/>
              <a:t>- EDITORES E PRODUTORES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* A PROTEÇÃO AOS DIREITOS INDEPENDE DE REGISTRO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* PROTEÇÃO GERAL POR 70 ANOS, CONTADOS DE 1 DE JANEIRO DO ANO SUBSEQUENTE AO FALECIMENTO DO AUTOR 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660232" y="5949280"/>
            <a:ext cx="1585559" cy="28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79" tIns="43640" rIns="87279" bIns="43640">
            <a:spAutoFit/>
          </a:bodyPr>
          <a:lstStyle>
            <a:lvl1pPr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sz="1300" b="1" dirty="0">
                <a:solidFill>
                  <a:srgbClr val="056F28"/>
                </a:solidFill>
                <a:latin typeface="Arial" charset="0"/>
              </a:rPr>
              <a:t>Fonte: Asa </a:t>
            </a:r>
            <a:r>
              <a:rPr lang="pt-BR" sz="1300" b="1" dirty="0" err="1">
                <a:solidFill>
                  <a:srgbClr val="056F28"/>
                </a:solidFill>
                <a:latin typeface="Arial" charset="0"/>
              </a:rPr>
              <a:t>Fujino</a:t>
            </a:r>
            <a:endParaRPr lang="pt-BR" sz="1300" b="1" dirty="0">
              <a:solidFill>
                <a:srgbClr val="056F28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32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LEI DE SOFTWARE (No. 9609 - 19/02/98)</a:t>
            </a:r>
            <a:br>
              <a:rPr lang="pt-BR" smtClean="0"/>
            </a:br>
            <a:endParaRPr lang="pt-BR" dirty="0" smtClean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ART. 2o. O REGIME DE PROTEÇÃO `A PROPRIEDADE INTELECTUAL DE PROGRAMA DE COMPUTADOR É O CONFERIDO ÀS OBRAS LITERÁRIAS PELA LEGISLAÇÃO DE DIREITOS AUTORAIS </a:t>
            </a:r>
          </a:p>
          <a:p>
            <a:endParaRPr lang="pt-BR" dirty="0" smtClean="0"/>
          </a:p>
          <a:p>
            <a:r>
              <a:rPr lang="pt-BR" dirty="0" smtClean="0"/>
              <a:t>ART. 3o. A PROTEÇÃO AOS DIREITOS INDEPENDE DE REGISTRO</a:t>
            </a:r>
          </a:p>
          <a:p>
            <a:endParaRPr lang="pt-BR" dirty="0" smtClean="0"/>
          </a:p>
          <a:p>
            <a:r>
              <a:rPr lang="pt-BR" dirty="0" smtClean="0"/>
              <a:t>ART. 4o. SALVO ESTIPULAÇÃO EM CONTRÁRIO, PERTENCERÃO EXCLUSIVAMENTE AO EMPREGADOR, CONTRATANTE DE SERVIÇOS OU ÓRGÃO PÚBLICO, OS DIREITOS RELATIVOS  AO PROGRAMA DE COMPUTADOR, DESENVOLVIDO E ELABORADO DURANTE A VIGÊNCIA DE CONTRATO OU DE VÍNCULO ESTATUTÁRIO..”</a:t>
            </a:r>
            <a:endParaRPr lang="pt-BR" dirty="0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866761" y="6362700"/>
            <a:ext cx="1585559" cy="28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79" tIns="43640" rIns="87279" bIns="43640">
            <a:spAutoFit/>
          </a:bodyPr>
          <a:lstStyle>
            <a:lvl1pPr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sz="1300" b="1" dirty="0">
                <a:solidFill>
                  <a:srgbClr val="056F28"/>
                </a:solidFill>
                <a:latin typeface="Arial" charset="0"/>
              </a:rPr>
              <a:t>Fonte: Asa </a:t>
            </a:r>
            <a:r>
              <a:rPr lang="pt-BR" sz="1300" b="1" dirty="0" err="1">
                <a:solidFill>
                  <a:srgbClr val="056F28"/>
                </a:solidFill>
                <a:latin typeface="Arial" charset="0"/>
              </a:rPr>
              <a:t>Fujino</a:t>
            </a:r>
            <a:endParaRPr lang="pt-BR" sz="1300" b="1" dirty="0">
              <a:solidFill>
                <a:srgbClr val="056F28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40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CERTIFICADO DE REGISTRO</a:t>
            </a:r>
            <a:endParaRPr lang="pt-BR" dirty="0" smtClean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MARCA REGISTRADA</a:t>
            </a:r>
          </a:p>
          <a:p>
            <a:pPr lvl="1"/>
            <a:r>
              <a:rPr lang="pt-BR" dirty="0" smtClean="0"/>
              <a:t>SINAL </a:t>
            </a:r>
            <a:r>
              <a:rPr lang="pt-BR" dirty="0"/>
              <a:t>OU SÍMBOLO QUE SE ACRESCE AO PRODUTO PARA IDENTIFICÁ-LO E QUE DEVE SER SUFICIENTEMENTE CARACTERÍSTICO PARA ESTABELECER UMA IDENTIFICAÇÃO ENTRE O USUÁRIO/CONSUMIDOR E A </a:t>
            </a:r>
            <a:r>
              <a:rPr lang="pt-BR" dirty="0" smtClean="0"/>
              <a:t>MERCADORIA/SERVIÇO/PRODUTO</a:t>
            </a:r>
          </a:p>
          <a:p>
            <a:r>
              <a:rPr lang="pt-BR" dirty="0" smtClean="0"/>
              <a:t> </a:t>
            </a:r>
            <a:r>
              <a:rPr lang="pt-BR" dirty="0"/>
              <a:t>PROTEÇÃO EM TODO TERRITÓRIO NACIONAL, POR TEMPO INDEFINIDO, SE RENOVADA A CADA 10 </a:t>
            </a:r>
            <a:r>
              <a:rPr lang="pt-BR" dirty="0" smtClean="0"/>
              <a:t>ANOS</a:t>
            </a:r>
          </a:p>
          <a:p>
            <a:pPr lvl="1"/>
            <a:r>
              <a:rPr lang="pt-BR" dirty="0" smtClean="0"/>
              <a:t>OBS:</a:t>
            </a:r>
          </a:p>
          <a:p>
            <a:pPr marL="457200" lvl="1" indent="0" algn="ctr">
              <a:buNone/>
            </a:pPr>
            <a:r>
              <a:rPr lang="pt-BR" dirty="0" smtClean="0"/>
              <a:t> </a:t>
            </a:r>
            <a:r>
              <a:rPr lang="pt-BR" dirty="0"/>
              <a:t>MARCA DE FATO ( DIREITO DECORRENTE DA NOTORIEDADE) </a:t>
            </a:r>
            <a:endParaRPr lang="pt-BR" dirty="0" smtClean="0"/>
          </a:p>
          <a:p>
            <a:pPr marL="457200" lvl="1" indent="0" algn="ctr">
              <a:buNone/>
            </a:pPr>
            <a:r>
              <a:rPr lang="pt-BR" dirty="0" smtClean="0"/>
              <a:t>  X </a:t>
            </a:r>
          </a:p>
          <a:p>
            <a:pPr marL="457200" lvl="1" indent="0" algn="ctr">
              <a:buNone/>
            </a:pPr>
            <a:r>
              <a:rPr lang="pt-BR" dirty="0" smtClean="0"/>
              <a:t> </a:t>
            </a:r>
            <a:r>
              <a:rPr lang="pt-BR" dirty="0"/>
              <a:t>NOME COMERCIAL(NOME CONSTANTE NO CONTRATO OU ESTATUTO DAS SOCIEDADES COMERCIAIS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796136" y="6362700"/>
            <a:ext cx="1585559" cy="28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79" tIns="43640" rIns="87279" bIns="43640">
            <a:spAutoFit/>
          </a:bodyPr>
          <a:lstStyle>
            <a:lvl1pPr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sz="1300" b="1" dirty="0">
                <a:solidFill>
                  <a:srgbClr val="056F28"/>
                </a:solidFill>
                <a:latin typeface="Arial" charset="0"/>
              </a:rPr>
              <a:t>Fonte: Asa </a:t>
            </a:r>
            <a:r>
              <a:rPr lang="pt-BR" sz="1300" b="1" dirty="0" err="1">
                <a:solidFill>
                  <a:srgbClr val="056F28"/>
                </a:solidFill>
                <a:latin typeface="Arial" charset="0"/>
              </a:rPr>
              <a:t>Fujino</a:t>
            </a:r>
            <a:endParaRPr lang="pt-BR" sz="1300" b="1" dirty="0">
              <a:solidFill>
                <a:srgbClr val="056F28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02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LEI DE CULTIVARES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(</a:t>
            </a:r>
            <a:r>
              <a:rPr lang="pt-BR" dirty="0"/>
              <a:t>No. 9.456, DE 25/04/97)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PROTEGE </a:t>
            </a:r>
            <a:r>
              <a:rPr lang="pt-BR" dirty="0"/>
              <a:t>UMA CULTIVAR: VARIEDADE DE QUALQUER GÊNERO E ESPÉCIE VEGETAL SUPERIOR; UMA NOVA CULTIVAR OU UMA CULTIVAR ESSENCIALMENTE DERIVADA</a:t>
            </a:r>
            <a:br>
              <a:rPr lang="pt-BR" dirty="0"/>
            </a:br>
            <a:endParaRPr lang="pt-BR" dirty="0" smtClean="0"/>
          </a:p>
          <a:p>
            <a:r>
              <a:rPr lang="pt-BR" dirty="0" smtClean="0"/>
              <a:t>PROTEÇÃO </a:t>
            </a:r>
            <a:r>
              <a:rPr lang="pt-BR" dirty="0"/>
              <a:t>LIMITADA AO MATERIAL DE REPRODUÇÃO OU DE MULTIPLICAÇÃO VEGETATIVA DA PLANTA INTEIRA</a:t>
            </a:r>
            <a:br>
              <a:rPr lang="pt-BR" dirty="0"/>
            </a:br>
            <a:endParaRPr lang="pt-BR" dirty="0" smtClean="0"/>
          </a:p>
          <a:p>
            <a:r>
              <a:rPr lang="pt-BR" dirty="0" smtClean="0"/>
              <a:t>REGISTRADA </a:t>
            </a:r>
            <a:r>
              <a:rPr lang="pt-BR" dirty="0"/>
              <a:t>NO SNPC - SERVIÇO </a:t>
            </a:r>
            <a:r>
              <a:rPr lang="pt-BR" dirty="0" smtClean="0"/>
              <a:t>NACIONAL </a:t>
            </a:r>
            <a:r>
              <a:rPr lang="pt-BR" dirty="0"/>
              <a:t>DE PROTEÇÃO DE </a:t>
            </a:r>
            <a:r>
              <a:rPr lang="pt-BR" dirty="0" smtClean="0"/>
              <a:t>CULTIVARES</a:t>
            </a:r>
          </a:p>
          <a:p>
            <a:endParaRPr lang="pt-BR" sz="900" dirty="0" smtClean="0"/>
          </a:p>
          <a:p>
            <a:r>
              <a:rPr lang="pt-BR" dirty="0" smtClean="0"/>
              <a:t> </a:t>
            </a:r>
            <a:r>
              <a:rPr lang="pt-BR" dirty="0"/>
              <a:t>PROTEÇÃO POR 15 ANOS, EM CASOS ESPECIAIS POR 18 ANOS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7386638" y="6362700"/>
            <a:ext cx="1576387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79" tIns="43640" rIns="87279" bIns="43640">
            <a:spAutoFit/>
          </a:bodyPr>
          <a:lstStyle>
            <a:lvl1pPr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sz="1300" b="1">
                <a:solidFill>
                  <a:srgbClr val="FFFF00"/>
                </a:solidFill>
                <a:latin typeface="Arial" charset="0"/>
              </a:rPr>
              <a:t>Fonte: Asa Fujino</a:t>
            </a:r>
          </a:p>
        </p:txBody>
      </p:sp>
    </p:spTree>
    <p:extLst>
      <p:ext uri="{BB962C8B-B14F-4D97-AF65-F5344CB8AC3E}">
        <p14:creationId xmlns:p14="http://schemas.microsoft.com/office/powerpoint/2010/main" val="358664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2598</TotalTime>
  <Words>1040</Words>
  <Application>Microsoft Office PowerPoint</Application>
  <PresentationFormat>Apresentação na tela (4:3)</PresentationFormat>
  <Paragraphs>181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Tema do Office</vt:lpstr>
      <vt:lpstr> PROPRIEDADE INTELECTUAL  Profa. Geciane Porto geciane@usp.br www.usp.br/ingtec  https://www.facebook.com/pages/InGTec/162479043891320?ref=hl</vt:lpstr>
      <vt:lpstr>Propriedade Intelectual </vt:lpstr>
      <vt:lpstr>INSTITUTO NACIONAL DA  PROPRIEDADE INDUSTRIAL -  INPI </vt:lpstr>
      <vt:lpstr>PROPRIEDADE INTELECTUAL</vt:lpstr>
      <vt:lpstr>PROPRIEDADE INTELECTUAL COMPREENDE </vt:lpstr>
      <vt:lpstr>LEI DE DIREITO AUTORAL  (No. 9610 - 19/02/98) </vt:lpstr>
      <vt:lpstr>LEI DE SOFTWARE (No. 9609 - 19/02/98) </vt:lpstr>
      <vt:lpstr>CERTIFICADO DE REGISTRO</vt:lpstr>
      <vt:lpstr>LEI DE CULTIVARES  (No. 9.456, DE 25/04/97) </vt:lpstr>
      <vt:lpstr>PATENTE </vt:lpstr>
      <vt:lpstr>FUNÇÕES BÁSICAS DAS PATENTES </vt:lpstr>
      <vt:lpstr>PATENTE</vt:lpstr>
      <vt:lpstr> PATENTE</vt:lpstr>
      <vt:lpstr>Elementos do Sistema de Patentes </vt:lpstr>
      <vt:lpstr>Patentes vs. Segredo Industrial </vt:lpstr>
      <vt:lpstr>Informações Extraídas de Patentes </vt:lpstr>
      <vt:lpstr>Informação: Aspecto Técnico-Econômico </vt:lpstr>
      <vt:lpstr>Vantagens de Utilização do Sistema de Patentes</vt:lpstr>
      <vt:lpstr>Vantagens para as Empresas </vt:lpstr>
      <vt:lpstr> LICENÇAS  </vt:lpstr>
      <vt:lpstr>PROPRIEDADE INTELECTUAL E AS POLÍTICAS DE PATENTES DAS UNIVERSIDADES</vt:lpstr>
      <vt:lpstr>  DIREITOS DA PROPRIEDADE INTELECTUAL   </vt:lpstr>
      <vt:lpstr> DIREITOS DA PROPRIEDADE INTELECTUAL -  DA UNIVERSIDADE </vt:lpstr>
      <vt:lpstr>LEI DE INOVAÇÃO - ESTÍMULO À PARTICIPAÇÃO “ICT” NA INOVAÇÃO</vt:lpstr>
      <vt:lpstr>RESOLUÇÃO USP No. 3428/88</vt:lpstr>
      <vt:lpstr>RESOLUÇÃO USP 3727/80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Geciane Silveira Porto</cp:lastModifiedBy>
  <cp:revision>255</cp:revision>
  <dcterms:created xsi:type="dcterms:W3CDTF">2011-02-15T13:13:19Z</dcterms:created>
  <dcterms:modified xsi:type="dcterms:W3CDTF">2014-05-07T20:08:23Z</dcterms:modified>
</cp:coreProperties>
</file>