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81" r:id="rId4"/>
    <p:sldId id="310" r:id="rId5"/>
    <p:sldId id="257" r:id="rId6"/>
    <p:sldId id="311" r:id="rId7"/>
    <p:sldId id="312" r:id="rId8"/>
    <p:sldId id="313" r:id="rId9"/>
    <p:sldId id="314" r:id="rId10"/>
    <p:sldId id="315" r:id="rId11"/>
    <p:sldId id="316" r:id="rId12"/>
    <p:sldId id="317" r:id="rId13"/>
    <p:sldId id="320" r:id="rId14"/>
    <p:sldId id="318" r:id="rId15"/>
    <p:sldId id="319" r:id="rId16"/>
    <p:sldId id="321" r:id="rId17"/>
    <p:sldId id="322" r:id="rId18"/>
    <p:sldId id="324" r:id="rId19"/>
    <p:sldId id="323" r:id="rId20"/>
    <p:sldId id="325" r:id="rId2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523F6214-CF2C-44E5-9987-D39EC98AECC7}" type="datetimeFigureOut">
              <a:rPr lang="pt-BR" smtClean="0"/>
              <a:t>25/07/2018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3533902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23F6214-CF2C-44E5-9987-D39EC98AECC7}" type="datetimeFigureOut">
              <a:rPr lang="pt-BR" smtClean="0"/>
              <a:t>25/07/2018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4235576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23F6214-CF2C-44E5-9987-D39EC98AECC7}" type="datetimeFigureOut">
              <a:rPr lang="pt-BR" smtClean="0"/>
              <a:t>25/07/2018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1325132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23F6214-CF2C-44E5-9987-D39EC98AECC7}" type="datetimeFigureOut">
              <a:rPr lang="pt-BR" smtClean="0"/>
              <a:t>25/07/2018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3642151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523F6214-CF2C-44E5-9987-D39EC98AECC7}" type="datetimeFigureOut">
              <a:rPr lang="pt-BR" smtClean="0"/>
              <a:t>25/07/2018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569287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523F6214-CF2C-44E5-9987-D39EC98AECC7}" type="datetimeFigureOut">
              <a:rPr lang="pt-BR" smtClean="0"/>
              <a:t>25/07/2018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1469070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523F6214-CF2C-44E5-9987-D39EC98AECC7}" type="datetimeFigureOut">
              <a:rPr lang="pt-BR" smtClean="0"/>
              <a:t>25/07/2018</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835901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523F6214-CF2C-44E5-9987-D39EC98AECC7}" type="datetimeFigureOut">
              <a:rPr lang="pt-BR" smtClean="0"/>
              <a:t>25/07/2018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10236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23F6214-CF2C-44E5-9987-D39EC98AECC7}" type="datetimeFigureOut">
              <a:rPr lang="pt-BR" smtClean="0"/>
              <a:t>25/07/2018</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1440768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523F6214-CF2C-44E5-9987-D39EC98AECC7}" type="datetimeFigureOut">
              <a:rPr lang="pt-BR" smtClean="0"/>
              <a:t>25/07/2018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1871678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523F6214-CF2C-44E5-9987-D39EC98AECC7}" type="datetimeFigureOut">
              <a:rPr lang="pt-BR" smtClean="0"/>
              <a:t>25/07/2018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756876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3F6214-CF2C-44E5-9987-D39EC98AECC7}" type="datetimeFigureOut">
              <a:rPr lang="pt-BR" smtClean="0"/>
              <a:t>25/07/2018</a:t>
            </a:fld>
            <a:endParaRPr lang="pt-BR" dirty="0"/>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206DE-8698-4874-8107-3005777930F9}" type="slidenum">
              <a:rPr lang="pt-BR" smtClean="0"/>
              <a:t>‹nº›</a:t>
            </a:fld>
            <a:endParaRPr lang="pt-BR" dirty="0"/>
          </a:p>
        </p:txBody>
      </p:sp>
    </p:spTree>
    <p:extLst>
      <p:ext uri="{BB962C8B-B14F-4D97-AF65-F5344CB8AC3E}">
        <p14:creationId xmlns:p14="http://schemas.microsoft.com/office/powerpoint/2010/main" val="2566296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sz="6000" dirty="0">
                <a:solidFill>
                  <a:srgbClr val="C00000"/>
                </a:solidFill>
              </a:rPr>
              <a:t>El Condicional</a:t>
            </a:r>
          </a:p>
        </p:txBody>
      </p:sp>
      <p:sp>
        <p:nvSpPr>
          <p:cNvPr id="3" name="Subtítulo 2"/>
          <p:cNvSpPr>
            <a:spLocks noGrp="1"/>
          </p:cNvSpPr>
          <p:nvPr>
            <p:ph type="subTitle" idx="1"/>
          </p:nvPr>
        </p:nvSpPr>
        <p:spPr/>
        <p:txBody>
          <a:bodyPr/>
          <a:lstStyle/>
          <a:p>
            <a:r>
              <a:rPr lang="es-ES_tradnl" dirty="0">
                <a:solidFill>
                  <a:schemeClr val="tx1"/>
                </a:solidFill>
              </a:rPr>
              <a:t>Lengua Española III – Unidad 2</a:t>
            </a:r>
          </a:p>
        </p:txBody>
      </p:sp>
    </p:spTree>
    <p:extLst>
      <p:ext uri="{BB962C8B-B14F-4D97-AF65-F5344CB8AC3E}">
        <p14:creationId xmlns:p14="http://schemas.microsoft.com/office/powerpoint/2010/main" val="3389653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83568" y="531908"/>
            <a:ext cx="7488832" cy="5940088"/>
          </a:xfrm>
          <a:prstGeom prst="rect">
            <a:avLst/>
          </a:prstGeom>
          <a:noFill/>
        </p:spPr>
        <p:txBody>
          <a:bodyPr wrap="square" rtlCol="0">
            <a:spAutoFit/>
          </a:bodyPr>
          <a:lstStyle/>
          <a:p>
            <a:r>
              <a:rPr lang="es-ES" sz="2400" b="1" dirty="0">
                <a:solidFill>
                  <a:srgbClr val="C00000"/>
                </a:solidFill>
              </a:rPr>
              <a:t>Usos</a:t>
            </a:r>
            <a:endParaRPr lang="pt-BR" sz="2400" dirty="0">
              <a:solidFill>
                <a:srgbClr val="C00000"/>
              </a:solidFill>
            </a:endParaRPr>
          </a:p>
          <a:p>
            <a:endParaRPr lang="es-ES" sz="2000" dirty="0"/>
          </a:p>
          <a:p>
            <a:r>
              <a:rPr lang="es-ES" sz="2000" dirty="0"/>
              <a:t>4. Para expresar deseos no cumplidos.</a:t>
            </a:r>
            <a:endParaRPr lang="pt-BR" sz="2000" dirty="0"/>
          </a:p>
          <a:p>
            <a:r>
              <a:rPr lang="es-ES" sz="2000" dirty="0">
                <a:solidFill>
                  <a:srgbClr val="C00000"/>
                </a:solidFill>
              </a:rPr>
              <a:t>(4) </a:t>
            </a:r>
            <a:r>
              <a:rPr lang="es-ES" sz="2000" i="1" dirty="0">
                <a:solidFill>
                  <a:srgbClr val="C00000"/>
                </a:solidFill>
              </a:rPr>
              <a:t>Me habría gustado verla cuando estuvo aquí.</a:t>
            </a:r>
            <a:endParaRPr lang="es-ES" sz="2000" dirty="0">
              <a:solidFill>
                <a:srgbClr val="C00000"/>
              </a:solidFill>
            </a:endParaRPr>
          </a:p>
          <a:p>
            <a:endParaRPr lang="es-ES" sz="2400" dirty="0">
              <a:solidFill>
                <a:srgbClr val="C00000"/>
              </a:solidFill>
            </a:endParaRPr>
          </a:p>
          <a:p>
            <a:endParaRPr lang="es-ES" sz="2000" dirty="0"/>
          </a:p>
          <a:p>
            <a:r>
              <a:rPr lang="es-ES" sz="2000" dirty="0"/>
              <a:t>5. En los medios de comunicación, para hablar de hechos pasados recalcando que se trata de información procedente de otros.</a:t>
            </a:r>
            <a:endParaRPr lang="pt-BR" sz="2000" dirty="0"/>
          </a:p>
          <a:p>
            <a:r>
              <a:rPr lang="es-ES" sz="2000" dirty="0">
                <a:solidFill>
                  <a:srgbClr val="C00000"/>
                </a:solidFill>
              </a:rPr>
              <a:t>(5) </a:t>
            </a:r>
            <a:r>
              <a:rPr lang="es-ES" sz="2000" i="1" dirty="0">
                <a:solidFill>
                  <a:srgbClr val="C00000"/>
                </a:solidFill>
              </a:rPr>
              <a:t>Según fuentes oficiosas, el Presidente habría decidido ya la fecha del referéndum.</a:t>
            </a:r>
            <a:endParaRPr lang="es-ES" sz="2400" dirty="0">
              <a:solidFill>
                <a:srgbClr val="C00000"/>
              </a:solidFill>
            </a:endParaRPr>
          </a:p>
          <a:p>
            <a:endParaRPr lang="es-ES" sz="2000" dirty="0"/>
          </a:p>
          <a:p>
            <a:endParaRPr lang="es-ES" sz="2000" i="1" dirty="0"/>
          </a:p>
          <a:p>
            <a:endParaRPr lang="es-ES" sz="2000" i="1" dirty="0"/>
          </a:p>
          <a:p>
            <a:endParaRPr lang="es-ES" sz="2000" i="1" dirty="0"/>
          </a:p>
          <a:p>
            <a:endParaRPr lang="es-ES" sz="2000" i="1" dirty="0"/>
          </a:p>
          <a:p>
            <a:endParaRPr lang="es-ES" sz="2000" i="1" dirty="0"/>
          </a:p>
          <a:p>
            <a:r>
              <a:rPr lang="es-ES" sz="2000" i="1" dirty="0"/>
              <a:t>    </a:t>
            </a:r>
            <a:endParaRPr lang="pt-BR" dirty="0"/>
          </a:p>
          <a:p>
            <a:r>
              <a:rPr lang="es-ES" sz="1400" dirty="0"/>
              <a:t>(</a:t>
            </a:r>
            <a:r>
              <a:rPr lang="es-ES" sz="1600" dirty="0"/>
              <a:t>Adaptado de: CORONADO GONZÁLEZ et allí. </a:t>
            </a:r>
            <a:r>
              <a:rPr lang="es-ES" sz="1600" i="1" dirty="0"/>
              <a:t>Materia prima. Curso de Gramática</a:t>
            </a:r>
            <a:r>
              <a:rPr lang="es-ES" sz="1600" dirty="0"/>
              <a:t>. 3.ed. Madrid: SGEL, 2001, p. 46</a:t>
            </a:r>
            <a:r>
              <a:rPr lang="es-ES" sz="1400" dirty="0"/>
              <a:t>.)</a:t>
            </a:r>
            <a:endParaRPr lang="pt-BR" sz="1600" dirty="0"/>
          </a:p>
        </p:txBody>
      </p:sp>
    </p:spTree>
    <p:extLst>
      <p:ext uri="{BB962C8B-B14F-4D97-AF65-F5344CB8AC3E}">
        <p14:creationId xmlns:p14="http://schemas.microsoft.com/office/powerpoint/2010/main" val="2462423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Tocar madera</a:t>
            </a:r>
          </a:p>
        </p:txBody>
      </p:sp>
      <p:sp>
        <p:nvSpPr>
          <p:cNvPr id="5" name="CaixaDeTexto 4">
            <a:extLst>
              <a:ext uri="{FF2B5EF4-FFF2-40B4-BE49-F238E27FC236}">
                <a16:creationId xmlns:a16="http://schemas.microsoft.com/office/drawing/2014/main" id="{5FD8B218-C6BA-4993-992F-D52E2339B8B5}"/>
              </a:ext>
            </a:extLst>
          </p:cNvPr>
          <p:cNvSpPr txBox="1"/>
          <p:nvPr/>
        </p:nvSpPr>
        <p:spPr>
          <a:xfrm>
            <a:off x="395536" y="939520"/>
            <a:ext cx="8493014" cy="1015663"/>
          </a:xfrm>
          <a:prstGeom prst="rect">
            <a:avLst/>
          </a:prstGeom>
          <a:noFill/>
        </p:spPr>
        <p:txBody>
          <a:bodyPr wrap="square" rtlCol="0">
            <a:spAutoFit/>
          </a:bodyPr>
          <a:lstStyle/>
          <a:p>
            <a:r>
              <a:rPr lang="es-ES" sz="2000" dirty="0"/>
              <a:t>Aquí tienes una serie de cosas que los españoles suelen asociar a ciertas supersticiones. Algunos probablemente signifiquen lo mismo para ti, así que intenta identificar con tu compañero los positivos y los negativos.</a:t>
            </a:r>
            <a:endParaRPr lang="es-ES" sz="2400" dirty="0"/>
          </a:p>
        </p:txBody>
      </p:sp>
      <p:pic>
        <p:nvPicPr>
          <p:cNvPr id="4" name="Imagem 3">
            <a:extLst>
              <a:ext uri="{FF2B5EF4-FFF2-40B4-BE49-F238E27FC236}">
                <a16:creationId xmlns:a16="http://schemas.microsoft.com/office/drawing/2014/main" id="{81A7528B-C0A4-4AA6-A6FB-FD3B8AA18236}"/>
              </a:ext>
            </a:extLst>
          </p:cNvPr>
          <p:cNvPicPr>
            <a:picLocks noChangeAspect="1"/>
          </p:cNvPicPr>
          <p:nvPr/>
        </p:nvPicPr>
        <p:blipFill>
          <a:blip r:embed="rId2"/>
          <a:stretch>
            <a:fillRect/>
          </a:stretch>
        </p:blipFill>
        <p:spPr>
          <a:xfrm>
            <a:off x="513587" y="2309622"/>
            <a:ext cx="7986091" cy="3495642"/>
          </a:xfrm>
          <a:prstGeom prst="rect">
            <a:avLst/>
          </a:prstGeom>
        </p:spPr>
      </p:pic>
    </p:spTree>
    <p:extLst>
      <p:ext uri="{BB962C8B-B14F-4D97-AF65-F5344CB8AC3E}">
        <p14:creationId xmlns:p14="http://schemas.microsoft.com/office/powerpoint/2010/main" val="3395966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Construcciones condicionales</a:t>
            </a:r>
          </a:p>
        </p:txBody>
      </p:sp>
      <p:sp>
        <p:nvSpPr>
          <p:cNvPr id="5" name="CaixaDeTexto 4">
            <a:extLst>
              <a:ext uri="{FF2B5EF4-FFF2-40B4-BE49-F238E27FC236}">
                <a16:creationId xmlns:a16="http://schemas.microsoft.com/office/drawing/2014/main" id="{5FD8B218-C6BA-4993-992F-D52E2339B8B5}"/>
              </a:ext>
            </a:extLst>
          </p:cNvPr>
          <p:cNvSpPr txBox="1"/>
          <p:nvPr/>
        </p:nvSpPr>
        <p:spPr>
          <a:xfrm>
            <a:off x="395536" y="838936"/>
            <a:ext cx="8493014" cy="5878532"/>
          </a:xfrm>
          <a:prstGeom prst="rect">
            <a:avLst/>
          </a:prstGeom>
          <a:noFill/>
        </p:spPr>
        <p:txBody>
          <a:bodyPr wrap="square" rtlCol="0">
            <a:spAutoFit/>
          </a:bodyPr>
          <a:lstStyle/>
          <a:p>
            <a:r>
              <a:rPr lang="es-ES" sz="2400" dirty="0"/>
              <a:t>Fíjate en la siguiente oración:</a:t>
            </a:r>
          </a:p>
          <a:p>
            <a:endParaRPr lang="es-ES" sz="2400" dirty="0"/>
          </a:p>
          <a:p>
            <a:r>
              <a:rPr lang="es-ES" sz="2400" dirty="0"/>
              <a:t>		</a:t>
            </a:r>
            <a:r>
              <a:rPr lang="es-ES" sz="2400" dirty="0">
                <a:solidFill>
                  <a:srgbClr val="C00000"/>
                </a:solidFill>
              </a:rPr>
              <a:t>construcción condicional</a:t>
            </a:r>
          </a:p>
          <a:p>
            <a:r>
              <a:rPr lang="es-ES" sz="2400" i="1" dirty="0"/>
              <a:t>Si pelas una naranja entera, te casarás ese año</a:t>
            </a:r>
            <a:r>
              <a:rPr lang="es-ES" sz="2400" dirty="0"/>
              <a:t>.</a:t>
            </a:r>
          </a:p>
          <a:p>
            <a:endParaRPr lang="es-ES" sz="2400" dirty="0"/>
          </a:p>
          <a:p>
            <a:r>
              <a:rPr lang="es-ES" sz="2000" dirty="0"/>
              <a:t>	</a:t>
            </a:r>
            <a:r>
              <a:rPr lang="es-ES" sz="2000" dirty="0">
                <a:solidFill>
                  <a:schemeClr val="bg1"/>
                </a:solidFill>
              </a:rPr>
              <a:t>oración subordinada	oración principal</a:t>
            </a:r>
          </a:p>
          <a:p>
            <a:r>
              <a:rPr lang="es-ES" sz="2000" dirty="0">
                <a:solidFill>
                  <a:schemeClr val="bg1"/>
                </a:solidFill>
              </a:rPr>
              <a:t>	           prótasis		       apódosis</a:t>
            </a:r>
          </a:p>
          <a:p>
            <a:endParaRPr lang="es-ES" sz="2400" dirty="0">
              <a:solidFill>
                <a:schemeClr val="bg1"/>
              </a:solidFill>
            </a:endParaRPr>
          </a:p>
          <a:p>
            <a:r>
              <a:rPr lang="es-ES" sz="2400" dirty="0">
                <a:solidFill>
                  <a:schemeClr val="bg1"/>
                </a:solidFill>
                <a:sym typeface="Symbol" panose="05050102010706020507" pitchFamily="18" charset="2"/>
              </a:rPr>
              <a:t> </a:t>
            </a:r>
            <a:r>
              <a:rPr lang="es-ES" sz="2400" dirty="0">
                <a:solidFill>
                  <a:schemeClr val="bg1"/>
                </a:solidFill>
              </a:rPr>
              <a:t>La oración subordinada expresa la condición de la que depende la realización de lo enunciado en la oración principal.</a:t>
            </a:r>
          </a:p>
          <a:p>
            <a:endParaRPr lang="es-ES" sz="2400" dirty="0">
              <a:solidFill>
                <a:schemeClr val="bg1"/>
              </a:solidFill>
            </a:endParaRPr>
          </a:p>
          <a:p>
            <a:r>
              <a:rPr lang="es-ES" sz="2400" dirty="0">
                <a:solidFill>
                  <a:schemeClr val="bg1"/>
                </a:solidFill>
                <a:sym typeface="Symbol" panose="05050102010706020507" pitchFamily="18" charset="2"/>
              </a:rPr>
              <a:t> </a:t>
            </a:r>
            <a:r>
              <a:rPr lang="es-ES" sz="2400" dirty="0">
                <a:solidFill>
                  <a:schemeClr val="bg1"/>
                </a:solidFill>
              </a:rPr>
              <a:t>Según la clasificación tradicional, de acuerdo con la correlación de tiempos y modos que se establece entre los dos miembros, las condicionales pueden ser reales, potenciales o irreales.</a:t>
            </a:r>
          </a:p>
          <a:p>
            <a:endParaRPr lang="es-ES" sz="2400" dirty="0"/>
          </a:p>
          <a:p>
            <a:pPr algn="ctr"/>
            <a:r>
              <a:rPr lang="es-ES" sz="1600" dirty="0"/>
              <a:t>Extraído de: Di Tulio, A. </a:t>
            </a:r>
            <a:r>
              <a:rPr lang="es-ES" sz="1600" i="1" dirty="0"/>
              <a:t>Manual de gramática del español</a:t>
            </a:r>
            <a:r>
              <a:rPr lang="es-ES" sz="1600" dirty="0"/>
              <a:t>. 2.ed. Buenos Aires: </a:t>
            </a:r>
            <a:r>
              <a:rPr lang="es-ES" sz="1600" dirty="0" err="1"/>
              <a:t>Edicial</a:t>
            </a:r>
            <a:r>
              <a:rPr lang="es-ES" sz="1600" dirty="0"/>
              <a:t>, 1997.</a:t>
            </a:r>
          </a:p>
        </p:txBody>
      </p:sp>
      <p:sp>
        <p:nvSpPr>
          <p:cNvPr id="3" name="Chave Esquerda 2">
            <a:extLst>
              <a:ext uri="{FF2B5EF4-FFF2-40B4-BE49-F238E27FC236}">
                <a16:creationId xmlns:a16="http://schemas.microsoft.com/office/drawing/2014/main" id="{27592CB5-DD0D-4789-8B3D-B4C983A2670A}"/>
              </a:ext>
            </a:extLst>
          </p:cNvPr>
          <p:cNvSpPr/>
          <p:nvPr/>
        </p:nvSpPr>
        <p:spPr>
          <a:xfrm rot="16200000">
            <a:off x="1943708" y="897860"/>
            <a:ext cx="360040" cy="3168352"/>
          </a:xfrm>
          <a:prstGeom prst="leftBrace">
            <a:avLst/>
          </a:prstGeom>
          <a:ln w="158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rgbClr val="C00000"/>
              </a:solidFill>
            </a:endParaRPr>
          </a:p>
        </p:txBody>
      </p:sp>
      <p:sp>
        <p:nvSpPr>
          <p:cNvPr id="6" name="Chave Esquerda 5">
            <a:extLst>
              <a:ext uri="{FF2B5EF4-FFF2-40B4-BE49-F238E27FC236}">
                <a16:creationId xmlns:a16="http://schemas.microsoft.com/office/drawing/2014/main" id="{B7D4D6AB-48B5-430B-9AD9-7EE0EF9ECA74}"/>
              </a:ext>
            </a:extLst>
          </p:cNvPr>
          <p:cNvSpPr/>
          <p:nvPr/>
        </p:nvSpPr>
        <p:spPr>
          <a:xfrm rot="16200000">
            <a:off x="4960044" y="1411060"/>
            <a:ext cx="360040" cy="2160240"/>
          </a:xfrm>
          <a:prstGeom prst="leftBrace">
            <a:avLst/>
          </a:prstGeom>
          <a:ln w="158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2656067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Construcciones condicionales</a:t>
            </a:r>
          </a:p>
        </p:txBody>
      </p:sp>
      <p:sp>
        <p:nvSpPr>
          <p:cNvPr id="5" name="CaixaDeTexto 4">
            <a:extLst>
              <a:ext uri="{FF2B5EF4-FFF2-40B4-BE49-F238E27FC236}">
                <a16:creationId xmlns:a16="http://schemas.microsoft.com/office/drawing/2014/main" id="{5FD8B218-C6BA-4993-992F-D52E2339B8B5}"/>
              </a:ext>
            </a:extLst>
          </p:cNvPr>
          <p:cNvSpPr txBox="1"/>
          <p:nvPr/>
        </p:nvSpPr>
        <p:spPr>
          <a:xfrm>
            <a:off x="395536" y="838936"/>
            <a:ext cx="8493014" cy="5878532"/>
          </a:xfrm>
          <a:prstGeom prst="rect">
            <a:avLst/>
          </a:prstGeom>
          <a:noFill/>
        </p:spPr>
        <p:txBody>
          <a:bodyPr wrap="square" rtlCol="0">
            <a:spAutoFit/>
          </a:bodyPr>
          <a:lstStyle/>
          <a:p>
            <a:r>
              <a:rPr lang="es-ES" sz="2400" dirty="0"/>
              <a:t>Fíjate en la siguiente oración:</a:t>
            </a:r>
          </a:p>
          <a:p>
            <a:endParaRPr lang="es-ES" sz="2400" dirty="0"/>
          </a:p>
          <a:p>
            <a:r>
              <a:rPr lang="es-ES" sz="2400" dirty="0"/>
              <a:t>		</a:t>
            </a:r>
            <a:r>
              <a:rPr lang="es-ES" sz="2400" dirty="0">
                <a:solidFill>
                  <a:srgbClr val="C00000"/>
                </a:solidFill>
              </a:rPr>
              <a:t>construcción condicional</a:t>
            </a:r>
          </a:p>
          <a:p>
            <a:r>
              <a:rPr lang="es-ES" sz="2400" i="1" dirty="0"/>
              <a:t>Si pelas una naranja entera, te casarás ese año</a:t>
            </a:r>
            <a:r>
              <a:rPr lang="es-ES" sz="2400" dirty="0"/>
              <a:t>.</a:t>
            </a:r>
          </a:p>
          <a:p>
            <a:endParaRPr lang="es-ES" sz="2400" dirty="0"/>
          </a:p>
          <a:p>
            <a:r>
              <a:rPr lang="es-ES" sz="2000" dirty="0"/>
              <a:t>	</a:t>
            </a:r>
            <a:r>
              <a:rPr lang="es-ES" sz="2000" dirty="0">
                <a:solidFill>
                  <a:srgbClr val="C00000"/>
                </a:solidFill>
              </a:rPr>
              <a:t>oración subordinada	oración principal</a:t>
            </a:r>
          </a:p>
          <a:p>
            <a:r>
              <a:rPr lang="es-ES" sz="2000" dirty="0">
                <a:solidFill>
                  <a:srgbClr val="C00000"/>
                </a:solidFill>
              </a:rPr>
              <a:t>	           </a:t>
            </a:r>
            <a:r>
              <a:rPr lang="es-ES" sz="2000" dirty="0">
                <a:solidFill>
                  <a:schemeClr val="bg1"/>
                </a:solidFill>
              </a:rPr>
              <a:t>prótasis		       apódosis</a:t>
            </a:r>
          </a:p>
          <a:p>
            <a:endParaRPr lang="es-ES" sz="2400" dirty="0">
              <a:solidFill>
                <a:schemeClr val="bg1"/>
              </a:solidFill>
            </a:endParaRPr>
          </a:p>
          <a:p>
            <a:r>
              <a:rPr lang="es-ES" sz="2400" dirty="0">
                <a:solidFill>
                  <a:schemeClr val="bg1"/>
                </a:solidFill>
                <a:sym typeface="Symbol" panose="05050102010706020507" pitchFamily="18" charset="2"/>
              </a:rPr>
              <a:t> </a:t>
            </a:r>
            <a:r>
              <a:rPr lang="es-ES" sz="2400" dirty="0">
                <a:solidFill>
                  <a:schemeClr val="bg1"/>
                </a:solidFill>
              </a:rPr>
              <a:t>La oración subordinada expresa la condición de la que depende la realización de lo enunciado en la oración principal.</a:t>
            </a:r>
          </a:p>
          <a:p>
            <a:endParaRPr lang="es-ES" sz="2400" dirty="0">
              <a:solidFill>
                <a:schemeClr val="bg1"/>
              </a:solidFill>
            </a:endParaRPr>
          </a:p>
          <a:p>
            <a:r>
              <a:rPr lang="es-ES" sz="2400" dirty="0">
                <a:solidFill>
                  <a:schemeClr val="bg1"/>
                </a:solidFill>
                <a:sym typeface="Symbol" panose="05050102010706020507" pitchFamily="18" charset="2"/>
              </a:rPr>
              <a:t> </a:t>
            </a:r>
            <a:r>
              <a:rPr lang="es-ES" sz="2400" dirty="0">
                <a:solidFill>
                  <a:schemeClr val="bg1"/>
                </a:solidFill>
              </a:rPr>
              <a:t>Según la clasificación tradicional, de acuerdo con la correlación de tiempos y modos que se establece entre los dos miembros, las condicionales pueden ser reales, potenciales o irreales.</a:t>
            </a:r>
          </a:p>
          <a:p>
            <a:endParaRPr lang="es-ES" sz="2400" dirty="0"/>
          </a:p>
          <a:p>
            <a:pPr algn="ctr"/>
            <a:r>
              <a:rPr lang="es-ES" sz="1600" dirty="0"/>
              <a:t>Extraído de: Di Tulio, A. </a:t>
            </a:r>
            <a:r>
              <a:rPr lang="es-ES" sz="1600" i="1" dirty="0"/>
              <a:t>Manual de gramática del español</a:t>
            </a:r>
            <a:r>
              <a:rPr lang="es-ES" sz="1600" dirty="0"/>
              <a:t>. 2.ed. Buenos Aires: </a:t>
            </a:r>
            <a:r>
              <a:rPr lang="es-ES" sz="1600" dirty="0" err="1"/>
              <a:t>Edicial</a:t>
            </a:r>
            <a:r>
              <a:rPr lang="es-ES" sz="1600" dirty="0"/>
              <a:t>, 1997.</a:t>
            </a:r>
          </a:p>
        </p:txBody>
      </p:sp>
      <p:sp>
        <p:nvSpPr>
          <p:cNvPr id="3" name="Chave Esquerda 2">
            <a:extLst>
              <a:ext uri="{FF2B5EF4-FFF2-40B4-BE49-F238E27FC236}">
                <a16:creationId xmlns:a16="http://schemas.microsoft.com/office/drawing/2014/main" id="{27592CB5-DD0D-4789-8B3D-B4C983A2670A}"/>
              </a:ext>
            </a:extLst>
          </p:cNvPr>
          <p:cNvSpPr/>
          <p:nvPr/>
        </p:nvSpPr>
        <p:spPr>
          <a:xfrm rot="16200000">
            <a:off x="1943708" y="897860"/>
            <a:ext cx="360040" cy="3168352"/>
          </a:xfrm>
          <a:prstGeom prst="leftBrace">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 name="Chave Esquerda 5">
            <a:extLst>
              <a:ext uri="{FF2B5EF4-FFF2-40B4-BE49-F238E27FC236}">
                <a16:creationId xmlns:a16="http://schemas.microsoft.com/office/drawing/2014/main" id="{B7D4D6AB-48B5-430B-9AD9-7EE0EF9ECA74}"/>
              </a:ext>
            </a:extLst>
          </p:cNvPr>
          <p:cNvSpPr/>
          <p:nvPr/>
        </p:nvSpPr>
        <p:spPr>
          <a:xfrm rot="16200000">
            <a:off x="4960044" y="1411060"/>
            <a:ext cx="360040" cy="2160240"/>
          </a:xfrm>
          <a:prstGeom prst="leftBrace">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3121349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Construcciones condicionales</a:t>
            </a:r>
          </a:p>
        </p:txBody>
      </p:sp>
      <p:sp>
        <p:nvSpPr>
          <p:cNvPr id="5" name="CaixaDeTexto 4">
            <a:extLst>
              <a:ext uri="{FF2B5EF4-FFF2-40B4-BE49-F238E27FC236}">
                <a16:creationId xmlns:a16="http://schemas.microsoft.com/office/drawing/2014/main" id="{5FD8B218-C6BA-4993-992F-D52E2339B8B5}"/>
              </a:ext>
            </a:extLst>
          </p:cNvPr>
          <p:cNvSpPr txBox="1"/>
          <p:nvPr/>
        </p:nvSpPr>
        <p:spPr>
          <a:xfrm>
            <a:off x="395536" y="838936"/>
            <a:ext cx="8493014" cy="5878532"/>
          </a:xfrm>
          <a:prstGeom prst="rect">
            <a:avLst/>
          </a:prstGeom>
          <a:noFill/>
        </p:spPr>
        <p:txBody>
          <a:bodyPr wrap="square" rtlCol="0">
            <a:spAutoFit/>
          </a:bodyPr>
          <a:lstStyle/>
          <a:p>
            <a:r>
              <a:rPr lang="es-ES" sz="2400" dirty="0"/>
              <a:t>Fíjate en la siguiente oración:</a:t>
            </a:r>
          </a:p>
          <a:p>
            <a:endParaRPr lang="es-ES" sz="2400" dirty="0"/>
          </a:p>
          <a:p>
            <a:r>
              <a:rPr lang="es-ES" sz="2400" dirty="0"/>
              <a:t>		</a:t>
            </a:r>
            <a:r>
              <a:rPr lang="es-ES" sz="2400" dirty="0">
                <a:solidFill>
                  <a:srgbClr val="C00000"/>
                </a:solidFill>
              </a:rPr>
              <a:t>construcción condicional</a:t>
            </a:r>
          </a:p>
          <a:p>
            <a:r>
              <a:rPr lang="es-ES" sz="2400" i="1" dirty="0"/>
              <a:t>Si pelas una naranja entera, te casarás ese año</a:t>
            </a:r>
            <a:r>
              <a:rPr lang="es-ES" sz="2400" dirty="0"/>
              <a:t>.</a:t>
            </a:r>
          </a:p>
          <a:p>
            <a:endParaRPr lang="es-ES" sz="2400" dirty="0"/>
          </a:p>
          <a:p>
            <a:r>
              <a:rPr lang="es-ES" sz="2000" dirty="0"/>
              <a:t>	</a:t>
            </a:r>
            <a:r>
              <a:rPr lang="es-ES" sz="2000" dirty="0">
                <a:solidFill>
                  <a:srgbClr val="C00000"/>
                </a:solidFill>
              </a:rPr>
              <a:t>oración subordinada	oración principal</a:t>
            </a:r>
          </a:p>
          <a:p>
            <a:r>
              <a:rPr lang="es-ES" sz="2000" dirty="0">
                <a:solidFill>
                  <a:srgbClr val="C00000"/>
                </a:solidFill>
              </a:rPr>
              <a:t>	           (prótasis)		       (apódosis)</a:t>
            </a:r>
          </a:p>
          <a:p>
            <a:endParaRPr lang="es-ES" sz="2400" dirty="0"/>
          </a:p>
          <a:p>
            <a:r>
              <a:rPr lang="es-ES" sz="2400" dirty="0">
                <a:solidFill>
                  <a:schemeClr val="bg1"/>
                </a:solidFill>
                <a:sym typeface="Symbol" panose="05050102010706020507" pitchFamily="18" charset="2"/>
              </a:rPr>
              <a:t> </a:t>
            </a:r>
            <a:r>
              <a:rPr lang="es-ES" sz="2400" dirty="0">
                <a:solidFill>
                  <a:schemeClr val="bg1"/>
                </a:solidFill>
              </a:rPr>
              <a:t>La oración subordinada expresa la condición de la que depende la realización de lo enunciado en la oración principal.</a:t>
            </a:r>
          </a:p>
          <a:p>
            <a:endParaRPr lang="es-ES" sz="2400" dirty="0">
              <a:solidFill>
                <a:schemeClr val="bg1"/>
              </a:solidFill>
            </a:endParaRPr>
          </a:p>
          <a:p>
            <a:r>
              <a:rPr lang="es-ES" sz="2400" dirty="0">
                <a:solidFill>
                  <a:schemeClr val="bg1"/>
                </a:solidFill>
                <a:sym typeface="Symbol" panose="05050102010706020507" pitchFamily="18" charset="2"/>
              </a:rPr>
              <a:t> </a:t>
            </a:r>
            <a:r>
              <a:rPr lang="es-ES" sz="2400" dirty="0">
                <a:solidFill>
                  <a:schemeClr val="bg1"/>
                </a:solidFill>
              </a:rPr>
              <a:t>Según la clasificación tradicional, de acuerdo con la correlación de tiempos y modos que se establece entre los dos miembros, las condicionales pueden ser reales, potenciales o irreales.</a:t>
            </a:r>
          </a:p>
          <a:p>
            <a:endParaRPr lang="es-ES" sz="2400" dirty="0"/>
          </a:p>
          <a:p>
            <a:pPr algn="ctr"/>
            <a:r>
              <a:rPr lang="es-ES" sz="1600" dirty="0"/>
              <a:t>Extraído de: Di Tulio, A. </a:t>
            </a:r>
            <a:r>
              <a:rPr lang="es-ES" sz="1600" i="1" dirty="0"/>
              <a:t>Manual de gramática del español</a:t>
            </a:r>
            <a:r>
              <a:rPr lang="es-ES" sz="1600" dirty="0"/>
              <a:t>. 2.ed. Buenos Aires: </a:t>
            </a:r>
            <a:r>
              <a:rPr lang="es-ES" sz="1600" dirty="0" err="1"/>
              <a:t>Edicial</a:t>
            </a:r>
            <a:r>
              <a:rPr lang="es-ES" sz="1600" dirty="0"/>
              <a:t>, 1997.</a:t>
            </a:r>
          </a:p>
        </p:txBody>
      </p:sp>
      <p:sp>
        <p:nvSpPr>
          <p:cNvPr id="3" name="Chave Esquerda 2">
            <a:extLst>
              <a:ext uri="{FF2B5EF4-FFF2-40B4-BE49-F238E27FC236}">
                <a16:creationId xmlns:a16="http://schemas.microsoft.com/office/drawing/2014/main" id="{27592CB5-DD0D-4789-8B3D-B4C983A2670A}"/>
              </a:ext>
            </a:extLst>
          </p:cNvPr>
          <p:cNvSpPr/>
          <p:nvPr/>
        </p:nvSpPr>
        <p:spPr>
          <a:xfrm rot="16200000">
            <a:off x="1943708" y="897860"/>
            <a:ext cx="360040" cy="3168352"/>
          </a:xfrm>
          <a:prstGeom prst="leftBrace">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 name="Chave Esquerda 5">
            <a:extLst>
              <a:ext uri="{FF2B5EF4-FFF2-40B4-BE49-F238E27FC236}">
                <a16:creationId xmlns:a16="http://schemas.microsoft.com/office/drawing/2014/main" id="{B7D4D6AB-48B5-430B-9AD9-7EE0EF9ECA74}"/>
              </a:ext>
            </a:extLst>
          </p:cNvPr>
          <p:cNvSpPr/>
          <p:nvPr/>
        </p:nvSpPr>
        <p:spPr>
          <a:xfrm rot="16200000">
            <a:off x="4960044" y="1411060"/>
            <a:ext cx="360040" cy="2160240"/>
          </a:xfrm>
          <a:prstGeom prst="leftBrace">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510333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Construcciones condicionales</a:t>
            </a:r>
          </a:p>
        </p:txBody>
      </p:sp>
      <p:sp>
        <p:nvSpPr>
          <p:cNvPr id="5" name="CaixaDeTexto 4">
            <a:extLst>
              <a:ext uri="{FF2B5EF4-FFF2-40B4-BE49-F238E27FC236}">
                <a16:creationId xmlns:a16="http://schemas.microsoft.com/office/drawing/2014/main" id="{5FD8B218-C6BA-4993-992F-D52E2339B8B5}"/>
              </a:ext>
            </a:extLst>
          </p:cNvPr>
          <p:cNvSpPr txBox="1"/>
          <p:nvPr/>
        </p:nvSpPr>
        <p:spPr>
          <a:xfrm>
            <a:off x="395536" y="838936"/>
            <a:ext cx="8493014" cy="5878532"/>
          </a:xfrm>
          <a:prstGeom prst="rect">
            <a:avLst/>
          </a:prstGeom>
          <a:noFill/>
        </p:spPr>
        <p:txBody>
          <a:bodyPr wrap="square" rtlCol="0">
            <a:spAutoFit/>
          </a:bodyPr>
          <a:lstStyle/>
          <a:p>
            <a:r>
              <a:rPr lang="es-ES" sz="2400" dirty="0"/>
              <a:t>Fíjate en la siguiente oración:</a:t>
            </a:r>
          </a:p>
          <a:p>
            <a:endParaRPr lang="es-ES" sz="2400" dirty="0"/>
          </a:p>
          <a:p>
            <a:r>
              <a:rPr lang="es-ES" sz="2400" dirty="0"/>
              <a:t>		</a:t>
            </a:r>
            <a:r>
              <a:rPr lang="es-ES" sz="2400" dirty="0">
                <a:solidFill>
                  <a:srgbClr val="C00000"/>
                </a:solidFill>
              </a:rPr>
              <a:t>construcción condicional</a:t>
            </a:r>
          </a:p>
          <a:p>
            <a:r>
              <a:rPr lang="es-ES" sz="2400" i="1" dirty="0"/>
              <a:t>Si pelas una naranja entera, te casarás ese año</a:t>
            </a:r>
            <a:r>
              <a:rPr lang="es-ES" sz="2400" dirty="0"/>
              <a:t>.</a:t>
            </a:r>
          </a:p>
          <a:p>
            <a:endParaRPr lang="es-ES" sz="2400" dirty="0"/>
          </a:p>
          <a:p>
            <a:r>
              <a:rPr lang="es-ES" sz="2000" dirty="0"/>
              <a:t>	</a:t>
            </a:r>
            <a:r>
              <a:rPr lang="es-ES" sz="2000" dirty="0">
                <a:solidFill>
                  <a:srgbClr val="C00000"/>
                </a:solidFill>
              </a:rPr>
              <a:t>oración subordinada	oración principal</a:t>
            </a:r>
          </a:p>
          <a:p>
            <a:r>
              <a:rPr lang="es-ES" sz="2000" dirty="0">
                <a:solidFill>
                  <a:srgbClr val="C00000"/>
                </a:solidFill>
              </a:rPr>
              <a:t>	           (prótasis)		       (apódosis)</a:t>
            </a:r>
          </a:p>
          <a:p>
            <a:endParaRPr lang="es-ES" sz="2400" dirty="0"/>
          </a:p>
          <a:p>
            <a:r>
              <a:rPr lang="es-ES" sz="2400" dirty="0">
                <a:sym typeface="Symbol" panose="05050102010706020507" pitchFamily="18" charset="2"/>
              </a:rPr>
              <a:t> </a:t>
            </a:r>
            <a:r>
              <a:rPr lang="es-ES" sz="2400" dirty="0"/>
              <a:t>La oración subordinada expresa la condición de la que depende la realización de lo enunciado en la oración principal.</a:t>
            </a:r>
          </a:p>
          <a:p>
            <a:endParaRPr lang="es-ES" sz="2400" dirty="0"/>
          </a:p>
          <a:p>
            <a:r>
              <a:rPr lang="es-ES" sz="2400" dirty="0">
                <a:solidFill>
                  <a:schemeClr val="bg1"/>
                </a:solidFill>
                <a:sym typeface="Symbol" panose="05050102010706020507" pitchFamily="18" charset="2"/>
              </a:rPr>
              <a:t> </a:t>
            </a:r>
            <a:r>
              <a:rPr lang="es-ES" sz="2400" dirty="0">
                <a:solidFill>
                  <a:schemeClr val="bg1"/>
                </a:solidFill>
              </a:rPr>
              <a:t>Según la clasificación tradicional, de acuerdo con la correlación de tiempos y modos que se establece entre los dos miembros, las condicionales pueden ser reales, potenciales o irreales.</a:t>
            </a:r>
          </a:p>
          <a:p>
            <a:endParaRPr lang="es-ES" sz="2400" dirty="0"/>
          </a:p>
          <a:p>
            <a:pPr algn="ctr"/>
            <a:r>
              <a:rPr lang="es-ES" sz="1600" dirty="0"/>
              <a:t>Extraído de: Di Tulio, A. </a:t>
            </a:r>
            <a:r>
              <a:rPr lang="es-ES" sz="1600" i="1" dirty="0"/>
              <a:t>Manual de gramática del español</a:t>
            </a:r>
            <a:r>
              <a:rPr lang="es-ES" sz="1600" dirty="0"/>
              <a:t>. 2.ed. Buenos Aires: </a:t>
            </a:r>
            <a:r>
              <a:rPr lang="es-ES" sz="1600" dirty="0" err="1"/>
              <a:t>Edicial</a:t>
            </a:r>
            <a:r>
              <a:rPr lang="es-ES" sz="1600" dirty="0"/>
              <a:t>, 1997.</a:t>
            </a:r>
          </a:p>
        </p:txBody>
      </p:sp>
      <p:sp>
        <p:nvSpPr>
          <p:cNvPr id="3" name="Chave Esquerda 2">
            <a:extLst>
              <a:ext uri="{FF2B5EF4-FFF2-40B4-BE49-F238E27FC236}">
                <a16:creationId xmlns:a16="http://schemas.microsoft.com/office/drawing/2014/main" id="{27592CB5-DD0D-4789-8B3D-B4C983A2670A}"/>
              </a:ext>
            </a:extLst>
          </p:cNvPr>
          <p:cNvSpPr/>
          <p:nvPr/>
        </p:nvSpPr>
        <p:spPr>
          <a:xfrm rot="16200000">
            <a:off x="1943708" y="897860"/>
            <a:ext cx="360040" cy="3168352"/>
          </a:xfrm>
          <a:prstGeom prst="leftBrace">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 name="Chave Esquerda 5">
            <a:extLst>
              <a:ext uri="{FF2B5EF4-FFF2-40B4-BE49-F238E27FC236}">
                <a16:creationId xmlns:a16="http://schemas.microsoft.com/office/drawing/2014/main" id="{B7D4D6AB-48B5-430B-9AD9-7EE0EF9ECA74}"/>
              </a:ext>
            </a:extLst>
          </p:cNvPr>
          <p:cNvSpPr/>
          <p:nvPr/>
        </p:nvSpPr>
        <p:spPr>
          <a:xfrm rot="16200000">
            <a:off x="4960044" y="1411060"/>
            <a:ext cx="360040" cy="2160240"/>
          </a:xfrm>
          <a:prstGeom prst="leftBrace">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1357078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Construcciones condicionales</a:t>
            </a:r>
          </a:p>
        </p:txBody>
      </p:sp>
      <p:sp>
        <p:nvSpPr>
          <p:cNvPr id="5" name="CaixaDeTexto 4">
            <a:extLst>
              <a:ext uri="{FF2B5EF4-FFF2-40B4-BE49-F238E27FC236}">
                <a16:creationId xmlns:a16="http://schemas.microsoft.com/office/drawing/2014/main" id="{5FD8B218-C6BA-4993-992F-D52E2339B8B5}"/>
              </a:ext>
            </a:extLst>
          </p:cNvPr>
          <p:cNvSpPr txBox="1"/>
          <p:nvPr/>
        </p:nvSpPr>
        <p:spPr>
          <a:xfrm>
            <a:off x="395536" y="838936"/>
            <a:ext cx="8493014" cy="5878532"/>
          </a:xfrm>
          <a:prstGeom prst="rect">
            <a:avLst/>
          </a:prstGeom>
          <a:noFill/>
        </p:spPr>
        <p:txBody>
          <a:bodyPr wrap="square" rtlCol="0">
            <a:spAutoFit/>
          </a:bodyPr>
          <a:lstStyle/>
          <a:p>
            <a:r>
              <a:rPr lang="es-ES" sz="2400" dirty="0"/>
              <a:t>Fíjate en la siguiente oración:</a:t>
            </a:r>
          </a:p>
          <a:p>
            <a:endParaRPr lang="es-ES" sz="2400" dirty="0"/>
          </a:p>
          <a:p>
            <a:r>
              <a:rPr lang="es-ES" sz="2400" dirty="0"/>
              <a:t>		</a:t>
            </a:r>
            <a:r>
              <a:rPr lang="es-ES" sz="2400" dirty="0">
                <a:solidFill>
                  <a:srgbClr val="C00000"/>
                </a:solidFill>
              </a:rPr>
              <a:t>construcción condicional</a:t>
            </a:r>
          </a:p>
          <a:p>
            <a:r>
              <a:rPr lang="es-ES" sz="2400" i="1" dirty="0"/>
              <a:t>Si pelas una naranja entera, te casarás ese año</a:t>
            </a:r>
            <a:r>
              <a:rPr lang="es-ES" sz="2400" dirty="0"/>
              <a:t>.</a:t>
            </a:r>
          </a:p>
          <a:p>
            <a:endParaRPr lang="es-ES" sz="2400" dirty="0"/>
          </a:p>
          <a:p>
            <a:r>
              <a:rPr lang="es-ES" sz="2000" dirty="0"/>
              <a:t>	</a:t>
            </a:r>
            <a:r>
              <a:rPr lang="es-ES" sz="2000" dirty="0">
                <a:solidFill>
                  <a:srgbClr val="C00000"/>
                </a:solidFill>
              </a:rPr>
              <a:t>oración subordinada	oración principal</a:t>
            </a:r>
          </a:p>
          <a:p>
            <a:r>
              <a:rPr lang="es-ES" sz="2000" dirty="0">
                <a:solidFill>
                  <a:srgbClr val="C00000"/>
                </a:solidFill>
              </a:rPr>
              <a:t>	           (prótasis)		       (apódosis)</a:t>
            </a:r>
          </a:p>
          <a:p>
            <a:endParaRPr lang="es-ES" sz="2400" dirty="0"/>
          </a:p>
          <a:p>
            <a:r>
              <a:rPr lang="es-ES" sz="2400" dirty="0">
                <a:sym typeface="Symbol" panose="05050102010706020507" pitchFamily="18" charset="2"/>
              </a:rPr>
              <a:t> </a:t>
            </a:r>
            <a:r>
              <a:rPr lang="es-ES" sz="2400" dirty="0"/>
              <a:t>La oración subordinada expresa la condición de la que depende la realización de lo enunciado en la oración principal.</a:t>
            </a:r>
          </a:p>
          <a:p>
            <a:endParaRPr lang="es-ES" sz="2400" dirty="0"/>
          </a:p>
          <a:p>
            <a:r>
              <a:rPr lang="es-ES" sz="2400" dirty="0">
                <a:sym typeface="Symbol" panose="05050102010706020507" pitchFamily="18" charset="2"/>
              </a:rPr>
              <a:t> </a:t>
            </a:r>
            <a:r>
              <a:rPr lang="es-ES" sz="2400" dirty="0"/>
              <a:t>Según la clasificación tradicional, de acuerdo con la correlación de tiempos y modos que se establece entre los dos miembros, las condicionales pueden ser </a:t>
            </a:r>
            <a:r>
              <a:rPr lang="es-ES" sz="2400" dirty="0">
                <a:solidFill>
                  <a:srgbClr val="C00000"/>
                </a:solidFill>
              </a:rPr>
              <a:t>reales</a:t>
            </a:r>
            <a:r>
              <a:rPr lang="es-ES" sz="2400" dirty="0"/>
              <a:t>, </a:t>
            </a:r>
            <a:r>
              <a:rPr lang="es-ES" sz="2400" dirty="0">
                <a:solidFill>
                  <a:srgbClr val="C00000"/>
                </a:solidFill>
              </a:rPr>
              <a:t>potenciales</a:t>
            </a:r>
            <a:r>
              <a:rPr lang="es-ES" sz="2400" dirty="0"/>
              <a:t> o </a:t>
            </a:r>
            <a:r>
              <a:rPr lang="es-ES" sz="2400" dirty="0">
                <a:solidFill>
                  <a:srgbClr val="C00000"/>
                </a:solidFill>
              </a:rPr>
              <a:t>irreales</a:t>
            </a:r>
            <a:r>
              <a:rPr lang="es-ES" sz="2400" dirty="0"/>
              <a:t>.</a:t>
            </a:r>
          </a:p>
          <a:p>
            <a:endParaRPr lang="es-ES" sz="2400" dirty="0"/>
          </a:p>
          <a:p>
            <a:pPr algn="ctr"/>
            <a:r>
              <a:rPr lang="es-ES" sz="1600" dirty="0"/>
              <a:t>Extraído de: Di Tulio, A. </a:t>
            </a:r>
            <a:r>
              <a:rPr lang="es-ES" sz="1600" i="1" dirty="0"/>
              <a:t>Manual de gramática del español</a:t>
            </a:r>
            <a:r>
              <a:rPr lang="es-ES" sz="1600" dirty="0"/>
              <a:t>. 2.ed. Buenos Aires: </a:t>
            </a:r>
            <a:r>
              <a:rPr lang="es-ES" sz="1600" dirty="0" err="1"/>
              <a:t>Edicial</a:t>
            </a:r>
            <a:r>
              <a:rPr lang="es-ES" sz="1600" dirty="0"/>
              <a:t>, 1997.</a:t>
            </a:r>
          </a:p>
        </p:txBody>
      </p:sp>
      <p:sp>
        <p:nvSpPr>
          <p:cNvPr id="3" name="Chave Esquerda 2">
            <a:extLst>
              <a:ext uri="{FF2B5EF4-FFF2-40B4-BE49-F238E27FC236}">
                <a16:creationId xmlns:a16="http://schemas.microsoft.com/office/drawing/2014/main" id="{27592CB5-DD0D-4789-8B3D-B4C983A2670A}"/>
              </a:ext>
            </a:extLst>
          </p:cNvPr>
          <p:cNvSpPr/>
          <p:nvPr/>
        </p:nvSpPr>
        <p:spPr>
          <a:xfrm rot="16200000">
            <a:off x="1943708" y="897860"/>
            <a:ext cx="360040" cy="3168352"/>
          </a:xfrm>
          <a:prstGeom prst="leftBrace">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 name="Chave Esquerda 5">
            <a:extLst>
              <a:ext uri="{FF2B5EF4-FFF2-40B4-BE49-F238E27FC236}">
                <a16:creationId xmlns:a16="http://schemas.microsoft.com/office/drawing/2014/main" id="{B7D4D6AB-48B5-430B-9AD9-7EE0EF9ECA74}"/>
              </a:ext>
            </a:extLst>
          </p:cNvPr>
          <p:cNvSpPr/>
          <p:nvPr/>
        </p:nvSpPr>
        <p:spPr>
          <a:xfrm rot="16200000">
            <a:off x="4960044" y="1411060"/>
            <a:ext cx="360040" cy="2160240"/>
          </a:xfrm>
          <a:prstGeom prst="leftBrace">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1783041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Construcciones condicionales</a:t>
            </a:r>
          </a:p>
        </p:txBody>
      </p:sp>
      <p:sp>
        <p:nvSpPr>
          <p:cNvPr id="5" name="CaixaDeTexto 4">
            <a:extLst>
              <a:ext uri="{FF2B5EF4-FFF2-40B4-BE49-F238E27FC236}">
                <a16:creationId xmlns:a16="http://schemas.microsoft.com/office/drawing/2014/main" id="{5FD8B218-C6BA-4993-992F-D52E2339B8B5}"/>
              </a:ext>
            </a:extLst>
          </p:cNvPr>
          <p:cNvSpPr txBox="1"/>
          <p:nvPr/>
        </p:nvSpPr>
        <p:spPr>
          <a:xfrm>
            <a:off x="395536" y="838936"/>
            <a:ext cx="8493014" cy="5816977"/>
          </a:xfrm>
          <a:prstGeom prst="rect">
            <a:avLst/>
          </a:prstGeom>
          <a:noFill/>
        </p:spPr>
        <p:txBody>
          <a:bodyPr wrap="square" rtlCol="0">
            <a:spAutoFit/>
          </a:bodyPr>
          <a:lstStyle/>
          <a:p>
            <a:r>
              <a:rPr lang="es-ES" sz="2400" dirty="0">
                <a:sym typeface="Symbol" panose="05050102010706020507" pitchFamily="18" charset="2"/>
              </a:rPr>
              <a:t> Reales: pres. indicativo + pres. indicativo/futuro/imperativo</a:t>
            </a:r>
          </a:p>
          <a:p>
            <a:r>
              <a:rPr lang="es-ES" sz="2000" dirty="0">
                <a:solidFill>
                  <a:srgbClr val="C00000"/>
                </a:solidFill>
              </a:rPr>
              <a:t>(1)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paso</a:t>
            </a:r>
            <a:r>
              <a:rPr lang="es-ES" sz="2000" i="1" dirty="0">
                <a:solidFill>
                  <a:srgbClr val="C00000"/>
                </a:solidFill>
              </a:rPr>
              <a:t> las vacaciones en el Caribe.</a:t>
            </a:r>
          </a:p>
          <a:p>
            <a:r>
              <a:rPr lang="es-ES" sz="2000" dirty="0">
                <a:solidFill>
                  <a:srgbClr val="C00000"/>
                </a:solidFill>
              </a:rPr>
              <a:t>(2)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pasaré</a:t>
            </a:r>
            <a:r>
              <a:rPr lang="es-ES" sz="2000" i="1" dirty="0">
                <a:solidFill>
                  <a:srgbClr val="C00000"/>
                </a:solidFill>
              </a:rPr>
              <a:t> las vacaciones en el Caribe.</a:t>
            </a:r>
          </a:p>
          <a:p>
            <a:r>
              <a:rPr lang="es-ES" sz="2000" dirty="0">
                <a:solidFill>
                  <a:srgbClr val="C00000"/>
                </a:solidFill>
              </a:rPr>
              <a:t>(3)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pasen</a:t>
            </a:r>
            <a:r>
              <a:rPr lang="es-ES" sz="2000" i="1" dirty="0">
                <a:solidFill>
                  <a:srgbClr val="C00000"/>
                </a:solidFill>
              </a:rPr>
              <a:t> las vacaciones en el Caribe</a:t>
            </a:r>
            <a:r>
              <a:rPr lang="es-ES" sz="2000" dirty="0">
                <a:solidFill>
                  <a:srgbClr val="C00000"/>
                </a:solidFill>
              </a:rPr>
              <a:t>.</a:t>
            </a:r>
          </a:p>
          <a:p>
            <a:endParaRPr lang="es-ES" sz="2400" dirty="0"/>
          </a:p>
          <a:p>
            <a:r>
              <a:rPr lang="es-ES" sz="2400" dirty="0">
                <a:solidFill>
                  <a:schemeClr val="bg1"/>
                </a:solidFill>
                <a:sym typeface="Symbol" panose="05050102010706020507" pitchFamily="18" charset="2"/>
              </a:rPr>
              <a:t> Potenciales: imp. subjuntivo + condicional simple</a:t>
            </a:r>
            <a:endParaRPr lang="es-ES" sz="2400" dirty="0">
              <a:solidFill>
                <a:schemeClr val="bg1"/>
              </a:solidFill>
            </a:endParaRPr>
          </a:p>
          <a:p>
            <a:r>
              <a:rPr lang="es-ES" sz="2000" dirty="0">
                <a:solidFill>
                  <a:schemeClr val="bg1"/>
                </a:solidFill>
              </a:rPr>
              <a:t>(4) </a:t>
            </a:r>
            <a:r>
              <a:rPr lang="es-ES" sz="2000" i="1" dirty="0">
                <a:solidFill>
                  <a:schemeClr val="bg1"/>
                </a:solidFill>
              </a:rPr>
              <a:t>Si </a:t>
            </a:r>
            <a:r>
              <a:rPr lang="es-ES" sz="2000" i="1" u="sng" dirty="0">
                <a:solidFill>
                  <a:schemeClr val="bg1"/>
                </a:solidFill>
              </a:rPr>
              <a:t>tuviera</a:t>
            </a:r>
            <a:r>
              <a:rPr lang="es-ES" sz="2000" i="1" dirty="0">
                <a:solidFill>
                  <a:schemeClr val="bg1"/>
                </a:solidFill>
              </a:rPr>
              <a:t> dinero, </a:t>
            </a:r>
            <a:r>
              <a:rPr lang="es-ES" sz="2000" i="1" u="sng" dirty="0">
                <a:solidFill>
                  <a:schemeClr val="bg1"/>
                </a:solidFill>
              </a:rPr>
              <a:t>pasaría</a:t>
            </a:r>
            <a:r>
              <a:rPr lang="es-ES" sz="2000" i="1" dirty="0">
                <a:solidFill>
                  <a:schemeClr val="bg1"/>
                </a:solidFill>
              </a:rPr>
              <a:t> las vacaciones en el Caribe</a:t>
            </a:r>
            <a:r>
              <a:rPr lang="es-ES" sz="2000" dirty="0">
                <a:solidFill>
                  <a:schemeClr val="bg1"/>
                </a:solidFill>
              </a:rPr>
              <a:t>. </a:t>
            </a:r>
          </a:p>
          <a:p>
            <a:endParaRPr lang="es-ES" sz="2400" dirty="0"/>
          </a:p>
          <a:p>
            <a:endParaRPr lang="es-ES" sz="2400" dirty="0"/>
          </a:p>
          <a:p>
            <a:r>
              <a:rPr lang="es-ES" sz="2400" dirty="0">
                <a:solidFill>
                  <a:schemeClr val="bg1"/>
                </a:solidFill>
                <a:sym typeface="Symbol" panose="05050102010706020507" pitchFamily="18" charset="2"/>
              </a:rPr>
              <a:t> Irreales: </a:t>
            </a:r>
            <a:r>
              <a:rPr lang="es-ES" sz="2400" dirty="0" err="1">
                <a:solidFill>
                  <a:schemeClr val="bg1"/>
                </a:solidFill>
                <a:sym typeface="Symbol" panose="05050102010706020507" pitchFamily="18" charset="2"/>
              </a:rPr>
              <a:t>pluscuamp</a:t>
            </a:r>
            <a:r>
              <a:rPr lang="es-ES" sz="2400" dirty="0">
                <a:solidFill>
                  <a:schemeClr val="bg1"/>
                </a:solidFill>
                <a:sym typeface="Symbol" panose="05050102010706020507" pitchFamily="18" charset="2"/>
              </a:rPr>
              <a:t>. subjuntivo +    condicional compuesto</a:t>
            </a:r>
          </a:p>
          <a:p>
            <a:r>
              <a:rPr lang="es-ES" sz="2400" dirty="0">
                <a:solidFill>
                  <a:schemeClr val="bg1"/>
                </a:solidFill>
              </a:rPr>
              <a:t>					</a:t>
            </a:r>
            <a:r>
              <a:rPr lang="es-ES" sz="2400" dirty="0" err="1">
                <a:solidFill>
                  <a:schemeClr val="bg1"/>
                </a:solidFill>
              </a:rPr>
              <a:t>pluscuamp</a:t>
            </a:r>
            <a:r>
              <a:rPr lang="es-ES" sz="2400" dirty="0">
                <a:solidFill>
                  <a:schemeClr val="bg1"/>
                </a:solidFill>
              </a:rPr>
              <a:t>. subjuntivo</a:t>
            </a:r>
          </a:p>
          <a:p>
            <a:endParaRPr lang="es-ES" sz="2000" dirty="0">
              <a:solidFill>
                <a:schemeClr val="bg1"/>
              </a:solidFill>
            </a:endParaRPr>
          </a:p>
          <a:p>
            <a:r>
              <a:rPr lang="es-ES" sz="2000" dirty="0">
                <a:solidFill>
                  <a:schemeClr val="bg1"/>
                </a:solidFill>
              </a:rPr>
              <a:t>(5) </a:t>
            </a:r>
            <a:r>
              <a:rPr lang="es-ES" sz="2000" i="1" dirty="0">
                <a:solidFill>
                  <a:schemeClr val="bg1"/>
                </a:solidFill>
              </a:rPr>
              <a:t>Si </a:t>
            </a:r>
            <a:r>
              <a:rPr lang="es-ES" sz="2000" i="1" u="sng" dirty="0">
                <a:solidFill>
                  <a:schemeClr val="bg1"/>
                </a:solidFill>
              </a:rPr>
              <a:t>hubiera ganado</a:t>
            </a:r>
            <a:r>
              <a:rPr lang="es-ES" sz="2000" i="1" dirty="0">
                <a:solidFill>
                  <a:schemeClr val="bg1"/>
                </a:solidFill>
              </a:rPr>
              <a:t> la lotería, </a:t>
            </a:r>
            <a:r>
              <a:rPr lang="es-ES" sz="2000" i="1" u="sng" dirty="0">
                <a:solidFill>
                  <a:schemeClr val="bg1"/>
                </a:solidFill>
              </a:rPr>
              <a:t>habría pasado</a:t>
            </a:r>
            <a:r>
              <a:rPr lang="es-ES" sz="2000" i="1" dirty="0">
                <a:solidFill>
                  <a:schemeClr val="bg1"/>
                </a:solidFill>
              </a:rPr>
              <a:t> las vacaciones en el Caribe</a:t>
            </a:r>
            <a:r>
              <a:rPr lang="es-ES" sz="2000" dirty="0">
                <a:solidFill>
                  <a:schemeClr val="bg1"/>
                </a:solidFill>
              </a:rPr>
              <a:t>.</a:t>
            </a:r>
          </a:p>
          <a:p>
            <a:r>
              <a:rPr lang="es-ES" sz="2000" dirty="0">
                <a:solidFill>
                  <a:schemeClr val="bg1"/>
                </a:solidFill>
              </a:rPr>
              <a:t>(6) </a:t>
            </a:r>
            <a:r>
              <a:rPr lang="es-ES" sz="2000" i="1" dirty="0">
                <a:solidFill>
                  <a:schemeClr val="bg1"/>
                </a:solidFill>
              </a:rPr>
              <a:t>Si </a:t>
            </a:r>
            <a:r>
              <a:rPr lang="es-ES" sz="2000" i="1" u="sng" dirty="0">
                <a:solidFill>
                  <a:schemeClr val="bg1"/>
                </a:solidFill>
              </a:rPr>
              <a:t>hubiera ganado</a:t>
            </a:r>
            <a:r>
              <a:rPr lang="es-ES" sz="2000" i="1" dirty="0">
                <a:solidFill>
                  <a:schemeClr val="bg1"/>
                </a:solidFill>
              </a:rPr>
              <a:t> la lotería, </a:t>
            </a:r>
            <a:r>
              <a:rPr lang="es-ES" sz="2000" i="1" u="sng" dirty="0">
                <a:solidFill>
                  <a:schemeClr val="bg1"/>
                </a:solidFill>
              </a:rPr>
              <a:t>hubiera pasado</a:t>
            </a:r>
            <a:r>
              <a:rPr lang="es-ES" sz="2000" i="1" dirty="0">
                <a:solidFill>
                  <a:schemeClr val="bg1"/>
                </a:solidFill>
              </a:rPr>
              <a:t> las vacaciones en el Caribe</a:t>
            </a:r>
            <a:r>
              <a:rPr lang="es-ES" sz="2000" dirty="0">
                <a:solidFill>
                  <a:schemeClr val="bg1"/>
                </a:solidFill>
              </a:rPr>
              <a:t>.</a:t>
            </a:r>
          </a:p>
          <a:p>
            <a:endParaRPr lang="es-ES" sz="2400" dirty="0"/>
          </a:p>
          <a:p>
            <a:endParaRPr lang="es-ES" sz="2400" dirty="0"/>
          </a:p>
          <a:p>
            <a:pPr algn="ctr"/>
            <a:r>
              <a:rPr lang="es-ES" sz="1600" dirty="0"/>
              <a:t>Extraído de: Di Tulio, A. </a:t>
            </a:r>
            <a:r>
              <a:rPr lang="es-ES" sz="1600" i="1" dirty="0"/>
              <a:t>Manual de gramática del español</a:t>
            </a:r>
            <a:r>
              <a:rPr lang="es-ES" sz="1600" dirty="0"/>
              <a:t>. 2.ed. Buenos Aires: </a:t>
            </a:r>
            <a:r>
              <a:rPr lang="es-ES" sz="1600" dirty="0" err="1"/>
              <a:t>Edicial</a:t>
            </a:r>
            <a:r>
              <a:rPr lang="es-ES" sz="1600" dirty="0"/>
              <a:t>, 1997.</a:t>
            </a:r>
          </a:p>
        </p:txBody>
      </p:sp>
      <p:sp>
        <p:nvSpPr>
          <p:cNvPr id="4" name="Chave Esquerda 3">
            <a:extLst>
              <a:ext uri="{FF2B5EF4-FFF2-40B4-BE49-F238E27FC236}">
                <a16:creationId xmlns:a16="http://schemas.microsoft.com/office/drawing/2014/main" id="{7AA9C7C5-342C-4898-823D-3A29B6F34061}"/>
              </a:ext>
            </a:extLst>
          </p:cNvPr>
          <p:cNvSpPr/>
          <p:nvPr/>
        </p:nvSpPr>
        <p:spPr>
          <a:xfrm>
            <a:off x="4788024" y="4077072"/>
            <a:ext cx="288032" cy="648072"/>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3921469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Construcciones condicionales</a:t>
            </a:r>
          </a:p>
        </p:txBody>
      </p:sp>
      <p:sp>
        <p:nvSpPr>
          <p:cNvPr id="5" name="CaixaDeTexto 4">
            <a:extLst>
              <a:ext uri="{FF2B5EF4-FFF2-40B4-BE49-F238E27FC236}">
                <a16:creationId xmlns:a16="http://schemas.microsoft.com/office/drawing/2014/main" id="{5FD8B218-C6BA-4993-992F-D52E2339B8B5}"/>
              </a:ext>
            </a:extLst>
          </p:cNvPr>
          <p:cNvSpPr txBox="1"/>
          <p:nvPr/>
        </p:nvSpPr>
        <p:spPr>
          <a:xfrm>
            <a:off x="395536" y="838936"/>
            <a:ext cx="8493014" cy="5816977"/>
          </a:xfrm>
          <a:prstGeom prst="rect">
            <a:avLst/>
          </a:prstGeom>
          <a:noFill/>
        </p:spPr>
        <p:txBody>
          <a:bodyPr wrap="square" rtlCol="0">
            <a:spAutoFit/>
          </a:bodyPr>
          <a:lstStyle/>
          <a:p>
            <a:r>
              <a:rPr lang="es-ES" sz="2400" dirty="0">
                <a:sym typeface="Symbol" panose="05050102010706020507" pitchFamily="18" charset="2"/>
              </a:rPr>
              <a:t> Reales: pres. indicativo + pres. indicativo/futuro/imperativo</a:t>
            </a:r>
          </a:p>
          <a:p>
            <a:r>
              <a:rPr lang="es-ES" sz="2000" dirty="0">
                <a:solidFill>
                  <a:srgbClr val="C00000"/>
                </a:solidFill>
              </a:rPr>
              <a:t>(1)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paso</a:t>
            </a:r>
            <a:r>
              <a:rPr lang="es-ES" sz="2000" i="1" dirty="0">
                <a:solidFill>
                  <a:srgbClr val="C00000"/>
                </a:solidFill>
              </a:rPr>
              <a:t> las vacaciones en el Caribe.</a:t>
            </a:r>
          </a:p>
          <a:p>
            <a:r>
              <a:rPr lang="es-ES" sz="2000" dirty="0">
                <a:solidFill>
                  <a:srgbClr val="C00000"/>
                </a:solidFill>
              </a:rPr>
              <a:t>(2)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pasaré</a:t>
            </a:r>
            <a:r>
              <a:rPr lang="es-ES" sz="2000" i="1" dirty="0">
                <a:solidFill>
                  <a:srgbClr val="C00000"/>
                </a:solidFill>
              </a:rPr>
              <a:t> las vacaciones en el Caribe.</a:t>
            </a:r>
          </a:p>
          <a:p>
            <a:r>
              <a:rPr lang="es-ES" sz="2000" dirty="0">
                <a:solidFill>
                  <a:srgbClr val="C00000"/>
                </a:solidFill>
              </a:rPr>
              <a:t>(3)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pasen</a:t>
            </a:r>
            <a:r>
              <a:rPr lang="es-ES" sz="2000" i="1" dirty="0">
                <a:solidFill>
                  <a:srgbClr val="C00000"/>
                </a:solidFill>
              </a:rPr>
              <a:t> las vacaciones en el Caribe</a:t>
            </a:r>
            <a:r>
              <a:rPr lang="es-ES" sz="2000" dirty="0">
                <a:solidFill>
                  <a:srgbClr val="C00000"/>
                </a:solidFill>
              </a:rPr>
              <a:t>.</a:t>
            </a:r>
          </a:p>
          <a:p>
            <a:endParaRPr lang="es-ES" sz="2400" dirty="0"/>
          </a:p>
          <a:p>
            <a:r>
              <a:rPr lang="es-ES" sz="2400" dirty="0">
                <a:sym typeface="Symbol" panose="05050102010706020507" pitchFamily="18" charset="2"/>
              </a:rPr>
              <a:t> Potenciales: imp. subjuntivo + condicional simple</a:t>
            </a:r>
            <a:endParaRPr lang="es-ES" sz="2400" dirty="0"/>
          </a:p>
          <a:p>
            <a:r>
              <a:rPr lang="es-ES" sz="2000" dirty="0">
                <a:solidFill>
                  <a:srgbClr val="C00000"/>
                </a:solidFill>
              </a:rPr>
              <a:t>(4) </a:t>
            </a:r>
            <a:r>
              <a:rPr lang="es-ES" sz="2000" i="1" dirty="0">
                <a:solidFill>
                  <a:srgbClr val="C00000"/>
                </a:solidFill>
              </a:rPr>
              <a:t>Si </a:t>
            </a:r>
            <a:r>
              <a:rPr lang="es-ES" sz="2000" i="1" u="sng" dirty="0">
                <a:solidFill>
                  <a:srgbClr val="C00000"/>
                </a:solidFill>
              </a:rPr>
              <a:t>tuviera</a:t>
            </a:r>
            <a:r>
              <a:rPr lang="es-ES" sz="2000" i="1" dirty="0">
                <a:solidFill>
                  <a:srgbClr val="C00000"/>
                </a:solidFill>
              </a:rPr>
              <a:t> dinero, </a:t>
            </a:r>
            <a:r>
              <a:rPr lang="es-ES" sz="2000" i="1" u="sng" dirty="0">
                <a:solidFill>
                  <a:srgbClr val="C00000"/>
                </a:solidFill>
              </a:rPr>
              <a:t>pasaría</a:t>
            </a:r>
            <a:r>
              <a:rPr lang="es-ES" sz="2000" i="1" dirty="0">
                <a:solidFill>
                  <a:srgbClr val="C00000"/>
                </a:solidFill>
              </a:rPr>
              <a:t> las vacaciones en el Caribe</a:t>
            </a:r>
            <a:r>
              <a:rPr lang="es-ES" sz="2000" dirty="0">
                <a:solidFill>
                  <a:srgbClr val="C00000"/>
                </a:solidFill>
              </a:rPr>
              <a:t>. </a:t>
            </a:r>
          </a:p>
          <a:p>
            <a:endParaRPr lang="es-ES" sz="2400" dirty="0"/>
          </a:p>
          <a:p>
            <a:endParaRPr lang="es-ES" sz="2400" dirty="0"/>
          </a:p>
          <a:p>
            <a:r>
              <a:rPr lang="es-ES" sz="2400" dirty="0">
                <a:solidFill>
                  <a:schemeClr val="bg1"/>
                </a:solidFill>
                <a:sym typeface="Symbol" panose="05050102010706020507" pitchFamily="18" charset="2"/>
              </a:rPr>
              <a:t> Irreales: </a:t>
            </a:r>
            <a:r>
              <a:rPr lang="es-ES" sz="2400" dirty="0" err="1">
                <a:solidFill>
                  <a:schemeClr val="bg1"/>
                </a:solidFill>
                <a:sym typeface="Symbol" panose="05050102010706020507" pitchFamily="18" charset="2"/>
              </a:rPr>
              <a:t>pluscuamp</a:t>
            </a:r>
            <a:r>
              <a:rPr lang="es-ES" sz="2400" dirty="0">
                <a:solidFill>
                  <a:schemeClr val="bg1"/>
                </a:solidFill>
                <a:sym typeface="Symbol" panose="05050102010706020507" pitchFamily="18" charset="2"/>
              </a:rPr>
              <a:t>. subjuntivo +    condicional compuesto</a:t>
            </a:r>
          </a:p>
          <a:p>
            <a:r>
              <a:rPr lang="es-ES" sz="2400" dirty="0">
                <a:solidFill>
                  <a:schemeClr val="bg1"/>
                </a:solidFill>
              </a:rPr>
              <a:t>					</a:t>
            </a:r>
            <a:r>
              <a:rPr lang="es-ES" sz="2400" dirty="0" err="1">
                <a:solidFill>
                  <a:schemeClr val="bg1"/>
                </a:solidFill>
              </a:rPr>
              <a:t>pluscuamp</a:t>
            </a:r>
            <a:r>
              <a:rPr lang="es-ES" sz="2400" dirty="0">
                <a:solidFill>
                  <a:schemeClr val="bg1"/>
                </a:solidFill>
              </a:rPr>
              <a:t>. subjuntivo</a:t>
            </a:r>
          </a:p>
          <a:p>
            <a:endParaRPr lang="es-ES" sz="2000" dirty="0">
              <a:solidFill>
                <a:schemeClr val="bg1"/>
              </a:solidFill>
            </a:endParaRPr>
          </a:p>
          <a:p>
            <a:r>
              <a:rPr lang="es-ES" sz="2000" dirty="0">
                <a:solidFill>
                  <a:schemeClr val="bg1"/>
                </a:solidFill>
              </a:rPr>
              <a:t>(5) </a:t>
            </a:r>
            <a:r>
              <a:rPr lang="es-ES" sz="2000" i="1" dirty="0">
                <a:solidFill>
                  <a:schemeClr val="bg1"/>
                </a:solidFill>
              </a:rPr>
              <a:t>Si </a:t>
            </a:r>
            <a:r>
              <a:rPr lang="es-ES" sz="2000" i="1" u="sng" dirty="0">
                <a:solidFill>
                  <a:schemeClr val="bg1"/>
                </a:solidFill>
              </a:rPr>
              <a:t>hubiera ganado</a:t>
            </a:r>
            <a:r>
              <a:rPr lang="es-ES" sz="2000" i="1" dirty="0">
                <a:solidFill>
                  <a:schemeClr val="bg1"/>
                </a:solidFill>
              </a:rPr>
              <a:t> la lotería, </a:t>
            </a:r>
            <a:r>
              <a:rPr lang="es-ES" sz="2000" i="1" u="sng" dirty="0">
                <a:solidFill>
                  <a:schemeClr val="bg1"/>
                </a:solidFill>
              </a:rPr>
              <a:t>habría pasado</a:t>
            </a:r>
            <a:r>
              <a:rPr lang="es-ES" sz="2000" i="1" dirty="0">
                <a:solidFill>
                  <a:schemeClr val="bg1"/>
                </a:solidFill>
              </a:rPr>
              <a:t> las vacaciones en el Caribe</a:t>
            </a:r>
            <a:r>
              <a:rPr lang="es-ES" sz="2000" dirty="0">
                <a:solidFill>
                  <a:schemeClr val="bg1"/>
                </a:solidFill>
              </a:rPr>
              <a:t>.</a:t>
            </a:r>
          </a:p>
          <a:p>
            <a:r>
              <a:rPr lang="es-ES" sz="2000" dirty="0">
                <a:solidFill>
                  <a:schemeClr val="bg1"/>
                </a:solidFill>
              </a:rPr>
              <a:t>(6) </a:t>
            </a:r>
            <a:r>
              <a:rPr lang="es-ES" sz="2000" i="1" dirty="0">
                <a:solidFill>
                  <a:schemeClr val="bg1"/>
                </a:solidFill>
              </a:rPr>
              <a:t>Si </a:t>
            </a:r>
            <a:r>
              <a:rPr lang="es-ES" sz="2000" i="1" u="sng" dirty="0">
                <a:solidFill>
                  <a:schemeClr val="bg1"/>
                </a:solidFill>
              </a:rPr>
              <a:t>hubiera ganado</a:t>
            </a:r>
            <a:r>
              <a:rPr lang="es-ES" sz="2000" i="1" dirty="0">
                <a:solidFill>
                  <a:schemeClr val="bg1"/>
                </a:solidFill>
              </a:rPr>
              <a:t> la lotería, </a:t>
            </a:r>
            <a:r>
              <a:rPr lang="es-ES" sz="2000" i="1" u="sng" dirty="0">
                <a:solidFill>
                  <a:schemeClr val="bg1"/>
                </a:solidFill>
              </a:rPr>
              <a:t>hubiera pasado</a:t>
            </a:r>
            <a:r>
              <a:rPr lang="es-ES" sz="2000" i="1" dirty="0">
                <a:solidFill>
                  <a:schemeClr val="bg1"/>
                </a:solidFill>
              </a:rPr>
              <a:t> las vacaciones en el Caribe</a:t>
            </a:r>
            <a:r>
              <a:rPr lang="es-ES" sz="2000" dirty="0">
                <a:solidFill>
                  <a:schemeClr val="bg1"/>
                </a:solidFill>
              </a:rPr>
              <a:t>.</a:t>
            </a:r>
          </a:p>
          <a:p>
            <a:endParaRPr lang="es-ES" sz="2400" dirty="0"/>
          </a:p>
          <a:p>
            <a:endParaRPr lang="es-ES" sz="2400" dirty="0"/>
          </a:p>
          <a:p>
            <a:pPr algn="ctr"/>
            <a:r>
              <a:rPr lang="es-ES" sz="1600" dirty="0"/>
              <a:t>Extraído de: Di Tulio, A. </a:t>
            </a:r>
            <a:r>
              <a:rPr lang="es-ES" sz="1600" i="1" dirty="0"/>
              <a:t>Manual de gramática del español</a:t>
            </a:r>
            <a:r>
              <a:rPr lang="es-ES" sz="1600" dirty="0"/>
              <a:t>. 2.ed. Buenos Aires: </a:t>
            </a:r>
            <a:r>
              <a:rPr lang="es-ES" sz="1600" dirty="0" err="1"/>
              <a:t>Edicial</a:t>
            </a:r>
            <a:r>
              <a:rPr lang="es-ES" sz="1600" dirty="0"/>
              <a:t>, 1997.</a:t>
            </a:r>
          </a:p>
        </p:txBody>
      </p:sp>
      <p:sp>
        <p:nvSpPr>
          <p:cNvPr id="4" name="Chave Esquerda 3">
            <a:extLst>
              <a:ext uri="{FF2B5EF4-FFF2-40B4-BE49-F238E27FC236}">
                <a16:creationId xmlns:a16="http://schemas.microsoft.com/office/drawing/2014/main" id="{7AA9C7C5-342C-4898-823D-3A29B6F34061}"/>
              </a:ext>
            </a:extLst>
          </p:cNvPr>
          <p:cNvSpPr/>
          <p:nvPr/>
        </p:nvSpPr>
        <p:spPr>
          <a:xfrm>
            <a:off x="4788024" y="4077072"/>
            <a:ext cx="288032" cy="648072"/>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1094910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Construcciones condicionales</a:t>
            </a:r>
          </a:p>
        </p:txBody>
      </p:sp>
      <p:sp>
        <p:nvSpPr>
          <p:cNvPr id="5" name="CaixaDeTexto 4">
            <a:extLst>
              <a:ext uri="{FF2B5EF4-FFF2-40B4-BE49-F238E27FC236}">
                <a16:creationId xmlns:a16="http://schemas.microsoft.com/office/drawing/2014/main" id="{5FD8B218-C6BA-4993-992F-D52E2339B8B5}"/>
              </a:ext>
            </a:extLst>
          </p:cNvPr>
          <p:cNvSpPr txBox="1"/>
          <p:nvPr/>
        </p:nvSpPr>
        <p:spPr>
          <a:xfrm>
            <a:off x="395536" y="838936"/>
            <a:ext cx="8493014" cy="5816977"/>
          </a:xfrm>
          <a:prstGeom prst="rect">
            <a:avLst/>
          </a:prstGeom>
          <a:noFill/>
        </p:spPr>
        <p:txBody>
          <a:bodyPr wrap="square" rtlCol="0">
            <a:spAutoFit/>
          </a:bodyPr>
          <a:lstStyle/>
          <a:p>
            <a:r>
              <a:rPr lang="es-ES" sz="2400" dirty="0">
                <a:sym typeface="Symbol" panose="05050102010706020507" pitchFamily="18" charset="2"/>
              </a:rPr>
              <a:t> Reales: pres. indicativo + pres. indicativo/futuro/imperativo</a:t>
            </a:r>
          </a:p>
          <a:p>
            <a:r>
              <a:rPr lang="es-ES" sz="2000" dirty="0">
                <a:solidFill>
                  <a:srgbClr val="C00000"/>
                </a:solidFill>
              </a:rPr>
              <a:t>(1)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paso</a:t>
            </a:r>
            <a:r>
              <a:rPr lang="es-ES" sz="2000" i="1" dirty="0">
                <a:solidFill>
                  <a:srgbClr val="C00000"/>
                </a:solidFill>
              </a:rPr>
              <a:t> las vacaciones en el Caribe.</a:t>
            </a:r>
          </a:p>
          <a:p>
            <a:r>
              <a:rPr lang="es-ES" sz="2000" dirty="0">
                <a:solidFill>
                  <a:srgbClr val="C00000"/>
                </a:solidFill>
              </a:rPr>
              <a:t>(2)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pasaré</a:t>
            </a:r>
            <a:r>
              <a:rPr lang="es-ES" sz="2000" i="1" dirty="0">
                <a:solidFill>
                  <a:srgbClr val="C00000"/>
                </a:solidFill>
              </a:rPr>
              <a:t> las vacaciones en el Caribe.</a:t>
            </a:r>
          </a:p>
          <a:p>
            <a:r>
              <a:rPr lang="es-ES" sz="2000" dirty="0">
                <a:solidFill>
                  <a:srgbClr val="C00000"/>
                </a:solidFill>
              </a:rPr>
              <a:t>(3)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pasen</a:t>
            </a:r>
            <a:r>
              <a:rPr lang="es-ES" sz="2000" i="1" dirty="0">
                <a:solidFill>
                  <a:srgbClr val="C00000"/>
                </a:solidFill>
              </a:rPr>
              <a:t> las vacaciones en el Caribe</a:t>
            </a:r>
            <a:r>
              <a:rPr lang="es-ES" sz="2000" dirty="0">
                <a:solidFill>
                  <a:srgbClr val="C00000"/>
                </a:solidFill>
              </a:rPr>
              <a:t>.</a:t>
            </a:r>
          </a:p>
          <a:p>
            <a:endParaRPr lang="es-ES" sz="2400" dirty="0"/>
          </a:p>
          <a:p>
            <a:r>
              <a:rPr lang="es-ES" sz="2400" dirty="0">
                <a:sym typeface="Symbol" panose="05050102010706020507" pitchFamily="18" charset="2"/>
              </a:rPr>
              <a:t> Potenciales: imp. subjuntivo + condicional simple</a:t>
            </a:r>
            <a:endParaRPr lang="es-ES" sz="2400" dirty="0"/>
          </a:p>
          <a:p>
            <a:r>
              <a:rPr lang="es-ES" sz="2000" dirty="0">
                <a:solidFill>
                  <a:srgbClr val="C00000"/>
                </a:solidFill>
              </a:rPr>
              <a:t>(4) </a:t>
            </a:r>
            <a:r>
              <a:rPr lang="es-ES" sz="2000" i="1" dirty="0">
                <a:solidFill>
                  <a:srgbClr val="C00000"/>
                </a:solidFill>
              </a:rPr>
              <a:t>Si </a:t>
            </a:r>
            <a:r>
              <a:rPr lang="es-ES" sz="2000" i="1" u="sng" dirty="0">
                <a:solidFill>
                  <a:srgbClr val="C00000"/>
                </a:solidFill>
              </a:rPr>
              <a:t>tuviera</a:t>
            </a:r>
            <a:r>
              <a:rPr lang="es-ES" sz="2000" i="1" dirty="0">
                <a:solidFill>
                  <a:srgbClr val="C00000"/>
                </a:solidFill>
              </a:rPr>
              <a:t> dinero, </a:t>
            </a:r>
            <a:r>
              <a:rPr lang="es-ES" sz="2000" i="1" u="sng" dirty="0">
                <a:solidFill>
                  <a:srgbClr val="C00000"/>
                </a:solidFill>
              </a:rPr>
              <a:t>pasaría</a:t>
            </a:r>
            <a:r>
              <a:rPr lang="es-ES" sz="2000" i="1" dirty="0">
                <a:solidFill>
                  <a:srgbClr val="C00000"/>
                </a:solidFill>
              </a:rPr>
              <a:t> las vacaciones en el Caribe</a:t>
            </a:r>
            <a:r>
              <a:rPr lang="es-ES" sz="2000" dirty="0">
                <a:solidFill>
                  <a:srgbClr val="C00000"/>
                </a:solidFill>
              </a:rPr>
              <a:t>. </a:t>
            </a:r>
          </a:p>
          <a:p>
            <a:endParaRPr lang="es-ES" sz="2400" dirty="0"/>
          </a:p>
          <a:p>
            <a:endParaRPr lang="es-ES" sz="2400" dirty="0"/>
          </a:p>
          <a:p>
            <a:r>
              <a:rPr lang="es-ES" sz="2400" dirty="0">
                <a:sym typeface="Symbol" panose="05050102010706020507" pitchFamily="18" charset="2"/>
              </a:rPr>
              <a:t> Irreales: </a:t>
            </a:r>
            <a:r>
              <a:rPr lang="es-ES" sz="2400" dirty="0" err="1">
                <a:sym typeface="Symbol" panose="05050102010706020507" pitchFamily="18" charset="2"/>
              </a:rPr>
              <a:t>pluscuamp</a:t>
            </a:r>
            <a:r>
              <a:rPr lang="es-ES" sz="2400" dirty="0">
                <a:sym typeface="Symbol" panose="05050102010706020507" pitchFamily="18" charset="2"/>
              </a:rPr>
              <a:t>. subjuntivo +    condicional compuesto</a:t>
            </a:r>
          </a:p>
          <a:p>
            <a:r>
              <a:rPr lang="es-ES" sz="2400" dirty="0"/>
              <a:t>					</a:t>
            </a:r>
            <a:r>
              <a:rPr lang="es-ES" sz="2400" dirty="0" err="1"/>
              <a:t>pluscuamp</a:t>
            </a:r>
            <a:r>
              <a:rPr lang="es-ES" sz="2400" dirty="0"/>
              <a:t>. subjuntivo</a:t>
            </a:r>
          </a:p>
          <a:p>
            <a:endParaRPr lang="es-ES" sz="2000" dirty="0"/>
          </a:p>
          <a:p>
            <a:r>
              <a:rPr lang="es-ES" sz="2000" dirty="0">
                <a:solidFill>
                  <a:srgbClr val="C00000"/>
                </a:solidFill>
              </a:rPr>
              <a:t>(5) </a:t>
            </a:r>
            <a:r>
              <a:rPr lang="es-ES" sz="2000" i="1" dirty="0">
                <a:solidFill>
                  <a:srgbClr val="C00000"/>
                </a:solidFill>
              </a:rPr>
              <a:t>Si </a:t>
            </a:r>
            <a:r>
              <a:rPr lang="es-ES" sz="2000" i="1" u="sng" dirty="0">
                <a:solidFill>
                  <a:srgbClr val="C00000"/>
                </a:solidFill>
              </a:rPr>
              <a:t>hubiera ganado</a:t>
            </a:r>
            <a:r>
              <a:rPr lang="es-ES" sz="2000" i="1" dirty="0">
                <a:solidFill>
                  <a:srgbClr val="C00000"/>
                </a:solidFill>
              </a:rPr>
              <a:t> la lotería, </a:t>
            </a:r>
            <a:r>
              <a:rPr lang="es-ES" sz="2000" i="1" u="sng" dirty="0">
                <a:solidFill>
                  <a:srgbClr val="C00000"/>
                </a:solidFill>
              </a:rPr>
              <a:t>habría pasado</a:t>
            </a:r>
            <a:r>
              <a:rPr lang="es-ES" sz="2000" i="1" dirty="0">
                <a:solidFill>
                  <a:srgbClr val="C00000"/>
                </a:solidFill>
              </a:rPr>
              <a:t> las vacaciones en el Caribe</a:t>
            </a:r>
            <a:r>
              <a:rPr lang="es-ES" sz="2000" dirty="0">
                <a:solidFill>
                  <a:srgbClr val="C00000"/>
                </a:solidFill>
              </a:rPr>
              <a:t>.</a:t>
            </a:r>
          </a:p>
          <a:p>
            <a:r>
              <a:rPr lang="es-ES" sz="2000" dirty="0">
                <a:solidFill>
                  <a:srgbClr val="C00000"/>
                </a:solidFill>
              </a:rPr>
              <a:t>(6) </a:t>
            </a:r>
            <a:r>
              <a:rPr lang="es-ES" sz="2000" i="1" dirty="0">
                <a:solidFill>
                  <a:srgbClr val="C00000"/>
                </a:solidFill>
              </a:rPr>
              <a:t>Si </a:t>
            </a:r>
            <a:r>
              <a:rPr lang="es-ES" sz="2000" i="1" u="sng" dirty="0">
                <a:solidFill>
                  <a:srgbClr val="C00000"/>
                </a:solidFill>
              </a:rPr>
              <a:t>hubiera ganado</a:t>
            </a:r>
            <a:r>
              <a:rPr lang="es-ES" sz="2000" i="1" dirty="0">
                <a:solidFill>
                  <a:srgbClr val="C00000"/>
                </a:solidFill>
              </a:rPr>
              <a:t> la lotería, </a:t>
            </a:r>
            <a:r>
              <a:rPr lang="es-ES" sz="2000" i="1" u="sng" dirty="0">
                <a:solidFill>
                  <a:srgbClr val="C00000"/>
                </a:solidFill>
              </a:rPr>
              <a:t>hubiera pasado</a:t>
            </a:r>
            <a:r>
              <a:rPr lang="es-ES" sz="2000" i="1" dirty="0">
                <a:solidFill>
                  <a:srgbClr val="C00000"/>
                </a:solidFill>
              </a:rPr>
              <a:t> las vacaciones en el Caribe</a:t>
            </a:r>
            <a:r>
              <a:rPr lang="es-ES" sz="2000" dirty="0">
                <a:solidFill>
                  <a:srgbClr val="C00000"/>
                </a:solidFill>
              </a:rPr>
              <a:t>.</a:t>
            </a:r>
          </a:p>
          <a:p>
            <a:endParaRPr lang="es-ES" sz="2400" dirty="0"/>
          </a:p>
          <a:p>
            <a:endParaRPr lang="es-ES" sz="2400" dirty="0"/>
          </a:p>
          <a:p>
            <a:pPr algn="ctr"/>
            <a:r>
              <a:rPr lang="es-ES" sz="1600" dirty="0"/>
              <a:t>Extraído de: Di Tulio, A. </a:t>
            </a:r>
            <a:r>
              <a:rPr lang="es-ES" sz="1600" i="1" dirty="0"/>
              <a:t>Manual de gramática del español</a:t>
            </a:r>
            <a:r>
              <a:rPr lang="es-ES" sz="1600" dirty="0"/>
              <a:t>. 2.ed. Buenos Aires: </a:t>
            </a:r>
            <a:r>
              <a:rPr lang="es-ES" sz="1600" dirty="0" err="1"/>
              <a:t>Edicial</a:t>
            </a:r>
            <a:r>
              <a:rPr lang="es-ES" sz="1600" dirty="0"/>
              <a:t>, 1997.</a:t>
            </a:r>
          </a:p>
        </p:txBody>
      </p:sp>
      <p:sp>
        <p:nvSpPr>
          <p:cNvPr id="4" name="Chave Esquerda 3">
            <a:extLst>
              <a:ext uri="{FF2B5EF4-FFF2-40B4-BE49-F238E27FC236}">
                <a16:creationId xmlns:a16="http://schemas.microsoft.com/office/drawing/2014/main" id="{7AA9C7C5-342C-4898-823D-3A29B6F34061}"/>
              </a:ext>
            </a:extLst>
          </p:cNvPr>
          <p:cNvSpPr/>
          <p:nvPr/>
        </p:nvSpPr>
        <p:spPr>
          <a:xfrm>
            <a:off x="4788024" y="4046216"/>
            <a:ext cx="288032" cy="64807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119965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Amigos de todas las horas</a:t>
            </a:r>
          </a:p>
        </p:txBody>
      </p:sp>
      <p:sp>
        <p:nvSpPr>
          <p:cNvPr id="5" name="CaixaDeTexto 4">
            <a:extLst>
              <a:ext uri="{FF2B5EF4-FFF2-40B4-BE49-F238E27FC236}">
                <a16:creationId xmlns:a16="http://schemas.microsoft.com/office/drawing/2014/main" id="{5FD8B218-C6BA-4993-992F-D52E2339B8B5}"/>
              </a:ext>
            </a:extLst>
          </p:cNvPr>
          <p:cNvSpPr txBox="1"/>
          <p:nvPr/>
        </p:nvSpPr>
        <p:spPr>
          <a:xfrm>
            <a:off x="395536" y="5314855"/>
            <a:ext cx="8493014" cy="1323439"/>
          </a:xfrm>
          <a:prstGeom prst="rect">
            <a:avLst/>
          </a:prstGeom>
          <a:noFill/>
        </p:spPr>
        <p:txBody>
          <a:bodyPr wrap="square" rtlCol="0">
            <a:spAutoFit/>
          </a:bodyPr>
          <a:lstStyle/>
          <a:p>
            <a:r>
              <a:rPr lang="es-ES" sz="2000" dirty="0"/>
              <a:t>a) ¿A qué situación se refiere el anuncio? ¿Es algo que pasa en tu país? Justifícalo. </a:t>
            </a:r>
          </a:p>
          <a:p>
            <a:r>
              <a:rPr lang="es-ES" sz="2000" dirty="0"/>
              <a:t>b) ¿Qué referentes tiene el pronombre LO en el anuncio? </a:t>
            </a:r>
            <a:endParaRPr lang="pt-BR" sz="2000" dirty="0"/>
          </a:p>
          <a:p>
            <a:r>
              <a:rPr lang="es-ES" sz="2000" dirty="0"/>
              <a:t>c) Fíjate en el primer enunciado del anuncio. ¿Qué expresa la forma verbal?</a:t>
            </a:r>
          </a:p>
        </p:txBody>
      </p:sp>
      <p:pic>
        <p:nvPicPr>
          <p:cNvPr id="4" name="Imagem 3">
            <a:extLst>
              <a:ext uri="{FF2B5EF4-FFF2-40B4-BE49-F238E27FC236}">
                <a16:creationId xmlns:a16="http://schemas.microsoft.com/office/drawing/2014/main" id="{19BF530A-AA67-428A-B07C-0B42922D703B}"/>
              </a:ext>
            </a:extLst>
          </p:cNvPr>
          <p:cNvPicPr>
            <a:picLocks noChangeAspect="1"/>
          </p:cNvPicPr>
          <p:nvPr/>
        </p:nvPicPr>
        <p:blipFill>
          <a:blip r:embed="rId2"/>
          <a:stretch>
            <a:fillRect/>
          </a:stretch>
        </p:blipFill>
        <p:spPr>
          <a:xfrm>
            <a:off x="1286045" y="533830"/>
            <a:ext cx="6571911" cy="4781025"/>
          </a:xfrm>
          <a:prstGeom prst="rect">
            <a:avLst/>
          </a:prstGeom>
        </p:spPr>
      </p:pic>
    </p:spTree>
    <p:extLst>
      <p:ext uri="{BB962C8B-B14F-4D97-AF65-F5344CB8AC3E}">
        <p14:creationId xmlns:p14="http://schemas.microsoft.com/office/powerpoint/2010/main" val="1817521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Construcciones condicionales</a:t>
            </a:r>
          </a:p>
        </p:txBody>
      </p:sp>
      <p:sp>
        <p:nvSpPr>
          <p:cNvPr id="5" name="CaixaDeTexto 4">
            <a:extLst>
              <a:ext uri="{FF2B5EF4-FFF2-40B4-BE49-F238E27FC236}">
                <a16:creationId xmlns:a16="http://schemas.microsoft.com/office/drawing/2014/main" id="{5FD8B218-C6BA-4993-992F-D52E2339B8B5}"/>
              </a:ext>
            </a:extLst>
          </p:cNvPr>
          <p:cNvSpPr txBox="1"/>
          <p:nvPr/>
        </p:nvSpPr>
        <p:spPr>
          <a:xfrm>
            <a:off x="395536" y="838936"/>
            <a:ext cx="8493014" cy="5724644"/>
          </a:xfrm>
          <a:prstGeom prst="rect">
            <a:avLst/>
          </a:prstGeom>
          <a:noFill/>
        </p:spPr>
        <p:txBody>
          <a:bodyPr wrap="square" rtlCol="0">
            <a:spAutoFit/>
          </a:bodyPr>
          <a:lstStyle/>
          <a:p>
            <a:r>
              <a:rPr lang="es-ES" sz="2000" dirty="0"/>
              <a:t>Este esquema sólo responde aproximativamente a la variedad de combinaciones posibles. No incluye, por ejemplo, entre las irreales, las de imperfecto de indicativo (</a:t>
            </a:r>
            <a:r>
              <a:rPr lang="es-ES" sz="2000" i="1" dirty="0">
                <a:solidFill>
                  <a:srgbClr val="C00000"/>
                </a:solidFill>
              </a:rPr>
              <a:t>Si sabía que no iba a estar mi amigo, no venía</a:t>
            </a:r>
            <a:r>
              <a:rPr lang="es-ES" sz="2000" dirty="0"/>
              <a:t>) ni menciona la posible interpretación irreal de (b). Por otra parte, las condicionales nunca son totalmente “reales” ya que la conjunción funciona como una instrucción que le propone al oyente que suponga un mundo posible, más o menos probable, pero nunca totalmente coincidente con la realidad.</a:t>
            </a:r>
            <a:endParaRPr lang="es-ES" sz="2400" dirty="0"/>
          </a:p>
          <a:p>
            <a:r>
              <a:rPr lang="es-ES" sz="1600" dirty="0"/>
              <a:t>(Di Tulio, A. </a:t>
            </a:r>
            <a:r>
              <a:rPr lang="es-ES" sz="1600" i="1" dirty="0"/>
              <a:t>Manual de gramática del español</a:t>
            </a:r>
            <a:r>
              <a:rPr lang="es-ES" sz="1600" dirty="0"/>
              <a:t>. 2.ed. Buenos Aires: </a:t>
            </a:r>
            <a:r>
              <a:rPr lang="es-ES" sz="1600" dirty="0" err="1"/>
              <a:t>Edicial</a:t>
            </a:r>
            <a:r>
              <a:rPr lang="es-ES" sz="1600" dirty="0"/>
              <a:t>, 1997.)</a:t>
            </a:r>
          </a:p>
          <a:p>
            <a:pPr algn="ctr"/>
            <a:endParaRPr lang="es-ES" sz="1600" dirty="0"/>
          </a:p>
          <a:p>
            <a:endParaRPr lang="es-ES" sz="2000" dirty="0"/>
          </a:p>
          <a:p>
            <a:endParaRPr lang="es-ES" sz="2000" dirty="0"/>
          </a:p>
          <a:p>
            <a:r>
              <a:rPr lang="es-ES" sz="2000" dirty="0"/>
              <a:t>La aparición del subjuntivo o del indicativo en la condición encabezada por SI </a:t>
            </a:r>
            <a:r>
              <a:rPr lang="es-ES" sz="2000" b="1" dirty="0">
                <a:solidFill>
                  <a:srgbClr val="C00000"/>
                </a:solidFill>
              </a:rPr>
              <a:t>está ligada al grado de certeza que tenga el hablante</a:t>
            </a:r>
            <a:r>
              <a:rPr lang="es-ES" sz="2000" dirty="0"/>
              <a:t> sobre el cumplimiento de la condición: a mayor certeza de que sí se cumplirá corresponde mayor probabilidad de aparición del indicativo; </a:t>
            </a:r>
            <a:r>
              <a:rPr lang="es-ES" sz="2000" b="1" dirty="0">
                <a:solidFill>
                  <a:srgbClr val="C00000"/>
                </a:solidFill>
              </a:rPr>
              <a:t>cuanto más se incline el hablante a pensar que no se cumplirá, tanto más probable será la aparición del subjuntivo</a:t>
            </a:r>
            <a:r>
              <a:rPr lang="es-ES" sz="2000" dirty="0"/>
              <a:t>.</a:t>
            </a:r>
          </a:p>
          <a:p>
            <a:r>
              <a:rPr lang="es-ES" sz="1600" dirty="0"/>
              <a:t>(BORREGO NIETO et allí. </a:t>
            </a:r>
            <a:r>
              <a:rPr lang="es-ES" sz="1600" i="1" dirty="0"/>
              <a:t>Temas de Gramática Española. Teoría y Práctica</a:t>
            </a:r>
            <a:r>
              <a:rPr lang="es-ES" sz="1600" dirty="0"/>
              <a:t>. Salamanca: Ediciones Universidad de Salamanca, 1995.)</a:t>
            </a:r>
            <a:r>
              <a:rPr lang="es-ES" dirty="0"/>
              <a:t> </a:t>
            </a:r>
            <a:endParaRPr lang="pt-BR" dirty="0"/>
          </a:p>
        </p:txBody>
      </p:sp>
    </p:spTree>
    <p:extLst>
      <p:ext uri="{BB962C8B-B14F-4D97-AF65-F5344CB8AC3E}">
        <p14:creationId xmlns:p14="http://schemas.microsoft.com/office/powerpoint/2010/main" val="1073191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987"/>
            <a:ext cx="9144000" cy="461665"/>
          </a:xfrm>
          <a:prstGeom prst="rect">
            <a:avLst/>
          </a:prstGeom>
          <a:noFill/>
        </p:spPr>
        <p:txBody>
          <a:bodyPr wrap="square" rtlCol="0">
            <a:spAutoFit/>
          </a:bodyPr>
          <a:lstStyle/>
          <a:p>
            <a:pPr algn="ctr"/>
            <a:r>
              <a:rPr lang="es-ES_tradnl" sz="2400" b="1" dirty="0">
                <a:solidFill>
                  <a:srgbClr val="C00000"/>
                </a:solidFill>
              </a:rPr>
              <a:t>El condicional simple</a:t>
            </a:r>
          </a:p>
        </p:txBody>
      </p:sp>
      <p:sp>
        <p:nvSpPr>
          <p:cNvPr id="4" name="CaixaDeTexto 3"/>
          <p:cNvSpPr txBox="1"/>
          <p:nvPr/>
        </p:nvSpPr>
        <p:spPr>
          <a:xfrm>
            <a:off x="251520" y="489240"/>
            <a:ext cx="8712968" cy="5940088"/>
          </a:xfrm>
          <a:prstGeom prst="rect">
            <a:avLst/>
          </a:prstGeom>
          <a:noFill/>
        </p:spPr>
        <p:txBody>
          <a:bodyPr wrap="square" rtlCol="0">
            <a:spAutoFit/>
          </a:bodyPr>
          <a:lstStyle/>
          <a:p>
            <a:pPr lvl="0"/>
            <a:r>
              <a:rPr lang="es-ES" sz="2000" b="1" u="sng" dirty="0"/>
              <a:t>Forma</a:t>
            </a:r>
            <a:r>
              <a:rPr lang="es-ES" sz="2000" b="1" dirty="0"/>
              <a:t>:</a:t>
            </a:r>
          </a:p>
          <a:p>
            <a:pPr lvl="0"/>
            <a:r>
              <a:rPr lang="es-ES" sz="2000" dirty="0">
                <a:sym typeface="Symbol" panose="05050102010706020507" pitchFamily="18" charset="2"/>
              </a:rPr>
              <a:t> La forma verbal </a:t>
            </a:r>
            <a:r>
              <a:rPr lang="es-ES" sz="2000" i="1" dirty="0">
                <a:sym typeface="Symbol" panose="05050102010706020507" pitchFamily="18" charset="2"/>
              </a:rPr>
              <a:t>haría</a:t>
            </a:r>
            <a:r>
              <a:rPr lang="es-ES" sz="2000" dirty="0">
                <a:sym typeface="Symbol" panose="05050102010706020507" pitchFamily="18" charset="2"/>
              </a:rPr>
              <a:t> es del condicional simple, un tiempo verbal del modo indicativo. Se forma a partir del infinitivo, añadiéndosele las terminaciones -</a:t>
            </a:r>
            <a:r>
              <a:rPr lang="es-ES" sz="2000" dirty="0" err="1">
                <a:sym typeface="Symbol" panose="05050102010706020507" pitchFamily="18" charset="2"/>
              </a:rPr>
              <a:t>ía</a:t>
            </a:r>
            <a:r>
              <a:rPr lang="es-ES" sz="2000" dirty="0">
                <a:sym typeface="Symbol" panose="05050102010706020507" pitchFamily="18" charset="2"/>
              </a:rPr>
              <a:t>,       -</a:t>
            </a:r>
            <a:r>
              <a:rPr lang="es-ES" sz="2000" dirty="0" err="1">
                <a:sym typeface="Symbol" panose="05050102010706020507" pitchFamily="18" charset="2"/>
              </a:rPr>
              <a:t>ías</a:t>
            </a:r>
            <a:r>
              <a:rPr lang="es-ES" sz="2000" dirty="0">
                <a:sym typeface="Symbol" panose="05050102010706020507" pitchFamily="18" charset="2"/>
              </a:rPr>
              <a:t>, etc. </a:t>
            </a:r>
            <a:r>
              <a:rPr lang="es-ES" sz="2000" dirty="0"/>
              <a:t>     </a:t>
            </a: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r>
              <a:rPr lang="es-ES" sz="2000" dirty="0">
                <a:sym typeface="Symbol" panose="05050102010706020507" pitchFamily="18" charset="2"/>
              </a:rPr>
              <a:t> Este paradigma es propio de los verbos regulares. Sin embargo, en español también hay verbos con raíces irregulares en ese tiempo verbal. Los verbos que son irregulares en el futuro simple de indicativo (</a:t>
            </a:r>
            <a:r>
              <a:rPr lang="es-ES" sz="2000" i="1" dirty="0">
                <a:sym typeface="Symbol" panose="05050102010706020507" pitchFamily="18" charset="2"/>
              </a:rPr>
              <a:t>hablaré</a:t>
            </a:r>
            <a:r>
              <a:rPr lang="es-ES" sz="2000" dirty="0">
                <a:sym typeface="Symbol" panose="05050102010706020507" pitchFamily="18" charset="2"/>
              </a:rPr>
              <a:t>) también lo son en el condicional simple. </a:t>
            </a:r>
            <a:r>
              <a:rPr lang="es-ES" sz="2000" dirty="0">
                <a:sym typeface="Wingdings" panose="05000000000000000000" pitchFamily="2" charset="2"/>
              </a:rPr>
              <a:t> </a:t>
            </a:r>
            <a:r>
              <a:rPr lang="es-ES" sz="2000" dirty="0"/>
              <a:t>    </a:t>
            </a:r>
          </a:p>
          <a:p>
            <a:r>
              <a:rPr lang="es-ES" sz="2000" dirty="0"/>
              <a:t> </a:t>
            </a:r>
          </a:p>
        </p:txBody>
      </p:sp>
      <p:pic>
        <p:nvPicPr>
          <p:cNvPr id="819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0062" y="2348880"/>
            <a:ext cx="8424936" cy="2510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6403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aixaDeTexto 1"/>
          <p:cNvSpPr txBox="1">
            <a:spLocks noChangeArrowheads="1"/>
          </p:cNvSpPr>
          <p:nvPr/>
        </p:nvSpPr>
        <p:spPr bwMode="auto">
          <a:xfrm>
            <a:off x="736600" y="766763"/>
            <a:ext cx="7670800" cy="5816600"/>
          </a:xfrm>
          <a:prstGeom prst="rect">
            <a:avLst/>
          </a:prstGeom>
          <a:noFill/>
          <a:ln w="9525">
            <a:noFill/>
            <a:miter lim="800000"/>
            <a:headEnd/>
            <a:tailEnd/>
          </a:ln>
        </p:spPr>
        <p:txBody>
          <a:bodyPr>
            <a:spAutoFit/>
          </a:bodyPr>
          <a:lstStyle/>
          <a:p>
            <a:pPr algn="ctr">
              <a:defRPr/>
            </a:pPr>
            <a:endParaRPr lang="es-ES" sz="2800" b="1" dirty="0">
              <a:solidFill>
                <a:srgbClr val="002060"/>
              </a:solidFill>
              <a:effectLst>
                <a:outerShdw blurRad="38100" dist="38100" dir="2700000" algn="tl">
                  <a:srgbClr val="000000">
                    <a:alpha val="43137"/>
                  </a:srgbClr>
                </a:outerShdw>
              </a:effectLst>
            </a:endParaRPr>
          </a:p>
          <a:p>
            <a:pPr algn="ctr">
              <a:defRPr/>
            </a:pPr>
            <a:r>
              <a:rPr lang="es-ES" sz="2400" b="1" dirty="0">
                <a:latin typeface="+mj-lt"/>
              </a:rPr>
              <a:t>Verbos irregulares:</a:t>
            </a:r>
            <a:r>
              <a:rPr lang="es-ES" sz="2400" dirty="0">
                <a:effectLst>
                  <a:outerShdw blurRad="38100" dist="38100" dir="2700000" algn="tl">
                    <a:srgbClr val="000000">
                      <a:alpha val="43137"/>
                    </a:srgbClr>
                  </a:outerShdw>
                </a:effectLst>
                <a:latin typeface="+mj-lt"/>
              </a:rPr>
              <a:t>  </a:t>
            </a:r>
          </a:p>
          <a:p>
            <a:pPr>
              <a:defRPr/>
            </a:pPr>
            <a:endParaRPr lang="es-ES" sz="3200" dirty="0"/>
          </a:p>
          <a:p>
            <a:pPr algn="ctr">
              <a:defRPr/>
            </a:pPr>
            <a:r>
              <a:rPr lang="es-ES" sz="2400" dirty="0"/>
              <a:t>  </a:t>
            </a:r>
          </a:p>
          <a:p>
            <a:pPr algn="ctr">
              <a:defRPr/>
            </a:pPr>
            <a:endParaRPr lang="es-ES" sz="2400" dirty="0"/>
          </a:p>
          <a:p>
            <a:pPr algn="ctr">
              <a:defRPr/>
            </a:pPr>
            <a:endParaRPr lang="es-ES" sz="2400" dirty="0"/>
          </a:p>
          <a:p>
            <a:pPr algn="ctr">
              <a:defRPr/>
            </a:pPr>
            <a:endParaRPr lang="es-ES" sz="2400" dirty="0"/>
          </a:p>
          <a:p>
            <a:pPr algn="ctr">
              <a:defRPr/>
            </a:pPr>
            <a:endParaRPr lang="es-ES" sz="2400" dirty="0"/>
          </a:p>
          <a:p>
            <a:pPr>
              <a:defRPr/>
            </a:pPr>
            <a:endParaRPr lang="es-ES" sz="2400" dirty="0"/>
          </a:p>
          <a:p>
            <a:pPr>
              <a:defRPr/>
            </a:pPr>
            <a:endParaRPr lang="es-ES" sz="2400" dirty="0"/>
          </a:p>
          <a:p>
            <a:pPr>
              <a:defRPr/>
            </a:pPr>
            <a:endParaRPr lang="es-ES" sz="2400" dirty="0"/>
          </a:p>
          <a:p>
            <a:pPr>
              <a:defRPr/>
            </a:pPr>
            <a:r>
              <a:rPr lang="es-ES" sz="2400" dirty="0"/>
              <a:t> </a:t>
            </a:r>
          </a:p>
          <a:p>
            <a:pPr>
              <a:defRPr/>
            </a:pPr>
            <a:endParaRPr lang="es-ES" sz="3200" dirty="0"/>
          </a:p>
          <a:p>
            <a:pPr>
              <a:defRPr/>
            </a:pPr>
            <a:endParaRPr lang="es-ES" sz="3200" dirty="0"/>
          </a:p>
        </p:txBody>
      </p:sp>
      <p:graphicFrame>
        <p:nvGraphicFramePr>
          <p:cNvPr id="3" name="Tabela 2"/>
          <p:cNvGraphicFramePr>
            <a:graphicFrameLocks noGrp="1"/>
          </p:cNvGraphicFramePr>
          <p:nvPr>
            <p:extLst>
              <p:ext uri="{D42A27DB-BD31-4B8C-83A1-F6EECF244321}">
                <p14:modId xmlns:p14="http://schemas.microsoft.com/office/powerpoint/2010/main" val="2975170415"/>
              </p:ext>
            </p:extLst>
          </p:nvPr>
        </p:nvGraphicFramePr>
        <p:xfrm>
          <a:off x="1000125" y="2000250"/>
          <a:ext cx="7143799" cy="3815995"/>
        </p:xfrm>
        <a:graphic>
          <a:graphicData uri="http://schemas.openxmlformats.org/drawingml/2006/table">
            <a:tbl>
              <a:tblPr firstRow="1" bandRow="1">
                <a:tableStyleId>{5C22544A-7EE6-4342-B048-85BDC9FD1C3A}</a:tableStyleId>
              </a:tblPr>
              <a:tblGrid>
                <a:gridCol w="2166364">
                  <a:extLst>
                    <a:ext uri="{9D8B030D-6E8A-4147-A177-3AD203B41FA5}">
                      <a16:colId xmlns:a16="http://schemas.microsoft.com/office/drawing/2014/main" val="20000"/>
                    </a:ext>
                  </a:extLst>
                </a:gridCol>
                <a:gridCol w="2548543">
                  <a:extLst>
                    <a:ext uri="{9D8B030D-6E8A-4147-A177-3AD203B41FA5}">
                      <a16:colId xmlns:a16="http://schemas.microsoft.com/office/drawing/2014/main" val="20001"/>
                    </a:ext>
                  </a:extLst>
                </a:gridCol>
                <a:gridCol w="2428892">
                  <a:extLst>
                    <a:ext uri="{9D8B030D-6E8A-4147-A177-3AD203B41FA5}">
                      <a16:colId xmlns:a16="http://schemas.microsoft.com/office/drawing/2014/main" val="20002"/>
                    </a:ext>
                  </a:extLst>
                </a:gridCol>
              </a:tblGrid>
              <a:tr h="1201113">
                <a:tc>
                  <a:txBody>
                    <a:bodyPr/>
                    <a:lstStyle/>
                    <a:p>
                      <a:pPr algn="ctr"/>
                      <a:r>
                        <a:rPr lang="es-ES" sz="2000" b="1" noProof="0" dirty="0">
                          <a:solidFill>
                            <a:schemeClr val="bg1"/>
                          </a:solidFill>
                          <a:latin typeface="Arial" pitchFamily="34" charset="0"/>
                          <a:cs typeface="Arial" pitchFamily="34" charset="0"/>
                        </a:rPr>
                        <a:t>Pérdida de</a:t>
                      </a:r>
                      <a:r>
                        <a:rPr lang="es-ES" sz="2000" b="1" baseline="0" noProof="0" dirty="0">
                          <a:solidFill>
                            <a:schemeClr val="bg1"/>
                          </a:solidFill>
                          <a:latin typeface="Arial" pitchFamily="34" charset="0"/>
                          <a:cs typeface="Arial" pitchFamily="34" charset="0"/>
                        </a:rPr>
                        <a:t> vocal final [</a:t>
                      </a:r>
                      <a:r>
                        <a:rPr lang="es-ES" sz="2000" b="1" baseline="0" noProof="0" dirty="0" err="1">
                          <a:solidFill>
                            <a:schemeClr val="bg1"/>
                          </a:solidFill>
                          <a:latin typeface="Arial" pitchFamily="34" charset="0"/>
                          <a:cs typeface="Arial" pitchFamily="34" charset="0"/>
                        </a:rPr>
                        <a:t>inf</a:t>
                      </a:r>
                      <a:r>
                        <a:rPr lang="es-ES" sz="2000" b="1" baseline="0" noProof="0" dirty="0">
                          <a:solidFill>
                            <a:schemeClr val="bg1"/>
                          </a:solidFill>
                          <a:latin typeface="Arial" pitchFamily="34" charset="0"/>
                          <a:cs typeface="Arial" pitchFamily="34" charset="0"/>
                        </a:rPr>
                        <a:t>.]   </a:t>
                      </a:r>
                    </a:p>
                    <a:p>
                      <a:pPr algn="ctr"/>
                      <a:endParaRPr lang="es-ES" sz="2000" b="1" baseline="0" noProof="0" dirty="0">
                        <a:solidFill>
                          <a:schemeClr val="bg1"/>
                        </a:solidFill>
                        <a:latin typeface="Arial" pitchFamily="34" charset="0"/>
                        <a:cs typeface="Arial" pitchFamily="34" charset="0"/>
                      </a:endParaRPr>
                    </a:p>
                    <a:p>
                      <a:pPr algn="ctr"/>
                      <a:r>
                        <a:rPr lang="es-ES" sz="1200" b="1" baseline="0" noProof="0" dirty="0">
                          <a:solidFill>
                            <a:schemeClr val="bg1"/>
                          </a:solidFill>
                          <a:latin typeface="Arial" pitchFamily="34" charset="0"/>
                          <a:cs typeface="Arial" pitchFamily="34" charset="0"/>
                        </a:rPr>
                        <a:t>CABER – HABER – PODER SABER – QUERER </a:t>
                      </a:r>
                      <a:endParaRPr lang="es-ES" sz="2000" b="1" noProof="0" dirty="0">
                        <a:solidFill>
                          <a:schemeClr val="bg1"/>
                        </a:solidFill>
                        <a:latin typeface="Arial" pitchFamily="34" charset="0"/>
                        <a:cs typeface="Arial" pitchFamily="34" charset="0"/>
                      </a:endParaRPr>
                    </a:p>
                  </a:txBody>
                  <a:tcPr>
                    <a:solidFill>
                      <a:srgbClr val="002060"/>
                    </a:solidFill>
                  </a:tcPr>
                </a:tc>
                <a:tc>
                  <a:txBody>
                    <a:bodyPr/>
                    <a:lstStyle/>
                    <a:p>
                      <a:pPr algn="ctr"/>
                      <a:r>
                        <a:rPr lang="es-ES" sz="2000" b="1" noProof="0" dirty="0">
                          <a:solidFill>
                            <a:schemeClr val="bg1"/>
                          </a:solidFill>
                          <a:latin typeface="Arial" pitchFamily="34" charset="0"/>
                          <a:cs typeface="Arial" pitchFamily="34" charset="0"/>
                        </a:rPr>
                        <a:t>Sustitución de vocal final [</a:t>
                      </a:r>
                      <a:r>
                        <a:rPr lang="es-ES" sz="2000" b="1" noProof="0" dirty="0" err="1">
                          <a:solidFill>
                            <a:schemeClr val="bg1"/>
                          </a:solidFill>
                          <a:latin typeface="Arial" pitchFamily="34" charset="0"/>
                          <a:cs typeface="Arial" pitchFamily="34" charset="0"/>
                        </a:rPr>
                        <a:t>inf</a:t>
                      </a:r>
                      <a:r>
                        <a:rPr lang="es-ES" sz="2000" b="1" noProof="0" dirty="0">
                          <a:solidFill>
                            <a:schemeClr val="bg1"/>
                          </a:solidFill>
                          <a:latin typeface="Arial" pitchFamily="34" charset="0"/>
                          <a:cs typeface="Arial" pitchFamily="34" charset="0"/>
                        </a:rPr>
                        <a:t>.] </a:t>
                      </a:r>
                    </a:p>
                    <a:p>
                      <a:pPr algn="ctr"/>
                      <a:endParaRPr lang="es-ES" sz="2000" b="1" noProof="0" dirty="0">
                        <a:solidFill>
                          <a:schemeClr val="bg1"/>
                        </a:solidFill>
                        <a:latin typeface="Arial" pitchFamily="34" charset="0"/>
                        <a:cs typeface="Arial" pitchFamily="34" charset="0"/>
                      </a:endParaRPr>
                    </a:p>
                    <a:p>
                      <a:pPr algn="ctr"/>
                      <a:r>
                        <a:rPr lang="es-ES" sz="1200" b="1" noProof="0" dirty="0">
                          <a:solidFill>
                            <a:schemeClr val="bg1"/>
                          </a:solidFill>
                          <a:latin typeface="Arial" pitchFamily="34" charset="0"/>
                          <a:cs typeface="Arial" pitchFamily="34" charset="0"/>
                        </a:rPr>
                        <a:t>PONER – SALIR – TENER VALER – VENIR </a:t>
                      </a:r>
                      <a:endParaRPr lang="es-ES" sz="2000" b="1" noProof="0" dirty="0">
                        <a:solidFill>
                          <a:schemeClr val="bg1"/>
                        </a:solidFill>
                        <a:latin typeface="Arial" pitchFamily="34" charset="0"/>
                        <a:cs typeface="Arial" pitchFamily="34" charset="0"/>
                      </a:endParaRPr>
                    </a:p>
                  </a:txBody>
                  <a:tcPr>
                    <a:solidFill>
                      <a:srgbClr val="006600"/>
                    </a:solidFill>
                  </a:tcPr>
                </a:tc>
                <a:tc>
                  <a:txBody>
                    <a:bodyPr/>
                    <a:lstStyle/>
                    <a:p>
                      <a:pPr algn="ctr"/>
                      <a:r>
                        <a:rPr lang="pt-BR" sz="2000" dirty="0" err="1">
                          <a:solidFill>
                            <a:schemeClr val="bg1"/>
                          </a:solidFill>
                          <a:latin typeface="Arial" pitchFamily="34" charset="0"/>
                          <a:cs typeface="Arial" pitchFamily="34" charset="0"/>
                        </a:rPr>
                        <a:t>Pérdida</a:t>
                      </a:r>
                      <a:r>
                        <a:rPr lang="pt-BR" sz="2000" dirty="0">
                          <a:solidFill>
                            <a:schemeClr val="bg1"/>
                          </a:solidFill>
                          <a:latin typeface="Arial" pitchFamily="34" charset="0"/>
                          <a:cs typeface="Arial" pitchFamily="34" charset="0"/>
                        </a:rPr>
                        <a:t> de vocal y consonante [inf.] </a:t>
                      </a:r>
                    </a:p>
                    <a:p>
                      <a:pPr algn="ctr"/>
                      <a:endParaRPr lang="pt-BR" sz="2000" dirty="0">
                        <a:solidFill>
                          <a:schemeClr val="bg1"/>
                        </a:solidFill>
                        <a:latin typeface="Arial" pitchFamily="34" charset="0"/>
                        <a:cs typeface="Arial" pitchFamily="34" charset="0"/>
                      </a:endParaRPr>
                    </a:p>
                    <a:p>
                      <a:pPr algn="ctr"/>
                      <a:r>
                        <a:rPr lang="pt-BR" sz="1200" dirty="0">
                          <a:solidFill>
                            <a:schemeClr val="bg1"/>
                          </a:solidFill>
                          <a:latin typeface="Arial" pitchFamily="34" charset="0"/>
                          <a:cs typeface="Arial" pitchFamily="34" charset="0"/>
                        </a:rPr>
                        <a:t>DECIR</a:t>
                      </a:r>
                      <a:r>
                        <a:rPr lang="pt-BR" sz="1200" baseline="0" dirty="0">
                          <a:solidFill>
                            <a:schemeClr val="bg1"/>
                          </a:solidFill>
                          <a:latin typeface="Arial" pitchFamily="34" charset="0"/>
                          <a:cs typeface="Arial" pitchFamily="34" charset="0"/>
                        </a:rPr>
                        <a:t> – HACER </a:t>
                      </a:r>
                      <a:endParaRPr lang="pt-BR" sz="2000" dirty="0">
                        <a:solidFill>
                          <a:schemeClr val="bg1"/>
                        </a:solidFill>
                        <a:latin typeface="Arial" pitchFamily="34" charset="0"/>
                        <a:cs typeface="Arial" pitchFamily="34" charset="0"/>
                      </a:endParaRPr>
                    </a:p>
                  </a:txBody>
                  <a:tcPr>
                    <a:solidFill>
                      <a:srgbClr val="993300"/>
                    </a:solidFill>
                  </a:tcPr>
                </a:tc>
                <a:extLst>
                  <a:ext uri="{0D108BD9-81ED-4DB2-BD59-A6C34878D82A}">
                    <a16:rowId xmlns:a16="http://schemas.microsoft.com/office/drawing/2014/main" val="10000"/>
                  </a:ext>
                </a:extLst>
              </a:tr>
              <a:tr h="2444395">
                <a:tc>
                  <a:txBody>
                    <a:bodyPr/>
                    <a:lstStyle/>
                    <a:p>
                      <a:endParaRPr lang="pt-BR" sz="1800" dirty="0">
                        <a:latin typeface="Arial" pitchFamily="34" charset="0"/>
                        <a:cs typeface="Arial" pitchFamily="34" charset="0"/>
                      </a:endParaRPr>
                    </a:p>
                    <a:p>
                      <a:r>
                        <a:rPr lang="es-ES" sz="1800" b="1" noProof="0" dirty="0" err="1">
                          <a:solidFill>
                            <a:schemeClr val="tx2">
                              <a:lumMod val="50000"/>
                            </a:schemeClr>
                          </a:solidFill>
                          <a:latin typeface="Arial" pitchFamily="34" charset="0"/>
                          <a:cs typeface="Arial" pitchFamily="34" charset="0"/>
                        </a:rPr>
                        <a:t>ca</a:t>
                      </a:r>
                      <a:r>
                        <a:rPr lang="es-ES" sz="1800" b="1" noProof="0" dirty="0" err="1">
                          <a:solidFill>
                            <a:srgbClr val="FF0000"/>
                          </a:solidFill>
                          <a:latin typeface="Arial" pitchFamily="34" charset="0"/>
                          <a:cs typeface="Arial" pitchFamily="34" charset="0"/>
                        </a:rPr>
                        <a:t>br</a:t>
                      </a:r>
                      <a:r>
                        <a:rPr lang="es-ES" sz="1800" b="1" noProof="0" dirty="0">
                          <a:solidFill>
                            <a:schemeClr val="tx2">
                              <a:lumMod val="50000"/>
                            </a:schemeClr>
                          </a:solidFill>
                          <a:latin typeface="Arial" pitchFamily="34" charset="0"/>
                          <a:cs typeface="Arial" pitchFamily="34" charset="0"/>
                        </a:rPr>
                        <a:t>-         -</a:t>
                      </a:r>
                      <a:r>
                        <a:rPr lang="es-ES" sz="1800" b="1" noProof="0" dirty="0" err="1">
                          <a:solidFill>
                            <a:schemeClr val="tx2">
                              <a:lumMod val="50000"/>
                            </a:schemeClr>
                          </a:solidFill>
                          <a:latin typeface="Arial" pitchFamily="34" charset="0"/>
                          <a:cs typeface="Arial" pitchFamily="34" charset="0"/>
                        </a:rPr>
                        <a:t>ía</a:t>
                      </a:r>
                      <a:r>
                        <a:rPr lang="es-ES" sz="1800" b="1" noProof="0" dirty="0">
                          <a:solidFill>
                            <a:schemeClr val="tx2">
                              <a:lumMod val="50000"/>
                            </a:schemeClr>
                          </a:solidFill>
                          <a:latin typeface="Arial" pitchFamily="34" charset="0"/>
                          <a:cs typeface="Arial" pitchFamily="34" charset="0"/>
                        </a:rPr>
                        <a:t>     </a:t>
                      </a:r>
                    </a:p>
                    <a:p>
                      <a:r>
                        <a:rPr lang="es-ES" sz="1800" b="1" noProof="0" dirty="0" err="1">
                          <a:solidFill>
                            <a:schemeClr val="tx2">
                              <a:lumMod val="50000"/>
                            </a:schemeClr>
                          </a:solidFill>
                          <a:latin typeface="Arial" pitchFamily="34" charset="0"/>
                          <a:cs typeface="Arial" pitchFamily="34" charset="0"/>
                        </a:rPr>
                        <a:t>ha</a:t>
                      </a:r>
                      <a:r>
                        <a:rPr lang="es-ES" sz="1800" b="1" noProof="0" dirty="0" err="1">
                          <a:solidFill>
                            <a:srgbClr val="FF0000"/>
                          </a:solidFill>
                          <a:latin typeface="Arial" pitchFamily="34" charset="0"/>
                          <a:cs typeface="Arial" pitchFamily="34" charset="0"/>
                        </a:rPr>
                        <a:t>br</a:t>
                      </a:r>
                      <a:r>
                        <a:rPr lang="es-ES" sz="1800" b="1" noProof="0" dirty="0">
                          <a:solidFill>
                            <a:schemeClr val="tx2">
                              <a:lumMod val="50000"/>
                            </a:schemeClr>
                          </a:solidFill>
                          <a:latin typeface="Arial" pitchFamily="34" charset="0"/>
                          <a:cs typeface="Arial" pitchFamily="34" charset="0"/>
                        </a:rPr>
                        <a:t>-         -</a:t>
                      </a:r>
                      <a:r>
                        <a:rPr lang="es-ES" sz="1800" b="1" noProof="0" dirty="0" err="1">
                          <a:solidFill>
                            <a:schemeClr val="tx2">
                              <a:lumMod val="50000"/>
                            </a:schemeClr>
                          </a:solidFill>
                          <a:latin typeface="Arial" pitchFamily="34" charset="0"/>
                          <a:cs typeface="Arial" pitchFamily="34" charset="0"/>
                        </a:rPr>
                        <a:t>ías</a:t>
                      </a:r>
                      <a:endParaRPr lang="es-ES" sz="1800" b="1" noProof="0" dirty="0">
                        <a:solidFill>
                          <a:schemeClr val="tx2">
                            <a:lumMod val="50000"/>
                          </a:schemeClr>
                        </a:solidFill>
                        <a:latin typeface="Arial" pitchFamily="34" charset="0"/>
                        <a:cs typeface="Arial" pitchFamily="34" charset="0"/>
                      </a:endParaRPr>
                    </a:p>
                    <a:p>
                      <a:r>
                        <a:rPr lang="es-ES" sz="1800" b="1" noProof="0" dirty="0" err="1">
                          <a:solidFill>
                            <a:schemeClr val="tx2">
                              <a:lumMod val="50000"/>
                            </a:schemeClr>
                          </a:solidFill>
                          <a:latin typeface="Arial" pitchFamily="34" charset="0"/>
                          <a:cs typeface="Arial" pitchFamily="34" charset="0"/>
                        </a:rPr>
                        <a:t>po</a:t>
                      </a:r>
                      <a:r>
                        <a:rPr lang="es-ES" sz="1800" b="1" noProof="0" dirty="0" err="1">
                          <a:solidFill>
                            <a:srgbClr val="FF0000"/>
                          </a:solidFill>
                          <a:latin typeface="Arial" pitchFamily="34" charset="0"/>
                          <a:cs typeface="Arial" pitchFamily="34" charset="0"/>
                        </a:rPr>
                        <a:t>dr</a:t>
                      </a:r>
                      <a:r>
                        <a:rPr lang="es-ES" sz="1800" b="1" noProof="0" dirty="0">
                          <a:solidFill>
                            <a:schemeClr val="tx2">
                              <a:lumMod val="50000"/>
                            </a:schemeClr>
                          </a:solidFill>
                          <a:latin typeface="Arial" pitchFamily="34" charset="0"/>
                          <a:cs typeface="Arial" pitchFamily="34" charset="0"/>
                        </a:rPr>
                        <a:t>-     +  -</a:t>
                      </a:r>
                      <a:r>
                        <a:rPr lang="es-ES" sz="1800" b="1" noProof="0" dirty="0" err="1">
                          <a:solidFill>
                            <a:schemeClr val="tx2">
                              <a:lumMod val="50000"/>
                            </a:schemeClr>
                          </a:solidFill>
                          <a:latin typeface="Arial" pitchFamily="34" charset="0"/>
                          <a:cs typeface="Arial" pitchFamily="34" charset="0"/>
                        </a:rPr>
                        <a:t>ía</a:t>
                      </a:r>
                      <a:endParaRPr lang="es-ES" sz="1800" b="1" noProof="0" dirty="0">
                        <a:solidFill>
                          <a:schemeClr val="tx2">
                            <a:lumMod val="50000"/>
                          </a:schemeClr>
                        </a:solidFill>
                        <a:latin typeface="Arial" pitchFamily="34" charset="0"/>
                        <a:cs typeface="Arial" pitchFamily="34" charset="0"/>
                      </a:endParaRPr>
                    </a:p>
                    <a:p>
                      <a:r>
                        <a:rPr lang="es-ES" sz="1800" b="1" noProof="0" dirty="0" err="1">
                          <a:solidFill>
                            <a:schemeClr val="tx2">
                              <a:lumMod val="50000"/>
                            </a:schemeClr>
                          </a:solidFill>
                          <a:latin typeface="Arial" pitchFamily="34" charset="0"/>
                          <a:cs typeface="Arial" pitchFamily="34" charset="0"/>
                        </a:rPr>
                        <a:t>sa</a:t>
                      </a:r>
                      <a:r>
                        <a:rPr lang="es-ES" sz="1800" b="1" noProof="0" dirty="0" err="1">
                          <a:solidFill>
                            <a:srgbClr val="FF0000"/>
                          </a:solidFill>
                          <a:latin typeface="Arial" pitchFamily="34" charset="0"/>
                          <a:cs typeface="Arial" pitchFamily="34" charset="0"/>
                        </a:rPr>
                        <a:t>br</a:t>
                      </a:r>
                      <a:r>
                        <a:rPr lang="es-ES" sz="1800" b="1" noProof="0" dirty="0">
                          <a:solidFill>
                            <a:schemeClr val="tx2">
                              <a:lumMod val="50000"/>
                            </a:schemeClr>
                          </a:solidFill>
                          <a:latin typeface="Arial" pitchFamily="34" charset="0"/>
                          <a:cs typeface="Arial" pitchFamily="34" charset="0"/>
                        </a:rPr>
                        <a:t>-          -</a:t>
                      </a:r>
                      <a:r>
                        <a:rPr lang="es-ES" sz="1800" b="1" noProof="0" dirty="0" err="1">
                          <a:solidFill>
                            <a:schemeClr val="tx2">
                              <a:lumMod val="50000"/>
                            </a:schemeClr>
                          </a:solidFill>
                          <a:latin typeface="Arial" pitchFamily="34" charset="0"/>
                          <a:cs typeface="Arial" pitchFamily="34" charset="0"/>
                        </a:rPr>
                        <a:t>íamos</a:t>
                      </a:r>
                      <a:endParaRPr lang="es-ES" sz="1800" b="1" noProof="0" dirty="0">
                        <a:solidFill>
                          <a:schemeClr val="tx2">
                            <a:lumMod val="50000"/>
                          </a:schemeClr>
                        </a:solidFill>
                        <a:latin typeface="Arial" pitchFamily="34" charset="0"/>
                        <a:cs typeface="Arial" pitchFamily="34" charset="0"/>
                      </a:endParaRPr>
                    </a:p>
                    <a:p>
                      <a:r>
                        <a:rPr lang="es-ES" sz="1800" b="1" noProof="0" dirty="0" err="1">
                          <a:solidFill>
                            <a:schemeClr val="tx2">
                              <a:lumMod val="50000"/>
                            </a:schemeClr>
                          </a:solidFill>
                          <a:latin typeface="Arial" pitchFamily="34" charset="0"/>
                          <a:cs typeface="Arial" pitchFamily="34" charset="0"/>
                        </a:rPr>
                        <a:t>que</a:t>
                      </a:r>
                      <a:r>
                        <a:rPr lang="es-ES" sz="1800" b="1" noProof="0" dirty="0" err="1">
                          <a:solidFill>
                            <a:srgbClr val="FF0000"/>
                          </a:solidFill>
                          <a:latin typeface="Arial" pitchFamily="34" charset="0"/>
                          <a:cs typeface="Arial" pitchFamily="34" charset="0"/>
                        </a:rPr>
                        <a:t>rr</a:t>
                      </a:r>
                      <a:r>
                        <a:rPr lang="es-ES" sz="1800" b="1" noProof="0" dirty="0">
                          <a:solidFill>
                            <a:schemeClr val="tx2">
                              <a:lumMod val="50000"/>
                            </a:schemeClr>
                          </a:solidFill>
                          <a:latin typeface="Arial" pitchFamily="34" charset="0"/>
                          <a:cs typeface="Arial" pitchFamily="34" charset="0"/>
                        </a:rPr>
                        <a:t>-        -</a:t>
                      </a:r>
                      <a:r>
                        <a:rPr lang="es-ES" sz="1800" b="1" noProof="0" dirty="0" err="1">
                          <a:solidFill>
                            <a:schemeClr val="tx2">
                              <a:lumMod val="50000"/>
                            </a:schemeClr>
                          </a:solidFill>
                          <a:latin typeface="Arial" pitchFamily="34" charset="0"/>
                          <a:cs typeface="Arial" pitchFamily="34" charset="0"/>
                        </a:rPr>
                        <a:t>íais</a:t>
                      </a:r>
                      <a:endParaRPr lang="es-ES" sz="1800" b="1" noProof="0" dirty="0">
                        <a:solidFill>
                          <a:schemeClr val="tx2">
                            <a:lumMod val="50000"/>
                          </a:schemeClr>
                        </a:solidFill>
                        <a:latin typeface="Arial" pitchFamily="34" charset="0"/>
                        <a:cs typeface="Arial" pitchFamily="34" charset="0"/>
                      </a:endParaRPr>
                    </a:p>
                    <a:p>
                      <a:r>
                        <a:rPr lang="es-ES" sz="1800" b="1" noProof="0" dirty="0">
                          <a:solidFill>
                            <a:schemeClr val="tx2">
                              <a:lumMod val="50000"/>
                            </a:schemeClr>
                          </a:solidFill>
                          <a:latin typeface="Arial" pitchFamily="34" charset="0"/>
                          <a:cs typeface="Arial" pitchFamily="34" charset="0"/>
                        </a:rPr>
                        <a:t>                   -</a:t>
                      </a:r>
                      <a:r>
                        <a:rPr lang="es-ES" sz="1800" b="1" noProof="0" dirty="0" err="1">
                          <a:solidFill>
                            <a:schemeClr val="tx2">
                              <a:lumMod val="50000"/>
                            </a:schemeClr>
                          </a:solidFill>
                          <a:latin typeface="Arial" pitchFamily="34" charset="0"/>
                          <a:cs typeface="Arial" pitchFamily="34" charset="0"/>
                        </a:rPr>
                        <a:t>ían</a:t>
                      </a:r>
                      <a:endParaRPr lang="es-ES" sz="1800" b="1" noProof="0" dirty="0">
                        <a:solidFill>
                          <a:schemeClr val="tx2">
                            <a:lumMod val="50000"/>
                          </a:schemeClr>
                        </a:solidFill>
                        <a:latin typeface="Arial" pitchFamily="34" charset="0"/>
                        <a:cs typeface="Arial" pitchFamily="34" charset="0"/>
                      </a:endParaRPr>
                    </a:p>
                  </a:txBody>
                  <a:tcPr>
                    <a:solidFill>
                      <a:schemeClr val="bg1"/>
                    </a:solidFill>
                  </a:tcPr>
                </a:tc>
                <a:tc>
                  <a:txBody>
                    <a:bodyPr/>
                    <a:lstStyle/>
                    <a:p>
                      <a:endParaRPr lang="pt-BR" sz="1800" dirty="0">
                        <a:solidFill>
                          <a:schemeClr val="tx1"/>
                        </a:solidFill>
                        <a:latin typeface="Arial" pitchFamily="34" charset="0"/>
                        <a:cs typeface="Arial" pitchFamily="34" charset="0"/>
                      </a:endParaRPr>
                    </a:p>
                    <a:p>
                      <a:r>
                        <a:rPr lang="es-ES" sz="1800" b="1" noProof="0" dirty="0" err="1">
                          <a:solidFill>
                            <a:srgbClr val="006600"/>
                          </a:solidFill>
                          <a:latin typeface="Arial" pitchFamily="34" charset="0"/>
                          <a:cs typeface="Arial" pitchFamily="34" charset="0"/>
                        </a:rPr>
                        <a:t>pon</a:t>
                      </a:r>
                      <a:r>
                        <a:rPr lang="es-ES" sz="1800" b="1" noProof="0" dirty="0" err="1">
                          <a:solidFill>
                            <a:srgbClr val="FF0000"/>
                          </a:solidFill>
                          <a:latin typeface="Arial" pitchFamily="34" charset="0"/>
                          <a:cs typeface="Arial" pitchFamily="34" charset="0"/>
                        </a:rPr>
                        <a:t>dr</a:t>
                      </a:r>
                      <a:r>
                        <a:rPr lang="es-ES" sz="1800" b="1" noProof="0" dirty="0">
                          <a:solidFill>
                            <a:schemeClr val="tx2">
                              <a:lumMod val="50000"/>
                            </a:schemeClr>
                          </a:solidFill>
                          <a:latin typeface="Arial" pitchFamily="34" charset="0"/>
                          <a:cs typeface="Arial" pitchFamily="34" charset="0"/>
                        </a:rPr>
                        <a:t>-         </a:t>
                      </a:r>
                      <a:r>
                        <a:rPr lang="es-ES" sz="1800" b="1" noProof="0" dirty="0">
                          <a:solidFill>
                            <a:srgbClr val="006600"/>
                          </a:solidFill>
                          <a:latin typeface="Arial" pitchFamily="34" charset="0"/>
                          <a:cs typeface="Arial" pitchFamily="34" charset="0"/>
                        </a:rPr>
                        <a:t>-</a:t>
                      </a:r>
                      <a:r>
                        <a:rPr lang="es-ES" sz="1800" b="1" noProof="0" dirty="0" err="1">
                          <a:solidFill>
                            <a:srgbClr val="006600"/>
                          </a:solidFill>
                          <a:latin typeface="Arial" pitchFamily="34" charset="0"/>
                          <a:cs typeface="Arial" pitchFamily="34" charset="0"/>
                        </a:rPr>
                        <a:t>ía</a:t>
                      </a:r>
                      <a:r>
                        <a:rPr lang="es-ES" sz="1800" b="1" noProof="0" dirty="0">
                          <a:solidFill>
                            <a:schemeClr val="tx2">
                              <a:lumMod val="50000"/>
                            </a:schemeClr>
                          </a:solidFill>
                          <a:latin typeface="Arial" pitchFamily="34" charset="0"/>
                          <a:cs typeface="Arial" pitchFamily="34" charset="0"/>
                        </a:rPr>
                        <a:t>     </a:t>
                      </a:r>
                    </a:p>
                    <a:p>
                      <a:r>
                        <a:rPr lang="es-ES" sz="1800" b="1" noProof="0" dirty="0" err="1">
                          <a:solidFill>
                            <a:srgbClr val="006600"/>
                          </a:solidFill>
                          <a:latin typeface="Arial" pitchFamily="34" charset="0"/>
                          <a:cs typeface="Arial" pitchFamily="34" charset="0"/>
                        </a:rPr>
                        <a:t>sal</a:t>
                      </a:r>
                      <a:r>
                        <a:rPr lang="es-ES" sz="1800" b="1" noProof="0" dirty="0" err="1">
                          <a:solidFill>
                            <a:srgbClr val="FF0000"/>
                          </a:solidFill>
                          <a:latin typeface="Arial" pitchFamily="34" charset="0"/>
                          <a:cs typeface="Arial" pitchFamily="34" charset="0"/>
                        </a:rPr>
                        <a:t>dr</a:t>
                      </a:r>
                      <a:r>
                        <a:rPr lang="es-ES" sz="1800" b="1" noProof="0" dirty="0">
                          <a:solidFill>
                            <a:schemeClr val="tx2">
                              <a:lumMod val="50000"/>
                            </a:schemeClr>
                          </a:solidFill>
                          <a:latin typeface="Arial" pitchFamily="34" charset="0"/>
                          <a:cs typeface="Arial" pitchFamily="34" charset="0"/>
                        </a:rPr>
                        <a:t>-          </a:t>
                      </a:r>
                      <a:r>
                        <a:rPr lang="es-ES" sz="1800" b="1" noProof="0" dirty="0">
                          <a:solidFill>
                            <a:srgbClr val="006600"/>
                          </a:solidFill>
                          <a:latin typeface="Arial" pitchFamily="34" charset="0"/>
                          <a:cs typeface="Arial" pitchFamily="34" charset="0"/>
                        </a:rPr>
                        <a:t>-</a:t>
                      </a:r>
                      <a:r>
                        <a:rPr lang="es-ES" sz="1800" b="1" noProof="0" dirty="0" err="1">
                          <a:solidFill>
                            <a:srgbClr val="006600"/>
                          </a:solidFill>
                          <a:latin typeface="Arial" pitchFamily="34" charset="0"/>
                          <a:cs typeface="Arial" pitchFamily="34" charset="0"/>
                        </a:rPr>
                        <a:t>ías</a:t>
                      </a:r>
                      <a:endParaRPr lang="es-ES" sz="1800" b="1" noProof="0" dirty="0">
                        <a:solidFill>
                          <a:srgbClr val="006600"/>
                        </a:solidFill>
                        <a:latin typeface="Arial" pitchFamily="34" charset="0"/>
                        <a:cs typeface="Arial" pitchFamily="34" charset="0"/>
                      </a:endParaRPr>
                    </a:p>
                    <a:p>
                      <a:r>
                        <a:rPr lang="es-ES" sz="1800" b="1" noProof="0" dirty="0" err="1">
                          <a:solidFill>
                            <a:srgbClr val="006600"/>
                          </a:solidFill>
                          <a:latin typeface="Arial" pitchFamily="34" charset="0"/>
                          <a:cs typeface="Arial" pitchFamily="34" charset="0"/>
                        </a:rPr>
                        <a:t>ten</a:t>
                      </a:r>
                      <a:r>
                        <a:rPr lang="es-ES" sz="1800" b="1" noProof="0" dirty="0" err="1">
                          <a:solidFill>
                            <a:srgbClr val="FF0000"/>
                          </a:solidFill>
                          <a:latin typeface="Arial" pitchFamily="34" charset="0"/>
                          <a:cs typeface="Arial" pitchFamily="34" charset="0"/>
                        </a:rPr>
                        <a:t>dr</a:t>
                      </a:r>
                      <a:r>
                        <a:rPr lang="es-ES" sz="1800" b="1" noProof="0" dirty="0">
                          <a:solidFill>
                            <a:schemeClr val="tx2">
                              <a:lumMod val="50000"/>
                            </a:schemeClr>
                          </a:solidFill>
                          <a:latin typeface="Arial" pitchFamily="34" charset="0"/>
                          <a:cs typeface="Arial" pitchFamily="34" charset="0"/>
                        </a:rPr>
                        <a:t>-     </a:t>
                      </a:r>
                      <a:r>
                        <a:rPr lang="es-ES" sz="1800" b="1" noProof="0" dirty="0">
                          <a:solidFill>
                            <a:srgbClr val="006600"/>
                          </a:solidFill>
                          <a:latin typeface="Arial" pitchFamily="34" charset="0"/>
                          <a:cs typeface="Arial" pitchFamily="34" charset="0"/>
                        </a:rPr>
                        <a:t>+   -</a:t>
                      </a:r>
                      <a:r>
                        <a:rPr lang="es-ES" sz="1800" b="1" noProof="0" dirty="0" err="1">
                          <a:solidFill>
                            <a:srgbClr val="006600"/>
                          </a:solidFill>
                          <a:latin typeface="Arial" pitchFamily="34" charset="0"/>
                          <a:cs typeface="Arial" pitchFamily="34" charset="0"/>
                        </a:rPr>
                        <a:t>ía</a:t>
                      </a:r>
                      <a:endParaRPr lang="es-ES" sz="1800" b="1" noProof="0" dirty="0">
                        <a:solidFill>
                          <a:srgbClr val="006600"/>
                        </a:solidFill>
                        <a:latin typeface="Arial" pitchFamily="34" charset="0"/>
                        <a:cs typeface="Arial" pitchFamily="34" charset="0"/>
                      </a:endParaRPr>
                    </a:p>
                    <a:p>
                      <a:r>
                        <a:rPr lang="es-ES" sz="1800" b="1" noProof="0" dirty="0" err="1">
                          <a:solidFill>
                            <a:srgbClr val="006600"/>
                          </a:solidFill>
                          <a:latin typeface="Arial" pitchFamily="34" charset="0"/>
                          <a:cs typeface="Arial" pitchFamily="34" charset="0"/>
                        </a:rPr>
                        <a:t>val</a:t>
                      </a:r>
                      <a:r>
                        <a:rPr lang="es-ES" sz="1800" b="1" noProof="0" dirty="0" err="1">
                          <a:solidFill>
                            <a:srgbClr val="FF0000"/>
                          </a:solidFill>
                          <a:latin typeface="Arial" pitchFamily="34" charset="0"/>
                          <a:cs typeface="Arial" pitchFamily="34" charset="0"/>
                        </a:rPr>
                        <a:t>dr</a:t>
                      </a:r>
                      <a:r>
                        <a:rPr lang="es-ES" sz="1800" b="1" noProof="0" dirty="0">
                          <a:solidFill>
                            <a:schemeClr val="tx2">
                              <a:lumMod val="50000"/>
                            </a:schemeClr>
                          </a:solidFill>
                          <a:latin typeface="Arial" pitchFamily="34" charset="0"/>
                          <a:cs typeface="Arial" pitchFamily="34" charset="0"/>
                        </a:rPr>
                        <a:t>-           </a:t>
                      </a:r>
                      <a:r>
                        <a:rPr lang="es-ES" sz="1800" b="1" noProof="0" dirty="0">
                          <a:solidFill>
                            <a:srgbClr val="006600"/>
                          </a:solidFill>
                          <a:latin typeface="Arial" pitchFamily="34" charset="0"/>
                          <a:cs typeface="Arial" pitchFamily="34" charset="0"/>
                        </a:rPr>
                        <a:t>-</a:t>
                      </a:r>
                      <a:r>
                        <a:rPr lang="es-ES" sz="1800" b="1" noProof="0" dirty="0" err="1">
                          <a:solidFill>
                            <a:srgbClr val="006600"/>
                          </a:solidFill>
                          <a:latin typeface="Arial" pitchFamily="34" charset="0"/>
                          <a:cs typeface="Arial" pitchFamily="34" charset="0"/>
                        </a:rPr>
                        <a:t>íamos</a:t>
                      </a:r>
                      <a:endParaRPr lang="es-ES" sz="1800" b="1" noProof="0" dirty="0">
                        <a:solidFill>
                          <a:srgbClr val="006600"/>
                        </a:solidFill>
                        <a:latin typeface="Arial" pitchFamily="34" charset="0"/>
                        <a:cs typeface="Arial" pitchFamily="34" charset="0"/>
                      </a:endParaRPr>
                    </a:p>
                    <a:p>
                      <a:r>
                        <a:rPr lang="es-ES" sz="1800" b="1" noProof="0" dirty="0" err="1">
                          <a:solidFill>
                            <a:srgbClr val="006600"/>
                          </a:solidFill>
                          <a:latin typeface="Arial" pitchFamily="34" charset="0"/>
                          <a:cs typeface="Arial" pitchFamily="34" charset="0"/>
                        </a:rPr>
                        <a:t>ven</a:t>
                      </a:r>
                      <a:r>
                        <a:rPr lang="es-ES" sz="1800" b="1" noProof="0" dirty="0" err="1">
                          <a:solidFill>
                            <a:srgbClr val="FF0000"/>
                          </a:solidFill>
                          <a:latin typeface="Arial" pitchFamily="34" charset="0"/>
                          <a:cs typeface="Arial" pitchFamily="34" charset="0"/>
                        </a:rPr>
                        <a:t>dr</a:t>
                      </a:r>
                      <a:r>
                        <a:rPr lang="es-ES" sz="1800" b="1" noProof="0" dirty="0">
                          <a:solidFill>
                            <a:schemeClr val="tx2">
                              <a:lumMod val="50000"/>
                            </a:schemeClr>
                          </a:solidFill>
                          <a:latin typeface="Arial" pitchFamily="34" charset="0"/>
                          <a:cs typeface="Arial" pitchFamily="34" charset="0"/>
                        </a:rPr>
                        <a:t>-          </a:t>
                      </a:r>
                      <a:r>
                        <a:rPr lang="es-ES" sz="1800" b="1" noProof="0" dirty="0">
                          <a:solidFill>
                            <a:srgbClr val="006600"/>
                          </a:solidFill>
                          <a:latin typeface="Arial" pitchFamily="34" charset="0"/>
                          <a:cs typeface="Arial" pitchFamily="34" charset="0"/>
                        </a:rPr>
                        <a:t>-</a:t>
                      </a:r>
                      <a:r>
                        <a:rPr lang="es-ES" sz="1800" b="1" noProof="0" dirty="0" err="1">
                          <a:solidFill>
                            <a:srgbClr val="006600"/>
                          </a:solidFill>
                          <a:latin typeface="Arial" pitchFamily="34" charset="0"/>
                          <a:cs typeface="Arial" pitchFamily="34" charset="0"/>
                        </a:rPr>
                        <a:t>íais</a:t>
                      </a:r>
                      <a:endParaRPr lang="es-ES" sz="1800" b="1" noProof="0" dirty="0">
                        <a:solidFill>
                          <a:srgbClr val="006600"/>
                        </a:solidFill>
                        <a:latin typeface="Arial" pitchFamily="34" charset="0"/>
                        <a:cs typeface="Arial" pitchFamily="34" charset="0"/>
                      </a:endParaRPr>
                    </a:p>
                    <a:p>
                      <a:r>
                        <a:rPr lang="es-ES" sz="1800" b="1" noProof="0" dirty="0">
                          <a:solidFill>
                            <a:schemeClr val="tx2">
                              <a:lumMod val="50000"/>
                            </a:schemeClr>
                          </a:solidFill>
                          <a:latin typeface="Arial" pitchFamily="34" charset="0"/>
                          <a:cs typeface="Arial" pitchFamily="34" charset="0"/>
                        </a:rPr>
                        <a:t>                     </a:t>
                      </a:r>
                      <a:r>
                        <a:rPr lang="es-ES" sz="1800" b="1" noProof="0" dirty="0">
                          <a:solidFill>
                            <a:srgbClr val="006600"/>
                          </a:solidFill>
                          <a:latin typeface="Arial" pitchFamily="34" charset="0"/>
                          <a:cs typeface="Arial" pitchFamily="34" charset="0"/>
                        </a:rPr>
                        <a:t>-</a:t>
                      </a:r>
                      <a:r>
                        <a:rPr lang="es-ES" sz="1800" b="1" noProof="0" dirty="0" err="1">
                          <a:solidFill>
                            <a:srgbClr val="006600"/>
                          </a:solidFill>
                          <a:latin typeface="Arial" pitchFamily="34" charset="0"/>
                          <a:cs typeface="Arial" pitchFamily="34" charset="0"/>
                        </a:rPr>
                        <a:t>ían</a:t>
                      </a:r>
                      <a:endParaRPr lang="es-ES" sz="1800" b="1" noProof="0" dirty="0">
                        <a:solidFill>
                          <a:srgbClr val="006600"/>
                        </a:solidFill>
                        <a:latin typeface="Arial" pitchFamily="34" charset="0"/>
                        <a:cs typeface="Arial" pitchFamily="34" charset="0"/>
                      </a:endParaRPr>
                    </a:p>
                    <a:p>
                      <a:endParaRPr lang="es-ES" sz="1800" b="1" noProof="0" dirty="0">
                        <a:solidFill>
                          <a:srgbClr val="006600"/>
                        </a:solidFill>
                        <a:latin typeface="Arial" pitchFamily="34" charset="0"/>
                        <a:cs typeface="Arial" pitchFamily="34" charset="0"/>
                      </a:endParaRPr>
                    </a:p>
                  </a:txBody>
                  <a:tcPr>
                    <a:solidFill>
                      <a:schemeClr val="bg1">
                        <a:lumMod val="85000"/>
                      </a:schemeClr>
                    </a:solidFill>
                  </a:tcPr>
                </a:tc>
                <a:tc>
                  <a:txBody>
                    <a:bodyPr/>
                    <a:lstStyle/>
                    <a:p>
                      <a:endParaRPr lang="pt-BR" dirty="0"/>
                    </a:p>
                    <a:p>
                      <a:r>
                        <a:rPr lang="es-ES" sz="1800" b="1" noProof="0" dirty="0" err="1">
                          <a:solidFill>
                            <a:srgbClr val="993300"/>
                          </a:solidFill>
                          <a:latin typeface="Arial" pitchFamily="34" charset="0"/>
                          <a:cs typeface="Arial" pitchFamily="34" charset="0"/>
                        </a:rPr>
                        <a:t>d</a:t>
                      </a:r>
                      <a:r>
                        <a:rPr lang="es-ES" sz="1800" b="1" noProof="0" dirty="0" err="1">
                          <a:solidFill>
                            <a:srgbClr val="FF0000"/>
                          </a:solidFill>
                          <a:latin typeface="Arial" pitchFamily="34" charset="0"/>
                          <a:cs typeface="Arial" pitchFamily="34" charset="0"/>
                        </a:rPr>
                        <a:t>ir</a:t>
                      </a:r>
                      <a:r>
                        <a:rPr lang="es-ES" sz="1800" b="1" noProof="0" dirty="0">
                          <a:solidFill>
                            <a:srgbClr val="993300"/>
                          </a:solidFill>
                          <a:latin typeface="Arial" pitchFamily="34" charset="0"/>
                          <a:cs typeface="Arial" pitchFamily="34" charset="0"/>
                        </a:rPr>
                        <a:t>-               -</a:t>
                      </a:r>
                      <a:r>
                        <a:rPr lang="es-ES" sz="1800" b="1" noProof="0" dirty="0" err="1">
                          <a:solidFill>
                            <a:srgbClr val="993300"/>
                          </a:solidFill>
                          <a:latin typeface="Arial" pitchFamily="34" charset="0"/>
                          <a:cs typeface="Arial" pitchFamily="34" charset="0"/>
                        </a:rPr>
                        <a:t>ía</a:t>
                      </a:r>
                      <a:endParaRPr lang="es-ES" sz="1800" b="1" noProof="0" dirty="0">
                        <a:solidFill>
                          <a:srgbClr val="993300"/>
                        </a:solidFill>
                        <a:latin typeface="Arial" pitchFamily="34" charset="0"/>
                        <a:cs typeface="Arial" pitchFamily="34" charset="0"/>
                      </a:endParaRPr>
                    </a:p>
                    <a:p>
                      <a:r>
                        <a:rPr lang="es-ES" sz="1800" b="1" noProof="0" dirty="0" err="1">
                          <a:solidFill>
                            <a:srgbClr val="993300"/>
                          </a:solidFill>
                          <a:latin typeface="Arial" pitchFamily="34" charset="0"/>
                          <a:cs typeface="Arial" pitchFamily="34" charset="0"/>
                        </a:rPr>
                        <a:t>h</a:t>
                      </a:r>
                      <a:r>
                        <a:rPr lang="es-ES" sz="1800" b="1" noProof="0" dirty="0" err="1">
                          <a:solidFill>
                            <a:srgbClr val="FF0000"/>
                          </a:solidFill>
                          <a:latin typeface="Arial" pitchFamily="34" charset="0"/>
                          <a:cs typeface="Arial" pitchFamily="34" charset="0"/>
                        </a:rPr>
                        <a:t>ar</a:t>
                      </a:r>
                      <a:r>
                        <a:rPr lang="es-ES" sz="1800" b="1" noProof="0" dirty="0">
                          <a:solidFill>
                            <a:srgbClr val="993300"/>
                          </a:solidFill>
                          <a:latin typeface="Arial" pitchFamily="34" charset="0"/>
                          <a:cs typeface="Arial" pitchFamily="34" charset="0"/>
                        </a:rPr>
                        <a:t>-     +      </a:t>
                      </a:r>
                      <a:r>
                        <a:rPr lang="es-ES" sz="1800" b="1" baseline="0" noProof="0" dirty="0">
                          <a:solidFill>
                            <a:srgbClr val="993300"/>
                          </a:solidFill>
                          <a:latin typeface="Arial" pitchFamily="34" charset="0"/>
                          <a:cs typeface="Arial" pitchFamily="34" charset="0"/>
                        </a:rPr>
                        <a:t> -</a:t>
                      </a:r>
                      <a:r>
                        <a:rPr lang="es-ES" sz="1800" b="1" baseline="0" noProof="0" dirty="0" err="1">
                          <a:solidFill>
                            <a:srgbClr val="993300"/>
                          </a:solidFill>
                          <a:latin typeface="Arial" pitchFamily="34" charset="0"/>
                          <a:cs typeface="Arial" pitchFamily="34" charset="0"/>
                        </a:rPr>
                        <a:t>ía</a:t>
                      </a:r>
                      <a:r>
                        <a:rPr lang="es-ES" sz="1800" b="1" noProof="0" dirty="0" err="1">
                          <a:solidFill>
                            <a:srgbClr val="993300"/>
                          </a:solidFill>
                          <a:latin typeface="Arial" pitchFamily="34" charset="0"/>
                          <a:cs typeface="Arial" pitchFamily="34" charset="0"/>
                        </a:rPr>
                        <a:t>s</a:t>
                      </a:r>
                      <a:endParaRPr lang="es-ES" sz="1800" b="1" noProof="0" dirty="0">
                        <a:solidFill>
                          <a:srgbClr val="993300"/>
                        </a:solidFill>
                        <a:latin typeface="Arial" pitchFamily="34" charset="0"/>
                        <a:cs typeface="Arial" pitchFamily="34" charset="0"/>
                      </a:endParaRPr>
                    </a:p>
                    <a:p>
                      <a:r>
                        <a:rPr lang="es-ES" sz="1800" b="1" noProof="0" dirty="0">
                          <a:solidFill>
                            <a:srgbClr val="993300"/>
                          </a:solidFill>
                          <a:latin typeface="Arial" pitchFamily="34" charset="0"/>
                          <a:cs typeface="Arial" pitchFamily="34" charset="0"/>
                        </a:rPr>
                        <a:t>                     -</a:t>
                      </a:r>
                      <a:r>
                        <a:rPr lang="es-ES" sz="1800" b="1" noProof="0" dirty="0" err="1">
                          <a:solidFill>
                            <a:srgbClr val="993300"/>
                          </a:solidFill>
                          <a:latin typeface="Arial" pitchFamily="34" charset="0"/>
                          <a:cs typeface="Arial" pitchFamily="34" charset="0"/>
                        </a:rPr>
                        <a:t>ía</a:t>
                      </a:r>
                      <a:endParaRPr lang="es-ES" sz="1800" b="1" noProof="0" dirty="0">
                        <a:solidFill>
                          <a:srgbClr val="993300"/>
                        </a:solidFill>
                        <a:latin typeface="Arial" pitchFamily="34" charset="0"/>
                        <a:cs typeface="Arial" pitchFamily="34" charset="0"/>
                      </a:endParaRPr>
                    </a:p>
                    <a:p>
                      <a:r>
                        <a:rPr lang="es-ES" sz="1800" b="1" noProof="0" dirty="0">
                          <a:solidFill>
                            <a:srgbClr val="993300"/>
                          </a:solidFill>
                          <a:latin typeface="Arial" pitchFamily="34" charset="0"/>
                          <a:cs typeface="Arial" pitchFamily="34" charset="0"/>
                        </a:rPr>
                        <a:t>                     -</a:t>
                      </a:r>
                      <a:r>
                        <a:rPr lang="es-ES" sz="1800" b="1" noProof="0" dirty="0" err="1">
                          <a:solidFill>
                            <a:srgbClr val="993300"/>
                          </a:solidFill>
                          <a:latin typeface="Arial" pitchFamily="34" charset="0"/>
                          <a:cs typeface="Arial" pitchFamily="34" charset="0"/>
                        </a:rPr>
                        <a:t>íamos</a:t>
                      </a:r>
                      <a:endParaRPr lang="es-ES" sz="1800" b="1" noProof="0" dirty="0">
                        <a:solidFill>
                          <a:srgbClr val="993300"/>
                        </a:solidFill>
                        <a:latin typeface="Arial" pitchFamily="34" charset="0"/>
                        <a:cs typeface="Arial" pitchFamily="34" charset="0"/>
                      </a:endParaRPr>
                    </a:p>
                    <a:p>
                      <a:r>
                        <a:rPr lang="es-ES" sz="1800" b="1" noProof="0" dirty="0">
                          <a:solidFill>
                            <a:srgbClr val="993300"/>
                          </a:solidFill>
                          <a:latin typeface="Arial" pitchFamily="34" charset="0"/>
                          <a:cs typeface="Arial" pitchFamily="34" charset="0"/>
                        </a:rPr>
                        <a:t>                     -</a:t>
                      </a:r>
                      <a:r>
                        <a:rPr lang="es-ES" sz="1800" b="1" noProof="0" dirty="0" err="1">
                          <a:solidFill>
                            <a:srgbClr val="993300"/>
                          </a:solidFill>
                          <a:latin typeface="Arial" pitchFamily="34" charset="0"/>
                          <a:cs typeface="Arial" pitchFamily="34" charset="0"/>
                        </a:rPr>
                        <a:t>íais</a:t>
                      </a:r>
                      <a:endParaRPr lang="es-ES" sz="1800" b="1" noProof="0" dirty="0">
                        <a:solidFill>
                          <a:srgbClr val="993300"/>
                        </a:solidFill>
                        <a:latin typeface="Arial" pitchFamily="34" charset="0"/>
                        <a:cs typeface="Arial" pitchFamily="34" charset="0"/>
                      </a:endParaRPr>
                    </a:p>
                    <a:p>
                      <a:r>
                        <a:rPr lang="es-ES" sz="1800" b="1" noProof="0" dirty="0">
                          <a:solidFill>
                            <a:srgbClr val="993300"/>
                          </a:solidFill>
                          <a:latin typeface="Arial" pitchFamily="34" charset="0"/>
                          <a:cs typeface="Arial" pitchFamily="34" charset="0"/>
                        </a:rPr>
                        <a:t>                     -</a:t>
                      </a:r>
                      <a:r>
                        <a:rPr lang="es-ES" sz="1800" b="1" noProof="0" dirty="0" err="1">
                          <a:solidFill>
                            <a:srgbClr val="993300"/>
                          </a:solidFill>
                          <a:latin typeface="Arial" pitchFamily="34" charset="0"/>
                          <a:cs typeface="Arial" pitchFamily="34" charset="0"/>
                        </a:rPr>
                        <a:t>ían</a:t>
                      </a:r>
                      <a:endParaRPr lang="es-ES" sz="1800" b="1" noProof="0" dirty="0">
                        <a:solidFill>
                          <a:srgbClr val="993300"/>
                        </a:solidFill>
                        <a:latin typeface="Arial" pitchFamily="34" charset="0"/>
                        <a:cs typeface="Arial" pitchFamily="34" charset="0"/>
                      </a:endParaRPr>
                    </a:p>
                    <a:p>
                      <a:endParaRPr lang="pt-BR" dirty="0"/>
                    </a:p>
                  </a:txBody>
                  <a:tcPr>
                    <a:solidFill>
                      <a:schemeClr val="bg1"/>
                    </a:solidFill>
                  </a:tcPr>
                </a:tc>
                <a:extLst>
                  <a:ext uri="{0D108BD9-81ED-4DB2-BD59-A6C34878D82A}">
                    <a16:rowId xmlns:a16="http://schemas.microsoft.com/office/drawing/2014/main" val="10001"/>
                  </a:ext>
                </a:extLst>
              </a:tr>
            </a:tbl>
          </a:graphicData>
        </a:graphic>
      </p:graphicFrame>
      <p:sp>
        <p:nvSpPr>
          <p:cNvPr id="5" name="CaixaDeTexto 4"/>
          <p:cNvSpPr txBox="1"/>
          <p:nvPr/>
        </p:nvSpPr>
        <p:spPr>
          <a:xfrm>
            <a:off x="0" y="794684"/>
            <a:ext cx="9144000" cy="461665"/>
          </a:xfrm>
          <a:prstGeom prst="rect">
            <a:avLst/>
          </a:prstGeom>
          <a:solidFill>
            <a:srgbClr val="C00000"/>
          </a:solidFill>
        </p:spPr>
        <p:txBody>
          <a:bodyPr wrap="square" rtlCol="0">
            <a:spAutoFit/>
          </a:bodyPr>
          <a:lstStyle/>
          <a:p>
            <a:pPr algn="ctr"/>
            <a:r>
              <a:rPr lang="pt-BR" sz="2400" b="1" dirty="0">
                <a:solidFill>
                  <a:schemeClr val="bg1"/>
                </a:solidFill>
                <a:latin typeface="+mj-lt"/>
              </a:rPr>
              <a:t>Forma</a:t>
            </a:r>
          </a:p>
        </p:txBody>
      </p:sp>
      <p:sp>
        <p:nvSpPr>
          <p:cNvPr id="6" name="CaixaDeTexto 5">
            <a:extLst>
              <a:ext uri="{FF2B5EF4-FFF2-40B4-BE49-F238E27FC236}">
                <a16:creationId xmlns:a16="http://schemas.microsoft.com/office/drawing/2014/main" id="{CC975B00-BC4D-4D16-A1F9-33129753CA56}"/>
              </a:ext>
            </a:extLst>
          </p:cNvPr>
          <p:cNvSpPr txBox="1"/>
          <p:nvPr/>
        </p:nvSpPr>
        <p:spPr>
          <a:xfrm>
            <a:off x="0" y="-987"/>
            <a:ext cx="9144000" cy="461665"/>
          </a:xfrm>
          <a:prstGeom prst="rect">
            <a:avLst/>
          </a:prstGeom>
          <a:noFill/>
        </p:spPr>
        <p:txBody>
          <a:bodyPr wrap="square" rtlCol="0">
            <a:spAutoFit/>
          </a:bodyPr>
          <a:lstStyle/>
          <a:p>
            <a:pPr algn="ctr"/>
            <a:r>
              <a:rPr lang="es-ES_tradnl" sz="2400" b="1" dirty="0">
                <a:solidFill>
                  <a:srgbClr val="C00000"/>
                </a:solidFill>
              </a:rPr>
              <a:t>El condicional simple</a:t>
            </a:r>
          </a:p>
        </p:txBody>
      </p:sp>
    </p:spTree>
    <p:extLst>
      <p:ext uri="{BB962C8B-B14F-4D97-AF65-F5344CB8AC3E}">
        <p14:creationId xmlns:p14="http://schemas.microsoft.com/office/powerpoint/2010/main" val="1631834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83568" y="531908"/>
            <a:ext cx="7488832" cy="5539978"/>
          </a:xfrm>
          <a:prstGeom prst="rect">
            <a:avLst/>
          </a:prstGeom>
          <a:noFill/>
        </p:spPr>
        <p:txBody>
          <a:bodyPr wrap="square" rtlCol="0">
            <a:spAutoFit/>
          </a:bodyPr>
          <a:lstStyle/>
          <a:p>
            <a:r>
              <a:rPr lang="es-ES" sz="2400" b="1" dirty="0">
                <a:solidFill>
                  <a:srgbClr val="C00000"/>
                </a:solidFill>
              </a:rPr>
              <a:t>Usos</a:t>
            </a:r>
            <a:endParaRPr lang="pt-BR" sz="2400" dirty="0">
              <a:solidFill>
                <a:srgbClr val="C00000"/>
              </a:solidFill>
            </a:endParaRPr>
          </a:p>
          <a:p>
            <a:endParaRPr lang="es-ES" sz="2000" dirty="0"/>
          </a:p>
          <a:p>
            <a:r>
              <a:rPr lang="es-ES" sz="2000" dirty="0"/>
              <a:t>1. Para hacer conjeturas sobre el pasado.</a:t>
            </a:r>
            <a:endParaRPr lang="pt-BR" sz="2000" dirty="0"/>
          </a:p>
          <a:p>
            <a:r>
              <a:rPr lang="es-ES" sz="2000" dirty="0">
                <a:solidFill>
                  <a:srgbClr val="C00000"/>
                </a:solidFill>
              </a:rPr>
              <a:t>(1) </a:t>
            </a:r>
            <a:r>
              <a:rPr lang="es-ES" sz="2000" i="1" dirty="0">
                <a:solidFill>
                  <a:srgbClr val="C00000"/>
                </a:solidFill>
              </a:rPr>
              <a:t>No sé cuántos años tenía. Tendría unos veinte.</a:t>
            </a:r>
            <a:endParaRPr lang="es-ES" sz="2000" dirty="0">
              <a:solidFill>
                <a:srgbClr val="C00000"/>
              </a:solidFill>
            </a:endParaRPr>
          </a:p>
          <a:p>
            <a:r>
              <a:rPr lang="es-ES" sz="2000" dirty="0">
                <a:solidFill>
                  <a:srgbClr val="C00000"/>
                </a:solidFill>
              </a:rPr>
              <a:t>(2) </a:t>
            </a:r>
            <a:r>
              <a:rPr lang="es-ES" sz="2000" i="1" dirty="0">
                <a:solidFill>
                  <a:srgbClr val="C00000"/>
                </a:solidFill>
              </a:rPr>
              <a:t>Su mujer no vino. Estaría ocupada.</a:t>
            </a:r>
            <a:endParaRPr lang="es-ES" sz="2400" dirty="0">
              <a:solidFill>
                <a:srgbClr val="C00000"/>
              </a:solidFill>
            </a:endParaRPr>
          </a:p>
          <a:p>
            <a:endParaRPr lang="es-ES" sz="2000" dirty="0"/>
          </a:p>
          <a:p>
            <a:r>
              <a:rPr lang="es-ES" sz="2000" dirty="0"/>
              <a:t>2. Para hablar del futuro del pasado.</a:t>
            </a:r>
            <a:endParaRPr lang="pt-BR" sz="2000" dirty="0"/>
          </a:p>
          <a:p>
            <a:r>
              <a:rPr lang="es-ES" sz="2000" dirty="0">
                <a:solidFill>
                  <a:srgbClr val="C00000"/>
                </a:solidFill>
              </a:rPr>
              <a:t>(3) </a:t>
            </a:r>
            <a:r>
              <a:rPr lang="es-ES" sz="2000" i="1" dirty="0">
                <a:solidFill>
                  <a:srgbClr val="C00000"/>
                </a:solidFill>
              </a:rPr>
              <a:t>Le informaron que tendría que dejar el país en dos meses.</a:t>
            </a:r>
            <a:endParaRPr lang="es-ES" sz="2000" dirty="0">
              <a:solidFill>
                <a:srgbClr val="C00000"/>
              </a:solidFill>
            </a:endParaRPr>
          </a:p>
          <a:p>
            <a:r>
              <a:rPr lang="es-ES" sz="2000" dirty="0">
                <a:solidFill>
                  <a:srgbClr val="C00000"/>
                </a:solidFill>
              </a:rPr>
              <a:t>(4) </a:t>
            </a:r>
            <a:r>
              <a:rPr lang="es-ES" sz="2000" i="1" dirty="0">
                <a:solidFill>
                  <a:srgbClr val="C00000"/>
                </a:solidFill>
              </a:rPr>
              <a:t>Me prometió que viajaríamos juntos en las vacaciones.</a:t>
            </a:r>
            <a:endParaRPr lang="es-ES" sz="2400" dirty="0">
              <a:solidFill>
                <a:srgbClr val="C00000"/>
              </a:solidFill>
            </a:endParaRPr>
          </a:p>
          <a:p>
            <a:endParaRPr lang="es-ES" sz="2000" dirty="0"/>
          </a:p>
          <a:p>
            <a:r>
              <a:rPr lang="es-ES" sz="2000" dirty="0"/>
              <a:t>3. Para hablar de hechos que se presentan como irreales o poco probables.</a:t>
            </a:r>
          </a:p>
          <a:p>
            <a:r>
              <a:rPr lang="es-ES" sz="2000" dirty="0">
                <a:solidFill>
                  <a:srgbClr val="C00000"/>
                </a:solidFill>
              </a:rPr>
              <a:t>(5) </a:t>
            </a:r>
            <a:r>
              <a:rPr lang="es-ES" sz="2000" i="1" dirty="0">
                <a:solidFill>
                  <a:srgbClr val="C00000"/>
                </a:solidFill>
              </a:rPr>
              <a:t>Tu padre jamás diría cosas tan horribles.</a:t>
            </a:r>
            <a:endParaRPr lang="es-ES" sz="2000" dirty="0">
              <a:solidFill>
                <a:srgbClr val="C00000"/>
              </a:solidFill>
            </a:endParaRPr>
          </a:p>
          <a:p>
            <a:r>
              <a:rPr lang="es-ES" sz="2000" dirty="0">
                <a:solidFill>
                  <a:srgbClr val="C00000"/>
                </a:solidFill>
              </a:rPr>
              <a:t>(6) </a:t>
            </a:r>
            <a:r>
              <a:rPr lang="es-ES" sz="2000" i="1" dirty="0">
                <a:solidFill>
                  <a:srgbClr val="C00000"/>
                </a:solidFill>
              </a:rPr>
              <a:t>Si ahora yo viviera en Barcelona, aprendería catalán.</a:t>
            </a:r>
            <a:endParaRPr lang="es-ES" sz="2400" dirty="0">
              <a:solidFill>
                <a:srgbClr val="C00000"/>
              </a:solidFill>
            </a:endParaRPr>
          </a:p>
          <a:p>
            <a:r>
              <a:rPr lang="es-ES" sz="2000" i="1" dirty="0"/>
              <a:t>    </a:t>
            </a:r>
            <a:endParaRPr lang="pt-BR" dirty="0"/>
          </a:p>
          <a:p>
            <a:endParaRPr lang="pt-BR" dirty="0"/>
          </a:p>
          <a:p>
            <a:r>
              <a:rPr lang="es-ES" sz="1400" dirty="0"/>
              <a:t>(</a:t>
            </a:r>
            <a:r>
              <a:rPr lang="es-ES" sz="1600" dirty="0"/>
              <a:t>Adaptado de: CORONADO GONZÁLEZ et allí. </a:t>
            </a:r>
            <a:r>
              <a:rPr lang="es-ES" sz="1600" i="1" dirty="0"/>
              <a:t>Materia prima. Curso de Gramática</a:t>
            </a:r>
            <a:r>
              <a:rPr lang="es-ES" sz="1600" dirty="0"/>
              <a:t>. 3.ed. Madrid: SGEL, 2001, p. 46</a:t>
            </a:r>
            <a:r>
              <a:rPr lang="es-ES" sz="1400" dirty="0"/>
              <a:t>.)</a:t>
            </a:r>
            <a:endParaRPr lang="pt-BR" sz="1600" dirty="0"/>
          </a:p>
        </p:txBody>
      </p:sp>
    </p:spTree>
    <p:extLst>
      <p:ext uri="{BB962C8B-B14F-4D97-AF65-F5344CB8AC3E}">
        <p14:creationId xmlns:p14="http://schemas.microsoft.com/office/powerpoint/2010/main" val="1841847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83568" y="531908"/>
            <a:ext cx="7488832" cy="6186309"/>
          </a:xfrm>
          <a:prstGeom prst="rect">
            <a:avLst/>
          </a:prstGeom>
          <a:noFill/>
        </p:spPr>
        <p:txBody>
          <a:bodyPr wrap="square" rtlCol="0">
            <a:spAutoFit/>
          </a:bodyPr>
          <a:lstStyle/>
          <a:p>
            <a:r>
              <a:rPr lang="es-ES" sz="2400" b="1" dirty="0">
                <a:solidFill>
                  <a:srgbClr val="C00000"/>
                </a:solidFill>
              </a:rPr>
              <a:t>Usos</a:t>
            </a:r>
            <a:endParaRPr lang="pt-BR" sz="2400" dirty="0">
              <a:solidFill>
                <a:srgbClr val="C00000"/>
              </a:solidFill>
            </a:endParaRPr>
          </a:p>
          <a:p>
            <a:endParaRPr lang="es-ES" sz="2000" dirty="0"/>
          </a:p>
          <a:p>
            <a:r>
              <a:rPr lang="es-ES" sz="2000" dirty="0"/>
              <a:t>4. Para hacer más amables las peticiones.</a:t>
            </a:r>
            <a:endParaRPr lang="pt-BR" sz="2000" dirty="0"/>
          </a:p>
          <a:p>
            <a:r>
              <a:rPr lang="es-ES" sz="2000" dirty="0">
                <a:solidFill>
                  <a:srgbClr val="C00000"/>
                </a:solidFill>
              </a:rPr>
              <a:t>(7) </a:t>
            </a:r>
            <a:r>
              <a:rPr lang="es-ES" sz="2000" i="1" dirty="0">
                <a:solidFill>
                  <a:srgbClr val="C00000"/>
                </a:solidFill>
              </a:rPr>
              <a:t>¿Podría usted ayudarme?</a:t>
            </a:r>
            <a:endParaRPr lang="es-ES" sz="2000" dirty="0">
              <a:solidFill>
                <a:srgbClr val="C00000"/>
              </a:solidFill>
            </a:endParaRPr>
          </a:p>
          <a:p>
            <a:r>
              <a:rPr lang="es-ES" sz="2000" dirty="0">
                <a:solidFill>
                  <a:srgbClr val="C00000"/>
                </a:solidFill>
              </a:rPr>
              <a:t>(8) </a:t>
            </a:r>
            <a:r>
              <a:rPr lang="es-ES" sz="2000" i="1" dirty="0">
                <a:solidFill>
                  <a:srgbClr val="C00000"/>
                </a:solidFill>
              </a:rPr>
              <a:t>(Al jefe) Necesitaría tener la tarde libre.</a:t>
            </a:r>
            <a:endParaRPr lang="es-ES" sz="2400" dirty="0">
              <a:solidFill>
                <a:srgbClr val="C00000"/>
              </a:solidFill>
            </a:endParaRPr>
          </a:p>
          <a:p>
            <a:endParaRPr lang="es-ES" sz="2000" dirty="0"/>
          </a:p>
          <a:p>
            <a:r>
              <a:rPr lang="es-ES" sz="2000" dirty="0"/>
              <a:t>5. Para sugerir amablemente.</a:t>
            </a:r>
            <a:endParaRPr lang="pt-BR" sz="2000" dirty="0"/>
          </a:p>
          <a:p>
            <a:r>
              <a:rPr lang="es-ES" sz="2000" dirty="0">
                <a:solidFill>
                  <a:srgbClr val="C00000"/>
                </a:solidFill>
              </a:rPr>
              <a:t>(9) </a:t>
            </a:r>
            <a:r>
              <a:rPr lang="es-ES" sz="2000" i="1" dirty="0">
                <a:solidFill>
                  <a:srgbClr val="C00000"/>
                </a:solidFill>
              </a:rPr>
              <a:t>Ya que hoy no trabajas, podríamos ir al cine.</a:t>
            </a:r>
            <a:endParaRPr lang="es-ES" sz="2000" dirty="0">
              <a:solidFill>
                <a:srgbClr val="C00000"/>
              </a:solidFill>
            </a:endParaRPr>
          </a:p>
          <a:p>
            <a:r>
              <a:rPr lang="es-ES" sz="2000" dirty="0">
                <a:solidFill>
                  <a:srgbClr val="C00000"/>
                </a:solidFill>
              </a:rPr>
              <a:t>(10) </a:t>
            </a:r>
            <a:r>
              <a:rPr lang="es-ES" sz="2000" i="1" dirty="0">
                <a:solidFill>
                  <a:srgbClr val="C00000"/>
                </a:solidFill>
              </a:rPr>
              <a:t>Sería mejor que terminaras el proyecto hasta el viernes.</a:t>
            </a:r>
            <a:endParaRPr lang="es-ES" sz="2400" dirty="0">
              <a:solidFill>
                <a:srgbClr val="C00000"/>
              </a:solidFill>
            </a:endParaRPr>
          </a:p>
          <a:p>
            <a:endParaRPr lang="es-ES" sz="2000" dirty="0"/>
          </a:p>
          <a:p>
            <a:r>
              <a:rPr lang="es-ES" sz="2000" dirty="0"/>
              <a:t>6. Para expresar que la información que se da proviene de otras fuentes y que no se asume la responsabilidad de que sea cierta o se vaya a cumplir (esencialmente en los medios de comunicación).</a:t>
            </a:r>
          </a:p>
          <a:p>
            <a:pPr marL="447675" indent="-447675"/>
            <a:r>
              <a:rPr lang="es-ES" sz="2000" dirty="0">
                <a:solidFill>
                  <a:srgbClr val="C00000"/>
                </a:solidFill>
              </a:rPr>
              <a:t>(11) </a:t>
            </a:r>
            <a:r>
              <a:rPr lang="es-ES" sz="2000" i="1" dirty="0">
                <a:solidFill>
                  <a:srgbClr val="C00000"/>
                </a:solidFill>
              </a:rPr>
              <a:t>Al parecer, los partidos de la oposición no estarían dispuestos en este momento a discutir este punto.</a:t>
            </a:r>
            <a:endParaRPr lang="es-ES" sz="2000" dirty="0">
              <a:solidFill>
                <a:srgbClr val="C00000"/>
              </a:solidFill>
            </a:endParaRPr>
          </a:p>
          <a:p>
            <a:pPr marL="447675" indent="-447675"/>
            <a:r>
              <a:rPr lang="es-ES" sz="2000" dirty="0">
                <a:solidFill>
                  <a:srgbClr val="C00000"/>
                </a:solidFill>
              </a:rPr>
              <a:t>(12) </a:t>
            </a:r>
            <a:r>
              <a:rPr lang="es-ES" sz="2000" i="1" dirty="0">
                <a:solidFill>
                  <a:srgbClr val="C00000"/>
                </a:solidFill>
              </a:rPr>
              <a:t>Según afirma su portavoz, el gobierno tendría la intención de cambiar esta ley en el futuro.</a:t>
            </a:r>
            <a:endParaRPr lang="es-ES" sz="2400" dirty="0">
              <a:solidFill>
                <a:srgbClr val="C00000"/>
              </a:solidFill>
            </a:endParaRPr>
          </a:p>
          <a:p>
            <a:r>
              <a:rPr lang="es-ES" sz="2000" i="1" dirty="0"/>
              <a:t>    </a:t>
            </a:r>
            <a:endParaRPr lang="pt-BR" dirty="0"/>
          </a:p>
          <a:p>
            <a:r>
              <a:rPr lang="es-ES" sz="1400" dirty="0"/>
              <a:t>(</a:t>
            </a:r>
            <a:r>
              <a:rPr lang="es-ES" sz="1600" dirty="0"/>
              <a:t>Adaptado de: CORONADO GONZÁLEZ et allí. </a:t>
            </a:r>
            <a:r>
              <a:rPr lang="es-ES" sz="1600" i="1" dirty="0"/>
              <a:t>Materia prima. Curso de Gramática</a:t>
            </a:r>
            <a:r>
              <a:rPr lang="es-ES" sz="1600" dirty="0"/>
              <a:t>. 3.ed. Madrid: SGEL, 2001, p. 46</a:t>
            </a:r>
            <a:r>
              <a:rPr lang="es-ES" sz="1400" dirty="0"/>
              <a:t>.)</a:t>
            </a:r>
            <a:endParaRPr lang="pt-BR" sz="1600" dirty="0"/>
          </a:p>
        </p:txBody>
      </p:sp>
    </p:spTree>
    <p:extLst>
      <p:ext uri="{BB962C8B-B14F-4D97-AF65-F5344CB8AC3E}">
        <p14:creationId xmlns:p14="http://schemas.microsoft.com/office/powerpoint/2010/main" val="3795600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Buena fama es buena cama</a:t>
            </a:r>
          </a:p>
        </p:txBody>
      </p:sp>
      <p:sp>
        <p:nvSpPr>
          <p:cNvPr id="5" name="CaixaDeTexto 4">
            <a:extLst>
              <a:ext uri="{FF2B5EF4-FFF2-40B4-BE49-F238E27FC236}">
                <a16:creationId xmlns:a16="http://schemas.microsoft.com/office/drawing/2014/main" id="{5FD8B218-C6BA-4993-992F-D52E2339B8B5}"/>
              </a:ext>
            </a:extLst>
          </p:cNvPr>
          <p:cNvSpPr txBox="1"/>
          <p:nvPr/>
        </p:nvSpPr>
        <p:spPr>
          <a:xfrm>
            <a:off x="395536" y="5182336"/>
            <a:ext cx="8493014" cy="1015663"/>
          </a:xfrm>
          <a:prstGeom prst="rect">
            <a:avLst/>
          </a:prstGeom>
          <a:noFill/>
        </p:spPr>
        <p:txBody>
          <a:bodyPr wrap="square" rtlCol="0">
            <a:spAutoFit/>
          </a:bodyPr>
          <a:lstStyle/>
          <a:p>
            <a:r>
              <a:rPr lang="es-ES" sz="2000" dirty="0"/>
              <a:t>a) ¿Cómo interpretas esa frase atribuida a Lennon? </a:t>
            </a:r>
          </a:p>
          <a:p>
            <a:endParaRPr lang="es-ES" sz="2000" dirty="0"/>
          </a:p>
          <a:p>
            <a:r>
              <a:rPr lang="es-ES" sz="2000" dirty="0"/>
              <a:t>b) En el enunciado, ¿qué tipo de hipótesis expresa la forma verbal </a:t>
            </a:r>
            <a:r>
              <a:rPr lang="es-ES" sz="2000" i="1" dirty="0"/>
              <a:t>habría sido</a:t>
            </a:r>
            <a:r>
              <a:rPr lang="es-ES" sz="2000" dirty="0"/>
              <a:t>?</a:t>
            </a:r>
          </a:p>
        </p:txBody>
      </p:sp>
      <p:pic>
        <p:nvPicPr>
          <p:cNvPr id="3" name="Imagem 2">
            <a:extLst>
              <a:ext uri="{FF2B5EF4-FFF2-40B4-BE49-F238E27FC236}">
                <a16:creationId xmlns:a16="http://schemas.microsoft.com/office/drawing/2014/main" id="{3365F787-2987-4AE8-A9EA-BEF553098176}"/>
              </a:ext>
            </a:extLst>
          </p:cNvPr>
          <p:cNvPicPr>
            <a:picLocks noChangeAspect="1"/>
          </p:cNvPicPr>
          <p:nvPr/>
        </p:nvPicPr>
        <p:blipFill>
          <a:blip r:embed="rId2"/>
          <a:stretch>
            <a:fillRect/>
          </a:stretch>
        </p:blipFill>
        <p:spPr>
          <a:xfrm>
            <a:off x="467543" y="1420474"/>
            <a:ext cx="8205587" cy="2656598"/>
          </a:xfrm>
          <a:prstGeom prst="rect">
            <a:avLst/>
          </a:prstGeom>
        </p:spPr>
      </p:pic>
    </p:spTree>
    <p:extLst>
      <p:ext uri="{BB962C8B-B14F-4D97-AF65-F5344CB8AC3E}">
        <p14:creationId xmlns:p14="http://schemas.microsoft.com/office/powerpoint/2010/main" val="1492956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987"/>
            <a:ext cx="9144000" cy="461665"/>
          </a:xfrm>
          <a:prstGeom prst="rect">
            <a:avLst/>
          </a:prstGeom>
          <a:noFill/>
        </p:spPr>
        <p:txBody>
          <a:bodyPr wrap="square" rtlCol="0">
            <a:spAutoFit/>
          </a:bodyPr>
          <a:lstStyle/>
          <a:p>
            <a:pPr algn="ctr"/>
            <a:r>
              <a:rPr lang="es-ES_tradnl" sz="2400" b="1" dirty="0">
                <a:solidFill>
                  <a:srgbClr val="C00000"/>
                </a:solidFill>
              </a:rPr>
              <a:t>El condicional compuesto</a:t>
            </a:r>
          </a:p>
        </p:txBody>
      </p:sp>
      <p:sp>
        <p:nvSpPr>
          <p:cNvPr id="4" name="CaixaDeTexto 3"/>
          <p:cNvSpPr txBox="1"/>
          <p:nvPr/>
        </p:nvSpPr>
        <p:spPr>
          <a:xfrm>
            <a:off x="251520" y="489240"/>
            <a:ext cx="8712968" cy="5324535"/>
          </a:xfrm>
          <a:prstGeom prst="rect">
            <a:avLst/>
          </a:prstGeom>
          <a:noFill/>
        </p:spPr>
        <p:txBody>
          <a:bodyPr wrap="square" rtlCol="0">
            <a:spAutoFit/>
          </a:bodyPr>
          <a:lstStyle/>
          <a:p>
            <a:pPr lvl="0"/>
            <a:r>
              <a:rPr lang="es-ES" sz="2000" b="1" u="sng" dirty="0"/>
              <a:t>Forma</a:t>
            </a:r>
            <a:r>
              <a:rPr lang="es-ES" sz="2000" b="1" dirty="0"/>
              <a:t>:</a:t>
            </a:r>
          </a:p>
          <a:p>
            <a:pPr lvl="0"/>
            <a:r>
              <a:rPr lang="es-ES" sz="2000" dirty="0">
                <a:sym typeface="Symbol" panose="05050102010706020507" pitchFamily="18" charset="2"/>
              </a:rPr>
              <a:t> La forma verbal </a:t>
            </a:r>
            <a:r>
              <a:rPr lang="es-ES" sz="2000" i="1" dirty="0">
                <a:sym typeface="Symbol" panose="05050102010706020507" pitchFamily="18" charset="2"/>
              </a:rPr>
              <a:t>habría sido</a:t>
            </a:r>
            <a:r>
              <a:rPr lang="es-ES" sz="2000" dirty="0">
                <a:sym typeface="Symbol" panose="05050102010706020507" pitchFamily="18" charset="2"/>
              </a:rPr>
              <a:t> es del condicional compuesto, un tiempo verbal del modo indicativo. Se forma con el condicional simple del verbo HABER + participio del verbo conjugado. </a:t>
            </a:r>
            <a:r>
              <a:rPr lang="es-ES" sz="2000" dirty="0"/>
              <a:t>     </a:t>
            </a: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r>
              <a:rPr lang="es-ES" sz="2000" dirty="0">
                <a:sym typeface="Symbol" panose="05050102010706020507" pitchFamily="18" charset="2"/>
              </a:rPr>
              <a:t> </a:t>
            </a:r>
            <a:r>
              <a:rPr lang="es-ES" sz="2000" dirty="0">
                <a:sym typeface="Wingdings" panose="05000000000000000000" pitchFamily="2" charset="2"/>
              </a:rPr>
              <a:t> </a:t>
            </a:r>
            <a:r>
              <a:rPr lang="es-ES" sz="2000" dirty="0"/>
              <a:t>    </a:t>
            </a:r>
          </a:p>
          <a:p>
            <a:r>
              <a:rPr lang="es-ES" sz="2000" dirty="0"/>
              <a:t> </a:t>
            </a:r>
          </a:p>
        </p:txBody>
      </p:sp>
      <p:pic>
        <p:nvPicPr>
          <p:cNvPr id="3" name="Imagem 2">
            <a:extLst>
              <a:ext uri="{FF2B5EF4-FFF2-40B4-BE49-F238E27FC236}">
                <a16:creationId xmlns:a16="http://schemas.microsoft.com/office/drawing/2014/main" id="{123AF153-4900-4746-9517-64837F8D35F0}"/>
              </a:ext>
            </a:extLst>
          </p:cNvPr>
          <p:cNvPicPr>
            <a:picLocks noChangeAspect="1"/>
          </p:cNvPicPr>
          <p:nvPr/>
        </p:nvPicPr>
        <p:blipFill>
          <a:blip r:embed="rId2"/>
          <a:stretch>
            <a:fillRect/>
          </a:stretch>
        </p:blipFill>
        <p:spPr>
          <a:xfrm>
            <a:off x="1512570" y="2426208"/>
            <a:ext cx="6118860" cy="2682240"/>
          </a:xfrm>
          <a:prstGeom prst="rect">
            <a:avLst/>
          </a:prstGeom>
        </p:spPr>
      </p:pic>
    </p:spTree>
    <p:extLst>
      <p:ext uri="{BB962C8B-B14F-4D97-AF65-F5344CB8AC3E}">
        <p14:creationId xmlns:p14="http://schemas.microsoft.com/office/powerpoint/2010/main" val="4078079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83568" y="531908"/>
            <a:ext cx="7488832" cy="5601533"/>
          </a:xfrm>
          <a:prstGeom prst="rect">
            <a:avLst/>
          </a:prstGeom>
          <a:noFill/>
        </p:spPr>
        <p:txBody>
          <a:bodyPr wrap="square" rtlCol="0">
            <a:spAutoFit/>
          </a:bodyPr>
          <a:lstStyle/>
          <a:p>
            <a:r>
              <a:rPr lang="es-ES" sz="2400" b="1" dirty="0">
                <a:solidFill>
                  <a:srgbClr val="C00000"/>
                </a:solidFill>
              </a:rPr>
              <a:t>Usos</a:t>
            </a:r>
            <a:endParaRPr lang="pt-BR" sz="2400" dirty="0">
              <a:solidFill>
                <a:srgbClr val="C00000"/>
              </a:solidFill>
            </a:endParaRPr>
          </a:p>
          <a:p>
            <a:endParaRPr lang="es-ES" sz="2000" dirty="0"/>
          </a:p>
          <a:p>
            <a:r>
              <a:rPr lang="es-ES" sz="2000" dirty="0"/>
              <a:t>1. Para hacer conjeturas anteriores a una situación en el pasado.</a:t>
            </a:r>
            <a:endParaRPr lang="pt-BR" sz="2000" dirty="0"/>
          </a:p>
          <a:p>
            <a:r>
              <a:rPr lang="es-ES" sz="2000" dirty="0">
                <a:solidFill>
                  <a:srgbClr val="C00000"/>
                </a:solidFill>
              </a:rPr>
              <a:t>(1) </a:t>
            </a:r>
            <a:r>
              <a:rPr lang="es-ES" sz="2000" i="1" dirty="0">
                <a:solidFill>
                  <a:srgbClr val="C00000"/>
                </a:solidFill>
              </a:rPr>
              <a:t>No sé qué le pasaba, pero estaba enfadado. Habría tenido una discusión con el jefe.</a:t>
            </a:r>
            <a:endParaRPr lang="es-ES" sz="2000" dirty="0">
              <a:solidFill>
                <a:srgbClr val="C00000"/>
              </a:solidFill>
            </a:endParaRPr>
          </a:p>
          <a:p>
            <a:endParaRPr lang="es-ES" sz="2000" dirty="0"/>
          </a:p>
          <a:p>
            <a:r>
              <a:rPr lang="es-ES" sz="2000" dirty="0"/>
              <a:t>2. Para expresar la no realización de un hecho pasado al no cumplirse las condiciones necesarias previas.</a:t>
            </a:r>
            <a:endParaRPr lang="pt-BR" sz="2000" dirty="0"/>
          </a:p>
          <a:p>
            <a:r>
              <a:rPr lang="es-ES" sz="2000" dirty="0">
                <a:solidFill>
                  <a:srgbClr val="C00000"/>
                </a:solidFill>
              </a:rPr>
              <a:t>(2) </a:t>
            </a:r>
            <a:r>
              <a:rPr lang="es-ES" sz="2000" i="1" dirty="0">
                <a:solidFill>
                  <a:srgbClr val="C00000"/>
                </a:solidFill>
              </a:rPr>
              <a:t>Si le hubiera tocado la lotería, habría dejado de trabajar.</a:t>
            </a:r>
            <a:endParaRPr lang="es-ES" sz="2400" dirty="0">
              <a:solidFill>
                <a:srgbClr val="C00000"/>
              </a:solidFill>
            </a:endParaRPr>
          </a:p>
          <a:p>
            <a:endParaRPr lang="es-ES" sz="2000" dirty="0"/>
          </a:p>
          <a:p>
            <a:r>
              <a:rPr lang="es-ES" sz="2000" dirty="0"/>
              <a:t>3. Para expresar necesidad, obligación o conveniencia no cumplida en el pasado, generalmente lamentándolo.</a:t>
            </a:r>
          </a:p>
          <a:p>
            <a:r>
              <a:rPr lang="es-ES" sz="2000" dirty="0">
                <a:solidFill>
                  <a:srgbClr val="C00000"/>
                </a:solidFill>
              </a:rPr>
              <a:t>(3) </a:t>
            </a:r>
            <a:r>
              <a:rPr lang="es-ES" sz="2000" i="1" dirty="0">
                <a:solidFill>
                  <a:srgbClr val="C00000"/>
                </a:solidFill>
              </a:rPr>
              <a:t>Habría sido mejor decirle la verdad a Nacho.</a:t>
            </a:r>
            <a:endParaRPr lang="es-ES" sz="2000" dirty="0">
              <a:solidFill>
                <a:srgbClr val="C00000"/>
              </a:solidFill>
            </a:endParaRPr>
          </a:p>
          <a:p>
            <a:endParaRPr lang="es-ES" sz="2400" dirty="0">
              <a:solidFill>
                <a:srgbClr val="C00000"/>
              </a:solidFill>
            </a:endParaRPr>
          </a:p>
          <a:p>
            <a:r>
              <a:rPr lang="es-ES" sz="2000" i="1" dirty="0"/>
              <a:t>    </a:t>
            </a:r>
            <a:endParaRPr lang="pt-BR" dirty="0"/>
          </a:p>
          <a:p>
            <a:endParaRPr lang="pt-BR" dirty="0"/>
          </a:p>
          <a:p>
            <a:r>
              <a:rPr lang="es-ES" sz="1400" dirty="0"/>
              <a:t>(</a:t>
            </a:r>
            <a:r>
              <a:rPr lang="es-ES" sz="1600" dirty="0"/>
              <a:t>Adaptado de: CORONADO GONZÁLEZ et allí. </a:t>
            </a:r>
            <a:r>
              <a:rPr lang="es-ES" sz="1600" i="1" dirty="0"/>
              <a:t>Materia prima. Curso de Gramática</a:t>
            </a:r>
            <a:r>
              <a:rPr lang="es-ES" sz="1600" dirty="0"/>
              <a:t>. 3.ed. Madrid: SGEL, 2001, p. 46</a:t>
            </a:r>
            <a:r>
              <a:rPr lang="es-ES" sz="1400" dirty="0"/>
              <a:t>.)</a:t>
            </a:r>
            <a:endParaRPr lang="pt-BR" sz="1600" dirty="0"/>
          </a:p>
        </p:txBody>
      </p:sp>
    </p:spTree>
    <p:extLst>
      <p:ext uri="{BB962C8B-B14F-4D97-AF65-F5344CB8AC3E}">
        <p14:creationId xmlns:p14="http://schemas.microsoft.com/office/powerpoint/2010/main" val="167206619"/>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TotalTime>
  <Words>1448</Words>
  <Application>Microsoft Office PowerPoint</Application>
  <PresentationFormat>Apresentação na tela (4:3)</PresentationFormat>
  <Paragraphs>280</Paragraphs>
  <Slides>20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20</vt:i4>
      </vt:variant>
    </vt:vector>
  </HeadingPairs>
  <TitlesOfParts>
    <vt:vector size="25" baseType="lpstr">
      <vt:lpstr>Arial</vt:lpstr>
      <vt:lpstr>Calibri</vt:lpstr>
      <vt:lpstr>Symbol</vt:lpstr>
      <vt:lpstr>Wingdings</vt:lpstr>
      <vt:lpstr>Tema do Office</vt:lpstr>
      <vt:lpstr>El Condicional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Subjuntivo</dc:title>
  <dc:creator>ufflch</dc:creator>
  <cp:lastModifiedBy>Benivaldo Araújo</cp:lastModifiedBy>
  <cp:revision>100</cp:revision>
  <dcterms:created xsi:type="dcterms:W3CDTF">2018-03-19T21:30:35Z</dcterms:created>
  <dcterms:modified xsi:type="dcterms:W3CDTF">2018-07-25T17:49:25Z</dcterms:modified>
</cp:coreProperties>
</file>