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74" r:id="rId4"/>
    <p:sldId id="353" r:id="rId5"/>
    <p:sldId id="376" r:id="rId6"/>
    <p:sldId id="377" r:id="rId7"/>
    <p:sldId id="378" r:id="rId8"/>
    <p:sldId id="379" r:id="rId9"/>
    <p:sldId id="375" r:id="rId10"/>
    <p:sldId id="380" r:id="rId11"/>
    <p:sldId id="381" r:id="rId12"/>
    <p:sldId id="382" r:id="rId13"/>
    <p:sldId id="404" r:id="rId14"/>
    <p:sldId id="383" r:id="rId15"/>
    <p:sldId id="384" r:id="rId16"/>
    <p:sldId id="385" r:id="rId17"/>
    <p:sldId id="386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i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  <a:srgbClr val="FF0000"/>
    <a:srgbClr val="33CC33"/>
    <a:srgbClr val="000000"/>
    <a:srgbClr val="000066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96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11D5-2671-49D4-8C79-5F4959564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AE13B-EEFE-49F8-AA76-7B7B5A5D2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3DB7-7A16-457F-8291-DDD4736B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CDEF6-F4BE-423A-B47E-232A27F8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5CA5-B686-4501-BE23-C5B6838C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1B68E-FFD3-48F3-A594-2A5EEF14581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8487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67F6-03A1-4568-8595-06DFF28A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AD9FF-2245-433E-836C-1AB77C4AC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D272A-2360-429C-B453-1453A373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67072-439D-4279-A9A0-962E94E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8E46-4683-4C1E-9101-839C60E9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7D3C-41F6-4DB8-B1DF-5C510632B0C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6472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44D28-E0C8-4D2C-8C55-2F067A215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AACDE-4599-45CA-947C-DD3C82656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AC90-042E-4DA7-BEE7-9BD40B77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ABE33-E4B2-4753-A0EB-51B5B23D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E321E-3B2F-4879-97EC-4FE8BE33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D563C-3434-41FF-95AA-169D67A267F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2771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CD5D-318D-4E0D-A824-C3738B0E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D356A-611E-4F39-84CB-DCCCA1D4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04D85-60B3-4E10-9F8F-85B3F369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62747-8206-4F00-AC85-78B3B1C0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5E5DC-B36A-4745-B0A8-1BD9D69E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25CE6-F95E-4BCF-AC43-1A28C830DB2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456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78C2-8248-46D9-8003-D9B57454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6598B-27B7-4F30-988E-B613EEC7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E691-DC75-4583-8BB2-849F1658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7183B-7245-4408-B13F-477D42E2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1152F-E286-46AD-B3BF-58E3322E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C793-3572-4B39-992D-95393802399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6831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4A52-EC78-4D40-A577-A86A2E5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27EB-1106-40F6-9353-ADDBEB61B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FC71-69D3-449B-BF6D-44CA779CB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DF1C5-2AC4-4CD7-A6EE-582CAB8A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AAE32-34D7-4560-AA8C-EF8DAF21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976B-F170-4D17-BAE1-4392FA8D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53BE-8482-4219-89AE-CE3F1466041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25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8E42-16A2-4DC9-8D98-3B7C65F4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6CE37-99AC-491A-9BDF-AADBAA690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4B7DB-D7BA-4DFE-AF9B-F6F5EEB8A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B6303-140A-4549-A4E8-EC0A59E93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65654-6AA4-4164-A441-E42E558FE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99559-51FB-42AB-91FF-0D10927B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842C4-AC60-4995-A6B4-548CD811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F5684-FFAB-485B-88C8-28156D6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F43E-CC06-416E-B090-16E6F314C0F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2693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EB65-6602-4BEE-9181-DBEBFE8F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FF8EB-3DED-4ABB-A4D5-EC8FC302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8D8C2-4736-4329-AD94-311B0BFBA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B528-8433-4A31-949A-E12D7356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6493-D440-42FD-A283-BD32460691C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8213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65CE4-26CD-4B05-ACC5-16C490AA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D4E-6644-49A0-97B2-28C8ED00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65020-9DFE-4B51-BCAA-3349C9DF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8B123-BAD7-491A-85E7-995193E87B6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9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8983-9367-443B-8F5D-6D0BC4B8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E923-9E64-4CA3-A16A-8DA9E1E4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73D7D-D17A-44F5-9C3F-576D3C1AB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AFA70-8B82-4BF7-A895-280BF560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DF51-3D4C-4D4B-878E-63080C0A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B7D8-7B49-49A9-B639-684ECFAD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FE728-704C-4A71-8406-C8B86C5F163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198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48F2-1D92-4299-AF80-B3510054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F0495-1FEA-41B6-946C-8EE3C5210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5DDB9-A9C0-42BD-8888-5E9AA5951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404E0-23A1-4FC0-B828-8AC2B346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712EB-CCDD-4D92-BD40-8F2BD019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98E79-1A37-44E8-8EB5-D9797CF5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2DBF2-32FD-45DA-A3C8-07969931011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366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C1C1C"/>
            </a:gs>
            <a:gs pos="50000">
              <a:srgbClr val="000066"/>
            </a:gs>
            <a:gs pos="100000">
              <a:srgbClr val="1C1C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053718-2BF3-4373-9AFD-2FCF5AE06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28183A-F021-44BC-9FED-40A0CB721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BAAC6B-AF7E-4736-85BA-29D5F60C45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DC8797-A128-46E1-B92C-67EAAB26A9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C0A0F4-AFE6-4B66-BB1B-1456DD6275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83F98-3C1B-4B33-8C5C-51370CCB259F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roup 19">
            <a:extLst>
              <a:ext uri="{FF2B5EF4-FFF2-40B4-BE49-F238E27FC236}">
                <a16:creationId xmlns:a16="http://schemas.microsoft.com/office/drawing/2014/main" id="{3438F040-FBAC-493F-BB2F-A6B8DFAB98F2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2054" name="Line 6">
              <a:extLst>
                <a:ext uri="{FF2B5EF4-FFF2-40B4-BE49-F238E27FC236}">
                  <a16:creationId xmlns:a16="http://schemas.microsoft.com/office/drawing/2014/main" id="{DD1C4D5C-BDF7-4D8C-9784-BEC4326FF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7">
              <a:extLst>
                <a:ext uri="{FF2B5EF4-FFF2-40B4-BE49-F238E27FC236}">
                  <a16:creationId xmlns:a16="http://schemas.microsoft.com/office/drawing/2014/main" id="{C7C5A386-0E7A-4AD0-ACA3-A7C9A71FB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Text Box 8">
              <a:extLst>
                <a:ext uri="{FF2B5EF4-FFF2-40B4-BE49-F238E27FC236}">
                  <a16:creationId xmlns:a16="http://schemas.microsoft.com/office/drawing/2014/main" id="{E59D1F53-2A0E-48C4-9DBD-B9F377D2F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59" name="Text Box 11">
            <a:extLst>
              <a:ext uri="{FF2B5EF4-FFF2-40B4-BE49-F238E27FC236}">
                <a16:creationId xmlns:a16="http://schemas.microsoft.com/office/drawing/2014/main" id="{086AC0DE-D139-4277-A700-330AA3D6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25538"/>
            <a:ext cx="8316913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</a:pPr>
            <a:r>
              <a:rPr lang="pt-BR" altLang="en-US" sz="2600" b="1" i="1">
                <a:solidFill>
                  <a:schemeClr val="bg1"/>
                </a:solidFill>
              </a:rPr>
              <a:t>SINALIZAÇÃO NEURONAL E ESTRUTURA DO SISTEMA NERVOSO - Parte II</a:t>
            </a:r>
            <a:endParaRPr lang="pt-BR" altLang="en-US" sz="2600" b="1" i="1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altLang="en-US" sz="2600" b="1" i="1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endParaRPr lang="pt-BR" altLang="en-US" sz="2400" b="1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pt-BR" altLang="en-US" sz="1900" b="1">
                <a:solidFill>
                  <a:srgbClr val="FFFF00"/>
                </a:solidFill>
              </a:rPr>
              <a:t>Disciplina: </a:t>
            </a:r>
            <a:r>
              <a:rPr lang="pt-BR" altLang="en-US" sz="1900" b="1">
                <a:solidFill>
                  <a:srgbClr val="FFFFFF"/>
                </a:solidFill>
              </a:rPr>
              <a:t>Fisiologia Geral 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pt-BR" altLang="en-US" sz="1900" b="1">
                <a:solidFill>
                  <a:srgbClr val="FFFF00"/>
                </a:solidFill>
              </a:rPr>
              <a:t>Docente Responsável: </a:t>
            </a:r>
            <a:r>
              <a:rPr lang="pt-BR" altLang="en-US" sz="1900" b="1">
                <a:solidFill>
                  <a:schemeClr val="bg1"/>
                </a:solidFill>
              </a:rPr>
              <a:t>Prof. Dr. Adelino Sanchez Ramos da Silva</a:t>
            </a:r>
            <a:r>
              <a:rPr lang="pt-BR" altLang="en-US" b="1">
                <a:solidFill>
                  <a:schemeClr val="bg1"/>
                </a:solidFill>
              </a:rPr>
              <a:t>           </a:t>
            </a:r>
          </a:p>
        </p:txBody>
      </p:sp>
      <p:pic>
        <p:nvPicPr>
          <p:cNvPr id="2073" name="Picture 25">
            <a:extLst>
              <a:ext uri="{FF2B5EF4-FFF2-40B4-BE49-F238E27FC236}">
                <a16:creationId xmlns:a16="http://schemas.microsoft.com/office/drawing/2014/main" id="{1C9EC092-938F-4224-8224-DD6C9D86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49500"/>
            <a:ext cx="3308350" cy="31464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>
            <a:extLst>
              <a:ext uri="{FF2B5EF4-FFF2-40B4-BE49-F238E27FC236}">
                <a16:creationId xmlns:a16="http://schemas.microsoft.com/office/drawing/2014/main" id="{E6F82EF5-6D9D-46F7-8386-9D0B272BC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852488"/>
            <a:ext cx="3095625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INTEGRAÇÃO SINÁPTICA</a:t>
            </a:r>
          </a:p>
        </p:txBody>
      </p:sp>
      <p:pic>
        <p:nvPicPr>
          <p:cNvPr id="145416" name="Picture 8">
            <a:extLst>
              <a:ext uri="{FF2B5EF4-FFF2-40B4-BE49-F238E27FC236}">
                <a16:creationId xmlns:a16="http://schemas.microsoft.com/office/drawing/2014/main" id="{9AE53ACA-691E-4FD1-B435-DDB11FFE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04950"/>
            <a:ext cx="8312150" cy="2786063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7" name="Rectangle 9">
            <a:extLst>
              <a:ext uri="{FF2B5EF4-FFF2-40B4-BE49-F238E27FC236}">
                <a16:creationId xmlns:a16="http://schemas.microsoft.com/office/drawing/2014/main" id="{909C1E00-8CC9-4DB6-BB92-4F50E9D1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700213"/>
            <a:ext cx="1008062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Rectangle 10">
            <a:extLst>
              <a:ext uri="{FF2B5EF4-FFF2-40B4-BE49-F238E27FC236}">
                <a16:creationId xmlns:a16="http://schemas.microsoft.com/office/drawing/2014/main" id="{39C0B3E0-EF6A-421C-9596-9E25559F3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700213"/>
            <a:ext cx="1008063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Rectangle 11">
            <a:extLst>
              <a:ext uri="{FF2B5EF4-FFF2-40B4-BE49-F238E27FC236}">
                <a16:creationId xmlns:a16="http://schemas.microsoft.com/office/drawing/2014/main" id="{B369F3CE-294C-43D3-8BAB-C4D83BD4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700213"/>
            <a:ext cx="1008062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Rectangle 12">
            <a:extLst>
              <a:ext uri="{FF2B5EF4-FFF2-40B4-BE49-F238E27FC236}">
                <a16:creationId xmlns:a16="http://schemas.microsoft.com/office/drawing/2014/main" id="{EA2AED6F-2AF2-445B-8B8B-530C0BA7A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1079500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>
            <a:extLst>
              <a:ext uri="{FF2B5EF4-FFF2-40B4-BE49-F238E27FC236}">
                <a16:creationId xmlns:a16="http://schemas.microsoft.com/office/drawing/2014/main" id="{48242A81-615C-4BD0-ACC0-B7F745BA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24375"/>
            <a:ext cx="8353425" cy="2217738"/>
          </a:xfrm>
          <a:prstGeom prst="rect">
            <a:avLst/>
          </a:prstGeom>
          <a:solidFill>
            <a:srgbClr val="0000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en-US" b="1">
                <a:solidFill>
                  <a:schemeClr val="bg1"/>
                </a:solidFill>
              </a:rPr>
              <a:t>FIGURA – PARTE 1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Objetivo: Testar a interação de dois PEPS por meio da estimulação do axônio A e então, depois de um curto período de tempo, estimulá-lo novamente;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Houve interação entre os dois PEPS?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Porque?</a:t>
            </a:r>
          </a:p>
        </p:txBody>
      </p:sp>
      <p:grpSp>
        <p:nvGrpSpPr>
          <p:cNvPr id="145422" name="Group 14">
            <a:extLst>
              <a:ext uri="{FF2B5EF4-FFF2-40B4-BE49-F238E27FC236}">
                <a16:creationId xmlns:a16="http://schemas.microsoft.com/office/drawing/2014/main" id="{675975AE-748D-422A-B72D-52082AAA8616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5423" name="Line 15">
              <a:extLst>
                <a:ext uri="{FF2B5EF4-FFF2-40B4-BE49-F238E27FC236}">
                  <a16:creationId xmlns:a16="http://schemas.microsoft.com/office/drawing/2014/main" id="{9806E4B1-EAFF-4D64-9D89-554F6BC6F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4" name="Line 16">
              <a:extLst>
                <a:ext uri="{FF2B5EF4-FFF2-40B4-BE49-F238E27FC236}">
                  <a16:creationId xmlns:a16="http://schemas.microsoft.com/office/drawing/2014/main" id="{5AE2D233-54AC-4D11-BBA3-17B127409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5" name="Text Box 17">
              <a:extLst>
                <a:ext uri="{FF2B5EF4-FFF2-40B4-BE49-F238E27FC236}">
                  <a16:creationId xmlns:a16="http://schemas.microsoft.com/office/drawing/2014/main" id="{EE43275F-CF95-49BE-B095-A6DE5B36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5426" name="Rectangle 18">
            <a:extLst>
              <a:ext uri="{FF2B5EF4-FFF2-40B4-BE49-F238E27FC236}">
                <a16:creationId xmlns:a16="http://schemas.microsoft.com/office/drawing/2014/main" id="{87F20BAA-6CAD-4058-B917-0D5D2FFF0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248"/>
            <a:ext cx="4249738" cy="8640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A7685880-AD7E-4A2F-8CEA-6E8DFA35E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852488"/>
            <a:ext cx="3095625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INTEGRAÇÃO SINÁPTICA</a:t>
            </a:r>
          </a:p>
        </p:txBody>
      </p:sp>
      <p:pic>
        <p:nvPicPr>
          <p:cNvPr id="146435" name="Picture 3">
            <a:extLst>
              <a:ext uri="{FF2B5EF4-FFF2-40B4-BE49-F238E27FC236}">
                <a16:creationId xmlns:a16="http://schemas.microsoft.com/office/drawing/2014/main" id="{CB18AB81-DDB0-471C-A166-8E2CD07F9E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04950"/>
            <a:ext cx="8312150" cy="2786063"/>
          </a:xfrm>
          <a:prstGeom prst="rect">
            <a:avLst/>
          </a:prstGeom>
          <a:noFill/>
          <a:ln w="635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6" name="Rectangle 4">
            <a:extLst>
              <a:ext uri="{FF2B5EF4-FFF2-40B4-BE49-F238E27FC236}">
                <a16:creationId xmlns:a16="http://schemas.microsoft.com/office/drawing/2014/main" id="{92E33478-76D4-4576-808C-FD9D0FFB0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00213"/>
            <a:ext cx="1008063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CD2C5EB7-654A-4F98-A29F-E296E4B3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700213"/>
            <a:ext cx="1008063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Rectangle 6">
            <a:extLst>
              <a:ext uri="{FF2B5EF4-FFF2-40B4-BE49-F238E27FC236}">
                <a16:creationId xmlns:a16="http://schemas.microsoft.com/office/drawing/2014/main" id="{95EF98A7-4DFD-4E6E-9910-5ACA70C2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700213"/>
            <a:ext cx="1008062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Rectangle 7">
            <a:extLst>
              <a:ext uri="{FF2B5EF4-FFF2-40B4-BE49-F238E27FC236}">
                <a16:creationId xmlns:a16="http://schemas.microsoft.com/office/drawing/2014/main" id="{EFCEAADB-5399-438B-87AC-85FE9AAC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1079500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5EDEFB43-9F6C-4BCB-B65F-B1C8F780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24375"/>
            <a:ext cx="8353425" cy="2201863"/>
          </a:xfrm>
          <a:prstGeom prst="rect">
            <a:avLst/>
          </a:prstGeom>
          <a:solidFill>
            <a:srgbClr val="000000"/>
          </a:solidFill>
          <a:ln w="635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en-US" b="1">
                <a:solidFill>
                  <a:schemeClr val="bg1"/>
                </a:solidFill>
              </a:rPr>
              <a:t>FIGURA – PARTE 2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Objetivo: Testar a interação de dois PEPS por meio da estimulação do axônio A, antes que o mesmo desaparecesse;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Houve interação entre os dois PEPS?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SOMAÇÃO TEMPORAL: </a:t>
            </a:r>
            <a:r>
              <a:rPr lang="pt-BR" altLang="en-US" sz="1600" b="1">
                <a:solidFill>
                  <a:schemeClr val="bg1"/>
                </a:solidFill>
              </a:rPr>
              <a:t>SINAIS AFERENTES CHEGAM NA MESMA CÉLULA EM TEMPOS DIFERENTES</a:t>
            </a:r>
            <a:r>
              <a:rPr lang="pt-BR" altLang="en-US" sz="1700">
                <a:solidFill>
                  <a:srgbClr val="FFFF00"/>
                </a:solidFill>
              </a:rPr>
              <a:t>;</a:t>
            </a:r>
          </a:p>
        </p:txBody>
      </p:sp>
      <p:grpSp>
        <p:nvGrpSpPr>
          <p:cNvPr id="146441" name="Group 9">
            <a:extLst>
              <a:ext uri="{FF2B5EF4-FFF2-40B4-BE49-F238E27FC236}">
                <a16:creationId xmlns:a16="http://schemas.microsoft.com/office/drawing/2014/main" id="{8937EECF-4112-4843-A823-1A3200EDE094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6442" name="Line 10">
              <a:extLst>
                <a:ext uri="{FF2B5EF4-FFF2-40B4-BE49-F238E27FC236}">
                  <a16:creationId xmlns:a16="http://schemas.microsoft.com/office/drawing/2014/main" id="{EC7A86AF-5C58-406A-B09A-3DE560C24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3" name="Line 11">
              <a:extLst>
                <a:ext uri="{FF2B5EF4-FFF2-40B4-BE49-F238E27FC236}">
                  <a16:creationId xmlns:a16="http://schemas.microsoft.com/office/drawing/2014/main" id="{1CF0788D-6ED5-4FAD-AC90-2FE3BB1C9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4" name="Text Box 12">
              <a:extLst>
                <a:ext uri="{FF2B5EF4-FFF2-40B4-BE49-F238E27FC236}">
                  <a16:creationId xmlns:a16="http://schemas.microsoft.com/office/drawing/2014/main" id="{C56847B1-1001-43FA-A5CF-B2C880C02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6445" name="Rectangle 13">
            <a:extLst>
              <a:ext uri="{FF2B5EF4-FFF2-40B4-BE49-F238E27FC236}">
                <a16:creationId xmlns:a16="http://schemas.microsoft.com/office/drawing/2014/main" id="{D7AECD87-3FC6-4B43-9E16-257BD204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4249738" cy="431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6" name="Rectangle 14">
            <a:extLst>
              <a:ext uri="{FF2B5EF4-FFF2-40B4-BE49-F238E27FC236}">
                <a16:creationId xmlns:a16="http://schemas.microsoft.com/office/drawing/2014/main" id="{02D07C3B-011D-48F6-9D32-35145580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92825"/>
            <a:ext cx="8208963" cy="5762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>
            <a:extLst>
              <a:ext uri="{FF2B5EF4-FFF2-40B4-BE49-F238E27FC236}">
                <a16:creationId xmlns:a16="http://schemas.microsoft.com/office/drawing/2014/main" id="{04BC0A85-17E7-4526-B608-9C450CF1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852488"/>
            <a:ext cx="3095625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INTEGRAÇÃO SINÁPTICA</a:t>
            </a:r>
          </a:p>
        </p:txBody>
      </p:sp>
      <p:pic>
        <p:nvPicPr>
          <p:cNvPr id="147459" name="Picture 3">
            <a:extLst>
              <a:ext uri="{FF2B5EF4-FFF2-40B4-BE49-F238E27FC236}">
                <a16:creationId xmlns:a16="http://schemas.microsoft.com/office/drawing/2014/main" id="{3F173389-F725-49B8-B8BB-AAFB9A3C1C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04950"/>
            <a:ext cx="8312150" cy="2786063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0" name="Rectangle 4">
            <a:extLst>
              <a:ext uri="{FF2B5EF4-FFF2-40B4-BE49-F238E27FC236}">
                <a16:creationId xmlns:a16="http://schemas.microsoft.com/office/drawing/2014/main" id="{1DE888E2-E302-4D51-88F0-BF425042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00213"/>
            <a:ext cx="1008063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94582146-563C-4674-BD7A-400F1E91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700213"/>
            <a:ext cx="1008062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3BA5A9B3-AAC4-4C41-80B9-935B50A9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700213"/>
            <a:ext cx="1008062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29D45732-7F68-432C-8E02-BC80A16B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1079500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Text Box 8">
            <a:extLst>
              <a:ext uri="{FF2B5EF4-FFF2-40B4-BE49-F238E27FC236}">
                <a16:creationId xmlns:a16="http://schemas.microsoft.com/office/drawing/2014/main" id="{1ACA56AD-F6BB-455A-BF3C-BB929EE7C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24375"/>
            <a:ext cx="8785225" cy="2201863"/>
          </a:xfrm>
          <a:prstGeom prst="rect">
            <a:avLst/>
          </a:prstGeom>
          <a:solidFill>
            <a:srgbClr val="000000"/>
          </a:solidFill>
          <a:ln w="635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en-US" b="1">
                <a:solidFill>
                  <a:schemeClr val="bg1"/>
                </a:solidFill>
              </a:rPr>
              <a:t>FIGURA – PARTE 3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Objetivo: Testar o axônio B sozinho e posteriormente os axônios A e B ao mesmo tempo;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Houve interação entre os dois PEPS?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SOMAÇÃO ESPACIAL: </a:t>
            </a:r>
            <a:r>
              <a:rPr lang="pt-BR" altLang="en-US" sz="1600" b="1">
                <a:solidFill>
                  <a:schemeClr val="bg1"/>
                </a:solidFill>
              </a:rPr>
              <a:t>SINAIS AFERENTES CHEGAM NA CÉLULA AO MESMO TEMPO</a:t>
            </a:r>
            <a:r>
              <a:rPr lang="pt-BR" altLang="en-US" sz="1700">
                <a:solidFill>
                  <a:srgbClr val="FFFF00"/>
                </a:solidFill>
              </a:rPr>
              <a:t>;</a:t>
            </a:r>
          </a:p>
        </p:txBody>
      </p:sp>
      <p:grpSp>
        <p:nvGrpSpPr>
          <p:cNvPr id="147465" name="Group 9">
            <a:extLst>
              <a:ext uri="{FF2B5EF4-FFF2-40B4-BE49-F238E27FC236}">
                <a16:creationId xmlns:a16="http://schemas.microsoft.com/office/drawing/2014/main" id="{5813EA8A-B1EE-4C6C-9829-F394AF08235B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7466" name="Line 10">
              <a:extLst>
                <a:ext uri="{FF2B5EF4-FFF2-40B4-BE49-F238E27FC236}">
                  <a16:creationId xmlns:a16="http://schemas.microsoft.com/office/drawing/2014/main" id="{F5BB95AF-4B31-40BC-AC4C-67FFF697E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7" name="Line 11">
              <a:extLst>
                <a:ext uri="{FF2B5EF4-FFF2-40B4-BE49-F238E27FC236}">
                  <a16:creationId xmlns:a16="http://schemas.microsoft.com/office/drawing/2014/main" id="{7A858EB4-5011-4BF3-BE0A-1632123F0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468" name="Text Box 12">
              <a:extLst>
                <a:ext uri="{FF2B5EF4-FFF2-40B4-BE49-F238E27FC236}">
                  <a16:creationId xmlns:a16="http://schemas.microsoft.com/office/drawing/2014/main" id="{E48AF1DE-A020-41FE-A3F6-DA9B6806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7469" name="Rectangle 13">
            <a:extLst>
              <a:ext uri="{FF2B5EF4-FFF2-40B4-BE49-F238E27FC236}">
                <a16:creationId xmlns:a16="http://schemas.microsoft.com/office/drawing/2014/main" id="{34D4555F-2D15-4DA7-BCFF-AA6A2743D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661025"/>
            <a:ext cx="4249738" cy="431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Rectangle 14">
            <a:extLst>
              <a:ext uri="{FF2B5EF4-FFF2-40B4-BE49-F238E27FC236}">
                <a16:creationId xmlns:a16="http://schemas.microsoft.com/office/drawing/2014/main" id="{24C2A3CC-A9E4-49C4-B829-3988BA549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92825"/>
            <a:ext cx="8642350" cy="5762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>
            <a:extLst>
              <a:ext uri="{FF2B5EF4-FFF2-40B4-BE49-F238E27FC236}">
                <a16:creationId xmlns:a16="http://schemas.microsoft.com/office/drawing/2014/main" id="{27D89B20-7D78-473A-9ADA-04BA8DD4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852488"/>
            <a:ext cx="3095625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INTEGRAÇÃO SINÁPTICA</a:t>
            </a:r>
          </a:p>
        </p:txBody>
      </p:sp>
      <p:pic>
        <p:nvPicPr>
          <p:cNvPr id="172035" name="Picture 3">
            <a:extLst>
              <a:ext uri="{FF2B5EF4-FFF2-40B4-BE49-F238E27FC236}">
                <a16:creationId xmlns:a16="http://schemas.microsoft.com/office/drawing/2014/main" id="{D1855281-606A-4729-AE50-2680D0E56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04950"/>
            <a:ext cx="8312150" cy="27860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6" name="Rectangle 4">
            <a:extLst>
              <a:ext uri="{FF2B5EF4-FFF2-40B4-BE49-F238E27FC236}">
                <a16:creationId xmlns:a16="http://schemas.microsoft.com/office/drawing/2014/main" id="{6C0AFF76-4EF5-414C-8DAE-B2D64A49D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700213"/>
            <a:ext cx="1008063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6ACFA5F0-B88B-4FAA-9423-8B3B95B5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700213"/>
            <a:ext cx="1008062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00BFFD7A-1927-47AD-9C70-19E2634D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700213"/>
            <a:ext cx="1008063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1C53837B-6D8C-491A-9E8E-C2CCE35D8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1079500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Text Box 8">
            <a:extLst>
              <a:ext uri="{FF2B5EF4-FFF2-40B4-BE49-F238E27FC236}">
                <a16:creationId xmlns:a16="http://schemas.microsoft.com/office/drawing/2014/main" id="{682C3633-7003-4EC3-87B5-D42C15F8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24375"/>
            <a:ext cx="8785225" cy="13366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en-US" b="1">
                <a:solidFill>
                  <a:schemeClr val="bg1"/>
                </a:solidFill>
              </a:rPr>
              <a:t>FIGURA – PARTE 3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sz="1700">
                <a:solidFill>
                  <a:srgbClr val="FFFF00"/>
                </a:solidFill>
              </a:rPr>
              <a:t> </a:t>
            </a:r>
            <a:r>
              <a:rPr lang="pt-BR" altLang="en-US" sz="1700" b="1">
                <a:solidFill>
                  <a:srgbClr val="FFFF00"/>
                </a:solidFill>
              </a:rPr>
              <a:t>INTERAÇÃO DE MÚLTIPLOS PEPS ATRAVÉS DE SOMAÇÃO TEMPORAL E ESPACIAL CONDUZEM O POTENCIAL DE MEMBRANA PÓS-SINÁPTICO ATÉ O LIMIAR E DEFLAGRAM O POTENCIAL DE AÇÃO</a:t>
            </a:r>
            <a:r>
              <a:rPr lang="pt-BR" altLang="en-US" sz="1700">
                <a:solidFill>
                  <a:schemeClr val="bg1"/>
                </a:solidFill>
              </a:rPr>
              <a:t>;</a:t>
            </a:r>
          </a:p>
        </p:txBody>
      </p:sp>
      <p:grpSp>
        <p:nvGrpSpPr>
          <p:cNvPr id="172041" name="Group 9">
            <a:extLst>
              <a:ext uri="{FF2B5EF4-FFF2-40B4-BE49-F238E27FC236}">
                <a16:creationId xmlns:a16="http://schemas.microsoft.com/office/drawing/2014/main" id="{5429E15E-A960-4225-B46F-556C7736FAE1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2042" name="Line 10">
              <a:extLst>
                <a:ext uri="{FF2B5EF4-FFF2-40B4-BE49-F238E27FC236}">
                  <a16:creationId xmlns:a16="http://schemas.microsoft.com/office/drawing/2014/main" id="{DAC1AF7B-81BC-4390-A604-18515606F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3" name="Line 11">
              <a:extLst>
                <a:ext uri="{FF2B5EF4-FFF2-40B4-BE49-F238E27FC236}">
                  <a16:creationId xmlns:a16="http://schemas.microsoft.com/office/drawing/2014/main" id="{E947F496-759C-429D-B28B-68C9E753D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4" name="Text Box 12">
              <a:extLst>
                <a:ext uri="{FF2B5EF4-FFF2-40B4-BE49-F238E27FC236}">
                  <a16:creationId xmlns:a16="http://schemas.microsoft.com/office/drawing/2014/main" id="{8C3D0F2A-6607-496E-9C52-20271ADCA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>
            <a:extLst>
              <a:ext uri="{FF2B5EF4-FFF2-40B4-BE49-F238E27FC236}">
                <a16:creationId xmlns:a16="http://schemas.microsoft.com/office/drawing/2014/main" id="{95DA0691-D0B6-4797-B7BF-633A5212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042988"/>
            <a:ext cx="3095625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INTEGRAÇÃO SINÁPTICA</a:t>
            </a:r>
          </a:p>
        </p:txBody>
      </p:sp>
      <p:pic>
        <p:nvPicPr>
          <p:cNvPr id="148483" name="Picture 3">
            <a:extLst>
              <a:ext uri="{FF2B5EF4-FFF2-40B4-BE49-F238E27FC236}">
                <a16:creationId xmlns:a16="http://schemas.microsoft.com/office/drawing/2014/main" id="{3B56E095-BD2C-4E9A-AE84-08028BBB3A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95450"/>
            <a:ext cx="8312150" cy="2786063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4" name="Rectangle 4">
            <a:extLst>
              <a:ext uri="{FF2B5EF4-FFF2-40B4-BE49-F238E27FC236}">
                <a16:creationId xmlns:a16="http://schemas.microsoft.com/office/drawing/2014/main" id="{1EA7E086-E0B5-43E8-9307-683603ED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835150"/>
            <a:ext cx="1223963" cy="2376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399EAFAE-8785-47A6-9E53-1B5E08F9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835150"/>
            <a:ext cx="1008062" cy="2376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64866B9D-2356-40D7-BD04-5ACE950F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835150"/>
            <a:ext cx="1008063" cy="2376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>
            <a:extLst>
              <a:ext uri="{FF2B5EF4-FFF2-40B4-BE49-F238E27FC236}">
                <a16:creationId xmlns:a16="http://schemas.microsoft.com/office/drawing/2014/main" id="{B76D0B94-2807-46F8-A2C9-B56570553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1835150"/>
            <a:ext cx="1079500" cy="2376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Text Box 8">
            <a:extLst>
              <a:ext uri="{FF2B5EF4-FFF2-40B4-BE49-F238E27FC236}">
                <a16:creationId xmlns:a16="http://schemas.microsoft.com/office/drawing/2014/main" id="{079EF167-8679-445D-B802-D297188B9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14875"/>
            <a:ext cx="8785225" cy="1255713"/>
          </a:xfrm>
          <a:prstGeom prst="rect">
            <a:avLst/>
          </a:prstGeom>
          <a:solidFill>
            <a:srgbClr val="000000"/>
          </a:solidFill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en-US" b="1">
                <a:solidFill>
                  <a:schemeClr val="bg1"/>
                </a:solidFill>
              </a:rPr>
              <a:t>FIGURA – PARTE 5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PIPS também promovem somação espacial e temporal;</a:t>
            </a:r>
          </a:p>
          <a:p>
            <a:pPr algn="just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FFFF00"/>
                </a:solidFill>
              </a:rPr>
              <a:t> As interações de PIPS e PEPS são anuladas;</a:t>
            </a:r>
            <a:endParaRPr lang="pt-BR" altLang="en-US" sz="1700">
              <a:solidFill>
                <a:srgbClr val="FFFF00"/>
              </a:solidFill>
            </a:endParaRPr>
          </a:p>
        </p:txBody>
      </p:sp>
      <p:grpSp>
        <p:nvGrpSpPr>
          <p:cNvPr id="148489" name="Group 9">
            <a:extLst>
              <a:ext uri="{FF2B5EF4-FFF2-40B4-BE49-F238E27FC236}">
                <a16:creationId xmlns:a16="http://schemas.microsoft.com/office/drawing/2014/main" id="{B7DE333A-6239-4070-8433-35A126B9C795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8490" name="Line 10">
              <a:extLst>
                <a:ext uri="{FF2B5EF4-FFF2-40B4-BE49-F238E27FC236}">
                  <a16:creationId xmlns:a16="http://schemas.microsoft.com/office/drawing/2014/main" id="{E45CF0B8-F8AE-4035-A99D-99DE2D8C9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1" name="Line 11">
              <a:extLst>
                <a:ext uri="{FF2B5EF4-FFF2-40B4-BE49-F238E27FC236}">
                  <a16:creationId xmlns:a16="http://schemas.microsoft.com/office/drawing/2014/main" id="{FF3324FC-2E65-4D94-8E29-9948E8E7D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492" name="Text Box 12">
              <a:extLst>
                <a:ext uri="{FF2B5EF4-FFF2-40B4-BE49-F238E27FC236}">
                  <a16:creationId xmlns:a16="http://schemas.microsoft.com/office/drawing/2014/main" id="{9F76E4B8-9F92-4AEC-A992-FD6A4CEA7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8495" name="Rectangle 15">
            <a:extLst>
              <a:ext uri="{FF2B5EF4-FFF2-40B4-BE49-F238E27FC236}">
                <a16:creationId xmlns:a16="http://schemas.microsoft.com/office/drawing/2014/main" id="{12BF3634-25EF-4995-B284-0AD7481DB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16563"/>
            <a:ext cx="6049963" cy="431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4D587270-F7DE-4638-B744-E95AAA98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627063"/>
            <a:ext cx="2662238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EFICÁCIA SINÁPTICA</a:t>
            </a:r>
          </a:p>
        </p:txBody>
      </p:sp>
      <p:sp>
        <p:nvSpPr>
          <p:cNvPr id="149512" name="Text Box 8">
            <a:extLst>
              <a:ext uri="{FF2B5EF4-FFF2-40B4-BE49-F238E27FC236}">
                <a16:creationId xmlns:a16="http://schemas.microsoft.com/office/drawing/2014/main" id="{840FAB8D-3A14-49DD-ACAE-A33AB707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95425"/>
            <a:ext cx="8353425" cy="5110163"/>
          </a:xfrm>
          <a:prstGeom prst="rect">
            <a:avLst/>
          </a:prstGeom>
          <a:solidFill>
            <a:srgbClr val="000000"/>
          </a:solidFill>
          <a:ln w="635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b="1" dirty="0">
                <a:solidFill>
                  <a:srgbClr val="FFFF00"/>
                </a:solidFill>
              </a:rPr>
              <a:t> A quantidade de neurotransmissores liberados por um neurônio pré-sináptico é dependente da concentração de cálcio</a:t>
            </a:r>
            <a:r>
              <a:rPr lang="pt-BR" altLang="en-US" b="1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b="1" dirty="0">
                <a:solidFill>
                  <a:srgbClr val="FFFF00"/>
                </a:solidFill>
              </a:rPr>
              <a:t> O cálcio que entrou no terminal </a:t>
            </a:r>
            <a:r>
              <a:rPr lang="pt-BR" altLang="en-US" b="1" dirty="0" err="1">
                <a:solidFill>
                  <a:srgbClr val="FFFF00"/>
                </a:solidFill>
              </a:rPr>
              <a:t>axônico</a:t>
            </a:r>
            <a:r>
              <a:rPr lang="pt-BR" altLang="en-US" b="1" dirty="0">
                <a:solidFill>
                  <a:srgbClr val="FFFF00"/>
                </a:solidFill>
              </a:rPr>
              <a:t> do neurônio pré-sináptico durante o potencial de ação é bombeado para fora da célula para organelas intracelulares</a:t>
            </a:r>
            <a:r>
              <a:rPr lang="pt-BR" altLang="en-US" b="1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b="1" dirty="0">
                <a:solidFill>
                  <a:srgbClr val="FFFF00"/>
                </a:solidFill>
              </a:rPr>
              <a:t> Considere que sua remoção é inferior a entrada, </a:t>
            </a:r>
            <a:r>
              <a:rPr lang="pt-BR" altLang="en-US" b="1" dirty="0">
                <a:solidFill>
                  <a:schemeClr val="bg1"/>
                </a:solidFill>
              </a:rPr>
              <a:t>O QUE ACONTECERÁ COM A [Ca] NO TERMINAL AXÔNICO E COM A LIBERAÇÃO DOS NEUROTRANSMISSORES?</a:t>
            </a:r>
            <a:r>
              <a:rPr lang="pt-BR" altLang="en-US" b="1" dirty="0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b="1" dirty="0">
                <a:solidFill>
                  <a:srgbClr val="FFFF00"/>
                </a:solidFill>
              </a:rPr>
              <a:t> Quanto maior a quantidade de neurotransmissores liberados, maior será o número de canais iônicos abertos na membrana pós-sináptica e </a:t>
            </a:r>
            <a:r>
              <a:rPr lang="pt-BR" altLang="en-US" b="1" dirty="0" err="1">
                <a:solidFill>
                  <a:srgbClr val="FFFF00"/>
                </a:solidFill>
              </a:rPr>
              <a:t>conseqüentemente</a:t>
            </a:r>
            <a:r>
              <a:rPr lang="pt-BR" altLang="en-US" b="1" dirty="0">
                <a:solidFill>
                  <a:srgbClr val="FFFF00"/>
                </a:solidFill>
              </a:rPr>
              <a:t> maior será a amplitude do PEPS ou PIPS</a:t>
            </a:r>
            <a:r>
              <a:rPr lang="pt-BR" altLang="en-US" b="1" dirty="0">
                <a:solidFill>
                  <a:schemeClr val="bg1"/>
                </a:solidFill>
              </a:rPr>
              <a:t>; </a:t>
            </a:r>
          </a:p>
        </p:txBody>
      </p:sp>
      <p:sp>
        <p:nvSpPr>
          <p:cNvPr id="149518" name="Rectangle 14">
            <a:extLst>
              <a:ext uri="{FF2B5EF4-FFF2-40B4-BE49-F238E27FC236}">
                <a16:creationId xmlns:a16="http://schemas.microsoft.com/office/drawing/2014/main" id="{5BFEC126-F7D1-48DE-8884-5F0FC989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74925"/>
            <a:ext cx="8208963" cy="12239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9" name="Rectangle 15">
            <a:extLst>
              <a:ext uri="{FF2B5EF4-FFF2-40B4-BE49-F238E27FC236}">
                <a16:creationId xmlns:a16="http://schemas.microsoft.com/office/drawing/2014/main" id="{9B150348-F6D0-4317-BE9B-968B1E53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933056"/>
            <a:ext cx="8208963" cy="1152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0" name="Rectangle 16">
            <a:extLst>
              <a:ext uri="{FF2B5EF4-FFF2-40B4-BE49-F238E27FC236}">
                <a16:creationId xmlns:a16="http://schemas.microsoft.com/office/drawing/2014/main" id="{F5EA246C-4124-44B2-BDAF-6B58FA97B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216"/>
            <a:ext cx="8208963" cy="10810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>
            <a:extLst>
              <a:ext uri="{FF2B5EF4-FFF2-40B4-BE49-F238E27FC236}">
                <a16:creationId xmlns:a16="http://schemas.microsoft.com/office/drawing/2014/main" id="{D2C0D349-F12A-40FB-85C0-80CB28010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925513"/>
            <a:ext cx="5472112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EFICÁCIA SINÁPTICA: SINAPSE AXO-AXÔNICA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8B63BBC7-8543-4432-866D-5335F9CB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1644650"/>
            <a:ext cx="4714875" cy="4305300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>
                <a:solidFill>
                  <a:schemeClr val="bg1"/>
                </a:solidFill>
              </a:rPr>
              <a:t>O neurotransmissor liberado por </a:t>
            </a:r>
            <a:r>
              <a:rPr lang="pt-BR" altLang="en-US" sz="1700" b="1" i="1">
                <a:solidFill>
                  <a:srgbClr val="FFFF00"/>
                </a:solidFill>
              </a:rPr>
              <a:t>A</a:t>
            </a:r>
            <a:r>
              <a:rPr lang="pt-BR" altLang="en-US" sz="1700" b="1">
                <a:solidFill>
                  <a:schemeClr val="bg1"/>
                </a:solidFill>
              </a:rPr>
              <a:t> liga-se aos receptores de </a:t>
            </a:r>
            <a:r>
              <a:rPr lang="pt-BR" altLang="en-US" sz="1700" b="1" i="1">
                <a:solidFill>
                  <a:srgbClr val="FFFF00"/>
                </a:solidFill>
              </a:rPr>
              <a:t>B</a:t>
            </a:r>
            <a:r>
              <a:rPr lang="pt-BR" altLang="en-US" sz="1700" b="1">
                <a:solidFill>
                  <a:schemeClr val="bg1"/>
                </a:solidFill>
              </a:rPr>
              <a:t>, resultando numa alteração da [neurotransmissores] liberados por </a:t>
            </a:r>
            <a:r>
              <a:rPr lang="pt-BR" altLang="en-US" sz="1700" b="1" i="1">
                <a:solidFill>
                  <a:srgbClr val="FFFF00"/>
                </a:solidFill>
              </a:rPr>
              <a:t>B</a:t>
            </a:r>
            <a:r>
              <a:rPr lang="pt-BR" altLang="en-US" sz="1700" b="1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>
                <a:solidFill>
                  <a:schemeClr val="bg1"/>
                </a:solidFill>
              </a:rPr>
              <a:t>O neurônio </a:t>
            </a:r>
            <a:r>
              <a:rPr lang="pt-BR" altLang="en-US" sz="1700" b="1" i="1">
                <a:solidFill>
                  <a:srgbClr val="FFFF00"/>
                </a:solidFill>
              </a:rPr>
              <a:t>A</a:t>
            </a:r>
            <a:r>
              <a:rPr lang="pt-BR" altLang="en-US" sz="1700" b="1">
                <a:solidFill>
                  <a:schemeClr val="bg1"/>
                </a:solidFill>
              </a:rPr>
              <a:t> exerce um efeito pré-sináptico (inibição ou facilitação) sobre a sinapse entre </a:t>
            </a:r>
            <a:r>
              <a:rPr lang="pt-BR" altLang="en-US" sz="1700" b="1" i="1">
                <a:solidFill>
                  <a:srgbClr val="FFFF00"/>
                </a:solidFill>
              </a:rPr>
              <a:t>B</a:t>
            </a:r>
            <a:r>
              <a:rPr lang="pt-BR" altLang="en-US" sz="1700" b="1">
                <a:solidFill>
                  <a:schemeClr val="bg1"/>
                </a:solidFill>
              </a:rPr>
              <a:t> e </a:t>
            </a:r>
            <a:r>
              <a:rPr lang="pt-BR" altLang="en-US" sz="1700" b="1" i="1">
                <a:solidFill>
                  <a:srgbClr val="FFFF00"/>
                </a:solidFill>
              </a:rPr>
              <a:t>C</a:t>
            </a:r>
            <a:r>
              <a:rPr lang="pt-BR" altLang="en-US" sz="1700" b="1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>
                <a:solidFill>
                  <a:schemeClr val="bg1"/>
                </a:solidFill>
              </a:rPr>
              <a:t>Sinapses axo-axônicas podem alterar a concentração de cálcio em B ou afetar a síntese de neurotransmissores; </a:t>
            </a:r>
          </a:p>
        </p:txBody>
      </p:sp>
      <p:pic>
        <p:nvPicPr>
          <p:cNvPr id="150539" name="Picture 11">
            <a:extLst>
              <a:ext uri="{FF2B5EF4-FFF2-40B4-BE49-F238E27FC236}">
                <a16:creationId xmlns:a16="http://schemas.microsoft.com/office/drawing/2014/main" id="{7FAC6AEF-C72D-4C66-921D-2657A189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85925"/>
            <a:ext cx="4176713" cy="330517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0540" name="Group 12">
            <a:extLst>
              <a:ext uri="{FF2B5EF4-FFF2-40B4-BE49-F238E27FC236}">
                <a16:creationId xmlns:a16="http://schemas.microsoft.com/office/drawing/2014/main" id="{6EFA0C41-D0C3-48F8-A079-DBD2D20EC0A8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50541" name="Line 13">
              <a:extLst>
                <a:ext uri="{FF2B5EF4-FFF2-40B4-BE49-F238E27FC236}">
                  <a16:creationId xmlns:a16="http://schemas.microsoft.com/office/drawing/2014/main" id="{1BEBCEC1-1BDF-49F5-BE51-28DC2AEC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42" name="Line 14">
              <a:extLst>
                <a:ext uri="{FF2B5EF4-FFF2-40B4-BE49-F238E27FC236}">
                  <a16:creationId xmlns:a16="http://schemas.microsoft.com/office/drawing/2014/main" id="{130A484F-1B90-4764-B249-B916B47E9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43" name="Text Box 15">
              <a:extLst>
                <a:ext uri="{FF2B5EF4-FFF2-40B4-BE49-F238E27FC236}">
                  <a16:creationId xmlns:a16="http://schemas.microsoft.com/office/drawing/2014/main" id="{9DFB4042-4893-45BC-BB49-3AFC0CBA7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3689B609-BBDD-443A-8C43-13EB6018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429000"/>
            <a:ext cx="4543564" cy="12239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FE225D61-45C8-40A2-B26F-DB67C321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4725144"/>
            <a:ext cx="4543563" cy="10795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>
            <a:extLst>
              <a:ext uri="{FF2B5EF4-FFF2-40B4-BE49-F238E27FC236}">
                <a16:creationId xmlns:a16="http://schemas.microsoft.com/office/drawing/2014/main" id="{6F20B5AD-3143-4E2B-B97A-01BD8618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096963"/>
            <a:ext cx="5472112" cy="498475"/>
          </a:xfrm>
          <a:prstGeom prst="rect">
            <a:avLst/>
          </a:prstGeom>
          <a:solidFill>
            <a:srgbClr val="292929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OUTRO MECANISMO DE EFICÁCIA SINÁPTICA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6662C34F-A771-475C-9C5B-A41A36C76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8208963" cy="3268662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1700" b="1">
                <a:solidFill>
                  <a:schemeClr val="bg1"/>
                </a:solidFill>
              </a:rPr>
              <a:t>Alguns receptores do terminal pré-sináptico não são associados a sinapses axo-axônicas;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1700" b="1">
                <a:solidFill>
                  <a:schemeClr val="bg1"/>
                </a:solidFill>
              </a:rPr>
              <a:t>No entanto, podem ser ativados pelo próprio terminal axônico;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1700" b="1">
                <a:solidFill>
                  <a:schemeClr val="bg1"/>
                </a:solidFill>
              </a:rPr>
              <a:t>Nesse caso, os receptores são chamados de auto-receptores e o neurotransmissor liberado atua sobre esses auto-receptores reduzindo sua liberação;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1700" b="1">
                <a:solidFill>
                  <a:schemeClr val="bg1"/>
                </a:solidFill>
              </a:rPr>
              <a:t>COMO PODEMOS CHAMAR ESSE PROCESSO?</a:t>
            </a:r>
          </a:p>
        </p:txBody>
      </p:sp>
      <p:grpSp>
        <p:nvGrpSpPr>
          <p:cNvPr id="151557" name="Group 5">
            <a:extLst>
              <a:ext uri="{FF2B5EF4-FFF2-40B4-BE49-F238E27FC236}">
                <a16:creationId xmlns:a16="http://schemas.microsoft.com/office/drawing/2014/main" id="{B402AB88-5D9C-4B4F-96BA-981C6B562820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51558" name="Line 6">
              <a:extLst>
                <a:ext uri="{FF2B5EF4-FFF2-40B4-BE49-F238E27FC236}">
                  <a16:creationId xmlns:a16="http://schemas.microsoft.com/office/drawing/2014/main" id="{90E9AE45-33D8-4537-8AE4-C88E67D99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59" name="Line 7">
              <a:extLst>
                <a:ext uri="{FF2B5EF4-FFF2-40B4-BE49-F238E27FC236}">
                  <a16:creationId xmlns:a16="http://schemas.microsoft.com/office/drawing/2014/main" id="{D19D7D1A-A556-4CCE-BFBD-EB0E710C8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60" name="Text Box 8">
              <a:extLst>
                <a:ext uri="{FF2B5EF4-FFF2-40B4-BE49-F238E27FC236}">
                  <a16:creationId xmlns:a16="http://schemas.microsoft.com/office/drawing/2014/main" id="{06A2A1BB-EABA-41CB-98A8-367896465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1563" name="Rectangle 11">
            <a:extLst>
              <a:ext uri="{FF2B5EF4-FFF2-40B4-BE49-F238E27FC236}">
                <a16:creationId xmlns:a16="http://schemas.microsoft.com/office/drawing/2014/main" id="{D73AE452-B289-4828-9828-01AEEC33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96952"/>
            <a:ext cx="6900863" cy="3603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Rectangle 12">
            <a:extLst>
              <a:ext uri="{FF2B5EF4-FFF2-40B4-BE49-F238E27FC236}">
                <a16:creationId xmlns:a16="http://schemas.microsoft.com/office/drawing/2014/main" id="{D911532B-FEBA-4311-AC19-4DF4696C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73464"/>
            <a:ext cx="8064500" cy="115093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Rectangle 13">
            <a:extLst>
              <a:ext uri="{FF2B5EF4-FFF2-40B4-BE49-F238E27FC236}">
                <a16:creationId xmlns:a16="http://schemas.microsoft.com/office/drawing/2014/main" id="{FE728257-B6FE-405F-AC83-3880A323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97425"/>
            <a:ext cx="8064500" cy="3603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>
            <a:extLst>
              <a:ext uri="{FF2B5EF4-FFF2-40B4-BE49-F238E27FC236}">
                <a16:creationId xmlns:a16="http://schemas.microsoft.com/office/drawing/2014/main" id="{E757C40C-F449-484B-A638-D72F71A8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25538"/>
            <a:ext cx="5186362" cy="841375"/>
          </a:xfrm>
          <a:prstGeom prst="rect">
            <a:avLst/>
          </a:prstGeom>
          <a:solidFill>
            <a:srgbClr val="008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ESTRUTURA DO SISTEMA NERVOSO: ALGUMAS DEFINIÇÕES </a:t>
            </a:r>
          </a:p>
        </p:txBody>
      </p:sp>
      <p:grpSp>
        <p:nvGrpSpPr>
          <p:cNvPr id="174083" name="Group 3">
            <a:extLst>
              <a:ext uri="{FF2B5EF4-FFF2-40B4-BE49-F238E27FC236}">
                <a16:creationId xmlns:a16="http://schemas.microsoft.com/office/drawing/2014/main" id="{96202572-A933-4686-A28C-23D430C63AA6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4084" name="Line 4">
              <a:extLst>
                <a:ext uri="{FF2B5EF4-FFF2-40B4-BE49-F238E27FC236}">
                  <a16:creationId xmlns:a16="http://schemas.microsoft.com/office/drawing/2014/main" id="{A3C70BC7-7D03-419E-A668-A2CEAEDCE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5" name="Line 5">
              <a:extLst>
                <a:ext uri="{FF2B5EF4-FFF2-40B4-BE49-F238E27FC236}">
                  <a16:creationId xmlns:a16="http://schemas.microsoft.com/office/drawing/2014/main" id="{A994CBE6-A3F6-4DBF-BF03-646459CED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Text Box 6">
              <a:extLst>
                <a:ext uri="{FF2B5EF4-FFF2-40B4-BE49-F238E27FC236}">
                  <a16:creationId xmlns:a16="http://schemas.microsoft.com/office/drawing/2014/main" id="{D4F5D361-7E8A-46F2-B45E-16BF3C1DB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4087" name="Text Box 7">
            <a:extLst>
              <a:ext uri="{FF2B5EF4-FFF2-40B4-BE49-F238E27FC236}">
                <a16:creationId xmlns:a16="http://schemas.microsoft.com/office/drawing/2014/main" id="{1FFDF74B-B115-41AD-A6CC-298C5774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17750"/>
            <a:ext cx="8424863" cy="3960813"/>
          </a:xfrm>
          <a:prstGeom prst="rect">
            <a:avLst/>
          </a:prstGeom>
          <a:solidFill>
            <a:srgbClr val="008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NERVO: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conjunto de axônios (fibra nervosa) que trafegam juntos na mesma localização geral do sistema nervoso periférico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VIA OU TRATO: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conjunto de axônios que trafegam juntos na mesma localização do sistema nervoso central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COMISSURA: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conjunto de axônios que ligam o lado direito e o esquerdo do cérebro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GÂNGLIOS: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grupos de corpos celulares localizados no sistema nervoso periférico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NÚCLEOS: </a:t>
            </a: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grupos de corpos celulares localizados no sistema nervoso central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Oval 2">
            <a:extLst>
              <a:ext uri="{FF2B5EF4-FFF2-40B4-BE49-F238E27FC236}">
                <a16:creationId xmlns:a16="http://schemas.microsoft.com/office/drawing/2014/main" id="{7B19C89B-F948-49E8-B9B1-8E5926875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661025"/>
            <a:ext cx="2160587" cy="935038"/>
          </a:xfrm>
          <a:prstGeom prst="ellipse">
            <a:avLst/>
          </a:prstGeom>
          <a:solidFill>
            <a:srgbClr val="FFFFCC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Text Box 3">
            <a:extLst>
              <a:ext uri="{FF2B5EF4-FFF2-40B4-BE49-F238E27FC236}">
                <a16:creationId xmlns:a16="http://schemas.microsoft.com/office/drawing/2014/main" id="{3860F8F4-1E60-48D1-B143-11ED11BB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1041400"/>
            <a:ext cx="4176713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  <a:cs typeface="Arial" panose="020B0604020202020204" pitchFamily="34" charset="0"/>
              </a:rPr>
              <a:t>SISTEMA NERVOSO CENTRAL: ENCÉFALO</a:t>
            </a:r>
          </a:p>
        </p:txBody>
      </p:sp>
      <p:sp>
        <p:nvSpPr>
          <p:cNvPr id="175108" name="Line 4">
            <a:extLst>
              <a:ext uri="{FF2B5EF4-FFF2-40B4-BE49-F238E27FC236}">
                <a16:creationId xmlns:a16="http://schemas.microsoft.com/office/drawing/2014/main" id="{D820B1C1-72BC-472D-AD1D-DBE57FE30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09825"/>
            <a:ext cx="0" cy="9350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B97B11CB-667F-42B5-86DE-A9283753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3536950"/>
            <a:ext cx="1873250" cy="8286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HEMISFÉRIOS CEREBRAIS</a:t>
            </a:r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0475D265-C230-4501-8C61-1E46AEAB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540125"/>
            <a:ext cx="2339975" cy="7524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CEREBELO            </a:t>
            </a:r>
            <a:r>
              <a:rPr lang="pt-BR" altLang="en-US" sz="1400" b="1" i="1">
                <a:solidFill>
                  <a:schemeClr val="bg1"/>
                </a:solidFill>
                <a:cs typeface="Arial" panose="020B0604020202020204" pitchFamily="34" charset="0"/>
              </a:rPr>
              <a:t>(4 ventrículos cerebrais)</a:t>
            </a:r>
          </a:p>
        </p:txBody>
      </p:sp>
      <p:sp>
        <p:nvSpPr>
          <p:cNvPr id="175111" name="Line 7">
            <a:extLst>
              <a:ext uri="{FF2B5EF4-FFF2-40B4-BE49-F238E27FC236}">
                <a16:creationId xmlns:a16="http://schemas.microsoft.com/office/drawing/2014/main" id="{2B0FFFD6-6D9C-43B2-9F05-5910DD27E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76438"/>
            <a:ext cx="0" cy="431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2" name="Line 8">
            <a:extLst>
              <a:ext uri="{FF2B5EF4-FFF2-40B4-BE49-F238E27FC236}">
                <a16:creationId xmlns:a16="http://schemas.microsoft.com/office/drawing/2014/main" id="{402BDFC5-5CEB-4090-B7A8-9FA9963FA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2420938"/>
            <a:ext cx="66960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3" name="Line 9">
            <a:extLst>
              <a:ext uri="{FF2B5EF4-FFF2-40B4-BE49-F238E27FC236}">
                <a16:creationId xmlns:a16="http://schemas.microsoft.com/office/drawing/2014/main" id="{D6AB4E9E-F664-46F9-81C2-D4AF60222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2420938"/>
            <a:ext cx="0" cy="9366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114" name="Group 10">
            <a:extLst>
              <a:ext uri="{FF2B5EF4-FFF2-40B4-BE49-F238E27FC236}">
                <a16:creationId xmlns:a16="http://schemas.microsoft.com/office/drawing/2014/main" id="{2A37771C-2365-4495-B181-39697B939248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5115" name="Line 11">
              <a:extLst>
                <a:ext uri="{FF2B5EF4-FFF2-40B4-BE49-F238E27FC236}">
                  <a16:creationId xmlns:a16="http://schemas.microsoft.com/office/drawing/2014/main" id="{338F70EF-72B5-48A8-9D74-E7AEC66AE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6" name="Line 12">
              <a:extLst>
                <a:ext uri="{FF2B5EF4-FFF2-40B4-BE49-F238E27FC236}">
                  <a16:creationId xmlns:a16="http://schemas.microsoft.com/office/drawing/2014/main" id="{7AF1F43C-25CF-40E9-AD42-511CA3E24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Text Box 13">
              <a:extLst>
                <a:ext uri="{FF2B5EF4-FFF2-40B4-BE49-F238E27FC236}">
                  <a16:creationId xmlns:a16="http://schemas.microsoft.com/office/drawing/2014/main" id="{1412D782-A74E-433B-BEF3-A7A196883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A84243CD-B617-4D00-8998-F82E5479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536950"/>
            <a:ext cx="1728787" cy="4857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DIENCÉFALO</a:t>
            </a:r>
          </a:p>
        </p:txBody>
      </p:sp>
      <p:sp>
        <p:nvSpPr>
          <p:cNvPr id="175119" name="Line 15">
            <a:extLst>
              <a:ext uri="{FF2B5EF4-FFF2-40B4-BE49-F238E27FC236}">
                <a16:creationId xmlns:a16="http://schemas.microsoft.com/office/drawing/2014/main" id="{86396B90-B515-4F5F-A215-6FA74ED221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2409825"/>
            <a:ext cx="3175" cy="9350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0" name="Text Box 16">
            <a:extLst>
              <a:ext uri="{FF2B5EF4-FFF2-40B4-BE49-F238E27FC236}">
                <a16:creationId xmlns:a16="http://schemas.microsoft.com/office/drawing/2014/main" id="{8774420D-B12A-4FE9-8BC8-1CFDC9E7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548063"/>
            <a:ext cx="1728787" cy="8286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TRONCO ENCEFÁLICO </a:t>
            </a:r>
          </a:p>
        </p:txBody>
      </p:sp>
      <p:sp>
        <p:nvSpPr>
          <p:cNvPr id="175121" name="Line 17">
            <a:extLst>
              <a:ext uri="{FF2B5EF4-FFF2-40B4-BE49-F238E27FC236}">
                <a16:creationId xmlns:a16="http://schemas.microsoft.com/office/drawing/2014/main" id="{81E5D4B7-27A9-4285-A467-C7304C5DA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2420938"/>
            <a:ext cx="0" cy="9350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2" name="Line 18">
            <a:extLst>
              <a:ext uri="{FF2B5EF4-FFF2-40B4-BE49-F238E27FC236}">
                <a16:creationId xmlns:a16="http://schemas.microsoft.com/office/drawing/2014/main" id="{E23E78DE-49EE-47BB-BAB8-9BFA0826C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4508500"/>
            <a:ext cx="576263" cy="10080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3" name="Line 19">
            <a:extLst>
              <a:ext uri="{FF2B5EF4-FFF2-40B4-BE49-F238E27FC236}">
                <a16:creationId xmlns:a16="http://schemas.microsoft.com/office/drawing/2014/main" id="{1E3FABF7-4113-4E31-8AA1-CC5146A4F6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221163"/>
            <a:ext cx="1223963" cy="1295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4" name="Text Box 20">
            <a:extLst>
              <a:ext uri="{FF2B5EF4-FFF2-40B4-BE49-F238E27FC236}">
                <a16:creationId xmlns:a16="http://schemas.microsoft.com/office/drawing/2014/main" id="{9F466C31-E691-4E44-9BE5-0B2FA12F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8363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rgbClr val="000066"/>
                </a:solidFill>
                <a:cs typeface="Arial" panose="020B0604020202020204" pitchFamily="34" charset="0"/>
              </a:rPr>
              <a:t>PROSENCÉFALO</a:t>
            </a:r>
          </a:p>
        </p:txBody>
      </p:sp>
      <p:sp>
        <p:nvSpPr>
          <p:cNvPr id="175125" name="Line 21">
            <a:extLst>
              <a:ext uri="{FF2B5EF4-FFF2-40B4-BE49-F238E27FC236}">
                <a16:creationId xmlns:a16="http://schemas.microsoft.com/office/drawing/2014/main" id="{4D9B9BC9-9263-4C44-8EF2-FDF6E1135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4365625"/>
            <a:ext cx="0" cy="57467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6" name="Line 22">
            <a:extLst>
              <a:ext uri="{FF2B5EF4-FFF2-40B4-BE49-F238E27FC236}">
                <a16:creationId xmlns:a16="http://schemas.microsoft.com/office/drawing/2014/main" id="{E9553779-C5FA-4717-857B-9D571D25A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940300"/>
            <a:ext cx="360045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Line 23">
            <a:extLst>
              <a:ext uri="{FF2B5EF4-FFF2-40B4-BE49-F238E27FC236}">
                <a16:creationId xmlns:a16="http://schemas.microsoft.com/office/drawing/2014/main" id="{F0B86B84-5A06-43B2-A3BB-9EBEAFA99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4941888"/>
            <a:ext cx="0" cy="71913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8" name="Line 24">
            <a:extLst>
              <a:ext uri="{FF2B5EF4-FFF2-40B4-BE49-F238E27FC236}">
                <a16:creationId xmlns:a16="http://schemas.microsoft.com/office/drawing/2014/main" id="{03B08CDD-B3E5-4BFA-97EC-256A103EC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4941888"/>
            <a:ext cx="0" cy="71913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9" name="Line 25">
            <a:extLst>
              <a:ext uri="{FF2B5EF4-FFF2-40B4-BE49-F238E27FC236}">
                <a16:creationId xmlns:a16="http://schemas.microsoft.com/office/drawing/2014/main" id="{23EC3750-5A58-4C74-9EAA-706A5EBEF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4940300"/>
            <a:ext cx="0" cy="71913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0" name="Oval 26">
            <a:extLst>
              <a:ext uri="{FF2B5EF4-FFF2-40B4-BE49-F238E27FC236}">
                <a16:creationId xmlns:a16="http://schemas.microsoft.com/office/drawing/2014/main" id="{B9359EB8-0D8F-401F-8448-EB282FC2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734050"/>
            <a:ext cx="1871662" cy="935038"/>
          </a:xfrm>
          <a:prstGeom prst="ellipse">
            <a:avLst/>
          </a:prstGeom>
          <a:solidFill>
            <a:srgbClr val="FFFFCC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1" name="Text Box 27">
            <a:extLst>
              <a:ext uri="{FF2B5EF4-FFF2-40B4-BE49-F238E27FC236}">
                <a16:creationId xmlns:a16="http://schemas.microsoft.com/office/drawing/2014/main" id="{98DB0AFB-90CF-4E3C-8D2B-FCC8757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021388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rgbClr val="000066"/>
                </a:solidFill>
                <a:cs typeface="Arial" panose="020B0604020202020204" pitchFamily="34" charset="0"/>
              </a:rPr>
              <a:t>MESENCÉFALO</a:t>
            </a:r>
          </a:p>
        </p:txBody>
      </p:sp>
      <p:sp>
        <p:nvSpPr>
          <p:cNvPr id="175132" name="Oval 28">
            <a:extLst>
              <a:ext uri="{FF2B5EF4-FFF2-40B4-BE49-F238E27FC236}">
                <a16:creationId xmlns:a16="http://schemas.microsoft.com/office/drawing/2014/main" id="{F5FCF1DE-AFC4-459C-B87D-ADFC7A0D0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732463"/>
            <a:ext cx="1150937" cy="935037"/>
          </a:xfrm>
          <a:prstGeom prst="ellipse">
            <a:avLst/>
          </a:prstGeom>
          <a:solidFill>
            <a:srgbClr val="FFFFCC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3" name="Text Box 29">
            <a:extLst>
              <a:ext uri="{FF2B5EF4-FFF2-40B4-BE49-F238E27FC236}">
                <a16:creationId xmlns:a16="http://schemas.microsoft.com/office/drawing/2014/main" id="{518816AE-C2D3-4CEA-BDAE-46AAAC6E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019800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rgbClr val="000066"/>
                </a:solidFill>
                <a:cs typeface="Arial" panose="020B0604020202020204" pitchFamily="34" charset="0"/>
              </a:rPr>
              <a:t>PONTE</a:t>
            </a:r>
          </a:p>
        </p:txBody>
      </p:sp>
      <p:sp>
        <p:nvSpPr>
          <p:cNvPr id="175134" name="Oval 30">
            <a:extLst>
              <a:ext uri="{FF2B5EF4-FFF2-40B4-BE49-F238E27FC236}">
                <a16:creationId xmlns:a16="http://schemas.microsoft.com/office/drawing/2014/main" id="{72522592-0C9C-4D89-87F3-32F0F1AB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5732463"/>
            <a:ext cx="1150937" cy="935037"/>
          </a:xfrm>
          <a:prstGeom prst="ellipse">
            <a:avLst/>
          </a:prstGeom>
          <a:solidFill>
            <a:srgbClr val="FFFFCC"/>
          </a:solidFill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5" name="Text Box 31">
            <a:extLst>
              <a:ext uri="{FF2B5EF4-FFF2-40B4-BE49-F238E27FC236}">
                <a16:creationId xmlns:a16="http://schemas.microsoft.com/office/drawing/2014/main" id="{4295FEE2-567C-4381-9CBD-8499C358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019800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b="1">
                <a:solidFill>
                  <a:srgbClr val="000066"/>
                </a:solidFill>
                <a:cs typeface="Arial" panose="020B0604020202020204" pitchFamily="34" charset="0"/>
              </a:rPr>
              <a:t>BULBO</a:t>
            </a:r>
          </a:p>
        </p:txBody>
      </p:sp>
      <p:pic>
        <p:nvPicPr>
          <p:cNvPr id="175136" name="Picture 32">
            <a:extLst>
              <a:ext uri="{FF2B5EF4-FFF2-40B4-BE49-F238E27FC236}">
                <a16:creationId xmlns:a16="http://schemas.microsoft.com/office/drawing/2014/main" id="{FAF494D8-9F67-48EB-9CD2-76ED887A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81075"/>
            <a:ext cx="4713287" cy="57372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37" name="Text Box 33">
            <a:extLst>
              <a:ext uri="{FF2B5EF4-FFF2-40B4-BE49-F238E27FC236}">
                <a16:creationId xmlns:a16="http://schemas.microsoft.com/office/drawing/2014/main" id="{F96EBBD3-67B9-4F77-BF59-DA69AE9E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30288"/>
            <a:ext cx="3097212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Prosencéfalo=                         diencéfalo + hemisférios cerebrais </a:t>
            </a:r>
          </a:p>
        </p:txBody>
      </p:sp>
      <p:sp>
        <p:nvSpPr>
          <p:cNvPr id="175138" name="Text Box 34">
            <a:extLst>
              <a:ext uri="{FF2B5EF4-FFF2-40B4-BE49-F238E27FC236}">
                <a16:creationId xmlns:a16="http://schemas.microsoft.com/office/drawing/2014/main" id="{BE88DBC4-95E5-45DE-B154-DD6BA40D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486275"/>
            <a:ext cx="11509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Cerebelo</a:t>
            </a:r>
          </a:p>
        </p:txBody>
      </p:sp>
      <p:sp>
        <p:nvSpPr>
          <p:cNvPr id="175139" name="Text Box 35">
            <a:extLst>
              <a:ext uri="{FF2B5EF4-FFF2-40B4-BE49-F238E27FC236}">
                <a16:creationId xmlns:a16="http://schemas.microsoft.com/office/drawing/2014/main" id="{49AF3704-3C97-4E77-8EFD-DB84E4E7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4545013"/>
            <a:ext cx="107950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Tronco encefálico</a:t>
            </a:r>
          </a:p>
        </p:txBody>
      </p:sp>
      <p:sp>
        <p:nvSpPr>
          <p:cNvPr id="175140" name="Text Box 36">
            <a:extLst>
              <a:ext uri="{FF2B5EF4-FFF2-40B4-BE49-F238E27FC236}">
                <a16:creationId xmlns:a16="http://schemas.microsoft.com/office/drawing/2014/main" id="{2F0E1DF2-F9A9-4B24-9491-A2AF6874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181475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mesencéfalo</a:t>
            </a:r>
          </a:p>
        </p:txBody>
      </p:sp>
      <p:sp>
        <p:nvSpPr>
          <p:cNvPr id="175141" name="Text Box 37">
            <a:extLst>
              <a:ext uri="{FF2B5EF4-FFF2-40B4-BE49-F238E27FC236}">
                <a16:creationId xmlns:a16="http://schemas.microsoft.com/office/drawing/2014/main" id="{98112E7A-1EF9-46E9-90C7-FF44BC354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613275"/>
            <a:ext cx="719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ponte</a:t>
            </a:r>
          </a:p>
        </p:txBody>
      </p:sp>
      <p:sp>
        <p:nvSpPr>
          <p:cNvPr id="175142" name="Text Box 38">
            <a:extLst>
              <a:ext uri="{FF2B5EF4-FFF2-40B4-BE49-F238E27FC236}">
                <a16:creationId xmlns:a16="http://schemas.microsoft.com/office/drawing/2014/main" id="{6DB50824-04F9-4E6D-9D39-17D288D3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991100"/>
            <a:ext cx="719137" cy="411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bulbo</a:t>
            </a:r>
          </a:p>
        </p:txBody>
      </p:sp>
      <p:sp>
        <p:nvSpPr>
          <p:cNvPr id="175143" name="Text Box 39">
            <a:extLst>
              <a:ext uri="{FF2B5EF4-FFF2-40B4-BE49-F238E27FC236}">
                <a16:creationId xmlns:a16="http://schemas.microsoft.com/office/drawing/2014/main" id="{C8DD5808-2A5E-4946-95EF-6EDF36D8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6129338"/>
            <a:ext cx="935037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1400" b="1">
                <a:cs typeface="Arial" panose="020B0604020202020204" pitchFamily="34" charset="0"/>
              </a:rPr>
              <a:t>Medula espinal</a:t>
            </a:r>
          </a:p>
        </p:txBody>
      </p:sp>
      <p:pic>
        <p:nvPicPr>
          <p:cNvPr id="175144" name="Picture 40">
            <a:extLst>
              <a:ext uri="{FF2B5EF4-FFF2-40B4-BE49-F238E27FC236}">
                <a16:creationId xmlns:a16="http://schemas.microsoft.com/office/drawing/2014/main" id="{F9A3A29C-AD1B-4A8C-85A0-9DA441D3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4032250" cy="3673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09" grpId="0" animBg="1"/>
      <p:bldP spid="175110" grpId="0" animBg="1"/>
      <p:bldP spid="175118" grpId="0" animBg="1"/>
      <p:bldP spid="175120" grpId="0" animBg="1"/>
      <p:bldP spid="175124" grpId="0"/>
      <p:bldP spid="175124" grpId="1"/>
      <p:bldP spid="175131" grpId="0"/>
      <p:bldP spid="175131" grpId="1"/>
      <p:bldP spid="175133" grpId="0"/>
      <p:bldP spid="175133" grpId="1"/>
      <p:bldP spid="175135" grpId="0"/>
      <p:bldP spid="175135" grpId="1"/>
      <p:bldP spid="175137" grpId="0" animBg="1"/>
      <p:bldP spid="175138" grpId="0" animBg="1"/>
      <p:bldP spid="175139" grpId="0" animBg="1"/>
      <p:bldP spid="175140" grpId="0" animBg="1"/>
      <p:bldP spid="175141" grpId="0" animBg="1"/>
      <p:bldP spid="175142" grpId="0" animBg="1"/>
      <p:bldP spid="1751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Text Box 7">
            <a:extLst>
              <a:ext uri="{FF2B5EF4-FFF2-40B4-BE49-F238E27FC236}">
                <a16:creationId xmlns:a16="http://schemas.microsoft.com/office/drawing/2014/main" id="{03FE34BD-773E-404F-87E2-C6CEFFB9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05038"/>
            <a:ext cx="7848600" cy="2554545"/>
          </a:xfrm>
          <a:prstGeom prst="rect">
            <a:avLst/>
          </a:prstGeom>
          <a:solidFill>
            <a:srgbClr val="FFFFCC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chemeClr val="bg1"/>
                </a:solidFill>
              </a:rPr>
              <a:t> </a:t>
            </a:r>
            <a:r>
              <a:rPr lang="pt-BR" altLang="en-US" sz="2000" b="1" i="1" dirty="0">
                <a:solidFill>
                  <a:srgbClr val="000066"/>
                </a:solidFill>
              </a:rPr>
              <a:t>Junções anatômicas especializadas entre dois neurônios, na qual a atividade elétrica do pré-sináptico </a:t>
            </a:r>
            <a:r>
              <a:rPr lang="pt-BR" altLang="en-US" sz="2000" b="1" i="1" dirty="0" smtClean="0">
                <a:solidFill>
                  <a:srgbClr val="000066"/>
                </a:solidFill>
              </a:rPr>
              <a:t>influencia </a:t>
            </a:r>
            <a:r>
              <a:rPr lang="pt-BR" altLang="en-US" sz="2000" b="1" i="1" dirty="0">
                <a:solidFill>
                  <a:srgbClr val="000066"/>
                </a:solidFill>
              </a:rPr>
              <a:t>a atividade elétrica ou metabólica do pós-sináptico</a:t>
            </a:r>
            <a:r>
              <a:rPr lang="pt-BR" altLang="en-US" sz="2000" b="1" i="1" dirty="0">
                <a:solidFill>
                  <a:srgbClr val="FF0000"/>
                </a:solidFill>
              </a:rPr>
              <a:t>;</a:t>
            </a:r>
            <a:r>
              <a:rPr lang="pt-BR" altLang="en-US" sz="2000" b="1" i="1" dirty="0">
                <a:solidFill>
                  <a:srgbClr val="000066"/>
                </a:solidFill>
              </a:rPr>
              <a:t>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 dirty="0">
                <a:solidFill>
                  <a:srgbClr val="FF0000"/>
                </a:solidFill>
              </a:rPr>
              <a:t> </a:t>
            </a:r>
            <a:r>
              <a:rPr lang="pt-BR" altLang="en-US" sz="2000" b="1" i="1" dirty="0">
                <a:solidFill>
                  <a:srgbClr val="000066"/>
                </a:solidFill>
              </a:rPr>
              <a:t>O neurônio pré-sináptico pode produzir uma sinapse excitatória (despolarizar) ou inibitória (</a:t>
            </a:r>
            <a:r>
              <a:rPr lang="pt-BR" altLang="en-US" sz="2000" b="1" i="1" dirty="0" err="1">
                <a:solidFill>
                  <a:srgbClr val="000066"/>
                </a:solidFill>
              </a:rPr>
              <a:t>hiperpolarizar</a:t>
            </a:r>
            <a:r>
              <a:rPr lang="pt-BR" altLang="en-US" sz="2000" b="1" i="1" dirty="0">
                <a:solidFill>
                  <a:srgbClr val="000066"/>
                </a:solidFill>
              </a:rPr>
              <a:t>) no potencial de repouso de membrana do neurônio pós-sináptico</a:t>
            </a:r>
            <a:r>
              <a:rPr lang="pt-BR" altLang="en-US" sz="2000" b="1" i="1" dirty="0">
                <a:solidFill>
                  <a:srgbClr val="FF0000"/>
                </a:solidFill>
              </a:rPr>
              <a:t>;</a:t>
            </a:r>
          </a:p>
        </p:txBody>
      </p:sp>
      <p:grpSp>
        <p:nvGrpSpPr>
          <p:cNvPr id="117762" name="Group 2">
            <a:extLst>
              <a:ext uri="{FF2B5EF4-FFF2-40B4-BE49-F238E27FC236}">
                <a16:creationId xmlns:a16="http://schemas.microsoft.com/office/drawing/2014/main" id="{C6124F70-6EE8-4E19-85EE-9472A94A6384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17763" name="Line 3">
              <a:extLst>
                <a:ext uri="{FF2B5EF4-FFF2-40B4-BE49-F238E27FC236}">
                  <a16:creationId xmlns:a16="http://schemas.microsoft.com/office/drawing/2014/main" id="{0AD4E892-4F6A-4BA6-9D3E-DDD589906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4" name="Line 4">
              <a:extLst>
                <a:ext uri="{FF2B5EF4-FFF2-40B4-BE49-F238E27FC236}">
                  <a16:creationId xmlns:a16="http://schemas.microsoft.com/office/drawing/2014/main" id="{537569B9-C849-4306-9C32-779B68AE1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5" name="Text Box 5">
              <a:extLst>
                <a:ext uri="{FF2B5EF4-FFF2-40B4-BE49-F238E27FC236}">
                  <a16:creationId xmlns:a16="http://schemas.microsoft.com/office/drawing/2014/main" id="{34475972-19A4-483B-8F62-69C056A92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17766" name="Text Box 6">
            <a:extLst>
              <a:ext uri="{FF2B5EF4-FFF2-40B4-BE49-F238E27FC236}">
                <a16:creationId xmlns:a16="http://schemas.microsoft.com/office/drawing/2014/main" id="{7E5B7A8E-D5F3-4A1A-8184-E3FD3D04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44600"/>
            <a:ext cx="1800225" cy="6000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SINAPSES</a:t>
            </a:r>
            <a:endParaRPr lang="pt-BR" altLang="en-US" sz="2400" b="1" i="1">
              <a:solidFill>
                <a:srgbClr val="FFFF00"/>
              </a:solidFill>
            </a:endParaRPr>
          </a:p>
        </p:txBody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159862A7-687F-4450-A94E-815A997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4900"/>
            <a:ext cx="7705725" cy="14398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775" name="Picture 15">
            <a:extLst>
              <a:ext uri="{FF2B5EF4-FFF2-40B4-BE49-F238E27FC236}">
                <a16:creationId xmlns:a16="http://schemas.microsoft.com/office/drawing/2014/main" id="{C4F75CA1-3D54-4210-9CBB-DAEF4277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89000"/>
            <a:ext cx="6335713" cy="4124325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76" name="Text Box 16">
            <a:extLst>
              <a:ext uri="{FF2B5EF4-FFF2-40B4-BE49-F238E27FC236}">
                <a16:creationId xmlns:a16="http://schemas.microsoft.com/office/drawing/2014/main" id="{58418921-6918-4666-909B-C7F0D9F6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7848600" cy="1652587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Milhares de sinapses de diversas células pré-sinápticas podem afetar uma única célula pós-sináptica</a:t>
            </a:r>
            <a:r>
              <a:rPr lang="pt-BR" altLang="en-US" b="1" i="1">
                <a:solidFill>
                  <a:srgbClr val="FF00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Uma única célula pré-sináptica pode afetar diversas células pós-sinápticas</a:t>
            </a:r>
            <a:r>
              <a:rPr lang="pt-BR" altLang="en-US" b="1" i="1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117777" name="Rectangle 17">
            <a:extLst>
              <a:ext uri="{FF2B5EF4-FFF2-40B4-BE49-F238E27FC236}">
                <a16:creationId xmlns:a16="http://schemas.microsoft.com/office/drawing/2014/main" id="{0608D82A-3AAA-4F97-A234-06435CB0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021388"/>
            <a:ext cx="7705725" cy="7207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9" name="Text Box 19">
            <a:extLst>
              <a:ext uri="{FF2B5EF4-FFF2-40B4-BE49-F238E27FC236}">
                <a16:creationId xmlns:a16="http://schemas.microsoft.com/office/drawing/2014/main" id="{2106C57A-46FA-4BF6-A7BC-A1BC6ED01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5021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/>
              <a:t>= 1</a:t>
            </a:r>
          </a:p>
        </p:txBody>
      </p:sp>
      <p:sp>
        <p:nvSpPr>
          <p:cNvPr id="117780" name="Text Box 20">
            <a:extLst>
              <a:ext uri="{FF2B5EF4-FFF2-40B4-BE49-F238E27FC236}">
                <a16:creationId xmlns:a16="http://schemas.microsoft.com/office/drawing/2014/main" id="{8677B730-54CC-481E-8B12-11811FC68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50215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b="1"/>
              <a:t>= 2</a:t>
            </a:r>
          </a:p>
        </p:txBody>
      </p:sp>
      <p:sp>
        <p:nvSpPr>
          <p:cNvPr id="117778" name="Rectangle 18">
            <a:extLst>
              <a:ext uri="{FF2B5EF4-FFF2-40B4-BE49-F238E27FC236}">
                <a16:creationId xmlns:a16="http://schemas.microsoft.com/office/drawing/2014/main" id="{4D1720DA-4252-422C-B206-CC163D009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052513"/>
            <a:ext cx="3168650" cy="3889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1" name="Rectangle 21">
            <a:extLst>
              <a:ext uri="{FF2B5EF4-FFF2-40B4-BE49-F238E27FC236}">
                <a16:creationId xmlns:a16="http://schemas.microsoft.com/office/drawing/2014/main" id="{04A37F2A-7E8F-40B5-953E-7D481D0D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76475"/>
            <a:ext cx="7704137" cy="13684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66" grpId="0" animBg="1"/>
      <p:bldP spid="117776" grpId="0" animBg="1"/>
      <p:bldP spid="117779" grpId="0"/>
      <p:bldP spid="1177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>
            <a:extLst>
              <a:ext uri="{FF2B5EF4-FFF2-40B4-BE49-F238E27FC236}">
                <a16:creationId xmlns:a16="http://schemas.microsoft.com/office/drawing/2014/main" id="{0C8156E3-A0CE-41F5-943C-D03CE6F8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22238"/>
            <a:ext cx="5329238" cy="4984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PROSENCÉFALO: HEMISFÉRIOS CEREBRAIS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4355310A-21D7-49A6-8742-DF2343AF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54063"/>
            <a:ext cx="8893175" cy="5988050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Existe o esquerdo e o direito;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São constituídos pelo córtex cerebral (dividido em lobo frontal, parietal, occipital e temporal), uma camada externa de substância cinzenta composta por corpos celulares e uma camada interna de substância branca composta por tratos de fibras mielinizadas;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Córtex cerebral: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área de integração mais complexa do SNC em que as informações aferentes básicas são coletadas e processadas em imagens perceptuais com significado, e onde ocorre o refinamento final do controle sobre os sistemas que governam o movimento dos músculos-esqueléticos; 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Núcleos subcorticais: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grupos celulares de substância cinzenta cobertos pela substância branca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Corpo caloso: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fascículo maciço de fibras nervosas que conectam os hemisférios direito e esquerdo, que são separados por uma profunda fenda longitudinal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Células piramidais: 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formam as principais células de projeção do córtex, enviando seus axônios para outras partes do córtex e do SNC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C16EECD7-F89E-42D7-9D62-E071AE944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125538"/>
            <a:ext cx="3889375" cy="498475"/>
          </a:xfrm>
          <a:prstGeom prst="rect">
            <a:avLst/>
          </a:prstGeom>
          <a:solidFill>
            <a:srgbClr val="660066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PROSENCÉFALO: DIENCÉFALO</a:t>
            </a:r>
          </a:p>
        </p:txBody>
      </p:sp>
      <p:grpSp>
        <p:nvGrpSpPr>
          <p:cNvPr id="177155" name="Group 3">
            <a:extLst>
              <a:ext uri="{FF2B5EF4-FFF2-40B4-BE49-F238E27FC236}">
                <a16:creationId xmlns:a16="http://schemas.microsoft.com/office/drawing/2014/main" id="{7953EEDD-6729-42FA-96B0-9CD113ED9B06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7156" name="Line 4">
              <a:extLst>
                <a:ext uri="{FF2B5EF4-FFF2-40B4-BE49-F238E27FC236}">
                  <a16:creationId xmlns:a16="http://schemas.microsoft.com/office/drawing/2014/main" id="{D9610052-D278-428C-A27B-CB499E6D3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57" name="Line 5">
              <a:extLst>
                <a:ext uri="{FF2B5EF4-FFF2-40B4-BE49-F238E27FC236}">
                  <a16:creationId xmlns:a16="http://schemas.microsoft.com/office/drawing/2014/main" id="{50A214A4-EF0B-4300-9E64-A9CAFC365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158" name="Text Box 6">
              <a:extLst>
                <a:ext uri="{FF2B5EF4-FFF2-40B4-BE49-F238E27FC236}">
                  <a16:creationId xmlns:a16="http://schemas.microsoft.com/office/drawing/2014/main" id="{4F113E06-1D4B-4118-8B1A-9BC22BF98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7159" name="Text Box 7">
            <a:extLst>
              <a:ext uri="{FF2B5EF4-FFF2-40B4-BE49-F238E27FC236}">
                <a16:creationId xmlns:a16="http://schemas.microsoft.com/office/drawing/2014/main" id="{C5E4C75C-5AE6-4E3A-AC36-D99D49B0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0088"/>
            <a:ext cx="8424863" cy="4108450"/>
          </a:xfrm>
          <a:prstGeom prst="rect">
            <a:avLst/>
          </a:prstGeom>
          <a:solidFill>
            <a:srgbClr val="660066"/>
          </a:solidFill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É formado pelo tálamo e hipotálamo;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Tálamo: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grupamento de vários núcleos celulares que atuam como centros integradores para a maioria dos impulsos aferentes para o córtex, também possui papel importante no alerta geral e na focalização da atenção;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Hipotálamo: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localizado abaixo do tálamo, é a única área de controle da regulação homeostática do ambiente interno (comportamentos relacionados com a preservação do indivíduo e da espécie);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Sistema límbico:</a:t>
            </a: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 composto pelo córtex do lobo frontal, lobo temporal, tálamo e hipotálamo, associado com aprendizagem, experiências emocionais e comportamento, além de diversas funções viscerais e endócrinas;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>
            <a:extLst>
              <a:ext uri="{FF2B5EF4-FFF2-40B4-BE49-F238E27FC236}">
                <a16:creationId xmlns:a16="http://schemas.microsoft.com/office/drawing/2014/main" id="{2EFB44D2-E39B-4A59-8B66-3F6E52D45F20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8179" name="Line 3">
              <a:extLst>
                <a:ext uri="{FF2B5EF4-FFF2-40B4-BE49-F238E27FC236}">
                  <a16:creationId xmlns:a16="http://schemas.microsoft.com/office/drawing/2014/main" id="{1FD77770-D98F-4E68-AC27-49B6B6283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0" name="Line 4">
              <a:extLst>
                <a:ext uri="{FF2B5EF4-FFF2-40B4-BE49-F238E27FC236}">
                  <a16:creationId xmlns:a16="http://schemas.microsoft.com/office/drawing/2014/main" id="{BC662FFB-3CEF-4E0C-9E24-0F7BF95DD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1" name="Text Box 5">
              <a:extLst>
                <a:ext uri="{FF2B5EF4-FFF2-40B4-BE49-F238E27FC236}">
                  <a16:creationId xmlns:a16="http://schemas.microsoft.com/office/drawing/2014/main" id="{FCF42FA7-605F-4190-805A-FAC811F42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8182" name="Text Box 6">
            <a:extLst>
              <a:ext uri="{FF2B5EF4-FFF2-40B4-BE49-F238E27FC236}">
                <a16:creationId xmlns:a16="http://schemas.microsoft.com/office/drawing/2014/main" id="{FA53E040-C187-4989-836D-0FFB36D4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01738"/>
            <a:ext cx="1800225" cy="536575"/>
          </a:xfrm>
          <a:prstGeom prst="rect">
            <a:avLst/>
          </a:prstGeom>
          <a:solidFill>
            <a:srgbClr val="000000"/>
          </a:solidFill>
          <a:ln w="635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chemeClr val="bg1"/>
                </a:solidFill>
                <a:cs typeface="Arial" panose="020B0604020202020204" pitchFamily="34" charset="0"/>
              </a:rPr>
              <a:t>CEREBELO</a:t>
            </a:r>
          </a:p>
        </p:txBody>
      </p:sp>
      <p:sp>
        <p:nvSpPr>
          <p:cNvPr id="178183" name="Text Box 7">
            <a:extLst>
              <a:ext uri="{FF2B5EF4-FFF2-40B4-BE49-F238E27FC236}">
                <a16:creationId xmlns:a16="http://schemas.microsoft.com/office/drawing/2014/main" id="{7E9474CE-2F5F-4579-983C-3B1054FED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00263"/>
            <a:ext cx="8424863" cy="2146300"/>
          </a:xfrm>
          <a:prstGeom prst="rect">
            <a:avLst/>
          </a:prstGeom>
          <a:solidFill>
            <a:srgbClr val="000000"/>
          </a:solidFill>
          <a:ln w="635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É formado por um grupamento externo de células e vários grupamentos celulares profundos;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Centro importante para o controle da postura e do equilíbrio;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Para isso, o cerebelo recebe informações dos músculos, articulações, pele, olhos, orelhas e vísceras;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63C39C3D-FA4A-44B2-8DFC-2790D44F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125538"/>
            <a:ext cx="3097213" cy="536575"/>
          </a:xfrm>
          <a:prstGeom prst="rect">
            <a:avLst/>
          </a:prstGeom>
          <a:solidFill>
            <a:srgbClr val="993300"/>
          </a:solidFill>
          <a:ln w="635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rgbClr val="FFFF00"/>
                </a:solidFill>
                <a:cs typeface="Arial" panose="020B0604020202020204" pitchFamily="34" charset="0"/>
              </a:rPr>
              <a:t>TRONCO ENCEFÁLICO</a:t>
            </a:r>
          </a:p>
        </p:txBody>
      </p:sp>
      <p:grpSp>
        <p:nvGrpSpPr>
          <p:cNvPr id="179203" name="Group 3">
            <a:extLst>
              <a:ext uri="{FF2B5EF4-FFF2-40B4-BE49-F238E27FC236}">
                <a16:creationId xmlns:a16="http://schemas.microsoft.com/office/drawing/2014/main" id="{40CB61EB-D566-44A2-B8A8-82212D45597F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79204" name="Line 4">
              <a:extLst>
                <a:ext uri="{FF2B5EF4-FFF2-40B4-BE49-F238E27FC236}">
                  <a16:creationId xmlns:a16="http://schemas.microsoft.com/office/drawing/2014/main" id="{915E4931-7548-4C7E-B908-643BFA18D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05" name="Line 5">
              <a:extLst>
                <a:ext uri="{FF2B5EF4-FFF2-40B4-BE49-F238E27FC236}">
                  <a16:creationId xmlns:a16="http://schemas.microsoft.com/office/drawing/2014/main" id="{F68C9FC6-550C-4E27-B6B0-8E96CD73B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06" name="Text Box 6">
              <a:extLst>
                <a:ext uri="{FF2B5EF4-FFF2-40B4-BE49-F238E27FC236}">
                  <a16:creationId xmlns:a16="http://schemas.microsoft.com/office/drawing/2014/main" id="{73A3ECBD-DE4F-4C97-A534-8655EFED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79207" name="Text Box 7">
            <a:extLst>
              <a:ext uri="{FF2B5EF4-FFF2-40B4-BE49-F238E27FC236}">
                <a16:creationId xmlns:a16="http://schemas.microsoft.com/office/drawing/2014/main" id="{7CFF069C-8F98-4362-9CBD-2118300A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70088"/>
            <a:ext cx="8424863" cy="4341812"/>
          </a:xfrm>
          <a:prstGeom prst="rect">
            <a:avLst/>
          </a:prstGeom>
          <a:solidFill>
            <a:srgbClr val="9933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Todas as fibras que conduzem sinais entre o prosencéfalo, cerebelo e medula espinal passam pelo tronco encefálico;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Possui núcleos envolvidos no processamento de informações para 10 dos 12 pares de nervos cranianos;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Nervos cranianos: nervos periféricos que conectam diretamente com o encéfalo e inervam músculos, glândulas e alguns órgãos;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rgbClr val="FFFF00"/>
                </a:solidFill>
                <a:cs typeface="Arial" panose="020B0604020202020204" pitchFamily="34" charset="0"/>
              </a:rPr>
              <a:t>Formação reticular: </a:t>
            </a: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corpos celulares que passam pelo tronco encefálico, recebem e integram informações de todas as regiões do sistema nervoso central.  Essa formação está envolvida em funções motoras, cardiovasculares, respiratórias, mecanismos do sono, estado de alerta e focalização da atenção;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>
            <a:extLst>
              <a:ext uri="{FF2B5EF4-FFF2-40B4-BE49-F238E27FC236}">
                <a16:creationId xmlns:a16="http://schemas.microsoft.com/office/drawing/2014/main" id="{23719F03-369B-4C0E-ACCD-2C1AE8B6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1800"/>
            <a:ext cx="4238625" cy="4940300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7" name="Rectangle 3">
            <a:extLst>
              <a:ext uri="{FF2B5EF4-FFF2-40B4-BE49-F238E27FC236}">
                <a16:creationId xmlns:a16="http://schemas.microsoft.com/office/drawing/2014/main" id="{7E85A416-406A-464E-92DF-217763C1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1773238"/>
            <a:ext cx="4103687" cy="2449512"/>
          </a:xfrm>
          <a:prstGeom prst="rect">
            <a:avLst/>
          </a:prstGeom>
          <a:solidFill>
            <a:srgbClr val="FF0000">
              <a:alpha val="10001"/>
            </a:srgbClr>
          </a:solidFill>
          <a:ln w="317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8732D8B0-7808-4DCD-B7EA-A78D259E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350838"/>
            <a:ext cx="4105275" cy="9175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chemeClr val="bg1"/>
                </a:solidFill>
                <a:cs typeface="Arial" panose="020B0604020202020204" pitchFamily="34" charset="0"/>
              </a:rPr>
              <a:t>SISTEMA NERVOSO CENTRAL: MEDULA ESPINAL</a:t>
            </a:r>
          </a:p>
        </p:txBody>
      </p:sp>
      <p:sp>
        <p:nvSpPr>
          <p:cNvPr id="180229" name="Line 5">
            <a:extLst>
              <a:ext uri="{FF2B5EF4-FFF2-40B4-BE49-F238E27FC236}">
                <a16:creationId xmlns:a16="http://schemas.microsoft.com/office/drawing/2014/main" id="{E0C04CEB-FB94-4E2D-998E-051D59B92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916113"/>
            <a:ext cx="12239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0" name="Text Box 6">
            <a:extLst>
              <a:ext uri="{FF2B5EF4-FFF2-40B4-BE49-F238E27FC236}">
                <a16:creationId xmlns:a16="http://schemas.microsoft.com/office/drawing/2014/main" id="{F3CEE752-3C22-420E-9D3C-95FD5EA26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1565275"/>
            <a:ext cx="2952750" cy="692150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Localiza-se no interior dos ossos da coluna vertebral</a:t>
            </a:r>
          </a:p>
        </p:txBody>
      </p:sp>
      <p:sp>
        <p:nvSpPr>
          <p:cNvPr id="180231" name="Rectangle 7">
            <a:extLst>
              <a:ext uri="{FF2B5EF4-FFF2-40B4-BE49-F238E27FC236}">
                <a16:creationId xmlns:a16="http://schemas.microsoft.com/office/drawing/2014/main" id="{3A846A58-B53E-4332-AA26-1826540D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349500"/>
            <a:ext cx="865187" cy="215900"/>
          </a:xfrm>
          <a:prstGeom prst="rect">
            <a:avLst/>
          </a:prstGeom>
          <a:solidFill>
            <a:srgbClr val="FFFF00">
              <a:alpha val="10001"/>
            </a:srgbClr>
          </a:solidFill>
          <a:ln w="317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8">
            <a:extLst>
              <a:ext uri="{FF2B5EF4-FFF2-40B4-BE49-F238E27FC236}">
                <a16:creationId xmlns:a16="http://schemas.microsoft.com/office/drawing/2014/main" id="{3F9FD5C4-A287-4E25-B84D-0B4EBCBD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1773238"/>
            <a:ext cx="865187" cy="215900"/>
          </a:xfrm>
          <a:prstGeom prst="rect">
            <a:avLst/>
          </a:prstGeom>
          <a:solidFill>
            <a:srgbClr val="0000FF">
              <a:alpha val="10001"/>
            </a:srgbClr>
          </a:solidFill>
          <a:ln w="317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Line 9">
            <a:extLst>
              <a:ext uri="{FF2B5EF4-FFF2-40B4-BE49-F238E27FC236}">
                <a16:creationId xmlns:a16="http://schemas.microsoft.com/office/drawing/2014/main" id="{0D7CF053-B161-42CF-A4E5-9E64AF6C3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1917700"/>
            <a:ext cx="201612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4" name="Line 10">
            <a:extLst>
              <a:ext uri="{FF2B5EF4-FFF2-40B4-BE49-F238E27FC236}">
                <a16:creationId xmlns:a16="http://schemas.microsoft.com/office/drawing/2014/main" id="{BFEA32C9-2C42-4028-A769-65DCA46AD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463" y="2493963"/>
            <a:ext cx="34559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5" name="Text Box 11">
            <a:extLst>
              <a:ext uri="{FF2B5EF4-FFF2-40B4-BE49-F238E27FC236}">
                <a16:creationId xmlns:a16="http://schemas.microsoft.com/office/drawing/2014/main" id="{EFA80B4D-5858-4C5C-B921-21EFB8356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1557338"/>
            <a:ext cx="3563938" cy="966787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Substância cinzenta: composta por interneurônios, neurônios aferentes e eferentes</a:t>
            </a:r>
          </a:p>
        </p:txBody>
      </p:sp>
      <p:sp>
        <p:nvSpPr>
          <p:cNvPr id="180236" name="Text Box 12">
            <a:extLst>
              <a:ext uri="{FF2B5EF4-FFF2-40B4-BE49-F238E27FC236}">
                <a16:creationId xmlns:a16="http://schemas.microsoft.com/office/drawing/2014/main" id="{35D66235-8143-49CF-BFC1-0DA9D6EAD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1630363"/>
            <a:ext cx="4500562" cy="1790700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Substância branca: circunda a cinzenta e é composta por grupos de axônios mielinizados que correm longitudinalmente a medula com informações ascendentes e descendentes;</a:t>
            </a:r>
          </a:p>
        </p:txBody>
      </p:sp>
      <p:sp>
        <p:nvSpPr>
          <p:cNvPr id="180237" name="Oval 13">
            <a:extLst>
              <a:ext uri="{FF2B5EF4-FFF2-40B4-BE49-F238E27FC236}">
                <a16:creationId xmlns:a16="http://schemas.microsoft.com/office/drawing/2014/main" id="{0BBB0DCA-48CC-4BDD-A1AF-77B87A6C9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63813"/>
            <a:ext cx="865188" cy="649287"/>
          </a:xfrm>
          <a:prstGeom prst="ellipse">
            <a:avLst/>
          </a:prstGeom>
          <a:solidFill>
            <a:srgbClr val="FF6600">
              <a:alpha val="20000"/>
            </a:srgbClr>
          </a:solidFill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Line 14">
            <a:extLst>
              <a:ext uri="{FF2B5EF4-FFF2-40B4-BE49-F238E27FC236}">
                <a16:creationId xmlns:a16="http://schemas.microsoft.com/office/drawing/2014/main" id="{1D75BCAE-F2C6-4D45-8F57-D69463CE3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3141663"/>
            <a:ext cx="1009650" cy="935037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9" name="Text Box 15">
            <a:extLst>
              <a:ext uri="{FF2B5EF4-FFF2-40B4-BE49-F238E27FC236}">
                <a16:creationId xmlns:a16="http://schemas.microsoft.com/office/drawing/2014/main" id="{6BFA4E85-8A31-4B26-92EE-6853E7DA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119563"/>
            <a:ext cx="3600450" cy="2478087"/>
          </a:xfrm>
          <a:prstGeom prst="rect">
            <a:avLst/>
          </a:prstGeom>
          <a:solidFill>
            <a:srgbClr val="000000"/>
          </a:solidFill>
          <a:ln w="508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Raízes dorsais: local por onde grupos de fibras aferentes entram na medula espinal;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Gânglios das raízes dorsais: pequenos bulbos que contém os corpos celulares desses neurônios aferentes;</a:t>
            </a:r>
            <a:r>
              <a:rPr lang="pt-BR" altLang="en-US"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80240" name="Oval 16">
            <a:extLst>
              <a:ext uri="{FF2B5EF4-FFF2-40B4-BE49-F238E27FC236}">
                <a16:creationId xmlns:a16="http://schemas.microsoft.com/office/drawing/2014/main" id="{7CCF6184-0C4F-4C30-BB00-3DBDA0CDD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429000"/>
            <a:ext cx="793750" cy="504825"/>
          </a:xfrm>
          <a:prstGeom prst="ellipse">
            <a:avLst/>
          </a:prstGeom>
          <a:solidFill>
            <a:srgbClr val="00FF00">
              <a:alpha val="20000"/>
            </a:srgbClr>
          </a:solidFill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Line 17">
            <a:extLst>
              <a:ext uri="{FF2B5EF4-FFF2-40B4-BE49-F238E27FC236}">
                <a16:creationId xmlns:a16="http://schemas.microsoft.com/office/drawing/2014/main" id="{121EDD70-862E-41CC-87E7-CFECC0DB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716338"/>
            <a:ext cx="1009650" cy="93503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2" name="Text Box 18">
            <a:extLst>
              <a:ext uri="{FF2B5EF4-FFF2-40B4-BE49-F238E27FC236}">
                <a16:creationId xmlns:a16="http://schemas.microsoft.com/office/drawing/2014/main" id="{66290BBA-13A1-4545-A5A6-48A5CB88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4708525"/>
            <a:ext cx="3455987" cy="1241425"/>
          </a:xfrm>
          <a:prstGeom prst="rect">
            <a:avLst/>
          </a:prstGeom>
          <a:solidFill>
            <a:srgbClr val="000000"/>
          </a:solidFill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Raízes ventrais: local pelo qual os axônios dos neurônios eferentes deixam a medula espinal;</a:t>
            </a:r>
          </a:p>
        </p:txBody>
      </p:sp>
      <p:sp>
        <p:nvSpPr>
          <p:cNvPr id="180243" name="Oval 19">
            <a:extLst>
              <a:ext uri="{FF2B5EF4-FFF2-40B4-BE49-F238E27FC236}">
                <a16:creationId xmlns:a16="http://schemas.microsoft.com/office/drawing/2014/main" id="{7327664F-2E89-4A18-B367-CEF5BFE6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357563"/>
            <a:ext cx="576263" cy="504825"/>
          </a:xfrm>
          <a:prstGeom prst="ellipse">
            <a:avLst/>
          </a:prstGeom>
          <a:solidFill>
            <a:srgbClr val="FF00FF">
              <a:alpha val="20000"/>
            </a:srgbClr>
          </a:solidFill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Line 20">
            <a:extLst>
              <a:ext uri="{FF2B5EF4-FFF2-40B4-BE49-F238E27FC236}">
                <a16:creationId xmlns:a16="http://schemas.microsoft.com/office/drawing/2014/main" id="{6141AAB4-31CA-4155-9510-D2D699F37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3573463"/>
            <a:ext cx="4751387" cy="18002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5" name="Text Box 21">
            <a:extLst>
              <a:ext uri="{FF2B5EF4-FFF2-40B4-BE49-F238E27FC236}">
                <a16:creationId xmlns:a16="http://schemas.microsoft.com/office/drawing/2014/main" id="{2C2F91A6-F3EF-435C-ADEC-2071FA7C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652963"/>
            <a:ext cx="3455987" cy="124142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pt-BR" altLang="en-US">
                <a:solidFill>
                  <a:schemeClr val="bg1"/>
                </a:solidFill>
                <a:cs typeface="Arial" panose="020B0604020202020204" pitchFamily="34" charset="0"/>
              </a:rPr>
              <a:t>Nervo espinal: localizado próximo a medula é o local em que as raízes ventral e dorsal se encontram;</a:t>
            </a:r>
          </a:p>
        </p:txBody>
      </p:sp>
      <p:sp>
        <p:nvSpPr>
          <p:cNvPr id="180246" name="Line 22">
            <a:extLst>
              <a:ext uri="{FF2B5EF4-FFF2-40B4-BE49-F238E27FC236}">
                <a16:creationId xmlns:a16="http://schemas.microsoft.com/office/drawing/2014/main" id="{A4D18DA5-604E-451A-8935-8E4949701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3213100"/>
            <a:ext cx="1943100" cy="20161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5" grpId="0" animBg="1"/>
      <p:bldP spid="180235" grpId="1" animBg="1"/>
      <p:bldP spid="180236" grpId="0" animBg="1"/>
      <p:bldP spid="180236" grpId="1" animBg="1"/>
      <p:bldP spid="180239" grpId="0" animBg="1"/>
      <p:bldP spid="180239" grpId="1" animBg="1"/>
      <p:bldP spid="180242" grpId="0" animBg="1"/>
      <p:bldP spid="180242" grpId="1" animBg="1"/>
      <p:bldP spid="1802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9D231C59-BC00-45CD-BB13-707F0320B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25538"/>
            <a:ext cx="3960812" cy="4984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SISTEMA NERVOSO PERIFÉRICO</a:t>
            </a:r>
          </a:p>
        </p:txBody>
      </p:sp>
      <p:grpSp>
        <p:nvGrpSpPr>
          <p:cNvPr id="181251" name="Group 3">
            <a:extLst>
              <a:ext uri="{FF2B5EF4-FFF2-40B4-BE49-F238E27FC236}">
                <a16:creationId xmlns:a16="http://schemas.microsoft.com/office/drawing/2014/main" id="{D1BBBB23-CDD4-4B06-859B-23F65CFAA61F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1252" name="Line 4">
              <a:extLst>
                <a:ext uri="{FF2B5EF4-FFF2-40B4-BE49-F238E27FC236}">
                  <a16:creationId xmlns:a16="http://schemas.microsoft.com/office/drawing/2014/main" id="{223A440A-5E5A-4D6C-A093-C611AE3E4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3" name="Line 5">
              <a:extLst>
                <a:ext uri="{FF2B5EF4-FFF2-40B4-BE49-F238E27FC236}">
                  <a16:creationId xmlns:a16="http://schemas.microsoft.com/office/drawing/2014/main" id="{DBE37BBE-D4F9-43C0-8BE4-18C34932B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4" name="Text Box 6">
              <a:extLst>
                <a:ext uri="{FF2B5EF4-FFF2-40B4-BE49-F238E27FC236}">
                  <a16:creationId xmlns:a16="http://schemas.microsoft.com/office/drawing/2014/main" id="{BA6486C4-6A70-493C-9ABD-F8DE3C494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81255" name="Text Box 7">
            <a:extLst>
              <a:ext uri="{FF2B5EF4-FFF2-40B4-BE49-F238E27FC236}">
                <a16:creationId xmlns:a16="http://schemas.microsoft.com/office/drawing/2014/main" id="{7A3B49FF-4680-4E49-9DC8-0DD2F295D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0088"/>
            <a:ext cx="8424863" cy="1257300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Formado por fibras nervosas que transmitem sinais entre o SNC e diversas partes do nosso corpo;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Possui 43 pares de nervos, sendo 12 pares cranianos e 31 pares espinais;</a:t>
            </a:r>
          </a:p>
        </p:txBody>
      </p:sp>
      <p:sp>
        <p:nvSpPr>
          <p:cNvPr id="181256" name="Rectangle 8">
            <a:extLst>
              <a:ext uri="{FF2B5EF4-FFF2-40B4-BE49-F238E27FC236}">
                <a16:creationId xmlns:a16="http://schemas.microsoft.com/office/drawing/2014/main" id="{C8BE7CA4-24F6-40FF-A28A-78566788F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2738"/>
            <a:ext cx="8208963" cy="3603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>
            <a:extLst>
              <a:ext uri="{FF2B5EF4-FFF2-40B4-BE49-F238E27FC236}">
                <a16:creationId xmlns:a16="http://schemas.microsoft.com/office/drawing/2014/main" id="{BCE1CD4C-3B0F-4C6D-88D0-2486967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25538"/>
            <a:ext cx="3960812" cy="4984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SISTEMA NERVOSO PERIFÉRICO</a:t>
            </a:r>
          </a:p>
        </p:txBody>
      </p:sp>
      <p:grpSp>
        <p:nvGrpSpPr>
          <p:cNvPr id="182275" name="Group 3">
            <a:extLst>
              <a:ext uri="{FF2B5EF4-FFF2-40B4-BE49-F238E27FC236}">
                <a16:creationId xmlns:a16="http://schemas.microsoft.com/office/drawing/2014/main" id="{326EA048-7D17-483E-B400-7E9149EF91D1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2276" name="Line 4">
              <a:extLst>
                <a:ext uri="{FF2B5EF4-FFF2-40B4-BE49-F238E27FC236}">
                  <a16:creationId xmlns:a16="http://schemas.microsoft.com/office/drawing/2014/main" id="{C1EC3658-C611-408E-BB74-02D66B3AD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7" name="Line 5">
              <a:extLst>
                <a:ext uri="{FF2B5EF4-FFF2-40B4-BE49-F238E27FC236}">
                  <a16:creationId xmlns:a16="http://schemas.microsoft.com/office/drawing/2014/main" id="{EBB0ACF4-7CD4-4A41-8F33-C43354705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278" name="Text Box 6">
              <a:extLst>
                <a:ext uri="{FF2B5EF4-FFF2-40B4-BE49-F238E27FC236}">
                  <a16:creationId xmlns:a16="http://schemas.microsoft.com/office/drawing/2014/main" id="{952AC679-81B7-4937-913E-C07FFFCE5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82279" name="Text Box 7">
            <a:extLst>
              <a:ext uri="{FF2B5EF4-FFF2-40B4-BE49-F238E27FC236}">
                <a16:creationId xmlns:a16="http://schemas.microsoft.com/office/drawing/2014/main" id="{65D77984-1EB7-49CB-9F4F-CD03E668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70088"/>
            <a:ext cx="8424863" cy="352742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endParaRPr lang="pt-BR" altLang="en-US" sz="1700" b="1" i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Nervos espinais: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8 são cervicais, responsáveis pelo controle de músculos e glândulas, recebendo informações sensoriais da cabeça, pescoço, braços, e mãos;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12 são torácicos e estão associados com as parede torácica e abdominal;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5 são lombares e estão associados com o quadril e as pernas;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5 são sacrais e estão associados com os genitais e trato digestório inferior;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1 é coccígeo e está associado com o cóccix;</a:t>
            </a:r>
          </a:p>
        </p:txBody>
      </p:sp>
      <p:sp>
        <p:nvSpPr>
          <p:cNvPr id="182280" name="Rectangle 8">
            <a:extLst>
              <a:ext uri="{FF2B5EF4-FFF2-40B4-BE49-F238E27FC236}">
                <a16:creationId xmlns:a16="http://schemas.microsoft.com/office/drawing/2014/main" id="{528D496F-0C73-4F37-82C4-00E45795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97200"/>
            <a:ext cx="8208963" cy="647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Rectangle 9">
            <a:extLst>
              <a:ext uri="{FF2B5EF4-FFF2-40B4-BE49-F238E27FC236}">
                <a16:creationId xmlns:a16="http://schemas.microsoft.com/office/drawing/2014/main" id="{7A37A402-2F0E-4DCF-A8D0-27308423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8208963" cy="4333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2" name="Rectangle 10">
            <a:extLst>
              <a:ext uri="{FF2B5EF4-FFF2-40B4-BE49-F238E27FC236}">
                <a16:creationId xmlns:a16="http://schemas.microsoft.com/office/drawing/2014/main" id="{B6F50213-749F-41C2-B223-D349D570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21163"/>
            <a:ext cx="8208963" cy="3603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3" name="Rectangle 11">
            <a:extLst>
              <a:ext uri="{FF2B5EF4-FFF2-40B4-BE49-F238E27FC236}">
                <a16:creationId xmlns:a16="http://schemas.microsoft.com/office/drawing/2014/main" id="{C9A78770-C188-41FB-BF28-3749291CD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8208963" cy="3603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Rectangle 12">
            <a:extLst>
              <a:ext uri="{FF2B5EF4-FFF2-40B4-BE49-F238E27FC236}">
                <a16:creationId xmlns:a16="http://schemas.microsoft.com/office/drawing/2014/main" id="{FF6F0ECC-0BB7-4D32-AEDF-FCD03C4E9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84763"/>
            <a:ext cx="8208963" cy="3603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85" name="Picture 13">
            <a:extLst>
              <a:ext uri="{FF2B5EF4-FFF2-40B4-BE49-F238E27FC236}">
                <a16:creationId xmlns:a16="http://schemas.microsoft.com/office/drawing/2014/main" id="{026B2760-A7B6-4625-9566-752F3A77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5888"/>
            <a:ext cx="2916238" cy="662622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2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>
            <a:extLst>
              <a:ext uri="{FF2B5EF4-FFF2-40B4-BE49-F238E27FC236}">
                <a16:creationId xmlns:a16="http://schemas.microsoft.com/office/drawing/2014/main" id="{726903DA-E71A-4DC4-A4FB-E1AB7709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60463"/>
            <a:ext cx="4248150" cy="904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  <a:cs typeface="Arial" panose="020B0604020202020204" pitchFamily="34" charset="0"/>
              </a:rPr>
              <a:t>DIVISÕES DO SISTEMA NERVOSO PERIFÉRICO</a:t>
            </a:r>
          </a:p>
        </p:txBody>
      </p:sp>
      <p:sp>
        <p:nvSpPr>
          <p:cNvPr id="183299" name="Text Box 3">
            <a:extLst>
              <a:ext uri="{FF2B5EF4-FFF2-40B4-BE49-F238E27FC236}">
                <a16:creationId xmlns:a16="http://schemas.microsoft.com/office/drawing/2014/main" id="{DD935EA9-362C-4329-917F-71163BD94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238500"/>
            <a:ext cx="1511300" cy="8286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DIVISÃO AFERENTE</a:t>
            </a:r>
          </a:p>
        </p:txBody>
      </p:sp>
      <p:sp>
        <p:nvSpPr>
          <p:cNvPr id="183300" name="Line 4">
            <a:extLst>
              <a:ext uri="{FF2B5EF4-FFF2-40B4-BE49-F238E27FC236}">
                <a16:creationId xmlns:a16="http://schemas.microsoft.com/office/drawing/2014/main" id="{95F3A5A4-C5CE-4452-B0B8-D160455E7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613" y="4237038"/>
            <a:ext cx="0" cy="666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A15C2B11-C297-468C-A212-4066178F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48250"/>
            <a:ext cx="3671887" cy="11715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SISTEMA NERVOSO SOMÁTICO: neurônios inervam os músculos esqueléticos</a:t>
            </a:r>
          </a:p>
        </p:txBody>
      </p:sp>
      <p:sp>
        <p:nvSpPr>
          <p:cNvPr id="183302" name="Line 6">
            <a:extLst>
              <a:ext uri="{FF2B5EF4-FFF2-40B4-BE49-F238E27FC236}">
                <a16:creationId xmlns:a16="http://schemas.microsoft.com/office/drawing/2014/main" id="{890C29B0-E332-4C21-AF46-E0D9F13ABE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2147888"/>
            <a:ext cx="2089150" cy="9350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3" name="Line 7">
            <a:extLst>
              <a:ext uri="{FF2B5EF4-FFF2-40B4-BE49-F238E27FC236}">
                <a16:creationId xmlns:a16="http://schemas.microsoft.com/office/drawing/2014/main" id="{EBBB0C15-AA90-4CA1-B256-9104F2435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2147888"/>
            <a:ext cx="2090738" cy="9350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003EE14C-19F3-412D-9811-3BC6C52A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259138"/>
            <a:ext cx="1584325" cy="8286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DIVISÃO EFERENTE</a:t>
            </a:r>
          </a:p>
        </p:txBody>
      </p:sp>
      <p:sp>
        <p:nvSpPr>
          <p:cNvPr id="183305" name="Line 9">
            <a:extLst>
              <a:ext uri="{FF2B5EF4-FFF2-40B4-BE49-F238E27FC236}">
                <a16:creationId xmlns:a16="http://schemas.microsoft.com/office/drawing/2014/main" id="{6DA4129B-83B3-47E5-AA6F-09465A44E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2638" y="4237038"/>
            <a:ext cx="4681537" cy="666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6" name="Text Box 10">
            <a:extLst>
              <a:ext uri="{FF2B5EF4-FFF2-40B4-BE49-F238E27FC236}">
                <a16:creationId xmlns:a16="http://schemas.microsoft.com/office/drawing/2014/main" id="{31CAF3C2-A0C5-4222-914D-F0305582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065713"/>
            <a:ext cx="4176712" cy="11715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SISTEMA NERVOSO AUTÔNOMO: neurônios inervam os músculos liso, cardíaco e glândulas</a:t>
            </a:r>
          </a:p>
        </p:txBody>
      </p:sp>
      <p:grpSp>
        <p:nvGrpSpPr>
          <p:cNvPr id="183307" name="Group 11">
            <a:extLst>
              <a:ext uri="{FF2B5EF4-FFF2-40B4-BE49-F238E27FC236}">
                <a16:creationId xmlns:a16="http://schemas.microsoft.com/office/drawing/2014/main" id="{F17DD70A-255D-4922-B609-0019E2606AAC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3308" name="Line 12">
              <a:extLst>
                <a:ext uri="{FF2B5EF4-FFF2-40B4-BE49-F238E27FC236}">
                  <a16:creationId xmlns:a16="http://schemas.microsoft.com/office/drawing/2014/main" id="{812B78D5-327D-4218-B1B0-98294DF13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9" name="Line 13">
              <a:extLst>
                <a:ext uri="{FF2B5EF4-FFF2-40B4-BE49-F238E27FC236}">
                  <a16:creationId xmlns:a16="http://schemas.microsoft.com/office/drawing/2014/main" id="{936E364D-7EAA-4C8B-AD1E-E92DE971A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10" name="Text Box 14">
              <a:extLst>
                <a:ext uri="{FF2B5EF4-FFF2-40B4-BE49-F238E27FC236}">
                  <a16:creationId xmlns:a16="http://schemas.microsoft.com/office/drawing/2014/main" id="{1E624621-15FA-4B20-8BF8-7528EF976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/>
      <p:bldP spid="1833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>
            <a:extLst>
              <a:ext uri="{FF2B5EF4-FFF2-40B4-BE49-F238E27FC236}">
                <a16:creationId xmlns:a16="http://schemas.microsoft.com/office/drawing/2014/main" id="{0B7C8AAD-3854-406C-9F40-433EF9AA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074738"/>
            <a:ext cx="4752975" cy="8413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Outras características do sistema nervoso periférico somático</a:t>
            </a:r>
          </a:p>
        </p:txBody>
      </p:sp>
      <p:grpSp>
        <p:nvGrpSpPr>
          <p:cNvPr id="184323" name="Group 3">
            <a:extLst>
              <a:ext uri="{FF2B5EF4-FFF2-40B4-BE49-F238E27FC236}">
                <a16:creationId xmlns:a16="http://schemas.microsoft.com/office/drawing/2014/main" id="{00F462FA-7E1E-41EF-8A01-80D4ABDA93D2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4324" name="Line 4">
              <a:extLst>
                <a:ext uri="{FF2B5EF4-FFF2-40B4-BE49-F238E27FC236}">
                  <a16:creationId xmlns:a16="http://schemas.microsoft.com/office/drawing/2014/main" id="{A3B5341B-9CE9-4E75-83FC-59B1BDDF0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25" name="Line 5">
              <a:extLst>
                <a:ext uri="{FF2B5EF4-FFF2-40B4-BE49-F238E27FC236}">
                  <a16:creationId xmlns:a16="http://schemas.microsoft.com/office/drawing/2014/main" id="{C6187DE6-D871-49AC-A274-B3F85A3ED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26" name="Text Box 6">
              <a:extLst>
                <a:ext uri="{FF2B5EF4-FFF2-40B4-BE49-F238E27FC236}">
                  <a16:creationId xmlns:a16="http://schemas.microsoft.com/office/drawing/2014/main" id="{C003BF2C-6A18-4EE0-82C5-1DB399281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84327" name="Text Box 7">
            <a:extLst>
              <a:ext uri="{FF2B5EF4-FFF2-40B4-BE49-F238E27FC236}">
                <a16:creationId xmlns:a16="http://schemas.microsoft.com/office/drawing/2014/main" id="{BFFB95CE-0EFB-4FB6-8A2C-74B20A4D9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8424863" cy="39147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1.	</a:t>
            </a:r>
            <a:r>
              <a:rPr lang="pt-BR" altLang="en-US" sz="1700" b="1" i="1">
                <a:solidFill>
                  <a:srgbClr val="FFFF00"/>
                </a:solidFill>
                <a:cs typeface="Arial" panose="020B0604020202020204" pitchFamily="34" charset="0"/>
              </a:rPr>
              <a:t>Sistema nervoso periférico somático: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Constituído por todas as fibras nervosas que saem do SNC para as células musculares esqueléticas;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Os corpos celulares desses neurônios estão localizados em grupos no tronco encefálico e na medula espinal;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Devido ao grande diâmetro e mielinização desses neurônios, os mesmos seguem do SNC e atingem as células musculares esqueléticas sem nenhuma sinapse;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lphaLcParenR"/>
            </a:pPr>
            <a:r>
              <a:rPr lang="pt-BR" altLang="en-US" sz="1700" b="1" i="1">
                <a:solidFill>
                  <a:schemeClr val="bg1"/>
                </a:solidFill>
                <a:cs typeface="Arial" panose="020B0604020202020204" pitchFamily="34" charset="0"/>
              </a:rPr>
              <a:t>Liberam o neurotransmissor acetilcolina e são chamados de neurônios motores, pois levam a contração das células musculares;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:a16="http://schemas.microsoft.com/office/drawing/2014/main" id="{7D2D73F0-856D-45A5-AC52-F600F9A0E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1008"/>
            <a:ext cx="8280400" cy="72015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9">
            <a:extLst>
              <a:ext uri="{FF2B5EF4-FFF2-40B4-BE49-F238E27FC236}">
                <a16:creationId xmlns:a16="http://schemas.microsoft.com/office/drawing/2014/main" id="{031A6339-2A0C-4C6F-A7B3-4CC2D6FE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92600"/>
            <a:ext cx="8280400" cy="10080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Rectangle 10">
            <a:extLst>
              <a:ext uri="{FF2B5EF4-FFF2-40B4-BE49-F238E27FC236}">
                <a16:creationId xmlns:a16="http://schemas.microsoft.com/office/drawing/2014/main" id="{EBD56DD3-72DB-461F-A836-1BBDEB10A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45125"/>
            <a:ext cx="8280400" cy="647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>
                <a16:creationId xmlns:a16="http://schemas.microsoft.com/office/drawing/2014/main" id="{9BCAEEBF-A039-4413-BACA-8AEC172E8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578350"/>
            <a:ext cx="7920038" cy="1803400"/>
          </a:xfrm>
          <a:prstGeom prst="rect">
            <a:avLst/>
          </a:prstGeom>
          <a:solidFill>
            <a:srgbClr val="000000"/>
          </a:solidFill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Qual a principal diferença entre as vias eferentes do sistema periférico somático e autônomo?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Onde ocorre a sinapses entre os dois neurônio do SNP autônomo?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Qual a diferença entre as fibras pré e pós ganglionares?</a:t>
            </a:r>
          </a:p>
        </p:txBody>
      </p:sp>
      <p:grpSp>
        <p:nvGrpSpPr>
          <p:cNvPr id="185347" name="Group 3">
            <a:extLst>
              <a:ext uri="{FF2B5EF4-FFF2-40B4-BE49-F238E27FC236}">
                <a16:creationId xmlns:a16="http://schemas.microsoft.com/office/drawing/2014/main" id="{FA2D6AA0-79E0-4C9D-A110-9269AD66C564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5348" name="Line 4">
              <a:extLst>
                <a:ext uri="{FF2B5EF4-FFF2-40B4-BE49-F238E27FC236}">
                  <a16:creationId xmlns:a16="http://schemas.microsoft.com/office/drawing/2014/main" id="{74E39A5C-F1D3-419A-8C4D-62DB64B96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9" name="Line 5">
              <a:extLst>
                <a:ext uri="{FF2B5EF4-FFF2-40B4-BE49-F238E27FC236}">
                  <a16:creationId xmlns:a16="http://schemas.microsoft.com/office/drawing/2014/main" id="{98E52DB7-C90D-4C5E-9D00-0E8246FAC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0" name="Text Box 6">
              <a:extLst>
                <a:ext uri="{FF2B5EF4-FFF2-40B4-BE49-F238E27FC236}">
                  <a16:creationId xmlns:a16="http://schemas.microsoft.com/office/drawing/2014/main" id="{DE814758-919C-4482-9D5F-364F8FCE1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85351" name="Picture 7">
            <a:extLst>
              <a:ext uri="{FF2B5EF4-FFF2-40B4-BE49-F238E27FC236}">
                <a16:creationId xmlns:a16="http://schemas.microsoft.com/office/drawing/2014/main" id="{D22988D1-0E81-4D5A-8F97-50A82365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06525"/>
            <a:ext cx="7788275" cy="2740025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>
            <a:extLst>
              <a:ext uri="{FF2B5EF4-FFF2-40B4-BE49-F238E27FC236}">
                <a16:creationId xmlns:a16="http://schemas.microsoft.com/office/drawing/2014/main" id="{D1E3690D-31AC-405F-96B6-2A4ECE736CF6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38243" name="Line 3">
              <a:extLst>
                <a:ext uri="{FF2B5EF4-FFF2-40B4-BE49-F238E27FC236}">
                  <a16:creationId xmlns:a16="http://schemas.microsoft.com/office/drawing/2014/main" id="{C1670A05-45FF-42F9-B73B-F9B29C78E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4" name="Line 4">
              <a:extLst>
                <a:ext uri="{FF2B5EF4-FFF2-40B4-BE49-F238E27FC236}">
                  <a16:creationId xmlns:a16="http://schemas.microsoft.com/office/drawing/2014/main" id="{1FB25D5D-0F40-4B70-A4A2-6122B9899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5" name="Text Box 5">
              <a:extLst>
                <a:ext uri="{FF2B5EF4-FFF2-40B4-BE49-F238E27FC236}">
                  <a16:creationId xmlns:a16="http://schemas.microsoft.com/office/drawing/2014/main" id="{D9F5A276-C1B3-4D3C-804A-3DF287164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8246" name="Text Box 6">
            <a:extLst>
              <a:ext uri="{FF2B5EF4-FFF2-40B4-BE49-F238E27FC236}">
                <a16:creationId xmlns:a16="http://schemas.microsoft.com/office/drawing/2014/main" id="{1ED9DFF7-7DBF-4EA0-861C-2AC782E2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244600"/>
            <a:ext cx="6192837" cy="600075"/>
          </a:xfrm>
          <a:prstGeom prst="rect">
            <a:avLst/>
          </a:prstGeom>
          <a:solidFill>
            <a:srgbClr val="292929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sz="2400" b="1" i="1">
                <a:solidFill>
                  <a:schemeClr val="bg1"/>
                </a:solidFill>
              </a:rPr>
              <a:t>ANATOMIA FUNCIONAL DAS SINAPSES</a:t>
            </a:r>
            <a:endParaRPr lang="pt-BR" altLang="en-US" sz="2400" b="1" i="1">
              <a:solidFill>
                <a:srgbClr val="FFFF00"/>
              </a:solidFill>
            </a:endParaRP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1E695B58-2B9E-4242-ABD3-D1D5C0C0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05038"/>
            <a:ext cx="7993063" cy="3871912"/>
          </a:xfrm>
          <a:prstGeom prst="rect">
            <a:avLst/>
          </a:prstGeom>
          <a:solidFill>
            <a:srgbClr val="292929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chemeClr val="bg1"/>
                </a:solidFill>
              </a:rPr>
              <a:t> HÁ DOIS TIPOS DE SINAPSES: ELÉTRICAS E QUÍMICAS</a:t>
            </a:r>
            <a:r>
              <a:rPr lang="pt-BR" altLang="en-US" sz="2000" b="1" i="1">
                <a:solidFill>
                  <a:srgbClr val="FFFF00"/>
                </a:solidFill>
              </a:rPr>
              <a:t>;</a:t>
            </a:r>
            <a:r>
              <a:rPr lang="pt-BR" altLang="en-US" sz="2000" b="1" i="1">
                <a:solidFill>
                  <a:srgbClr val="000066"/>
                </a:solidFill>
              </a:rPr>
              <a:t>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pt-BR" altLang="en-US" sz="2000" b="1" i="1">
                <a:solidFill>
                  <a:srgbClr val="FF0000"/>
                </a:solidFill>
              </a:rPr>
              <a:t> </a:t>
            </a:r>
            <a:r>
              <a:rPr lang="pt-BR" altLang="en-US" sz="2000" b="1" i="1">
                <a:solidFill>
                  <a:schemeClr val="bg1"/>
                </a:solidFill>
              </a:rPr>
              <a:t>SINAPSES ELÉTRICAS:</a:t>
            </a:r>
            <a:r>
              <a:rPr lang="pt-BR" altLang="en-US" sz="2000" b="1" i="1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rgbClr val="FFFF00"/>
                </a:solidFill>
              </a:rPr>
              <a:t>São raras no SN (músculos lisos e cardíacos)</a:t>
            </a:r>
            <a:r>
              <a:rPr lang="pt-BR" altLang="en-US" b="1" i="1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rgbClr val="FFFF00"/>
                </a:solidFill>
              </a:rPr>
              <a:t> As membranas plasmáticas das células pré e pós-sinápticas são unidas por junções comunicantes que permitem que as correntes locais fluam de um neurônio para o outro, despolarizando a membrana do segundo neurônio ao limiar e iniciando um potencial de ação</a:t>
            </a:r>
            <a:r>
              <a:rPr lang="pt-BR" altLang="en-US" b="1" i="1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rgbClr val="FFFF00"/>
                </a:solidFill>
              </a:rPr>
              <a:t>Comunicação extremamente rápida</a:t>
            </a:r>
            <a:r>
              <a:rPr lang="pt-BR" altLang="en-US" b="1" i="1">
                <a:solidFill>
                  <a:schemeClr val="bg1"/>
                </a:solidFill>
              </a:rPr>
              <a:t>;</a:t>
            </a:r>
            <a:endParaRPr lang="pt-BR" altLang="en-US" sz="2000" b="1" i="1">
              <a:solidFill>
                <a:srgbClr val="FF0000"/>
              </a:solidFill>
            </a:endParaRPr>
          </a:p>
        </p:txBody>
      </p:sp>
      <p:sp>
        <p:nvSpPr>
          <p:cNvPr id="138248" name="Rectangle 8">
            <a:extLst>
              <a:ext uri="{FF2B5EF4-FFF2-40B4-BE49-F238E27FC236}">
                <a16:creationId xmlns:a16="http://schemas.microsoft.com/office/drawing/2014/main" id="{16D1DD7A-F322-4457-9F41-521AB368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789363"/>
            <a:ext cx="7848600" cy="1727200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>
            <a:extLst>
              <a:ext uri="{FF2B5EF4-FFF2-40B4-BE49-F238E27FC236}">
                <a16:creationId xmlns:a16="http://schemas.microsoft.com/office/drawing/2014/main" id="{2B556062-D193-4D03-8B5F-FD5C5D79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61025"/>
            <a:ext cx="7848600" cy="360363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Text Box 17">
            <a:extLst>
              <a:ext uri="{FF2B5EF4-FFF2-40B4-BE49-F238E27FC236}">
                <a16:creationId xmlns:a16="http://schemas.microsoft.com/office/drawing/2014/main" id="{74B95B66-9320-476A-9018-C8CCDC1D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908050"/>
            <a:ext cx="3024188" cy="523875"/>
          </a:xfrm>
          <a:prstGeom prst="rect">
            <a:avLst/>
          </a:prstGeom>
          <a:solidFill>
            <a:srgbClr val="292929"/>
          </a:solidFill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chemeClr val="bg1"/>
                </a:solidFill>
              </a:rPr>
              <a:t>SINAPSES QUÍMICAS</a:t>
            </a:r>
            <a:endParaRPr lang="pt-BR" altLang="en-US" sz="2000" b="1" i="1">
              <a:solidFill>
                <a:srgbClr val="000066"/>
              </a:solidFill>
            </a:endParaRPr>
          </a:p>
        </p:txBody>
      </p:sp>
      <p:pic>
        <p:nvPicPr>
          <p:cNvPr id="138258" name="Picture 18">
            <a:extLst>
              <a:ext uri="{FF2B5EF4-FFF2-40B4-BE49-F238E27FC236}">
                <a16:creationId xmlns:a16="http://schemas.microsoft.com/office/drawing/2014/main" id="{A87F3D29-32A6-47B2-AEA5-8BB8B9BF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824413" cy="4783137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59" name="Text Box 19">
            <a:extLst>
              <a:ext uri="{FF2B5EF4-FFF2-40B4-BE49-F238E27FC236}">
                <a16:creationId xmlns:a16="http://schemas.microsoft.com/office/drawing/2014/main" id="{C0A16F70-3CAE-413F-87FD-3F1C9D28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08125"/>
            <a:ext cx="3960813" cy="3505200"/>
          </a:xfrm>
          <a:prstGeom prst="rect">
            <a:avLst/>
          </a:prstGeom>
          <a:solidFill>
            <a:srgbClr val="292929"/>
          </a:solidFill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Vesículas sinápticas: contêm os neurotransmissores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Densidade pós-sináptica: alta [] de proteínas intrínsecas e extrínsecas de membrana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Fenda sináptica: espaço extracelular que impede a propagação direta da corrente entre os neurônios pré e pós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  <a:endParaRPr lang="pt-BR" altLang="en-US" b="1" i="1">
              <a:solidFill>
                <a:schemeClr val="bg1"/>
              </a:solidFill>
            </a:endParaRPr>
          </a:p>
        </p:txBody>
      </p:sp>
      <p:sp>
        <p:nvSpPr>
          <p:cNvPr id="138260" name="Rectangle 20">
            <a:extLst>
              <a:ext uri="{FF2B5EF4-FFF2-40B4-BE49-F238E27FC236}">
                <a16:creationId xmlns:a16="http://schemas.microsoft.com/office/drawing/2014/main" id="{B991DEFD-EB58-44FC-ABCB-42803FADF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276475"/>
            <a:ext cx="266382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>
            <a:extLst>
              <a:ext uri="{FF2B5EF4-FFF2-40B4-BE49-F238E27FC236}">
                <a16:creationId xmlns:a16="http://schemas.microsoft.com/office/drawing/2014/main" id="{42A40CBA-B2A7-4566-A316-2A115464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852738"/>
            <a:ext cx="165735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>
            <a:extLst>
              <a:ext uri="{FF2B5EF4-FFF2-40B4-BE49-F238E27FC236}">
                <a16:creationId xmlns:a16="http://schemas.microsoft.com/office/drawing/2014/main" id="{7E516925-FA95-4FBB-9664-CE153EE4B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068638"/>
            <a:ext cx="8636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>
            <a:extLst>
              <a:ext uri="{FF2B5EF4-FFF2-40B4-BE49-F238E27FC236}">
                <a16:creationId xmlns:a16="http://schemas.microsoft.com/office/drawing/2014/main" id="{EDACBCCF-ECAD-4EEF-BA7D-A26B7E439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636838"/>
            <a:ext cx="8636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Oval 25">
            <a:extLst>
              <a:ext uri="{FF2B5EF4-FFF2-40B4-BE49-F238E27FC236}">
                <a16:creationId xmlns:a16="http://schemas.microsoft.com/office/drawing/2014/main" id="{7CA16D90-7E17-4559-ACD2-B382A741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571875"/>
            <a:ext cx="647700" cy="5778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Rectangle 26">
            <a:extLst>
              <a:ext uri="{FF2B5EF4-FFF2-40B4-BE49-F238E27FC236}">
                <a16:creationId xmlns:a16="http://schemas.microsoft.com/office/drawing/2014/main" id="{3112A399-53C0-487C-97F5-3B19FAE1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661025"/>
            <a:ext cx="11525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>
            <a:extLst>
              <a:ext uri="{FF2B5EF4-FFF2-40B4-BE49-F238E27FC236}">
                <a16:creationId xmlns:a16="http://schemas.microsoft.com/office/drawing/2014/main" id="{33FE51E3-3986-48A9-8BDD-42C3A02DD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57788"/>
            <a:ext cx="7207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Rectangle 28">
            <a:extLst>
              <a:ext uri="{FF2B5EF4-FFF2-40B4-BE49-F238E27FC236}">
                <a16:creationId xmlns:a16="http://schemas.microsoft.com/office/drawing/2014/main" id="{28810F16-1520-4288-866E-619BEAFC7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420938"/>
            <a:ext cx="3744912" cy="1079500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Rectangle 29">
            <a:extLst>
              <a:ext uri="{FF2B5EF4-FFF2-40B4-BE49-F238E27FC236}">
                <a16:creationId xmlns:a16="http://schemas.microsoft.com/office/drawing/2014/main" id="{0E1D5B25-7807-4984-A2EA-2E08678E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571875"/>
            <a:ext cx="3744913" cy="1370013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8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8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7" grpId="0" animBg="1"/>
      <p:bldP spid="138257" grpId="0" animBg="1"/>
      <p:bldP spid="1382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E8DED72A-B439-4376-9267-C63FDA55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433388"/>
            <a:ext cx="4321175" cy="523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sz="2000" b="1" i="1">
                <a:solidFill>
                  <a:schemeClr val="bg1"/>
                </a:solidFill>
                <a:cs typeface="Arial" panose="020B0604020202020204" pitchFamily="34" charset="0"/>
              </a:rPr>
              <a:t>SISTEMA NERVOSO AUTÔNOMO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4A865B8E-0AD4-4B91-AF92-6CA34C27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93888"/>
            <a:ext cx="1511300" cy="4857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SIMPÁTICO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C668F28D-658D-4B73-9030-824BE26B6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79788"/>
            <a:ext cx="3744913" cy="3144837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Deixa o SNC das regiões torácica, lombar e da medula espinal (divisão toracolombar);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Gânglios localizam-se próximos a medula espinhal, formando duas cadeias, uma em cada lado da medula (cadeia simpática);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Outros gânglios localizam-se próximos aos órgãos inervados;</a:t>
            </a:r>
          </a:p>
        </p:txBody>
      </p:sp>
      <p:sp>
        <p:nvSpPr>
          <p:cNvPr id="186373" name="Line 5">
            <a:extLst>
              <a:ext uri="{FF2B5EF4-FFF2-40B4-BE49-F238E27FC236}">
                <a16:creationId xmlns:a16="http://schemas.microsoft.com/office/drawing/2014/main" id="{47BD799A-7C84-4642-96CE-E220E7E588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1189038"/>
            <a:ext cx="2593975" cy="56038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4" name="Line 6">
            <a:extLst>
              <a:ext uri="{FF2B5EF4-FFF2-40B4-BE49-F238E27FC236}">
                <a16:creationId xmlns:a16="http://schemas.microsoft.com/office/drawing/2014/main" id="{8F4CAE50-ADDB-41A5-85DA-0238DA52A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5025" y="1189038"/>
            <a:ext cx="2595563" cy="5619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5" name="Line 7">
            <a:extLst>
              <a:ext uri="{FF2B5EF4-FFF2-40B4-BE49-F238E27FC236}">
                <a16:creationId xmlns:a16="http://schemas.microsoft.com/office/drawing/2014/main" id="{37889495-37AA-4D31-B4DC-45F4F3376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516188"/>
            <a:ext cx="0" cy="666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6" name="Text Box 8">
            <a:extLst>
              <a:ext uri="{FF2B5EF4-FFF2-40B4-BE49-F238E27FC236}">
                <a16:creationId xmlns:a16="http://schemas.microsoft.com/office/drawing/2014/main" id="{5EA91CDF-4C13-435A-A256-ED874D13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893888"/>
            <a:ext cx="2592388" cy="4857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PARASSIMPÁTICO</a:t>
            </a:r>
          </a:p>
        </p:txBody>
      </p:sp>
      <p:sp>
        <p:nvSpPr>
          <p:cNvPr id="186377" name="Text Box 9">
            <a:extLst>
              <a:ext uri="{FF2B5EF4-FFF2-40B4-BE49-F238E27FC236}">
                <a16:creationId xmlns:a16="http://schemas.microsoft.com/office/drawing/2014/main" id="{C5ADCD31-2D50-4A23-BDD7-00FD257A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379788"/>
            <a:ext cx="3744912" cy="240982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Deixa o SNC do encéfalo e da porção sacral da medula espinal (divisão craniossacral);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Gânglios localizam-se próximos ou dentro dos órgãos inervados pelos neurônios pós-ganglionares;</a:t>
            </a:r>
          </a:p>
        </p:txBody>
      </p:sp>
      <p:sp>
        <p:nvSpPr>
          <p:cNvPr id="186378" name="Line 10">
            <a:extLst>
              <a:ext uri="{FF2B5EF4-FFF2-40B4-BE49-F238E27FC236}">
                <a16:creationId xmlns:a16="http://schemas.microsoft.com/office/drawing/2014/main" id="{83A82435-7A54-44C7-89BC-FCE9FF7E3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2516188"/>
            <a:ext cx="0" cy="666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9" name="Rectangle 11">
            <a:extLst>
              <a:ext uri="{FF2B5EF4-FFF2-40B4-BE49-F238E27FC236}">
                <a16:creationId xmlns:a16="http://schemas.microsoft.com/office/drawing/2014/main" id="{EE226B61-65FD-4938-809C-2C4390B2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508500"/>
            <a:ext cx="3600450" cy="19446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Rectangle 12">
            <a:extLst>
              <a:ext uri="{FF2B5EF4-FFF2-40B4-BE49-F238E27FC236}">
                <a16:creationId xmlns:a16="http://schemas.microsoft.com/office/drawing/2014/main" id="{EEE60430-42D2-414E-AD06-E88ADEB8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437063"/>
            <a:ext cx="3455988" cy="12969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Text Box 13">
            <a:extLst>
              <a:ext uri="{FF2B5EF4-FFF2-40B4-BE49-F238E27FC236}">
                <a16:creationId xmlns:a16="http://schemas.microsoft.com/office/drawing/2014/main" id="{F37D4695-42A4-40AF-8888-F8B81EFD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79788"/>
            <a:ext cx="3744913" cy="2716212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 startAt="3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Principal neurotransmissor liberado entre as fibras pré e pós-ganglionares nos gânglios autonômicos: </a:t>
            </a:r>
            <a:r>
              <a:rPr lang="pt-BR" altLang="en-US" sz="1600" b="1" i="1">
                <a:solidFill>
                  <a:srgbClr val="FFFF00"/>
                </a:solidFill>
                <a:cs typeface="Arial" panose="020B0604020202020204" pitchFamily="34" charset="0"/>
              </a:rPr>
              <a:t>ACETILCOLINA</a:t>
            </a: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 startAt="3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Principal neurotransmissor liberado entre as fibras pré-ganglionares e a célula efetora: </a:t>
            </a:r>
            <a:r>
              <a:rPr lang="pt-BR" altLang="en-US" sz="1600" b="1" i="1">
                <a:solidFill>
                  <a:srgbClr val="FFFF00"/>
                </a:solidFill>
                <a:cs typeface="Arial" panose="020B0604020202020204" pitchFamily="34" charset="0"/>
              </a:rPr>
              <a:t>NOREPINEFRINA</a:t>
            </a: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</p:txBody>
      </p:sp>
      <p:sp>
        <p:nvSpPr>
          <p:cNvPr id="186382" name="Text Box 14">
            <a:extLst>
              <a:ext uri="{FF2B5EF4-FFF2-40B4-BE49-F238E27FC236}">
                <a16:creationId xmlns:a16="http://schemas.microsoft.com/office/drawing/2014/main" id="{FBCE391A-ADB8-4110-8BC4-3253F5FB2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379788"/>
            <a:ext cx="3744912" cy="275272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 startAt="3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Principal neurotransmissor liberado entre as fibras pré e pós-ganglionares nos gânglios autonômicos: </a:t>
            </a:r>
            <a:r>
              <a:rPr lang="pt-BR" altLang="en-US" sz="1600" b="1" i="1">
                <a:solidFill>
                  <a:srgbClr val="FFFF00"/>
                </a:solidFill>
                <a:cs typeface="Arial" panose="020B0604020202020204" pitchFamily="34" charset="0"/>
              </a:rPr>
              <a:t>ACETILCOLINA</a:t>
            </a: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 startAt="3"/>
            </a:pPr>
            <a:r>
              <a:rPr lang="pt-BR" altLang="en-US" sz="1600" b="1" i="1">
                <a:solidFill>
                  <a:schemeClr val="bg1"/>
                </a:solidFill>
                <a:cs typeface="Arial" panose="020B0604020202020204" pitchFamily="34" charset="0"/>
              </a:rPr>
              <a:t>Principal neurotransmissor liberado entre as fibras pré-ganglionares e a célula efetora: </a:t>
            </a:r>
            <a:r>
              <a:rPr lang="pt-BR" altLang="en-US" sz="1600" b="1" i="1">
                <a:solidFill>
                  <a:srgbClr val="FFFF00"/>
                </a:solidFill>
                <a:cs typeface="Arial" panose="020B0604020202020204" pitchFamily="34" charset="0"/>
              </a:rPr>
              <a:t>ACETILCOLINA</a:t>
            </a: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  <a:endParaRPr lang="pt-BR" altLang="en-US" sz="1600" b="1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6383" name="Rectangle 15">
            <a:extLst>
              <a:ext uri="{FF2B5EF4-FFF2-40B4-BE49-F238E27FC236}">
                <a16:creationId xmlns:a16="http://schemas.microsoft.com/office/drawing/2014/main" id="{CD6A9DAA-970B-47BD-BB73-DEA89B8D8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97425"/>
            <a:ext cx="3600450" cy="12239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Rectangle 16">
            <a:extLst>
              <a:ext uri="{FF2B5EF4-FFF2-40B4-BE49-F238E27FC236}">
                <a16:creationId xmlns:a16="http://schemas.microsoft.com/office/drawing/2014/main" id="{B52E7F21-4528-4562-A0AC-407239E7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97425"/>
            <a:ext cx="3455988" cy="12969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7" grpId="0" animBg="1"/>
      <p:bldP spid="186381" grpId="0" animBg="1"/>
      <p:bldP spid="1863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>
            <a:extLst>
              <a:ext uri="{FF2B5EF4-FFF2-40B4-BE49-F238E27FC236}">
                <a16:creationId xmlns:a16="http://schemas.microsoft.com/office/drawing/2014/main" id="{E381A404-A7FB-4F50-91D3-72EFC66687FB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7395" name="Line 3">
              <a:extLst>
                <a:ext uri="{FF2B5EF4-FFF2-40B4-BE49-F238E27FC236}">
                  <a16:creationId xmlns:a16="http://schemas.microsoft.com/office/drawing/2014/main" id="{6507D086-EE70-48FB-8234-3F0F54813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6" name="Line 4">
              <a:extLst>
                <a:ext uri="{FF2B5EF4-FFF2-40B4-BE49-F238E27FC236}">
                  <a16:creationId xmlns:a16="http://schemas.microsoft.com/office/drawing/2014/main" id="{F7A4532B-758C-4972-A11C-C8B3BD04B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7" name="Text Box 5">
              <a:extLst>
                <a:ext uri="{FF2B5EF4-FFF2-40B4-BE49-F238E27FC236}">
                  <a16:creationId xmlns:a16="http://schemas.microsoft.com/office/drawing/2014/main" id="{0F8D0FB7-0811-43D6-9A5E-7CB61B4A8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87398" name="Picture 6">
            <a:extLst>
              <a:ext uri="{FF2B5EF4-FFF2-40B4-BE49-F238E27FC236}">
                <a16:creationId xmlns:a16="http://schemas.microsoft.com/office/drawing/2014/main" id="{DB294F44-D2AF-4BC8-9355-F3B78343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25538"/>
            <a:ext cx="7127875" cy="552291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>
            <a:extLst>
              <a:ext uri="{FF2B5EF4-FFF2-40B4-BE49-F238E27FC236}">
                <a16:creationId xmlns:a16="http://schemas.microsoft.com/office/drawing/2014/main" id="{FD525DA7-879C-4208-B797-68D38069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0625"/>
            <a:ext cx="7559675" cy="1806575"/>
          </a:xfrm>
          <a:prstGeom prst="rect">
            <a:avLst/>
          </a:prstGeom>
          <a:solidFill>
            <a:srgbClr val="00000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  <a:cs typeface="Arial" panose="020B0604020202020204" pitchFamily="34" charset="0"/>
              </a:rPr>
              <a:t>MEDULA ADRENAL:</a:t>
            </a:r>
            <a:r>
              <a:rPr lang="pt-BR" altLang="en-US" b="1" i="1">
                <a:solidFill>
                  <a:schemeClr val="bg1"/>
                </a:solidFill>
                <a:cs typeface="Arial" panose="020B0604020202020204" pitchFamily="34" charset="0"/>
              </a:rPr>
              <a:t> um grupo de neurônios pós-ganglionares da divisão simpática nunca desenvolve axônios. No entanto, sob a ativação de axônios pré-ganglionares, as células desse gânglio liberam seus neurotransmissores na corrente sanguínea  </a:t>
            </a:r>
          </a:p>
        </p:txBody>
      </p:sp>
      <p:grpSp>
        <p:nvGrpSpPr>
          <p:cNvPr id="188419" name="Group 3">
            <a:extLst>
              <a:ext uri="{FF2B5EF4-FFF2-40B4-BE49-F238E27FC236}">
                <a16:creationId xmlns:a16="http://schemas.microsoft.com/office/drawing/2014/main" id="{C8A399D1-FFFC-470D-B1DB-CDA231FCE875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88420" name="Line 4">
              <a:extLst>
                <a:ext uri="{FF2B5EF4-FFF2-40B4-BE49-F238E27FC236}">
                  <a16:creationId xmlns:a16="http://schemas.microsoft.com/office/drawing/2014/main" id="{E8AD24AC-1B2C-4B48-BA78-92B64AE5D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21" name="Line 5">
              <a:extLst>
                <a:ext uri="{FF2B5EF4-FFF2-40B4-BE49-F238E27FC236}">
                  <a16:creationId xmlns:a16="http://schemas.microsoft.com/office/drawing/2014/main" id="{C6A982CF-532C-4D23-9EED-94C34A9E5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422" name="Text Box 6">
              <a:extLst>
                <a:ext uri="{FF2B5EF4-FFF2-40B4-BE49-F238E27FC236}">
                  <a16:creationId xmlns:a16="http://schemas.microsoft.com/office/drawing/2014/main" id="{3DA8BE39-2931-4F42-9535-548F06FCD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3" name="Picture 17">
            <a:extLst>
              <a:ext uri="{FF2B5EF4-FFF2-40B4-BE49-F238E27FC236}">
                <a16:creationId xmlns:a16="http://schemas.microsoft.com/office/drawing/2014/main" id="{0F64F04C-F85D-40C9-8ED1-9C6F87A8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90500"/>
            <a:ext cx="4903787" cy="6551613"/>
          </a:xfrm>
          <a:prstGeom prst="rect">
            <a:avLst/>
          </a:prstGeom>
          <a:noFill/>
          <a:ln w="635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Text Box 7">
            <a:extLst>
              <a:ext uri="{FF2B5EF4-FFF2-40B4-BE49-F238E27FC236}">
                <a16:creationId xmlns:a16="http://schemas.microsoft.com/office/drawing/2014/main" id="{7CC4C021-EC4D-4382-947D-2F659F8D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981075"/>
            <a:ext cx="7561263" cy="523875"/>
          </a:xfrm>
          <a:prstGeom prst="rect">
            <a:avLst/>
          </a:prstGeom>
          <a:solidFill>
            <a:srgbClr val="292929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chemeClr val="bg1"/>
                </a:solidFill>
              </a:rPr>
              <a:t>MECANISMO DE LIBERAÇÃO DO NEUROTRANSMISSOR</a:t>
            </a:r>
            <a:endParaRPr lang="pt-BR" altLang="en-US" sz="2000" b="1" i="1">
              <a:solidFill>
                <a:srgbClr val="000066"/>
              </a:solidFill>
            </a:endParaRPr>
          </a:p>
        </p:txBody>
      </p:sp>
      <p:sp>
        <p:nvSpPr>
          <p:cNvPr id="140296" name="Text Box 8">
            <a:extLst>
              <a:ext uri="{FF2B5EF4-FFF2-40B4-BE49-F238E27FC236}">
                <a16:creationId xmlns:a16="http://schemas.microsoft.com/office/drawing/2014/main" id="{880BCC55-FAA5-496E-8B00-78007B77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7993062" cy="5153025"/>
          </a:xfrm>
          <a:prstGeom prst="rect">
            <a:avLst/>
          </a:prstGeom>
          <a:solidFill>
            <a:srgbClr val="292929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Potencial de ação atinge o terminal axônico, os canais de cálcio dependentes de voltagem são abertos, ocorrendo influxo desse elemento químico no terminal axônico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As vesículas sinápticas movem-se em direção à membrana pré-sináptica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A membrana da vesícula se funde com a com a membrana plasmática do neurônio pré-sináptico e ocorre o processo de exocitose do conteúdo das vesículas na fenda sináptica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Esse processo depende das proteínas SNARE presentes nas membranas das vesículas, na terminação pré-sináptica e na membrana plasmática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As proteínas presentes nas vesículas servem para atracá-las com as proteínas presentes na superfície interna da membrana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</p:txBody>
      </p:sp>
      <p:grpSp>
        <p:nvGrpSpPr>
          <p:cNvPr id="140297" name="Group 9">
            <a:extLst>
              <a:ext uri="{FF2B5EF4-FFF2-40B4-BE49-F238E27FC236}">
                <a16:creationId xmlns:a16="http://schemas.microsoft.com/office/drawing/2014/main" id="{AEBF149D-7A0E-419D-A94D-CA6B29BAD882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0298" name="Line 10">
              <a:extLst>
                <a:ext uri="{FF2B5EF4-FFF2-40B4-BE49-F238E27FC236}">
                  <a16:creationId xmlns:a16="http://schemas.microsoft.com/office/drawing/2014/main" id="{EB909B72-5F1D-4531-BA03-948E6814E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9" name="Line 11">
              <a:extLst>
                <a:ext uri="{FF2B5EF4-FFF2-40B4-BE49-F238E27FC236}">
                  <a16:creationId xmlns:a16="http://schemas.microsoft.com/office/drawing/2014/main" id="{6251951A-1B72-4A09-95E4-30A824850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0" name="Text Box 12">
              <a:extLst>
                <a:ext uri="{FF2B5EF4-FFF2-40B4-BE49-F238E27FC236}">
                  <a16:creationId xmlns:a16="http://schemas.microsoft.com/office/drawing/2014/main" id="{A148694E-B7B3-40A8-93A8-8D0A47722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0301" name="Rectangle 13">
            <a:extLst>
              <a:ext uri="{FF2B5EF4-FFF2-40B4-BE49-F238E27FC236}">
                <a16:creationId xmlns:a16="http://schemas.microsoft.com/office/drawing/2014/main" id="{E63B701E-D17A-454C-BD96-5D04861B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24175"/>
            <a:ext cx="7848600" cy="720725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>
            <a:extLst>
              <a:ext uri="{FF2B5EF4-FFF2-40B4-BE49-F238E27FC236}">
                <a16:creationId xmlns:a16="http://schemas.microsoft.com/office/drawing/2014/main" id="{9D2388B9-ED47-4251-95E9-F48A7E32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17032"/>
            <a:ext cx="7848600" cy="1008062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>
            <a:extLst>
              <a:ext uri="{FF2B5EF4-FFF2-40B4-BE49-F238E27FC236}">
                <a16:creationId xmlns:a16="http://schemas.microsoft.com/office/drawing/2014/main" id="{F8BA5D95-61FF-465F-ADBA-7452AADD0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941888"/>
            <a:ext cx="7848600" cy="1008062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>
            <a:extLst>
              <a:ext uri="{FF2B5EF4-FFF2-40B4-BE49-F238E27FC236}">
                <a16:creationId xmlns:a16="http://schemas.microsoft.com/office/drawing/2014/main" id="{3BD3F466-B409-451B-AAC4-C8C053877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848600" cy="720725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87F40EB5-0A99-4885-8D8E-1253BAE23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5888"/>
            <a:ext cx="5259387" cy="523875"/>
          </a:xfrm>
          <a:prstGeom prst="rect">
            <a:avLst/>
          </a:prstGeom>
          <a:solidFill>
            <a:srgbClr val="292929"/>
          </a:solidFill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chemeClr val="bg1"/>
                </a:solidFill>
              </a:rPr>
              <a:t>ATIVAÇÃO DA CÉLULA PÓS-SINÁPTICA</a:t>
            </a:r>
            <a:endParaRPr lang="pt-BR" altLang="en-US" sz="2000" b="1" i="1">
              <a:solidFill>
                <a:srgbClr val="000066"/>
              </a:solidFill>
            </a:endParaRP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55711D3F-312A-43EA-BE2E-E12D00A6C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84225"/>
            <a:ext cx="8281987" cy="5884863"/>
          </a:xfrm>
          <a:prstGeom prst="rect">
            <a:avLst/>
          </a:prstGeom>
          <a:solidFill>
            <a:srgbClr val="292929"/>
          </a:solidFill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Após liberação pré-sináptica, os neurotransmissores difundem-se através da fenda e ligam-se aos receptores da membrana pós-sináptica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Canais iônicos específicos abrem-se e ocorrem alterações funcionais do neurônio pós-sináptico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Devido a seqüência de eventos, ocorre um </a:t>
            </a:r>
            <a:r>
              <a:rPr lang="pt-BR" altLang="en-US" b="1" i="1">
                <a:solidFill>
                  <a:srgbClr val="FFFF00"/>
                </a:solidFill>
              </a:rPr>
              <a:t>RETARDO SINÁPTICO </a:t>
            </a:r>
            <a:r>
              <a:rPr lang="pt-BR" altLang="en-US" b="1" i="1">
                <a:solidFill>
                  <a:schemeClr val="bg1"/>
                </a:solidFill>
              </a:rPr>
              <a:t>(≤0,2s) entre a chegada do potencial de ação no terminal pré-sináptico e as mudanças no potencial de membrana do neurônio pós-sináptico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>
                <a:solidFill>
                  <a:schemeClr val="bg1"/>
                </a:solidFill>
              </a:rPr>
              <a:t>Essa ligação é transitória e após desacoplados, os neurotransmissores são removidos através de três processos: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lphaLcParenR"/>
            </a:pPr>
            <a:r>
              <a:rPr lang="pt-BR" altLang="en-US" sz="1600" b="1" i="1">
                <a:solidFill>
                  <a:srgbClr val="FFFF00"/>
                </a:solidFill>
              </a:rPr>
              <a:t>Recaptação: transporte dos neurotransmissores de volta para o terminal axônico pré-sináptico</a:t>
            </a:r>
            <a:r>
              <a:rPr lang="pt-BR" altLang="en-US" sz="1600" b="1" i="1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lphaLcParenR"/>
            </a:pPr>
            <a:r>
              <a:rPr lang="pt-BR" altLang="en-US" sz="1600" b="1" i="1">
                <a:solidFill>
                  <a:srgbClr val="FFFF00"/>
                </a:solidFill>
              </a:rPr>
              <a:t>Difundem-se para longe do local receptor</a:t>
            </a:r>
            <a:r>
              <a:rPr lang="pt-BR" altLang="en-US" sz="1600" b="1" i="1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lphaLcParenR"/>
            </a:pPr>
            <a:r>
              <a:rPr lang="pt-BR" altLang="en-US" sz="1600" b="1" i="1">
                <a:solidFill>
                  <a:srgbClr val="FFFF00"/>
                </a:solidFill>
              </a:rPr>
              <a:t>Reutilização: são transformados em substâncias inativas e transportados de volta para o terminal axônico</a:t>
            </a:r>
            <a:r>
              <a:rPr lang="pt-BR" altLang="en-US" sz="1600" b="1" i="1">
                <a:solidFill>
                  <a:schemeClr val="bg1"/>
                </a:solidFill>
              </a:rPr>
              <a:t>; </a:t>
            </a:r>
            <a:endParaRPr lang="pt-BR" altLang="en-US" sz="1600" b="1" i="1">
              <a:solidFill>
                <a:srgbClr val="FFFF00"/>
              </a:solidFill>
            </a:endParaRPr>
          </a:p>
        </p:txBody>
      </p:sp>
      <p:sp>
        <p:nvSpPr>
          <p:cNvPr id="141324" name="Rectangle 12">
            <a:extLst>
              <a:ext uri="{FF2B5EF4-FFF2-40B4-BE49-F238E27FC236}">
                <a16:creationId xmlns:a16="http://schemas.microsoft.com/office/drawing/2014/main" id="{B321D3F1-2CAE-4429-82D7-49128DB8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87550"/>
            <a:ext cx="8135937" cy="720725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Rectangle 13">
            <a:extLst>
              <a:ext uri="{FF2B5EF4-FFF2-40B4-BE49-F238E27FC236}">
                <a16:creationId xmlns:a16="http://schemas.microsoft.com/office/drawing/2014/main" id="{F5C391F4-8E91-4AF3-9F29-A62D3FE1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81300"/>
            <a:ext cx="8135937" cy="1152525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Rectangle 14">
            <a:extLst>
              <a:ext uri="{FF2B5EF4-FFF2-40B4-BE49-F238E27FC236}">
                <a16:creationId xmlns:a16="http://schemas.microsoft.com/office/drawing/2014/main" id="{6DBCEFE8-517C-428F-B399-FE18CDFA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76700"/>
            <a:ext cx="8135937" cy="1439863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Rectangle 15">
            <a:extLst>
              <a:ext uri="{FF2B5EF4-FFF2-40B4-BE49-F238E27FC236}">
                <a16:creationId xmlns:a16="http://schemas.microsoft.com/office/drawing/2014/main" id="{6532C70F-EC30-4501-8869-B2400763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89588"/>
            <a:ext cx="8135937" cy="431800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Rectangle 16">
            <a:extLst>
              <a:ext uri="{FF2B5EF4-FFF2-40B4-BE49-F238E27FC236}">
                <a16:creationId xmlns:a16="http://schemas.microsoft.com/office/drawing/2014/main" id="{546DE8E8-5A7F-4F4C-8203-B8573E75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021388"/>
            <a:ext cx="8135937" cy="576262"/>
          </a:xfrm>
          <a:prstGeom prst="rect">
            <a:avLst/>
          </a:prstGeom>
          <a:solidFill>
            <a:srgbClr val="29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2BCAE085-EFB9-4F55-9588-23D549A14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6408738" cy="904875"/>
          </a:xfrm>
          <a:prstGeom prst="rect">
            <a:avLst/>
          </a:prstGeom>
          <a:solidFill>
            <a:srgbClr val="FFFFCC"/>
          </a:solidFill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rgbClr val="000066"/>
                </a:solidFill>
              </a:rPr>
              <a:t>CLASSIFICAÇÃO DAS SINAPSES QUÍMICAS: EXCITATÓRIA E INIBITÓRIA  </a:t>
            </a:r>
          </a:p>
        </p:txBody>
      </p:sp>
      <p:sp>
        <p:nvSpPr>
          <p:cNvPr id="142346" name="Text Box 10">
            <a:extLst>
              <a:ext uri="{FF2B5EF4-FFF2-40B4-BE49-F238E27FC236}">
                <a16:creationId xmlns:a16="http://schemas.microsoft.com/office/drawing/2014/main" id="{2DFF1B48-E0ED-4022-A2FE-FD10204E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25538"/>
            <a:ext cx="4032250" cy="5605462"/>
          </a:xfrm>
          <a:prstGeom prst="rect">
            <a:avLst/>
          </a:prstGeom>
          <a:solidFill>
            <a:srgbClr val="FFFFCC"/>
          </a:solidFill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CC0000"/>
                </a:solidFill>
              </a:rPr>
              <a:t>Resposta pós-sináptica ao neurotransmissor:</a:t>
            </a:r>
            <a:r>
              <a:rPr lang="pt-BR" altLang="en-US" b="1" i="1" dirty="0">
                <a:solidFill>
                  <a:srgbClr val="000066"/>
                </a:solidFill>
              </a:rPr>
              <a:t> </a:t>
            </a:r>
            <a:r>
              <a:rPr lang="pt-BR" altLang="en-US" sz="1700" b="1" i="1" dirty="0">
                <a:solidFill>
                  <a:srgbClr val="000066"/>
                </a:solidFill>
              </a:rPr>
              <a:t>despolarização, trazendo o potencial de membrana mais próximo do limiar</a:t>
            </a:r>
            <a:r>
              <a:rPr lang="pt-BR" altLang="en-US" b="1" i="1" dirty="0">
                <a:solidFill>
                  <a:srgbClr val="CC00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CC0000"/>
                </a:solidFill>
              </a:rPr>
              <a:t>Resposta dos receptores da membrana pós-sináptica: </a:t>
            </a:r>
            <a:r>
              <a:rPr lang="pt-BR" altLang="en-US" sz="1700" b="1" i="1" dirty="0">
                <a:solidFill>
                  <a:srgbClr val="000066"/>
                </a:solidFill>
              </a:rPr>
              <a:t>abertura dos canais permeáveis ao sódio e potássio</a:t>
            </a:r>
            <a:r>
              <a:rPr lang="pt-BR" altLang="en-US" b="1" i="1" dirty="0">
                <a:solidFill>
                  <a:srgbClr val="CC00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CC0000"/>
                </a:solidFill>
              </a:rPr>
              <a:t>Resposta do sódio: </a:t>
            </a:r>
            <a:r>
              <a:rPr lang="pt-BR" altLang="en-US" sz="1700" b="1" i="1" dirty="0">
                <a:solidFill>
                  <a:srgbClr val="000066"/>
                </a:solidFill>
              </a:rPr>
              <a:t>de fora para dentro devido aos gradientes elétricos e de concentração</a:t>
            </a:r>
            <a:r>
              <a:rPr lang="pt-BR" altLang="en-US" b="1" i="1" dirty="0">
                <a:solidFill>
                  <a:srgbClr val="CC00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CC0000"/>
                </a:solidFill>
              </a:rPr>
              <a:t>Resposta do potássio: </a:t>
            </a:r>
            <a:r>
              <a:rPr lang="pt-BR" altLang="en-US" sz="1700" b="1" i="1" dirty="0">
                <a:solidFill>
                  <a:srgbClr val="000066"/>
                </a:solidFill>
              </a:rPr>
              <a:t>gradiente elétrico oposto ao de concentração</a:t>
            </a:r>
            <a:r>
              <a:rPr lang="pt-BR" altLang="en-US" b="1" i="1" dirty="0">
                <a:solidFill>
                  <a:srgbClr val="CC0000"/>
                </a:solidFill>
              </a:rPr>
              <a:t>;</a:t>
            </a:r>
            <a:endParaRPr lang="pt-BR" altLang="en-US" b="1" i="1" dirty="0">
              <a:solidFill>
                <a:srgbClr val="000066"/>
              </a:solidFill>
            </a:endParaRPr>
          </a:p>
        </p:txBody>
      </p:sp>
      <p:pic>
        <p:nvPicPr>
          <p:cNvPr id="142348" name="Picture 12">
            <a:extLst>
              <a:ext uri="{FF2B5EF4-FFF2-40B4-BE49-F238E27FC236}">
                <a16:creationId xmlns:a16="http://schemas.microsoft.com/office/drawing/2014/main" id="{AB2F093C-59EE-42BF-8DEF-53AB1172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0938"/>
            <a:ext cx="4608512" cy="3646487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9" name="Rectangle 13">
            <a:extLst>
              <a:ext uri="{FF2B5EF4-FFF2-40B4-BE49-F238E27FC236}">
                <a16:creationId xmlns:a16="http://schemas.microsoft.com/office/drawing/2014/main" id="{6298B8BC-0ECD-47CC-92C2-97848CBF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97200"/>
            <a:ext cx="4214813" cy="1295400"/>
          </a:xfrm>
          <a:prstGeom prst="rect">
            <a:avLst/>
          </a:prstGeom>
          <a:solidFill>
            <a:srgbClr val="0000FF">
              <a:alpha val="30000"/>
            </a:srgbClr>
          </a:solidFill>
          <a:ln w="317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>
            <a:extLst>
              <a:ext uri="{FF2B5EF4-FFF2-40B4-BE49-F238E27FC236}">
                <a16:creationId xmlns:a16="http://schemas.microsoft.com/office/drawing/2014/main" id="{2252C814-3B0F-4E69-89EB-F84FB019B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068638"/>
            <a:ext cx="3889375" cy="1296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Rectangle 16">
            <a:extLst>
              <a:ext uri="{FF2B5EF4-FFF2-40B4-BE49-F238E27FC236}">
                <a16:creationId xmlns:a16="http://schemas.microsoft.com/office/drawing/2014/main" id="{79FC6424-3288-4253-8DF2-B05E5671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509120"/>
            <a:ext cx="3889375" cy="9350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Rectangle 17">
            <a:extLst>
              <a:ext uri="{FF2B5EF4-FFF2-40B4-BE49-F238E27FC236}">
                <a16:creationId xmlns:a16="http://schemas.microsoft.com/office/drawing/2014/main" id="{8889F7F3-5FD7-4C60-B9DB-FB3579E7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248"/>
            <a:ext cx="3889375" cy="9350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959DBB54-FA6F-4709-BB14-04D1A89F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052513"/>
            <a:ext cx="4211637" cy="4419600"/>
          </a:xfrm>
          <a:prstGeom prst="rect">
            <a:avLst/>
          </a:prstGeom>
          <a:solidFill>
            <a:srgbClr val="FFFFCC"/>
          </a:solidFill>
          <a:ln w="508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 startAt="5"/>
            </a:pPr>
            <a:r>
              <a:rPr lang="pt-BR" altLang="en-US" b="1" i="1">
                <a:solidFill>
                  <a:srgbClr val="CC0000"/>
                </a:solidFill>
              </a:rPr>
              <a:t>Movimento final:</a:t>
            </a:r>
            <a:r>
              <a:rPr lang="pt-BR" altLang="en-US" b="1" i="1">
                <a:solidFill>
                  <a:srgbClr val="000066"/>
                </a:solidFill>
              </a:rPr>
              <a:t> </a:t>
            </a:r>
            <a:r>
              <a:rPr lang="pt-BR" altLang="en-US" sz="1700" b="1" i="1">
                <a:solidFill>
                  <a:srgbClr val="000066"/>
                </a:solidFill>
              </a:rPr>
              <a:t>íons positivos para dentro da célula causando despolarização</a:t>
            </a:r>
            <a:r>
              <a:rPr lang="pt-BR" altLang="en-US" b="1" i="1">
                <a:solidFill>
                  <a:srgbClr val="CC00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 startAt="5"/>
            </a:pPr>
            <a:r>
              <a:rPr lang="pt-BR" altLang="en-US" b="1" i="1">
                <a:solidFill>
                  <a:srgbClr val="CC0000"/>
                </a:solidFill>
              </a:rPr>
              <a:t>Definição desse processo: </a:t>
            </a:r>
            <a:r>
              <a:rPr lang="pt-BR" altLang="en-US" sz="1700" b="1" i="1">
                <a:solidFill>
                  <a:srgbClr val="000066"/>
                </a:solidFill>
              </a:rPr>
              <a:t>potencial excitatório pós-sináptico (PEPS)</a:t>
            </a:r>
            <a:r>
              <a:rPr lang="pt-BR" altLang="en-US" b="1" i="1">
                <a:solidFill>
                  <a:srgbClr val="CC0000"/>
                </a:solidFill>
              </a:rPr>
              <a:t>;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AutoNum type="arabicPeriod" startAt="5"/>
            </a:pPr>
            <a:r>
              <a:rPr lang="pt-BR" altLang="en-US" b="1" i="1">
                <a:solidFill>
                  <a:srgbClr val="CC0000"/>
                </a:solidFill>
              </a:rPr>
              <a:t>Classificação do PEPS: </a:t>
            </a:r>
            <a:r>
              <a:rPr lang="pt-BR" altLang="en-US" sz="1700" b="1" i="1">
                <a:solidFill>
                  <a:srgbClr val="000066"/>
                </a:solidFill>
              </a:rPr>
              <a:t>potencial gradual que se espalha de modo decremental, e tem como única função trazer o potencial de membrana do neurônio pós-sináptico mais próximo ao limiar</a:t>
            </a:r>
            <a:r>
              <a:rPr lang="pt-BR" altLang="en-US" b="1" i="1">
                <a:solidFill>
                  <a:srgbClr val="CC0000"/>
                </a:solidFill>
              </a:rPr>
              <a:t>;</a:t>
            </a:r>
            <a:endParaRPr lang="pt-BR" altLang="en-US" b="1" i="1">
              <a:solidFill>
                <a:srgbClr val="000066"/>
              </a:solidFill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EF9A37CF-CA60-4A26-8717-017026EE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76475"/>
            <a:ext cx="4033838" cy="10080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CB86760B-2E2F-4287-A0B0-AF045F28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428999"/>
            <a:ext cx="4104704" cy="2043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2" name="Picture 12">
            <a:extLst>
              <a:ext uri="{FF2B5EF4-FFF2-40B4-BE49-F238E27FC236}">
                <a16:creationId xmlns:a16="http://schemas.microsoft.com/office/drawing/2014/main" id="{34B048F4-77FA-4723-983E-9AB64C46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4635500" cy="3592512"/>
          </a:xfrm>
          <a:prstGeom prst="rect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Text Box 2">
            <a:extLst>
              <a:ext uri="{FF2B5EF4-FFF2-40B4-BE49-F238E27FC236}">
                <a16:creationId xmlns:a16="http://schemas.microsoft.com/office/drawing/2014/main" id="{A24F8A76-287F-4519-96F3-D410C0047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00213"/>
            <a:ext cx="4535488" cy="523875"/>
          </a:xfrm>
          <a:prstGeom prst="rect">
            <a:avLst/>
          </a:prstGeom>
          <a:solidFill>
            <a:srgbClr val="000000"/>
          </a:solidFill>
          <a:ln w="508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sz="2000" b="1" i="1">
                <a:solidFill>
                  <a:srgbClr val="FFFF00"/>
                </a:solidFill>
              </a:rPr>
              <a:t>SINAPSES QUÍMICAS INIBITÓRIAS  </a:t>
            </a: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99F76BAD-AF2D-4557-9C6D-51F66904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149725"/>
            <a:ext cx="4319588" cy="1295400"/>
          </a:xfrm>
          <a:prstGeom prst="rect">
            <a:avLst/>
          </a:prstGeom>
          <a:solidFill>
            <a:srgbClr val="FF0000">
              <a:alpha val="30000"/>
            </a:srgbClr>
          </a:solidFill>
          <a:ln w="317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Text Box 17">
            <a:extLst>
              <a:ext uri="{FF2B5EF4-FFF2-40B4-BE49-F238E27FC236}">
                <a16:creationId xmlns:a16="http://schemas.microsoft.com/office/drawing/2014/main" id="{5D1C5DD1-9958-4325-9BE0-2E46D25B6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73238"/>
            <a:ext cx="4032250" cy="4590359"/>
          </a:xfrm>
          <a:prstGeom prst="rect">
            <a:avLst/>
          </a:prstGeom>
          <a:solidFill>
            <a:srgbClr val="000000"/>
          </a:solidFill>
          <a:ln w="508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FFFF00"/>
                </a:solidFill>
              </a:rPr>
              <a:t>Resposta pós-sináptica ao neurotransmissor:</a:t>
            </a:r>
            <a:r>
              <a:rPr lang="pt-BR" altLang="en-US" b="1" i="1" dirty="0">
                <a:solidFill>
                  <a:srgbClr val="000066"/>
                </a:solidFill>
              </a:rPr>
              <a:t> </a:t>
            </a:r>
            <a:r>
              <a:rPr lang="pt-BR" altLang="en-US" sz="1700" b="1" i="1" dirty="0">
                <a:solidFill>
                  <a:schemeClr val="bg1"/>
                </a:solidFill>
              </a:rPr>
              <a:t>hiperpolarização, afastando o potencial de membrana do limiar</a:t>
            </a:r>
            <a:r>
              <a:rPr lang="pt-BR" altLang="en-US" b="1" i="1" dirty="0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FFFF00"/>
                </a:solidFill>
              </a:rPr>
              <a:t>Resposta dos receptores da membrana pós-sináptica:</a:t>
            </a:r>
            <a:r>
              <a:rPr lang="pt-BR" altLang="en-US" b="1" i="1" dirty="0">
                <a:solidFill>
                  <a:srgbClr val="CC0000"/>
                </a:solidFill>
              </a:rPr>
              <a:t> </a:t>
            </a:r>
            <a:r>
              <a:rPr lang="pt-BR" altLang="en-US" sz="1700" b="1" i="1" dirty="0">
                <a:solidFill>
                  <a:schemeClr val="bg1"/>
                </a:solidFill>
              </a:rPr>
              <a:t>abertura dos canais permeáveis ao cloro ou potássio</a:t>
            </a:r>
            <a:r>
              <a:rPr lang="pt-BR" altLang="en-US" b="1" i="1" dirty="0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FFFF00"/>
                </a:solidFill>
              </a:rPr>
              <a:t>Resposta do cloro:</a:t>
            </a:r>
            <a:r>
              <a:rPr lang="pt-BR" altLang="en-US" b="1" i="1" dirty="0">
                <a:solidFill>
                  <a:srgbClr val="CC0000"/>
                </a:solidFill>
              </a:rPr>
              <a:t> </a:t>
            </a:r>
            <a:r>
              <a:rPr lang="pt-BR" altLang="en-US" sz="1600" b="1" i="1" dirty="0">
                <a:solidFill>
                  <a:srgbClr val="FF0000"/>
                </a:solidFill>
              </a:rPr>
              <a:t>QUAL O COMPORTAMENTO DESSE ÍON?</a:t>
            </a:r>
            <a:r>
              <a:rPr lang="pt-BR" altLang="en-US" b="1" i="1" dirty="0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pt-BR" altLang="en-US" b="1" i="1" dirty="0">
                <a:solidFill>
                  <a:srgbClr val="FFFF00"/>
                </a:solidFill>
              </a:rPr>
              <a:t>Resposta do potássio:</a:t>
            </a:r>
            <a:r>
              <a:rPr lang="pt-BR" altLang="en-US" b="1" i="1" dirty="0">
                <a:solidFill>
                  <a:srgbClr val="CC0000"/>
                </a:solidFill>
              </a:rPr>
              <a:t> </a:t>
            </a:r>
            <a:r>
              <a:rPr lang="pt-BR" altLang="en-US" sz="1700" b="1" i="1" dirty="0">
                <a:solidFill>
                  <a:srgbClr val="FF0000"/>
                </a:solidFill>
              </a:rPr>
              <a:t>QUAL O COMPORTAMENTO DESSE ÍON?</a:t>
            </a:r>
            <a:r>
              <a:rPr lang="pt-BR" altLang="en-US" b="1" i="1" dirty="0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143378" name="Rectangle 18">
            <a:extLst>
              <a:ext uri="{FF2B5EF4-FFF2-40B4-BE49-F238E27FC236}">
                <a16:creationId xmlns:a16="http://schemas.microsoft.com/office/drawing/2014/main" id="{6C9FF636-AB29-400E-AEC6-157409D6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355975"/>
            <a:ext cx="3889375" cy="13700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9" name="Rectangle 19">
            <a:extLst>
              <a:ext uri="{FF2B5EF4-FFF2-40B4-BE49-F238E27FC236}">
                <a16:creationId xmlns:a16="http://schemas.microsoft.com/office/drawing/2014/main" id="{85227704-6CAA-4477-965C-EE69F4AE5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868863"/>
            <a:ext cx="3889375" cy="649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Rectangle 20">
            <a:extLst>
              <a:ext uri="{FF2B5EF4-FFF2-40B4-BE49-F238E27FC236}">
                <a16:creationId xmlns:a16="http://schemas.microsoft.com/office/drawing/2014/main" id="{2F96E96E-2A12-465D-8938-C275D89B8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3889375" cy="64829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1" name="Text Box 21">
            <a:extLst>
              <a:ext uri="{FF2B5EF4-FFF2-40B4-BE49-F238E27FC236}">
                <a16:creationId xmlns:a16="http://schemas.microsoft.com/office/drawing/2014/main" id="{551B4D49-3720-427F-8D2B-B3E23CC8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73238"/>
            <a:ext cx="4032250" cy="2624137"/>
          </a:xfrm>
          <a:prstGeom prst="rect">
            <a:avLst/>
          </a:prstGeom>
          <a:solidFill>
            <a:srgbClr val="000000"/>
          </a:solidFill>
          <a:ln w="50800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 startAt="5"/>
            </a:pPr>
            <a:r>
              <a:rPr lang="pt-BR" altLang="en-US" b="1" i="1">
                <a:solidFill>
                  <a:srgbClr val="FFFF00"/>
                </a:solidFill>
              </a:rPr>
              <a:t>Movimento final:  </a:t>
            </a:r>
            <a:r>
              <a:rPr lang="pt-BR" altLang="en-US" b="1" i="1">
                <a:solidFill>
                  <a:srgbClr val="000066"/>
                </a:solidFill>
              </a:rPr>
              <a:t> </a:t>
            </a:r>
            <a:r>
              <a:rPr lang="pt-BR" altLang="en-US" sz="1700" b="1" i="1">
                <a:solidFill>
                  <a:schemeClr val="bg1"/>
                </a:solidFill>
              </a:rPr>
              <a:t>íons positivos para fora e íons negativos para dentro causando hiperpolarização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AutoNum type="arabicPeriod" startAt="5"/>
            </a:pPr>
            <a:r>
              <a:rPr lang="pt-BR" altLang="en-US" b="1" i="1">
                <a:solidFill>
                  <a:srgbClr val="FFFF00"/>
                </a:solidFill>
              </a:rPr>
              <a:t>Definição desse processo: </a:t>
            </a:r>
            <a:r>
              <a:rPr lang="pt-BR" altLang="en-US" sz="1700" b="1" i="1">
                <a:solidFill>
                  <a:schemeClr val="bg1"/>
                </a:solidFill>
              </a:rPr>
              <a:t>potencial inibitório pós-sináptico (PIPS)</a:t>
            </a:r>
            <a:r>
              <a:rPr lang="pt-BR" altLang="en-US" b="1" i="1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143382" name="Rectangle 22">
            <a:extLst>
              <a:ext uri="{FF2B5EF4-FFF2-40B4-BE49-F238E27FC236}">
                <a16:creationId xmlns:a16="http://schemas.microsoft.com/office/drawing/2014/main" id="{67AB1373-C65D-4391-9C80-7A4BD639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357563"/>
            <a:ext cx="3889375" cy="10080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383" name="Group 23">
            <a:extLst>
              <a:ext uri="{FF2B5EF4-FFF2-40B4-BE49-F238E27FC236}">
                <a16:creationId xmlns:a16="http://schemas.microsoft.com/office/drawing/2014/main" id="{8F78E6CD-362F-4CAF-8C10-6B41CD3D66C0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43384" name="Line 24">
              <a:extLst>
                <a:ext uri="{FF2B5EF4-FFF2-40B4-BE49-F238E27FC236}">
                  <a16:creationId xmlns:a16="http://schemas.microsoft.com/office/drawing/2014/main" id="{D851C0E8-4AB2-4FE9-8165-C2752D5D4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Line 25">
              <a:extLst>
                <a:ext uri="{FF2B5EF4-FFF2-40B4-BE49-F238E27FC236}">
                  <a16:creationId xmlns:a16="http://schemas.microsoft.com/office/drawing/2014/main" id="{BE288C68-824C-4251-979A-C57DBC8F7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Text Box 26">
              <a:extLst>
                <a:ext uri="{FF2B5EF4-FFF2-40B4-BE49-F238E27FC236}">
                  <a16:creationId xmlns:a16="http://schemas.microsoft.com/office/drawing/2014/main" id="{71130470-6C06-4E2E-9921-555577375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7" grpId="0" animBg="1"/>
      <p:bldP spid="143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77" name="Group 13">
            <a:extLst>
              <a:ext uri="{FF2B5EF4-FFF2-40B4-BE49-F238E27FC236}">
                <a16:creationId xmlns:a16="http://schemas.microsoft.com/office/drawing/2014/main" id="{B22E688E-1A05-49BE-88F6-026DA173A668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8820150" cy="863600"/>
            <a:chOff x="0" y="119"/>
            <a:chExt cx="5556" cy="544"/>
          </a:xfrm>
        </p:grpSpPr>
        <p:sp>
          <p:nvSpPr>
            <p:cNvPr id="139278" name="Line 14">
              <a:extLst>
                <a:ext uri="{FF2B5EF4-FFF2-40B4-BE49-F238E27FC236}">
                  <a16:creationId xmlns:a16="http://schemas.microsoft.com/office/drawing/2014/main" id="{D03BB35D-A31A-4FBB-B1A5-320CE4123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2"/>
              <a:ext cx="5556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9" name="Line 15">
              <a:extLst>
                <a:ext uri="{FF2B5EF4-FFF2-40B4-BE49-F238E27FC236}">
                  <a16:creationId xmlns:a16="http://schemas.microsoft.com/office/drawing/2014/main" id="{C4461B86-086C-46FB-86F6-6B93BEE14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" y="164"/>
              <a:ext cx="0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0" name="Text Box 16">
              <a:extLst>
                <a:ext uri="{FF2B5EF4-FFF2-40B4-BE49-F238E27FC236}">
                  <a16:creationId xmlns:a16="http://schemas.microsoft.com/office/drawing/2014/main" id="{D295B334-507E-4A78-A93B-2E49A00EE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19"/>
              <a:ext cx="5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en-US" sz="2000" b="1">
                  <a:solidFill>
                    <a:schemeClr val="bg1"/>
                  </a:solidFill>
                  <a:cs typeface="Arial" panose="020B0604020202020204" pitchFamily="34" charset="0"/>
                </a:rPr>
                <a:t>Escola de Educação Física e Esporte de Ribeirão Preto (EEFERP)</a:t>
              </a:r>
              <a:r>
                <a:rPr lang="pt-BR" altLang="en-US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9281" name="Text Box 17">
            <a:extLst>
              <a:ext uri="{FF2B5EF4-FFF2-40B4-BE49-F238E27FC236}">
                <a16:creationId xmlns:a16="http://schemas.microsoft.com/office/drawing/2014/main" id="{FB4C2E4F-6721-45D2-8A07-50961C415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52513"/>
            <a:ext cx="6840537" cy="828675"/>
          </a:xfrm>
          <a:prstGeom prst="rect">
            <a:avLst/>
          </a:prstGeom>
          <a:solidFill>
            <a:srgbClr val="292929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5000"/>
              </a:lnSpc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pt-BR" altLang="en-US" b="1" i="1">
                <a:solidFill>
                  <a:srgbClr val="FFFF00"/>
                </a:solidFill>
              </a:rPr>
              <a:t>DE ACORDO COM A FIGURA ABAIXO, UM PEPS É CAPAZ DE DESENCADEAR UM POTENCIAL DE AÇÃO?</a:t>
            </a:r>
          </a:p>
        </p:txBody>
      </p:sp>
      <p:pic>
        <p:nvPicPr>
          <p:cNvPr id="139282" name="Picture 18">
            <a:extLst>
              <a:ext uri="{FF2B5EF4-FFF2-40B4-BE49-F238E27FC236}">
                <a16:creationId xmlns:a16="http://schemas.microsoft.com/office/drawing/2014/main" id="{31E098F3-38CF-46F7-974E-9DA5EC5C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98675"/>
            <a:ext cx="5616575" cy="4443413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2418</Words>
  <Application>Microsoft Office PowerPoint</Application>
  <PresentationFormat>Apresentação na tela (4:3)</PresentationFormat>
  <Paragraphs>205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Usuario</cp:lastModifiedBy>
  <cp:revision>262</cp:revision>
  <dcterms:created xsi:type="dcterms:W3CDTF">2008-06-17T13:11:12Z</dcterms:created>
  <dcterms:modified xsi:type="dcterms:W3CDTF">2022-09-21T12:05:00Z</dcterms:modified>
</cp:coreProperties>
</file>